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258" r:id="rId3"/>
    <p:sldId id="257" r:id="rId4"/>
    <p:sldId id="259" r:id="rId5"/>
    <p:sldId id="260" r:id="rId6"/>
    <p:sldId id="263" r:id="rId7"/>
    <p:sldId id="262" r:id="rId8"/>
    <p:sldId id="265" r:id="rId9"/>
    <p:sldId id="261" r:id="rId10"/>
    <p:sldId id="266" r:id="rId11"/>
    <p:sldId id="267" r:id="rId12"/>
    <p:sldId id="276" r:id="rId13"/>
    <p:sldId id="268" r:id="rId14"/>
    <p:sldId id="275" r:id="rId15"/>
    <p:sldId id="274" r:id="rId16"/>
    <p:sldId id="273" r:id="rId17"/>
    <p:sldId id="269" r:id="rId18"/>
    <p:sldId id="277" r:id="rId19"/>
    <p:sldId id="281" r:id="rId20"/>
    <p:sldId id="280" r:id="rId21"/>
    <p:sldId id="279" r:id="rId22"/>
    <p:sldId id="287" r:id="rId23"/>
    <p:sldId id="272" r:id="rId24"/>
    <p:sldId id="288" r:id="rId25"/>
    <p:sldId id="282" r:id="rId26"/>
    <p:sldId id="286" r:id="rId27"/>
    <p:sldId id="285" r:id="rId28"/>
    <p:sldId id="284" r:id="rId29"/>
    <p:sldId id="283" r:id="rId30"/>
    <p:sldId id="271" r:id="rId31"/>
    <p:sldId id="294" r:id="rId32"/>
    <p:sldId id="289" r:id="rId33"/>
    <p:sldId id="293" r:id="rId34"/>
    <p:sldId id="270" r:id="rId35"/>
    <p:sldId id="292" r:id="rId36"/>
    <p:sldId id="291" r:id="rId37"/>
    <p:sldId id="296" r:id="rId38"/>
    <p:sldId id="297" r:id="rId39"/>
    <p:sldId id="295" r:id="rId40"/>
    <p:sldId id="290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20000"/>
    <a:srgbClr val="DE0000"/>
    <a:srgbClr val="D00000"/>
    <a:srgbClr val="C80000"/>
    <a:srgbClr val="B80000"/>
    <a:srgbClr val="2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8C0AC-219B-4A78-8E47-BB9A92B2B456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B0303-45FA-43F9-91D9-1DE46D3ED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B0303-45FA-43F9-91D9-1DE46D3ED8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EE484F-70F8-406B-A70E-927490830200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4D7422-0111-4BAF-89BC-D60E8371E6AE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DD990-ABE1-4B2B-B17B-7AFC20AC591A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A14E1-9890-4778-AD0F-32C48B6A42D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1430A-221E-44AD-A0E3-F691EFCA5A46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7B6A-9052-491A-B56E-57FE3F7D1DDF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8CF94-9EC8-494D-A58D-F501FF280F4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6281B-6C5E-44E4-A24F-9C333E5BBE0A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43461-F5EA-4465-9B4D-5682029C3588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CE4260-410C-4FF3-AD59-69EDC412335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D7B7CA-096E-4303-9FF3-A438A1B360DB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28EF36-452D-40BC-B378-85168EC0254F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E41A72-63AC-41FD-A0BE-A8B1AC4A0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1829761"/>
          </a:xfrm>
        </p:spPr>
        <p:txBody>
          <a:bodyPr/>
          <a:lstStyle/>
          <a:p>
            <a:r>
              <a:rPr lang="en-US" dirty="0" smtClean="0">
                <a:solidFill>
                  <a:srgbClr val="F20000"/>
                </a:solidFill>
              </a:rPr>
              <a:t>COMPUTER NETWORKS</a:t>
            </a:r>
            <a:endParaRPr lang="en-US" dirty="0">
              <a:solidFill>
                <a:srgbClr val="F2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20000"/>
                </a:solidFill>
              </a:rPr>
              <a:t>Prof J. </a:t>
            </a:r>
            <a:r>
              <a:rPr lang="en-US" dirty="0" err="1" smtClean="0">
                <a:solidFill>
                  <a:srgbClr val="F20000"/>
                </a:solidFill>
              </a:rPr>
              <a:t>Noorul</a:t>
            </a:r>
            <a:r>
              <a:rPr lang="en-US" dirty="0" smtClean="0">
                <a:solidFill>
                  <a:srgbClr val="F20000"/>
                </a:solidFill>
              </a:rPr>
              <a:t> </a:t>
            </a:r>
            <a:r>
              <a:rPr lang="en-US" dirty="0" err="1" smtClean="0">
                <a:solidFill>
                  <a:srgbClr val="F20000"/>
                </a:solidFill>
              </a:rPr>
              <a:t>Ameen</a:t>
            </a:r>
            <a:r>
              <a:rPr lang="en-US" dirty="0" smtClean="0">
                <a:solidFill>
                  <a:srgbClr val="F20000"/>
                </a:solidFill>
              </a:rPr>
              <a:t> M.E, EMCAA, MISTE, IAENG.,</a:t>
            </a:r>
          </a:p>
          <a:p>
            <a:r>
              <a:rPr lang="en-US" dirty="0" smtClean="0">
                <a:solidFill>
                  <a:srgbClr val="F20000"/>
                </a:solidFill>
              </a:rPr>
              <a:t>Assistant Professor/CSE</a:t>
            </a:r>
          </a:p>
          <a:p>
            <a:r>
              <a:rPr lang="en-US" dirty="0" smtClean="0">
                <a:solidFill>
                  <a:srgbClr val="F20000"/>
                </a:solidFill>
              </a:rPr>
              <a:t>E.G.S </a:t>
            </a:r>
            <a:r>
              <a:rPr lang="en-US" dirty="0" err="1" smtClean="0">
                <a:solidFill>
                  <a:srgbClr val="F20000"/>
                </a:solidFill>
              </a:rPr>
              <a:t>Pillay</a:t>
            </a:r>
            <a:r>
              <a:rPr lang="en-US" dirty="0" smtClean="0">
                <a:solidFill>
                  <a:srgbClr val="F20000"/>
                </a:solidFill>
              </a:rPr>
              <a:t> Engineering College, </a:t>
            </a:r>
            <a:r>
              <a:rPr lang="en-US" dirty="0" err="1" smtClean="0">
                <a:solidFill>
                  <a:srgbClr val="F20000"/>
                </a:solidFill>
              </a:rPr>
              <a:t>Nagapattinam</a:t>
            </a:r>
            <a:endParaRPr lang="en-US" dirty="0">
              <a:solidFill>
                <a:srgbClr val="F2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310" y="5500702"/>
            <a:ext cx="7772400" cy="1199704"/>
          </a:xfrm>
          <a:prstGeom prst="rect">
            <a:avLst/>
          </a:prstGeom>
        </p:spPr>
        <p:txBody>
          <a:bodyPr vert="horz" lIns="45720" rIns="45720">
            <a:normAutofit fontScale="92500" lnSpcReduction="20000"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smtClean="0">
                <a:solidFill>
                  <a:srgbClr val="F20000"/>
                </a:solidFill>
              </a:rPr>
              <a:t>9150132532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2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noornilo@gmail.com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smtClean="0">
                <a:solidFill>
                  <a:srgbClr val="F20000"/>
                </a:solidFill>
              </a:rPr>
              <a:t>Profameencse.weebly.com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2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)POP3: </a:t>
            </a:r>
            <a:r>
              <a:rPr lang="en-US" dirty="0" smtClean="0"/>
              <a:t>POP3</a:t>
            </a:r>
            <a:r>
              <a:rPr lang="en-US" b="1" dirty="0" smtClean="0"/>
              <a:t> </a:t>
            </a:r>
            <a:r>
              <a:rPr lang="en-US" dirty="0" smtClean="0"/>
              <a:t>begins when user agent opens a TCP connection to mail server on port 110.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Phases of POP3: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(a)Authorization: </a:t>
            </a:r>
            <a:r>
              <a:rPr lang="en-US" dirty="0" smtClean="0"/>
              <a:t>User agent sends user name and password to authenticate.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(b)Transaction: </a:t>
            </a:r>
            <a:r>
              <a:rPr lang="en-US" dirty="0" smtClean="0"/>
              <a:t>User agent can retrieve message, mark messages and delete messages.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(c)Update: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 occurs after user agent has issued quit command to end POP3 session.</a:t>
            </a:r>
          </a:p>
          <a:p>
            <a:pPr lvl="1" algn="just"/>
            <a:r>
              <a:rPr lang="en-US" sz="2700" dirty="0" smtClean="0"/>
              <a:t>Once </a:t>
            </a:r>
            <a:r>
              <a:rPr lang="en-US" sz="2700" dirty="0" err="1" smtClean="0"/>
              <a:t>Noor</a:t>
            </a:r>
            <a:r>
              <a:rPr lang="en-US" sz="2700" dirty="0" smtClean="0"/>
              <a:t> has downloaded his message to local machine he can create folders and move downloaded messages.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(ii)IMAP:</a:t>
            </a:r>
          </a:p>
          <a:p>
            <a:pPr algn="just"/>
            <a:r>
              <a:rPr lang="en-US" dirty="0" smtClean="0"/>
              <a:t>It has more features than POP3.</a:t>
            </a:r>
          </a:p>
          <a:p>
            <a:pPr algn="just"/>
            <a:r>
              <a:rPr lang="en-US" dirty="0" smtClean="0"/>
              <a:t>It maintains a folder hierarchy on the remote server and it can be accessed from any computer.</a:t>
            </a:r>
          </a:p>
          <a:p>
            <a:pPr algn="just"/>
            <a:r>
              <a:rPr lang="en-US" dirty="0" smtClean="0"/>
              <a:t>IMAP associates each message with a folder.</a:t>
            </a:r>
          </a:p>
          <a:p>
            <a:pPr algn="just"/>
            <a:r>
              <a:rPr lang="en-US" dirty="0" smtClean="0"/>
              <a:t>When a message first arrives at the server, it is associated with the recipient’s </a:t>
            </a:r>
            <a:r>
              <a:rPr lang="en-US" b="1" dirty="0" smtClean="0">
                <a:solidFill>
                  <a:srgbClr val="FF0000"/>
                </a:solidFill>
              </a:rPr>
              <a:t>INBOX FOLDER.</a:t>
            </a:r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00372"/>
            <a:ext cx="4786346" cy="375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 smtClean="0">
                <a:solidFill>
                  <a:srgbClr val="FF0000"/>
                </a:solidFill>
              </a:rPr>
              <a:t>HTTP:</a:t>
            </a:r>
            <a:r>
              <a:rPr lang="en-US" sz="2500" dirty="0" smtClean="0"/>
              <a:t> It is the world wide web’s application layer protocol.</a:t>
            </a:r>
          </a:p>
          <a:p>
            <a:pPr algn="just"/>
            <a:r>
              <a:rPr lang="en-US" sz="2500" b="1" dirty="0" smtClean="0">
                <a:solidFill>
                  <a:srgbClr val="FF0000"/>
                </a:solidFill>
              </a:rPr>
              <a:t>Overview of HTTP: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/>
              <a:t>When a user request a web page, the browser send’s </a:t>
            </a:r>
            <a:r>
              <a:rPr lang="en-US" sz="2500" b="1" dirty="0" smtClean="0">
                <a:solidFill>
                  <a:srgbClr val="FF0000"/>
                </a:solidFill>
              </a:rPr>
              <a:t>HTTP REQUEST</a:t>
            </a:r>
            <a:r>
              <a:rPr lang="en-US" sz="2500" b="1" dirty="0" smtClean="0"/>
              <a:t> </a:t>
            </a:r>
            <a:r>
              <a:rPr lang="en-US" sz="2500" dirty="0" smtClean="0"/>
              <a:t>message for the objects(ex: files) in the page to the server.</a:t>
            </a:r>
          </a:p>
          <a:p>
            <a:pPr algn="just"/>
            <a:r>
              <a:rPr lang="en-US" sz="2500" dirty="0" smtClean="0"/>
              <a:t>The server receives the request and responds with </a:t>
            </a:r>
            <a:r>
              <a:rPr lang="en-US" sz="2500" b="1" dirty="0" smtClean="0">
                <a:solidFill>
                  <a:srgbClr val="FF0000"/>
                </a:solidFill>
              </a:rPr>
              <a:t>HTTP RESPONSE</a:t>
            </a:r>
            <a:r>
              <a:rPr lang="en-US" sz="2500" b="1" dirty="0" smtClean="0"/>
              <a:t> </a:t>
            </a:r>
            <a:r>
              <a:rPr lang="en-US" sz="2500" dirty="0" smtClean="0"/>
              <a:t>message that contains the objects.</a:t>
            </a:r>
            <a:endParaRPr lang="en-US" sz="25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HTTP: HYPER TEXT TRANSFER PROTOCOL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HTTP - Stateless Protocol: </a:t>
            </a:r>
            <a:r>
              <a:rPr lang="en-US" dirty="0" smtClean="0"/>
              <a:t>Server sends requested files to clients without storing any state information about the client.</a:t>
            </a:r>
          </a:p>
          <a:p>
            <a:pPr algn="just"/>
            <a:r>
              <a:rPr lang="en-US" dirty="0" smtClean="0"/>
              <a:t>If particular client asks same object twice in a period of a few seconds, the server does not respond by saying that it is just served the object and the server resends the object.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Types of HTTP Connections:</a:t>
            </a:r>
          </a:p>
          <a:p>
            <a:pPr algn="just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)Non Persistent HTTP and </a:t>
            </a:r>
          </a:p>
          <a:p>
            <a:pPr algn="just"/>
            <a:r>
              <a:rPr lang="en-US" dirty="0" smtClean="0"/>
              <a:t>(ii) Persistent HTTP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857232"/>
            <a:ext cx="700087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)Non Persistent HTTP: </a:t>
            </a:r>
            <a:r>
              <a:rPr lang="en-US" dirty="0" smtClean="0"/>
              <a:t>Only one object is sent over a single TCP connection.</a:t>
            </a:r>
          </a:p>
          <a:p>
            <a:pPr algn="just"/>
            <a:r>
              <a:rPr lang="en-US" b="1" dirty="0" smtClean="0"/>
              <a:t>                                                                        </a:t>
            </a:r>
            <a:r>
              <a:rPr lang="en-US" dirty="0" smtClean="0"/>
              <a:t>After the                  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               response message                         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               received from the                          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               server to client,                         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               the connection is                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               closed.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800657">
            <a:off x="3857620" y="2940318"/>
            <a:ext cx="20002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Accept Connection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 rot="20800657">
            <a:off x="3272251" y="4420995"/>
            <a:ext cx="20002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Response Message</a:t>
            </a:r>
            <a:endParaRPr lang="en-US" sz="17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928926" y="4857760"/>
            <a:ext cx="321471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0800657">
            <a:off x="3317362" y="5123554"/>
            <a:ext cx="29683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Server Closes the Connection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(ii)Persistent HTTP: </a:t>
            </a:r>
            <a:r>
              <a:rPr lang="en-US" dirty="0" smtClean="0"/>
              <a:t>Multiple objects can be sent over a single TCP connection between client &amp; server.</a:t>
            </a:r>
          </a:p>
          <a:p>
            <a:pPr algn="just"/>
            <a:r>
              <a:rPr lang="en-US" dirty="0" smtClean="0"/>
              <a:t>Server leaves the connection open after sending response.</a:t>
            </a:r>
          </a:p>
          <a:p>
            <a:pPr algn="just"/>
            <a:r>
              <a:rPr lang="en-US" dirty="0" smtClean="0"/>
              <a:t>Subsequent HTTP messages between same client/server are sent over the connection.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Types of Persistent connection: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(a)Persistent without Pipeline: </a:t>
            </a:r>
            <a:r>
              <a:rPr lang="en-US" dirty="0" smtClean="0"/>
              <a:t>Client issues request only when previous response has been received.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(b)Persistent with Pipeline: </a:t>
            </a:r>
            <a:r>
              <a:rPr lang="en-US" dirty="0" smtClean="0"/>
              <a:t>Client sends multiple HTTP request on a single TCP connection without waiting for corresponding responses.</a:t>
            </a:r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HTTP Message Formats: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HTTP Request Message:</a:t>
            </a:r>
          </a:p>
          <a:p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68360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HTTP Response Message: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547" y="714356"/>
            <a:ext cx="854017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HTTP Status Codes: </a:t>
            </a:r>
            <a:r>
              <a:rPr lang="en-US" dirty="0" smtClean="0"/>
              <a:t>It indicates whether a specific HTTP request or HTTP response is completed successfully or not.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Status Codes: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200: Ok </a:t>
            </a:r>
            <a:r>
              <a:rPr lang="en-US" b="1" dirty="0" smtClean="0"/>
              <a:t>– </a:t>
            </a:r>
            <a:r>
              <a:rPr lang="en-US" dirty="0" smtClean="0"/>
              <a:t>Request succeeded and information is returned in the response.</a:t>
            </a:r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301: Moved Permanently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400: Bad Request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404: Not Found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505: HTTP version not supported </a:t>
            </a:r>
            <a:r>
              <a:rPr lang="en-US" b="1" dirty="0" smtClean="0"/>
              <a:t>– </a:t>
            </a:r>
            <a:r>
              <a:rPr lang="en-US" dirty="0" smtClean="0"/>
              <a:t>The requested HTTP protocol version is not supported by the server.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Cookies:</a:t>
            </a:r>
            <a:r>
              <a:rPr lang="en-US" b="1" dirty="0" smtClean="0"/>
              <a:t> </a:t>
            </a:r>
            <a:r>
              <a:rPr lang="en-US" dirty="0" smtClean="0"/>
              <a:t>It allow websites to keep track of users.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Components of Cookie:</a:t>
            </a:r>
          </a:p>
          <a:p>
            <a:pPr algn="just"/>
            <a:r>
              <a:rPr lang="en-US" dirty="0" smtClean="0"/>
              <a:t>1. Cookie header line in HTTP response message.</a:t>
            </a:r>
          </a:p>
          <a:p>
            <a:pPr algn="just"/>
            <a:r>
              <a:rPr lang="en-US" dirty="0" smtClean="0"/>
              <a:t>2. Cookie header line in HTTP request message.</a:t>
            </a:r>
          </a:p>
          <a:p>
            <a:pPr algn="just"/>
            <a:r>
              <a:rPr lang="en-US" dirty="0" smtClean="0"/>
              <a:t>3. Cookie file kept on user’s host &amp; managed by users browser.</a:t>
            </a:r>
          </a:p>
          <a:p>
            <a:pPr algn="just"/>
            <a:r>
              <a:rPr lang="en-US" dirty="0" smtClean="0"/>
              <a:t>4. Back – end database at website.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Web Caching: </a:t>
            </a:r>
            <a:r>
              <a:rPr lang="en-US" dirty="0" smtClean="0"/>
              <a:t>Web cache is also called as </a:t>
            </a:r>
            <a:r>
              <a:rPr lang="en-US" b="1" dirty="0" smtClean="0">
                <a:solidFill>
                  <a:srgbClr val="FF0000"/>
                </a:solidFill>
              </a:rPr>
              <a:t>proxy server.</a:t>
            </a:r>
          </a:p>
          <a:p>
            <a:pPr algn="just"/>
            <a:r>
              <a:rPr lang="en-US" dirty="0" smtClean="0"/>
              <a:t>It is a network entity that satisfies HTTP request on behalf of an origin web server.</a:t>
            </a:r>
          </a:p>
          <a:p>
            <a:pPr algn="just"/>
            <a:r>
              <a:rPr lang="en-US" dirty="0" smtClean="0"/>
              <a:t>The web cache has its own disk storage and keeps copies of recently requested objects in this storage.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5576"/>
            <a:ext cx="8229600" cy="51623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20000"/>
                </a:solidFill>
              </a:rPr>
              <a:t>At the end of this course students can able to</a:t>
            </a:r>
          </a:p>
          <a:p>
            <a:pPr lvl="1" algn="just"/>
            <a:endParaRPr lang="en-US" sz="2400" dirty="0" smtClean="0">
              <a:solidFill>
                <a:srgbClr val="F20000"/>
              </a:solidFill>
            </a:endParaRPr>
          </a:p>
          <a:p>
            <a:pPr lvl="1" algn="just"/>
            <a:r>
              <a:rPr lang="en-US" sz="2400" dirty="0" smtClean="0">
                <a:solidFill>
                  <a:srgbClr val="F20000"/>
                </a:solidFill>
              </a:rPr>
              <a:t>CO1. Explain about computer networks with its types and protocols</a:t>
            </a:r>
          </a:p>
          <a:p>
            <a:pPr lvl="1" algn="just"/>
            <a:endParaRPr lang="en-US" sz="2400" dirty="0" smtClean="0">
              <a:solidFill>
                <a:srgbClr val="F20000"/>
              </a:solidFill>
            </a:endParaRPr>
          </a:p>
          <a:p>
            <a:pPr lvl="1" algn="just"/>
            <a:r>
              <a:rPr lang="en-US" sz="2400" dirty="0" smtClean="0">
                <a:solidFill>
                  <a:srgbClr val="F20000"/>
                </a:solidFill>
              </a:rPr>
              <a:t>CO2. Explain about various routing protocols</a:t>
            </a:r>
          </a:p>
          <a:p>
            <a:pPr lvl="1" algn="just"/>
            <a:endParaRPr lang="en-US" sz="2400" dirty="0" smtClean="0">
              <a:solidFill>
                <a:srgbClr val="F20000"/>
              </a:solidFill>
            </a:endParaRPr>
          </a:p>
          <a:p>
            <a:pPr lvl="1" algn="just"/>
            <a:r>
              <a:rPr lang="en-US" sz="2400" dirty="0" smtClean="0">
                <a:solidFill>
                  <a:srgbClr val="F20000"/>
                </a:solidFill>
              </a:rPr>
              <a:t>CO3. Describe the controlling mechanisms available for flow, error and congestion control</a:t>
            </a:r>
          </a:p>
          <a:p>
            <a:pPr lvl="1" algn="just"/>
            <a:endParaRPr lang="en-US" sz="2400" dirty="0" smtClean="0">
              <a:solidFill>
                <a:srgbClr val="F20000"/>
              </a:solidFill>
            </a:endParaRPr>
          </a:p>
          <a:p>
            <a:pPr lvl="1" algn="just"/>
            <a:r>
              <a:rPr lang="en-US" sz="2400" dirty="0" smtClean="0">
                <a:solidFill>
                  <a:srgbClr val="F20000"/>
                </a:solidFill>
              </a:rPr>
              <a:t>CO4. Demonstrate various concepts in internet protocols, network services and management</a:t>
            </a:r>
            <a:endParaRPr lang="en-US" sz="5000" dirty="0">
              <a:solidFill>
                <a:srgbClr val="F2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0000"/>
                </a:solidFill>
              </a:rPr>
              <a:t>Course Outcomes</a:t>
            </a:r>
            <a:endParaRPr lang="en-US" dirty="0">
              <a:solidFill>
                <a:srgbClr val="F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944627" cy="49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00166" y="5429264"/>
            <a:ext cx="67866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Clients requesting objects through a web cache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71438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STEPS IN WEB CACHING: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1. Browser establishes a TCP connection to the web cache(Proxy Server) and sends an HTTP request for objects.</a:t>
            </a:r>
          </a:p>
          <a:p>
            <a:pPr algn="just"/>
            <a:r>
              <a:rPr lang="en-US" dirty="0" smtClean="0"/>
              <a:t>2. The web cache checks the presence of object stored locally.</a:t>
            </a:r>
          </a:p>
          <a:p>
            <a:pPr algn="just"/>
            <a:r>
              <a:rPr lang="en-US" dirty="0" smtClean="0"/>
              <a:t>3. If it has, it forwards the object within an HTTP response message to the client’s browser.</a:t>
            </a:r>
          </a:p>
          <a:p>
            <a:pPr algn="just"/>
            <a:r>
              <a:rPr lang="en-US" dirty="0" smtClean="0"/>
              <a:t>4. If the web cache does not have the object, the web cache opens a connection to the origin server and sends HTTP request for objects.</a:t>
            </a:r>
          </a:p>
          <a:p>
            <a:pPr algn="just"/>
            <a:r>
              <a:rPr lang="en-US" dirty="0" smtClean="0"/>
              <a:t>5. When the web cache receives the object, it stores a copy in its local storage and forwards a copy to the client’s browser.  </a:t>
            </a:r>
          </a:p>
          <a:p>
            <a:pPr algn="just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/>
          <a:lstStyle/>
          <a:p>
            <a:pPr algn="just"/>
            <a:r>
              <a:rPr lang="en-US" dirty="0" smtClean="0"/>
              <a:t>Web services are web applications that interacts with other web applications for the purpose of exchanging data.</a:t>
            </a:r>
          </a:p>
          <a:p>
            <a:pPr algn="just"/>
            <a:r>
              <a:rPr lang="en-US" dirty="0" smtClean="0"/>
              <a:t>Web services can convert existing application in to web applications.</a:t>
            </a:r>
          </a:p>
          <a:p>
            <a:pPr algn="just"/>
            <a:r>
              <a:rPr lang="en-US" dirty="0" smtClean="0"/>
              <a:t>Web services describes a standardized way of integrating web based application using XML, SOAP, WSDL &amp; UDDI over Internet.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XML: </a:t>
            </a:r>
            <a:r>
              <a:rPr lang="en-US" dirty="0" smtClean="0"/>
              <a:t>It is short for</a:t>
            </a:r>
            <a:r>
              <a:rPr lang="en-US" b="1" dirty="0" smtClean="0"/>
              <a:t> </a:t>
            </a:r>
            <a:r>
              <a:rPr lang="en-US" dirty="0" smtClean="0"/>
              <a:t>Extensible Markup Language, used to tag the data.</a:t>
            </a:r>
          </a:p>
          <a:p>
            <a:pPr algn="just"/>
            <a:r>
              <a:rPr lang="en-US" dirty="0" smtClean="0"/>
              <a:t>It allows designers to create their own automated tags.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WEB SERVICES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SOAP:</a:t>
            </a:r>
            <a:r>
              <a:rPr lang="en-US" b="1" dirty="0" smtClean="0"/>
              <a:t> </a:t>
            </a:r>
            <a:r>
              <a:rPr lang="en-US" dirty="0" smtClean="0"/>
              <a:t>Short for Simple object access protocol, a XML based messaging protocol used to prepare the information in the web service request and response messages before sending them over a network.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WSDL:</a:t>
            </a:r>
            <a:r>
              <a:rPr lang="en-US" b="1" dirty="0" smtClean="0"/>
              <a:t> </a:t>
            </a:r>
            <a:r>
              <a:rPr lang="en-US" dirty="0" smtClean="0"/>
              <a:t>Short for Web Services Description Language, used to describe the available web services and its capability.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UDDI:</a:t>
            </a:r>
            <a:r>
              <a:rPr lang="en-US" b="1" dirty="0" smtClean="0"/>
              <a:t> </a:t>
            </a:r>
            <a:r>
              <a:rPr lang="en-US" dirty="0" smtClean="0"/>
              <a:t>Short for Universal Description, Discovery and Integration, used for listing available services.</a:t>
            </a:r>
          </a:p>
          <a:p>
            <a:pPr algn="just"/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 algn="just"/>
            <a:r>
              <a:rPr lang="en-US" dirty="0" smtClean="0"/>
              <a:t>SNMP provides facilities for managing and monitoring network resources on the Internet.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Components of SNMP:</a:t>
            </a:r>
          </a:p>
          <a:p>
            <a:pPr algn="just"/>
            <a:r>
              <a:rPr lang="en-US" dirty="0" smtClean="0"/>
              <a:t>1. SNMP Managing Entity</a:t>
            </a:r>
          </a:p>
          <a:p>
            <a:pPr algn="just"/>
            <a:r>
              <a:rPr lang="en-US" dirty="0" smtClean="0"/>
              <a:t>2. SNMP Managed Device</a:t>
            </a:r>
          </a:p>
          <a:p>
            <a:pPr algn="just"/>
            <a:r>
              <a:rPr lang="en-US" dirty="0" smtClean="0"/>
              <a:t>3. SNMP Managed Objects</a:t>
            </a:r>
          </a:p>
          <a:p>
            <a:pPr algn="just"/>
            <a:r>
              <a:rPr lang="en-US" dirty="0" smtClean="0"/>
              <a:t>4. SNMP Agents</a:t>
            </a:r>
          </a:p>
          <a:p>
            <a:pPr algn="just"/>
            <a:r>
              <a:rPr lang="en-US" dirty="0" smtClean="0"/>
              <a:t>5. Management Information Base</a:t>
            </a:r>
          </a:p>
          <a:p>
            <a:pPr algn="just"/>
            <a:r>
              <a:rPr lang="en-US" dirty="0" smtClean="0"/>
              <a:t>6. SNMP Messages(PDU</a:t>
            </a:r>
            <a:r>
              <a:rPr lang="en-US" dirty="0" smtClean="0"/>
              <a:t>)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SNMP – SIMPLE NETWORK MANAGEMENT PROTOCOL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52"/>
            <a:ext cx="6380340" cy="594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6200000">
            <a:off x="-2462383" y="2748080"/>
            <a:ext cx="67866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</a:rPr>
              <a:t>Principle components of SNMP Network Management Architecture 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1.SNMP </a:t>
            </a:r>
            <a:r>
              <a:rPr lang="en-US" b="1" dirty="0" smtClean="0">
                <a:solidFill>
                  <a:srgbClr val="FF0000"/>
                </a:solidFill>
              </a:rPr>
              <a:t>Managing Entity(SNMP MANAGER): </a:t>
            </a:r>
            <a:r>
              <a:rPr lang="en-US" dirty="0" smtClean="0"/>
              <a:t>It is an application, typically with a human being running in a centralized network management station.</a:t>
            </a:r>
          </a:p>
          <a:p>
            <a:pPr algn="just"/>
            <a:r>
              <a:rPr lang="en-US" dirty="0" smtClean="0"/>
              <a:t>It controls the collection, processing, analysis and display of network management information.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2.SNMP </a:t>
            </a:r>
            <a:r>
              <a:rPr lang="en-US" b="1" dirty="0" smtClean="0">
                <a:solidFill>
                  <a:srgbClr val="FF0000"/>
                </a:solidFill>
              </a:rPr>
              <a:t>Managed Device: </a:t>
            </a:r>
            <a:r>
              <a:rPr lang="en-US" dirty="0" smtClean="0"/>
              <a:t>It is a piece of network equipment that resides on a managed network.</a:t>
            </a:r>
          </a:p>
          <a:p>
            <a:pPr algn="just"/>
            <a:r>
              <a:rPr lang="en-US" dirty="0" smtClean="0"/>
              <a:t>A managed device might be host, router, bridge, hub, printer or modem…</a:t>
            </a:r>
          </a:p>
          <a:p>
            <a:pPr algn="just"/>
            <a:r>
              <a:rPr lang="en-US" dirty="0" smtClean="0"/>
              <a:t>Within a managed device, there may be several managed objects.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SNMP Managed Objects: </a:t>
            </a:r>
            <a:r>
              <a:rPr lang="en-US" dirty="0" smtClean="0"/>
              <a:t>These are actual pieces of hardware within the managed device.</a:t>
            </a:r>
          </a:p>
          <a:p>
            <a:pPr algn="just"/>
            <a:r>
              <a:rPr lang="en-US" dirty="0" smtClean="0"/>
              <a:t>EX: Network Interface Card(NIC) and the set of Configuration parameters.</a:t>
            </a:r>
          </a:p>
          <a:p>
            <a:pPr algn="just"/>
            <a:r>
              <a:rPr lang="en-US" dirty="0" smtClean="0"/>
              <a:t>These managed objects have pieces of information called management information that are collected into a </a:t>
            </a:r>
            <a:r>
              <a:rPr lang="en-US" b="1" dirty="0" smtClean="0">
                <a:solidFill>
                  <a:srgbClr val="FF0000"/>
                </a:solidFill>
              </a:rPr>
              <a:t>management information base(MIB).</a:t>
            </a:r>
          </a:p>
          <a:p>
            <a:pPr algn="just"/>
            <a:r>
              <a:rPr lang="en-US" dirty="0" smtClean="0"/>
              <a:t>Each managed object is assigned with an </a:t>
            </a:r>
            <a:r>
              <a:rPr lang="en-US" b="1" dirty="0" smtClean="0">
                <a:solidFill>
                  <a:srgbClr val="FF0000"/>
                </a:solidFill>
              </a:rPr>
              <a:t>object identifier(OID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The OID can be represented as a sequence of integers separated by decimal points.</a:t>
            </a:r>
          </a:p>
          <a:p>
            <a:pPr algn="just"/>
            <a:r>
              <a:rPr lang="en-US" dirty="0" smtClean="0"/>
              <a:t>When a SNMP manager requests an object, the SNMP Agent sends the OID. </a:t>
            </a:r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4. SNMP Agents: </a:t>
            </a:r>
            <a:r>
              <a:rPr lang="en-US" dirty="0" smtClean="0"/>
              <a:t>It is a software that runs on managed device.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5. Management Information Base: </a:t>
            </a:r>
            <a:r>
              <a:rPr lang="en-US" dirty="0" smtClean="0"/>
              <a:t>In Internet, management information is represented as a collection of virtual information store known as management information base.</a:t>
            </a:r>
          </a:p>
          <a:p>
            <a:pPr algn="just"/>
            <a:r>
              <a:rPr lang="en-US" dirty="0" smtClean="0"/>
              <a:t>It may be no of IP </a:t>
            </a:r>
            <a:r>
              <a:rPr lang="en-US" dirty="0" err="1" smtClean="0"/>
              <a:t>datagrams</a:t>
            </a:r>
            <a:r>
              <a:rPr lang="en-US" dirty="0" smtClean="0"/>
              <a:t> discarded at a router due to errors or errors in NIC card.</a:t>
            </a:r>
          </a:p>
          <a:p>
            <a:pPr algn="just"/>
            <a:r>
              <a:rPr lang="en-US" dirty="0" smtClean="0"/>
              <a:t>It may be information such as version of software running on server.</a:t>
            </a:r>
          </a:p>
          <a:p>
            <a:pPr algn="just"/>
            <a:r>
              <a:rPr lang="en-US" dirty="0" smtClean="0"/>
              <a:t>It may be status information about functioning of particular device.</a:t>
            </a:r>
          </a:p>
          <a:p>
            <a:pPr algn="just"/>
            <a:r>
              <a:rPr lang="en-US" dirty="0" smtClean="0"/>
              <a:t>Related MIB objects are gathered in to MIB </a:t>
            </a:r>
            <a:r>
              <a:rPr lang="en-US" dirty="0" smtClean="0"/>
              <a:t>modules.</a:t>
            </a:r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44291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071546"/>
            <a:ext cx="9129738" cy="286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-428660" y="45005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507207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4572008"/>
            <a:ext cx="7429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Selected Managed Objects in the MIB – 2 UDP Module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90944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applications</a:t>
            </a:r>
          </a:p>
          <a:p>
            <a:pPr lvl="1"/>
            <a:r>
              <a:rPr lang="en-US" sz="2700" dirty="0" smtClean="0"/>
              <a:t>Electronic Mail (SMTP, POP3, IMAP, MIME)</a:t>
            </a:r>
          </a:p>
          <a:p>
            <a:r>
              <a:rPr lang="en-US" dirty="0" smtClean="0"/>
              <a:t>HTTP </a:t>
            </a:r>
          </a:p>
          <a:p>
            <a:r>
              <a:rPr lang="en-US" dirty="0" smtClean="0"/>
              <a:t>Web Services </a:t>
            </a:r>
          </a:p>
          <a:p>
            <a:r>
              <a:rPr lang="en-US" dirty="0" smtClean="0"/>
              <a:t>DNS</a:t>
            </a:r>
          </a:p>
          <a:p>
            <a:r>
              <a:rPr lang="en-US" dirty="0" smtClean="0"/>
              <a:t>SNMP</a:t>
            </a:r>
          </a:p>
          <a:p>
            <a:endParaRPr lang="en-US" dirty="0" smtClean="0"/>
          </a:p>
          <a:p>
            <a:endParaRPr lang="en-US" dirty="0">
              <a:solidFill>
                <a:srgbClr val="F2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06" y="-24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5-APPLICATION LAYER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6. SNMP Messages(PDU</a:t>
            </a:r>
            <a:r>
              <a:rPr lang="en-US" b="1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SNMP defines 7 types of messages known as protocol data unit(PDU).</a:t>
            </a:r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/>
          <a:lstStyle/>
          <a:p>
            <a:pPr algn="just"/>
            <a:r>
              <a:rPr lang="en-US" dirty="0" smtClean="0"/>
              <a:t>DNS  is an internet service that translates </a:t>
            </a:r>
            <a:r>
              <a:rPr lang="en-US" b="1" dirty="0" smtClean="0">
                <a:solidFill>
                  <a:srgbClr val="FF0000"/>
                </a:solidFill>
              </a:rPr>
              <a:t>domain names in to IP addresses. </a:t>
            </a:r>
          </a:p>
          <a:p>
            <a:pPr algn="just"/>
            <a:r>
              <a:rPr lang="en-US" dirty="0" smtClean="0"/>
              <a:t>There are 2 ways to identify a host:</a:t>
            </a:r>
          </a:p>
          <a:p>
            <a:pPr algn="just"/>
            <a:r>
              <a:rPr lang="en-US" dirty="0" smtClean="0"/>
              <a:t>(a)By a domain(host) name</a:t>
            </a:r>
          </a:p>
          <a:p>
            <a:pPr algn="just"/>
            <a:r>
              <a:rPr lang="en-US" dirty="0" smtClean="0"/>
              <a:t>(b)By an IP address</a:t>
            </a:r>
          </a:p>
          <a:p>
            <a:pPr algn="just"/>
            <a:r>
              <a:rPr lang="en-US" dirty="0" smtClean="0"/>
              <a:t>Domain(host) names are alphabetic(mnemonics) and easy to remember.</a:t>
            </a:r>
          </a:p>
          <a:p>
            <a:pPr algn="just"/>
            <a:r>
              <a:rPr lang="en-US" dirty="0" smtClean="0"/>
              <a:t>But the internet is really based on IP addresses and not easy to remember.</a:t>
            </a:r>
          </a:p>
          <a:p>
            <a:pPr algn="just"/>
            <a:r>
              <a:rPr lang="en-US" dirty="0" smtClean="0"/>
              <a:t>If a domain name is used, a DNS service must translate it in to the corresponding IP address.</a:t>
            </a:r>
          </a:p>
          <a:p>
            <a:pPr algn="just"/>
            <a:r>
              <a:rPr lang="en-US" dirty="0" smtClean="0"/>
              <a:t>This is the main task of DNS.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DNS – DOMAIN NAME SERVICE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solidFill>
                  <a:srgbClr val="FF0000"/>
                </a:solidFill>
              </a:rPr>
              <a:t>Scenario:</a:t>
            </a:r>
            <a:r>
              <a:rPr lang="en-US" sz="2600" b="1" dirty="0" smtClean="0"/>
              <a:t> In order to send HTTP request message to web server www.someschool.edu, the user’s host must obtain the IP address of www.someschool.edu.</a:t>
            </a:r>
          </a:p>
          <a:p>
            <a:pPr algn="just"/>
            <a:r>
              <a:rPr lang="en-US" sz="2600" dirty="0" smtClean="0"/>
              <a:t>This can be done as</a:t>
            </a:r>
          </a:p>
          <a:p>
            <a:pPr algn="just"/>
            <a:r>
              <a:rPr lang="en-US" sz="2600" dirty="0" smtClean="0"/>
              <a:t>1.The user host runs the client side DNS application.</a:t>
            </a:r>
          </a:p>
          <a:p>
            <a:pPr algn="just"/>
            <a:r>
              <a:rPr lang="en-US" sz="2600" dirty="0" smtClean="0"/>
              <a:t>2.The browser extracts the host name www.someschool.edu from the URL.</a:t>
            </a:r>
          </a:p>
          <a:p>
            <a:pPr algn="just"/>
            <a:r>
              <a:rPr lang="en-US" sz="2600" dirty="0" smtClean="0"/>
              <a:t>3.The DNS client sends a query containing the host name to a DNS server.</a:t>
            </a:r>
          </a:p>
          <a:p>
            <a:pPr algn="just"/>
            <a:r>
              <a:rPr lang="en-US" sz="2600" dirty="0" smtClean="0"/>
              <a:t>4.The DNS client eventually receives a reply, which includes IP address for the host name.</a:t>
            </a:r>
          </a:p>
          <a:p>
            <a:pPr algn="just"/>
            <a:r>
              <a:rPr lang="en-US" sz="2600" dirty="0" smtClean="0"/>
              <a:t> Once the browser receives the IP address from the DNS server, It can initiate TCP connection to HTTP server process located at that IP address.</a:t>
            </a:r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Other Services Provided by DNS: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(a)Host aliasing: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Ex:</a:t>
            </a:r>
            <a:r>
              <a:rPr lang="en-US" dirty="0" smtClean="0"/>
              <a:t> www</a:t>
            </a:r>
            <a:r>
              <a:rPr lang="en-US" b="1" dirty="0" smtClean="0"/>
              <a:t>.</a:t>
            </a:r>
            <a:r>
              <a:rPr lang="en-US" dirty="0" smtClean="0"/>
              <a:t>relay1.west-coast.enterprise.com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Canonical Host Name</a:t>
            </a:r>
          </a:p>
          <a:p>
            <a:r>
              <a:rPr lang="en-US" dirty="0" smtClean="0"/>
              <a:t>www.enterprise.com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</a:t>
            </a:r>
            <a:r>
              <a:rPr lang="en-US" dirty="0" smtClean="0"/>
              <a:t>Alias name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(b)Mail server aliasing: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Ex: </a:t>
            </a:r>
            <a:r>
              <a:rPr lang="en-US" dirty="0" smtClean="0"/>
              <a:t>relay1.west-coast.hotmail.com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</a:t>
            </a:r>
            <a:r>
              <a:rPr lang="en-US" dirty="0" smtClean="0"/>
              <a:t>Canonical host name</a:t>
            </a:r>
            <a:endParaRPr lang="en-US" b="1" dirty="0" smtClean="0"/>
          </a:p>
          <a:p>
            <a:r>
              <a:rPr lang="en-US" dirty="0" smtClean="0"/>
              <a:t>bob@hotmail.com</a:t>
            </a:r>
          </a:p>
          <a:p>
            <a:pPr>
              <a:buNone/>
            </a:pPr>
            <a:r>
              <a:rPr lang="en-US" dirty="0" smtClean="0"/>
              <a:t>                                                       Alias name</a:t>
            </a:r>
          </a:p>
          <a:p>
            <a:r>
              <a:rPr lang="en-US" dirty="0" smtClean="0"/>
              <a:t>                                             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143108" y="1500174"/>
            <a:ext cx="228601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143108" y="2500305"/>
            <a:ext cx="228601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2295508" y="3857628"/>
            <a:ext cx="228601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95508" y="4857759"/>
            <a:ext cx="228601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(c)Load Distribution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DNS is used to perform load distribution among replicated web servers.</a:t>
            </a:r>
          </a:p>
          <a:p>
            <a:pPr algn="just"/>
            <a:r>
              <a:rPr lang="en-US" dirty="0" smtClean="0"/>
              <a:t>Busy sites such as amazon.com are replicated over multiple servers, with each server running on different end system and having different IP address.</a:t>
            </a:r>
          </a:p>
          <a:p>
            <a:pPr algn="just"/>
            <a:r>
              <a:rPr lang="en-US" dirty="0" smtClean="0"/>
              <a:t>This set of IP addresses is associated with one canonical name and it is contained in DNS database.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Distributed Hierarchical Database: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888880"/>
            <a:ext cx="8992991" cy="3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Three classes of DNS Servers: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(a)Root DNS Servers:</a:t>
            </a:r>
            <a:r>
              <a:rPr lang="en-US" b="1" dirty="0" smtClean="0"/>
              <a:t> </a:t>
            </a:r>
            <a:r>
              <a:rPr lang="en-US" dirty="0" smtClean="0"/>
              <a:t>In Internet there are 13 root DNS servers labeled from A to M, most of which are located in north America.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(b)Top Level Domain(TLD) Servers: </a:t>
            </a:r>
            <a:r>
              <a:rPr lang="en-US" dirty="0" smtClean="0"/>
              <a:t>These servers are responsible for top level domains such as .com, org, net, </a:t>
            </a:r>
            <a:r>
              <a:rPr lang="en-US" dirty="0" err="1" smtClean="0"/>
              <a:t>edu</a:t>
            </a:r>
            <a:r>
              <a:rPr lang="en-US" dirty="0" smtClean="0"/>
              <a:t> and </a:t>
            </a:r>
            <a:r>
              <a:rPr lang="en-US" dirty="0" err="1" smtClean="0"/>
              <a:t>gov</a:t>
            </a:r>
            <a:r>
              <a:rPr lang="en-US" dirty="0" smtClean="0"/>
              <a:t>… and all of the country top level domains such as .</a:t>
            </a:r>
            <a:r>
              <a:rPr lang="en-US" dirty="0" err="1" smtClean="0"/>
              <a:t>uk</a:t>
            </a:r>
            <a:r>
              <a:rPr lang="en-US" dirty="0" smtClean="0"/>
              <a:t>, </a:t>
            </a:r>
            <a:r>
              <a:rPr lang="en-US" dirty="0" err="1" smtClean="0"/>
              <a:t>fr</a:t>
            </a:r>
            <a:r>
              <a:rPr lang="en-US" dirty="0" smtClean="0"/>
              <a:t>, ca, </a:t>
            </a:r>
            <a:r>
              <a:rPr lang="en-US" dirty="0" err="1" smtClean="0"/>
              <a:t>jp</a:t>
            </a:r>
            <a:r>
              <a:rPr lang="en-US" dirty="0" smtClean="0"/>
              <a:t> and in…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(c)Authoritative DNS Servers: </a:t>
            </a:r>
            <a:r>
              <a:rPr lang="en-US" dirty="0" smtClean="0"/>
              <a:t>Every organization with publicly addressable hosts on the Internet, must provide publicly accessible DNS records that maps the names of those host to IP addresses.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dirty="0" smtClean="0"/>
              <a:t>In addition to the above three types of DNS </a:t>
            </a:r>
            <a:r>
              <a:rPr lang="en-US" dirty="0" smtClean="0"/>
              <a:t>Servers there is a</a:t>
            </a:r>
            <a:r>
              <a:rPr lang="en-US" dirty="0" smtClean="0"/>
              <a:t>nother important type of DNS server, called Local DNS server.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LOCAL DNS SERVER: </a:t>
            </a:r>
            <a:r>
              <a:rPr lang="en-US" dirty="0" smtClean="0"/>
              <a:t>Each ISP has a Local DNS Server also called as default name server.</a:t>
            </a:r>
          </a:p>
          <a:p>
            <a:pPr algn="just"/>
            <a:r>
              <a:rPr lang="en-US" dirty="0" smtClean="0"/>
              <a:t>When a host connects to an ISP, it provides the host with IP address.</a:t>
            </a:r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DNS Message Format: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747713"/>
            <a:ext cx="89154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DNS Records and Messages: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DNS servers stores resource records that provides host name to IP address mappings.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Resource Record: </a:t>
            </a:r>
            <a:r>
              <a:rPr lang="en-US" dirty="0" smtClean="0"/>
              <a:t>It </a:t>
            </a:r>
            <a:r>
              <a:rPr lang="en-US" dirty="0" smtClean="0"/>
              <a:t>has four components namely </a:t>
            </a:r>
            <a:r>
              <a:rPr lang="en-US" b="1" dirty="0" smtClean="0">
                <a:solidFill>
                  <a:srgbClr val="FF0000"/>
                </a:solidFill>
              </a:rPr>
              <a:t>“Name, value, Type and TTL”. 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If Type=A,</a:t>
            </a:r>
            <a:r>
              <a:rPr lang="en-US" b="1" dirty="0" smtClean="0"/>
              <a:t> </a:t>
            </a:r>
            <a:r>
              <a:rPr lang="en-US" dirty="0" smtClean="0"/>
              <a:t>then name is a host name and value is the IP address for the host name.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If Type=NS, </a:t>
            </a:r>
            <a:r>
              <a:rPr lang="en-US" dirty="0" smtClean="0"/>
              <a:t>then name is a host name and value is the host name of an authoritative server.</a:t>
            </a:r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If Type=CNAME,</a:t>
            </a:r>
            <a:r>
              <a:rPr lang="en-US" b="1" dirty="0" smtClean="0"/>
              <a:t> </a:t>
            </a:r>
            <a:r>
              <a:rPr lang="en-US" dirty="0" smtClean="0"/>
              <a:t>then value is a canonical host name for the alias host name.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If Type=MX,</a:t>
            </a:r>
            <a:r>
              <a:rPr lang="en-US" b="1" dirty="0" smtClean="0"/>
              <a:t> </a:t>
            </a:r>
            <a:r>
              <a:rPr lang="en-US" dirty="0" smtClean="0"/>
              <a:t>then value is the canonical name of the mail server, that has an alias host name.</a:t>
            </a:r>
            <a:endParaRPr lang="en-US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EMAIL:</a:t>
            </a:r>
            <a:r>
              <a:rPr lang="en-US" b="1" dirty="0" smtClean="0"/>
              <a:t> </a:t>
            </a:r>
            <a:r>
              <a:rPr lang="en-US" dirty="0" smtClean="0"/>
              <a:t>It is an inexpensive application and it is fast and easy to distribute.</a:t>
            </a:r>
          </a:p>
          <a:p>
            <a:r>
              <a:rPr lang="en-US" dirty="0" smtClean="0"/>
              <a:t>It includes attachments, hyperlinks, photos…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Major components of EMAIL: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)User Agents</a:t>
            </a:r>
          </a:p>
          <a:p>
            <a:r>
              <a:rPr lang="en-US" dirty="0" smtClean="0"/>
              <a:t>(ii)Mail Servers and</a:t>
            </a:r>
          </a:p>
          <a:p>
            <a:r>
              <a:rPr lang="en-US" dirty="0" smtClean="0"/>
              <a:t>(iii)Simple Mail Transfer Protocol(SMTP)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)User Agents:</a:t>
            </a:r>
          </a:p>
          <a:p>
            <a:pPr lvl="1"/>
            <a:r>
              <a:rPr lang="en-US" sz="2700" dirty="0" smtClean="0"/>
              <a:t>Mail reader</a:t>
            </a:r>
          </a:p>
          <a:p>
            <a:pPr lvl="1" algn="just"/>
            <a:r>
              <a:rPr lang="en-US" sz="2700" dirty="0" smtClean="0"/>
              <a:t>Used for composing, editing and reading mail messages.</a:t>
            </a:r>
            <a:endParaRPr lang="en-US" sz="27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ELECTRONIC MAIL - EMAIL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71414"/>
            <a:ext cx="6715171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DNS Lookup Process: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Suppose the host </a:t>
            </a:r>
            <a:r>
              <a:rPr lang="en-US" dirty="0" smtClean="0"/>
              <a:t>cis.poly.edu desires </a:t>
            </a:r>
            <a:r>
              <a:rPr lang="en-US" b="1" dirty="0" smtClean="0">
                <a:solidFill>
                  <a:srgbClr val="FF0000"/>
                </a:solidFill>
              </a:rPr>
              <a:t>the IP address of gaia.cs.umass.edu.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Also </a:t>
            </a:r>
            <a:r>
              <a:rPr lang="en-US" dirty="0" smtClean="0"/>
              <a:t>suppose that </a:t>
            </a:r>
            <a:r>
              <a:rPr lang="en-US" dirty="0" smtClean="0"/>
              <a:t>Polytechnic’s local </a:t>
            </a:r>
            <a:r>
              <a:rPr lang="en-US" dirty="0" smtClean="0"/>
              <a:t>DNS server is called </a:t>
            </a:r>
            <a:r>
              <a:rPr lang="en-US" b="1" dirty="0" smtClean="0">
                <a:solidFill>
                  <a:srgbClr val="FF0000"/>
                </a:solidFill>
              </a:rPr>
              <a:t>dns.poly.edu</a:t>
            </a:r>
            <a:r>
              <a:rPr lang="en-US" dirty="0" smtClean="0"/>
              <a:t> and that an authoritative DNS </a:t>
            </a:r>
            <a:r>
              <a:rPr lang="en-US" dirty="0" smtClean="0"/>
              <a:t>server for </a:t>
            </a:r>
            <a:r>
              <a:rPr lang="en-US" b="1" dirty="0" smtClean="0">
                <a:solidFill>
                  <a:srgbClr val="FF0000"/>
                </a:solidFill>
              </a:rPr>
              <a:t>gaia.cs.umass.edu</a:t>
            </a:r>
            <a:r>
              <a:rPr lang="en-US" dirty="0" smtClean="0"/>
              <a:t> is called </a:t>
            </a:r>
            <a:r>
              <a:rPr lang="en-US" b="1" dirty="0" smtClean="0">
                <a:solidFill>
                  <a:srgbClr val="FF0000"/>
                </a:solidFill>
              </a:rPr>
              <a:t>dns.umass.edu.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1.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host cis.poly.edu </a:t>
            </a:r>
            <a:r>
              <a:rPr lang="en-US" dirty="0" smtClean="0"/>
              <a:t>first sends a DNS query message to its local </a:t>
            </a:r>
            <a:r>
              <a:rPr lang="en-US" dirty="0" smtClean="0"/>
              <a:t>DNS server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dns.poly.edu</a:t>
            </a:r>
            <a:r>
              <a:rPr lang="en-US" dirty="0" smtClean="0"/>
              <a:t>. The query message contains the hostname to be </a:t>
            </a:r>
            <a:r>
              <a:rPr lang="en-US" dirty="0" smtClean="0"/>
              <a:t>translated, namely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gaia.cs.umass.edu.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2. The </a:t>
            </a:r>
            <a:r>
              <a:rPr lang="en-US" dirty="0" smtClean="0"/>
              <a:t>local DNS server forwards the </a:t>
            </a:r>
            <a:r>
              <a:rPr lang="en-US" dirty="0" smtClean="0"/>
              <a:t>query message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a root DNS server.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3. The </a:t>
            </a:r>
            <a:r>
              <a:rPr lang="en-US" dirty="0" smtClean="0"/>
              <a:t>root DNS server takes note of the </a:t>
            </a:r>
            <a:r>
              <a:rPr lang="en-US" b="1" dirty="0" err="1" smtClean="0">
                <a:solidFill>
                  <a:srgbClr val="FF0000"/>
                </a:solidFill>
              </a:rPr>
              <a:t>edu</a:t>
            </a:r>
            <a:r>
              <a:rPr lang="en-US" b="1" dirty="0" smtClean="0">
                <a:solidFill>
                  <a:srgbClr val="FF0000"/>
                </a:solidFill>
              </a:rPr>
              <a:t> suffix </a:t>
            </a:r>
            <a:r>
              <a:rPr lang="en-US" dirty="0" smtClean="0"/>
              <a:t>and returns </a:t>
            </a:r>
            <a:r>
              <a:rPr lang="en-US" dirty="0" smtClean="0"/>
              <a:t>to the local DNS server </a:t>
            </a:r>
            <a:r>
              <a:rPr lang="en-US" b="1" dirty="0" smtClean="0">
                <a:solidFill>
                  <a:srgbClr val="FF0000"/>
                </a:solidFill>
              </a:rPr>
              <a:t>a list of IP addresses </a:t>
            </a:r>
            <a:r>
              <a:rPr lang="en-US" dirty="0" smtClean="0"/>
              <a:t>for TLD servers responsible </a:t>
            </a:r>
            <a:r>
              <a:rPr lang="en-US" dirty="0" smtClean="0"/>
              <a:t>for </a:t>
            </a:r>
            <a:r>
              <a:rPr lang="en-US" dirty="0" err="1" smtClean="0"/>
              <a:t>edu</a:t>
            </a:r>
            <a:r>
              <a:rPr lang="en-US" dirty="0" smtClean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dirty="0" smtClean="0"/>
              <a:t>4. The local DNS server then resends the query message to one of these TLD servers. </a:t>
            </a:r>
          </a:p>
          <a:p>
            <a:pPr algn="just"/>
            <a:r>
              <a:rPr lang="en-US" dirty="0" smtClean="0"/>
              <a:t>5. The TLD server takes note of </a:t>
            </a:r>
            <a:r>
              <a:rPr lang="en-US" b="1" dirty="0" smtClean="0">
                <a:solidFill>
                  <a:srgbClr val="FF0000"/>
                </a:solidFill>
              </a:rPr>
              <a:t>the umass.edu suffix</a:t>
            </a:r>
            <a:r>
              <a:rPr lang="en-US" dirty="0" smtClean="0"/>
              <a:t> and responds with </a:t>
            </a:r>
            <a:r>
              <a:rPr lang="en-US" b="1" dirty="0" smtClean="0">
                <a:solidFill>
                  <a:srgbClr val="FF0000"/>
                </a:solidFill>
              </a:rPr>
              <a:t>the IP </a:t>
            </a:r>
            <a:r>
              <a:rPr lang="en-US" b="1" dirty="0" smtClean="0">
                <a:solidFill>
                  <a:srgbClr val="FF0000"/>
                </a:solidFill>
              </a:rPr>
              <a:t>address of the authoritative DNS server for the University of Massachusetts, namely, dns.umass.edu. </a:t>
            </a:r>
          </a:p>
          <a:p>
            <a:pPr algn="just"/>
            <a:r>
              <a:rPr lang="en-US" dirty="0" smtClean="0"/>
              <a:t>6 The local DNS server resends the query message directly </a:t>
            </a:r>
            <a:r>
              <a:rPr lang="en-US" b="1" dirty="0" smtClean="0">
                <a:solidFill>
                  <a:srgbClr val="FF0000"/>
                </a:solidFill>
              </a:rPr>
              <a:t>to dns.umass.edu</a:t>
            </a:r>
            <a:r>
              <a:rPr lang="en-US" dirty="0" smtClean="0"/>
              <a:t>(authoritative DNS server).</a:t>
            </a:r>
          </a:p>
          <a:p>
            <a:pPr algn="just"/>
            <a:r>
              <a:rPr lang="en-US" dirty="0" smtClean="0"/>
              <a:t>7. The authoritative  DNS </a:t>
            </a:r>
            <a:r>
              <a:rPr lang="en-US" dirty="0" smtClean="0"/>
              <a:t>server, </a:t>
            </a:r>
            <a:r>
              <a:rPr lang="en-US" b="1" dirty="0" smtClean="0">
                <a:solidFill>
                  <a:srgbClr val="FF0000"/>
                </a:solidFill>
              </a:rPr>
              <a:t>dns.cs.umass.edu</a:t>
            </a:r>
            <a:r>
              <a:rPr lang="en-US" dirty="0" smtClean="0"/>
              <a:t> </a:t>
            </a:r>
            <a:r>
              <a:rPr lang="en-US" dirty="0" smtClean="0"/>
              <a:t>responds with </a:t>
            </a:r>
            <a:r>
              <a:rPr lang="en-US" b="1" dirty="0" smtClean="0">
                <a:solidFill>
                  <a:srgbClr val="FF0000"/>
                </a:solidFill>
              </a:rPr>
              <a:t>the IP address of gaia.cs.umass.edu. </a:t>
            </a:r>
          </a:p>
          <a:p>
            <a:pPr algn="just"/>
            <a:r>
              <a:rPr lang="en-US" dirty="0" smtClean="0"/>
              <a:t>8. The local DNS server then sends </a:t>
            </a:r>
            <a:r>
              <a:rPr lang="en-US" b="1" dirty="0" smtClean="0">
                <a:solidFill>
                  <a:srgbClr val="FF0000"/>
                </a:solidFill>
              </a:rPr>
              <a:t>the IP address of gaia.cs.umass.edu to the requesting host cis.poly.edu.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(ii)Mail Servers: </a:t>
            </a:r>
            <a:r>
              <a:rPr lang="en-US" dirty="0" smtClean="0"/>
              <a:t>It has mail box which contains incoming messages for user.</a:t>
            </a:r>
          </a:p>
          <a:p>
            <a:pPr algn="just"/>
            <a:r>
              <a:rPr lang="en-US" dirty="0" smtClean="0"/>
              <a:t>It contains message queue for outgoing mail messages.</a:t>
            </a:r>
          </a:p>
          <a:p>
            <a:pPr algn="just"/>
            <a:r>
              <a:rPr lang="en-US" dirty="0" smtClean="0"/>
              <a:t>It uses </a:t>
            </a:r>
            <a:r>
              <a:rPr lang="en-US" b="1" dirty="0" smtClean="0">
                <a:solidFill>
                  <a:srgbClr val="FF0000"/>
                </a:solidFill>
              </a:rPr>
              <a:t>SMTP</a:t>
            </a:r>
            <a:r>
              <a:rPr lang="en-US" b="1" dirty="0" smtClean="0"/>
              <a:t> </a:t>
            </a:r>
            <a:r>
              <a:rPr lang="en-US" dirty="0" smtClean="0"/>
              <a:t>protocol between mail servers to send EMAIL messages. 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Client: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Sending mail server.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Server:</a:t>
            </a:r>
            <a:r>
              <a:rPr lang="en-US" b="1" dirty="0" smtClean="0"/>
              <a:t> </a:t>
            </a:r>
            <a:r>
              <a:rPr lang="en-US" dirty="0" smtClean="0"/>
              <a:t>Receiving mail server.</a:t>
            </a:r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(iii)Simple Mail Transfer Protocol(SMTP): </a:t>
            </a:r>
            <a:r>
              <a:rPr lang="en-US" dirty="0" smtClean="0"/>
              <a:t>SMTP uses TCP to reliably transfer Email messages from client to server on port no 25.</a:t>
            </a:r>
          </a:p>
          <a:p>
            <a:pPr algn="just"/>
            <a:r>
              <a:rPr lang="en-US" dirty="0" smtClean="0"/>
              <a:t>SMTP directly transfer Email messages from sending mail server to receiving mail server.</a:t>
            </a:r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Three phases of transfer:</a:t>
            </a:r>
          </a:p>
          <a:p>
            <a:pPr algn="just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)Handshaking</a:t>
            </a:r>
          </a:p>
          <a:p>
            <a:pPr algn="just"/>
            <a:r>
              <a:rPr lang="en-US" dirty="0" smtClean="0"/>
              <a:t>(ii)Transfer of messages</a:t>
            </a:r>
          </a:p>
          <a:p>
            <a:pPr algn="just"/>
            <a:r>
              <a:rPr lang="en-US" dirty="0" smtClean="0"/>
              <a:t>(iii)Terminating the connection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Scenario: </a:t>
            </a:r>
            <a:r>
              <a:rPr lang="en-US" b="1" dirty="0" err="1" smtClean="0">
                <a:solidFill>
                  <a:srgbClr val="FF0000"/>
                </a:solidFill>
              </a:rPr>
              <a:t>Nilo</a:t>
            </a:r>
            <a:r>
              <a:rPr lang="en-US" b="1" dirty="0" smtClean="0">
                <a:solidFill>
                  <a:srgbClr val="FF0000"/>
                </a:solidFill>
              </a:rPr>
              <a:t> sends message to </a:t>
            </a:r>
            <a:r>
              <a:rPr lang="en-US" b="1" dirty="0" err="1" smtClean="0">
                <a:solidFill>
                  <a:srgbClr val="FF0000"/>
                </a:solidFill>
              </a:rPr>
              <a:t>Noor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Nilo</a:t>
            </a:r>
            <a:r>
              <a:rPr lang="en-US" dirty="0" smtClean="0"/>
              <a:t> invokes her user agent for sending Email, provides </a:t>
            </a:r>
            <a:r>
              <a:rPr lang="en-US" dirty="0" err="1" smtClean="0"/>
              <a:t>Noor’s</a:t>
            </a:r>
            <a:r>
              <a:rPr lang="en-US" dirty="0" smtClean="0"/>
              <a:t> Email address, composes a message and instructs the user agent to send the message.</a:t>
            </a:r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Nilo’s</a:t>
            </a:r>
            <a:r>
              <a:rPr lang="en-US" dirty="0" smtClean="0"/>
              <a:t> user agent sends message to her mail server.</a:t>
            </a:r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14313" y="2654422"/>
            <a:ext cx="8715375" cy="1703272"/>
            <a:chOff x="214313" y="2654422"/>
            <a:chExt cx="8715375" cy="170327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313" y="2654422"/>
              <a:ext cx="8715375" cy="1692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214414" y="3461895"/>
              <a:ext cx="1000132" cy="87716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700" dirty="0" err="1" smtClean="0"/>
                <a:t>Nilo’s</a:t>
              </a:r>
              <a:r>
                <a:rPr lang="en-US" sz="1700" dirty="0" smtClean="0"/>
                <a:t> User agent </a:t>
              </a:r>
              <a:endParaRPr lang="en-US" sz="17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86644" y="3480531"/>
              <a:ext cx="1000132" cy="87716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700" dirty="0" err="1" smtClean="0"/>
                <a:t>Noor’s</a:t>
              </a:r>
              <a:r>
                <a:rPr lang="en-US" sz="1700" dirty="0" smtClean="0"/>
                <a:t> User agent </a:t>
              </a:r>
              <a:endParaRPr lang="en-US" sz="17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14678" y="2789305"/>
            <a:ext cx="1000132" cy="3539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Nilo’s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2786058"/>
            <a:ext cx="1000132" cy="3539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Noor’s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dirty="0" smtClean="0"/>
              <a:t>3. The client side of SMTP, running on </a:t>
            </a:r>
            <a:r>
              <a:rPr lang="en-US" dirty="0" err="1" smtClean="0"/>
              <a:t>Nilo’s</a:t>
            </a:r>
            <a:r>
              <a:rPr lang="en-US" dirty="0" smtClean="0"/>
              <a:t> mail server sees the message in the message queue.</a:t>
            </a:r>
          </a:p>
          <a:p>
            <a:pPr algn="just"/>
            <a:r>
              <a:rPr lang="en-US" dirty="0" smtClean="0"/>
              <a:t>It opens a TCP connection to an SMTP server, running on </a:t>
            </a:r>
            <a:r>
              <a:rPr lang="en-US" dirty="0" err="1" smtClean="0"/>
              <a:t>Noor’s</a:t>
            </a:r>
            <a:r>
              <a:rPr lang="en-US" dirty="0" smtClean="0"/>
              <a:t> mail server.</a:t>
            </a:r>
          </a:p>
          <a:p>
            <a:pPr algn="just"/>
            <a:r>
              <a:rPr lang="en-US" dirty="0" smtClean="0"/>
              <a:t>4. After some initial SMTP handshaking, the SMTP client sends </a:t>
            </a:r>
            <a:r>
              <a:rPr lang="en-US" dirty="0" err="1" smtClean="0"/>
              <a:t>Nilo’s</a:t>
            </a:r>
            <a:r>
              <a:rPr lang="en-US" dirty="0" smtClean="0"/>
              <a:t> message into the TCP connection.</a:t>
            </a:r>
          </a:p>
          <a:p>
            <a:pPr algn="just"/>
            <a:r>
              <a:rPr lang="en-US" dirty="0" smtClean="0"/>
              <a:t>5. At </a:t>
            </a:r>
            <a:r>
              <a:rPr lang="en-US" dirty="0" err="1" smtClean="0"/>
              <a:t>Noor’s</a:t>
            </a:r>
            <a:r>
              <a:rPr lang="en-US" dirty="0" smtClean="0"/>
              <a:t> mail server, the server side SMTP receives the message.</a:t>
            </a:r>
          </a:p>
          <a:p>
            <a:pPr algn="just"/>
            <a:r>
              <a:rPr lang="en-US" dirty="0" err="1" smtClean="0"/>
              <a:t>Noor’s</a:t>
            </a:r>
            <a:r>
              <a:rPr lang="en-US" dirty="0" smtClean="0"/>
              <a:t> mail server then places the message in </a:t>
            </a:r>
            <a:r>
              <a:rPr lang="en-US" dirty="0" err="1" smtClean="0"/>
              <a:t>Noor’s</a:t>
            </a:r>
            <a:r>
              <a:rPr lang="en-US" dirty="0" smtClean="0"/>
              <a:t> mail box.</a:t>
            </a:r>
          </a:p>
          <a:p>
            <a:pPr algn="just"/>
            <a:r>
              <a:rPr lang="en-US" dirty="0" smtClean="0"/>
              <a:t>6. </a:t>
            </a:r>
            <a:r>
              <a:rPr lang="en-US" dirty="0" err="1" smtClean="0"/>
              <a:t>Noor</a:t>
            </a:r>
            <a:r>
              <a:rPr lang="en-US" dirty="0" smtClean="0"/>
              <a:t> invokes his user agent to read the message at his convenience.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Email Message Format:</a:t>
            </a:r>
          </a:p>
          <a:p>
            <a:endParaRPr lang="en-US" sz="20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header lines</a:t>
            </a:r>
            <a:r>
              <a:rPr lang="en-US" dirty="0" smtClean="0"/>
              <a:t>, e.g.,</a:t>
            </a:r>
          </a:p>
          <a:p>
            <a:pPr lvl="1"/>
            <a:r>
              <a:rPr lang="en-US" sz="2700" dirty="0" smtClean="0"/>
              <a:t>To:</a:t>
            </a:r>
          </a:p>
          <a:p>
            <a:pPr lvl="1"/>
            <a:r>
              <a:rPr lang="en-US" sz="2700" dirty="0" smtClean="0"/>
              <a:t>From:</a:t>
            </a:r>
          </a:p>
          <a:p>
            <a:pPr lvl="1"/>
            <a:r>
              <a:rPr lang="en-US" sz="2700" dirty="0" smtClean="0"/>
              <a:t>Subject:</a:t>
            </a:r>
          </a:p>
          <a:p>
            <a:pPr lvl="1">
              <a:buFont typeface="ZapfDingbats" pitchFamily="82" charset="2"/>
              <a:buNone/>
            </a:pPr>
            <a:r>
              <a:rPr lang="en-US" sz="2700" i="1" dirty="0" smtClean="0">
                <a:solidFill>
                  <a:srgbClr val="FF0000"/>
                </a:solidFill>
              </a:rPr>
              <a:t>different</a:t>
            </a:r>
            <a:r>
              <a:rPr lang="en-US" sz="2700" i="1" dirty="0" smtClean="0">
                <a:solidFill>
                  <a:srgbClr val="66FFCC"/>
                </a:solidFill>
              </a:rPr>
              <a:t> </a:t>
            </a:r>
            <a:r>
              <a:rPr lang="en-US" sz="2700" i="1" dirty="0" smtClean="0"/>
              <a:t>from SMTP commands</a:t>
            </a:r>
            <a:r>
              <a:rPr lang="en-US" sz="2700" dirty="0" smtClean="0"/>
              <a:t>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body</a:t>
            </a:r>
          </a:p>
          <a:p>
            <a:pPr lvl="1"/>
            <a:r>
              <a:rPr lang="en-US" sz="2700" dirty="0" smtClean="0"/>
              <a:t>the “message”, ASCII characters only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508404" y="214290"/>
            <a:ext cx="5003800" cy="3429000"/>
            <a:chOff x="1500166" y="1778000"/>
            <a:chExt cx="5003800" cy="34290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468666" y="1892300"/>
              <a:ext cx="2832100" cy="43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bg1"/>
                  </a:solidFill>
                </a:rPr>
                <a:t>header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468666" y="2705100"/>
              <a:ext cx="2832100" cy="17399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bg1"/>
                  </a:solidFill>
                </a:rPr>
                <a:t>body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265466" y="1778000"/>
              <a:ext cx="3238500" cy="307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1652566" y="2159000"/>
              <a:ext cx="1765300" cy="1016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1500166" y="3327400"/>
              <a:ext cx="1905000" cy="187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Mail Access Protocols: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SMTP</a:t>
            </a:r>
            <a:r>
              <a:rPr lang="en-US" b="1" dirty="0" smtClean="0"/>
              <a:t> </a:t>
            </a:r>
            <a:r>
              <a:rPr lang="en-US" dirty="0" smtClean="0"/>
              <a:t>is used to deliver and store email messages to receivers mail server.</a:t>
            </a:r>
          </a:p>
          <a:p>
            <a:pPr algn="just"/>
            <a:r>
              <a:rPr lang="en-US" dirty="0" smtClean="0"/>
              <a:t>If receiver wants to retrieve email message from receivers mail server, then mail access protocols are needed.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Types of mail access protocols:</a:t>
            </a:r>
          </a:p>
          <a:p>
            <a:pPr algn="just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)POP3 and</a:t>
            </a:r>
          </a:p>
          <a:p>
            <a:pPr algn="just"/>
            <a:r>
              <a:rPr lang="en-US" dirty="0" smtClean="0"/>
              <a:t>(ii)IMAP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A72-63AC-41FD-A0BE-A8B1AC4A030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571480"/>
            <a:ext cx="8829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214414" y="1428736"/>
            <a:ext cx="1000132" cy="8771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Nilo’s</a:t>
            </a:r>
            <a:r>
              <a:rPr lang="en-US" sz="1700" dirty="0" smtClean="0"/>
              <a:t> User agent </a:t>
            </a:r>
            <a:endParaRPr lang="en-U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7286644" y="1428736"/>
            <a:ext cx="1000132" cy="8771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Noor’s</a:t>
            </a:r>
            <a:r>
              <a:rPr lang="en-US" sz="1700" dirty="0" smtClean="0"/>
              <a:t> User agent 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714356"/>
            <a:ext cx="1000132" cy="3539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Nilo’s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714356"/>
            <a:ext cx="1000132" cy="3539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Noor’s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8515</TotalTime>
  <Words>2665</Words>
  <Application>Microsoft Office PowerPoint</Application>
  <PresentationFormat>On-screen Show (4:3)</PresentationFormat>
  <Paragraphs>331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COMPUTER NETWORKS</vt:lpstr>
      <vt:lpstr>Course Outcomes</vt:lpstr>
      <vt:lpstr>UNIT 5-APPLICATION LAYER </vt:lpstr>
      <vt:lpstr>ELECTRONIC MAIL - EMAIL</vt:lpstr>
      <vt:lpstr>Slide 5</vt:lpstr>
      <vt:lpstr>Slide 6</vt:lpstr>
      <vt:lpstr>Slide 7</vt:lpstr>
      <vt:lpstr>Slide 8</vt:lpstr>
      <vt:lpstr>Slide 9</vt:lpstr>
      <vt:lpstr>Slide 10</vt:lpstr>
      <vt:lpstr>Slide 11</vt:lpstr>
      <vt:lpstr>HTTP: HYPER TEXT TRANSFER PROTOCOL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WEB SERVICES</vt:lpstr>
      <vt:lpstr>Slide 23</vt:lpstr>
      <vt:lpstr>SNMP – SIMPLE NETWORK MANAGEMENT PROTOCOL</vt:lpstr>
      <vt:lpstr>Slide 25</vt:lpstr>
      <vt:lpstr>Slide 26</vt:lpstr>
      <vt:lpstr>Slide 27</vt:lpstr>
      <vt:lpstr>Slide 28</vt:lpstr>
      <vt:lpstr>Slide 29</vt:lpstr>
      <vt:lpstr>Slide 30</vt:lpstr>
      <vt:lpstr>DNS – DOMAIN NAME SERVICE 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JS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Noornilo</dc:creator>
  <cp:lastModifiedBy>Noornilo</cp:lastModifiedBy>
  <cp:revision>140</cp:revision>
  <dcterms:created xsi:type="dcterms:W3CDTF">2016-12-08T14:23:39Z</dcterms:created>
  <dcterms:modified xsi:type="dcterms:W3CDTF">2017-03-22T07:07:35Z</dcterms:modified>
</cp:coreProperties>
</file>