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3"/>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0" r:id="rId45"/>
    <p:sldId id="301" r:id="rId46"/>
    <p:sldId id="302" r:id="rId47"/>
    <p:sldId id="305" r:id="rId48"/>
    <p:sldId id="303" r:id="rId49"/>
    <p:sldId id="304" r:id="rId50"/>
    <p:sldId id="316" r:id="rId51"/>
    <p:sldId id="31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0000"/>
    <a:srgbClr val="DE0000"/>
    <a:srgbClr val="D00000"/>
    <a:srgbClr val="C80000"/>
    <a:srgbClr val="C00000"/>
    <a:srgbClr val="B80000"/>
    <a:srgbClr val="2C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718" autoAdjust="0"/>
  </p:normalViewPr>
  <p:slideViewPr>
    <p:cSldViewPr>
      <p:cViewPr varScale="1">
        <p:scale>
          <a:sx n="70" d="100"/>
          <a:sy n="70" d="100"/>
        </p:scale>
        <p:origin x="-1386" y="-108"/>
      </p:cViewPr>
      <p:guideLst>
        <p:guide orient="horz" pos="2160"/>
        <p:guide pos="2880"/>
      </p:guideLst>
    </p:cSldViewPr>
  </p:slideViewPr>
  <p:outlineViewPr>
    <p:cViewPr>
      <p:scale>
        <a:sx n="33" d="100"/>
        <a:sy n="33" d="100"/>
      </p:scale>
      <p:origin x="0" y="8128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78C0AC-219B-4A78-8E47-BB9A92B2B456}" type="datetimeFigureOut">
              <a:rPr lang="en-US" smtClean="0"/>
              <a:pPr/>
              <a:t>28-Nov-20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3B0303-45FA-43F9-91D9-1DE46D3ED8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3B0303-45FA-43F9-91D9-1DE46D3ED88E}" type="slidenum">
              <a:rPr lang="en-US" smtClean="0"/>
              <a:pPr/>
              <a:t>47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8EE484F-70F8-406B-A70E-927490830200}" type="datetime1">
              <a:rPr lang="en-US" smtClean="0"/>
              <a:pPr/>
              <a:t>28-Nov-20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Noornilo Nafees</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8E41A72-63AC-41FD-A0BE-A8B1AC4A03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4D7422-0111-4BAF-89BC-D60E8371E6AE}" type="datetime1">
              <a:rPr lang="en-US" smtClean="0"/>
              <a:pPr/>
              <a:t>28-Nov-20</a:t>
            </a:fld>
            <a:endParaRPr lang="en-US"/>
          </a:p>
        </p:txBody>
      </p:sp>
      <p:sp>
        <p:nvSpPr>
          <p:cNvPr id="5" name="Footer Placeholder 4"/>
          <p:cNvSpPr>
            <a:spLocks noGrp="1"/>
          </p:cNvSpPr>
          <p:nvPr>
            <p:ph type="ftr" sz="quarter" idx="11"/>
          </p:nvPr>
        </p:nvSpPr>
        <p:spPr/>
        <p:txBody>
          <a:bodyPr/>
          <a:lstStyle>
            <a:extLst/>
          </a:lstStyle>
          <a:p>
            <a:r>
              <a:rPr lang="en-US" smtClean="0"/>
              <a:t>Noornilo Nafees</a:t>
            </a:r>
            <a:endParaRPr lang="en-US"/>
          </a:p>
        </p:txBody>
      </p:sp>
      <p:sp>
        <p:nvSpPr>
          <p:cNvPr id="6" name="Slide Number Placeholder 5"/>
          <p:cNvSpPr>
            <a:spLocks noGrp="1"/>
          </p:cNvSpPr>
          <p:nvPr>
            <p:ph type="sldNum" sz="quarter" idx="12"/>
          </p:nvPr>
        </p:nvSpPr>
        <p:spPr/>
        <p:txBody>
          <a:bodyPr/>
          <a:lstStyle>
            <a:extLst/>
          </a:lstStyle>
          <a:p>
            <a:fld id="{88E41A72-63AC-41FD-A0BE-A8B1AC4A03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AADD990-ABE1-4B2B-B17B-7AFC20AC591A}" type="datetime1">
              <a:rPr lang="en-US" smtClean="0"/>
              <a:pPr/>
              <a:t>28-Nov-20</a:t>
            </a:fld>
            <a:endParaRPr lang="en-US"/>
          </a:p>
        </p:txBody>
      </p:sp>
      <p:sp>
        <p:nvSpPr>
          <p:cNvPr id="5" name="Footer Placeholder 4"/>
          <p:cNvSpPr>
            <a:spLocks noGrp="1"/>
          </p:cNvSpPr>
          <p:nvPr>
            <p:ph type="ftr" sz="quarter" idx="11"/>
          </p:nvPr>
        </p:nvSpPr>
        <p:spPr/>
        <p:txBody>
          <a:bodyPr/>
          <a:lstStyle>
            <a:extLst/>
          </a:lstStyle>
          <a:p>
            <a:r>
              <a:rPr lang="en-US" smtClean="0"/>
              <a:t>Noornilo Nafees</a:t>
            </a:r>
            <a:endParaRPr lang="en-US"/>
          </a:p>
        </p:txBody>
      </p:sp>
      <p:sp>
        <p:nvSpPr>
          <p:cNvPr id="6" name="Slide Number Placeholder 5"/>
          <p:cNvSpPr>
            <a:spLocks noGrp="1"/>
          </p:cNvSpPr>
          <p:nvPr>
            <p:ph type="sldNum" sz="quarter" idx="12"/>
          </p:nvPr>
        </p:nvSpPr>
        <p:spPr/>
        <p:txBody>
          <a:bodyPr/>
          <a:lstStyle>
            <a:extLst/>
          </a:lstStyle>
          <a:p>
            <a:fld id="{88E41A72-63AC-41FD-A0BE-A8B1AC4A03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F4A14E1-9890-4778-AD0F-32C48B6A42D3}" type="datetime1">
              <a:rPr lang="en-US" smtClean="0"/>
              <a:pPr/>
              <a:t>28-Nov-20</a:t>
            </a:fld>
            <a:endParaRPr lang="en-US"/>
          </a:p>
        </p:txBody>
      </p:sp>
      <p:sp>
        <p:nvSpPr>
          <p:cNvPr id="5" name="Footer Placeholder 4"/>
          <p:cNvSpPr>
            <a:spLocks noGrp="1"/>
          </p:cNvSpPr>
          <p:nvPr>
            <p:ph type="ftr" sz="quarter" idx="11"/>
          </p:nvPr>
        </p:nvSpPr>
        <p:spPr/>
        <p:txBody>
          <a:bodyPr/>
          <a:lstStyle>
            <a:extLst/>
          </a:lstStyle>
          <a:p>
            <a:r>
              <a:rPr lang="en-US" smtClean="0"/>
              <a:t>Noornilo Nafees</a:t>
            </a:r>
            <a:endParaRPr lang="en-US"/>
          </a:p>
        </p:txBody>
      </p:sp>
      <p:sp>
        <p:nvSpPr>
          <p:cNvPr id="6" name="Slide Number Placeholder 5"/>
          <p:cNvSpPr>
            <a:spLocks noGrp="1"/>
          </p:cNvSpPr>
          <p:nvPr>
            <p:ph type="sldNum" sz="quarter" idx="12"/>
          </p:nvPr>
        </p:nvSpPr>
        <p:spPr/>
        <p:txBody>
          <a:bodyPr/>
          <a:lstStyle>
            <a:extLst/>
          </a:lstStyle>
          <a:p>
            <a:fld id="{88E41A72-63AC-41FD-A0BE-A8B1AC4A030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071430A-221E-44AD-A0E3-F691EFCA5A46}" type="datetime1">
              <a:rPr lang="en-US" smtClean="0"/>
              <a:pPr/>
              <a:t>28-Nov-20</a:t>
            </a:fld>
            <a:endParaRPr lang="en-US"/>
          </a:p>
        </p:txBody>
      </p:sp>
      <p:sp>
        <p:nvSpPr>
          <p:cNvPr id="5" name="Footer Placeholder 4"/>
          <p:cNvSpPr>
            <a:spLocks noGrp="1"/>
          </p:cNvSpPr>
          <p:nvPr>
            <p:ph type="ftr" sz="quarter" idx="11"/>
          </p:nvPr>
        </p:nvSpPr>
        <p:spPr/>
        <p:txBody>
          <a:bodyPr/>
          <a:lstStyle>
            <a:extLst/>
          </a:lstStyle>
          <a:p>
            <a:r>
              <a:rPr lang="en-US" smtClean="0"/>
              <a:t>Noornilo Nafees</a:t>
            </a:r>
            <a:endParaRPr lang="en-US"/>
          </a:p>
        </p:txBody>
      </p:sp>
      <p:sp>
        <p:nvSpPr>
          <p:cNvPr id="6" name="Slide Number Placeholder 5"/>
          <p:cNvSpPr>
            <a:spLocks noGrp="1"/>
          </p:cNvSpPr>
          <p:nvPr>
            <p:ph type="sldNum" sz="quarter" idx="12"/>
          </p:nvPr>
        </p:nvSpPr>
        <p:spPr/>
        <p:txBody>
          <a:bodyPr/>
          <a:lstStyle>
            <a:extLst/>
          </a:lstStyle>
          <a:p>
            <a:fld id="{88E41A72-63AC-41FD-A0BE-A8B1AC4A030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3DD7B6A-9052-491A-B56E-57FE3F7D1DDF}" type="datetime1">
              <a:rPr lang="en-US" smtClean="0"/>
              <a:pPr/>
              <a:t>28-Nov-20</a:t>
            </a:fld>
            <a:endParaRPr lang="en-US"/>
          </a:p>
        </p:txBody>
      </p:sp>
      <p:sp>
        <p:nvSpPr>
          <p:cNvPr id="6" name="Footer Placeholder 5"/>
          <p:cNvSpPr>
            <a:spLocks noGrp="1"/>
          </p:cNvSpPr>
          <p:nvPr>
            <p:ph type="ftr" sz="quarter" idx="11"/>
          </p:nvPr>
        </p:nvSpPr>
        <p:spPr/>
        <p:txBody>
          <a:bodyPr/>
          <a:lstStyle>
            <a:extLst/>
          </a:lstStyle>
          <a:p>
            <a:r>
              <a:rPr lang="en-US" smtClean="0"/>
              <a:t>Noornilo Nafees</a:t>
            </a:r>
            <a:endParaRPr lang="en-US"/>
          </a:p>
        </p:txBody>
      </p:sp>
      <p:sp>
        <p:nvSpPr>
          <p:cNvPr id="7" name="Slide Number Placeholder 6"/>
          <p:cNvSpPr>
            <a:spLocks noGrp="1"/>
          </p:cNvSpPr>
          <p:nvPr>
            <p:ph type="sldNum" sz="quarter" idx="12"/>
          </p:nvPr>
        </p:nvSpPr>
        <p:spPr/>
        <p:txBody>
          <a:bodyPr/>
          <a:lstStyle>
            <a:extLst/>
          </a:lstStyle>
          <a:p>
            <a:fld id="{88E41A72-63AC-41FD-A0BE-A8B1AC4A030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DF8CF94-9EC8-494D-A58D-F501FF280F43}" type="datetime1">
              <a:rPr lang="en-US" smtClean="0"/>
              <a:pPr/>
              <a:t>28-Nov-20</a:t>
            </a:fld>
            <a:endParaRPr lang="en-US"/>
          </a:p>
        </p:txBody>
      </p:sp>
      <p:sp>
        <p:nvSpPr>
          <p:cNvPr id="8" name="Footer Placeholder 7"/>
          <p:cNvSpPr>
            <a:spLocks noGrp="1"/>
          </p:cNvSpPr>
          <p:nvPr>
            <p:ph type="ftr" sz="quarter" idx="11"/>
          </p:nvPr>
        </p:nvSpPr>
        <p:spPr/>
        <p:txBody>
          <a:bodyPr/>
          <a:lstStyle>
            <a:extLst/>
          </a:lstStyle>
          <a:p>
            <a:r>
              <a:rPr lang="en-US" smtClean="0"/>
              <a:t>Noornilo Nafees</a:t>
            </a:r>
            <a:endParaRPr lang="en-US"/>
          </a:p>
        </p:txBody>
      </p:sp>
      <p:sp>
        <p:nvSpPr>
          <p:cNvPr id="9" name="Slide Number Placeholder 8"/>
          <p:cNvSpPr>
            <a:spLocks noGrp="1"/>
          </p:cNvSpPr>
          <p:nvPr>
            <p:ph type="sldNum" sz="quarter" idx="12"/>
          </p:nvPr>
        </p:nvSpPr>
        <p:spPr/>
        <p:txBody>
          <a:bodyPr/>
          <a:lstStyle>
            <a:extLst/>
          </a:lstStyle>
          <a:p>
            <a:fld id="{88E41A72-63AC-41FD-A0BE-A8B1AC4A030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4B6281B-6C5E-44E4-A24F-9C333E5BBE0A}" type="datetime1">
              <a:rPr lang="en-US" smtClean="0"/>
              <a:pPr/>
              <a:t>28-Nov-20</a:t>
            </a:fld>
            <a:endParaRPr lang="en-US"/>
          </a:p>
        </p:txBody>
      </p:sp>
      <p:sp>
        <p:nvSpPr>
          <p:cNvPr id="4" name="Footer Placeholder 3"/>
          <p:cNvSpPr>
            <a:spLocks noGrp="1"/>
          </p:cNvSpPr>
          <p:nvPr>
            <p:ph type="ftr" sz="quarter" idx="11"/>
          </p:nvPr>
        </p:nvSpPr>
        <p:spPr/>
        <p:txBody>
          <a:bodyPr/>
          <a:lstStyle>
            <a:extLst/>
          </a:lstStyle>
          <a:p>
            <a:r>
              <a:rPr lang="en-US" smtClean="0"/>
              <a:t>Noornilo Nafees</a:t>
            </a:r>
            <a:endParaRPr lang="en-US"/>
          </a:p>
        </p:txBody>
      </p:sp>
      <p:sp>
        <p:nvSpPr>
          <p:cNvPr id="5" name="Slide Number Placeholder 4"/>
          <p:cNvSpPr>
            <a:spLocks noGrp="1"/>
          </p:cNvSpPr>
          <p:nvPr>
            <p:ph type="sldNum" sz="quarter" idx="12"/>
          </p:nvPr>
        </p:nvSpPr>
        <p:spPr/>
        <p:txBody>
          <a:bodyPr/>
          <a:lstStyle>
            <a:extLst/>
          </a:lstStyle>
          <a:p>
            <a:fld id="{88E41A72-63AC-41FD-A0BE-A8B1AC4A030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C343461-F5EA-4465-9B4D-5682029C3588}" type="datetime1">
              <a:rPr lang="en-US" smtClean="0"/>
              <a:pPr/>
              <a:t>28-Nov-20</a:t>
            </a:fld>
            <a:endParaRPr lang="en-US"/>
          </a:p>
        </p:txBody>
      </p:sp>
      <p:sp>
        <p:nvSpPr>
          <p:cNvPr id="3" name="Footer Placeholder 2"/>
          <p:cNvSpPr>
            <a:spLocks noGrp="1"/>
          </p:cNvSpPr>
          <p:nvPr>
            <p:ph type="ftr" sz="quarter" idx="11"/>
          </p:nvPr>
        </p:nvSpPr>
        <p:spPr/>
        <p:txBody>
          <a:bodyPr/>
          <a:lstStyle>
            <a:extLst/>
          </a:lstStyle>
          <a:p>
            <a:r>
              <a:rPr lang="en-US" smtClean="0"/>
              <a:t>Noornilo Nafees</a:t>
            </a:r>
            <a:endParaRPr lang="en-US"/>
          </a:p>
        </p:txBody>
      </p:sp>
      <p:sp>
        <p:nvSpPr>
          <p:cNvPr id="4" name="Slide Number Placeholder 3"/>
          <p:cNvSpPr>
            <a:spLocks noGrp="1"/>
          </p:cNvSpPr>
          <p:nvPr>
            <p:ph type="sldNum" sz="quarter" idx="12"/>
          </p:nvPr>
        </p:nvSpPr>
        <p:spPr/>
        <p:txBody>
          <a:bodyPr/>
          <a:lstStyle>
            <a:extLst/>
          </a:lstStyle>
          <a:p>
            <a:fld id="{88E41A72-63AC-41FD-A0BE-A8B1AC4A03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1CE4260-410C-4FF3-AD59-69EDC4123353}" type="datetime1">
              <a:rPr lang="en-US" smtClean="0"/>
              <a:pPr/>
              <a:t>28-Nov-20</a:t>
            </a:fld>
            <a:endParaRPr lang="en-US"/>
          </a:p>
        </p:txBody>
      </p:sp>
      <p:sp>
        <p:nvSpPr>
          <p:cNvPr id="6" name="Footer Placeholder 5"/>
          <p:cNvSpPr>
            <a:spLocks noGrp="1"/>
          </p:cNvSpPr>
          <p:nvPr>
            <p:ph type="ftr" sz="quarter" idx="11"/>
          </p:nvPr>
        </p:nvSpPr>
        <p:spPr/>
        <p:txBody>
          <a:bodyPr/>
          <a:lstStyle>
            <a:extLst/>
          </a:lstStyle>
          <a:p>
            <a:r>
              <a:rPr lang="en-US" smtClean="0"/>
              <a:t>Noornilo Nafees</a:t>
            </a:r>
            <a:endParaRPr lang="en-US"/>
          </a:p>
        </p:txBody>
      </p:sp>
      <p:sp>
        <p:nvSpPr>
          <p:cNvPr id="7" name="Slide Number Placeholder 6"/>
          <p:cNvSpPr>
            <a:spLocks noGrp="1"/>
          </p:cNvSpPr>
          <p:nvPr>
            <p:ph type="sldNum" sz="quarter" idx="12"/>
          </p:nvPr>
        </p:nvSpPr>
        <p:spPr/>
        <p:txBody>
          <a:bodyPr/>
          <a:lstStyle>
            <a:extLst/>
          </a:lstStyle>
          <a:p>
            <a:fld id="{88E41A72-63AC-41FD-A0BE-A8B1AC4A030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CD7B7CA-096E-4303-9FF3-A438A1B360DB}" type="datetime1">
              <a:rPr lang="en-US" smtClean="0"/>
              <a:pPr/>
              <a:t>28-Nov-20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Noornilo Nafees</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8E41A72-63AC-41FD-A0BE-A8B1AC4A030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A28EF36-452D-40BC-B378-85168EC0254F}" type="datetime1">
              <a:rPr lang="en-US" smtClean="0"/>
              <a:pPr/>
              <a:t>28-Nov-20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Noornilo Nafees</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8E41A72-63AC-41FD-A0BE-A8B1AC4A03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28670"/>
            <a:ext cx="7772400" cy="1829761"/>
          </a:xfrm>
        </p:spPr>
        <p:txBody>
          <a:bodyPr/>
          <a:lstStyle/>
          <a:p>
            <a:pPr algn="l"/>
            <a:r>
              <a:rPr lang="en-US" dirty="0" smtClean="0">
                <a:solidFill>
                  <a:srgbClr val="F20000"/>
                </a:solidFill>
              </a:rPr>
              <a:t>1702CS704 – CLOUD COMPUTING</a:t>
            </a:r>
            <a:endParaRPr lang="en-US" dirty="0">
              <a:solidFill>
                <a:srgbClr val="F20000"/>
              </a:solidFill>
            </a:endParaRPr>
          </a:p>
        </p:txBody>
      </p:sp>
      <p:sp>
        <p:nvSpPr>
          <p:cNvPr id="3" name="Subtitle 2"/>
          <p:cNvSpPr>
            <a:spLocks noGrp="1"/>
          </p:cNvSpPr>
          <p:nvPr>
            <p:ph type="subTitle" idx="1"/>
          </p:nvPr>
        </p:nvSpPr>
        <p:spPr>
          <a:xfrm>
            <a:off x="214282" y="3611607"/>
            <a:ext cx="8501122" cy="1199704"/>
          </a:xfrm>
        </p:spPr>
        <p:txBody>
          <a:bodyPr>
            <a:normAutofit fontScale="92500" lnSpcReduction="20000"/>
          </a:bodyPr>
          <a:lstStyle/>
          <a:p>
            <a:r>
              <a:rPr lang="en-US" dirty="0" smtClean="0">
                <a:solidFill>
                  <a:srgbClr val="F20000"/>
                </a:solidFill>
              </a:rPr>
              <a:t>Prof J. </a:t>
            </a:r>
            <a:r>
              <a:rPr lang="en-US" dirty="0" err="1" smtClean="0">
                <a:solidFill>
                  <a:srgbClr val="F20000"/>
                </a:solidFill>
              </a:rPr>
              <a:t>Noorul</a:t>
            </a:r>
            <a:r>
              <a:rPr lang="en-US" dirty="0" smtClean="0">
                <a:solidFill>
                  <a:srgbClr val="F20000"/>
                </a:solidFill>
              </a:rPr>
              <a:t> </a:t>
            </a:r>
            <a:r>
              <a:rPr lang="en-US" dirty="0" err="1" smtClean="0">
                <a:solidFill>
                  <a:srgbClr val="F20000"/>
                </a:solidFill>
              </a:rPr>
              <a:t>Ameen</a:t>
            </a:r>
            <a:r>
              <a:rPr lang="en-US" dirty="0" smtClean="0">
                <a:solidFill>
                  <a:srgbClr val="F20000"/>
                </a:solidFill>
              </a:rPr>
              <a:t> M.E,(</a:t>
            </a:r>
            <a:r>
              <a:rPr lang="en-US" dirty="0" err="1" smtClean="0">
                <a:solidFill>
                  <a:srgbClr val="F20000"/>
                </a:solidFill>
              </a:rPr>
              <a:t>Ph.D</a:t>
            </a:r>
            <a:r>
              <a:rPr lang="en-US" dirty="0" smtClean="0">
                <a:solidFill>
                  <a:srgbClr val="F20000"/>
                </a:solidFill>
              </a:rPr>
              <a:t>), EMCAA, MISTE, </a:t>
            </a:r>
            <a:r>
              <a:rPr lang="en-US" dirty="0" err="1" smtClean="0">
                <a:solidFill>
                  <a:srgbClr val="F20000"/>
                </a:solidFill>
              </a:rPr>
              <a:t>D.Acu</a:t>
            </a:r>
            <a:r>
              <a:rPr lang="en-US" dirty="0" smtClean="0">
                <a:solidFill>
                  <a:srgbClr val="F20000"/>
                </a:solidFill>
              </a:rPr>
              <a:t>.,</a:t>
            </a:r>
          </a:p>
          <a:p>
            <a:r>
              <a:rPr lang="en-US" dirty="0" smtClean="0">
                <a:solidFill>
                  <a:srgbClr val="F20000"/>
                </a:solidFill>
              </a:rPr>
              <a:t>Assistant Professor/CSE</a:t>
            </a:r>
          </a:p>
          <a:p>
            <a:r>
              <a:rPr lang="en-US" dirty="0" smtClean="0">
                <a:solidFill>
                  <a:srgbClr val="F20000"/>
                </a:solidFill>
              </a:rPr>
              <a:t>E.G.S </a:t>
            </a:r>
            <a:r>
              <a:rPr lang="en-US" dirty="0" err="1" smtClean="0">
                <a:solidFill>
                  <a:srgbClr val="F20000"/>
                </a:solidFill>
              </a:rPr>
              <a:t>Pillay</a:t>
            </a:r>
            <a:r>
              <a:rPr lang="en-US" dirty="0" smtClean="0">
                <a:solidFill>
                  <a:srgbClr val="F20000"/>
                </a:solidFill>
              </a:rPr>
              <a:t> Engineering College, </a:t>
            </a:r>
            <a:r>
              <a:rPr lang="en-US" dirty="0" err="1" smtClean="0">
                <a:solidFill>
                  <a:srgbClr val="F20000"/>
                </a:solidFill>
              </a:rPr>
              <a:t>Nagapattinam</a:t>
            </a:r>
            <a:endParaRPr lang="en-US" dirty="0">
              <a:solidFill>
                <a:srgbClr val="F20000"/>
              </a:solidFill>
            </a:endParaRPr>
          </a:p>
        </p:txBody>
      </p:sp>
      <p:sp>
        <p:nvSpPr>
          <p:cNvPr id="4" name="Subtitle 2"/>
          <p:cNvSpPr txBox="1">
            <a:spLocks/>
          </p:cNvSpPr>
          <p:nvPr/>
        </p:nvSpPr>
        <p:spPr>
          <a:xfrm>
            <a:off x="0" y="5500702"/>
            <a:ext cx="7772400" cy="1199704"/>
          </a:xfrm>
          <a:prstGeom prst="rect">
            <a:avLst/>
          </a:prstGeom>
        </p:spPr>
        <p:txBody>
          <a:bodyPr vert="horz" lIns="45720" rIns="45720">
            <a:normAutofit fontScale="92500" lnSpcReduction="20000"/>
          </a:bodyPr>
          <a:lstStyle/>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solidFill>
                  <a:srgbClr val="F20000"/>
                </a:solidFill>
              </a:rPr>
              <a:t>9150132532</a:t>
            </a:r>
          </a:p>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700" b="0" i="0" u="none" strike="noStrike" kern="1200" cap="none" spc="0" normalizeH="0" baseline="0" noProof="0" dirty="0" smtClean="0">
                <a:ln>
                  <a:noFill/>
                </a:ln>
                <a:solidFill>
                  <a:srgbClr val="F20000"/>
                </a:solidFill>
                <a:effectLst/>
                <a:uLnTx/>
                <a:uFillTx/>
                <a:latin typeface="+mn-lt"/>
                <a:ea typeface="+mn-ea"/>
                <a:cs typeface="+mn-cs"/>
              </a:rPr>
              <a:t>noornilo@gmail.com</a:t>
            </a:r>
          </a:p>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solidFill>
                  <a:srgbClr val="F20000"/>
                </a:solidFill>
              </a:rPr>
              <a:t>Profameencse.weebly.com</a:t>
            </a:r>
            <a:endParaRPr kumimoji="0" lang="en-US" sz="2700" b="0" i="0" u="none" strike="noStrike" kern="1200" cap="none" spc="0" normalizeH="0" baseline="0" noProof="0" dirty="0" smtClean="0">
              <a:ln>
                <a:noFill/>
              </a:ln>
              <a:solidFill>
                <a:srgbClr val="F20000"/>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88E41A72-63AC-41FD-A0BE-A8B1AC4A030A}"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Noornilo Nafees</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lstStyle/>
          <a:p>
            <a:pPr algn="just"/>
            <a:r>
              <a:rPr lang="en-US" b="1" dirty="0" smtClean="0">
                <a:solidFill>
                  <a:srgbClr val="FF0000"/>
                </a:solidFill>
              </a:rPr>
              <a:t>Hype Cycle:</a:t>
            </a:r>
          </a:p>
          <a:p>
            <a:pPr algn="just"/>
            <a:r>
              <a:rPr lang="en-US" dirty="0" smtClean="0"/>
              <a:t>The </a:t>
            </a:r>
            <a:r>
              <a:rPr lang="en-US" b="1" dirty="0" smtClean="0"/>
              <a:t>hype cycle</a:t>
            </a:r>
            <a:r>
              <a:rPr lang="en-US" dirty="0" smtClean="0"/>
              <a:t> is a branded graphical presentation developed and used by the American research, advisory and information technology firm </a:t>
            </a:r>
            <a:r>
              <a:rPr lang="en-US" b="1" dirty="0" smtClean="0"/>
              <a:t>Gartner</a:t>
            </a:r>
            <a:r>
              <a:rPr lang="en-US" dirty="0" smtClean="0"/>
              <a:t> to represent the maturity, adoption, and social application of specific technologies. </a:t>
            </a:r>
          </a:p>
          <a:p>
            <a:pPr algn="just"/>
            <a:r>
              <a:rPr lang="en-US" dirty="0" smtClean="0"/>
              <a:t>The hype cycle claims to provide a graphical and conceptual presentation of the maturity of emerging technologies through five phases.</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noAutofit/>
          </a:bodyPr>
          <a:lstStyle/>
          <a:p>
            <a:r>
              <a:rPr lang="en-US" sz="2000" b="1" dirty="0" smtClean="0">
                <a:solidFill>
                  <a:srgbClr val="FF0000"/>
                </a:solidFill>
              </a:rPr>
              <a:t>Five Phases of Hype Cycle:</a:t>
            </a:r>
          </a:p>
          <a:p>
            <a:r>
              <a:rPr lang="en-US" sz="2000" b="1" dirty="0" smtClean="0">
                <a:solidFill>
                  <a:srgbClr val="FF0000"/>
                </a:solidFill>
              </a:rPr>
              <a:t>Innovation Trigger: </a:t>
            </a:r>
            <a:r>
              <a:rPr lang="en-US" sz="2000" dirty="0" smtClean="0"/>
              <a:t>A potential technology breakthrough kicks things off. Early proof-of-concept stories and media interest trigger significant publicity. Often no usable products exist and commercial viability is unproven.</a:t>
            </a:r>
            <a:br>
              <a:rPr lang="en-US" sz="2000" dirty="0" smtClean="0"/>
            </a:br>
            <a:r>
              <a:rPr lang="en-US" sz="2000" b="1" dirty="0" smtClean="0">
                <a:solidFill>
                  <a:srgbClr val="FF0000"/>
                </a:solidFill>
              </a:rPr>
              <a:t>Peak of Inflated Expectations:</a:t>
            </a:r>
            <a:r>
              <a:rPr lang="en-US" sz="2000" dirty="0" smtClean="0"/>
              <a:t> Early publicity produces a number of success stories — often accompanied by scores of failures. Some companies take action; many do not.</a:t>
            </a:r>
            <a:br>
              <a:rPr lang="en-US" sz="2000" dirty="0" smtClean="0"/>
            </a:br>
            <a:r>
              <a:rPr lang="en-US" sz="2000" b="1" dirty="0" smtClean="0">
                <a:solidFill>
                  <a:srgbClr val="FF0000"/>
                </a:solidFill>
              </a:rPr>
              <a:t>Trough of Disillusionment:</a:t>
            </a:r>
            <a:r>
              <a:rPr lang="en-US" sz="2000" dirty="0" smtClean="0"/>
              <a:t> Interest wanes as experiments and implementations fail to deliver. Producers of the technology shake out or fail. Investments continue only if the surviving providers improve their products to the satisfaction of early adopters.</a:t>
            </a:r>
            <a:br>
              <a:rPr lang="en-US" sz="2000" dirty="0" smtClean="0"/>
            </a:br>
            <a:r>
              <a:rPr lang="en-US" sz="2000" b="1" dirty="0" smtClean="0">
                <a:solidFill>
                  <a:srgbClr val="FF0000"/>
                </a:solidFill>
              </a:rPr>
              <a:t>Slope of Enlightenment:</a:t>
            </a:r>
            <a:r>
              <a:rPr lang="en-US" sz="2000" dirty="0" smtClean="0">
                <a:solidFill>
                  <a:srgbClr val="FF0000"/>
                </a:solidFill>
              </a:rPr>
              <a:t> </a:t>
            </a:r>
            <a:r>
              <a:rPr lang="en-US" sz="2000" dirty="0" smtClean="0"/>
              <a:t>More instances of how the technology can benefit the enterprise start to crystallize and become more widely understood. Second- and third-generation products appear from technology providers. </a:t>
            </a:r>
            <a:br>
              <a:rPr lang="en-US" sz="2000" dirty="0" smtClean="0"/>
            </a:br>
            <a:r>
              <a:rPr lang="en-US" sz="2000" b="1" dirty="0" smtClean="0">
                <a:solidFill>
                  <a:srgbClr val="FF0000"/>
                </a:solidFill>
              </a:rPr>
              <a:t>Plateau of Productivity:</a:t>
            </a:r>
            <a:r>
              <a:rPr lang="en-US" sz="2000" dirty="0" smtClean="0"/>
              <a:t> Mainstream adoption starts to take off. Criteria for assessing provider viability are more clearly defined. The technology's broad market applicability and relevance are clearly paying off.</a:t>
            </a:r>
          </a:p>
          <a:p>
            <a:endParaRPr lang="en-US" sz="1900"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Ameen\Cloud Computing  2020-21 odd\800px-Hype-Cycle-General.png"/>
          <p:cNvPicPr>
            <a:picLocks noChangeAspect="1" noChangeArrowheads="1"/>
          </p:cNvPicPr>
          <p:nvPr/>
        </p:nvPicPr>
        <p:blipFill>
          <a:blip r:embed="rId2"/>
          <a:srcRect/>
          <a:stretch>
            <a:fillRect/>
          </a:stretch>
        </p:blipFill>
        <p:spPr bwMode="auto">
          <a:xfrm>
            <a:off x="71406" y="357166"/>
            <a:ext cx="9006817" cy="6286544"/>
          </a:xfrm>
          <a:prstGeom prst="rect">
            <a:avLst/>
          </a:prstGeom>
          <a:noFill/>
        </p:spPr>
      </p:pic>
      <p:sp>
        <p:nvSpPr>
          <p:cNvPr id="2" name="Content Placeholder 1"/>
          <p:cNvSpPr>
            <a:spLocks noGrp="1"/>
          </p:cNvSpPr>
          <p:nvPr>
            <p:ph idx="1"/>
          </p:nvPr>
        </p:nvSpPr>
        <p:spPr>
          <a:xfrm>
            <a:off x="457200" y="71414"/>
            <a:ext cx="8229600" cy="6357982"/>
          </a:xfrm>
        </p:spPr>
        <p:txBody>
          <a:bodyPr/>
          <a:lstStyle/>
          <a:p>
            <a:r>
              <a:rPr lang="en-US" sz="2800" b="1" dirty="0" smtClean="0">
                <a:solidFill>
                  <a:srgbClr val="FF0000"/>
                </a:solidFill>
              </a:rPr>
              <a:t>Five Phases of Hype Cycle:</a:t>
            </a:r>
          </a:p>
          <a:p>
            <a:endParaRPr lang="en-US" sz="2800" b="1" dirty="0" smtClean="0">
              <a:solidFill>
                <a:srgbClr val="FF0000"/>
              </a:solidFill>
            </a:endParaRPr>
          </a:p>
          <a:p>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normAutofit/>
          </a:bodyPr>
          <a:lstStyle/>
          <a:p>
            <a:pPr algn="just"/>
            <a:r>
              <a:rPr lang="en-US" dirty="0" smtClean="0"/>
              <a:t>Industry analysts use a “Hype Cycle” developed by Gartner to describe the tendency for new technologies to garner an excess of interest long before they are mature enough to be deployed in production environments.</a:t>
            </a:r>
          </a:p>
          <a:p>
            <a:pPr algn="just"/>
            <a:r>
              <a:rPr lang="en-US" dirty="0" smtClean="0"/>
              <a:t>At the Gartner Emerging Technologies conference in 2008, analysts Daryl Plummer and Thomas </a:t>
            </a:r>
            <a:r>
              <a:rPr lang="en-US" dirty="0" err="1" smtClean="0"/>
              <a:t>Bittman</a:t>
            </a:r>
            <a:r>
              <a:rPr lang="en-US" dirty="0" smtClean="0"/>
              <a:t> made a bold declaration that: “By 2012, 80 percent of Fortune 1000 companies will pay for some cloud computing service, and 30 percent of them will pay for cloud computing infrastructure”.</a:t>
            </a:r>
          </a:p>
          <a:p>
            <a:pPr algn="just"/>
            <a:r>
              <a:rPr lang="en-US" dirty="0" smtClean="0"/>
              <a:t>While it is always difficult to predict the future, the signs are appearing that cloud computing is poised for a breakthrough.</a:t>
            </a:r>
          </a:p>
          <a:p>
            <a:pPr algn="just"/>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13</a:t>
            </a:fld>
            <a:endParaRPr lang="en-US"/>
          </a:p>
        </p:txBody>
      </p:sp>
      <p:sp>
        <p:nvSpPr>
          <p:cNvPr id="49154" name="AutoShape 2" descr="https://lcolumbus.files.wordpress.com/2011/07/hype-cycle-for-cloud-computing-2011.jpg?w=6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56" name="AutoShape 4" descr="https://lcolumbus.files.wordpress.com/2011/07/hype-cycle-for-cloud-computing-2011.jpg?w=62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D:\Ameen\Cloud Computing  2020-21 odd\Cloud-computing-hype-cycle-based-on-Gartner-hype-cycle-Source-Gartner-hype-cycle-of.png"/>
          <p:cNvPicPr>
            <a:picLocks noGrp="1" noChangeAspect="1" noChangeArrowheads="1"/>
          </p:cNvPicPr>
          <p:nvPr>
            <p:ph idx="1"/>
          </p:nvPr>
        </p:nvPicPr>
        <p:blipFill>
          <a:blip r:embed="rId2"/>
          <a:srcRect/>
          <a:stretch>
            <a:fillRect/>
          </a:stretch>
        </p:blipFill>
        <p:spPr bwMode="auto">
          <a:xfrm>
            <a:off x="642910" y="0"/>
            <a:ext cx="7929618" cy="6858000"/>
          </a:xfrm>
          <a:prstGeom prst="rect">
            <a:avLst/>
          </a:prstGeom>
          <a:noFill/>
        </p:spPr>
      </p:pic>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normAutofit/>
          </a:bodyPr>
          <a:lstStyle/>
          <a:p>
            <a:pPr algn="just"/>
            <a:r>
              <a:rPr lang="en-US" b="1" dirty="0" smtClean="0">
                <a:solidFill>
                  <a:srgbClr val="FF0000"/>
                </a:solidFill>
              </a:rPr>
              <a:t>Metaphorical Interpretation of Cloud Computing:</a:t>
            </a:r>
          </a:p>
          <a:p>
            <a:pPr algn="just"/>
            <a:r>
              <a:rPr lang="en-US" dirty="0" smtClean="0"/>
              <a:t>There is a reason why the term cloud computing has established itself rather than other conceivable terms such as forest computing or ocean computing. </a:t>
            </a:r>
          </a:p>
          <a:p>
            <a:pPr algn="just"/>
            <a:r>
              <a:rPr lang="en-US" dirty="0" smtClean="0"/>
              <a:t>A cloud has long been used in network diagrams to represent a sort of black box where the interfaces are well known but the internal routing and processing is not visible to the network users. </a:t>
            </a:r>
          </a:p>
          <a:p>
            <a:pPr algn="just"/>
            <a:r>
              <a:rPr lang="en-US" dirty="0" smtClean="0"/>
              <a:t>A cloud, by nature, is opaque. It is also typically very large and distant.</a:t>
            </a:r>
          </a:p>
          <a:p>
            <a:pPr algn="just"/>
            <a:r>
              <a:rPr lang="en-US" dirty="0" smtClean="0"/>
              <a:t>The metaphor applies elegantly to cloud computing where not only the internal substance is opaque but also the boundaries are blurred; clouds may be overlapping; they may dynamically intersect or split.</a:t>
            </a:r>
            <a:endParaRPr lang="en-US"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lstStyle/>
          <a:p>
            <a:r>
              <a:rPr lang="en-US" b="1" dirty="0" smtClean="0">
                <a:solidFill>
                  <a:srgbClr val="FF0000"/>
                </a:solidFill>
              </a:rPr>
              <a:t>Cloud Architecture:</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16</a:t>
            </a:fld>
            <a:endParaRPr lang="en-US"/>
          </a:p>
        </p:txBody>
      </p:sp>
      <p:pic>
        <p:nvPicPr>
          <p:cNvPr id="46082" name="Picture 2"/>
          <p:cNvPicPr>
            <a:picLocks noChangeAspect="1" noChangeArrowheads="1"/>
          </p:cNvPicPr>
          <p:nvPr/>
        </p:nvPicPr>
        <p:blipFill>
          <a:blip r:embed="rId2"/>
          <a:srcRect l="23097" t="24609" r="21998" b="16797"/>
          <a:stretch>
            <a:fillRect/>
          </a:stretch>
        </p:blipFill>
        <p:spPr bwMode="auto">
          <a:xfrm>
            <a:off x="142844" y="785794"/>
            <a:ext cx="8929750" cy="535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normAutofit fontScale="77500" lnSpcReduction="20000"/>
          </a:bodyPr>
          <a:lstStyle/>
          <a:p>
            <a:pPr algn="just"/>
            <a:r>
              <a:rPr lang="en-US" dirty="0" smtClean="0"/>
              <a:t>The cloud computing reference model is abstract model that characterizes and standardizes the functions of a cloud computing environment by partitioning it into abstraction layers and cross-layer functions. </a:t>
            </a:r>
          </a:p>
          <a:p>
            <a:pPr algn="just"/>
            <a:r>
              <a:rPr lang="en-US" dirty="0" smtClean="0"/>
              <a:t>This reference model groups the cloud computing functions and activities into five logical layers and three cross-layer functions.</a:t>
            </a:r>
          </a:p>
          <a:p>
            <a:pPr algn="just"/>
            <a:r>
              <a:rPr lang="en-US" dirty="0" smtClean="0"/>
              <a:t>The five layers are physical layer, virtual layer, control layer, service orchestration layer, and service layer. </a:t>
            </a:r>
          </a:p>
          <a:p>
            <a:pPr algn="just"/>
            <a:r>
              <a:rPr lang="en-US" dirty="0" smtClean="0"/>
              <a:t>Each of these layers specify various types of entities that may exist in a cloud computing environment, such as compute systems, network devices, storage devices, virtualization software, security mechanisms, control software, orchestration software, management software, and so on. It also describes the relationships among these entities.</a:t>
            </a:r>
          </a:p>
          <a:p>
            <a:pPr algn="just"/>
            <a:r>
              <a:rPr lang="en-US" dirty="0" smtClean="0"/>
              <a:t>The three cross-layer function are business continuity, security, and service management. </a:t>
            </a:r>
          </a:p>
          <a:p>
            <a:pPr algn="just"/>
            <a:r>
              <a:rPr lang="en-US" dirty="0" smtClean="0"/>
              <a:t>Business continuity and security functions specify various activities, tasks, and processes that are required to offer reliable and secure cloud services to the consumers. </a:t>
            </a:r>
          </a:p>
          <a:p>
            <a:pPr algn="just"/>
            <a:r>
              <a:rPr lang="en-US" dirty="0" smtClean="0"/>
              <a:t>Service management function specify various activities, tasks, and processes that enables the administrations of the cloud infrastructure and services to meet providers business requirements and consumers expectation.</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normAutofit fontScale="92500" lnSpcReduction="10000"/>
          </a:bodyPr>
          <a:lstStyle/>
          <a:p>
            <a:pPr algn="just"/>
            <a:r>
              <a:rPr lang="en-US" b="1" dirty="0" smtClean="0">
                <a:solidFill>
                  <a:srgbClr val="FF0000"/>
                </a:solidFill>
              </a:rPr>
              <a:t>Physical Layer: </a:t>
            </a:r>
            <a:r>
              <a:rPr lang="en-US" dirty="0" smtClean="0"/>
              <a:t>Physical layer is the foundation layer of the cloud infrastructure. </a:t>
            </a:r>
          </a:p>
          <a:p>
            <a:pPr algn="just"/>
            <a:r>
              <a:rPr lang="en-US" dirty="0" smtClean="0"/>
              <a:t>Physical layer specifies the physical entities that operate at this  layer such as compute systems, networking devices, and storage devices. </a:t>
            </a:r>
          </a:p>
          <a:p>
            <a:pPr algn="just"/>
            <a:r>
              <a:rPr lang="en-US" dirty="0" smtClean="0"/>
              <a:t>This layer also specifies the entities such as operating environment, protocols, tools, and processes that enables the physical entities of this layer to perform their functions and serves other layers of the cloud infrastructure. </a:t>
            </a:r>
          </a:p>
          <a:p>
            <a:pPr algn="just"/>
            <a:r>
              <a:rPr lang="en-US" dirty="0" smtClean="0"/>
              <a:t>A key function of this layer is to execute the request generated from the virtualization layer or control layer.</a:t>
            </a:r>
          </a:p>
          <a:p>
            <a:pPr algn="just"/>
            <a:r>
              <a:rPr lang="en-US" dirty="0" smtClean="0"/>
              <a:t>Examples of requests from the layers includes storing data on the storage devices, performing communication among compute systems, executing programs on a compute systems, creating backup copy of data, or executing security policy to block an unauthorized activity.</a:t>
            </a:r>
            <a:endParaRPr lang="en-US" b="1"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normAutofit fontScale="85000" lnSpcReduction="10000"/>
          </a:bodyPr>
          <a:lstStyle/>
          <a:p>
            <a:pPr algn="just"/>
            <a:r>
              <a:rPr lang="en-US" b="1" dirty="0" smtClean="0">
                <a:solidFill>
                  <a:srgbClr val="FF0000"/>
                </a:solidFill>
              </a:rPr>
              <a:t>Virtual Layer: </a:t>
            </a:r>
            <a:r>
              <a:rPr lang="en-US" dirty="0" smtClean="0"/>
              <a:t>virtual layer is deployed on the physical layer. It specifies the entities that operate at this layer such as virtualization software, resource pools, and virtual resources. </a:t>
            </a:r>
          </a:p>
          <a:p>
            <a:pPr algn="just"/>
            <a:r>
              <a:rPr lang="en-US" dirty="0" smtClean="0"/>
              <a:t>A key function of this layer is to abstract physical resources, such as compute, storage, and network, and making them appear as virtual resources. </a:t>
            </a:r>
          </a:p>
          <a:p>
            <a:pPr algn="just"/>
            <a:r>
              <a:rPr lang="en-US" dirty="0" smtClean="0"/>
              <a:t>Virtualization software deployed on compute systems, network devices, and storage devices perform the abstraction of the physical resources on which they are deployed. </a:t>
            </a:r>
          </a:p>
          <a:p>
            <a:pPr algn="just"/>
            <a:r>
              <a:rPr lang="en-US" dirty="0" smtClean="0"/>
              <a:t>Abstracting the physical resources enables multitenant environment, thereby improving utilization of the physical resources. </a:t>
            </a:r>
          </a:p>
          <a:p>
            <a:pPr algn="just"/>
            <a:r>
              <a:rPr lang="en-US" dirty="0" smtClean="0"/>
              <a:t>Improved utilization of physical resources results in increased return-on-investment (ROI) on the infrastructure entities.</a:t>
            </a:r>
          </a:p>
          <a:p>
            <a:pPr algn="just"/>
            <a:r>
              <a:rPr lang="en-US" dirty="0" smtClean="0"/>
              <a:t>Virtualization software is also responsible for pooling physical resources from which virtual resources are created. </a:t>
            </a:r>
          </a:p>
          <a:p>
            <a:pPr algn="just"/>
            <a:r>
              <a:rPr lang="en-US" dirty="0" smtClean="0"/>
              <a:t>Examples of virtual resources include virtual machines, virtual volume, and virtual network. </a:t>
            </a:r>
          </a:p>
          <a:p>
            <a:pPr algn="just"/>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5576"/>
            <a:ext cx="8229600" cy="5162382"/>
          </a:xfrm>
        </p:spPr>
        <p:txBody>
          <a:bodyPr>
            <a:normAutofit/>
          </a:bodyPr>
          <a:lstStyle/>
          <a:p>
            <a:pPr algn="just"/>
            <a:r>
              <a:rPr lang="en-US" sz="3200" dirty="0" smtClean="0">
                <a:solidFill>
                  <a:srgbClr val="F20000"/>
                </a:solidFill>
              </a:rPr>
              <a:t>At the end of this course students can able to</a:t>
            </a:r>
          </a:p>
          <a:p>
            <a:pPr lvl="0" algn="just"/>
            <a:r>
              <a:rPr lang="en-US" sz="2800" dirty="0" smtClean="0"/>
              <a:t>CO1: Understand the differences between traditional   </a:t>
            </a:r>
          </a:p>
          <a:p>
            <a:pPr lvl="0" algn="just">
              <a:buNone/>
            </a:pPr>
            <a:r>
              <a:rPr lang="en-US" sz="2800" dirty="0" smtClean="0"/>
              <a:t>             and Cloud deployment</a:t>
            </a:r>
          </a:p>
          <a:p>
            <a:pPr lvl="0" algn="just"/>
            <a:r>
              <a:rPr lang="en-US" sz="2800" dirty="0" smtClean="0"/>
              <a:t>CO2: Understand  technical  and  business viability of   </a:t>
            </a:r>
          </a:p>
          <a:p>
            <a:pPr lvl="0" algn="just">
              <a:buNone/>
            </a:pPr>
            <a:r>
              <a:rPr lang="en-US" sz="2800" dirty="0" smtClean="0"/>
              <a:t>             migrating existing applications to cloud</a:t>
            </a:r>
          </a:p>
          <a:p>
            <a:pPr lvl="0" algn="just"/>
            <a:r>
              <a:rPr lang="en-US" sz="2800" dirty="0" smtClean="0"/>
              <a:t>CO3: Deploy cloud applications on AWS and Azure</a:t>
            </a:r>
          </a:p>
          <a:p>
            <a:pPr lvl="0" algn="just"/>
            <a:r>
              <a:rPr lang="en-US" sz="2800" dirty="0" smtClean="0"/>
              <a:t>CO4: Design and build cloud based applications</a:t>
            </a:r>
          </a:p>
          <a:p>
            <a:pPr lvl="0"/>
            <a:r>
              <a:rPr lang="en-US" sz="2800" dirty="0" smtClean="0"/>
              <a:t>CO5: Design  scalable cloud  environment  for  elastic demands</a:t>
            </a:r>
          </a:p>
          <a:p>
            <a:pPr algn="just"/>
            <a:endParaRPr lang="en-US" sz="3200" dirty="0" smtClean="0">
              <a:solidFill>
                <a:srgbClr val="F20000"/>
              </a:solidFill>
            </a:endParaRPr>
          </a:p>
          <a:p>
            <a:pPr lvl="1" algn="just">
              <a:buNone/>
            </a:pPr>
            <a:endParaRPr lang="en-US" sz="2400" dirty="0" smtClean="0">
              <a:solidFill>
                <a:srgbClr val="F20000"/>
              </a:solidFill>
            </a:endParaRPr>
          </a:p>
        </p:txBody>
      </p:sp>
      <p:sp>
        <p:nvSpPr>
          <p:cNvPr id="3" name="Title 2"/>
          <p:cNvSpPr>
            <a:spLocks noGrp="1"/>
          </p:cNvSpPr>
          <p:nvPr>
            <p:ph type="title"/>
          </p:nvPr>
        </p:nvSpPr>
        <p:spPr/>
        <p:txBody>
          <a:bodyPr/>
          <a:lstStyle/>
          <a:p>
            <a:r>
              <a:rPr lang="en-US" dirty="0" smtClean="0">
                <a:solidFill>
                  <a:srgbClr val="F20000"/>
                </a:solidFill>
              </a:rPr>
              <a:t>Course Outcomes</a:t>
            </a:r>
            <a:endParaRPr lang="en-US" dirty="0">
              <a:solidFill>
                <a:srgbClr val="F20000"/>
              </a:solidFill>
            </a:endParaRPr>
          </a:p>
        </p:txBody>
      </p:sp>
      <p:sp>
        <p:nvSpPr>
          <p:cNvPr id="4" name="Slide Number Placeholder 3"/>
          <p:cNvSpPr>
            <a:spLocks noGrp="1"/>
          </p:cNvSpPr>
          <p:nvPr>
            <p:ph type="sldNum" sz="quarter" idx="12"/>
          </p:nvPr>
        </p:nvSpPr>
        <p:spPr/>
        <p:txBody>
          <a:bodyPr/>
          <a:lstStyle/>
          <a:p>
            <a:fld id="{88E41A72-63AC-41FD-A0BE-A8B1AC4A030A}"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Noornilo Nafees</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normAutofit lnSpcReduction="10000"/>
          </a:bodyPr>
          <a:lstStyle/>
          <a:p>
            <a:pPr algn="just"/>
            <a:r>
              <a:rPr lang="en-US" dirty="0" smtClean="0"/>
              <a:t>The request to create resource pools and virtual resources is generated by the control layer. </a:t>
            </a:r>
          </a:p>
          <a:p>
            <a:pPr algn="just"/>
            <a:r>
              <a:rPr lang="en-US" dirty="0" smtClean="0"/>
              <a:t>After receiving the request from the control layer, the virtual layer executes the requests. </a:t>
            </a:r>
          </a:p>
          <a:p>
            <a:pPr algn="just"/>
            <a:r>
              <a:rPr lang="en-US" dirty="0" smtClean="0"/>
              <a:t>Apart from creating resource pools and virtual resources, virtualization software also support features that enables optimized resource utilization that further increases return-on-investment.</a:t>
            </a:r>
          </a:p>
          <a:p>
            <a:pPr algn="just"/>
            <a:r>
              <a:rPr lang="en-US" dirty="0" smtClean="0"/>
              <a:t>Other key functions of this layer includes executing the requests generated by control, and it also include forwarding requests to the physical layer to get them executed.</a:t>
            </a:r>
          </a:p>
          <a:p>
            <a:pPr algn="just"/>
            <a:r>
              <a:rPr lang="en-US" dirty="0" smtClean="0"/>
              <a:t> Examples of requests generated by control layers include creating pools of resources and creating </a:t>
            </a:r>
            <a:r>
              <a:rPr lang="en-US" dirty="0" smtClean="0"/>
              <a:t>virtual resources</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214290"/>
            <a:ext cx="8401080" cy="6643710"/>
          </a:xfrm>
        </p:spPr>
        <p:txBody>
          <a:bodyPr>
            <a:normAutofit fontScale="77500" lnSpcReduction="20000"/>
          </a:bodyPr>
          <a:lstStyle/>
          <a:p>
            <a:pPr algn="just"/>
            <a:r>
              <a:rPr lang="en-US" b="1" dirty="0" smtClean="0">
                <a:solidFill>
                  <a:srgbClr val="FF0000"/>
                </a:solidFill>
              </a:rPr>
              <a:t>Control Layer: </a:t>
            </a:r>
            <a:r>
              <a:rPr lang="en-US" dirty="0" smtClean="0"/>
              <a:t>Control layer can be deployed either on virtual layer or on physical layer. It specifies the entities that operate at this layer such as control software. </a:t>
            </a:r>
          </a:p>
          <a:p>
            <a:pPr algn="just"/>
            <a:r>
              <a:rPr lang="en-US" dirty="0" smtClean="0"/>
              <a:t>A key function of this layer includes executing the requests generated by service layer in collaboration with orchestration layer. </a:t>
            </a:r>
          </a:p>
          <a:p>
            <a:pPr algn="just"/>
            <a:r>
              <a:rPr lang="en-US" dirty="0" smtClean="0"/>
              <a:t>Another key function of this layer includes forwarding requests to the virtual and/or physical layer to get them executed. </a:t>
            </a:r>
          </a:p>
          <a:p>
            <a:pPr algn="just"/>
            <a:r>
              <a:rPr lang="en-US" dirty="0" smtClean="0"/>
              <a:t>Examples of requests generated by service layer includes creating service instance such as compute system instance for </a:t>
            </a:r>
            <a:r>
              <a:rPr lang="en-US" dirty="0" err="1" smtClean="0"/>
              <a:t>IaaS</a:t>
            </a:r>
            <a:r>
              <a:rPr lang="en-US" dirty="0" smtClean="0"/>
              <a:t> and application instance for </a:t>
            </a:r>
            <a:r>
              <a:rPr lang="en-US" dirty="0" err="1" smtClean="0"/>
              <a:t>SaaS</a:t>
            </a:r>
            <a:r>
              <a:rPr lang="en-US" dirty="0" smtClean="0"/>
              <a:t>.</a:t>
            </a:r>
          </a:p>
          <a:p>
            <a:pPr algn="just"/>
            <a:r>
              <a:rPr lang="en-US" dirty="0" smtClean="0"/>
              <a:t>The other key functions that are performed by control software are resource configuration, resource pool configuration, and resource provisioning. </a:t>
            </a:r>
          </a:p>
          <a:p>
            <a:pPr algn="just"/>
            <a:r>
              <a:rPr lang="en-US" dirty="0" smtClean="0"/>
              <a:t>The control software in collaboration with virtualization software enables resource pooling, dynamic allocation of resources, creating virtual resources, and optimizing utilization of resources. </a:t>
            </a:r>
          </a:p>
          <a:p>
            <a:pPr algn="just"/>
            <a:r>
              <a:rPr lang="en-US" dirty="0" smtClean="0"/>
              <a:t>The control software initiates all the requests such as resource configuration, resource pooling, resource provisioning, and so on.  These requests are passed on to the virtual layer or physical layer. </a:t>
            </a:r>
          </a:p>
          <a:p>
            <a:pPr algn="just"/>
            <a:r>
              <a:rPr lang="en-US" dirty="0" smtClean="0"/>
              <a:t>This layer also exposes resources (physical and/or virtual) to and supports the service layer where cloud service interfaces are exposed to     </a:t>
            </a:r>
          </a:p>
          <a:p>
            <a:pPr algn="just">
              <a:buNone/>
            </a:pPr>
            <a:r>
              <a:rPr lang="en-US" dirty="0" smtClean="0"/>
              <a:t>                       consumers.</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normAutofit fontScale="85000" lnSpcReduction="10000"/>
          </a:bodyPr>
          <a:lstStyle/>
          <a:p>
            <a:pPr algn="just"/>
            <a:r>
              <a:rPr lang="en-US" b="1" dirty="0" smtClean="0">
                <a:solidFill>
                  <a:srgbClr val="FF0000"/>
                </a:solidFill>
              </a:rPr>
              <a:t>Service Orchestration Layer: </a:t>
            </a:r>
            <a:r>
              <a:rPr lang="en-US" dirty="0" smtClean="0"/>
              <a:t>It specifies the entities that can operate at this layer such as a orchestration software. </a:t>
            </a:r>
          </a:p>
          <a:p>
            <a:pPr algn="just"/>
            <a:r>
              <a:rPr lang="en-US" dirty="0" smtClean="0"/>
              <a:t>A key function of this layer is to provide workflows for executing automated tasks to accomplish a desired outcome. </a:t>
            </a:r>
          </a:p>
          <a:p>
            <a:pPr algn="just"/>
            <a:r>
              <a:rPr lang="en-US" dirty="0" smtClean="0"/>
              <a:t>Workflow refers to a series of interrelated tasks that perform a business operation. </a:t>
            </a:r>
          </a:p>
          <a:p>
            <a:pPr algn="just"/>
            <a:r>
              <a:rPr lang="en-US" dirty="0" smtClean="0"/>
              <a:t>The orchestration software enables this automated arrangement, coordination, and management of the tasks. </a:t>
            </a:r>
          </a:p>
          <a:p>
            <a:pPr algn="just"/>
            <a:r>
              <a:rPr lang="en-US" dirty="0" smtClean="0"/>
              <a:t>This helps to group and sequence tasks with dependencies among them into a single, automated workflow associated with each service listed in the service catalog.</a:t>
            </a:r>
          </a:p>
          <a:p>
            <a:pPr algn="just"/>
            <a:r>
              <a:rPr lang="en-US" dirty="0" smtClean="0"/>
              <a:t>When a consumer selects a service from the service catalog, an associated workflow in the orchestration layer is triggered. </a:t>
            </a:r>
          </a:p>
          <a:p>
            <a:pPr algn="just"/>
            <a:r>
              <a:rPr lang="en-US" dirty="0" smtClean="0"/>
              <a:t>Based on this workflow the orchestration software interacts with various entities (from control layer, business continuity function, security function, and service management function) to invoke provisioning tasks to be executed by the entities.</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normAutofit fontScale="85000" lnSpcReduction="20000"/>
          </a:bodyPr>
          <a:lstStyle/>
          <a:p>
            <a:pPr algn="just"/>
            <a:r>
              <a:rPr lang="en-US" b="1" dirty="0" smtClean="0">
                <a:solidFill>
                  <a:srgbClr val="FF0000"/>
                </a:solidFill>
              </a:rPr>
              <a:t>Service Layer: </a:t>
            </a:r>
            <a:r>
              <a:rPr lang="en-US" dirty="0" smtClean="0"/>
              <a:t>The service layer is accessible to the cloud consumers’. This layer specifies the entities that can operate at this layer such as service catalog and self-service portal. </a:t>
            </a:r>
          </a:p>
          <a:p>
            <a:pPr algn="just"/>
            <a:r>
              <a:rPr lang="en-US" dirty="0" smtClean="0"/>
              <a:t>A key function of this layer is to store and present the information about all the services offered to the cloud consumers’ in a service catalog. </a:t>
            </a:r>
          </a:p>
          <a:p>
            <a:pPr algn="just"/>
            <a:r>
              <a:rPr lang="en-US" dirty="0" smtClean="0"/>
              <a:t>A </a:t>
            </a:r>
            <a:r>
              <a:rPr lang="en-US" b="1" dirty="0" smtClean="0">
                <a:solidFill>
                  <a:srgbClr val="FF0000"/>
                </a:solidFill>
              </a:rPr>
              <a:t>service catalog </a:t>
            </a:r>
            <a:r>
              <a:rPr lang="en-US" dirty="0" smtClean="0"/>
              <a:t>is a database of information about the cloud services offered by a service provider. </a:t>
            </a:r>
          </a:p>
          <a:p>
            <a:pPr algn="just"/>
            <a:r>
              <a:rPr lang="en-US" dirty="0" smtClean="0"/>
              <a:t>The service catalog includes a variety of information about the services, including description of the services, the types of services, cost, supported SLAs, security mechanisms, and so on.</a:t>
            </a:r>
          </a:p>
          <a:p>
            <a:pPr algn="just"/>
            <a:r>
              <a:rPr lang="en-US" dirty="0" smtClean="0"/>
              <a:t>Another key function of this layer is to enable cloud consumers to access and manage the cloud services via a self-service portal. </a:t>
            </a:r>
          </a:p>
          <a:p>
            <a:pPr algn="just"/>
            <a:r>
              <a:rPr lang="en-US" dirty="0" smtClean="0"/>
              <a:t>A </a:t>
            </a:r>
            <a:r>
              <a:rPr lang="en-US" b="1" dirty="0" smtClean="0">
                <a:solidFill>
                  <a:srgbClr val="FF0000"/>
                </a:solidFill>
              </a:rPr>
              <a:t>self-service portal </a:t>
            </a:r>
            <a:r>
              <a:rPr lang="en-US" dirty="0" smtClean="0"/>
              <a:t>displays the service catalog to consumers. Consumers can use this web portal to request cloud services. </a:t>
            </a:r>
          </a:p>
          <a:p>
            <a:pPr algn="just"/>
            <a:r>
              <a:rPr lang="en-US" dirty="0" smtClean="0"/>
              <a:t>In addition to the service catalog it also provides interface to access and manage rented service instances. </a:t>
            </a:r>
          </a:p>
          <a:p>
            <a:pPr algn="just"/>
            <a:r>
              <a:rPr lang="en-US" dirty="0" smtClean="0"/>
              <a:t>The provisioning and management requests are passed on the orchestration layer, where the orchestration workflows to fulfill                                                                          the requests.</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normAutofit fontScale="92500" lnSpcReduction="10000"/>
          </a:bodyPr>
          <a:lstStyle/>
          <a:p>
            <a:pPr algn="just"/>
            <a:r>
              <a:rPr lang="en-US" b="1" dirty="0" smtClean="0">
                <a:solidFill>
                  <a:srgbClr val="FF0000"/>
                </a:solidFill>
              </a:rPr>
              <a:t>CROSS LAYER FUNCTION:</a:t>
            </a:r>
          </a:p>
          <a:p>
            <a:pPr algn="just"/>
            <a:r>
              <a:rPr lang="en-US" b="1" dirty="0" smtClean="0">
                <a:solidFill>
                  <a:srgbClr val="FF0000"/>
                </a:solidFill>
              </a:rPr>
              <a:t>1. Business Continuity: </a:t>
            </a:r>
            <a:r>
              <a:rPr lang="en-US" dirty="0" smtClean="0"/>
              <a:t>Business continuity (BC) function specifies the adoption of proactive and reactive measures that enables a business to mitigate the impact of planned and unplanned downtime.</a:t>
            </a:r>
          </a:p>
          <a:p>
            <a:pPr algn="just"/>
            <a:r>
              <a:rPr lang="en-US" dirty="0" smtClean="0"/>
              <a:t>Proactive measures include activities, tasks, processes such as business impact analysis, risk assessment, and technology solutions deployment (such as backup and replication).</a:t>
            </a:r>
          </a:p>
          <a:p>
            <a:pPr algn="just"/>
            <a:r>
              <a:rPr lang="en-US" dirty="0" smtClean="0"/>
              <a:t>Reactive measures include activities, tasks, processes such as disaster recovery and disaster restart to be invoked in the event of a service failure. </a:t>
            </a:r>
          </a:p>
          <a:p>
            <a:pPr algn="just"/>
            <a:r>
              <a:rPr lang="en-US" dirty="0" smtClean="0"/>
              <a:t>This function supports all the layers to provide uninterrupted services to the consumers. </a:t>
            </a:r>
          </a:p>
          <a:p>
            <a:pPr algn="just"/>
            <a:r>
              <a:rPr lang="en-US" dirty="0" smtClean="0"/>
              <a:t>The BC function in a cloud environment enables a business to ensure availability of services in line with the Service</a:t>
            </a:r>
          </a:p>
          <a:p>
            <a:pPr algn="just">
              <a:buNone/>
            </a:pPr>
            <a:r>
              <a:rPr lang="en-US" dirty="0" smtClean="0"/>
              <a:t>                   Level Agreement (SLA).</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normAutofit lnSpcReduction="10000"/>
          </a:bodyPr>
          <a:lstStyle/>
          <a:p>
            <a:pPr algn="just"/>
            <a:r>
              <a:rPr lang="en-US" b="1" dirty="0" smtClean="0">
                <a:solidFill>
                  <a:srgbClr val="FF0000"/>
                </a:solidFill>
              </a:rPr>
              <a:t>2. Security: </a:t>
            </a:r>
            <a:r>
              <a:rPr lang="en-US" dirty="0" smtClean="0"/>
              <a:t>Security function specifies the adoption of administrative and technical mechanism that can mitigate or minimize security threats and provides a secure cloud environment.</a:t>
            </a:r>
          </a:p>
          <a:p>
            <a:pPr algn="just"/>
            <a:r>
              <a:rPr lang="en-US" dirty="0" smtClean="0"/>
              <a:t>Administrative mechanisms include security and personnel policies or standard procedures to direct the safe execution of various operations. </a:t>
            </a:r>
          </a:p>
          <a:p>
            <a:pPr algn="just"/>
            <a:r>
              <a:rPr lang="en-US" dirty="0" smtClean="0"/>
              <a:t>Technical mechanisms are usually implemented through tools or devices deployed on the IT infrastructure. </a:t>
            </a:r>
          </a:p>
          <a:p>
            <a:pPr algn="just"/>
            <a:r>
              <a:rPr lang="en-US" dirty="0" smtClean="0"/>
              <a:t>Examples of technical mechanisms include firewall, intrusion detection and prevention systems, antivirus, and so on.</a:t>
            </a:r>
          </a:p>
          <a:p>
            <a:pPr algn="just"/>
            <a:r>
              <a:rPr lang="en-US" dirty="0" smtClean="0"/>
              <a:t>This function supports all the layers to provide secure services to the consumers.</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normAutofit fontScale="92500" lnSpcReduction="20000"/>
          </a:bodyPr>
          <a:lstStyle/>
          <a:p>
            <a:pPr algn="just"/>
            <a:r>
              <a:rPr lang="en-US" b="1" dirty="0" smtClean="0">
                <a:solidFill>
                  <a:srgbClr val="FF0000"/>
                </a:solidFill>
              </a:rPr>
              <a:t>3. Service Management: </a:t>
            </a:r>
            <a:r>
              <a:rPr lang="en-US" dirty="0" smtClean="0"/>
              <a:t>Adoption of service management  enables an organization to align the creation and delivery of cloud services to meet their business objectives and to the expectations of cloud service consumers.</a:t>
            </a:r>
          </a:p>
          <a:p>
            <a:pPr algn="just"/>
            <a:r>
              <a:rPr lang="en-US" dirty="0" smtClean="0">
                <a:solidFill>
                  <a:srgbClr val="FF0000"/>
                </a:solidFill>
              </a:rPr>
              <a:t>Service portfolio management </a:t>
            </a:r>
            <a:r>
              <a:rPr lang="en-US" dirty="0" smtClean="0"/>
              <a:t>encompasses the set of business-related services that:</a:t>
            </a:r>
          </a:p>
          <a:p>
            <a:pPr algn="just"/>
            <a:r>
              <a:rPr lang="en-US" dirty="0" smtClean="0"/>
              <a:t>• Define the service roadmap, service features, and service levels</a:t>
            </a:r>
          </a:p>
          <a:p>
            <a:pPr algn="just"/>
            <a:r>
              <a:rPr lang="en-US" dirty="0" smtClean="0"/>
              <a:t>• Assess and prioritize where investments across the service portfolio are most needed</a:t>
            </a:r>
          </a:p>
          <a:p>
            <a:pPr algn="just"/>
            <a:r>
              <a:rPr lang="en-US" dirty="0" smtClean="0"/>
              <a:t>• Establish budgeting and pricing</a:t>
            </a:r>
          </a:p>
          <a:p>
            <a:pPr algn="just"/>
            <a:r>
              <a:rPr lang="en-US" dirty="0" smtClean="0"/>
              <a:t>• Deal with consumers in supporting activities such as taking orders, processing bills, and collecting payments</a:t>
            </a:r>
          </a:p>
          <a:p>
            <a:pPr algn="just"/>
            <a:r>
              <a:rPr lang="en-US" dirty="0" smtClean="0"/>
              <a:t>Service portfolio management also performs market research, measures service adoption, collects information about competitors, and analyzes feedback from consumers in order to quickly modify and align services according to consumer needs and market conditions.</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normAutofit fontScale="92500" lnSpcReduction="10000"/>
          </a:bodyPr>
          <a:lstStyle/>
          <a:p>
            <a:pPr algn="just"/>
            <a:r>
              <a:rPr lang="en-US" dirty="0" smtClean="0">
                <a:solidFill>
                  <a:srgbClr val="FF0000"/>
                </a:solidFill>
              </a:rPr>
              <a:t>Service operation management </a:t>
            </a:r>
            <a:r>
              <a:rPr lang="en-US" dirty="0" smtClean="0"/>
              <a:t>enables cloud administrators to manage cloud infrastructure and services. </a:t>
            </a:r>
          </a:p>
          <a:p>
            <a:pPr algn="just"/>
            <a:r>
              <a:rPr lang="en-US" dirty="0" smtClean="0"/>
              <a:t>Service operation management tasks includes the handling of infrastructure configuration, resource provisioning, problem resolution, capacity, availability, and compliance conformance. </a:t>
            </a:r>
          </a:p>
          <a:p>
            <a:pPr algn="just"/>
            <a:r>
              <a:rPr lang="en-US" dirty="0" smtClean="0"/>
              <a:t>All of these tasks enables ensuring that services and service levels are delivered as committed. Service operation management also includes monitoring</a:t>
            </a:r>
          </a:p>
          <a:p>
            <a:pPr algn="just"/>
            <a:r>
              <a:rPr lang="en-US" dirty="0" smtClean="0"/>
              <a:t>cloud services and their constituent elements. This enables the provider to gather</a:t>
            </a:r>
          </a:p>
          <a:p>
            <a:pPr algn="just"/>
            <a:r>
              <a:rPr lang="en-US" dirty="0" smtClean="0"/>
              <a:t>information related to resource consumption and generate bills. </a:t>
            </a:r>
            <a:endParaRPr lang="en-US" dirty="0" smtClean="0"/>
          </a:p>
          <a:p>
            <a:pPr algn="just"/>
            <a:r>
              <a:rPr lang="en-US" dirty="0" smtClean="0"/>
              <a:t>This </a:t>
            </a:r>
            <a:r>
              <a:rPr lang="en-US" dirty="0" smtClean="0"/>
              <a:t>function supports </a:t>
            </a:r>
            <a:r>
              <a:rPr lang="en-US" dirty="0" smtClean="0"/>
              <a:t>all the </a:t>
            </a:r>
            <a:r>
              <a:rPr lang="en-US" dirty="0" smtClean="0"/>
              <a:t>layers to perform monitoring, management, and reporting for the entities of </a:t>
            </a:r>
            <a:r>
              <a:rPr lang="en-US" dirty="0" smtClean="0"/>
              <a:t>the infrastructure</a:t>
            </a:r>
            <a:r>
              <a:rPr lang="en-US" dirty="0" smtClean="0"/>
              <a:t>.</a:t>
            </a:r>
            <a:endParaRPr lang="en-US" b="1" dirty="0" smtClean="0">
              <a:solidFill>
                <a:srgbClr val="FF0000"/>
              </a:solidFill>
            </a:endParaRPr>
          </a:p>
          <a:p>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normAutofit fontScale="85000" lnSpcReduction="20000"/>
          </a:bodyPr>
          <a:lstStyle/>
          <a:p>
            <a:pPr algn="just"/>
            <a:r>
              <a:rPr lang="en-US" b="1" dirty="0" smtClean="0">
                <a:solidFill>
                  <a:srgbClr val="FF0000"/>
                </a:solidFill>
              </a:rPr>
              <a:t>Cloud Standards and Interoperability: </a:t>
            </a:r>
            <a:r>
              <a:rPr lang="en-US" dirty="0" smtClean="0"/>
              <a:t>Cloud computing is a service based model for delivering IT infrastructure and applications like utilities such as power, water, and electricity. </a:t>
            </a:r>
          </a:p>
          <a:p>
            <a:pPr algn="just"/>
            <a:r>
              <a:rPr lang="en-US" dirty="0" smtClean="0"/>
              <a:t>To fully realize this goal, introducing standards and allowing interoperability between solutions offered by different vendors are more important.</a:t>
            </a:r>
          </a:p>
          <a:p>
            <a:pPr algn="just"/>
            <a:r>
              <a:rPr lang="en-US" dirty="0" smtClean="0"/>
              <a:t> Vendor lock-in is one of the major barriers against the seamless adoption of cloud computing at all stages. </a:t>
            </a:r>
          </a:p>
          <a:p>
            <a:pPr algn="just"/>
            <a:r>
              <a:rPr lang="en-US" dirty="0" smtClean="0"/>
              <a:t>Vendor lock-in can prevent a customer from switching to another competitor’s solution, or when this is possible, it happens at considerable conversion cost and requires significant amounts of time. </a:t>
            </a:r>
          </a:p>
          <a:p>
            <a:pPr algn="just"/>
            <a:r>
              <a:rPr lang="en-US" dirty="0" smtClean="0"/>
              <a:t>This can occur either because the customer wants to find a more suitable solution for customer needs or because the vendor is no longer able to provide the required service. </a:t>
            </a:r>
          </a:p>
          <a:p>
            <a:pPr algn="just"/>
            <a:r>
              <a:rPr lang="en-US" dirty="0" smtClean="0"/>
              <a:t>The presence of standards that are actually implemented and adopted in the cloud computing community could give room for interoperability and then lessen the risks resulting from vendor </a:t>
            </a:r>
          </a:p>
          <a:p>
            <a:pPr algn="just">
              <a:buNone/>
            </a:pPr>
            <a:r>
              <a:rPr lang="en-US" dirty="0" smtClean="0"/>
              <a:t>    lock-in. </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lstStyle/>
          <a:p>
            <a:pPr algn="just"/>
            <a:r>
              <a:rPr lang="en-US" dirty="0" smtClean="0"/>
              <a:t>The first steps toward a standardization process have been made, and a few organizations, such as the Cloud Computing Interoperability Forum (CCIF), the Open Cloud Consortium, and the DMTF Cloud Standards Incubator, are leading the path. </a:t>
            </a:r>
          </a:p>
          <a:p>
            <a:pPr algn="just"/>
            <a:r>
              <a:rPr lang="en-US" dirty="0" smtClean="0"/>
              <a:t>In the </a:t>
            </a:r>
            <a:r>
              <a:rPr lang="en-US" dirty="0" err="1" smtClean="0"/>
              <a:t>IaaS</a:t>
            </a:r>
            <a:r>
              <a:rPr lang="en-US" dirty="0" smtClean="0"/>
              <a:t> market, the use of a proprietary virtual machine format constitutes the major reasons for the vendor lock-in, and efforts to provide virtual machine image compatibility between </a:t>
            </a:r>
            <a:r>
              <a:rPr lang="en-US" dirty="0" err="1" smtClean="0"/>
              <a:t>IaaS</a:t>
            </a:r>
            <a:r>
              <a:rPr lang="en-US" dirty="0" smtClean="0"/>
              <a:t> vendors can possibly improve the level of interoperability among them. </a:t>
            </a:r>
          </a:p>
          <a:p>
            <a:pPr algn="just"/>
            <a:r>
              <a:rPr lang="en-US" dirty="0" smtClean="0"/>
              <a:t>The Open Virtualization Format (OVF) is an attempt to provide a common format for storing the information and metadata describing a virtual machine image.</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46243"/>
            <a:ext cx="8229600" cy="4525963"/>
          </a:xfrm>
        </p:spPr>
        <p:txBody>
          <a:bodyPr>
            <a:normAutofit/>
          </a:bodyPr>
          <a:lstStyle/>
          <a:p>
            <a:pPr algn="just"/>
            <a:r>
              <a:rPr lang="en-US" sz="2800" dirty="0" smtClean="0"/>
              <a:t>Introduction to Cloud Computing</a:t>
            </a:r>
          </a:p>
          <a:p>
            <a:pPr algn="just"/>
            <a:r>
              <a:rPr lang="en-US" sz="2800" dirty="0" smtClean="0"/>
              <a:t>Hype cycle</a:t>
            </a:r>
          </a:p>
          <a:p>
            <a:pPr algn="just"/>
            <a:r>
              <a:rPr lang="en-US" sz="2800" dirty="0" smtClean="0"/>
              <a:t>Metaphorical interpretation</a:t>
            </a:r>
          </a:p>
          <a:p>
            <a:pPr algn="just"/>
            <a:r>
              <a:rPr lang="en-US" sz="2800" dirty="0" smtClean="0"/>
              <a:t>Cloud architecture, standards and interoperability</a:t>
            </a:r>
          </a:p>
          <a:p>
            <a:pPr algn="just"/>
            <a:r>
              <a:rPr lang="en-US" sz="2800" dirty="0" smtClean="0"/>
              <a:t>Cloud types: </a:t>
            </a:r>
            <a:r>
              <a:rPr lang="en-US" sz="2800" dirty="0" err="1" smtClean="0"/>
              <a:t>IaaS</a:t>
            </a:r>
            <a:r>
              <a:rPr lang="en-US" sz="2800" dirty="0" smtClean="0"/>
              <a:t>, </a:t>
            </a:r>
            <a:r>
              <a:rPr lang="en-US" sz="2800" dirty="0" err="1" smtClean="0"/>
              <a:t>PaaS</a:t>
            </a:r>
            <a:r>
              <a:rPr lang="en-US" sz="2800" dirty="0" smtClean="0"/>
              <a:t>, </a:t>
            </a:r>
            <a:r>
              <a:rPr lang="en-US" sz="2800" dirty="0" err="1" smtClean="0"/>
              <a:t>SaaS</a:t>
            </a:r>
            <a:r>
              <a:rPr lang="en-US" sz="2800" dirty="0" smtClean="0"/>
              <a:t>. </a:t>
            </a:r>
          </a:p>
          <a:p>
            <a:pPr algn="just"/>
            <a:r>
              <a:rPr lang="en-US" sz="2800" dirty="0" smtClean="0"/>
              <a:t>Benefits and challenges of cloud computing</a:t>
            </a:r>
          </a:p>
          <a:p>
            <a:pPr algn="just"/>
            <a:r>
              <a:rPr lang="en-US" sz="2800" dirty="0" smtClean="0"/>
              <a:t>Public, private clouds community cloud, </a:t>
            </a:r>
          </a:p>
          <a:p>
            <a:pPr algn="just"/>
            <a:r>
              <a:rPr lang="en-US" sz="2800" dirty="0" smtClean="0"/>
              <a:t>Role of virtualization in enabling the cloud.</a:t>
            </a:r>
          </a:p>
          <a:p>
            <a:pPr lvl="1" algn="just"/>
            <a:endParaRPr lang="en-US" sz="2800" dirty="0" smtClean="0"/>
          </a:p>
          <a:p>
            <a:endParaRPr lang="en-US" sz="2800" dirty="0">
              <a:solidFill>
                <a:srgbClr val="F20000"/>
              </a:solidFill>
            </a:endParaRPr>
          </a:p>
        </p:txBody>
      </p:sp>
      <p:sp>
        <p:nvSpPr>
          <p:cNvPr id="3" name="Title 2"/>
          <p:cNvSpPr>
            <a:spLocks noGrp="1"/>
          </p:cNvSpPr>
          <p:nvPr>
            <p:ph type="title"/>
          </p:nvPr>
        </p:nvSpPr>
        <p:spPr/>
        <p:txBody>
          <a:bodyPr>
            <a:normAutofit fontScale="90000"/>
          </a:bodyPr>
          <a:lstStyle/>
          <a:p>
            <a:pPr algn="ctr"/>
            <a:r>
              <a:rPr lang="en-US" dirty="0" smtClean="0">
                <a:solidFill>
                  <a:srgbClr val="F20000"/>
                </a:solidFill>
              </a:rPr>
              <a:t>UNIT 1 – CLOUD ARCHITECTURE BASICS</a:t>
            </a:r>
          </a:p>
        </p:txBody>
      </p:sp>
      <p:sp>
        <p:nvSpPr>
          <p:cNvPr id="4" name="Slide Number Placeholder 3"/>
          <p:cNvSpPr>
            <a:spLocks noGrp="1"/>
          </p:cNvSpPr>
          <p:nvPr>
            <p:ph type="sldNum" sz="quarter" idx="12"/>
          </p:nvPr>
        </p:nvSpPr>
        <p:spPr/>
        <p:txBody>
          <a:bodyPr/>
          <a:lstStyle/>
          <a:p>
            <a:fld id="{88E41A72-63AC-41FD-A0BE-A8B1AC4A030A}"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Noornilo Nafees</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lstStyle/>
          <a:p>
            <a:pPr algn="just"/>
            <a:r>
              <a:rPr lang="en-US" b="1" dirty="0" smtClean="0">
                <a:solidFill>
                  <a:srgbClr val="FF0000"/>
                </a:solidFill>
              </a:rPr>
              <a:t>TYPES OF CLOUD SERVICES: </a:t>
            </a:r>
            <a:r>
              <a:rPr lang="en-US" dirty="0" smtClean="0"/>
              <a:t>A cloud service model specifies the cloud services and the capabilities that are provided to consumers. </a:t>
            </a:r>
          </a:p>
          <a:p>
            <a:pPr algn="just"/>
            <a:r>
              <a:rPr lang="en-US" dirty="0" smtClean="0"/>
              <a:t>National Institute of Standards and Technology (NIST) classifies cloud service offerings into the three primary models listed below.</a:t>
            </a:r>
          </a:p>
          <a:p>
            <a:pPr algn="just"/>
            <a:r>
              <a:rPr lang="en-US" dirty="0" smtClean="0"/>
              <a:t>1. Infrastructure as a Service (</a:t>
            </a:r>
            <a:r>
              <a:rPr lang="en-US" dirty="0" err="1" smtClean="0"/>
              <a:t>IaaS</a:t>
            </a:r>
            <a:r>
              <a:rPr lang="en-US" dirty="0" smtClean="0"/>
              <a:t>)</a:t>
            </a:r>
          </a:p>
          <a:p>
            <a:pPr algn="just"/>
            <a:r>
              <a:rPr lang="en-US" dirty="0" smtClean="0"/>
              <a:t>2. Platform as a Service (</a:t>
            </a:r>
            <a:r>
              <a:rPr lang="en-US" dirty="0" err="1" smtClean="0"/>
              <a:t>PaaS</a:t>
            </a:r>
            <a:r>
              <a:rPr lang="en-US" dirty="0" smtClean="0"/>
              <a:t>)</a:t>
            </a:r>
          </a:p>
          <a:p>
            <a:pPr algn="just"/>
            <a:r>
              <a:rPr lang="en-US" dirty="0" smtClean="0"/>
              <a:t>3. Software as a Service (</a:t>
            </a:r>
            <a:r>
              <a:rPr lang="en-US" dirty="0" err="1" smtClean="0"/>
              <a:t>SaaS</a:t>
            </a:r>
            <a:r>
              <a:rPr lang="en-US" dirty="0" smtClean="0"/>
              <a:t>)</a:t>
            </a:r>
          </a:p>
          <a:p>
            <a:pPr algn="just"/>
            <a:r>
              <a:rPr lang="en-US" dirty="0" smtClean="0"/>
              <a:t>The different service models provide different capabilities and are suitable for </a:t>
            </a:r>
            <a:r>
              <a:rPr lang="en-US" dirty="0" smtClean="0"/>
              <a:t>different customers </a:t>
            </a:r>
            <a:r>
              <a:rPr lang="en-US" dirty="0" smtClean="0"/>
              <a:t>and business objectives.</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lstStyle/>
          <a:p>
            <a:pPr algn="just"/>
            <a:r>
              <a:rPr lang="en-US" b="1" dirty="0" smtClean="0">
                <a:solidFill>
                  <a:srgbClr val="FF0000"/>
                </a:solidFill>
              </a:rPr>
              <a:t>1. Infrastructure as a Service (</a:t>
            </a:r>
            <a:r>
              <a:rPr lang="en-US" b="1" dirty="0" err="1" smtClean="0">
                <a:solidFill>
                  <a:srgbClr val="FF0000"/>
                </a:solidFill>
              </a:rPr>
              <a:t>IaaS</a:t>
            </a:r>
            <a:r>
              <a:rPr lang="en-US" b="1" dirty="0" smtClean="0">
                <a:solidFill>
                  <a:srgbClr val="FF0000"/>
                </a:solidFill>
              </a:rPr>
              <a:t>): </a:t>
            </a:r>
            <a:r>
              <a:rPr lang="en-US" dirty="0" smtClean="0">
                <a:cs typeface="Arial" pitchFamily="34" charset="0"/>
              </a:rPr>
              <a:t>Provides capability to the consumer to hire infrastructure components such as servers, storage, and network.</a:t>
            </a:r>
          </a:p>
          <a:p>
            <a:pPr algn="just"/>
            <a:r>
              <a:rPr lang="en-US" dirty="0" smtClean="0"/>
              <a:t>Enables consumers to deploy and run software, including OS and applications.</a:t>
            </a:r>
          </a:p>
          <a:p>
            <a:pPr algn="just"/>
            <a:r>
              <a:rPr lang="en-US" sz="2800" dirty="0" smtClean="0">
                <a:cs typeface="Arial" pitchFamily="34" charset="0"/>
              </a:rPr>
              <a:t>The consumer hires these resources as a service based on needs and pays only for the usage. </a:t>
            </a:r>
          </a:p>
          <a:p>
            <a:pPr algn="just"/>
            <a:r>
              <a:rPr lang="en-US" altLang="ja-JP" sz="2800" dirty="0" smtClean="0">
                <a:cs typeface="Arial" pitchFamily="34" charset="0"/>
              </a:rPr>
              <a:t>The consumer is able to deploy and run any software, which may include Operating </a:t>
            </a:r>
            <a:r>
              <a:rPr lang="en-US" altLang="ja-JP" dirty="0" smtClean="0">
                <a:cs typeface="Arial" pitchFamily="34" charset="0"/>
              </a:rPr>
              <a:t>S</a:t>
            </a:r>
            <a:r>
              <a:rPr lang="en-US" altLang="ja-JP" sz="2800" dirty="0" smtClean="0">
                <a:cs typeface="Arial" pitchFamily="34" charset="0"/>
              </a:rPr>
              <a:t>ystems (OSs) and applications. </a:t>
            </a:r>
          </a:p>
          <a:p>
            <a:pPr algn="just"/>
            <a:r>
              <a:rPr lang="en-US" altLang="ja-JP" sz="2800" dirty="0" smtClean="0"/>
              <a:t>The consumer does not manage or control the underlying Cloud infrastructure, but has control over the Oss and deployed applications. </a:t>
            </a:r>
            <a:endParaRPr lang="en-US" dirty="0" smtClean="0"/>
          </a:p>
          <a:p>
            <a:pPr algn="just"/>
            <a:endParaRPr lang="en-US" b="1" dirty="0" smtClean="0">
              <a:solidFill>
                <a:srgbClr val="FF0000"/>
              </a:solidFill>
            </a:endParaRPr>
          </a:p>
          <a:p>
            <a:pPr algn="just"/>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929486"/>
          </a:xfrm>
        </p:spPr>
        <p:txBody>
          <a:bodyPr>
            <a:normAutofit fontScale="70000" lnSpcReduction="20000"/>
          </a:bodyPr>
          <a:lstStyle/>
          <a:p>
            <a:pPr algn="just"/>
            <a:r>
              <a:rPr lang="en-US" sz="3900" dirty="0" smtClean="0"/>
              <a:t>Amazon Elastic Compute Cloud (EC2) is an </a:t>
            </a:r>
            <a:r>
              <a:rPr lang="en-US" sz="3900" dirty="0" err="1" smtClean="0"/>
              <a:t>IaaS</a:t>
            </a:r>
            <a:r>
              <a:rPr lang="en-US" sz="3900" dirty="0" smtClean="0"/>
              <a:t> model that provides resizable compute capacity on a pay-per-use basis.</a:t>
            </a:r>
          </a:p>
          <a:p>
            <a:pPr lvl="1" algn="just"/>
            <a:r>
              <a:rPr lang="en-US" sz="3900" dirty="0" smtClean="0"/>
              <a:t>Allows consumers to hire virtual compute on which they run their own applications</a:t>
            </a:r>
          </a:p>
          <a:p>
            <a:pPr algn="just"/>
            <a:r>
              <a:rPr lang="en-US" sz="3900" dirty="0" smtClean="0"/>
              <a:t>EMC </a:t>
            </a:r>
            <a:r>
              <a:rPr lang="en-US" sz="3900" dirty="0" err="1" smtClean="0"/>
              <a:t>Atmos</a:t>
            </a:r>
            <a:r>
              <a:rPr lang="en-US" sz="3900" dirty="0" smtClean="0"/>
              <a:t> Online provides Storage as a service.</a:t>
            </a:r>
          </a:p>
          <a:p>
            <a:pPr lvl="1" algn="just"/>
            <a:r>
              <a:rPr lang="en-US" sz="3900" dirty="0" smtClean="0"/>
              <a:t>Internet accessible, on demand storage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		      </a:t>
            </a:r>
          </a:p>
          <a:p>
            <a:pPr>
              <a:buNone/>
            </a:pPr>
            <a:endParaRPr lang="en-US" dirty="0" smtClean="0"/>
          </a:p>
          <a:p>
            <a:pPr>
              <a:buNone/>
            </a:pPr>
            <a:endParaRPr lang="en-US" dirty="0" smtClean="0"/>
          </a:p>
          <a:p>
            <a:pPr>
              <a:buNone/>
            </a:pPr>
            <a:endParaRPr lang="en-US" dirty="0" smtClean="0"/>
          </a:p>
          <a:p>
            <a:pPr>
              <a:buNone/>
            </a:pPr>
            <a:r>
              <a:rPr lang="en-US" dirty="0" smtClean="0"/>
              <a:t>                                               </a:t>
            </a:r>
            <a:r>
              <a:rPr lang="en-US" sz="3600" b="1" dirty="0" smtClean="0">
                <a:solidFill>
                  <a:srgbClr val="FF0000"/>
                </a:solidFill>
              </a:rPr>
              <a:t>Fig: Infrastructure as a Service(</a:t>
            </a:r>
            <a:r>
              <a:rPr lang="en-US" sz="3600" b="1" dirty="0" err="1" smtClean="0">
                <a:solidFill>
                  <a:srgbClr val="FF0000"/>
                </a:solidFill>
              </a:rPr>
              <a:t>IaaS</a:t>
            </a:r>
            <a:r>
              <a:rPr lang="en-US" sz="3600" b="1" dirty="0" smtClean="0">
                <a:solidFill>
                  <a:srgbClr val="FF0000"/>
                </a:solidFill>
              </a:rPr>
              <a:t>)</a:t>
            </a:r>
          </a:p>
          <a:p>
            <a:pPr>
              <a:buNone/>
            </a:pPr>
            <a:endParaRPr lang="en-US" b="1" dirty="0" smtClean="0">
              <a:solidFill>
                <a:srgbClr val="FF0000"/>
              </a:solidFill>
            </a:endParaRPr>
          </a:p>
          <a:p>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32</a:t>
            </a:fld>
            <a:endParaRPr lang="en-US"/>
          </a:p>
        </p:txBody>
      </p:sp>
      <p:pic>
        <p:nvPicPr>
          <p:cNvPr id="2050" name="Picture 2"/>
          <p:cNvPicPr>
            <a:picLocks noChangeAspect="1" noChangeArrowheads="1"/>
          </p:cNvPicPr>
          <p:nvPr/>
        </p:nvPicPr>
        <p:blipFill>
          <a:blip r:embed="rId2"/>
          <a:srcRect l="9334" t="18555" r="19838" b="33593"/>
          <a:stretch>
            <a:fillRect/>
          </a:stretch>
        </p:blipFill>
        <p:spPr bwMode="auto">
          <a:xfrm>
            <a:off x="642942" y="2658407"/>
            <a:ext cx="8143900" cy="32709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normAutofit lnSpcReduction="10000"/>
          </a:bodyPr>
          <a:lstStyle/>
          <a:p>
            <a:pPr algn="just"/>
            <a:r>
              <a:rPr lang="en-US" b="1" dirty="0" smtClean="0">
                <a:solidFill>
                  <a:srgbClr val="FF0000"/>
                </a:solidFill>
              </a:rPr>
              <a:t>2. Platform as a Service (</a:t>
            </a:r>
            <a:r>
              <a:rPr lang="en-US" b="1" dirty="0" err="1" smtClean="0">
                <a:solidFill>
                  <a:srgbClr val="FF0000"/>
                </a:solidFill>
              </a:rPr>
              <a:t>PaaS</a:t>
            </a:r>
            <a:r>
              <a:rPr lang="en-US" b="1" dirty="0" smtClean="0">
                <a:solidFill>
                  <a:srgbClr val="FF0000"/>
                </a:solidFill>
              </a:rPr>
              <a:t>): </a:t>
            </a:r>
            <a:r>
              <a:rPr lang="en-US" altLang="ja-JP" dirty="0" smtClean="0"/>
              <a:t>Capability provided to the consumer to deploy consumer created or acquired applications on the Cloud provider’s infrastructure.</a:t>
            </a:r>
            <a:endParaRPr lang="en-US" altLang="ja-JP" dirty="0" smtClean="0">
              <a:ea typeface="MS PGothic" pitchFamily="34" charset="-128"/>
            </a:endParaRPr>
          </a:p>
          <a:p>
            <a:pPr algn="just"/>
            <a:r>
              <a:rPr lang="en-US" altLang="ja-JP" dirty="0" smtClean="0">
                <a:ea typeface="MS PGothic" pitchFamily="34" charset="-128"/>
              </a:rPr>
              <a:t>Consumer has control over</a:t>
            </a:r>
          </a:p>
          <a:p>
            <a:pPr lvl="1" algn="just"/>
            <a:r>
              <a:rPr lang="en-US" altLang="ja-JP" dirty="0" smtClean="0">
                <a:ea typeface="MS PGothic" pitchFamily="34" charset="-128"/>
              </a:rPr>
              <a:t>Deployed applications</a:t>
            </a:r>
          </a:p>
          <a:p>
            <a:pPr lvl="1" algn="just"/>
            <a:r>
              <a:rPr lang="en-US" altLang="ja-JP" dirty="0" smtClean="0">
                <a:ea typeface="MS PGothic" pitchFamily="34" charset="-128"/>
              </a:rPr>
              <a:t>Possible application hosting  environment configurations</a:t>
            </a:r>
          </a:p>
          <a:p>
            <a:pPr algn="just"/>
            <a:r>
              <a:rPr lang="en-US" altLang="ja-JP" sz="2800" dirty="0" smtClean="0"/>
              <a:t>Here, the consumer does not manage or control the underlying Cloud infrastructure, such as network, servers, </a:t>
            </a:r>
            <a:r>
              <a:rPr lang="en-US" altLang="ja-JP" dirty="0" smtClean="0"/>
              <a:t>OS</a:t>
            </a:r>
            <a:r>
              <a:rPr lang="en-US" altLang="ja-JP" sz="2800" dirty="0" smtClean="0"/>
              <a:t>s, and storage, but controls  the deployed applications and possibly the application-hosting environment configurations. </a:t>
            </a:r>
          </a:p>
          <a:p>
            <a:pPr algn="just"/>
            <a:r>
              <a:rPr lang="en-US" altLang="zh-TW" sz="2800" dirty="0" smtClean="0">
                <a:ea typeface="MS PGothic" pitchFamily="34" charset="-128"/>
              </a:rPr>
              <a:t>For </a:t>
            </a:r>
            <a:r>
              <a:rPr lang="en-US" altLang="zh-TW" sz="2800" dirty="0" err="1" smtClean="0">
                <a:ea typeface="MS PGothic" pitchFamily="34" charset="-128"/>
              </a:rPr>
              <a:t>PaaS</a:t>
            </a:r>
            <a:r>
              <a:rPr lang="en-US" altLang="zh-TW" sz="2800" dirty="0" smtClean="0">
                <a:ea typeface="MS PGothic" pitchFamily="34" charset="-128"/>
              </a:rPr>
              <a:t>, consumers pay only for the platform software components such as databases, OS instances, and middleware, which includes its associated infrastructure cost.</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normAutofit fontScale="85000" lnSpcReduction="20000"/>
          </a:bodyPr>
          <a:lstStyle/>
          <a:p>
            <a:pPr algn="just"/>
            <a:r>
              <a:rPr lang="en-US" dirty="0" smtClean="0"/>
              <a:t>Google App Engine provides platform for consumers to deploy or create their own applications </a:t>
            </a:r>
          </a:p>
          <a:p>
            <a:pPr lvl="1" algn="just"/>
            <a:r>
              <a:rPr lang="en-US" dirty="0" smtClean="0"/>
              <a:t>Allows dynamic allocation of system resources for an application based on the actual demand</a:t>
            </a:r>
          </a:p>
          <a:p>
            <a:pPr lvl="1" algn="just"/>
            <a:r>
              <a:rPr lang="en-US" dirty="0" smtClean="0"/>
              <a:t>Provides Java and Python environment to create and deploy application</a:t>
            </a:r>
          </a:p>
          <a:p>
            <a:pPr algn="just"/>
            <a:r>
              <a:rPr lang="en-US" dirty="0" smtClean="0"/>
              <a:t>Microsoft Azure Platform provides diverse functionalities to build applications</a:t>
            </a:r>
          </a:p>
          <a:p>
            <a:pPr lvl="1" algn="just"/>
            <a:r>
              <a:rPr lang="en-US" dirty="0" smtClean="0"/>
              <a:t>Uses existing skills with Visual Studio and </a:t>
            </a:r>
            <a:r>
              <a:rPr lang="en-US" dirty="0" err="1" smtClean="0"/>
              <a:t>.Net</a:t>
            </a:r>
            <a:r>
              <a:rPr lang="en-US" dirty="0" smtClean="0"/>
              <a:t> to build applications</a:t>
            </a:r>
          </a:p>
          <a:p>
            <a:pPr lvl="1" algn="just"/>
            <a:r>
              <a:rPr lang="en-US" dirty="0" smtClean="0"/>
              <a:t>Builds applications also in Java and PHP using Eclipse and other tools </a:t>
            </a:r>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r>
              <a:rPr lang="en-US" dirty="0" smtClean="0"/>
              <a:t>                             </a:t>
            </a:r>
            <a:r>
              <a:rPr lang="en-US" b="1" dirty="0" smtClean="0">
                <a:solidFill>
                  <a:srgbClr val="FF0000"/>
                </a:solidFill>
              </a:rPr>
              <a:t>Fig: Platform as a Service (</a:t>
            </a:r>
            <a:r>
              <a:rPr lang="en-US" b="1" dirty="0" err="1" smtClean="0">
                <a:solidFill>
                  <a:srgbClr val="FF0000"/>
                </a:solidFill>
              </a:rPr>
              <a:t>PaaS</a:t>
            </a:r>
            <a:r>
              <a:rPr lang="en-US" b="1" dirty="0" smtClean="0">
                <a:solidFill>
                  <a:srgbClr val="FF0000"/>
                </a:solidFill>
              </a:rPr>
              <a:t>)</a:t>
            </a:r>
          </a:p>
          <a:p>
            <a:pPr algn="just"/>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34</a:t>
            </a:fld>
            <a:endParaRPr lang="en-US"/>
          </a:p>
        </p:txBody>
      </p:sp>
      <p:pic>
        <p:nvPicPr>
          <p:cNvPr id="3074" name="Picture 2"/>
          <p:cNvPicPr>
            <a:picLocks noChangeAspect="1" noChangeArrowheads="1"/>
          </p:cNvPicPr>
          <p:nvPr/>
        </p:nvPicPr>
        <p:blipFill>
          <a:blip r:embed="rId2"/>
          <a:srcRect l="9334" t="14648" r="20388" b="39453"/>
          <a:stretch>
            <a:fillRect/>
          </a:stretch>
        </p:blipFill>
        <p:spPr bwMode="auto">
          <a:xfrm>
            <a:off x="285720" y="2845776"/>
            <a:ext cx="8592319" cy="3154992"/>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normAutofit fontScale="92500" lnSpcReduction="20000"/>
          </a:bodyPr>
          <a:lstStyle/>
          <a:p>
            <a:pPr marL="231775" lvl="1" indent="-231775" algn="just">
              <a:buClr>
                <a:srgbClr val="92D050"/>
              </a:buClr>
              <a:buSzPct val="120000"/>
              <a:buFont typeface="Arial" charset="0"/>
              <a:buChar char="•"/>
            </a:pPr>
            <a:r>
              <a:rPr lang="en-US" sz="2700" b="1" dirty="0" smtClean="0">
                <a:solidFill>
                  <a:srgbClr val="FF0000"/>
                </a:solidFill>
              </a:rPr>
              <a:t>3. Software as a Service (</a:t>
            </a:r>
            <a:r>
              <a:rPr lang="en-US" sz="2700" b="1" dirty="0" err="1" smtClean="0">
                <a:solidFill>
                  <a:srgbClr val="FF0000"/>
                </a:solidFill>
              </a:rPr>
              <a:t>SaaS</a:t>
            </a:r>
            <a:r>
              <a:rPr lang="en-US" sz="2700" b="1" dirty="0" smtClean="0">
                <a:solidFill>
                  <a:srgbClr val="FF0000"/>
                </a:solidFill>
              </a:rPr>
              <a:t>): </a:t>
            </a:r>
            <a:r>
              <a:rPr lang="en-US" sz="2700" dirty="0" smtClean="0"/>
              <a:t>Capability provided to the consumer to use provider’s applications running in a Cloud infrastructure.</a:t>
            </a:r>
          </a:p>
          <a:p>
            <a:pPr algn="just"/>
            <a:r>
              <a:rPr lang="en-US" altLang="ja-JP" dirty="0" smtClean="0">
                <a:ea typeface="MS PGothic" pitchFamily="34" charset="-128"/>
              </a:rPr>
              <a:t>Complete stack including application is provided as a service</a:t>
            </a:r>
          </a:p>
          <a:p>
            <a:pPr algn="just"/>
            <a:r>
              <a:rPr lang="en-US" altLang="ja-JP" dirty="0" smtClean="0">
                <a:ea typeface="MS PGothic" pitchFamily="34" charset="-128"/>
              </a:rPr>
              <a:t>Application is accessible from various client devices, for example, via a thin client interface such as a Web browser </a:t>
            </a:r>
          </a:p>
          <a:p>
            <a:pPr algn="just"/>
            <a:r>
              <a:rPr lang="en-US" altLang="ja-JP" dirty="0" smtClean="0">
                <a:ea typeface="MS PGothic" pitchFamily="34" charset="-128"/>
              </a:rPr>
              <a:t>Billing is based on the application usage.</a:t>
            </a:r>
          </a:p>
          <a:p>
            <a:pPr algn="just"/>
            <a:r>
              <a:rPr lang="en-US" sz="2800" dirty="0" smtClean="0"/>
              <a:t>The consumers will use only the applications they really want and pay a subscription fee for the usage. </a:t>
            </a:r>
          </a:p>
          <a:p>
            <a:pPr algn="just"/>
            <a:r>
              <a:rPr lang="en-US" sz="2800" dirty="0" smtClean="0"/>
              <a:t>The Cloud service provider will host and manage the required infrastructure and applications to support these services. </a:t>
            </a:r>
          </a:p>
          <a:p>
            <a:pPr algn="just"/>
            <a:r>
              <a:rPr lang="en-US" sz="2800" b="1" dirty="0" err="1" smtClean="0">
                <a:solidFill>
                  <a:srgbClr val="FF0000"/>
                </a:solidFill>
              </a:rPr>
              <a:t>SaaS</a:t>
            </a:r>
            <a:r>
              <a:rPr lang="en-US" sz="2800" b="1" dirty="0" smtClean="0">
                <a:solidFill>
                  <a:srgbClr val="FF0000"/>
                </a:solidFill>
              </a:rPr>
              <a:t> offers the following advantages:</a:t>
            </a:r>
          </a:p>
          <a:p>
            <a:pPr marL="484632" lvl="1" algn="just">
              <a:buFont typeface="Arial" pitchFamily="34" charset="0"/>
              <a:buChar char="•"/>
            </a:pPr>
            <a:r>
              <a:rPr lang="en-US" sz="2400" dirty="0" smtClean="0"/>
              <a:t>Reduces the need for infrastructure because storage and compute powers can be provided remotely.</a:t>
            </a:r>
          </a:p>
          <a:p>
            <a:pPr marL="484632" lvl="1" algn="just">
              <a:buFont typeface="Arial" pitchFamily="34" charset="0"/>
              <a:buChar char="•"/>
            </a:pPr>
            <a:r>
              <a:rPr lang="en-US" sz="2400" dirty="0" smtClean="0"/>
              <a:t>Reduces the need for manual updates because </a:t>
            </a:r>
            <a:r>
              <a:rPr lang="en-US" sz="2400" dirty="0" err="1" smtClean="0"/>
              <a:t>SaaS</a:t>
            </a:r>
            <a:r>
              <a:rPr lang="en-US" sz="2400" dirty="0" smtClean="0"/>
              <a:t> providers can perform those tasks automatically.</a:t>
            </a:r>
          </a:p>
          <a:p>
            <a:pPr algn="just"/>
            <a:endParaRPr lang="en-US" sz="2800" dirty="0" smtClean="0"/>
          </a:p>
          <a:p>
            <a:pPr algn="just"/>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normAutofit fontScale="92500"/>
          </a:bodyPr>
          <a:lstStyle/>
          <a:p>
            <a:pPr algn="just"/>
            <a:r>
              <a:rPr lang="en-US" dirty="0" smtClean="0"/>
              <a:t>EMC </a:t>
            </a:r>
            <a:r>
              <a:rPr lang="en-US" dirty="0" err="1" smtClean="0"/>
              <a:t>Mozy</a:t>
            </a:r>
            <a:r>
              <a:rPr lang="en-US" dirty="0" smtClean="0"/>
              <a:t> is a Software-as-a-Service solution for on-line backup</a:t>
            </a:r>
          </a:p>
          <a:p>
            <a:pPr lvl="1" algn="just"/>
            <a:r>
              <a:rPr lang="en-US" dirty="0" smtClean="0"/>
              <a:t>Consumers can leverage the </a:t>
            </a:r>
            <a:r>
              <a:rPr lang="en-US" dirty="0" err="1" smtClean="0"/>
              <a:t>Mozy</a:t>
            </a:r>
            <a:r>
              <a:rPr lang="en-US" dirty="0" smtClean="0"/>
              <a:t> console to perform automatic, secured, online backup and recovery of their data with ease</a:t>
            </a:r>
          </a:p>
          <a:p>
            <a:pPr algn="just"/>
            <a:r>
              <a:rPr lang="en-US" dirty="0" smtClean="0"/>
              <a:t>Salesforce.com is a Software-as-a-Service solution for CRM application</a:t>
            </a:r>
          </a:p>
          <a:p>
            <a:pPr lvl="1" algn="just"/>
            <a:r>
              <a:rPr lang="en-US" dirty="0" smtClean="0"/>
              <a:t>Consumers can access CRM applications from anywhere, any time</a:t>
            </a:r>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buNone/>
            </a:pPr>
            <a:r>
              <a:rPr lang="en-US" b="1" dirty="0" smtClean="0"/>
              <a:t>                          </a:t>
            </a:r>
            <a:r>
              <a:rPr lang="en-US" b="1" dirty="0" smtClean="0">
                <a:solidFill>
                  <a:srgbClr val="FF0000"/>
                </a:solidFill>
              </a:rPr>
              <a:t>Fig: Software as a Service (</a:t>
            </a:r>
            <a:r>
              <a:rPr lang="en-US" b="1" dirty="0" err="1" smtClean="0">
                <a:solidFill>
                  <a:srgbClr val="FF0000"/>
                </a:solidFill>
              </a:rPr>
              <a:t>SaaS</a:t>
            </a:r>
            <a:r>
              <a:rPr lang="en-US" b="1" dirty="0" smtClean="0">
                <a:solidFill>
                  <a:srgbClr val="FF0000"/>
                </a:solidFill>
              </a:rPr>
              <a:t>)</a:t>
            </a:r>
          </a:p>
          <a:p>
            <a:pPr algn="just"/>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36</a:t>
            </a:fld>
            <a:endParaRPr lang="en-US"/>
          </a:p>
        </p:txBody>
      </p:sp>
      <p:pic>
        <p:nvPicPr>
          <p:cNvPr id="7" name="Picture 2"/>
          <p:cNvPicPr>
            <a:picLocks noChangeAspect="1" noChangeArrowheads="1"/>
          </p:cNvPicPr>
          <p:nvPr/>
        </p:nvPicPr>
        <p:blipFill>
          <a:blip r:embed="rId2"/>
          <a:srcRect l="9201" t="12173" r="19618" b="39964"/>
          <a:stretch>
            <a:fillRect/>
          </a:stretch>
        </p:blipFill>
        <p:spPr bwMode="auto">
          <a:xfrm>
            <a:off x="707435" y="2857496"/>
            <a:ext cx="7936531" cy="3000396"/>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lstStyle/>
          <a:p>
            <a:pPr algn="just"/>
            <a:r>
              <a:rPr lang="en-US" b="1" dirty="0" smtClean="0">
                <a:solidFill>
                  <a:srgbClr val="FF0000"/>
                </a:solidFill>
              </a:rPr>
              <a:t>Cloud Deployment Model:</a:t>
            </a:r>
            <a:r>
              <a:rPr lang="en-US" dirty="0" smtClean="0"/>
              <a:t> It provides a basis for how cloud infrastructure is built, managed and accessed. </a:t>
            </a:r>
          </a:p>
          <a:p>
            <a:pPr algn="just"/>
            <a:r>
              <a:rPr lang="en-US" dirty="0" smtClean="0"/>
              <a:t>NIST specifies the four primary cloud deployment models listed below </a:t>
            </a:r>
          </a:p>
          <a:p>
            <a:pPr algn="just"/>
            <a:r>
              <a:rPr lang="en-US" dirty="0" smtClean="0"/>
              <a:t>• Public cloud</a:t>
            </a:r>
          </a:p>
          <a:p>
            <a:pPr algn="just"/>
            <a:r>
              <a:rPr lang="en-US" dirty="0" smtClean="0"/>
              <a:t>• Private cloud</a:t>
            </a:r>
          </a:p>
          <a:p>
            <a:pPr algn="just"/>
            <a:r>
              <a:rPr lang="en-US" dirty="0" smtClean="0"/>
              <a:t>• Hybrid cloud</a:t>
            </a:r>
          </a:p>
          <a:p>
            <a:pPr algn="just"/>
            <a:r>
              <a:rPr lang="en-US" dirty="0" smtClean="0"/>
              <a:t>• Community cloud</a:t>
            </a:r>
          </a:p>
          <a:p>
            <a:pPr algn="just"/>
            <a:r>
              <a:rPr lang="en-US" dirty="0" smtClean="0"/>
              <a:t>The cloud deployment models may be used for any of the cloud service models – </a:t>
            </a:r>
            <a:r>
              <a:rPr lang="en-US" dirty="0" err="1" smtClean="0"/>
              <a:t>IaaS</a:t>
            </a:r>
            <a:r>
              <a:rPr lang="en-US" dirty="0" smtClean="0"/>
              <a:t>, </a:t>
            </a:r>
            <a:r>
              <a:rPr lang="en-US" dirty="0" err="1" smtClean="0"/>
              <a:t>PaaS</a:t>
            </a:r>
            <a:r>
              <a:rPr lang="en-US" dirty="0" smtClean="0"/>
              <a:t> and </a:t>
            </a:r>
            <a:r>
              <a:rPr lang="en-US" dirty="0" err="1" smtClean="0"/>
              <a:t>SaaS</a:t>
            </a:r>
            <a:r>
              <a:rPr lang="en-US" dirty="0" smtClean="0"/>
              <a:t>.</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normAutofit/>
          </a:bodyPr>
          <a:lstStyle/>
          <a:p>
            <a:pPr algn="just"/>
            <a:r>
              <a:rPr lang="en-US" b="1" dirty="0" smtClean="0">
                <a:solidFill>
                  <a:srgbClr val="FF0000"/>
                </a:solidFill>
              </a:rPr>
              <a:t>1. Public Cloud:</a:t>
            </a:r>
          </a:p>
          <a:p>
            <a:pPr algn="just"/>
            <a:r>
              <a:rPr lang="en-US" dirty="0" smtClean="0"/>
              <a:t>A </a:t>
            </a:r>
            <a:r>
              <a:rPr lang="en-US" i="1" dirty="0" smtClean="0"/>
              <a:t>public cloud is a cloud infrastructure deployed by a provider to offer cloud services to the </a:t>
            </a:r>
            <a:r>
              <a:rPr lang="en-US" dirty="0" smtClean="0"/>
              <a:t>general public and/or organizations over the Internet. </a:t>
            </a:r>
          </a:p>
          <a:p>
            <a:pPr algn="just"/>
            <a:r>
              <a:rPr lang="en-US" dirty="0" smtClean="0"/>
              <a:t>In the public cloud model, there may be multiple tenants (consumers) who share common cloud resources. </a:t>
            </a:r>
          </a:p>
          <a:p>
            <a:pPr algn="just"/>
            <a:r>
              <a:rPr lang="en-US" dirty="0" smtClean="0"/>
              <a:t>A provider typically has default service levels for all consumers of the public cloud. </a:t>
            </a:r>
          </a:p>
          <a:p>
            <a:pPr algn="just"/>
            <a:r>
              <a:rPr lang="en-US" dirty="0" smtClean="0"/>
              <a:t>The provider may migrate a consumer’s workload at any time and to any location. </a:t>
            </a:r>
          </a:p>
          <a:p>
            <a:pPr algn="just"/>
            <a:r>
              <a:rPr lang="en-US" dirty="0" smtClean="0"/>
              <a:t>Public cloud services may be free, subscription-based or provided on a pay-per use model.</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b="1" dirty="0" smtClean="0">
                <a:solidFill>
                  <a:srgbClr val="FF0000"/>
                </a:solidFill>
              </a:rPr>
              <a:t>                                    Fig: Public Cloud</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39</a:t>
            </a:fld>
            <a:endParaRPr lang="en-US"/>
          </a:p>
        </p:txBody>
      </p:sp>
      <p:pic>
        <p:nvPicPr>
          <p:cNvPr id="1027" name="Picture 3"/>
          <p:cNvPicPr>
            <a:picLocks noChangeAspect="1" noChangeArrowheads="1"/>
          </p:cNvPicPr>
          <p:nvPr/>
        </p:nvPicPr>
        <p:blipFill>
          <a:blip r:embed="rId2"/>
          <a:srcRect l="26904" t="17578" r="25878" b="37500"/>
          <a:stretch>
            <a:fillRect/>
          </a:stretch>
        </p:blipFill>
        <p:spPr bwMode="auto">
          <a:xfrm>
            <a:off x="500034" y="785794"/>
            <a:ext cx="8147038" cy="435771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cloud_cut_lg.png"/>
          <p:cNvPicPr>
            <a:picLocks noChangeAspect="1"/>
          </p:cNvPicPr>
          <p:nvPr/>
        </p:nvPicPr>
        <p:blipFill>
          <a:blip r:embed="rId2" cstate="print"/>
          <a:srcRect/>
          <a:stretch>
            <a:fillRect/>
          </a:stretch>
        </p:blipFill>
        <p:spPr bwMode="auto">
          <a:xfrm>
            <a:off x="1643042" y="3500437"/>
            <a:ext cx="6257208" cy="3308723"/>
          </a:xfrm>
          <a:prstGeom prst="rect">
            <a:avLst/>
          </a:prstGeom>
          <a:noFill/>
          <a:ln w="9525">
            <a:noFill/>
            <a:miter lim="800000"/>
            <a:headEnd/>
            <a:tailEnd/>
          </a:ln>
        </p:spPr>
      </p:pic>
      <p:sp>
        <p:nvSpPr>
          <p:cNvPr id="2" name="Content Placeholder 1"/>
          <p:cNvSpPr>
            <a:spLocks noGrp="1"/>
          </p:cNvSpPr>
          <p:nvPr>
            <p:ph idx="1"/>
          </p:nvPr>
        </p:nvSpPr>
        <p:spPr>
          <a:xfrm>
            <a:off x="457200" y="785794"/>
            <a:ext cx="8229600" cy="5572164"/>
          </a:xfrm>
        </p:spPr>
        <p:txBody>
          <a:bodyPr>
            <a:normAutofit/>
          </a:bodyPr>
          <a:lstStyle/>
          <a:p>
            <a:pPr algn="just"/>
            <a:r>
              <a:rPr lang="en-US" sz="2500" dirty="0" smtClean="0">
                <a:latin typeface="Calibri" pitchFamily="34" charset="0"/>
              </a:rPr>
              <a:t>A model for enabling ubiquitous, convenient, on-demand network access to a shared pool of configurable computing resources (e.g.,  servers, storage, networks, applications, and services) that can be rapidly provisioned and released with minimal management effort or service provider interaction.</a:t>
            </a:r>
            <a:endParaRPr lang="en-US" sz="2500" b="1" dirty="0" smtClean="0">
              <a:latin typeface="Calibri" pitchFamily="34" charset="0"/>
            </a:endParaRPr>
          </a:p>
          <a:p>
            <a:pPr algn="just"/>
            <a:r>
              <a:rPr lang="en-US" sz="2500" b="1" dirty="0" smtClean="0">
                <a:solidFill>
                  <a:srgbClr val="FF0000"/>
                </a:solidFill>
                <a:latin typeface="Calibri" pitchFamily="34" charset="0"/>
              </a:rPr>
              <a:t>Characteristics of Cloud Computing:</a:t>
            </a:r>
          </a:p>
          <a:p>
            <a:pPr algn="just">
              <a:buNone/>
            </a:pPr>
            <a:r>
              <a:rPr lang="en-US" sz="2400" dirty="0" smtClean="0">
                <a:latin typeface="Calibri" pitchFamily="34" charset="0"/>
              </a:rPr>
              <a:t>   </a:t>
            </a:r>
          </a:p>
          <a:p>
            <a:pPr algn="just"/>
            <a:endParaRPr lang="en-US" sz="2400"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a:t>
            </a:fld>
            <a:endParaRPr lang="en-US"/>
          </a:p>
        </p:txBody>
      </p:sp>
      <p:sp>
        <p:nvSpPr>
          <p:cNvPr id="5" name="Title 4"/>
          <p:cNvSpPr>
            <a:spLocks noGrp="1"/>
          </p:cNvSpPr>
          <p:nvPr>
            <p:ph type="title"/>
          </p:nvPr>
        </p:nvSpPr>
        <p:spPr>
          <a:xfrm>
            <a:off x="457200" y="-142900"/>
            <a:ext cx="8229600" cy="1143000"/>
          </a:xfrm>
        </p:spPr>
        <p:txBody>
          <a:bodyPr/>
          <a:lstStyle/>
          <a:p>
            <a:r>
              <a:rPr lang="en-US" dirty="0" smtClean="0">
                <a:solidFill>
                  <a:srgbClr val="FF0000"/>
                </a:solidFill>
                <a:effectLst>
                  <a:outerShdw blurRad="38100" dist="38100" dir="2700000" algn="tl">
                    <a:srgbClr val="000000">
                      <a:alpha val="43137"/>
                    </a:srgbClr>
                  </a:outerShdw>
                </a:effectLst>
              </a:rPr>
              <a:t>CLOUD COMPUTING</a:t>
            </a:r>
            <a:endParaRPr lang="en-US"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normAutofit lnSpcReduction="10000"/>
          </a:bodyPr>
          <a:lstStyle/>
          <a:p>
            <a:pPr algn="just"/>
            <a:r>
              <a:rPr lang="en-US" b="1" dirty="0" smtClean="0">
                <a:solidFill>
                  <a:srgbClr val="FF0000"/>
                </a:solidFill>
              </a:rPr>
              <a:t>2. Private Cloud: </a:t>
            </a:r>
            <a:r>
              <a:rPr lang="en-US" dirty="0" smtClean="0"/>
              <a:t>A </a:t>
            </a:r>
            <a:r>
              <a:rPr lang="en-US" i="1" dirty="0" smtClean="0"/>
              <a:t>private cloud is a cloud infrastructure that is set up for the sole use of a particular </a:t>
            </a:r>
            <a:r>
              <a:rPr lang="en-US" dirty="0" smtClean="0"/>
              <a:t>organization. </a:t>
            </a:r>
          </a:p>
          <a:p>
            <a:pPr algn="just"/>
            <a:r>
              <a:rPr lang="en-US" dirty="0" smtClean="0"/>
              <a:t>The cloud services implemented on the private cloud are dedicated to consumers, such as the departments and business units within the organization. </a:t>
            </a:r>
          </a:p>
          <a:p>
            <a:pPr algn="just"/>
            <a:r>
              <a:rPr lang="en-US" dirty="0" smtClean="0"/>
              <a:t>With a public cloud, an organization may have concerns related to privacy, external threats, and lack of control over the computing resources and data. </a:t>
            </a:r>
          </a:p>
          <a:p>
            <a:pPr algn="just"/>
            <a:r>
              <a:rPr lang="en-US" dirty="0" smtClean="0"/>
              <a:t>When compared to a public cloud, a private cloud offers an organization a greater degree of privacy, and control over the cloud infrastructure, applications and data. </a:t>
            </a:r>
          </a:p>
          <a:p>
            <a:pPr algn="just"/>
            <a:r>
              <a:rPr lang="en-US" dirty="0" smtClean="0"/>
              <a:t>The private cloud model is typically adopted by larger-sized organizations that have the resources to deploy          </a:t>
            </a:r>
          </a:p>
          <a:p>
            <a:pPr algn="just">
              <a:buNone/>
            </a:pPr>
            <a:r>
              <a:rPr lang="en-US" dirty="0" smtClean="0"/>
              <a:t>                       and operate private clouds.</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b="1" dirty="0" smtClean="0">
                <a:solidFill>
                  <a:srgbClr val="FF0000"/>
                </a:solidFill>
              </a:rPr>
              <a:t>                                  Fig: Private Cloud</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41</a:t>
            </a:fld>
            <a:endParaRPr lang="en-US"/>
          </a:p>
        </p:txBody>
      </p:sp>
      <p:pic>
        <p:nvPicPr>
          <p:cNvPr id="2051" name="Picture 3"/>
          <p:cNvPicPr>
            <a:picLocks noChangeAspect="1" noChangeArrowheads="1"/>
          </p:cNvPicPr>
          <p:nvPr/>
        </p:nvPicPr>
        <p:blipFill>
          <a:blip r:embed="rId2"/>
          <a:srcRect l="12115" t="16797" r="17057" b="8984"/>
          <a:stretch>
            <a:fillRect/>
          </a:stretch>
        </p:blipFill>
        <p:spPr bwMode="auto">
          <a:xfrm>
            <a:off x="571472" y="785794"/>
            <a:ext cx="7517910" cy="4429156"/>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lstStyle/>
          <a:p>
            <a:r>
              <a:rPr lang="en-US" dirty="0" smtClean="0"/>
              <a:t>There are two variants of a private cloud</a:t>
            </a:r>
          </a:p>
          <a:p>
            <a:r>
              <a:rPr lang="en-US" dirty="0" smtClean="0">
                <a:solidFill>
                  <a:srgbClr val="FF0000"/>
                </a:solidFill>
              </a:rPr>
              <a:t>On-premise and </a:t>
            </a:r>
          </a:p>
          <a:p>
            <a:r>
              <a:rPr lang="en-US" dirty="0" smtClean="0">
                <a:solidFill>
                  <a:srgbClr val="FF0000"/>
                </a:solidFill>
              </a:rPr>
              <a:t>Externally-hosted.</a:t>
            </a: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r>
              <a:rPr lang="en-US" b="1" dirty="0" smtClean="0">
                <a:solidFill>
                  <a:srgbClr val="FF0000"/>
                </a:solidFill>
              </a:rPr>
              <a:t>Fig: On premise cloud                  Fig: Externally hosted</a:t>
            </a:r>
          </a:p>
          <a:p>
            <a:pPr>
              <a:buNone/>
            </a:pPr>
            <a:r>
              <a:rPr lang="en-US" b="1" dirty="0" smtClean="0">
                <a:solidFill>
                  <a:srgbClr val="FF0000"/>
                </a:solidFill>
              </a:rPr>
              <a:t>                                                                    Cloud</a:t>
            </a:r>
          </a:p>
          <a:p>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42</a:t>
            </a:fld>
            <a:endParaRPr lang="en-US"/>
          </a:p>
        </p:txBody>
      </p:sp>
      <p:pic>
        <p:nvPicPr>
          <p:cNvPr id="5" name="Picture 3"/>
          <p:cNvPicPr>
            <a:picLocks noChangeAspect="1" noChangeArrowheads="1"/>
          </p:cNvPicPr>
          <p:nvPr/>
        </p:nvPicPr>
        <p:blipFill>
          <a:blip r:embed="rId2"/>
          <a:srcRect l="12115" t="16797" r="17057" b="8984"/>
          <a:stretch>
            <a:fillRect/>
          </a:stretch>
        </p:blipFill>
        <p:spPr bwMode="auto">
          <a:xfrm>
            <a:off x="142844" y="2143116"/>
            <a:ext cx="4389677" cy="2586166"/>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l="6039" t="14648" r="19839" b="8387"/>
          <a:stretch>
            <a:fillRect/>
          </a:stretch>
        </p:blipFill>
        <p:spPr bwMode="auto">
          <a:xfrm>
            <a:off x="4572000" y="2214554"/>
            <a:ext cx="4405321" cy="2571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normAutofit/>
          </a:bodyPr>
          <a:lstStyle/>
          <a:p>
            <a:pPr algn="just"/>
            <a:r>
              <a:rPr lang="en-US" b="1" dirty="0" smtClean="0">
                <a:solidFill>
                  <a:srgbClr val="FF0000"/>
                </a:solidFill>
              </a:rPr>
              <a:t>3. Community Cloud: </a:t>
            </a:r>
            <a:r>
              <a:rPr lang="en-US" dirty="0" smtClean="0"/>
              <a:t>A </a:t>
            </a:r>
            <a:r>
              <a:rPr lang="en-US" i="1" dirty="0" smtClean="0"/>
              <a:t>community cloud is a cloud infrastructure that is set up for the sole use by a group of </a:t>
            </a:r>
            <a:r>
              <a:rPr lang="en-US" dirty="0" smtClean="0"/>
              <a:t>organizations with common goals or requirements. </a:t>
            </a:r>
          </a:p>
          <a:p>
            <a:pPr algn="just"/>
            <a:r>
              <a:rPr lang="en-US" dirty="0" smtClean="0"/>
              <a:t>The organizations participating in the community typically share the cost of the community cloud service. </a:t>
            </a:r>
          </a:p>
          <a:p>
            <a:pPr algn="just"/>
            <a:r>
              <a:rPr lang="en-US" dirty="0" smtClean="0"/>
              <a:t>If various organizations operate under common guidelines and have similar requirements, they could all share the same cloud infrastructure and lower their individual investments. </a:t>
            </a:r>
          </a:p>
          <a:p>
            <a:pPr algn="just"/>
            <a:r>
              <a:rPr lang="en-US" dirty="0" smtClean="0"/>
              <a:t>Community cloud may offer a higher level of control and protection against external threats than a public cloud.</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gn="ctr"/>
            <a:endParaRPr lang="en-US" b="1" dirty="0" smtClean="0">
              <a:solidFill>
                <a:srgbClr val="FF0000"/>
              </a:solidFill>
            </a:endParaRPr>
          </a:p>
          <a:p>
            <a:pPr algn="ctr"/>
            <a:r>
              <a:rPr lang="en-US" b="1" dirty="0" smtClean="0">
                <a:solidFill>
                  <a:srgbClr val="FF0000"/>
                </a:solidFill>
              </a:rPr>
              <a:t>Fig: Community Cloud</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44</a:t>
            </a:fld>
            <a:endParaRPr lang="en-US"/>
          </a:p>
        </p:txBody>
      </p:sp>
      <p:pic>
        <p:nvPicPr>
          <p:cNvPr id="5" name="Picture 2"/>
          <p:cNvPicPr>
            <a:picLocks noChangeAspect="1" noChangeArrowheads="1"/>
          </p:cNvPicPr>
          <p:nvPr/>
        </p:nvPicPr>
        <p:blipFill>
          <a:blip r:embed="rId2"/>
          <a:srcRect l="21962" t="10742" r="23133" b="32617"/>
          <a:stretch>
            <a:fillRect/>
          </a:stretch>
        </p:blipFill>
        <p:spPr bwMode="auto">
          <a:xfrm>
            <a:off x="357158" y="357166"/>
            <a:ext cx="8429684" cy="4889216"/>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normAutofit/>
          </a:bodyPr>
          <a:lstStyle/>
          <a:p>
            <a:pPr algn="just"/>
            <a:r>
              <a:rPr lang="en-US" b="1" dirty="0" smtClean="0">
                <a:solidFill>
                  <a:srgbClr val="FF0000"/>
                </a:solidFill>
              </a:rPr>
              <a:t>4. Hybrid Cloud: </a:t>
            </a:r>
            <a:r>
              <a:rPr lang="en-US" dirty="0" smtClean="0"/>
              <a:t>A hybrid cloud is composed of two or more individual clouds, each of which can be private, community, or public clouds. </a:t>
            </a:r>
          </a:p>
          <a:p>
            <a:pPr algn="just"/>
            <a:r>
              <a:rPr lang="en-US" dirty="0" smtClean="0"/>
              <a:t>Hybrid cloud has different properties in terms of parameters such as performance, cost, security, and so on. </a:t>
            </a:r>
          </a:p>
          <a:p>
            <a:pPr algn="just"/>
            <a:r>
              <a:rPr lang="en-US" dirty="0" smtClean="0"/>
              <a:t>In a hybrid cloud environment, the components of clouds are combined through the use of open or proprietary technology, such as interoperable standards, architectures, protocols, data formats, application programming interfaces (APIs), and so on.</a:t>
            </a:r>
          </a:p>
          <a:p>
            <a:pPr algn="just"/>
            <a:r>
              <a:rPr lang="en-US" dirty="0" smtClean="0"/>
              <a:t>The use of such technology enables data and application portability.</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                                    </a:t>
            </a:r>
            <a:r>
              <a:rPr lang="en-US" b="1" dirty="0" smtClean="0">
                <a:solidFill>
                  <a:srgbClr val="FF0000"/>
                </a:solidFill>
              </a:rPr>
              <a:t>Fig: Hybrid Cloud</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46</a:t>
            </a:fld>
            <a:endParaRPr lang="en-US"/>
          </a:p>
        </p:txBody>
      </p:sp>
      <p:pic>
        <p:nvPicPr>
          <p:cNvPr id="5123" name="Picture 3"/>
          <p:cNvPicPr>
            <a:picLocks noChangeAspect="1" noChangeArrowheads="1"/>
          </p:cNvPicPr>
          <p:nvPr/>
        </p:nvPicPr>
        <p:blipFill>
          <a:blip r:embed="rId2"/>
          <a:srcRect l="4429" t="34375" r="3331" b="21679"/>
          <a:stretch>
            <a:fillRect/>
          </a:stretch>
        </p:blipFill>
        <p:spPr bwMode="auto">
          <a:xfrm>
            <a:off x="233332" y="1571612"/>
            <a:ext cx="8767824" cy="2348524"/>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lstStyle/>
          <a:p>
            <a:endParaRPr lang="en-US" b="1" dirty="0" smtClean="0">
              <a:solidFill>
                <a:srgbClr val="FF0000"/>
              </a:solidFill>
            </a:endParaRPr>
          </a:p>
          <a:p>
            <a:r>
              <a:rPr lang="en-US" b="1" dirty="0" smtClean="0">
                <a:solidFill>
                  <a:srgbClr val="FF0000"/>
                </a:solidFill>
              </a:rPr>
              <a:t>Benefits of Cloud Computing:</a:t>
            </a:r>
          </a:p>
          <a:p>
            <a:endParaRPr lang="en-US" b="1" dirty="0" smtClean="0">
              <a:solidFill>
                <a:srgbClr val="FF0000"/>
              </a:solidFill>
            </a:endParaRPr>
          </a:p>
          <a:p>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47</a:t>
            </a:fld>
            <a:endParaRPr lang="en-US"/>
          </a:p>
        </p:txBody>
      </p:sp>
      <p:pic>
        <p:nvPicPr>
          <p:cNvPr id="6147" name="Picture 3" descr="D:\Ameen\Cloud Computing  2020-21 odd\Picture1.png"/>
          <p:cNvPicPr>
            <a:picLocks noChangeAspect="1" noChangeArrowheads="1"/>
          </p:cNvPicPr>
          <p:nvPr/>
        </p:nvPicPr>
        <p:blipFill>
          <a:blip r:embed="rId3"/>
          <a:srcRect/>
          <a:stretch>
            <a:fillRect/>
          </a:stretch>
        </p:blipFill>
        <p:spPr bwMode="auto">
          <a:xfrm>
            <a:off x="325249" y="1214422"/>
            <a:ext cx="8533031" cy="4548204"/>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lstStyle/>
          <a:p>
            <a:pPr algn="just">
              <a:spcBef>
                <a:spcPts val="300"/>
              </a:spcBef>
            </a:pPr>
            <a:r>
              <a:rPr lang="en-US" b="1" dirty="0" smtClean="0">
                <a:solidFill>
                  <a:srgbClr val="FF0000"/>
                </a:solidFill>
              </a:rPr>
              <a:t>Cloud Challenges(Consumer’s Perspective): </a:t>
            </a:r>
          </a:p>
          <a:p>
            <a:pPr algn="just">
              <a:spcBef>
                <a:spcPts val="300"/>
              </a:spcBef>
            </a:pPr>
            <a:r>
              <a:rPr lang="en-US" b="1" dirty="0" smtClean="0">
                <a:solidFill>
                  <a:srgbClr val="FF0000"/>
                </a:solidFill>
              </a:rPr>
              <a:t>Security and Regulation</a:t>
            </a:r>
          </a:p>
          <a:p>
            <a:pPr lvl="1" algn="just">
              <a:spcBef>
                <a:spcPts val="300"/>
              </a:spcBef>
            </a:pPr>
            <a:r>
              <a:rPr lang="en-US" dirty="0" smtClean="0"/>
              <a:t>Consumers are indecisive to transfer control of sensitive data</a:t>
            </a:r>
          </a:p>
          <a:p>
            <a:pPr lvl="1" algn="just">
              <a:spcBef>
                <a:spcPts val="300"/>
              </a:spcBef>
            </a:pPr>
            <a:r>
              <a:rPr lang="en-US" dirty="0" smtClean="0"/>
              <a:t>Regulation may prevent organizations to use Cloud services</a:t>
            </a:r>
          </a:p>
          <a:p>
            <a:pPr algn="just">
              <a:spcBef>
                <a:spcPts val="300"/>
              </a:spcBef>
            </a:pPr>
            <a:r>
              <a:rPr lang="en-US" b="1" dirty="0" smtClean="0">
                <a:solidFill>
                  <a:srgbClr val="FF0000"/>
                </a:solidFill>
              </a:rPr>
              <a:t>Network latency</a:t>
            </a:r>
          </a:p>
          <a:p>
            <a:pPr lvl="1" algn="just">
              <a:spcBef>
                <a:spcPts val="300"/>
              </a:spcBef>
            </a:pPr>
            <a:r>
              <a:rPr lang="en-US" dirty="0" smtClean="0"/>
              <a:t>Real time applications may suffer due to network latency and limited bandwidth</a:t>
            </a:r>
          </a:p>
          <a:p>
            <a:pPr algn="just">
              <a:spcBef>
                <a:spcPts val="300"/>
              </a:spcBef>
            </a:pPr>
            <a:r>
              <a:rPr lang="en-US" b="1" dirty="0" smtClean="0">
                <a:solidFill>
                  <a:srgbClr val="FF0000"/>
                </a:solidFill>
              </a:rPr>
              <a:t>Supportability</a:t>
            </a:r>
          </a:p>
          <a:p>
            <a:pPr lvl="1" algn="just">
              <a:spcBef>
                <a:spcPts val="300"/>
              </a:spcBef>
            </a:pPr>
            <a:r>
              <a:rPr lang="en-US" dirty="0" smtClean="0"/>
              <a:t>Legacy or Custom applications may not be compatible with Cloud platform</a:t>
            </a:r>
          </a:p>
          <a:p>
            <a:pPr algn="just">
              <a:spcBef>
                <a:spcPts val="300"/>
              </a:spcBef>
            </a:pPr>
            <a:r>
              <a:rPr lang="en-US" b="1" dirty="0" smtClean="0">
                <a:solidFill>
                  <a:srgbClr val="FF0000"/>
                </a:solidFill>
              </a:rPr>
              <a:t>Interoperability </a:t>
            </a:r>
          </a:p>
          <a:p>
            <a:pPr lvl="1" algn="just">
              <a:spcBef>
                <a:spcPts val="300"/>
              </a:spcBef>
            </a:pPr>
            <a:r>
              <a:rPr lang="en-US" dirty="0" smtClean="0"/>
              <a:t>Lack of standardization across Cloud-based platforms</a:t>
            </a:r>
          </a:p>
          <a:p>
            <a:pPr algn="just"/>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lstStyle/>
          <a:p>
            <a:pPr algn="just"/>
            <a:r>
              <a:rPr lang="en-US" b="1" dirty="0" smtClean="0">
                <a:solidFill>
                  <a:srgbClr val="FF0000"/>
                </a:solidFill>
              </a:rPr>
              <a:t>Cloud Challenges(Provider’s Perspective): </a:t>
            </a:r>
          </a:p>
          <a:p>
            <a:pPr algn="just"/>
            <a:r>
              <a:rPr lang="en-US" b="1" dirty="0" smtClean="0">
                <a:solidFill>
                  <a:srgbClr val="FF0000"/>
                </a:solidFill>
              </a:rPr>
              <a:t>Service warranty and service cost</a:t>
            </a:r>
          </a:p>
          <a:p>
            <a:pPr lvl="1" algn="just"/>
            <a:r>
              <a:rPr lang="en-US" dirty="0" smtClean="0"/>
              <a:t>Resources must be kept ready to meet unpredictable demand</a:t>
            </a:r>
          </a:p>
          <a:p>
            <a:pPr lvl="1" algn="just"/>
            <a:r>
              <a:rPr lang="en-US" dirty="0" smtClean="0"/>
              <a:t>Hefty penalty, if SLAs are not fulfilled</a:t>
            </a:r>
          </a:p>
          <a:p>
            <a:pPr algn="just"/>
            <a:r>
              <a:rPr lang="en-US" b="1" dirty="0" smtClean="0">
                <a:solidFill>
                  <a:srgbClr val="FF0000"/>
                </a:solidFill>
              </a:rPr>
              <a:t>Huge numbers of software to manage</a:t>
            </a:r>
          </a:p>
          <a:p>
            <a:pPr lvl="1" algn="just"/>
            <a:r>
              <a:rPr lang="en-US" dirty="0" smtClean="0"/>
              <a:t>Huge number of applications and platform software to purchase</a:t>
            </a:r>
          </a:p>
          <a:p>
            <a:pPr lvl="1" algn="just"/>
            <a:r>
              <a:rPr lang="en-US" dirty="0" smtClean="0"/>
              <a:t>ROI is unpredictable</a:t>
            </a:r>
          </a:p>
          <a:p>
            <a:pPr algn="just"/>
            <a:r>
              <a:rPr lang="en-US" b="1" dirty="0" smtClean="0">
                <a:solidFill>
                  <a:srgbClr val="FF0000"/>
                </a:solidFill>
              </a:rPr>
              <a:t>No standard Cloud access interface</a:t>
            </a:r>
          </a:p>
          <a:p>
            <a:pPr lvl="1" algn="just"/>
            <a:r>
              <a:rPr lang="en-US" dirty="0" smtClean="0"/>
              <a:t>Cloud customers want open APIs</a:t>
            </a:r>
          </a:p>
          <a:p>
            <a:pPr lvl="1" algn="just"/>
            <a:r>
              <a:rPr lang="en-US" dirty="0" smtClean="0"/>
              <a:t>Need agreement among Cloud providers for standardization</a:t>
            </a:r>
          </a:p>
          <a:p>
            <a:pPr algn="just"/>
            <a:endParaRPr lang="en-US" b="1" dirty="0" smtClean="0">
              <a:solidFill>
                <a:srgbClr val="FF0000"/>
              </a:solidFill>
            </a:endParaRPr>
          </a:p>
          <a:p>
            <a:pPr algn="just"/>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lstStyle/>
          <a:p>
            <a:pPr algn="just"/>
            <a:r>
              <a:rPr lang="en-US" b="1" dirty="0" smtClean="0">
                <a:solidFill>
                  <a:srgbClr val="FF0000"/>
                </a:solidFill>
              </a:rPr>
              <a:t>On Demand Self Service:</a:t>
            </a:r>
          </a:p>
          <a:p>
            <a:pPr algn="just"/>
            <a:r>
              <a:rPr lang="en-US" dirty="0" smtClean="0"/>
              <a:t>Enables consumers to get computing resources as and when required, without any human intervention</a:t>
            </a:r>
          </a:p>
          <a:p>
            <a:pPr algn="just"/>
            <a:r>
              <a:rPr lang="en-US" dirty="0" smtClean="0"/>
              <a:t>Facilitates consumer to leverage “ready to use” services or, enables to choose required services from the service catalog </a:t>
            </a:r>
          </a:p>
          <a:p>
            <a:pPr algn="just"/>
            <a:r>
              <a:rPr lang="en-US" dirty="0" smtClean="0"/>
              <a:t>Allows provisioning of resources using self-service interface</a:t>
            </a:r>
          </a:p>
          <a:p>
            <a:pPr algn="just"/>
            <a:r>
              <a:rPr lang="en-US" dirty="0" smtClean="0"/>
              <a:t>Self-service interface should be user-friendly</a:t>
            </a:r>
          </a:p>
          <a:p>
            <a:pPr algn="just"/>
            <a:endParaRPr lang="en-US" dirty="0" smtClean="0"/>
          </a:p>
          <a:p>
            <a:pPr algn="just"/>
            <a:endParaRPr lang="en-US" b="1" dirty="0" smtClean="0">
              <a:solidFill>
                <a:srgbClr val="FF0000"/>
              </a:solidFill>
            </a:endParaRPr>
          </a:p>
          <a:p>
            <a:pPr algn="just"/>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normAutofit fontScale="92500" lnSpcReduction="20000"/>
          </a:bodyPr>
          <a:lstStyle/>
          <a:p>
            <a:pPr algn="just"/>
            <a:r>
              <a:rPr lang="en-US" b="1" dirty="0" smtClean="0">
                <a:solidFill>
                  <a:srgbClr val="FF0000"/>
                </a:solidFill>
              </a:rPr>
              <a:t>Role of virtualization in enabling the cloud:</a:t>
            </a:r>
          </a:p>
          <a:p>
            <a:pPr algn="just"/>
            <a:r>
              <a:rPr lang="en-US" b="1" dirty="0" smtClean="0">
                <a:solidFill>
                  <a:srgbClr val="FF0000"/>
                </a:solidFill>
              </a:rPr>
              <a:t>Virtualization: </a:t>
            </a:r>
            <a:r>
              <a:rPr lang="en-US" dirty="0" smtClean="0"/>
              <a:t>It refers to the logical abstraction of physical resources (such as compute, network, and storage) that enables a single hardware resource to support multiple concurrent instances of systems or multiple hardware resources to support single instance of system. </a:t>
            </a:r>
          </a:p>
          <a:p>
            <a:pPr algn="just"/>
            <a:r>
              <a:rPr lang="en-US" dirty="0" smtClean="0"/>
              <a:t>This involves making physical resources appear as a logical resources that are able to transcend their physical constraints. </a:t>
            </a:r>
          </a:p>
          <a:p>
            <a:pPr algn="just"/>
            <a:r>
              <a:rPr lang="en-US" dirty="0" smtClean="0"/>
              <a:t>For example, multiple disk drives can be concatenated and presented as a single disk drive to a compute system. </a:t>
            </a:r>
          </a:p>
          <a:p>
            <a:pPr algn="just"/>
            <a:r>
              <a:rPr lang="en-US" dirty="0" smtClean="0"/>
              <a:t>Similarly, a single disk drive can be partitioned and presented as multiple disk drives to a compute system.</a:t>
            </a:r>
          </a:p>
          <a:p>
            <a:pPr algn="just"/>
            <a:r>
              <a:rPr lang="en-US" dirty="0" smtClean="0"/>
              <a:t>With virtualization, it is also possible to make a resource appear larger than it actually is. </a:t>
            </a:r>
          </a:p>
          <a:p>
            <a:pPr algn="just"/>
            <a:r>
              <a:rPr lang="en-US" dirty="0" smtClean="0"/>
              <a:t>Further, the abstraction of physical resources due to virtualization enables multitenant environment, which improving utilization of the physical resources.</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lstStyle/>
          <a:p>
            <a:r>
              <a:rPr lang="en-US" b="1" dirty="0" smtClean="0">
                <a:solidFill>
                  <a:srgbClr val="FF0000"/>
                </a:solidFill>
              </a:rPr>
              <a:t>Benefits of Virtualization:</a:t>
            </a:r>
          </a:p>
          <a:p>
            <a:r>
              <a:rPr lang="en-US" dirty="0" smtClean="0"/>
              <a:t>Optimizes utilization of IT resources</a:t>
            </a:r>
          </a:p>
          <a:p>
            <a:r>
              <a:rPr lang="en-US" dirty="0" smtClean="0"/>
              <a:t>Reduces cost and management complexity</a:t>
            </a:r>
          </a:p>
          <a:p>
            <a:r>
              <a:rPr lang="en-US" dirty="0" smtClean="0"/>
              <a:t>Reduces deployment time</a:t>
            </a:r>
          </a:p>
          <a:p>
            <a:r>
              <a:rPr lang="en-US" dirty="0" smtClean="0"/>
              <a:t>Increases flexibility</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51</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lstStyle/>
          <a:p>
            <a:pPr algn="just"/>
            <a:r>
              <a:rPr lang="en-US" b="1" dirty="0" smtClean="0">
                <a:solidFill>
                  <a:srgbClr val="FF0000"/>
                </a:solidFill>
              </a:rPr>
              <a:t>Broad Network Access:</a:t>
            </a:r>
          </a:p>
          <a:p>
            <a:pPr algn="just">
              <a:defRPr/>
            </a:pPr>
            <a:r>
              <a:rPr lang="en-US" dirty="0" smtClean="0"/>
              <a:t>Cloud services are accessed via the network, usually the internet, from a broad range of client platforms such as:</a:t>
            </a:r>
          </a:p>
          <a:p>
            <a:pPr lvl="1" algn="just">
              <a:defRPr/>
            </a:pPr>
            <a:r>
              <a:rPr lang="en-US" dirty="0" smtClean="0"/>
              <a:t>Desktop computer</a:t>
            </a:r>
          </a:p>
          <a:p>
            <a:pPr lvl="1" algn="just">
              <a:defRPr/>
            </a:pPr>
            <a:r>
              <a:rPr lang="en-US" dirty="0" smtClean="0"/>
              <a:t>Laptop</a:t>
            </a:r>
          </a:p>
          <a:p>
            <a:pPr lvl="1" algn="just">
              <a:defRPr/>
            </a:pPr>
            <a:r>
              <a:rPr lang="en-US" dirty="0" smtClean="0"/>
              <a:t>Mobile phone</a:t>
            </a:r>
          </a:p>
          <a:p>
            <a:pPr lvl="1" algn="just">
              <a:defRPr/>
            </a:pPr>
            <a:r>
              <a:rPr lang="en-US" dirty="0" smtClean="0"/>
              <a:t>Thin Client</a:t>
            </a:r>
          </a:p>
          <a:p>
            <a:pPr algn="just">
              <a:defRPr/>
            </a:pPr>
            <a:r>
              <a:rPr lang="en-US" dirty="0" smtClean="0"/>
              <a:t>Eliminates the need for accessing a particular client platform to access the services</a:t>
            </a:r>
          </a:p>
          <a:p>
            <a:pPr algn="just">
              <a:defRPr/>
            </a:pPr>
            <a:r>
              <a:rPr lang="en-US" dirty="0" smtClean="0"/>
              <a:t>Enables accessing the services from anywhere across the globe</a:t>
            </a:r>
          </a:p>
          <a:p>
            <a:pPr algn="just"/>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lstStyle/>
          <a:p>
            <a:pPr algn="just"/>
            <a:r>
              <a:rPr lang="en-US" b="1" dirty="0" smtClean="0">
                <a:solidFill>
                  <a:srgbClr val="FF0000"/>
                </a:solidFill>
              </a:rPr>
              <a:t>Resource Pooling:</a:t>
            </a:r>
          </a:p>
          <a:p>
            <a:pPr algn="just">
              <a:defRPr/>
            </a:pPr>
            <a:r>
              <a:rPr lang="en-US" dirty="0" smtClean="0"/>
              <a:t>IT resources (compute, storage, network) are pooled to serve multiple consumers </a:t>
            </a:r>
          </a:p>
          <a:p>
            <a:pPr lvl="1" algn="just">
              <a:defRPr/>
            </a:pPr>
            <a:r>
              <a:rPr lang="en-US" dirty="0" smtClean="0"/>
              <a:t>Based on multi-tenant model</a:t>
            </a:r>
          </a:p>
          <a:p>
            <a:pPr algn="just">
              <a:defRPr/>
            </a:pPr>
            <a:r>
              <a:rPr lang="en-US" dirty="0" smtClean="0"/>
              <a:t>Consumer has no knowledge about the exact location of the resources provided </a:t>
            </a:r>
          </a:p>
          <a:p>
            <a:pPr algn="just">
              <a:defRPr/>
            </a:pPr>
            <a:r>
              <a:rPr lang="en-US" dirty="0" smtClean="0"/>
              <a:t>Resources are dynamically assigned and reassigned based on the consumer demand </a:t>
            </a:r>
          </a:p>
          <a:p>
            <a:pPr algn="just"/>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lstStyle/>
          <a:p>
            <a:pPr algn="just"/>
            <a:r>
              <a:rPr lang="en-US" b="1" dirty="0" smtClean="0">
                <a:solidFill>
                  <a:srgbClr val="FF0000"/>
                </a:solidFill>
              </a:rPr>
              <a:t>Rapid Elasticity:</a:t>
            </a:r>
          </a:p>
          <a:p>
            <a:pPr algn="just">
              <a:defRPr/>
            </a:pPr>
            <a:r>
              <a:rPr lang="en-US" dirty="0" smtClean="0"/>
              <a:t>Ability to scale IT resources rapidly, as required, to fulfill the changing needs without interruption of service</a:t>
            </a:r>
          </a:p>
          <a:p>
            <a:pPr lvl="1" algn="just"/>
            <a:r>
              <a:rPr lang="en-US" dirty="0" smtClean="0"/>
              <a:t>Resources can be both scaled up and scaled down dynamically</a:t>
            </a:r>
          </a:p>
          <a:p>
            <a:pPr algn="just"/>
            <a:r>
              <a:rPr lang="en-US" dirty="0" smtClean="0"/>
              <a:t>To the consumer, the Cloud appears to be infinite </a:t>
            </a:r>
          </a:p>
          <a:p>
            <a:pPr lvl="1" algn="just"/>
            <a:r>
              <a:rPr lang="en-US" dirty="0" smtClean="0"/>
              <a:t>Consumers can start with minimal computing power and can expand their environment to any size</a:t>
            </a:r>
          </a:p>
          <a:p>
            <a:pPr algn="just"/>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lstStyle/>
          <a:p>
            <a:pPr algn="just"/>
            <a:r>
              <a:rPr lang="en-US" b="1" dirty="0" smtClean="0">
                <a:solidFill>
                  <a:srgbClr val="FF0000"/>
                </a:solidFill>
              </a:rPr>
              <a:t>Measured Service:</a:t>
            </a:r>
          </a:p>
          <a:p>
            <a:pPr algn="just">
              <a:defRPr/>
            </a:pPr>
            <a:r>
              <a:rPr lang="en-US" dirty="0" smtClean="0"/>
              <a:t>Consumers are billed based on the metered usage of Cloud resources</a:t>
            </a:r>
          </a:p>
          <a:p>
            <a:pPr lvl="1" algn="just">
              <a:defRPr/>
            </a:pPr>
            <a:r>
              <a:rPr lang="en-US" dirty="0" smtClean="0"/>
              <a:t>Cost incurred on a pay-per-use basis</a:t>
            </a:r>
          </a:p>
          <a:p>
            <a:pPr lvl="1" algn="just">
              <a:defRPr/>
            </a:pPr>
            <a:r>
              <a:rPr lang="en-US" dirty="0" smtClean="0"/>
              <a:t>Pricing/billing model is tied up with the required service levels</a:t>
            </a:r>
          </a:p>
          <a:p>
            <a:pPr marL="231775" lvl="1" indent="-231775" algn="just">
              <a:buClr>
                <a:srgbClr val="92D050"/>
              </a:buClr>
              <a:buSzPct val="120000"/>
              <a:buFont typeface="Arial" charset="0"/>
              <a:buChar char="•"/>
              <a:defRPr/>
            </a:pPr>
            <a:r>
              <a:rPr lang="en-US" sz="2700" dirty="0" smtClean="0"/>
              <a:t>Resource usage is monitored and reported, which provides transparency for chargeback to both Cloud service provider and consumer about the utilized service</a:t>
            </a:r>
          </a:p>
          <a:p>
            <a:pPr algn="just"/>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4025</TotalTime>
  <Words>4190</Words>
  <Application>Microsoft Office PowerPoint</Application>
  <PresentationFormat>On-screen Show (4:3)</PresentationFormat>
  <Paragraphs>449</Paragraphs>
  <Slides>51</Slides>
  <Notes>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Concourse</vt:lpstr>
      <vt:lpstr>1702CS704 – CLOUD COMPUTING</vt:lpstr>
      <vt:lpstr>Course Outcomes</vt:lpstr>
      <vt:lpstr>UNIT 1 – CLOUD ARCHITECTURE BASICS</vt:lpstr>
      <vt:lpstr>CLOUD COMPUTING</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Company>JS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NETWORKS</dc:title>
  <dc:creator>Noornilo</dc:creator>
  <cp:lastModifiedBy>Noornilo</cp:lastModifiedBy>
  <cp:revision>67</cp:revision>
  <dcterms:created xsi:type="dcterms:W3CDTF">2016-12-08T14:23:39Z</dcterms:created>
  <dcterms:modified xsi:type="dcterms:W3CDTF">2020-11-28T09:42:45Z</dcterms:modified>
</cp:coreProperties>
</file>