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8" r:id="rId1"/>
  </p:sldMasterIdLst>
  <p:notesMasterIdLst>
    <p:notesMasterId r:id="rId12"/>
  </p:notesMasterIdLst>
  <p:handoutMasterIdLst>
    <p:handoutMasterId r:id="rId13"/>
  </p:handoutMasterIdLst>
  <p:sldIdLst>
    <p:sldId id="283" r:id="rId2"/>
    <p:sldId id="285" r:id="rId3"/>
    <p:sldId id="287" r:id="rId4"/>
    <p:sldId id="288" r:id="rId5"/>
    <p:sldId id="269" r:id="rId6"/>
    <p:sldId id="289" r:id="rId7"/>
    <p:sldId id="266" r:id="rId8"/>
    <p:sldId id="278" r:id="rId9"/>
    <p:sldId id="279" r:id="rId10"/>
    <p:sldId id="290" r:id="rId11"/>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C95DD"/>
    <a:srgbClr val="5F5F5F"/>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6986" autoAdjust="0"/>
    <p:restoredTop sz="84056" autoAdjust="0"/>
  </p:normalViewPr>
  <p:slideViewPr>
    <p:cSldViewPr>
      <p:cViewPr varScale="1">
        <p:scale>
          <a:sx n="62" d="100"/>
          <a:sy n="62" d="100"/>
        </p:scale>
        <p:origin x="-194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748"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7476ED5-2D64-43CD-A5A9-B4F8A2316785}" type="datetimeFigureOut">
              <a:rPr lang="en-US"/>
              <a:pPr>
                <a:defRPr/>
              </a:pPr>
              <a:t>6/15/2014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a:t>Copyright © 2011 EMC Corporation. Do not Copy - All Rights Reserved.</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0216AA8-8606-4326-BD3F-B6ED45665008}"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858000" cy="457200"/>
          </a:xfrm>
          <a:prstGeom prst="rect">
            <a:avLst/>
          </a:prstGeom>
        </p:spPr>
        <p:txBody>
          <a:bodyPr vert="horz" rtlCol="0" anchor="ctr"/>
          <a:lstStyle>
            <a:lvl1pPr algn="ctr" fontAlgn="auto">
              <a:spcBef>
                <a:spcPts val="0"/>
              </a:spcBef>
              <a:spcAft>
                <a:spcPts val="0"/>
              </a:spcAft>
              <a:defRPr sz="1200">
                <a:latin typeface="MetaNormalLF-Roman" pitchFamily="34" charset="0"/>
                <a:cs typeface="+mn-cs"/>
              </a:defRPr>
            </a:lvl1pPr>
            <a:extLst/>
          </a:lstStyle>
          <a:p>
            <a:pPr>
              <a:defRPr/>
            </a:pPr>
            <a:endParaRPr lang="en-US" dirty="0"/>
          </a:p>
        </p:txBody>
      </p:sp>
      <p:sp>
        <p:nvSpPr>
          <p:cNvPr id="4" name="Slide Image Placeholder 3"/>
          <p:cNvSpPr>
            <a:spLocks noGrp="1" noRot="1" noChangeAspect="1"/>
          </p:cNvSpPr>
          <p:nvPr>
            <p:ph type="sldImg" idx="2"/>
          </p:nvPr>
        </p:nvSpPr>
        <p:spPr>
          <a:xfrm>
            <a:off x="914400" y="552450"/>
            <a:ext cx="4953000" cy="3714750"/>
          </a:xfrm>
          <a:prstGeom prst="rect">
            <a:avLst/>
          </a:prstGeom>
          <a:noFill/>
          <a:ln w="12700">
            <a:solidFill>
              <a:prstClr val="black"/>
            </a:solidFill>
          </a:ln>
        </p:spPr>
        <p:txBody>
          <a:bodyPr vert="horz" rtlCol="0" anchor="ctr"/>
          <a:lstStyle>
            <a:extLst/>
          </a:lstStyle>
          <a:p>
            <a:pPr lvl="0"/>
            <a:endParaRPr lang="en-US" noProof="0" dirty="0"/>
          </a:p>
        </p:txBody>
      </p:sp>
      <p:sp>
        <p:nvSpPr>
          <p:cNvPr id="5" name="Notes Placeholder 4"/>
          <p:cNvSpPr>
            <a:spLocks noGrp="1"/>
          </p:cNvSpPr>
          <p:nvPr>
            <p:ph type="body" sz="quarter" idx="3"/>
          </p:nvPr>
        </p:nvSpPr>
        <p:spPr>
          <a:xfrm>
            <a:off x="457200" y="4419600"/>
            <a:ext cx="5943600" cy="4343400"/>
          </a:xfrm>
          <a:prstGeom prst="rect">
            <a:avLst/>
          </a:prstGeom>
        </p:spPr>
        <p:txBody>
          <a:bodyPr vert="horz" rtlCol="0">
            <a:normAutofit/>
          </a:bodyPr>
          <a:lstStyle>
            <a:extLst/>
          </a:lstStyle>
          <a:p>
            <a:pPr lvl="0"/>
            <a:r>
              <a:rPr lang="en-US" noProof="0" dirty="0" smtClean="0"/>
              <a:t>Click to edit Master text styles</a:t>
            </a:r>
            <a:endParaRPr lang="en-US" noProof="0" dirty="0"/>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39200"/>
            <a:ext cx="4267200" cy="304800"/>
          </a:xfrm>
          <a:prstGeom prst="rect">
            <a:avLst/>
          </a:prstGeom>
        </p:spPr>
        <p:txBody>
          <a:bodyPr vert="horz" rtlCol="0" anchor="b"/>
          <a:lstStyle>
            <a:lvl1pPr algn="l" fontAlgn="auto">
              <a:spcBef>
                <a:spcPts val="0"/>
              </a:spcBef>
              <a:spcAft>
                <a:spcPts val="0"/>
              </a:spcAft>
              <a:defRPr sz="900">
                <a:latin typeface="MetaNormalLF-Roman" pitchFamily="34" charset="0"/>
                <a:cs typeface="+mn-cs"/>
              </a:defRPr>
            </a:lvl1pPr>
            <a:extLst/>
          </a:lstStyle>
          <a:p>
            <a:pPr>
              <a:defRPr/>
            </a:pPr>
            <a:r>
              <a:rPr lang="en-US" dirty="0"/>
              <a:t>Copyright © 2011 EMC Corporation. Do not Copy - All Rights Reserved.</a:t>
            </a:r>
          </a:p>
        </p:txBody>
      </p:sp>
      <p:sp>
        <p:nvSpPr>
          <p:cNvPr id="7" name="Slide Number Placeholder 6"/>
          <p:cNvSpPr>
            <a:spLocks noGrp="1"/>
          </p:cNvSpPr>
          <p:nvPr>
            <p:ph type="sldNum" sz="quarter" idx="5"/>
          </p:nvPr>
        </p:nvSpPr>
        <p:spPr>
          <a:xfrm>
            <a:off x="6400800" y="8839200"/>
            <a:ext cx="455613" cy="304800"/>
          </a:xfrm>
          <a:prstGeom prst="rect">
            <a:avLst/>
          </a:prstGeom>
        </p:spPr>
        <p:txBody>
          <a:bodyPr vert="horz" rtlCol="0" anchor="b"/>
          <a:lstStyle>
            <a:lvl1pPr algn="r" fontAlgn="auto">
              <a:spcBef>
                <a:spcPts val="0"/>
              </a:spcBef>
              <a:spcAft>
                <a:spcPts val="0"/>
              </a:spcAft>
              <a:defRPr sz="900">
                <a:latin typeface="MetaNormalLF-Roman" pitchFamily="34" charset="0"/>
                <a:cs typeface="+mn-cs"/>
              </a:defRPr>
            </a:lvl1pPr>
            <a:extLst/>
          </a:lstStyle>
          <a:p>
            <a:pPr>
              <a:defRPr/>
            </a:pPr>
            <a:fld id="{80249327-EC2F-4096-8D35-6B76097739FC}"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indent="-228600" algn="l" rtl="0" eaLnBrk="0" fontAlgn="base" hangingPunct="0">
      <a:spcBef>
        <a:spcPct val="30000"/>
      </a:spcBef>
      <a:spcAft>
        <a:spcPct val="0"/>
      </a:spcAft>
      <a:buSzPct val="120000"/>
      <a:buFont typeface="Arial" charset="0"/>
      <a:buChar char="•"/>
      <a:defRPr sz="1200" kern="1200">
        <a:solidFill>
          <a:schemeClr val="tx1"/>
        </a:solidFill>
        <a:latin typeface="Calibri" pitchFamily="34" charset="0"/>
        <a:ea typeface="+mn-ea"/>
        <a:cs typeface="+mn-cs"/>
      </a:defRPr>
    </a:lvl2pPr>
    <a:lvl3pPr marL="685800" indent="-228600" algn="l" rtl="0" eaLnBrk="0" fontAlgn="base" hangingPunct="0">
      <a:spcBef>
        <a:spcPct val="30000"/>
      </a:spcBef>
      <a:spcAft>
        <a:spcPct val="0"/>
      </a:spcAft>
      <a:buFont typeface="Webdings" pitchFamily="18" charset="2"/>
      <a:buChar char="4"/>
      <a:defRPr sz="1200" kern="1200">
        <a:solidFill>
          <a:schemeClr val="tx1"/>
        </a:solidFill>
        <a:latin typeface="Calibri" pitchFamily="34" charset="0"/>
        <a:ea typeface="+mn-ea"/>
        <a:cs typeface="+mn-cs"/>
      </a:defRPr>
    </a:lvl3pPr>
    <a:lvl4pPr marL="914400" indent="-228600" algn="l" rtl="0" eaLnBrk="0" fontAlgn="base" hangingPunct="0">
      <a:spcBef>
        <a:spcPct val="30000"/>
      </a:spcBef>
      <a:spcAft>
        <a:spcPct val="0"/>
      </a:spcAft>
      <a:buFont typeface="Webdings" pitchFamily="18" charset="2"/>
      <a:buChar char="8"/>
      <a:defRPr sz="1200" kern="1200">
        <a:solidFill>
          <a:schemeClr val="tx1"/>
        </a:solidFill>
        <a:latin typeface="Calibri" pitchFamily="34" charset="0"/>
        <a:ea typeface="+mn-ea"/>
        <a:cs typeface="+mn-cs"/>
      </a:defRPr>
    </a:lvl4pPr>
    <a:lvl5pPr marL="1143000" indent="-228600" algn="l" rtl="0" eaLnBrk="0" fontAlgn="base" hangingPunct="0">
      <a:spcBef>
        <a:spcPct val="30000"/>
      </a:spcBef>
      <a:spcAft>
        <a:spcPct val="0"/>
      </a:spcAft>
      <a:buFont typeface="Arial" charset="0"/>
      <a:buChar char="•"/>
      <a:defRPr sz="1200" kern="1200">
        <a:solidFill>
          <a:schemeClr val="tx1"/>
        </a:solidFill>
        <a:latin typeface="Calibri" pitchFamily="34" charset="0"/>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57200" y="533400"/>
            <a:ext cx="5943600" cy="8229600"/>
          </a:xfrm>
        </p:spPr>
        <p:txBody>
          <a:bodyPr>
            <a:normAutofit/>
          </a:bodyPr>
          <a:lstStyle/>
          <a:p>
            <a:endParaRPr lang="en-US" sz="4400" dirty="0" smtClean="0"/>
          </a:p>
          <a:p>
            <a:endParaRPr lang="en-US" sz="4400" dirty="0" smtClean="0"/>
          </a:p>
          <a:p>
            <a:endParaRPr lang="en-US" sz="4400" dirty="0" smtClean="0"/>
          </a:p>
          <a:p>
            <a:pPr algn="ctr"/>
            <a:r>
              <a:rPr lang="en-US" sz="4400" dirty="0" smtClean="0">
                <a:solidFill>
                  <a:srgbClr val="2C95DD"/>
                </a:solidFill>
                <a:latin typeface="+mj-lt"/>
              </a:rPr>
              <a:t>Module – 1</a:t>
            </a:r>
          </a:p>
          <a:p>
            <a:pPr algn="ctr"/>
            <a:r>
              <a:rPr lang="en-US" sz="4400" dirty="0" smtClean="0">
                <a:solidFill>
                  <a:srgbClr val="2C95DD"/>
                </a:solidFill>
                <a:latin typeface="+mj-lt"/>
              </a:rPr>
              <a:t>Journey to the Cloud</a:t>
            </a:r>
            <a:endParaRPr lang="en-US" sz="4400" dirty="0">
              <a:solidFill>
                <a:srgbClr val="2C95DD"/>
              </a:solidFill>
              <a:latin typeface="+mj-lt"/>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lIns="84390" tIns="42195" rIns="84390" bIns="42195">
            <a:normAutofit/>
          </a:bodyPr>
          <a:lstStyle/>
          <a:p>
            <a:r>
              <a:rPr lang="en-US" sz="1100" dirty="0" smtClean="0"/>
              <a:t>For organizations to be competitive in today’s fast-paced, online, and highly interconnected global economy, they must be agile, flexible, and able to respond rapidly to the changing market conditions. Cloud, a next generation style of computing, provides highly scalable</a:t>
            </a:r>
            <a:r>
              <a:rPr lang="en-US" sz="1100" baseline="0" dirty="0" smtClean="0"/>
              <a:t> and flexible</a:t>
            </a:r>
            <a:r>
              <a:rPr lang="en-US" sz="1100" dirty="0" smtClean="0"/>
              <a:t> computing that is available on demand. </a:t>
            </a:r>
            <a:r>
              <a:rPr lang="en-US" sz="1100" b="0" u="none" dirty="0" smtClean="0"/>
              <a:t>Cloud</a:t>
            </a:r>
            <a:r>
              <a:rPr lang="en-US" sz="1100" b="0" u="none" baseline="0" dirty="0" smtClean="0"/>
              <a:t> Computing empowers self-service requesting t</a:t>
            </a:r>
            <a:r>
              <a:rPr lang="en-US" sz="1100" b="0" u="none" dirty="0" smtClean="0"/>
              <a:t>hrough a fully automated</a:t>
            </a:r>
            <a:r>
              <a:rPr lang="en-US" sz="1100" dirty="0" smtClean="0"/>
              <a:t> request-fulfillment process in the background. Cloud Computing promises real costs savings and agility to organizations. Through Cloud Computing, an organization can rapidly deploy applications where the underlying technology components can scale-up and scale-down, based on the business requirements. </a:t>
            </a:r>
          </a:p>
          <a:p>
            <a:pPr defTabSz="914365">
              <a:defRPr/>
            </a:pPr>
            <a:endParaRPr lang="en-US" sz="1100" dirty="0" smtClean="0"/>
          </a:p>
          <a:p>
            <a:pPr marL="0" marR="0" indent="0" algn="l" defTabSz="914365" rtl="0" eaLnBrk="0" fontAlgn="base" latinLnBrk="0" hangingPunct="0">
              <a:lnSpc>
                <a:spcPct val="100000"/>
              </a:lnSpc>
              <a:spcBef>
                <a:spcPct val="30000"/>
              </a:spcBef>
              <a:spcAft>
                <a:spcPct val="0"/>
              </a:spcAft>
              <a:buClrTx/>
              <a:buSzTx/>
              <a:buFontTx/>
              <a:buNone/>
              <a:tabLst/>
              <a:defRPr/>
            </a:pPr>
            <a:r>
              <a:rPr lang="en-US" sz="1100" i="1" dirty="0" smtClean="0"/>
              <a:t>Note: Throughout the course, the terms compute, server, and</a:t>
            </a:r>
            <a:r>
              <a:rPr lang="en-US" sz="1100" i="1" baseline="0" dirty="0" smtClean="0"/>
              <a:t> physical machine are used interchangeably.</a:t>
            </a:r>
            <a:endParaRPr lang="en-US" sz="1100" i="1" dirty="0" smtClean="0"/>
          </a:p>
          <a:p>
            <a:pPr defTabSz="914365">
              <a:defRPr/>
            </a:pPr>
            <a:endParaRPr lang="en-US" sz="1100" dirty="0" smtClean="0"/>
          </a:p>
        </p:txBody>
      </p:sp>
      <p:sp>
        <p:nvSpPr>
          <p:cNvPr id="4" name="Footer Placeholder 3"/>
          <p:cNvSpPr>
            <a:spLocks noGrp="1"/>
          </p:cNvSpPr>
          <p:nvPr>
            <p:ph type="ftr" sz="quarter" idx="4"/>
          </p:nvPr>
        </p:nvSpPr>
        <p:spPr>
          <a:xfrm>
            <a:off x="0" y="8839200"/>
            <a:ext cx="4267200" cy="304800"/>
          </a:xfrm>
        </p:spPr>
        <p:txBody>
          <a:bodyPr lIns="84390" tIns="42195" rIns="84390" bIns="42195"/>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a:xfrm>
            <a:off x="6400800" y="8839200"/>
            <a:ext cx="455613" cy="304800"/>
          </a:xfrm>
        </p:spPr>
        <p:txBody>
          <a:bodyPr lIns="84390" tIns="42195" rIns="84390" bIns="42195"/>
          <a:lstStyle/>
          <a:p>
            <a:pPr>
              <a:defRPr/>
            </a:pPr>
            <a:fld id="{80249327-EC2F-4096-8D35-6B76097739FC}"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An</a:t>
            </a:r>
            <a:r>
              <a:rPr lang="en-US" baseline="0" dirty="0" smtClean="0"/>
              <a:t> infrastructure should fulfill the essential characteristics </a:t>
            </a:r>
            <a:r>
              <a:rPr lang="en-US" b="0" u="none" baseline="0" dirty="0" smtClean="0"/>
              <a:t>to support </a:t>
            </a:r>
            <a:r>
              <a:rPr lang="en-US" baseline="0" dirty="0" smtClean="0"/>
              <a:t>Cloud services. It can be built using </a:t>
            </a:r>
            <a:r>
              <a:rPr lang="en-US" b="0" u="none" baseline="0" dirty="0" smtClean="0"/>
              <a:t>a</a:t>
            </a:r>
            <a:r>
              <a:rPr lang="en-US" baseline="0" dirty="0" smtClean="0"/>
              <a:t> shared pool of computing resources, such as compute, storage, and network. The infrastructure should be flexible to meet the rapidly-changing demands of its consumers and allow them to provision resources on-demand over a network. The infrastructure should also enable monitoring </a:t>
            </a:r>
            <a:r>
              <a:rPr lang="en-US" b="0" u="none" baseline="0" dirty="0" smtClean="0"/>
              <a:t>, control and optimization </a:t>
            </a:r>
            <a:r>
              <a:rPr lang="en-US" baseline="0" dirty="0" smtClean="0"/>
              <a:t>of resource usage.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Building</a:t>
            </a:r>
            <a:r>
              <a:rPr lang="en-US" b="0" u="none" dirty="0" smtClean="0"/>
              <a:t> a </a:t>
            </a:r>
            <a:r>
              <a:rPr lang="en-US" dirty="0" smtClean="0"/>
              <a:t>Cloud infrastructure is a phased approach. The journey begins with understanding the existing physical infrastructure</a:t>
            </a:r>
            <a:r>
              <a:rPr lang="en-US" baseline="0" dirty="0" smtClean="0"/>
              <a:t>, </a:t>
            </a:r>
            <a:r>
              <a:rPr lang="en-US" dirty="0" smtClean="0"/>
              <a:t>its elements, and</a:t>
            </a:r>
            <a:r>
              <a:rPr lang="en-US" baseline="0" dirty="0" smtClean="0"/>
              <a:t> processes. The next step is</a:t>
            </a:r>
            <a:r>
              <a:rPr lang="en-US" dirty="0" smtClean="0"/>
              <a:t> to focus on aggregating  </a:t>
            </a:r>
            <a:r>
              <a:rPr lang="en-US" b="0" u="none" dirty="0" smtClean="0"/>
              <a:t>the </a:t>
            </a:r>
            <a:r>
              <a:rPr lang="en-US" dirty="0" smtClean="0"/>
              <a:t>existing infrastructure resources using virtualization technologies.</a:t>
            </a:r>
            <a:r>
              <a:rPr lang="en-US" dirty="0" smtClean="0">
                <a:latin typeface="Calibri" pitchFamily="34" charset="0"/>
              </a:rPr>
              <a:t> </a:t>
            </a:r>
            <a:r>
              <a:rPr lang="en-US" b="0" i="0" u="none" baseline="0" dirty="0" smtClean="0">
                <a:latin typeface="Calibri" pitchFamily="34" charset="0"/>
              </a:rPr>
              <a:t>These resource pools facilitate centralized management of resources and</a:t>
            </a:r>
            <a:r>
              <a:rPr lang="en-US" sz="1200" b="0" i="0" u="none" kern="1200" baseline="0" dirty="0" smtClean="0">
                <a:solidFill>
                  <a:schemeClr val="tx1"/>
                </a:solidFill>
                <a:latin typeface="Calibri" pitchFamily="34" charset="0"/>
                <a:ea typeface="+mn-ea"/>
                <a:cs typeface="+mn-cs"/>
              </a:rPr>
              <a:t> </a:t>
            </a:r>
            <a:r>
              <a:rPr lang="en-US" sz="1200" kern="1200" baseline="0" dirty="0" smtClean="0">
                <a:solidFill>
                  <a:schemeClr val="tx1"/>
                </a:solidFill>
                <a:latin typeface="Calibri" pitchFamily="34" charset="0"/>
                <a:ea typeface="+mn-ea"/>
                <a:cs typeface="+mn-cs"/>
              </a:rPr>
              <a:t>enables faster resource provisioning. </a:t>
            </a:r>
            <a:endParaRPr lang="en-US" dirty="0" smtClean="0"/>
          </a:p>
          <a:p>
            <a:r>
              <a:rPr lang="en-US" dirty="0" smtClean="0"/>
              <a:t>The next step is to deploy service management tools</a:t>
            </a:r>
            <a:r>
              <a:rPr lang="en-US" baseline="0" dirty="0" smtClean="0"/>
              <a:t> that </a:t>
            </a:r>
            <a:r>
              <a:rPr lang="en-US" b="0" u="none" baseline="0" dirty="0" smtClean="0"/>
              <a:t>enable </a:t>
            </a:r>
            <a:r>
              <a:rPr lang="en-US" b="0" i="0" u="none" baseline="0" dirty="0" smtClean="0"/>
              <a:t> automation of processes and management to minimize</a:t>
            </a:r>
            <a:r>
              <a:rPr lang="en-US" sz="1200" kern="1200" baseline="0" dirty="0" smtClean="0">
                <a:solidFill>
                  <a:schemeClr val="tx1"/>
                </a:solidFill>
                <a:latin typeface="Calibri" pitchFamily="34" charset="0"/>
                <a:ea typeface="+mn-ea"/>
                <a:cs typeface="+mn-cs"/>
              </a:rPr>
              <a:t> human intervention. Service management tools also include measured services which </a:t>
            </a:r>
            <a:r>
              <a:rPr lang="en-US" sz="1200" b="0" u="none" kern="1200" baseline="0" dirty="0" smtClean="0">
                <a:solidFill>
                  <a:schemeClr val="tx1"/>
                </a:solidFill>
                <a:latin typeface="Calibri" pitchFamily="34" charset="0"/>
                <a:ea typeface="+mn-ea"/>
                <a:cs typeface="+mn-cs"/>
              </a:rPr>
              <a:t>enable</a:t>
            </a:r>
            <a:r>
              <a:rPr lang="en-US" b="0" i="0" u="none" baseline="0" dirty="0" smtClean="0"/>
              <a:t> </a:t>
            </a:r>
            <a:r>
              <a:rPr lang="en-US" sz="1200" kern="1200" baseline="0" dirty="0" smtClean="0">
                <a:solidFill>
                  <a:schemeClr val="tx1"/>
                </a:solidFill>
                <a:latin typeface="Calibri" pitchFamily="34" charset="0"/>
                <a:ea typeface="+mn-ea"/>
                <a:cs typeface="+mn-cs"/>
              </a:rPr>
              <a:t>consumption based metering. With the service management in place, on-demand provisioning of IT resources become more dynamic and allow IT to be delivered as a service. </a:t>
            </a:r>
            <a:r>
              <a:rPr lang="en-US" sz="1200" b="0" i="0" u="none" kern="1200" baseline="0" dirty="0" smtClean="0">
                <a:solidFill>
                  <a:schemeClr val="tx1"/>
                </a:solidFill>
                <a:latin typeface="Calibri" pitchFamily="34" charset="0"/>
                <a:ea typeface="+mn-ea"/>
                <a:cs typeface="+mn-cs"/>
              </a:rPr>
              <a:t> </a:t>
            </a:r>
          </a:p>
          <a:p>
            <a:r>
              <a:rPr lang="en-US" sz="1200" b="0" i="0" u="none" kern="1200" baseline="0" dirty="0" smtClean="0">
                <a:solidFill>
                  <a:schemeClr val="tx1"/>
                </a:solidFill>
                <a:latin typeface="Calibri" pitchFamily="34" charset="0"/>
                <a:ea typeface="+mn-ea"/>
                <a:cs typeface="+mn-cs"/>
              </a:rPr>
              <a:t>Although virtualization is a key step towards building Cloud, it is possible to use highly automated physical infrastructure to provide Cloud services. However, it may not be optimized. </a:t>
            </a:r>
          </a:p>
          <a:p>
            <a:r>
              <a:rPr lang="en-US" sz="1200" b="0" i="0" u="none" kern="1200" baseline="0" dirty="0" smtClean="0">
                <a:solidFill>
                  <a:schemeClr val="tx1"/>
                </a:solidFill>
                <a:latin typeface="Calibri" pitchFamily="34" charset="0"/>
                <a:ea typeface="+mn-ea"/>
                <a:cs typeface="+mn-cs"/>
              </a:rPr>
              <a:t>These phases are explained in the next few slides. </a:t>
            </a:r>
          </a:p>
          <a:p>
            <a:endParaRPr lang="en-US" sz="1200" b="0" i="0" u="none" kern="1200" baseline="0" dirty="0" smtClean="0">
              <a:solidFill>
                <a:schemeClr val="tx1"/>
              </a:solidFill>
              <a:latin typeface="Calibri" pitchFamily="34" charset="0"/>
              <a:ea typeface="+mn-ea"/>
              <a:cs typeface="+mn-cs"/>
            </a:endParaRPr>
          </a:p>
          <a:p>
            <a:r>
              <a:rPr lang="en-US" sz="1200" kern="1200" baseline="0" dirty="0" smtClean="0">
                <a:solidFill>
                  <a:schemeClr val="tx1"/>
                </a:solidFill>
                <a:latin typeface="Calibri" pitchFamily="34" charset="0"/>
                <a:ea typeface="+mn-ea"/>
                <a:cs typeface="+mn-cs"/>
              </a:rPr>
              <a:t> </a:t>
            </a:r>
            <a:endParaRPr lang="en-US"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dirty="0" smtClean="0">
                <a:latin typeface="Calibri" pitchFamily="34" charset="0"/>
              </a:rPr>
              <a:t>A Classic Data Center (CDC) is a facility that </a:t>
            </a:r>
            <a:r>
              <a:rPr lang="en-US" sz="1200" b="0" u="none" dirty="0" smtClean="0">
                <a:latin typeface="Calibri" pitchFamily="34" charset="0"/>
              </a:rPr>
              <a:t>enables </a:t>
            </a:r>
            <a:r>
              <a:rPr lang="en-US" sz="1200" dirty="0" smtClean="0">
                <a:latin typeface="Calibri" pitchFamily="34" charset="0"/>
              </a:rPr>
              <a:t>IT resources to process data. The core elements of CDC are </a:t>
            </a:r>
            <a:r>
              <a:rPr lang="en-US" sz="1200" dirty="0" smtClean="0"/>
              <a:t>compute, storage, network, application, and</a:t>
            </a:r>
            <a:r>
              <a:rPr lang="en-US" sz="1200" baseline="0" dirty="0" smtClean="0"/>
              <a:t> Database Management System (DBMS).</a:t>
            </a:r>
            <a:endParaRPr lang="en-US" sz="1200" b="1" u="sng" baseline="0" dirty="0" smtClean="0"/>
          </a:p>
          <a:p>
            <a:pPr marL="228600" indent="-228600">
              <a:buFont typeface="Arial" pitchFamily="34" charset="0"/>
              <a:buChar char="•"/>
            </a:pPr>
            <a:r>
              <a:rPr lang="en-US" sz="1200" b="1" dirty="0" smtClean="0"/>
              <a:t>Application</a:t>
            </a:r>
            <a:r>
              <a:rPr lang="en-US" sz="1200" dirty="0" smtClean="0"/>
              <a:t> is a computer program that provides the logic for computing operations. Applications may use a DBMS, which uses operating system services, to perform </a:t>
            </a:r>
            <a:r>
              <a:rPr lang="en-US" sz="1200" b="0" i="0" u="none" dirty="0" smtClean="0"/>
              <a:t>store/retrieve</a:t>
            </a:r>
            <a:r>
              <a:rPr lang="en-US" sz="1200" b="1" i="1" u="none" dirty="0" smtClean="0"/>
              <a:t> </a:t>
            </a:r>
            <a:r>
              <a:rPr lang="en-US" sz="1200" dirty="0" smtClean="0"/>
              <a:t>operations on storage devices.</a:t>
            </a:r>
          </a:p>
          <a:p>
            <a:pPr marL="228600" indent="-228600">
              <a:buFont typeface="Arial" pitchFamily="34" charset="0"/>
              <a:buChar char="•"/>
            </a:pPr>
            <a:r>
              <a:rPr lang="en-US" sz="1200" b="1" dirty="0" smtClean="0"/>
              <a:t>DBMS </a:t>
            </a:r>
            <a:r>
              <a:rPr lang="en-US" sz="1200" dirty="0" smtClean="0"/>
              <a:t>provides a structured way to store data in logically organized tables that are interrelated. A DBMS optimizes the storage and retrieval of data.</a:t>
            </a:r>
          </a:p>
          <a:p>
            <a:pPr marL="228600" indent="-228600">
              <a:buFont typeface="Arial" pitchFamily="34" charset="0"/>
              <a:buChar char="•"/>
            </a:pPr>
            <a:r>
              <a:rPr lang="en-US" sz="1200" b="1" dirty="0" smtClean="0"/>
              <a:t>Compute</a:t>
            </a:r>
            <a:r>
              <a:rPr lang="en-US" sz="1200" b="0" i="0" u="none" dirty="0" smtClean="0"/>
              <a:t> is a resource that runs applications with the help of underlying computing components.</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b="1" i="0" u="none" dirty="0" smtClean="0"/>
              <a:t>Storage</a:t>
            </a:r>
            <a:r>
              <a:rPr lang="en-US" sz="1200" b="0" i="0" u="none" baseline="0" dirty="0" smtClean="0"/>
              <a:t> is a resource that </a:t>
            </a:r>
            <a:r>
              <a:rPr lang="en-US" sz="1200" b="0" i="0" u="none" dirty="0" smtClean="0"/>
              <a:t>stores data persistently for subsequent use. </a:t>
            </a:r>
          </a:p>
          <a:p>
            <a:pPr marL="228600" indent="-228600">
              <a:buFont typeface="Arial" pitchFamily="34" charset="0"/>
              <a:buChar char="•"/>
            </a:pPr>
            <a:r>
              <a:rPr lang="en-US" sz="1200" b="1" i="0" u="none" dirty="0" smtClean="0"/>
              <a:t>Network</a:t>
            </a:r>
            <a:r>
              <a:rPr lang="en-US" sz="1200" b="0" i="0" u="none" baseline="0" dirty="0" smtClean="0"/>
              <a:t> is a </a:t>
            </a:r>
            <a:r>
              <a:rPr lang="en-US" sz="1200" b="0" i="0" u="none" dirty="0" smtClean="0"/>
              <a:t>data path that facilitates communication between compute</a:t>
            </a:r>
            <a:r>
              <a:rPr lang="en-US" sz="1200" b="0" i="0" u="none" baseline="0" dirty="0" smtClean="0"/>
              <a:t> systems</a:t>
            </a:r>
            <a:r>
              <a:rPr lang="en-US" sz="1200" b="0" i="0" u="none" dirty="0" smtClean="0"/>
              <a:t> or between compute</a:t>
            </a:r>
            <a:r>
              <a:rPr lang="en-US" sz="1200" b="0" i="0" u="none" baseline="0" dirty="0" smtClean="0"/>
              <a:t> systems</a:t>
            </a:r>
            <a:r>
              <a:rPr lang="en-US" sz="1200" b="0" i="0" u="none" dirty="0" smtClean="0"/>
              <a:t> and storage.</a:t>
            </a:r>
          </a:p>
          <a:p>
            <a:endParaRPr lang="en-US" sz="1200" dirty="0" smtClean="0"/>
          </a:p>
          <a:p>
            <a:r>
              <a:rPr lang="en-US" sz="1200" dirty="0" smtClean="0"/>
              <a:t>These IT resources are typically viewed and managed as separate entities. But all these elements must work together to address data processing requirements. Other elements of a CDC are power supplies and environmental controls such as air conditioning and fire suppression.</a:t>
            </a:r>
          </a:p>
          <a:p>
            <a:endParaRPr lang="en-US" sz="1200" dirty="0" smtClean="0"/>
          </a:p>
          <a:p>
            <a:r>
              <a:rPr lang="en-US" sz="1200" i="1" dirty="0" smtClean="0"/>
              <a:t>Note: Classic Data Center is detailed</a:t>
            </a:r>
            <a:r>
              <a:rPr lang="en-US" sz="1200" i="1" baseline="0" dirty="0" smtClean="0"/>
              <a:t> in module 2.</a:t>
            </a:r>
            <a:endParaRPr lang="en-US" b="1" i="1" u="sng" dirty="0" smtClean="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Virtualization </a:t>
            </a:r>
            <a:r>
              <a:rPr lang="en-US" b="0" i="0" u="none" dirty="0" smtClean="0"/>
              <a:t>abstracts</a:t>
            </a:r>
            <a:r>
              <a:rPr lang="en-US" dirty="0" smtClean="0"/>
              <a:t> physical resources,</a:t>
            </a:r>
            <a:r>
              <a:rPr lang="en-US" baseline="0" dirty="0" smtClean="0"/>
              <a:t> </a:t>
            </a:r>
            <a:r>
              <a:rPr lang="en-US" dirty="0" smtClean="0"/>
              <a:t>such as compute, storage, and network,</a:t>
            </a:r>
            <a:r>
              <a:rPr lang="en-US" baseline="0" dirty="0" smtClean="0"/>
              <a:t> </a:t>
            </a:r>
            <a:r>
              <a:rPr lang="en-US" dirty="0" smtClean="0"/>
              <a:t>to function as logical</a:t>
            </a:r>
            <a:r>
              <a:rPr lang="en-US" baseline="0" dirty="0" smtClean="0"/>
              <a:t> </a:t>
            </a:r>
            <a:r>
              <a:rPr lang="en-US" dirty="0" smtClean="0"/>
              <a:t>resources. It creates an abstraction layer to hide the physica</a:t>
            </a:r>
            <a:r>
              <a:rPr lang="en-US" b="0" dirty="0" smtClean="0"/>
              <a:t>l characteristics of resources from users. For</a:t>
            </a:r>
            <a:r>
              <a:rPr lang="en-US" b="0" baseline="0" dirty="0" smtClean="0"/>
              <a:t> example, in compute system virtualization,</a:t>
            </a:r>
            <a:r>
              <a:rPr lang="en-US" b="0" dirty="0" smtClean="0"/>
              <a:t> a physical</a:t>
            </a:r>
            <a:r>
              <a:rPr lang="en-US" b="0" baseline="0" dirty="0" smtClean="0"/>
              <a:t> machine appears as multiple logical machines (virtual machines), each running an operating system </a:t>
            </a:r>
            <a:r>
              <a:rPr lang="en-US" b="0" i="0" u="none" baseline="0" dirty="0" smtClean="0"/>
              <a:t>concurrently</a:t>
            </a:r>
            <a:r>
              <a:rPr lang="en-US" b="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 VDC  is a data center in which compute, storage, network, and/or applications are virtualized. Compute virtualization enables running multiple operating systems </a:t>
            </a:r>
            <a:r>
              <a:rPr lang="en-US" b="0" i="0" u="none" baseline="0" dirty="0" smtClean="0"/>
              <a:t>concurrently</a:t>
            </a:r>
            <a:r>
              <a:rPr lang="en-US" baseline="0" dirty="0" smtClean="0"/>
              <a:t> on a compute system. This improves compute system utilization. Storage virtualization provides</a:t>
            </a:r>
            <a:r>
              <a:rPr lang="en-US" b="0" u="none" baseline="0" dirty="0" smtClean="0"/>
              <a:t> a </a:t>
            </a:r>
            <a:r>
              <a:rPr lang="en-US" baseline="0" dirty="0" smtClean="0"/>
              <a:t>logical view of storage and presents it to the compute system. In network virtualization, multiple logical networks are created on a physical </a:t>
            </a:r>
            <a:r>
              <a:rPr lang="en-US" b="0" baseline="0" dirty="0" smtClean="0"/>
              <a:t>network.</a:t>
            </a:r>
            <a:r>
              <a:rPr lang="en-US" baseline="0" dirty="0" smtClean="0"/>
              <a:t> Each of these virtualization technologies is explained in detail in the forthcoming modules.</a:t>
            </a:r>
          </a:p>
          <a:p>
            <a:endParaRPr lang="en-GB" dirty="0" smtClean="0"/>
          </a:p>
          <a:p>
            <a:r>
              <a:rPr lang="en-GB" dirty="0" smtClean="0"/>
              <a:t>By </a:t>
            </a:r>
            <a:r>
              <a:rPr lang="en-US" dirty="0" smtClean="0"/>
              <a:t>consolidating</a:t>
            </a:r>
            <a:r>
              <a:rPr lang="en-US" baseline="0" dirty="0" smtClean="0"/>
              <a:t> IT resources</a:t>
            </a:r>
            <a:r>
              <a:rPr lang="en-US" dirty="0" smtClean="0"/>
              <a:t> using virtualization techniques, organizations can optimize their infrastructure utilization. By improving the utilization of IT assets, organizations can reduce the costs associated with purchasing new hardware. They also reduce space and energy costs associated with maintaining the resources. Moreover, less people</a:t>
            </a:r>
            <a:r>
              <a:rPr lang="en-US" baseline="0" dirty="0" smtClean="0"/>
              <a:t> are required to administer these resources, which further lowers the cost. </a:t>
            </a:r>
            <a:r>
              <a:rPr lang="en-GB" dirty="0" smtClean="0"/>
              <a:t>Virtual resources are created using software that </a:t>
            </a:r>
            <a:r>
              <a:rPr lang="en-GB" b="0" u="none" dirty="0" smtClean="0"/>
              <a:t>enables</a:t>
            </a:r>
            <a:r>
              <a:rPr lang="en-GB" dirty="0" smtClean="0"/>
              <a:t> faster deployment, compared to deploying physical resources. </a:t>
            </a:r>
            <a:r>
              <a:rPr lang="en-US" dirty="0" smtClean="0"/>
              <a:t>Virtualization </a:t>
            </a:r>
            <a:r>
              <a:rPr lang="en-GB" dirty="0" smtClean="0"/>
              <a:t>increases flexibility by allowing to create and reclaim the logical resources based on business requirements. </a:t>
            </a:r>
          </a:p>
          <a:p>
            <a:endParaRPr lang="en-US" dirty="0" smtClean="0"/>
          </a:p>
          <a:p>
            <a:r>
              <a:rPr lang="en-US" i="1" dirty="0" smtClean="0"/>
              <a:t>Note: Compute,</a:t>
            </a:r>
            <a:r>
              <a:rPr lang="en-US" i="1" baseline="0" dirty="0" smtClean="0"/>
              <a:t> storage, network, and desktop/application virtualization are detailed later in the course.</a:t>
            </a:r>
            <a:endParaRPr lang="en-US" b="1" i="1" u="sng" dirty="0" smtClean="0"/>
          </a:p>
          <a:p>
            <a:endParaRPr lang="en-US" b="0" dirty="0" smtClean="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kern="1200" baseline="0" dirty="0" smtClean="0">
                <a:solidFill>
                  <a:schemeClr val="tx1"/>
                </a:solidFill>
                <a:latin typeface="Calibri" pitchFamily="34" charset="0"/>
                <a:ea typeface="+mn-ea"/>
                <a:cs typeface="+mn-cs"/>
              </a:rPr>
              <a:t>A service management tool enables creation and optimization of Cloud services to meet business objectives and to provide value to the consumers. The services built are listed in a service catalog that allows consumers to choose the desired services. Service management automates service creation and provisioning  without any manual intervention. It also helps the monitoring and metering services in measuring resource usage and chargeback. Service management tools are also responsible for managing both physical and virtual resources that are used to create Cloud services. Examples of management activities are capacity management, configuration management, change management, etc. These management processes enable meeting service assurance and compliance requirements.     </a:t>
            </a:r>
          </a:p>
          <a:p>
            <a:endParaRPr lang="en-US" sz="1200" b="0" i="0" u="none" kern="1200" baseline="0" dirty="0" smtClean="0">
              <a:solidFill>
                <a:schemeClr val="tx1"/>
              </a:solidFill>
              <a:latin typeface="Calibri" pitchFamily="34" charset="0"/>
              <a:ea typeface="+mn-ea"/>
              <a:cs typeface="+mn-cs"/>
            </a:endParaRPr>
          </a:p>
          <a:p>
            <a:r>
              <a:rPr lang="en-US" sz="1200" b="0" i="1" u="none" kern="1200" baseline="0" dirty="0" smtClean="0">
                <a:solidFill>
                  <a:schemeClr val="tx1"/>
                </a:solidFill>
                <a:latin typeface="Calibri" pitchFamily="34" charset="0"/>
                <a:ea typeface="+mn-ea"/>
                <a:cs typeface="+mn-cs"/>
              </a:rPr>
              <a:t>Note: Cloud infrastructure and Service management are detailed later in the course.</a:t>
            </a:r>
            <a:endParaRPr lang="en-US" sz="1200" b="1" i="1" u="sng" kern="1200" baseline="0" dirty="0" smtClean="0">
              <a:solidFill>
                <a:schemeClr val="tx1"/>
              </a:solidFill>
              <a:latin typeface="Calibri" pitchFamily="34" charset="0"/>
              <a:ea typeface="+mn-ea"/>
              <a:cs typeface="+mn-cs"/>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lang="en-US" b="0" i="0" u="none" dirty="0" smtClean="0"/>
              <a:t>As discussed, Cloud adoption for an organization </a:t>
            </a:r>
            <a:r>
              <a:rPr lang="en-US" b="0" i="0" u="none" smtClean="0"/>
              <a:t>is a </a:t>
            </a:r>
            <a:r>
              <a:rPr lang="en-US" b="0" i="0" u="none" dirty="0" smtClean="0"/>
              <a:t>journey. </a:t>
            </a:r>
            <a:r>
              <a:rPr lang="en-US" dirty="0" smtClean="0"/>
              <a:t>Organizations</a:t>
            </a:r>
            <a:r>
              <a:rPr lang="en-US" baseline="0" dirty="0" smtClean="0"/>
              <a:t> have to perform various steps to elevate their existing data centers, to provide Cloud services. </a:t>
            </a:r>
            <a:endParaRPr lang="en-US" dirty="0" smtClean="0"/>
          </a:p>
          <a:p>
            <a:r>
              <a:rPr lang="en-US" b="0" i="0" u="none" dirty="0" smtClean="0"/>
              <a:t>Data centers provide centralized digital data-processing capabilities </a:t>
            </a:r>
            <a:r>
              <a:rPr lang="en-US" baseline="0" dirty="0" smtClean="0"/>
              <a:t>required to support </a:t>
            </a:r>
            <a:r>
              <a:rPr lang="en-US" b="0" u="none" baseline="0" dirty="0" smtClean="0"/>
              <a:t>an</a:t>
            </a:r>
            <a:r>
              <a:rPr lang="en-US" baseline="0" dirty="0" smtClean="0"/>
              <a:t> organization’s business. A typical data center includes compute, storage, and network, which enable storing and processing large amounts of data. These data centers are </a:t>
            </a:r>
            <a:r>
              <a:rPr lang="en-US" b="0" i="0" u="none" baseline="0" dirty="0" smtClean="0"/>
              <a:t>also referred as</a:t>
            </a:r>
            <a:r>
              <a:rPr lang="en-US" baseline="0" dirty="0" smtClean="0"/>
              <a:t> Classic Data Centers (CDCs). In a Classic data center, resources are typically dedicated for each of the business units or applications . This leads to complex management and underutilization of resources. The limitations of CDC resulted in the emergence of Virtualized Data Centers (VDCs). </a:t>
            </a:r>
          </a:p>
          <a:p>
            <a:r>
              <a:rPr lang="en-US" sz="1200" kern="1200" dirty="0" smtClean="0">
                <a:solidFill>
                  <a:schemeClr val="tx1"/>
                </a:solidFill>
                <a:latin typeface="Calibri" pitchFamily="34" charset="0"/>
                <a:ea typeface="+mn-ea"/>
                <a:cs typeface="+mn-cs"/>
              </a:rPr>
              <a:t>Continuous cost pressure on IT and on-demand data processing requirement of businesses have resulted in the</a:t>
            </a:r>
            <a:r>
              <a:rPr lang="en-US" sz="1200" kern="1200" baseline="0" dirty="0" smtClean="0">
                <a:solidFill>
                  <a:schemeClr val="tx1"/>
                </a:solidFill>
                <a:latin typeface="Calibri" pitchFamily="34" charset="0"/>
                <a:ea typeface="+mn-ea"/>
                <a:cs typeface="+mn-cs"/>
              </a:rPr>
              <a:t> emergence of</a:t>
            </a:r>
            <a:r>
              <a:rPr lang="en-US" sz="1200" kern="1200" dirty="0" smtClean="0">
                <a:solidFill>
                  <a:schemeClr val="tx1"/>
                </a:solidFill>
                <a:latin typeface="Calibri" pitchFamily="34" charset="0"/>
                <a:ea typeface="+mn-ea"/>
                <a:cs typeface="+mn-cs"/>
              </a:rPr>
              <a:t> Cloud computing.</a:t>
            </a:r>
            <a:r>
              <a:rPr lang="en-US" sz="1200" kern="1200" baseline="0" dirty="0" smtClean="0">
                <a:solidFill>
                  <a:schemeClr val="tx1"/>
                </a:solidFill>
                <a:latin typeface="Calibri" pitchFamily="34" charset="0"/>
                <a:ea typeface="+mn-ea"/>
                <a:cs typeface="+mn-cs"/>
              </a:rPr>
              <a:t> </a:t>
            </a:r>
            <a:endParaRPr lang="en-US" sz="1200" kern="1200" dirty="0" smtClean="0">
              <a:solidFill>
                <a:schemeClr val="tx1"/>
              </a:solidFill>
              <a:latin typeface="Calibri" pitchFamily="34" charset="0"/>
              <a:ea typeface="+mn-ea"/>
              <a:cs typeface="+mn-cs"/>
            </a:endParaRPr>
          </a:p>
          <a:p>
            <a:endParaRPr lang="en-US" sz="1200" b="0" i="0" u="none" kern="1200" baseline="0" dirty="0" smtClean="0">
              <a:solidFill>
                <a:schemeClr val="tx1"/>
              </a:solidFill>
              <a:latin typeface="Calibri" pitchFamily="34" charset="0"/>
              <a:ea typeface="+mn-ea"/>
              <a:cs typeface="+mn-cs"/>
            </a:endParaRPr>
          </a:p>
          <a:p>
            <a:r>
              <a:rPr lang="en-US" sz="1200" b="0" i="0" u="none" kern="1200" baseline="0" dirty="0" smtClean="0">
                <a:solidFill>
                  <a:schemeClr val="tx1"/>
                </a:solidFill>
                <a:latin typeface="Calibri" pitchFamily="34" charset="0"/>
                <a:ea typeface="+mn-ea"/>
                <a:cs typeface="+mn-cs"/>
              </a:rPr>
              <a:t>This course takes the same approach, starts with discussion on classic data center environment and then describes virtualization at each layer; compute, storage, network and desktop/application along with business continuity in a VDC. This virtualized data center forms the basis for understanding further discussion on Cloud infrastructure, service management, security and migration.     </a:t>
            </a:r>
            <a:endParaRPr lang="en-US" b="0" i="0" u="none" baseline="0"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666D03C5-85CD-449E-BC76-A7285DD537BB}"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normAutofit lnSpcReduction="10000"/>
          </a:bodyPr>
          <a:lstStyle/>
          <a:p>
            <a:r>
              <a:rPr lang="en-US" baseline="0" dirty="0" smtClean="0"/>
              <a:t>This module covered challenges of </a:t>
            </a:r>
            <a:r>
              <a:rPr lang="en-US" b="0" u="none" baseline="0" dirty="0" smtClean="0"/>
              <a:t>a</a:t>
            </a:r>
            <a:r>
              <a:rPr lang="en-US" baseline="0" dirty="0" smtClean="0"/>
              <a:t> traditional IT infrastructure and business drivers for Cloud computing. Once you understand the need for new IT model – Cloud computing, then the module introduces </a:t>
            </a:r>
            <a:r>
              <a:rPr lang="en-US" b="0" u="none" baseline="0" dirty="0" smtClean="0"/>
              <a:t>the</a:t>
            </a:r>
            <a:r>
              <a:rPr lang="en-US" baseline="0" dirty="0" smtClean="0"/>
              <a:t> concept of Cloud computing and </a:t>
            </a:r>
            <a:r>
              <a:rPr lang="en-US" b="0" u="none" baseline="0" dirty="0" smtClean="0"/>
              <a:t>lists</a:t>
            </a:r>
            <a:r>
              <a:rPr lang="en-US" baseline="0" dirty="0" smtClean="0"/>
              <a:t> its essential characteristics.</a:t>
            </a:r>
          </a:p>
          <a:p>
            <a:r>
              <a:rPr lang="en-US" baseline="0" dirty="0" smtClean="0"/>
              <a:t>Further</a:t>
            </a:r>
            <a:r>
              <a:rPr lang="en-US" b="0" u="none" baseline="0" dirty="0" smtClean="0"/>
              <a:t>, </a:t>
            </a:r>
            <a:r>
              <a:rPr lang="en-US" baseline="0" dirty="0" smtClean="0"/>
              <a:t>it provide an overview of how to build </a:t>
            </a:r>
            <a:r>
              <a:rPr lang="en-US" b="0" u="none" baseline="0" dirty="0" smtClean="0"/>
              <a:t>a</a:t>
            </a:r>
            <a:r>
              <a:rPr lang="en-US" baseline="0" dirty="0" smtClean="0"/>
              <a:t> Cloud infrastructure. </a:t>
            </a:r>
          </a:p>
          <a:p>
            <a:r>
              <a:rPr lang="en-US" baseline="0" dirty="0" smtClean="0"/>
              <a:t>Building the Cloud infrastructure involves:</a:t>
            </a:r>
          </a:p>
          <a:p>
            <a:pPr marL="228600" indent="-228600">
              <a:buAutoNum type="arabicPeriod"/>
            </a:pPr>
            <a:r>
              <a:rPr lang="en-US" baseline="0" dirty="0" smtClean="0"/>
              <a:t>Understanding the existing Classing data center </a:t>
            </a:r>
          </a:p>
          <a:p>
            <a:pPr marL="228600" indent="-228600">
              <a:buAutoNum type="arabicPeriod"/>
            </a:pPr>
            <a:r>
              <a:rPr lang="en-US" b="0" u="none" baseline="0" dirty="0" err="1" smtClean="0"/>
              <a:t>Virtualizing</a:t>
            </a:r>
            <a:r>
              <a:rPr lang="en-US" b="0" u="none" baseline="0" dirty="0" smtClean="0"/>
              <a:t> </a:t>
            </a:r>
            <a:r>
              <a:rPr lang="en-US" baseline="0" dirty="0" smtClean="0"/>
              <a:t>the computing resources </a:t>
            </a:r>
          </a:p>
          <a:p>
            <a:pPr marL="228600" indent="-228600">
              <a:buAutoNum type="arabicPeriod"/>
            </a:pPr>
            <a:r>
              <a:rPr lang="en-US" baseline="0" dirty="0" smtClean="0"/>
              <a:t>Deploy</a:t>
            </a:r>
            <a:r>
              <a:rPr lang="en-US" b="0" u="none" baseline="0" dirty="0" smtClean="0"/>
              <a:t>ing</a:t>
            </a:r>
            <a:r>
              <a:rPr lang="en-US" baseline="0" dirty="0" smtClean="0"/>
              <a:t> service management tools </a:t>
            </a:r>
          </a:p>
          <a:p>
            <a:endParaRPr lang="en-US" baseline="0" dirty="0" smtClean="0"/>
          </a:p>
          <a:p>
            <a:r>
              <a:rPr lang="en-US" baseline="0" dirty="0" smtClean="0"/>
              <a:t>Finally</a:t>
            </a:r>
            <a:r>
              <a:rPr lang="en-US" b="0" u="none" baseline="0" dirty="0" smtClean="0"/>
              <a:t>, the</a:t>
            </a:r>
            <a:r>
              <a:rPr lang="en-US" baseline="0" dirty="0" smtClean="0"/>
              <a:t> module highlights the key phases on the journey to the Cloud. </a:t>
            </a:r>
          </a:p>
          <a:p>
            <a:endParaRPr lang="en-US" baseline="0" dirty="0" smtClean="0"/>
          </a:p>
          <a:p>
            <a:r>
              <a:rPr lang="en-US" baseline="0" dirty="0" smtClean="0"/>
              <a:t> </a:t>
            </a:r>
          </a:p>
          <a:p>
            <a:endParaRPr lang="en-US" baseline="0"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4DF64EBD-D312-4E29-9396-4EA9F4281184}" type="slidenum">
              <a:rPr lang="en-US"/>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81E1E3F9-87E8-449F-A61E-BF0174C0A570}" type="slidenum">
              <a:rPr lang="en-US"/>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Content_Bullets">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914400"/>
            <a:ext cx="84582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solidFill>
                  <a:schemeClr val="tx1">
                    <a:lumMod val="75000"/>
                    <a:lumOff val="25000"/>
                  </a:schemeClr>
                </a:solidFill>
              </a:defRPr>
            </a:lvl1pPr>
          </a:lstStyle>
          <a:p>
            <a:pPr>
              <a:defRPr/>
            </a:pPr>
            <a:r>
              <a:rPr lang="en-US" dirty="0" smtClean="0"/>
              <a:t>Journey to the Cloud</a:t>
            </a:r>
            <a:endParaRPr lang="en-US" dirty="0"/>
          </a:p>
        </p:txBody>
      </p:sp>
      <p:sp>
        <p:nvSpPr>
          <p:cNvPr id="6" name="Slide Number Placeholder 5"/>
          <p:cNvSpPr>
            <a:spLocks noGrp="1"/>
          </p:cNvSpPr>
          <p:nvPr>
            <p:ph type="sldNum" sz="quarter" idx="11"/>
          </p:nvPr>
        </p:nvSpPr>
        <p:spPr/>
        <p:txBody>
          <a:bodyPr/>
          <a:lstStyle>
            <a:lvl1pPr>
              <a:defRPr>
                <a:solidFill>
                  <a:schemeClr val="tx1">
                    <a:lumMod val="75000"/>
                    <a:lumOff val="25000"/>
                  </a:schemeClr>
                </a:solidFill>
              </a:defRPr>
            </a:lvl1pPr>
          </a:lstStyle>
          <a:p>
            <a:pPr>
              <a:defRPr/>
            </a:pPr>
            <a:fld id="{5BA1DFFF-3F85-458B-986A-7762775E0CE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BulletsLeft3/4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5791200" y="914400"/>
            <a:ext cx="2971800" cy="4953000"/>
          </a:xfrm>
        </p:spPr>
        <p:txBody>
          <a:bodyPr>
            <a:normAutofit/>
          </a:bodyPr>
          <a:lstStyle>
            <a:lvl1pPr>
              <a:buNone/>
              <a:defRPr/>
            </a:lvl1pPr>
          </a:lstStyle>
          <a:p>
            <a:pPr lvl="0"/>
            <a:r>
              <a:rPr lang="en-US" noProof="0" dirty="0" smtClean="0"/>
              <a:t>Click icon to add picture</a:t>
            </a:r>
            <a:endParaRPr lang="en-US" noProof="0" dirty="0"/>
          </a:p>
        </p:txBody>
      </p:sp>
      <p:sp>
        <p:nvSpPr>
          <p:cNvPr id="3" name="Content Placeholder 2"/>
          <p:cNvSpPr>
            <a:spLocks noGrp="1"/>
          </p:cNvSpPr>
          <p:nvPr>
            <p:ph sz="half" idx="1"/>
          </p:nvPr>
        </p:nvSpPr>
        <p:spPr>
          <a:xfrm>
            <a:off x="304800" y="914400"/>
            <a:ext cx="5334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Journey to the Cloud</a:t>
            </a:r>
            <a:endParaRPr lang="en-US" dirty="0"/>
          </a:p>
        </p:txBody>
      </p:sp>
      <p:sp>
        <p:nvSpPr>
          <p:cNvPr id="6" name="Slide Number Placeholder 6"/>
          <p:cNvSpPr>
            <a:spLocks noGrp="1"/>
          </p:cNvSpPr>
          <p:nvPr>
            <p:ph type="sldNum" sz="quarter" idx="14"/>
          </p:nvPr>
        </p:nvSpPr>
        <p:spPr/>
        <p:txBody>
          <a:bodyPr/>
          <a:lstStyle>
            <a:lvl1pPr>
              <a:defRPr/>
            </a:lvl1pPr>
          </a:lstStyle>
          <a:p>
            <a:pPr>
              <a:defRPr/>
            </a:pPr>
            <a:fld id="{D82361C7-9CA3-4A6E-97F2-A1FC064231A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_BulletsRight_PictureLef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Picture Placeholder 8"/>
          <p:cNvSpPr>
            <a:spLocks noGrp="1"/>
          </p:cNvSpPr>
          <p:nvPr>
            <p:ph type="pic" sz="quarter" idx="12"/>
          </p:nvPr>
        </p:nvSpPr>
        <p:spPr>
          <a:xfrm>
            <a:off x="304800" y="914400"/>
            <a:ext cx="4114800" cy="4953000"/>
          </a:xfrm>
        </p:spPr>
        <p:txBody>
          <a:bodyPr>
            <a:normAutofit/>
          </a:bodyPr>
          <a:lstStyle>
            <a:lvl1pPr>
              <a:buNone/>
              <a:defRPr/>
            </a:lvl1pPr>
          </a:lstStyle>
          <a:p>
            <a:pPr lvl="0"/>
            <a:r>
              <a:rPr lang="en-US" noProof="0" dirty="0" smtClean="0"/>
              <a:t>Click icon to add picture</a:t>
            </a:r>
            <a:endParaRPr lang="en-US" noProof="0"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Journey to the Cloud</a:t>
            </a:r>
            <a:endParaRPr lang="en-US" dirty="0"/>
          </a:p>
        </p:txBody>
      </p:sp>
      <p:sp>
        <p:nvSpPr>
          <p:cNvPr id="6" name="Slide Number Placeholder 6"/>
          <p:cNvSpPr>
            <a:spLocks noGrp="1"/>
          </p:cNvSpPr>
          <p:nvPr>
            <p:ph type="sldNum" sz="quarter" idx="14"/>
          </p:nvPr>
        </p:nvSpPr>
        <p:spPr/>
        <p:txBody>
          <a:bodyPr/>
          <a:lstStyle>
            <a:lvl1pPr>
              <a:defRPr/>
            </a:lvl1pPr>
          </a:lstStyle>
          <a:p>
            <a:pPr>
              <a:defRPr/>
            </a:pPr>
            <a:fld id="{FB43D240-9F96-4DC0-BD2E-CE45DCC9138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ntent_TwoColumnwith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47750"/>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87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47750"/>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87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dirty="0"/>
            </a:lvl1pPr>
          </a:lstStyle>
          <a:p>
            <a:pPr>
              <a:defRPr/>
            </a:pPr>
            <a:r>
              <a:rPr lang="en-US" smtClean="0"/>
              <a:t>Journey to the Cloud</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5DD70BA9-0AE5-4DC7-8A6D-25B86D6F2F9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_TablePlaceholder">
    <p:spTree>
      <p:nvGrpSpPr>
        <p:cNvPr id="1" name=""/>
        <p:cNvGrpSpPr/>
        <p:nvPr/>
      </p:nvGrpSpPr>
      <p:grpSpPr>
        <a:xfrm>
          <a:off x="0" y="0"/>
          <a:ext cx="0" cy="0"/>
          <a:chOff x="0" y="0"/>
          <a:chExt cx="0" cy="0"/>
        </a:xfrm>
      </p:grpSpPr>
      <p:sp>
        <p:nvSpPr>
          <p:cNvPr id="6" name="Table Placeholder 5"/>
          <p:cNvSpPr>
            <a:spLocks noGrp="1"/>
          </p:cNvSpPr>
          <p:nvPr>
            <p:ph type="tbl" sz="quarter" idx="12"/>
          </p:nvPr>
        </p:nvSpPr>
        <p:spPr>
          <a:xfrm>
            <a:off x="381000" y="1219200"/>
            <a:ext cx="8382000" cy="4648200"/>
          </a:xfrm>
        </p:spPr>
        <p:txBody>
          <a:bodyPr anchor="ctr">
            <a:normAutofit/>
          </a:bodyPr>
          <a:lstStyle>
            <a:lvl1pPr>
              <a:buNone/>
              <a:defRPr/>
            </a:lvl1pPr>
          </a:lstStyle>
          <a:p>
            <a:pPr lvl="0"/>
            <a:r>
              <a:rPr lang="en-US" noProof="0" dirty="0" smtClean="0"/>
              <a:t>Click icon to add table</a:t>
            </a:r>
            <a:endParaRPr lang="en-US" noProof="0"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4" name="Footer Placeholder 4"/>
          <p:cNvSpPr>
            <a:spLocks noGrp="1"/>
          </p:cNvSpPr>
          <p:nvPr>
            <p:ph type="ftr" sz="quarter" idx="13"/>
          </p:nvPr>
        </p:nvSpPr>
        <p:spPr/>
        <p:txBody>
          <a:bodyPr/>
          <a:lstStyle>
            <a:lvl1pPr>
              <a:defRPr/>
            </a:lvl1pPr>
          </a:lstStyle>
          <a:p>
            <a:pPr>
              <a:defRPr/>
            </a:pPr>
            <a:r>
              <a:rPr lang="en-US" smtClean="0"/>
              <a:t>Journey to the Cloud</a:t>
            </a:r>
            <a:endParaRPr lang="en-US" dirty="0"/>
          </a:p>
        </p:txBody>
      </p:sp>
      <p:sp>
        <p:nvSpPr>
          <p:cNvPr id="5" name="Slide Number Placeholder 5"/>
          <p:cNvSpPr>
            <a:spLocks noGrp="1"/>
          </p:cNvSpPr>
          <p:nvPr>
            <p:ph type="sldNum" sz="quarter" idx="14"/>
          </p:nvPr>
        </p:nvSpPr>
        <p:spPr/>
        <p:txBody>
          <a:bodyPr/>
          <a:lstStyle>
            <a:lvl1pPr>
              <a:defRPr/>
            </a:lvl1pPr>
          </a:lstStyle>
          <a:p>
            <a:pPr>
              <a:defRPr/>
            </a:pPr>
            <a:fld id="{0E62AE4E-9066-49B4-8504-8C25DD4FBCC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_PicturePlaceho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Picture Placeholder 6"/>
          <p:cNvSpPr>
            <a:spLocks noGrp="1"/>
          </p:cNvSpPr>
          <p:nvPr>
            <p:ph type="pic" sz="quarter" idx="13"/>
          </p:nvPr>
        </p:nvSpPr>
        <p:spPr>
          <a:xfrm>
            <a:off x="304800" y="914400"/>
            <a:ext cx="8458200" cy="5105400"/>
          </a:xfrm>
        </p:spPr>
        <p:txBody>
          <a:bodyPr>
            <a:normAutofit/>
          </a:bodyPr>
          <a:lstStyle>
            <a:lvl1pPr>
              <a:buNone/>
              <a:defRPr/>
            </a:lvl1pPr>
          </a:lstStyle>
          <a:p>
            <a:pPr lvl="0"/>
            <a:r>
              <a:rPr lang="en-US" noProof="0" dirty="0" smtClean="0"/>
              <a:t>Click icon to add picture</a:t>
            </a:r>
            <a:endParaRPr lang="en-US" noProof="0" dirty="0"/>
          </a:p>
        </p:txBody>
      </p:sp>
      <p:sp>
        <p:nvSpPr>
          <p:cNvPr id="4" name="Footer Placeholder 3"/>
          <p:cNvSpPr>
            <a:spLocks noGrp="1"/>
          </p:cNvSpPr>
          <p:nvPr>
            <p:ph type="ftr" sz="quarter" idx="14"/>
          </p:nvPr>
        </p:nvSpPr>
        <p:spPr>
          <a:xfrm>
            <a:off x="3886200" y="6629400"/>
            <a:ext cx="4724400" cy="228600"/>
          </a:xfrm>
        </p:spPr>
        <p:txBody>
          <a:bodyPr/>
          <a:lstStyle>
            <a:lvl1pPr>
              <a:defRPr/>
            </a:lvl1pPr>
          </a:lstStyle>
          <a:p>
            <a:pPr>
              <a:defRPr/>
            </a:pPr>
            <a:r>
              <a:rPr lang="en-US" smtClean="0"/>
              <a:t>Journey to the Cloud</a:t>
            </a:r>
            <a:endParaRPr lang="en-US" dirty="0"/>
          </a:p>
        </p:txBody>
      </p:sp>
      <p:sp>
        <p:nvSpPr>
          <p:cNvPr id="5" name="Slide Number Placeholder 4"/>
          <p:cNvSpPr>
            <a:spLocks noGrp="1"/>
          </p:cNvSpPr>
          <p:nvPr>
            <p:ph type="sldNum" sz="quarter" idx="15"/>
          </p:nvPr>
        </p:nvSpPr>
        <p:spPr/>
        <p:txBody>
          <a:bodyPr/>
          <a:lstStyle>
            <a:lvl1pPr>
              <a:defRPr/>
            </a:lvl1pPr>
          </a:lstStyle>
          <a:p>
            <a:pPr>
              <a:defRPr/>
            </a:pPr>
            <a:fld id="{D5E37188-7CEB-4CA8-A656-F21412B4458C}"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_Freefor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r>
              <a:rPr lang="en-US" smtClean="0"/>
              <a:t>Journey to the Cloud</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6ADD0FD0-5DC7-4614-9D2E-5687F653AACB}"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_BulletsTop_GraphicBottom">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914400"/>
            <a:ext cx="84582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2"/>
          </p:nvPr>
        </p:nvSpPr>
        <p:spPr>
          <a:xfrm>
            <a:off x="304800" y="3276600"/>
            <a:ext cx="8458200" cy="2667000"/>
          </a:xfrm>
        </p:spPr>
        <p:txBody>
          <a:bodyPr>
            <a:normAutofit/>
          </a:bodyPr>
          <a:lstStyle>
            <a:lvl1pPr>
              <a:buNone/>
              <a:defRPr/>
            </a:lvl1pPr>
          </a:lstStyle>
          <a:p>
            <a:pPr lvl="0"/>
            <a:r>
              <a:rPr lang="en-US" noProof="0" dirty="0" smtClean="0"/>
              <a:t>Click icon to add picture</a:t>
            </a:r>
            <a:endParaRPr lang="en-US" noProof="0" dirty="0"/>
          </a:p>
        </p:txBody>
      </p:sp>
      <p:sp>
        <p:nvSpPr>
          <p:cNvPr id="6" name="Footer Placeholder 4"/>
          <p:cNvSpPr>
            <a:spLocks noGrp="1"/>
          </p:cNvSpPr>
          <p:nvPr>
            <p:ph type="ftr" sz="quarter" idx="13"/>
          </p:nvPr>
        </p:nvSpPr>
        <p:spPr/>
        <p:txBody>
          <a:bodyPr/>
          <a:lstStyle>
            <a:lvl1pPr>
              <a:defRPr>
                <a:solidFill>
                  <a:schemeClr val="tx1">
                    <a:lumMod val="75000"/>
                    <a:lumOff val="25000"/>
                  </a:schemeClr>
                </a:solidFill>
              </a:defRPr>
            </a:lvl1pPr>
          </a:lstStyle>
          <a:p>
            <a:pPr>
              <a:defRPr/>
            </a:pPr>
            <a:r>
              <a:rPr lang="en-US" dirty="0" smtClean="0"/>
              <a:t>Journey to the Cloud</a:t>
            </a:r>
            <a:endParaRPr lang="en-US" dirty="0"/>
          </a:p>
        </p:txBody>
      </p:sp>
      <p:sp>
        <p:nvSpPr>
          <p:cNvPr id="7" name="Slide Number Placeholder 5"/>
          <p:cNvSpPr>
            <a:spLocks noGrp="1"/>
          </p:cNvSpPr>
          <p:nvPr>
            <p:ph type="sldNum" sz="quarter" idx="14"/>
          </p:nvPr>
        </p:nvSpPr>
        <p:spPr/>
        <p:txBody>
          <a:bodyPr/>
          <a:lstStyle>
            <a:lvl1pPr>
              <a:defRPr>
                <a:solidFill>
                  <a:schemeClr val="tx1">
                    <a:lumMod val="75000"/>
                    <a:lumOff val="25000"/>
                  </a:schemeClr>
                </a:solidFill>
              </a:defRPr>
            </a:lvl1pPr>
          </a:lstStyle>
          <a:p>
            <a:pPr>
              <a:defRPr/>
            </a:pPr>
            <a:fld id="{895683FA-D0FB-447D-82E1-0D3AF418E35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GraphicsTop_BulletsBottom">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3733800"/>
            <a:ext cx="8458200" cy="2209800"/>
          </a:xfrm>
        </p:spPr>
        <p:txBody>
          <a:bodyPr/>
          <a:lstStyle>
            <a:lvl1pPr>
              <a:defRPr>
                <a:solidFill>
                  <a:schemeClr val="bg2">
                    <a:lumMod val="75000"/>
                  </a:schemeClr>
                </a:solidFill>
              </a:defRPr>
            </a:lvl1pPr>
            <a:lvl2pPr>
              <a:defRPr>
                <a:solidFill>
                  <a:schemeClr val="bg2">
                    <a:lumMod val="75000"/>
                  </a:schemeClr>
                </a:solidFill>
              </a:defRPr>
            </a:lvl2pPr>
            <a:lvl3pPr>
              <a:defRPr>
                <a:solidFill>
                  <a:schemeClr val="bg2">
                    <a:lumMod val="75000"/>
                  </a:schemeClr>
                </a:solidFill>
              </a:defRPr>
            </a:lvl3pPr>
            <a:lvl4pPr>
              <a:defRPr>
                <a:solidFill>
                  <a:schemeClr val="bg2">
                    <a:lumMod val="75000"/>
                  </a:schemeClr>
                </a:solidFill>
              </a:defRPr>
            </a:lvl4pPr>
            <a:lvl5pPr>
              <a:defRPr>
                <a:solidFill>
                  <a:schemeClr val="bg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2"/>
          </p:nvPr>
        </p:nvSpPr>
        <p:spPr>
          <a:xfrm>
            <a:off x="304800" y="914400"/>
            <a:ext cx="8458200" cy="2667000"/>
          </a:xfrm>
        </p:spPr>
        <p:txBody>
          <a:bodyPr>
            <a:normAutofit/>
          </a:bodyPr>
          <a:lstStyle>
            <a:lvl1pPr>
              <a:buNone/>
              <a:defRPr>
                <a:solidFill>
                  <a:schemeClr val="bg2">
                    <a:lumMod val="75000"/>
                  </a:schemeClr>
                </a:solidFill>
              </a:defRPr>
            </a:lvl1pPr>
          </a:lstStyle>
          <a:p>
            <a:pPr lvl="0"/>
            <a:r>
              <a:rPr lang="en-US" noProof="0" dirty="0" smtClean="0"/>
              <a:t>Click icon to add picture</a:t>
            </a:r>
            <a:endParaRPr lang="en-US" noProof="0" dirty="0"/>
          </a:p>
        </p:txBody>
      </p:sp>
      <p:sp>
        <p:nvSpPr>
          <p:cNvPr id="6" name="Footer Placeholder 4"/>
          <p:cNvSpPr>
            <a:spLocks noGrp="1"/>
          </p:cNvSpPr>
          <p:nvPr>
            <p:ph type="ftr" sz="quarter" idx="13"/>
          </p:nvPr>
        </p:nvSpPr>
        <p:spPr/>
        <p:txBody>
          <a:bodyPr/>
          <a:lstStyle>
            <a:lvl1pPr>
              <a:defRPr>
                <a:solidFill>
                  <a:schemeClr val="tx1">
                    <a:lumMod val="75000"/>
                    <a:lumOff val="25000"/>
                  </a:schemeClr>
                </a:solidFill>
              </a:defRPr>
            </a:lvl1pPr>
          </a:lstStyle>
          <a:p>
            <a:pPr>
              <a:defRPr/>
            </a:pPr>
            <a:r>
              <a:rPr lang="en-US" smtClean="0"/>
              <a:t>Journey to the Cloud</a:t>
            </a:r>
            <a:endParaRPr lang="en-US" dirty="0"/>
          </a:p>
        </p:txBody>
      </p:sp>
      <p:sp>
        <p:nvSpPr>
          <p:cNvPr id="7" name="Slide Number Placeholder 5"/>
          <p:cNvSpPr>
            <a:spLocks noGrp="1"/>
          </p:cNvSpPr>
          <p:nvPr>
            <p:ph type="sldNum" sz="quarter" idx="14"/>
          </p:nvPr>
        </p:nvSpPr>
        <p:spPr/>
        <p:txBody>
          <a:bodyPr/>
          <a:lstStyle>
            <a:lvl1pPr>
              <a:defRPr>
                <a:solidFill>
                  <a:schemeClr val="tx1">
                    <a:lumMod val="75000"/>
                    <a:lumOff val="25000"/>
                  </a:schemeClr>
                </a:solidFill>
              </a:defRPr>
            </a:lvl1pPr>
          </a:lstStyle>
          <a:p>
            <a:pPr>
              <a:defRPr/>
            </a:pPr>
            <a:fld id="{BA4D05BE-A5A8-4D83-BF6E-65FCE94A14E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overPage_Modul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ctrTitle"/>
          </p:nvPr>
        </p:nvSpPr>
        <p:spPr>
          <a:xfrm>
            <a:off x="685800" y="1143000"/>
            <a:ext cx="7772400" cy="688975"/>
          </a:xfrm>
        </p:spPr>
        <p:txBody>
          <a:bodyPr anchor="t"/>
          <a:lstStyle>
            <a:lvl1pPr>
              <a:defRPr sz="2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438400"/>
            <a:ext cx="7086600" cy="2667000"/>
          </a:xfrm>
        </p:spPr>
        <p:txBody>
          <a:bodyPr/>
          <a:lstStyle>
            <a:lvl1pPr marL="0" indent="0" algn="l">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US" smtClean="0"/>
              <a:t>Journey to the Cloud</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550CDAE9-9707-4120-A90B-FABB84BE074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Page_Lesson_Topic">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ctrTitle"/>
          </p:nvPr>
        </p:nvSpPr>
        <p:spPr>
          <a:xfrm>
            <a:off x="685800" y="609600"/>
            <a:ext cx="6019800" cy="1219200"/>
          </a:xfrm>
        </p:spPr>
        <p:txBody>
          <a:bodyPr anchor="t"/>
          <a:lstStyle>
            <a:lvl1pPr>
              <a:defRPr sz="2600">
                <a:solidFill>
                  <a:schemeClr val="tx1">
                    <a:lumMod val="50000"/>
                    <a:lumOff val="5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590800"/>
            <a:ext cx="7086600" cy="2667000"/>
          </a:xfrm>
        </p:spPr>
        <p:txBody>
          <a:bodyPr/>
          <a:lstStyle>
            <a:lvl1pPr marL="0" indent="0" algn="l">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Content Placeholder 8"/>
          <p:cNvSpPr>
            <a:spLocks noGrp="1"/>
          </p:cNvSpPr>
          <p:nvPr>
            <p:ph sz="quarter" idx="13"/>
          </p:nvPr>
        </p:nvSpPr>
        <p:spPr>
          <a:xfrm>
            <a:off x="685800" y="1981200"/>
            <a:ext cx="7772400" cy="457200"/>
          </a:xfrm>
        </p:spPr>
        <p:txBody>
          <a:bodyPr/>
          <a:lstStyle>
            <a:lvl1pPr>
              <a:buNone/>
              <a:defRPr>
                <a:solidFill>
                  <a:srgbClr val="2C95DD"/>
                </a:solidFill>
              </a:defRPr>
            </a:lvl1pPr>
            <a:lvl2pPr>
              <a:buNone/>
              <a:defRPr/>
            </a:lvl2pPr>
            <a:lvl3pPr>
              <a:buNone/>
              <a:defRPr/>
            </a:lvl3pPr>
            <a:lvl4pPr>
              <a:buNone/>
              <a:defRPr/>
            </a:lvl4pPr>
            <a:lvl5pPr>
              <a:buNone/>
              <a:defRPr/>
            </a:lvl5pPr>
          </a:lstStyle>
          <a:p>
            <a:pPr lvl="0"/>
            <a:r>
              <a:rPr lang="en-US" smtClean="0"/>
              <a:t>Click to edit Master text styles</a:t>
            </a:r>
          </a:p>
        </p:txBody>
      </p:sp>
      <p:sp>
        <p:nvSpPr>
          <p:cNvPr id="7" name="Footer Placeholder 4"/>
          <p:cNvSpPr>
            <a:spLocks noGrp="1"/>
          </p:cNvSpPr>
          <p:nvPr>
            <p:ph type="ftr" sz="quarter" idx="14"/>
          </p:nvPr>
        </p:nvSpPr>
        <p:spPr/>
        <p:txBody>
          <a:bodyPr/>
          <a:lstStyle>
            <a:lvl1pPr>
              <a:defRPr>
                <a:solidFill>
                  <a:schemeClr val="tx1">
                    <a:lumMod val="75000"/>
                    <a:lumOff val="25000"/>
                  </a:schemeClr>
                </a:solidFill>
              </a:defRPr>
            </a:lvl1pPr>
          </a:lstStyle>
          <a:p>
            <a:pPr>
              <a:defRPr/>
            </a:pPr>
            <a:r>
              <a:rPr lang="en-US" smtClean="0"/>
              <a:t>Journey to the Cloud</a:t>
            </a:r>
            <a:endParaRPr lang="en-US" dirty="0"/>
          </a:p>
        </p:txBody>
      </p:sp>
      <p:sp>
        <p:nvSpPr>
          <p:cNvPr id="8" name="Slide Number Placeholder 5"/>
          <p:cNvSpPr>
            <a:spLocks noGrp="1"/>
          </p:cNvSpPr>
          <p:nvPr>
            <p:ph type="sldNum" sz="quarter" idx="15"/>
          </p:nvPr>
        </p:nvSpPr>
        <p:spPr/>
        <p:txBody>
          <a:bodyPr/>
          <a:lstStyle>
            <a:lvl1pPr>
              <a:defRPr>
                <a:solidFill>
                  <a:schemeClr val="tx1">
                    <a:lumMod val="75000"/>
                    <a:lumOff val="25000"/>
                  </a:schemeClr>
                </a:solidFill>
              </a:defRPr>
            </a:lvl1pPr>
          </a:lstStyle>
          <a:p>
            <a:pPr>
              <a:defRPr/>
            </a:pPr>
            <a:fld id="{E9C12BD9-86B3-4048-86CE-AC10D4E8430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CoverPage">
    <p:spTree>
      <p:nvGrpSpPr>
        <p:cNvPr id="1" name=""/>
        <p:cNvGrpSpPr/>
        <p:nvPr/>
      </p:nvGrpSpPr>
      <p:grpSpPr>
        <a:xfrm>
          <a:off x="0" y="0"/>
          <a:ext cx="0" cy="0"/>
          <a:chOff x="0" y="0"/>
          <a:chExt cx="0" cy="0"/>
        </a:xfrm>
      </p:grpSpPr>
      <p:sp>
        <p:nvSpPr>
          <p:cNvPr id="2" name="Title 1"/>
          <p:cNvSpPr>
            <a:spLocks noGrp="1"/>
          </p:cNvSpPr>
          <p:nvPr>
            <p:ph type="title"/>
          </p:nvPr>
        </p:nvSpPr>
        <p:spPr>
          <a:xfrm>
            <a:off x="1789113" y="1524000"/>
            <a:ext cx="6705600" cy="1362075"/>
          </a:xfrm>
          <a:ln>
            <a:solidFill>
              <a:srgbClr val="777777"/>
            </a:solidFill>
          </a:ln>
        </p:spPr>
        <p:txBody>
          <a:bodyPr anchor="t"/>
          <a:lstStyle>
            <a:lvl1pPr algn="l">
              <a:defRPr sz="3200" b="1"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828800" y="3048000"/>
            <a:ext cx="6705600" cy="1500187"/>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wo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1148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0"/>
          </p:nvPr>
        </p:nvSpPr>
        <p:spPr>
          <a:xfrm>
            <a:off x="4648200" y="6629400"/>
            <a:ext cx="3962400" cy="228600"/>
          </a:xfrm>
        </p:spPr>
        <p:txBody>
          <a:bodyPr/>
          <a:lstStyle>
            <a:lvl1pPr>
              <a:defRPr/>
            </a:lvl1pPr>
          </a:lstStyle>
          <a:p>
            <a:pPr>
              <a:defRPr/>
            </a:pPr>
            <a:r>
              <a:rPr lang="en-US" smtClean="0"/>
              <a:t>Journey to the Cloud</a:t>
            </a:r>
            <a:endParaRPr lang="en-US" dirty="0"/>
          </a:p>
        </p:txBody>
      </p:sp>
      <p:sp>
        <p:nvSpPr>
          <p:cNvPr id="6" name="Slide Number Placeholder 6"/>
          <p:cNvSpPr>
            <a:spLocks noGrp="1"/>
          </p:cNvSpPr>
          <p:nvPr>
            <p:ph type="sldNum" sz="quarter" idx="11"/>
          </p:nvPr>
        </p:nvSpPr>
        <p:spPr/>
        <p:txBody>
          <a:bodyPr/>
          <a:lstStyle>
            <a:lvl1pPr>
              <a:defRPr/>
            </a:lvl1pPr>
          </a:lstStyle>
          <a:p>
            <a:pPr>
              <a:defRPr/>
            </a:pPr>
            <a:fld id="{3D6A4D2E-BFDE-4579-B1E4-06245D6D649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_BulletsLeft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914400"/>
            <a:ext cx="4114800" cy="4953000"/>
          </a:xfrm>
        </p:spPr>
        <p:txBody>
          <a:bodyPr>
            <a:normAutofit/>
          </a:bodyPr>
          <a:lstStyle>
            <a:lvl1pPr>
              <a:buNone/>
              <a:defRPr/>
            </a:lvl1pPr>
          </a:lstStyle>
          <a:p>
            <a:pPr lvl="0"/>
            <a:r>
              <a:rPr lang="en-US" noProof="0" dirty="0" smtClean="0"/>
              <a:t>Click icon to add picture</a:t>
            </a:r>
            <a:endParaRPr lang="en-US" noProof="0" dirty="0"/>
          </a:p>
        </p:txBody>
      </p:sp>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Journey to the Cloud</a:t>
            </a:r>
            <a:endParaRPr lang="en-US" dirty="0"/>
          </a:p>
        </p:txBody>
      </p:sp>
      <p:sp>
        <p:nvSpPr>
          <p:cNvPr id="6" name="Slide Number Placeholder 6"/>
          <p:cNvSpPr>
            <a:spLocks noGrp="1"/>
          </p:cNvSpPr>
          <p:nvPr>
            <p:ph type="sldNum" sz="quarter" idx="14"/>
          </p:nvPr>
        </p:nvSpPr>
        <p:spPr/>
        <p:txBody>
          <a:bodyPr/>
          <a:lstStyle>
            <a:lvl1pPr>
              <a:defRPr/>
            </a:lvl1pPr>
          </a:lstStyle>
          <a:p>
            <a:pPr>
              <a:defRPr/>
            </a:pPr>
            <a:fld id="{F6773B01-4140-4737-A600-00C5477C65A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_BulletsSurround_Picture">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3352800"/>
            <a:ext cx="4114800" cy="2514600"/>
          </a:xfrm>
        </p:spPr>
        <p:txBody>
          <a:bodyPr>
            <a:normAutofit/>
          </a:bodyPr>
          <a:lstStyle>
            <a:lvl1pPr>
              <a:buNone/>
              <a:defRPr/>
            </a:lvl1pPr>
          </a:lstStyle>
          <a:p>
            <a:pPr lvl="0"/>
            <a:r>
              <a:rPr lang="en-US" noProof="0" dirty="0" smtClean="0"/>
              <a:t>Click icon to add picture</a:t>
            </a:r>
            <a:endParaRPr lang="en-US" noProof="0" dirty="0"/>
          </a:p>
        </p:txBody>
      </p:sp>
      <p:sp>
        <p:nvSpPr>
          <p:cNvPr id="3" name="Content Placeholder 2"/>
          <p:cNvSpPr>
            <a:spLocks noGrp="1"/>
          </p:cNvSpPr>
          <p:nvPr>
            <p:ph sz="half" idx="1"/>
          </p:nvPr>
        </p:nvSpPr>
        <p:spPr>
          <a:xfrm>
            <a:off x="304800" y="914401"/>
            <a:ext cx="8458200" cy="22860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304800" y="3352800"/>
            <a:ext cx="4191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4"/>
          </p:nvPr>
        </p:nvSpPr>
        <p:spPr>
          <a:xfrm>
            <a:off x="4648200" y="6629400"/>
            <a:ext cx="3962400" cy="228600"/>
          </a:xfrm>
        </p:spPr>
        <p:txBody>
          <a:bodyPr/>
          <a:lstStyle>
            <a:lvl1pPr>
              <a:defRPr/>
            </a:lvl1pPr>
          </a:lstStyle>
          <a:p>
            <a:pPr>
              <a:defRPr/>
            </a:pPr>
            <a:r>
              <a:rPr lang="en-US" smtClean="0"/>
              <a:t>Journey to the Cloud</a:t>
            </a:r>
            <a:endParaRPr lang="en-US" dirty="0"/>
          </a:p>
        </p:txBody>
      </p:sp>
      <p:sp>
        <p:nvSpPr>
          <p:cNvPr id="8" name="Slide Number Placeholder 6"/>
          <p:cNvSpPr>
            <a:spLocks noGrp="1"/>
          </p:cNvSpPr>
          <p:nvPr>
            <p:ph type="sldNum" sz="quarter" idx="15"/>
          </p:nvPr>
        </p:nvSpPr>
        <p:spPr/>
        <p:txBody>
          <a:bodyPr/>
          <a:lstStyle>
            <a:lvl1pPr>
              <a:defRPr/>
            </a:lvl1pPr>
          </a:lstStyle>
          <a:p>
            <a:pPr>
              <a:defRPr/>
            </a:pPr>
            <a:fld id="{5D9EB8BF-1EF5-4796-9F63-213B6934CB3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04800" y="762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04800" y="9144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419600" y="6629400"/>
            <a:ext cx="4191000" cy="228600"/>
          </a:xfrm>
          <a:prstGeom prst="rect">
            <a:avLst/>
          </a:prstGeom>
        </p:spPr>
        <p:txBody>
          <a:bodyPr vert="horz" lIns="91440" tIns="45720" rIns="91440" bIns="45720" rtlCol="0" anchor="b"/>
          <a:lstStyle>
            <a:lvl1pPr algn="r" fontAlgn="auto">
              <a:spcBef>
                <a:spcPts val="0"/>
              </a:spcBef>
              <a:spcAft>
                <a:spcPts val="0"/>
              </a:spcAft>
              <a:defRPr sz="1000" smtClean="0">
                <a:solidFill>
                  <a:schemeClr val="tx1">
                    <a:lumMod val="75000"/>
                    <a:lumOff val="25000"/>
                  </a:schemeClr>
                </a:solidFill>
                <a:latin typeface="Calibri" pitchFamily="34" charset="0"/>
                <a:cs typeface="+mn-cs"/>
              </a:defRPr>
            </a:lvl1pPr>
          </a:lstStyle>
          <a:p>
            <a:pPr>
              <a:defRPr/>
            </a:pPr>
            <a:r>
              <a:rPr lang="en-US" dirty="0" smtClean="0"/>
              <a:t>Journey to the Cloud</a:t>
            </a:r>
            <a:endParaRPr lang="en-US" dirty="0"/>
          </a:p>
        </p:txBody>
      </p:sp>
      <p:sp>
        <p:nvSpPr>
          <p:cNvPr id="6" name="Slide Number Placeholder 5"/>
          <p:cNvSpPr>
            <a:spLocks noGrp="1"/>
          </p:cNvSpPr>
          <p:nvPr>
            <p:ph type="sldNum" sz="quarter" idx="4"/>
          </p:nvPr>
        </p:nvSpPr>
        <p:spPr>
          <a:xfrm>
            <a:off x="8686800" y="6629400"/>
            <a:ext cx="457200" cy="228600"/>
          </a:xfrm>
          <a:prstGeom prst="rect">
            <a:avLst/>
          </a:prstGeom>
        </p:spPr>
        <p:txBody>
          <a:bodyPr vert="horz" lIns="91440" tIns="45720" rIns="91440" bIns="45720" rtlCol="0" anchor="b"/>
          <a:lstStyle>
            <a:lvl1pPr algn="r" fontAlgn="auto">
              <a:spcBef>
                <a:spcPts val="0"/>
              </a:spcBef>
              <a:spcAft>
                <a:spcPts val="0"/>
              </a:spcAft>
              <a:defRPr sz="1000" smtClean="0">
                <a:solidFill>
                  <a:schemeClr val="tx1">
                    <a:lumMod val="75000"/>
                    <a:lumOff val="25000"/>
                  </a:schemeClr>
                </a:solidFill>
                <a:latin typeface="Calibri" pitchFamily="34" charset="0"/>
                <a:cs typeface="+mn-cs"/>
              </a:defRPr>
            </a:lvl1pPr>
          </a:lstStyle>
          <a:p>
            <a:pPr>
              <a:defRPr/>
            </a:pPr>
            <a:fld id="{2F0FE6C8-51A2-4AA8-BE8B-722D435E963D}" type="slidenum">
              <a:rPr lang="en-US"/>
              <a:pPr>
                <a:defRPr/>
              </a:pPr>
              <a:t>‹#›</a:t>
            </a:fld>
            <a:endParaRPr lang="en-US" dirty="0"/>
          </a:p>
        </p:txBody>
      </p:sp>
      <p:pic>
        <p:nvPicPr>
          <p:cNvPr id="1030" name="Picture 8"/>
          <p:cNvPicPr>
            <a:picLocks noChangeAspect="1" noChangeArrowheads="1"/>
          </p:cNvPicPr>
          <p:nvPr/>
        </p:nvPicPr>
        <p:blipFill>
          <a:blip r:embed="rId18" cstate="print"/>
          <a:srcRect/>
          <a:stretch>
            <a:fillRect/>
          </a:stretch>
        </p:blipFill>
        <p:spPr bwMode="auto">
          <a:xfrm>
            <a:off x="0" y="6134100"/>
            <a:ext cx="9150350" cy="523875"/>
          </a:xfrm>
          <a:prstGeom prst="rect">
            <a:avLst/>
          </a:prstGeom>
          <a:noFill/>
          <a:ln w="9525">
            <a:noFill/>
            <a:miter lim="800000"/>
            <a:headEnd/>
            <a:tailEnd/>
          </a:ln>
        </p:spPr>
      </p:pic>
      <p:sp>
        <p:nvSpPr>
          <p:cNvPr id="8" name="Rectangle 7"/>
          <p:cNvSpPr/>
          <p:nvPr/>
        </p:nvSpPr>
        <p:spPr>
          <a:xfrm>
            <a:off x="304800" y="6627813"/>
            <a:ext cx="3124200" cy="246062"/>
          </a:xfrm>
          <a:prstGeom prst="rect">
            <a:avLst/>
          </a:prstGeom>
        </p:spPr>
        <p:txBody>
          <a:bodyPr>
            <a:spAutoFit/>
          </a:bodyPr>
          <a:lstStyle/>
          <a:p>
            <a:pPr>
              <a:defRPr/>
            </a:pPr>
            <a:r>
              <a:rPr lang="en-US" sz="1000" dirty="0">
                <a:solidFill>
                  <a:schemeClr val="bg1">
                    <a:lumMod val="50000"/>
                  </a:schemeClr>
                </a:solidFill>
                <a:latin typeface="Calibri" pitchFamily="34" charset="0"/>
              </a:rPr>
              <a:t>Copyright © 2011 EMC Corporation. All Rights Reserved.</a:t>
            </a: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00" r:id="rId13"/>
    <p:sldLayoutId id="2147483814" r:id="rId14"/>
    <p:sldLayoutId id="2147483801" r:id="rId15"/>
    <p:sldLayoutId id="2147483815" r:id="rId16"/>
  </p:sldLayoutIdLst>
  <p:hf sldNum="0" hdr="0" dt="0"/>
  <p:txStyles>
    <p:titleStyle>
      <a:lvl1pPr algn="l" rtl="0" eaLnBrk="1" fontAlgn="base" hangingPunct="1">
        <a:spcBef>
          <a:spcPct val="0"/>
        </a:spcBef>
        <a:spcAft>
          <a:spcPct val="0"/>
        </a:spcAft>
        <a:defRPr sz="2800" kern="1200">
          <a:solidFill>
            <a:srgbClr val="2C95DD"/>
          </a:solidFill>
          <a:latin typeface="+mj-lt"/>
          <a:ea typeface="+mj-ea"/>
          <a:cs typeface="+mj-cs"/>
        </a:defRPr>
      </a:lvl1pPr>
      <a:lvl2pPr algn="l" rtl="0" eaLnBrk="1" fontAlgn="base" hangingPunct="1">
        <a:spcBef>
          <a:spcPct val="0"/>
        </a:spcBef>
        <a:spcAft>
          <a:spcPct val="0"/>
        </a:spcAft>
        <a:defRPr sz="2800">
          <a:solidFill>
            <a:srgbClr val="2C95DD"/>
          </a:solidFill>
          <a:latin typeface="MetaNormalLF-Roman" pitchFamily="34" charset="0"/>
          <a:cs typeface="Arial" charset="0"/>
        </a:defRPr>
      </a:lvl2pPr>
      <a:lvl3pPr algn="l" rtl="0" eaLnBrk="1" fontAlgn="base" hangingPunct="1">
        <a:spcBef>
          <a:spcPct val="0"/>
        </a:spcBef>
        <a:spcAft>
          <a:spcPct val="0"/>
        </a:spcAft>
        <a:defRPr sz="2800">
          <a:solidFill>
            <a:srgbClr val="2C95DD"/>
          </a:solidFill>
          <a:latin typeface="MetaNormalLF-Roman" pitchFamily="34" charset="0"/>
          <a:cs typeface="Arial" charset="0"/>
        </a:defRPr>
      </a:lvl3pPr>
      <a:lvl4pPr algn="l" rtl="0" eaLnBrk="1" fontAlgn="base" hangingPunct="1">
        <a:spcBef>
          <a:spcPct val="0"/>
        </a:spcBef>
        <a:spcAft>
          <a:spcPct val="0"/>
        </a:spcAft>
        <a:defRPr sz="2800">
          <a:solidFill>
            <a:srgbClr val="2C95DD"/>
          </a:solidFill>
          <a:latin typeface="MetaNormalLF-Roman" pitchFamily="34" charset="0"/>
          <a:cs typeface="Arial" charset="0"/>
        </a:defRPr>
      </a:lvl4pPr>
      <a:lvl5pPr algn="l" rtl="0" eaLnBrk="1" fontAlgn="base" hangingPunct="1">
        <a:spcBef>
          <a:spcPct val="0"/>
        </a:spcBef>
        <a:spcAft>
          <a:spcPct val="0"/>
        </a:spcAft>
        <a:defRPr sz="2800">
          <a:solidFill>
            <a:srgbClr val="2C95DD"/>
          </a:solidFill>
          <a:latin typeface="MetaNormalLF-Roman" pitchFamily="34" charset="0"/>
          <a:cs typeface="Arial" charset="0"/>
        </a:defRPr>
      </a:lvl5pPr>
      <a:lvl6pPr marL="457200" algn="l" rtl="0" eaLnBrk="1" fontAlgn="base" hangingPunct="1">
        <a:spcBef>
          <a:spcPct val="0"/>
        </a:spcBef>
        <a:spcAft>
          <a:spcPct val="0"/>
        </a:spcAft>
        <a:defRPr sz="2800">
          <a:solidFill>
            <a:srgbClr val="00B0F0"/>
          </a:solidFill>
          <a:latin typeface="MetaNormalLF-Roman" pitchFamily="34" charset="0"/>
          <a:cs typeface="Arial" charset="0"/>
        </a:defRPr>
      </a:lvl6pPr>
      <a:lvl7pPr marL="914400" algn="l" rtl="0" eaLnBrk="1" fontAlgn="base" hangingPunct="1">
        <a:spcBef>
          <a:spcPct val="0"/>
        </a:spcBef>
        <a:spcAft>
          <a:spcPct val="0"/>
        </a:spcAft>
        <a:defRPr sz="2800">
          <a:solidFill>
            <a:srgbClr val="00B0F0"/>
          </a:solidFill>
          <a:latin typeface="MetaNormalLF-Roman" pitchFamily="34" charset="0"/>
          <a:cs typeface="Arial" charset="0"/>
        </a:defRPr>
      </a:lvl7pPr>
      <a:lvl8pPr marL="1371600" algn="l" rtl="0" eaLnBrk="1" fontAlgn="base" hangingPunct="1">
        <a:spcBef>
          <a:spcPct val="0"/>
        </a:spcBef>
        <a:spcAft>
          <a:spcPct val="0"/>
        </a:spcAft>
        <a:defRPr sz="2800">
          <a:solidFill>
            <a:srgbClr val="00B0F0"/>
          </a:solidFill>
          <a:latin typeface="MetaNormalLF-Roman" pitchFamily="34" charset="0"/>
          <a:cs typeface="Arial" charset="0"/>
        </a:defRPr>
      </a:lvl8pPr>
      <a:lvl9pPr marL="1828800" algn="l" rtl="0" eaLnBrk="1" fontAlgn="base" hangingPunct="1">
        <a:spcBef>
          <a:spcPct val="0"/>
        </a:spcBef>
        <a:spcAft>
          <a:spcPct val="0"/>
        </a:spcAft>
        <a:defRPr sz="2800">
          <a:solidFill>
            <a:srgbClr val="00B0F0"/>
          </a:solidFill>
          <a:latin typeface="MetaNormalLF-Roman" pitchFamily="34" charset="0"/>
          <a:cs typeface="Arial" charset="0"/>
        </a:defRPr>
      </a:lvl9pPr>
    </p:titleStyle>
    <p:bodyStyle>
      <a:lvl1pPr marL="231775" indent="-231775" algn="l" rtl="0" eaLnBrk="1" fontAlgn="base" hangingPunct="1">
        <a:spcBef>
          <a:spcPct val="20000"/>
        </a:spcBef>
        <a:spcAft>
          <a:spcPct val="0"/>
        </a:spcAft>
        <a:buClr>
          <a:srgbClr val="92D050"/>
        </a:buClr>
        <a:buSzPct val="120000"/>
        <a:buFont typeface="Arial" charset="0"/>
        <a:buChar char="•"/>
        <a:defRPr sz="2400" kern="1200">
          <a:solidFill>
            <a:schemeClr val="bg2">
              <a:lumMod val="75000"/>
            </a:schemeClr>
          </a:solidFill>
          <a:latin typeface="Calibri" pitchFamily="34" charset="0"/>
          <a:ea typeface="+mn-ea"/>
          <a:cs typeface="+mn-cs"/>
        </a:defRPr>
      </a:lvl1pPr>
      <a:lvl2pPr marL="682625" indent="-341313" algn="l" rtl="0" eaLnBrk="1" fontAlgn="base" hangingPunct="1">
        <a:spcBef>
          <a:spcPct val="20000"/>
        </a:spcBef>
        <a:spcAft>
          <a:spcPct val="0"/>
        </a:spcAft>
        <a:buClr>
          <a:srgbClr val="FFC425"/>
        </a:buClr>
        <a:buSzPct val="90000"/>
        <a:buFont typeface="Webdings" pitchFamily="18" charset="2"/>
        <a:buChar char="4"/>
        <a:defRPr sz="2200" kern="1200">
          <a:solidFill>
            <a:schemeClr val="bg2">
              <a:lumMod val="75000"/>
            </a:schemeClr>
          </a:solidFill>
          <a:latin typeface="Calibri" pitchFamily="34" charset="0"/>
          <a:ea typeface="+mn-ea"/>
          <a:cs typeface="+mn-cs"/>
        </a:defRPr>
      </a:lvl2pPr>
      <a:lvl3pPr marL="1143000" indent="-338138" algn="l" rtl="0" eaLnBrk="1" fontAlgn="base" hangingPunct="1">
        <a:spcBef>
          <a:spcPct val="20000"/>
        </a:spcBef>
        <a:spcAft>
          <a:spcPct val="0"/>
        </a:spcAft>
        <a:buClr>
          <a:srgbClr val="B5761B"/>
        </a:buClr>
        <a:buSzPct val="90000"/>
        <a:buFont typeface="Webdings" pitchFamily="18" charset="2"/>
        <a:buChar char="8"/>
        <a:defRPr sz="2000" kern="1200">
          <a:solidFill>
            <a:schemeClr val="bg2">
              <a:lumMod val="75000"/>
            </a:schemeClr>
          </a:solidFill>
          <a:latin typeface="Calibri" pitchFamily="34" charset="0"/>
          <a:ea typeface="+mn-ea"/>
          <a:cs typeface="+mn-cs"/>
        </a:defRPr>
      </a:lvl3pPr>
      <a:lvl4pPr marL="1487488" indent="-231775" algn="l" rtl="0" eaLnBrk="1" fontAlgn="base" hangingPunct="1">
        <a:spcBef>
          <a:spcPct val="20000"/>
        </a:spcBef>
        <a:spcAft>
          <a:spcPct val="0"/>
        </a:spcAft>
        <a:buClr>
          <a:schemeClr val="tx2"/>
        </a:buClr>
        <a:buFont typeface="Wingdings" pitchFamily="2" charset="2"/>
        <a:buChar char="§"/>
        <a:defRPr kern="1200">
          <a:solidFill>
            <a:schemeClr val="bg2">
              <a:lumMod val="75000"/>
            </a:schemeClr>
          </a:solidFill>
          <a:latin typeface="Calibri" pitchFamily="34" charset="0"/>
          <a:ea typeface="+mn-ea"/>
          <a:cs typeface="+mn-cs"/>
        </a:defRPr>
      </a:lvl4pPr>
      <a:lvl5pPr marL="1828800" indent="-231775" algn="l" rtl="0" eaLnBrk="1" fontAlgn="base" hangingPunct="1">
        <a:spcBef>
          <a:spcPct val="20000"/>
        </a:spcBef>
        <a:spcAft>
          <a:spcPct val="0"/>
        </a:spcAft>
        <a:buClr>
          <a:srgbClr val="7030A0"/>
        </a:buClr>
        <a:buSzPct val="110000"/>
        <a:buFont typeface="Arial" charset="0"/>
        <a:buChar char="•"/>
        <a:defRPr kern="1200">
          <a:solidFill>
            <a:schemeClr val="bg2">
              <a:lumMod val="75000"/>
            </a:schemeClr>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89113" y="1524000"/>
            <a:ext cx="6705600" cy="2819400"/>
          </a:xfrm>
          <a:ln>
            <a:noFill/>
          </a:ln>
        </p:spPr>
        <p:txBody>
          <a:bodyPr/>
          <a:lstStyle/>
          <a:p>
            <a:r>
              <a:rPr lang="en-US" sz="4400" dirty="0" smtClean="0">
                <a:solidFill>
                  <a:srgbClr val="2C95DD"/>
                </a:solidFill>
              </a:rPr>
              <a:t>Module – 1  </a:t>
            </a:r>
            <a:br>
              <a:rPr lang="en-US" sz="4400" dirty="0" smtClean="0">
                <a:solidFill>
                  <a:srgbClr val="2C95DD"/>
                </a:solidFill>
              </a:rPr>
            </a:br>
            <a:r>
              <a:rPr lang="en-US" sz="4400" dirty="0" smtClean="0">
                <a:solidFill>
                  <a:srgbClr val="2C95DD"/>
                </a:solidFill>
              </a:rPr>
              <a:t/>
            </a:r>
            <a:br>
              <a:rPr lang="en-US" sz="4400" dirty="0" smtClean="0">
                <a:solidFill>
                  <a:srgbClr val="2C95DD"/>
                </a:solidFill>
              </a:rPr>
            </a:br>
            <a:r>
              <a:rPr lang="en-US" sz="4400" dirty="0" smtClean="0">
                <a:solidFill>
                  <a:srgbClr val="2C95DD"/>
                </a:solidFill>
              </a:rPr>
              <a:t>Journey to the cloud</a:t>
            </a:r>
            <a:br>
              <a:rPr lang="en-US" sz="4400" dirty="0" smtClean="0">
                <a:solidFill>
                  <a:srgbClr val="2C95DD"/>
                </a:solidFill>
              </a:rPr>
            </a:br>
            <a:endParaRPr lang="en-US" sz="4400" dirty="0">
              <a:solidFill>
                <a:srgbClr val="2C95DD"/>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19200" y="2747963"/>
            <a:ext cx="6705600" cy="1362075"/>
          </a:xfrm>
          <a:ln>
            <a:solidFill>
              <a:schemeClr val="bg1"/>
            </a:solidFill>
          </a:ln>
        </p:spPr>
        <p:txBody>
          <a:bodyPr/>
          <a:lstStyle/>
          <a:p>
            <a:pPr algn="ctr"/>
            <a:r>
              <a:rPr lang="en-US" dirty="0" smtClean="0"/>
              <a:t>Module 1 quiz</a:t>
            </a:r>
            <a:endParaRPr lang="en-US" dirty="0"/>
          </a:p>
        </p:txBody>
      </p:sp>
      <p:sp>
        <p:nvSpPr>
          <p:cNvPr id="4" name="Footer Placeholder 5"/>
          <p:cNvSpPr txBox="1">
            <a:spLocks/>
          </p:cNvSpPr>
          <p:nvPr/>
        </p:nvSpPr>
        <p:spPr>
          <a:xfrm>
            <a:off x="4648200" y="6617368"/>
            <a:ext cx="3962400" cy="228600"/>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1000" dirty="0" smtClean="0">
                <a:solidFill>
                  <a:schemeClr val="tx1">
                    <a:lumMod val="75000"/>
                    <a:lumOff val="25000"/>
                  </a:schemeClr>
                </a:solidFill>
                <a:latin typeface="Calibri" pitchFamily="34" charset="0"/>
                <a:cs typeface="+mn-cs"/>
              </a:rPr>
              <a:t>Journey to the Cloud</a:t>
            </a:r>
            <a:endParaRPr lang="en-US" sz="1000" dirty="0">
              <a:solidFill>
                <a:schemeClr val="tx1">
                  <a:lumMod val="75000"/>
                  <a:lumOff val="25000"/>
                </a:schemeClr>
              </a:solidFill>
              <a:latin typeface="Calibri" pitchFamily="34" charset="0"/>
              <a:cs typeface="+mn-cs"/>
            </a:endParaRPr>
          </a:p>
        </p:txBody>
      </p:sp>
      <p:sp>
        <p:nvSpPr>
          <p:cNvPr id="7" name="Slide Number Placeholder 6"/>
          <p:cNvSpPr txBox="1">
            <a:spLocks/>
          </p:cNvSpPr>
          <p:nvPr/>
        </p:nvSpPr>
        <p:spPr>
          <a:xfrm>
            <a:off x="8686800" y="6617368"/>
            <a:ext cx="457200" cy="228600"/>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6773B01-4140-4737-A600-00C5477C65A7}" type="slidenum">
              <a:rPr lang="en-US" sz="1000" smtClean="0">
                <a:solidFill>
                  <a:schemeClr val="tx1">
                    <a:lumMod val="75000"/>
                    <a:lumOff val="25000"/>
                  </a:schemeClr>
                </a:solidFill>
                <a:latin typeface="Calibri" pitchFamily="34" charset="0"/>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lang="en-US" sz="1000" dirty="0">
              <a:solidFill>
                <a:schemeClr val="tx1">
                  <a:lumMod val="75000"/>
                  <a:lumOff val="25000"/>
                </a:schemeClr>
              </a:solidFill>
              <a:latin typeface="Calibri" pitchFamily="34" charset="0"/>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2"/>
          <p:cNvSpPr>
            <a:spLocks noGrp="1" noChangeArrowheads="1"/>
          </p:cNvSpPr>
          <p:nvPr>
            <p:ph type="title"/>
          </p:nvPr>
        </p:nvSpPr>
        <p:spPr/>
        <p:txBody>
          <a:bodyPr/>
          <a:lstStyle/>
          <a:p>
            <a:r>
              <a:rPr lang="en-US" dirty="0" smtClean="0"/>
              <a:t>Emergence of New IT  Model – Cloud Computing </a:t>
            </a:r>
          </a:p>
        </p:txBody>
      </p:sp>
      <p:sp>
        <p:nvSpPr>
          <p:cNvPr id="11" name="Rectangle 10"/>
          <p:cNvSpPr/>
          <p:nvPr/>
        </p:nvSpPr>
        <p:spPr bwMode="auto">
          <a:xfrm>
            <a:off x="436563" y="1141413"/>
            <a:ext cx="8021637" cy="1830387"/>
          </a:xfrm>
          <a:prstGeom prst="rect">
            <a:avLst/>
          </a:prstGeom>
          <a:ln>
            <a:solidFill>
              <a:srgbClr val="00B050"/>
            </a:solidFill>
          </a:ln>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a:lstStyle/>
          <a:p>
            <a:endParaRPr lang="en-US" dirty="0" smtClean="0">
              <a:solidFill>
                <a:schemeClr val="tx1"/>
              </a:solidFill>
              <a:latin typeface="Calibri" pitchFamily="34" charset="0"/>
            </a:endParaRPr>
          </a:p>
          <a:p>
            <a:r>
              <a:rPr lang="en-US" dirty="0" smtClean="0">
                <a:solidFill>
                  <a:schemeClr val="tx1"/>
                </a:solidFill>
                <a:latin typeface="Calibri" pitchFamily="34" charset="0"/>
              </a:rPr>
              <a:t>A model for enabling ubiquitous, convenient, on-demand network access to a shared pool of configurable computing resources (e.g.,  servers, storage, networks, applications, and services) that can be rapidly provisioned and released with minimal management effort or service provider interaction. </a:t>
            </a:r>
            <a:r>
              <a:rPr lang="en-US" dirty="0" smtClean="0">
                <a:latin typeface="Calibri" pitchFamily="34" charset="0"/>
              </a:rPr>
              <a:t>  </a:t>
            </a:r>
          </a:p>
          <a:p>
            <a:r>
              <a:rPr lang="en-US" dirty="0" smtClean="0">
                <a:latin typeface="Calibri" pitchFamily="34" charset="0"/>
              </a:rPr>
              <a:t>                                                                                                                 	  </a:t>
            </a:r>
            <a:r>
              <a:rPr lang="en-US" dirty="0" smtClean="0">
                <a:solidFill>
                  <a:schemeClr val="tx1"/>
                </a:solidFill>
                <a:latin typeface="Calibri" pitchFamily="34" charset="0"/>
              </a:rPr>
              <a:t>– NIST</a:t>
            </a:r>
            <a:endParaRPr lang="en-US" dirty="0" smtClean="0"/>
          </a:p>
        </p:txBody>
      </p:sp>
      <p:sp>
        <p:nvSpPr>
          <p:cNvPr id="18" name="Rounded Rectangle 4"/>
          <p:cNvSpPr/>
          <p:nvPr/>
        </p:nvSpPr>
        <p:spPr bwMode="auto">
          <a:xfrm>
            <a:off x="762000" y="990600"/>
            <a:ext cx="2194560" cy="292608"/>
          </a:xfrm>
          <a:prstGeom prst="rect">
            <a:avLst/>
          </a:prstGeom>
        </p:spPr>
        <p:style>
          <a:lnRef idx="0">
            <a:schemeClr val="accent2"/>
          </a:lnRef>
          <a:fillRef idx="3">
            <a:schemeClr val="accent2"/>
          </a:fillRef>
          <a:effectRef idx="3">
            <a:schemeClr val="accent2"/>
          </a:effectRef>
          <a:fontRef idx="minor">
            <a:schemeClr val="lt1"/>
          </a:fontRef>
        </p:style>
        <p:txBody>
          <a:bodyPr lIns="101362" tIns="0" rIns="101362" bIns="0" spcCol="1270" anchor="ctr"/>
          <a:lstStyle/>
          <a:p>
            <a:pPr algn="ctr" defTabSz="800100">
              <a:lnSpc>
                <a:spcPct val="90000"/>
              </a:lnSpc>
              <a:spcAft>
                <a:spcPct val="35000"/>
              </a:spcAft>
              <a:defRPr/>
            </a:pPr>
            <a:r>
              <a:rPr lang="en-US" sz="1600" b="1" dirty="0" smtClean="0">
                <a:latin typeface="Calibri" pitchFamily="34" charset="0"/>
              </a:rPr>
              <a:t>Cloud Computing</a:t>
            </a:r>
            <a:endParaRPr lang="en-US" sz="1600" b="1" dirty="0">
              <a:latin typeface="Calibri" pitchFamily="34" charset="0"/>
            </a:endParaRPr>
          </a:p>
        </p:txBody>
      </p:sp>
      <p:sp>
        <p:nvSpPr>
          <p:cNvPr id="10" name="Content Placeholder 9"/>
          <p:cNvSpPr>
            <a:spLocks noGrp="1"/>
          </p:cNvSpPr>
          <p:nvPr>
            <p:ph idx="1"/>
          </p:nvPr>
        </p:nvSpPr>
        <p:spPr>
          <a:xfrm>
            <a:off x="304800" y="3124200"/>
            <a:ext cx="4343400" cy="2895600"/>
          </a:xfrm>
        </p:spPr>
        <p:txBody>
          <a:bodyPr/>
          <a:lstStyle/>
          <a:p>
            <a:r>
              <a:rPr lang="en-US" dirty="0" smtClean="0"/>
              <a:t>Essential Cloud Characteristics</a:t>
            </a:r>
          </a:p>
          <a:p>
            <a:pPr lvl="1"/>
            <a:r>
              <a:rPr lang="en-US" dirty="0" smtClean="0"/>
              <a:t>On-demand self-service</a:t>
            </a:r>
          </a:p>
          <a:p>
            <a:pPr lvl="1"/>
            <a:r>
              <a:rPr lang="en-US" dirty="0" smtClean="0"/>
              <a:t>Broad network access</a:t>
            </a:r>
          </a:p>
          <a:p>
            <a:pPr lvl="1"/>
            <a:r>
              <a:rPr lang="en-US" dirty="0" smtClean="0"/>
              <a:t>Resource pooling</a:t>
            </a:r>
          </a:p>
          <a:p>
            <a:pPr lvl="1"/>
            <a:r>
              <a:rPr lang="en-US" dirty="0" smtClean="0"/>
              <a:t>Rapid elasticity</a:t>
            </a:r>
          </a:p>
          <a:p>
            <a:pPr lvl="1"/>
            <a:r>
              <a:rPr lang="en-US" dirty="0" smtClean="0"/>
              <a:t>Measured service</a:t>
            </a:r>
          </a:p>
          <a:p>
            <a:pPr lvl="1">
              <a:buNone/>
            </a:pPr>
            <a:endParaRPr lang="en-US" dirty="0"/>
          </a:p>
        </p:txBody>
      </p:sp>
      <p:sp>
        <p:nvSpPr>
          <p:cNvPr id="14" name="Footer Placeholder 3"/>
          <p:cNvSpPr>
            <a:spLocks noGrp="1"/>
          </p:cNvSpPr>
          <p:nvPr>
            <p:ph type="ftr" sz="quarter" idx="10"/>
          </p:nvPr>
        </p:nvSpPr>
        <p:spPr>
          <a:xfrm>
            <a:off x="3886200" y="6629400"/>
            <a:ext cx="4724400" cy="228600"/>
          </a:xfrm>
        </p:spPr>
        <p:txBody>
          <a:bodyPr/>
          <a:lstStyle/>
          <a:p>
            <a:pPr>
              <a:defRPr/>
            </a:pPr>
            <a:r>
              <a:rPr lang="en-US" dirty="0" smtClean="0"/>
              <a:t>Journey to the Cloud</a:t>
            </a:r>
            <a:endParaRPr lang="en-US" dirty="0"/>
          </a:p>
        </p:txBody>
      </p:sp>
      <p:sp>
        <p:nvSpPr>
          <p:cNvPr id="15" name="Slide Number Placeholder 4"/>
          <p:cNvSpPr>
            <a:spLocks noGrp="1"/>
          </p:cNvSpPr>
          <p:nvPr>
            <p:ph type="sldNum" sz="quarter" idx="11"/>
          </p:nvPr>
        </p:nvSpPr>
        <p:spPr>
          <a:xfrm>
            <a:off x="8686800" y="6629400"/>
            <a:ext cx="457200" cy="228600"/>
          </a:xfrm>
        </p:spPr>
        <p:txBody>
          <a:bodyPr/>
          <a:lstStyle/>
          <a:p>
            <a:pPr>
              <a:defRPr/>
            </a:pPr>
            <a:fld id="{42527046-CA44-42AE-908F-75E248811D65}" type="slidenum">
              <a:rPr lang="en-US"/>
              <a:pPr>
                <a:defRPr/>
              </a:pPr>
              <a:t>2</a:t>
            </a:fld>
            <a:endParaRPr lang="en-US" dirty="0"/>
          </a:p>
        </p:txBody>
      </p:sp>
      <p:sp>
        <p:nvSpPr>
          <p:cNvPr id="20" name="AutoShape 2"/>
          <p:cNvSpPr>
            <a:spLocks noChangeArrowheads="1"/>
          </p:cNvSpPr>
          <p:nvPr/>
        </p:nvSpPr>
        <p:spPr bwMode="auto">
          <a:xfrm>
            <a:off x="4800600" y="3710343"/>
            <a:ext cx="4114800" cy="1736646"/>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wrap="square" anchor="ctr">
            <a:spAutoFit/>
          </a:bodyPr>
          <a:lstStyle/>
          <a:p>
            <a:r>
              <a:rPr lang="en-US" dirty="0" smtClean="0">
                <a:solidFill>
                  <a:schemeClr val="tx1"/>
                </a:solidFill>
              </a:rPr>
              <a:t>“</a:t>
            </a:r>
            <a:r>
              <a:rPr lang="en-US" dirty="0" smtClean="0">
                <a:solidFill>
                  <a:schemeClr val="tx1"/>
                </a:solidFill>
                <a:latin typeface="Calibri" pitchFamily="34" charset="0"/>
              </a:rPr>
              <a:t>Computing may someday be</a:t>
            </a:r>
          </a:p>
          <a:p>
            <a:r>
              <a:rPr lang="en-US" dirty="0" smtClean="0">
                <a:solidFill>
                  <a:schemeClr val="tx1"/>
                </a:solidFill>
                <a:latin typeface="Calibri" pitchFamily="34" charset="0"/>
              </a:rPr>
              <a:t>organized as a public utility, just as the electricity is organized as a public utility</a:t>
            </a:r>
            <a:r>
              <a:rPr lang="en-US" dirty="0" smtClean="0">
                <a:solidFill>
                  <a:schemeClr val="tx1"/>
                </a:solidFill>
              </a:rPr>
              <a:t>” </a:t>
            </a:r>
          </a:p>
          <a:p>
            <a:endParaRPr lang="en-US" sz="1200" dirty="0" smtClean="0">
              <a:solidFill>
                <a:schemeClr val="tx1"/>
              </a:solidFill>
            </a:endParaRPr>
          </a:p>
          <a:p>
            <a:r>
              <a:rPr lang="en-US" sz="1200" dirty="0" smtClean="0">
                <a:solidFill>
                  <a:schemeClr val="tx1"/>
                </a:solidFill>
              </a:rPr>
              <a:t>                                </a:t>
            </a:r>
            <a:r>
              <a:rPr lang="en-US" sz="1200" dirty="0" smtClean="0">
                <a:solidFill>
                  <a:schemeClr val="tx1"/>
                </a:solidFill>
                <a:latin typeface="Calibri" pitchFamily="34" charset="0"/>
              </a:rPr>
              <a:t>– John McCarthy, speech at MIT in 1961</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Cloud Infrastructure</a:t>
            </a:r>
            <a:endParaRPr lang="en-US" dirty="0"/>
          </a:p>
        </p:txBody>
      </p:sp>
      <p:sp>
        <p:nvSpPr>
          <p:cNvPr id="6" name="Content Placeholder 5"/>
          <p:cNvSpPr>
            <a:spLocks noGrp="1"/>
          </p:cNvSpPr>
          <p:nvPr>
            <p:ph idx="1"/>
          </p:nvPr>
        </p:nvSpPr>
        <p:spPr>
          <a:xfrm>
            <a:off x="304800" y="1676400"/>
            <a:ext cx="5410200" cy="4191000"/>
          </a:xfrm>
        </p:spPr>
        <p:txBody>
          <a:bodyPr/>
          <a:lstStyle/>
          <a:p>
            <a:r>
              <a:rPr lang="en-US" dirty="0" smtClean="0"/>
              <a:t>Building Cloud infrastructure is a journey in phased approach:</a:t>
            </a:r>
          </a:p>
          <a:p>
            <a:pPr lvl="1"/>
            <a:r>
              <a:rPr lang="en-US" dirty="0" smtClean="0"/>
              <a:t>Understand your existing infrastructure </a:t>
            </a:r>
          </a:p>
          <a:p>
            <a:pPr lvl="1"/>
            <a:r>
              <a:rPr lang="en-US" dirty="0" err="1" smtClean="0"/>
              <a:t>Virtualize</a:t>
            </a:r>
            <a:r>
              <a:rPr lang="en-US" dirty="0" smtClean="0"/>
              <a:t> your infrastructure</a:t>
            </a:r>
          </a:p>
          <a:p>
            <a:pPr lvl="2"/>
            <a:r>
              <a:rPr lang="en-US" dirty="0" smtClean="0"/>
              <a:t>Virtualization enables resource pooling and rapid elasticity</a:t>
            </a:r>
          </a:p>
          <a:p>
            <a:pPr lvl="1"/>
            <a:r>
              <a:rPr lang="en-US" dirty="0" smtClean="0"/>
              <a:t>Deploy service management tools to deliver Cloud service </a:t>
            </a:r>
          </a:p>
          <a:p>
            <a:pPr lvl="2"/>
            <a:r>
              <a:rPr lang="en-US" dirty="0" smtClean="0"/>
              <a:t>Automate service provisioning to enable on-demand self-service of computing resources over the network</a:t>
            </a:r>
          </a:p>
          <a:p>
            <a:pPr lvl="2"/>
            <a:r>
              <a:rPr lang="en-US" dirty="0" smtClean="0"/>
              <a:t>Facilitate measured services</a:t>
            </a:r>
          </a:p>
          <a:p>
            <a:pPr lvl="1"/>
            <a:endParaRPr lang="en-US" dirty="0"/>
          </a:p>
        </p:txBody>
      </p:sp>
      <p:sp>
        <p:nvSpPr>
          <p:cNvPr id="5" name="Footer Placeholder 4"/>
          <p:cNvSpPr>
            <a:spLocks noGrp="1"/>
          </p:cNvSpPr>
          <p:nvPr>
            <p:ph type="ftr" sz="quarter" idx="10"/>
          </p:nvPr>
        </p:nvSpPr>
        <p:spPr/>
        <p:txBody>
          <a:bodyPr/>
          <a:lstStyle/>
          <a:p>
            <a:pPr>
              <a:defRPr/>
            </a:pPr>
            <a:r>
              <a:rPr lang="en-US" smtClean="0"/>
              <a:t>Journey to the Cloud</a:t>
            </a:r>
            <a:endParaRPr lang="en-US" dirty="0"/>
          </a:p>
        </p:txBody>
      </p:sp>
      <p:sp>
        <p:nvSpPr>
          <p:cNvPr id="7" name="Rounded Rectangle 6"/>
          <p:cNvSpPr/>
          <p:nvPr/>
        </p:nvSpPr>
        <p:spPr>
          <a:xfrm>
            <a:off x="838200" y="990600"/>
            <a:ext cx="7391400" cy="510778"/>
          </a:xfrm>
          <a:prstGeom prst="roundRect">
            <a:avLst/>
          </a:prstGeom>
          <a:ln>
            <a:solidFill>
              <a:srgbClr val="0070C0"/>
            </a:solidFill>
          </a:ln>
        </p:spPr>
        <p:style>
          <a:lnRef idx="2">
            <a:schemeClr val="dk1"/>
          </a:lnRef>
          <a:fillRef idx="1">
            <a:schemeClr val="lt1"/>
          </a:fillRef>
          <a:effectRef idx="0">
            <a:schemeClr val="dk1"/>
          </a:effectRef>
          <a:fontRef idx="minor">
            <a:schemeClr val="dk1"/>
          </a:fontRef>
        </p:style>
        <p:txBody>
          <a:bodyPr wrap="square">
            <a:spAutoFit/>
          </a:bodyPr>
          <a:lstStyle/>
          <a:p>
            <a:pPr>
              <a:buNone/>
            </a:pPr>
            <a:r>
              <a:rPr lang="en-US" sz="2400" dirty="0" smtClean="0">
                <a:solidFill>
                  <a:schemeClr val="accent4">
                    <a:lumMod val="75000"/>
                  </a:schemeClr>
                </a:solidFill>
                <a:latin typeface="Calibri" pitchFamily="34" charset="0"/>
                <a:cs typeface="+mn-cs"/>
              </a:rPr>
              <a:t>Infrastructure</a:t>
            </a:r>
            <a:r>
              <a:rPr lang="en-US" dirty="0" smtClean="0">
                <a:solidFill>
                  <a:schemeClr val="accent4">
                    <a:lumMod val="75000"/>
                  </a:schemeClr>
                </a:solidFill>
              </a:rPr>
              <a:t> </a:t>
            </a:r>
            <a:r>
              <a:rPr lang="en-US" sz="2400" dirty="0" smtClean="0">
                <a:solidFill>
                  <a:schemeClr val="accent4">
                    <a:lumMod val="75000"/>
                  </a:schemeClr>
                </a:solidFill>
                <a:latin typeface="Calibri" pitchFamily="34" charset="0"/>
                <a:cs typeface="+mn-cs"/>
              </a:rPr>
              <a:t>should</a:t>
            </a:r>
            <a:r>
              <a:rPr lang="en-US" dirty="0" smtClean="0">
                <a:solidFill>
                  <a:schemeClr val="accent4">
                    <a:lumMod val="75000"/>
                  </a:schemeClr>
                </a:solidFill>
              </a:rPr>
              <a:t> </a:t>
            </a:r>
            <a:r>
              <a:rPr lang="en-US" sz="2400" dirty="0" smtClean="0">
                <a:solidFill>
                  <a:schemeClr val="accent4">
                    <a:lumMod val="75000"/>
                  </a:schemeClr>
                </a:solidFill>
                <a:latin typeface="Calibri" pitchFamily="34" charset="0"/>
                <a:cs typeface="+mn-cs"/>
              </a:rPr>
              <a:t>meet</a:t>
            </a:r>
            <a:r>
              <a:rPr lang="en-US" dirty="0" smtClean="0">
                <a:solidFill>
                  <a:schemeClr val="accent4">
                    <a:lumMod val="75000"/>
                  </a:schemeClr>
                </a:solidFill>
              </a:rPr>
              <a:t> </a:t>
            </a:r>
            <a:r>
              <a:rPr lang="en-US" sz="2400" dirty="0" smtClean="0">
                <a:solidFill>
                  <a:schemeClr val="accent4">
                    <a:lumMod val="75000"/>
                  </a:schemeClr>
                </a:solidFill>
                <a:latin typeface="Calibri" pitchFamily="34" charset="0"/>
                <a:cs typeface="+mn-cs"/>
              </a:rPr>
              <a:t>essential</a:t>
            </a:r>
            <a:r>
              <a:rPr lang="en-US" dirty="0" smtClean="0">
                <a:solidFill>
                  <a:schemeClr val="accent4">
                    <a:lumMod val="75000"/>
                  </a:schemeClr>
                </a:solidFill>
              </a:rPr>
              <a:t> </a:t>
            </a:r>
            <a:r>
              <a:rPr lang="en-US" sz="2400" dirty="0" smtClean="0">
                <a:solidFill>
                  <a:schemeClr val="accent4">
                    <a:lumMod val="75000"/>
                  </a:schemeClr>
                </a:solidFill>
                <a:latin typeface="Calibri" pitchFamily="34" charset="0"/>
                <a:cs typeface="+mn-cs"/>
              </a:rPr>
              <a:t>Cloud</a:t>
            </a:r>
            <a:r>
              <a:rPr lang="en-US" dirty="0" smtClean="0">
                <a:solidFill>
                  <a:schemeClr val="accent4">
                    <a:lumMod val="75000"/>
                  </a:schemeClr>
                </a:solidFill>
              </a:rPr>
              <a:t> </a:t>
            </a:r>
            <a:r>
              <a:rPr lang="en-US" sz="2400" dirty="0" smtClean="0">
                <a:solidFill>
                  <a:schemeClr val="accent4">
                    <a:lumMod val="75000"/>
                  </a:schemeClr>
                </a:solidFill>
                <a:latin typeface="Calibri" pitchFamily="34" charset="0"/>
                <a:cs typeface="+mn-cs"/>
              </a:rPr>
              <a:t>characteristics</a:t>
            </a:r>
            <a:r>
              <a:rPr lang="en-US" dirty="0" smtClean="0">
                <a:solidFill>
                  <a:schemeClr val="accent4">
                    <a:lumMod val="75000"/>
                  </a:schemeClr>
                </a:solidFill>
              </a:rPr>
              <a:t> </a:t>
            </a:r>
          </a:p>
        </p:txBody>
      </p:sp>
      <p:grpSp>
        <p:nvGrpSpPr>
          <p:cNvPr id="8" name="Group 7"/>
          <p:cNvGrpSpPr/>
          <p:nvPr/>
        </p:nvGrpSpPr>
        <p:grpSpPr>
          <a:xfrm>
            <a:off x="5715000" y="2460562"/>
            <a:ext cx="3276600" cy="2644837"/>
            <a:chOff x="2057400" y="1447800"/>
            <a:chExt cx="5238750" cy="3987800"/>
          </a:xfrm>
        </p:grpSpPr>
        <p:pic>
          <p:nvPicPr>
            <p:cNvPr id="9" name="Picture 8" descr="slide-2"/>
            <p:cNvPicPr>
              <a:picLocks noChangeAspect="1" noChangeArrowheads="1"/>
            </p:cNvPicPr>
            <p:nvPr/>
          </p:nvPicPr>
          <p:blipFill>
            <a:blip r:embed="rId3" cstate="print"/>
            <a:srcRect/>
            <a:stretch>
              <a:fillRect/>
            </a:stretch>
          </p:blipFill>
          <p:spPr bwMode="auto">
            <a:xfrm>
              <a:off x="2057400" y="1447800"/>
              <a:ext cx="5238750" cy="3095625"/>
            </a:xfrm>
            <a:prstGeom prst="rect">
              <a:avLst/>
            </a:prstGeom>
            <a:noFill/>
          </p:spPr>
        </p:pic>
        <p:sp>
          <p:nvSpPr>
            <p:cNvPr id="10" name="Rectangle 23"/>
            <p:cNvSpPr>
              <a:spLocks noChangeArrowheads="1"/>
            </p:cNvSpPr>
            <p:nvPr/>
          </p:nvSpPr>
          <p:spPr bwMode="auto">
            <a:xfrm>
              <a:off x="2603500" y="1930400"/>
              <a:ext cx="3568701" cy="649678"/>
            </a:xfrm>
            <a:prstGeom prst="rect">
              <a:avLst/>
            </a:prstGeom>
            <a:noFill/>
            <a:ln w="9525">
              <a:noFill/>
              <a:miter lim="800000"/>
              <a:headEnd/>
              <a:tailEnd/>
            </a:ln>
          </p:spPr>
          <p:txBody>
            <a:bodyPr>
              <a:spAutoFit/>
            </a:bodyPr>
            <a:lstStyle/>
            <a:p>
              <a:pPr algn="ctr">
                <a:spcAft>
                  <a:spcPct val="40000"/>
                </a:spcAft>
              </a:pPr>
              <a:r>
                <a:rPr lang="en-US" sz="1100" dirty="0">
                  <a:latin typeface="Calibri" pitchFamily="34" charset="0"/>
                </a:rPr>
                <a:t>Cloud Infrastructure Management and Service Creation Tools</a:t>
              </a:r>
            </a:p>
          </p:txBody>
        </p:sp>
        <p:sp>
          <p:nvSpPr>
            <p:cNvPr id="11" name="Rectangle 24"/>
            <p:cNvSpPr>
              <a:spLocks noChangeArrowheads="1"/>
            </p:cNvSpPr>
            <p:nvPr/>
          </p:nvSpPr>
          <p:spPr bwMode="auto">
            <a:xfrm>
              <a:off x="2862949" y="3824288"/>
              <a:ext cx="1563907" cy="649678"/>
            </a:xfrm>
            <a:prstGeom prst="rect">
              <a:avLst/>
            </a:prstGeom>
            <a:noFill/>
            <a:ln w="9525">
              <a:noFill/>
              <a:miter lim="800000"/>
              <a:headEnd/>
              <a:tailEnd/>
            </a:ln>
          </p:spPr>
          <p:txBody>
            <a:bodyPr wrap="none">
              <a:spAutoFit/>
            </a:bodyPr>
            <a:lstStyle/>
            <a:p>
              <a:pPr algn="ctr"/>
              <a:r>
                <a:rPr lang="en-US" sz="1100" dirty="0">
                  <a:latin typeface="Calibri" pitchFamily="34" charset="0"/>
                </a:rPr>
                <a:t>Virtual </a:t>
              </a:r>
            </a:p>
            <a:p>
              <a:pPr algn="ctr"/>
              <a:r>
                <a:rPr lang="en-US" sz="1100" dirty="0">
                  <a:latin typeface="Calibri" pitchFamily="34" charset="0"/>
                </a:rPr>
                <a:t>Infrastructure</a:t>
              </a:r>
            </a:p>
          </p:txBody>
        </p:sp>
        <p:sp>
          <p:nvSpPr>
            <p:cNvPr id="12" name="Rectangle 25"/>
            <p:cNvSpPr>
              <a:spLocks noChangeArrowheads="1"/>
            </p:cNvSpPr>
            <p:nvPr/>
          </p:nvSpPr>
          <p:spPr bwMode="auto">
            <a:xfrm>
              <a:off x="2113649" y="4754562"/>
              <a:ext cx="1563907" cy="649678"/>
            </a:xfrm>
            <a:prstGeom prst="rect">
              <a:avLst/>
            </a:prstGeom>
            <a:noFill/>
            <a:ln w="9525">
              <a:noFill/>
              <a:miter lim="800000"/>
              <a:headEnd/>
              <a:tailEnd/>
            </a:ln>
          </p:spPr>
          <p:txBody>
            <a:bodyPr wrap="none">
              <a:spAutoFit/>
            </a:bodyPr>
            <a:lstStyle/>
            <a:p>
              <a:pPr algn="ctr"/>
              <a:r>
                <a:rPr lang="en-US" sz="1100" dirty="0">
                  <a:latin typeface="Calibri" pitchFamily="34" charset="0"/>
                </a:rPr>
                <a:t>Physical </a:t>
              </a:r>
            </a:p>
            <a:p>
              <a:pPr algn="ctr"/>
              <a:r>
                <a:rPr lang="en-US" sz="1100" dirty="0">
                  <a:latin typeface="Calibri" pitchFamily="34" charset="0"/>
                </a:rPr>
                <a:t>Infrastructure</a:t>
              </a:r>
            </a:p>
          </p:txBody>
        </p:sp>
        <p:sp>
          <p:nvSpPr>
            <p:cNvPr id="13" name="Rectangle 26"/>
            <p:cNvSpPr>
              <a:spLocks noChangeArrowheads="1"/>
            </p:cNvSpPr>
            <p:nvPr/>
          </p:nvSpPr>
          <p:spPr bwMode="auto">
            <a:xfrm>
              <a:off x="3795713" y="3063875"/>
              <a:ext cx="1919287" cy="626474"/>
            </a:xfrm>
            <a:prstGeom prst="rect">
              <a:avLst/>
            </a:prstGeom>
            <a:noFill/>
            <a:ln w="9525">
              <a:noFill/>
              <a:miter lim="800000"/>
              <a:headEnd/>
              <a:tailEnd/>
            </a:ln>
          </p:spPr>
          <p:txBody>
            <a:bodyPr>
              <a:spAutoFit/>
            </a:bodyPr>
            <a:lstStyle/>
            <a:p>
              <a:pPr algn="ctr"/>
              <a:r>
                <a:rPr lang="en-US" sz="1050" dirty="0">
                  <a:latin typeface="Calibri" pitchFamily="34" charset="0"/>
                </a:rPr>
                <a:t>Applications and Platform </a:t>
              </a:r>
              <a:r>
                <a:rPr lang="en-US" sz="1050" dirty="0" smtClean="0">
                  <a:latin typeface="Calibri" pitchFamily="34" charset="0"/>
                </a:rPr>
                <a:t>Software </a:t>
              </a:r>
              <a:endParaRPr lang="en-US" sz="1050" dirty="0">
                <a:latin typeface="Calibri" pitchFamily="34" charset="0"/>
              </a:endParaRPr>
            </a:p>
          </p:txBody>
        </p:sp>
        <p:grpSp>
          <p:nvGrpSpPr>
            <p:cNvPr id="14" name="Group 63"/>
            <p:cNvGrpSpPr>
              <a:grpSpLocks/>
            </p:cNvGrpSpPr>
            <p:nvPr/>
          </p:nvGrpSpPr>
          <p:grpSpPr bwMode="auto">
            <a:xfrm>
              <a:off x="4603750" y="3840159"/>
              <a:ext cx="622300" cy="550861"/>
              <a:chOff x="7301088" y="3048000"/>
              <a:chExt cx="776022" cy="685800"/>
            </a:xfrm>
          </p:grpSpPr>
          <p:pic>
            <p:nvPicPr>
              <p:cNvPr id="27" name="Picture 36" descr="VM.png"/>
              <p:cNvPicPr>
                <a:picLocks noChangeAspect="1"/>
              </p:cNvPicPr>
              <p:nvPr/>
            </p:nvPicPr>
            <p:blipFill>
              <a:blip r:embed="rId4" cstate="print"/>
              <a:srcRect/>
              <a:stretch>
                <a:fillRect/>
              </a:stretch>
            </p:blipFill>
            <p:spPr bwMode="auto">
              <a:xfrm>
                <a:off x="7619999" y="3048000"/>
                <a:ext cx="457111" cy="588171"/>
              </a:xfrm>
              <a:prstGeom prst="rect">
                <a:avLst/>
              </a:prstGeom>
              <a:noFill/>
              <a:ln w="9525">
                <a:noFill/>
                <a:miter lim="800000"/>
                <a:headEnd/>
                <a:tailEnd/>
              </a:ln>
            </p:spPr>
          </p:pic>
          <p:pic>
            <p:nvPicPr>
              <p:cNvPr id="28" name="Picture 37" descr="VM.png"/>
              <p:cNvPicPr>
                <a:picLocks noChangeAspect="1"/>
              </p:cNvPicPr>
              <p:nvPr/>
            </p:nvPicPr>
            <p:blipFill>
              <a:blip r:embed="rId4" cstate="print"/>
              <a:srcRect/>
              <a:stretch>
                <a:fillRect/>
              </a:stretch>
            </p:blipFill>
            <p:spPr bwMode="auto">
              <a:xfrm>
                <a:off x="7301088" y="3145629"/>
                <a:ext cx="457111" cy="588171"/>
              </a:xfrm>
              <a:prstGeom prst="rect">
                <a:avLst/>
              </a:prstGeom>
              <a:noFill/>
              <a:ln w="9525">
                <a:noFill/>
                <a:miter lim="800000"/>
                <a:headEnd/>
                <a:tailEnd/>
              </a:ln>
            </p:spPr>
          </p:pic>
        </p:grpSp>
        <p:pic>
          <p:nvPicPr>
            <p:cNvPr id="15" name="Picture 28" descr="AP_OS Single.png"/>
            <p:cNvPicPr>
              <a:picLocks noChangeAspect="1"/>
            </p:cNvPicPr>
            <p:nvPr/>
          </p:nvPicPr>
          <p:blipFill>
            <a:blip r:embed="rId5" cstate="print"/>
            <a:srcRect/>
            <a:stretch>
              <a:fillRect/>
            </a:stretch>
          </p:blipFill>
          <p:spPr bwMode="auto">
            <a:xfrm>
              <a:off x="5748338" y="3078163"/>
              <a:ext cx="334962" cy="539750"/>
            </a:xfrm>
            <a:prstGeom prst="rect">
              <a:avLst/>
            </a:prstGeom>
            <a:noFill/>
            <a:ln w="9525">
              <a:noFill/>
              <a:miter lim="800000"/>
              <a:headEnd/>
              <a:tailEnd/>
            </a:ln>
          </p:spPr>
        </p:pic>
        <p:pic>
          <p:nvPicPr>
            <p:cNvPr id="16" name="Picture 29" descr="AP_OS Single.png"/>
            <p:cNvPicPr>
              <a:picLocks noChangeAspect="1"/>
            </p:cNvPicPr>
            <p:nvPr/>
          </p:nvPicPr>
          <p:blipFill>
            <a:blip r:embed="rId5" cstate="print"/>
            <a:srcRect/>
            <a:stretch>
              <a:fillRect/>
            </a:stretch>
          </p:blipFill>
          <p:spPr bwMode="auto">
            <a:xfrm>
              <a:off x="6176963" y="3082925"/>
              <a:ext cx="333375" cy="539750"/>
            </a:xfrm>
            <a:prstGeom prst="rect">
              <a:avLst/>
            </a:prstGeom>
            <a:noFill/>
            <a:ln w="9525">
              <a:noFill/>
              <a:miter lim="800000"/>
              <a:headEnd/>
              <a:tailEnd/>
            </a:ln>
          </p:spPr>
        </p:pic>
        <p:pic>
          <p:nvPicPr>
            <p:cNvPr id="17" name="Picture 30" descr="AP_OS Single.png"/>
            <p:cNvPicPr>
              <a:picLocks noChangeAspect="1"/>
            </p:cNvPicPr>
            <p:nvPr/>
          </p:nvPicPr>
          <p:blipFill>
            <a:blip r:embed="rId5" cstate="print"/>
            <a:srcRect/>
            <a:stretch>
              <a:fillRect/>
            </a:stretch>
          </p:blipFill>
          <p:spPr bwMode="auto">
            <a:xfrm>
              <a:off x="6600825" y="3082925"/>
              <a:ext cx="333375" cy="539750"/>
            </a:xfrm>
            <a:prstGeom prst="rect">
              <a:avLst/>
            </a:prstGeom>
            <a:noFill/>
            <a:ln w="9525">
              <a:noFill/>
              <a:miter lim="800000"/>
              <a:headEnd/>
              <a:tailEnd/>
            </a:ln>
          </p:spPr>
        </p:pic>
        <p:grpSp>
          <p:nvGrpSpPr>
            <p:cNvPr id="18" name="Group 69"/>
            <p:cNvGrpSpPr>
              <a:grpSpLocks/>
            </p:cNvGrpSpPr>
            <p:nvPr/>
          </p:nvGrpSpPr>
          <p:grpSpPr bwMode="auto">
            <a:xfrm>
              <a:off x="5486400" y="3956050"/>
              <a:ext cx="606425" cy="387350"/>
              <a:chOff x="5946420" y="4454235"/>
              <a:chExt cx="606780" cy="387891"/>
            </a:xfrm>
          </p:grpSpPr>
          <p:pic>
            <p:nvPicPr>
              <p:cNvPr id="25" name="Picture 34" descr="Storage Single.png"/>
              <p:cNvPicPr>
                <a:picLocks noChangeAspect="1"/>
              </p:cNvPicPr>
              <p:nvPr/>
            </p:nvPicPr>
            <p:blipFill>
              <a:blip r:embed="rId6" cstate="print"/>
              <a:srcRect/>
              <a:stretch>
                <a:fillRect/>
              </a:stretch>
            </p:blipFill>
            <p:spPr bwMode="auto">
              <a:xfrm>
                <a:off x="6172200" y="4454235"/>
                <a:ext cx="381000" cy="291936"/>
              </a:xfrm>
              <a:prstGeom prst="rect">
                <a:avLst/>
              </a:prstGeom>
              <a:noFill/>
              <a:ln w="9525">
                <a:noFill/>
                <a:miter lim="800000"/>
                <a:headEnd/>
                <a:tailEnd/>
              </a:ln>
            </p:spPr>
          </p:pic>
          <p:pic>
            <p:nvPicPr>
              <p:cNvPr id="26" name="Picture 35" descr="Storage Single.png"/>
              <p:cNvPicPr>
                <a:picLocks noChangeAspect="1"/>
              </p:cNvPicPr>
              <p:nvPr/>
            </p:nvPicPr>
            <p:blipFill>
              <a:blip r:embed="rId6" cstate="print"/>
              <a:srcRect/>
              <a:stretch>
                <a:fillRect/>
              </a:stretch>
            </p:blipFill>
            <p:spPr bwMode="auto">
              <a:xfrm>
                <a:off x="5946420" y="4550190"/>
                <a:ext cx="381000" cy="291936"/>
              </a:xfrm>
              <a:prstGeom prst="rect">
                <a:avLst/>
              </a:prstGeom>
              <a:noFill/>
              <a:ln w="9525">
                <a:noFill/>
                <a:miter lim="800000"/>
                <a:headEnd/>
                <a:tailEnd/>
              </a:ln>
            </p:spPr>
          </p:pic>
        </p:grpSp>
        <p:pic>
          <p:nvPicPr>
            <p:cNvPr id="19" name="Picture 3"/>
            <p:cNvPicPr>
              <a:picLocks noChangeAspect="1" noChangeArrowheads="1"/>
            </p:cNvPicPr>
            <p:nvPr/>
          </p:nvPicPr>
          <p:blipFill>
            <a:blip r:embed="rId7" cstate="print"/>
            <a:srcRect/>
            <a:stretch>
              <a:fillRect/>
            </a:stretch>
          </p:blipFill>
          <p:spPr bwMode="auto">
            <a:xfrm>
              <a:off x="6248400" y="3943350"/>
              <a:ext cx="914400" cy="323850"/>
            </a:xfrm>
            <a:prstGeom prst="rect">
              <a:avLst/>
            </a:prstGeom>
            <a:noFill/>
            <a:ln w="9525">
              <a:noFill/>
              <a:miter lim="800000"/>
              <a:headEnd/>
              <a:tailEnd/>
            </a:ln>
          </p:spPr>
        </p:pic>
        <p:pic>
          <p:nvPicPr>
            <p:cNvPr id="20" name="Picture 33" descr="Gears Icon.png"/>
            <p:cNvPicPr>
              <a:picLocks noChangeAspect="1"/>
            </p:cNvPicPr>
            <p:nvPr/>
          </p:nvPicPr>
          <p:blipFill>
            <a:blip r:embed="rId8" cstate="print"/>
            <a:srcRect/>
            <a:stretch>
              <a:fillRect/>
            </a:stretch>
          </p:blipFill>
          <p:spPr bwMode="auto">
            <a:xfrm>
              <a:off x="6019800" y="1766888"/>
              <a:ext cx="1030288" cy="762000"/>
            </a:xfrm>
            <a:prstGeom prst="rect">
              <a:avLst/>
            </a:prstGeom>
            <a:noFill/>
            <a:ln w="9525">
              <a:noFill/>
              <a:miter lim="800000"/>
              <a:headEnd/>
              <a:tailEnd/>
            </a:ln>
          </p:spPr>
        </p:pic>
        <p:sp>
          <p:nvSpPr>
            <p:cNvPr id="21" name="AutoShape 22"/>
            <p:cNvSpPr>
              <a:spLocks noChangeArrowheads="1"/>
            </p:cNvSpPr>
            <p:nvPr/>
          </p:nvSpPr>
          <p:spPr bwMode="auto">
            <a:xfrm>
              <a:off x="3762375" y="3016250"/>
              <a:ext cx="3413125" cy="723900"/>
            </a:xfrm>
            <a:prstGeom prst="roundRect">
              <a:avLst>
                <a:gd name="adj" fmla="val 20833"/>
              </a:avLst>
            </a:prstGeom>
            <a:noFill/>
            <a:ln w="31750">
              <a:solidFill>
                <a:srgbClr val="003399"/>
              </a:solidFill>
              <a:round/>
              <a:headEnd/>
              <a:tailEnd/>
            </a:ln>
            <a:effectLst/>
          </p:spPr>
          <p:txBody>
            <a:bodyPr wrap="none" anchor="ctr"/>
            <a:lstStyle/>
            <a:p>
              <a:endParaRPr lang="en-US" sz="1200">
                <a:latin typeface="Calibri" pitchFamily="34" charset="0"/>
              </a:endParaRPr>
            </a:p>
          </p:txBody>
        </p:sp>
        <p:sp>
          <p:nvSpPr>
            <p:cNvPr id="22" name="AutoShape 23"/>
            <p:cNvSpPr>
              <a:spLocks noChangeArrowheads="1"/>
            </p:cNvSpPr>
            <p:nvPr/>
          </p:nvSpPr>
          <p:spPr bwMode="auto">
            <a:xfrm>
              <a:off x="2886075" y="3810000"/>
              <a:ext cx="4289425" cy="685800"/>
            </a:xfrm>
            <a:prstGeom prst="roundRect">
              <a:avLst>
                <a:gd name="adj" fmla="val 20833"/>
              </a:avLst>
            </a:prstGeom>
            <a:noFill/>
            <a:ln w="31750">
              <a:solidFill>
                <a:srgbClr val="003399"/>
              </a:solidFill>
              <a:round/>
              <a:headEnd/>
              <a:tailEnd/>
            </a:ln>
            <a:effectLst/>
          </p:spPr>
          <p:txBody>
            <a:bodyPr wrap="none" anchor="ctr"/>
            <a:lstStyle/>
            <a:p>
              <a:endParaRPr lang="en-US" sz="1200">
                <a:latin typeface="Calibri" pitchFamily="34" charset="0"/>
              </a:endParaRPr>
            </a:p>
          </p:txBody>
        </p:sp>
        <p:sp>
          <p:nvSpPr>
            <p:cNvPr id="23" name="AutoShape 24"/>
            <p:cNvSpPr>
              <a:spLocks noChangeArrowheads="1"/>
            </p:cNvSpPr>
            <p:nvPr/>
          </p:nvSpPr>
          <p:spPr bwMode="auto">
            <a:xfrm>
              <a:off x="2133600" y="4575175"/>
              <a:ext cx="5041900" cy="860425"/>
            </a:xfrm>
            <a:prstGeom prst="roundRect">
              <a:avLst>
                <a:gd name="adj" fmla="val 20833"/>
              </a:avLst>
            </a:prstGeom>
            <a:noFill/>
            <a:ln w="31750">
              <a:solidFill>
                <a:srgbClr val="003399"/>
              </a:solidFill>
              <a:round/>
              <a:headEnd/>
              <a:tailEnd/>
            </a:ln>
            <a:effectLst/>
          </p:spPr>
          <p:txBody>
            <a:bodyPr wrap="none" anchor="ctr"/>
            <a:lstStyle/>
            <a:p>
              <a:endParaRPr lang="en-US" sz="1200">
                <a:latin typeface="Calibri" pitchFamily="34" charset="0"/>
              </a:endParaRPr>
            </a:p>
          </p:txBody>
        </p:sp>
        <p:pic>
          <p:nvPicPr>
            <p:cNvPr id="24" name="Picture 23" descr="product"/>
            <p:cNvPicPr>
              <a:picLocks noChangeAspect="1" noChangeArrowheads="1"/>
            </p:cNvPicPr>
            <p:nvPr/>
          </p:nvPicPr>
          <p:blipFill>
            <a:blip r:embed="rId9" cstate="print"/>
            <a:srcRect/>
            <a:stretch>
              <a:fillRect/>
            </a:stretch>
          </p:blipFill>
          <p:spPr bwMode="auto">
            <a:xfrm>
              <a:off x="3805238" y="4660900"/>
              <a:ext cx="3090862" cy="709613"/>
            </a:xfrm>
            <a:prstGeom prst="rect">
              <a:avLst/>
            </a:prstGeom>
            <a:noFill/>
          </p:spPr>
        </p:pic>
      </p:grpSp>
      <p:sp>
        <p:nvSpPr>
          <p:cNvPr id="30" name="Slide Number Placeholder 4"/>
          <p:cNvSpPr>
            <a:spLocks noGrp="1"/>
          </p:cNvSpPr>
          <p:nvPr>
            <p:ph type="sldNum" sz="quarter" idx="11"/>
          </p:nvPr>
        </p:nvSpPr>
        <p:spPr>
          <a:xfrm>
            <a:off x="8686800" y="6629400"/>
            <a:ext cx="457200" cy="228600"/>
          </a:xfrm>
        </p:spPr>
        <p:txBody>
          <a:bodyPr/>
          <a:lstStyle/>
          <a:p>
            <a:pPr>
              <a:defRPr/>
            </a:pPr>
            <a:fld id="{42527046-CA44-42AE-908F-75E248811D65}" type="slidenum">
              <a:rPr lang="en-US"/>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762000"/>
          </a:xfrm>
        </p:spPr>
        <p:txBody>
          <a:bodyPr/>
          <a:lstStyle/>
          <a:p>
            <a:r>
              <a:rPr lang="en-US" dirty="0" smtClean="0"/>
              <a:t>Understand Existing Infrastructure – Classic Data Center </a:t>
            </a:r>
            <a:endParaRPr lang="en-US" dirty="0"/>
          </a:p>
        </p:txBody>
      </p:sp>
      <p:sp>
        <p:nvSpPr>
          <p:cNvPr id="6" name="Content Placeholder 5"/>
          <p:cNvSpPr>
            <a:spLocks noGrp="1"/>
          </p:cNvSpPr>
          <p:nvPr>
            <p:ph idx="1"/>
          </p:nvPr>
        </p:nvSpPr>
        <p:spPr>
          <a:xfrm>
            <a:off x="304800" y="914400"/>
            <a:ext cx="5867400" cy="5181600"/>
          </a:xfrm>
        </p:spPr>
        <p:txBody>
          <a:bodyPr/>
          <a:lstStyle/>
          <a:p>
            <a:pPr marL="231775" lvl="1" indent="-231775">
              <a:buClr>
                <a:srgbClr val="92D050"/>
              </a:buClr>
              <a:buSzPct val="120000"/>
              <a:buFont typeface="Arial" charset="0"/>
              <a:buChar char="•"/>
            </a:pPr>
            <a:r>
              <a:rPr lang="en-US" sz="2400" dirty="0" smtClean="0"/>
              <a:t>Classic Data Center (CDC) is a facility that provides IT resources to process data</a:t>
            </a:r>
          </a:p>
          <a:p>
            <a:pPr marL="231775" lvl="1" indent="-231775">
              <a:buClr>
                <a:srgbClr val="92D050"/>
              </a:buClr>
              <a:buSzPct val="120000"/>
              <a:buFont typeface="Arial" charset="0"/>
              <a:buChar char="•"/>
            </a:pPr>
            <a:r>
              <a:rPr lang="en-US" sz="2400" dirty="0" smtClean="0"/>
              <a:t>The core elements of a classic data center are:</a:t>
            </a:r>
            <a:endParaRPr lang="en-US" dirty="0" smtClean="0"/>
          </a:p>
          <a:p>
            <a:pPr lvl="1"/>
            <a:r>
              <a:rPr lang="en-US" dirty="0" smtClean="0"/>
              <a:t>Compute</a:t>
            </a:r>
          </a:p>
          <a:p>
            <a:pPr lvl="1"/>
            <a:r>
              <a:rPr lang="en-US" dirty="0" smtClean="0"/>
              <a:t>Storage</a:t>
            </a:r>
          </a:p>
          <a:p>
            <a:pPr lvl="1"/>
            <a:r>
              <a:rPr lang="en-US" dirty="0" smtClean="0"/>
              <a:t>Network</a:t>
            </a:r>
          </a:p>
          <a:p>
            <a:pPr lvl="1"/>
            <a:r>
              <a:rPr lang="en-US" dirty="0" smtClean="0"/>
              <a:t>Application</a:t>
            </a:r>
          </a:p>
          <a:p>
            <a:pPr lvl="1"/>
            <a:r>
              <a:rPr lang="en-US" dirty="0" smtClean="0"/>
              <a:t>Database Management System (DBMS)</a:t>
            </a:r>
          </a:p>
          <a:p>
            <a:pPr lvl="1"/>
            <a:endParaRPr lang="en-US" dirty="0" smtClean="0"/>
          </a:p>
          <a:p>
            <a:pPr lvl="1"/>
            <a:endParaRPr lang="en-US" dirty="0" smtClean="0"/>
          </a:p>
        </p:txBody>
      </p:sp>
      <p:sp>
        <p:nvSpPr>
          <p:cNvPr id="5" name="Footer Placeholder 4"/>
          <p:cNvSpPr>
            <a:spLocks noGrp="1"/>
          </p:cNvSpPr>
          <p:nvPr>
            <p:ph type="ftr" sz="quarter" idx="10"/>
          </p:nvPr>
        </p:nvSpPr>
        <p:spPr/>
        <p:txBody>
          <a:bodyPr/>
          <a:lstStyle/>
          <a:p>
            <a:pPr>
              <a:defRPr/>
            </a:pPr>
            <a:r>
              <a:rPr lang="en-US" smtClean="0"/>
              <a:t>Journey to the Cloud</a:t>
            </a:r>
            <a:endParaRPr lang="en-US" dirty="0"/>
          </a:p>
        </p:txBody>
      </p:sp>
      <p:grpSp>
        <p:nvGrpSpPr>
          <p:cNvPr id="29" name="Group 28"/>
          <p:cNvGrpSpPr/>
          <p:nvPr/>
        </p:nvGrpSpPr>
        <p:grpSpPr>
          <a:xfrm>
            <a:off x="6270962" y="1371600"/>
            <a:ext cx="2111038" cy="3523938"/>
            <a:chOff x="5679977" y="2514600"/>
            <a:chExt cx="2111038" cy="3523938"/>
          </a:xfrm>
        </p:grpSpPr>
        <p:pic>
          <p:nvPicPr>
            <p:cNvPr id="30" name="Picture 29" descr="Virtualized Data Center Progression_b.png"/>
            <p:cNvPicPr>
              <a:picLocks noChangeAspect="1"/>
            </p:cNvPicPr>
            <p:nvPr/>
          </p:nvPicPr>
          <p:blipFill>
            <a:blip r:embed="rId3" cstate="screen"/>
            <a:srcRect t="54984" r="84908"/>
            <a:stretch>
              <a:fillRect/>
            </a:stretch>
          </p:blipFill>
          <p:spPr>
            <a:xfrm>
              <a:off x="5679977" y="2715175"/>
              <a:ext cx="2111038" cy="3323363"/>
            </a:xfrm>
            <a:prstGeom prst="rect">
              <a:avLst/>
            </a:prstGeom>
          </p:spPr>
        </p:pic>
        <p:sp>
          <p:nvSpPr>
            <p:cNvPr id="31" name="TextBox 30"/>
            <p:cNvSpPr txBox="1"/>
            <p:nvPr/>
          </p:nvSpPr>
          <p:spPr>
            <a:xfrm>
              <a:off x="5767008" y="2514600"/>
              <a:ext cx="1552092" cy="276999"/>
            </a:xfrm>
            <a:prstGeom prst="rect">
              <a:avLst/>
            </a:prstGeom>
            <a:noFill/>
          </p:spPr>
          <p:txBody>
            <a:bodyPr wrap="none" rtlCol="0">
              <a:spAutoFit/>
            </a:bodyPr>
            <a:lstStyle/>
            <a:p>
              <a:pPr algn="ctr"/>
              <a:r>
                <a:rPr lang="en-US" sz="1200" dirty="0" smtClean="0">
                  <a:latin typeface="Calibri" pitchFamily="34" charset="0"/>
                </a:rPr>
                <a:t>     Classic Data Center</a:t>
              </a:r>
              <a:endParaRPr lang="en-US" sz="1200" dirty="0">
                <a:latin typeface="Calibri" pitchFamily="34" charset="0"/>
              </a:endParaRPr>
            </a:p>
          </p:txBody>
        </p:sp>
      </p:grpSp>
      <p:sp>
        <p:nvSpPr>
          <p:cNvPr id="8" name="Slide Number Placeholder 4"/>
          <p:cNvSpPr>
            <a:spLocks noGrp="1"/>
          </p:cNvSpPr>
          <p:nvPr>
            <p:ph type="sldNum" sz="quarter" idx="11"/>
          </p:nvPr>
        </p:nvSpPr>
        <p:spPr>
          <a:xfrm>
            <a:off x="8686800" y="6629400"/>
            <a:ext cx="457200" cy="228600"/>
          </a:xfrm>
        </p:spPr>
        <p:txBody>
          <a:bodyPr/>
          <a:lstStyle/>
          <a:p>
            <a:pPr>
              <a:defRPr/>
            </a:pPr>
            <a:fld id="{42527046-CA44-42AE-908F-75E248811D65}" type="slidenum">
              <a:rPr lang="en-US"/>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Virtualize</a:t>
            </a:r>
            <a:r>
              <a:rPr lang="en-US" dirty="0" smtClean="0"/>
              <a:t> the Infrastructure</a:t>
            </a:r>
            <a:endParaRPr lang="en-US" dirty="0"/>
          </a:p>
        </p:txBody>
      </p:sp>
      <p:sp>
        <p:nvSpPr>
          <p:cNvPr id="10" name="Content Placeholder 9"/>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smtClean="0"/>
              <a:t>Virtualization is a technique of abstracting physical resources and making them appear as logical resources</a:t>
            </a:r>
          </a:p>
          <a:p>
            <a:r>
              <a:rPr lang="en-US" dirty="0" smtClean="0"/>
              <a:t>Virtualization may be implemented at compute, storage, network, and/or application layers</a:t>
            </a:r>
          </a:p>
          <a:p>
            <a:pPr lvl="1"/>
            <a:r>
              <a:rPr lang="en-US" dirty="0" smtClean="0"/>
              <a:t>Refers to as a Virtualized Data Center (VDC) </a:t>
            </a:r>
          </a:p>
          <a:p>
            <a:r>
              <a:rPr lang="en-US" dirty="0" smtClean="0"/>
              <a:t>Virtualization Benefits:</a:t>
            </a:r>
          </a:p>
          <a:p>
            <a:pPr lvl="1"/>
            <a:r>
              <a:rPr lang="en-US" dirty="0" smtClean="0"/>
              <a:t>Optimizes utilization of IT infrastructure</a:t>
            </a:r>
          </a:p>
          <a:p>
            <a:pPr lvl="1"/>
            <a:r>
              <a:rPr lang="en-US" dirty="0" smtClean="0"/>
              <a:t>Reduces cost and management complexity</a:t>
            </a:r>
          </a:p>
          <a:p>
            <a:pPr lvl="1"/>
            <a:r>
              <a:rPr lang="en-US" dirty="0" smtClean="0"/>
              <a:t>Reduces deployment time</a:t>
            </a:r>
          </a:p>
          <a:p>
            <a:pPr lvl="1"/>
            <a:r>
              <a:rPr lang="en-US" dirty="0" smtClean="0"/>
              <a:t>Increases flexibility</a:t>
            </a:r>
          </a:p>
          <a:p>
            <a:endParaRPr lang="en-US" dirty="0" smtClean="0">
              <a:latin typeface="Verdana" pitchFamily="34" charset="0"/>
            </a:endParaRPr>
          </a:p>
          <a:p>
            <a:pPr>
              <a:buNone/>
            </a:pPr>
            <a:endParaRPr lang="en-US" dirty="0" smtClean="0"/>
          </a:p>
        </p:txBody>
      </p:sp>
      <p:sp>
        <p:nvSpPr>
          <p:cNvPr id="9" name="Footer Placeholder 5"/>
          <p:cNvSpPr txBox="1">
            <a:spLocks/>
          </p:cNvSpPr>
          <p:nvPr/>
        </p:nvSpPr>
        <p:spPr>
          <a:xfrm>
            <a:off x="4648200" y="6617368"/>
            <a:ext cx="3962400" cy="228600"/>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1000" dirty="0" smtClean="0">
                <a:solidFill>
                  <a:schemeClr val="tx1">
                    <a:lumMod val="75000"/>
                    <a:lumOff val="25000"/>
                  </a:schemeClr>
                </a:solidFill>
                <a:latin typeface="Calibri" pitchFamily="34" charset="0"/>
                <a:cs typeface="+mn-cs"/>
              </a:rPr>
              <a:t>Journey to the Cloud</a:t>
            </a:r>
            <a:endParaRPr lang="en-US" sz="1000" dirty="0">
              <a:solidFill>
                <a:schemeClr val="tx1">
                  <a:lumMod val="75000"/>
                  <a:lumOff val="25000"/>
                </a:schemeClr>
              </a:solidFill>
              <a:latin typeface="Calibri" pitchFamily="34" charset="0"/>
              <a:cs typeface="+mn-cs"/>
            </a:endParaRPr>
          </a:p>
        </p:txBody>
      </p:sp>
      <p:sp>
        <p:nvSpPr>
          <p:cNvPr id="11" name="Slide Number Placeholder 6"/>
          <p:cNvSpPr txBox="1">
            <a:spLocks/>
          </p:cNvSpPr>
          <p:nvPr/>
        </p:nvSpPr>
        <p:spPr>
          <a:xfrm>
            <a:off x="8686800" y="6617368"/>
            <a:ext cx="457200" cy="228600"/>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6773B01-4140-4737-A600-00C5477C65A7}" type="slidenum">
              <a:rPr lang="en-US" sz="1000" smtClean="0">
                <a:solidFill>
                  <a:schemeClr val="tx1">
                    <a:lumMod val="75000"/>
                    <a:lumOff val="25000"/>
                  </a:schemeClr>
                </a:solidFill>
                <a:latin typeface="Calibri" pitchFamily="34" charset="0"/>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lang="en-US" sz="1000" dirty="0">
              <a:solidFill>
                <a:schemeClr val="tx1">
                  <a:lumMod val="75000"/>
                  <a:lumOff val="25000"/>
                </a:schemeClr>
              </a:solidFill>
              <a:latin typeface="Calibri" pitchFamily="34" charset="0"/>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 Service Management Tools</a:t>
            </a:r>
            <a:endParaRPr lang="en-US" dirty="0"/>
          </a:p>
        </p:txBody>
      </p:sp>
      <p:sp>
        <p:nvSpPr>
          <p:cNvPr id="29" name="Content Placeholder 28"/>
          <p:cNvSpPr>
            <a:spLocks noGrp="1"/>
          </p:cNvSpPr>
          <p:nvPr>
            <p:ph idx="1"/>
          </p:nvPr>
        </p:nvSpPr>
        <p:spPr/>
        <p:txBody>
          <a:bodyPr/>
          <a:lstStyle/>
          <a:p>
            <a:r>
              <a:rPr lang="en-US" dirty="0" smtClean="0"/>
              <a:t>Service Management tools help to create and deliver Cloud services</a:t>
            </a:r>
          </a:p>
          <a:p>
            <a:r>
              <a:rPr lang="en-US" dirty="0" smtClean="0"/>
              <a:t>Automates and Optimizes:</a:t>
            </a:r>
          </a:p>
          <a:p>
            <a:pPr lvl="1"/>
            <a:r>
              <a:rPr lang="en-US" dirty="0" smtClean="0"/>
              <a:t>Service request processes</a:t>
            </a:r>
          </a:p>
          <a:p>
            <a:pPr lvl="1"/>
            <a:r>
              <a:rPr lang="en-US" dirty="0" smtClean="0"/>
              <a:t>Provision and delivery of services</a:t>
            </a:r>
          </a:p>
          <a:p>
            <a:r>
              <a:rPr lang="en-US" dirty="0" smtClean="0"/>
              <a:t>Enables Metering of resource usage</a:t>
            </a:r>
          </a:p>
          <a:p>
            <a:r>
              <a:rPr lang="en-US" dirty="0" smtClean="0"/>
              <a:t>Manages of physical and virtual resources</a:t>
            </a:r>
            <a:endParaRPr lang="en-US" dirty="0" smtClean="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Journey to the Cloud</a:t>
            </a:r>
            <a:endParaRPr lang="en-US" dirty="0"/>
          </a:p>
        </p:txBody>
      </p:sp>
      <p:sp>
        <p:nvSpPr>
          <p:cNvPr id="6" name="Slide Number Placeholder 4"/>
          <p:cNvSpPr>
            <a:spLocks noGrp="1"/>
          </p:cNvSpPr>
          <p:nvPr>
            <p:ph type="sldNum" sz="quarter" idx="11"/>
          </p:nvPr>
        </p:nvSpPr>
        <p:spPr>
          <a:xfrm>
            <a:off x="8686800" y="6629400"/>
            <a:ext cx="457200" cy="228600"/>
          </a:xfrm>
        </p:spPr>
        <p:txBody>
          <a:bodyPr/>
          <a:lstStyle/>
          <a:p>
            <a:pPr>
              <a:defRPr/>
            </a:pPr>
            <a:fld id="{42527046-CA44-42AE-908F-75E248811D65}"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ight Arrow 40"/>
          <p:cNvSpPr/>
          <p:nvPr/>
        </p:nvSpPr>
        <p:spPr>
          <a:xfrm rot="19832397">
            <a:off x="-169124" y="2578709"/>
            <a:ext cx="9308422" cy="1752600"/>
          </a:xfrm>
          <a:prstGeom prst="rightArrow">
            <a:avLst/>
          </a:prstGeom>
          <a:solidFill>
            <a:schemeClr val="bg1">
              <a:lumMod val="7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29" name="Title 6"/>
          <p:cNvSpPr>
            <a:spLocks noGrp="1"/>
          </p:cNvSpPr>
          <p:nvPr>
            <p:ph type="title"/>
          </p:nvPr>
        </p:nvSpPr>
        <p:spPr>
          <a:xfrm>
            <a:off x="304800" y="76200"/>
            <a:ext cx="8458200" cy="762000"/>
          </a:xfrm>
        </p:spPr>
        <p:txBody>
          <a:bodyPr/>
          <a:lstStyle/>
          <a:p>
            <a:r>
              <a:rPr lang="en-US" dirty="0" smtClean="0"/>
              <a:t>Journey to the Cloud – A Phased Approach</a:t>
            </a:r>
            <a:endParaRPr lang="en-US" dirty="0" smtClean="0">
              <a:solidFill>
                <a:srgbClr val="FF0000"/>
              </a:solidFill>
            </a:endParaRPr>
          </a:p>
        </p:txBody>
      </p:sp>
      <p:grpSp>
        <p:nvGrpSpPr>
          <p:cNvPr id="39" name="Group 38"/>
          <p:cNvGrpSpPr/>
          <p:nvPr/>
        </p:nvGrpSpPr>
        <p:grpSpPr>
          <a:xfrm>
            <a:off x="304800" y="2419350"/>
            <a:ext cx="2111424" cy="3676650"/>
            <a:chOff x="193626" y="2286000"/>
            <a:chExt cx="2111424" cy="3676650"/>
          </a:xfrm>
        </p:grpSpPr>
        <p:pic>
          <p:nvPicPr>
            <p:cNvPr id="22536" name="Picture 7" descr="Virtualized Data Center Progression_b.png"/>
            <p:cNvPicPr>
              <a:picLocks noChangeAspect="1"/>
            </p:cNvPicPr>
            <p:nvPr/>
          </p:nvPicPr>
          <p:blipFill>
            <a:blip r:embed="rId3" cstate="print"/>
            <a:srcRect t="54984" r="84908"/>
            <a:stretch>
              <a:fillRect/>
            </a:stretch>
          </p:blipFill>
          <p:spPr bwMode="auto">
            <a:xfrm>
              <a:off x="193626" y="2639005"/>
              <a:ext cx="2111424" cy="3323645"/>
            </a:xfrm>
            <a:prstGeom prst="rect">
              <a:avLst/>
            </a:prstGeom>
            <a:noFill/>
            <a:ln w="9525">
              <a:noFill/>
              <a:miter lim="800000"/>
              <a:headEnd/>
              <a:tailEnd/>
            </a:ln>
          </p:spPr>
        </p:pic>
        <p:sp>
          <p:nvSpPr>
            <p:cNvPr id="22537" name="TextBox 9"/>
            <p:cNvSpPr txBox="1">
              <a:spLocks noChangeArrowheads="1"/>
            </p:cNvSpPr>
            <p:nvPr/>
          </p:nvSpPr>
          <p:spPr bwMode="auto">
            <a:xfrm>
              <a:off x="264008" y="2286000"/>
              <a:ext cx="1552092" cy="276999"/>
            </a:xfrm>
            <a:prstGeom prst="rect">
              <a:avLst/>
            </a:prstGeom>
            <a:noFill/>
            <a:ln w="9525">
              <a:noFill/>
              <a:miter lim="800000"/>
              <a:headEnd/>
              <a:tailEnd/>
            </a:ln>
          </p:spPr>
          <p:txBody>
            <a:bodyPr wrap="none">
              <a:spAutoFit/>
            </a:bodyPr>
            <a:lstStyle/>
            <a:p>
              <a:pPr algn="ctr"/>
              <a:r>
                <a:rPr lang="en-US" sz="1200" dirty="0" smtClean="0">
                  <a:latin typeface="Calibri" pitchFamily="34" charset="0"/>
                </a:rPr>
                <a:t>     Classic </a:t>
              </a:r>
              <a:r>
                <a:rPr lang="en-US" sz="1200" dirty="0">
                  <a:latin typeface="Calibri" pitchFamily="34" charset="0"/>
                </a:rPr>
                <a:t>Data Center</a:t>
              </a:r>
            </a:p>
          </p:txBody>
        </p:sp>
      </p:grpSp>
      <p:grpSp>
        <p:nvGrpSpPr>
          <p:cNvPr id="43" name="Group 42"/>
          <p:cNvGrpSpPr/>
          <p:nvPr/>
        </p:nvGrpSpPr>
        <p:grpSpPr>
          <a:xfrm>
            <a:off x="2868623" y="1892300"/>
            <a:ext cx="1627177" cy="3517900"/>
            <a:chOff x="2984500" y="1600200"/>
            <a:chExt cx="1627177" cy="3517900"/>
          </a:xfrm>
        </p:grpSpPr>
        <p:sp>
          <p:nvSpPr>
            <p:cNvPr id="22535" name="TextBox 10"/>
            <p:cNvSpPr txBox="1">
              <a:spLocks noChangeArrowheads="1"/>
            </p:cNvSpPr>
            <p:nvPr/>
          </p:nvSpPr>
          <p:spPr bwMode="auto">
            <a:xfrm>
              <a:off x="2984500" y="1600200"/>
              <a:ext cx="1627177" cy="276999"/>
            </a:xfrm>
            <a:prstGeom prst="rect">
              <a:avLst/>
            </a:prstGeom>
            <a:noFill/>
            <a:ln w="9525">
              <a:noFill/>
              <a:miter lim="800000"/>
              <a:headEnd/>
              <a:tailEnd/>
            </a:ln>
          </p:spPr>
          <p:txBody>
            <a:bodyPr wrap="none">
              <a:spAutoFit/>
            </a:bodyPr>
            <a:lstStyle/>
            <a:p>
              <a:pPr algn="ctr"/>
              <a:r>
                <a:rPr lang="en-US" sz="1200" dirty="0" smtClean="0">
                  <a:latin typeface="Calibri" pitchFamily="34" charset="0"/>
                </a:rPr>
                <a:t>Virtualized Data </a:t>
              </a:r>
              <a:r>
                <a:rPr lang="en-US" sz="1200" dirty="0">
                  <a:latin typeface="Calibri" pitchFamily="34" charset="0"/>
                </a:rPr>
                <a:t>Center</a:t>
              </a:r>
            </a:p>
          </p:txBody>
        </p:sp>
        <p:pic>
          <p:nvPicPr>
            <p:cNvPr id="22539" name="Picture 9" descr="Virtualized Infrastructure Bar 2.png"/>
            <p:cNvPicPr>
              <a:picLocks noChangeAspect="1"/>
            </p:cNvPicPr>
            <p:nvPr/>
          </p:nvPicPr>
          <p:blipFill>
            <a:blip r:embed="rId4" cstate="print"/>
            <a:srcRect/>
            <a:stretch>
              <a:fillRect/>
            </a:stretch>
          </p:blipFill>
          <p:spPr bwMode="auto">
            <a:xfrm>
              <a:off x="3289300" y="1981200"/>
              <a:ext cx="1209675" cy="576263"/>
            </a:xfrm>
            <a:prstGeom prst="rect">
              <a:avLst/>
            </a:prstGeom>
            <a:noFill/>
            <a:ln w="9525">
              <a:noFill/>
              <a:miter lim="800000"/>
              <a:headEnd/>
              <a:tailEnd/>
            </a:ln>
          </p:spPr>
        </p:pic>
        <p:pic>
          <p:nvPicPr>
            <p:cNvPr id="22540" name="Picture 9" descr="Virtualized Infrastructure Bar 2.png"/>
            <p:cNvPicPr>
              <a:picLocks noChangeAspect="1"/>
            </p:cNvPicPr>
            <p:nvPr/>
          </p:nvPicPr>
          <p:blipFill>
            <a:blip r:embed="rId4" cstate="print"/>
            <a:srcRect/>
            <a:stretch>
              <a:fillRect/>
            </a:stretch>
          </p:blipFill>
          <p:spPr bwMode="auto">
            <a:xfrm>
              <a:off x="3289300" y="3365500"/>
              <a:ext cx="1209675" cy="576263"/>
            </a:xfrm>
            <a:prstGeom prst="rect">
              <a:avLst/>
            </a:prstGeom>
            <a:noFill/>
            <a:ln w="9525">
              <a:noFill/>
              <a:miter lim="800000"/>
              <a:headEnd/>
              <a:tailEnd/>
            </a:ln>
          </p:spPr>
        </p:pic>
        <p:pic>
          <p:nvPicPr>
            <p:cNvPr id="22541" name="Picture 9" descr="Virtualized Infrastructure Bar 2.png"/>
            <p:cNvPicPr>
              <a:picLocks noChangeAspect="1"/>
            </p:cNvPicPr>
            <p:nvPr/>
          </p:nvPicPr>
          <p:blipFill>
            <a:blip r:embed="rId4" cstate="print"/>
            <a:srcRect/>
            <a:stretch>
              <a:fillRect/>
            </a:stretch>
          </p:blipFill>
          <p:spPr bwMode="auto">
            <a:xfrm>
              <a:off x="3289300" y="3957638"/>
              <a:ext cx="1209675" cy="576262"/>
            </a:xfrm>
            <a:prstGeom prst="rect">
              <a:avLst/>
            </a:prstGeom>
            <a:noFill/>
            <a:ln w="9525">
              <a:noFill/>
              <a:miter lim="800000"/>
              <a:headEnd/>
              <a:tailEnd/>
            </a:ln>
          </p:spPr>
        </p:pic>
        <p:pic>
          <p:nvPicPr>
            <p:cNvPr id="22542" name="Picture 9" descr="Virtualized Infrastructure Bar 2.png"/>
            <p:cNvPicPr>
              <a:picLocks noChangeAspect="1"/>
            </p:cNvPicPr>
            <p:nvPr/>
          </p:nvPicPr>
          <p:blipFill>
            <a:blip r:embed="rId4" cstate="print"/>
            <a:srcRect/>
            <a:stretch>
              <a:fillRect/>
            </a:stretch>
          </p:blipFill>
          <p:spPr bwMode="auto">
            <a:xfrm>
              <a:off x="3289300" y="4541838"/>
              <a:ext cx="1209675" cy="576262"/>
            </a:xfrm>
            <a:prstGeom prst="rect">
              <a:avLst/>
            </a:prstGeom>
            <a:noFill/>
            <a:ln w="9525">
              <a:noFill/>
              <a:miter lim="800000"/>
              <a:headEnd/>
              <a:tailEnd/>
            </a:ln>
          </p:spPr>
        </p:pic>
        <p:pic>
          <p:nvPicPr>
            <p:cNvPr id="22543" name="Picture 4" descr="Virtualized Infrastructure AP_OS 2.png"/>
            <p:cNvPicPr>
              <a:picLocks noChangeAspect="1"/>
            </p:cNvPicPr>
            <p:nvPr/>
          </p:nvPicPr>
          <p:blipFill>
            <a:blip r:embed="rId5" cstate="print"/>
            <a:srcRect/>
            <a:stretch>
              <a:fillRect/>
            </a:stretch>
          </p:blipFill>
          <p:spPr bwMode="auto">
            <a:xfrm>
              <a:off x="3314700" y="2578100"/>
              <a:ext cx="1146175" cy="768350"/>
            </a:xfrm>
            <a:prstGeom prst="rect">
              <a:avLst/>
            </a:prstGeom>
            <a:noFill/>
            <a:ln w="9525">
              <a:noFill/>
              <a:miter lim="800000"/>
              <a:headEnd/>
              <a:tailEnd/>
            </a:ln>
          </p:spPr>
        </p:pic>
        <p:pic>
          <p:nvPicPr>
            <p:cNvPr id="22544" name="Picture 7" descr="CPU Single.png"/>
            <p:cNvPicPr>
              <a:picLocks noChangeAspect="1"/>
            </p:cNvPicPr>
            <p:nvPr/>
          </p:nvPicPr>
          <p:blipFill>
            <a:blip r:embed="rId6" cstate="print"/>
            <a:srcRect/>
            <a:stretch>
              <a:fillRect/>
            </a:stretch>
          </p:blipFill>
          <p:spPr bwMode="auto">
            <a:xfrm>
              <a:off x="3400425" y="3422650"/>
              <a:ext cx="346075" cy="466725"/>
            </a:xfrm>
            <a:prstGeom prst="rect">
              <a:avLst/>
            </a:prstGeom>
            <a:noFill/>
            <a:ln w="9525">
              <a:noFill/>
              <a:miter lim="800000"/>
              <a:headEnd/>
              <a:tailEnd/>
            </a:ln>
          </p:spPr>
        </p:pic>
        <p:pic>
          <p:nvPicPr>
            <p:cNvPr id="22545" name="Picture 7" descr="CPU Single.png"/>
            <p:cNvPicPr>
              <a:picLocks noChangeAspect="1"/>
            </p:cNvPicPr>
            <p:nvPr/>
          </p:nvPicPr>
          <p:blipFill>
            <a:blip r:embed="rId6" cstate="print"/>
            <a:srcRect/>
            <a:stretch>
              <a:fillRect/>
            </a:stretch>
          </p:blipFill>
          <p:spPr bwMode="auto">
            <a:xfrm>
              <a:off x="4010025" y="3432175"/>
              <a:ext cx="346075" cy="466725"/>
            </a:xfrm>
            <a:prstGeom prst="rect">
              <a:avLst/>
            </a:prstGeom>
            <a:noFill/>
            <a:ln w="9525">
              <a:noFill/>
              <a:miter lim="800000"/>
              <a:headEnd/>
              <a:tailEnd/>
            </a:ln>
          </p:spPr>
        </p:pic>
        <p:pic>
          <p:nvPicPr>
            <p:cNvPr id="22546" name="Picture 6" descr="Connect Single.png"/>
            <p:cNvPicPr>
              <a:picLocks noChangeAspect="1"/>
            </p:cNvPicPr>
            <p:nvPr/>
          </p:nvPicPr>
          <p:blipFill>
            <a:blip r:embed="rId7" cstate="print"/>
            <a:srcRect/>
            <a:stretch>
              <a:fillRect/>
            </a:stretch>
          </p:blipFill>
          <p:spPr bwMode="auto">
            <a:xfrm>
              <a:off x="3321050" y="4202113"/>
              <a:ext cx="571500" cy="104775"/>
            </a:xfrm>
            <a:prstGeom prst="rect">
              <a:avLst/>
            </a:prstGeom>
            <a:noFill/>
            <a:ln w="9525">
              <a:noFill/>
              <a:miter lim="800000"/>
              <a:headEnd/>
              <a:tailEnd/>
            </a:ln>
          </p:spPr>
        </p:pic>
        <p:pic>
          <p:nvPicPr>
            <p:cNvPr id="22549" name="Picture 6" descr="Connect Single.png"/>
            <p:cNvPicPr>
              <a:picLocks noChangeAspect="1"/>
            </p:cNvPicPr>
            <p:nvPr/>
          </p:nvPicPr>
          <p:blipFill>
            <a:blip r:embed="rId7" cstate="print"/>
            <a:srcRect/>
            <a:stretch>
              <a:fillRect/>
            </a:stretch>
          </p:blipFill>
          <p:spPr bwMode="auto">
            <a:xfrm>
              <a:off x="3886200" y="4203700"/>
              <a:ext cx="571500" cy="104775"/>
            </a:xfrm>
            <a:prstGeom prst="rect">
              <a:avLst/>
            </a:prstGeom>
            <a:noFill/>
            <a:ln w="9525">
              <a:noFill/>
              <a:miter lim="800000"/>
              <a:headEnd/>
              <a:tailEnd/>
            </a:ln>
          </p:spPr>
        </p:pic>
        <p:pic>
          <p:nvPicPr>
            <p:cNvPr id="22550" name="Picture 8" descr="Storage Single.png"/>
            <p:cNvPicPr>
              <a:picLocks noChangeAspect="1"/>
            </p:cNvPicPr>
            <p:nvPr/>
          </p:nvPicPr>
          <p:blipFill>
            <a:blip r:embed="rId8" cstate="print"/>
            <a:srcRect/>
            <a:stretch>
              <a:fillRect/>
            </a:stretch>
          </p:blipFill>
          <p:spPr bwMode="auto">
            <a:xfrm>
              <a:off x="3390900" y="4660900"/>
              <a:ext cx="425450" cy="327025"/>
            </a:xfrm>
            <a:prstGeom prst="rect">
              <a:avLst/>
            </a:prstGeom>
            <a:noFill/>
            <a:ln w="9525">
              <a:noFill/>
              <a:miter lim="800000"/>
              <a:headEnd/>
              <a:tailEnd/>
            </a:ln>
          </p:spPr>
        </p:pic>
        <p:pic>
          <p:nvPicPr>
            <p:cNvPr id="22551" name="Picture 8" descr="Storage Single.png"/>
            <p:cNvPicPr>
              <a:picLocks noChangeAspect="1"/>
            </p:cNvPicPr>
            <p:nvPr/>
          </p:nvPicPr>
          <p:blipFill>
            <a:blip r:embed="rId8" cstate="print"/>
            <a:srcRect/>
            <a:stretch>
              <a:fillRect/>
            </a:stretch>
          </p:blipFill>
          <p:spPr bwMode="auto">
            <a:xfrm>
              <a:off x="3975100" y="4660900"/>
              <a:ext cx="425450" cy="327025"/>
            </a:xfrm>
            <a:prstGeom prst="rect">
              <a:avLst/>
            </a:prstGeom>
            <a:noFill/>
            <a:ln w="9525">
              <a:noFill/>
              <a:miter lim="800000"/>
              <a:headEnd/>
              <a:tailEnd/>
            </a:ln>
          </p:spPr>
        </p:pic>
        <p:sp>
          <p:nvSpPr>
            <p:cNvPr id="22552" name="TextBox 11"/>
            <p:cNvSpPr txBox="1">
              <a:spLocks noChangeArrowheads="1"/>
            </p:cNvSpPr>
            <p:nvPr/>
          </p:nvSpPr>
          <p:spPr bwMode="auto">
            <a:xfrm>
              <a:off x="3162300" y="2009775"/>
              <a:ext cx="1447800" cy="517525"/>
            </a:xfrm>
            <a:prstGeom prst="rect">
              <a:avLst/>
            </a:prstGeom>
            <a:noFill/>
            <a:ln w="9525">
              <a:noFill/>
              <a:miter lim="800000"/>
              <a:headEnd/>
              <a:tailEnd/>
            </a:ln>
          </p:spPr>
          <p:txBody>
            <a:bodyPr>
              <a:spAutoFit/>
            </a:bodyPr>
            <a:lstStyle/>
            <a:p>
              <a:pPr algn="ctr"/>
              <a:r>
                <a:rPr lang="en-US" sz="1400" b="1" dirty="0">
                  <a:solidFill>
                    <a:srgbClr val="528642"/>
                  </a:solidFill>
                  <a:latin typeface="Calibri" pitchFamily="34" charset="0"/>
                  <a:ea typeface="Arial Unicode MS" pitchFamily="34" charset="-128"/>
                  <a:cs typeface="Arial Unicode MS" pitchFamily="34" charset="-128"/>
                </a:rPr>
                <a:t>Virtualized</a:t>
              </a:r>
            </a:p>
            <a:p>
              <a:pPr algn="ctr"/>
              <a:r>
                <a:rPr lang="en-US" sz="1400" b="1" dirty="0">
                  <a:solidFill>
                    <a:srgbClr val="528642"/>
                  </a:solidFill>
                  <a:latin typeface="Calibri" pitchFamily="34" charset="0"/>
                  <a:ea typeface="Arial Unicode MS" pitchFamily="34" charset="-128"/>
                  <a:cs typeface="Arial Unicode MS" pitchFamily="34" charset="-128"/>
                </a:rPr>
                <a:t>Infrastructure</a:t>
              </a:r>
            </a:p>
          </p:txBody>
        </p:sp>
      </p:grpSp>
      <p:grpSp>
        <p:nvGrpSpPr>
          <p:cNvPr id="45" name="Group 44"/>
          <p:cNvGrpSpPr/>
          <p:nvPr/>
        </p:nvGrpSpPr>
        <p:grpSpPr>
          <a:xfrm>
            <a:off x="5029200" y="728662"/>
            <a:ext cx="3670300" cy="4071938"/>
            <a:chOff x="5334000" y="355600"/>
            <a:chExt cx="3670300" cy="4071938"/>
          </a:xfrm>
        </p:grpSpPr>
        <p:pic>
          <p:nvPicPr>
            <p:cNvPr id="22571" name="Picture 10" descr="Dark Green Cloud.png"/>
            <p:cNvPicPr>
              <a:picLocks noChangeAspect="1"/>
            </p:cNvPicPr>
            <p:nvPr/>
          </p:nvPicPr>
          <p:blipFill>
            <a:blip r:embed="rId9" cstate="print"/>
            <a:srcRect/>
            <a:stretch>
              <a:fillRect/>
            </a:stretch>
          </p:blipFill>
          <p:spPr bwMode="auto">
            <a:xfrm>
              <a:off x="5334000" y="1011238"/>
              <a:ext cx="3670300" cy="1901825"/>
            </a:xfrm>
            <a:prstGeom prst="rect">
              <a:avLst/>
            </a:prstGeom>
            <a:noFill/>
            <a:ln w="9525">
              <a:noFill/>
              <a:miter lim="800000"/>
              <a:headEnd/>
              <a:tailEnd/>
            </a:ln>
          </p:spPr>
        </p:pic>
        <p:grpSp>
          <p:nvGrpSpPr>
            <p:cNvPr id="44" name="Group 43"/>
            <p:cNvGrpSpPr/>
            <p:nvPr/>
          </p:nvGrpSpPr>
          <p:grpSpPr>
            <a:xfrm>
              <a:off x="6296025" y="355600"/>
              <a:ext cx="1447800" cy="4071938"/>
              <a:chOff x="6296025" y="355600"/>
              <a:chExt cx="1447800" cy="4071938"/>
            </a:xfrm>
          </p:grpSpPr>
          <p:grpSp>
            <p:nvGrpSpPr>
              <p:cNvPr id="3" name="Group 42"/>
              <p:cNvGrpSpPr>
                <a:grpSpLocks/>
              </p:cNvGrpSpPr>
              <p:nvPr/>
            </p:nvGrpSpPr>
            <p:grpSpPr bwMode="auto">
              <a:xfrm>
                <a:off x="6296025" y="714375"/>
                <a:ext cx="1447800" cy="3713163"/>
                <a:chOff x="4312" y="301"/>
                <a:chExt cx="912" cy="2339"/>
              </a:xfrm>
            </p:grpSpPr>
            <p:pic>
              <p:nvPicPr>
                <p:cNvPr id="22556" name="Picture 9" descr="Virtualized Infrastructure Bar 2.png"/>
                <p:cNvPicPr>
                  <a:picLocks noChangeAspect="1"/>
                </p:cNvPicPr>
                <p:nvPr/>
              </p:nvPicPr>
              <p:blipFill>
                <a:blip r:embed="rId4" cstate="print"/>
                <a:srcRect/>
                <a:stretch>
                  <a:fillRect/>
                </a:stretch>
              </p:blipFill>
              <p:spPr bwMode="auto">
                <a:xfrm>
                  <a:off x="4392" y="672"/>
                  <a:ext cx="762" cy="363"/>
                </a:xfrm>
                <a:prstGeom prst="rect">
                  <a:avLst/>
                </a:prstGeom>
                <a:noFill/>
                <a:ln w="9525">
                  <a:noFill/>
                  <a:miter lim="800000"/>
                  <a:headEnd/>
                  <a:tailEnd/>
                </a:ln>
              </p:spPr>
            </p:pic>
            <p:pic>
              <p:nvPicPr>
                <p:cNvPr id="22557" name="Picture 9" descr="Virtualized Infrastructure Bar 2.png"/>
                <p:cNvPicPr>
                  <a:picLocks noChangeAspect="1"/>
                </p:cNvPicPr>
                <p:nvPr/>
              </p:nvPicPr>
              <p:blipFill>
                <a:blip r:embed="rId4" cstate="print"/>
                <a:srcRect/>
                <a:stretch>
                  <a:fillRect/>
                </a:stretch>
              </p:blipFill>
              <p:spPr bwMode="auto">
                <a:xfrm>
                  <a:off x="4392" y="1536"/>
                  <a:ext cx="762" cy="363"/>
                </a:xfrm>
                <a:prstGeom prst="rect">
                  <a:avLst/>
                </a:prstGeom>
                <a:noFill/>
                <a:ln w="9525">
                  <a:noFill/>
                  <a:miter lim="800000"/>
                  <a:headEnd/>
                  <a:tailEnd/>
                </a:ln>
              </p:spPr>
            </p:pic>
            <p:pic>
              <p:nvPicPr>
                <p:cNvPr id="22558" name="Picture 9" descr="Virtualized Infrastructure Bar 2.png"/>
                <p:cNvPicPr>
                  <a:picLocks noChangeAspect="1"/>
                </p:cNvPicPr>
                <p:nvPr/>
              </p:nvPicPr>
              <p:blipFill>
                <a:blip r:embed="rId4" cstate="print"/>
                <a:srcRect/>
                <a:stretch>
                  <a:fillRect/>
                </a:stretch>
              </p:blipFill>
              <p:spPr bwMode="auto">
                <a:xfrm>
                  <a:off x="4392" y="1909"/>
                  <a:ext cx="762" cy="363"/>
                </a:xfrm>
                <a:prstGeom prst="rect">
                  <a:avLst/>
                </a:prstGeom>
                <a:noFill/>
                <a:ln w="9525">
                  <a:noFill/>
                  <a:miter lim="800000"/>
                  <a:headEnd/>
                  <a:tailEnd/>
                </a:ln>
              </p:spPr>
            </p:pic>
            <p:pic>
              <p:nvPicPr>
                <p:cNvPr id="22559" name="Picture 9" descr="Virtualized Infrastructure Bar 2.png"/>
                <p:cNvPicPr>
                  <a:picLocks noChangeAspect="1"/>
                </p:cNvPicPr>
                <p:nvPr/>
              </p:nvPicPr>
              <p:blipFill>
                <a:blip r:embed="rId4" cstate="print"/>
                <a:srcRect/>
                <a:stretch>
                  <a:fillRect/>
                </a:stretch>
              </p:blipFill>
              <p:spPr bwMode="auto">
                <a:xfrm>
                  <a:off x="4392" y="2277"/>
                  <a:ext cx="762" cy="363"/>
                </a:xfrm>
                <a:prstGeom prst="rect">
                  <a:avLst/>
                </a:prstGeom>
                <a:noFill/>
                <a:ln w="9525">
                  <a:noFill/>
                  <a:miter lim="800000"/>
                  <a:headEnd/>
                  <a:tailEnd/>
                </a:ln>
              </p:spPr>
            </p:pic>
            <p:pic>
              <p:nvPicPr>
                <p:cNvPr id="22560" name="Picture 4" descr="Virtualized Infrastructure AP_OS 2.png"/>
                <p:cNvPicPr>
                  <a:picLocks noChangeAspect="1"/>
                </p:cNvPicPr>
                <p:nvPr/>
              </p:nvPicPr>
              <p:blipFill>
                <a:blip r:embed="rId5" cstate="print"/>
                <a:srcRect/>
                <a:stretch>
                  <a:fillRect/>
                </a:stretch>
              </p:blipFill>
              <p:spPr bwMode="auto">
                <a:xfrm>
                  <a:off x="4408" y="1048"/>
                  <a:ext cx="722" cy="484"/>
                </a:xfrm>
                <a:prstGeom prst="rect">
                  <a:avLst/>
                </a:prstGeom>
                <a:noFill/>
                <a:ln w="9525">
                  <a:noFill/>
                  <a:miter lim="800000"/>
                  <a:headEnd/>
                  <a:tailEnd/>
                </a:ln>
              </p:spPr>
            </p:pic>
            <p:pic>
              <p:nvPicPr>
                <p:cNvPr id="22561" name="Picture 7" descr="CPU Single.png"/>
                <p:cNvPicPr>
                  <a:picLocks noChangeAspect="1"/>
                </p:cNvPicPr>
                <p:nvPr/>
              </p:nvPicPr>
              <p:blipFill>
                <a:blip r:embed="rId6" cstate="print"/>
                <a:srcRect/>
                <a:stretch>
                  <a:fillRect/>
                </a:stretch>
              </p:blipFill>
              <p:spPr bwMode="auto">
                <a:xfrm>
                  <a:off x="4462" y="1572"/>
                  <a:ext cx="218" cy="294"/>
                </a:xfrm>
                <a:prstGeom prst="rect">
                  <a:avLst/>
                </a:prstGeom>
                <a:noFill/>
                <a:ln w="9525">
                  <a:noFill/>
                  <a:miter lim="800000"/>
                  <a:headEnd/>
                  <a:tailEnd/>
                </a:ln>
              </p:spPr>
            </p:pic>
            <p:pic>
              <p:nvPicPr>
                <p:cNvPr id="22562" name="Picture 7" descr="CPU Single.png"/>
                <p:cNvPicPr>
                  <a:picLocks noChangeAspect="1"/>
                </p:cNvPicPr>
                <p:nvPr/>
              </p:nvPicPr>
              <p:blipFill>
                <a:blip r:embed="rId6" cstate="print"/>
                <a:srcRect/>
                <a:stretch>
                  <a:fillRect/>
                </a:stretch>
              </p:blipFill>
              <p:spPr bwMode="auto">
                <a:xfrm>
                  <a:off x="4846" y="1578"/>
                  <a:ext cx="218" cy="294"/>
                </a:xfrm>
                <a:prstGeom prst="rect">
                  <a:avLst/>
                </a:prstGeom>
                <a:noFill/>
                <a:ln w="9525">
                  <a:noFill/>
                  <a:miter lim="800000"/>
                  <a:headEnd/>
                  <a:tailEnd/>
                </a:ln>
              </p:spPr>
            </p:pic>
            <p:pic>
              <p:nvPicPr>
                <p:cNvPr id="22563" name="Picture 6" descr="Connect Single.png"/>
                <p:cNvPicPr>
                  <a:picLocks noChangeAspect="1"/>
                </p:cNvPicPr>
                <p:nvPr/>
              </p:nvPicPr>
              <p:blipFill>
                <a:blip r:embed="rId7" cstate="print"/>
                <a:srcRect/>
                <a:stretch>
                  <a:fillRect/>
                </a:stretch>
              </p:blipFill>
              <p:spPr bwMode="auto">
                <a:xfrm>
                  <a:off x="4412" y="2063"/>
                  <a:ext cx="360" cy="66"/>
                </a:xfrm>
                <a:prstGeom prst="rect">
                  <a:avLst/>
                </a:prstGeom>
                <a:noFill/>
                <a:ln w="9525">
                  <a:noFill/>
                  <a:miter lim="800000"/>
                  <a:headEnd/>
                  <a:tailEnd/>
                </a:ln>
              </p:spPr>
            </p:pic>
            <p:pic>
              <p:nvPicPr>
                <p:cNvPr id="22564" name="Picture 6" descr="Connect Single.png"/>
                <p:cNvPicPr>
                  <a:picLocks noChangeAspect="1"/>
                </p:cNvPicPr>
                <p:nvPr/>
              </p:nvPicPr>
              <p:blipFill>
                <a:blip r:embed="rId7" cstate="print"/>
                <a:srcRect/>
                <a:stretch>
                  <a:fillRect/>
                </a:stretch>
              </p:blipFill>
              <p:spPr bwMode="auto">
                <a:xfrm>
                  <a:off x="4768" y="2064"/>
                  <a:ext cx="360" cy="66"/>
                </a:xfrm>
                <a:prstGeom prst="rect">
                  <a:avLst/>
                </a:prstGeom>
                <a:noFill/>
                <a:ln w="9525">
                  <a:noFill/>
                  <a:miter lim="800000"/>
                  <a:headEnd/>
                  <a:tailEnd/>
                </a:ln>
              </p:spPr>
            </p:pic>
            <p:pic>
              <p:nvPicPr>
                <p:cNvPr id="22565" name="Picture 8" descr="Storage Single.png"/>
                <p:cNvPicPr>
                  <a:picLocks noChangeAspect="1"/>
                </p:cNvPicPr>
                <p:nvPr/>
              </p:nvPicPr>
              <p:blipFill>
                <a:blip r:embed="rId8" cstate="print"/>
                <a:srcRect/>
                <a:stretch>
                  <a:fillRect/>
                </a:stretch>
              </p:blipFill>
              <p:spPr bwMode="auto">
                <a:xfrm>
                  <a:off x="4456" y="2352"/>
                  <a:ext cx="268" cy="206"/>
                </a:xfrm>
                <a:prstGeom prst="rect">
                  <a:avLst/>
                </a:prstGeom>
                <a:noFill/>
                <a:ln w="9525">
                  <a:noFill/>
                  <a:miter lim="800000"/>
                  <a:headEnd/>
                  <a:tailEnd/>
                </a:ln>
              </p:spPr>
            </p:pic>
            <p:pic>
              <p:nvPicPr>
                <p:cNvPr id="22566" name="Picture 8" descr="Storage Single.png"/>
                <p:cNvPicPr>
                  <a:picLocks noChangeAspect="1"/>
                </p:cNvPicPr>
                <p:nvPr/>
              </p:nvPicPr>
              <p:blipFill>
                <a:blip r:embed="rId8" cstate="print"/>
                <a:srcRect/>
                <a:stretch>
                  <a:fillRect/>
                </a:stretch>
              </p:blipFill>
              <p:spPr bwMode="auto">
                <a:xfrm>
                  <a:off x="4824" y="2352"/>
                  <a:ext cx="268" cy="206"/>
                </a:xfrm>
                <a:prstGeom prst="rect">
                  <a:avLst/>
                </a:prstGeom>
                <a:noFill/>
                <a:ln w="9525">
                  <a:noFill/>
                  <a:miter lim="800000"/>
                  <a:headEnd/>
                  <a:tailEnd/>
                </a:ln>
              </p:spPr>
            </p:pic>
            <p:sp>
              <p:nvSpPr>
                <p:cNvPr id="22567" name="TextBox 11"/>
                <p:cNvSpPr txBox="1">
                  <a:spLocks noChangeArrowheads="1"/>
                </p:cNvSpPr>
                <p:nvPr/>
              </p:nvSpPr>
              <p:spPr bwMode="auto">
                <a:xfrm>
                  <a:off x="4312" y="690"/>
                  <a:ext cx="912" cy="326"/>
                </a:xfrm>
                <a:prstGeom prst="rect">
                  <a:avLst/>
                </a:prstGeom>
                <a:noFill/>
                <a:ln w="9525">
                  <a:noFill/>
                  <a:miter lim="800000"/>
                  <a:headEnd/>
                  <a:tailEnd/>
                </a:ln>
              </p:spPr>
              <p:txBody>
                <a:bodyPr>
                  <a:spAutoFit/>
                </a:bodyPr>
                <a:lstStyle/>
                <a:p>
                  <a:pPr algn="ctr"/>
                  <a:r>
                    <a:rPr lang="en-US" sz="1400" b="1" dirty="0">
                      <a:solidFill>
                        <a:srgbClr val="528642"/>
                      </a:solidFill>
                      <a:latin typeface="Calibri" pitchFamily="34" charset="0"/>
                      <a:ea typeface="Arial Unicode MS" pitchFamily="34" charset="-128"/>
                      <a:cs typeface="Arial Unicode MS" pitchFamily="34" charset="-128"/>
                    </a:rPr>
                    <a:t>Virtualized</a:t>
                  </a:r>
                </a:p>
                <a:p>
                  <a:pPr algn="ctr"/>
                  <a:r>
                    <a:rPr lang="en-US" sz="1400" b="1" dirty="0">
                      <a:solidFill>
                        <a:srgbClr val="528642"/>
                      </a:solidFill>
                      <a:latin typeface="Calibri" pitchFamily="34" charset="0"/>
                      <a:ea typeface="Arial Unicode MS" pitchFamily="34" charset="-128"/>
                      <a:cs typeface="Arial Unicode MS" pitchFamily="34" charset="-128"/>
                    </a:rPr>
                    <a:t>Infrastructure</a:t>
                  </a:r>
                </a:p>
              </p:txBody>
            </p:sp>
            <p:pic>
              <p:nvPicPr>
                <p:cNvPr id="22568" name="Picture 9" descr="Virtualized Infrastructure Bar 2.png"/>
                <p:cNvPicPr>
                  <a:picLocks noChangeAspect="1"/>
                </p:cNvPicPr>
                <p:nvPr/>
              </p:nvPicPr>
              <p:blipFill>
                <a:blip r:embed="rId4" cstate="print"/>
                <a:srcRect/>
                <a:stretch>
                  <a:fillRect/>
                </a:stretch>
              </p:blipFill>
              <p:spPr bwMode="auto">
                <a:xfrm>
                  <a:off x="4392" y="301"/>
                  <a:ext cx="762" cy="363"/>
                </a:xfrm>
                <a:prstGeom prst="rect">
                  <a:avLst/>
                </a:prstGeom>
                <a:noFill/>
                <a:ln w="9525">
                  <a:noFill/>
                  <a:miter lim="800000"/>
                  <a:headEnd/>
                  <a:tailEnd/>
                </a:ln>
              </p:spPr>
            </p:pic>
            <p:sp>
              <p:nvSpPr>
                <p:cNvPr id="22569" name="TextBox 11"/>
                <p:cNvSpPr txBox="1">
                  <a:spLocks noChangeArrowheads="1"/>
                </p:cNvSpPr>
                <p:nvPr/>
              </p:nvSpPr>
              <p:spPr bwMode="auto">
                <a:xfrm>
                  <a:off x="4344" y="400"/>
                  <a:ext cx="864" cy="192"/>
                </a:xfrm>
                <a:prstGeom prst="rect">
                  <a:avLst/>
                </a:prstGeom>
                <a:noFill/>
                <a:ln w="9525">
                  <a:noFill/>
                  <a:miter lim="800000"/>
                  <a:headEnd/>
                  <a:tailEnd/>
                </a:ln>
              </p:spPr>
              <p:txBody>
                <a:bodyPr>
                  <a:spAutoFit/>
                </a:bodyPr>
                <a:lstStyle/>
                <a:p>
                  <a:pPr algn="ctr"/>
                  <a:r>
                    <a:rPr lang="en-US" sz="1400" b="1" dirty="0">
                      <a:solidFill>
                        <a:srgbClr val="528642"/>
                      </a:solidFill>
                      <a:latin typeface="Calibri" pitchFamily="34" charset="0"/>
                      <a:ea typeface="Arial Unicode MS" pitchFamily="34" charset="-128"/>
                      <a:cs typeface="Arial Unicode MS" pitchFamily="34" charset="-128"/>
                    </a:rPr>
                    <a:t>Cloud Services</a:t>
                  </a:r>
                </a:p>
              </p:txBody>
            </p:sp>
          </p:grpSp>
          <p:sp>
            <p:nvSpPr>
              <p:cNvPr id="22572" name="TextBox 10"/>
              <p:cNvSpPr txBox="1">
                <a:spLocks noChangeArrowheads="1"/>
              </p:cNvSpPr>
              <p:nvPr/>
            </p:nvSpPr>
            <p:spPr bwMode="auto">
              <a:xfrm>
                <a:off x="6748463" y="355600"/>
                <a:ext cx="543739" cy="276999"/>
              </a:xfrm>
              <a:prstGeom prst="rect">
                <a:avLst/>
              </a:prstGeom>
              <a:noFill/>
              <a:ln w="9525">
                <a:noFill/>
                <a:miter lim="800000"/>
                <a:headEnd/>
                <a:tailEnd/>
              </a:ln>
            </p:spPr>
            <p:txBody>
              <a:bodyPr wrap="none">
                <a:spAutoFit/>
              </a:bodyPr>
              <a:lstStyle/>
              <a:p>
                <a:pPr algn="ctr"/>
                <a:r>
                  <a:rPr lang="en-US" sz="1200" dirty="0">
                    <a:latin typeface="Calibri" pitchFamily="34" charset="0"/>
                  </a:rPr>
                  <a:t>Cloud</a:t>
                </a:r>
              </a:p>
            </p:txBody>
          </p:sp>
        </p:grpSp>
      </p:grpSp>
      <p:sp>
        <p:nvSpPr>
          <p:cNvPr id="40" name="Footer Placeholder 5"/>
          <p:cNvSpPr txBox="1">
            <a:spLocks/>
          </p:cNvSpPr>
          <p:nvPr/>
        </p:nvSpPr>
        <p:spPr>
          <a:xfrm>
            <a:off x="4648200" y="6617368"/>
            <a:ext cx="3962400" cy="228600"/>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1000" dirty="0" smtClean="0">
                <a:solidFill>
                  <a:schemeClr val="tx1">
                    <a:lumMod val="75000"/>
                    <a:lumOff val="25000"/>
                  </a:schemeClr>
                </a:solidFill>
                <a:latin typeface="Calibri" pitchFamily="34" charset="0"/>
                <a:cs typeface="+mn-cs"/>
              </a:rPr>
              <a:t>Journey to the Cloud</a:t>
            </a:r>
            <a:endParaRPr lang="en-US" sz="1000" dirty="0">
              <a:solidFill>
                <a:schemeClr val="tx1">
                  <a:lumMod val="75000"/>
                  <a:lumOff val="25000"/>
                </a:schemeClr>
              </a:solidFill>
              <a:latin typeface="Calibri" pitchFamily="34" charset="0"/>
              <a:cs typeface="+mn-cs"/>
            </a:endParaRPr>
          </a:p>
        </p:txBody>
      </p:sp>
      <p:sp>
        <p:nvSpPr>
          <p:cNvPr id="42" name="Slide Number Placeholder 6"/>
          <p:cNvSpPr txBox="1">
            <a:spLocks/>
          </p:cNvSpPr>
          <p:nvPr/>
        </p:nvSpPr>
        <p:spPr>
          <a:xfrm>
            <a:off x="8686800" y="6617368"/>
            <a:ext cx="457200" cy="228600"/>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6773B01-4140-4737-A600-00C5477C65A7}" type="slidenum">
              <a:rPr lang="en-US" sz="1000" smtClean="0">
                <a:solidFill>
                  <a:schemeClr val="tx1">
                    <a:lumMod val="75000"/>
                    <a:lumOff val="25000"/>
                  </a:schemeClr>
                </a:solidFill>
                <a:latin typeface="Calibri" pitchFamily="34" charset="0"/>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lang="en-US" sz="1000" dirty="0">
              <a:solidFill>
                <a:schemeClr val="tx1">
                  <a:lumMod val="75000"/>
                  <a:lumOff val="25000"/>
                </a:schemeClr>
              </a:solidFill>
              <a:latin typeface="Calibri" pitchFamily="34" charset="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6"/>
          <p:cNvSpPr>
            <a:spLocks noGrp="1"/>
          </p:cNvSpPr>
          <p:nvPr>
            <p:ph type="title"/>
          </p:nvPr>
        </p:nvSpPr>
        <p:spPr/>
        <p:txBody>
          <a:bodyPr/>
          <a:lstStyle/>
          <a:p>
            <a:r>
              <a:rPr lang="en-US" dirty="0" smtClean="0"/>
              <a:t>Module 1: Summary</a:t>
            </a:r>
          </a:p>
        </p:txBody>
      </p:sp>
      <p:sp>
        <p:nvSpPr>
          <p:cNvPr id="28675" name="Content Placeholder 7"/>
          <p:cNvSpPr>
            <a:spLocks noGrp="1"/>
          </p:cNvSpPr>
          <p:nvPr>
            <p:ph idx="1"/>
          </p:nvPr>
        </p:nvSpPr>
        <p:spPr>
          <a:xfrm>
            <a:off x="304800" y="914400"/>
            <a:ext cx="8458200" cy="4343400"/>
          </a:xfrm>
        </p:spPr>
        <p:txBody>
          <a:bodyPr/>
          <a:lstStyle/>
          <a:p>
            <a:pPr>
              <a:buNone/>
            </a:pPr>
            <a:r>
              <a:rPr lang="en-US" dirty="0" smtClean="0"/>
              <a:t>Key points covered in this module:</a:t>
            </a:r>
          </a:p>
          <a:p>
            <a:r>
              <a:rPr lang="en-US" dirty="0" smtClean="0"/>
              <a:t>IT Challenges and business drivers for Cloud</a:t>
            </a:r>
          </a:p>
          <a:p>
            <a:r>
              <a:rPr lang="en-US" dirty="0" smtClean="0"/>
              <a:t>Cloud computing introduction</a:t>
            </a:r>
          </a:p>
          <a:p>
            <a:r>
              <a:rPr lang="en-US" dirty="0" smtClean="0"/>
              <a:t>Phases for building Cloud infrastructure</a:t>
            </a:r>
          </a:p>
          <a:p>
            <a:r>
              <a:rPr lang="en-US" dirty="0" smtClean="0"/>
              <a:t>Phases in journey from CDC to Cloud</a:t>
            </a:r>
          </a:p>
          <a:p>
            <a:endParaRPr lang="en-US" dirty="0" smtClean="0"/>
          </a:p>
        </p:txBody>
      </p:sp>
      <p:sp>
        <p:nvSpPr>
          <p:cNvPr id="8" name="Footer Placeholder 5"/>
          <p:cNvSpPr txBox="1">
            <a:spLocks/>
          </p:cNvSpPr>
          <p:nvPr/>
        </p:nvSpPr>
        <p:spPr>
          <a:xfrm>
            <a:off x="4648200" y="6617368"/>
            <a:ext cx="3962400" cy="228600"/>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1000" dirty="0" smtClean="0">
                <a:solidFill>
                  <a:schemeClr val="tx1">
                    <a:lumMod val="75000"/>
                    <a:lumOff val="25000"/>
                  </a:schemeClr>
                </a:solidFill>
                <a:latin typeface="Calibri" pitchFamily="34" charset="0"/>
                <a:cs typeface="+mn-cs"/>
              </a:rPr>
              <a:t>Journey to the Cloud</a:t>
            </a:r>
            <a:endParaRPr lang="en-US" sz="1000" dirty="0">
              <a:solidFill>
                <a:schemeClr val="tx1">
                  <a:lumMod val="75000"/>
                  <a:lumOff val="25000"/>
                </a:schemeClr>
              </a:solidFill>
              <a:latin typeface="Calibri" pitchFamily="34" charset="0"/>
              <a:cs typeface="+mn-cs"/>
            </a:endParaRPr>
          </a:p>
        </p:txBody>
      </p:sp>
      <p:sp>
        <p:nvSpPr>
          <p:cNvPr id="9" name="Slide Number Placeholder 6"/>
          <p:cNvSpPr txBox="1">
            <a:spLocks/>
          </p:cNvSpPr>
          <p:nvPr/>
        </p:nvSpPr>
        <p:spPr>
          <a:xfrm>
            <a:off x="8686800" y="6617368"/>
            <a:ext cx="457200" cy="228600"/>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6773B01-4140-4737-A600-00C5477C65A7}" type="slidenum">
              <a:rPr lang="en-US" sz="1000" smtClean="0">
                <a:solidFill>
                  <a:schemeClr val="tx1">
                    <a:lumMod val="75000"/>
                    <a:lumOff val="25000"/>
                  </a:schemeClr>
                </a:solidFill>
                <a:latin typeface="Calibri" pitchFamily="34" charset="0"/>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lang="en-US" sz="1000" dirty="0">
              <a:solidFill>
                <a:schemeClr val="tx1">
                  <a:lumMod val="75000"/>
                  <a:lumOff val="25000"/>
                </a:schemeClr>
              </a:solidFill>
              <a:latin typeface="Calibri" pitchFamily="34" charset="0"/>
              <a:cs typeface="+mn-cs"/>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6"/>
          <p:cNvSpPr>
            <a:spLocks noGrp="1"/>
          </p:cNvSpPr>
          <p:nvPr>
            <p:ph type="title"/>
          </p:nvPr>
        </p:nvSpPr>
        <p:spPr/>
        <p:txBody>
          <a:bodyPr/>
          <a:lstStyle/>
          <a:p>
            <a:r>
              <a:rPr lang="en-US" dirty="0" smtClean="0"/>
              <a:t>Check Your Knowledge </a:t>
            </a:r>
            <a:endParaRPr lang="en-US" dirty="0" smtClean="0">
              <a:solidFill>
                <a:srgbClr val="FF0000"/>
              </a:solidFill>
            </a:endParaRPr>
          </a:p>
        </p:txBody>
      </p:sp>
      <p:sp>
        <p:nvSpPr>
          <p:cNvPr id="16387" name="Content Placeholder 7"/>
          <p:cNvSpPr>
            <a:spLocks noGrp="1"/>
          </p:cNvSpPr>
          <p:nvPr>
            <p:ph idx="1"/>
          </p:nvPr>
        </p:nvSpPr>
        <p:spPr>
          <a:xfrm>
            <a:off x="304800" y="914400"/>
            <a:ext cx="8458200" cy="4343400"/>
          </a:xfrm>
        </p:spPr>
        <p:txBody>
          <a:bodyPr>
            <a:normAutofit/>
          </a:bodyPr>
          <a:lstStyle/>
          <a:p>
            <a:pPr marL="457200" indent="-457200">
              <a:buFont typeface="Arial" charset="0"/>
              <a:buAutoNum type="arabicPeriod"/>
              <a:defRPr/>
            </a:pPr>
            <a:r>
              <a:rPr lang="en-US" dirty="0" smtClean="0"/>
              <a:t>What are the key business drivers for Cloud computing? </a:t>
            </a:r>
          </a:p>
          <a:p>
            <a:pPr marL="457200" indent="-457200">
              <a:buFont typeface="Arial" charset="0"/>
              <a:buAutoNum type="arabicPeriod"/>
              <a:defRPr/>
            </a:pPr>
            <a:r>
              <a:rPr lang="en-US" dirty="0" smtClean="0"/>
              <a:t>What is Cloud Computing?</a:t>
            </a:r>
          </a:p>
          <a:p>
            <a:pPr marL="457200" indent="-457200">
              <a:buFont typeface="Arial" charset="0"/>
              <a:buAutoNum type="arabicPeriod"/>
              <a:defRPr/>
            </a:pPr>
            <a:r>
              <a:rPr lang="en-US" dirty="0" smtClean="0"/>
              <a:t>What are the steps to build a Cloud infrastructure? </a:t>
            </a:r>
          </a:p>
          <a:p>
            <a:pPr marL="457200" indent="-457200">
              <a:buAutoNum type="arabicPeriod"/>
              <a:defRPr/>
            </a:pPr>
            <a:r>
              <a:rPr lang="en-US" dirty="0" smtClean="0"/>
              <a:t>What are the core elements of a CDC?</a:t>
            </a:r>
          </a:p>
          <a:p>
            <a:pPr marL="457200" indent="-457200">
              <a:buAutoNum type="arabicPeriod"/>
              <a:defRPr/>
            </a:pPr>
            <a:r>
              <a:rPr lang="en-US" dirty="0" smtClean="0"/>
              <a:t>What is virtualization and what are its benefits?</a:t>
            </a:r>
          </a:p>
          <a:p>
            <a:pPr marL="457200" indent="-457200">
              <a:buAutoNum type="arabicPeriod"/>
              <a:defRPr/>
            </a:pPr>
            <a:endParaRPr lang="en-US" dirty="0" smtClean="0"/>
          </a:p>
        </p:txBody>
      </p:sp>
      <p:sp>
        <p:nvSpPr>
          <p:cNvPr id="8" name="Footer Placeholder 5"/>
          <p:cNvSpPr txBox="1">
            <a:spLocks/>
          </p:cNvSpPr>
          <p:nvPr/>
        </p:nvSpPr>
        <p:spPr>
          <a:xfrm>
            <a:off x="4648200" y="6617368"/>
            <a:ext cx="3962400" cy="228600"/>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1000" dirty="0" smtClean="0">
                <a:solidFill>
                  <a:schemeClr val="tx1">
                    <a:lumMod val="75000"/>
                    <a:lumOff val="25000"/>
                  </a:schemeClr>
                </a:solidFill>
                <a:latin typeface="Calibri" pitchFamily="34" charset="0"/>
                <a:cs typeface="+mn-cs"/>
              </a:rPr>
              <a:t>Journey to the Cloud</a:t>
            </a:r>
            <a:endParaRPr lang="en-US" sz="1000" dirty="0">
              <a:solidFill>
                <a:schemeClr val="tx1">
                  <a:lumMod val="75000"/>
                  <a:lumOff val="25000"/>
                </a:schemeClr>
              </a:solidFill>
              <a:latin typeface="Calibri" pitchFamily="34" charset="0"/>
              <a:cs typeface="+mn-cs"/>
            </a:endParaRPr>
          </a:p>
        </p:txBody>
      </p:sp>
      <p:sp>
        <p:nvSpPr>
          <p:cNvPr id="9" name="Slide Number Placeholder 6"/>
          <p:cNvSpPr txBox="1">
            <a:spLocks/>
          </p:cNvSpPr>
          <p:nvPr/>
        </p:nvSpPr>
        <p:spPr>
          <a:xfrm>
            <a:off x="8686800" y="6617368"/>
            <a:ext cx="457200" cy="228600"/>
          </a:xfrm>
          <a:prstGeom prst="rect">
            <a:avLst/>
          </a:prstGeo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6773B01-4140-4737-A600-00C5477C65A7}" type="slidenum">
              <a:rPr lang="en-US" sz="1000" smtClean="0">
                <a:solidFill>
                  <a:schemeClr val="tx1">
                    <a:lumMod val="75000"/>
                    <a:lumOff val="25000"/>
                  </a:schemeClr>
                </a:solidFill>
                <a:latin typeface="Calibri" pitchFamily="34" charset="0"/>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lang="en-US" sz="1000" dirty="0">
              <a:solidFill>
                <a:schemeClr val="tx1">
                  <a:lumMod val="75000"/>
                  <a:lumOff val="25000"/>
                </a:schemeClr>
              </a:solidFill>
              <a:latin typeface="Calibri" pitchFamily="34" charset="0"/>
              <a:cs typeface="+mn-cs"/>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77ba815e-6b19-44b0-ab2f-cdc44d969a4a"/>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26b49762-e34a-4e78-b472-4bc6a1613b5b"/>
</p:tagLst>
</file>

<file path=ppt/theme/theme1.xml><?xml version="1.0" encoding="utf-8"?>
<a:theme xmlns:a="http://schemas.openxmlformats.org/drawingml/2006/main" name="ILT_EdServTemplate_2011">
  <a:themeElements>
    <a:clrScheme name="NPR2011">
      <a:dk1>
        <a:srgbClr val="000000"/>
      </a:dk1>
      <a:lt1>
        <a:srgbClr val="FFFFFF"/>
      </a:lt1>
      <a:dk2>
        <a:srgbClr val="007DC3"/>
      </a:dk2>
      <a:lt2>
        <a:srgbClr val="5F5F5F"/>
      </a:lt2>
      <a:accent1>
        <a:srgbClr val="2C95DD"/>
      </a:accent1>
      <a:accent2>
        <a:srgbClr val="49A942"/>
      </a:accent2>
      <a:accent3>
        <a:srgbClr val="74C167"/>
      </a:accent3>
      <a:accent4>
        <a:srgbClr val="FFC425"/>
      </a:accent4>
      <a:accent5>
        <a:srgbClr val="B5761B"/>
      </a:accent5>
      <a:accent6>
        <a:srgbClr val="A80000"/>
      </a:accent6>
      <a:hlink>
        <a:srgbClr val="0070C0"/>
      </a:hlink>
      <a:folHlink>
        <a:srgbClr val="49A942"/>
      </a:folHlink>
    </a:clrScheme>
    <a:fontScheme name="NPR2011Template">
      <a:majorFont>
        <a:latin typeface="MetaNormalLF-Roman"/>
        <a:ea typeface=""/>
        <a:cs typeface="Arial"/>
      </a:majorFont>
      <a:minorFont>
        <a:latin typeface="MetaNormalLF-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PR2011Template">
      <a:majorFont>
        <a:latin typeface="MetaNormalLF-Roman"/>
        <a:ea typeface=""/>
        <a:cs typeface="Arial"/>
      </a:majorFont>
      <a:minorFont>
        <a:latin typeface="MetaNormalLF-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ILT_EdServTemplate_2011</Template>
  <TotalTime>0</TotalTime>
  <Words>1872</Words>
  <Application>Microsoft Office PowerPoint</Application>
  <PresentationFormat>On-screen Show (4:3)</PresentationFormat>
  <Paragraphs>165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ILT_EdServTemplate_2011</vt:lpstr>
      <vt:lpstr>Module – 1    Journey to the cloud </vt:lpstr>
      <vt:lpstr>Emergence of New IT  Model – Cloud Computing </vt:lpstr>
      <vt:lpstr>Building  Cloud Infrastructure</vt:lpstr>
      <vt:lpstr>Understand Existing Infrastructure – Classic Data Center </vt:lpstr>
      <vt:lpstr>Virtualize the Infrastructure</vt:lpstr>
      <vt:lpstr>Deploy Service Management Tools</vt:lpstr>
      <vt:lpstr>Journey to the Cloud – A Phased Approach</vt:lpstr>
      <vt:lpstr>Module 1: Summary</vt:lpstr>
      <vt:lpstr>Check Your Knowledge </vt:lpstr>
      <vt:lpstr>Module 1 quiz</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2011-04-20T12:54:41Z</dcterms:created>
  <dcterms:modified xsi:type="dcterms:W3CDTF">2014-06-15T07:02:40Z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