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6"/>
  </p:notesMasterIdLst>
  <p:sldIdLst>
    <p:sldId id="256" r:id="rId2"/>
    <p:sldId id="258" r:id="rId3"/>
    <p:sldId id="257"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0000"/>
    <a:srgbClr val="DE0000"/>
    <a:srgbClr val="D00000"/>
    <a:srgbClr val="C80000"/>
    <a:srgbClr val="C00000"/>
    <a:srgbClr val="B80000"/>
    <a:srgbClr val="2C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718" autoAdjust="0"/>
  </p:normalViewPr>
  <p:slideViewPr>
    <p:cSldViewPr>
      <p:cViewPr varScale="1">
        <p:scale>
          <a:sx n="70" d="100"/>
          <a:sy n="70" d="100"/>
        </p:scale>
        <p:origin x="-1386" y="-108"/>
      </p:cViewPr>
      <p:guideLst>
        <p:guide orient="horz" pos="2160"/>
        <p:guide pos="2880"/>
      </p:guideLst>
    </p:cSldViewPr>
  </p:slideViewPr>
  <p:outlineViewPr>
    <p:cViewPr>
      <p:scale>
        <a:sx n="33" d="100"/>
        <a:sy n="33" d="100"/>
      </p:scale>
      <p:origin x="0" y="8128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78C0AC-219B-4A78-8E47-BB9A92B2B456}" type="datetimeFigureOut">
              <a:rPr lang="en-US" smtClean="0"/>
              <a:pPr/>
              <a:t>16-Jul-20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3B0303-45FA-43F9-91D9-1DE46D3ED8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3B0303-45FA-43F9-91D9-1DE46D3ED88E}"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8EE484F-70F8-406B-A70E-927490830200}" type="datetime1">
              <a:rPr lang="en-US" smtClean="0"/>
              <a:pPr/>
              <a:t>16-Jul-20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Noornilo Nafees</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8E41A72-63AC-41FD-A0BE-A8B1AC4A03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4D7422-0111-4BAF-89BC-D60E8371E6AE}" type="datetime1">
              <a:rPr lang="en-US" smtClean="0"/>
              <a:pPr/>
              <a:t>16-Jul-20</a:t>
            </a:fld>
            <a:endParaRPr lang="en-US"/>
          </a:p>
        </p:txBody>
      </p:sp>
      <p:sp>
        <p:nvSpPr>
          <p:cNvPr id="5" name="Footer Placeholder 4"/>
          <p:cNvSpPr>
            <a:spLocks noGrp="1"/>
          </p:cNvSpPr>
          <p:nvPr>
            <p:ph type="ftr" sz="quarter" idx="11"/>
          </p:nvPr>
        </p:nvSpPr>
        <p:spPr/>
        <p:txBody>
          <a:bodyPr/>
          <a:lstStyle>
            <a:extLst/>
          </a:lstStyle>
          <a:p>
            <a:r>
              <a:rPr lang="en-US" smtClean="0"/>
              <a:t>Noornilo Nafees</a:t>
            </a:r>
            <a:endParaRPr lang="en-US"/>
          </a:p>
        </p:txBody>
      </p:sp>
      <p:sp>
        <p:nvSpPr>
          <p:cNvPr id="6" name="Slide Number Placeholder 5"/>
          <p:cNvSpPr>
            <a:spLocks noGrp="1"/>
          </p:cNvSpPr>
          <p:nvPr>
            <p:ph type="sldNum" sz="quarter" idx="12"/>
          </p:nvPr>
        </p:nvSpPr>
        <p:spPr/>
        <p:txBody>
          <a:bodyPr/>
          <a:lstStyle>
            <a:extLst/>
          </a:lstStyle>
          <a:p>
            <a:fld id="{88E41A72-63AC-41FD-A0BE-A8B1AC4A03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AADD990-ABE1-4B2B-B17B-7AFC20AC591A}" type="datetime1">
              <a:rPr lang="en-US" smtClean="0"/>
              <a:pPr/>
              <a:t>16-Jul-20</a:t>
            </a:fld>
            <a:endParaRPr lang="en-US"/>
          </a:p>
        </p:txBody>
      </p:sp>
      <p:sp>
        <p:nvSpPr>
          <p:cNvPr id="5" name="Footer Placeholder 4"/>
          <p:cNvSpPr>
            <a:spLocks noGrp="1"/>
          </p:cNvSpPr>
          <p:nvPr>
            <p:ph type="ftr" sz="quarter" idx="11"/>
          </p:nvPr>
        </p:nvSpPr>
        <p:spPr/>
        <p:txBody>
          <a:bodyPr/>
          <a:lstStyle>
            <a:extLst/>
          </a:lstStyle>
          <a:p>
            <a:r>
              <a:rPr lang="en-US" smtClean="0"/>
              <a:t>Noornilo Nafees</a:t>
            </a:r>
            <a:endParaRPr lang="en-US"/>
          </a:p>
        </p:txBody>
      </p:sp>
      <p:sp>
        <p:nvSpPr>
          <p:cNvPr id="6" name="Slide Number Placeholder 5"/>
          <p:cNvSpPr>
            <a:spLocks noGrp="1"/>
          </p:cNvSpPr>
          <p:nvPr>
            <p:ph type="sldNum" sz="quarter" idx="12"/>
          </p:nvPr>
        </p:nvSpPr>
        <p:spPr/>
        <p:txBody>
          <a:bodyPr/>
          <a:lstStyle>
            <a:extLst/>
          </a:lstStyle>
          <a:p>
            <a:fld id="{88E41A72-63AC-41FD-A0BE-A8B1AC4A03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F4A14E1-9890-4778-AD0F-32C48B6A42D3}" type="datetime1">
              <a:rPr lang="en-US" smtClean="0"/>
              <a:pPr/>
              <a:t>16-Jul-20</a:t>
            </a:fld>
            <a:endParaRPr lang="en-US"/>
          </a:p>
        </p:txBody>
      </p:sp>
      <p:sp>
        <p:nvSpPr>
          <p:cNvPr id="5" name="Footer Placeholder 4"/>
          <p:cNvSpPr>
            <a:spLocks noGrp="1"/>
          </p:cNvSpPr>
          <p:nvPr>
            <p:ph type="ftr" sz="quarter" idx="11"/>
          </p:nvPr>
        </p:nvSpPr>
        <p:spPr/>
        <p:txBody>
          <a:bodyPr/>
          <a:lstStyle>
            <a:extLst/>
          </a:lstStyle>
          <a:p>
            <a:r>
              <a:rPr lang="en-US" smtClean="0"/>
              <a:t>Noornilo Nafees</a:t>
            </a:r>
            <a:endParaRPr lang="en-US"/>
          </a:p>
        </p:txBody>
      </p:sp>
      <p:sp>
        <p:nvSpPr>
          <p:cNvPr id="6" name="Slide Number Placeholder 5"/>
          <p:cNvSpPr>
            <a:spLocks noGrp="1"/>
          </p:cNvSpPr>
          <p:nvPr>
            <p:ph type="sldNum" sz="quarter" idx="12"/>
          </p:nvPr>
        </p:nvSpPr>
        <p:spPr/>
        <p:txBody>
          <a:bodyPr/>
          <a:lstStyle>
            <a:extLst/>
          </a:lstStyle>
          <a:p>
            <a:fld id="{88E41A72-63AC-41FD-A0BE-A8B1AC4A030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071430A-221E-44AD-A0E3-F691EFCA5A46}" type="datetime1">
              <a:rPr lang="en-US" smtClean="0"/>
              <a:pPr/>
              <a:t>16-Jul-20</a:t>
            </a:fld>
            <a:endParaRPr lang="en-US"/>
          </a:p>
        </p:txBody>
      </p:sp>
      <p:sp>
        <p:nvSpPr>
          <p:cNvPr id="5" name="Footer Placeholder 4"/>
          <p:cNvSpPr>
            <a:spLocks noGrp="1"/>
          </p:cNvSpPr>
          <p:nvPr>
            <p:ph type="ftr" sz="quarter" idx="11"/>
          </p:nvPr>
        </p:nvSpPr>
        <p:spPr/>
        <p:txBody>
          <a:bodyPr/>
          <a:lstStyle>
            <a:extLst/>
          </a:lstStyle>
          <a:p>
            <a:r>
              <a:rPr lang="en-US" smtClean="0"/>
              <a:t>Noornilo Nafees</a:t>
            </a:r>
            <a:endParaRPr lang="en-US"/>
          </a:p>
        </p:txBody>
      </p:sp>
      <p:sp>
        <p:nvSpPr>
          <p:cNvPr id="6" name="Slide Number Placeholder 5"/>
          <p:cNvSpPr>
            <a:spLocks noGrp="1"/>
          </p:cNvSpPr>
          <p:nvPr>
            <p:ph type="sldNum" sz="quarter" idx="12"/>
          </p:nvPr>
        </p:nvSpPr>
        <p:spPr/>
        <p:txBody>
          <a:bodyPr/>
          <a:lstStyle>
            <a:extLst/>
          </a:lstStyle>
          <a:p>
            <a:fld id="{88E41A72-63AC-41FD-A0BE-A8B1AC4A030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3DD7B6A-9052-491A-B56E-57FE3F7D1DDF}" type="datetime1">
              <a:rPr lang="en-US" smtClean="0"/>
              <a:pPr/>
              <a:t>16-Jul-20</a:t>
            </a:fld>
            <a:endParaRPr lang="en-US"/>
          </a:p>
        </p:txBody>
      </p:sp>
      <p:sp>
        <p:nvSpPr>
          <p:cNvPr id="6" name="Footer Placeholder 5"/>
          <p:cNvSpPr>
            <a:spLocks noGrp="1"/>
          </p:cNvSpPr>
          <p:nvPr>
            <p:ph type="ftr" sz="quarter" idx="11"/>
          </p:nvPr>
        </p:nvSpPr>
        <p:spPr/>
        <p:txBody>
          <a:bodyPr/>
          <a:lstStyle>
            <a:extLst/>
          </a:lstStyle>
          <a:p>
            <a:r>
              <a:rPr lang="en-US" smtClean="0"/>
              <a:t>Noornilo Nafees</a:t>
            </a:r>
            <a:endParaRPr lang="en-US"/>
          </a:p>
        </p:txBody>
      </p:sp>
      <p:sp>
        <p:nvSpPr>
          <p:cNvPr id="7" name="Slide Number Placeholder 6"/>
          <p:cNvSpPr>
            <a:spLocks noGrp="1"/>
          </p:cNvSpPr>
          <p:nvPr>
            <p:ph type="sldNum" sz="quarter" idx="12"/>
          </p:nvPr>
        </p:nvSpPr>
        <p:spPr/>
        <p:txBody>
          <a:bodyPr/>
          <a:lstStyle>
            <a:extLst/>
          </a:lstStyle>
          <a:p>
            <a:fld id="{88E41A72-63AC-41FD-A0BE-A8B1AC4A030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DF8CF94-9EC8-494D-A58D-F501FF280F43}" type="datetime1">
              <a:rPr lang="en-US" smtClean="0"/>
              <a:pPr/>
              <a:t>16-Jul-20</a:t>
            </a:fld>
            <a:endParaRPr lang="en-US"/>
          </a:p>
        </p:txBody>
      </p:sp>
      <p:sp>
        <p:nvSpPr>
          <p:cNvPr id="8" name="Footer Placeholder 7"/>
          <p:cNvSpPr>
            <a:spLocks noGrp="1"/>
          </p:cNvSpPr>
          <p:nvPr>
            <p:ph type="ftr" sz="quarter" idx="11"/>
          </p:nvPr>
        </p:nvSpPr>
        <p:spPr/>
        <p:txBody>
          <a:bodyPr/>
          <a:lstStyle>
            <a:extLst/>
          </a:lstStyle>
          <a:p>
            <a:r>
              <a:rPr lang="en-US" smtClean="0"/>
              <a:t>Noornilo Nafees</a:t>
            </a:r>
            <a:endParaRPr lang="en-US"/>
          </a:p>
        </p:txBody>
      </p:sp>
      <p:sp>
        <p:nvSpPr>
          <p:cNvPr id="9" name="Slide Number Placeholder 8"/>
          <p:cNvSpPr>
            <a:spLocks noGrp="1"/>
          </p:cNvSpPr>
          <p:nvPr>
            <p:ph type="sldNum" sz="quarter" idx="12"/>
          </p:nvPr>
        </p:nvSpPr>
        <p:spPr/>
        <p:txBody>
          <a:bodyPr/>
          <a:lstStyle>
            <a:extLst/>
          </a:lstStyle>
          <a:p>
            <a:fld id="{88E41A72-63AC-41FD-A0BE-A8B1AC4A030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4B6281B-6C5E-44E4-A24F-9C333E5BBE0A}" type="datetime1">
              <a:rPr lang="en-US" smtClean="0"/>
              <a:pPr/>
              <a:t>16-Jul-20</a:t>
            </a:fld>
            <a:endParaRPr lang="en-US"/>
          </a:p>
        </p:txBody>
      </p:sp>
      <p:sp>
        <p:nvSpPr>
          <p:cNvPr id="4" name="Footer Placeholder 3"/>
          <p:cNvSpPr>
            <a:spLocks noGrp="1"/>
          </p:cNvSpPr>
          <p:nvPr>
            <p:ph type="ftr" sz="quarter" idx="11"/>
          </p:nvPr>
        </p:nvSpPr>
        <p:spPr/>
        <p:txBody>
          <a:bodyPr/>
          <a:lstStyle>
            <a:extLst/>
          </a:lstStyle>
          <a:p>
            <a:r>
              <a:rPr lang="en-US" smtClean="0"/>
              <a:t>Noornilo Nafees</a:t>
            </a:r>
            <a:endParaRPr lang="en-US"/>
          </a:p>
        </p:txBody>
      </p:sp>
      <p:sp>
        <p:nvSpPr>
          <p:cNvPr id="5" name="Slide Number Placeholder 4"/>
          <p:cNvSpPr>
            <a:spLocks noGrp="1"/>
          </p:cNvSpPr>
          <p:nvPr>
            <p:ph type="sldNum" sz="quarter" idx="12"/>
          </p:nvPr>
        </p:nvSpPr>
        <p:spPr/>
        <p:txBody>
          <a:bodyPr/>
          <a:lstStyle>
            <a:extLst/>
          </a:lstStyle>
          <a:p>
            <a:fld id="{88E41A72-63AC-41FD-A0BE-A8B1AC4A030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C343461-F5EA-4465-9B4D-5682029C3588}" type="datetime1">
              <a:rPr lang="en-US" smtClean="0"/>
              <a:pPr/>
              <a:t>16-Jul-20</a:t>
            </a:fld>
            <a:endParaRPr lang="en-US"/>
          </a:p>
        </p:txBody>
      </p:sp>
      <p:sp>
        <p:nvSpPr>
          <p:cNvPr id="3" name="Footer Placeholder 2"/>
          <p:cNvSpPr>
            <a:spLocks noGrp="1"/>
          </p:cNvSpPr>
          <p:nvPr>
            <p:ph type="ftr" sz="quarter" idx="11"/>
          </p:nvPr>
        </p:nvSpPr>
        <p:spPr/>
        <p:txBody>
          <a:bodyPr/>
          <a:lstStyle>
            <a:extLst/>
          </a:lstStyle>
          <a:p>
            <a:r>
              <a:rPr lang="en-US" smtClean="0"/>
              <a:t>Noornilo Nafees</a:t>
            </a:r>
            <a:endParaRPr lang="en-US"/>
          </a:p>
        </p:txBody>
      </p:sp>
      <p:sp>
        <p:nvSpPr>
          <p:cNvPr id="4" name="Slide Number Placeholder 3"/>
          <p:cNvSpPr>
            <a:spLocks noGrp="1"/>
          </p:cNvSpPr>
          <p:nvPr>
            <p:ph type="sldNum" sz="quarter" idx="12"/>
          </p:nvPr>
        </p:nvSpPr>
        <p:spPr/>
        <p:txBody>
          <a:bodyPr/>
          <a:lstStyle>
            <a:extLst/>
          </a:lstStyle>
          <a:p>
            <a:fld id="{88E41A72-63AC-41FD-A0BE-A8B1AC4A03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1CE4260-410C-4FF3-AD59-69EDC4123353}" type="datetime1">
              <a:rPr lang="en-US" smtClean="0"/>
              <a:pPr/>
              <a:t>16-Jul-20</a:t>
            </a:fld>
            <a:endParaRPr lang="en-US"/>
          </a:p>
        </p:txBody>
      </p:sp>
      <p:sp>
        <p:nvSpPr>
          <p:cNvPr id="6" name="Footer Placeholder 5"/>
          <p:cNvSpPr>
            <a:spLocks noGrp="1"/>
          </p:cNvSpPr>
          <p:nvPr>
            <p:ph type="ftr" sz="quarter" idx="11"/>
          </p:nvPr>
        </p:nvSpPr>
        <p:spPr/>
        <p:txBody>
          <a:bodyPr/>
          <a:lstStyle>
            <a:extLst/>
          </a:lstStyle>
          <a:p>
            <a:r>
              <a:rPr lang="en-US" smtClean="0"/>
              <a:t>Noornilo Nafees</a:t>
            </a:r>
            <a:endParaRPr lang="en-US"/>
          </a:p>
        </p:txBody>
      </p:sp>
      <p:sp>
        <p:nvSpPr>
          <p:cNvPr id="7" name="Slide Number Placeholder 6"/>
          <p:cNvSpPr>
            <a:spLocks noGrp="1"/>
          </p:cNvSpPr>
          <p:nvPr>
            <p:ph type="sldNum" sz="quarter" idx="12"/>
          </p:nvPr>
        </p:nvSpPr>
        <p:spPr/>
        <p:txBody>
          <a:bodyPr/>
          <a:lstStyle>
            <a:extLst/>
          </a:lstStyle>
          <a:p>
            <a:fld id="{88E41A72-63AC-41FD-A0BE-A8B1AC4A030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CD7B7CA-096E-4303-9FF3-A438A1B360DB}" type="datetime1">
              <a:rPr lang="en-US" smtClean="0"/>
              <a:pPr/>
              <a:t>16-Jul-20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Noornilo Nafees</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8E41A72-63AC-41FD-A0BE-A8B1AC4A030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A28EF36-452D-40BC-B378-85168EC0254F}" type="datetime1">
              <a:rPr lang="en-US" smtClean="0"/>
              <a:pPr/>
              <a:t>16-Jul-20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Noornilo Nafees</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8E41A72-63AC-41FD-A0BE-A8B1AC4A03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28670"/>
            <a:ext cx="7772400" cy="1829761"/>
          </a:xfrm>
        </p:spPr>
        <p:txBody>
          <a:bodyPr/>
          <a:lstStyle/>
          <a:p>
            <a:pPr algn="l"/>
            <a:r>
              <a:rPr lang="en-US" dirty="0" smtClean="0">
                <a:solidFill>
                  <a:srgbClr val="F20000"/>
                </a:solidFill>
              </a:rPr>
              <a:t>1702CS704 – CLOUD COMPUTING</a:t>
            </a:r>
            <a:endParaRPr lang="en-US" dirty="0">
              <a:solidFill>
                <a:srgbClr val="F20000"/>
              </a:solidFill>
            </a:endParaRPr>
          </a:p>
        </p:txBody>
      </p:sp>
      <p:sp>
        <p:nvSpPr>
          <p:cNvPr id="3" name="Subtitle 2"/>
          <p:cNvSpPr>
            <a:spLocks noGrp="1"/>
          </p:cNvSpPr>
          <p:nvPr>
            <p:ph type="subTitle" idx="1"/>
          </p:nvPr>
        </p:nvSpPr>
        <p:spPr>
          <a:xfrm>
            <a:off x="214282" y="3611607"/>
            <a:ext cx="8501122" cy="1199704"/>
          </a:xfrm>
        </p:spPr>
        <p:txBody>
          <a:bodyPr>
            <a:normAutofit fontScale="92500" lnSpcReduction="20000"/>
          </a:bodyPr>
          <a:lstStyle/>
          <a:p>
            <a:r>
              <a:rPr lang="en-US" dirty="0" smtClean="0">
                <a:solidFill>
                  <a:srgbClr val="F20000"/>
                </a:solidFill>
              </a:rPr>
              <a:t>Prof J. </a:t>
            </a:r>
            <a:r>
              <a:rPr lang="en-US" dirty="0" err="1" smtClean="0">
                <a:solidFill>
                  <a:srgbClr val="F20000"/>
                </a:solidFill>
              </a:rPr>
              <a:t>Noorul</a:t>
            </a:r>
            <a:r>
              <a:rPr lang="en-US" dirty="0" smtClean="0">
                <a:solidFill>
                  <a:srgbClr val="F20000"/>
                </a:solidFill>
              </a:rPr>
              <a:t> </a:t>
            </a:r>
            <a:r>
              <a:rPr lang="en-US" dirty="0" err="1" smtClean="0">
                <a:solidFill>
                  <a:srgbClr val="F20000"/>
                </a:solidFill>
              </a:rPr>
              <a:t>Ameen</a:t>
            </a:r>
            <a:r>
              <a:rPr lang="en-US" dirty="0" smtClean="0">
                <a:solidFill>
                  <a:srgbClr val="F20000"/>
                </a:solidFill>
              </a:rPr>
              <a:t> M.E,(</a:t>
            </a:r>
            <a:r>
              <a:rPr lang="en-US" dirty="0" err="1" smtClean="0">
                <a:solidFill>
                  <a:srgbClr val="F20000"/>
                </a:solidFill>
              </a:rPr>
              <a:t>Ph.D</a:t>
            </a:r>
            <a:r>
              <a:rPr lang="en-US" dirty="0" smtClean="0">
                <a:solidFill>
                  <a:srgbClr val="F20000"/>
                </a:solidFill>
              </a:rPr>
              <a:t>), EMCAA, MISTE, </a:t>
            </a:r>
            <a:r>
              <a:rPr lang="en-US" dirty="0" err="1" smtClean="0">
                <a:solidFill>
                  <a:srgbClr val="F20000"/>
                </a:solidFill>
              </a:rPr>
              <a:t>D.Acu</a:t>
            </a:r>
            <a:r>
              <a:rPr lang="en-US" dirty="0" smtClean="0">
                <a:solidFill>
                  <a:srgbClr val="F20000"/>
                </a:solidFill>
              </a:rPr>
              <a:t>.,</a:t>
            </a:r>
          </a:p>
          <a:p>
            <a:r>
              <a:rPr lang="en-US" dirty="0" smtClean="0">
                <a:solidFill>
                  <a:srgbClr val="F20000"/>
                </a:solidFill>
              </a:rPr>
              <a:t>Assistant Professor/CSE</a:t>
            </a:r>
          </a:p>
          <a:p>
            <a:r>
              <a:rPr lang="en-US" dirty="0" smtClean="0">
                <a:solidFill>
                  <a:srgbClr val="F20000"/>
                </a:solidFill>
              </a:rPr>
              <a:t>E.G.S </a:t>
            </a:r>
            <a:r>
              <a:rPr lang="en-US" dirty="0" err="1" smtClean="0">
                <a:solidFill>
                  <a:srgbClr val="F20000"/>
                </a:solidFill>
              </a:rPr>
              <a:t>Pillay</a:t>
            </a:r>
            <a:r>
              <a:rPr lang="en-US" dirty="0" smtClean="0">
                <a:solidFill>
                  <a:srgbClr val="F20000"/>
                </a:solidFill>
              </a:rPr>
              <a:t> Engineering College, </a:t>
            </a:r>
            <a:r>
              <a:rPr lang="en-US" dirty="0" err="1" smtClean="0">
                <a:solidFill>
                  <a:srgbClr val="F20000"/>
                </a:solidFill>
              </a:rPr>
              <a:t>Nagapattinam</a:t>
            </a:r>
            <a:endParaRPr lang="en-US" dirty="0">
              <a:solidFill>
                <a:srgbClr val="F20000"/>
              </a:solidFill>
            </a:endParaRPr>
          </a:p>
        </p:txBody>
      </p:sp>
      <p:sp>
        <p:nvSpPr>
          <p:cNvPr id="4" name="Subtitle 2"/>
          <p:cNvSpPr txBox="1">
            <a:spLocks/>
          </p:cNvSpPr>
          <p:nvPr/>
        </p:nvSpPr>
        <p:spPr>
          <a:xfrm>
            <a:off x="0" y="5500702"/>
            <a:ext cx="7772400" cy="1199704"/>
          </a:xfrm>
          <a:prstGeom prst="rect">
            <a:avLst/>
          </a:prstGeom>
        </p:spPr>
        <p:txBody>
          <a:bodyPr vert="horz" lIns="45720" rIns="45720">
            <a:normAutofit fontScale="92500" lnSpcReduction="20000"/>
          </a:bodyPr>
          <a:lstStyle/>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solidFill>
                  <a:srgbClr val="F20000"/>
                </a:solidFill>
              </a:rPr>
              <a:t>9150132532</a:t>
            </a:r>
          </a:p>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700" b="0" i="0" u="none" strike="noStrike" kern="1200" cap="none" spc="0" normalizeH="0" baseline="0" noProof="0" dirty="0" smtClean="0">
                <a:ln>
                  <a:noFill/>
                </a:ln>
                <a:solidFill>
                  <a:srgbClr val="F20000"/>
                </a:solidFill>
                <a:effectLst/>
                <a:uLnTx/>
                <a:uFillTx/>
                <a:latin typeface="+mn-lt"/>
                <a:ea typeface="+mn-ea"/>
                <a:cs typeface="+mn-cs"/>
              </a:rPr>
              <a:t>noornilo@gmail.com</a:t>
            </a:r>
          </a:p>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solidFill>
                  <a:srgbClr val="F20000"/>
                </a:solidFill>
              </a:rPr>
              <a:t>Profameencse.weebly.com</a:t>
            </a:r>
            <a:endParaRPr kumimoji="0" lang="en-US" sz="2700" b="0" i="0" u="none" strike="noStrike" kern="1200" cap="none" spc="0" normalizeH="0" baseline="0" noProof="0" dirty="0" smtClean="0">
              <a:ln>
                <a:noFill/>
              </a:ln>
              <a:solidFill>
                <a:srgbClr val="F20000"/>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88E41A72-63AC-41FD-A0BE-A8B1AC4A030A}"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Noornilo Nafees</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Ameen\Cloud Computing  2020-21 odd\500px-ADM1.png"/>
          <p:cNvPicPr>
            <a:picLocks noChangeAspect="1" noChangeArrowheads="1"/>
          </p:cNvPicPr>
          <p:nvPr/>
        </p:nvPicPr>
        <p:blipFill>
          <a:blip r:embed="rId2"/>
          <a:srcRect/>
          <a:stretch>
            <a:fillRect/>
          </a:stretch>
        </p:blipFill>
        <p:spPr bwMode="auto">
          <a:xfrm>
            <a:off x="419333" y="571480"/>
            <a:ext cx="8367509" cy="6340980"/>
          </a:xfrm>
          <a:prstGeom prst="rect">
            <a:avLst/>
          </a:prstGeom>
          <a:noFill/>
        </p:spPr>
      </p:pic>
      <p:sp>
        <p:nvSpPr>
          <p:cNvPr id="2" name="Content Placeholder 1"/>
          <p:cNvSpPr>
            <a:spLocks noGrp="1"/>
          </p:cNvSpPr>
          <p:nvPr>
            <p:ph idx="1"/>
          </p:nvPr>
        </p:nvSpPr>
        <p:spPr>
          <a:xfrm>
            <a:off x="357158" y="142852"/>
            <a:ext cx="8429684" cy="6286544"/>
          </a:xfrm>
        </p:spPr>
        <p:txBody>
          <a:bodyPr/>
          <a:lstStyle/>
          <a:p>
            <a:r>
              <a:rPr lang="en-US" b="1" dirty="0" smtClean="0">
                <a:solidFill>
                  <a:srgbClr val="FF0000"/>
                </a:solidFill>
              </a:rPr>
              <a:t>Phases in TOGAF Architecture Development Cycle:</a:t>
            </a:r>
          </a:p>
          <a:p>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92500" lnSpcReduction="20000"/>
          </a:bodyPr>
          <a:lstStyle/>
          <a:p>
            <a:pPr algn="just"/>
            <a:r>
              <a:rPr lang="en-US" b="1" dirty="0" smtClean="0">
                <a:solidFill>
                  <a:srgbClr val="FF0000"/>
                </a:solidFill>
              </a:rPr>
              <a:t>BUSINESS CRITERIA: </a:t>
            </a:r>
          </a:p>
          <a:p>
            <a:pPr algn="just"/>
            <a:r>
              <a:rPr lang="en-US" dirty="0" smtClean="0"/>
              <a:t>To </a:t>
            </a:r>
            <a:r>
              <a:rPr lang="en-US" dirty="0" smtClean="0"/>
              <a:t>assess the business criteria for moving an application to a public service(Cloud) as opposed to any of the internal options there are several areas that are worth examining:</a:t>
            </a:r>
          </a:p>
          <a:p>
            <a:pPr algn="just"/>
            <a:r>
              <a:rPr lang="en-US" b="1" dirty="0" smtClean="0">
                <a:solidFill>
                  <a:srgbClr val="FF0000"/>
                </a:solidFill>
              </a:rPr>
              <a:t>Cloud Benefit:</a:t>
            </a:r>
          </a:p>
          <a:p>
            <a:pPr algn="just"/>
            <a:r>
              <a:rPr lang="en-US" dirty="0" smtClean="0"/>
              <a:t>Applications will vary in their ability to leverage the benefits that cloud provides. </a:t>
            </a:r>
          </a:p>
          <a:p>
            <a:pPr algn="just"/>
            <a:r>
              <a:rPr lang="en-US" dirty="0" smtClean="0"/>
              <a:t>If the workloads are constant there will be little advantage to virtualization.</a:t>
            </a:r>
          </a:p>
          <a:p>
            <a:pPr algn="just"/>
            <a:r>
              <a:rPr lang="en-US" dirty="0" smtClean="0"/>
              <a:t>On the other hand, if demand is volatile and processing is highly dynamic then there is a high potential to flatten the utilization.</a:t>
            </a:r>
          </a:p>
          <a:p>
            <a:pPr algn="just"/>
            <a:r>
              <a:rPr lang="en-US" dirty="0" smtClean="0"/>
              <a:t>If the application tends to peak when other software is running idle then there is a good opportunity to share resources.</a:t>
            </a:r>
          </a:p>
          <a:p>
            <a:pPr algn="just"/>
            <a:r>
              <a:rPr lang="en-US" dirty="0" smtClean="0"/>
              <a:t>It also depends on what share of the total load this application represents. If it is a small proportion then it is much more likely that the total capacity of the virtual           			environment can absorb its spikes. </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dirty="0" smtClean="0"/>
              <a:t>On the other hand, if over half the data center is dedicated to a particular application and that application doubles its requirements temporarily there will be no room for accommodating the load.</a:t>
            </a:r>
          </a:p>
          <a:p>
            <a:pPr algn="just"/>
            <a:r>
              <a:rPr lang="en-US" dirty="0" smtClean="0"/>
              <a:t>Another long-term consideration is the degree of virtualization in the internal data centers. </a:t>
            </a:r>
          </a:p>
          <a:p>
            <a:pPr algn="just"/>
            <a:r>
              <a:rPr lang="en-US" dirty="0" smtClean="0"/>
              <a:t>If they are only minimally virtualized or have small compartmentalized resource pools then it is much more difficult to plan these so that they can accommodate irregular bursts in activity. </a:t>
            </a:r>
            <a:endParaRPr lang="en-US" b="1" dirty="0" smtClean="0">
              <a:solidFill>
                <a:srgbClr val="FF0000"/>
              </a:solidFill>
            </a:endParaRPr>
          </a:p>
          <a:p>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b="1" dirty="0" smtClean="0">
                <a:solidFill>
                  <a:srgbClr val="FF0000"/>
                </a:solidFill>
              </a:rPr>
              <a:t>Administration costs:</a:t>
            </a:r>
          </a:p>
          <a:p>
            <a:pPr algn="just"/>
            <a:r>
              <a:rPr lang="en-US" dirty="0" smtClean="0"/>
              <a:t>Another financial consideration is the costs for managing the application. </a:t>
            </a:r>
          </a:p>
          <a:p>
            <a:pPr algn="just"/>
            <a:r>
              <a:rPr lang="en-US" dirty="0" smtClean="0"/>
              <a:t>The administration costs may decrease as a result of the outsourcing.</a:t>
            </a:r>
          </a:p>
          <a:p>
            <a:pPr algn="just"/>
            <a:r>
              <a:rPr lang="en-US" dirty="0" smtClean="0"/>
              <a:t>Support costs may also be affected if the cloud service provider takes over the backend support of the application.</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85000" lnSpcReduction="10000"/>
          </a:bodyPr>
          <a:lstStyle/>
          <a:p>
            <a:pPr algn="just"/>
            <a:r>
              <a:rPr lang="en-US" b="1" dirty="0" smtClean="0">
                <a:solidFill>
                  <a:srgbClr val="FF0000"/>
                </a:solidFill>
              </a:rPr>
              <a:t>Cloud Risk: </a:t>
            </a:r>
            <a:r>
              <a:rPr lang="en-US" dirty="0" smtClean="0"/>
              <a:t>Risk is also an important consideration in prioritizing the applications for cloud suitability. </a:t>
            </a:r>
          </a:p>
          <a:p>
            <a:pPr algn="just"/>
            <a:r>
              <a:rPr lang="en-US" dirty="0" smtClean="0"/>
              <a:t>Mission critical applications may not be the best choice for piloting new technologies. </a:t>
            </a:r>
          </a:p>
          <a:p>
            <a:pPr algn="just"/>
            <a:r>
              <a:rPr lang="en-US" dirty="0" smtClean="0"/>
              <a:t>Similarly, customer-facing services will have a more pronounced negative impact on your business if they provide a poor user experience during a transition phase.</a:t>
            </a:r>
          </a:p>
          <a:p>
            <a:pPr algn="just"/>
            <a:r>
              <a:rPr lang="en-US" dirty="0" smtClean="0"/>
              <a:t>There are several categories of risk that need to be assessed for each application:</a:t>
            </a:r>
          </a:p>
          <a:p>
            <a:pPr algn="just"/>
            <a:r>
              <a:rPr lang="en-US" b="1" dirty="0" smtClean="0">
                <a:solidFill>
                  <a:srgbClr val="FF0000"/>
                </a:solidFill>
              </a:rPr>
              <a:t>Data loss – </a:t>
            </a:r>
            <a:r>
              <a:rPr lang="en-US" dirty="0" smtClean="0"/>
              <a:t>There is the possibility that data may be dropped or corrupted leading to a loss of data integrity. </a:t>
            </a:r>
          </a:p>
          <a:p>
            <a:pPr algn="just"/>
            <a:r>
              <a:rPr lang="en-US" dirty="0" smtClean="0"/>
              <a:t>Important information entered by the user may not be registered in the database, which can lead to an inconsistency between the data view of the user and the internal systems. </a:t>
            </a:r>
          </a:p>
          <a:p>
            <a:pPr algn="just"/>
            <a:r>
              <a:rPr lang="en-US" dirty="0" smtClean="0"/>
              <a:t>Finally, data may be leaked if the transaction channels or internal storage suffer from any vulnerability. </a:t>
            </a:r>
          </a:p>
          <a:p>
            <a:pPr algn="just"/>
            <a:r>
              <a:rPr lang="en-US" dirty="0" smtClean="0"/>
              <a:t>The extent of this risk depends on the criticality and sensitivity of the data as well as the </a:t>
            </a:r>
            <a:r>
              <a:rPr lang="en-US" smtClean="0"/>
              <a:t>extent to which </a:t>
            </a:r>
            <a:r>
              <a:rPr lang="en-US" dirty="0" smtClean="0"/>
              <a:t>it is exposed.</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a:bodyPr>
          <a:lstStyle/>
          <a:p>
            <a:pPr algn="just"/>
            <a:r>
              <a:rPr lang="en-US" b="1" dirty="0" smtClean="0">
                <a:solidFill>
                  <a:srgbClr val="FF0000"/>
                </a:solidFill>
              </a:rPr>
              <a:t>TECHNICAL CRITERIA: </a:t>
            </a:r>
            <a:r>
              <a:rPr lang="en-US" dirty="0" smtClean="0"/>
              <a:t>The architectural design and technical implementation of an application can have an impact on the ability to move it seamlessly into a public and highly distributed environment.</a:t>
            </a:r>
          </a:p>
          <a:p>
            <a:pPr algn="just"/>
            <a:r>
              <a:rPr lang="en-US" b="1" dirty="0" smtClean="0">
                <a:solidFill>
                  <a:srgbClr val="FF0000"/>
                </a:solidFill>
              </a:rPr>
              <a:t>Service-Oriented Architecture</a:t>
            </a:r>
            <a:r>
              <a:rPr lang="en-US" dirty="0" smtClean="0"/>
              <a:t> – If the application already implements a high degree of service abstraction, reusability and composition it is much easier to migrate it to a service-oriented environment and to leverage the benefits that existing services can provide.</a:t>
            </a:r>
          </a:p>
          <a:p>
            <a:pPr algn="just"/>
            <a:r>
              <a:rPr lang="en-US" b="1" dirty="0" smtClean="0">
                <a:solidFill>
                  <a:srgbClr val="FF0000"/>
                </a:solidFill>
              </a:rPr>
              <a:t>Customization </a:t>
            </a:r>
            <a:r>
              <a:rPr lang="en-US" dirty="0" smtClean="0"/>
              <a:t>– Public services are notable for the high dependency on standardization in order to achieve operational efficiency. Clearly some degree of customization will be needed in order to accommodate the diverse requirements of different organizations. </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92500" lnSpcReduction="10000"/>
          </a:bodyPr>
          <a:lstStyle/>
          <a:p>
            <a:pPr algn="just"/>
            <a:r>
              <a:rPr lang="en-US" b="1" dirty="0" smtClean="0">
                <a:solidFill>
                  <a:srgbClr val="FF0000"/>
                </a:solidFill>
              </a:rPr>
              <a:t>Application independence </a:t>
            </a:r>
            <a:r>
              <a:rPr lang="en-US" dirty="0" smtClean="0"/>
              <a:t>– A high degree of interconnectivity between applications makes it difficult to transfer them individually to different service providers. </a:t>
            </a:r>
          </a:p>
          <a:p>
            <a:pPr algn="just"/>
            <a:r>
              <a:rPr lang="en-US" dirty="0" smtClean="0"/>
              <a:t>On the other hand, isolating the interactions and ensuring that all requests use standardized interfaces makes the applications much more versatile.</a:t>
            </a:r>
          </a:p>
          <a:p>
            <a:pPr algn="just"/>
            <a:r>
              <a:rPr lang="en-US" b="1" dirty="0" smtClean="0">
                <a:solidFill>
                  <a:srgbClr val="FF0000"/>
                </a:solidFill>
              </a:rPr>
              <a:t>Redundancy</a:t>
            </a:r>
            <a:r>
              <a:rPr lang="en-US" dirty="0" smtClean="0"/>
              <a:t> – A tenet of cloud computing is increased reliability through high levels of replication. </a:t>
            </a:r>
          </a:p>
          <a:p>
            <a:pPr algn="just"/>
            <a:r>
              <a:rPr lang="en-US" dirty="0" smtClean="0"/>
              <a:t>The code can take responsibility for handling redundancy, for which it has multiple options. It can rely on the platform and infrastructure services of the provider, who may guarantee replication.</a:t>
            </a:r>
          </a:p>
          <a:p>
            <a:pPr algn="just"/>
            <a:r>
              <a:rPr lang="en-US" dirty="0" smtClean="0"/>
              <a:t>Client-side caching and synchronization services have the added benefit of improving the user experience during periods of disconnectivity.</a:t>
            </a:r>
          </a:p>
          <a:p>
            <a:pPr algn="just"/>
            <a:r>
              <a:rPr lang="en-US" dirty="0" smtClean="0"/>
              <a:t> </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lnSpcReduction="10000"/>
          </a:bodyPr>
          <a:lstStyle/>
          <a:p>
            <a:pPr algn="just"/>
            <a:r>
              <a:rPr lang="en-US" b="1" dirty="0" smtClean="0">
                <a:solidFill>
                  <a:srgbClr val="FF0000"/>
                </a:solidFill>
              </a:rPr>
              <a:t>Tolerance</a:t>
            </a:r>
            <a:r>
              <a:rPr lang="en-US" dirty="0" smtClean="0"/>
              <a:t> – A cloud environment is uncontrolled and chaotic compared to a single system or private network. </a:t>
            </a:r>
          </a:p>
          <a:p>
            <a:pPr algn="just"/>
            <a:r>
              <a:rPr lang="en-US" dirty="0" smtClean="0"/>
              <a:t>As mentioned above, network connections can be unstable. </a:t>
            </a:r>
          </a:p>
          <a:p>
            <a:pPr algn="just"/>
            <a:r>
              <a:rPr lang="en-US" dirty="0" smtClean="0"/>
              <a:t>Furthermore, underlying datasets may not be fully synchronized and component services may also be unreliable or return incomplete, inaccurate or obsolete results.</a:t>
            </a:r>
          </a:p>
          <a:p>
            <a:pPr algn="just"/>
            <a:r>
              <a:rPr lang="en-US" b="1" dirty="0" smtClean="0">
                <a:solidFill>
                  <a:srgbClr val="FF0000"/>
                </a:solidFill>
              </a:rPr>
              <a:t>Need for Parallelization: </a:t>
            </a:r>
            <a:r>
              <a:rPr lang="en-US" dirty="0" smtClean="0"/>
              <a:t>Increasing the number of processor cores per socket will reduce per socket power consumption. </a:t>
            </a:r>
          </a:p>
          <a:p>
            <a:pPr algn="just"/>
            <a:r>
              <a:rPr lang="en-US" dirty="0" smtClean="0"/>
              <a:t>An application cannot run faster than the aggregate of its sequential components. </a:t>
            </a:r>
          </a:p>
          <a:p>
            <a:pPr algn="just"/>
            <a:r>
              <a:rPr lang="en-US" dirty="0" smtClean="0"/>
              <a:t>If an application does not parallelize then performance will not improve with additional cores.</a:t>
            </a:r>
          </a:p>
          <a:p>
            <a:pPr algn="just"/>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a:bodyPr>
          <a:lstStyle/>
          <a:p>
            <a:pPr algn="just"/>
            <a:r>
              <a:rPr lang="en-US" b="1" dirty="0" smtClean="0">
                <a:solidFill>
                  <a:srgbClr val="FF0000"/>
                </a:solidFill>
              </a:rPr>
              <a:t>There are several approaches to parallelize code:</a:t>
            </a:r>
          </a:p>
          <a:p>
            <a:pPr algn="just"/>
            <a:r>
              <a:rPr lang="en-US" dirty="0" smtClean="0"/>
              <a:t>It is possible to explicitly separate and designate independent threads. </a:t>
            </a:r>
          </a:p>
          <a:p>
            <a:pPr algn="just"/>
            <a:r>
              <a:rPr lang="en-US" dirty="0" smtClean="0"/>
              <a:t>JIT compilers (e.g. </a:t>
            </a:r>
            <a:r>
              <a:rPr lang="en-US" dirty="0" err="1" smtClean="0"/>
              <a:t>Rapidmind</a:t>
            </a:r>
            <a:r>
              <a:rPr lang="en-US" dirty="0" smtClean="0"/>
              <a:t>) may assign threads to the appropriate processor. </a:t>
            </a:r>
          </a:p>
          <a:p>
            <a:pPr algn="just"/>
            <a:r>
              <a:rPr lang="en-US" dirty="0" smtClean="0"/>
              <a:t>Some prominent examples of parallelism include Google </a:t>
            </a:r>
            <a:r>
              <a:rPr lang="en-US" dirty="0" err="1" smtClean="0"/>
              <a:t>MapReduce</a:t>
            </a:r>
            <a:r>
              <a:rPr lang="en-US" dirty="0" smtClean="0"/>
              <a:t> library, </a:t>
            </a:r>
            <a:r>
              <a:rPr lang="en-US" dirty="0" err="1" smtClean="0"/>
              <a:t>Hadoop</a:t>
            </a:r>
            <a:r>
              <a:rPr lang="en-US" dirty="0" smtClean="0"/>
              <a:t> and most High Performance Computing applications (often developed using the Message Passing Interface [MPI] or </a:t>
            </a:r>
            <a:r>
              <a:rPr lang="en-US" dirty="0" err="1" smtClean="0"/>
              <a:t>OpenMP</a:t>
            </a:r>
            <a:r>
              <a:rPr lang="en-US" dirty="0" smtClean="0"/>
              <a:t> models).</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429420"/>
          </a:xfrm>
        </p:spPr>
        <p:txBody>
          <a:bodyPr>
            <a:normAutofit fontScale="85000" lnSpcReduction="20000"/>
          </a:bodyPr>
          <a:lstStyle/>
          <a:p>
            <a:pPr algn="just"/>
            <a:r>
              <a:rPr lang="en-US" b="1" dirty="0" smtClean="0">
                <a:solidFill>
                  <a:srgbClr val="FF0000"/>
                </a:solidFill>
              </a:rPr>
              <a:t>CLOUD OPPORTUNITIES:  </a:t>
            </a:r>
            <a:r>
              <a:rPr lang="en-US" dirty="0" smtClean="0"/>
              <a:t>Classes </a:t>
            </a:r>
            <a:r>
              <a:rPr lang="en-US" dirty="0" smtClean="0"/>
              <a:t>of software/workloads that may typically lend themselves best to cloud computing are </a:t>
            </a:r>
          </a:p>
          <a:p>
            <a:pPr algn="just"/>
            <a:r>
              <a:rPr lang="en-US" dirty="0" smtClean="0"/>
              <a:t>- Storage as a service</a:t>
            </a:r>
          </a:p>
          <a:p>
            <a:pPr algn="just"/>
            <a:r>
              <a:rPr lang="en-US" dirty="0" smtClean="0"/>
              <a:t>- Backup/Restore as a Service</a:t>
            </a:r>
          </a:p>
          <a:p>
            <a:pPr algn="just"/>
            <a:r>
              <a:rPr lang="en-US" dirty="0" smtClean="0"/>
              <a:t>- Single virtual appliances</a:t>
            </a:r>
          </a:p>
          <a:p>
            <a:pPr algn="just"/>
            <a:r>
              <a:rPr lang="en-US" dirty="0" smtClean="0"/>
              <a:t>- Test and pre-production systems</a:t>
            </a:r>
          </a:p>
          <a:p>
            <a:pPr algn="just"/>
            <a:r>
              <a:rPr lang="en-US" dirty="0" smtClean="0"/>
              <a:t>- Software development tools</a:t>
            </a:r>
          </a:p>
          <a:p>
            <a:pPr algn="just"/>
            <a:r>
              <a:rPr lang="en-US" dirty="0" smtClean="0"/>
              <a:t>- Batch processing with limited security</a:t>
            </a:r>
          </a:p>
          <a:p>
            <a:pPr algn="just"/>
            <a:r>
              <a:rPr lang="en-US" dirty="0" smtClean="0"/>
              <a:t>- Mature packaged </a:t>
            </a:r>
            <a:r>
              <a:rPr lang="en-US" dirty="0" err="1" smtClean="0"/>
              <a:t>SaaS</a:t>
            </a:r>
            <a:r>
              <a:rPr lang="en-US" dirty="0" smtClean="0"/>
              <a:t> offerings (collaboration, CRM, HR)</a:t>
            </a:r>
          </a:p>
          <a:p>
            <a:pPr algn="just"/>
            <a:r>
              <a:rPr lang="en-US" dirty="0" smtClean="0"/>
              <a:t>- Isolated workloads without latency sensitivity and well defined APIs</a:t>
            </a:r>
          </a:p>
          <a:p>
            <a:pPr algn="just"/>
            <a:r>
              <a:rPr lang="en-US" dirty="0" smtClean="0"/>
              <a:t>On the other hand, the following are not typically suitable:</a:t>
            </a:r>
          </a:p>
          <a:p>
            <a:pPr algn="just"/>
            <a:r>
              <a:rPr lang="en-US" dirty="0" smtClean="0"/>
              <a:t>- Sensitive data (e.g. primary LDAP server, healthcare records)</a:t>
            </a:r>
          </a:p>
          <a:p>
            <a:pPr algn="just"/>
            <a:r>
              <a:rPr lang="en-US" dirty="0" smtClean="0"/>
              <a:t>-Multiple co-dependent services (high throughput online transaction processing)</a:t>
            </a:r>
          </a:p>
          <a:p>
            <a:pPr algn="just"/>
            <a:r>
              <a:rPr lang="en-US" dirty="0" smtClean="0"/>
              <a:t>- 3rd party products without virtualization.</a:t>
            </a:r>
          </a:p>
          <a:p>
            <a:pPr algn="just"/>
            <a:r>
              <a:rPr lang="en-US" dirty="0" smtClean="0"/>
              <a:t>- Applications that require a high degree of flexibility and customization</a:t>
            </a:r>
          </a:p>
          <a:p>
            <a:pPr lvl="3" algn="just">
              <a:buNone/>
            </a:pPr>
            <a:r>
              <a:rPr lang="en-US" dirty="0" smtClean="0"/>
              <a:t>	</a:t>
            </a:r>
            <a:r>
              <a:rPr lang="en-US" sz="2700" dirty="0" smtClean="0"/>
              <a:t>-</a:t>
            </a:r>
            <a:r>
              <a:rPr lang="en-US" sz="2700" dirty="0" smtClean="0"/>
              <a:t>Systems that rely on specialized infrastructure, physical </a:t>
            </a:r>
            <a:r>
              <a:rPr lang="en-US" sz="2700" dirty="0" smtClean="0"/>
              <a:t>    		        location </a:t>
            </a:r>
            <a:r>
              <a:rPr lang="en-US" sz="2700" dirty="0" smtClean="0"/>
              <a:t>or custom hardware</a:t>
            </a:r>
            <a:endParaRPr lang="en-US" sz="2700"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5576"/>
            <a:ext cx="8229600" cy="5162382"/>
          </a:xfrm>
        </p:spPr>
        <p:txBody>
          <a:bodyPr>
            <a:normAutofit/>
          </a:bodyPr>
          <a:lstStyle/>
          <a:p>
            <a:pPr algn="just"/>
            <a:r>
              <a:rPr lang="en-US" sz="3200" dirty="0" smtClean="0">
                <a:solidFill>
                  <a:srgbClr val="F20000"/>
                </a:solidFill>
              </a:rPr>
              <a:t>At the end of this course students can able to</a:t>
            </a:r>
          </a:p>
          <a:p>
            <a:pPr lvl="0" algn="just"/>
            <a:r>
              <a:rPr lang="en-US" sz="2800" dirty="0" smtClean="0"/>
              <a:t>CO1: Understand the differences between traditional   </a:t>
            </a:r>
          </a:p>
          <a:p>
            <a:pPr lvl="0" algn="just">
              <a:buNone/>
            </a:pPr>
            <a:r>
              <a:rPr lang="en-US" sz="2800" dirty="0" smtClean="0"/>
              <a:t>             and Cloud deployment</a:t>
            </a:r>
          </a:p>
          <a:p>
            <a:pPr lvl="0" algn="just"/>
            <a:r>
              <a:rPr lang="en-US" sz="2800" dirty="0" smtClean="0"/>
              <a:t>CO2: Understand  technical  and  business viability of   </a:t>
            </a:r>
          </a:p>
          <a:p>
            <a:pPr lvl="0" algn="just">
              <a:buNone/>
            </a:pPr>
            <a:r>
              <a:rPr lang="en-US" sz="2800" dirty="0" smtClean="0"/>
              <a:t>             migrating existing applications to cloud</a:t>
            </a:r>
          </a:p>
          <a:p>
            <a:pPr lvl="0" algn="just"/>
            <a:r>
              <a:rPr lang="en-US" sz="2800" dirty="0" smtClean="0"/>
              <a:t>CO3: Deploy cloud applications on AWS and Azure</a:t>
            </a:r>
          </a:p>
          <a:p>
            <a:pPr lvl="0" algn="just"/>
            <a:r>
              <a:rPr lang="en-US" sz="2800" dirty="0" smtClean="0"/>
              <a:t>CO4: Design and build cloud based applications</a:t>
            </a:r>
          </a:p>
          <a:p>
            <a:pPr lvl="0"/>
            <a:r>
              <a:rPr lang="en-US" sz="2800" dirty="0" smtClean="0"/>
              <a:t>CO5: Design  scalable cloud  environment  for  elastic demands</a:t>
            </a:r>
          </a:p>
          <a:p>
            <a:pPr algn="just"/>
            <a:endParaRPr lang="en-US" sz="3200" dirty="0" smtClean="0">
              <a:solidFill>
                <a:srgbClr val="F20000"/>
              </a:solidFill>
            </a:endParaRPr>
          </a:p>
          <a:p>
            <a:pPr lvl="1" algn="just">
              <a:buNone/>
            </a:pPr>
            <a:endParaRPr lang="en-US" sz="2400" dirty="0" smtClean="0">
              <a:solidFill>
                <a:srgbClr val="F20000"/>
              </a:solidFill>
            </a:endParaRPr>
          </a:p>
        </p:txBody>
      </p:sp>
      <p:sp>
        <p:nvSpPr>
          <p:cNvPr id="3" name="Title 2"/>
          <p:cNvSpPr>
            <a:spLocks noGrp="1"/>
          </p:cNvSpPr>
          <p:nvPr>
            <p:ph type="title"/>
          </p:nvPr>
        </p:nvSpPr>
        <p:spPr/>
        <p:txBody>
          <a:bodyPr/>
          <a:lstStyle/>
          <a:p>
            <a:r>
              <a:rPr lang="en-US" dirty="0" smtClean="0">
                <a:solidFill>
                  <a:srgbClr val="F20000"/>
                </a:solidFill>
              </a:rPr>
              <a:t>Course Outcomes</a:t>
            </a:r>
            <a:endParaRPr lang="en-US" dirty="0">
              <a:solidFill>
                <a:srgbClr val="F20000"/>
              </a:solidFill>
            </a:endParaRPr>
          </a:p>
        </p:txBody>
      </p:sp>
      <p:sp>
        <p:nvSpPr>
          <p:cNvPr id="4" name="Slide Number Placeholder 3"/>
          <p:cNvSpPr>
            <a:spLocks noGrp="1"/>
          </p:cNvSpPr>
          <p:nvPr>
            <p:ph type="sldNum" sz="quarter" idx="12"/>
          </p:nvPr>
        </p:nvSpPr>
        <p:spPr/>
        <p:txBody>
          <a:bodyPr/>
          <a:lstStyle/>
          <a:p>
            <a:fld id="{88E41A72-63AC-41FD-A0BE-A8B1AC4A030A}"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Noornilo Nafees</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b="1" dirty="0" smtClean="0">
                <a:solidFill>
                  <a:srgbClr val="FF0000"/>
                </a:solidFill>
              </a:rPr>
              <a:t>EVALUATION CRITERIA AND WEIGHT</a:t>
            </a:r>
          </a:p>
          <a:p>
            <a:pPr algn="just"/>
            <a:r>
              <a:rPr lang="en-US" dirty="0" smtClean="0"/>
              <a:t>There </a:t>
            </a:r>
            <a:r>
              <a:rPr lang="en-US" dirty="0" smtClean="0"/>
              <a:t>are four main categories of evaluation criteria for selecting a cloud provider. They are</a:t>
            </a:r>
          </a:p>
          <a:p>
            <a:pPr algn="just"/>
            <a:r>
              <a:rPr lang="en-US" dirty="0" smtClean="0"/>
              <a:t>1. Environmental </a:t>
            </a:r>
          </a:p>
          <a:p>
            <a:pPr algn="just"/>
            <a:r>
              <a:rPr lang="en-US" dirty="0" smtClean="0"/>
              <a:t>2. Technical </a:t>
            </a:r>
          </a:p>
          <a:p>
            <a:pPr algn="just"/>
            <a:r>
              <a:rPr lang="en-US" dirty="0" smtClean="0"/>
              <a:t>3. Contractual and </a:t>
            </a:r>
          </a:p>
          <a:p>
            <a:pPr algn="just"/>
            <a:r>
              <a:rPr lang="en-US" dirty="0" smtClean="0"/>
              <a:t>4. Financial.</a:t>
            </a:r>
          </a:p>
          <a:p>
            <a:pPr algn="just"/>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85000" lnSpcReduction="20000"/>
          </a:bodyPr>
          <a:lstStyle/>
          <a:p>
            <a:pPr algn="just"/>
            <a:r>
              <a:rPr lang="en-US" b="1" dirty="0" smtClean="0">
                <a:solidFill>
                  <a:srgbClr val="FF0000"/>
                </a:solidFill>
              </a:rPr>
              <a:t>1. Environmental:</a:t>
            </a:r>
            <a:r>
              <a:rPr lang="en-US" b="1" dirty="0" smtClean="0"/>
              <a:t> </a:t>
            </a:r>
          </a:p>
          <a:p>
            <a:pPr algn="just"/>
            <a:r>
              <a:rPr lang="en-US" dirty="0" smtClean="0"/>
              <a:t>At the highest level, the key environmental factor is the location. </a:t>
            </a:r>
          </a:p>
          <a:p>
            <a:pPr algn="just"/>
            <a:r>
              <a:rPr lang="en-US" dirty="0" smtClean="0"/>
              <a:t>If the data center is positioned on an earthquake fault line, or above a dormant volcano, that would be an unnecessary risk. </a:t>
            </a:r>
          </a:p>
          <a:p>
            <a:pPr algn="just"/>
            <a:r>
              <a:rPr lang="en-US" dirty="0" smtClean="0"/>
              <a:t>Power is an absolute requirement for a data center. </a:t>
            </a:r>
          </a:p>
          <a:p>
            <a:pPr algn="just"/>
            <a:r>
              <a:rPr lang="en-US" dirty="0" smtClean="0"/>
              <a:t>An ideal location is able to tap into more than one power grid. </a:t>
            </a:r>
          </a:p>
          <a:p>
            <a:pPr algn="just"/>
            <a:r>
              <a:rPr lang="en-US" dirty="0" smtClean="0"/>
              <a:t>It should also have considerable redundancy in alternate sources from batteries to diesel generators. </a:t>
            </a:r>
          </a:p>
          <a:p>
            <a:pPr algn="just"/>
            <a:r>
              <a:rPr lang="en-US" dirty="0" smtClean="0"/>
              <a:t>Similarly the heating, ventilation and air conditioning should be able to sustain any single point of failure. </a:t>
            </a:r>
          </a:p>
          <a:p>
            <a:pPr algn="just"/>
            <a:r>
              <a:rPr lang="en-US" dirty="0" smtClean="0"/>
              <a:t>And, given the dependency on connectivity, network resilience should be guaranteed from multiple internet service providers.</a:t>
            </a:r>
          </a:p>
          <a:p>
            <a:pPr algn="just"/>
            <a:r>
              <a:rPr lang="en-US" dirty="0" smtClean="0"/>
              <a:t>Physical access controls are also an environmental consideration. </a:t>
            </a:r>
          </a:p>
          <a:p>
            <a:pPr algn="just"/>
            <a:r>
              <a:rPr lang="en-US" b="1" dirty="0" smtClean="0">
                <a:solidFill>
                  <a:srgbClr val="FF0000"/>
                </a:solidFill>
              </a:rPr>
              <a:t>Important factors to consider in physical access controls:</a:t>
            </a:r>
          </a:p>
          <a:p>
            <a:pPr algn="just"/>
            <a:r>
              <a:rPr lang="en-US" dirty="0" smtClean="0"/>
              <a:t>Does the facility have solid security procedures that prevent unauthorized access to the building and computer equipment? </a:t>
            </a:r>
          </a:p>
          <a:p>
            <a:pPr algn="just"/>
            <a:r>
              <a:rPr lang="en-US" dirty="0" smtClean="0"/>
              <a:t>These controls might include everything from biometric and multifactor authentication systems to electrical fences and state-of-the-art surveillance systems.</a:t>
            </a:r>
          </a:p>
          <a:p>
            <a:pPr algn="just">
              <a:buNone/>
            </a:pP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lnSpcReduction="10000"/>
          </a:bodyPr>
          <a:lstStyle/>
          <a:p>
            <a:pPr algn="just"/>
            <a:r>
              <a:rPr lang="en-US" b="1" dirty="0" smtClean="0">
                <a:solidFill>
                  <a:srgbClr val="FF0000"/>
                </a:solidFill>
              </a:rPr>
              <a:t>2. Technical: </a:t>
            </a:r>
            <a:r>
              <a:rPr lang="en-US" dirty="0" smtClean="0"/>
              <a:t>From a technical viewpoint, the most important considerations are around </a:t>
            </a:r>
          </a:p>
          <a:p>
            <a:pPr algn="just"/>
            <a:r>
              <a:rPr lang="en-US" b="1" dirty="0" smtClean="0">
                <a:solidFill>
                  <a:srgbClr val="FF0000"/>
                </a:solidFill>
              </a:rPr>
              <a:t>Security,</a:t>
            </a:r>
          </a:p>
          <a:p>
            <a:pPr algn="just"/>
            <a:r>
              <a:rPr lang="en-US" b="1" dirty="0" smtClean="0">
                <a:solidFill>
                  <a:srgbClr val="FF0000"/>
                </a:solidFill>
              </a:rPr>
              <a:t>Interoperability and </a:t>
            </a:r>
          </a:p>
          <a:p>
            <a:pPr algn="just"/>
            <a:r>
              <a:rPr lang="en-US" b="1" dirty="0" smtClean="0">
                <a:solidFill>
                  <a:srgbClr val="FF0000"/>
                </a:solidFill>
              </a:rPr>
              <a:t>The ability of the provider to fulfill the service requirements.</a:t>
            </a:r>
          </a:p>
          <a:p>
            <a:pPr algn="just"/>
            <a:r>
              <a:rPr lang="en-US" b="1" dirty="0" smtClean="0">
                <a:solidFill>
                  <a:srgbClr val="FF0000"/>
                </a:solidFill>
              </a:rPr>
              <a:t>Security – </a:t>
            </a:r>
            <a:r>
              <a:rPr lang="en-US" dirty="0" smtClean="0"/>
              <a:t>Security criteria might includes security provisions that range from physical to operations. </a:t>
            </a:r>
          </a:p>
          <a:p>
            <a:pPr algn="just"/>
            <a:r>
              <a:rPr lang="en-US" dirty="0" smtClean="0"/>
              <a:t>Generally, it is worthwhile investigating all of the security and audit precautions that are in place to the extent that the providers describe them.</a:t>
            </a:r>
          </a:p>
          <a:p>
            <a:pPr algn="just"/>
            <a:r>
              <a:rPr lang="en-US" dirty="0" smtClean="0"/>
              <a:t>In a multi-tenant environment, the degree of tenant isolation and mechanisms used to enforce it are critical. </a:t>
            </a:r>
          </a:p>
          <a:p>
            <a:pPr algn="just"/>
            <a:r>
              <a:rPr lang="en-US" dirty="0" smtClean="0"/>
              <a:t>Attacks on co-tenants can conceivably impact your services. </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dirty="0" smtClean="0"/>
              <a:t>If we are relying on our service provider for encryption then a very important consideration is how they implement key management. </a:t>
            </a:r>
          </a:p>
          <a:p>
            <a:pPr algn="just"/>
            <a:r>
              <a:rPr lang="en-US" dirty="0" smtClean="0"/>
              <a:t>In particular, it is more comfortable if they do not use the same keys to encrypt the storage of all their customers. </a:t>
            </a:r>
          </a:p>
          <a:p>
            <a:pPr algn="just"/>
            <a:r>
              <a:rPr lang="en-US" dirty="0" smtClean="0"/>
              <a:t>For </a:t>
            </a:r>
            <a:r>
              <a:rPr lang="en-US" dirty="0" err="1" smtClean="0"/>
              <a:t>PaaS</a:t>
            </a:r>
            <a:r>
              <a:rPr lang="en-US" dirty="0" smtClean="0"/>
              <a:t> and </a:t>
            </a:r>
            <a:r>
              <a:rPr lang="en-US" dirty="0" err="1" smtClean="0"/>
              <a:t>IaaS</a:t>
            </a:r>
            <a:r>
              <a:rPr lang="en-US" dirty="0" smtClean="0"/>
              <a:t>, we have the option to encrypt the data </a:t>
            </a:r>
            <a:r>
              <a:rPr lang="en-US" dirty="0" err="1" smtClean="0"/>
              <a:t>ourself</a:t>
            </a:r>
            <a:r>
              <a:rPr lang="en-US" smtClean="0"/>
              <a:t>.</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a:bodyPr>
          <a:lstStyle/>
          <a:p>
            <a:pPr algn="just"/>
            <a:r>
              <a:rPr lang="en-US" b="1" dirty="0" smtClean="0">
                <a:solidFill>
                  <a:srgbClr val="FF0000"/>
                </a:solidFill>
              </a:rPr>
              <a:t>3. Contract: </a:t>
            </a:r>
            <a:r>
              <a:rPr lang="en-US" dirty="0" smtClean="0"/>
              <a:t>Some of the most important considerations for contract includes:</a:t>
            </a:r>
          </a:p>
          <a:p>
            <a:pPr algn="just"/>
            <a:r>
              <a:rPr lang="en-US" b="1" dirty="0" smtClean="0">
                <a:solidFill>
                  <a:srgbClr val="FF0000"/>
                </a:solidFill>
              </a:rPr>
              <a:t>Metering –</a:t>
            </a:r>
            <a:r>
              <a:rPr lang="en-US" dirty="0" smtClean="0"/>
              <a:t> How is the service measured? How granular is the metering (e.g. do you pay by the second or by the day)? Do you have access to up-to-date reporting?</a:t>
            </a:r>
          </a:p>
          <a:p>
            <a:pPr algn="just"/>
            <a:r>
              <a:rPr lang="en-US" dirty="0" smtClean="0"/>
              <a:t>Can you put a cap or alert on your default quota so that you don’t inadvertently incur a huge liability?</a:t>
            </a:r>
          </a:p>
          <a:p>
            <a:pPr algn="just"/>
            <a:r>
              <a:rPr lang="en-US" b="1" dirty="0" smtClean="0">
                <a:solidFill>
                  <a:srgbClr val="FF0000"/>
                </a:solidFill>
              </a:rPr>
              <a:t>Billing –</a:t>
            </a:r>
            <a:r>
              <a:rPr lang="en-US" dirty="0" smtClean="0"/>
              <a:t> The most obvious billing consideration is the price of the services. </a:t>
            </a:r>
          </a:p>
          <a:p>
            <a:pPr algn="just"/>
            <a:r>
              <a:rPr lang="en-US" dirty="0" smtClean="0"/>
              <a:t>These will typically involve multiple components such as storage, CPU and I/O in an </a:t>
            </a:r>
            <a:r>
              <a:rPr lang="en-US" dirty="0" err="1" smtClean="0"/>
              <a:t>IaaS</a:t>
            </a:r>
            <a:r>
              <a:rPr lang="en-US" dirty="0" smtClean="0"/>
              <a:t> offering. If you have unique requirements you may want flexible billing and bundling options that meet your needs better than the   	standard list prices.</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b="1" dirty="0" smtClean="0">
                <a:solidFill>
                  <a:srgbClr val="FF0000"/>
                </a:solidFill>
              </a:rPr>
              <a:t>Terms of Service (TOS) – </a:t>
            </a:r>
            <a:r>
              <a:rPr lang="en-US" dirty="0" smtClean="0"/>
              <a:t>The required terms of service vary greatly from business to business. </a:t>
            </a:r>
          </a:p>
          <a:p>
            <a:pPr algn="just"/>
            <a:r>
              <a:rPr lang="en-US" dirty="0" smtClean="0"/>
              <a:t>A 60 day notification on termination of service may be sufficient for a small business using a non-critical application. </a:t>
            </a:r>
          </a:p>
          <a:p>
            <a:pPr algn="just"/>
            <a:r>
              <a:rPr lang="en-US" dirty="0" smtClean="0"/>
              <a:t>It might not be acceptable for an enterprise running a very important customer application.</a:t>
            </a:r>
          </a:p>
          <a:p>
            <a:pPr algn="just"/>
            <a:r>
              <a:rPr lang="en-US" dirty="0" smtClean="0"/>
              <a:t>One of the most important components of the terms of service is the service level agreement (SLA). </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lnSpcReduction="10000"/>
          </a:bodyPr>
          <a:lstStyle/>
          <a:p>
            <a:pPr algn="just"/>
            <a:r>
              <a:rPr lang="en-US" b="1" dirty="0" smtClean="0">
                <a:solidFill>
                  <a:srgbClr val="FF0000"/>
                </a:solidFill>
              </a:rPr>
              <a:t>Incident handling – </a:t>
            </a:r>
            <a:r>
              <a:rPr lang="en-US" dirty="0" smtClean="0"/>
              <a:t>A critical aspect of the terms of service is the process for dealing with incidents. </a:t>
            </a:r>
          </a:p>
          <a:p>
            <a:pPr algn="just"/>
            <a:r>
              <a:rPr lang="en-US" dirty="0" smtClean="0"/>
              <a:t>This might include attacks on the customer platforms as well as technical faults with the services. There need to be bi-directional communications flows that inform both parties of what is happening in a timely manner. </a:t>
            </a:r>
          </a:p>
          <a:p>
            <a:pPr algn="just"/>
            <a:r>
              <a:rPr lang="en-US" dirty="0" smtClean="0"/>
              <a:t>The triggers for these, and the amount and type of information to pass, are all part of what needs to be defined.</a:t>
            </a:r>
          </a:p>
          <a:p>
            <a:pPr algn="just"/>
            <a:r>
              <a:rPr lang="en-US" dirty="0" smtClean="0"/>
              <a:t>For instance, a customer may wish to be alerted immediately if there is a denial of service attack on its platform (or another neighboring tenant). </a:t>
            </a:r>
          </a:p>
          <a:p>
            <a:pPr algn="just"/>
            <a:r>
              <a:rPr lang="en-US" dirty="0" smtClean="0"/>
              <a:t>Even if the attack is not successful, the customer may wish to take some action to reduce its future exposure. </a:t>
            </a:r>
          </a:p>
          <a:p>
            <a:pPr algn="just"/>
            <a:r>
              <a:rPr lang="en-US" dirty="0" smtClean="0"/>
              <a:t>The provider, on the other hand, may wish to minimize  			any visibility into attacks on its services.</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92500" lnSpcReduction="10000"/>
          </a:bodyPr>
          <a:lstStyle/>
          <a:p>
            <a:pPr algn="just"/>
            <a:r>
              <a:rPr lang="en-US" b="1" dirty="0" smtClean="0">
                <a:solidFill>
                  <a:srgbClr val="FF0000"/>
                </a:solidFill>
              </a:rPr>
              <a:t>Visibility –</a:t>
            </a:r>
            <a:r>
              <a:rPr lang="en-US" dirty="0" smtClean="0"/>
              <a:t> Service providers publish limited amounts of information on their operational procedures. </a:t>
            </a:r>
          </a:p>
          <a:p>
            <a:pPr algn="just"/>
            <a:r>
              <a:rPr lang="en-US" dirty="0" smtClean="0"/>
              <a:t>Revealing too much can erode their competitive differentiation, expose them to attackers who suspect weaknesses and open them up to ongoing negotiations with their customers.</a:t>
            </a:r>
          </a:p>
          <a:p>
            <a:pPr algn="just"/>
            <a:r>
              <a:rPr lang="en-US" dirty="0" smtClean="0"/>
              <a:t>On the other hand, customers have a legitimate need to understand what operational procedures are in place to protect their data and ensure availability of their services.</a:t>
            </a:r>
          </a:p>
          <a:p>
            <a:pPr algn="just"/>
            <a:r>
              <a:rPr lang="en-US" dirty="0" smtClean="0"/>
              <a:t>Before selecting a service provider it is good to understand how much they are willing to reveal about their internal processes.</a:t>
            </a:r>
          </a:p>
          <a:p>
            <a:pPr algn="just"/>
            <a:r>
              <a:rPr lang="en-US" b="1" dirty="0" smtClean="0">
                <a:solidFill>
                  <a:srgbClr val="FF0000"/>
                </a:solidFill>
              </a:rPr>
              <a:t>Audits/Certifications –</a:t>
            </a:r>
            <a:r>
              <a:rPr lang="en-US" dirty="0" smtClean="0"/>
              <a:t> Typically service providers undergo very rigorous internal audits. </a:t>
            </a:r>
          </a:p>
          <a:p>
            <a:pPr algn="just"/>
            <a:r>
              <a:rPr lang="en-US" dirty="0" smtClean="0"/>
              <a:t>Many also have certifications that should convey a higher degree of confidence to customers. </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85000" lnSpcReduction="20000"/>
          </a:bodyPr>
          <a:lstStyle/>
          <a:p>
            <a:pPr algn="just"/>
            <a:r>
              <a:rPr lang="en-US" b="1" dirty="0" smtClean="0">
                <a:solidFill>
                  <a:srgbClr val="FF0000"/>
                </a:solidFill>
              </a:rPr>
              <a:t>4. Financial: </a:t>
            </a:r>
            <a:r>
              <a:rPr lang="en-US" dirty="0" smtClean="0"/>
              <a:t>One of the most important considerations of a service provider is that it will continue to be in a position to provide its services in the long term. </a:t>
            </a:r>
          </a:p>
          <a:p>
            <a:pPr algn="just"/>
            <a:r>
              <a:rPr lang="en-US" dirty="0" smtClean="0"/>
              <a:t>The cloud provider landscape is very dynamic. There are new entries every month. And there are also occasional exits.</a:t>
            </a:r>
          </a:p>
          <a:p>
            <a:pPr algn="just"/>
            <a:r>
              <a:rPr lang="en-US" dirty="0" smtClean="0"/>
              <a:t>If your cloud service provider goes bankrupt you can be in deep trouble. Certainly there are technical precautions you can take by maximizing interoperability, maintaining a secondary provider, and backing up all information locally. </a:t>
            </a:r>
          </a:p>
          <a:p>
            <a:pPr algn="just"/>
            <a:r>
              <a:rPr lang="en-US" dirty="0" smtClean="0"/>
              <a:t>It is a good idea to also keep an eye on the financial condition of the vendor.</a:t>
            </a:r>
          </a:p>
          <a:p>
            <a:pPr algn="just"/>
            <a:r>
              <a:rPr lang="en-US" dirty="0" smtClean="0"/>
              <a:t>In any case, if we want to obtain as much information as you can about the financial health of the company. we might look at superficial indicators such as the number of years the company has been in business and what its size is. </a:t>
            </a:r>
          </a:p>
          <a:p>
            <a:pPr algn="just"/>
            <a:r>
              <a:rPr lang="en-US" dirty="0" smtClean="0"/>
              <a:t>we might also be interested in profitability, growth and cash flow. You could even undertake an in-depth financial analysis poring through the balance sheet to determine gearing and debt ratios, financing structure, return on assets and a host of other metrics.</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a:bodyPr>
          <a:lstStyle/>
          <a:p>
            <a:pPr algn="just"/>
            <a:r>
              <a:rPr lang="en-US" b="1" dirty="0" smtClean="0">
                <a:solidFill>
                  <a:srgbClr val="FF0000"/>
                </a:solidFill>
              </a:rPr>
              <a:t>END to END DESIGN:</a:t>
            </a:r>
          </a:p>
          <a:p>
            <a:pPr algn="just"/>
            <a:r>
              <a:rPr lang="en-US" b="1" dirty="0" smtClean="0">
                <a:solidFill>
                  <a:srgbClr val="FF0000"/>
                </a:solidFill>
              </a:rPr>
              <a:t>Technical Design: </a:t>
            </a:r>
            <a:r>
              <a:rPr lang="en-US" dirty="0" smtClean="0"/>
              <a:t>The end-to-end design will include the end-user device, user connectivity, Internet, cloud connectivity, and the cloud itself.</a:t>
            </a:r>
          </a:p>
          <a:p>
            <a:pPr algn="just"/>
            <a:r>
              <a:rPr lang="en-US" dirty="0" smtClean="0"/>
              <a:t>At a minimum, most organizations will have users who connect to the cloud services remotely (e.g. from home or while traveling) and through the internal network. </a:t>
            </a:r>
          </a:p>
          <a:p>
            <a:pPr algn="just"/>
            <a:r>
              <a:rPr lang="en-US" dirty="0" smtClean="0"/>
              <a:t>In addition to connectivity at the network level, the interfaces at the application layer need to be compatible and it will be necessary to ensure this connectivity is reliable and secure.</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85795"/>
            <a:ext cx="8229600" cy="5286411"/>
          </a:xfrm>
        </p:spPr>
        <p:txBody>
          <a:bodyPr>
            <a:normAutofit fontScale="85000" lnSpcReduction="20000"/>
          </a:bodyPr>
          <a:lstStyle/>
          <a:p>
            <a:r>
              <a:rPr lang="en-IN" sz="3200" dirty="0" smtClean="0"/>
              <a:t>Requirement analysis: </a:t>
            </a:r>
          </a:p>
          <a:p>
            <a:pPr lvl="1"/>
            <a:r>
              <a:rPr lang="en-IN" sz="2900" dirty="0" smtClean="0"/>
              <a:t>Strategic alignment and </a:t>
            </a:r>
          </a:p>
          <a:p>
            <a:pPr lvl="1"/>
            <a:r>
              <a:rPr lang="en-IN" sz="2900" dirty="0" smtClean="0"/>
              <a:t>Architecture development cycle</a:t>
            </a:r>
          </a:p>
          <a:p>
            <a:r>
              <a:rPr lang="en-IN" sz="3200" dirty="0" smtClean="0"/>
              <a:t>Strategic impact</a:t>
            </a:r>
          </a:p>
          <a:p>
            <a:r>
              <a:rPr lang="en-IN" sz="3200" dirty="0" smtClean="0"/>
              <a:t>Risk impact</a:t>
            </a:r>
          </a:p>
          <a:p>
            <a:r>
              <a:rPr lang="en-IN" sz="3200" dirty="0" smtClean="0"/>
              <a:t>Financial impact</a:t>
            </a:r>
          </a:p>
          <a:p>
            <a:r>
              <a:rPr lang="en-IN" sz="3200" dirty="0" smtClean="0"/>
              <a:t>Business criteria</a:t>
            </a:r>
          </a:p>
          <a:p>
            <a:r>
              <a:rPr lang="en-IN" sz="3200" dirty="0" smtClean="0"/>
              <a:t>Technical criteria</a:t>
            </a:r>
          </a:p>
          <a:p>
            <a:r>
              <a:rPr lang="en-IN" sz="3200" dirty="0" smtClean="0"/>
              <a:t>Evaluation criteria and weight</a:t>
            </a:r>
          </a:p>
          <a:p>
            <a:r>
              <a:rPr lang="en-IN" sz="3200" dirty="0" smtClean="0"/>
              <a:t>Cloud opportunities </a:t>
            </a:r>
          </a:p>
          <a:p>
            <a:r>
              <a:rPr lang="en-IN" sz="3200" dirty="0" smtClean="0"/>
              <a:t>End to end design</a:t>
            </a:r>
          </a:p>
          <a:p>
            <a:r>
              <a:rPr lang="en-IN" sz="3200" dirty="0" smtClean="0"/>
              <a:t>Content delivery networks</a:t>
            </a:r>
          </a:p>
          <a:p>
            <a:r>
              <a:rPr lang="en-IN" sz="3200" dirty="0" smtClean="0"/>
              <a:t>Capacity planning</a:t>
            </a:r>
          </a:p>
          <a:p>
            <a:r>
              <a:rPr lang="en-IN" sz="3200" dirty="0" smtClean="0"/>
              <a:t>S</a:t>
            </a:r>
            <a:r>
              <a:rPr lang="en-IN" sz="3200" smtClean="0"/>
              <a:t>ecurity </a:t>
            </a:r>
            <a:r>
              <a:rPr lang="en-IN" sz="3200" dirty="0" smtClean="0"/>
              <a:t>architecture and design</a:t>
            </a:r>
            <a:endParaRPr lang="en-US" sz="3200" dirty="0">
              <a:solidFill>
                <a:srgbClr val="F20000"/>
              </a:solidFill>
            </a:endParaRPr>
          </a:p>
        </p:txBody>
      </p:sp>
      <p:sp>
        <p:nvSpPr>
          <p:cNvPr id="3" name="Title 2"/>
          <p:cNvSpPr>
            <a:spLocks noGrp="1"/>
          </p:cNvSpPr>
          <p:nvPr>
            <p:ph type="title"/>
          </p:nvPr>
        </p:nvSpPr>
        <p:spPr>
          <a:xfrm>
            <a:off x="428596" y="-142900"/>
            <a:ext cx="8229600" cy="1143000"/>
          </a:xfrm>
        </p:spPr>
        <p:txBody>
          <a:bodyPr>
            <a:normAutofit/>
          </a:bodyPr>
          <a:lstStyle/>
          <a:p>
            <a:pPr algn="ctr"/>
            <a:r>
              <a:rPr lang="en-US" dirty="0" smtClean="0">
                <a:solidFill>
                  <a:srgbClr val="F20000"/>
                </a:solidFill>
              </a:rPr>
              <a:t>UNIT 2 – END TO END DESIGN</a:t>
            </a:r>
          </a:p>
        </p:txBody>
      </p:sp>
      <p:sp>
        <p:nvSpPr>
          <p:cNvPr id="4" name="Slide Number Placeholder 3"/>
          <p:cNvSpPr>
            <a:spLocks noGrp="1"/>
          </p:cNvSpPr>
          <p:nvPr>
            <p:ph type="sldNum" sz="quarter" idx="12"/>
          </p:nvPr>
        </p:nvSpPr>
        <p:spPr/>
        <p:txBody>
          <a:bodyPr/>
          <a:lstStyle/>
          <a:p>
            <a:fld id="{88E41A72-63AC-41FD-A0BE-A8B1AC4A030A}"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Noornilo Nafees</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lgn="ctr">
              <a:buNone/>
            </a:pPr>
            <a:r>
              <a:rPr lang="en-US" b="1" dirty="0" smtClean="0">
                <a:solidFill>
                  <a:srgbClr val="FF0000"/>
                </a:solidFill>
              </a:rPr>
              <a:t>Fig: Simple End to End Design</a:t>
            </a:r>
          </a:p>
          <a:p>
            <a:endParaRPr lang="en-US" dirty="0" smtClean="0"/>
          </a:p>
          <a:p>
            <a:endParaRPr lang="en-US" dirty="0" smtClean="0"/>
          </a:p>
          <a:p>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30</a:t>
            </a:fld>
            <a:endParaRPr lang="en-US"/>
          </a:p>
        </p:txBody>
      </p:sp>
      <p:pic>
        <p:nvPicPr>
          <p:cNvPr id="1027" name="Picture 3"/>
          <p:cNvPicPr>
            <a:picLocks noChangeAspect="1" noChangeArrowheads="1"/>
          </p:cNvPicPr>
          <p:nvPr/>
        </p:nvPicPr>
        <p:blipFill>
          <a:blip r:embed="rId2"/>
          <a:srcRect l="24195" t="12890" r="18704" b="18750"/>
          <a:stretch>
            <a:fillRect/>
          </a:stretch>
        </p:blipFill>
        <p:spPr bwMode="auto">
          <a:xfrm>
            <a:off x="500034" y="256878"/>
            <a:ext cx="8215370" cy="5529576"/>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a:bodyPr>
          <a:lstStyle/>
          <a:p>
            <a:pPr algn="just"/>
            <a:r>
              <a:rPr lang="en-US" b="1" dirty="0" smtClean="0">
                <a:solidFill>
                  <a:srgbClr val="FF0000"/>
                </a:solidFill>
              </a:rPr>
              <a:t>Devices: </a:t>
            </a:r>
            <a:r>
              <a:rPr lang="en-US" dirty="0" smtClean="0"/>
              <a:t>Cloud services should be device agnostic. </a:t>
            </a:r>
          </a:p>
          <a:p>
            <a:pPr algn="just"/>
            <a:r>
              <a:rPr lang="en-US" dirty="0" smtClean="0"/>
              <a:t>They should work with traditional desktops, mobile devices and thin clients. </a:t>
            </a:r>
          </a:p>
          <a:p>
            <a:pPr algn="just"/>
            <a:r>
              <a:rPr lang="en-US" dirty="0" smtClean="0"/>
              <a:t>It is critically important to have some idea of the end-user systems because they can have a significant impact on machine interface and form factor that the applications must consider. </a:t>
            </a:r>
          </a:p>
          <a:p>
            <a:pPr algn="just"/>
            <a:r>
              <a:rPr lang="en-US" dirty="0" smtClean="0"/>
              <a:t>The synchronizations capabilities, which are important in a partially connected scenario, will vary from platform to platform. </a:t>
            </a:r>
          </a:p>
          <a:p>
            <a:pPr algn="just"/>
            <a:r>
              <a:rPr lang="en-US" dirty="0" smtClean="0"/>
              <a:t>There is also a need to ensure that you have some compatible mechanisms for remote access and secure connectivity and that you are able to manage the devices and enforce any corporate policies on them.</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			</a:t>
            </a:r>
            <a:r>
              <a:rPr lang="en-US" b="1" dirty="0" smtClean="0">
                <a:solidFill>
                  <a:srgbClr val="FF0000"/>
                </a:solidFill>
              </a:rPr>
              <a:t>Fig: Supported Device Configuration</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32</a:t>
            </a:fld>
            <a:endParaRPr lang="en-US"/>
          </a:p>
        </p:txBody>
      </p:sp>
      <p:pic>
        <p:nvPicPr>
          <p:cNvPr id="2050" name="Picture 2"/>
          <p:cNvPicPr>
            <a:picLocks noChangeAspect="1" noChangeArrowheads="1"/>
          </p:cNvPicPr>
          <p:nvPr/>
        </p:nvPicPr>
        <p:blipFill>
          <a:blip r:embed="rId2"/>
          <a:srcRect l="28550" t="10742" r="23133" b="25781"/>
          <a:stretch>
            <a:fillRect/>
          </a:stretch>
        </p:blipFill>
        <p:spPr bwMode="auto">
          <a:xfrm>
            <a:off x="714348" y="285728"/>
            <a:ext cx="7572428" cy="559327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85000" lnSpcReduction="10000"/>
          </a:bodyPr>
          <a:lstStyle/>
          <a:p>
            <a:pPr algn="just"/>
            <a:r>
              <a:rPr lang="en-US" b="1" dirty="0" smtClean="0">
                <a:solidFill>
                  <a:srgbClr val="FF0000"/>
                </a:solidFill>
              </a:rPr>
              <a:t>Connectivity: </a:t>
            </a:r>
            <a:r>
              <a:rPr lang="en-US" dirty="0" smtClean="0"/>
              <a:t>In order to assess the connectivity demands we need to identify all required connections. </a:t>
            </a:r>
          </a:p>
          <a:p>
            <a:pPr algn="just"/>
            <a:r>
              <a:rPr lang="en-US" dirty="0" smtClean="0"/>
              <a:t>If we want to approach the task systematically then we would list all applications (services being consumed) and all consumers (both users and applications) and create a map between them. </a:t>
            </a:r>
          </a:p>
          <a:p>
            <a:pPr algn="just"/>
            <a:r>
              <a:rPr lang="en-US" dirty="0" smtClean="0"/>
              <a:t>We should be able to abstract some of the providers and consumers into groups to simplify the task but only if you can do so without losing any important differentiation within the group.</a:t>
            </a:r>
          </a:p>
          <a:p>
            <a:pPr algn="just"/>
            <a:r>
              <a:rPr lang="en-US" b="1" dirty="0" smtClean="0">
                <a:solidFill>
                  <a:srgbClr val="FF0000"/>
                </a:solidFill>
              </a:rPr>
              <a:t>At a high level the connections will include categories such as:</a:t>
            </a:r>
          </a:p>
          <a:p>
            <a:pPr algn="just"/>
            <a:r>
              <a:rPr lang="en-US" b="1" dirty="0" smtClean="0">
                <a:solidFill>
                  <a:srgbClr val="FF0000"/>
                </a:solidFill>
              </a:rPr>
              <a:t>· Remote to Cloud</a:t>
            </a:r>
          </a:p>
          <a:p>
            <a:pPr algn="just"/>
            <a:r>
              <a:rPr lang="en-US" b="1" dirty="0" smtClean="0">
                <a:solidFill>
                  <a:srgbClr val="FF0000"/>
                </a:solidFill>
              </a:rPr>
              <a:t>· Enterprise to cloud</a:t>
            </a:r>
          </a:p>
          <a:p>
            <a:pPr algn="just"/>
            <a:r>
              <a:rPr lang="en-US" b="1" dirty="0" smtClean="0">
                <a:solidFill>
                  <a:srgbClr val="FF0000"/>
                </a:solidFill>
              </a:rPr>
              <a:t>· Remote to enterprise</a:t>
            </a:r>
          </a:p>
          <a:p>
            <a:pPr algn="just"/>
            <a:r>
              <a:rPr lang="en-US" b="1" dirty="0" smtClean="0">
                <a:solidFill>
                  <a:srgbClr val="FF0000"/>
                </a:solidFill>
              </a:rPr>
              <a:t>· Cloud to cloud</a:t>
            </a:r>
          </a:p>
          <a:p>
            <a:pPr algn="just"/>
            <a:r>
              <a:rPr lang="en-US" b="1" dirty="0" smtClean="0">
                <a:solidFill>
                  <a:srgbClr val="FF0000"/>
                </a:solidFill>
              </a:rPr>
              <a:t>· Cloud to enterprise</a:t>
            </a:r>
          </a:p>
          <a:p>
            <a:pPr algn="just"/>
            <a:r>
              <a:rPr lang="en-US" dirty="0" smtClean="0"/>
              <a:t>Once we put these together into a high-level connectivity diagram  we can then proceed to the next step of identifying and selecting connectivity options.</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lgn="ctr">
              <a:buNone/>
            </a:pPr>
            <a:endParaRPr lang="en-US" b="1" dirty="0" smtClean="0">
              <a:solidFill>
                <a:srgbClr val="FF0000"/>
              </a:solidFill>
            </a:endParaRPr>
          </a:p>
          <a:p>
            <a:pPr algn="ctr">
              <a:buNone/>
            </a:pPr>
            <a:r>
              <a:rPr lang="en-US" b="1" dirty="0" smtClean="0">
                <a:solidFill>
                  <a:srgbClr val="FF0000"/>
                </a:solidFill>
              </a:rPr>
              <a:t>Fig: High Level Connectivity diagram</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34</a:t>
            </a:fld>
            <a:endParaRPr lang="en-US"/>
          </a:p>
        </p:txBody>
      </p:sp>
      <p:pic>
        <p:nvPicPr>
          <p:cNvPr id="3074" name="Picture 2"/>
          <p:cNvPicPr>
            <a:picLocks noChangeAspect="1" noChangeArrowheads="1"/>
          </p:cNvPicPr>
          <p:nvPr/>
        </p:nvPicPr>
        <p:blipFill>
          <a:blip r:embed="rId2"/>
          <a:srcRect l="23060" t="17578" r="17642" b="20898"/>
          <a:stretch>
            <a:fillRect/>
          </a:stretch>
        </p:blipFill>
        <p:spPr bwMode="auto">
          <a:xfrm>
            <a:off x="285720" y="428604"/>
            <a:ext cx="8572560" cy="5286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a:bodyPr>
          <a:lstStyle/>
          <a:p>
            <a:pPr algn="just"/>
            <a:r>
              <a:rPr lang="en-US" b="1" dirty="0" smtClean="0">
                <a:solidFill>
                  <a:srgbClr val="FF0000"/>
                </a:solidFill>
              </a:rPr>
              <a:t>Physical infrastructure: </a:t>
            </a:r>
            <a:r>
              <a:rPr lang="en-US" dirty="0" smtClean="0"/>
              <a:t>Some infrastructure will necessarily be located outside the cloud because it involves a physical interface that must be located in proximity of the user. </a:t>
            </a:r>
          </a:p>
          <a:p>
            <a:pPr algn="just"/>
            <a:r>
              <a:rPr lang="en-US" dirty="0" smtClean="0"/>
              <a:t>For example, most offices maintain printers as well as possibly scanners and fax machines. These devices need to be physically accessible to the users.</a:t>
            </a:r>
          </a:p>
          <a:p>
            <a:pPr algn="just"/>
            <a:r>
              <a:rPr lang="en-US" dirty="0" smtClean="0"/>
              <a:t>In addition to common purpose equipment there may also be line-of-business infrastructure such as point-of-sales terminals, barcode or RFID readers, surveillance cameras….</a:t>
            </a:r>
          </a:p>
          <a:p>
            <a:pPr algn="just"/>
            <a:r>
              <a:rPr lang="en-US" dirty="0" smtClean="0"/>
              <a:t>Challenges includes the ability to create compatible connections and securing the transactions between the services and the devices.</a:t>
            </a:r>
          </a:p>
          <a:p>
            <a:pPr algn="just"/>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a:bodyPr>
          <a:lstStyle/>
          <a:p>
            <a:pPr algn="just"/>
            <a:r>
              <a:rPr lang="en-US" b="1" dirty="0" smtClean="0">
                <a:solidFill>
                  <a:srgbClr val="FF0000"/>
                </a:solidFill>
              </a:rPr>
              <a:t>Management: </a:t>
            </a:r>
            <a:r>
              <a:rPr lang="en-US" dirty="0" smtClean="0"/>
              <a:t>For each component in the design we need to investigate how we will manage it. </a:t>
            </a:r>
          </a:p>
          <a:p>
            <a:pPr algn="just"/>
            <a:r>
              <a:rPr lang="en-US" dirty="0" smtClean="0"/>
              <a:t>This includes all the end-user devices, the connectivity, any legacy infrastructure and all the applications involved.</a:t>
            </a:r>
          </a:p>
          <a:p>
            <a:pPr algn="just"/>
            <a:r>
              <a:rPr lang="en-US" dirty="0" smtClean="0"/>
              <a:t>we need to investigate the management interfaces that are available and ensure that we can establish any necessary connectivity to access all managed entities.</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500858"/>
          </a:xfrm>
        </p:spPr>
        <p:txBody>
          <a:bodyPr>
            <a:normAutofit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lgn="ctr"/>
            <a:endParaRPr lang="en-US" b="1" dirty="0" smtClean="0">
              <a:solidFill>
                <a:srgbClr val="FF0000"/>
              </a:solidFill>
            </a:endParaRPr>
          </a:p>
          <a:p>
            <a:pPr algn="ctr"/>
            <a:endParaRPr lang="en-US" b="1" dirty="0" smtClean="0">
              <a:solidFill>
                <a:srgbClr val="FF0000"/>
              </a:solidFill>
            </a:endParaRPr>
          </a:p>
          <a:p>
            <a:pPr algn="ctr">
              <a:buNone/>
            </a:pPr>
            <a:endParaRPr lang="en-US" b="1" dirty="0" smtClean="0">
              <a:solidFill>
                <a:srgbClr val="FF0000"/>
              </a:solidFill>
            </a:endParaRPr>
          </a:p>
          <a:p>
            <a:pPr algn="ctr">
              <a:buNone/>
            </a:pPr>
            <a:endParaRPr lang="en-US" b="1" dirty="0" smtClean="0">
              <a:solidFill>
                <a:srgbClr val="FF0000"/>
              </a:solidFill>
            </a:endParaRPr>
          </a:p>
          <a:p>
            <a:pPr algn="ctr">
              <a:buNone/>
            </a:pPr>
            <a:r>
              <a:rPr lang="en-US" b="1" dirty="0" smtClean="0">
                <a:solidFill>
                  <a:srgbClr val="FF0000"/>
                </a:solidFill>
              </a:rPr>
              <a:t>Fig: Management Servers</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37</a:t>
            </a:fld>
            <a:endParaRPr lang="en-US"/>
          </a:p>
        </p:txBody>
      </p:sp>
      <p:pic>
        <p:nvPicPr>
          <p:cNvPr id="4098" name="Picture 2"/>
          <p:cNvPicPr>
            <a:picLocks noChangeAspect="1" noChangeArrowheads="1"/>
          </p:cNvPicPr>
          <p:nvPr/>
        </p:nvPicPr>
        <p:blipFill>
          <a:blip r:embed="rId2"/>
          <a:srcRect l="24707" t="19531" r="18741" b="13086"/>
          <a:stretch>
            <a:fillRect/>
          </a:stretch>
        </p:blipFill>
        <p:spPr bwMode="auto">
          <a:xfrm>
            <a:off x="357158" y="214290"/>
            <a:ext cx="8531147" cy="5929354"/>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lnSpcReduction="10000"/>
          </a:bodyPr>
          <a:lstStyle/>
          <a:p>
            <a:pPr algn="just"/>
            <a:r>
              <a:rPr lang="en-US" b="1" dirty="0" smtClean="0">
                <a:solidFill>
                  <a:srgbClr val="FF0000"/>
                </a:solidFill>
              </a:rPr>
              <a:t>Support: </a:t>
            </a:r>
            <a:r>
              <a:rPr lang="en-US" dirty="0" smtClean="0"/>
              <a:t>It is a potential nightmare in an organizationally distributed multi-provider outsourcing solution.</a:t>
            </a:r>
          </a:p>
          <a:p>
            <a:pPr algn="just"/>
            <a:r>
              <a:rPr lang="en-US" dirty="0" smtClean="0"/>
              <a:t>It becomes very difficult to assign ownership to incidents before it is clear what is causing them. </a:t>
            </a:r>
          </a:p>
          <a:p>
            <a:pPr algn="just"/>
            <a:r>
              <a:rPr lang="en-US" dirty="0" smtClean="0"/>
              <a:t>And manually diagnosing problems without access to most of the components in the solution make it very difficult to isolate a root cause.</a:t>
            </a:r>
          </a:p>
          <a:p>
            <a:pPr algn="just"/>
            <a:r>
              <a:rPr lang="en-US" dirty="0" smtClean="0"/>
              <a:t>Self-healing infrastructure should identify issues before they are visible to the user and should initiate a problem response to address them. </a:t>
            </a:r>
          </a:p>
          <a:p>
            <a:pPr algn="just"/>
            <a:r>
              <a:rPr lang="en-US" dirty="0" smtClean="0"/>
              <a:t>When users require additional functionality or resources they should be able to request them through a self-service portal rather than waiting in line at a call center for a service representative to validate and provision the   		request.</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b="1" dirty="0" smtClean="0">
                <a:solidFill>
                  <a:srgbClr val="FF0000"/>
                </a:solidFill>
              </a:rPr>
              <a:t>Metering and Billing:  </a:t>
            </a:r>
            <a:r>
              <a:rPr lang="en-US" dirty="0" smtClean="0"/>
              <a:t>It is almost always useful to be able to meter the usage of cloud services. </a:t>
            </a:r>
          </a:p>
          <a:p>
            <a:pPr algn="just"/>
            <a:r>
              <a:rPr lang="en-US" dirty="0" smtClean="0"/>
              <a:t>Even if the customer is internal and pays a flat cross charge for the delivery, it is easier to demonstrate the value if it is possible to quantify how much it is used. </a:t>
            </a:r>
          </a:p>
          <a:p>
            <a:pPr algn="just"/>
            <a:r>
              <a:rPr lang="en-US" dirty="0" smtClean="0"/>
              <a:t>If we do want to attach utility pricing to the service then it becomes even more critical to offer fine-grained metering based on a number of different usage parameters including </a:t>
            </a:r>
            <a:r>
              <a:rPr lang="en-US" b="1" dirty="0" smtClean="0">
                <a:solidFill>
                  <a:srgbClr val="FF0000"/>
                </a:solidFill>
              </a:rPr>
              <a:t>disk space allocation, CPU cores and utilization, as well as reserved and utilized network bandwidth.</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92500" lnSpcReduction="20000"/>
          </a:bodyPr>
          <a:lstStyle/>
          <a:p>
            <a:pPr algn="just"/>
            <a:r>
              <a:rPr lang="en-US" b="1" dirty="0" smtClean="0">
                <a:solidFill>
                  <a:srgbClr val="FF0000"/>
                </a:solidFill>
              </a:rPr>
              <a:t>REQUIREMENT ANALYSIS:</a:t>
            </a:r>
          </a:p>
          <a:p>
            <a:pPr algn="just"/>
            <a:r>
              <a:rPr lang="en-US" b="1" dirty="0" smtClean="0">
                <a:solidFill>
                  <a:srgbClr val="FF0000"/>
                </a:solidFill>
              </a:rPr>
              <a:t>1. Strategic Alignment : </a:t>
            </a:r>
            <a:r>
              <a:rPr lang="en-US" dirty="0" smtClean="0"/>
              <a:t>It is  the process and the result of linking an organization's structure and resources with its strategy and business environment. </a:t>
            </a:r>
          </a:p>
          <a:p>
            <a:pPr algn="just"/>
            <a:r>
              <a:rPr lang="en-US" dirty="0" smtClean="0"/>
              <a:t>It enables higher performance by optimizing the contributions of people, processes, and inputs to the realization of measurable objectives and, thus, minimizing waste and misdirection of effort and resources to unintended or unspecified purposes. </a:t>
            </a:r>
          </a:p>
          <a:p>
            <a:pPr algn="just"/>
            <a:r>
              <a:rPr lang="en-US" dirty="0" smtClean="0"/>
              <a:t>In the modern, global business environment, strategic alignment should be viewed broadly as encompassing not only the human and other resources within any particular organization but also across organizations with complementary objectives.</a:t>
            </a:r>
          </a:p>
          <a:p>
            <a:pPr algn="just"/>
            <a:r>
              <a:rPr lang="en-US" dirty="0" smtClean="0"/>
              <a:t>"Strategic alignment" can also refer to a state in which a "company's business and product development strategies are aligned with its customers, users, and marketplace," leading to economic success.</a:t>
            </a:r>
          </a:p>
          <a:p>
            <a:pPr algn="just"/>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b="1" dirty="0" smtClean="0">
                <a:solidFill>
                  <a:srgbClr val="FF0000"/>
                </a:solidFill>
              </a:rPr>
              <a:t>CONTENT DELIVERY NETWORKS: </a:t>
            </a:r>
            <a:r>
              <a:rPr lang="en-US" dirty="0" smtClean="0"/>
              <a:t>Content </a:t>
            </a:r>
            <a:r>
              <a:rPr lang="en-US" dirty="0" smtClean="0"/>
              <a:t>delivery (or distribution) networks (CDNs) help to improve performance and scalability when there are bottlenecks in backbone capacity or if there is excessive latency between two end-points. </a:t>
            </a:r>
          </a:p>
          <a:p>
            <a:pPr algn="just"/>
            <a:r>
              <a:rPr lang="en-US" dirty="0" smtClean="0"/>
              <a:t>CDNs are networks of computers that collaborate to distribute content. </a:t>
            </a:r>
          </a:p>
          <a:p>
            <a:pPr algn="just"/>
            <a:r>
              <a:rPr lang="en-US" dirty="0" smtClean="0"/>
              <a:t>They replicate content (media files, software, documents, and real-time media streams) to so-called edge servers that are as close as possible to end users.</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l="28587" t="11914" r="23645" b="15820"/>
          <a:stretch>
            <a:fillRect/>
          </a:stretch>
        </p:blipFill>
        <p:spPr bwMode="auto">
          <a:xfrm>
            <a:off x="785786" y="285728"/>
            <a:ext cx="7726860" cy="6143668"/>
          </a:xfrm>
          <a:prstGeom prst="rect">
            <a:avLst/>
          </a:prstGeom>
          <a:noFill/>
          <a:ln w="9525">
            <a:noFill/>
            <a:miter lim="800000"/>
            <a:headEnd/>
            <a:tailEnd/>
          </a:ln>
          <a:effectLst/>
        </p:spPr>
      </p:pic>
      <p:sp>
        <p:nvSpPr>
          <p:cNvPr id="2" name="Content Placeholder 1"/>
          <p:cNvSpPr>
            <a:spLocks noGrp="1"/>
          </p:cNvSpPr>
          <p:nvPr>
            <p:ph idx="1"/>
          </p:nvPr>
        </p:nvSpPr>
        <p:spPr>
          <a:xfrm>
            <a:off x="357158" y="214290"/>
            <a:ext cx="8429684" cy="6286544"/>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b="1" dirty="0" smtClean="0">
              <a:solidFill>
                <a:srgbClr val="FF0000"/>
              </a:solidFill>
            </a:endParaRPr>
          </a:p>
          <a:p>
            <a:pPr>
              <a:buNone/>
            </a:pPr>
            <a:r>
              <a:rPr lang="en-US" b="1" dirty="0" smtClean="0">
                <a:solidFill>
                  <a:srgbClr val="FF0000"/>
                </a:solidFill>
              </a:rPr>
              <a:t>Fig: Simple Content Delivery Network</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92500" lnSpcReduction="20000"/>
          </a:bodyPr>
          <a:lstStyle/>
          <a:p>
            <a:pPr algn="just"/>
            <a:r>
              <a:rPr lang="en-US" dirty="0" smtClean="0"/>
              <a:t>Content is created on the Content Server and replicated into the CDN initially through synchronization with a core distribution server. </a:t>
            </a:r>
          </a:p>
          <a:p>
            <a:pPr algn="just"/>
            <a:r>
              <a:rPr lang="en-US" dirty="0" smtClean="0"/>
              <a:t>The data is then propagated to multiple edge servers and the user can retrieve the content from the closest distribution point.</a:t>
            </a:r>
          </a:p>
          <a:p>
            <a:pPr algn="just"/>
            <a:r>
              <a:rPr lang="en-US" dirty="0" smtClean="0"/>
              <a:t>To understand the value proposition, imagine that the initial content is created in the United States. </a:t>
            </a:r>
          </a:p>
          <a:p>
            <a:pPr algn="just"/>
            <a:r>
              <a:rPr lang="en-US" dirty="0" smtClean="0"/>
              <a:t>It is copied once to a core CDN server then once each across a transoceanic links to Europe and Asia as well as to one edge server in the Americas. </a:t>
            </a:r>
          </a:p>
          <a:p>
            <a:pPr algn="just"/>
            <a:r>
              <a:rPr lang="en-US" dirty="0" smtClean="0"/>
              <a:t>The benefit in the Americas is less pronounced. </a:t>
            </a:r>
          </a:p>
          <a:p>
            <a:pPr algn="just"/>
            <a:r>
              <a:rPr lang="en-US" dirty="0" smtClean="0"/>
              <a:t>But if thousands of users retrieve the content in Europe and Asia they will only be loading the regional links and the intercontinental traffic is minimized.</a:t>
            </a:r>
          </a:p>
          <a:p>
            <a:pPr algn="just"/>
            <a:r>
              <a:rPr lang="en-US" dirty="0" smtClean="0"/>
              <a:t>Content delivery networks are not simple to build. </a:t>
            </a:r>
          </a:p>
          <a:p>
            <a:pPr algn="just"/>
            <a:r>
              <a:rPr lang="en-US" dirty="0" smtClean="0"/>
              <a:t>They may even monitor the connection and redirect users in-session. </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dirty="0" smtClean="0"/>
              <a:t>In addition, they typically employ advanced systems for web caching, server-load balancing and request routing (HTML rewriting, DNS-based). </a:t>
            </a:r>
          </a:p>
          <a:p>
            <a:pPr algn="just"/>
            <a:r>
              <a:rPr lang="en-US" dirty="0" smtClean="0"/>
              <a:t>They also provide real-time statistics and usage logs to their customers.</a:t>
            </a:r>
          </a:p>
          <a:p>
            <a:pPr algn="just"/>
            <a:r>
              <a:rPr lang="en-US" dirty="0" smtClean="0"/>
              <a:t>They help off-load the traffic on the Internet backbone and along the entire routing  path which equates to decreased bandwidth bottlenecks and end-user latency. </a:t>
            </a:r>
          </a:p>
          <a:p>
            <a:pPr algn="just"/>
            <a:r>
              <a:rPr lang="en-US" dirty="0" smtClean="0"/>
              <a:t>They also reduce jitter, packet loss and minimize peak/surge performance degradation. </a:t>
            </a:r>
          </a:p>
          <a:p>
            <a:pPr algn="just"/>
            <a:r>
              <a:rPr lang="en-US" dirty="0" smtClean="0"/>
              <a:t>And finally, the additional redundancy of the CDN can ensure higher availability in the face of local outages that might affect individual edge servers.</a:t>
            </a:r>
          </a:p>
          <a:p>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92500" lnSpcReduction="10000"/>
          </a:bodyPr>
          <a:lstStyle/>
          <a:p>
            <a:pPr algn="just"/>
            <a:r>
              <a:rPr lang="en-US" b="1" dirty="0" smtClean="0">
                <a:solidFill>
                  <a:srgbClr val="FF0000"/>
                </a:solidFill>
              </a:rPr>
              <a:t>CAPACITY PLANNING: </a:t>
            </a:r>
            <a:r>
              <a:rPr lang="en-US" dirty="0" smtClean="0"/>
              <a:t>One </a:t>
            </a:r>
            <a:r>
              <a:rPr lang="en-US" dirty="0" smtClean="0"/>
              <a:t>of the great advantages of cloud computing is its elasticity. </a:t>
            </a:r>
          </a:p>
          <a:p>
            <a:pPr algn="just"/>
            <a:r>
              <a:rPr lang="en-US" dirty="0" smtClean="0"/>
              <a:t>It can scale seamlessly up and down as resources are required. </a:t>
            </a:r>
          </a:p>
          <a:p>
            <a:pPr algn="just"/>
            <a:r>
              <a:rPr lang="en-US" dirty="0" smtClean="0"/>
              <a:t>However, this doesn’t automatically mean that no capacity planning is required. </a:t>
            </a:r>
          </a:p>
          <a:p>
            <a:pPr algn="just"/>
            <a:r>
              <a:rPr lang="en-US" dirty="0" smtClean="0"/>
              <a:t>It is much easier and faster to change capacity but we may still need to intervene to ensure your applications have the resources they need.</a:t>
            </a:r>
          </a:p>
          <a:p>
            <a:pPr algn="just"/>
            <a:r>
              <a:rPr lang="en-US" dirty="0" smtClean="0"/>
              <a:t>There are monitoring systems such as </a:t>
            </a:r>
            <a:r>
              <a:rPr lang="en-US" dirty="0" err="1" smtClean="0"/>
              <a:t>RightScale</a:t>
            </a:r>
            <a:r>
              <a:rPr lang="en-US" dirty="0" smtClean="0"/>
              <a:t> and Morph which observe load usage patterns and perform advanced analytics to project future resource requirements.</a:t>
            </a:r>
          </a:p>
          <a:p>
            <a:pPr algn="just"/>
            <a:r>
              <a:rPr lang="en-US" dirty="0" smtClean="0"/>
              <a:t>Even if you do choose to use these tools we should still have a good understanding of what our applications are using, so that we can double-check the results and be aware of the costs we are incurring.</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dirty="0" smtClean="0"/>
              <a:t>A solid capacity plan is based on extensive knowledge of current usage patterns. </a:t>
            </a:r>
          </a:p>
          <a:p>
            <a:pPr algn="just"/>
            <a:r>
              <a:rPr lang="en-US" dirty="0" smtClean="0"/>
              <a:t>This includes a trend analysis and examination of any unanticipated spikes and drops to determine cause. </a:t>
            </a:r>
          </a:p>
          <a:p>
            <a:pPr algn="just"/>
            <a:r>
              <a:rPr lang="en-US" dirty="0" smtClean="0"/>
              <a:t>Based on these it is possible to project potential future bottlenecks, which could be along dimensions of CPU, RAM, I/O Read or Writes, Disk Space and Network bandwidth. </a:t>
            </a:r>
          </a:p>
          <a:p>
            <a:pPr algn="just"/>
            <a:r>
              <a:rPr lang="en-US" dirty="0" smtClean="0"/>
              <a:t>These metrics need to be investigated not only for the application servers but for the database servers, proxies, firewalls, load-balancers and any other nodes that may be part of the overall solution.</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lnSpcReduction="10000"/>
          </a:bodyPr>
          <a:lstStyle/>
          <a:p>
            <a:pPr algn="just"/>
            <a:r>
              <a:rPr lang="en-US" b="1" dirty="0" smtClean="0">
                <a:solidFill>
                  <a:srgbClr val="FF0000"/>
                </a:solidFill>
              </a:rPr>
              <a:t>Vertical scaling:</a:t>
            </a:r>
          </a:p>
          <a:p>
            <a:pPr algn="just"/>
            <a:r>
              <a:rPr lang="en-US" dirty="0" smtClean="0"/>
              <a:t>The tendency in cloud environments is to scale horizontally when additional capacity is needed. </a:t>
            </a:r>
          </a:p>
          <a:p>
            <a:pPr algn="just"/>
            <a:r>
              <a:rPr lang="en-US" dirty="0" smtClean="0"/>
              <a:t>This means that the application is installed in parallel on additional servers.</a:t>
            </a:r>
          </a:p>
          <a:p>
            <a:pPr algn="just"/>
            <a:r>
              <a:rPr lang="en-US" dirty="0" smtClean="0"/>
              <a:t>However, this is not the only possible approach. It may be that selecting larger, more powerful virtual servers will be more cost effective.</a:t>
            </a:r>
          </a:p>
          <a:p>
            <a:pPr algn="just"/>
            <a:r>
              <a:rPr lang="en-US" dirty="0" smtClean="0"/>
              <a:t>The main criteria in selecting the approach are the relative costs of different server instances and the degree to which they address the performance bottleneck. </a:t>
            </a:r>
          </a:p>
          <a:p>
            <a:pPr algn="just"/>
            <a:r>
              <a:rPr lang="en-US" dirty="0" smtClean="0"/>
              <a:t>However, there may also be instances where a legacy application is not able to scale horizontally at all. In this case, vertical scaling is the only option.</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a:bodyPr>
          <a:lstStyle/>
          <a:p>
            <a:pPr algn="just"/>
            <a:r>
              <a:rPr lang="en-US" b="1" dirty="0" smtClean="0">
                <a:solidFill>
                  <a:srgbClr val="FF0000"/>
                </a:solidFill>
              </a:rPr>
              <a:t>Private cloud planning: </a:t>
            </a:r>
            <a:r>
              <a:rPr lang="en-US" dirty="0" smtClean="0"/>
              <a:t>Capacity planning is more critical given the hard barriers of fixed resources and the lead time in provisioning additional hardware. </a:t>
            </a:r>
          </a:p>
          <a:p>
            <a:pPr algn="just"/>
            <a:r>
              <a:rPr lang="en-US" dirty="0" smtClean="0"/>
              <a:t>Increased virtualization and service orientation have the effect that the internal constitution of services running on hardware becomes opaque to the infrastructure managers. </a:t>
            </a:r>
          </a:p>
          <a:p>
            <a:pPr algn="just"/>
            <a:r>
              <a:rPr lang="en-US" dirty="0" smtClean="0"/>
              <a:t>This can make it difficult to manually identify patterns and plan accordingly.  </a:t>
            </a:r>
          </a:p>
          <a:p>
            <a:pPr algn="just"/>
            <a:r>
              <a:rPr lang="en-US" dirty="0" smtClean="0"/>
              <a:t>It therefore increases the need for analytics that can mine aggregated performance information and correlate it to processes and activities.</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92500" lnSpcReduction="10000"/>
          </a:bodyPr>
          <a:lstStyle/>
          <a:p>
            <a:pPr algn="just"/>
            <a:r>
              <a:rPr lang="en-US" b="1" dirty="0" smtClean="0">
                <a:solidFill>
                  <a:srgbClr val="FF0000"/>
                </a:solidFill>
              </a:rPr>
              <a:t>SECURITY ARCHITECTURE AND DESIGN: </a:t>
            </a:r>
            <a:r>
              <a:rPr lang="en-US" dirty="0" smtClean="0"/>
              <a:t>This </a:t>
            </a:r>
            <a:r>
              <a:rPr lang="en-US" dirty="0" smtClean="0"/>
              <a:t>domain considers the enterprise architecture, policies and platforms, which each may be affected by cloud computing.</a:t>
            </a:r>
          </a:p>
          <a:p>
            <a:pPr algn="just"/>
            <a:r>
              <a:rPr lang="en-US" b="1" dirty="0" smtClean="0">
                <a:solidFill>
                  <a:srgbClr val="FF0000"/>
                </a:solidFill>
              </a:rPr>
              <a:t>Data architecture and topology: </a:t>
            </a:r>
            <a:r>
              <a:rPr lang="en-US" dirty="0" smtClean="0"/>
              <a:t>The data architecture needs a systematic assessment of potential security concerns. </a:t>
            </a:r>
          </a:p>
          <a:p>
            <a:pPr algn="just"/>
            <a:r>
              <a:rPr lang="en-US" dirty="0" smtClean="0"/>
              <a:t>If the abstraction layers of the storage architecture cross trust boundaries data then it may be much more vulnerable than its owners expect.</a:t>
            </a:r>
          </a:p>
          <a:p>
            <a:pPr algn="just"/>
            <a:r>
              <a:rPr lang="en-US" dirty="0" smtClean="0"/>
              <a:t>Multiple layers of network abstraction can potentially hide ingress and egress points making it unclear where data and processing are located. </a:t>
            </a:r>
          </a:p>
          <a:p>
            <a:pPr algn="just"/>
            <a:r>
              <a:rPr lang="en-US" dirty="0" smtClean="0"/>
              <a:t>In particular in a hybrid private and public cloud scenario there is a significant incremental risk if applications pass sensitive private cloud data to the public cloud for processing, either regularly or only through sporadic cloudbursts to accommodate spikes in demand.</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dirty="0" smtClean="0"/>
              <a:t>The obfuscation of infrastructure makes it all the more important to segment the network into access-controlled zones, for example through VLANs or ACLs, that help to compartmentalize sensitive data and restrict the impact of vulnerabilities in any given point.</a:t>
            </a:r>
          </a:p>
          <a:p>
            <a:pPr algn="just"/>
            <a:r>
              <a:rPr lang="en-US" dirty="0" smtClean="0"/>
              <a:t>In addition to limiting data traffic, appliances at zone junctions can enforce intrusion detection/prevention, perform deep-packet inspection, and limit the impact of distributed denial-of-service (</a:t>
            </a:r>
            <a:r>
              <a:rPr lang="en-US" dirty="0" err="1" smtClean="0"/>
              <a:t>DDoS</a:t>
            </a:r>
            <a:r>
              <a:rPr lang="en-US" dirty="0" smtClean="0"/>
              <a:t>), or economic denial-of-sustainability (</a:t>
            </a:r>
            <a:r>
              <a:rPr lang="en-US" dirty="0" err="1" smtClean="0"/>
              <a:t>EDoS</a:t>
            </a:r>
            <a:r>
              <a:rPr lang="en-US" dirty="0" smtClean="0"/>
              <a:t>) attacks.</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dirty="0" smtClean="0"/>
              <a:t>In their May 2016 article in Harvard Business Review Jonathan Trevor and Barry </a:t>
            </a:r>
            <a:r>
              <a:rPr lang="en-US" dirty="0" err="1" smtClean="0"/>
              <a:t>Varcoe</a:t>
            </a:r>
            <a:r>
              <a:rPr lang="en-US" dirty="0" smtClean="0"/>
              <a:t> explain that to test the strategic alignment within an organization, it needs to positively answer 2 important questions:</a:t>
            </a:r>
          </a:p>
          <a:p>
            <a:pPr algn="just"/>
            <a:r>
              <a:rPr lang="en-US" dirty="0" smtClean="0"/>
              <a:t>How well does your business strategy support the fulfillment of your company’s purpose?</a:t>
            </a:r>
          </a:p>
          <a:p>
            <a:pPr algn="just"/>
            <a:r>
              <a:rPr lang="en-US" dirty="0" smtClean="0"/>
              <a:t>How well does your organization support the achievement of your business strategy?</a:t>
            </a:r>
          </a:p>
          <a:p>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92500" lnSpcReduction="10000"/>
          </a:bodyPr>
          <a:lstStyle/>
          <a:p>
            <a:pPr algn="just"/>
            <a:r>
              <a:rPr lang="en-US" b="1" dirty="0" smtClean="0">
                <a:solidFill>
                  <a:srgbClr val="FF0000"/>
                </a:solidFill>
              </a:rPr>
              <a:t>Policy Enforcement: </a:t>
            </a:r>
            <a:r>
              <a:rPr lang="en-US" dirty="0" smtClean="0"/>
              <a:t>The threat of data leakage and malware infection increase through the use of public network. </a:t>
            </a:r>
          </a:p>
          <a:p>
            <a:pPr algn="just"/>
            <a:r>
              <a:rPr lang="en-US" dirty="0" smtClean="0"/>
              <a:t>In some cases,  outbound computer viruses can have very severe financial implications. </a:t>
            </a:r>
          </a:p>
          <a:p>
            <a:pPr algn="just"/>
            <a:r>
              <a:rPr lang="en-US" dirty="0" smtClean="0"/>
              <a:t>But in almost all cases, they represent an annoyance and lost productivity.</a:t>
            </a:r>
          </a:p>
          <a:p>
            <a:pPr algn="just"/>
            <a:r>
              <a:rPr lang="en-US" dirty="0" smtClean="0"/>
              <a:t>User education is an important component of an overall plan to ensure internal compliance. </a:t>
            </a:r>
          </a:p>
          <a:p>
            <a:pPr algn="just"/>
            <a:r>
              <a:rPr lang="en-US" dirty="0" smtClean="0"/>
              <a:t>However, it has its limitation and needs to be complemented with automated policy enforcement. </a:t>
            </a:r>
          </a:p>
          <a:p>
            <a:pPr algn="just"/>
            <a:r>
              <a:rPr lang="en-US" dirty="0" smtClean="0"/>
              <a:t>Data need to be protected at all points, including client devices, cloud egress/ingress points, and potentially, application gateways or proxies.</a:t>
            </a:r>
          </a:p>
          <a:p>
            <a:pPr algn="just"/>
            <a:r>
              <a:rPr lang="en-US" dirty="0" smtClean="0"/>
              <a:t>One of the key compliance requirements will be to ensure that clients are running up to date antivirus signatures as well as fully patched applications, browsers and operating  			systems. </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dirty="0" smtClean="0"/>
              <a:t>Providing a means to enforce end-point protection prior to granting access to resources is only one part of the problem. </a:t>
            </a:r>
          </a:p>
          <a:p>
            <a:pPr algn="just"/>
            <a:r>
              <a:rPr lang="en-US" dirty="0" smtClean="0"/>
              <a:t>The other is to ensure that clients can access remediation services in order to restore compliance. </a:t>
            </a:r>
          </a:p>
          <a:p>
            <a:pPr algn="just"/>
            <a:r>
              <a:rPr lang="en-US" dirty="0" smtClean="0"/>
              <a:t>Cloud-based services are well suited for remediation since they run outside the firewall and infected or exposes clients will not jeopardize other resources in accessing them. </a:t>
            </a:r>
          </a:p>
          <a:p>
            <a:pPr algn="just"/>
            <a:r>
              <a:rPr lang="en-US" dirty="0" smtClean="0"/>
              <a:t>The services can also scale elastically if there is a major attack that compromises a high proportion of clients at the same time.</a:t>
            </a:r>
          </a:p>
          <a:p>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b="1" dirty="0" smtClean="0">
                <a:solidFill>
                  <a:srgbClr val="FF0000"/>
                </a:solidFill>
              </a:rPr>
              <a:t>Platform: </a:t>
            </a:r>
            <a:r>
              <a:rPr lang="en-US" dirty="0" smtClean="0"/>
              <a:t>In order to ensure policy compliance you need the applications to be running on trustworthy platforms. </a:t>
            </a:r>
          </a:p>
          <a:p>
            <a:pPr algn="just"/>
            <a:r>
              <a:rPr lang="en-US" dirty="0" smtClean="0"/>
              <a:t>When you operate your own infrastructure it is much easier to gain visibility into the details of the platform.</a:t>
            </a:r>
          </a:p>
          <a:p>
            <a:pPr algn="just"/>
            <a:r>
              <a:rPr lang="en-US" b="1" dirty="0" smtClean="0">
                <a:solidFill>
                  <a:srgbClr val="FF0000"/>
                </a:solidFill>
              </a:rPr>
              <a:t>Virtualization: </a:t>
            </a:r>
            <a:r>
              <a:rPr lang="en-US" dirty="0" smtClean="0"/>
              <a:t>It offers inherent security advantages through isolation. </a:t>
            </a:r>
          </a:p>
          <a:p>
            <a:pPr algn="just"/>
            <a:r>
              <a:rPr lang="en-US" dirty="0" smtClean="0"/>
              <a:t>It has the capacity to prevent cross-over interference from other applications with better defined memory space. </a:t>
            </a:r>
          </a:p>
          <a:p>
            <a:pPr algn="just"/>
            <a:r>
              <a:rPr lang="en-US" dirty="0" smtClean="0"/>
              <a:t>This minimizes application instability and facilitates fault isolation and system recovery. </a:t>
            </a:r>
          </a:p>
          <a:p>
            <a:pPr algn="just"/>
            <a:r>
              <a:rPr lang="en-US" dirty="0" smtClean="0"/>
              <a:t>And automated deployment can increase redundancy and facilitate failover.</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b="1" dirty="0" err="1" smtClean="0">
                <a:solidFill>
                  <a:srgbClr val="FF0000"/>
                </a:solidFill>
              </a:rPr>
              <a:t>Multitenancy</a:t>
            </a:r>
            <a:r>
              <a:rPr lang="en-US" b="1" dirty="0" smtClean="0">
                <a:solidFill>
                  <a:srgbClr val="FF0000"/>
                </a:solidFill>
              </a:rPr>
              <a:t>: </a:t>
            </a:r>
            <a:r>
              <a:rPr lang="en-US" dirty="0" smtClean="0"/>
              <a:t>It provides great financial benefits by allowing customers to benefit from the economies of scale of the cloud service providers. </a:t>
            </a:r>
          </a:p>
          <a:p>
            <a:pPr algn="just"/>
            <a:r>
              <a:rPr lang="en-US" dirty="0" smtClean="0"/>
              <a:t>However, it also carries with it a certain risk of data      co-mingling and crossover. </a:t>
            </a:r>
          </a:p>
          <a:p>
            <a:pPr algn="just"/>
            <a:r>
              <a:rPr lang="en-US" dirty="0" smtClean="0"/>
              <a:t>In particular, there is always the potential that malicious co-tenants will exploit shared infrastructure (LAN, Hypervisors, storage) to stage attacks. </a:t>
            </a:r>
          </a:p>
          <a:p>
            <a:pPr algn="just"/>
            <a:r>
              <a:rPr lang="en-US" dirty="0" smtClean="0"/>
              <a:t>Threats such as Cloudburst, cross-site scripting, cross-site request forgery, SQL injection and authentication weaknesses are all real and must be evaluated.</a:t>
            </a:r>
          </a:p>
          <a:p>
            <a:pPr algn="just"/>
            <a:r>
              <a:rPr lang="en-US" dirty="0" smtClean="0"/>
              <a:t>Maintenance costs and business continuity processes may be impacted by the sharing of data and other assets with co-tenants.</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92500"/>
          </a:bodyPr>
          <a:lstStyle/>
          <a:p>
            <a:pPr algn="just"/>
            <a:r>
              <a:rPr lang="en-US" dirty="0" smtClean="0"/>
              <a:t>If data is deployed into a multi-tenant environment this doesn’t mean that it is necessarily vulnerable to misuse. </a:t>
            </a:r>
          </a:p>
          <a:p>
            <a:pPr algn="just"/>
            <a:r>
              <a:rPr lang="en-US" dirty="0" smtClean="0"/>
              <a:t>There are several ways to enforce data protection including:</a:t>
            </a:r>
          </a:p>
          <a:p>
            <a:pPr algn="just"/>
            <a:r>
              <a:rPr lang="en-US" b="1" dirty="0" smtClean="0">
                <a:solidFill>
                  <a:srgbClr val="FF0000"/>
                </a:solidFill>
              </a:rPr>
              <a:t>Proxy filters – </a:t>
            </a:r>
            <a:r>
              <a:rPr lang="en-US" dirty="0" smtClean="0"/>
              <a:t>Proxies or web traffic managers control access to cloud resources according to client source, target and access credentials.</a:t>
            </a:r>
          </a:p>
          <a:p>
            <a:pPr algn="just"/>
            <a:r>
              <a:rPr lang="en-US" b="1" dirty="0" smtClean="0">
                <a:solidFill>
                  <a:srgbClr val="FF0000"/>
                </a:solidFill>
              </a:rPr>
              <a:t>ACLs –</a:t>
            </a:r>
            <a:r>
              <a:rPr lang="en-US" dirty="0" smtClean="0"/>
              <a:t> Access Control Lists may restrict resource access based on a central authorization mechanism such as Kerberos or an Identity Provider.</a:t>
            </a:r>
          </a:p>
          <a:p>
            <a:pPr algn="just"/>
            <a:r>
              <a:rPr lang="en-US" b="1" dirty="0" smtClean="0">
                <a:solidFill>
                  <a:srgbClr val="FF0000"/>
                </a:solidFill>
              </a:rPr>
              <a:t>Cryptology –</a:t>
            </a:r>
            <a:r>
              <a:rPr lang="en-US" dirty="0" smtClean="0"/>
              <a:t> If data is encrypted securely then it can only be used by others who have the encryption key. </a:t>
            </a:r>
          </a:p>
          <a:p>
            <a:pPr algn="just"/>
            <a:r>
              <a:rPr lang="en-US" dirty="0" smtClean="0"/>
              <a:t>Cryptology only enforces privacy and internal integrity. </a:t>
            </a:r>
          </a:p>
          <a:p>
            <a:pPr algn="just"/>
            <a:r>
              <a:rPr lang="en-US" dirty="0" smtClean="0"/>
              <a:t>It cannot reduce the risk of data loss through malicious modification. so it </a:t>
            </a:r>
            <a:r>
              <a:rPr lang="en-US" smtClean="0"/>
              <a:t>must be complemented </a:t>
            </a:r>
            <a:r>
              <a:rPr lang="en-US" dirty="0" smtClean="0"/>
              <a:t>with </a:t>
            </a:r>
            <a:r>
              <a:rPr lang="en-US" smtClean="0"/>
              <a:t>other 			security </a:t>
            </a:r>
            <a:r>
              <a:rPr lang="en-US" dirty="0" smtClean="0"/>
              <a:t>precautions.</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54</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l="24744" t="10937" r="32430" b="8008"/>
          <a:stretch>
            <a:fillRect/>
          </a:stretch>
        </p:blipFill>
        <p:spPr bwMode="auto">
          <a:xfrm>
            <a:off x="4500562" y="857232"/>
            <a:ext cx="4498012" cy="4786346"/>
          </a:xfrm>
          <a:prstGeom prst="rect">
            <a:avLst/>
          </a:prstGeom>
          <a:noFill/>
          <a:ln w="9525">
            <a:noFill/>
            <a:miter lim="800000"/>
            <a:headEnd/>
            <a:tailEnd/>
          </a:ln>
          <a:effectLst/>
        </p:spPr>
      </p:pic>
      <p:sp>
        <p:nvSpPr>
          <p:cNvPr id="2" name="Content Placeholder 1"/>
          <p:cNvSpPr>
            <a:spLocks noGrp="1"/>
          </p:cNvSpPr>
          <p:nvPr>
            <p:ph idx="1"/>
          </p:nvPr>
        </p:nvSpPr>
        <p:spPr>
          <a:xfrm>
            <a:off x="357158" y="214290"/>
            <a:ext cx="4929222" cy="6286544"/>
          </a:xfrm>
        </p:spPr>
        <p:txBody>
          <a:bodyPr>
            <a:normAutofit fontScale="92500" lnSpcReduction="20000"/>
          </a:bodyPr>
          <a:lstStyle/>
          <a:p>
            <a:pPr algn="just"/>
            <a:r>
              <a:rPr lang="en-US" dirty="0" smtClean="0"/>
              <a:t>Roberts and MacLennan (2006) have defined a framework illustrating a chain of activities and deliverables that can help to maintain alignment between the strategy and implementation. </a:t>
            </a:r>
          </a:p>
          <a:p>
            <a:pPr algn="just"/>
            <a:r>
              <a:rPr lang="en-US" dirty="0" smtClean="0"/>
              <a:t>The mission must be analyzed in terms of both the internal and external environment to obtain a strategy. </a:t>
            </a:r>
          </a:p>
          <a:p>
            <a:pPr algn="just"/>
            <a:r>
              <a:rPr lang="en-US" dirty="0" smtClean="0"/>
              <a:t>From this strategy, it is critical to isolate the factors that are necessary to ensure its success and the activities that will guarantee those factors. </a:t>
            </a:r>
          </a:p>
          <a:p>
            <a:pPr algn="just"/>
            <a:r>
              <a:rPr lang="en-US" dirty="0" smtClean="0"/>
              <a:t>The result may lead to implications for the organizational design as well as processes and systems.</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dirty="0" smtClean="0"/>
              <a:t>From the perspective of the strategists, the decision to implement cloud computing is not a simple handoff to IT. </a:t>
            </a:r>
          </a:p>
          <a:p>
            <a:pPr algn="just"/>
            <a:r>
              <a:rPr lang="en-US" dirty="0" smtClean="0"/>
              <a:t>It implies ramifications that may restructure the business. </a:t>
            </a:r>
          </a:p>
          <a:p>
            <a:pPr algn="just"/>
            <a:r>
              <a:rPr lang="en-US" dirty="0" smtClean="0"/>
              <a:t>So it is imperative that there be ongoing executive commitment, executive oversight and, above all, a continuous reassessment of how, and where, to leverage cloud computing throughout the organization.</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IN" b="1" dirty="0" smtClean="0">
                <a:solidFill>
                  <a:srgbClr val="FF0000"/>
                </a:solidFill>
              </a:rPr>
              <a:t>2. Architecture Development Cycle: </a:t>
            </a:r>
            <a:r>
              <a:rPr lang="en-US" dirty="0" smtClean="0"/>
              <a:t>When any new technology is introduced into an enterprise it is important for the system architects to use a systematic methodology that aligns business requirements with design and implementation decisions.</a:t>
            </a:r>
          </a:p>
          <a:p>
            <a:pPr algn="just"/>
            <a:r>
              <a:rPr lang="en-US" dirty="0" smtClean="0"/>
              <a:t>TOGAF is one of the most popular reference architectures but there are others that accomplish the same objectives.</a:t>
            </a:r>
          </a:p>
          <a:p>
            <a:pPr algn="just"/>
            <a:r>
              <a:rPr lang="en-US" dirty="0" smtClean="0"/>
              <a:t>The TOGAF Architecture Development Cycle involves a set of phases that all interact with the Requirements Management.</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9</a:t>
            </a:fld>
            <a:endParaRPr lang="en-US"/>
          </a:p>
        </p:txBody>
      </p:sp>
      <p:pic>
        <p:nvPicPr>
          <p:cNvPr id="4100" name="Picture 4" descr="D:\Ameen\Cloud Computing  2020-21 odd\a_vis.png"/>
          <p:cNvPicPr>
            <a:picLocks noChangeAspect="1" noChangeArrowheads="1"/>
          </p:cNvPicPr>
          <p:nvPr/>
        </p:nvPicPr>
        <p:blipFill>
          <a:blip r:embed="rId2"/>
          <a:srcRect/>
          <a:stretch>
            <a:fillRect/>
          </a:stretch>
        </p:blipFill>
        <p:spPr bwMode="auto">
          <a:xfrm>
            <a:off x="2143108" y="214290"/>
            <a:ext cx="4857783" cy="6466816"/>
          </a:xfrm>
          <a:prstGeom prst="rect">
            <a:avLst/>
          </a:prstGeom>
          <a:noFill/>
        </p:spPr>
      </p:pic>
      <p:sp>
        <p:nvSpPr>
          <p:cNvPr id="6" name="TextBox 5"/>
          <p:cNvSpPr txBox="1"/>
          <p:nvPr/>
        </p:nvSpPr>
        <p:spPr>
          <a:xfrm>
            <a:off x="1471506" y="357166"/>
            <a:ext cx="600164" cy="5643602"/>
          </a:xfrm>
          <a:prstGeom prst="rect">
            <a:avLst/>
          </a:prstGeom>
          <a:noFill/>
        </p:spPr>
        <p:txBody>
          <a:bodyPr vert="vert270" wrap="square" rtlCol="0">
            <a:spAutoFit/>
          </a:bodyPr>
          <a:lstStyle/>
          <a:p>
            <a:r>
              <a:rPr lang="en-US" sz="2700" b="1" dirty="0" smtClean="0">
                <a:solidFill>
                  <a:srgbClr val="FF0000"/>
                </a:solidFill>
              </a:rPr>
              <a:t>Fig: Architecture Development Cycle</a:t>
            </a:r>
            <a:endParaRPr lang="en-US" sz="2700" b="1" dirty="0">
              <a:solidFill>
                <a:srgbClr val="FF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4190</TotalTime>
  <Words>4975</Words>
  <Application>Microsoft Office PowerPoint</Application>
  <PresentationFormat>On-screen Show (4:3)</PresentationFormat>
  <Paragraphs>445</Paragraphs>
  <Slides>54</Slides>
  <Notes>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Concourse</vt:lpstr>
      <vt:lpstr>1702CS704 – CLOUD COMPUTING</vt:lpstr>
      <vt:lpstr>Course Outcomes</vt:lpstr>
      <vt:lpstr>UNIT 2 – END TO END DESIGN</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vector>
  </TitlesOfParts>
  <Company>JS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NETWORKS</dc:title>
  <dc:creator>Noornilo</dc:creator>
  <cp:lastModifiedBy>Noornilo</cp:lastModifiedBy>
  <cp:revision>80</cp:revision>
  <dcterms:created xsi:type="dcterms:W3CDTF">2016-12-08T14:23:39Z</dcterms:created>
  <dcterms:modified xsi:type="dcterms:W3CDTF">2020-07-16T14:30:11Z</dcterms:modified>
</cp:coreProperties>
</file>