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tags/tag5.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tags/tag6.xml" ContentType="application/vnd.openxmlformats-officedocument.presentationml.tags+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1"/>
    <p:sldMasterId id="2147483822" r:id="rId2"/>
    <p:sldMasterId id="2147483841" r:id="rId3"/>
  </p:sldMasterIdLst>
  <p:notesMasterIdLst>
    <p:notesMasterId r:id="rId102"/>
  </p:notesMasterIdLst>
  <p:handoutMasterIdLst>
    <p:handoutMasterId r:id="rId103"/>
  </p:handoutMasterIdLst>
  <p:sldIdLst>
    <p:sldId id="543" r:id="rId4"/>
    <p:sldId id="443" r:id="rId5"/>
    <p:sldId id="546" r:id="rId6"/>
    <p:sldId id="547" r:id="rId7"/>
    <p:sldId id="532" r:id="rId8"/>
    <p:sldId id="280" r:id="rId9"/>
    <p:sldId id="538" r:id="rId10"/>
    <p:sldId id="539" r:id="rId11"/>
    <p:sldId id="479" r:id="rId12"/>
    <p:sldId id="310" r:id="rId13"/>
    <p:sldId id="389" r:id="rId14"/>
    <p:sldId id="308" r:id="rId15"/>
    <p:sldId id="480" r:id="rId16"/>
    <p:sldId id="295" r:id="rId17"/>
    <p:sldId id="493" r:id="rId18"/>
    <p:sldId id="492" r:id="rId19"/>
    <p:sldId id="314" r:id="rId20"/>
    <p:sldId id="534" r:id="rId21"/>
    <p:sldId id="447" r:id="rId22"/>
    <p:sldId id="503" r:id="rId23"/>
    <p:sldId id="504" r:id="rId24"/>
    <p:sldId id="512" r:id="rId25"/>
    <p:sldId id="317" r:id="rId26"/>
    <p:sldId id="475" r:id="rId27"/>
    <p:sldId id="513" r:id="rId28"/>
    <p:sldId id="315" r:id="rId29"/>
    <p:sldId id="518" r:id="rId30"/>
    <p:sldId id="494" r:id="rId31"/>
    <p:sldId id="502" r:id="rId32"/>
    <p:sldId id="496" r:id="rId33"/>
    <p:sldId id="505" r:id="rId34"/>
    <p:sldId id="334" r:id="rId35"/>
    <p:sldId id="497" r:id="rId36"/>
    <p:sldId id="498" r:id="rId37"/>
    <p:sldId id="339" r:id="rId38"/>
    <p:sldId id="340" r:id="rId39"/>
    <p:sldId id="550" r:id="rId40"/>
    <p:sldId id="476" r:id="rId41"/>
    <p:sldId id="330" r:id="rId42"/>
    <p:sldId id="331" r:id="rId43"/>
    <p:sldId id="332" r:id="rId44"/>
    <p:sldId id="519" r:id="rId45"/>
    <p:sldId id="507" r:id="rId46"/>
    <p:sldId id="514" r:id="rId47"/>
    <p:sldId id="408" r:id="rId48"/>
    <p:sldId id="405" r:id="rId49"/>
    <p:sldId id="407" r:id="rId50"/>
    <p:sldId id="515" r:id="rId51"/>
    <p:sldId id="351" r:id="rId52"/>
    <p:sldId id="416" r:id="rId53"/>
    <p:sldId id="353" r:id="rId54"/>
    <p:sldId id="415" r:id="rId55"/>
    <p:sldId id="356" r:id="rId56"/>
    <p:sldId id="357" r:id="rId57"/>
    <p:sldId id="358" r:id="rId58"/>
    <p:sldId id="548" r:id="rId59"/>
    <p:sldId id="360" r:id="rId60"/>
    <p:sldId id="522" r:id="rId61"/>
    <p:sldId id="523" r:id="rId62"/>
    <p:sldId id="423" r:id="rId63"/>
    <p:sldId id="433" r:id="rId64"/>
    <p:sldId id="544" r:id="rId65"/>
    <p:sldId id="545" r:id="rId66"/>
    <p:sldId id="436" r:id="rId67"/>
    <p:sldId id="368" r:id="rId68"/>
    <p:sldId id="437" r:id="rId69"/>
    <p:sldId id="552" r:id="rId70"/>
    <p:sldId id="369" r:id="rId71"/>
    <p:sldId id="540" r:id="rId72"/>
    <p:sldId id="372" r:id="rId73"/>
    <p:sldId id="449" r:id="rId74"/>
    <p:sldId id="376" r:id="rId75"/>
    <p:sldId id="542" r:id="rId76"/>
    <p:sldId id="379" r:id="rId77"/>
    <p:sldId id="382" r:id="rId78"/>
    <p:sldId id="461" r:id="rId79"/>
    <p:sldId id="471" r:id="rId80"/>
    <p:sldId id="384" r:id="rId81"/>
    <p:sldId id="385" r:id="rId82"/>
    <p:sldId id="553" r:id="rId83"/>
    <p:sldId id="387" r:id="rId84"/>
    <p:sldId id="388" r:id="rId85"/>
    <p:sldId id="524" r:id="rId86"/>
    <p:sldId id="525" r:id="rId87"/>
    <p:sldId id="526" r:id="rId88"/>
    <p:sldId id="527" r:id="rId89"/>
    <p:sldId id="528" r:id="rId90"/>
    <p:sldId id="529" r:id="rId91"/>
    <p:sldId id="554" r:id="rId92"/>
    <p:sldId id="481" r:id="rId93"/>
    <p:sldId id="482" r:id="rId94"/>
    <p:sldId id="557" r:id="rId95"/>
    <p:sldId id="484" r:id="rId96"/>
    <p:sldId id="511" r:id="rId97"/>
    <p:sldId id="478" r:id="rId98"/>
    <p:sldId id="266" r:id="rId99"/>
    <p:sldId id="555" r:id="rId100"/>
    <p:sldId id="556" r:id="rId101"/>
  </p:sldIdLst>
  <p:sldSz cx="9144000" cy="6858000" type="screen4x3"/>
  <p:notesSz cx="6858000" cy="9144000"/>
  <p:custDataLst>
    <p:tags r:id="rId10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95DD"/>
    <a:srgbClr val="5F5F5F"/>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163" autoAdjust="0"/>
    <p:restoredTop sz="43486" autoAdjust="0"/>
  </p:normalViewPr>
  <p:slideViewPr>
    <p:cSldViewPr>
      <p:cViewPr>
        <p:scale>
          <a:sx n="69" d="100"/>
          <a:sy n="69" d="100"/>
        </p:scale>
        <p:origin x="-1716" y="-222"/>
      </p:cViewPr>
      <p:guideLst>
        <p:guide orient="horz" pos="2160"/>
        <p:guide pos="2880"/>
      </p:guideLst>
    </p:cSldViewPr>
  </p:slideViewPr>
  <p:notesTextViewPr>
    <p:cViewPr>
      <p:scale>
        <a:sx n="150" d="100"/>
        <a:sy n="150" d="100"/>
      </p:scale>
      <p:origin x="0" y="0"/>
    </p:cViewPr>
  </p:notesTextViewPr>
  <p:sorterViewPr>
    <p:cViewPr>
      <p:scale>
        <a:sx n="66" d="100"/>
        <a:sy n="66" d="100"/>
      </p:scale>
      <p:origin x="0" y="9288"/>
    </p:cViewPr>
  </p:sorterViewPr>
  <p:notesViewPr>
    <p:cSldViewPr>
      <p:cViewPr varScale="1">
        <p:scale>
          <a:sx n="56" d="100"/>
          <a:sy n="56" d="100"/>
        </p:scale>
        <p:origin x="-283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viewProps" Target="view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handoutMaster" Target="handoutMasters/handoutMaster1.xml"/><Relationship Id="rId108"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ableStyles" Target="tableStyle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ags" Target="tags/tag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4E7A0-5BD2-410A-A39D-A2F8503C8AE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FA89858-050E-468A-9491-613C2BC547E2}">
      <dgm:prSet phldrT="[Text]" custT="1"/>
      <dgm:spPr/>
      <dgm:t>
        <a:bodyPr/>
        <a:lstStyle/>
        <a:p>
          <a:r>
            <a:rPr lang="en-US" sz="2000" dirty="0" smtClean="0"/>
            <a:t> Tape Drive</a:t>
          </a:r>
          <a:endParaRPr lang="en-US" sz="2000" dirty="0"/>
        </a:p>
      </dgm:t>
    </dgm:pt>
    <dgm:pt modelId="{CCA398BA-5FC8-46C5-A09B-64701C185DD9}" type="parTrans" cxnId="{EEF746A3-CE78-4CE4-BDE3-3676A5186CEF}">
      <dgm:prSet/>
      <dgm:spPr/>
      <dgm:t>
        <a:bodyPr/>
        <a:lstStyle/>
        <a:p>
          <a:endParaRPr lang="en-US"/>
        </a:p>
      </dgm:t>
    </dgm:pt>
    <dgm:pt modelId="{02E52FAF-E207-452C-8C76-69D2E453F49A}" type="sibTrans" cxnId="{EEF746A3-CE78-4CE4-BDE3-3676A5186CEF}">
      <dgm:prSet/>
      <dgm:spPr/>
      <dgm:t>
        <a:bodyPr/>
        <a:lstStyle/>
        <a:p>
          <a:endParaRPr lang="en-US"/>
        </a:p>
      </dgm:t>
    </dgm:pt>
    <dgm:pt modelId="{C17F8D6D-0222-4815-93CB-81D7602B0B08}">
      <dgm:prSet phldrT="[Text]" custT="1"/>
      <dgm:spPr/>
      <dgm:t>
        <a:bodyPr/>
        <a:lstStyle/>
        <a:p>
          <a:pPr marL="231775" indent="-231775"/>
          <a:r>
            <a:rPr lang="en-US" sz="1600" dirty="0" smtClean="0"/>
            <a:t>Low cost solution for long term data storage</a:t>
          </a:r>
          <a:endParaRPr lang="en-US" sz="1600" dirty="0"/>
        </a:p>
      </dgm:t>
    </dgm:pt>
    <dgm:pt modelId="{3DE60236-EC5A-4AA2-BE13-3E04F8A7C052}" type="parTrans" cxnId="{E440A114-30A9-483A-9DD7-BCD8ACAC0319}">
      <dgm:prSet/>
      <dgm:spPr/>
      <dgm:t>
        <a:bodyPr/>
        <a:lstStyle/>
        <a:p>
          <a:endParaRPr lang="en-US"/>
        </a:p>
      </dgm:t>
    </dgm:pt>
    <dgm:pt modelId="{AD5F79A9-28C0-4765-86DB-A39A954135B0}" type="sibTrans" cxnId="{E440A114-30A9-483A-9DD7-BCD8ACAC0319}">
      <dgm:prSet/>
      <dgm:spPr/>
      <dgm:t>
        <a:bodyPr/>
        <a:lstStyle/>
        <a:p>
          <a:endParaRPr lang="en-US"/>
        </a:p>
      </dgm:t>
    </dgm:pt>
    <dgm:pt modelId="{53789C85-D279-42F4-A50D-A73D378B4288}">
      <dgm:prSet phldrT="[Text]" custT="1"/>
      <dgm:spPr/>
      <dgm:t>
        <a:bodyPr/>
        <a:lstStyle/>
        <a:p>
          <a:pPr marL="231775" indent="-231775"/>
          <a:r>
            <a:rPr lang="en-US" sz="1600" dirty="0" smtClean="0"/>
            <a:t>Sequential data access, physical wear and tear, and storage/retrieval overheads</a:t>
          </a:r>
          <a:endParaRPr lang="en-US" sz="1600" dirty="0"/>
        </a:p>
      </dgm:t>
    </dgm:pt>
    <dgm:pt modelId="{33DDC350-4278-4668-A268-B7CD4CCB704A}" type="parTrans" cxnId="{6782ECB8-5D1C-4687-98BB-A59BE9036387}">
      <dgm:prSet/>
      <dgm:spPr/>
      <dgm:t>
        <a:bodyPr/>
        <a:lstStyle/>
        <a:p>
          <a:endParaRPr lang="en-US"/>
        </a:p>
      </dgm:t>
    </dgm:pt>
    <dgm:pt modelId="{DE4C0750-8B8C-4ECC-AE57-3379AF44D725}" type="sibTrans" cxnId="{6782ECB8-5D1C-4687-98BB-A59BE9036387}">
      <dgm:prSet/>
      <dgm:spPr/>
      <dgm:t>
        <a:bodyPr/>
        <a:lstStyle/>
        <a:p>
          <a:endParaRPr lang="en-US"/>
        </a:p>
      </dgm:t>
    </dgm:pt>
    <dgm:pt modelId="{F05D095F-98C0-4938-A46E-AC7E1D805852}">
      <dgm:prSet phldrT="[Text]" custT="1"/>
      <dgm:spPr/>
      <dgm:t>
        <a:bodyPr/>
        <a:lstStyle/>
        <a:p>
          <a:r>
            <a:rPr lang="en-US" sz="2000" dirty="0" smtClean="0"/>
            <a:t>Optical Disk</a:t>
          </a:r>
          <a:endParaRPr lang="en-US" sz="2000" dirty="0"/>
        </a:p>
      </dgm:t>
    </dgm:pt>
    <dgm:pt modelId="{E1A158CA-D163-4354-B2CA-9262F3817F9A}" type="parTrans" cxnId="{838BD201-BD0F-4E18-AD50-4023B2B47C2B}">
      <dgm:prSet/>
      <dgm:spPr/>
      <dgm:t>
        <a:bodyPr/>
        <a:lstStyle/>
        <a:p>
          <a:endParaRPr lang="en-US"/>
        </a:p>
      </dgm:t>
    </dgm:pt>
    <dgm:pt modelId="{55630403-BEA8-411B-B359-0492C69C7C23}" type="sibTrans" cxnId="{838BD201-BD0F-4E18-AD50-4023B2B47C2B}">
      <dgm:prSet/>
      <dgm:spPr/>
      <dgm:t>
        <a:bodyPr/>
        <a:lstStyle/>
        <a:p>
          <a:endParaRPr lang="en-US"/>
        </a:p>
      </dgm:t>
    </dgm:pt>
    <dgm:pt modelId="{F1A1D9CE-E1D0-490C-B648-2B34D65EFCD9}">
      <dgm:prSet phldrT="[Text]" custT="1"/>
      <dgm:spPr/>
      <dgm:t>
        <a:bodyPr/>
        <a:lstStyle/>
        <a:p>
          <a:pPr marL="231775" indent="-231775"/>
          <a:r>
            <a:rPr lang="en-US" sz="1600" dirty="0" smtClean="0"/>
            <a:t>Write Once and Read Many (WORM): CD, DVD</a:t>
          </a:r>
          <a:endParaRPr lang="en-US" sz="1600" b="0" dirty="0"/>
        </a:p>
      </dgm:t>
    </dgm:pt>
    <dgm:pt modelId="{4CA3BE79-2A1D-404B-BCC4-8E2BA8FD8F82}" type="parTrans" cxnId="{F449FED8-1DFC-4120-B36E-5F5E172F961A}">
      <dgm:prSet/>
      <dgm:spPr/>
      <dgm:t>
        <a:bodyPr/>
        <a:lstStyle/>
        <a:p>
          <a:endParaRPr lang="en-US"/>
        </a:p>
      </dgm:t>
    </dgm:pt>
    <dgm:pt modelId="{0FE28A83-150F-40CE-8FC0-F01E6C2F6513}" type="sibTrans" cxnId="{F449FED8-1DFC-4120-B36E-5F5E172F961A}">
      <dgm:prSet/>
      <dgm:spPr/>
      <dgm:t>
        <a:bodyPr/>
        <a:lstStyle/>
        <a:p>
          <a:endParaRPr lang="en-US"/>
        </a:p>
      </dgm:t>
    </dgm:pt>
    <dgm:pt modelId="{76B1EA66-90F5-45A9-AFE3-96D22D2689A8}">
      <dgm:prSet phldrT="[Text]" custT="1"/>
      <dgm:spPr/>
      <dgm:t>
        <a:bodyPr/>
        <a:lstStyle/>
        <a:p>
          <a:r>
            <a:rPr lang="en-US" sz="2000" dirty="0" smtClean="0"/>
            <a:t>Disk Drive</a:t>
          </a:r>
          <a:endParaRPr lang="en-US" sz="2000" dirty="0"/>
        </a:p>
      </dgm:t>
    </dgm:pt>
    <dgm:pt modelId="{D73175C6-58F3-49C5-8368-D5D750900E9E}" type="parTrans" cxnId="{EDAB7223-B72E-4D82-A294-3433286E5ADC}">
      <dgm:prSet/>
      <dgm:spPr/>
      <dgm:t>
        <a:bodyPr/>
        <a:lstStyle/>
        <a:p>
          <a:endParaRPr lang="en-US"/>
        </a:p>
      </dgm:t>
    </dgm:pt>
    <dgm:pt modelId="{C3C51179-AF49-4540-80BD-E87EE126191B}" type="sibTrans" cxnId="{EDAB7223-B72E-4D82-A294-3433286E5ADC}">
      <dgm:prSet/>
      <dgm:spPr/>
      <dgm:t>
        <a:bodyPr/>
        <a:lstStyle/>
        <a:p>
          <a:endParaRPr lang="en-US"/>
        </a:p>
      </dgm:t>
    </dgm:pt>
    <dgm:pt modelId="{E6849B4F-F4C9-4E0C-A8EF-400AEEF9EBFD}">
      <dgm:prSet phldrT="[Text]" custT="1"/>
      <dgm:spPr/>
      <dgm:t>
        <a:bodyPr/>
        <a:lstStyle/>
        <a:p>
          <a:pPr marL="231775" indent="-231775"/>
          <a:r>
            <a:rPr lang="en-US" sz="1600" dirty="0" smtClean="0"/>
            <a:t>Random read/write access</a:t>
          </a:r>
          <a:endParaRPr lang="en-US" sz="1600" dirty="0"/>
        </a:p>
      </dgm:t>
    </dgm:pt>
    <dgm:pt modelId="{0F16E80C-A15A-4212-A388-5E65C72F9603}" type="parTrans" cxnId="{14BBC13B-6B5B-4FD7-BFFD-E6350DB8BDA1}">
      <dgm:prSet/>
      <dgm:spPr/>
      <dgm:t>
        <a:bodyPr/>
        <a:lstStyle/>
        <a:p>
          <a:endParaRPr lang="en-US"/>
        </a:p>
      </dgm:t>
    </dgm:pt>
    <dgm:pt modelId="{B09B47A5-58D0-4829-BE2A-CB5D3B5F643D}" type="sibTrans" cxnId="{14BBC13B-6B5B-4FD7-BFFD-E6350DB8BDA1}">
      <dgm:prSet/>
      <dgm:spPr/>
      <dgm:t>
        <a:bodyPr/>
        <a:lstStyle/>
        <a:p>
          <a:endParaRPr lang="en-US"/>
        </a:p>
      </dgm:t>
    </dgm:pt>
    <dgm:pt modelId="{7EE4C83D-6C38-4170-8F19-E3CC02ED745F}">
      <dgm:prSet phldrT="[Text]" custT="1"/>
      <dgm:spPr/>
      <dgm:t>
        <a:bodyPr/>
        <a:lstStyle/>
        <a:p>
          <a:r>
            <a:rPr lang="en-US" sz="2000" dirty="0" smtClean="0"/>
            <a:t>Solid State Drive</a:t>
          </a:r>
          <a:endParaRPr lang="en-US" sz="2000" dirty="0"/>
        </a:p>
      </dgm:t>
    </dgm:pt>
    <dgm:pt modelId="{9E1DF4A5-49A7-4458-9AF8-0042A9430534}" type="parTrans" cxnId="{21CCC53B-CE0D-4F7B-9898-B0323AD3437E}">
      <dgm:prSet/>
      <dgm:spPr/>
      <dgm:t>
        <a:bodyPr/>
        <a:lstStyle/>
        <a:p>
          <a:endParaRPr lang="en-US"/>
        </a:p>
      </dgm:t>
    </dgm:pt>
    <dgm:pt modelId="{41E74E2E-FFAF-438C-9994-4978B6AA6261}" type="sibTrans" cxnId="{21CCC53B-CE0D-4F7B-9898-B0323AD3437E}">
      <dgm:prSet/>
      <dgm:spPr/>
      <dgm:t>
        <a:bodyPr/>
        <a:lstStyle/>
        <a:p>
          <a:endParaRPr lang="en-US"/>
        </a:p>
      </dgm:t>
    </dgm:pt>
    <dgm:pt modelId="{FD9BB801-7BA5-4555-B266-5E2F9354771D}">
      <dgm:prSet phldrT="[Text]" custT="1"/>
      <dgm:spPr/>
      <dgm:t>
        <a:bodyPr/>
        <a:lstStyle/>
        <a:p>
          <a:pPr marL="114300" indent="0"/>
          <a:endParaRPr lang="en-US" sz="1600" dirty="0"/>
        </a:p>
      </dgm:t>
    </dgm:pt>
    <dgm:pt modelId="{8B418C36-16FE-460F-8657-52130870AD75}" type="parTrans" cxnId="{55731BC4-FCE9-426B-8344-37EBFD9DDB0D}">
      <dgm:prSet/>
      <dgm:spPr/>
      <dgm:t>
        <a:bodyPr/>
        <a:lstStyle/>
        <a:p>
          <a:endParaRPr lang="en-US"/>
        </a:p>
      </dgm:t>
    </dgm:pt>
    <dgm:pt modelId="{A14BD877-B245-4BD6-80A6-C060F3D3D957}" type="sibTrans" cxnId="{55731BC4-FCE9-426B-8344-37EBFD9DDB0D}">
      <dgm:prSet/>
      <dgm:spPr/>
      <dgm:t>
        <a:bodyPr/>
        <a:lstStyle/>
        <a:p>
          <a:endParaRPr lang="en-US"/>
        </a:p>
      </dgm:t>
    </dgm:pt>
    <dgm:pt modelId="{61D33230-F863-48FD-9906-168B2F142FFC}">
      <dgm:prSet phldrT="[Text]" custT="1"/>
      <dgm:spPr/>
      <dgm:t>
        <a:bodyPr/>
        <a:lstStyle/>
        <a:p>
          <a:pPr marL="231775" indent="-231775"/>
          <a:r>
            <a:rPr lang="en-US" sz="1600" dirty="0" smtClean="0"/>
            <a:t>Limited in capacity and speed</a:t>
          </a:r>
          <a:endParaRPr lang="en-US" sz="1600" dirty="0"/>
        </a:p>
      </dgm:t>
    </dgm:pt>
    <dgm:pt modelId="{8578417A-61D3-4F13-8481-C9A68690787A}" type="parTrans" cxnId="{4CBF530C-4239-4C45-83D4-FCA31D91CA1E}">
      <dgm:prSet/>
      <dgm:spPr/>
      <dgm:t>
        <a:bodyPr/>
        <a:lstStyle/>
        <a:p>
          <a:endParaRPr lang="en-US"/>
        </a:p>
      </dgm:t>
    </dgm:pt>
    <dgm:pt modelId="{63A17FED-7C35-466D-9FC8-7342785C7125}" type="sibTrans" cxnId="{4CBF530C-4239-4C45-83D4-FCA31D91CA1E}">
      <dgm:prSet/>
      <dgm:spPr/>
      <dgm:t>
        <a:bodyPr/>
        <a:lstStyle/>
        <a:p>
          <a:endParaRPr lang="en-US"/>
        </a:p>
      </dgm:t>
    </dgm:pt>
    <dgm:pt modelId="{B3F3E216-3920-4EB4-8A3E-BB992327439F}">
      <dgm:prSet phldrT="[Text]" custT="1"/>
      <dgm:spPr/>
      <dgm:t>
        <a:bodyPr/>
        <a:lstStyle/>
        <a:p>
          <a:pPr marL="231775" indent="-231775"/>
          <a:r>
            <a:rPr lang="en-US" sz="1600" dirty="0" smtClean="0"/>
            <a:t>Very low latency per I/O, low power requirements, and very high throughput per drive</a:t>
          </a:r>
          <a:endParaRPr lang="en-US" sz="1600" dirty="0"/>
        </a:p>
      </dgm:t>
    </dgm:pt>
    <dgm:pt modelId="{D618214C-BD48-4CDF-BB6B-F003802EF060}" type="parTrans" cxnId="{3E65361F-8058-4671-851A-49F41611AE69}">
      <dgm:prSet/>
      <dgm:spPr/>
      <dgm:t>
        <a:bodyPr/>
        <a:lstStyle/>
        <a:p>
          <a:endParaRPr lang="en-US"/>
        </a:p>
      </dgm:t>
    </dgm:pt>
    <dgm:pt modelId="{1EE719CB-6E2D-472E-B98F-BD1BAE4916ED}" type="sibTrans" cxnId="{3E65361F-8058-4671-851A-49F41611AE69}">
      <dgm:prSet/>
      <dgm:spPr/>
      <dgm:t>
        <a:bodyPr/>
        <a:lstStyle/>
        <a:p>
          <a:endParaRPr lang="en-US"/>
        </a:p>
      </dgm:t>
    </dgm:pt>
    <dgm:pt modelId="{E37B8918-402B-4E5D-83A9-EE8C2DD98084}">
      <dgm:prSet phldrT="[Text]" custT="1"/>
      <dgm:spPr/>
      <dgm:t>
        <a:bodyPr/>
        <a:lstStyle/>
        <a:p>
          <a:pPr marL="231775" indent="-231775"/>
          <a:r>
            <a:rPr lang="en-US" sz="1600" dirty="0" smtClean="0"/>
            <a:t>Uses mechanical parts for data access</a:t>
          </a:r>
          <a:endParaRPr lang="en-US" sz="1600" dirty="0"/>
        </a:p>
      </dgm:t>
    </dgm:pt>
    <dgm:pt modelId="{E5074B0A-8ACC-41B6-B91B-0C2C17724367}" type="parTrans" cxnId="{4D5895A7-4D5F-4108-9FB1-CD5DF1DBAD86}">
      <dgm:prSet/>
      <dgm:spPr/>
      <dgm:t>
        <a:bodyPr/>
        <a:lstStyle/>
        <a:p>
          <a:endParaRPr lang="en-US"/>
        </a:p>
      </dgm:t>
    </dgm:pt>
    <dgm:pt modelId="{34985791-E368-4E7A-BDFA-4F9DDB8D288A}" type="sibTrans" cxnId="{4D5895A7-4D5F-4108-9FB1-CD5DF1DBAD86}">
      <dgm:prSet/>
      <dgm:spPr/>
      <dgm:t>
        <a:bodyPr/>
        <a:lstStyle/>
        <a:p>
          <a:endParaRPr lang="en-US"/>
        </a:p>
      </dgm:t>
    </dgm:pt>
    <dgm:pt modelId="{C6FA63A7-92B3-44CE-868C-EE32A682E074}">
      <dgm:prSet phldrT="[Text]" custT="1"/>
      <dgm:spPr/>
      <dgm:t>
        <a:bodyPr/>
        <a:lstStyle/>
        <a:p>
          <a:pPr marL="114300" indent="0"/>
          <a:endParaRPr lang="en-US" sz="1600" dirty="0"/>
        </a:p>
      </dgm:t>
    </dgm:pt>
    <dgm:pt modelId="{329A062F-D7C8-4686-B0CA-A6F1A6DD68CC}" type="parTrans" cxnId="{66C2AF76-D68C-4C37-8447-07A3FE3E4ACA}">
      <dgm:prSet/>
      <dgm:spPr/>
      <dgm:t>
        <a:bodyPr/>
        <a:lstStyle/>
        <a:p>
          <a:endParaRPr lang="en-US"/>
        </a:p>
      </dgm:t>
    </dgm:pt>
    <dgm:pt modelId="{FC5E66B5-7E28-4B28-A135-56B669977AA4}" type="sibTrans" cxnId="{66C2AF76-D68C-4C37-8447-07A3FE3E4ACA}">
      <dgm:prSet/>
      <dgm:spPr/>
      <dgm:t>
        <a:bodyPr/>
        <a:lstStyle/>
        <a:p>
          <a:endParaRPr lang="en-US"/>
        </a:p>
      </dgm:t>
    </dgm:pt>
    <dgm:pt modelId="{1931FB04-21B8-4536-96BC-9B1D20E10BD6}">
      <dgm:prSet phldrT="[Text]" custT="1"/>
      <dgm:spPr/>
      <dgm:t>
        <a:bodyPr/>
        <a:lstStyle/>
        <a:p>
          <a:pPr marL="231775" indent="-231775"/>
          <a:r>
            <a:rPr lang="en-US" sz="1600" dirty="0" smtClean="0"/>
            <a:t>Provides ultra high performance required by mission-critical applications</a:t>
          </a:r>
          <a:endParaRPr lang="en-US" sz="1600" dirty="0"/>
        </a:p>
      </dgm:t>
    </dgm:pt>
    <dgm:pt modelId="{D53B1966-E7F7-4C62-B4C8-5B22A6A280FC}" type="parTrans" cxnId="{A95FE566-67EB-4F25-9A29-8BF41032B5F1}">
      <dgm:prSet/>
      <dgm:spPr/>
      <dgm:t>
        <a:bodyPr/>
        <a:lstStyle/>
        <a:p>
          <a:endParaRPr lang="en-US"/>
        </a:p>
      </dgm:t>
    </dgm:pt>
    <dgm:pt modelId="{E0884833-0BE7-4A56-8428-6F5AB3B41973}" type="sibTrans" cxnId="{A95FE566-67EB-4F25-9A29-8BF41032B5F1}">
      <dgm:prSet/>
      <dgm:spPr/>
      <dgm:t>
        <a:bodyPr/>
        <a:lstStyle/>
        <a:p>
          <a:endParaRPr lang="en-US"/>
        </a:p>
      </dgm:t>
    </dgm:pt>
    <dgm:pt modelId="{8744739C-8456-4A98-93B1-DB728EE2E226}">
      <dgm:prSet phldrT="[Text]" custT="1"/>
      <dgm:spPr/>
      <dgm:t>
        <a:bodyPr/>
        <a:lstStyle/>
        <a:p>
          <a:pPr marL="231775" indent="-231775"/>
          <a:r>
            <a:rPr lang="en-US" sz="1600" b="0" dirty="0" smtClean="0"/>
            <a:t>Popular in small, single-user environments</a:t>
          </a:r>
          <a:endParaRPr lang="en-US" sz="1600" dirty="0"/>
        </a:p>
      </dgm:t>
    </dgm:pt>
    <dgm:pt modelId="{A79B1832-0537-4380-9054-9E4E8CA8A454}" type="parTrans" cxnId="{F6542BDB-5DBA-49E5-BA07-1BA32E922C83}">
      <dgm:prSet/>
      <dgm:spPr/>
      <dgm:t>
        <a:bodyPr/>
        <a:lstStyle/>
        <a:p>
          <a:endParaRPr lang="en-US"/>
        </a:p>
      </dgm:t>
    </dgm:pt>
    <dgm:pt modelId="{A0A9BBBD-51A1-4C60-A91F-105C52CB10EC}" type="sibTrans" cxnId="{F6542BDB-5DBA-49E5-BA07-1BA32E922C83}">
      <dgm:prSet/>
      <dgm:spPr/>
      <dgm:t>
        <a:bodyPr/>
        <a:lstStyle/>
        <a:p>
          <a:endParaRPr lang="en-US"/>
        </a:p>
      </dgm:t>
    </dgm:pt>
    <dgm:pt modelId="{9965397B-2050-4546-97A7-ED4F1B2B0BF1}">
      <dgm:prSet phldrT="[Text]" custT="1"/>
      <dgm:spPr/>
      <dgm:t>
        <a:bodyPr/>
        <a:lstStyle/>
        <a:p>
          <a:pPr marL="231775" indent="-231775"/>
          <a:r>
            <a:rPr lang="en-US" sz="1600" dirty="0" smtClean="0"/>
            <a:t>Most popular storage device with large storage capacity</a:t>
          </a:r>
          <a:endParaRPr lang="en-US" sz="1600" dirty="0"/>
        </a:p>
      </dgm:t>
    </dgm:pt>
    <dgm:pt modelId="{478927C9-B4F1-46CF-B310-CD2730BC7CAC}" type="parTrans" cxnId="{00E99252-1E96-4F4B-BC69-56057F0EB4E5}">
      <dgm:prSet/>
      <dgm:spPr/>
      <dgm:t>
        <a:bodyPr/>
        <a:lstStyle/>
        <a:p>
          <a:endParaRPr lang="en-US"/>
        </a:p>
      </dgm:t>
    </dgm:pt>
    <dgm:pt modelId="{6542FFB8-8968-41A1-ADD2-2DF41A95B8B5}" type="sibTrans" cxnId="{00E99252-1E96-4F4B-BC69-56057F0EB4E5}">
      <dgm:prSet/>
      <dgm:spPr/>
      <dgm:t>
        <a:bodyPr/>
        <a:lstStyle/>
        <a:p>
          <a:endParaRPr lang="en-US"/>
        </a:p>
      </dgm:t>
    </dgm:pt>
    <dgm:pt modelId="{D41BE485-1030-4C6E-A848-A63A469C6DC8}" type="pres">
      <dgm:prSet presAssocID="{B644E7A0-5BD2-410A-A39D-A2F8503C8AEA}" presName="Name0" presStyleCnt="0">
        <dgm:presLayoutVars>
          <dgm:dir/>
          <dgm:animLvl val="lvl"/>
          <dgm:resizeHandles val="exact"/>
        </dgm:presLayoutVars>
      </dgm:prSet>
      <dgm:spPr/>
      <dgm:t>
        <a:bodyPr/>
        <a:lstStyle/>
        <a:p>
          <a:endParaRPr lang="en-US"/>
        </a:p>
      </dgm:t>
    </dgm:pt>
    <dgm:pt modelId="{7C74C6D1-1B64-45EB-B581-1450E2CCA5D8}" type="pres">
      <dgm:prSet presAssocID="{5FA89858-050E-468A-9491-613C2BC547E2}" presName="linNode" presStyleCnt="0"/>
      <dgm:spPr/>
    </dgm:pt>
    <dgm:pt modelId="{5E41209D-B69B-4D4F-BA9A-410EE8686331}" type="pres">
      <dgm:prSet presAssocID="{5FA89858-050E-468A-9491-613C2BC547E2}" presName="parentText" presStyleLbl="node1" presStyleIdx="0" presStyleCnt="4" custLinFactNeighborX="-17" custLinFactNeighborY="7863">
        <dgm:presLayoutVars>
          <dgm:chMax val="1"/>
          <dgm:bulletEnabled val="1"/>
        </dgm:presLayoutVars>
      </dgm:prSet>
      <dgm:spPr/>
      <dgm:t>
        <a:bodyPr/>
        <a:lstStyle/>
        <a:p>
          <a:endParaRPr lang="en-US"/>
        </a:p>
      </dgm:t>
    </dgm:pt>
    <dgm:pt modelId="{5762C92A-F93A-44A9-A22B-C8E32BDB265E}" type="pres">
      <dgm:prSet presAssocID="{5FA89858-050E-468A-9491-613C2BC547E2}" presName="descendantText" presStyleLbl="alignAccFollowNode1" presStyleIdx="0" presStyleCnt="4" custScaleY="125519">
        <dgm:presLayoutVars>
          <dgm:bulletEnabled val="1"/>
        </dgm:presLayoutVars>
      </dgm:prSet>
      <dgm:spPr/>
      <dgm:t>
        <a:bodyPr/>
        <a:lstStyle/>
        <a:p>
          <a:endParaRPr lang="en-US"/>
        </a:p>
      </dgm:t>
    </dgm:pt>
    <dgm:pt modelId="{B997124D-CAA8-4814-9E07-5FE59CBB7F3F}" type="pres">
      <dgm:prSet presAssocID="{02E52FAF-E207-452C-8C76-69D2E453F49A}" presName="sp" presStyleCnt="0"/>
      <dgm:spPr/>
    </dgm:pt>
    <dgm:pt modelId="{3F2E20BB-2E4A-4A91-B6CC-849D0FE6F013}" type="pres">
      <dgm:prSet presAssocID="{F05D095F-98C0-4938-A46E-AC7E1D805852}" presName="linNode" presStyleCnt="0"/>
      <dgm:spPr/>
    </dgm:pt>
    <dgm:pt modelId="{8F635587-E2E5-4899-96DA-651D3BB6CB30}" type="pres">
      <dgm:prSet presAssocID="{F05D095F-98C0-4938-A46E-AC7E1D805852}" presName="parentText" presStyleLbl="node1" presStyleIdx="1" presStyleCnt="4" custLinFactNeighborX="-17" custLinFactNeighborY="6926">
        <dgm:presLayoutVars>
          <dgm:chMax val="1"/>
          <dgm:bulletEnabled val="1"/>
        </dgm:presLayoutVars>
      </dgm:prSet>
      <dgm:spPr/>
      <dgm:t>
        <a:bodyPr/>
        <a:lstStyle/>
        <a:p>
          <a:endParaRPr lang="en-US"/>
        </a:p>
      </dgm:t>
    </dgm:pt>
    <dgm:pt modelId="{28BF8A4E-1060-430D-A38B-115B865CC030}" type="pres">
      <dgm:prSet presAssocID="{F05D095F-98C0-4938-A46E-AC7E1D805852}" presName="descendantText" presStyleLbl="alignAccFollowNode1" presStyleIdx="1" presStyleCnt="4" custScaleY="130224">
        <dgm:presLayoutVars>
          <dgm:bulletEnabled val="1"/>
        </dgm:presLayoutVars>
      </dgm:prSet>
      <dgm:spPr/>
      <dgm:t>
        <a:bodyPr/>
        <a:lstStyle/>
        <a:p>
          <a:endParaRPr lang="en-US"/>
        </a:p>
      </dgm:t>
    </dgm:pt>
    <dgm:pt modelId="{27EB8B2F-8609-4B9C-B4B8-58E328640B0C}" type="pres">
      <dgm:prSet presAssocID="{55630403-BEA8-411B-B359-0492C69C7C23}" presName="sp" presStyleCnt="0"/>
      <dgm:spPr/>
    </dgm:pt>
    <dgm:pt modelId="{EB3093EB-0D47-495C-9965-6C6AF127FCC0}" type="pres">
      <dgm:prSet presAssocID="{76B1EA66-90F5-45A9-AFE3-96D22D2689A8}" presName="linNode" presStyleCnt="0"/>
      <dgm:spPr/>
    </dgm:pt>
    <dgm:pt modelId="{FC6F4DCF-DC8A-423F-8F99-973872032BEE}" type="pres">
      <dgm:prSet presAssocID="{76B1EA66-90F5-45A9-AFE3-96D22D2689A8}" presName="parentText" presStyleLbl="node1" presStyleIdx="2" presStyleCnt="4" custScaleX="109097" custLinFactNeighborX="-19" custLinFactNeighborY="-1182">
        <dgm:presLayoutVars>
          <dgm:chMax val="1"/>
          <dgm:bulletEnabled val="1"/>
        </dgm:presLayoutVars>
      </dgm:prSet>
      <dgm:spPr/>
      <dgm:t>
        <a:bodyPr/>
        <a:lstStyle/>
        <a:p>
          <a:endParaRPr lang="en-US"/>
        </a:p>
      </dgm:t>
    </dgm:pt>
    <dgm:pt modelId="{3C7560E8-10B0-4210-8531-D1EC1A401108}" type="pres">
      <dgm:prSet presAssocID="{76B1EA66-90F5-45A9-AFE3-96D22D2689A8}" presName="descendantText" presStyleLbl="alignAccFollowNode1" presStyleIdx="2" presStyleCnt="4" custScaleX="109171" custScaleY="143445" custLinFactNeighborX="-990" custLinFactNeighborY="801">
        <dgm:presLayoutVars>
          <dgm:bulletEnabled val="1"/>
        </dgm:presLayoutVars>
      </dgm:prSet>
      <dgm:spPr/>
      <dgm:t>
        <a:bodyPr/>
        <a:lstStyle/>
        <a:p>
          <a:endParaRPr lang="en-US"/>
        </a:p>
      </dgm:t>
    </dgm:pt>
    <dgm:pt modelId="{C9D89C82-7F37-4327-BAD3-E66EF20FB8F7}" type="pres">
      <dgm:prSet presAssocID="{C3C51179-AF49-4540-80BD-E87EE126191B}" presName="sp" presStyleCnt="0"/>
      <dgm:spPr/>
    </dgm:pt>
    <dgm:pt modelId="{FB05963F-9471-45FA-9516-BF9C8A1D2336}" type="pres">
      <dgm:prSet presAssocID="{7EE4C83D-6C38-4170-8F19-E3CC02ED745F}" presName="linNode" presStyleCnt="0"/>
      <dgm:spPr/>
    </dgm:pt>
    <dgm:pt modelId="{3E794264-9DA1-468C-BFD8-D7BB1D2E6235}" type="pres">
      <dgm:prSet presAssocID="{7EE4C83D-6C38-4170-8F19-E3CC02ED745F}" presName="parentText" presStyleLbl="node1" presStyleIdx="3" presStyleCnt="4" custLinFactNeighborX="-17" custLinFactNeighborY="-17145">
        <dgm:presLayoutVars>
          <dgm:chMax val="1"/>
          <dgm:bulletEnabled val="1"/>
        </dgm:presLayoutVars>
      </dgm:prSet>
      <dgm:spPr/>
      <dgm:t>
        <a:bodyPr/>
        <a:lstStyle/>
        <a:p>
          <a:endParaRPr lang="en-US"/>
        </a:p>
      </dgm:t>
    </dgm:pt>
    <dgm:pt modelId="{2A5A2446-05D4-4233-8BA4-F5ACDBAA9903}" type="pres">
      <dgm:prSet presAssocID="{7EE4C83D-6C38-4170-8F19-E3CC02ED745F}" presName="descendantText" presStyleLbl="alignAccFollowNode1" presStyleIdx="3" presStyleCnt="4" custScaleY="154492" custLinFactNeighborY="1970">
        <dgm:presLayoutVars>
          <dgm:bulletEnabled val="1"/>
        </dgm:presLayoutVars>
      </dgm:prSet>
      <dgm:spPr/>
      <dgm:t>
        <a:bodyPr/>
        <a:lstStyle/>
        <a:p>
          <a:endParaRPr lang="en-US"/>
        </a:p>
      </dgm:t>
    </dgm:pt>
  </dgm:ptLst>
  <dgm:cxnLst>
    <dgm:cxn modelId="{A95FE566-67EB-4F25-9A29-8BF41032B5F1}" srcId="{7EE4C83D-6C38-4170-8F19-E3CC02ED745F}" destId="{1931FB04-21B8-4536-96BC-9B1D20E10BD6}" srcOrd="1" destOrd="0" parTransId="{D53B1966-E7F7-4C62-B4C8-5B22A6A280FC}" sibTransId="{E0884833-0BE7-4A56-8428-6F5AB3B41973}"/>
    <dgm:cxn modelId="{55731BC4-FCE9-426B-8344-37EBFD9DDB0D}" srcId="{7EE4C83D-6C38-4170-8F19-E3CC02ED745F}" destId="{FD9BB801-7BA5-4555-B266-5E2F9354771D}" srcOrd="0" destOrd="0" parTransId="{8B418C36-16FE-460F-8657-52130870AD75}" sibTransId="{A14BD877-B245-4BD6-80A6-C060F3D3D957}"/>
    <dgm:cxn modelId="{4CBF530C-4239-4C45-83D4-FCA31D91CA1E}" srcId="{F05D095F-98C0-4938-A46E-AC7E1D805852}" destId="{61D33230-F863-48FD-9906-168B2F142FFC}" srcOrd="1" destOrd="0" parTransId="{8578417A-61D3-4F13-8481-C9A68690787A}" sibTransId="{63A17FED-7C35-466D-9FC8-7342785C7125}"/>
    <dgm:cxn modelId="{82566B65-E411-46E8-8034-001CA28A0545}" type="presOf" srcId="{C17F8D6D-0222-4815-93CB-81D7602B0B08}" destId="{5762C92A-F93A-44A9-A22B-C8E32BDB265E}" srcOrd="0" destOrd="0" presId="urn:microsoft.com/office/officeart/2005/8/layout/vList5"/>
    <dgm:cxn modelId="{CF1AB385-911A-4698-A5F8-47846343BDFD}" type="presOf" srcId="{7EE4C83D-6C38-4170-8F19-E3CC02ED745F}" destId="{3E794264-9DA1-468C-BFD8-D7BB1D2E6235}" srcOrd="0" destOrd="0" presId="urn:microsoft.com/office/officeart/2005/8/layout/vList5"/>
    <dgm:cxn modelId="{4D5895A7-4D5F-4108-9FB1-CD5DF1DBAD86}" srcId="{76B1EA66-90F5-45A9-AFE3-96D22D2689A8}" destId="{E37B8918-402B-4E5D-83A9-EE8C2DD98084}" srcOrd="1" destOrd="0" parTransId="{E5074B0A-8ACC-41B6-B91B-0C2C17724367}" sibTransId="{34985791-E368-4E7A-BDFA-4F9DDB8D288A}"/>
    <dgm:cxn modelId="{5CAD56DB-61A4-4D59-B5DC-EB6693F3D3CF}" type="presOf" srcId="{1931FB04-21B8-4536-96BC-9B1D20E10BD6}" destId="{2A5A2446-05D4-4233-8BA4-F5ACDBAA9903}" srcOrd="0" destOrd="1" presId="urn:microsoft.com/office/officeart/2005/8/layout/vList5"/>
    <dgm:cxn modelId="{DB1BB68F-2107-430B-932F-0BA854E5692F}" type="presOf" srcId="{C6FA63A7-92B3-44CE-868C-EE32A682E074}" destId="{2A5A2446-05D4-4233-8BA4-F5ACDBAA9903}" srcOrd="0" destOrd="3" presId="urn:microsoft.com/office/officeart/2005/8/layout/vList5"/>
    <dgm:cxn modelId="{FF99E3AB-9599-4E62-9766-470BA0E544BC}" type="presOf" srcId="{B644E7A0-5BD2-410A-A39D-A2F8503C8AEA}" destId="{D41BE485-1030-4C6E-A848-A63A469C6DC8}" srcOrd="0" destOrd="0" presId="urn:microsoft.com/office/officeart/2005/8/layout/vList5"/>
    <dgm:cxn modelId="{EDAB7223-B72E-4D82-A294-3433286E5ADC}" srcId="{B644E7A0-5BD2-410A-A39D-A2F8503C8AEA}" destId="{76B1EA66-90F5-45A9-AFE3-96D22D2689A8}" srcOrd="2" destOrd="0" parTransId="{D73175C6-58F3-49C5-8368-D5D750900E9E}" sibTransId="{C3C51179-AF49-4540-80BD-E87EE126191B}"/>
    <dgm:cxn modelId="{6782ECB8-5D1C-4687-98BB-A59BE9036387}" srcId="{5FA89858-050E-468A-9491-613C2BC547E2}" destId="{53789C85-D279-42F4-A50D-A73D378B4288}" srcOrd="1" destOrd="0" parTransId="{33DDC350-4278-4668-A268-B7CD4CCB704A}" sibTransId="{DE4C0750-8B8C-4ECC-AE57-3379AF44D725}"/>
    <dgm:cxn modelId="{EEF746A3-CE78-4CE4-BDE3-3676A5186CEF}" srcId="{B644E7A0-5BD2-410A-A39D-A2F8503C8AEA}" destId="{5FA89858-050E-468A-9491-613C2BC547E2}" srcOrd="0" destOrd="0" parTransId="{CCA398BA-5FC8-46C5-A09B-64701C185DD9}" sibTransId="{02E52FAF-E207-452C-8C76-69D2E453F49A}"/>
    <dgm:cxn modelId="{545EC4BA-AFDD-4E8F-B4FF-EA9DA4F99094}" type="presOf" srcId="{F1A1D9CE-E1D0-490C-B648-2B34D65EFCD9}" destId="{28BF8A4E-1060-430D-A38B-115B865CC030}" srcOrd="0" destOrd="0" presId="urn:microsoft.com/office/officeart/2005/8/layout/vList5"/>
    <dgm:cxn modelId="{7EBFF757-6906-4822-A36F-9DAFB6E9F043}" type="presOf" srcId="{FD9BB801-7BA5-4555-B266-5E2F9354771D}" destId="{2A5A2446-05D4-4233-8BA4-F5ACDBAA9903}" srcOrd="0" destOrd="0" presId="urn:microsoft.com/office/officeart/2005/8/layout/vList5"/>
    <dgm:cxn modelId="{838BD201-BD0F-4E18-AD50-4023B2B47C2B}" srcId="{B644E7A0-5BD2-410A-A39D-A2F8503C8AEA}" destId="{F05D095F-98C0-4938-A46E-AC7E1D805852}" srcOrd="1" destOrd="0" parTransId="{E1A158CA-D163-4354-B2CA-9262F3817F9A}" sibTransId="{55630403-BEA8-411B-B359-0492C69C7C23}"/>
    <dgm:cxn modelId="{14BBC13B-6B5B-4FD7-BFFD-E6350DB8BDA1}" srcId="{76B1EA66-90F5-45A9-AFE3-96D22D2689A8}" destId="{E6849B4F-F4C9-4E0C-A8EF-400AEEF9EBFD}" srcOrd="0" destOrd="0" parTransId="{0F16E80C-A15A-4212-A388-5E65C72F9603}" sibTransId="{B09B47A5-58D0-4829-BE2A-CB5D3B5F643D}"/>
    <dgm:cxn modelId="{3E65361F-8058-4671-851A-49F41611AE69}" srcId="{7EE4C83D-6C38-4170-8F19-E3CC02ED745F}" destId="{B3F3E216-3920-4EB4-8A3E-BB992327439F}" srcOrd="2" destOrd="0" parTransId="{D618214C-BD48-4CDF-BB6B-F003802EF060}" sibTransId="{1EE719CB-6E2D-472E-B98F-BD1BAE4916ED}"/>
    <dgm:cxn modelId="{F449FED8-1DFC-4120-B36E-5F5E172F961A}" srcId="{F05D095F-98C0-4938-A46E-AC7E1D805852}" destId="{F1A1D9CE-E1D0-490C-B648-2B34D65EFCD9}" srcOrd="0" destOrd="0" parTransId="{4CA3BE79-2A1D-404B-BCC4-8E2BA8FD8F82}" sibTransId="{0FE28A83-150F-40CE-8FC0-F01E6C2F6513}"/>
    <dgm:cxn modelId="{9472CE13-F20E-4372-A974-A32B87A9B9DC}" type="presOf" srcId="{5FA89858-050E-468A-9491-613C2BC547E2}" destId="{5E41209D-B69B-4D4F-BA9A-410EE8686331}" srcOrd="0" destOrd="0" presId="urn:microsoft.com/office/officeart/2005/8/layout/vList5"/>
    <dgm:cxn modelId="{66C2AF76-D68C-4C37-8447-07A3FE3E4ACA}" srcId="{7EE4C83D-6C38-4170-8F19-E3CC02ED745F}" destId="{C6FA63A7-92B3-44CE-868C-EE32A682E074}" srcOrd="3" destOrd="0" parTransId="{329A062F-D7C8-4686-B0CA-A6F1A6DD68CC}" sibTransId="{FC5E66B5-7E28-4B28-A135-56B669977AA4}"/>
    <dgm:cxn modelId="{61E7BA26-BE5B-41E5-BBC0-222154F5569F}" type="presOf" srcId="{61D33230-F863-48FD-9906-168B2F142FFC}" destId="{28BF8A4E-1060-430D-A38B-115B865CC030}" srcOrd="0" destOrd="1" presId="urn:microsoft.com/office/officeart/2005/8/layout/vList5"/>
    <dgm:cxn modelId="{5B2401F8-87BE-4435-852B-652D13B23320}" type="presOf" srcId="{B3F3E216-3920-4EB4-8A3E-BB992327439F}" destId="{2A5A2446-05D4-4233-8BA4-F5ACDBAA9903}" srcOrd="0" destOrd="2" presId="urn:microsoft.com/office/officeart/2005/8/layout/vList5"/>
    <dgm:cxn modelId="{FC6983AE-C5BA-48E6-9128-E8D04B710AB8}" type="presOf" srcId="{76B1EA66-90F5-45A9-AFE3-96D22D2689A8}" destId="{FC6F4DCF-DC8A-423F-8F99-973872032BEE}" srcOrd="0" destOrd="0" presId="urn:microsoft.com/office/officeart/2005/8/layout/vList5"/>
    <dgm:cxn modelId="{66C73822-6933-4B34-A160-120D532362ED}" type="presOf" srcId="{F05D095F-98C0-4938-A46E-AC7E1D805852}" destId="{8F635587-E2E5-4899-96DA-651D3BB6CB30}" srcOrd="0" destOrd="0" presId="urn:microsoft.com/office/officeart/2005/8/layout/vList5"/>
    <dgm:cxn modelId="{25ADBE27-58D5-4B1F-9A28-E8AAA1C2FB55}" type="presOf" srcId="{E37B8918-402B-4E5D-83A9-EE8C2DD98084}" destId="{3C7560E8-10B0-4210-8531-D1EC1A401108}" srcOrd="0" destOrd="1" presId="urn:microsoft.com/office/officeart/2005/8/layout/vList5"/>
    <dgm:cxn modelId="{F6542BDB-5DBA-49E5-BA07-1BA32E922C83}" srcId="{F05D095F-98C0-4938-A46E-AC7E1D805852}" destId="{8744739C-8456-4A98-93B1-DB728EE2E226}" srcOrd="2" destOrd="0" parTransId="{A79B1832-0537-4380-9054-9E4E8CA8A454}" sibTransId="{A0A9BBBD-51A1-4C60-A91F-105C52CB10EC}"/>
    <dgm:cxn modelId="{F90899EB-4169-4758-972E-AFE50FC712D5}" type="presOf" srcId="{8744739C-8456-4A98-93B1-DB728EE2E226}" destId="{28BF8A4E-1060-430D-A38B-115B865CC030}" srcOrd="0" destOrd="2" presId="urn:microsoft.com/office/officeart/2005/8/layout/vList5"/>
    <dgm:cxn modelId="{22D4CE30-938E-4F72-92D5-71A67157D0A0}" type="presOf" srcId="{9965397B-2050-4546-97A7-ED4F1B2B0BF1}" destId="{3C7560E8-10B0-4210-8531-D1EC1A401108}" srcOrd="0" destOrd="2" presId="urn:microsoft.com/office/officeart/2005/8/layout/vList5"/>
    <dgm:cxn modelId="{E440A114-30A9-483A-9DD7-BCD8ACAC0319}" srcId="{5FA89858-050E-468A-9491-613C2BC547E2}" destId="{C17F8D6D-0222-4815-93CB-81D7602B0B08}" srcOrd="0" destOrd="0" parTransId="{3DE60236-EC5A-4AA2-BE13-3E04F8A7C052}" sibTransId="{AD5F79A9-28C0-4765-86DB-A39A954135B0}"/>
    <dgm:cxn modelId="{00E99252-1E96-4F4B-BC69-56057F0EB4E5}" srcId="{76B1EA66-90F5-45A9-AFE3-96D22D2689A8}" destId="{9965397B-2050-4546-97A7-ED4F1B2B0BF1}" srcOrd="2" destOrd="0" parTransId="{478927C9-B4F1-46CF-B310-CD2730BC7CAC}" sibTransId="{6542FFB8-8968-41A1-ADD2-2DF41A95B8B5}"/>
    <dgm:cxn modelId="{21CCC53B-CE0D-4F7B-9898-B0323AD3437E}" srcId="{B644E7A0-5BD2-410A-A39D-A2F8503C8AEA}" destId="{7EE4C83D-6C38-4170-8F19-E3CC02ED745F}" srcOrd="3" destOrd="0" parTransId="{9E1DF4A5-49A7-4458-9AF8-0042A9430534}" sibTransId="{41E74E2E-FFAF-438C-9994-4978B6AA6261}"/>
    <dgm:cxn modelId="{6CA2B09A-8320-499B-A561-5F492D260DD0}" type="presOf" srcId="{53789C85-D279-42F4-A50D-A73D378B4288}" destId="{5762C92A-F93A-44A9-A22B-C8E32BDB265E}" srcOrd="0" destOrd="1" presId="urn:microsoft.com/office/officeart/2005/8/layout/vList5"/>
    <dgm:cxn modelId="{173AF63F-FE5F-44B1-8905-DDE53BBC5ACD}" type="presOf" srcId="{E6849B4F-F4C9-4E0C-A8EF-400AEEF9EBFD}" destId="{3C7560E8-10B0-4210-8531-D1EC1A401108}" srcOrd="0" destOrd="0" presId="urn:microsoft.com/office/officeart/2005/8/layout/vList5"/>
    <dgm:cxn modelId="{FAE8DD8F-5913-4ECD-85EB-42401195C5F6}" type="presParOf" srcId="{D41BE485-1030-4C6E-A848-A63A469C6DC8}" destId="{7C74C6D1-1B64-45EB-B581-1450E2CCA5D8}" srcOrd="0" destOrd="0" presId="urn:microsoft.com/office/officeart/2005/8/layout/vList5"/>
    <dgm:cxn modelId="{B4F9923F-7E93-499D-A187-B0493B1D9B8A}" type="presParOf" srcId="{7C74C6D1-1B64-45EB-B581-1450E2CCA5D8}" destId="{5E41209D-B69B-4D4F-BA9A-410EE8686331}" srcOrd="0" destOrd="0" presId="urn:microsoft.com/office/officeart/2005/8/layout/vList5"/>
    <dgm:cxn modelId="{CFB9E963-66C0-4733-8475-C7AD224DA946}" type="presParOf" srcId="{7C74C6D1-1B64-45EB-B581-1450E2CCA5D8}" destId="{5762C92A-F93A-44A9-A22B-C8E32BDB265E}" srcOrd="1" destOrd="0" presId="urn:microsoft.com/office/officeart/2005/8/layout/vList5"/>
    <dgm:cxn modelId="{6377F190-611C-4BAE-9492-956B18AED569}" type="presParOf" srcId="{D41BE485-1030-4C6E-A848-A63A469C6DC8}" destId="{B997124D-CAA8-4814-9E07-5FE59CBB7F3F}" srcOrd="1" destOrd="0" presId="urn:microsoft.com/office/officeart/2005/8/layout/vList5"/>
    <dgm:cxn modelId="{2DAF782C-FE21-467E-A03C-0E6A8E062E99}" type="presParOf" srcId="{D41BE485-1030-4C6E-A848-A63A469C6DC8}" destId="{3F2E20BB-2E4A-4A91-B6CC-849D0FE6F013}" srcOrd="2" destOrd="0" presId="urn:microsoft.com/office/officeart/2005/8/layout/vList5"/>
    <dgm:cxn modelId="{2341F72A-430D-4D6E-B65B-5F2DA7258254}" type="presParOf" srcId="{3F2E20BB-2E4A-4A91-B6CC-849D0FE6F013}" destId="{8F635587-E2E5-4899-96DA-651D3BB6CB30}" srcOrd="0" destOrd="0" presId="urn:microsoft.com/office/officeart/2005/8/layout/vList5"/>
    <dgm:cxn modelId="{DFBADA76-FD26-40CF-B6D4-D280A67A4859}" type="presParOf" srcId="{3F2E20BB-2E4A-4A91-B6CC-849D0FE6F013}" destId="{28BF8A4E-1060-430D-A38B-115B865CC030}" srcOrd="1" destOrd="0" presId="urn:microsoft.com/office/officeart/2005/8/layout/vList5"/>
    <dgm:cxn modelId="{ACC5DFF3-56B7-4DD7-9F80-74F8B7E6C1A5}" type="presParOf" srcId="{D41BE485-1030-4C6E-A848-A63A469C6DC8}" destId="{27EB8B2F-8609-4B9C-B4B8-58E328640B0C}" srcOrd="3" destOrd="0" presId="urn:microsoft.com/office/officeart/2005/8/layout/vList5"/>
    <dgm:cxn modelId="{D70422A3-23CF-4BEE-AC64-49B172F53CA6}" type="presParOf" srcId="{D41BE485-1030-4C6E-A848-A63A469C6DC8}" destId="{EB3093EB-0D47-495C-9965-6C6AF127FCC0}" srcOrd="4" destOrd="0" presId="urn:microsoft.com/office/officeart/2005/8/layout/vList5"/>
    <dgm:cxn modelId="{6EAC8919-FB89-4322-B6B8-2DA8A2F7DDEC}" type="presParOf" srcId="{EB3093EB-0D47-495C-9965-6C6AF127FCC0}" destId="{FC6F4DCF-DC8A-423F-8F99-973872032BEE}" srcOrd="0" destOrd="0" presId="urn:microsoft.com/office/officeart/2005/8/layout/vList5"/>
    <dgm:cxn modelId="{1841D618-2B30-4001-BAD5-8F89334091CB}" type="presParOf" srcId="{EB3093EB-0D47-495C-9965-6C6AF127FCC0}" destId="{3C7560E8-10B0-4210-8531-D1EC1A401108}" srcOrd="1" destOrd="0" presId="urn:microsoft.com/office/officeart/2005/8/layout/vList5"/>
    <dgm:cxn modelId="{FB4F8D4E-6496-4641-BFC1-847FC873A15C}" type="presParOf" srcId="{D41BE485-1030-4C6E-A848-A63A469C6DC8}" destId="{C9D89C82-7F37-4327-BAD3-E66EF20FB8F7}" srcOrd="5" destOrd="0" presId="urn:microsoft.com/office/officeart/2005/8/layout/vList5"/>
    <dgm:cxn modelId="{A618C40D-C194-41DB-8B65-D1DC32E6A4DC}" type="presParOf" srcId="{D41BE485-1030-4C6E-A848-A63A469C6DC8}" destId="{FB05963F-9471-45FA-9516-BF9C8A1D2336}" srcOrd="6" destOrd="0" presId="urn:microsoft.com/office/officeart/2005/8/layout/vList5"/>
    <dgm:cxn modelId="{B07E3167-49A6-4D01-90AD-895008EBB0E6}" type="presParOf" srcId="{FB05963F-9471-45FA-9516-BF9C8A1D2336}" destId="{3E794264-9DA1-468C-BFD8-D7BB1D2E6235}" srcOrd="0" destOrd="0" presId="urn:microsoft.com/office/officeart/2005/8/layout/vList5"/>
    <dgm:cxn modelId="{32B17A35-041E-4A53-96EF-BE41534B665D}" type="presParOf" srcId="{FB05963F-9471-45FA-9516-BF9C8A1D2336}" destId="{2A5A2446-05D4-4233-8BA4-F5ACDBAA9903}"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62C92A-F93A-44A9-A22B-C8E32BDB265E}">
      <dsp:nvSpPr>
        <dsp:cNvPr id="0" name=""/>
        <dsp:cNvSpPr/>
      </dsp:nvSpPr>
      <dsp:spPr>
        <a:xfrm rot="5400000">
          <a:off x="4761537" y="-1991730"/>
          <a:ext cx="935233" cy="492075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31775" lvl="1" indent="-231775" algn="l" defTabSz="711200">
            <a:lnSpc>
              <a:spcPct val="90000"/>
            </a:lnSpc>
            <a:spcBef>
              <a:spcPct val="0"/>
            </a:spcBef>
            <a:spcAft>
              <a:spcPct val="15000"/>
            </a:spcAft>
            <a:buChar char="••"/>
          </a:pPr>
          <a:r>
            <a:rPr lang="en-US" sz="1600" kern="1200" dirty="0" smtClean="0"/>
            <a:t>Low cost solution for long term data storage</a:t>
          </a:r>
          <a:endParaRPr lang="en-US" sz="1600" kern="1200" dirty="0"/>
        </a:p>
        <a:p>
          <a:pPr marL="231775" lvl="1" indent="-231775" algn="l" defTabSz="711200">
            <a:lnSpc>
              <a:spcPct val="90000"/>
            </a:lnSpc>
            <a:spcBef>
              <a:spcPct val="0"/>
            </a:spcBef>
            <a:spcAft>
              <a:spcPct val="15000"/>
            </a:spcAft>
            <a:buChar char="••"/>
          </a:pPr>
          <a:r>
            <a:rPr lang="en-US" sz="1600" kern="1200" dirty="0" smtClean="0"/>
            <a:t>Sequential data access, physical wear and tear, and storage/retrieval overheads</a:t>
          </a:r>
          <a:endParaRPr lang="en-US" sz="1600" kern="1200" dirty="0"/>
        </a:p>
      </dsp:txBody>
      <dsp:txXfrm rot="5400000">
        <a:off x="4761537" y="-1991730"/>
        <a:ext cx="935233" cy="4920757"/>
      </dsp:txXfrm>
    </dsp:sp>
    <dsp:sp modelId="{5E41209D-B69B-4D4F-BA9A-410EE8686331}">
      <dsp:nvSpPr>
        <dsp:cNvPr id="0" name=""/>
        <dsp:cNvSpPr/>
      </dsp:nvSpPr>
      <dsp:spPr>
        <a:xfrm>
          <a:off x="12" y="76198"/>
          <a:ext cx="2767926" cy="9313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 Tape Drive</a:t>
          </a:r>
          <a:endParaRPr lang="en-US" sz="2000" kern="1200" dirty="0"/>
        </a:p>
      </dsp:txBody>
      <dsp:txXfrm>
        <a:off x="12" y="76198"/>
        <a:ext cx="2767926" cy="931366"/>
      </dsp:txXfrm>
    </dsp:sp>
    <dsp:sp modelId="{28BF8A4E-1060-430D-A38B-115B865CC030}">
      <dsp:nvSpPr>
        <dsp:cNvPr id="0" name=""/>
        <dsp:cNvSpPr/>
      </dsp:nvSpPr>
      <dsp:spPr>
        <a:xfrm rot="5400000">
          <a:off x="4744009" y="-992400"/>
          <a:ext cx="970290" cy="492075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31775" lvl="1" indent="-231775" algn="l" defTabSz="711200">
            <a:lnSpc>
              <a:spcPct val="90000"/>
            </a:lnSpc>
            <a:spcBef>
              <a:spcPct val="0"/>
            </a:spcBef>
            <a:spcAft>
              <a:spcPct val="15000"/>
            </a:spcAft>
            <a:buChar char="••"/>
          </a:pPr>
          <a:r>
            <a:rPr lang="en-US" sz="1600" kern="1200" dirty="0" smtClean="0"/>
            <a:t>Write Once and Read Many (WORM): CD, DVD</a:t>
          </a:r>
          <a:endParaRPr lang="en-US" sz="1600" b="0" kern="1200" dirty="0"/>
        </a:p>
        <a:p>
          <a:pPr marL="231775" lvl="1" indent="-231775" algn="l" defTabSz="711200">
            <a:lnSpc>
              <a:spcPct val="90000"/>
            </a:lnSpc>
            <a:spcBef>
              <a:spcPct val="0"/>
            </a:spcBef>
            <a:spcAft>
              <a:spcPct val="15000"/>
            </a:spcAft>
            <a:buChar char="••"/>
          </a:pPr>
          <a:r>
            <a:rPr lang="en-US" sz="1600" kern="1200" dirty="0" smtClean="0"/>
            <a:t>Limited in capacity and speed</a:t>
          </a:r>
          <a:endParaRPr lang="en-US" sz="1600" kern="1200" dirty="0"/>
        </a:p>
        <a:p>
          <a:pPr marL="231775" lvl="1" indent="-231775" algn="l" defTabSz="711200">
            <a:lnSpc>
              <a:spcPct val="90000"/>
            </a:lnSpc>
            <a:spcBef>
              <a:spcPct val="0"/>
            </a:spcBef>
            <a:spcAft>
              <a:spcPct val="15000"/>
            </a:spcAft>
            <a:buChar char="••"/>
          </a:pPr>
          <a:r>
            <a:rPr lang="en-US" sz="1600" b="0" kern="1200" dirty="0" smtClean="0"/>
            <a:t>Popular in small, single-user environments</a:t>
          </a:r>
          <a:endParaRPr lang="en-US" sz="1600" kern="1200" dirty="0"/>
        </a:p>
      </dsp:txBody>
      <dsp:txXfrm rot="5400000">
        <a:off x="4744009" y="-992400"/>
        <a:ext cx="970290" cy="4920757"/>
      </dsp:txXfrm>
    </dsp:sp>
    <dsp:sp modelId="{8F635587-E2E5-4899-96DA-651D3BB6CB30}">
      <dsp:nvSpPr>
        <dsp:cNvPr id="0" name=""/>
        <dsp:cNvSpPr/>
      </dsp:nvSpPr>
      <dsp:spPr>
        <a:xfrm>
          <a:off x="12" y="1066801"/>
          <a:ext cx="2767926" cy="9313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Optical Disk</a:t>
          </a:r>
          <a:endParaRPr lang="en-US" sz="2000" kern="1200" dirty="0"/>
        </a:p>
      </dsp:txBody>
      <dsp:txXfrm>
        <a:off x="12" y="1066801"/>
        <a:ext cx="2767926" cy="931366"/>
      </dsp:txXfrm>
    </dsp:sp>
    <dsp:sp modelId="{3C7560E8-10B0-4210-8531-D1EC1A401108}">
      <dsp:nvSpPr>
        <dsp:cNvPr id="0" name=""/>
        <dsp:cNvSpPr/>
      </dsp:nvSpPr>
      <dsp:spPr>
        <a:xfrm rot="5400000">
          <a:off x="4672984" y="77217"/>
          <a:ext cx="1068798" cy="492568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31775" lvl="1" indent="-231775" algn="l" defTabSz="711200">
            <a:lnSpc>
              <a:spcPct val="90000"/>
            </a:lnSpc>
            <a:spcBef>
              <a:spcPct val="0"/>
            </a:spcBef>
            <a:spcAft>
              <a:spcPct val="15000"/>
            </a:spcAft>
            <a:buChar char="••"/>
          </a:pPr>
          <a:r>
            <a:rPr lang="en-US" sz="1600" kern="1200" dirty="0" smtClean="0"/>
            <a:t>Random read/write access</a:t>
          </a:r>
          <a:endParaRPr lang="en-US" sz="1600" kern="1200" dirty="0"/>
        </a:p>
        <a:p>
          <a:pPr marL="231775" lvl="1" indent="-231775" algn="l" defTabSz="711200">
            <a:lnSpc>
              <a:spcPct val="90000"/>
            </a:lnSpc>
            <a:spcBef>
              <a:spcPct val="0"/>
            </a:spcBef>
            <a:spcAft>
              <a:spcPct val="15000"/>
            </a:spcAft>
            <a:buChar char="••"/>
          </a:pPr>
          <a:r>
            <a:rPr lang="en-US" sz="1600" kern="1200" dirty="0" smtClean="0"/>
            <a:t>Uses mechanical parts for data access</a:t>
          </a:r>
          <a:endParaRPr lang="en-US" sz="1600" kern="1200" dirty="0"/>
        </a:p>
        <a:p>
          <a:pPr marL="231775" lvl="1" indent="-231775" algn="l" defTabSz="711200">
            <a:lnSpc>
              <a:spcPct val="90000"/>
            </a:lnSpc>
            <a:spcBef>
              <a:spcPct val="0"/>
            </a:spcBef>
            <a:spcAft>
              <a:spcPct val="15000"/>
            </a:spcAft>
            <a:buChar char="••"/>
          </a:pPr>
          <a:r>
            <a:rPr lang="en-US" sz="1600" kern="1200" dirty="0" smtClean="0"/>
            <a:t>Most popular storage device with large storage capacity</a:t>
          </a:r>
          <a:endParaRPr lang="en-US" sz="1600" kern="1200" dirty="0"/>
        </a:p>
      </dsp:txBody>
      <dsp:txXfrm rot="5400000">
        <a:off x="4672984" y="77217"/>
        <a:ext cx="1068798" cy="4925683"/>
      </dsp:txXfrm>
    </dsp:sp>
    <dsp:sp modelId="{FC6F4DCF-DC8A-423F-8F99-973872032BEE}">
      <dsp:nvSpPr>
        <dsp:cNvPr id="0" name=""/>
        <dsp:cNvSpPr/>
      </dsp:nvSpPr>
      <dsp:spPr>
        <a:xfrm>
          <a:off x="0" y="2057399"/>
          <a:ext cx="2768818" cy="9313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Disk Drive</a:t>
          </a:r>
          <a:endParaRPr lang="en-US" sz="2000" kern="1200" dirty="0"/>
        </a:p>
      </dsp:txBody>
      <dsp:txXfrm>
        <a:off x="0" y="2057399"/>
        <a:ext cx="2768818" cy="931366"/>
      </dsp:txXfrm>
    </dsp:sp>
    <dsp:sp modelId="{2A5A2446-05D4-4233-8BA4-F5ACDBAA9903}">
      <dsp:nvSpPr>
        <dsp:cNvPr id="0" name=""/>
        <dsp:cNvSpPr/>
      </dsp:nvSpPr>
      <dsp:spPr>
        <a:xfrm rot="5400000">
          <a:off x="4653599" y="1231266"/>
          <a:ext cx="1151109" cy="492075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711200">
            <a:lnSpc>
              <a:spcPct val="90000"/>
            </a:lnSpc>
            <a:spcBef>
              <a:spcPct val="0"/>
            </a:spcBef>
            <a:spcAft>
              <a:spcPct val="15000"/>
            </a:spcAft>
            <a:buChar char="••"/>
          </a:pPr>
          <a:endParaRPr lang="en-US" sz="1600" kern="1200" dirty="0"/>
        </a:p>
        <a:p>
          <a:pPr marL="231775" lvl="1" indent="-231775" algn="l" defTabSz="711200">
            <a:lnSpc>
              <a:spcPct val="90000"/>
            </a:lnSpc>
            <a:spcBef>
              <a:spcPct val="0"/>
            </a:spcBef>
            <a:spcAft>
              <a:spcPct val="15000"/>
            </a:spcAft>
            <a:buChar char="••"/>
          </a:pPr>
          <a:r>
            <a:rPr lang="en-US" sz="1600" kern="1200" dirty="0" smtClean="0"/>
            <a:t>Provides ultra high performance required by mission-critical applications</a:t>
          </a:r>
          <a:endParaRPr lang="en-US" sz="1600" kern="1200" dirty="0"/>
        </a:p>
        <a:p>
          <a:pPr marL="231775" lvl="1" indent="-231775" algn="l" defTabSz="711200">
            <a:lnSpc>
              <a:spcPct val="90000"/>
            </a:lnSpc>
            <a:spcBef>
              <a:spcPct val="0"/>
            </a:spcBef>
            <a:spcAft>
              <a:spcPct val="15000"/>
            </a:spcAft>
            <a:buChar char="••"/>
          </a:pPr>
          <a:r>
            <a:rPr lang="en-US" sz="1600" kern="1200" dirty="0" smtClean="0"/>
            <a:t>Very low latency per I/O, low power requirements, and very high throughput per drive</a:t>
          </a:r>
          <a:endParaRPr lang="en-US" sz="1600" kern="1200" dirty="0"/>
        </a:p>
        <a:p>
          <a:pPr marL="114300" lvl="1" indent="0" algn="l" defTabSz="711200">
            <a:lnSpc>
              <a:spcPct val="90000"/>
            </a:lnSpc>
            <a:spcBef>
              <a:spcPct val="0"/>
            </a:spcBef>
            <a:spcAft>
              <a:spcPct val="15000"/>
            </a:spcAft>
            <a:buChar char="••"/>
          </a:pPr>
          <a:endParaRPr lang="en-US" sz="1600" kern="1200" dirty="0"/>
        </a:p>
      </dsp:txBody>
      <dsp:txXfrm rot="5400000">
        <a:off x="4653599" y="1231266"/>
        <a:ext cx="1151109" cy="4920757"/>
      </dsp:txXfrm>
    </dsp:sp>
    <dsp:sp modelId="{3E794264-9DA1-468C-BFD8-D7BB1D2E6235}">
      <dsp:nvSpPr>
        <dsp:cNvPr id="0" name=""/>
        <dsp:cNvSpPr/>
      </dsp:nvSpPr>
      <dsp:spPr>
        <a:xfrm>
          <a:off x="12" y="3065247"/>
          <a:ext cx="2767926" cy="9313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Solid State Drive</a:t>
          </a:r>
          <a:endParaRPr lang="en-US" sz="2000" kern="1200" dirty="0"/>
        </a:p>
      </dsp:txBody>
      <dsp:txXfrm>
        <a:off x="12" y="3065247"/>
        <a:ext cx="2767926" cy="93136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7476ED5-2D64-43CD-A5A9-B4F8A2316785}" type="datetimeFigureOut">
              <a:rPr lang="en-US"/>
              <a:pPr>
                <a:defRPr/>
              </a:pPr>
              <a:t>1/1/2017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a:t>Copyright © 2011 EMC Corporation. Do not Copy - All Rights Reserved.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0216AA8-8606-4326-BD3F-B6ED45665008}" type="slidenum">
              <a:rPr lang="en-US"/>
              <a:pPr>
                <a:defRPr/>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858000" cy="457200"/>
          </a:xfrm>
          <a:prstGeom prst="rect">
            <a:avLst/>
          </a:prstGeom>
        </p:spPr>
        <p:txBody>
          <a:bodyPr vert="horz" rtlCol="0" anchor="ctr"/>
          <a:lstStyle>
            <a:lvl1pPr algn="ctr" fontAlgn="auto">
              <a:spcBef>
                <a:spcPts val="0"/>
              </a:spcBef>
              <a:spcAft>
                <a:spcPts val="0"/>
              </a:spcAft>
              <a:defRPr sz="1200">
                <a:latin typeface="MetaNormalLF-Roman" pitchFamily="34" charset="0"/>
                <a:cs typeface="+mn-cs"/>
              </a:defRPr>
            </a:lvl1pPr>
            <a:extLst/>
          </a:lstStyle>
          <a:p>
            <a:pPr>
              <a:defRPr/>
            </a:pPr>
            <a:endParaRPr lang="en-US" dirty="0"/>
          </a:p>
        </p:txBody>
      </p:sp>
      <p:sp>
        <p:nvSpPr>
          <p:cNvPr id="4" name="Slide Image Placeholder 3"/>
          <p:cNvSpPr>
            <a:spLocks noGrp="1" noRot="1" noChangeAspect="1"/>
          </p:cNvSpPr>
          <p:nvPr>
            <p:ph type="sldImg" idx="2"/>
          </p:nvPr>
        </p:nvSpPr>
        <p:spPr>
          <a:xfrm>
            <a:off x="914400" y="552450"/>
            <a:ext cx="4953000" cy="3714750"/>
          </a:xfrm>
          <a:prstGeom prst="rect">
            <a:avLst/>
          </a:prstGeom>
          <a:noFill/>
          <a:ln w="12700">
            <a:solidFill>
              <a:prstClr val="black"/>
            </a:solidFill>
          </a:ln>
        </p:spPr>
        <p:txBody>
          <a:bodyPr vert="horz" rtlCol="0" anchor="ctr"/>
          <a:lstStyle>
            <a:extLst/>
          </a:lstStyle>
          <a:p>
            <a:pPr lvl="0"/>
            <a:endParaRPr lang="en-US" noProof="0" dirty="0"/>
          </a:p>
        </p:txBody>
      </p:sp>
      <p:sp>
        <p:nvSpPr>
          <p:cNvPr id="5" name="Notes Placeholder 4"/>
          <p:cNvSpPr>
            <a:spLocks noGrp="1"/>
          </p:cNvSpPr>
          <p:nvPr>
            <p:ph type="body" sz="quarter" idx="3"/>
          </p:nvPr>
        </p:nvSpPr>
        <p:spPr>
          <a:xfrm>
            <a:off x="457200" y="4419600"/>
            <a:ext cx="5943600" cy="4343400"/>
          </a:xfrm>
          <a:prstGeom prst="rect">
            <a:avLst/>
          </a:prstGeom>
        </p:spPr>
        <p:txBody>
          <a:bodyPr vert="horz" rtlCol="0">
            <a:normAutofit/>
          </a:bodyPr>
          <a:lstStyle>
            <a:extLst/>
          </a:lstStyle>
          <a:p>
            <a:pPr lvl="0"/>
            <a:r>
              <a:rPr lang="en-US" noProof="0" dirty="0" smtClean="0"/>
              <a:t>Click to edit Master text styles</a:t>
            </a:r>
            <a:endParaRPr lang="en-US" noProof="0" dirty="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39200"/>
            <a:ext cx="4267200" cy="304800"/>
          </a:xfrm>
          <a:prstGeom prst="rect">
            <a:avLst/>
          </a:prstGeom>
        </p:spPr>
        <p:txBody>
          <a:bodyPr vert="horz" rtlCol="0" anchor="b"/>
          <a:lstStyle>
            <a:lvl1pPr algn="l" fontAlgn="auto">
              <a:spcBef>
                <a:spcPts val="0"/>
              </a:spcBef>
              <a:spcAft>
                <a:spcPts val="0"/>
              </a:spcAft>
              <a:defRPr sz="900">
                <a:latin typeface="MetaNormalLF-Roman" pitchFamily="34" charset="0"/>
                <a:cs typeface="+mn-cs"/>
              </a:defRPr>
            </a:lvl1pPr>
            <a:extLst/>
          </a:lstStyle>
          <a:p>
            <a:pPr>
              <a:defRPr/>
            </a:pPr>
            <a:r>
              <a:rPr lang="en-US" dirty="0"/>
              <a:t>Copyright © 2011 EMC Corporation. Do not Copy - All Rights Reserved.</a:t>
            </a:r>
          </a:p>
        </p:txBody>
      </p:sp>
      <p:sp>
        <p:nvSpPr>
          <p:cNvPr id="7" name="Slide Number Placeholder 6"/>
          <p:cNvSpPr>
            <a:spLocks noGrp="1"/>
          </p:cNvSpPr>
          <p:nvPr>
            <p:ph type="sldNum" sz="quarter" idx="5"/>
          </p:nvPr>
        </p:nvSpPr>
        <p:spPr>
          <a:xfrm>
            <a:off x="6400800" y="8839200"/>
            <a:ext cx="455613" cy="304800"/>
          </a:xfrm>
          <a:prstGeom prst="rect">
            <a:avLst/>
          </a:prstGeom>
        </p:spPr>
        <p:txBody>
          <a:bodyPr vert="horz" rtlCol="0" anchor="b"/>
          <a:lstStyle>
            <a:lvl1pPr algn="r" fontAlgn="auto">
              <a:spcBef>
                <a:spcPts val="0"/>
              </a:spcBef>
              <a:spcAft>
                <a:spcPts val="0"/>
              </a:spcAft>
              <a:defRPr sz="900">
                <a:latin typeface="MetaNormalLF-Roman" pitchFamily="34" charset="0"/>
                <a:cs typeface="+mn-cs"/>
              </a:defRPr>
            </a:lvl1pPr>
            <a:extLst/>
          </a:lstStyle>
          <a:p>
            <a:pPr>
              <a:defRPr/>
            </a:pPr>
            <a:fld id="{80249327-EC2F-4096-8D35-6B76097739FC}" type="slidenum">
              <a:rPr lang="en-US"/>
              <a:pPr>
                <a:defRPr/>
              </a:pPr>
              <a:t>‹#›</a:t>
            </a:fld>
            <a:endParaRPr lang="en-US"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indent="-228600" algn="l" rtl="0" eaLnBrk="0" fontAlgn="base" hangingPunct="0">
      <a:spcBef>
        <a:spcPct val="30000"/>
      </a:spcBef>
      <a:spcAft>
        <a:spcPct val="0"/>
      </a:spcAft>
      <a:buSzPct val="120000"/>
      <a:buFont typeface="Arial" charset="0"/>
      <a:buChar char="•"/>
      <a:defRPr sz="1200" kern="1200">
        <a:solidFill>
          <a:schemeClr val="tx1"/>
        </a:solidFill>
        <a:latin typeface="Calibri" pitchFamily="34" charset="0"/>
        <a:ea typeface="+mn-ea"/>
        <a:cs typeface="+mn-cs"/>
      </a:defRPr>
    </a:lvl2pPr>
    <a:lvl3pPr marL="685800" indent="-228600" algn="l" rtl="0" eaLnBrk="0" fontAlgn="base" hangingPunct="0">
      <a:spcBef>
        <a:spcPct val="30000"/>
      </a:spcBef>
      <a:spcAft>
        <a:spcPct val="0"/>
      </a:spcAft>
      <a:buFont typeface="Webdings" pitchFamily="18" charset="2"/>
      <a:buChar char="4"/>
      <a:defRPr sz="1200" kern="1200">
        <a:solidFill>
          <a:schemeClr val="tx1"/>
        </a:solidFill>
        <a:latin typeface="Calibri" pitchFamily="34" charset="0"/>
        <a:ea typeface="+mn-ea"/>
        <a:cs typeface="+mn-cs"/>
      </a:defRPr>
    </a:lvl3pPr>
    <a:lvl4pPr marL="914400" indent="-228600" algn="l" rtl="0" eaLnBrk="0" fontAlgn="base" hangingPunct="0">
      <a:spcBef>
        <a:spcPct val="30000"/>
      </a:spcBef>
      <a:spcAft>
        <a:spcPct val="0"/>
      </a:spcAft>
      <a:buFont typeface="Webdings" pitchFamily="18" charset="2"/>
      <a:buChar char="8"/>
      <a:defRPr sz="1200" kern="1200">
        <a:solidFill>
          <a:schemeClr val="tx1"/>
        </a:solidFill>
        <a:latin typeface="Calibri" pitchFamily="34" charset="0"/>
        <a:ea typeface="+mn-ea"/>
        <a:cs typeface="+mn-cs"/>
      </a:defRPr>
    </a:lvl4pPr>
    <a:lvl5pPr marL="1143000" indent="-228600" algn="l" rtl="0" eaLnBrk="0" fontAlgn="base" hangingPunct="0">
      <a:spcBef>
        <a:spcPct val="30000"/>
      </a:spcBef>
      <a:spcAft>
        <a:spcPct val="0"/>
      </a:spcAft>
      <a:buFont typeface="Arial" charset="0"/>
      <a:buChar char="•"/>
      <a:defRPr sz="1200" kern="1200">
        <a:solidFill>
          <a:schemeClr val="tx1"/>
        </a:solidFill>
        <a:latin typeface="Calibri" pitchFamily="34" charset="0"/>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533400"/>
            <a:ext cx="5943600" cy="8229600"/>
          </a:xfrm>
        </p:spPr>
        <p:txBody>
          <a:bodyPr>
            <a:normAutofit/>
          </a:bodyPr>
          <a:lstStyle/>
          <a:p>
            <a:endParaRPr lang="en-US" sz="4400" dirty="0" smtClean="0"/>
          </a:p>
          <a:p>
            <a:endParaRPr lang="en-US" sz="4400" dirty="0" smtClean="0"/>
          </a:p>
          <a:p>
            <a:endParaRPr lang="en-US" sz="4400" dirty="0" smtClean="0"/>
          </a:p>
          <a:p>
            <a:pPr algn="ctr"/>
            <a:r>
              <a:rPr lang="en-US" sz="4400" dirty="0" smtClean="0">
                <a:solidFill>
                  <a:srgbClr val="2C95DD"/>
                </a:solidFill>
                <a:latin typeface="+mn-lt"/>
              </a:rPr>
              <a:t>Module – 2 </a:t>
            </a:r>
          </a:p>
          <a:p>
            <a:pPr algn="ctr"/>
            <a:r>
              <a:rPr lang="en-US" sz="4400" dirty="0" smtClean="0">
                <a:solidFill>
                  <a:srgbClr val="2C95DD"/>
                </a:solidFill>
                <a:latin typeface="+mn-lt"/>
              </a:rPr>
              <a:t>Classic Data Center</a:t>
            </a:r>
            <a:endParaRPr lang="en-US" sz="4400" dirty="0">
              <a:solidFill>
                <a:srgbClr val="2C95DD"/>
              </a:solidFill>
              <a:latin typeface="+mn-lt"/>
            </a:endParaRPr>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122" name="Rectangle 2"/>
          <p:cNvSpPr>
            <a:spLocks noGrp="1" noRot="1" noChangeAspect="1" noChangeArrowheads="1" noTextEdit="1"/>
          </p:cNvSpPr>
          <p:nvPr>
            <p:ph type="sldImg"/>
          </p:nvPr>
        </p:nvSpPr>
        <p:spPr>
          <a:ln/>
        </p:spPr>
      </p:sp>
      <p:sp>
        <p:nvSpPr>
          <p:cNvPr id="3077123" name="Rectangle 3"/>
          <p:cNvSpPr>
            <a:spLocks noGrp="1" noChangeAspect="1" noChangeArrowheads="1"/>
          </p:cNvSpPr>
          <p:nvPr>
            <p:ph type="body" idx="1"/>
          </p:nvPr>
        </p:nvSpPr>
        <p:spPr/>
        <p:txBody>
          <a:bodyPr lIns="86493" tIns="43247" rIns="86493" bIns="43247"/>
          <a:lstStyle/>
          <a:p>
            <a:r>
              <a:rPr lang="en-US" dirty="0"/>
              <a:t>Data created by individuals or businesses must be stored so that it is easily accessible for further </a:t>
            </a:r>
            <a:r>
              <a:rPr lang="en-US" dirty="0" smtClean="0"/>
              <a:t>processing. Devices </a:t>
            </a:r>
            <a:r>
              <a:rPr lang="en-US" dirty="0"/>
              <a:t>designed for storing data are termed </a:t>
            </a:r>
            <a:r>
              <a:rPr lang="en-US" dirty="0" smtClean="0"/>
              <a:t>as Storage Devices or </a:t>
            </a:r>
            <a:r>
              <a:rPr lang="en-US" dirty="0"/>
              <a:t>simply </a:t>
            </a:r>
            <a:r>
              <a:rPr lang="en-US" dirty="0" smtClean="0"/>
              <a:t>Storage. </a:t>
            </a:r>
            <a:r>
              <a:rPr lang="en-US" dirty="0"/>
              <a:t>The type of storage used varies based on the type of data and the rate at which it is created and used. Devices such as memory in a cell phone or digital camera, DVDs, CD-ROMs, </a:t>
            </a:r>
            <a:r>
              <a:rPr lang="en-US" dirty="0" smtClean="0"/>
              <a:t>and disk</a:t>
            </a:r>
            <a:r>
              <a:rPr lang="en-US" baseline="0" dirty="0" smtClean="0"/>
              <a:t> drives</a:t>
            </a:r>
            <a:r>
              <a:rPr lang="en-US" dirty="0" smtClean="0"/>
              <a:t> </a:t>
            </a:r>
            <a:r>
              <a:rPr lang="en-US" dirty="0"/>
              <a:t>in personal computers are examples of storage devices. </a:t>
            </a:r>
            <a:r>
              <a:rPr lang="en-US" sz="1200" kern="1200" dirty="0" smtClean="0">
                <a:solidFill>
                  <a:schemeClr val="tx1"/>
                </a:solidFill>
                <a:latin typeface="Calibri" pitchFamily="34" charset="0"/>
                <a:ea typeface="+mn-ea"/>
                <a:cs typeface="+mn-cs"/>
              </a:rPr>
              <a:t>A storage device uses magnetic, optic or solid state media. Disks, tapes, and diskettes use magnetic media while CD/DVD uses optical media for storage. Removable flash memory or Flash drives are examples of solid state media.</a:t>
            </a:r>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100" i="0" dirty="0" smtClean="0"/>
              <a:t>Tapes</a:t>
            </a:r>
            <a:r>
              <a:rPr lang="en-US" sz="1100" i="1" dirty="0" smtClean="0"/>
              <a:t> </a:t>
            </a:r>
            <a:r>
              <a:rPr lang="en-US" sz="1100" i="0" dirty="0" smtClean="0"/>
              <a:t>are</a:t>
            </a:r>
            <a:r>
              <a:rPr lang="en-US" sz="1100" dirty="0" smtClean="0"/>
              <a:t> a popular storage option for backup purposes because of their relatively low cost</a:t>
            </a:r>
            <a:r>
              <a:rPr lang="en-US" sz="1100" baseline="0" dirty="0" smtClean="0"/>
              <a:t> and transportability</a:t>
            </a:r>
            <a:r>
              <a:rPr lang="en-US" sz="1100" dirty="0" smtClean="0"/>
              <a:t>. However, tape has its limitations; data is stored on the tape linearly along the length of the tape. Search and retrieval of data is done sequentially, taking several seconds to access the data. On a tape drive, the read/write head touches the tape surface, which causes the tape to degrade or wear out after repeated use. Also, the overhead associated with managing tape media is significant. </a:t>
            </a:r>
          </a:p>
          <a:p>
            <a:r>
              <a:rPr lang="en-US" sz="1100" i="0" dirty="0" smtClean="0"/>
              <a:t>Optical disk storage </a:t>
            </a:r>
            <a:r>
              <a:rPr lang="en-US" sz="1100" dirty="0" smtClean="0"/>
              <a:t>is popular in small, single-user computing environments. Optical disks have limited capacity and speed, which limits the use of optical media as a business data storage solution. The capability to Write Once and Read Many (WORM) is an advantage of optical disk storage. Optical disks, to some degree, guarantee that the content has not been altered.</a:t>
            </a:r>
            <a:r>
              <a:rPr lang="en-US" sz="1100" baseline="0" dirty="0" smtClean="0"/>
              <a:t> Hence,</a:t>
            </a:r>
            <a:r>
              <a:rPr lang="en-US" sz="1100" dirty="0" smtClean="0"/>
              <a:t> they can be used as low-cost alternatives for long-term storage of relatively small amounts of fixed content.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0" dirty="0" smtClean="0"/>
              <a:t>Disk drives </a:t>
            </a:r>
            <a:r>
              <a:rPr lang="en-US" sz="1100" dirty="0" smtClean="0"/>
              <a:t>are the most popular storage medium for storing and accessing data for performance-intensive, online applications. A disk drive uses a rapidly moving arm to read and write data across a flat platter coated with magnetic particles. Data is transferred from the magnetic platter through the R/W head to the computer. Several platters are assembled together with the R/W head and controller, and this is referred to as a Disk Drive. Disks support rapid access to random data locations. This means that data can be written or retrieved quickly for a large number of simultaneous users or applications. In addition, disk drives provide large storage capacity.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t>Solid State Drives (SSDs), also referred as Flash Drives, </a:t>
            </a:r>
            <a:r>
              <a:rPr lang="en-US" sz="1100" kern="1200" dirty="0" smtClean="0">
                <a:solidFill>
                  <a:schemeClr val="tx1"/>
                </a:solidFill>
                <a:latin typeface="Calibri" pitchFamily="34" charset="0"/>
                <a:ea typeface="+mn-ea"/>
                <a:cs typeface="+mn-cs"/>
              </a:rPr>
              <a:t>are new generation drives that deliver ultra-high performance required by mission-critical applications. Flash drives use semiconductor based solid state memory (flash memory) to store and retrieve data.</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i="1" kern="1200" dirty="0" smtClean="0">
                <a:solidFill>
                  <a:schemeClr val="tx1"/>
                </a:solidFill>
                <a:latin typeface="Calibri" pitchFamily="34" charset="0"/>
                <a:ea typeface="+mn-ea"/>
                <a:cs typeface="+mn-cs"/>
              </a:rPr>
              <a:t>Note: The compute</a:t>
            </a:r>
            <a:r>
              <a:rPr lang="en-US" sz="1100" i="1" kern="1200" baseline="0" dirty="0" smtClean="0">
                <a:solidFill>
                  <a:schemeClr val="tx1"/>
                </a:solidFill>
                <a:latin typeface="Calibri" pitchFamily="34" charset="0"/>
                <a:ea typeface="+mn-ea"/>
                <a:cs typeface="+mn-cs"/>
              </a:rPr>
              <a:t> system</a:t>
            </a:r>
            <a:r>
              <a:rPr lang="en-US" sz="1100" i="1" kern="1200" dirty="0" smtClean="0">
                <a:solidFill>
                  <a:schemeClr val="tx1"/>
                </a:solidFill>
                <a:latin typeface="Calibri" pitchFamily="34" charset="0"/>
                <a:ea typeface="+mn-ea"/>
                <a:cs typeface="+mn-cs"/>
              </a:rPr>
              <a:t> and the storage device communicate with each other by using predefined protocols such as IDE/ATA, SATA, SAS, and FC. These protocols are implemented on the disk-controller interface. As a result, a disk</a:t>
            </a:r>
            <a:r>
              <a:rPr lang="en-US" sz="1100" i="1" kern="1200" baseline="0" dirty="0" smtClean="0">
                <a:solidFill>
                  <a:schemeClr val="tx1"/>
                </a:solidFill>
                <a:latin typeface="Calibri" pitchFamily="34" charset="0"/>
                <a:ea typeface="+mn-ea"/>
                <a:cs typeface="+mn-cs"/>
              </a:rPr>
              <a:t> drive</a:t>
            </a:r>
            <a:r>
              <a:rPr lang="en-US" sz="1100" i="1" kern="1200" dirty="0" smtClean="0">
                <a:solidFill>
                  <a:schemeClr val="tx1"/>
                </a:solidFill>
                <a:latin typeface="Calibri" pitchFamily="34" charset="0"/>
                <a:ea typeface="+mn-ea"/>
                <a:cs typeface="+mn-cs"/>
              </a:rPr>
              <a:t> is also known by the name of the protocol it supports. For example, if a disk supports SATA protocol, then it is called as SATA disk.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2196" name="Rectangle 4"/>
          <p:cNvSpPr>
            <a:spLocks noGrp="1" noRot="1" noChangeAspect="1" noChangeArrowheads="1" noTextEdit="1"/>
          </p:cNvSpPr>
          <p:nvPr>
            <p:ph type="sldImg"/>
          </p:nvPr>
        </p:nvSpPr>
        <p:spPr>
          <a:ln/>
        </p:spPr>
      </p:sp>
      <p:sp>
        <p:nvSpPr>
          <p:cNvPr id="2952197" name="Rectangle 5"/>
          <p:cNvSpPr>
            <a:spLocks noGrp="1" noChangeAspect="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Disk</a:t>
            </a:r>
            <a:r>
              <a:rPr lang="en-US" baseline="0" dirty="0" smtClean="0"/>
              <a:t> drives</a:t>
            </a:r>
            <a:r>
              <a:rPr lang="en-US" dirty="0" smtClean="0"/>
              <a:t> </a:t>
            </a:r>
            <a:r>
              <a:rPr lang="en-US" dirty="0"/>
              <a:t>are susceptible to failures due to mechanical wear and tear and other environmental factors. </a:t>
            </a:r>
            <a:r>
              <a:rPr lang="en-US" dirty="0" smtClean="0"/>
              <a:t>A</a:t>
            </a:r>
            <a:r>
              <a:rPr lang="en-US" baseline="0" dirty="0" smtClean="0"/>
              <a:t> disk drive </a:t>
            </a:r>
            <a:r>
              <a:rPr lang="en-US" dirty="0" smtClean="0"/>
              <a:t>failure could result </a:t>
            </a:r>
            <a:r>
              <a:rPr lang="en-US" dirty="0"/>
              <a:t>in data loss. </a:t>
            </a:r>
            <a:r>
              <a:rPr lang="en-US" dirty="0" smtClean="0"/>
              <a:t>A</a:t>
            </a:r>
            <a:r>
              <a:rPr lang="en-US" baseline="0" dirty="0" smtClean="0"/>
              <a:t> disk drive</a:t>
            </a:r>
            <a:r>
              <a:rPr lang="en-US" dirty="0" smtClean="0"/>
              <a:t> </a:t>
            </a:r>
            <a:r>
              <a:rPr lang="en-US" dirty="0"/>
              <a:t>has a projected life expectancy before it </a:t>
            </a:r>
            <a:r>
              <a:rPr lang="en-US" dirty="0" smtClean="0"/>
              <a:t>fails.</a:t>
            </a:r>
            <a:r>
              <a:rPr lang="en-US" baseline="0" dirty="0" smtClean="0"/>
              <a:t> </a:t>
            </a:r>
            <a:r>
              <a:rPr lang="en-US" dirty="0" smtClean="0"/>
              <a:t>Today</a:t>
            </a:r>
            <a:r>
              <a:rPr lang="en-US" dirty="0"/>
              <a:t>, data centers </a:t>
            </a:r>
            <a:r>
              <a:rPr lang="en-US" dirty="0" smtClean="0"/>
              <a:t>house </a:t>
            </a:r>
            <a:r>
              <a:rPr lang="en-US" dirty="0"/>
              <a:t>thousands of </a:t>
            </a:r>
            <a:r>
              <a:rPr lang="en-US" dirty="0" smtClean="0"/>
              <a:t>disk</a:t>
            </a:r>
            <a:r>
              <a:rPr lang="en-US" baseline="0" dirty="0" smtClean="0"/>
              <a:t> drives</a:t>
            </a:r>
            <a:r>
              <a:rPr lang="en-US" dirty="0" smtClean="0"/>
              <a:t> </a:t>
            </a:r>
            <a:r>
              <a:rPr lang="en-US" dirty="0"/>
              <a:t>in their </a:t>
            </a:r>
            <a:r>
              <a:rPr lang="en-US" dirty="0" smtClean="0"/>
              <a:t>storage infrastructures</a:t>
            </a:r>
            <a:r>
              <a:rPr lang="en-US" dirty="0"/>
              <a:t>. Greater the number of </a:t>
            </a:r>
            <a:r>
              <a:rPr lang="en-US" dirty="0" smtClean="0"/>
              <a:t>disk</a:t>
            </a:r>
            <a:r>
              <a:rPr lang="en-US" baseline="0" dirty="0" smtClean="0"/>
              <a:t> drives</a:t>
            </a:r>
            <a:r>
              <a:rPr lang="en-US" dirty="0" smtClean="0"/>
              <a:t> </a:t>
            </a:r>
            <a:r>
              <a:rPr lang="en-US" dirty="0"/>
              <a:t>in a storage array, greater the probability of a disk failure in the array. </a:t>
            </a:r>
            <a:r>
              <a:rPr lang="en-US" dirty="0" smtClean="0"/>
              <a:t>RAID technology was developed to mitigate this problem. RAID </a:t>
            </a:r>
            <a:r>
              <a:rPr lang="en-US" dirty="0"/>
              <a:t>is an enabling technology that leverages multiple disks as part of a </a:t>
            </a:r>
            <a:r>
              <a:rPr lang="en-US" dirty="0" smtClean="0"/>
              <a:t>set. The technology also provides data </a:t>
            </a:r>
            <a:r>
              <a:rPr lang="en-US" dirty="0"/>
              <a:t>protection against </a:t>
            </a:r>
            <a:r>
              <a:rPr lang="en-US" dirty="0" smtClean="0"/>
              <a:t>drive failures.</a:t>
            </a:r>
            <a:r>
              <a:rPr lang="en-US" baseline="0" dirty="0" smtClean="0"/>
              <a:t> </a:t>
            </a:r>
            <a:r>
              <a:rPr lang="en-US" sz="1200" kern="1200" dirty="0" smtClean="0">
                <a:solidFill>
                  <a:schemeClr val="tx1"/>
                </a:solidFill>
                <a:latin typeface="Calibri" pitchFamily="34" charset="0"/>
                <a:ea typeface="+mn-ea"/>
                <a:cs typeface="+mn-cs"/>
              </a:rPr>
              <a:t>In general, RAID implementations also improve storage system performance by serving I/Os from multiple disks simultaneously. Storage</a:t>
            </a:r>
            <a:r>
              <a:rPr lang="en-US" sz="1200" kern="1200" baseline="0" dirty="0" smtClean="0">
                <a:solidFill>
                  <a:schemeClr val="tx1"/>
                </a:solidFill>
                <a:latin typeface="Calibri" pitchFamily="34" charset="0"/>
                <a:ea typeface="+mn-ea"/>
                <a:cs typeface="+mn-cs"/>
              </a:rPr>
              <a:t> systems</a:t>
            </a:r>
            <a:r>
              <a:rPr lang="en-US" sz="1200" kern="1200" dirty="0" smtClean="0">
                <a:solidFill>
                  <a:schemeClr val="tx1"/>
                </a:solidFill>
                <a:latin typeface="Calibri" pitchFamily="34" charset="0"/>
                <a:ea typeface="+mn-ea"/>
                <a:cs typeface="+mn-cs"/>
              </a:rPr>
              <a:t> with flash drives are also benefited in terms of protection and performance by implementing RAID. Striping, Mirroring, and Parity are RAID techniques that form the basis for defining various RAID levels. These techniques determine the data availability and performance of a RAID set. RAID controller</a:t>
            </a:r>
            <a:r>
              <a:rPr lang="en-US" sz="1200" kern="1200" baseline="0" dirty="0" smtClean="0">
                <a:solidFill>
                  <a:schemeClr val="tx1"/>
                </a:solidFill>
                <a:latin typeface="Calibri" pitchFamily="34" charset="0"/>
                <a:ea typeface="+mn-ea"/>
                <a:cs typeface="+mn-cs"/>
              </a:rPr>
              <a:t> helps implementing these RAID techniques.</a:t>
            </a:r>
            <a:endParaRPr lang="en-US" sz="1200" kern="1200" dirty="0" smtClean="0">
              <a:solidFill>
                <a:schemeClr val="tx1"/>
              </a:solidFill>
              <a:latin typeface="Calibri" pitchFamily="34" charset="0"/>
              <a:ea typeface="+mn-ea"/>
              <a:cs typeface="+mn-cs"/>
            </a:endParaRPr>
          </a:p>
          <a:p>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914400" y="457200"/>
            <a:ext cx="4948238" cy="3713163"/>
          </a:xfrm>
          <a:noFill/>
          <a:ln>
            <a:solidFill>
              <a:srgbClr val="000000"/>
            </a:solidFill>
            <a:miter lim="800000"/>
            <a:headEnd/>
            <a:tailEnd/>
          </a:ln>
        </p:spPr>
      </p:sp>
      <p:sp>
        <p:nvSpPr>
          <p:cNvPr id="2961411" name="Rectangle 3"/>
          <p:cNvSpPr>
            <a:spLocks noGrp="1" noChangeAspect="1" noChangeArrowheads="1"/>
          </p:cNvSpPr>
          <p:nvPr>
            <p:ph type="body" idx="1"/>
          </p:nvPr>
        </p:nvSpPr>
        <p:spPr>
          <a:xfrm>
            <a:off x="457200" y="4343400"/>
            <a:ext cx="5943600" cy="4343400"/>
          </a:xfrm>
        </p:spPr>
        <p:txBody>
          <a:bodyPr>
            <a:normAutofit lnSpcReduction="10000"/>
          </a:bodyPr>
          <a:lstStyle/>
          <a:p>
            <a:pPr>
              <a:defRPr/>
            </a:pPr>
            <a:r>
              <a:rPr lang="en-US" dirty="0" smtClean="0"/>
              <a:t>Striping is a technique of spreading data across multiple drives in order to use the drives in parallel. All read-write heads</a:t>
            </a:r>
            <a:r>
              <a:rPr lang="en-US" baseline="0" dirty="0" smtClean="0"/>
              <a:t> work simultaneously. This allows </a:t>
            </a:r>
            <a:r>
              <a:rPr lang="en-US" dirty="0" smtClean="0"/>
              <a:t>more data to be processed in a shorter time. </a:t>
            </a:r>
            <a:r>
              <a:rPr lang="en-US" baseline="0" dirty="0" smtClean="0"/>
              <a:t>Consequently, performance increases, when compared to writing/retrieving </a:t>
            </a:r>
            <a:r>
              <a:rPr lang="en-US" dirty="0" smtClean="0"/>
              <a:t>data to/from one disk at a time. </a:t>
            </a:r>
          </a:p>
          <a:p>
            <a:pPr>
              <a:defRPr/>
            </a:pPr>
            <a:r>
              <a:rPr lang="en-US" dirty="0" smtClean="0"/>
              <a:t>Mirroring is a technique where data is stored on two different disk drives, yielding two copies of data. In the event of one drive failure, the data is intact on the surviving drive, and the controller continues to service the compute system’s data requests from the surviving disk of the mirrored pair. Mirroring improves read performance because read requests are serviced by both disks. However, write performance deteriorates</a:t>
            </a:r>
            <a:r>
              <a:rPr lang="en-US" baseline="0" dirty="0" smtClean="0"/>
              <a:t> because </a:t>
            </a:r>
            <a:r>
              <a:rPr lang="en-US" dirty="0" smtClean="0"/>
              <a:t>each write request manifests as two writes on the disk drives.</a:t>
            </a:r>
          </a:p>
          <a:p>
            <a:pPr>
              <a:spcBef>
                <a:spcPts val="0"/>
              </a:spcBef>
              <a:defRPr/>
            </a:pPr>
            <a:r>
              <a:rPr lang="en-US" dirty="0" smtClean="0"/>
              <a:t>Mirroring is expensive because it involves duplication of data — the amount of storage capacity required is twice the amount of data being stored. Mirroring can be implemented with striped RAID, by mirroring entire stripes of disk</a:t>
            </a:r>
            <a:r>
              <a:rPr lang="en-US" baseline="0" dirty="0" smtClean="0"/>
              <a:t> set</a:t>
            </a:r>
            <a:r>
              <a:rPr lang="en-US" dirty="0" smtClean="0"/>
              <a:t> to stripes on the other disk</a:t>
            </a:r>
            <a:r>
              <a:rPr lang="en-US" baseline="0" dirty="0" smtClean="0"/>
              <a:t> set</a:t>
            </a:r>
            <a:r>
              <a:rPr lang="en-US" dirty="0" smtClean="0"/>
              <a:t>. This is known as nested RAID.</a:t>
            </a:r>
          </a:p>
          <a:p>
            <a:pPr>
              <a:lnSpc>
                <a:spcPct val="90000"/>
              </a:lnSpc>
              <a:defRPr/>
            </a:pPr>
            <a:r>
              <a:rPr lang="en-US" dirty="0" smtClean="0"/>
              <a:t>Parity is a method of protecting striped data from disk failure without the cost of mirroring. An additional disk drive is added in the strip set to hold parity, a mathematical construct that allows re-creation of the missing data. Parity RAID is less expensive than mirroring because parity overhead is only a fraction of the total capacity. Parity information can be stored on separate, dedicated disk drives or distributed across all the drives in a RAID set. Parity calculation is a bitwise XOR operation. Calculation of parity is a function of the RAID controller. If one of the disks fails in a RAID set, the value of its data is calculated by using the parity information and the data on the surviving disks. The value is calculated using XOR operation. </a:t>
            </a:r>
          </a:p>
          <a:p>
            <a:pPr>
              <a:lnSpc>
                <a:spcPct val="90000"/>
              </a:lnSpc>
              <a:defRPr/>
            </a:pPr>
            <a:r>
              <a:rPr lang="en-US" dirty="0" smtClean="0"/>
              <a:t>However, there are some disadvantages of using parity. Parity information is generated from data on the data disks. As a result, parity is recalculated every time there is a change in data. This recalculation takes</a:t>
            </a:r>
            <a:r>
              <a:rPr lang="en-US" baseline="0" dirty="0" smtClean="0"/>
              <a:t> time</a:t>
            </a:r>
            <a:r>
              <a:rPr lang="en-US" dirty="0" smtClean="0"/>
              <a:t> and affects the performance during write operation.</a:t>
            </a:r>
          </a:p>
          <a:p>
            <a:pPr>
              <a:defRPr/>
            </a:pPr>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2196" name="Rectangle 4"/>
          <p:cNvSpPr>
            <a:spLocks noGrp="1" noRot="1" noChangeAspect="1" noChangeArrowheads="1" noTextEdit="1"/>
          </p:cNvSpPr>
          <p:nvPr>
            <p:ph type="sldImg"/>
          </p:nvPr>
        </p:nvSpPr>
        <p:spPr>
          <a:ln/>
        </p:spPr>
      </p:sp>
      <p:sp>
        <p:nvSpPr>
          <p:cNvPr id="2952197" name="Rectangle 5"/>
          <p:cNvSpPr>
            <a:spLocks noGrp="1" noChangeAspect="1" noChangeArrowheads="1"/>
          </p:cNvSpPr>
          <p:nvPr>
            <p:ph type="body" idx="1"/>
          </p:nvPr>
        </p:nvSpPr>
        <p:spPr/>
        <p:txBody>
          <a:bodyPr lIns="86493" tIns="43247" rIns="86493" bIns="43247"/>
          <a:lstStyle/>
          <a:p>
            <a:r>
              <a:rPr lang="en-US" sz="1200" kern="1200" dirty="0" smtClean="0">
                <a:solidFill>
                  <a:schemeClr val="tx1"/>
                </a:solidFill>
                <a:latin typeface="Calibri" pitchFamily="34" charset="0"/>
                <a:ea typeface="+mn-ea"/>
                <a:cs typeface="+mn-cs"/>
              </a:rPr>
              <a:t>Business-critical applications require high levels of performance, availability, security, and scalability. A disk drive is a core element of storage that governs the performance of any storage system. Some of the older disk array technologies could not overcome performance constraints due to the limitations of a disk drive and its mechanical components. RAID technology made an important contribution </a:t>
            </a:r>
            <a:r>
              <a:rPr lang="en-US" dirty="0" smtClean="0"/>
              <a:t>to enhance storage </a:t>
            </a:r>
            <a:r>
              <a:rPr lang="en-US" sz="1200" kern="1200" dirty="0" smtClean="0">
                <a:solidFill>
                  <a:schemeClr val="tx1"/>
                </a:solidFill>
                <a:latin typeface="Calibri" pitchFamily="34" charset="0"/>
                <a:ea typeface="+mn-ea"/>
                <a:cs typeface="+mn-cs"/>
              </a:rPr>
              <a:t>performance and reliability, but disk drives, even with a RAID implementation could not meet performance requirements of today’s applications.</a:t>
            </a:r>
          </a:p>
          <a:p>
            <a:r>
              <a:rPr lang="en-US" sz="1200" kern="1200" dirty="0" smtClean="0">
                <a:solidFill>
                  <a:schemeClr val="tx1"/>
                </a:solidFill>
                <a:latin typeface="Calibri" pitchFamily="34" charset="0"/>
                <a:ea typeface="+mn-ea"/>
                <a:cs typeface="+mn-cs"/>
              </a:rPr>
              <a:t>With advancements in technology, a new breed of storage solutions, known as an </a:t>
            </a:r>
            <a:r>
              <a:rPr lang="en-US" sz="1200" i="0" kern="1200" dirty="0" smtClean="0">
                <a:solidFill>
                  <a:schemeClr val="tx1"/>
                </a:solidFill>
                <a:latin typeface="Calibri" pitchFamily="34" charset="0"/>
                <a:ea typeface="+mn-ea"/>
                <a:cs typeface="+mn-cs"/>
              </a:rPr>
              <a:t>Intelligent Storage System, </a:t>
            </a:r>
            <a:r>
              <a:rPr lang="en-US" sz="1200" kern="1200" dirty="0" smtClean="0">
                <a:solidFill>
                  <a:schemeClr val="tx1"/>
                </a:solidFill>
                <a:latin typeface="Calibri" pitchFamily="34" charset="0"/>
                <a:ea typeface="+mn-ea"/>
                <a:cs typeface="+mn-cs"/>
              </a:rPr>
              <a:t>has evolved. These intelligent storage systems are feature-rich RAID arrays that provide highly optimized I/O processing capabilities. These storage systems are configured with a large amount of memory </a:t>
            </a:r>
            <a:r>
              <a:rPr lang="en-US" sz="1200" i="0" kern="1200" dirty="0" smtClean="0">
                <a:solidFill>
                  <a:schemeClr val="tx1"/>
                </a:solidFill>
                <a:latin typeface="Calibri" pitchFamily="34" charset="0"/>
                <a:ea typeface="+mn-ea"/>
                <a:cs typeface="+mn-cs"/>
              </a:rPr>
              <a:t>(called cache) and multiple I/O paths </a:t>
            </a:r>
            <a:r>
              <a:rPr lang="en-US" sz="1200" kern="1200" dirty="0" smtClean="0">
                <a:solidFill>
                  <a:schemeClr val="tx1"/>
                </a:solidFill>
                <a:latin typeface="Calibri" pitchFamily="34" charset="0"/>
                <a:ea typeface="+mn-ea"/>
                <a:cs typeface="+mn-cs"/>
              </a:rPr>
              <a:t>and use sophisticated algorithms to meet the requirements of performance-sensitive applications. These arrays have an operating environment that intelligently and optimally handles the management, allocation, and utilization of storage resources. </a:t>
            </a:r>
            <a:endParaRPr lang="en-US" dirty="0"/>
          </a:p>
          <a:p>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nvSpPr>
        <p:spPr>
          <a:xfrm>
            <a:off x="0" y="0"/>
            <a:ext cx="6858000" cy="457200"/>
          </a:xfrm>
          <a:prstGeom prst="rect">
            <a:avLst/>
          </a:prstGeom>
          <a:noFill/>
        </p:spPr>
        <p:txBody>
          <a:bodyPr lIns="86493" tIns="43247" rIns="86493" bIns="43247" anchor="ctr"/>
          <a:lstStyle/>
          <a:p>
            <a:pPr algn="ctr" fontAlgn="auto">
              <a:spcBef>
                <a:spcPts val="0"/>
              </a:spcBef>
              <a:spcAft>
                <a:spcPts val="0"/>
              </a:spcAft>
              <a:defRPr/>
            </a:pPr>
            <a:endParaRPr lang="en-US" sz="1200" dirty="0">
              <a:latin typeface="MetaNormalLF-Roman" pitchFamily="34" charset="0"/>
              <a:cs typeface="+mn-cs"/>
            </a:endParaRPr>
          </a:p>
        </p:txBody>
      </p:sp>
      <p:sp>
        <p:nvSpPr>
          <p:cNvPr id="50179" name="Rectangle 2"/>
          <p:cNvSpPr>
            <a:spLocks noGrp="1" noRot="1" noChangeAspect="1" noChangeArrowheads="1" noTextEdit="1"/>
          </p:cNvSpPr>
          <p:nvPr>
            <p:ph type="sldImg"/>
          </p:nvPr>
        </p:nvSpPr>
        <p:spPr bwMode="auto">
          <a:xfrm>
            <a:off x="919163" y="554038"/>
            <a:ext cx="4948237" cy="3713162"/>
          </a:xfrm>
          <a:noFill/>
          <a:ln>
            <a:solidFill>
              <a:srgbClr val="000000"/>
            </a:solidFill>
            <a:miter lim="800000"/>
            <a:headEnd/>
            <a:tailEnd/>
          </a:ln>
        </p:spPr>
      </p:sp>
      <p:sp>
        <p:nvSpPr>
          <p:cNvPr id="50180" name="Rectangle 3"/>
          <p:cNvSpPr>
            <a:spLocks noGrp="1" noChangeAspect="1" noChangeArrowheads="1"/>
          </p:cNvSpPr>
          <p:nvPr>
            <p:ph type="body" idx="1"/>
          </p:nvPr>
        </p:nvSpPr>
        <p:spPr bwMode="auto">
          <a:xfrm>
            <a:off x="457200" y="4419600"/>
            <a:ext cx="5943600" cy="4114800"/>
          </a:xfrm>
          <a:noFill/>
        </p:spPr>
        <p:txBody>
          <a:bodyPr wrap="square" lIns="86493" tIns="43247" rIns="86493" bIns="43247"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 intelligent storage system consists of four key components: Front-end, Cache, Back-end, and Physical Disks. The figure on the</a:t>
            </a:r>
            <a:r>
              <a:rPr lang="en-US" baseline="0" dirty="0" smtClean="0"/>
              <a:t> slide </a:t>
            </a:r>
            <a:r>
              <a:rPr lang="en-US" dirty="0" smtClean="0"/>
              <a:t>illustrates these components and their interconnections. An I/O request received from the compute system at the front-end port is processed through cache and the back end to enable storage and retrieval of data from the physical disk. A read request can be serviced directly from cache if the requested data is found in cache. </a:t>
            </a:r>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bwMode="auto">
          <a:xfrm>
            <a:off x="914400" y="549275"/>
            <a:ext cx="4956175" cy="3717925"/>
          </a:xfrm>
          <a:noFill/>
          <a:ln>
            <a:solidFill>
              <a:srgbClr val="000000"/>
            </a:solidFill>
            <a:miter lim="800000"/>
            <a:headEnd/>
            <a:tailEnd/>
          </a:ln>
        </p:spPr>
      </p:sp>
      <p:sp>
        <p:nvSpPr>
          <p:cNvPr id="52228" name="Rectangle 3"/>
          <p:cNvSpPr>
            <a:spLocks noGrp="1" noChangeAspect="1" noChangeArrowheads="1"/>
          </p:cNvSpPr>
          <p:nvPr>
            <p:ph type="body" idx="1"/>
          </p:nvPr>
        </p:nvSpPr>
        <p:spPr bwMode="auto">
          <a:xfrm>
            <a:off x="457200" y="4419600"/>
            <a:ext cx="5867400" cy="4038600"/>
          </a:xfrm>
          <a:noFill/>
        </p:spPr>
        <p:txBody>
          <a:bodyPr wrap="square" lIns="86493" tIns="43247" rIns="86493" bIns="43247" numCol="1" anchor="t" anchorCtr="0" compatLnSpc="1">
            <a:prstTxWarp prst="textNoShape">
              <a:avLst/>
            </a:prstTxWarp>
            <a:normAutofit fontScale="92500" lnSpcReduction="10000"/>
          </a:bodyPr>
          <a:lstStyle/>
          <a:p>
            <a:r>
              <a:rPr lang="en-US" dirty="0" smtClean="0"/>
              <a:t>In an intelligent storage system, physical disks are logically grouped together to form a set, called RAID set, on which a required RAID level is applied. The number of drives in the RAID set and the RAID level determine</a:t>
            </a:r>
            <a:r>
              <a:rPr lang="en-US" baseline="0" dirty="0" smtClean="0"/>
              <a:t> the</a:t>
            </a:r>
            <a:r>
              <a:rPr lang="en-US" dirty="0" smtClean="0"/>
              <a:t> availability, capacity, and performance of the RAID set. It is highly recommended that the RAID set be created from the same type, speed, and capacity drives to ensure the maximum usable capacity, reliability, and consistent performance. For example, if drives of different capacities are mixed in a RAID set, then the capacity of the smallest drive will be used from each disk in the set to make up for</a:t>
            </a:r>
            <a:r>
              <a:rPr lang="en-US" baseline="0" dirty="0" smtClean="0"/>
              <a:t> </a:t>
            </a:r>
            <a:r>
              <a:rPr lang="en-US" dirty="0" smtClean="0"/>
              <a:t>the RAID set’s overall capacity. The remaining capacity of the larger drives will remain unused. Likewise, mixing higher Revolutions per minute(RPM) drives with lower RPM drives lowers the overall RAID set’s performance.</a:t>
            </a:r>
          </a:p>
          <a:p>
            <a:r>
              <a:rPr lang="en-US" dirty="0" smtClean="0"/>
              <a:t>RAID sets usually have large capacities because</a:t>
            </a:r>
            <a:r>
              <a:rPr lang="en-US" baseline="0" dirty="0" smtClean="0"/>
              <a:t> </a:t>
            </a:r>
            <a:r>
              <a:rPr lang="en-US" dirty="0" smtClean="0"/>
              <a:t>they combine the total capacity of individual drives in the set. Logical Units are created from the RAID sets by partitioning (seen as slices of RAID set) the available capacity into smaller units. These units are then assigned to the compute system for their storage requirements. </a:t>
            </a:r>
          </a:p>
          <a:p>
            <a:r>
              <a:rPr lang="en-US" dirty="0" smtClean="0"/>
              <a:t>Logical units are spread across all the physical disks, which belong to that set. Each logical unit created from the RAID set is assigned a unique ID called Logical Unit Number (LUN). LUNs hide the organization and composition of RAID set from the compute systems. The diagram on the slide shows a RAID set consisting of five disks that have been sliced or partitioned into two LUNs: LUN 0 and LUN 1. These LUNs are then assigned to compute system 1 and compute system 2 for their storage requirements.</a:t>
            </a:r>
          </a:p>
          <a:p>
            <a:r>
              <a:rPr lang="en-US" dirty="0" smtClean="0"/>
              <a:t>It is also possible to control access of LUNs by a compute system. This is done with the help of “LUN masking”. LUN masking is a process that provides data access control by defining which LUNs a compute system can access. LUN masking function is implemented on the storage processor/controller. This ensures that the volume access by servers is controlled appropriately, preventing unauthorized or accidental use in a shared environment.</a:t>
            </a:r>
          </a:p>
          <a:p>
            <a:endParaRPr lang="en-US" dirty="0" smtClean="0"/>
          </a:p>
          <a:p>
            <a:endParaRPr lang="en-US" dirty="0" smtClean="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dirty="0" smtClean="0"/>
              <a:t>This lesson covers the</a:t>
            </a:r>
            <a:r>
              <a:rPr lang="en-US" baseline="0" dirty="0" smtClean="0"/>
              <a:t> technologies used in compute to compute and compute to storage communication with focus on the latter.</a:t>
            </a:r>
            <a:r>
              <a:rPr lang="en-US" dirty="0" smtClean="0"/>
              <a:t> </a:t>
            </a:r>
            <a:r>
              <a:rPr lang="en-US" baseline="0" dirty="0" smtClean="0"/>
              <a:t>It also covers details of DAS and FC SAN.</a:t>
            </a:r>
            <a:r>
              <a:rPr lang="en-US" dirty="0" smtClean="0"/>
              <a:t> The</a:t>
            </a:r>
            <a:r>
              <a:rPr lang="en-US" baseline="0" dirty="0" smtClean="0"/>
              <a:t> other storage networking technologies are covered in the next lesson.</a:t>
            </a:r>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0AE62709-12B7-481E-AF02-15961EF83D30}" type="slidenum">
              <a:rPr lang="en-US"/>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90000"/>
              </a:lnSpc>
              <a:spcBef>
                <a:spcPct val="30000"/>
              </a:spcBef>
              <a:spcAft>
                <a:spcPct val="0"/>
              </a:spcAft>
              <a:buClrTx/>
              <a:buSzTx/>
              <a:buFontTx/>
              <a:buNone/>
              <a:tabLst/>
              <a:defRPr/>
            </a:pPr>
            <a:r>
              <a:rPr lang="en-US" dirty="0" smtClean="0"/>
              <a:t>Compute to compute</a:t>
            </a:r>
            <a:r>
              <a:rPr lang="en-US" baseline="0" dirty="0" smtClean="0"/>
              <a:t> communication typically uses Ethernet for Local Area network (LAN) and TCP/IP protocol for Metropolitan Area Network (MAN) and Wide Area Network (WAN). </a:t>
            </a:r>
            <a:r>
              <a:rPr lang="en-US" dirty="0" smtClean="0"/>
              <a:t>Each</a:t>
            </a:r>
            <a:r>
              <a:rPr lang="en-US" baseline="0" dirty="0" smtClean="0"/>
              <a:t> compute system</a:t>
            </a:r>
            <a:r>
              <a:rPr lang="en-US" dirty="0" smtClean="0"/>
              <a:t> is connected to the network through a</a:t>
            </a:r>
            <a:r>
              <a:rPr lang="en-US" baseline="0" dirty="0" smtClean="0"/>
              <a:t> Network Interface Card (NIC). Each NIC card has a unique address called</a:t>
            </a:r>
            <a:r>
              <a:rPr lang="en-US" dirty="0" smtClean="0"/>
              <a:t> Media Access Control (MAC) address, which uniquely identifies</a:t>
            </a:r>
            <a:r>
              <a:rPr lang="en-US" baseline="0" dirty="0" smtClean="0"/>
              <a:t> nodes in the network</a:t>
            </a:r>
            <a:r>
              <a:rPr lang="en-US" dirty="0" smtClean="0"/>
              <a:t>. Switches and routers are the commonly</a:t>
            </a:r>
            <a:r>
              <a:rPr lang="en-US" baseline="0" dirty="0" smtClean="0"/>
              <a:t> used interconnect devices. Switches</a:t>
            </a:r>
            <a:r>
              <a:rPr lang="en-US" dirty="0" smtClean="0"/>
              <a:t> allow different nodes of a network to communicate directly with each other</a:t>
            </a:r>
            <a:r>
              <a:rPr lang="en-US" baseline="0" dirty="0" smtClean="0"/>
              <a:t> and to provide scalability to the network.</a:t>
            </a:r>
            <a:r>
              <a:rPr lang="en-US" dirty="0" smtClean="0"/>
              <a:t> A router is a device or a software that determines the next network point to which a packet should be forwarded to</a:t>
            </a:r>
            <a:r>
              <a:rPr lang="en-US" baseline="0" dirty="0" smtClean="0"/>
              <a:t> reach</a:t>
            </a:r>
            <a:r>
              <a:rPr lang="en-US" dirty="0" smtClean="0"/>
              <a:t> its destination. Router </a:t>
            </a:r>
            <a:r>
              <a:rPr lang="en-US" baseline="0" dirty="0" smtClean="0"/>
              <a:t>a</a:t>
            </a:r>
            <a:r>
              <a:rPr lang="en-US" dirty="0" smtClean="0"/>
              <a:t>llows</a:t>
            </a:r>
            <a:r>
              <a:rPr lang="en-US" baseline="0" dirty="0" smtClean="0"/>
              <a:t> </a:t>
            </a:r>
            <a:r>
              <a:rPr lang="en-US" dirty="0" smtClean="0"/>
              <a:t>different networks to communicate with each other. Commonly</a:t>
            </a:r>
            <a:r>
              <a:rPr lang="en-US" baseline="0" dirty="0" smtClean="0"/>
              <a:t> used physical media/cables are twisted pair, co-axial cable, optical fiber, and so 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Compute</a:t>
            </a:r>
            <a:r>
              <a:rPr lang="en-US" baseline="0" dirty="0" smtClean="0"/>
              <a:t> to storage communication is enabled by various hardware components such as </a:t>
            </a:r>
            <a:r>
              <a:rPr lang="en-US" sz="1200" dirty="0" smtClean="0"/>
              <a:t>HBA, CNA, NIC, switch, router, cables, and protocols.</a:t>
            </a:r>
          </a:p>
          <a:p>
            <a:pPr marL="228600" indent="-228600">
              <a:buFont typeface="Arial" pitchFamily="34" charset="0"/>
              <a:buChar char="•"/>
            </a:pPr>
            <a:r>
              <a:rPr lang="en-US" sz="1200" dirty="0" smtClean="0"/>
              <a:t>Host</a:t>
            </a:r>
            <a:r>
              <a:rPr lang="en-US" sz="1200" baseline="0" dirty="0" smtClean="0"/>
              <a:t> bus adaptor (HBA): Is an application-specific integrated circuit (ASCI) board that performs I/O interface functions between the host and the storage, relieving the CPU from additional I/O processing workload.</a:t>
            </a:r>
          </a:p>
          <a:p>
            <a:pPr marL="228600" indent="-228600">
              <a:buFont typeface="Arial" pitchFamily="34" charset="0"/>
              <a:buChar char="•"/>
            </a:pPr>
            <a:r>
              <a:rPr lang="en-US" sz="1200" baseline="0" dirty="0" smtClean="0"/>
              <a:t>Converged network adaptor (CNA): </a:t>
            </a:r>
            <a:r>
              <a:rPr lang="en-US" dirty="0" smtClean="0"/>
              <a:t>Is a multi function adapter which consolidates the functionality of an NIC card and a </a:t>
            </a:r>
            <a:r>
              <a:rPr lang="en-US" dirty="0" err="1" smtClean="0"/>
              <a:t>Fibre</a:t>
            </a:r>
            <a:r>
              <a:rPr lang="en-US" dirty="0" smtClean="0"/>
              <a:t> Channel HBA onto a single adapter.</a:t>
            </a:r>
            <a:r>
              <a:rPr lang="en-US" altLang="ko-KR" dirty="0" smtClean="0">
                <a:ea typeface="굴림" pitchFamily="34" charset="-127"/>
              </a:rPr>
              <a:t> </a:t>
            </a:r>
            <a:endParaRPr lang="en-US" dirty="0" smtClean="0"/>
          </a:p>
          <a:p>
            <a:r>
              <a:rPr lang="en-US" dirty="0" smtClean="0"/>
              <a:t>Compute systems communicate with storage devices using channel or network</a:t>
            </a:r>
            <a:r>
              <a:rPr lang="en-US" baseline="0" dirty="0" smtClean="0"/>
              <a:t> technologies. </a:t>
            </a:r>
            <a:r>
              <a:rPr lang="en-US" dirty="0" smtClean="0"/>
              <a:t>Channel technologies provide fixed connections between compute systems and their peripheral devices and support communication over short distance</a:t>
            </a:r>
            <a:r>
              <a:rPr lang="en-US" baseline="0" dirty="0" smtClean="0"/>
              <a:t>s</a:t>
            </a:r>
            <a:r>
              <a:rPr lang="en-US" dirty="0" smtClean="0"/>
              <a:t>. When using channels, static connections are defined to the operating system in advance. Tight integration between the transmission protocol and the physical interface minimizes the overhead required to establish communication and to transport large amounts of data to the statically defined devices. Network technologies are more flexible than channel technologies, and provide greater distance capabilities. Network</a:t>
            </a:r>
            <a:r>
              <a:rPr lang="en-US" baseline="0" dirty="0" smtClean="0"/>
              <a:t> communication involves sharing bandwidth among multiple systems, and this </a:t>
            </a:r>
            <a:r>
              <a:rPr lang="en-US" dirty="0" smtClean="0"/>
              <a:t>results in greater protocol overhead and reduced performance.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Channel and network technologies use distinct hardware components, such as interconnect devices, cables, buses, ports etc, and protocols for communication. </a:t>
            </a:r>
            <a:r>
              <a:rPr lang="en-US" dirty="0" smtClean="0"/>
              <a:t>Switches, routers, modems, etc are some of the commonly used interconnect devices. </a:t>
            </a:r>
            <a:r>
              <a:rPr lang="en-US" baseline="0" dirty="0" smtClean="0"/>
              <a:t>Port is a specialized outlet that enables connectivity between a device and other external devices</a:t>
            </a:r>
            <a:r>
              <a:rPr lang="en-US" dirty="0" smtClean="0"/>
              <a:t>. Cables connect compute</a:t>
            </a:r>
            <a:r>
              <a:rPr lang="en-US" baseline="0" dirty="0" smtClean="0"/>
              <a:t> systems to internal or external storage devices using copper or fiber</a:t>
            </a:r>
            <a:r>
              <a:rPr lang="en-US" b="1" dirty="0" smtClean="0"/>
              <a:t> </a:t>
            </a:r>
            <a:r>
              <a:rPr lang="en-US" baseline="0" dirty="0" smtClean="0"/>
              <a:t>optic media. Twisted pair, coaxial, optical fiber etc are some of the commonly used cables.</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dirty="0" smtClean="0"/>
              <a:t>This</a:t>
            </a:r>
            <a:r>
              <a:rPr lang="en-US" baseline="0" dirty="0" smtClean="0"/>
              <a:t> lesson covers application, DBMS, physical and logical elements of a compute system, different storage device options, RAID technology, and intelligent storage system.</a:t>
            </a:r>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0AE62709-12B7-481E-AF02-15961EF83D30}" type="slidenum">
              <a:rPr lang="en-US"/>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PCI is a specification that standardizes how PCI expansion cards, such as network cards or modems, exchange information with the CPU. PCI provides the interconnection between the CPU and the attached devices. The plug-and-play functionality of PCI enables the compute system to easily recognize and configure new cards and devices. The width of a PCI bus can be 32 bits or 64 bits. A 32-bit PCI bus can provide a throughput of 133 MB/s. PCI Express is an enhanced version of the PCI bus with higher throughput and clock speed.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IDE/ATA is a popular interface protocol used for connecting storage devices, such as disk drive and CD-ROM drive. This protocol supports 16-bit parallel transmission, and therefore,</a:t>
            </a:r>
            <a:r>
              <a:rPr lang="en-US" baseline="0" dirty="0" smtClean="0"/>
              <a:t> is </a:t>
            </a:r>
            <a:r>
              <a:rPr lang="en-US" dirty="0" smtClean="0"/>
              <a:t>also known as Parallel ATA (PATA) or simply ATA. A serial version of this protocol supports a single-bit serial transmission and is</a:t>
            </a:r>
            <a:r>
              <a:rPr lang="en-US" baseline="0" dirty="0" smtClean="0"/>
              <a:t> </a:t>
            </a:r>
            <a:r>
              <a:rPr lang="en-US" dirty="0" smtClean="0"/>
              <a:t>known as Serial ATA (SATA). Both ATA and SATA offer good performance at a relatively low cost.</a:t>
            </a:r>
            <a:endParaRPr lang="en-US"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SCSI</a:t>
            </a:r>
            <a:r>
              <a:rPr lang="en-US" sz="1200" b="1" kern="120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has emerged as a preferred connectivity protocol in high-end computers. This protocol supports parallel transmission and offers improved performance, scalability, and compatibility compared to ATA. </a:t>
            </a:r>
            <a:r>
              <a:rPr lang="en-US" dirty="0" smtClean="0"/>
              <a:t>However, the higher cost associated with SCSI limits the popularity among home or business desktop users. </a:t>
            </a:r>
            <a:r>
              <a:rPr lang="en-US" sz="1200" kern="1200" dirty="0" smtClean="0">
                <a:solidFill>
                  <a:schemeClr val="tx1"/>
                </a:solidFill>
                <a:latin typeface="Calibri" pitchFamily="34" charset="0"/>
                <a:ea typeface="+mn-ea"/>
                <a:cs typeface="+mn-cs"/>
              </a:rPr>
              <a:t>Over the years, SCSI has been enhanced and now includes a wide variety of related technologies and standards. Serial attached SCSI (SAS) is a serial version of SCSI. SAS</a:t>
            </a:r>
            <a:r>
              <a:rPr lang="en-US" sz="1200" kern="1200" baseline="0" dirty="0" smtClean="0">
                <a:solidFill>
                  <a:schemeClr val="tx1"/>
                </a:solidFill>
                <a:latin typeface="Calibri" pitchFamily="34" charset="0"/>
                <a:ea typeface="+mn-ea"/>
                <a:cs typeface="+mn-cs"/>
              </a:rPr>
              <a:t> 600</a:t>
            </a:r>
            <a:r>
              <a:rPr lang="en-US" sz="1200" kern="1200" dirty="0" smtClean="0">
                <a:solidFill>
                  <a:schemeClr val="tx1"/>
                </a:solidFill>
                <a:latin typeface="Calibri" pitchFamily="34" charset="0"/>
                <a:ea typeface="+mn-ea"/>
                <a:cs typeface="+mn-cs"/>
              </a:rPr>
              <a:t> supports data transfer rates up to 6Gb/s. </a:t>
            </a:r>
          </a:p>
          <a:p>
            <a:r>
              <a:rPr lang="en-US" sz="1200" kern="1200" dirty="0" smtClean="0">
                <a:solidFill>
                  <a:schemeClr val="tx1"/>
                </a:solidFill>
                <a:latin typeface="Calibri" pitchFamily="34" charset="0"/>
                <a:ea typeface="+mn-ea"/>
                <a:cs typeface="+mn-cs"/>
              </a:rPr>
              <a:t>TCP/IP is also </a:t>
            </a:r>
            <a:r>
              <a:rPr lang="en-US" dirty="0" smtClean="0"/>
              <a:t>referred to as the Internet </a:t>
            </a:r>
            <a:r>
              <a:rPr lang="en-US" sz="1200" i="0" kern="1200" dirty="0" smtClean="0">
                <a:solidFill>
                  <a:schemeClr val="tx1"/>
                </a:solidFill>
                <a:latin typeface="Calibri" pitchFamily="34" charset="0"/>
                <a:ea typeface="+mn-ea"/>
                <a:cs typeface="+mn-cs"/>
              </a:rPr>
              <a:t>Protocol (IP).</a:t>
            </a:r>
            <a:r>
              <a:rPr lang="en-US" sz="1200" kern="1200" dirty="0" smtClean="0">
                <a:solidFill>
                  <a:schemeClr val="tx1"/>
                </a:solidFill>
                <a:latin typeface="Calibri" pitchFamily="34" charset="0"/>
                <a:ea typeface="+mn-ea"/>
                <a:cs typeface="+mn-cs"/>
              </a:rPr>
              <a:t> It is actually two standardized protocols that are “stacked” together. TCP (Transmission Control Protocol) is the higher-level protocol; it creates packets for the data and messages that need to be transmitted. IP is the lower-level protocol; it is responsible for adding addresses to the packets to ensure that the packets reach the proper destination. It is conventionally used for compute to compute communication. However, because of the advancements in technology, these networks are used </a:t>
            </a:r>
            <a:r>
              <a:rPr lang="en-US" dirty="0" smtClean="0"/>
              <a:t>for compute </a:t>
            </a:r>
            <a:r>
              <a:rPr lang="en-US" sz="1200" kern="1200" dirty="0" smtClean="0">
                <a:solidFill>
                  <a:schemeClr val="tx1"/>
                </a:solidFill>
                <a:latin typeface="Calibri" pitchFamily="34" charset="0"/>
                <a:ea typeface="+mn-ea"/>
                <a:cs typeface="+mn-cs"/>
              </a:rPr>
              <a:t>to storage communication. This gives cost benefit to the organizations because they can leverage the existing networks to provide compute to storage communication. The two protocols that provide compute to storage communication using IP networks are iSCSI (SCSI over IP) and FCIP(Fibre Channel over IP).</a:t>
            </a:r>
          </a:p>
          <a:p>
            <a:endParaRPr lang="en-US" sz="1200" kern="1200" dirty="0" smtClean="0">
              <a:solidFill>
                <a:schemeClr val="tx1"/>
              </a:solidFill>
              <a:latin typeface="Calibri" pitchFamily="34" charset="0"/>
              <a:ea typeface="+mn-ea"/>
              <a:cs typeface="+mn-cs"/>
            </a:endParaRPr>
          </a:p>
          <a:p>
            <a:r>
              <a:rPr lang="en-US" sz="1200" i="1" kern="1200" dirty="0" smtClean="0">
                <a:solidFill>
                  <a:schemeClr val="tx1"/>
                </a:solidFill>
                <a:latin typeface="Calibri" pitchFamily="34" charset="0"/>
                <a:ea typeface="+mn-ea"/>
                <a:cs typeface="+mn-cs"/>
              </a:rPr>
              <a:t>Note: Fibre</a:t>
            </a:r>
            <a:r>
              <a:rPr lang="en-US" sz="1200" i="1" kern="1200" baseline="0" dirty="0" smtClean="0">
                <a:solidFill>
                  <a:schemeClr val="tx1"/>
                </a:solidFill>
                <a:latin typeface="Calibri" pitchFamily="34" charset="0"/>
                <a:ea typeface="+mn-ea"/>
                <a:cs typeface="+mn-cs"/>
              </a:rPr>
              <a:t> Channel protocol is discussed in the next lesson.</a:t>
            </a:r>
            <a:endParaRPr lang="en-US" i="1" dirty="0" smtClean="0"/>
          </a:p>
          <a:p>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xfrm>
            <a:off x="457200" y="4419600"/>
            <a:ext cx="6172200" cy="4343400"/>
          </a:xfrm>
          <a:noFill/>
        </p:spPr>
        <p:txBody>
          <a:bodyPr wrap="square" lIns="91440" tIns="45720" rIns="91440" bIns="45720" numCol="1" anchor="t" anchorCtr="0" compatLnSpc="1">
            <a:prstTxWarp prst="textNoShape">
              <a:avLst/>
            </a:prstTxWarp>
            <a:normAutofit lnSpcReduction="10000"/>
          </a:bodyPr>
          <a:lstStyle/>
          <a:p>
            <a:r>
              <a:rPr lang="en-US" sz="1200" kern="1200" dirty="0" smtClean="0">
                <a:solidFill>
                  <a:schemeClr val="tx1"/>
                </a:solidFill>
                <a:latin typeface="Calibri" pitchFamily="34" charset="0"/>
                <a:ea typeface="+mn-ea"/>
                <a:cs typeface="+mn-cs"/>
              </a:rPr>
              <a:t>Data is accessed and stored by an application using the underlying infrastructure, as shown in the</a:t>
            </a:r>
            <a:r>
              <a:rPr lang="en-US" sz="1200" kern="1200" baseline="0" dirty="0" smtClean="0">
                <a:solidFill>
                  <a:schemeClr val="tx1"/>
                </a:solidFill>
                <a:latin typeface="Calibri" pitchFamily="34" charset="0"/>
                <a:ea typeface="+mn-ea"/>
                <a:cs typeface="+mn-cs"/>
              </a:rPr>
              <a:t> diagram</a:t>
            </a:r>
            <a:r>
              <a:rPr lang="en-US" sz="1200" kern="1200" dirty="0" smtClean="0">
                <a:solidFill>
                  <a:schemeClr val="tx1"/>
                </a:solidFill>
                <a:latin typeface="Calibri" pitchFamily="34" charset="0"/>
                <a:ea typeface="+mn-ea"/>
                <a:cs typeface="+mn-cs"/>
              </a:rPr>
              <a:t>. The key components of this infrastructure are operating system (or File system), Connectivity (network) and Storage itself. The storage device can be internal and (or) external to the compute</a:t>
            </a:r>
            <a:r>
              <a:rPr lang="en-US" sz="1200" kern="1200" baseline="0" dirty="0" smtClean="0">
                <a:solidFill>
                  <a:schemeClr val="tx1"/>
                </a:solidFill>
                <a:latin typeface="Calibri" pitchFamily="34" charset="0"/>
                <a:ea typeface="+mn-ea"/>
                <a:cs typeface="+mn-cs"/>
              </a:rPr>
              <a:t> system</a:t>
            </a:r>
            <a:r>
              <a:rPr lang="en-US" sz="1200" kern="1200" dirty="0" smtClean="0">
                <a:solidFill>
                  <a:schemeClr val="tx1"/>
                </a:solidFill>
                <a:latin typeface="Calibri" pitchFamily="34" charset="0"/>
                <a:ea typeface="+mn-ea"/>
                <a:cs typeface="+mn-cs"/>
              </a:rPr>
              <a:t>. In either case, the host controller card inside the compute</a:t>
            </a:r>
            <a:r>
              <a:rPr lang="en-US" sz="1200" kern="1200" baseline="0" dirty="0" smtClean="0">
                <a:solidFill>
                  <a:schemeClr val="tx1"/>
                </a:solidFill>
                <a:latin typeface="Calibri" pitchFamily="34" charset="0"/>
                <a:ea typeface="+mn-ea"/>
                <a:cs typeface="+mn-cs"/>
              </a:rPr>
              <a:t> systems </a:t>
            </a:r>
            <a:r>
              <a:rPr lang="en-US" sz="1200" kern="1200" dirty="0" smtClean="0">
                <a:solidFill>
                  <a:schemeClr val="tx1"/>
                </a:solidFill>
                <a:latin typeface="Calibri" pitchFamily="34" charset="0"/>
                <a:ea typeface="+mn-ea"/>
                <a:cs typeface="+mn-cs"/>
              </a:rPr>
              <a:t>accesses the storage devices using pre-defined protocols such as IDE/ATA, SCSI, or Fibre Channel. IDE/ATA and SCSI are popularly used in small and personal computing environment for accessing internal storage. Fibre Channel and iSCSI protocols are used for accessing data from an external storage device (or subsystems). External storage devices can be connected to the compute</a:t>
            </a:r>
            <a:r>
              <a:rPr lang="en-US" sz="1200" kern="1200" baseline="0" dirty="0" smtClean="0">
                <a:solidFill>
                  <a:schemeClr val="tx1"/>
                </a:solidFill>
                <a:latin typeface="Calibri" pitchFamily="34" charset="0"/>
                <a:ea typeface="+mn-ea"/>
                <a:cs typeface="+mn-cs"/>
              </a:rPr>
              <a:t> systems</a:t>
            </a:r>
            <a:r>
              <a:rPr lang="en-US" sz="1200" kern="1200" dirty="0" smtClean="0">
                <a:solidFill>
                  <a:schemeClr val="tx1"/>
                </a:solidFill>
                <a:latin typeface="Calibri" pitchFamily="34" charset="0"/>
                <a:ea typeface="+mn-ea"/>
                <a:cs typeface="+mn-cs"/>
              </a:rPr>
              <a:t> directly or through a storage network. Data can be accessed over a network in one of the following ways – Block level</a:t>
            </a:r>
            <a:r>
              <a:rPr lang="en-US" sz="1200" kern="1200" baseline="0" dirty="0" smtClean="0">
                <a:solidFill>
                  <a:schemeClr val="tx1"/>
                </a:solidFill>
                <a:latin typeface="Calibri" pitchFamily="34" charset="0"/>
                <a:ea typeface="+mn-ea"/>
                <a:cs typeface="+mn-cs"/>
              </a:rPr>
              <a:t> or</a:t>
            </a:r>
            <a:r>
              <a:rPr lang="en-US" sz="1200" kern="1200" dirty="0" smtClean="0">
                <a:solidFill>
                  <a:schemeClr val="tx1"/>
                </a:solidFill>
                <a:latin typeface="Calibri" pitchFamily="34" charset="0"/>
                <a:ea typeface="+mn-ea"/>
                <a:cs typeface="+mn-cs"/>
              </a:rPr>
              <a:t> file level.</a:t>
            </a:r>
          </a:p>
          <a:p>
            <a:r>
              <a:rPr lang="en-US" sz="1200" kern="1200" dirty="0" smtClean="0">
                <a:solidFill>
                  <a:schemeClr val="tx1"/>
                </a:solidFill>
                <a:latin typeface="Calibri" pitchFamily="34" charset="0"/>
                <a:ea typeface="+mn-ea"/>
                <a:cs typeface="+mn-cs"/>
              </a:rPr>
              <a:t>In general, an application requests data from the file system (or operating system) by specifying the file name and location. The file system maps the file attributes to the</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logical block address of the data and sends it to the storage device. The storage device converts LBA to CHS address and fetches the data.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In block-level access, the file system is created on a compute</a:t>
            </a:r>
            <a:r>
              <a:rPr lang="en-US" sz="1200" kern="1200" baseline="0" dirty="0" smtClean="0">
                <a:solidFill>
                  <a:schemeClr val="tx1"/>
                </a:solidFill>
                <a:latin typeface="Calibri" pitchFamily="34" charset="0"/>
                <a:ea typeface="+mn-ea"/>
                <a:cs typeface="+mn-cs"/>
              </a:rPr>
              <a:t> system,</a:t>
            </a:r>
            <a:r>
              <a:rPr lang="en-US" sz="1200" kern="1200" dirty="0" smtClean="0">
                <a:solidFill>
                  <a:schemeClr val="tx1"/>
                </a:solidFill>
                <a:latin typeface="Calibri" pitchFamily="34" charset="0"/>
                <a:ea typeface="+mn-ea"/>
                <a:cs typeface="+mn-cs"/>
              </a:rPr>
              <a:t> and the data is accessed on a network at the block level, as shown in diagram. In this case, raw disks or logical volumes are assigned to the compute for creating a file system. In a file level access, the file system is created on a network or at the storage side and the file level request is sent over a network. Because</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data is accessed at a file level, this method has higher overhead, compared to the data accessed at the block level. </a:t>
            </a:r>
          </a:p>
          <a:p>
            <a:r>
              <a:rPr lang="en-US" sz="1200" b="1" kern="1200" dirty="0" smtClean="0">
                <a:solidFill>
                  <a:schemeClr val="tx1"/>
                </a:solidFill>
                <a:latin typeface="Calibri" pitchFamily="34" charset="0"/>
                <a:ea typeface="+mn-ea"/>
                <a:cs typeface="+mn-cs"/>
              </a:rPr>
              <a:t>Note: </a:t>
            </a:r>
            <a:r>
              <a:rPr lang="en-US" sz="1200" i="1" kern="1200" dirty="0" smtClean="0">
                <a:solidFill>
                  <a:schemeClr val="tx1"/>
                </a:solidFill>
                <a:latin typeface="Calibri" pitchFamily="34" charset="0"/>
                <a:ea typeface="+mn-ea"/>
                <a:cs typeface="+mn-cs"/>
              </a:rPr>
              <a:t>Earlier</a:t>
            </a:r>
            <a:r>
              <a:rPr lang="en-US" sz="1200" i="1" kern="1200" baseline="0" dirty="0" smtClean="0">
                <a:solidFill>
                  <a:schemeClr val="tx1"/>
                </a:solidFill>
                <a:latin typeface="Calibri" pitchFamily="34" charset="0"/>
                <a:ea typeface="+mn-ea"/>
                <a:cs typeface="+mn-cs"/>
              </a:rPr>
              <a:t> disk drives used physical addresses consisting of Cylinder, Head, and Sector (CHS) numbers to refer to specific locations on the drive. Logical Block Addressing (LBA) simplifies addressing by using a linear address to access physical blocks of data.</a:t>
            </a:r>
            <a:endParaRPr lang="en-US" sz="1200" i="1" kern="1200" dirty="0" smtClean="0">
              <a:solidFill>
                <a:schemeClr val="tx1"/>
              </a:solidFill>
              <a:latin typeface="Calibri" pitchFamily="34" charset="0"/>
              <a:ea typeface="+mn-ea"/>
              <a:cs typeface="+mn-cs"/>
            </a:endParaRPr>
          </a:p>
          <a:p>
            <a:endParaRPr lang="en-US" dirty="0"/>
          </a:p>
        </p:txBody>
      </p:sp>
      <p:sp>
        <p:nvSpPr>
          <p:cNvPr id="4" name="Footer Placeholder 3"/>
          <p:cNvSpPr txBox="1">
            <a:spLocks noGrp="1"/>
          </p:cNvSpPr>
          <p:nvPr/>
        </p:nvSpPr>
        <p:spPr>
          <a:xfrm>
            <a:off x="0" y="8839200"/>
            <a:ext cx="4267200" cy="304800"/>
          </a:xfrm>
          <a:prstGeom prst="rect">
            <a:avLst/>
          </a:prstGeom>
          <a:noFill/>
        </p:spPr>
        <p:txBody>
          <a:bodyPr anchor="b"/>
          <a:lstStyle/>
          <a:p>
            <a:pPr fontAlgn="auto">
              <a:spcBef>
                <a:spcPts val="0"/>
              </a:spcBef>
              <a:spcAft>
                <a:spcPts val="0"/>
              </a:spcAft>
              <a:defRPr/>
            </a:pPr>
            <a:r>
              <a:rPr lang="en-US" sz="900" dirty="0">
                <a:latin typeface="MetaNormalLF-Roman" pitchFamily="34" charset="0"/>
                <a:cs typeface="+mn-cs"/>
              </a:rPr>
              <a:t>Copyright © 2011 EMC Corporation. Do not Copy - All Rights Reserved.</a:t>
            </a:r>
          </a:p>
        </p:txBody>
      </p:sp>
      <p:sp>
        <p:nvSpPr>
          <p:cNvPr id="5" name="Slide Number Placeholder 4"/>
          <p:cNvSpPr txBox="1">
            <a:spLocks noGrp="1"/>
          </p:cNvSpPr>
          <p:nvPr/>
        </p:nvSpPr>
        <p:spPr>
          <a:xfrm>
            <a:off x="6400800" y="8839200"/>
            <a:ext cx="455613" cy="304800"/>
          </a:xfrm>
          <a:prstGeom prst="rect">
            <a:avLst/>
          </a:prstGeom>
          <a:noFill/>
        </p:spPr>
        <p:txBody>
          <a:bodyPr anchor="b"/>
          <a:lstStyle/>
          <a:p>
            <a:pPr algn="r" fontAlgn="auto">
              <a:spcBef>
                <a:spcPts val="0"/>
              </a:spcBef>
              <a:spcAft>
                <a:spcPts val="0"/>
              </a:spcAft>
              <a:defRPr/>
            </a:pPr>
            <a:fld id="{6C2683FD-5C1C-4192-8C04-27C1B146E40F}" type="slidenum">
              <a:rPr lang="en-US" sz="900">
                <a:latin typeface="MetaNormalLF-Roman" pitchFamily="34" charset="0"/>
                <a:cs typeface="+mn-cs"/>
              </a:rPr>
              <a:pPr algn="r" fontAlgn="auto">
                <a:spcBef>
                  <a:spcPts val="0"/>
                </a:spcBef>
                <a:spcAft>
                  <a:spcPts val="0"/>
                </a:spcAft>
                <a:defRPr/>
              </a:pPr>
              <a:t>22</a:t>
            </a:fld>
            <a:endParaRPr lang="en-US" sz="900" dirty="0">
              <a:latin typeface="MetaNormalLF-Roman" pitchFamily="34" charset="0"/>
              <a:cs typeface="+mn-cs"/>
            </a:endParaRP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5026" name="Rectangle 2"/>
          <p:cNvSpPr>
            <a:spLocks noGrp="1" noRot="1" noChangeAspect="1" noChangeArrowheads="1" noTextEdit="1"/>
          </p:cNvSpPr>
          <p:nvPr>
            <p:ph type="sldImg"/>
          </p:nvPr>
        </p:nvSpPr>
        <p:spPr>
          <a:ln/>
        </p:spPr>
      </p:sp>
      <p:sp>
        <p:nvSpPr>
          <p:cNvPr id="2945027" name="Rectangle 3"/>
          <p:cNvSpPr>
            <a:spLocks noGrp="1" noChangeAspect="1" noChangeArrowheads="1"/>
          </p:cNvSpPr>
          <p:nvPr>
            <p:ph type="body" idx="1"/>
          </p:nvPr>
        </p:nvSpPr>
        <p:spPr/>
        <p:txBody>
          <a:bodyPr lIns="86493" tIns="43247" rIns="86493" bIns="43247">
            <a:normAutofit fontScale="92500"/>
          </a:bodyPr>
          <a:lstStyle/>
          <a:p>
            <a:r>
              <a:rPr lang="en-US" i="0" dirty="0" smtClean="0"/>
              <a:t>Direct</a:t>
            </a:r>
            <a:r>
              <a:rPr lang="en-US" i="0" baseline="0" dirty="0" smtClean="0"/>
              <a:t> </a:t>
            </a:r>
            <a:r>
              <a:rPr lang="en-US" dirty="0" smtClean="0"/>
              <a:t>Attached </a:t>
            </a:r>
            <a:r>
              <a:rPr lang="en-US" dirty="0"/>
              <a:t>Storage (DAS) is an architecture where </a:t>
            </a:r>
            <a:r>
              <a:rPr lang="en-US" dirty="0" smtClean="0"/>
              <a:t>storage is connected </a:t>
            </a:r>
            <a:r>
              <a:rPr lang="en-US" dirty="0"/>
              <a:t>directly to </a:t>
            </a:r>
            <a:r>
              <a:rPr lang="en-US" dirty="0" smtClean="0"/>
              <a:t>compute systems. </a:t>
            </a:r>
            <a:r>
              <a:rPr lang="en-US" dirty="0"/>
              <a:t>Applications access data from DAS </a:t>
            </a:r>
            <a:r>
              <a:rPr lang="en-US" dirty="0" smtClean="0"/>
              <a:t>at a block</a:t>
            </a:r>
            <a:r>
              <a:rPr lang="en-US" baseline="0" dirty="0" smtClean="0"/>
              <a:t> </a:t>
            </a:r>
            <a:r>
              <a:rPr lang="en-US" dirty="0" smtClean="0"/>
              <a:t>level. DAS </a:t>
            </a:r>
            <a:r>
              <a:rPr lang="en-US" dirty="0"/>
              <a:t>is classified as internal or </a:t>
            </a:r>
            <a:r>
              <a:rPr lang="en-US" dirty="0" smtClean="0"/>
              <a:t>external </a:t>
            </a:r>
            <a:r>
              <a:rPr lang="en-US" dirty="0"/>
              <a:t>based on the location of the storage device with respect to the </a:t>
            </a:r>
            <a:r>
              <a:rPr lang="en-US" dirty="0" smtClean="0"/>
              <a:t>compute</a:t>
            </a:r>
            <a:r>
              <a:rPr lang="en-US" baseline="0" dirty="0" smtClean="0"/>
              <a:t> system</a:t>
            </a:r>
            <a:r>
              <a:rPr lang="en-US" dirty="0" smtClean="0"/>
              <a:t>.</a:t>
            </a:r>
            <a:endParaRPr lang="en-US" dirty="0"/>
          </a:p>
          <a:p>
            <a:r>
              <a:rPr lang="en-US" b="0" dirty="0" smtClean="0"/>
              <a:t>Internal DAS: </a:t>
            </a:r>
            <a:r>
              <a:rPr lang="en-US" i="0" dirty="0" smtClean="0"/>
              <a:t>In </a:t>
            </a:r>
            <a:r>
              <a:rPr lang="en-US" i="0" dirty="0"/>
              <a:t>internal DAS </a:t>
            </a:r>
            <a:r>
              <a:rPr lang="en-US" dirty="0"/>
              <a:t>architectures, the storage </a:t>
            </a:r>
            <a:r>
              <a:rPr lang="en-US" dirty="0" smtClean="0"/>
              <a:t>device is located within the compute system and is connected </a:t>
            </a:r>
            <a:r>
              <a:rPr lang="en-US" dirty="0"/>
              <a:t>to the </a:t>
            </a:r>
            <a:r>
              <a:rPr lang="en-US" dirty="0" smtClean="0"/>
              <a:t>compute</a:t>
            </a:r>
            <a:r>
              <a:rPr lang="en-US" baseline="0" dirty="0" smtClean="0"/>
              <a:t> system</a:t>
            </a:r>
            <a:r>
              <a:rPr lang="en-US" dirty="0" smtClean="0"/>
              <a:t> </a:t>
            </a:r>
            <a:r>
              <a:rPr lang="en-US" dirty="0"/>
              <a:t>by a serial or parallel </a:t>
            </a:r>
            <a:r>
              <a:rPr lang="en-US" dirty="0" smtClean="0"/>
              <a:t>bus. The internal disk</a:t>
            </a:r>
            <a:r>
              <a:rPr lang="en-US" baseline="0" dirty="0" smtClean="0"/>
              <a:t> drive of a compute system is an example of internal DAS.</a:t>
            </a:r>
            <a:endParaRPr lang="en-US" dirty="0"/>
          </a:p>
          <a:p>
            <a:r>
              <a:rPr lang="en-US" b="0" dirty="0"/>
              <a:t>External DAS: </a:t>
            </a:r>
            <a:r>
              <a:rPr lang="en-US" dirty="0" smtClean="0"/>
              <a:t>In </a:t>
            </a:r>
            <a:r>
              <a:rPr lang="en-US" i="0" dirty="0" smtClean="0"/>
              <a:t>external DAS </a:t>
            </a:r>
            <a:r>
              <a:rPr lang="en-US" dirty="0" smtClean="0"/>
              <a:t>architectures, the</a:t>
            </a:r>
            <a:r>
              <a:rPr lang="en-US" baseline="0" dirty="0" smtClean="0"/>
              <a:t> storage device is located outside the compute system</a:t>
            </a:r>
            <a:r>
              <a:rPr lang="en-US" dirty="0" smtClean="0"/>
              <a:t>. In most cases, communication between the compute</a:t>
            </a:r>
            <a:r>
              <a:rPr lang="en-US" baseline="0" dirty="0" smtClean="0"/>
              <a:t> system</a:t>
            </a:r>
            <a:r>
              <a:rPr lang="en-US" dirty="0" smtClean="0"/>
              <a:t> </a:t>
            </a:r>
            <a:r>
              <a:rPr lang="en-US" dirty="0"/>
              <a:t>and the storage device takes place over </a:t>
            </a:r>
            <a:r>
              <a:rPr lang="en-US" dirty="0" smtClean="0"/>
              <a:t>an SCSI </a:t>
            </a:r>
            <a:r>
              <a:rPr lang="en-US" dirty="0"/>
              <a:t>or FC protocol. </a:t>
            </a:r>
            <a:r>
              <a:rPr lang="en-US" dirty="0" smtClean="0"/>
              <a:t>Tape libraries and directly connected external disk</a:t>
            </a:r>
            <a:r>
              <a:rPr lang="en-US" baseline="0" dirty="0" smtClean="0"/>
              <a:t> drive</a:t>
            </a:r>
            <a:r>
              <a:rPr lang="en-US" dirty="0" smtClean="0"/>
              <a:t> packs are some examples of external DAS. External </a:t>
            </a:r>
            <a:r>
              <a:rPr lang="en-US" dirty="0"/>
              <a:t>DAS overcomes the distance and device count </a:t>
            </a:r>
            <a:r>
              <a:rPr lang="en-US" dirty="0" smtClean="0"/>
              <a:t>limitations</a:t>
            </a:r>
            <a:r>
              <a:rPr lang="en-US" baseline="0" dirty="0" smtClean="0"/>
              <a:t> of internal DAS.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DAS requires a relatively lower initial investment when</a:t>
            </a:r>
            <a:r>
              <a:rPr lang="en-US" baseline="0" dirty="0" smtClean="0"/>
              <a:t> compared to other</a:t>
            </a:r>
            <a:r>
              <a:rPr lang="en-US" dirty="0" smtClean="0"/>
              <a:t> storage networking</a:t>
            </a:r>
            <a:r>
              <a:rPr lang="en-US" baseline="0" dirty="0" smtClean="0"/>
              <a:t> technologies.</a:t>
            </a:r>
            <a:r>
              <a:rPr lang="en-US" dirty="0" smtClean="0"/>
              <a:t> DAS configuration is simple and can be deployed easily and rapidly. Setup is managed using compute</a:t>
            </a:r>
            <a:r>
              <a:rPr lang="en-US" baseline="0" dirty="0" smtClean="0"/>
              <a:t> </a:t>
            </a:r>
            <a:r>
              <a:rPr lang="en-US" dirty="0" smtClean="0"/>
              <a:t>based tools, such as the compute</a:t>
            </a:r>
            <a:r>
              <a:rPr lang="en-US" baseline="0" dirty="0" smtClean="0"/>
              <a:t> system</a:t>
            </a:r>
            <a:r>
              <a:rPr lang="en-US" dirty="0" smtClean="0"/>
              <a:t> OS, which makes storage management tasks easy for small and medium enterprises. DAS is the simplest solution when compared to other storage networking models, and requires fewer management tasks and less hardware and software elements to set up and operate. </a:t>
            </a:r>
          </a:p>
          <a:p>
            <a:r>
              <a:rPr lang="en-US" b="1" dirty="0" smtClean="0"/>
              <a:t>DAS Challenges: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DAS does not scale well. A storage device has a limited number of ports, which restricts the number of compute</a:t>
            </a:r>
            <a:r>
              <a:rPr lang="en-US" baseline="0" dirty="0" smtClean="0"/>
              <a:t> systems</a:t>
            </a:r>
            <a:r>
              <a:rPr lang="en-US" dirty="0" smtClean="0"/>
              <a:t> that can directly connect to the storage. A limited bandwidth in DAS restricts the available I/O processing capability. DAS does not make optimal use of resources due to its limited ability to share front end ports. In DAS environments, unused resources cannot be easily re-allocated, resulting in islands of over-utilized and under-utilized storage pools. </a:t>
            </a:r>
          </a:p>
          <a:p>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4002" name="Rectangle 2"/>
          <p:cNvSpPr>
            <a:spLocks noGrp="1" noRot="1" noChangeAspect="1" noChangeArrowheads="1" noTextEdit="1"/>
          </p:cNvSpPr>
          <p:nvPr>
            <p:ph type="sldImg"/>
          </p:nvPr>
        </p:nvSpPr>
        <p:spPr>
          <a:xfrm>
            <a:off x="919163" y="554038"/>
            <a:ext cx="4948237" cy="3713162"/>
          </a:xfrm>
          <a:ln/>
        </p:spPr>
      </p:sp>
      <p:sp>
        <p:nvSpPr>
          <p:cNvPr id="2944003" name="Rectangle 3"/>
          <p:cNvSpPr>
            <a:spLocks noGrp="1" noChangeAspect="1" noChangeArrowheads="1"/>
          </p:cNvSpPr>
          <p:nvPr>
            <p:ph type="body" idx="1"/>
          </p:nvPr>
        </p:nvSpPr>
        <p:spPr>
          <a:xfrm>
            <a:off x="457200" y="4419600"/>
            <a:ext cx="5943600" cy="3962400"/>
          </a:xfrm>
        </p:spPr>
        <p:txBody>
          <a:bodyPr/>
          <a:lstStyle/>
          <a:p>
            <a:r>
              <a:rPr lang="en-US" b="0" dirty="0"/>
              <a:t>Just-in-time information </a:t>
            </a:r>
            <a:r>
              <a:rPr lang="en-US" b="0" dirty="0" smtClean="0"/>
              <a:t>for </a:t>
            </a:r>
            <a:r>
              <a:rPr lang="en-US" b="0" dirty="0"/>
              <a:t>business users: </a:t>
            </a:r>
            <a:r>
              <a:rPr lang="en-US" dirty="0"/>
              <a:t>Information must be available to business users when they need it. The explosive growth in online storage, proliferation of new servers and applications, spread of mission-critical data throughout enterprises, and demand for 24 × 7 data availability are some of the challenges that need to be addressed.</a:t>
            </a:r>
          </a:p>
          <a:p>
            <a:r>
              <a:rPr lang="en-US" dirty="0" smtClean="0"/>
              <a:t>Flexible </a:t>
            </a:r>
            <a:r>
              <a:rPr lang="en-US" dirty="0"/>
              <a:t>and resilient storage architecture: The storage infrastructure must provide flexibility and resilience that aligns with changing business requirements. Storage should scale without compromising performance requirements of the </a:t>
            </a:r>
            <a:r>
              <a:rPr lang="en-US" dirty="0" smtClean="0"/>
              <a:t>applications.</a:t>
            </a:r>
            <a:r>
              <a:rPr lang="en-US" baseline="0" dirty="0" smtClean="0"/>
              <a:t> A</a:t>
            </a:r>
            <a:r>
              <a:rPr lang="en-US" dirty="0" smtClean="0"/>
              <a:t>t </a:t>
            </a:r>
            <a:r>
              <a:rPr lang="en-US" dirty="0"/>
              <a:t>the same time, the total cost of managing information must be low</a:t>
            </a:r>
            <a:r>
              <a:rPr lang="en-US" dirty="0" smtClean="0"/>
              <a:t>.</a:t>
            </a:r>
          </a:p>
          <a:p>
            <a:r>
              <a:rPr lang="en-US" dirty="0" smtClean="0"/>
              <a:t>DAS is inefficient to fulfill</a:t>
            </a:r>
            <a:r>
              <a:rPr lang="en-US" baseline="0" dirty="0" smtClean="0"/>
              <a:t> these requirements, and this was the motivation for the evolution of</a:t>
            </a:r>
            <a:r>
              <a:rPr lang="en-US" dirty="0" smtClean="0"/>
              <a:t> storage networking technologies.</a:t>
            </a:r>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919163" y="554038"/>
            <a:ext cx="4948237" cy="3713162"/>
          </a:xfrm>
          <a:noFill/>
          <a:ln>
            <a:solidFill>
              <a:srgbClr val="000000"/>
            </a:solidFill>
            <a:miter lim="800000"/>
            <a:headEnd/>
            <a:tailEnd/>
          </a:ln>
        </p:spPr>
      </p:sp>
      <p:sp>
        <p:nvSpPr>
          <p:cNvPr id="26627" name="Rectangle 3"/>
          <p:cNvSpPr>
            <a:spLocks noGrp="1" noChangeAspect="1" noChangeArrowheads="1"/>
          </p:cNvSpPr>
          <p:nvPr>
            <p:ph type="body" idx="1"/>
          </p:nvPr>
        </p:nvSpPr>
        <p:spPr bwMode="auto">
          <a:xfrm>
            <a:off x="457200" y="4419600"/>
            <a:ext cx="5943600" cy="4343400"/>
          </a:xfrm>
          <a:noFill/>
        </p:spPr>
        <p:txBody>
          <a:bodyPr wrap="square" lIns="91440" tIns="45720" rIns="91440" bIns="45720" numCol="1" anchor="t" anchorCtr="0" compatLnSpc="1">
            <a:prstTxWarp prst="textNoShape">
              <a:avLst/>
            </a:prstTxWarp>
          </a:bodyPr>
          <a:lstStyle/>
          <a:p>
            <a:r>
              <a:rPr lang="en-US" sz="1200" kern="1200" dirty="0" smtClean="0">
                <a:solidFill>
                  <a:schemeClr val="tx1"/>
                </a:solidFill>
                <a:latin typeface="Calibri" pitchFamily="34" charset="0"/>
                <a:ea typeface="+mn-ea"/>
                <a:cs typeface="+mn-cs"/>
              </a:rPr>
              <a:t>FC SAN is a high-speed, dedicated network of compute</a:t>
            </a:r>
            <a:r>
              <a:rPr lang="en-US" sz="1200" kern="1200" baseline="0" dirty="0" smtClean="0">
                <a:solidFill>
                  <a:schemeClr val="tx1"/>
                </a:solidFill>
                <a:latin typeface="Calibri" pitchFamily="34" charset="0"/>
                <a:ea typeface="+mn-ea"/>
                <a:cs typeface="+mn-cs"/>
              </a:rPr>
              <a:t> systems</a:t>
            </a:r>
            <a:r>
              <a:rPr lang="en-US" sz="1200" kern="1200" dirty="0" smtClean="0">
                <a:solidFill>
                  <a:schemeClr val="tx1"/>
                </a:solidFill>
                <a:latin typeface="Calibri" pitchFamily="34" charset="0"/>
                <a:ea typeface="+mn-ea"/>
                <a:cs typeface="+mn-cs"/>
              </a:rPr>
              <a:t> and shared storage devices. FC SAN uses SCSI</a:t>
            </a:r>
            <a:r>
              <a:rPr lang="en-US" sz="1200" kern="1200" baseline="0" dirty="0" smtClean="0">
                <a:solidFill>
                  <a:schemeClr val="tx1"/>
                </a:solidFill>
                <a:latin typeface="Calibri" pitchFamily="34" charset="0"/>
                <a:ea typeface="+mn-ea"/>
                <a:cs typeface="+mn-cs"/>
              </a:rPr>
              <a:t> over FC</a:t>
            </a:r>
            <a:r>
              <a:rPr lang="en-US" sz="1200" kern="1200" dirty="0" smtClean="0">
                <a:solidFill>
                  <a:schemeClr val="tx1"/>
                </a:solidFill>
                <a:latin typeface="Calibri" pitchFamily="34" charset="0"/>
                <a:ea typeface="+mn-ea"/>
                <a:cs typeface="+mn-cs"/>
              </a:rPr>
              <a:t> protocol to</a:t>
            </a:r>
            <a:r>
              <a:rPr lang="en-US" sz="1200" kern="1200" baseline="0" dirty="0" smtClean="0">
                <a:solidFill>
                  <a:schemeClr val="tx1"/>
                </a:solidFill>
                <a:latin typeface="Calibri" pitchFamily="34" charset="0"/>
                <a:ea typeface="+mn-ea"/>
                <a:cs typeface="+mn-cs"/>
              </a:rPr>
              <a:t> transfer data</a:t>
            </a:r>
            <a:r>
              <a:rPr lang="en-US" sz="1200" kern="1200" dirty="0" smtClean="0">
                <a:solidFill>
                  <a:schemeClr val="tx1"/>
                </a:solidFill>
                <a:latin typeface="Calibri" pitchFamily="34" charset="0"/>
                <a:ea typeface="+mn-ea"/>
                <a:cs typeface="+mn-cs"/>
              </a:rPr>
              <a:t> between compute</a:t>
            </a:r>
            <a:r>
              <a:rPr lang="en-US" sz="1200" kern="1200" baseline="0" dirty="0" smtClean="0">
                <a:solidFill>
                  <a:schemeClr val="tx1"/>
                </a:solidFill>
                <a:latin typeface="Calibri" pitchFamily="34" charset="0"/>
                <a:ea typeface="+mn-ea"/>
                <a:cs typeface="+mn-cs"/>
              </a:rPr>
              <a:t> systems</a:t>
            </a:r>
            <a:r>
              <a:rPr lang="en-US" sz="1200" kern="1200" dirty="0" smtClean="0">
                <a:solidFill>
                  <a:schemeClr val="tx1"/>
                </a:solidFill>
                <a:latin typeface="Calibri" pitchFamily="34" charset="0"/>
                <a:ea typeface="+mn-ea"/>
                <a:cs typeface="+mn-cs"/>
              </a:rPr>
              <a:t> and storage devices.</a:t>
            </a:r>
            <a:r>
              <a:rPr lang="en-US" sz="1200" kern="1200" baseline="0" dirty="0" smtClean="0">
                <a:solidFill>
                  <a:schemeClr val="tx1"/>
                </a:solidFill>
                <a:latin typeface="Calibri" pitchFamily="34" charset="0"/>
                <a:ea typeface="+mn-ea"/>
                <a:cs typeface="+mn-cs"/>
              </a:rPr>
              <a:t> It provides block-level access to storage devices.</a:t>
            </a:r>
            <a:endParaRPr lang="en-US" sz="1200" kern="1200" dirty="0" smtClean="0">
              <a:solidFill>
                <a:schemeClr val="tx1"/>
              </a:solidFill>
              <a:latin typeface="Calibri" pitchFamily="34" charset="0"/>
              <a:ea typeface="+mn-ea"/>
              <a:cs typeface="+mn-cs"/>
            </a:endParaRPr>
          </a:p>
          <a:p>
            <a:r>
              <a:rPr lang="en-US" sz="1200" kern="1200" dirty="0" smtClean="0">
                <a:solidFill>
                  <a:schemeClr val="tx1"/>
                </a:solidFill>
                <a:latin typeface="Calibri" pitchFamily="34" charset="0"/>
                <a:ea typeface="+mn-ea"/>
                <a:cs typeface="+mn-cs"/>
              </a:rPr>
              <a:t>FC SAN enables storage consolidation and allows a storage system to be shared by multiple compute</a:t>
            </a:r>
            <a:r>
              <a:rPr lang="en-US" sz="1200" kern="1200" baseline="0" dirty="0" smtClean="0">
                <a:solidFill>
                  <a:schemeClr val="tx1"/>
                </a:solidFill>
                <a:latin typeface="Calibri" pitchFamily="34" charset="0"/>
                <a:ea typeface="+mn-ea"/>
                <a:cs typeface="+mn-cs"/>
              </a:rPr>
              <a:t> systems</a:t>
            </a:r>
            <a:r>
              <a:rPr lang="en-US" sz="1200" kern="1200" dirty="0" smtClean="0">
                <a:solidFill>
                  <a:schemeClr val="tx1"/>
                </a:solidFill>
                <a:latin typeface="Calibri" pitchFamily="34" charset="0"/>
                <a:ea typeface="+mn-ea"/>
                <a:cs typeface="+mn-cs"/>
              </a:rPr>
              <a:t>. This improves utilization of storage resources, compared to DAS architecture. Because compute</a:t>
            </a:r>
            <a:r>
              <a:rPr lang="en-US" sz="1200" kern="1200" baseline="0" dirty="0" smtClean="0">
                <a:solidFill>
                  <a:schemeClr val="tx1"/>
                </a:solidFill>
                <a:latin typeface="Calibri" pitchFamily="34" charset="0"/>
                <a:ea typeface="+mn-ea"/>
                <a:cs typeface="+mn-cs"/>
              </a:rPr>
              <a:t> systems</a:t>
            </a:r>
            <a:r>
              <a:rPr lang="en-US" sz="1200" kern="1200" dirty="0" smtClean="0">
                <a:solidFill>
                  <a:schemeClr val="tx1"/>
                </a:solidFill>
                <a:latin typeface="Calibri" pitchFamily="34" charset="0"/>
                <a:ea typeface="+mn-ea"/>
                <a:cs typeface="+mn-cs"/>
              </a:rPr>
              <a:t> share a common pool of storage, the total amount of storage an organization needs to purchase and manage is reduced. As consolidation occurs, storage management becomes centralized and less complex, which significantly reduces the people cost for managing data.</a:t>
            </a:r>
            <a:r>
              <a:rPr lang="en-US" dirty="0" smtClean="0"/>
              <a:t> SAN architecture is highly scalable. Theoretically, it can be scaled up to</a:t>
            </a:r>
            <a:r>
              <a:rPr lang="en-US" baseline="0" dirty="0" smtClean="0"/>
              <a:t> approximately 15 million devices.</a:t>
            </a:r>
            <a:endParaRPr lang="en-US" sz="1200" kern="1200" dirty="0" smtClean="0">
              <a:solidFill>
                <a:schemeClr val="tx1"/>
              </a:solidFill>
              <a:latin typeface="Calibri" pitchFamily="34" charset="0"/>
              <a:ea typeface="+mn-ea"/>
              <a:cs typeface="+mn-cs"/>
            </a:endParaRPr>
          </a:p>
          <a:p>
            <a:r>
              <a:rPr lang="en-US" sz="1200" kern="1200" dirty="0" smtClean="0">
                <a:solidFill>
                  <a:schemeClr val="tx1"/>
                </a:solidFill>
                <a:latin typeface="Calibri" pitchFamily="34" charset="0"/>
                <a:ea typeface="+mn-ea"/>
                <a:cs typeface="+mn-cs"/>
              </a:rPr>
              <a:t>FC SAN ensures high availability of critical applications by providing multiple</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connectivity</a:t>
            </a:r>
            <a:r>
              <a:rPr lang="en-US" sz="1200" kern="1200" baseline="0" dirty="0" smtClean="0">
                <a:solidFill>
                  <a:schemeClr val="tx1"/>
                </a:solidFill>
                <a:latin typeface="Calibri" pitchFamily="34" charset="0"/>
                <a:ea typeface="+mn-ea"/>
                <a:cs typeface="+mn-cs"/>
              </a:rPr>
              <a:t> paths</a:t>
            </a:r>
            <a:r>
              <a:rPr lang="en-US" sz="1200" kern="1200" dirty="0" smtClean="0">
                <a:solidFill>
                  <a:schemeClr val="tx1"/>
                </a:solidFill>
                <a:latin typeface="Calibri" pitchFamily="34" charset="0"/>
                <a:ea typeface="+mn-ea"/>
                <a:cs typeface="+mn-cs"/>
              </a:rPr>
              <a:t> between</a:t>
            </a:r>
            <a:r>
              <a:rPr lang="en-US" sz="1200" kern="1200" baseline="0" dirty="0" smtClean="0">
                <a:solidFill>
                  <a:schemeClr val="tx1"/>
                </a:solidFill>
                <a:latin typeface="Calibri" pitchFamily="34" charset="0"/>
                <a:ea typeface="+mn-ea"/>
                <a:cs typeface="+mn-cs"/>
              </a:rPr>
              <a:t> compute system and storage devices</a:t>
            </a:r>
            <a:r>
              <a:rPr lang="en-US" sz="1200" kern="1200" dirty="0" smtClean="0">
                <a:solidFill>
                  <a:schemeClr val="tx1"/>
                </a:solidFill>
                <a:latin typeface="Calibri" pitchFamily="34" charset="0"/>
                <a:ea typeface="+mn-ea"/>
                <a:cs typeface="+mn-cs"/>
              </a:rPr>
              <a:t>. FC SAN provides hot-plugging capabilities that enable organizations to install, configure, and bring storage online without experiencing server downtime.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FC</a:t>
            </a:r>
            <a:r>
              <a:rPr lang="en-US" dirty="0" smtClean="0"/>
              <a:t> provides a serial data transfer interface that can</a:t>
            </a:r>
            <a:r>
              <a:rPr lang="en-US" baseline="0" dirty="0" smtClean="0"/>
              <a:t> operate </a:t>
            </a:r>
            <a:r>
              <a:rPr lang="en-US" dirty="0" smtClean="0"/>
              <a:t>over copper wire (for back end connectivity) and/or optical fiber (for front end connectivity).</a:t>
            </a:r>
            <a:r>
              <a:rPr lang="en-US" sz="1200" kern="1200" dirty="0" smtClean="0">
                <a:solidFill>
                  <a:schemeClr val="tx1"/>
                </a:solidFill>
                <a:latin typeface="Calibri" pitchFamily="34" charset="0"/>
                <a:ea typeface="+mn-ea"/>
                <a:cs typeface="+mn-cs"/>
              </a:rPr>
              <a:t> 16 GFC Fibre Channel interface enables </a:t>
            </a:r>
            <a:r>
              <a:rPr lang="en-GB" sz="1200" kern="1200" dirty="0" smtClean="0">
                <a:solidFill>
                  <a:schemeClr val="tx1"/>
                </a:solidFill>
                <a:latin typeface="Calibri" pitchFamily="34" charset="0"/>
                <a:ea typeface="+mn-ea"/>
                <a:cs typeface="+mn-cs"/>
              </a:rPr>
              <a:t>data rates up to 16 Gbps and </a:t>
            </a:r>
            <a:r>
              <a:rPr lang="en-US" sz="1200" kern="1200" dirty="0" smtClean="0">
                <a:solidFill>
                  <a:schemeClr val="tx1"/>
                </a:solidFill>
                <a:latin typeface="Calibri" pitchFamily="34" charset="0"/>
                <a:ea typeface="+mn-ea"/>
                <a:cs typeface="+mn-cs"/>
              </a:rPr>
              <a:t>offers throughput of 3200 MB/s. FC communication uses Fibre Channel Protocol</a:t>
            </a:r>
            <a:r>
              <a:rPr lang="en-US" sz="1200" kern="1200" baseline="0" dirty="0" smtClean="0">
                <a:solidFill>
                  <a:schemeClr val="tx1"/>
                </a:solidFill>
                <a:latin typeface="Calibri" pitchFamily="34" charset="0"/>
                <a:ea typeface="+mn-ea"/>
                <a:cs typeface="+mn-cs"/>
              </a:rPr>
              <a:t> (FCP), which is</a:t>
            </a:r>
            <a:r>
              <a:rPr lang="en-US" sz="1200" kern="1200" dirty="0" smtClean="0">
                <a:solidFill>
                  <a:schemeClr val="tx1"/>
                </a:solidFill>
                <a:latin typeface="Calibri" pitchFamily="34" charset="0"/>
                <a:ea typeface="+mn-ea"/>
                <a:cs typeface="+mn-cs"/>
              </a:rPr>
              <a:t> </a:t>
            </a:r>
            <a:r>
              <a:rPr lang="en-US" dirty="0" smtClean="0"/>
              <a:t>SCSI data, encapsulated and transported within Fibre Channel frames.</a:t>
            </a:r>
          </a:p>
          <a:p>
            <a:endParaRPr lang="en-US" dirty="0" smtClean="0"/>
          </a:p>
        </p:txBody>
      </p:sp>
      <p:sp>
        <p:nvSpPr>
          <p:cNvPr id="4" name="Slide Number Placeholder 3"/>
          <p:cNvSpPr>
            <a:spLocks noGrp="1"/>
          </p:cNvSpPr>
          <p:nvPr>
            <p:ph type="sldNum" sz="quarter" idx="10"/>
          </p:nvPr>
        </p:nvSpPr>
        <p:spPr/>
        <p:txBody>
          <a:bodyPr/>
          <a:lstStyle/>
          <a:p>
            <a:pPr>
              <a:defRPr/>
            </a:pPr>
            <a:fld id="{80249327-EC2F-4096-8D35-6B76097739FC}" type="slidenum">
              <a:rPr lang="en-US" smtClean="0"/>
              <a:pPr>
                <a:defRPr/>
              </a:pPr>
              <a:t>25</a:t>
            </a:fld>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Calibri" pitchFamily="34" charset="0"/>
                <a:ea typeface="+mn-ea"/>
                <a:cs typeface="+mn-cs"/>
              </a:rPr>
              <a:t>A SAN consists of three basic components: servers(compute systems), network infrastructure, and storage. Servers and storage are the end points or terminal devices (called ‘nodes’) which provide</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ports for communication. Network infrastructure consists of cables and connectors, interconnecting devices (such as FC switches or hubs), and SAN management software.</a:t>
            </a:r>
          </a:p>
          <a:p>
            <a:r>
              <a:rPr lang="en-US" sz="1200" kern="1200" dirty="0" smtClean="0">
                <a:solidFill>
                  <a:schemeClr val="tx1"/>
                </a:solidFill>
                <a:latin typeface="Calibri" pitchFamily="34" charset="0"/>
                <a:ea typeface="+mn-ea"/>
                <a:cs typeface="+mn-cs"/>
              </a:rPr>
              <a:t>SAN implementations use optical fiber cabling. Copper may be used for shorter distances, example back-end connectivity, because it provides a better signal-to-noise ratio for distances up to 30 meters. </a:t>
            </a:r>
          </a:p>
          <a:p>
            <a:r>
              <a:rPr lang="en-US" sz="1200" kern="1200" dirty="0" smtClean="0">
                <a:solidFill>
                  <a:schemeClr val="tx1"/>
                </a:solidFill>
                <a:latin typeface="Calibri" pitchFamily="34" charset="0"/>
                <a:ea typeface="+mn-ea"/>
                <a:cs typeface="+mn-cs"/>
              </a:rPr>
              <a:t>A connector is attached at the end of a cable to enable swift connection and disconnection of the cable to and from a port. Standard connector (SC) and a Lucent connector (LC) are two commonly used connectors for fiber optic cables. </a:t>
            </a:r>
          </a:p>
          <a:p>
            <a:r>
              <a:rPr lang="en-US" sz="1200" kern="1200" dirty="0" smtClean="0">
                <a:solidFill>
                  <a:schemeClr val="tx1"/>
                </a:solidFill>
                <a:latin typeface="Calibri" pitchFamily="34" charset="0"/>
                <a:ea typeface="+mn-ea"/>
                <a:cs typeface="+mn-cs"/>
              </a:rPr>
              <a:t>FC Hubs, departmental switches, and enterprise directors are the interconnect devices commonly used in FC SAN. </a:t>
            </a:r>
            <a:r>
              <a:rPr lang="en-US" sz="1200" i="0" kern="1200" dirty="0" smtClean="0">
                <a:solidFill>
                  <a:schemeClr val="tx1"/>
                </a:solidFill>
                <a:latin typeface="Calibri" pitchFamily="34" charset="0"/>
                <a:ea typeface="+mn-ea"/>
                <a:cs typeface="+mn-cs"/>
              </a:rPr>
              <a:t>Hubs</a:t>
            </a:r>
            <a:r>
              <a:rPr lang="en-US" sz="1200" kern="1200" dirty="0" smtClean="0">
                <a:solidFill>
                  <a:schemeClr val="tx1"/>
                </a:solidFill>
                <a:latin typeface="Calibri" pitchFamily="34" charset="0"/>
                <a:ea typeface="+mn-ea"/>
                <a:cs typeface="+mn-cs"/>
              </a:rPr>
              <a:t> are used as communication devices in Fibre Channel Arbitrated Loop</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FC-AL) implementations. Hubs physically connect nodes in a logical loop or a physical star topology. </a:t>
            </a:r>
          </a:p>
          <a:p>
            <a:r>
              <a:rPr lang="en-US" dirty="0" smtClean="0"/>
              <a:t>Because low cost and high performance switches are readily available, </a:t>
            </a:r>
            <a:r>
              <a:rPr lang="en-US" sz="1200" kern="1200" dirty="0" smtClean="0">
                <a:solidFill>
                  <a:schemeClr val="tx1"/>
                </a:solidFill>
                <a:latin typeface="Calibri" pitchFamily="34" charset="0"/>
                <a:ea typeface="+mn-ea"/>
                <a:cs typeface="+mn-cs"/>
              </a:rPr>
              <a:t>hubs are rarely used in FC SANs. </a:t>
            </a:r>
            <a:r>
              <a:rPr lang="en-US" sz="1200" i="0" kern="1200" dirty="0" smtClean="0">
                <a:solidFill>
                  <a:schemeClr val="tx1"/>
                </a:solidFill>
                <a:latin typeface="Calibri" pitchFamily="34" charset="0"/>
                <a:ea typeface="+mn-ea"/>
                <a:cs typeface="+mn-cs"/>
              </a:rPr>
              <a:t>Switches </a:t>
            </a:r>
            <a:r>
              <a:rPr lang="en-US" sz="1200" kern="1200" dirty="0" smtClean="0">
                <a:solidFill>
                  <a:schemeClr val="tx1"/>
                </a:solidFill>
                <a:latin typeface="Calibri" pitchFamily="34" charset="0"/>
                <a:ea typeface="+mn-ea"/>
                <a:cs typeface="+mn-cs"/>
              </a:rPr>
              <a:t>are more intelligent than hubs and directly route data from one physical port to another. Therefore, nodes do not share the bandwidth; instead, each node has a dedicated communication path.</a:t>
            </a:r>
            <a:r>
              <a:rPr lang="en-US" sz="1200" i="1" kern="1200" dirty="0" smtClean="0">
                <a:solidFill>
                  <a:schemeClr val="tx1"/>
                </a:solidFill>
                <a:latin typeface="Calibri" pitchFamily="34" charset="0"/>
                <a:ea typeface="+mn-ea"/>
                <a:cs typeface="+mn-cs"/>
              </a:rPr>
              <a:t> </a:t>
            </a:r>
          </a:p>
          <a:p>
            <a:r>
              <a:rPr lang="en-US" sz="1200" i="0" kern="1200" dirty="0" smtClean="0">
                <a:solidFill>
                  <a:schemeClr val="tx1"/>
                </a:solidFill>
                <a:latin typeface="Calibri" pitchFamily="34" charset="0"/>
                <a:ea typeface="+mn-ea"/>
                <a:cs typeface="+mn-cs"/>
              </a:rPr>
              <a:t>Directors </a:t>
            </a:r>
            <a:r>
              <a:rPr lang="en-US" sz="1200" kern="1200" dirty="0" smtClean="0">
                <a:solidFill>
                  <a:schemeClr val="tx1"/>
                </a:solidFill>
                <a:latin typeface="Calibri" pitchFamily="34" charset="0"/>
                <a:ea typeface="+mn-ea"/>
                <a:cs typeface="+mn-cs"/>
              </a:rPr>
              <a:t>are high end switches with a higher port count and better fault tolerance capabilities. </a:t>
            </a:r>
          </a:p>
          <a:p>
            <a:r>
              <a:rPr lang="en-US" sz="1200" kern="1200" dirty="0" smtClean="0">
                <a:solidFill>
                  <a:schemeClr val="tx1"/>
                </a:solidFill>
                <a:latin typeface="Calibri" pitchFamily="34" charset="0"/>
                <a:ea typeface="+mn-ea"/>
                <a:cs typeface="+mn-cs"/>
              </a:rPr>
              <a:t>The fundamental purpose</a:t>
            </a:r>
            <a:r>
              <a:rPr lang="en-US" sz="1200" kern="1200" baseline="0" dirty="0" smtClean="0">
                <a:solidFill>
                  <a:schemeClr val="tx1"/>
                </a:solidFill>
                <a:latin typeface="Calibri" pitchFamily="34" charset="0"/>
                <a:ea typeface="+mn-ea"/>
                <a:cs typeface="+mn-cs"/>
              </a:rPr>
              <a:t> of a SAN is to provide compute access to storage resources. The large storage capacities offered by modern storage arrays have been exploited in SAN environments for storage consolidation and centralization.</a:t>
            </a:r>
            <a:endParaRPr lang="en-US" sz="1200" kern="1200" dirty="0" smtClean="0">
              <a:solidFill>
                <a:schemeClr val="tx1"/>
              </a:solidFill>
              <a:latin typeface="Calibri" pitchFamily="34" charset="0"/>
              <a:ea typeface="+mn-ea"/>
              <a:cs typeface="+mn-cs"/>
            </a:endParaRPr>
          </a:p>
          <a:p>
            <a:r>
              <a:rPr lang="en-US" sz="1200" kern="1200" dirty="0" smtClean="0">
                <a:solidFill>
                  <a:schemeClr val="tx1"/>
                </a:solidFill>
                <a:latin typeface="Calibri" pitchFamily="34" charset="0"/>
                <a:ea typeface="+mn-ea"/>
                <a:cs typeface="+mn-cs"/>
              </a:rPr>
              <a:t>A SAN management software manages the interfaces between compute</a:t>
            </a:r>
            <a:r>
              <a:rPr lang="en-US" sz="1200" kern="1200" baseline="0" dirty="0" smtClean="0">
                <a:solidFill>
                  <a:schemeClr val="tx1"/>
                </a:solidFill>
                <a:latin typeface="Calibri" pitchFamily="34" charset="0"/>
                <a:ea typeface="+mn-ea"/>
                <a:cs typeface="+mn-cs"/>
              </a:rPr>
              <a:t> systems</a:t>
            </a:r>
            <a:r>
              <a:rPr lang="en-US" sz="1200" kern="1200" dirty="0" smtClean="0">
                <a:solidFill>
                  <a:schemeClr val="tx1"/>
                </a:solidFill>
                <a:latin typeface="Calibri" pitchFamily="34" charset="0"/>
                <a:ea typeface="+mn-ea"/>
                <a:cs typeface="+mn-cs"/>
              </a:rPr>
              <a:t>, interconnect devices, and storage arrays. The software provides a view of the SAN environment and enables management of various resources from one central console.</a:t>
            </a:r>
          </a:p>
          <a:p>
            <a:endParaRPr lang="en-US" sz="1200" kern="1200" dirty="0" smtClean="0">
              <a:solidFill>
                <a:schemeClr val="tx1"/>
              </a:solidFill>
              <a:latin typeface="Calibri" pitchFamily="34" charset="0"/>
              <a:ea typeface="+mn-ea"/>
              <a:cs typeface="+mn-cs"/>
            </a:endParaRPr>
          </a:p>
          <a:p>
            <a:endParaRPr lang="en-US" sz="1200" kern="1200" dirty="0" smtClean="0">
              <a:solidFill>
                <a:schemeClr val="tx1"/>
              </a:solidFill>
              <a:latin typeface="Calibri" pitchFamily="34"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sz="1200" kern="1200" dirty="0" smtClean="0">
                <a:solidFill>
                  <a:schemeClr val="tx1"/>
                </a:solidFill>
                <a:latin typeface="Calibri" pitchFamily="34" charset="0"/>
                <a:ea typeface="+mn-ea"/>
                <a:cs typeface="+mn-cs"/>
              </a:rPr>
              <a:t>The Fibre Channel</a:t>
            </a:r>
            <a:r>
              <a:rPr lang="en-US" sz="1200" kern="1200" baseline="0" dirty="0" smtClean="0">
                <a:solidFill>
                  <a:schemeClr val="tx1"/>
                </a:solidFill>
                <a:latin typeface="Calibri" pitchFamily="34" charset="0"/>
                <a:ea typeface="+mn-ea"/>
                <a:cs typeface="+mn-cs"/>
              </a:rPr>
              <a:t> F</a:t>
            </a:r>
            <a:r>
              <a:rPr lang="en-US" sz="1200" kern="1200" dirty="0" smtClean="0">
                <a:solidFill>
                  <a:schemeClr val="tx1"/>
                </a:solidFill>
                <a:latin typeface="Calibri" pitchFamily="34" charset="0"/>
                <a:ea typeface="+mn-ea"/>
                <a:cs typeface="+mn-cs"/>
              </a:rPr>
              <a:t>abric  is a logical space in which all nodes communicate with one another through an FC switch or multiple interconnected FC switches. If an FC</a:t>
            </a:r>
            <a:r>
              <a:rPr lang="en-US" sz="1200" kern="1200" baseline="0" dirty="0" smtClean="0">
                <a:solidFill>
                  <a:schemeClr val="tx1"/>
                </a:solidFill>
                <a:latin typeface="Calibri" pitchFamily="34" charset="0"/>
                <a:ea typeface="+mn-ea"/>
                <a:cs typeface="+mn-cs"/>
              </a:rPr>
              <a:t> Fabric </a:t>
            </a:r>
            <a:r>
              <a:rPr lang="en-US" sz="1200" kern="1200" dirty="0" smtClean="0">
                <a:solidFill>
                  <a:schemeClr val="tx1"/>
                </a:solidFill>
                <a:latin typeface="Calibri" pitchFamily="34" charset="0"/>
                <a:ea typeface="+mn-ea"/>
                <a:cs typeface="+mn-cs"/>
              </a:rPr>
              <a:t> involves multiple switches, they are linked together through an FC cable. In a switched fabric, the link between any two switches is called Inter Switch Link (ISL). ISLs allow for two or more Fibre Channel switches to be connected together to form a single, but larger, fabric. ISLs are used to transfer from servers</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to</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storage arrays and the fabric management traffic from one switch to another. By using inter-switch links, a switched fabric can be expanded to connect a large number of nodes.</a:t>
            </a:r>
          </a:p>
          <a:p>
            <a:endParaRPr lang="en-US" dirty="0" smtClean="0"/>
          </a:p>
          <a:p>
            <a:endParaRPr lang="en-US" dirty="0" smtClean="0"/>
          </a:p>
        </p:txBody>
      </p:sp>
      <p:sp>
        <p:nvSpPr>
          <p:cNvPr id="4" name="Footer Placeholder 3"/>
          <p:cNvSpPr txBox="1">
            <a:spLocks noGrp="1"/>
          </p:cNvSpPr>
          <p:nvPr/>
        </p:nvSpPr>
        <p:spPr>
          <a:xfrm>
            <a:off x="0" y="8839200"/>
            <a:ext cx="4267200" cy="304800"/>
          </a:xfrm>
          <a:prstGeom prst="rect">
            <a:avLst/>
          </a:prstGeom>
          <a:noFill/>
        </p:spPr>
        <p:txBody>
          <a:bodyPr anchor="b"/>
          <a:lstStyle/>
          <a:p>
            <a:pPr fontAlgn="auto">
              <a:spcBef>
                <a:spcPts val="0"/>
              </a:spcBef>
              <a:spcAft>
                <a:spcPts val="0"/>
              </a:spcAft>
              <a:defRPr/>
            </a:pPr>
            <a:r>
              <a:rPr lang="en-US" sz="900" dirty="0">
                <a:latin typeface="MetaNormalLF-Roman" pitchFamily="34" charset="0"/>
                <a:cs typeface="+mn-cs"/>
              </a:rPr>
              <a:t>Copyright © 2011 EMC Corporation. Do not Copy - All Rights Reserved.</a:t>
            </a:r>
          </a:p>
        </p:txBody>
      </p:sp>
      <p:sp>
        <p:nvSpPr>
          <p:cNvPr id="5" name="Slide Number Placeholder 4"/>
          <p:cNvSpPr txBox="1">
            <a:spLocks noGrp="1"/>
          </p:cNvSpPr>
          <p:nvPr/>
        </p:nvSpPr>
        <p:spPr>
          <a:xfrm>
            <a:off x="6400800" y="8839200"/>
            <a:ext cx="455613" cy="304800"/>
          </a:xfrm>
          <a:prstGeom prst="rect">
            <a:avLst/>
          </a:prstGeom>
          <a:noFill/>
        </p:spPr>
        <p:txBody>
          <a:bodyPr anchor="b"/>
          <a:lstStyle/>
          <a:p>
            <a:pPr algn="r" fontAlgn="auto">
              <a:spcBef>
                <a:spcPts val="0"/>
              </a:spcBef>
              <a:spcAft>
                <a:spcPts val="0"/>
              </a:spcAft>
              <a:defRPr/>
            </a:pPr>
            <a:fld id="{6EDF8614-AE09-4278-B440-85C9FE3A6BB2}" type="slidenum">
              <a:rPr lang="en-US" sz="900">
                <a:latin typeface="MetaNormalLF-Roman" pitchFamily="34" charset="0"/>
                <a:cs typeface="+mn-cs"/>
              </a:rPr>
              <a:pPr algn="r" fontAlgn="auto">
                <a:spcBef>
                  <a:spcPts val="0"/>
                </a:spcBef>
                <a:spcAft>
                  <a:spcPts val="0"/>
                </a:spcAft>
                <a:defRPr/>
              </a:pPr>
              <a:t>27</a:t>
            </a:fld>
            <a:endParaRPr lang="en-US" sz="900" dirty="0">
              <a:latin typeface="MetaNormalLF-Roman" pitchFamily="34" charset="0"/>
              <a:cs typeface="+mn-cs"/>
            </a:endParaRP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917575" y="554038"/>
            <a:ext cx="4949825" cy="3713162"/>
          </a:xfrm>
          <a:noFill/>
          <a:ln>
            <a:solidFill>
              <a:srgbClr val="000000"/>
            </a:solidFill>
            <a:miter lim="800000"/>
            <a:headEnd/>
            <a:tailEnd/>
          </a:ln>
        </p:spPr>
      </p:sp>
      <p:sp>
        <p:nvSpPr>
          <p:cNvPr id="22531" name="Rectangle 3"/>
          <p:cNvSpPr>
            <a:spLocks noGrp="1" noChangeAspect="1" noChangeArrowheads="1"/>
          </p:cNvSpPr>
          <p:nvPr>
            <p:ph type="body" idx="1"/>
          </p:nvPr>
        </p:nvSpPr>
        <p:spPr bwMode="auto">
          <a:xfrm>
            <a:off x="457200" y="4419600"/>
            <a:ext cx="5943600" cy="4038600"/>
          </a:xfrm>
          <a:noFill/>
        </p:spPr>
        <p:txBody>
          <a:bodyPr wrap="square" lIns="91440" tIns="45720" rIns="91440" bIns="45720" numCol="1" anchor="t" anchorCtr="0" compatLnSpc="1">
            <a:prstTxWarp prst="textNoShape">
              <a:avLst/>
            </a:prstTxWarp>
          </a:bodyPr>
          <a:lstStyle/>
          <a:p>
            <a:r>
              <a:rPr lang="en-US" dirty="0" smtClean="0"/>
              <a:t>Compute systems communicate with storage devices through specialized outlets called ports. Ports are the basic building blocks of an FC network. Ports in the network can be one of the following types: </a:t>
            </a:r>
          </a:p>
          <a:p>
            <a:pPr lvl="1"/>
            <a:r>
              <a:rPr lang="en-US" b="0" dirty="0" smtClean="0"/>
              <a:t>N_port: </a:t>
            </a:r>
            <a:r>
              <a:rPr lang="en-US" dirty="0" smtClean="0"/>
              <a:t>An end point in the fabric. This port is also known as the </a:t>
            </a:r>
            <a:r>
              <a:rPr lang="en-US" i="0" dirty="0" smtClean="0"/>
              <a:t>node port. </a:t>
            </a:r>
            <a:r>
              <a:rPr lang="en-US" dirty="0" smtClean="0"/>
              <a:t>Typically, it is a compute</a:t>
            </a:r>
            <a:r>
              <a:rPr lang="en-US" baseline="0" dirty="0" smtClean="0"/>
              <a:t> system</a:t>
            </a:r>
            <a:r>
              <a:rPr lang="en-US" dirty="0" smtClean="0"/>
              <a:t> port (HBA) or a storage array port that is connected to a switch in a switched fabric. </a:t>
            </a:r>
          </a:p>
          <a:p>
            <a:pPr lvl="1"/>
            <a:r>
              <a:rPr lang="en-US" b="0" dirty="0" smtClean="0"/>
              <a:t>E_port: </a:t>
            </a:r>
            <a:r>
              <a:rPr lang="en-US" dirty="0" smtClean="0"/>
              <a:t>An FC port that forms the connection between two FC switches. This port is also known as the </a:t>
            </a:r>
            <a:r>
              <a:rPr lang="en-US" i="0" dirty="0" smtClean="0"/>
              <a:t>expansion port. </a:t>
            </a:r>
            <a:r>
              <a:rPr lang="en-US" dirty="0" smtClean="0"/>
              <a:t>The E_port on an FC switch connects to the E_port of another FC switch in the fabric through an </a:t>
            </a:r>
            <a:r>
              <a:rPr lang="en-US" i="0" dirty="0" smtClean="0"/>
              <a:t>ISL. </a:t>
            </a:r>
            <a:endParaRPr lang="en-US" dirty="0" smtClean="0"/>
          </a:p>
          <a:p>
            <a:pPr lvl="1"/>
            <a:r>
              <a:rPr lang="en-US" b="0" dirty="0" smtClean="0"/>
              <a:t>F_port: </a:t>
            </a:r>
            <a:r>
              <a:rPr lang="en-US" dirty="0" smtClean="0"/>
              <a:t>A port on a switch that connects an N_port. It is also known as a </a:t>
            </a:r>
            <a:r>
              <a:rPr lang="en-US" i="0" dirty="0" smtClean="0"/>
              <a:t>fabric port.</a:t>
            </a:r>
            <a:endParaRPr lang="en-US" dirty="0" smtClean="0"/>
          </a:p>
          <a:p>
            <a:pPr lvl="1"/>
            <a:r>
              <a:rPr lang="en-US" b="0" dirty="0" smtClean="0"/>
              <a:t>G_port: </a:t>
            </a:r>
            <a:r>
              <a:rPr lang="en-US" dirty="0" smtClean="0"/>
              <a:t>A generic port that can operate as an E_port or an F_port and determines its functionality automatically during initialization. </a:t>
            </a:r>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Two</a:t>
            </a:r>
            <a:r>
              <a:rPr lang="en-US" sz="1200" kern="1200" baseline="0" dirty="0" smtClean="0">
                <a:solidFill>
                  <a:schemeClr val="tx1"/>
                </a:solidFill>
                <a:latin typeface="Calibri" pitchFamily="34" charset="0"/>
                <a:ea typeface="+mn-ea"/>
                <a:cs typeface="+mn-cs"/>
              </a:rPr>
              <a:t> types of addresses are used for communication in an FC SAN environment </a:t>
            </a:r>
            <a:r>
              <a:rPr lang="en-US" dirty="0" smtClean="0"/>
              <a:t>– Channel Address and World Wide Name. </a:t>
            </a:r>
          </a:p>
          <a:p>
            <a:r>
              <a:rPr lang="en-US" dirty="0" smtClean="0"/>
              <a:t>A </a:t>
            </a:r>
            <a:r>
              <a:rPr lang="en-US" dirty="0" err="1" smtClean="0"/>
              <a:t>Fibre</a:t>
            </a:r>
            <a:r>
              <a:rPr lang="en-US" dirty="0" smtClean="0"/>
              <a:t> Channel address is dynamically assigned </a:t>
            </a:r>
            <a:r>
              <a:rPr lang="en-US" sz="1200" kern="1200" dirty="0" smtClean="0">
                <a:solidFill>
                  <a:schemeClr val="tx1"/>
                </a:solidFill>
                <a:latin typeface="Calibri" pitchFamily="34" charset="0"/>
                <a:ea typeface="+mn-ea"/>
                <a:cs typeface="+mn-cs"/>
              </a:rPr>
              <a:t>when a node port logs on to FC SAN. The FC address is a 24 bit addressing scheme with three parts. The first field in the FC address contains the domain ID of the switch. A domain ID is a unique identification number provided to each switch in FC SAN. The area ID is used to identify a group of switch ports used to connect</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nodes. An example of a group of ports with a common area ID would be a port card on the switch. The last field identifies the port within the group.</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Each device in the FC environment is assigned a 64-bit unique identifier called the </a:t>
            </a:r>
            <a:r>
              <a:rPr lang="en-US" i="0" dirty="0" smtClean="0"/>
              <a:t>World Wide Name (WWN). </a:t>
            </a:r>
            <a:r>
              <a:rPr lang="en-US" dirty="0" smtClean="0"/>
              <a:t>The Fibre Channel environment uses two types of WWNs: World Wide Node Name (WWNN) and World Wide Port Name (WWPN). Unlike an FC address, which is assigned dynamically, a WWN is a static name for each device on an FC network. WWNs are similar to the Media Access Control (MAC) addresses used in IP networking. WWNs are </a:t>
            </a:r>
            <a:r>
              <a:rPr lang="en-US" i="0" dirty="0" smtClean="0"/>
              <a:t>burned</a:t>
            </a:r>
            <a:r>
              <a:rPr lang="en-US" i="1" dirty="0" smtClean="0"/>
              <a:t> </a:t>
            </a:r>
            <a:r>
              <a:rPr lang="en-US" dirty="0" smtClean="0"/>
              <a:t>into the hardware or assigned through software. Several configuration definitions in a SAN use WWN for identifying storage devices and HBAs. </a:t>
            </a:r>
          </a:p>
          <a:p>
            <a:endParaRPr lang="en-US" sz="1200" kern="1200" dirty="0" smtClean="0">
              <a:solidFill>
                <a:schemeClr val="tx1"/>
              </a:solidFill>
              <a:latin typeface="Calibri" pitchFamily="34"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latin typeface="Calibri" pitchFamily="34" charset="0"/>
              </a:rPr>
              <a:t>The c</a:t>
            </a:r>
            <a:r>
              <a:rPr lang="en-US" sz="1200" dirty="0" smtClean="0"/>
              <a:t>ore elements</a:t>
            </a:r>
            <a:r>
              <a:rPr lang="en-US" sz="1200" baseline="0" dirty="0" smtClean="0"/>
              <a:t> of a </a:t>
            </a:r>
            <a:r>
              <a:rPr lang="en-US" sz="1200" dirty="0" smtClean="0"/>
              <a:t>CDC include compute (server), storage, network, application, and</a:t>
            </a:r>
            <a:r>
              <a:rPr lang="en-US" sz="1200" baseline="0" dirty="0" smtClean="0"/>
              <a:t> DBMS. </a:t>
            </a:r>
          </a:p>
          <a:p>
            <a:r>
              <a:rPr lang="en-US" sz="1200" b="1" dirty="0" smtClean="0"/>
              <a:t>Application: </a:t>
            </a:r>
            <a:r>
              <a:rPr lang="en-US" sz="1200" dirty="0" smtClean="0"/>
              <a:t>An application is a computer program that provides the logic for computing operations. Applications may use a DBMS, which uses operating system services to perform </a:t>
            </a:r>
            <a:r>
              <a:rPr lang="en-US" sz="1200" b="0" i="0" u="none" dirty="0" smtClean="0"/>
              <a:t>store/retrieve</a:t>
            </a:r>
            <a:r>
              <a:rPr lang="en-US" sz="1200" b="1" i="1" u="none" dirty="0" smtClean="0"/>
              <a:t> </a:t>
            </a:r>
            <a:r>
              <a:rPr lang="en-US" sz="1200" dirty="0" smtClean="0"/>
              <a:t>operations on storage devices.</a:t>
            </a:r>
          </a:p>
          <a:p>
            <a:r>
              <a:rPr lang="en-US" sz="1200" b="1" dirty="0" smtClean="0"/>
              <a:t>DBMS:</a:t>
            </a:r>
            <a:r>
              <a:rPr lang="en-US" sz="1200" b="1" baseline="0" dirty="0" smtClean="0"/>
              <a:t> </a:t>
            </a:r>
            <a:r>
              <a:rPr lang="en-US" sz="1200" dirty="0" smtClean="0"/>
              <a:t>DBMS provides a structured way to store data in logically organized tables that are interrelated. A DBMS optimizes the storage and retrieval of data.</a:t>
            </a:r>
          </a:p>
          <a:p>
            <a:r>
              <a:rPr lang="en-US" sz="1200" b="1" dirty="0" smtClean="0"/>
              <a:t>Compute: </a:t>
            </a:r>
            <a:r>
              <a:rPr lang="en-US" sz="1200" b="0" i="0" u="none" dirty="0" smtClean="0"/>
              <a:t>Compute is a physical computing</a:t>
            </a:r>
            <a:r>
              <a:rPr lang="en-US" sz="1200" b="0" i="0" u="none" baseline="0" dirty="0" smtClean="0"/>
              <a:t> </a:t>
            </a:r>
            <a:r>
              <a:rPr lang="en-US" sz="1200" b="0" i="0" u="none" dirty="0" smtClean="0"/>
              <a:t>machine that runs operating systems, applications, and databases.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dirty="0" smtClean="0"/>
              <a:t>Storage:</a:t>
            </a:r>
            <a:r>
              <a:rPr lang="en-US" sz="1200" b="0" i="0" u="none" dirty="0" smtClean="0"/>
              <a:t> Storage</a:t>
            </a:r>
            <a:r>
              <a:rPr lang="en-US" sz="1200" b="0" i="0" u="none" baseline="0" dirty="0" smtClean="0"/>
              <a:t> refers to a </a:t>
            </a:r>
            <a:r>
              <a:rPr lang="en-US" sz="1200" b="0" i="0" u="none" dirty="0" smtClean="0"/>
              <a:t>device that stores data persistently for subsequent use. </a:t>
            </a:r>
          </a:p>
          <a:p>
            <a:r>
              <a:rPr lang="en-US" sz="1200" b="1" i="0" u="none" dirty="0" smtClean="0"/>
              <a:t>Network:</a:t>
            </a:r>
            <a:r>
              <a:rPr lang="en-US" sz="1200" b="0" i="0" u="none" dirty="0" smtClean="0"/>
              <a:t> Network</a:t>
            </a:r>
            <a:r>
              <a:rPr lang="en-US" sz="1200" b="0" i="0" u="none" baseline="0" dirty="0" smtClean="0"/>
              <a:t> is a </a:t>
            </a:r>
            <a:r>
              <a:rPr lang="en-US" sz="1200" b="0" i="0" u="none" dirty="0" smtClean="0"/>
              <a:t>data path that facilitates communication between clients and compute</a:t>
            </a:r>
            <a:r>
              <a:rPr lang="en-US" sz="1200" b="0" i="0" u="none" baseline="0" dirty="0" smtClean="0"/>
              <a:t> systems</a:t>
            </a:r>
            <a:r>
              <a:rPr lang="en-US" sz="1200" b="0" i="0" u="none" dirty="0" smtClean="0"/>
              <a:t> or between compute</a:t>
            </a:r>
            <a:r>
              <a:rPr lang="en-US" sz="1200" b="0" i="0" u="none" baseline="0" dirty="0" smtClean="0"/>
              <a:t> systems</a:t>
            </a:r>
            <a:r>
              <a:rPr lang="en-US" sz="1200" b="0" i="0" u="none" dirty="0" smtClean="0"/>
              <a:t> and storage.</a:t>
            </a:r>
          </a:p>
          <a:p>
            <a:r>
              <a:rPr lang="en-US" sz="1200" dirty="0" smtClean="0"/>
              <a:t>These core elements are typically viewed and managed as separate entities. But, all these elements must work together to address data processing requirements. Other elements of a CDC are power supplies and environmental controls, such as air conditioning and fire suppression.</a:t>
            </a:r>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Copyright © 2011 EMC Corporation. Do not Copy - All Rights Reserved.</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solidFill>
                  <a:prstClr val="black"/>
                </a:solidFill>
              </a:rPr>
              <a:pPr>
                <a:def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919163" y="554038"/>
            <a:ext cx="4948237" cy="3713162"/>
          </a:xfrm>
          <a:noFill/>
          <a:ln>
            <a:solidFill>
              <a:srgbClr val="000000"/>
            </a:solidFill>
            <a:miter lim="800000"/>
            <a:headEnd/>
            <a:tailEnd/>
          </a:ln>
        </p:spPr>
      </p:sp>
      <p:sp>
        <p:nvSpPr>
          <p:cNvPr id="26627" name="Rectangle 3"/>
          <p:cNvSpPr>
            <a:spLocks noGrp="1" noChangeAspect="1" noChangeArrowheads="1"/>
          </p:cNvSpPr>
          <p:nvPr>
            <p:ph type="body" idx="1"/>
          </p:nvPr>
        </p:nvSpPr>
        <p:spPr bwMode="auto">
          <a:xfrm>
            <a:off x="457200" y="4419600"/>
            <a:ext cx="5943600" cy="4191000"/>
          </a:xfrm>
          <a:noFill/>
        </p:spPr>
        <p:txBody>
          <a:bodyPr wrap="square" lIns="91440" tIns="45720" rIns="91440" bIns="45720"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Zoning is an FC switch function that enables nodes within the fabric to be logically segmented into groups that can communicate with each other. When a device (compute</a:t>
            </a:r>
            <a:r>
              <a:rPr lang="en-US" altLang="en-US" baseline="0" dirty="0" smtClean="0"/>
              <a:t> system </a:t>
            </a:r>
            <a:r>
              <a:rPr lang="en-US" altLang="en-US" dirty="0" smtClean="0"/>
              <a:t>or storage array) logs onto a fabric, it is registered with the name server. When a port logs onto the fabric, it goes through a device discovery process with other devices registered in the name server. The zoning function controls this process by allowing only the members in the same zone to establish these link-level services.</a:t>
            </a:r>
          </a:p>
          <a:p>
            <a:r>
              <a:rPr lang="en-US" dirty="0" smtClean="0"/>
              <a:t>Zoning can be categorized into three types:</a:t>
            </a:r>
          </a:p>
          <a:p>
            <a:pPr lvl="1"/>
            <a:r>
              <a:rPr lang="en-US" b="0" dirty="0" smtClean="0"/>
              <a:t>Port zoning: </a:t>
            </a:r>
            <a:r>
              <a:rPr lang="en-US" dirty="0" smtClean="0"/>
              <a:t>It uses the FC addresses of the physical ports to define zones. In port zoning, access to data is determined by the physical switch port to which a node is connected. Port zoning is also called </a:t>
            </a:r>
            <a:r>
              <a:rPr lang="en-US" i="1" dirty="0" smtClean="0"/>
              <a:t>hard zoning</a:t>
            </a:r>
            <a:r>
              <a:rPr lang="en-US" dirty="0" smtClean="0"/>
              <a:t>. </a:t>
            </a:r>
          </a:p>
          <a:p>
            <a:pPr lvl="1"/>
            <a:r>
              <a:rPr lang="en-US" b="0" dirty="0" smtClean="0"/>
              <a:t>WWN zoning: </a:t>
            </a:r>
            <a:r>
              <a:rPr lang="en-US" dirty="0" smtClean="0"/>
              <a:t>It uses World Wide Names to define zones. WWN zoning is also referred to as </a:t>
            </a:r>
            <a:r>
              <a:rPr lang="en-US" i="1" dirty="0" smtClean="0"/>
              <a:t>soft zoning</a:t>
            </a:r>
            <a:r>
              <a:rPr lang="en-US" dirty="0" smtClean="0"/>
              <a:t>. A major advantage of WWN zoning is its flexibility. It allows the SAN to be re-cabled without reconfiguring the zone information. </a:t>
            </a:r>
          </a:p>
          <a:p>
            <a:pPr lvl="1"/>
            <a:r>
              <a:rPr lang="en-US" b="0" dirty="0" smtClean="0"/>
              <a:t>Mixed zoning: </a:t>
            </a:r>
            <a:r>
              <a:rPr lang="en-US" dirty="0" smtClean="0"/>
              <a:t>It combines the qualities of both WWN zoning and port zoning. Using mixed zoning enables a specific port to be tied to the WWN of a node. </a:t>
            </a:r>
          </a:p>
          <a:p>
            <a:r>
              <a:rPr lang="en-US" dirty="0" smtClean="0"/>
              <a:t>Zoning is used in conjunction with LUN masking to control server access to storage. However, these are two different activities. Zoning takes place at the fabric level and LUN masking is done at the array level.</a:t>
            </a:r>
          </a:p>
          <a:p>
            <a:endParaRPr lang="en-US" dirty="0" smtClean="0"/>
          </a:p>
          <a:p>
            <a:r>
              <a:rPr lang="en-US" i="1" dirty="0" smtClean="0"/>
              <a:t>Note: Name server stores information about all the nodes which are attached to that fabric.</a:t>
            </a:r>
          </a:p>
          <a:p>
            <a:endParaRPr lang="en-US" dirty="0" smtClean="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dirty="0" smtClean="0"/>
              <a:t>This lesson covers the </a:t>
            </a:r>
            <a:r>
              <a:rPr lang="en-US" baseline="0" dirty="0" smtClean="0"/>
              <a:t>IP- SAN, </a:t>
            </a:r>
            <a:r>
              <a:rPr lang="en-US" baseline="0" dirty="0" err="1" smtClean="0"/>
              <a:t>FCoE</a:t>
            </a:r>
            <a:r>
              <a:rPr lang="en-US" baseline="0" dirty="0" smtClean="0"/>
              <a:t>, and NAS technologies.</a:t>
            </a:r>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0AE62709-12B7-481E-AF02-15961EF83D30}" type="slidenum">
              <a:rPr lang="en-US"/>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3220" name="Rectangle 4"/>
          <p:cNvSpPr>
            <a:spLocks noGrp="1" noRot="1" noChangeAspect="1" noChangeArrowheads="1" noTextEdit="1"/>
          </p:cNvSpPr>
          <p:nvPr>
            <p:ph type="sldImg"/>
          </p:nvPr>
        </p:nvSpPr>
        <p:spPr>
          <a:ln/>
        </p:spPr>
      </p:sp>
      <p:sp>
        <p:nvSpPr>
          <p:cNvPr id="2953221" name="Rectangle 5"/>
          <p:cNvSpPr>
            <a:spLocks noGrp="1" noChangeAspect="1" noChangeArrowheads="1"/>
          </p:cNvSpPr>
          <p:nvPr>
            <p:ph type="body" idx="1"/>
          </p:nvPr>
        </p:nvSpPr>
        <p:spPr/>
        <p:txBody>
          <a:bodyPr lIns="86493" tIns="43247" rIns="86493" bIns="43247"/>
          <a:lstStyle/>
          <a:p>
            <a:r>
              <a:rPr lang="en-US" dirty="0"/>
              <a:t>Traditional SAN environments allow block I/O over Fibre Channel, whereas NAS environments allow file I/O over IP-based networks. Organizations </a:t>
            </a:r>
            <a:r>
              <a:rPr lang="en-US" dirty="0" smtClean="0"/>
              <a:t>require the </a:t>
            </a:r>
            <a:r>
              <a:rPr lang="en-US" dirty="0"/>
              <a:t>performance and scalability of SAN plus the ease of use and lower </a:t>
            </a:r>
            <a:r>
              <a:rPr lang="en-US" dirty="0" smtClean="0"/>
              <a:t>Total Cost of Ownership </a:t>
            </a:r>
            <a:r>
              <a:rPr lang="en-US" dirty="0"/>
              <a:t>of NAS solutions. The emergence of IP technology that supports block I/O over IP has positioned IP for storage solutions.</a:t>
            </a:r>
          </a:p>
          <a:p>
            <a:r>
              <a:rPr lang="en-US" dirty="0"/>
              <a:t>IP offers easier management and better interoperability. When block I/O is run over IP, the existing network infrastructure can be </a:t>
            </a:r>
            <a:r>
              <a:rPr lang="en-US" dirty="0" smtClean="0"/>
              <a:t>leveraged.</a:t>
            </a:r>
            <a:r>
              <a:rPr lang="en-US" baseline="0" dirty="0" smtClean="0"/>
              <a:t> This</a:t>
            </a:r>
            <a:r>
              <a:rPr lang="en-US" dirty="0" smtClean="0"/>
              <a:t> </a:t>
            </a:r>
            <a:r>
              <a:rPr lang="en-US" dirty="0"/>
              <a:t>is more economical than investing in </a:t>
            </a:r>
            <a:r>
              <a:rPr lang="en-US" dirty="0" smtClean="0"/>
              <a:t>a new </a:t>
            </a:r>
            <a:r>
              <a:rPr lang="en-US" dirty="0"/>
              <a:t>SAN hardware and software. Many long-distance, disaster recovery (DR) solutions are already leveraging IP-based networks. In addition, many robust and mature security options are now available for IP networks. With the advent of block storage technology that leverages IP networks (the result is often referred to as IP </a:t>
            </a:r>
            <a:r>
              <a:rPr lang="en-US" dirty="0" smtClean="0"/>
              <a:t>-SAN</a:t>
            </a:r>
            <a:r>
              <a:rPr lang="en-US" dirty="0"/>
              <a:t>), organizations can extend the geographical reach of their storage infrastructure</a:t>
            </a:r>
            <a:r>
              <a:rPr lang="en-US" dirty="0" smtClean="0"/>
              <a:t>.</a:t>
            </a:r>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nvSpPr>
        <p:spPr>
          <a:xfrm>
            <a:off x="0" y="0"/>
            <a:ext cx="6858000" cy="457200"/>
          </a:xfrm>
          <a:prstGeom prst="rect">
            <a:avLst/>
          </a:prstGeom>
          <a:noFill/>
        </p:spPr>
        <p:txBody>
          <a:bodyPr lIns="86493" tIns="43247" rIns="86493" bIns="43247" anchor="ctr"/>
          <a:lstStyle/>
          <a:p>
            <a:pPr algn="ctr" fontAlgn="auto">
              <a:spcBef>
                <a:spcPts val="0"/>
              </a:spcBef>
              <a:spcAft>
                <a:spcPts val="0"/>
              </a:spcAft>
              <a:defRPr/>
            </a:pPr>
            <a:endParaRPr lang="en-US" sz="1200" dirty="0">
              <a:latin typeface="MetaNormalLF-Roman" pitchFamily="34" charset="0"/>
              <a:cs typeface="+mn-cs"/>
            </a:endParaRPr>
          </a:p>
        </p:txBody>
      </p:sp>
      <p:sp>
        <p:nvSpPr>
          <p:cNvPr id="30722" name="Rectangle 2"/>
          <p:cNvSpPr>
            <a:spLocks noGrp="1" noRot="1" noChangeAspect="1" noChangeArrowheads="1" noTextEdit="1"/>
          </p:cNvSpPr>
          <p:nvPr>
            <p:ph type="sldImg"/>
          </p:nvPr>
        </p:nvSpPr>
        <p:spPr bwMode="auto">
          <a:xfrm>
            <a:off x="919163" y="554038"/>
            <a:ext cx="4948237" cy="3713162"/>
          </a:xfrm>
          <a:noFill/>
          <a:ln>
            <a:solidFill>
              <a:srgbClr val="000000"/>
            </a:solidFill>
            <a:miter lim="800000"/>
            <a:headEnd/>
            <a:tailEnd/>
          </a:ln>
        </p:spPr>
      </p:sp>
      <p:sp>
        <p:nvSpPr>
          <p:cNvPr id="30723" name="Rectangle 3"/>
          <p:cNvSpPr>
            <a:spLocks noGrp="1" noChangeAspect="1" noChangeArrowheads="1"/>
          </p:cNvSpPr>
          <p:nvPr>
            <p:ph type="body" idx="1"/>
          </p:nvPr>
        </p:nvSpPr>
        <p:spPr bwMode="auto">
          <a:xfrm>
            <a:off x="457200" y="4419600"/>
            <a:ext cx="5943600" cy="4114800"/>
          </a:xfrm>
          <a:noFill/>
        </p:spPr>
        <p:txBody>
          <a:bodyPr wrap="square" lIns="86493" tIns="43247" rIns="86493" bIns="43247" numCol="1" anchor="t" anchorCtr="0" compatLnSpc="1">
            <a:prstTxWarp prst="textNoShape">
              <a:avLst/>
            </a:prstTxWarp>
          </a:bodyPr>
          <a:lstStyle/>
          <a:p>
            <a:r>
              <a:rPr lang="en-US" dirty="0" smtClean="0"/>
              <a:t>Two primary protocols that leverage IP as the transport mechanism for block level data </a:t>
            </a:r>
            <a:r>
              <a:rPr lang="en-US" baseline="0" dirty="0" smtClean="0"/>
              <a:t>transmission </a:t>
            </a:r>
            <a:r>
              <a:rPr lang="en-US" dirty="0" smtClean="0"/>
              <a:t>are iSCSI and Fibre Channel over IP (FCIP). </a:t>
            </a:r>
          </a:p>
          <a:p>
            <a:r>
              <a:rPr lang="en-US" dirty="0" smtClean="0"/>
              <a:t>iSCSI is the compute-based encapsulation of SCSI I/O over IP using an Ethernet NIC card, TCP/IP offload engine (TOE) card, or an iSCSI HBA in the compute system. As illustrated in figure, IP traffic is routed over a network either to a gateway device that extracts the SCSI I/O from the IP packets or to an iSCSI storage array. The gateway can then send the SCSI I/O to an FC-based external storage array, whereas an iSCSI storage array can handle the extraction and I/O natively. </a:t>
            </a:r>
          </a:p>
          <a:p>
            <a:r>
              <a:rPr lang="en-US" dirty="0" smtClean="0"/>
              <a:t>FCIP uses a pair of bridges (FCIP gateways) communicating over TCP/IP, which is the transport protocol. FCIP is used for extension</a:t>
            </a:r>
            <a:r>
              <a:rPr lang="en-US" baseline="0" dirty="0" smtClean="0"/>
              <a:t> of</a:t>
            </a:r>
            <a:r>
              <a:rPr lang="en-US" dirty="0" smtClean="0"/>
              <a:t> FC networks over distances using an existing IP-based infrastructure, as illustrated in the slide. Today, iSCSI is widely adopted for connecting compute</a:t>
            </a:r>
            <a:r>
              <a:rPr lang="en-US" baseline="0" dirty="0" smtClean="0"/>
              <a:t> systems</a:t>
            </a:r>
            <a:r>
              <a:rPr lang="en-US" dirty="0" smtClean="0"/>
              <a:t> to storage because it is relatively inexpensive and easy to implement, especially in environments where an FC SAN does not exist. FCIP is extensively used in Disaster</a:t>
            </a:r>
            <a:r>
              <a:rPr lang="en-US" baseline="0" dirty="0" smtClean="0"/>
              <a:t> R</a:t>
            </a:r>
            <a:r>
              <a:rPr lang="en-US" dirty="0" smtClean="0"/>
              <a:t>ecovery(DR) implementations, where data is duplicated to an alternate site. </a:t>
            </a:r>
          </a:p>
          <a:p>
            <a:endParaRPr lang="en-US" sz="1300" dirty="0" smtClean="0"/>
          </a:p>
          <a:p>
            <a:endParaRPr lang="en-US" sz="1300" dirty="0" smtClean="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3931141" name="Rectangle 5"/>
          <p:cNvSpPr>
            <a:spLocks noGrp="1" noChangeAspect="1" noChangeArrowheads="1"/>
          </p:cNvSpPr>
          <p:nvPr>
            <p:ph type="body" idx="1"/>
          </p:nvPr>
        </p:nvSpPr>
        <p:spPr/>
        <p:txBody>
          <a:bodyPr lIns="90004" tIns="45002" rIns="90004" bIns="45002">
            <a:normAutofit fontScale="92500" lnSpcReduction="10000"/>
          </a:bodyPr>
          <a:lstStyle/>
          <a:p>
            <a:r>
              <a:rPr lang="en-US" dirty="0" smtClean="0"/>
              <a:t>The topologies used for implementation of iSCSI can be categorized into two classes: Native and Bridged. </a:t>
            </a:r>
          </a:p>
          <a:p>
            <a:r>
              <a:rPr lang="en-US" dirty="0" smtClean="0"/>
              <a:t>Native topologies do not have any FC components; they perform all communication over IP. The initiators (</a:t>
            </a:r>
            <a:r>
              <a:rPr lang="en-US" b="0" i="0" dirty="0" smtClean="0"/>
              <a:t>a system component that originates an I/O command over an I/O bus or network</a:t>
            </a:r>
            <a:r>
              <a:rPr lang="en-US" dirty="0" smtClean="0"/>
              <a:t>) may be either directly attached to targets or connected using standard IP routers and switches. If an iSCSI-enabled array is deployed, FC components are not required for iSCSI connectivity in the native topology. In the example shown in figure, the array has one or more Ethernet NICs that are connected to a standard Ethernet switch and configured with an IP address and listening port. Once a Client/Initiator is configured with the appropriate target information, it connects to the array and requests a list of available LUNs. A single array port can service multiple compute</a:t>
            </a:r>
            <a:r>
              <a:rPr lang="en-US" baseline="0" dirty="0" smtClean="0"/>
              <a:t> systems</a:t>
            </a:r>
            <a:r>
              <a:rPr lang="en-US" dirty="0" smtClean="0"/>
              <a:t> or initiators as long as the array can handle the amount of storage traffic that the compute</a:t>
            </a:r>
            <a:r>
              <a:rPr lang="en-US" baseline="0" dirty="0" smtClean="0"/>
              <a:t> system</a:t>
            </a:r>
            <a:r>
              <a:rPr lang="en-US" dirty="0" smtClean="0"/>
              <a:t> generates. Many arrays provide more than one interface so that they can be configured in a highly available design or have multiple targets configured on the initiator. Some NAS devices are also capable of functioning as iSCSI targets, enabling file-level and block-level access to a centralized storage. </a:t>
            </a:r>
          </a:p>
          <a:p>
            <a:r>
              <a:rPr lang="en-US" dirty="0" smtClean="0"/>
              <a:t>A bridged iSCSI implementation includes FC components in its configuration. The figure illustrates an existing FC storage array used to service compute</a:t>
            </a:r>
            <a:r>
              <a:rPr lang="en-US" baseline="0" dirty="0" smtClean="0"/>
              <a:t> systems</a:t>
            </a:r>
            <a:r>
              <a:rPr lang="en-US" dirty="0" smtClean="0"/>
              <a:t> connected through iSCSI. The array does not have any native iSCSI capabilities—that is, it does not have any iSCSI ports. As a result, an external device, called a bridge, router, gateway, or a multi-protocol router, must be used to bridge the communication from the IP network to the FC SAN. These devices can be a stand-alone unit, or in many cases, integrated with an existing FC switch. In this configuration, the bridge device has Ethernet ports connected to the IP network, and FC ports connected to the storage. These ports are assigned IP addresses, in the same way as on an iSCSI-enabled array. The iSCSI initiator/compute</a:t>
            </a:r>
            <a:r>
              <a:rPr lang="en-US" baseline="0" dirty="0" smtClean="0"/>
              <a:t> system </a:t>
            </a:r>
            <a:r>
              <a:rPr lang="en-US" dirty="0" smtClean="0"/>
              <a:t>is configured with the bridge’s IP address as its target destination. The bridge is also configured with an FC initiator or multiple initiators. These are called </a:t>
            </a:r>
            <a:r>
              <a:rPr lang="en-US" i="0" dirty="0" smtClean="0"/>
              <a:t>virtual initiators </a:t>
            </a:r>
            <a:r>
              <a:rPr lang="en-US" dirty="0" smtClean="0"/>
              <a:t>because there is no physical device, such as an HBA, to generate the initiator record.</a:t>
            </a:r>
          </a:p>
          <a:p>
            <a:r>
              <a:rPr lang="en-US" i="1" dirty="0" smtClean="0"/>
              <a:t>Note: Initiator is a device that issues commands to a target device to perform a task.</a:t>
            </a:r>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1890" name="Rectangle 2"/>
          <p:cNvSpPr>
            <a:spLocks noGrp="1" noRot="1" noChangeAspect="1" noChangeArrowheads="1" noTextEdit="1"/>
          </p:cNvSpPr>
          <p:nvPr>
            <p:ph type="sldImg"/>
          </p:nvPr>
        </p:nvSpPr>
        <p:spPr>
          <a:xfrm>
            <a:off x="919163" y="554038"/>
            <a:ext cx="4948237" cy="3713162"/>
          </a:xfrm>
          <a:ln/>
        </p:spPr>
      </p:sp>
      <p:sp>
        <p:nvSpPr>
          <p:cNvPr id="2981891" name="Rectangle 3"/>
          <p:cNvSpPr>
            <a:spLocks noGrp="1" noChangeAspect="1" noChangeArrowheads="1"/>
          </p:cNvSpPr>
          <p:nvPr>
            <p:ph type="body" idx="1"/>
          </p:nvPr>
        </p:nvSpPr>
        <p:spPr>
          <a:xfrm>
            <a:off x="457200" y="4419600"/>
            <a:ext cx="5943600" cy="4114800"/>
          </a:xfrm>
        </p:spPr>
        <p:txBody>
          <a:bodyPr lIns="86493" tIns="43247" rIns="86493" bIns="43247"/>
          <a:lstStyle/>
          <a:p>
            <a:r>
              <a:rPr lang="en-US" dirty="0" smtClean="0"/>
              <a:t>Organizations </a:t>
            </a:r>
            <a:r>
              <a:rPr lang="en-US" dirty="0"/>
              <a:t>are now looking for new ways to transport data throughout the enterprise, locally over the SAN as well as over longer distances, to ensure that data reaches all the users who need it. One of the best ways to achieve this goal is to interconnect geographically dispersed SANs through reliable, high-speed links. This approach involves transporting FC block data over the existing IP infrastructure used throughout the enterprise. The FCIP standard has rapidly gained acceptance as a manageable, cost effective way to blend the best of </a:t>
            </a:r>
            <a:r>
              <a:rPr lang="en-US" dirty="0" smtClean="0"/>
              <a:t>the two </a:t>
            </a:r>
            <a:r>
              <a:rPr lang="en-US" dirty="0"/>
              <a:t>worlds: FC block-data storage and the proven, widely </a:t>
            </a:r>
            <a:r>
              <a:rPr lang="en-US" dirty="0" smtClean="0"/>
              <a:t>deployed, </a:t>
            </a:r>
            <a:r>
              <a:rPr lang="en-US" dirty="0"/>
              <a:t>IP infrastructure.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FCIP </a:t>
            </a:r>
            <a:r>
              <a:rPr lang="en-US" dirty="0"/>
              <a:t>is a tunneling protocol that </a:t>
            </a:r>
            <a:r>
              <a:rPr lang="en-US" dirty="0" smtClean="0"/>
              <a:t>enables FC data to be sent over</a:t>
            </a:r>
            <a:r>
              <a:rPr lang="en-US" baseline="0" dirty="0" smtClean="0"/>
              <a:t> IP</a:t>
            </a:r>
            <a:r>
              <a:rPr lang="en-US" dirty="0" smtClean="0"/>
              <a:t> connection.</a:t>
            </a:r>
            <a:r>
              <a:rPr lang="en-US" baseline="0" dirty="0" smtClean="0"/>
              <a:t> It </a:t>
            </a:r>
            <a:r>
              <a:rPr lang="en-US" dirty="0" smtClean="0"/>
              <a:t>enables </a:t>
            </a:r>
            <a:r>
              <a:rPr lang="en-US" dirty="0"/>
              <a:t>distributed FC SAN islands to be transparently interconnected over existing IP- based local, metropolitan, and wide-area networks. As a result, organizations now have a better way to protect, store, and move their data while leveraging investments in existing technology. </a:t>
            </a:r>
            <a:endParaRPr lang="en-US" dirty="0" smtClean="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2130" name="Rectangle 2"/>
          <p:cNvSpPr>
            <a:spLocks noGrp="1" noRot="1" noChangeAspect="1" noChangeArrowheads="1" noTextEdit="1"/>
          </p:cNvSpPr>
          <p:nvPr>
            <p:ph type="sldImg"/>
          </p:nvPr>
        </p:nvSpPr>
        <p:spPr>
          <a:xfrm>
            <a:off x="917575" y="554038"/>
            <a:ext cx="4949825" cy="3713162"/>
          </a:xfrm>
          <a:ln/>
        </p:spPr>
      </p:sp>
      <p:sp>
        <p:nvSpPr>
          <p:cNvPr id="2992131" name="Rectangle 3"/>
          <p:cNvSpPr>
            <a:spLocks noGrp="1" noChangeAspect="1" noChangeArrowheads="1"/>
          </p:cNvSpPr>
          <p:nvPr>
            <p:ph type="body" idx="1"/>
          </p:nvPr>
        </p:nvSpPr>
        <p:spPr>
          <a:xfrm>
            <a:off x="375047" y="4381500"/>
            <a:ext cx="6109395" cy="4000500"/>
          </a:xfrm>
        </p:spPr>
        <p:txBody>
          <a:bodyPr lIns="86493" tIns="43247" rIns="86493" bIns="43247"/>
          <a:lstStyle/>
          <a:p>
            <a:r>
              <a:rPr lang="en-US" dirty="0" smtClean="0"/>
              <a:t>FCoE </a:t>
            </a:r>
            <a:r>
              <a:rPr lang="en-US" dirty="0"/>
              <a:t>enables SAN traffic to be natively transported over Ethernet networks, while protecting and extending the investment that enterprises have made in storage networks. FCoE basically </a:t>
            </a:r>
            <a:r>
              <a:rPr lang="en-US" dirty="0" smtClean="0"/>
              <a:t>enables </a:t>
            </a:r>
            <a:r>
              <a:rPr lang="en-US" dirty="0"/>
              <a:t>organizations to continue to run Fibre Channel over the same wires as their data networks. </a:t>
            </a:r>
            <a:r>
              <a:rPr lang="en-US" dirty="0" smtClean="0"/>
              <a:t>Unlike </a:t>
            </a:r>
            <a:r>
              <a:rPr lang="en-US" dirty="0"/>
              <a:t>other storage networking protocols that use Ethernet</a:t>
            </a:r>
            <a:r>
              <a:rPr lang="en-US" dirty="0" smtClean="0"/>
              <a:t>, FCoE utilizes </a:t>
            </a:r>
            <a:r>
              <a:rPr lang="en-US" dirty="0"/>
              <a:t>a new version of the Ethernet standard that makes it more reliable. The new “Enhanced” </a:t>
            </a:r>
            <a:r>
              <a:rPr lang="en-US" dirty="0" smtClean="0"/>
              <a:t>Ethernet is </a:t>
            </a:r>
            <a:r>
              <a:rPr lang="en-US" dirty="0"/>
              <a:t>known as Converged Enhanced Ethernet (or </a:t>
            </a:r>
            <a:r>
              <a:rPr lang="en-US" dirty="0" smtClean="0"/>
              <a:t>CEE).</a:t>
            </a:r>
            <a:r>
              <a:rPr lang="en-US" baseline="0" dirty="0" smtClean="0"/>
              <a:t> </a:t>
            </a:r>
            <a:r>
              <a:rPr lang="en-US" dirty="0" smtClean="0"/>
              <a:t>FCoE </a:t>
            </a:r>
            <a:r>
              <a:rPr lang="en-US" dirty="0"/>
              <a:t>combined with 10 Gigabit Ethernet (10 Gbps) fabrics </a:t>
            </a:r>
            <a:r>
              <a:rPr lang="en-US" dirty="0" smtClean="0"/>
              <a:t>grant </a:t>
            </a:r>
            <a:r>
              <a:rPr lang="en-US" dirty="0"/>
              <a:t>organizations the ability to consolidate their I/O, </a:t>
            </a:r>
            <a:r>
              <a:rPr lang="en-US" dirty="0" smtClean="0"/>
              <a:t>cables, </a:t>
            </a:r>
            <a:r>
              <a:rPr lang="en-US" dirty="0"/>
              <a:t>and </a:t>
            </a:r>
            <a:r>
              <a:rPr lang="en-US" dirty="0" smtClean="0"/>
              <a:t>adapters, </a:t>
            </a:r>
            <a:r>
              <a:rPr lang="en-US" dirty="0"/>
              <a:t>while at the same </a:t>
            </a:r>
            <a:r>
              <a:rPr lang="en-US" dirty="0" smtClean="0"/>
              <a:t>time, </a:t>
            </a:r>
            <a:r>
              <a:rPr lang="en-US" dirty="0"/>
              <a:t>increase the utilization of their servers. It combines LAN and SAN </a:t>
            </a:r>
            <a:r>
              <a:rPr lang="en-US" dirty="0" smtClean="0"/>
              <a:t>traffic </a:t>
            </a:r>
            <a:r>
              <a:rPr lang="en-US" dirty="0"/>
              <a:t>over a single 10Gb Ethernet connection. </a:t>
            </a:r>
            <a:endParaRPr lang="en-US" dirty="0" smtClean="0"/>
          </a:p>
          <a:p>
            <a:r>
              <a:rPr lang="en-US" dirty="0" smtClean="0"/>
              <a:t>The benefits of FCoE include lower capital and operating costs</a:t>
            </a:r>
            <a:r>
              <a:rPr lang="en-US" baseline="0" dirty="0" smtClean="0"/>
              <a:t> and</a:t>
            </a:r>
            <a:r>
              <a:rPr lang="en-US" dirty="0" smtClean="0"/>
              <a:t> lower power and cooling requirements. This results in a lower total cost of ownership. FCoE enables input/output consolidation by allowing LAN and SAN traffic to converge on a single cable or link. It reduces the number of server cables, adapters, and switch ports in the data center and greatly simplifies the physical infrastructure. It also reduces the administrative overhead and complexity associated with managing the data center. </a:t>
            </a:r>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2130" name="Rectangle 2"/>
          <p:cNvSpPr>
            <a:spLocks noGrp="1" noRot="1" noChangeAspect="1" noChangeArrowheads="1" noTextEdit="1"/>
          </p:cNvSpPr>
          <p:nvPr>
            <p:ph type="sldImg"/>
          </p:nvPr>
        </p:nvSpPr>
        <p:spPr>
          <a:xfrm>
            <a:off x="917575" y="554038"/>
            <a:ext cx="4949825" cy="3713162"/>
          </a:xfrm>
          <a:ln/>
        </p:spPr>
      </p:sp>
      <p:sp>
        <p:nvSpPr>
          <p:cNvPr id="2992131" name="Rectangle 3"/>
          <p:cNvSpPr>
            <a:spLocks noGrp="1" noChangeAspect="1" noChangeArrowheads="1"/>
          </p:cNvSpPr>
          <p:nvPr>
            <p:ph type="body" idx="1"/>
          </p:nvPr>
        </p:nvSpPr>
        <p:spPr>
          <a:xfrm>
            <a:off x="375047" y="4381500"/>
            <a:ext cx="6109395" cy="4000500"/>
          </a:xfrm>
        </p:spPr>
        <p:txBody>
          <a:bodyPr lIns="86493" tIns="43247" rIns="86493" bIns="43247"/>
          <a:lstStyle/>
          <a:p>
            <a:r>
              <a:rPr lang="en-US" dirty="0" smtClean="0"/>
              <a:t>Shown is the I/O consolidation with </a:t>
            </a:r>
            <a:r>
              <a:rPr lang="en-US" dirty="0" err="1" smtClean="0"/>
              <a:t>FCoE</a:t>
            </a:r>
            <a:r>
              <a:rPr lang="en-US" dirty="0" smtClean="0"/>
              <a:t> using </a:t>
            </a:r>
            <a:r>
              <a:rPr lang="en-US" dirty="0" err="1" smtClean="0"/>
              <a:t>FCoE</a:t>
            </a:r>
            <a:r>
              <a:rPr lang="en-US" dirty="0" smtClean="0"/>
              <a:t> switches and CNAs. The </a:t>
            </a:r>
            <a:r>
              <a:rPr lang="en-US" dirty="0" err="1" smtClean="0"/>
              <a:t>FCoE</a:t>
            </a:r>
            <a:r>
              <a:rPr lang="en-US" dirty="0" smtClean="0"/>
              <a:t> switch passes the </a:t>
            </a:r>
            <a:r>
              <a:rPr lang="en-US" dirty="0" err="1" smtClean="0"/>
              <a:t>Fibre</a:t>
            </a:r>
            <a:r>
              <a:rPr lang="en-US" dirty="0" smtClean="0"/>
              <a:t> Channel traffic to SAN, and the Ethernet traffic to an attached Ethernet network. </a:t>
            </a:r>
          </a:p>
          <a:p>
            <a:r>
              <a:rPr lang="en-US" dirty="0" smtClean="0"/>
              <a:t>With </a:t>
            </a:r>
            <a:r>
              <a:rPr lang="en-US" dirty="0" err="1" smtClean="0"/>
              <a:t>FCoE</a:t>
            </a:r>
            <a:r>
              <a:rPr lang="en-US" dirty="0" smtClean="0"/>
              <a:t>, the cable requirements from the</a:t>
            </a:r>
            <a:r>
              <a:rPr lang="en-US" baseline="0" dirty="0" smtClean="0"/>
              <a:t> </a:t>
            </a:r>
            <a:r>
              <a:rPr lang="en-US" dirty="0" smtClean="0"/>
              <a:t>host to </a:t>
            </a:r>
            <a:r>
              <a:rPr lang="en-US" dirty="0" err="1" smtClean="0"/>
              <a:t>FCoE</a:t>
            </a:r>
            <a:r>
              <a:rPr lang="en-US" dirty="0" smtClean="0"/>
              <a:t> switches can be substantially reduced, which, in turn, reduces the cooling costs, management requirements, and the overall operational cost. </a:t>
            </a:r>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Calibri" pitchFamily="34" charset="0"/>
                <a:ea typeface="+mn-ea"/>
                <a:cs typeface="+mn-cs"/>
              </a:rPr>
              <a:t>The CNA (Converged Network Adapter) is a multi function adapter which consolidates the data networking of an NIC card and the storage networking of a Fibre Channel HBA onto a single adapter.</a:t>
            </a:r>
            <a:r>
              <a:rPr lang="en-US" altLang="ko-KR" dirty="0" smtClean="0">
                <a:ea typeface="굴림" pitchFamily="34" charset="-127"/>
              </a:rPr>
              <a:t> It eliminates the need of separate interface cards for FC and IP network.</a:t>
            </a:r>
            <a:r>
              <a:rPr lang="en-US" altLang="ko-KR" baseline="0" dirty="0" smtClean="0">
                <a:ea typeface="굴림" pitchFamily="34" charset="-127"/>
              </a:rPr>
              <a:t> I</a:t>
            </a:r>
            <a:r>
              <a:rPr lang="en-US" altLang="ko-KR" dirty="0" smtClean="0">
                <a:ea typeface="굴림" pitchFamily="34" charset="-127"/>
              </a:rPr>
              <a:t>t consolidates the I/O into a single 10 Gigabit Ethernet link.</a:t>
            </a:r>
            <a:r>
              <a:rPr lang="en-US" sz="1200" kern="1200" dirty="0" smtClean="0">
                <a:solidFill>
                  <a:schemeClr val="tx1"/>
                </a:solidFill>
                <a:latin typeface="Calibri" pitchFamily="34" charset="0"/>
                <a:ea typeface="+mn-ea"/>
                <a:cs typeface="+mn-cs"/>
              </a:rPr>
              <a:t> An FCoE switch contains both an Ethernet switch function (Ethernet Bridge) and a Fibre channel switch function (Fibre Channel Forwarder). The main function of the Fibre Channel Forwarder (FCF) is that it encapsulates FC frames into FCoE frames and de-capsulates FCoE frames to FC frames. If the destination of an FCoE frame is reachable through the Ethernet port, the frame is sent to the Ethernet bridge, which forwards it to the appropriate Ethernet port. If the destination is reachable through the FC port, then the frame is sent to the FCF which decapsulates the frame and sends it to the appropriate FC port.</a:t>
            </a:r>
          </a:p>
          <a:p>
            <a:r>
              <a:rPr lang="en-US" sz="1200" kern="1200" dirty="0" smtClean="0">
                <a:solidFill>
                  <a:schemeClr val="tx1"/>
                </a:solidFill>
                <a:latin typeface="Calibri" pitchFamily="34" charset="0"/>
                <a:ea typeface="+mn-ea"/>
                <a:cs typeface="+mn-cs"/>
              </a:rPr>
              <a:t>There are currently two options available for FCoE cabling: copper based Twinax and standard optical. A Twinax cable is composed of two pairs of copper cables that are covered with a shielded casing. Twinax cables require less power and are less expensive, but they can be used only for very short distances. The SFP+ connector is the primary connector used for FCoE links and can be used with both optical and copper cables.</a:t>
            </a:r>
          </a:p>
          <a:p>
            <a:r>
              <a:rPr lang="en-US" sz="1200" kern="1200" dirty="0" smtClean="0">
                <a:solidFill>
                  <a:schemeClr val="tx1"/>
                </a:solidFill>
                <a:latin typeface="Calibri" pitchFamily="34" charset="0"/>
                <a:ea typeface="+mn-ea"/>
                <a:cs typeface="+mn-cs"/>
              </a:rPr>
              <a:t>Conventional Ethernet is lossy in nature, which means it </a:t>
            </a:r>
            <a:r>
              <a:rPr lang="en-US" sz="1200" kern="1200" dirty="0" smtClean="0">
                <a:latin typeface="Calibri" pitchFamily="34" charset="0"/>
                <a:ea typeface="+mn-ea"/>
                <a:cs typeface="+mn-cs"/>
              </a:rPr>
              <a:t>will </a:t>
            </a:r>
            <a:r>
              <a:rPr lang="en-US" sz="1200" kern="1200" dirty="0" smtClean="0">
                <a:solidFill>
                  <a:schemeClr val="tx1"/>
                </a:solidFill>
                <a:latin typeface="Calibri" pitchFamily="34" charset="0"/>
                <a:ea typeface="+mn-ea"/>
                <a:cs typeface="+mn-cs"/>
              </a:rPr>
              <a:t>lose frames during transmission. Converged Enhanced Ethernet (CEE), lossless Ethernet, or Data </a:t>
            </a:r>
            <a:r>
              <a:rPr lang="en-US" dirty="0" smtClean="0"/>
              <a:t>C</a:t>
            </a:r>
            <a:r>
              <a:rPr lang="en-US" sz="1200" kern="1200" dirty="0" smtClean="0">
                <a:solidFill>
                  <a:schemeClr val="tx1"/>
                </a:solidFill>
                <a:latin typeface="Calibri" pitchFamily="34" charset="0"/>
                <a:ea typeface="+mn-ea"/>
                <a:cs typeface="+mn-cs"/>
              </a:rPr>
              <a:t>enter Ethernet specifies new extensions to the existing Ethernet standards. These specifications eliminate the lossy nature of Ethernet and makes 10Gb Ethernet a viable storage networking option, similar to FC. There are many functionalities required for lossless Ethernet/Converged Enhanced Ethernet (CEE). These functionalities are defined and maintained by data center bridging (DCB) Task Group (TG), which is a part of the IEEE 802.1 working group.</a:t>
            </a:r>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4242" name="Rectangle 2"/>
          <p:cNvSpPr>
            <a:spLocks noGrp="1" noRot="1" noChangeAspect="1" noChangeArrowheads="1" noTextEdit="1"/>
          </p:cNvSpPr>
          <p:nvPr>
            <p:ph type="sldImg"/>
          </p:nvPr>
        </p:nvSpPr>
        <p:spPr>
          <a:ln/>
        </p:spPr>
      </p:sp>
      <p:sp>
        <p:nvSpPr>
          <p:cNvPr id="2954243" name="Rectangle 3"/>
          <p:cNvSpPr>
            <a:spLocks noGrp="1" noChangeAspect="1" noChangeArrowheads="1"/>
          </p:cNvSpPr>
          <p:nvPr>
            <p:ph type="body" idx="1"/>
          </p:nvPr>
        </p:nvSpPr>
        <p:spPr/>
        <p:txBody>
          <a:bodyPr lIns="86493" tIns="43247" rIns="86493" bIns="43247"/>
          <a:lstStyle/>
          <a:p>
            <a:r>
              <a:rPr lang="en-US" altLang="ko-KR" dirty="0">
                <a:ea typeface="굴림" pitchFamily="34" charset="-127"/>
              </a:rPr>
              <a:t>In the past, floppy drives with capacities in mere </a:t>
            </a:r>
            <a:r>
              <a:rPr lang="en-US" altLang="ko-KR" dirty="0" smtClean="0">
                <a:ea typeface="굴림" pitchFamily="34" charset="-127"/>
              </a:rPr>
              <a:t>KBs </a:t>
            </a:r>
            <a:r>
              <a:rPr lang="en-US" altLang="ko-KR" dirty="0">
                <a:ea typeface="굴림" pitchFamily="34" charset="-127"/>
              </a:rPr>
              <a:t>were widely used to share data files. Over </a:t>
            </a:r>
            <a:r>
              <a:rPr lang="en-US" altLang="ko-KR" dirty="0" smtClean="0">
                <a:ea typeface="굴림" pitchFamily="34" charset="-127"/>
              </a:rPr>
              <a:t>time, </a:t>
            </a:r>
            <a:r>
              <a:rPr lang="en-US" altLang="ko-KR" dirty="0">
                <a:ea typeface="굴림" pitchFamily="34" charset="-127"/>
              </a:rPr>
              <a:t>the need for </a:t>
            </a:r>
            <a:r>
              <a:rPr lang="en-US" altLang="ko-KR" dirty="0" smtClean="0">
                <a:ea typeface="굴림" pitchFamily="34" charset="-127"/>
              </a:rPr>
              <a:t>a larger </a:t>
            </a:r>
            <a:r>
              <a:rPr lang="en-US" altLang="ko-KR" dirty="0">
                <a:ea typeface="굴림" pitchFamily="34" charset="-127"/>
              </a:rPr>
              <a:t>capacity has emerged due to </a:t>
            </a:r>
            <a:r>
              <a:rPr lang="en-US" altLang="ko-KR" dirty="0" smtClean="0">
                <a:ea typeface="굴림" pitchFamily="34" charset="-127"/>
              </a:rPr>
              <a:t>the growing </a:t>
            </a:r>
            <a:r>
              <a:rPr lang="en-US" altLang="ko-KR" dirty="0">
                <a:ea typeface="굴림" pitchFamily="34" charset="-127"/>
              </a:rPr>
              <a:t>need for data to be shared across organizations. Removable storage media, such as flash drives, capable of storing gigabytes (GB) of data, have now </a:t>
            </a:r>
            <a:r>
              <a:rPr lang="en-US" altLang="ko-KR" dirty="0" smtClean="0">
                <a:ea typeface="굴림" pitchFamily="34" charset="-127"/>
              </a:rPr>
              <a:t>complemented </a:t>
            </a:r>
            <a:r>
              <a:rPr lang="en-US" altLang="ko-KR" dirty="0">
                <a:ea typeface="굴림" pitchFamily="34" charset="-127"/>
              </a:rPr>
              <a:t>the traditional removable media drives.</a:t>
            </a:r>
          </a:p>
          <a:p>
            <a:r>
              <a:rPr lang="en-US" altLang="ko-KR" dirty="0">
                <a:ea typeface="굴림" pitchFamily="34" charset="-127"/>
              </a:rPr>
              <a:t>Businesses not only need the capacity to handle huge data storage </a:t>
            </a:r>
            <a:r>
              <a:rPr lang="en-US" altLang="ko-KR" dirty="0" smtClean="0">
                <a:ea typeface="굴림" pitchFamily="34" charset="-127"/>
              </a:rPr>
              <a:t>requirements, but also need </a:t>
            </a:r>
            <a:r>
              <a:rPr lang="en-US" altLang="ko-KR" dirty="0">
                <a:ea typeface="굴림" pitchFamily="34" charset="-127"/>
              </a:rPr>
              <a:t>to share their </a:t>
            </a:r>
            <a:r>
              <a:rPr lang="en-US" altLang="ko-KR" dirty="0" smtClean="0">
                <a:ea typeface="굴림" pitchFamily="34" charset="-127"/>
              </a:rPr>
              <a:t>data. This has </a:t>
            </a:r>
            <a:r>
              <a:rPr lang="en-US" altLang="ko-KR" dirty="0">
                <a:ea typeface="굴림" pitchFamily="34" charset="-127"/>
              </a:rPr>
              <a:t>made Network Attached Storage (NAS) an attractive option. NAS systems use external storage </a:t>
            </a:r>
            <a:r>
              <a:rPr lang="en-US" altLang="ko-KR" dirty="0" smtClean="0">
                <a:ea typeface="굴림" pitchFamily="34" charset="-127"/>
              </a:rPr>
              <a:t>for the servers, which</a:t>
            </a:r>
            <a:r>
              <a:rPr lang="en-US" altLang="ko-KR" baseline="0" dirty="0" smtClean="0">
                <a:ea typeface="굴림" pitchFamily="34" charset="-127"/>
              </a:rPr>
              <a:t> adds more flexibility for network storage</a:t>
            </a:r>
            <a:r>
              <a:rPr lang="en-US" altLang="ko-KR" dirty="0" smtClean="0">
                <a:ea typeface="굴림" pitchFamily="34" charset="-127"/>
              </a:rPr>
              <a:t>. </a:t>
            </a:r>
            <a:endParaRPr lang="en-US" altLang="ko-KR" dirty="0">
              <a:ea typeface="굴림" pitchFamily="34" charset="-127"/>
            </a:endParaRPr>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0018" name="Rectangle 2"/>
          <p:cNvSpPr>
            <a:spLocks noGrp="1" noRot="1" noChangeAspect="1" noChangeArrowheads="1" noTextEdit="1"/>
          </p:cNvSpPr>
          <p:nvPr>
            <p:ph type="sldImg"/>
          </p:nvPr>
        </p:nvSpPr>
        <p:spPr>
          <a:ln/>
        </p:spPr>
      </p:sp>
      <p:sp>
        <p:nvSpPr>
          <p:cNvPr id="3030019" name="Rectangle 3"/>
          <p:cNvSpPr>
            <a:spLocks noGrp="1" noChangeAspect="1" noChangeArrowheads="1"/>
          </p:cNvSpPr>
          <p:nvPr>
            <p:ph type="body" idx="1"/>
          </p:nvPr>
        </p:nvSpPr>
        <p:spPr/>
        <p:txBody>
          <a:bodyPr lIns="86493" tIns="43247" rIns="86493" bIns="43247">
            <a:noAutofit/>
          </a:bodyPr>
          <a:lstStyle/>
          <a:p>
            <a:r>
              <a:rPr lang="en-US" dirty="0" smtClean="0"/>
              <a:t>A data center infrastructure</a:t>
            </a:r>
            <a:r>
              <a:rPr lang="en-US" baseline="0" dirty="0" smtClean="0"/>
              <a:t> </a:t>
            </a:r>
            <a:r>
              <a:rPr lang="en-US" dirty="0" smtClean="0"/>
              <a:t>should meet the following</a:t>
            </a:r>
            <a:r>
              <a:rPr lang="en-US" baseline="0" dirty="0" smtClean="0"/>
              <a:t> attributes to </a:t>
            </a:r>
            <a:r>
              <a:rPr lang="en-US" dirty="0" smtClean="0"/>
              <a:t>ensure</a:t>
            </a:r>
            <a:r>
              <a:rPr lang="en-US" baseline="0" dirty="0" smtClean="0"/>
              <a:t> that</a:t>
            </a:r>
            <a:r>
              <a:rPr lang="en-US" dirty="0" smtClean="0"/>
              <a:t> data is accessible to its users effectively and efficiently all the time:</a:t>
            </a:r>
          </a:p>
          <a:p>
            <a:r>
              <a:rPr lang="en-US" b="1" dirty="0" smtClean="0"/>
              <a:t>Availability</a:t>
            </a:r>
            <a:r>
              <a:rPr lang="en-US" b="1" dirty="0"/>
              <a:t>: </a:t>
            </a:r>
            <a:r>
              <a:rPr lang="en-US" dirty="0"/>
              <a:t>All data center elements should be designed to ensure accessibility. The inability of users to access data can have a significant negative impact on a business</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Performance: </a:t>
            </a:r>
            <a:r>
              <a:rPr lang="en-US" b="0" i="0" u="none" dirty="0" smtClean="0"/>
              <a:t>All the elements of the data center should provide </a:t>
            </a:r>
            <a:r>
              <a:rPr lang="en-US" dirty="0" smtClean="0"/>
              <a:t>optimal performance and service all processing requests at high speed. </a:t>
            </a:r>
          </a:p>
          <a:p>
            <a:r>
              <a:rPr lang="en-US" b="1" dirty="0" smtClean="0"/>
              <a:t>Scalability/flexibility: </a:t>
            </a:r>
            <a:r>
              <a:rPr lang="en-US" dirty="0"/>
              <a:t>Data center operations should be able to allocate additional processing capabilities or storage </a:t>
            </a:r>
            <a:r>
              <a:rPr lang="en-US" dirty="0" smtClean="0"/>
              <a:t>space on </a:t>
            </a:r>
            <a:r>
              <a:rPr lang="en-US" dirty="0"/>
              <a:t>demand, without interrupting business operations. Business growth often requires deploying more servers, new applications, and additional databases. The </a:t>
            </a:r>
            <a:r>
              <a:rPr lang="en-US" baseline="0" dirty="0" smtClean="0"/>
              <a:t>infrastructure</a:t>
            </a:r>
            <a:r>
              <a:rPr lang="en-US" dirty="0" smtClean="0"/>
              <a:t> </a:t>
            </a:r>
            <a:r>
              <a:rPr lang="en-US" dirty="0"/>
              <a:t>should be </a:t>
            </a:r>
            <a:r>
              <a:rPr lang="en-US" dirty="0" smtClean="0"/>
              <a:t>f</a:t>
            </a:r>
            <a:r>
              <a:rPr lang="en-US" b="0" baseline="0" dirty="0" smtClean="0"/>
              <a:t>lexible enough to meet the</a:t>
            </a:r>
            <a:r>
              <a:rPr lang="en-US" baseline="0" dirty="0" smtClean="0"/>
              <a:t> changing business requirements. D</a:t>
            </a:r>
            <a:r>
              <a:rPr lang="en-US" dirty="0" smtClean="0"/>
              <a:t>ata center should be able to provide additional resources on demand without interrupting availability, or, at the very least, with minimal disruption.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Security/Data integrity: </a:t>
            </a:r>
            <a:r>
              <a:rPr lang="en-US" b="0" u="none" dirty="0" smtClean="0"/>
              <a:t>It</a:t>
            </a:r>
            <a:r>
              <a:rPr lang="en-US" b="0" u="none" baseline="0" dirty="0" smtClean="0"/>
              <a:t> is important to establish p</a:t>
            </a:r>
            <a:r>
              <a:rPr lang="en-US" b="0" i="0" u="none" dirty="0" smtClean="0"/>
              <a:t>olicies</a:t>
            </a:r>
            <a:r>
              <a:rPr lang="en-US" dirty="0" smtClean="0"/>
              <a:t>, procedures, and proper integration of the data center elements to prevent unauthorized access to information. Data integrity ensures that data is unaltered. Any variation in data during its retrieval implies corruption, which may affect the operations of the organization.</a:t>
            </a:r>
          </a:p>
          <a:p>
            <a:r>
              <a:rPr lang="en-US" b="1" dirty="0" smtClean="0"/>
              <a:t>Manageability</a:t>
            </a:r>
            <a:r>
              <a:rPr lang="en-US" b="1" dirty="0"/>
              <a:t>: </a:t>
            </a:r>
            <a:r>
              <a:rPr lang="en-US" dirty="0" smtClean="0"/>
              <a:t>Manageability </a:t>
            </a:r>
            <a:r>
              <a:rPr lang="en-US" dirty="0"/>
              <a:t>can be achieved through automation and </a:t>
            </a:r>
            <a:r>
              <a:rPr lang="en-US" dirty="0" smtClean="0"/>
              <a:t>reduction </a:t>
            </a:r>
            <a:r>
              <a:rPr lang="en-US" dirty="0"/>
              <a:t>of </a:t>
            </a:r>
            <a:r>
              <a:rPr lang="en-US" dirty="0" smtClean="0"/>
              <a:t>manual </a:t>
            </a:r>
            <a:r>
              <a:rPr lang="en-US" dirty="0"/>
              <a:t>intervention in common tasks. </a:t>
            </a:r>
            <a:r>
              <a:rPr lang="en-US" dirty="0" smtClean="0"/>
              <a:t>The additional resource requirements should primarily be managed by </a:t>
            </a:r>
            <a:r>
              <a:rPr lang="en-US" b="0" i="0" u="none" dirty="0" smtClean="0"/>
              <a:t>reallocating </a:t>
            </a:r>
            <a:r>
              <a:rPr lang="en-US" dirty="0" smtClean="0"/>
              <a:t>or improving utilization of existing resources, rather than by adding new resources. The cost of data center management is one of the key </a:t>
            </a:r>
            <a:r>
              <a:rPr lang="en-US" b="0" i="0" u="none" dirty="0" smtClean="0"/>
              <a:t>concerns</a:t>
            </a:r>
            <a:r>
              <a:rPr lang="en-US" dirty="0" smtClean="0"/>
              <a:t>. </a:t>
            </a:r>
            <a:r>
              <a:rPr lang="en-US" b="0" i="0" u="none" dirty="0" smtClean="0"/>
              <a:t>Organizations</a:t>
            </a:r>
            <a:r>
              <a:rPr lang="en-US" b="0" i="0" u="none" baseline="0" dirty="0" smtClean="0"/>
              <a:t> are looking towards </a:t>
            </a:r>
            <a:r>
              <a:rPr lang="en-US" b="0" i="0" u="none" dirty="0" smtClean="0"/>
              <a:t>optimizing their IT expenditure</a:t>
            </a:r>
            <a:r>
              <a:rPr lang="en-US" b="0" i="0" u="none" baseline="0" dirty="0" smtClean="0"/>
              <a:t> on</a:t>
            </a:r>
            <a:r>
              <a:rPr lang="en-US" b="0" i="0" u="none" dirty="0" smtClean="0"/>
              <a:t> data center maintenance, so that they can invest </a:t>
            </a:r>
            <a:r>
              <a:rPr lang="en-US" b="0" i="0" u="none" baseline="0" dirty="0" smtClean="0"/>
              <a:t>on innovation and new application deployment.</a:t>
            </a:r>
            <a:r>
              <a:rPr lang="en-US" b="0" i="1" u="none" baseline="0" dirty="0" smtClean="0"/>
              <a:t> </a:t>
            </a:r>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4"/>
          <p:cNvSpPr>
            <a:spLocks noGrp="1"/>
          </p:cNvSpPr>
          <p:nvPr>
            <p:ph type="sldNum" sz="quarter" idx="5"/>
          </p:nvPr>
        </p:nvSpPr>
        <p:spPr>
          <a:xfrm>
            <a:off x="6400800" y="8839200"/>
            <a:ext cx="455613" cy="304800"/>
          </a:xfrm>
        </p:spPr>
        <p:txBody>
          <a:bodyPr/>
          <a:lstStyle/>
          <a:p>
            <a:pPr>
              <a:defRPr/>
            </a:pPr>
            <a:fld id="{80249327-EC2F-4096-8D35-6B76097739FC}"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6290" name="Rectangle 2"/>
          <p:cNvSpPr>
            <a:spLocks noGrp="1" noRot="1" noChangeAspect="1" noChangeArrowheads="1" noTextEdit="1"/>
          </p:cNvSpPr>
          <p:nvPr>
            <p:ph type="sldImg"/>
          </p:nvPr>
        </p:nvSpPr>
        <p:spPr>
          <a:ln/>
        </p:spPr>
      </p:sp>
      <p:sp>
        <p:nvSpPr>
          <p:cNvPr id="2956291" name="Rectangle 3"/>
          <p:cNvSpPr>
            <a:spLocks noGrp="1" noChangeAspect="1" noChangeArrowheads="1"/>
          </p:cNvSpPr>
          <p:nvPr>
            <p:ph type="body" idx="1"/>
          </p:nvPr>
        </p:nvSpPr>
        <p:spPr/>
        <p:txBody>
          <a:bodyPr lIns="86493" tIns="43247" rIns="86493" bIns="43247"/>
          <a:lstStyle/>
          <a:p>
            <a:r>
              <a:rPr lang="en-US" altLang="ko-KR" i="0" dirty="0" smtClean="0">
                <a:ea typeface="굴림" pitchFamily="34" charset="-127"/>
              </a:rPr>
              <a:t>NAS </a:t>
            </a:r>
            <a:r>
              <a:rPr lang="en-US" altLang="ko-KR" dirty="0">
                <a:ea typeface="굴림" pitchFamily="34" charset="-127"/>
              </a:rPr>
              <a:t>is </a:t>
            </a:r>
            <a:r>
              <a:rPr lang="en-US" altLang="ko-KR" dirty="0" smtClean="0">
                <a:ea typeface="굴림" pitchFamily="34" charset="-127"/>
              </a:rPr>
              <a:t>a</a:t>
            </a:r>
            <a:r>
              <a:rPr lang="en-US" altLang="ko-KR" baseline="0" dirty="0" smtClean="0">
                <a:ea typeface="굴림" pitchFamily="34" charset="-127"/>
              </a:rPr>
              <a:t> dedicated high </a:t>
            </a:r>
            <a:r>
              <a:rPr lang="en-US" altLang="ko-KR" dirty="0" smtClean="0">
                <a:ea typeface="굴림" pitchFamily="34" charset="-127"/>
              </a:rPr>
              <a:t>performance file server with storage system. It provides file</a:t>
            </a:r>
            <a:r>
              <a:rPr lang="en-US" altLang="ko-KR" baseline="0" dirty="0" smtClean="0">
                <a:ea typeface="굴림" pitchFamily="34" charset="-127"/>
              </a:rPr>
              <a:t>-</a:t>
            </a:r>
            <a:r>
              <a:rPr lang="en-US" altLang="ko-KR" dirty="0" smtClean="0">
                <a:ea typeface="굴림" pitchFamily="34" charset="-127"/>
              </a:rPr>
              <a:t>level </a:t>
            </a:r>
            <a:r>
              <a:rPr lang="en-US" altLang="ko-KR" dirty="0">
                <a:ea typeface="굴림" pitchFamily="34" charset="-127"/>
              </a:rPr>
              <a:t>data access and sharing. NAS is a preferred storage solution that enables clients to share files quickly and directly with minimum storage management overhead. NAS also helps to eliminate bottlenecks that users face when accessing files from a general-purpose server. NAS uses network and </a:t>
            </a:r>
            <a:r>
              <a:rPr lang="en-US" altLang="ko-KR" dirty="0" smtClean="0">
                <a:ea typeface="굴림" pitchFamily="34" charset="-127"/>
              </a:rPr>
              <a:t>file</a:t>
            </a:r>
            <a:r>
              <a:rPr lang="en-US" altLang="ko-KR" baseline="0" dirty="0" smtClean="0">
                <a:ea typeface="굴림" pitchFamily="34" charset="-127"/>
              </a:rPr>
              <a:t> </a:t>
            </a:r>
            <a:r>
              <a:rPr lang="en-US" altLang="ko-KR" dirty="0" smtClean="0">
                <a:ea typeface="굴림" pitchFamily="34" charset="-127"/>
              </a:rPr>
              <a:t>sharing protocols,</a:t>
            </a:r>
            <a:r>
              <a:rPr lang="en-US" altLang="ko-KR" baseline="0" dirty="0" smtClean="0">
                <a:ea typeface="굴림" pitchFamily="34" charset="-127"/>
              </a:rPr>
              <a:t> </a:t>
            </a:r>
            <a:r>
              <a:rPr lang="en-US" altLang="ko-KR" dirty="0" smtClean="0">
                <a:ea typeface="굴림" pitchFamily="34" charset="-127"/>
              </a:rPr>
              <a:t>which </a:t>
            </a:r>
            <a:r>
              <a:rPr lang="en-US" altLang="ko-KR" dirty="0">
                <a:ea typeface="굴림" pitchFamily="34" charset="-127"/>
              </a:rPr>
              <a:t>include TCP/IP for data transfer and CIFS and NFS for remote file </a:t>
            </a:r>
            <a:r>
              <a:rPr lang="en-US" altLang="ko-KR" dirty="0" smtClean="0">
                <a:ea typeface="굴림" pitchFamily="34" charset="-127"/>
              </a:rPr>
              <a:t>services. Recent </a:t>
            </a:r>
            <a:r>
              <a:rPr lang="en-US" altLang="ko-KR" dirty="0">
                <a:ea typeface="굴림" pitchFamily="34" charset="-127"/>
              </a:rPr>
              <a:t>advancements in networking technology have enabled NAS to scale up to enterprise requirements for improved performance and reliability in accessing data</a:t>
            </a:r>
            <a:r>
              <a:rPr lang="en-US" altLang="ko-KR" dirty="0" smtClean="0">
                <a:ea typeface="굴림" pitchFamily="34" charset="-127"/>
              </a:rPr>
              <a:t>. </a:t>
            </a:r>
            <a:r>
              <a:rPr lang="en-US" altLang="ko-KR" dirty="0">
                <a:ea typeface="굴림" pitchFamily="34" charset="-127"/>
              </a:rPr>
              <a:t>NAS serves a mix of clients and servers over an IP </a:t>
            </a:r>
            <a:r>
              <a:rPr lang="en-US" altLang="ko-KR" dirty="0" smtClean="0">
                <a:ea typeface="굴림" pitchFamily="34" charset="-127"/>
              </a:rPr>
              <a:t>network. </a:t>
            </a:r>
            <a:r>
              <a:rPr lang="en-US" altLang="ko-KR" dirty="0">
                <a:ea typeface="굴림" pitchFamily="34" charset="-127"/>
              </a:rPr>
              <a:t>A NAS device uses its own operating system and integrated </a:t>
            </a:r>
            <a:r>
              <a:rPr lang="en-US" altLang="ko-KR" dirty="0" smtClean="0">
                <a:ea typeface="굴림" pitchFamily="34" charset="-127"/>
              </a:rPr>
              <a:t>hardware</a:t>
            </a:r>
            <a:r>
              <a:rPr lang="en-US" altLang="ko-KR" baseline="0" dirty="0" smtClean="0">
                <a:ea typeface="굴림" pitchFamily="34" charset="-127"/>
              </a:rPr>
              <a:t> and</a:t>
            </a:r>
            <a:r>
              <a:rPr lang="en-US" altLang="ko-KR" dirty="0" smtClean="0">
                <a:ea typeface="굴림" pitchFamily="34" charset="-127"/>
              </a:rPr>
              <a:t> </a:t>
            </a:r>
            <a:r>
              <a:rPr lang="en-US" altLang="ko-KR" dirty="0">
                <a:ea typeface="굴림" pitchFamily="34" charset="-127"/>
              </a:rPr>
              <a:t>software components to meet specific file </a:t>
            </a:r>
            <a:r>
              <a:rPr lang="en-US" altLang="ko-KR" dirty="0" smtClean="0">
                <a:ea typeface="굴림" pitchFamily="34" charset="-127"/>
              </a:rPr>
              <a:t>serving </a:t>
            </a:r>
            <a:r>
              <a:rPr lang="en-US" altLang="ko-KR" dirty="0">
                <a:ea typeface="굴림" pitchFamily="34" charset="-127"/>
              </a:rPr>
              <a:t>needs. </a:t>
            </a:r>
            <a:r>
              <a:rPr lang="en-US" altLang="ko-KR" dirty="0" smtClean="0">
                <a:ea typeface="굴림" pitchFamily="34" charset="-127"/>
              </a:rPr>
              <a:t>As </a:t>
            </a:r>
            <a:r>
              <a:rPr lang="en-US" altLang="ko-KR" dirty="0">
                <a:ea typeface="굴림" pitchFamily="34" charset="-127"/>
              </a:rPr>
              <a:t>a result, a NAS device can serve more clients than traditional file servers, </a:t>
            </a:r>
            <a:r>
              <a:rPr lang="en-US" altLang="ko-KR" dirty="0" smtClean="0">
                <a:ea typeface="굴림" pitchFamily="34" charset="-127"/>
              </a:rPr>
              <a:t>and can provide </a:t>
            </a:r>
            <a:r>
              <a:rPr lang="en-US" altLang="ko-KR" dirty="0">
                <a:ea typeface="굴림" pitchFamily="34" charset="-127"/>
              </a:rPr>
              <a:t>the benefit of server consolidation. </a:t>
            </a:r>
          </a:p>
          <a:p>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0386" name="Rectangle 2"/>
          <p:cNvSpPr>
            <a:spLocks noGrp="1" noRot="1" noChangeAspect="1" noChangeArrowheads="1" noTextEdit="1"/>
          </p:cNvSpPr>
          <p:nvPr>
            <p:ph type="sldImg"/>
          </p:nvPr>
        </p:nvSpPr>
        <p:spPr>
          <a:ln/>
        </p:spPr>
      </p:sp>
      <p:sp>
        <p:nvSpPr>
          <p:cNvPr id="2960387" name="Rectangle 3"/>
          <p:cNvSpPr>
            <a:spLocks noGrp="1" noChangeAspect="1" noChangeArrowheads="1"/>
          </p:cNvSpPr>
          <p:nvPr>
            <p:ph type="body" idx="1"/>
          </p:nvPr>
        </p:nvSpPr>
        <p:spPr/>
        <p:txBody>
          <a:bodyPr lIns="86493" tIns="43247" rIns="86493" bIns="43247">
            <a:noAutofit/>
          </a:bodyPr>
          <a:lstStyle/>
          <a:p>
            <a:r>
              <a:rPr lang="en-US" sz="1100" dirty="0"/>
              <a:t>NAS offers the following </a:t>
            </a:r>
            <a:r>
              <a:rPr lang="en-US" sz="1100" dirty="0" smtClean="0"/>
              <a:t>benefits:</a:t>
            </a:r>
          </a:p>
          <a:p>
            <a:pPr marL="404813" indent="-176213">
              <a:buFont typeface="Arial" pitchFamily="34" charset="0"/>
              <a:buChar char="•"/>
            </a:pPr>
            <a:r>
              <a:rPr lang="en-US" sz="1100" dirty="0" smtClean="0"/>
              <a:t>Supports comprehensive access to information</a:t>
            </a:r>
            <a:r>
              <a:rPr lang="en-US" sz="1100" baseline="0" dirty="0" smtClean="0"/>
              <a:t>: Enables efficient file sharing and supports many-to-one and one-to-many configurations. The many-to-one configuration enables a NAS device to serve many clients simultaneously. The one-to-many configuration enables a single client to connect with many NAS devices simultaneously.</a:t>
            </a:r>
            <a:endParaRPr lang="en-US" sz="1100" dirty="0"/>
          </a:p>
          <a:p>
            <a:pPr lvl="1"/>
            <a:r>
              <a:rPr lang="en-US" sz="1100" b="0" dirty="0" smtClean="0"/>
              <a:t>Improved </a:t>
            </a:r>
            <a:r>
              <a:rPr lang="en-US" sz="1100" b="0" dirty="0"/>
              <a:t>efficiency:</a:t>
            </a:r>
            <a:r>
              <a:rPr lang="en-US" sz="1100" b="1" dirty="0"/>
              <a:t> </a:t>
            </a:r>
            <a:r>
              <a:rPr lang="en-US" sz="1100" dirty="0"/>
              <a:t>Eliminates bottlenecks that occur during file access from a general-purpose file server because NAS uses an operating system specialized for file serving. It improves the utilization of </a:t>
            </a:r>
            <a:r>
              <a:rPr lang="en-US" sz="1100" dirty="0" smtClean="0"/>
              <a:t>general</a:t>
            </a:r>
            <a:r>
              <a:rPr lang="en-US" sz="1100" baseline="0" dirty="0" smtClean="0"/>
              <a:t> </a:t>
            </a:r>
            <a:r>
              <a:rPr lang="en-US" sz="1100" dirty="0" smtClean="0"/>
              <a:t>purpose </a:t>
            </a:r>
            <a:r>
              <a:rPr lang="en-US" sz="1100" dirty="0"/>
              <a:t>servers by relieving them of </a:t>
            </a:r>
            <a:r>
              <a:rPr lang="en-US" sz="1100" dirty="0" smtClean="0"/>
              <a:t>file</a:t>
            </a:r>
            <a:r>
              <a:rPr lang="en-US" sz="1100" baseline="0" dirty="0" smtClean="0"/>
              <a:t> </a:t>
            </a:r>
            <a:r>
              <a:rPr lang="en-US" sz="1100" dirty="0" smtClean="0"/>
              <a:t>server operations.</a:t>
            </a:r>
            <a:endParaRPr lang="en-US" sz="1100" dirty="0"/>
          </a:p>
          <a:p>
            <a:pPr lvl="1"/>
            <a:r>
              <a:rPr lang="en-US" sz="1100" b="0" dirty="0"/>
              <a:t>Improved flexibility: </a:t>
            </a:r>
            <a:r>
              <a:rPr lang="en-US" sz="1100" dirty="0"/>
              <a:t>Compatible for clients on both UNIX and Windows platforms using industry-standard </a:t>
            </a:r>
            <a:r>
              <a:rPr lang="en-US" sz="1100" dirty="0" smtClean="0"/>
              <a:t>protocols.</a:t>
            </a:r>
            <a:endParaRPr lang="en-US" sz="1100" dirty="0"/>
          </a:p>
          <a:p>
            <a:pPr lvl="1"/>
            <a:r>
              <a:rPr lang="en-US" sz="1100" b="0" dirty="0"/>
              <a:t>Centralized storage: </a:t>
            </a:r>
            <a:r>
              <a:rPr lang="en-US" sz="1100" dirty="0"/>
              <a:t>Centralizes data storage to </a:t>
            </a:r>
            <a:r>
              <a:rPr lang="en-US" sz="1100" dirty="0" smtClean="0"/>
              <a:t>minimize </a:t>
            </a:r>
            <a:r>
              <a:rPr lang="en-US" sz="1100" dirty="0"/>
              <a:t>duplication </a:t>
            </a:r>
            <a:r>
              <a:rPr lang="en-US" sz="1100" dirty="0" smtClean="0"/>
              <a:t>of data on </a:t>
            </a:r>
            <a:r>
              <a:rPr lang="en-US" sz="1100" dirty="0"/>
              <a:t>client </a:t>
            </a:r>
            <a:r>
              <a:rPr lang="en-US" sz="1100" dirty="0" smtClean="0"/>
              <a:t>workstations.</a:t>
            </a:r>
            <a:endParaRPr lang="en-US" sz="1100" dirty="0"/>
          </a:p>
          <a:p>
            <a:pPr lvl="1"/>
            <a:r>
              <a:rPr lang="en-US" sz="1100" b="0" dirty="0"/>
              <a:t>Simplified management: </a:t>
            </a:r>
            <a:r>
              <a:rPr lang="en-US" sz="1100" dirty="0"/>
              <a:t>Provides a centralized console that makes it possible to manage file systems efficiently. </a:t>
            </a:r>
          </a:p>
          <a:p>
            <a:pPr lvl="1"/>
            <a:r>
              <a:rPr lang="en-US" sz="1100" b="0" dirty="0"/>
              <a:t>Scalability: </a:t>
            </a:r>
            <a:r>
              <a:rPr lang="en-US" sz="1100" dirty="0"/>
              <a:t>Scales well in accordance with different utilization profiles and types of business applications because of the high performance and low-latency design. </a:t>
            </a:r>
          </a:p>
          <a:p>
            <a:pPr lvl="1"/>
            <a:r>
              <a:rPr lang="en-US" sz="1100" b="0" dirty="0"/>
              <a:t>High availability: </a:t>
            </a:r>
            <a:r>
              <a:rPr lang="en-US" sz="1100" dirty="0"/>
              <a:t>Offers efficient replication and recovery options, enabling high data availability. NAS uses redundant networking components that provide maximum connectivity </a:t>
            </a:r>
            <a:r>
              <a:rPr lang="en-US" sz="1100" dirty="0" smtClean="0"/>
              <a:t>options. A </a:t>
            </a:r>
            <a:r>
              <a:rPr lang="en-US" sz="1100" dirty="0"/>
              <a:t>NAS device can use clustering technology for failover. </a:t>
            </a:r>
          </a:p>
          <a:p>
            <a:pPr lvl="1"/>
            <a:r>
              <a:rPr lang="en-US" sz="1100" b="0" dirty="0"/>
              <a:t>Security</a:t>
            </a:r>
            <a:r>
              <a:rPr lang="en-US" sz="1100" b="0" dirty="0" smtClean="0"/>
              <a:t>: U</a:t>
            </a:r>
            <a:r>
              <a:rPr lang="en-US" sz="1100" dirty="0" smtClean="0"/>
              <a:t>ser authentication </a:t>
            </a:r>
            <a:r>
              <a:rPr lang="en-US" sz="1100" dirty="0"/>
              <a:t>and file locking in conjunction with industry- standard security schemas. </a:t>
            </a:r>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spect="1" noChangeArrowheads="1"/>
          </p:cNvSpPr>
          <p:nvPr>
            <p:ph type="body" idx="1"/>
          </p:nvPr>
        </p:nvSpPr>
        <p:spPr bwMode="auto">
          <a:noFill/>
        </p:spPr>
        <p:txBody>
          <a:bodyPr wrap="square" lIns="86493" tIns="43247" rIns="86493" bIns="43247" numCol="1" anchor="t" anchorCtr="0" compatLnSpc="1">
            <a:prstTxWarp prst="textNoShape">
              <a:avLst/>
            </a:prstTxWarp>
          </a:bodyPr>
          <a:lstStyle/>
          <a:p>
            <a:r>
              <a:rPr lang="en-US" dirty="0" smtClean="0"/>
              <a:t> NAS has the following components:</a:t>
            </a:r>
          </a:p>
          <a:p>
            <a:pPr lvl="1"/>
            <a:r>
              <a:rPr lang="en-US" dirty="0" smtClean="0"/>
              <a:t>NAS head (CPU and Memory)</a:t>
            </a:r>
          </a:p>
          <a:p>
            <a:pPr lvl="1"/>
            <a:r>
              <a:rPr lang="en-US" dirty="0" smtClean="0"/>
              <a:t>One or more network interface cards (NICs) that provide connectivity to the network</a:t>
            </a:r>
          </a:p>
          <a:p>
            <a:pPr lvl="1"/>
            <a:r>
              <a:rPr lang="en-US" dirty="0" smtClean="0"/>
              <a:t>An optimized operating system for managing NAS functionality</a:t>
            </a:r>
          </a:p>
          <a:p>
            <a:pPr marL="457200" marR="0" lvl="1" indent="-228600" algn="l" defTabSz="914400" rtl="0" eaLnBrk="0" fontAlgn="base" latinLnBrk="0" hangingPunct="0">
              <a:lnSpc>
                <a:spcPct val="100000"/>
              </a:lnSpc>
              <a:spcBef>
                <a:spcPct val="30000"/>
              </a:spcBef>
              <a:spcAft>
                <a:spcPct val="0"/>
              </a:spcAft>
              <a:buClrTx/>
              <a:buSzPct val="120000"/>
              <a:buFont typeface="Arial" charset="0"/>
              <a:buChar char="•"/>
              <a:tabLst/>
              <a:defRPr/>
            </a:pPr>
            <a:r>
              <a:rPr lang="en-US" dirty="0" smtClean="0"/>
              <a:t>Network</a:t>
            </a:r>
            <a:r>
              <a:rPr lang="en-US" baseline="0" dirty="0" smtClean="0"/>
              <a:t> File System (NFS)</a:t>
            </a:r>
            <a:r>
              <a:rPr lang="en-US" dirty="0" smtClean="0"/>
              <a:t> and Common Internet</a:t>
            </a:r>
            <a:r>
              <a:rPr lang="en-US" baseline="0" dirty="0" smtClean="0"/>
              <a:t> </a:t>
            </a:r>
            <a:r>
              <a:rPr lang="en-US" dirty="0" smtClean="0"/>
              <a:t>File System (CIFS) protocols for file sharing. NFS is predominantly used in UNIX</a:t>
            </a:r>
            <a:r>
              <a:rPr lang="en-US" baseline="0" dirty="0" smtClean="0"/>
              <a:t> </a:t>
            </a:r>
            <a:r>
              <a:rPr lang="en-US" dirty="0" smtClean="0"/>
              <a:t>based operating environments; CIFS is used in Microsoft Windows</a:t>
            </a:r>
            <a:r>
              <a:rPr lang="en-US" baseline="0" dirty="0" smtClean="0"/>
              <a:t> </a:t>
            </a:r>
            <a:r>
              <a:rPr lang="en-US" dirty="0" smtClean="0"/>
              <a:t>based operating environments. These file sharing protocols enable users to share file data across different operating environments.</a:t>
            </a:r>
          </a:p>
          <a:p>
            <a:pPr lvl="1"/>
            <a:r>
              <a:rPr lang="en-US" dirty="0" smtClean="0"/>
              <a:t>Industry-standard storage protocols to connect and manage physical disk resources, such as ATA, SCSI, FC and so on.</a:t>
            </a:r>
          </a:p>
          <a:p>
            <a:pPr lvl="1"/>
            <a:r>
              <a:rPr lang="en-US" dirty="0" smtClean="0"/>
              <a:t>Storage Array</a:t>
            </a:r>
          </a:p>
          <a:p>
            <a:r>
              <a:rPr lang="en-US" dirty="0" smtClean="0"/>
              <a:t>The NAS environment includes clients accessing a NAS device over an IP network using standard protocols.</a:t>
            </a:r>
          </a:p>
          <a:p>
            <a:endParaRPr lang="en-US" dirty="0" smtClean="0"/>
          </a:p>
        </p:txBody>
      </p:sp>
      <p:sp>
        <p:nvSpPr>
          <p:cNvPr id="4" name="Slide Number Placeholder 3"/>
          <p:cNvSpPr>
            <a:spLocks noGrp="1"/>
          </p:cNvSpPr>
          <p:nvPr>
            <p:ph type="sldNum" sz="quarter" idx="10"/>
          </p:nvPr>
        </p:nvSpPr>
        <p:spPr/>
        <p:txBody>
          <a:bodyPr/>
          <a:lstStyle/>
          <a:p>
            <a:pPr>
              <a:defRPr/>
            </a:pPr>
            <a:fld id="{80249327-EC2F-4096-8D35-6B76097739FC}" type="slidenum">
              <a:rPr lang="en-US" smtClean="0"/>
              <a:pPr>
                <a:defRPr/>
              </a:pPr>
              <a:t>42</a:t>
            </a:fld>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dirty="0" smtClean="0"/>
              <a:t>This lesson covers object based and unified storage</a:t>
            </a:r>
            <a:r>
              <a:rPr lang="en-US" baseline="0" dirty="0" smtClean="0"/>
              <a:t> technologies.</a:t>
            </a:r>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0AE62709-12B7-481E-AF02-15961EF83D30}" type="slidenum">
              <a:rPr lang="en-US"/>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sz="1200" kern="1200" baseline="0" dirty="0" smtClean="0">
                <a:solidFill>
                  <a:schemeClr val="tx1"/>
                </a:solidFill>
                <a:latin typeface="Calibri" pitchFamily="34" charset="0"/>
                <a:ea typeface="+mn-ea"/>
                <a:cs typeface="+mn-cs"/>
              </a:rPr>
              <a:t>Object Based Storage combines data with rich metadata to create an “object.” For example, when an MRI scan is stored as a file in a NAS system, the metadata is basic and may include information such as file name, creation data, creator, and file type. When stored as an Object, on the other hand, the MRI scan can have the basic metadata plus additional metadata, such as the patient’s name, the patient’s ID, the procedure date, the attending physician’s name, and provide pointers to files that contain the physician’s notes. Object Based Storage stores data in a flat address space. There are no hierarchies or nested directories. As a result, there are no limits on the number of files that can be stored. The storage capacity can be easily scaled from terabytes to </a:t>
            </a:r>
            <a:r>
              <a:rPr lang="en-US" sz="1200" kern="1200" baseline="0" dirty="0" err="1" smtClean="0">
                <a:solidFill>
                  <a:schemeClr val="tx1"/>
                </a:solidFill>
                <a:latin typeface="Calibri" pitchFamily="34" charset="0"/>
                <a:ea typeface="+mn-ea"/>
                <a:cs typeface="+mn-cs"/>
              </a:rPr>
              <a:t>petabytes</a:t>
            </a:r>
            <a:r>
              <a:rPr lang="en-US" sz="1200" kern="1200" baseline="0" dirty="0" smtClean="0">
                <a:solidFill>
                  <a:schemeClr val="tx1"/>
                </a:solidFill>
                <a:latin typeface="Calibri" pitchFamily="34" charset="0"/>
                <a:ea typeface="+mn-ea"/>
                <a:cs typeface="+mn-cs"/>
              </a:rPr>
              <a:t>. Each object in Object Storage is identified by a unique ID called object ID. This ID is generated using a hash function and guarantees that every object is uniquely identified. It also serves as a unique pointer to an object similar to the way URLs point to unique files in the Internet. </a:t>
            </a:r>
          </a:p>
          <a:p>
            <a:endParaRPr lang="en-US" sz="1200" kern="1200" baseline="0" dirty="0" smtClean="0">
              <a:solidFill>
                <a:schemeClr val="tx1"/>
              </a:solidFill>
              <a:latin typeface="Calibri" pitchFamily="34" charset="0"/>
              <a:ea typeface="+mn-ea"/>
              <a:cs typeface="+mn-cs"/>
            </a:endParaRPr>
          </a:p>
          <a:p>
            <a:endParaRPr lang="en-US" dirty="0" smtClean="0"/>
          </a:p>
        </p:txBody>
      </p:sp>
      <p:sp>
        <p:nvSpPr>
          <p:cNvPr id="4" name="Footer Placeholder 3"/>
          <p:cNvSpPr txBox="1">
            <a:spLocks noGrp="1"/>
          </p:cNvSpPr>
          <p:nvPr/>
        </p:nvSpPr>
        <p:spPr>
          <a:xfrm>
            <a:off x="0" y="8839200"/>
            <a:ext cx="4267200" cy="304800"/>
          </a:xfrm>
          <a:prstGeom prst="rect">
            <a:avLst/>
          </a:prstGeom>
          <a:noFill/>
        </p:spPr>
        <p:txBody>
          <a:bodyPr anchor="b"/>
          <a:lstStyle/>
          <a:p>
            <a:pPr fontAlgn="auto">
              <a:spcBef>
                <a:spcPts val="0"/>
              </a:spcBef>
              <a:spcAft>
                <a:spcPts val="0"/>
              </a:spcAft>
              <a:defRPr/>
            </a:pPr>
            <a:r>
              <a:rPr lang="en-US" sz="900" dirty="0">
                <a:latin typeface="MetaNormalLF-Roman" pitchFamily="34" charset="0"/>
                <a:cs typeface="+mn-cs"/>
              </a:rPr>
              <a:t>Copyright © 2011 EMC Corporation. Do not Copy - All Rights Reserved.</a:t>
            </a:r>
          </a:p>
        </p:txBody>
      </p:sp>
      <p:sp>
        <p:nvSpPr>
          <p:cNvPr id="5" name="Slide Number Placeholder 4"/>
          <p:cNvSpPr txBox="1">
            <a:spLocks noGrp="1"/>
          </p:cNvSpPr>
          <p:nvPr/>
        </p:nvSpPr>
        <p:spPr>
          <a:xfrm>
            <a:off x="6400800" y="8839200"/>
            <a:ext cx="455613" cy="304800"/>
          </a:xfrm>
          <a:prstGeom prst="rect">
            <a:avLst/>
          </a:prstGeom>
          <a:noFill/>
        </p:spPr>
        <p:txBody>
          <a:bodyPr anchor="b"/>
          <a:lstStyle/>
          <a:p>
            <a:pPr algn="r" fontAlgn="auto">
              <a:spcBef>
                <a:spcPts val="0"/>
              </a:spcBef>
              <a:spcAft>
                <a:spcPts val="0"/>
              </a:spcAft>
              <a:defRPr/>
            </a:pPr>
            <a:fld id="{A45F3FDF-4B10-42CB-9CFB-FBBEBE703150}" type="slidenum">
              <a:rPr lang="en-US" sz="900">
                <a:latin typeface="MetaNormalLF-Roman" pitchFamily="34" charset="0"/>
                <a:cs typeface="+mn-cs"/>
              </a:rPr>
              <a:pPr algn="r" fontAlgn="auto">
                <a:spcBef>
                  <a:spcPts val="0"/>
                </a:spcBef>
                <a:spcAft>
                  <a:spcPts val="0"/>
                </a:spcAft>
                <a:defRPr/>
              </a:pPr>
              <a:t>44</a:t>
            </a:fld>
            <a:endParaRPr lang="en-US" sz="900" dirty="0">
              <a:latin typeface="MetaNormalLF-Roman" pitchFamily="34" charset="0"/>
              <a:cs typeface="+mn-cs"/>
            </a:endParaRP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pitchFamily="34" charset="0"/>
                <a:ea typeface="+mn-ea"/>
                <a:cs typeface="+mn-cs"/>
              </a:rPr>
              <a:t>Object Storage uses HTTP communication as its standard interface. This makes it ideal for communicating data transfers with storage locations via an Intranet and the Internet. </a:t>
            </a:r>
            <a:r>
              <a:rPr lang="en-US" sz="1200" b="0" kern="1200" dirty="0" smtClean="0">
                <a:solidFill>
                  <a:schemeClr val="tx1"/>
                </a:solidFill>
                <a:latin typeface="Calibri" pitchFamily="34" charset="0"/>
                <a:ea typeface="+mn-ea"/>
                <a:cs typeface="+mn-cs"/>
              </a:rPr>
              <a:t>SOAP is a way of exchanging messages between peers on a distributed network, such as the Internet. SOAP provides a set of XML elements and attributes,</a:t>
            </a:r>
            <a:r>
              <a:rPr lang="en-US" sz="1200" b="0" kern="1200" baseline="0" dirty="0" smtClean="0">
                <a:solidFill>
                  <a:schemeClr val="tx1"/>
                </a:solidFill>
                <a:latin typeface="Calibri" pitchFamily="34" charset="0"/>
                <a:ea typeface="+mn-ea"/>
                <a:cs typeface="+mn-cs"/>
              </a:rPr>
              <a:t> which are</a:t>
            </a:r>
            <a:r>
              <a:rPr lang="en-US" sz="1200" b="0" kern="1200" dirty="0" smtClean="0">
                <a:solidFill>
                  <a:schemeClr val="tx1"/>
                </a:solidFill>
                <a:latin typeface="Calibri" pitchFamily="34" charset="0"/>
                <a:ea typeface="+mn-ea"/>
                <a:cs typeface="+mn-cs"/>
              </a:rPr>
              <a:t> used to construct a</a:t>
            </a:r>
            <a:r>
              <a:rPr lang="en-US" sz="1200" b="0" kern="1200" baseline="0" dirty="0" smtClean="0">
                <a:solidFill>
                  <a:schemeClr val="tx1"/>
                </a:solidFill>
                <a:latin typeface="Calibri" pitchFamily="34" charset="0"/>
                <a:ea typeface="+mn-ea"/>
                <a:cs typeface="+mn-cs"/>
              </a:rPr>
              <a:t> “SOAP” </a:t>
            </a:r>
            <a:r>
              <a:rPr lang="en-US" sz="1200" b="0" kern="1200" dirty="0" smtClean="0">
                <a:solidFill>
                  <a:schemeClr val="tx1"/>
                </a:solidFill>
                <a:latin typeface="Calibri" pitchFamily="34" charset="0"/>
                <a:ea typeface="+mn-ea"/>
                <a:cs typeface="+mn-cs"/>
              </a:rPr>
              <a:t>message.</a:t>
            </a:r>
            <a:r>
              <a:rPr lang="en-US" sz="1200" b="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The REST protocol is used to retrieve information from a Website by reading Web pages that include the XML file. XML statements describe the information that is available on a Web page. This information can then be accessed by typing the Uniform Resource Locator(URL) or of </a:t>
            </a:r>
            <a:r>
              <a:rPr lang="en-US" sz="1200" u="none" strike="noStrike" kern="1200" dirty="0" smtClean="0">
                <a:solidFill>
                  <a:schemeClr val="tx1"/>
                </a:solidFill>
                <a:latin typeface="Calibri" pitchFamily="34" charset="0"/>
                <a:ea typeface="+mn-ea"/>
                <a:cs typeface="+mn-cs"/>
              </a:rPr>
              <a:t>the</a:t>
            </a:r>
            <a:r>
              <a:rPr lang="en-US" sz="1200" u="none" strike="noStrike" kern="1200" baseline="0" dirty="0" smtClean="0">
                <a:solidFill>
                  <a:schemeClr val="tx1"/>
                </a:solidFill>
                <a:latin typeface="Calibri" pitchFamily="34" charset="0"/>
                <a:ea typeface="+mn-ea"/>
                <a:cs typeface="+mn-cs"/>
              </a:rPr>
              <a:t> Web page. Both SOAP and REST place their messages within an HTTP message before transmitting them.</a:t>
            </a:r>
            <a:endParaRPr lang="en-US"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Unstructured data is data that has no specific</a:t>
            </a:r>
            <a:r>
              <a:rPr lang="en-US" sz="1200" baseline="0" dirty="0" smtClean="0"/>
              <a:t> </a:t>
            </a:r>
            <a:r>
              <a:rPr lang="en-US" sz="1200" dirty="0" smtClean="0"/>
              <a:t>structure or schema that dictates how it is stored, formatted, accessed, or organized within the system. Examples of this include text documents, contracts, pictures, movies, music, blogs etc. The majority of information created today falls into this category. The SAN architecture</a:t>
            </a:r>
            <a:r>
              <a:rPr lang="en-US" sz="1200" baseline="0" dirty="0" smtClean="0"/>
              <a:t> is highly scalable, but is not a recommended option for applications which need to share data.</a:t>
            </a:r>
            <a:r>
              <a:rPr lang="en-US" sz="1200" dirty="0" smtClean="0"/>
              <a:t> Historically, unstructured data has been stored in</a:t>
            </a:r>
            <a:r>
              <a:rPr lang="en-US" sz="1200" baseline="0" dirty="0" smtClean="0"/>
              <a:t> NAS </a:t>
            </a:r>
            <a:r>
              <a:rPr lang="en-US" sz="1200" dirty="0" smtClean="0"/>
              <a:t>file systems. File systems organize data into a hierarchal structure of directories or folders and files. This system works well for smaller data sets, but becomes problematic and costly as the amount of data grows. Typical problems include performance, scaling, data portability, and ongoing management costs. These were the main reasons for the emergence of</a:t>
            </a:r>
            <a:r>
              <a:rPr lang="en-US" sz="1200" baseline="0" dirty="0" smtClean="0"/>
              <a:t> object based storage technologies. They have a highly scalable architecture with good data sharing capabilities.</a:t>
            </a:r>
            <a:endParaRPr lang="en-US" sz="1200"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Calibri" pitchFamily="34" charset="0"/>
                <a:ea typeface="+mn-ea"/>
                <a:cs typeface="+mn-cs"/>
              </a:rPr>
              <a:t>Reading the rich metadata attached to each object, storage administrators can automatically apply policies for storage management according to the file contents. Further, Object Based </a:t>
            </a:r>
            <a:r>
              <a:rPr lang="en-US" dirty="0" smtClean="0"/>
              <a:t>Storage has a flat address </a:t>
            </a:r>
            <a:r>
              <a:rPr lang="en-US" sz="1200" kern="1200" baseline="0" dirty="0" smtClean="0">
                <a:solidFill>
                  <a:schemeClr val="tx1"/>
                </a:solidFill>
                <a:latin typeface="Calibri" pitchFamily="34" charset="0"/>
                <a:ea typeface="+mn-ea"/>
                <a:cs typeface="+mn-cs"/>
              </a:rPr>
              <a:t>space, which negates the need for managing LUNs and RAID groups. A hash function is used to generate object ID for each object, which serves as a powerful mechanism for compliance and auditability. This is because the resulting digest of a hash function, its digital signature, </a:t>
            </a:r>
            <a:r>
              <a:rPr lang="en-US" sz="1200" kern="1200" baseline="0" dirty="0" smtClean="0">
                <a:latin typeface="Calibri" pitchFamily="34" charset="0"/>
                <a:ea typeface="+mn-ea"/>
                <a:cs typeface="+mn-cs"/>
              </a:rPr>
              <a:t>will </a:t>
            </a:r>
            <a:r>
              <a:rPr lang="en-US" sz="1200" kern="1200" baseline="0" dirty="0" smtClean="0">
                <a:solidFill>
                  <a:schemeClr val="tx1"/>
                </a:solidFill>
                <a:latin typeface="Calibri" pitchFamily="34" charset="0"/>
                <a:ea typeface="+mn-ea"/>
                <a:cs typeface="+mn-cs"/>
              </a:rPr>
              <a:t>change if the data file is changed; consequently an unchanged signature provides proof of data integrity as well as its authenticity. This makes Object based Storage useful for protecting archived data, meeting regulatory requirements, and for data that has high legal or compliance risk. Leveraging each object’s unique ID, storage administrators can easily migrate files from one storage system to another, as required. This is because all that is required to retrieve an object is its ID; its particular location is not relevant. By monitoring the state of each signature, an Object based Storage system can tell if a file has been corrupted through a change in its signature. With this knowledge, the system can “self heal” and replace any corrupted files. Instead of RAID systems for backup protection, storage administrators can leverage Object Based Storage to easily create multiple replicas, as necessary, with each replica identified with the same object storage ID. These replicas can further be distributed geographically, increasing the protection provided by replication. Through its use of a flat address space, Object Based Storage enables flexible scalability in terms of capacity and numbers of objects. This benefit is particularly valuable in cases where the exact storage requirements, for example like those in Cloud Storage, are unknown. Some scenarios where object based storage systems may be extensively used are multimedia content rich Web applications, archives, Cloud and so on.</a:t>
            </a:r>
          </a:p>
          <a:p>
            <a:r>
              <a:rPr lang="en-US" i="1" dirty="0" smtClean="0"/>
              <a:t>Note: Archive is a repository for data that has fewer access requirements.</a:t>
            </a:r>
          </a:p>
          <a:p>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bwMode="auto">
          <a:xfrm>
            <a:off x="917575" y="554038"/>
            <a:ext cx="4949825" cy="3713162"/>
          </a:xfrm>
          <a:noFill/>
          <a:ln>
            <a:solidFill>
              <a:srgbClr val="000000"/>
            </a:solidFill>
            <a:miter lim="800000"/>
            <a:headEnd/>
            <a:tailEnd/>
          </a:ln>
        </p:spPr>
      </p:sp>
      <p:sp>
        <p:nvSpPr>
          <p:cNvPr id="62468" name="Rectangle 3"/>
          <p:cNvSpPr>
            <a:spLocks noGrp="1" noChangeAspect="1" noChangeArrowheads="1"/>
          </p:cNvSpPr>
          <p:nvPr>
            <p:ph type="body" idx="1"/>
          </p:nvPr>
        </p:nvSpPr>
        <p:spPr bwMode="auto">
          <a:xfrm>
            <a:off x="374650" y="4378325"/>
            <a:ext cx="6110288" cy="4003675"/>
          </a:xfrm>
          <a:noFill/>
        </p:spPr>
        <p:txBody>
          <a:bodyPr wrap="square" lIns="91440" tIns="45720" rIns="91440" bIns="45720" numCol="1" anchor="t" anchorCtr="0" compatLnSpc="1">
            <a:prstTxWarp prst="textNoShape">
              <a:avLst/>
            </a:prstTxWarp>
          </a:bodyPr>
          <a:lstStyle/>
          <a:p>
            <a:r>
              <a:rPr lang="en-US" dirty="0" smtClean="0"/>
              <a:t>The figure on the slide represents Unified storage. Unified Storage is required to effectively pool storage and provide data access at file level, block level and object level.</a:t>
            </a:r>
          </a:p>
          <a:p>
            <a:endParaRPr lang="en-US" dirty="0" smtClean="0"/>
          </a:p>
          <a:p>
            <a:r>
              <a:rPr lang="en-US" b="0" i="1" u="none" dirty="0" smtClean="0"/>
              <a:t>Note: </a:t>
            </a:r>
            <a:r>
              <a:rPr lang="en-US" sz="1200" i="1" kern="1200" dirty="0" smtClean="0">
                <a:solidFill>
                  <a:schemeClr val="tx1"/>
                </a:solidFill>
                <a:latin typeface="Calibri" pitchFamily="34" charset="0"/>
                <a:ea typeface="+mn-ea"/>
                <a:cs typeface="+mn-cs"/>
              </a:rPr>
              <a:t>In an Object level access, data is accessed over a network in terms of self contained objects, using object</a:t>
            </a:r>
            <a:r>
              <a:rPr lang="en-US" sz="1200" i="1" kern="1200" baseline="0" dirty="0" smtClean="0">
                <a:solidFill>
                  <a:schemeClr val="tx1"/>
                </a:solidFill>
                <a:latin typeface="Calibri" pitchFamily="34" charset="0"/>
                <a:ea typeface="+mn-ea"/>
                <a:cs typeface="+mn-cs"/>
              </a:rPr>
              <a:t> IDs.</a:t>
            </a:r>
            <a:endParaRPr lang="en-US" i="1" dirty="0" smtClean="0"/>
          </a:p>
        </p:txBody>
      </p:sp>
      <p:sp>
        <p:nvSpPr>
          <p:cNvPr id="4" name="Slide Number Placeholder 3"/>
          <p:cNvSpPr>
            <a:spLocks noGrp="1"/>
          </p:cNvSpPr>
          <p:nvPr>
            <p:ph type="sldNum" sz="quarter" idx="10"/>
          </p:nvPr>
        </p:nvSpPr>
        <p:spPr/>
        <p:txBody>
          <a:bodyPr/>
          <a:lstStyle/>
          <a:p>
            <a:pPr>
              <a:defRPr/>
            </a:pPr>
            <a:fld id="{80249327-EC2F-4096-8D35-6B76097739FC}" type="slidenum">
              <a:rPr lang="en-US" smtClean="0"/>
              <a:pPr>
                <a:defRPr/>
              </a:pPr>
              <a:t>48</a:t>
            </a:fld>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r>
              <a:rPr lang="en-US" dirty="0" smtClean="0"/>
              <a:t>Unified storage consolidates NAS-based, SAN-based, and object based access within one unified platform. It supports NAS protocols (CIFS for Windows and NFS for UNIX/Linux),</a:t>
            </a:r>
            <a:r>
              <a:rPr lang="en-US" baseline="0" dirty="0" smtClean="0"/>
              <a:t> </a:t>
            </a:r>
            <a:r>
              <a:rPr lang="en-US" dirty="0" err="1" smtClean="0"/>
              <a:t>iSCSI</a:t>
            </a:r>
            <a:r>
              <a:rPr lang="en-US" dirty="0" smtClean="0"/>
              <a:t>, Fibre Channel, FCoE, REST, and</a:t>
            </a:r>
            <a:r>
              <a:rPr lang="en-US" baseline="0" dirty="0" smtClean="0"/>
              <a:t> SOAP protocols.</a:t>
            </a:r>
            <a:r>
              <a:rPr lang="en-US" sz="1200" kern="1200" baseline="0" dirty="0" smtClean="0">
                <a:solidFill>
                  <a:schemeClr val="tx1"/>
                </a:solidFill>
                <a:latin typeface="Calibri" pitchFamily="34" charset="0"/>
                <a:ea typeface="+mn-ea"/>
                <a:cs typeface="+mn-cs"/>
              </a:rPr>
              <a:t> The ability to serve multiple protocols from the same storage system helps to freely mix and match workloads to greatly improve utilization. </a:t>
            </a:r>
            <a:r>
              <a:rPr lang="en-US" dirty="0" smtClean="0"/>
              <a:t>Having a single data model and toolset for unified storage enables a consistent management framework across many applications and workloads. This greatly simplifies administration and creates a hierarchy of values from management of physical storage to application-level integration. Unified</a:t>
            </a:r>
            <a:r>
              <a:rPr lang="en-US" baseline="0" dirty="0" smtClean="0"/>
              <a:t> storage provides storage consolidation. This reduces the storage requirements of the organization, which, in turn, lowers the cost of acquiring storage assets,</a:t>
            </a:r>
            <a:r>
              <a:rPr lang="en-US" dirty="0" smtClean="0"/>
              <a:t> </a:t>
            </a:r>
            <a:r>
              <a:rPr lang="en-US" baseline="0" dirty="0" smtClean="0"/>
              <a:t>power, cooling, and space.</a:t>
            </a:r>
            <a:r>
              <a:rPr lang="en-US" dirty="0" smtClean="0"/>
              <a:t> </a:t>
            </a:r>
            <a:r>
              <a:rPr lang="en-US" sz="1200" kern="1200" baseline="0" dirty="0" smtClean="0">
                <a:solidFill>
                  <a:schemeClr val="tx1"/>
                </a:solidFill>
                <a:latin typeface="Calibri" pitchFamily="34" charset="0"/>
                <a:ea typeface="+mn-ea"/>
                <a:cs typeface="+mn-cs"/>
              </a:rPr>
              <a:t>Unified storage provides a highly scalable architecture that can be scaled from workgroup to full enterprise systems.</a:t>
            </a:r>
            <a:endParaRPr lang="en-US" dirty="0" smtClean="0"/>
          </a:p>
        </p:txBody>
      </p:sp>
      <p:sp>
        <p:nvSpPr>
          <p:cNvPr id="4"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0"/>
          </p:nvPr>
        </p:nvSpPr>
        <p:spPr/>
        <p:txBody>
          <a:bodyPr/>
          <a:lstStyle/>
          <a:p>
            <a:pPr>
              <a:defRPr/>
            </a:pPr>
            <a:fld id="{80249327-EC2F-4096-8D35-6B76097739FC}"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indent="0">
              <a:buFontTx/>
              <a:buNone/>
              <a:defRPr/>
            </a:pPr>
            <a:r>
              <a:rPr lang="en-US" kern="1200" dirty="0" smtClean="0">
                <a:latin typeface="Calibri" pitchFamily="34" charset="0"/>
                <a:ea typeface="+mn-ea"/>
                <a:cs typeface="+mn-cs"/>
              </a:rPr>
              <a:t>A</a:t>
            </a:r>
            <a:r>
              <a:rPr lang="en-US" kern="1200" dirty="0" smtClean="0">
                <a:solidFill>
                  <a:schemeClr val="tx1"/>
                </a:solidFill>
                <a:latin typeface="Calibri" pitchFamily="34" charset="0"/>
                <a:ea typeface="+mn-ea"/>
                <a:cs typeface="+mn-cs"/>
              </a:rPr>
              <a:t> database is a structured way to store data in logically organized tables that are interrelated. A database helps to optimize the storage and retrieval of data. A Database Management System (DBMS) is a collection of computer programs that control the creation, maintenance, and use of a </a:t>
            </a:r>
            <a:r>
              <a:rPr lang="en-US" u="none" strike="noStrike" kern="1200" dirty="0" smtClean="0">
                <a:solidFill>
                  <a:schemeClr val="tx1"/>
                </a:solidFill>
                <a:latin typeface="Calibri" pitchFamily="34" charset="0"/>
                <a:ea typeface="+mn-ea"/>
                <a:cs typeface="+mn-cs"/>
              </a:rPr>
              <a:t>database</a:t>
            </a:r>
            <a:r>
              <a:rPr lang="en-US" kern="1200" dirty="0" smtClean="0">
                <a:solidFill>
                  <a:schemeClr val="tx1"/>
                </a:solidFill>
                <a:latin typeface="Calibri" pitchFamily="34" charset="0"/>
                <a:ea typeface="+mn-ea"/>
                <a:cs typeface="+mn-cs"/>
              </a:rPr>
              <a:t>. The DBMS processes an application’s request for data and instructs the </a:t>
            </a:r>
            <a:r>
              <a:rPr lang="en-US" u="none" strike="noStrike" kern="1200" dirty="0" smtClean="0">
                <a:solidFill>
                  <a:schemeClr val="tx1"/>
                </a:solidFill>
                <a:latin typeface="Calibri" pitchFamily="34" charset="0"/>
                <a:ea typeface="+mn-ea"/>
                <a:cs typeface="+mn-cs"/>
              </a:rPr>
              <a:t>operating</a:t>
            </a:r>
            <a:r>
              <a:rPr lang="en-US" u="none" strike="noStrike" kern="1200" baseline="0" dirty="0" smtClean="0">
                <a:solidFill>
                  <a:schemeClr val="tx1"/>
                </a:solidFill>
                <a:latin typeface="Calibri" pitchFamily="34" charset="0"/>
                <a:ea typeface="+mn-ea"/>
                <a:cs typeface="+mn-cs"/>
              </a:rPr>
              <a:t> system</a:t>
            </a:r>
            <a:r>
              <a:rPr lang="en-US" kern="1200" dirty="0" smtClean="0">
                <a:solidFill>
                  <a:schemeClr val="tx1"/>
                </a:solidFill>
                <a:latin typeface="Calibri" pitchFamily="34" charset="0"/>
                <a:ea typeface="+mn-ea"/>
                <a:cs typeface="+mn-cs"/>
              </a:rPr>
              <a:t> to access the appropriate data. The DBMS manages incoming data, organizes, and facilitates the data to be modified or extracted by users or other programs.</a:t>
            </a:r>
            <a:r>
              <a:rPr lang="en-US" dirty="0" smtClean="0"/>
              <a:t> Some popular DBMS solutions are MySQL, Oracle, SQL Server etc.</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dirty="0" smtClean="0"/>
              <a:t>This lesson covers</a:t>
            </a:r>
            <a:r>
              <a:rPr lang="en-US" baseline="0" dirty="0" smtClean="0"/>
              <a:t> the key concepts of business continuity and also gives an overview of the backup process. It also explains </a:t>
            </a:r>
            <a:r>
              <a:rPr lang="en-US" baseline="0" dirty="0" err="1" smtClean="0"/>
              <a:t>deduplication</a:t>
            </a:r>
            <a:r>
              <a:rPr lang="en-US" baseline="0" dirty="0" smtClean="0"/>
              <a:t> technology and the methods for implementing it.</a:t>
            </a:r>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0AE62709-12B7-481E-AF02-15961EF83D30}" type="slidenum">
              <a:rPr lang="en-US"/>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6290" name="Rectangle 2"/>
          <p:cNvSpPr>
            <a:spLocks noGrp="1" noRot="1" noChangeAspect="1" noChangeArrowheads="1" noTextEdit="1"/>
          </p:cNvSpPr>
          <p:nvPr>
            <p:ph type="sldImg"/>
          </p:nvPr>
        </p:nvSpPr>
        <p:spPr>
          <a:ln/>
        </p:spPr>
      </p:sp>
      <p:sp>
        <p:nvSpPr>
          <p:cNvPr id="2956291" name="Rectangle 3"/>
          <p:cNvSpPr>
            <a:spLocks noGrp="1" noChangeAspect="1" noChangeArrowheads="1"/>
          </p:cNvSpPr>
          <p:nvPr>
            <p:ph type="body" idx="1"/>
          </p:nvPr>
        </p:nvSpPr>
        <p:spPr/>
        <p:txBody>
          <a:bodyPr lIns="86493" tIns="43247" rIns="86493" bIns="43247"/>
          <a:lstStyle/>
          <a:p>
            <a:r>
              <a:rPr lang="en-US" sz="1200" kern="1200" dirty="0" smtClean="0">
                <a:solidFill>
                  <a:schemeClr val="tx1"/>
                </a:solidFill>
                <a:latin typeface="Calibri" pitchFamily="34" charset="0"/>
                <a:ea typeface="+mn-ea"/>
                <a:cs typeface="+mn-cs"/>
              </a:rPr>
              <a:t>In today’s world, continuous access to information is a must for the smooth functioning of business operations. The cost of unavailability of information is greater than ever, the outages in key industries costing millions of dollars per hour. </a:t>
            </a:r>
            <a:r>
              <a:rPr lang="en-US" dirty="0" smtClean="0"/>
              <a:t>As a result, </a:t>
            </a:r>
            <a:r>
              <a:rPr lang="en-US" sz="1200" kern="1200" dirty="0" smtClean="0">
                <a:solidFill>
                  <a:schemeClr val="tx1"/>
                </a:solidFill>
                <a:latin typeface="Calibri" pitchFamily="34" charset="0"/>
                <a:ea typeface="+mn-ea"/>
                <a:cs typeface="+mn-cs"/>
              </a:rPr>
              <a:t>it is critical for businesses to define appropriate strategies that can help them overcome these crises. Business continuity is an important process to define and implement these plans.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BC</a:t>
            </a:r>
            <a:r>
              <a:rPr lang="en-US" baseline="0" dirty="0" smtClean="0"/>
              <a:t> </a:t>
            </a:r>
            <a:r>
              <a:rPr lang="en-US" dirty="0" smtClean="0"/>
              <a:t>is </a:t>
            </a:r>
            <a:r>
              <a:rPr lang="en-US" dirty="0"/>
              <a:t>an integrated and </a:t>
            </a:r>
            <a:r>
              <a:rPr lang="en-US" dirty="0" smtClean="0"/>
              <a:t>enterprise-wide </a:t>
            </a:r>
            <a:r>
              <a:rPr lang="en-US" dirty="0"/>
              <a:t>process that includes all activities (internal and external to IT) that a business must perform to mitigate the impact of planned and unplanned downtime. BC entails preparing for, responding to, and recovering from a system outage that adversely affects business operations. </a:t>
            </a:r>
            <a:r>
              <a:rPr lang="en-US" sz="1200" kern="1200" dirty="0" smtClean="0">
                <a:solidFill>
                  <a:schemeClr val="tx1"/>
                </a:solidFill>
                <a:latin typeface="Calibri" pitchFamily="34" charset="0"/>
                <a:ea typeface="+mn-ea"/>
                <a:cs typeface="+mn-cs"/>
              </a:rPr>
              <a:t>The goal of a business continuity solution is to ensure the “information availability” required to conduct vital business operations.</a:t>
            </a:r>
          </a:p>
          <a:p>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Calibri" pitchFamily="34" charset="0"/>
                <a:ea typeface="+mn-ea"/>
                <a:cs typeface="+mn-cs"/>
              </a:rPr>
              <a:t>DR is the</a:t>
            </a:r>
            <a:r>
              <a:rPr lang="en-US" sz="1200" b="1" kern="120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coordinated process of restoring systems, data, and the infrastructure, required to support key ongoing business operations in the event of a disaster. It is the process of restoring and/or resuming business operations from a consistent copy of the data. After all recoveries are completed, the data is validated to ensure that it is correct.</a:t>
            </a:r>
            <a:r>
              <a:rPr lang="en-US" sz="1200" b="1" kern="1200" dirty="0" smtClean="0">
                <a:solidFill>
                  <a:schemeClr val="tx1"/>
                </a:solidFill>
                <a:latin typeface="Calibri" pitchFamily="34" charset="0"/>
                <a:ea typeface="+mn-ea"/>
                <a:cs typeface="+mn-cs"/>
              </a:rPr>
              <a:t> </a:t>
            </a:r>
          </a:p>
          <a:p>
            <a:r>
              <a:rPr lang="en-US" sz="1200" b="0" kern="1200" dirty="0" smtClean="0">
                <a:solidFill>
                  <a:schemeClr val="tx1"/>
                </a:solidFill>
                <a:latin typeface="Calibri" pitchFamily="34" charset="0"/>
                <a:ea typeface="+mn-ea"/>
                <a:cs typeface="+mn-cs"/>
              </a:rPr>
              <a:t>Hot site</a:t>
            </a:r>
            <a:r>
              <a:rPr lang="en-US" sz="1200" b="1" kern="1200" dirty="0" smtClean="0">
                <a:solidFill>
                  <a:schemeClr val="tx1"/>
                </a:solidFill>
                <a:latin typeface="Calibri" pitchFamily="34" charset="0"/>
                <a:ea typeface="+mn-ea"/>
                <a:cs typeface="+mn-cs"/>
              </a:rPr>
              <a:t>:</a:t>
            </a:r>
            <a:r>
              <a:rPr lang="en-US" sz="1200" kern="1200" dirty="0" smtClean="0">
                <a:solidFill>
                  <a:schemeClr val="tx1"/>
                </a:solidFill>
                <a:latin typeface="Calibri" pitchFamily="34" charset="0"/>
                <a:ea typeface="+mn-ea"/>
                <a:cs typeface="+mn-cs"/>
              </a:rPr>
              <a:t> A site to where </a:t>
            </a:r>
            <a:r>
              <a:rPr lang="en-US" dirty="0" smtClean="0"/>
              <a:t>an enterprise’s operations can be moved, in the event of a disaster. It is a site equipped with all the required hardware, operating system, application, and network support that help perform business operations, and where the equipment is available and running at all times.</a:t>
            </a:r>
          </a:p>
          <a:p>
            <a:r>
              <a:rPr lang="en-US" dirty="0" smtClean="0"/>
              <a:t>Cold site: A site to where an enterprise’s operations </a:t>
            </a:r>
            <a:r>
              <a:rPr lang="en-US" sz="1200" kern="1200" dirty="0" smtClean="0">
                <a:solidFill>
                  <a:schemeClr val="tx1"/>
                </a:solidFill>
                <a:latin typeface="Calibri" pitchFamily="34" charset="0"/>
                <a:ea typeface="+mn-ea"/>
                <a:cs typeface="+mn-cs"/>
              </a:rPr>
              <a:t>can be moved, in the event of disaster.</a:t>
            </a:r>
            <a:r>
              <a:rPr lang="en-US" sz="1200" kern="1200" baseline="0" dirty="0" smtClean="0">
                <a:solidFill>
                  <a:schemeClr val="tx1"/>
                </a:solidFill>
                <a:latin typeface="Calibri" pitchFamily="34" charset="0"/>
                <a:ea typeface="+mn-ea"/>
                <a:cs typeface="+mn-cs"/>
              </a:rPr>
              <a:t> It has </a:t>
            </a:r>
            <a:r>
              <a:rPr lang="en-US" sz="1200" kern="1200" dirty="0" smtClean="0">
                <a:solidFill>
                  <a:schemeClr val="tx1"/>
                </a:solidFill>
                <a:latin typeface="Calibri" pitchFamily="34" charset="0"/>
                <a:ea typeface="+mn-ea"/>
                <a:cs typeface="+mn-cs"/>
              </a:rPr>
              <a:t>minimum IT infrastructure and environmental facilities in place, but are not activated.</a:t>
            </a:r>
          </a:p>
          <a:p>
            <a:r>
              <a:rPr lang="en-US" sz="1200" b="0" kern="1200" dirty="0" smtClean="0">
                <a:solidFill>
                  <a:schemeClr val="tx1"/>
                </a:solidFill>
                <a:latin typeface="Calibri" pitchFamily="34" charset="0"/>
                <a:ea typeface="+mn-ea"/>
                <a:cs typeface="+mn-cs"/>
              </a:rPr>
              <a:t>Cluster: </a:t>
            </a:r>
            <a:r>
              <a:rPr lang="en-US" sz="1200" kern="1200" dirty="0" smtClean="0">
                <a:solidFill>
                  <a:schemeClr val="tx1"/>
                </a:solidFill>
                <a:latin typeface="Calibri" pitchFamily="34" charset="0"/>
                <a:ea typeface="+mn-ea"/>
                <a:cs typeface="+mn-cs"/>
              </a:rPr>
              <a:t>A group of servers and other necessary resources, coupled to operate as a single system. Clusters ensure high availability and load balancing. Typically, in failover clusters, one server runs an application and updates the data, and the other is kept as a standby to take over completely, when</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required. In more sophisticated clusters, multiple servers may access data, while typically, one server is kept as a standby.</a:t>
            </a:r>
          </a:p>
          <a:p>
            <a:endParaRPr lang="en-US"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4722" name="Rectangle 2"/>
          <p:cNvSpPr>
            <a:spLocks noGrp="1" noRot="1" noChangeAspect="1" noChangeArrowheads="1" noTextEdit="1"/>
          </p:cNvSpPr>
          <p:nvPr>
            <p:ph type="sldImg"/>
          </p:nvPr>
        </p:nvSpPr>
        <p:spPr>
          <a:ln/>
        </p:spPr>
      </p:sp>
      <p:sp>
        <p:nvSpPr>
          <p:cNvPr id="2974723" name="Rectangle 3"/>
          <p:cNvSpPr>
            <a:spLocks noGrp="1" noChangeAspect="1" noChangeArrowheads="1"/>
          </p:cNvSpPr>
          <p:nvPr>
            <p:ph type="body" idx="1"/>
          </p:nvPr>
        </p:nvSpPr>
        <p:spPr/>
        <p:txBody>
          <a:bodyPr lIns="86493" tIns="43247" rIns="86493" bIns="43247">
            <a:normAutofit fontScale="92500" lnSpcReduction="20000"/>
          </a:bodyPr>
          <a:lstStyle/>
          <a:p>
            <a:r>
              <a:rPr lang="en-US" b="0" dirty="0"/>
              <a:t>Recovery-Point Objective (RPO</a:t>
            </a:r>
            <a:r>
              <a:rPr lang="en-US" b="0" dirty="0" smtClean="0"/>
              <a:t>): </a:t>
            </a:r>
            <a:r>
              <a:rPr lang="en-US" dirty="0" smtClean="0"/>
              <a:t>This </a:t>
            </a:r>
            <a:r>
              <a:rPr lang="en-US" dirty="0"/>
              <a:t>is the point in time to </a:t>
            </a:r>
            <a:r>
              <a:rPr lang="en-US" dirty="0" smtClean="0"/>
              <a:t>which </a:t>
            </a:r>
            <a:r>
              <a:rPr lang="en-US" dirty="0"/>
              <a:t>systems and data must be recovered after an outage. It defines the amount of data loss that a business can endure. A large RPO signifies high tolerance to information loss in a business. Based on the RPO, organizations plan for the minimum frequency with which a backup or replica must be made. For example, if the RPO is six hours, backups or replicas must be made at least once in 6 hours. </a:t>
            </a:r>
            <a:r>
              <a:rPr lang="en-US" dirty="0" smtClean="0"/>
              <a:t>The figure </a:t>
            </a:r>
            <a:r>
              <a:rPr lang="en-US" dirty="0"/>
              <a:t>shows various RPOs and their corresponding ideal recovery strategies. An organization </a:t>
            </a:r>
            <a:r>
              <a:rPr lang="en-US" dirty="0" smtClean="0"/>
              <a:t>may </a:t>
            </a:r>
            <a:r>
              <a:rPr lang="en-US" dirty="0"/>
              <a:t>plan for an appropriate BC technology solution on the basis of the RPO it sets. For </a:t>
            </a:r>
            <a:r>
              <a:rPr lang="en-US" dirty="0" smtClean="0"/>
              <a:t>example, if RPO </a:t>
            </a:r>
            <a:r>
              <a:rPr lang="en-US" dirty="0"/>
              <a:t>is 24 </a:t>
            </a:r>
            <a:r>
              <a:rPr lang="en-US" dirty="0" smtClean="0"/>
              <a:t>hours,</a:t>
            </a:r>
            <a:r>
              <a:rPr lang="en-US" b="1" dirty="0" smtClean="0"/>
              <a:t> </a:t>
            </a:r>
            <a:r>
              <a:rPr lang="en-US" dirty="0"/>
              <a:t>that means </a:t>
            </a:r>
            <a:r>
              <a:rPr lang="en-US" dirty="0" smtClean="0"/>
              <a:t>that</a:t>
            </a:r>
            <a:r>
              <a:rPr lang="en-US" baseline="0" dirty="0" smtClean="0"/>
              <a:t> </a:t>
            </a:r>
            <a:r>
              <a:rPr lang="en-US" dirty="0" smtClean="0"/>
              <a:t>backups </a:t>
            </a:r>
            <a:r>
              <a:rPr lang="en-US" dirty="0"/>
              <a:t>are created on an offsite tape drive every midnight. The corresponding recovery strategy is to restore data from the set of last backup tapes. </a:t>
            </a:r>
            <a:r>
              <a:rPr lang="en-US" dirty="0" smtClean="0"/>
              <a:t>Similarly, </a:t>
            </a:r>
            <a:r>
              <a:rPr lang="en-US" dirty="0"/>
              <a:t>for zero </a:t>
            </a:r>
            <a:r>
              <a:rPr lang="en-US" dirty="0" smtClean="0"/>
              <a:t>RPO,</a:t>
            </a:r>
            <a:r>
              <a:rPr lang="en-US" b="1" dirty="0" smtClean="0"/>
              <a:t> </a:t>
            </a:r>
            <a:r>
              <a:rPr lang="en-US" dirty="0"/>
              <a:t>data is mirrored synchronously to a remote site.</a:t>
            </a:r>
          </a:p>
          <a:p>
            <a:r>
              <a:rPr lang="en-US" b="0" dirty="0"/>
              <a:t>Recovery-Time Objective (RTO): </a:t>
            </a:r>
            <a:r>
              <a:rPr lang="en-US" dirty="0"/>
              <a:t>The time within which systems, applications, or functions must be recovered after an outage. It defines the amount of downtime that a business can endure and survive. Businesses can optimize disaster recovery plans after defining the RTO for a given data center or network. For example, if the RTO is two hours, then use a disk backup because it enables a faster restore than a tape backup. However, for an RTO of one week, tape backup will </a:t>
            </a:r>
            <a:r>
              <a:rPr lang="en-US" dirty="0" smtClean="0"/>
              <a:t>most likely </a:t>
            </a:r>
            <a:r>
              <a:rPr lang="en-US" dirty="0"/>
              <a:t>meet requirements. </a:t>
            </a:r>
            <a:r>
              <a:rPr lang="en-US" dirty="0" smtClean="0"/>
              <a:t>Few </a:t>
            </a:r>
            <a:r>
              <a:rPr lang="en-US" dirty="0"/>
              <a:t>examples of RTOs and the recovery strategies to ensure data availability are listed </a:t>
            </a:r>
            <a:r>
              <a:rPr lang="en-US" dirty="0" smtClean="0"/>
              <a:t>below:</a:t>
            </a:r>
            <a:endParaRPr lang="en-US" dirty="0"/>
          </a:p>
          <a:p>
            <a:r>
              <a:rPr lang="en-US" b="1" dirty="0"/>
              <a:t>RTO of 72 hours: </a:t>
            </a:r>
            <a:r>
              <a:rPr lang="en-US" dirty="0"/>
              <a:t>Restore from backup tapes at a cold site.</a:t>
            </a:r>
          </a:p>
          <a:p>
            <a:r>
              <a:rPr lang="en-US" b="1" dirty="0"/>
              <a:t>RTO of 12 hours: </a:t>
            </a:r>
            <a:r>
              <a:rPr lang="en-US" dirty="0"/>
              <a:t>Restore from tapes at a hot site.</a:t>
            </a:r>
          </a:p>
          <a:p>
            <a:r>
              <a:rPr lang="en-US" b="1" dirty="0"/>
              <a:t>RTO of 4 hours: </a:t>
            </a:r>
            <a:r>
              <a:rPr lang="en-US" dirty="0"/>
              <a:t>Use a data vault to a hot site.</a:t>
            </a:r>
          </a:p>
          <a:p>
            <a:r>
              <a:rPr lang="en-US" b="1" dirty="0"/>
              <a:t>RTO of 1 hour: </a:t>
            </a:r>
            <a:r>
              <a:rPr lang="en-US" dirty="0"/>
              <a:t>Cluster production servers with controller-based disk mirroring.</a:t>
            </a:r>
          </a:p>
          <a:p>
            <a:r>
              <a:rPr lang="en-US" b="1" dirty="0"/>
              <a:t>RTO of a few seconds: </a:t>
            </a:r>
            <a:r>
              <a:rPr lang="en-US" dirty="0"/>
              <a:t>Cluster production servers with </a:t>
            </a:r>
            <a:r>
              <a:rPr lang="en-US" dirty="0" smtClean="0"/>
              <a:t>bi-directional </a:t>
            </a:r>
            <a:r>
              <a:rPr lang="en-US" dirty="0"/>
              <a:t>mirroring, enabling the applications to run at both sites simultaneously</a:t>
            </a:r>
            <a:r>
              <a:rPr lang="en-US" dirty="0" smtClean="0"/>
              <a:t>.</a:t>
            </a:r>
          </a:p>
          <a:p>
            <a:endParaRPr lang="en-US" dirty="0" smtClean="0"/>
          </a:p>
          <a:p>
            <a:r>
              <a:rPr lang="en-US" i="1" dirty="0" smtClean="0"/>
              <a:t>Note: Data Vault: A repository at a remote site where data can be periodically or continuously copied (either to tape drives or disks), so that there is always a copy at another site</a:t>
            </a:r>
            <a:r>
              <a:rPr lang="en-US" sz="900" i="1" dirty="0" smtClean="0"/>
              <a:t>.</a:t>
            </a:r>
            <a:endParaRPr lang="en-US" sz="900" i="1"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5922" name="Rectangle 2"/>
          <p:cNvSpPr>
            <a:spLocks noGrp="1" noRot="1" noChangeAspect="1" noChangeArrowheads="1" noTextEdit="1"/>
          </p:cNvSpPr>
          <p:nvPr>
            <p:ph type="sldImg"/>
          </p:nvPr>
        </p:nvSpPr>
        <p:spPr>
          <a:ln/>
        </p:spPr>
      </p:sp>
      <p:sp>
        <p:nvSpPr>
          <p:cNvPr id="3025923" name="Rectangle 3"/>
          <p:cNvSpPr>
            <a:spLocks noGrp="1" noChangeAspect="1" noChangeArrowheads="1"/>
          </p:cNvSpPr>
          <p:nvPr>
            <p:ph type="body" idx="1"/>
          </p:nvPr>
        </p:nvSpPr>
        <p:spPr/>
        <p:txBody>
          <a:bodyPr lIns="86493" tIns="43247" rIns="86493" bIns="43247">
            <a:normAutofit/>
          </a:bodyPr>
          <a:lstStyle/>
          <a:p>
            <a:r>
              <a:rPr lang="en-US" sz="1200" dirty="0" smtClean="0"/>
              <a:t>A single point of failure refers to the failure of a single component,</a:t>
            </a:r>
            <a:r>
              <a:rPr lang="en-US" sz="1200" baseline="0" dirty="0" smtClean="0"/>
              <a:t> which </a:t>
            </a:r>
            <a:r>
              <a:rPr lang="en-US" sz="1200" dirty="0" smtClean="0"/>
              <a:t>can terminate the </a:t>
            </a:r>
            <a:r>
              <a:rPr lang="en-US" dirty="0" smtClean="0"/>
              <a:t>availability of the entire system or an IT service. In a setup where each component must function as required to ensure data availability, the failure of a single component causes the failure of the entire data center or an application, resulting in the disruption of business operations. </a:t>
            </a:r>
            <a:r>
              <a:rPr lang="en-US" sz="1200" dirty="0" smtClean="0"/>
              <a:t>There</a:t>
            </a:r>
            <a:r>
              <a:rPr lang="en-US" sz="1200" baseline="0" dirty="0" smtClean="0"/>
              <a:t> are</a:t>
            </a:r>
            <a:r>
              <a:rPr lang="en-US" sz="1200" dirty="0" smtClean="0"/>
              <a:t> several single points of failure in</a:t>
            </a:r>
            <a:r>
              <a:rPr lang="en-US" sz="1200" baseline="0" dirty="0" smtClean="0"/>
              <a:t> a CDC</a:t>
            </a:r>
            <a:r>
              <a:rPr lang="en-US" sz="1200" dirty="0" smtClean="0"/>
              <a:t>. The single HBA on the compute, the compute itself, the IP network, the FC switch, the storage array ports, or even the storage array could become potential single points of failure. To mitigate a single point of failure, systems are designed with redundancy, such that the system fails only if all the components in the redundancy group fail. This ensures that the failure of a single component does not affect data availability. For example, implementing</a:t>
            </a:r>
            <a:r>
              <a:rPr lang="en-US" sz="1200" baseline="0" dirty="0" smtClean="0"/>
              <a:t> server clustering to mitigate the impact of a compute failure.</a:t>
            </a:r>
            <a:r>
              <a:rPr lang="en-US" sz="1200" dirty="0" smtClean="0"/>
              <a:t> </a:t>
            </a:r>
            <a:endParaRPr lang="en-US" dirty="0" smtClean="0"/>
          </a:p>
          <a:p>
            <a:r>
              <a:rPr lang="en-US" dirty="0" smtClean="0"/>
              <a:t>Configuration of multiple paths increases the data availability through path failover. If servers are configured with one I/O path to the data, there will be no access to the data if that path fails. Redundant paths eliminate the path from becoming single points of failure. Multiple paths to access data also improves I/O performance through load sharing and maximizes server, storage, and data path utilization. In practice, merely configuring multiple paths does not serve the purpose. Even with multiple paths, if one path fails, I/O will not be</a:t>
            </a:r>
            <a:r>
              <a:rPr lang="en-US" sz="1600" dirty="0" smtClean="0"/>
              <a:t> </a:t>
            </a:r>
            <a:r>
              <a:rPr lang="en-US" dirty="0" smtClean="0"/>
              <a:t>rerouted</a:t>
            </a:r>
            <a:r>
              <a:rPr lang="en-US" sz="1600" dirty="0" smtClean="0"/>
              <a:t> </a:t>
            </a:r>
            <a:r>
              <a:rPr lang="en-US" dirty="0" smtClean="0"/>
              <a:t>unless the system recognizes that it has an alternate path. Multipathing software provides the functionality to recognize and utilize alternate I/O path to data. Multipathing software also manages load balancing by distributing I/Os to all available, active paths.</a:t>
            </a:r>
          </a:p>
          <a:p>
            <a:endParaRPr lang="en-US" dirty="0" smtClean="0"/>
          </a:p>
          <a:p>
            <a:endParaRPr lang="en-US" sz="1200" dirty="0" smtClean="0"/>
          </a:p>
          <a:p>
            <a:endParaRPr lang="en-US" sz="1200"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2194" name="Rectangle 2"/>
          <p:cNvSpPr>
            <a:spLocks noGrp="1" noRot="1" noChangeAspect="1" noChangeArrowheads="1" noTextEdit="1"/>
          </p:cNvSpPr>
          <p:nvPr>
            <p:ph type="sldImg"/>
          </p:nvPr>
        </p:nvSpPr>
        <p:spPr>
          <a:ln/>
        </p:spPr>
      </p:sp>
      <p:sp>
        <p:nvSpPr>
          <p:cNvPr id="2952195" name="Rectangle 3"/>
          <p:cNvSpPr>
            <a:spLocks noGrp="1" noChangeAspect="1" noChangeArrowheads="1"/>
          </p:cNvSpPr>
          <p:nvPr>
            <p:ph type="body" idx="1"/>
          </p:nvPr>
        </p:nvSpPr>
        <p:spPr/>
        <p:txBody>
          <a:bodyPr>
            <a:normAutofit fontScale="92500" lnSpcReduction="10000"/>
          </a:bodyPr>
          <a:lstStyle/>
          <a:p>
            <a:r>
              <a:rPr lang="en-US" dirty="0"/>
              <a:t>Backup</a:t>
            </a:r>
            <a:r>
              <a:rPr lang="en-US" i="1" dirty="0"/>
              <a:t> </a:t>
            </a:r>
            <a:r>
              <a:rPr lang="en-US" dirty="0"/>
              <a:t>is a copy of </a:t>
            </a:r>
            <a:r>
              <a:rPr lang="en-US" dirty="0" smtClean="0"/>
              <a:t>the production </a:t>
            </a:r>
            <a:r>
              <a:rPr lang="en-US" dirty="0"/>
              <a:t>data, created and retained for the sole purpose of recovering deleted or corrupted data. With growing business and regulatory demands for data storage, retention, and availability, organizations are faced with the task of backing up an ever-increasing amount of data. This task becomes more challenging as demand for consistent backup and quick restore of data increases throughout the enterprise </a:t>
            </a:r>
            <a:r>
              <a:rPr lang="en-US" dirty="0" smtClean="0"/>
              <a:t>– </a:t>
            </a:r>
            <a:r>
              <a:rPr lang="en-US" dirty="0"/>
              <a:t>which may be spread over multiple sites. Moreover, organizations need to accomplish backup at a lower cost with minimum resources.</a:t>
            </a:r>
          </a:p>
          <a:p>
            <a:r>
              <a:rPr lang="en-US" dirty="0"/>
              <a:t>Organizations must ensure that the right data is in the right place at the right time. Evaluating backup technologies, recovery, and retention requirements for data and applications is an essential step to ensure successful implementation of the backup and recovery solution. The solution must facilitate easy recovery and retrieval from </a:t>
            </a:r>
            <a:r>
              <a:rPr lang="en-US" dirty="0" smtClean="0"/>
              <a:t>backups, as </a:t>
            </a:r>
            <a:r>
              <a:rPr lang="en-US" dirty="0"/>
              <a:t>required by the business.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Backups are performed for three primary purposes: Disaster Recovery, Operational Restores,</a:t>
            </a:r>
            <a:r>
              <a:rPr lang="en-US" baseline="0" dirty="0" smtClean="0"/>
              <a:t> </a:t>
            </a:r>
            <a:r>
              <a:rPr lang="en-US" dirty="0" smtClean="0"/>
              <a:t>and Archival.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Disaster recovery addresses the requirement </a:t>
            </a:r>
            <a:r>
              <a:rPr lang="en-US" dirty="0" smtClean="0"/>
              <a:t>to be able to restore all, or a large part, of an IT infrastructure in the event of a major disaster. </a:t>
            </a:r>
            <a:r>
              <a:rPr lang="en-US" sz="1200" dirty="0" smtClean="0"/>
              <a:t>The backup copies are used for restoring data at an alternate site when the primary site is incapacitated due to a disaster. Based on RPO and RTO requirements, organizations use different backup strategies for disaster recovery.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Data in the production environment changes with every business transaction and operation. Operational backup</a:t>
            </a:r>
            <a:r>
              <a:rPr lang="en-US" sz="1200" i="1" dirty="0" smtClean="0"/>
              <a:t> </a:t>
            </a:r>
            <a:r>
              <a:rPr lang="en-US" sz="1200" dirty="0" smtClean="0"/>
              <a:t>is</a:t>
            </a:r>
            <a:r>
              <a:rPr lang="en-US" sz="1200" b="0" u="none" dirty="0" smtClean="0"/>
              <a:t> a backup of data </a:t>
            </a:r>
            <a:r>
              <a:rPr lang="en-US" sz="1200" dirty="0" smtClean="0"/>
              <a:t>at a point in time and is used to restore data in the event of data loss or logical corruptions that may occur </a:t>
            </a:r>
            <a:r>
              <a:rPr lang="en-US" dirty="0" smtClean="0"/>
              <a:t>during routine process. The </a:t>
            </a:r>
            <a:r>
              <a:rPr lang="en-US" sz="1200" dirty="0" smtClean="0"/>
              <a:t>majority of restore requests in most organizations fall in this category. For example, it is common for a user to accidentally delete an important e‑mail or for a file to become corrupted. In such cases data can restored from the operational backup.</a:t>
            </a:r>
            <a:r>
              <a:rPr lang="en-US" sz="1200" b="1" u="sng" dirty="0" smtClean="0"/>
              <a:t> </a:t>
            </a:r>
          </a:p>
          <a:p>
            <a:r>
              <a:rPr lang="en-US" sz="1200" dirty="0" smtClean="0"/>
              <a:t>Archival is a common requirement used to preserve transaction records, email, and other business work products for regulatory compliance. The regulations could be internal, governmental, or perhaps derived from specific industry requirements. Backups are also performed to address archival requirements. </a:t>
            </a:r>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8338" name="Rectangle 2"/>
          <p:cNvSpPr>
            <a:spLocks noGrp="1" noRot="1" noChangeAspect="1" noChangeArrowheads="1" noTextEdit="1"/>
          </p:cNvSpPr>
          <p:nvPr>
            <p:ph type="sldImg"/>
          </p:nvPr>
        </p:nvSpPr>
        <p:spPr>
          <a:xfrm>
            <a:off x="692150" y="457200"/>
            <a:ext cx="5478463" cy="4110038"/>
          </a:xfrm>
          <a:ln/>
        </p:spPr>
      </p:sp>
      <p:sp>
        <p:nvSpPr>
          <p:cNvPr id="2958339" name="Rectangle 3"/>
          <p:cNvSpPr>
            <a:spLocks noGrp="1" noChangeAspect="1" noChangeArrowheads="1"/>
          </p:cNvSpPr>
          <p:nvPr>
            <p:ph type="body" idx="1"/>
          </p:nvPr>
        </p:nvSpPr>
        <p:spPr>
          <a:xfrm>
            <a:off x="373063" y="4684792"/>
            <a:ext cx="6113462" cy="4004868"/>
          </a:xfrm>
        </p:spPr>
        <p:txBody>
          <a:bodyPr/>
          <a:lstStyle/>
          <a:p>
            <a:r>
              <a:rPr lang="en-US" dirty="0"/>
              <a:t>Backup granularity depends on business needs and </a:t>
            </a:r>
            <a:r>
              <a:rPr lang="en-US" dirty="0" smtClean="0"/>
              <a:t>the required </a:t>
            </a:r>
            <a:r>
              <a:rPr lang="en-US" dirty="0"/>
              <a:t>RTO/RPO. Based on granularity, backups can be categorized as full, cumulative, and incremental. Most organizations use a combination of these three backup types to meet their backup and recovery requirements</a:t>
            </a:r>
            <a:r>
              <a:rPr lang="en-US" dirty="0" smtClean="0"/>
              <a:t>. The figure </a:t>
            </a:r>
            <a:r>
              <a:rPr lang="en-US" dirty="0"/>
              <a:t>depicts the categories of backup granularity. </a:t>
            </a:r>
          </a:p>
          <a:p>
            <a:r>
              <a:rPr lang="en-US" dirty="0"/>
              <a:t>Full backup is a backup of the complete data on the production volumes at a certain point in time. A full backup copy is created by copying the data on the production volumes to a secondary storage device. Incremental backup copies the data that has changed since the last full or incremental backup, whichever has occurred more recently. This is much faster (because the volume of data backed up is restricted to changed data), but </a:t>
            </a:r>
            <a:r>
              <a:rPr lang="en-US" dirty="0" smtClean="0"/>
              <a:t>takes </a:t>
            </a:r>
            <a:r>
              <a:rPr lang="en-US" dirty="0"/>
              <a:t>longer to restore. </a:t>
            </a:r>
          </a:p>
          <a:p>
            <a:r>
              <a:rPr lang="en-US" dirty="0"/>
              <a:t>Cumulative (or differential) backup copies the data that has changed since the last full backup. This method takes longer than incremental </a:t>
            </a:r>
            <a:r>
              <a:rPr lang="en-US" dirty="0" smtClean="0"/>
              <a:t>backup, </a:t>
            </a:r>
            <a:r>
              <a:rPr lang="en-US" dirty="0"/>
              <a:t>but is faster to restore. </a:t>
            </a:r>
          </a:p>
          <a:p>
            <a:r>
              <a:rPr lang="en-US" dirty="0"/>
              <a:t>Synthetic (or constructed) full backup is another type of backup that is used in implementations where the production volume resources cannot be exclusively reserved for a backup process for extended </a:t>
            </a:r>
            <a:r>
              <a:rPr lang="en-US" dirty="0" smtClean="0"/>
              <a:t>periods. It </a:t>
            </a:r>
            <a:r>
              <a:rPr lang="en-US" dirty="0"/>
              <a:t>is usually created from the most recent full backup and all the incremental backups performed </a:t>
            </a:r>
            <a:r>
              <a:rPr lang="en-US" dirty="0" smtClean="0"/>
              <a:t>thereafter. </a:t>
            </a:r>
            <a:r>
              <a:rPr lang="en-US" dirty="0"/>
              <a:t>A synthetic full backup enables a full backup copy to be created offline without disrupting the I/O operation on the production volume. This also frees up network resources from the backup process, making them available for other production uses.</a:t>
            </a:r>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5"/>
          </p:nvPr>
        </p:nvSpPr>
        <p:spPr>
          <a:xfrm>
            <a:off x="6400800" y="8839200"/>
            <a:ext cx="455613" cy="304800"/>
          </a:xfrm>
        </p:spPr>
        <p:txBody>
          <a:bodyPr/>
          <a:lstStyle/>
          <a:p>
            <a:pPr>
              <a:defRPr/>
            </a:pPr>
            <a:fld id="{80249327-EC2F-4096-8D35-6B76097739FC}"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4962" name="Rectangle 2"/>
          <p:cNvSpPr>
            <a:spLocks noGrp="1" noRot="1" noChangeAspect="1" noChangeArrowheads="1" noTextEdit="1"/>
          </p:cNvSpPr>
          <p:nvPr>
            <p:ph type="sldImg"/>
          </p:nvPr>
        </p:nvSpPr>
        <p:spPr>
          <a:ln/>
        </p:spPr>
      </p:sp>
      <p:sp>
        <p:nvSpPr>
          <p:cNvPr id="2984963" name="Rectangle 3"/>
          <p:cNvSpPr>
            <a:spLocks noGrp="1" noChangeAspect="1" noChangeArrowheads="1"/>
          </p:cNvSpPr>
          <p:nvPr>
            <p:ph type="body" idx="1"/>
          </p:nvPr>
        </p:nvSpPr>
        <p:spPr/>
        <p:txBody>
          <a:bodyPr>
            <a:noAutofit/>
          </a:bodyPr>
          <a:lstStyle/>
          <a:p>
            <a:r>
              <a:rPr lang="en-US" dirty="0"/>
              <a:t>A backup system uses client/server architecture with a backup server and multiple backup clients. The backup server manages the backup operations and maintains the backup </a:t>
            </a:r>
            <a:r>
              <a:rPr lang="en-US" dirty="0" smtClean="0"/>
              <a:t>catalog, </a:t>
            </a:r>
            <a:r>
              <a:rPr lang="en-US" dirty="0"/>
              <a:t>which contains information about the backup process and backup metadata. The backup server depends on </a:t>
            </a:r>
            <a:r>
              <a:rPr lang="en-US" dirty="0" smtClean="0"/>
              <a:t>the backup </a:t>
            </a:r>
            <a:r>
              <a:rPr lang="en-US" dirty="0"/>
              <a:t>clients to gather the data to be backed up. The backup clients can be local to the server </a:t>
            </a:r>
            <a:r>
              <a:rPr lang="en-US" dirty="0" smtClean="0"/>
              <a:t>or </a:t>
            </a:r>
            <a:r>
              <a:rPr lang="en-US" dirty="0"/>
              <a:t>can reside on another server, presumably to back up the data visible to that server. The backup server receives </a:t>
            </a:r>
            <a:r>
              <a:rPr lang="en-US" dirty="0" smtClean="0"/>
              <a:t>the backup </a:t>
            </a:r>
            <a:r>
              <a:rPr lang="en-US" dirty="0"/>
              <a:t>metadata from the backup clients to perform its activities</a:t>
            </a:r>
            <a:r>
              <a:rPr lang="en-US" dirty="0" smtClean="0"/>
              <a:t>.</a:t>
            </a:r>
            <a:r>
              <a:rPr lang="en-US" kern="1200" dirty="0" smtClean="0">
                <a:solidFill>
                  <a:schemeClr val="tx1"/>
                </a:solidFill>
                <a:latin typeface="Calibri" pitchFamily="34" charset="0"/>
                <a:ea typeface="+mn-ea"/>
                <a:cs typeface="+mn-cs"/>
              </a:rPr>
              <a:t> The metadata is stored either locally within the backup server or externally in a storage array</a:t>
            </a:r>
            <a:endParaRPr lang="en-US" dirty="0"/>
          </a:p>
          <a:p>
            <a:r>
              <a:rPr lang="en-US" dirty="0" smtClean="0"/>
              <a:t>The figure on </a:t>
            </a:r>
            <a:r>
              <a:rPr lang="en-US" dirty="0"/>
              <a:t>the slide illustrates the backup process. The storage node is responsible for writing data to the backup device (in a backup environment, a storage node is a </a:t>
            </a:r>
            <a:r>
              <a:rPr lang="en-US" dirty="0" smtClean="0"/>
              <a:t>compute</a:t>
            </a:r>
            <a:r>
              <a:rPr lang="en-US" baseline="0" dirty="0" smtClean="0"/>
              <a:t> system</a:t>
            </a:r>
            <a:r>
              <a:rPr lang="en-US" dirty="0" smtClean="0"/>
              <a:t> </a:t>
            </a:r>
            <a:r>
              <a:rPr lang="en-US" dirty="0"/>
              <a:t>that controls backup devices). Typically, the storage node is integrated with the backup server and both are hosted on the same physical platform. A backup device is attached directly to the storage </a:t>
            </a:r>
            <a:r>
              <a:rPr lang="en-US" dirty="0" smtClean="0"/>
              <a:t>node. </a:t>
            </a:r>
            <a:r>
              <a:rPr lang="en-US" dirty="0"/>
              <a:t>Some backup architecture refers to the storage node as the media server because it connects to the storage device. </a:t>
            </a:r>
            <a:endParaRPr lang="en-US" dirty="0" smtClean="0"/>
          </a:p>
          <a:p>
            <a:r>
              <a:rPr lang="en-US" dirty="0" smtClean="0"/>
              <a:t> </a:t>
            </a:r>
          </a:p>
          <a:p>
            <a:endParaRPr lang="en-US" dirty="0"/>
          </a:p>
          <a:p>
            <a:r>
              <a:rPr lang="en-US" dirty="0"/>
              <a:t> </a:t>
            </a:r>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7010" name="Rectangle 2"/>
          <p:cNvSpPr>
            <a:spLocks noGrp="1" noRot="1" noChangeAspect="1" noChangeArrowheads="1" noTextEdit="1"/>
          </p:cNvSpPr>
          <p:nvPr>
            <p:ph type="sldImg"/>
          </p:nvPr>
        </p:nvSpPr>
        <p:spPr>
          <a:ln/>
        </p:spPr>
      </p:sp>
      <p:sp>
        <p:nvSpPr>
          <p:cNvPr id="2987011" name="Rectangle 3"/>
          <p:cNvSpPr>
            <a:spLocks noGrp="1" noChangeAspect="1" noChangeArrowheads="1"/>
          </p:cNvSpPr>
          <p:nvPr>
            <p:ph type="body" idx="1"/>
          </p:nvPr>
        </p:nvSpPr>
        <p:spPr/>
        <p:txBody>
          <a:bodyPr>
            <a:noAutofit/>
          </a:bodyPr>
          <a:lstStyle/>
          <a:p>
            <a:r>
              <a:rPr lang="en-US" dirty="0" smtClean="0"/>
              <a:t>In a scheduled backup operation, the backup </a:t>
            </a:r>
            <a:r>
              <a:rPr lang="en-US" dirty="0"/>
              <a:t>server initiates the backup process for different clients based on the backup schedule configured for them. The backup server coordinates the backup process with all the components in a backup configuration. The backup server maintains the information about </a:t>
            </a:r>
            <a:r>
              <a:rPr lang="en-US" dirty="0" smtClean="0"/>
              <a:t>the backup </a:t>
            </a:r>
            <a:r>
              <a:rPr lang="en-US" dirty="0"/>
              <a:t>clients to be contacted and </a:t>
            </a:r>
            <a:r>
              <a:rPr lang="en-US" dirty="0" smtClean="0"/>
              <a:t>the storage </a:t>
            </a:r>
            <a:r>
              <a:rPr lang="en-US" dirty="0"/>
              <a:t>nodes to be used in a backup operation. The backup server retrieves the </a:t>
            </a:r>
            <a:r>
              <a:rPr lang="en-US" dirty="0" smtClean="0"/>
              <a:t>backup</a:t>
            </a:r>
            <a:r>
              <a:rPr lang="en-US" baseline="0" dirty="0" smtClean="0"/>
              <a:t>-</a:t>
            </a:r>
            <a:r>
              <a:rPr lang="en-US" dirty="0" smtClean="0"/>
              <a:t>related </a:t>
            </a:r>
            <a:r>
              <a:rPr lang="en-US" dirty="0"/>
              <a:t>information from the backup catalog and, based on this information, instructs the </a:t>
            </a:r>
            <a:r>
              <a:rPr lang="en-US" dirty="0" smtClean="0"/>
              <a:t>appropriate storage </a:t>
            </a:r>
            <a:r>
              <a:rPr lang="en-US" dirty="0"/>
              <a:t>node to load the </a:t>
            </a:r>
            <a:r>
              <a:rPr lang="en-US" dirty="0" smtClean="0"/>
              <a:t>backup </a:t>
            </a:r>
            <a:r>
              <a:rPr lang="en-US" dirty="0"/>
              <a:t>media into the backup devices. Simultaneously, it instructs the backup clients to send </a:t>
            </a:r>
            <a:r>
              <a:rPr lang="en-US" dirty="0" smtClean="0"/>
              <a:t>their metadata </a:t>
            </a:r>
            <a:r>
              <a:rPr lang="en-US" dirty="0"/>
              <a:t>to </a:t>
            </a:r>
            <a:r>
              <a:rPr lang="en-US" dirty="0" smtClean="0"/>
              <a:t>the backup server </a:t>
            </a:r>
            <a:r>
              <a:rPr lang="en-US" dirty="0"/>
              <a:t>and </a:t>
            </a:r>
            <a:r>
              <a:rPr lang="en-US" dirty="0" smtClean="0"/>
              <a:t>to back up</a:t>
            </a:r>
            <a:r>
              <a:rPr lang="en-US" baseline="0" dirty="0" smtClean="0"/>
              <a:t> the </a:t>
            </a:r>
            <a:r>
              <a:rPr lang="en-US" dirty="0" smtClean="0"/>
              <a:t>data to </a:t>
            </a:r>
            <a:r>
              <a:rPr lang="en-US" dirty="0"/>
              <a:t>the appropriate storage node. On receiving this request, the backup client sends </a:t>
            </a:r>
            <a:r>
              <a:rPr lang="en-US" dirty="0" smtClean="0"/>
              <a:t>tracking information </a:t>
            </a:r>
            <a:r>
              <a:rPr lang="en-US" dirty="0"/>
              <a:t>to the backup server. The backup server writes this metadata on its </a:t>
            </a:r>
            <a:r>
              <a:rPr lang="en-US" dirty="0" smtClean="0"/>
              <a:t>backup catalog</a:t>
            </a:r>
            <a:r>
              <a:rPr lang="en-US" dirty="0"/>
              <a:t>. The backup </a:t>
            </a:r>
            <a:r>
              <a:rPr lang="en-US" dirty="0" smtClean="0"/>
              <a:t>client </a:t>
            </a:r>
            <a:r>
              <a:rPr lang="en-US" dirty="0"/>
              <a:t>sends the data to the storage node, and </a:t>
            </a:r>
            <a:r>
              <a:rPr lang="en-US" dirty="0" smtClean="0"/>
              <a:t>the storage </a:t>
            </a:r>
            <a:r>
              <a:rPr lang="en-US" dirty="0"/>
              <a:t>node writes the data to </a:t>
            </a:r>
            <a:r>
              <a:rPr lang="en-US" dirty="0" smtClean="0"/>
              <a:t>the storage </a:t>
            </a:r>
            <a:r>
              <a:rPr lang="en-US" dirty="0"/>
              <a:t>device. The storage </a:t>
            </a:r>
            <a:r>
              <a:rPr lang="en-US" dirty="0" smtClean="0"/>
              <a:t>node </a:t>
            </a:r>
            <a:r>
              <a:rPr lang="en-US" dirty="0"/>
              <a:t>also sends </a:t>
            </a:r>
            <a:r>
              <a:rPr lang="en-US" dirty="0" smtClean="0"/>
              <a:t>tracking information </a:t>
            </a:r>
            <a:r>
              <a:rPr lang="en-US" dirty="0"/>
              <a:t>to the backup server to keep it updated about the media being used in the backup </a:t>
            </a:r>
            <a:r>
              <a:rPr lang="en-US" dirty="0" smtClean="0"/>
              <a:t>process. </a:t>
            </a:r>
          </a:p>
          <a:p>
            <a:r>
              <a:rPr lang="en-US" dirty="0" smtClean="0"/>
              <a:t>A restore process is manually initiated by the backup client. Upon receiving a restore request, the user opens the restore application to view the list of clients that have been backed up. While selecting the client for which a restore request has been made, the user also needs to identify the client that will receive the restored data. Data can be restored on the same client or on another client, given the proper permissions. The user then selects the data to be restored. Note that because the entire information comes from the backup catalog, the restore application must also communicate with the backup server. </a:t>
            </a:r>
          </a:p>
          <a:p>
            <a:r>
              <a:rPr lang="en-US" dirty="0" smtClean="0"/>
              <a:t>The backup server</a:t>
            </a:r>
            <a:r>
              <a:rPr lang="en-US" baseline="0" dirty="0" smtClean="0"/>
              <a:t> </a:t>
            </a:r>
            <a:r>
              <a:rPr lang="en-US" dirty="0" smtClean="0"/>
              <a:t>identifies the backup media required for the restore </a:t>
            </a:r>
            <a:r>
              <a:rPr lang="en-US" baseline="0" dirty="0" smtClean="0"/>
              <a:t>and notifies the storage node to load the backup media. </a:t>
            </a:r>
            <a:r>
              <a:rPr lang="en-US" dirty="0" smtClean="0"/>
              <a:t>Data is then read and sent to the client that has been identified to receive the restored data.</a:t>
            </a:r>
            <a:endParaRPr lang="en-US" dirty="0"/>
          </a:p>
          <a:p>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1874" name="Rectangle 2"/>
          <p:cNvSpPr>
            <a:spLocks noGrp="1" noRot="1" noChangeAspect="1" noChangeArrowheads="1" noTextEdit="1"/>
          </p:cNvSpPr>
          <p:nvPr>
            <p:ph type="sldImg"/>
          </p:nvPr>
        </p:nvSpPr>
        <p:spPr>
          <a:ln/>
        </p:spPr>
      </p:sp>
      <p:sp>
        <p:nvSpPr>
          <p:cNvPr id="3151875" name="Rectangle 3"/>
          <p:cNvSpPr>
            <a:spLocks noGrp="1" noChangeAspect="1" noChangeArrowheads="1"/>
          </p:cNvSpPr>
          <p:nvPr>
            <p:ph type="body" idx="1"/>
          </p:nvPr>
        </p:nvSpPr>
        <p:spPr/>
        <p:txBody>
          <a:bodyPr>
            <a:normAutofit/>
          </a:bodyPr>
          <a:lstStyle/>
          <a:p>
            <a:r>
              <a:rPr lang="en-US" dirty="0" smtClean="0"/>
              <a:t>Tape</a:t>
            </a:r>
            <a:r>
              <a:rPr lang="en-US" baseline="0" dirty="0" smtClean="0"/>
              <a:t> drives</a:t>
            </a:r>
            <a:r>
              <a:rPr lang="en-US" dirty="0" smtClean="0"/>
              <a:t>, a low-cost option, are used extensively for backup. Tape drives are used to read/write data from/to a tape cartridge. Tape drives are referred to as sequential</a:t>
            </a:r>
            <a:r>
              <a:rPr lang="en-US" baseline="0" dirty="0" smtClean="0"/>
              <a:t> or</a:t>
            </a:r>
            <a:r>
              <a:rPr lang="en-US" dirty="0" smtClean="0"/>
              <a:t> linear access devices because the data is written or read sequentially. A physical tape library provides housing and power for a number of tape drives and tape cartridges.</a:t>
            </a:r>
          </a:p>
          <a:p>
            <a:r>
              <a:rPr lang="en-US" dirty="0" smtClean="0"/>
              <a:t>Disks have now replaced tapes as the primary device for storing backup data, because of their performance advantages. Backup-to-disk systems offer ease of implementation, reduced cost, and improved quality of service. Apart from performance benefits in terms of data transfer rates, disks also offer faster recovery when compared to tapes. Backing up to disk storage systems offers clear advantages due to their inherent random access and RAID-protection capabilities. In most backup environments, backup to disk is used as a staging area where the data is copied temporarily before transferring or staging it to tapes later. This enhances the backup performance. Some backup products allow for backup images to remain on the disk for a period of time even after they have been staged. This enables a much faster restore.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a:t>
            </a:r>
            <a:r>
              <a:rPr lang="en-US" i="0" dirty="0" smtClean="0"/>
              <a:t>virtual tape library (VTL) </a:t>
            </a:r>
            <a:r>
              <a:rPr lang="en-US" dirty="0" smtClean="0"/>
              <a:t>has the same components as that of a physical tape library, except that the majority of the components are presented as virtual resources. For a backup software, there is no difference between a physical tape library and a virtual tape library. Virtual tape libraries use disks as backup media. Emulation software has a database with a list of virtual tapes, and each virtual tape is assigned a portion of a LUN on the disk. A virtual tape can span multiple LUNs, if required. File system awareness is not required while using backup to disk because virtual tape solutions use raw devices. Unlike a physical tape library, which involves mechanical delays, in a virtual tape library, response is almost instantaneous. </a:t>
            </a:r>
          </a:p>
          <a:p>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8818" name="Rectangle 2"/>
          <p:cNvSpPr>
            <a:spLocks noGrp="1" noRot="1" noChangeAspect="1" noChangeArrowheads="1" noTextEdit="1"/>
          </p:cNvSpPr>
          <p:nvPr>
            <p:ph type="sldImg"/>
          </p:nvPr>
        </p:nvSpPr>
        <p:spPr>
          <a:ln/>
        </p:spPr>
      </p:sp>
      <p:sp>
        <p:nvSpPr>
          <p:cNvPr id="2978819" name="Rectangle 3"/>
          <p:cNvSpPr>
            <a:spLocks noGrp="1" noChangeAspect="1" noChangeArrowheads="1"/>
          </p:cNvSpPr>
          <p:nvPr>
            <p:ph type="body" idx="1"/>
          </p:nvPr>
        </p:nvSpPr>
        <p:spPr/>
        <p:txBody>
          <a:bodyPr lIns="86493" tIns="43247" rIns="86493" bIns="43247">
            <a:normAutofit/>
          </a:bodyPr>
          <a:lstStyle/>
          <a:p>
            <a:r>
              <a:rPr lang="en-US" dirty="0" smtClean="0"/>
              <a:t>Compute </a:t>
            </a:r>
            <a:r>
              <a:rPr lang="en-US" dirty="0"/>
              <a:t>consists of physical components (hardware devices) that communicate with one another using logical components (software and protocols</a:t>
            </a:r>
            <a:r>
              <a:rPr lang="en-US" dirty="0" smtClean="0"/>
              <a:t>). Compute </a:t>
            </a:r>
            <a:r>
              <a:rPr lang="en-US" dirty="0"/>
              <a:t>has three key physical components: Central </a:t>
            </a:r>
            <a:r>
              <a:rPr lang="en-US" dirty="0" smtClean="0"/>
              <a:t>Processing Unit (</a:t>
            </a:r>
            <a:r>
              <a:rPr lang="en-US" dirty="0"/>
              <a:t>CPU), </a:t>
            </a:r>
            <a:r>
              <a:rPr lang="en-US" dirty="0" smtClean="0"/>
              <a:t>Memory, and Input/Output (</a:t>
            </a:r>
            <a:r>
              <a:rPr lang="en-US" dirty="0"/>
              <a:t>I/O) </a:t>
            </a:r>
            <a:r>
              <a:rPr lang="en-US" dirty="0" smtClean="0"/>
              <a:t>devices. </a:t>
            </a:r>
            <a:br>
              <a:rPr lang="en-US" dirty="0" smtClean="0"/>
            </a:br>
            <a:r>
              <a:rPr lang="en-US" dirty="0" smtClean="0"/>
              <a:t>Memory is used to store data, either persistently or temporarily. Random Access Memory(RAM)</a:t>
            </a:r>
            <a:r>
              <a:rPr lang="en-US" baseline="0" dirty="0" smtClean="0"/>
              <a:t> and </a:t>
            </a:r>
            <a:r>
              <a:rPr lang="en-US" dirty="0" smtClean="0"/>
              <a:t>Read-Only Memory (ROM) are the two types of memory generally present in</a:t>
            </a:r>
            <a:r>
              <a:rPr lang="en-US" baseline="0" dirty="0" smtClean="0"/>
              <a:t> a compute system.</a:t>
            </a:r>
            <a:r>
              <a:rPr lang="en-US" dirty="0" smtClean="0"/>
              <a:t> I/O </a:t>
            </a:r>
            <a:r>
              <a:rPr lang="en-US" dirty="0"/>
              <a:t>devices enable sending and receiving data to and from a </a:t>
            </a:r>
            <a:r>
              <a:rPr lang="en-US" dirty="0" smtClean="0"/>
              <a:t>compute</a:t>
            </a:r>
            <a:r>
              <a:rPr lang="en-US" baseline="0" dirty="0" smtClean="0"/>
              <a:t> system</a:t>
            </a:r>
            <a:r>
              <a:rPr lang="en-US" dirty="0" smtClean="0"/>
              <a:t>. This communication may be one of the following types:</a:t>
            </a:r>
            <a:endParaRPr lang="en-US" b="1" u="sng" dirty="0" smtClean="0"/>
          </a:p>
          <a:p>
            <a:pPr marL="228600" indent="-228600">
              <a:buFont typeface="Arial" pitchFamily="34" charset="0"/>
              <a:buChar char="•"/>
            </a:pPr>
            <a:r>
              <a:rPr lang="en-US" b="0" dirty="0" smtClean="0"/>
              <a:t>User to compute communications</a:t>
            </a:r>
            <a:r>
              <a:rPr lang="en-US" b="1" dirty="0" smtClean="0"/>
              <a:t>: </a:t>
            </a:r>
            <a:r>
              <a:rPr lang="en-US" dirty="0" smtClean="0"/>
              <a:t>Handled by basic I/O devices, such as the keyboard, mouse, and monitor. These devices enable users to enter data and view the results of operations.</a:t>
            </a:r>
          </a:p>
          <a:p>
            <a:pPr marL="228600" indent="-228600">
              <a:buFont typeface="Arial" pitchFamily="34" charset="0"/>
              <a:buChar char="•"/>
            </a:pPr>
            <a:r>
              <a:rPr lang="en-US" b="0" dirty="0" smtClean="0"/>
              <a:t>Compute to compute/ storage communications: </a:t>
            </a:r>
            <a:r>
              <a:rPr lang="en-US" sz="1200" kern="1200" dirty="0" smtClean="0">
                <a:solidFill>
                  <a:schemeClr val="tx1"/>
                </a:solidFill>
                <a:latin typeface="Calibri" pitchFamily="34" charset="0"/>
                <a:ea typeface="+mn-ea"/>
                <a:cs typeface="+mn-cs"/>
              </a:rPr>
              <a:t>Handled by the </a:t>
            </a:r>
            <a:r>
              <a:rPr lang="en-US" sz="1200" i="0" kern="1200" dirty="0" smtClean="0">
                <a:solidFill>
                  <a:schemeClr val="tx1"/>
                </a:solidFill>
                <a:latin typeface="Calibri" pitchFamily="34" charset="0"/>
                <a:ea typeface="+mn-ea"/>
                <a:cs typeface="+mn-cs"/>
              </a:rPr>
              <a:t>host controller or host adapter </a:t>
            </a:r>
            <a:r>
              <a:rPr lang="en-US" sz="1200" kern="1200" dirty="0" smtClean="0">
                <a:solidFill>
                  <a:schemeClr val="tx1"/>
                </a:solidFill>
                <a:latin typeface="Calibri" pitchFamily="34" charset="0"/>
                <a:ea typeface="+mn-ea"/>
                <a:cs typeface="+mn-cs"/>
              </a:rPr>
              <a:t>that connects a compute</a:t>
            </a:r>
            <a:r>
              <a:rPr lang="en-US" sz="1200" kern="1200" baseline="0" dirty="0" smtClean="0">
                <a:solidFill>
                  <a:schemeClr val="tx1"/>
                </a:solidFill>
                <a:latin typeface="Calibri" pitchFamily="34" charset="0"/>
                <a:ea typeface="+mn-ea"/>
                <a:cs typeface="+mn-cs"/>
              </a:rPr>
              <a:t> system to another compute system/ storage device.</a:t>
            </a:r>
            <a:r>
              <a:rPr lang="en-US" b="0" dirty="0" smtClean="0"/>
              <a:t> </a:t>
            </a:r>
            <a:r>
              <a:rPr lang="en-US" sz="1200" i="0" kern="1200" dirty="0" smtClean="0">
                <a:solidFill>
                  <a:schemeClr val="tx1"/>
                </a:solidFill>
                <a:latin typeface="Calibri" pitchFamily="34" charset="0"/>
                <a:ea typeface="+mn-ea"/>
                <a:cs typeface="+mn-cs"/>
              </a:rPr>
              <a:t>Host Bus Adaptor (HBA) </a:t>
            </a:r>
            <a:r>
              <a:rPr lang="en-US" sz="1200" kern="1200" dirty="0" smtClean="0">
                <a:solidFill>
                  <a:schemeClr val="tx1"/>
                </a:solidFill>
                <a:latin typeface="Calibri" pitchFamily="34" charset="0"/>
                <a:ea typeface="+mn-ea"/>
                <a:cs typeface="+mn-cs"/>
              </a:rPr>
              <a:t>is an example of a host controller that connects compute</a:t>
            </a:r>
            <a:r>
              <a:rPr lang="en-US" sz="1200" kern="1200" baseline="0" dirty="0" smtClean="0">
                <a:solidFill>
                  <a:schemeClr val="tx1"/>
                </a:solidFill>
                <a:latin typeface="Calibri" pitchFamily="34" charset="0"/>
                <a:ea typeface="+mn-ea"/>
                <a:cs typeface="+mn-cs"/>
              </a:rPr>
              <a:t> systems</a:t>
            </a:r>
            <a:r>
              <a:rPr lang="en-US" sz="1200" kern="1200" dirty="0" smtClean="0">
                <a:solidFill>
                  <a:schemeClr val="tx1"/>
                </a:solidFill>
                <a:latin typeface="Calibri" pitchFamily="34" charset="0"/>
                <a:ea typeface="+mn-ea"/>
                <a:cs typeface="+mn-cs"/>
              </a:rPr>
              <a:t> to Fibre channel storage devices. HBA is an Application-Specific Integrated Circuit (ASIC) board that performs I/O interface functions between the compute</a:t>
            </a:r>
            <a:r>
              <a:rPr lang="en-US" sz="1200" kern="1200" baseline="0" dirty="0" smtClean="0">
                <a:solidFill>
                  <a:schemeClr val="tx1"/>
                </a:solidFill>
                <a:latin typeface="Calibri" pitchFamily="34" charset="0"/>
                <a:ea typeface="+mn-ea"/>
                <a:cs typeface="+mn-cs"/>
              </a:rPr>
              <a:t> system</a:t>
            </a:r>
            <a:r>
              <a:rPr lang="en-US" sz="1200" kern="1200" dirty="0" smtClean="0">
                <a:solidFill>
                  <a:schemeClr val="tx1"/>
                </a:solidFill>
                <a:latin typeface="Calibri" pitchFamily="34" charset="0"/>
                <a:ea typeface="+mn-ea"/>
                <a:cs typeface="+mn-cs"/>
              </a:rPr>
              <a:t> and the storage, relieving the CPU from additional I/O processing workload. HBAs also provide connectivity outlets, known as </a:t>
            </a:r>
            <a:r>
              <a:rPr lang="en-US" sz="1200" i="0" kern="1200" dirty="0" smtClean="0">
                <a:solidFill>
                  <a:schemeClr val="tx1"/>
                </a:solidFill>
                <a:latin typeface="Calibri" pitchFamily="34" charset="0"/>
                <a:ea typeface="+mn-ea"/>
                <a:cs typeface="+mn-cs"/>
              </a:rPr>
              <a:t>Ports, </a:t>
            </a:r>
            <a:r>
              <a:rPr lang="en-US" sz="1200" kern="1200" dirty="0" smtClean="0">
                <a:solidFill>
                  <a:schemeClr val="tx1"/>
                </a:solidFill>
                <a:latin typeface="Calibri" pitchFamily="34" charset="0"/>
                <a:ea typeface="+mn-ea"/>
                <a:cs typeface="+mn-cs"/>
              </a:rPr>
              <a:t>to connect the compute</a:t>
            </a:r>
            <a:r>
              <a:rPr lang="en-US" sz="1200" kern="1200" baseline="0" dirty="0" smtClean="0">
                <a:solidFill>
                  <a:schemeClr val="tx1"/>
                </a:solidFill>
                <a:latin typeface="Calibri" pitchFamily="34" charset="0"/>
                <a:ea typeface="+mn-ea"/>
                <a:cs typeface="+mn-cs"/>
              </a:rPr>
              <a:t> systems</a:t>
            </a:r>
            <a:r>
              <a:rPr lang="en-US" sz="1200" kern="1200" dirty="0" smtClean="0">
                <a:solidFill>
                  <a:schemeClr val="tx1"/>
                </a:solidFill>
                <a:latin typeface="Calibri" pitchFamily="34" charset="0"/>
                <a:ea typeface="+mn-ea"/>
                <a:cs typeface="+mn-cs"/>
              </a:rPr>
              <a:t> to the storage device. </a:t>
            </a:r>
          </a:p>
          <a:p>
            <a:r>
              <a:rPr lang="en-US" sz="1200" kern="1200" dirty="0" smtClean="0">
                <a:solidFill>
                  <a:schemeClr val="tx1"/>
                </a:solidFill>
                <a:latin typeface="Calibri" pitchFamily="34" charset="0"/>
                <a:ea typeface="+mn-ea"/>
                <a:cs typeface="+mn-cs"/>
              </a:rPr>
              <a:t> </a:t>
            </a:r>
            <a:endParaRPr lang="en-US" dirty="0" smtClean="0"/>
          </a:p>
        </p:txBody>
      </p:sp>
      <p:sp>
        <p:nvSpPr>
          <p:cNvPr id="6"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0"/>
          </p:nvPr>
        </p:nvSpPr>
        <p:spPr/>
        <p:txBody>
          <a:bodyPr/>
          <a:lstStyle/>
          <a:p>
            <a:pPr>
              <a:defRPr/>
            </a:pPr>
            <a:fld id="{80249327-EC2F-4096-8D35-6B76097739FC}"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2850" name="Rectangle 2"/>
          <p:cNvSpPr>
            <a:spLocks noGrp="1" noRot="1" noChangeAspect="1" noChangeArrowheads="1" noTextEdit="1"/>
          </p:cNvSpPr>
          <p:nvPr>
            <p:ph type="sldImg"/>
          </p:nvPr>
        </p:nvSpPr>
        <p:spPr>
          <a:xfrm>
            <a:off x="917575" y="554038"/>
            <a:ext cx="4949825" cy="3713162"/>
          </a:xfrm>
          <a:ln/>
        </p:spPr>
      </p:sp>
      <p:sp>
        <p:nvSpPr>
          <p:cNvPr id="3022851" name="Rectangle 3"/>
          <p:cNvSpPr>
            <a:spLocks noGrp="1" noChangeAspect="1" noChangeArrowheads="1"/>
          </p:cNvSpPr>
          <p:nvPr>
            <p:ph type="body" idx="1"/>
          </p:nvPr>
        </p:nvSpPr>
        <p:spPr>
          <a:xfrm>
            <a:off x="373559" y="4419600"/>
            <a:ext cx="6112371" cy="4001405"/>
          </a:xfrm>
        </p:spPr>
        <p:txBody>
          <a:bodyPr lIns="86493" tIns="43247" rIns="86493" bIns="43247">
            <a:normAutofit/>
          </a:bodyPr>
          <a:lstStyle/>
          <a:p>
            <a:r>
              <a:rPr lang="en-US" dirty="0" smtClean="0"/>
              <a:t>Deduplication refers to technology that searches for duplicate data (ex</a:t>
            </a:r>
            <a:r>
              <a:rPr lang="en-US" baseline="0" dirty="0" smtClean="0"/>
              <a:t>: </a:t>
            </a:r>
            <a:r>
              <a:rPr lang="en-US" dirty="0" smtClean="0"/>
              <a:t>blocks, segments) and discards duplicate data when located. When duplicate data is detected, it is not retained; instead, a "data pointer" is modified so that the storage system references an exact copy of that data already stored on disk. Furthermore, </a:t>
            </a:r>
            <a:r>
              <a:rPr lang="en-US" dirty="0" err="1" smtClean="0"/>
              <a:t>Deduplication</a:t>
            </a:r>
            <a:r>
              <a:rPr lang="en-US" dirty="0" smtClean="0"/>
              <a:t> alleviates the costs associated with keeping multiple copies of the same data.</a:t>
            </a:r>
            <a:r>
              <a:rPr lang="en-US" baseline="0" dirty="0" smtClean="0"/>
              <a:t> I</a:t>
            </a:r>
            <a:r>
              <a:rPr lang="en-US" dirty="0" smtClean="0"/>
              <a:t>t also drastically reduces the storage requirements of a system. Some Deduplication solutions</a:t>
            </a:r>
            <a:r>
              <a:rPr lang="en-US" baseline="0" dirty="0" smtClean="0"/>
              <a:t> </a:t>
            </a:r>
            <a:r>
              <a:rPr lang="en-US" dirty="0" smtClean="0"/>
              <a:t>work at the file level,</a:t>
            </a:r>
            <a:r>
              <a:rPr lang="en-US" baseline="0" dirty="0" smtClean="0"/>
              <a:t> </a:t>
            </a:r>
            <a:r>
              <a:rPr lang="en-US" dirty="0" smtClean="0"/>
              <a:t>whereas some other Deduplication solutions</a:t>
            </a:r>
            <a:r>
              <a:rPr lang="en-US" baseline="0" dirty="0" smtClean="0"/>
              <a:t> </a:t>
            </a:r>
            <a:r>
              <a:rPr lang="en-US" dirty="0" smtClean="0"/>
              <a:t>work on a lower level, such as a block or variable chunk level. </a:t>
            </a:r>
            <a:r>
              <a:rPr lang="en-US" dirty="0" err="1" smtClean="0"/>
              <a:t>Deduplication</a:t>
            </a:r>
            <a:r>
              <a:rPr lang="en-US" dirty="0" smtClean="0"/>
              <a:t> could</a:t>
            </a:r>
            <a:r>
              <a:rPr lang="en-US" baseline="0" dirty="0" smtClean="0"/>
              <a:t> </a:t>
            </a:r>
            <a:r>
              <a:rPr lang="en-US" dirty="0" smtClean="0"/>
              <a:t>occur close to where the data is created, which is often referred to as “Source Based Deduplication." It could</a:t>
            </a:r>
            <a:r>
              <a:rPr lang="en-US" baseline="0" dirty="0" smtClean="0"/>
              <a:t> </a:t>
            </a:r>
            <a:r>
              <a:rPr lang="en-US" dirty="0" smtClean="0"/>
              <a:t>occur close to where the data is stored, which is commonly called “Target Based Deduplication”.  </a:t>
            </a:r>
            <a:endParaRPr lang="en-US" i="1"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Rot="1" noChangeAspect="1" noChangeArrowheads="1" noTextEdit="1"/>
          </p:cNvSpPr>
          <p:nvPr>
            <p:ph type="sldImg"/>
          </p:nvPr>
        </p:nvSpPr>
        <p:spPr>
          <a:ln/>
        </p:spPr>
      </p:sp>
      <p:sp>
        <p:nvSpPr>
          <p:cNvPr id="23556" name="Rectangle 3"/>
          <p:cNvSpPr>
            <a:spLocks noGrp="1" noChangeAspect="1" noChangeArrowheads="1"/>
          </p:cNvSpPr>
          <p:nvPr>
            <p:ph type="body" idx="1"/>
          </p:nvPr>
        </p:nvSpPr>
        <p:spPr>
          <a:noFill/>
          <a:ln/>
        </p:spPr>
        <p:txBody>
          <a:bodyPr/>
          <a:lstStyle/>
          <a:p>
            <a:pPr eaLnBrk="1" hangingPunct="1"/>
            <a:r>
              <a:rPr lang="en-US" dirty="0" smtClean="0"/>
              <a:t>Deduplication directly results in reduced storage capacity requirements to hold backup images. Smaller capacity requirements means lower acquisition costs, reduced power and cooling costs</a:t>
            </a:r>
            <a:r>
              <a:rPr lang="en-US" baseline="0" dirty="0" smtClean="0"/>
              <a:t>, and reduced carbon footprint. </a:t>
            </a:r>
            <a:r>
              <a:rPr lang="en-US" dirty="0" smtClean="0"/>
              <a:t>As Deduplication reduces the amount of content in the daily backup, users can extend their retention policies. This can have a significant benefit to users who currently require longer retention, but are limited by the current processes and policies. Deduplication enables</a:t>
            </a:r>
            <a:r>
              <a:rPr lang="en-US" b="1" dirty="0" smtClean="0"/>
              <a:t> </a:t>
            </a:r>
            <a:r>
              <a:rPr lang="en-US" dirty="0" smtClean="0"/>
              <a:t>many organizations to create full backup images daily</a:t>
            </a:r>
            <a:r>
              <a:rPr lang="en-US" b="1" u="sng" dirty="0" smtClean="0"/>
              <a:t> </a:t>
            </a:r>
            <a:r>
              <a:rPr lang="en-US" dirty="0" smtClean="0"/>
              <a:t>. Many of these organizations were forced to do weekly full backups and daily incremental due to backup window (predetermined time</a:t>
            </a:r>
            <a:r>
              <a:rPr lang="en-US" baseline="0" dirty="0" smtClean="0"/>
              <a:t> duration to complete the data backup</a:t>
            </a:r>
            <a:r>
              <a:rPr lang="en-US" dirty="0" smtClean="0"/>
              <a:t>) constraints. Deduplication reduces the storage capacity requirements, which therefore permits more aggressive backup policies with improved restore times</a:t>
            </a:r>
            <a:r>
              <a:rPr lang="en-US" dirty="0" smtClean="0">
                <a:cs typeface="Arial" pitchFamily="34" charset="0"/>
              </a:rPr>
              <a:t>. </a:t>
            </a:r>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lIns="86493" tIns="43247" rIns="86493" bIns="43247"/>
          <a:lstStyle/>
          <a:p>
            <a:r>
              <a:rPr lang="en-US" dirty="0" smtClean="0"/>
              <a:t>.</a:t>
            </a:r>
            <a:endParaRPr lang="en-US" dirty="0"/>
          </a:p>
        </p:txBody>
      </p:sp>
      <p:sp>
        <p:nvSpPr>
          <p:cNvPr id="3035138" name="Rectangle 4"/>
          <p:cNvSpPr>
            <a:spLocks noGrp="1" noRot="1" noChangeAspect="1" noChangeArrowheads="1" noTextEdit="1"/>
          </p:cNvSpPr>
          <p:nvPr>
            <p:ph type="sldImg"/>
          </p:nvPr>
        </p:nvSpPr>
        <p:spPr>
          <a:xfrm>
            <a:off x="687388" y="457200"/>
            <a:ext cx="5483225" cy="4113213"/>
          </a:xfrm>
          <a:ln/>
        </p:spPr>
      </p:sp>
      <p:sp>
        <p:nvSpPr>
          <p:cNvPr id="3035139" name="Rectangle 6"/>
          <p:cNvSpPr>
            <a:spLocks noGrp="1" noChangeArrowheads="1"/>
          </p:cNvSpPr>
          <p:nvPr>
            <p:ph type="body" idx="1"/>
          </p:nvPr>
        </p:nvSpPr>
        <p:spPr>
          <a:xfrm>
            <a:off x="456903" y="4724703"/>
            <a:ext cx="6106418" cy="4068535"/>
          </a:xfrm>
          <a:ln/>
        </p:spPr>
        <p:txBody>
          <a:bodyPr lIns="0" tIns="0" rIns="0" bIns="0"/>
          <a:lstStyle/>
          <a:p>
            <a:r>
              <a:rPr lang="en-US" b="0" i="0" dirty="0" smtClean="0"/>
              <a:t>Source</a:t>
            </a:r>
            <a:r>
              <a:rPr lang="en-US" b="0" i="0" baseline="0" dirty="0" smtClean="0"/>
              <a:t> </a:t>
            </a:r>
            <a:r>
              <a:rPr lang="en-US" b="0" i="0" dirty="0" smtClean="0"/>
              <a:t>based Deduplication</a:t>
            </a:r>
            <a:r>
              <a:rPr lang="en-US" dirty="0" smtClean="0"/>
              <a:t> eliminates</a:t>
            </a:r>
            <a:r>
              <a:rPr lang="en-US" baseline="0" dirty="0" smtClean="0"/>
              <a:t> </a:t>
            </a:r>
            <a:r>
              <a:rPr lang="en-US" dirty="0" smtClean="0"/>
              <a:t>redundant </a:t>
            </a:r>
            <a:r>
              <a:rPr lang="en-US" dirty="0"/>
              <a:t>data at the source. This means that data </a:t>
            </a:r>
            <a:r>
              <a:rPr lang="en-US" dirty="0" smtClean="0"/>
              <a:t>Deduplication </a:t>
            </a:r>
            <a:r>
              <a:rPr lang="en-US" dirty="0"/>
              <a:t>is performed at the start of the backup process—before the </a:t>
            </a:r>
            <a:r>
              <a:rPr lang="en-US" dirty="0" smtClean="0"/>
              <a:t>data</a:t>
            </a:r>
            <a:r>
              <a:rPr lang="en-US" baseline="0" dirty="0" smtClean="0"/>
              <a:t> </a:t>
            </a:r>
            <a:r>
              <a:rPr lang="en-US" dirty="0" smtClean="0"/>
              <a:t>is </a:t>
            </a:r>
            <a:r>
              <a:rPr lang="en-US" dirty="0"/>
              <a:t>transmitted to the </a:t>
            </a:r>
            <a:r>
              <a:rPr lang="en-US" dirty="0" smtClean="0"/>
              <a:t>backup</a:t>
            </a:r>
            <a:r>
              <a:rPr lang="en-US" baseline="0" dirty="0" smtClean="0"/>
              <a:t> environment</a:t>
            </a:r>
            <a:r>
              <a:rPr lang="en-US" dirty="0" smtClean="0"/>
              <a:t>. Source</a:t>
            </a:r>
            <a:r>
              <a:rPr lang="en-US" baseline="0" dirty="0" smtClean="0"/>
              <a:t> </a:t>
            </a:r>
            <a:r>
              <a:rPr lang="en-US" dirty="0" smtClean="0"/>
              <a:t>based Deduplication </a:t>
            </a:r>
            <a:r>
              <a:rPr lang="en-US" dirty="0"/>
              <a:t>can radically reduce the amount of backup data sent over networks during backup processes. This is important if there are bottlenecks in the backup process related to networks, shared </a:t>
            </a:r>
            <a:r>
              <a:rPr lang="en-US" dirty="0" smtClean="0"/>
              <a:t>resources, </a:t>
            </a:r>
            <a:r>
              <a:rPr lang="en-US" dirty="0"/>
              <a:t>or backup windows. Furthermore, there is also a substantial reduction in the capacity requirements </a:t>
            </a:r>
            <a:r>
              <a:rPr lang="en-US" dirty="0" smtClean="0"/>
              <a:t>to </a:t>
            </a:r>
            <a:r>
              <a:rPr lang="en-US" dirty="0"/>
              <a:t>store the backup images</a:t>
            </a:r>
            <a:r>
              <a:rPr lang="en-US" dirty="0" smtClean="0"/>
              <a:t>.</a:t>
            </a:r>
            <a:r>
              <a:rPr lang="en-US" sz="1200" kern="1200" dirty="0" smtClean="0">
                <a:solidFill>
                  <a:schemeClr val="tx1"/>
                </a:solidFill>
                <a:latin typeface="Calibri" pitchFamily="34" charset="0"/>
                <a:ea typeface="+mn-ea"/>
                <a:cs typeface="+mn-cs"/>
              </a:rPr>
              <a:t>  Source</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based Deduplication increases the overhead on the backup client, which impacts the backup performance.</a:t>
            </a:r>
          </a:p>
          <a:p>
            <a:r>
              <a:rPr lang="en-US" b="0" i="0" dirty="0" smtClean="0"/>
              <a:t>Target</a:t>
            </a:r>
            <a:r>
              <a:rPr lang="en-US" b="0" i="0" baseline="0" dirty="0" smtClean="0"/>
              <a:t> </a:t>
            </a:r>
            <a:r>
              <a:rPr lang="en-US" b="0" i="0" dirty="0" smtClean="0"/>
              <a:t>based</a:t>
            </a:r>
            <a:r>
              <a:rPr lang="en-US" b="1" i="0" dirty="0" smtClean="0"/>
              <a:t> </a:t>
            </a:r>
            <a:r>
              <a:rPr lang="en-US" b="0" i="0" dirty="0" smtClean="0"/>
              <a:t>Deduplication </a:t>
            </a:r>
            <a:r>
              <a:rPr lang="en-US" dirty="0"/>
              <a:t>is an alternative to </a:t>
            </a:r>
            <a:r>
              <a:rPr lang="en-US" dirty="0" smtClean="0"/>
              <a:t>source</a:t>
            </a:r>
            <a:r>
              <a:rPr lang="en-US" baseline="0" dirty="0" smtClean="0"/>
              <a:t> </a:t>
            </a:r>
            <a:r>
              <a:rPr lang="en-US" dirty="0" smtClean="0"/>
              <a:t>based Deduplication</a:t>
            </a:r>
            <a:r>
              <a:rPr lang="en-US" dirty="0"/>
              <a:t>. </a:t>
            </a:r>
            <a:r>
              <a:rPr lang="en-US" dirty="0" smtClean="0"/>
              <a:t>Target</a:t>
            </a:r>
            <a:r>
              <a:rPr lang="en-US" baseline="0" dirty="0" smtClean="0"/>
              <a:t> </a:t>
            </a:r>
            <a:r>
              <a:rPr lang="en-US" dirty="0" smtClean="0"/>
              <a:t>based Deduplication </a:t>
            </a:r>
            <a:r>
              <a:rPr lang="en-US" dirty="0"/>
              <a:t>happens at the </a:t>
            </a:r>
            <a:r>
              <a:rPr lang="en-US" dirty="0" smtClean="0"/>
              <a:t>backup </a:t>
            </a:r>
            <a:r>
              <a:rPr lang="en-US" dirty="0"/>
              <a:t>device</a:t>
            </a:r>
            <a:r>
              <a:rPr lang="en-US" dirty="0" smtClean="0"/>
              <a:t>.</a:t>
            </a:r>
            <a:r>
              <a:rPr lang="en-US" sz="1200" kern="1200" dirty="0" smtClean="0">
                <a:solidFill>
                  <a:schemeClr val="tx1"/>
                </a:solidFill>
                <a:latin typeface="Calibri" pitchFamily="34" charset="0"/>
                <a:ea typeface="+mn-ea"/>
                <a:cs typeface="+mn-cs"/>
              </a:rPr>
              <a:t> Because </a:t>
            </a:r>
            <a:r>
              <a:rPr lang="en-US" sz="1200" kern="1200" dirty="0" err="1" smtClean="0">
                <a:solidFill>
                  <a:schemeClr val="tx1"/>
                </a:solidFill>
                <a:latin typeface="Calibri" pitchFamily="34" charset="0"/>
                <a:ea typeface="+mn-ea"/>
                <a:cs typeface="+mn-cs"/>
              </a:rPr>
              <a:t>Deduplication</a:t>
            </a:r>
            <a:r>
              <a:rPr lang="en-US" sz="1200" kern="1200" dirty="0" smtClean="0">
                <a:solidFill>
                  <a:schemeClr val="tx1"/>
                </a:solidFill>
                <a:latin typeface="Calibri" pitchFamily="34" charset="0"/>
                <a:ea typeface="+mn-ea"/>
                <a:cs typeface="+mn-cs"/>
              </a:rPr>
              <a:t> happens at the target, all the backup data need to be transferred over the network, which may consequently increase network bandwidth and capacity requirements.</a:t>
            </a:r>
            <a:r>
              <a:rPr lang="en-US" dirty="0" smtClean="0"/>
              <a:t> </a:t>
            </a:r>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6948" name="Rectangle 4"/>
          <p:cNvSpPr>
            <a:spLocks noGrp="1" noRot="1" noChangeAspect="1" noChangeArrowheads="1" noTextEdit="1"/>
          </p:cNvSpPr>
          <p:nvPr>
            <p:ph type="sldImg"/>
          </p:nvPr>
        </p:nvSpPr>
        <p:spPr>
          <a:ln/>
        </p:spPr>
      </p:sp>
      <p:sp>
        <p:nvSpPr>
          <p:cNvPr id="3026949" name="Rectangle 5"/>
          <p:cNvSpPr>
            <a:spLocks noGrp="1" noChangeAspect="1" noChangeArrowheads="1"/>
          </p:cNvSpPr>
          <p:nvPr>
            <p:ph type="body" idx="1"/>
          </p:nvPr>
        </p:nvSpPr>
        <p:spPr/>
        <p:txBody>
          <a:bodyPr lIns="86493" tIns="43247" rIns="86493" bIns="43247">
            <a:normAutofit/>
          </a:bodyPr>
          <a:lstStyle/>
          <a:p>
            <a:r>
              <a:rPr lang="en-US" dirty="0" smtClean="0"/>
              <a:t>There </a:t>
            </a:r>
            <a:r>
              <a:rPr lang="en-US" dirty="0"/>
              <a:t>are </a:t>
            </a:r>
            <a:r>
              <a:rPr lang="en-US" dirty="0" smtClean="0"/>
              <a:t>three</a:t>
            </a:r>
            <a:r>
              <a:rPr lang="en-US" baseline="0" dirty="0" smtClean="0"/>
              <a:t> methods for implementing </a:t>
            </a:r>
            <a:r>
              <a:rPr lang="en-US" dirty="0" smtClean="0"/>
              <a:t>Deduplication</a:t>
            </a:r>
            <a:r>
              <a:rPr lang="en-US" baseline="0" dirty="0"/>
              <a:t> </a:t>
            </a:r>
            <a:r>
              <a:rPr lang="en-US" baseline="0" dirty="0" smtClean="0"/>
              <a:t>:</a:t>
            </a:r>
            <a:r>
              <a:rPr lang="en-US" dirty="0" smtClean="0"/>
              <a:t> Single</a:t>
            </a:r>
            <a:r>
              <a:rPr lang="en-US" baseline="0" dirty="0" smtClean="0"/>
              <a:t> I</a:t>
            </a:r>
            <a:r>
              <a:rPr lang="en-US" dirty="0" smtClean="0"/>
              <a:t>nstance </a:t>
            </a:r>
            <a:r>
              <a:rPr lang="en-US" dirty="0"/>
              <a:t>storage </a:t>
            </a:r>
            <a:r>
              <a:rPr lang="en-US" dirty="0" smtClean="0"/>
              <a:t>, </a:t>
            </a:r>
            <a:r>
              <a:rPr lang="en-US" dirty="0"/>
              <a:t>Sub-file </a:t>
            </a:r>
            <a:r>
              <a:rPr lang="en-US" dirty="0" err="1" smtClean="0"/>
              <a:t>Deduplication</a:t>
            </a:r>
            <a:r>
              <a:rPr lang="en-US" baseline="0" dirty="0" smtClean="0"/>
              <a:t>, and compression.</a:t>
            </a:r>
            <a:endParaRPr lang="en-US" dirty="0"/>
          </a:p>
          <a:p>
            <a:r>
              <a:rPr lang="en-US" dirty="0" smtClean="0"/>
              <a:t>Single Instance Storage (SIS) environments can detect and remove redundant copies of identical files. After a file has been stored in an SIS system, all other references to the same file will refer to the original, single copy. SIS systems compare the content of files to determine whether the incoming file is identical to an existing one in the storage system.</a:t>
            </a:r>
            <a:endParaRPr lang="en-US" dirty="0"/>
          </a:p>
          <a:p>
            <a:r>
              <a:rPr lang="en-US" b="0" dirty="0"/>
              <a:t>Sub-file </a:t>
            </a:r>
            <a:r>
              <a:rPr lang="en-US" b="0" dirty="0" smtClean="0"/>
              <a:t>Deduplication </a:t>
            </a:r>
            <a:r>
              <a:rPr lang="en-US" dirty="0"/>
              <a:t>detects redundant data within and across </a:t>
            </a:r>
            <a:r>
              <a:rPr lang="en-US" dirty="0" smtClean="0"/>
              <a:t>files, </a:t>
            </a:r>
            <a:r>
              <a:rPr lang="en-US" dirty="0"/>
              <a:t>as opposed to finding identical </a:t>
            </a:r>
            <a:r>
              <a:rPr lang="en-US" dirty="0" smtClean="0"/>
              <a:t>files </a:t>
            </a:r>
            <a:r>
              <a:rPr lang="en-US" dirty="0"/>
              <a:t>in SIS implementations. Sub-file </a:t>
            </a:r>
            <a:r>
              <a:rPr lang="en-US" dirty="0" smtClean="0"/>
              <a:t>Deduplication </a:t>
            </a:r>
            <a:r>
              <a:rPr lang="en-US" dirty="0"/>
              <a:t>identifies and filters repeated data segments stored in files within a single system and across multiple </a:t>
            </a:r>
            <a:r>
              <a:rPr lang="en-US" dirty="0" smtClean="0"/>
              <a:t>systems, </a:t>
            </a:r>
            <a:r>
              <a:rPr lang="en-US" dirty="0"/>
              <a:t>over time. This ensures that each unique data segment is backed up only once across the enterprise. As a result, copied or edited files, shared applications, embedded attachments, and even daily changing databases generate only a small amount of </a:t>
            </a:r>
            <a:r>
              <a:rPr lang="en-US" dirty="0" smtClean="0"/>
              <a:t>the incremental </a:t>
            </a:r>
            <a:r>
              <a:rPr lang="en-US" dirty="0"/>
              <a:t>backup data.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Compression reduces the size of individual files by locating patterns of blank spaces and repeated data chunks and then removing them. While compression is widely used in most backup solutions, it is not the most effective method of </a:t>
            </a:r>
            <a:r>
              <a:rPr lang="en-US" baseline="0" dirty="0" err="1" smtClean="0"/>
              <a:t>Deduplication</a:t>
            </a:r>
            <a:r>
              <a:rPr lang="en-US" baseline="0" dirty="0" smtClean="0"/>
              <a:t> because it does not compare data across files.  Data compression performed at the source can utilize a significant amount of processing power of the compute system, but results in smaller files being sent across the network.  In target-based compression, many backup devices, such as tape drives, natively perform compression.</a:t>
            </a:r>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solidFill>
                  <a:prstClr val="black"/>
                </a:solidFill>
              </a:rPr>
              <a:t>Copyright © 2011 EMC Corporation. Do not Copy - All Rights Reserved.</a:t>
            </a:r>
            <a:endParaRPr lang="en-US" dirty="0">
              <a:solidFill>
                <a:prstClr val="black"/>
              </a:solidFill>
            </a:endParaRPr>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dirty="0" smtClean="0"/>
              <a:t>This lesson covers the key replication technologies used in a CDC.</a:t>
            </a: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0AE62709-12B7-481E-AF02-15961EF83D30}" type="slidenum">
              <a:rPr lang="en-US"/>
              <a:pPr>
                <a:defRPr/>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4242" name="Rectangle 2"/>
          <p:cNvSpPr>
            <a:spLocks noGrp="1" noRot="1" noChangeAspect="1" noChangeArrowheads="1" noTextEdit="1"/>
          </p:cNvSpPr>
          <p:nvPr>
            <p:ph type="sldImg"/>
          </p:nvPr>
        </p:nvSpPr>
        <p:spPr>
          <a:ln/>
        </p:spPr>
      </p:sp>
      <p:sp>
        <p:nvSpPr>
          <p:cNvPr id="2954243" name="Rectangle 3"/>
          <p:cNvSpPr>
            <a:spLocks noGrp="1" noChangeAspect="1" noChangeArrowheads="1"/>
          </p:cNvSpPr>
          <p:nvPr>
            <p:ph type="body" idx="1"/>
          </p:nvPr>
        </p:nvSpPr>
        <p:spPr/>
        <p:txBody>
          <a:bodyPr>
            <a:normAutofit/>
          </a:bodyPr>
          <a:lstStyle/>
          <a:p>
            <a:r>
              <a:rPr lang="en-US" b="0" dirty="0"/>
              <a:t>R</a:t>
            </a:r>
            <a:r>
              <a:rPr lang="en-US" dirty="0"/>
              <a:t>eplication is the process of creating an </a:t>
            </a:r>
            <a:r>
              <a:rPr lang="en-US" dirty="0" smtClean="0"/>
              <a:t>identical/exact </a:t>
            </a:r>
            <a:r>
              <a:rPr lang="en-US" dirty="0"/>
              <a:t>copy of </a:t>
            </a:r>
            <a:r>
              <a:rPr lang="en-US" dirty="0" smtClean="0"/>
              <a:t>data. The exact copy of data which</a:t>
            </a:r>
            <a:r>
              <a:rPr lang="en-US" baseline="0" dirty="0" smtClean="0"/>
              <a:t> is created is called a replica.</a:t>
            </a:r>
            <a:r>
              <a:rPr lang="en-US" dirty="0" smtClean="0"/>
              <a:t> </a:t>
            </a:r>
            <a:r>
              <a:rPr lang="en-US" dirty="0"/>
              <a:t>Creating one or more replicas of the production data is one of the ways to provide </a:t>
            </a:r>
            <a:r>
              <a:rPr lang="en-US" dirty="0" smtClean="0"/>
              <a:t>BC. These replicas can be used for recovery and restart operations in the event of data loss. The </a:t>
            </a:r>
            <a:r>
              <a:rPr lang="en-US" dirty="0"/>
              <a:t>primary purpose of replication is to enable users to </a:t>
            </a:r>
            <a:r>
              <a:rPr lang="en-US" dirty="0" smtClean="0"/>
              <a:t>have the </a:t>
            </a:r>
            <a:r>
              <a:rPr lang="en-US" dirty="0"/>
              <a:t>designated data at the right place, in a state appropriate to the recovery </a:t>
            </a:r>
            <a:r>
              <a:rPr lang="en-US" dirty="0" smtClean="0"/>
              <a:t>needs. </a:t>
            </a:r>
            <a:r>
              <a:rPr lang="en-US" dirty="0"/>
              <a:t>This enables restarting business operations using the replicas. </a:t>
            </a:r>
            <a:r>
              <a:rPr lang="en-US" dirty="0" smtClean="0"/>
              <a:t>Replicas can be used to address a number of Business Continuity functions, such as:</a:t>
            </a:r>
          </a:p>
          <a:p>
            <a:pPr lvl="1" eaLnBrk="1" hangingPunct="1"/>
            <a:r>
              <a:rPr lang="en-US" dirty="0" smtClean="0"/>
              <a:t>Providing an alternate source for backup to alleviate the impact on production</a:t>
            </a:r>
          </a:p>
          <a:p>
            <a:pPr lvl="1" eaLnBrk="1" hangingPunct="1"/>
            <a:r>
              <a:rPr lang="en-US" dirty="0" smtClean="0"/>
              <a:t>Providing a source for fast recovery to facilitate faster RPO and RTO</a:t>
            </a:r>
            <a:r>
              <a:rPr lang="en-US" baseline="0" dirty="0" smtClean="0"/>
              <a:t> </a:t>
            </a:r>
            <a:endParaRPr lang="en-US" dirty="0" smtClean="0"/>
          </a:p>
          <a:p>
            <a:pPr lvl="1" eaLnBrk="1" hangingPunct="1"/>
            <a:r>
              <a:rPr lang="en-US" dirty="0" smtClean="0"/>
              <a:t>Enabling decision support activities, such as reporting. For example, a company may have a requirement to generate periodic reports. Running the reports from the replicas greatly reduces the burden placed on the production volumes. Typically, reports are required periodically (Ex: once a day or once a week.</a:t>
            </a:r>
            <a:r>
              <a:rPr lang="en-US" baseline="0" dirty="0" smtClean="0"/>
              <a:t>)</a:t>
            </a:r>
            <a:endParaRPr lang="en-US" dirty="0" smtClean="0"/>
          </a:p>
          <a:p>
            <a:pPr lvl="1" eaLnBrk="1" hangingPunct="1"/>
            <a:r>
              <a:rPr lang="en-US" dirty="0" smtClean="0"/>
              <a:t>Developing and testing proposed changes to an application or an operating environment. For example, the application can be run on an alternate server using the replica volumes.</a:t>
            </a:r>
            <a:r>
              <a:rPr lang="en-US" baseline="0" dirty="0" smtClean="0"/>
              <a:t> A</a:t>
            </a:r>
            <a:r>
              <a:rPr lang="en-US" dirty="0" smtClean="0"/>
              <a:t>ny proposed design changes can also be tested.</a:t>
            </a:r>
          </a:p>
          <a:p>
            <a:pPr lvl="1" eaLnBrk="1" hangingPunct="1"/>
            <a:r>
              <a:rPr lang="en-US" dirty="0" smtClean="0"/>
              <a:t>Restarting an application from the replica in the event of a failure in the source volume</a:t>
            </a:r>
          </a:p>
          <a:p>
            <a:r>
              <a:rPr lang="en-US" dirty="0" smtClean="0"/>
              <a:t>Replication is classified as: Local Replication and Remote Replication. These are discussed in detail later in the module. </a:t>
            </a:r>
          </a:p>
          <a:p>
            <a:endParaRPr lang="en-US" dirty="0" smtClean="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8338" name="Rectangle 2"/>
          <p:cNvSpPr>
            <a:spLocks noGrp="1" noRot="1" noChangeAspect="1" noChangeArrowheads="1" noTextEdit="1"/>
          </p:cNvSpPr>
          <p:nvPr>
            <p:ph type="sldImg"/>
          </p:nvPr>
        </p:nvSpPr>
        <p:spPr>
          <a:ln/>
        </p:spPr>
      </p:sp>
      <p:sp>
        <p:nvSpPr>
          <p:cNvPr id="2958339" name="Rectangle 3"/>
          <p:cNvSpPr>
            <a:spLocks noGrp="1" noChangeAspect="1" noChangeArrowheads="1"/>
          </p:cNvSpPr>
          <p:nvPr>
            <p:ph type="body" idx="1"/>
          </p:nvPr>
        </p:nvSpPr>
        <p:spPr/>
        <p:txBody>
          <a:bodyPr lIns="86493" tIns="43247" rIns="86493" bIns="43247"/>
          <a:lstStyle/>
          <a:p>
            <a:r>
              <a:rPr lang="en-US" dirty="0"/>
              <a:t>Key factors to consider with replicas:</a:t>
            </a:r>
          </a:p>
          <a:p>
            <a:pPr lvl="1"/>
            <a:r>
              <a:rPr lang="en-US" dirty="0"/>
              <a:t>Replicas can </a:t>
            </a:r>
            <a:r>
              <a:rPr lang="en-US" dirty="0" smtClean="0"/>
              <a:t>be either Point-in-Time </a:t>
            </a:r>
            <a:r>
              <a:rPr lang="en-US" dirty="0"/>
              <a:t>(PIT) or Continuous:</a:t>
            </a:r>
          </a:p>
          <a:p>
            <a:pPr lvl="2"/>
            <a:r>
              <a:rPr lang="en-US" dirty="0"/>
              <a:t>Point-in-Time (PIT) - the data on the replica is an identical image of the production at some specific </a:t>
            </a:r>
            <a:r>
              <a:rPr lang="en-US" dirty="0" smtClean="0"/>
              <a:t>timestamp. </a:t>
            </a:r>
            <a:endParaRPr lang="en-US" dirty="0"/>
          </a:p>
          <a:p>
            <a:pPr lvl="3"/>
            <a:r>
              <a:rPr lang="en-US" dirty="0"/>
              <a:t>For example, a replica of a file system is created at 4:00 PM on Monday. This replica would then be referred to as the Monday 4:00 PM Point-in-Time </a:t>
            </a:r>
            <a:r>
              <a:rPr lang="en-US" dirty="0" smtClean="0"/>
              <a:t>copy. </a:t>
            </a:r>
            <a:endParaRPr lang="en-US" dirty="0"/>
          </a:p>
          <a:p>
            <a:pPr lvl="3"/>
            <a:r>
              <a:rPr lang="en-US" dirty="0"/>
              <a:t>Note: The RPO will </a:t>
            </a:r>
            <a:r>
              <a:rPr lang="en-US" dirty="0" smtClean="0"/>
              <a:t>be </a:t>
            </a:r>
            <a:r>
              <a:rPr lang="en-US" dirty="0"/>
              <a:t>a finite value with any PIT. The RPO will map to the time when the PIT was created to the time when any kind of failure on the production occurred. If there is a failure on the production at 8:00 PM and there is a 4:00 PM PIT available, the RPO would be 4 hours (8 – </a:t>
            </a:r>
            <a:r>
              <a:rPr lang="en-US" dirty="0" smtClean="0"/>
              <a:t>4 = 4</a:t>
            </a:r>
            <a:r>
              <a:rPr lang="en-US" dirty="0"/>
              <a:t>). To minimize RPO</a:t>
            </a:r>
            <a:r>
              <a:rPr lang="en-US" dirty="0" smtClean="0"/>
              <a:t>, </a:t>
            </a:r>
            <a:r>
              <a:rPr lang="en-US" dirty="0"/>
              <a:t>periodic </a:t>
            </a:r>
            <a:r>
              <a:rPr lang="en-US" dirty="0" smtClean="0"/>
              <a:t>PITs should be taken.</a:t>
            </a:r>
            <a:endParaRPr lang="en-US" dirty="0"/>
          </a:p>
          <a:p>
            <a:pPr lvl="2"/>
            <a:r>
              <a:rPr lang="en-US" dirty="0"/>
              <a:t>Continuous replica - the data on the replica is synchronized with the production data at all times </a:t>
            </a:r>
            <a:r>
              <a:rPr lang="en-US" dirty="0" smtClean="0"/>
              <a:t>.</a:t>
            </a:r>
            <a:endParaRPr lang="en-US" dirty="0"/>
          </a:p>
          <a:p>
            <a:pPr lvl="3"/>
            <a:r>
              <a:rPr lang="en-US" dirty="0"/>
              <a:t>The objective </a:t>
            </a:r>
            <a:r>
              <a:rPr lang="en-US" dirty="0" smtClean="0"/>
              <a:t>of</a:t>
            </a:r>
            <a:r>
              <a:rPr lang="en-US" baseline="0" dirty="0" smtClean="0"/>
              <a:t> </a:t>
            </a:r>
            <a:r>
              <a:rPr lang="en-US" dirty="0" smtClean="0"/>
              <a:t>any </a:t>
            </a:r>
            <a:r>
              <a:rPr lang="en-US" dirty="0"/>
              <a:t>continuous </a:t>
            </a:r>
            <a:r>
              <a:rPr lang="en-US" dirty="0" smtClean="0"/>
              <a:t>replication process </a:t>
            </a:r>
            <a:r>
              <a:rPr lang="en-US" dirty="0"/>
              <a:t>is to reduce the RPO to </a:t>
            </a:r>
            <a:r>
              <a:rPr lang="en-US" dirty="0" smtClean="0"/>
              <a:t>zero.</a:t>
            </a:r>
            <a:endParaRPr lang="en-US" dirty="0"/>
          </a:p>
          <a:p>
            <a:pPr lvl="1"/>
            <a:r>
              <a:rPr lang="en-US" dirty="0" smtClean="0"/>
              <a:t>What </a:t>
            </a:r>
            <a:r>
              <a:rPr lang="en-US" dirty="0"/>
              <a:t>makes a replica good:</a:t>
            </a:r>
          </a:p>
          <a:p>
            <a:pPr lvl="2"/>
            <a:r>
              <a:rPr lang="en-US" dirty="0"/>
              <a:t>Recoverability: The replication technology must allow for the restoration of data from the replicas to the production.</a:t>
            </a:r>
          </a:p>
          <a:p>
            <a:pPr lvl="2"/>
            <a:r>
              <a:rPr lang="en-US" dirty="0"/>
              <a:t>Restartability</a:t>
            </a:r>
            <a:r>
              <a:rPr lang="en-US" dirty="0" smtClean="0"/>
              <a:t>: It should be possible to restart </a:t>
            </a:r>
            <a:r>
              <a:rPr lang="en-US" dirty="0"/>
              <a:t>business operation from the replica after failure of </a:t>
            </a:r>
            <a:r>
              <a:rPr lang="en-US" dirty="0" smtClean="0"/>
              <a:t>source.</a:t>
            </a:r>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533400"/>
            <a:ext cx="5943600" cy="4343400"/>
          </a:xfrm>
        </p:spPr>
        <p:txBody>
          <a:bodyPr>
            <a:normAutofit/>
          </a:bodyPr>
          <a:lstStyle/>
          <a:p>
            <a:pPr lvl="2"/>
            <a:r>
              <a:rPr lang="en-US" dirty="0" smtClean="0"/>
              <a:t>Consistency: A consistent replica ensures that the data buffered in the compute</a:t>
            </a:r>
            <a:r>
              <a:rPr lang="en-US" baseline="0" dirty="0" smtClean="0"/>
              <a:t> system </a:t>
            </a:r>
            <a:r>
              <a:rPr lang="en-US" dirty="0" smtClean="0"/>
              <a:t>is properly captured on the disk when the replica is created. Ensuring consistency is the primary requirement for all the replication technologies</a:t>
            </a:r>
            <a:r>
              <a:rPr lang="en-US" baseline="0" dirty="0" smtClean="0"/>
              <a:t>.</a:t>
            </a:r>
            <a:r>
              <a:rPr lang="en-US" dirty="0" smtClean="0"/>
              <a:t> In the case of file systems, consistency can be achieved either by un-mounting FS or by keeping FS online and flushing the compute</a:t>
            </a:r>
            <a:r>
              <a:rPr lang="en-US" baseline="0" dirty="0" smtClean="0"/>
              <a:t> system </a:t>
            </a:r>
            <a:r>
              <a:rPr lang="en-US" dirty="0" smtClean="0"/>
              <a:t>buffers before creating replica. Similarly, in the case of databases, either the database needs to be shutdown for creating consistent replica or the hot backup mode needs to be used for online databases. </a:t>
            </a:r>
          </a:p>
          <a:p>
            <a:endParaRPr lang="en-US" i="1" dirty="0" smtClean="0"/>
          </a:p>
          <a:p>
            <a:r>
              <a:rPr lang="en-US" i="1" dirty="0" smtClean="0"/>
              <a:t>Note: Hot backup is a</a:t>
            </a:r>
            <a:r>
              <a:rPr lang="en-US" i="1" baseline="0" dirty="0" smtClean="0"/>
              <a:t> type of backup in which the application is up and running during the backup process.</a:t>
            </a:r>
            <a:endParaRPr lang="en-US" i="1" dirty="0" smtClean="0"/>
          </a:p>
          <a:p>
            <a:pPr lvl="2">
              <a:buNone/>
            </a:pPr>
            <a:endParaRPr lang="en-US" dirty="0" smtClean="0"/>
          </a:p>
          <a:p>
            <a:pPr lvl="2">
              <a:buFont typeface="Times New Roman" pitchFamily="18" charset="0"/>
              <a:buNone/>
            </a:pP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6290" name="Rectangle 2"/>
          <p:cNvSpPr>
            <a:spLocks noGrp="1" noRot="1" noChangeAspect="1" noChangeArrowheads="1" noTextEdit="1"/>
          </p:cNvSpPr>
          <p:nvPr>
            <p:ph type="sldImg"/>
          </p:nvPr>
        </p:nvSpPr>
        <p:spPr>
          <a:ln/>
        </p:spPr>
      </p:sp>
      <p:sp>
        <p:nvSpPr>
          <p:cNvPr id="2956291" name="Rectangle 3"/>
          <p:cNvSpPr>
            <a:spLocks noGrp="1" noChangeAspect="1" noChangeArrowheads="1"/>
          </p:cNvSpPr>
          <p:nvPr>
            <p:ph type="body" idx="1"/>
          </p:nvPr>
        </p:nvSpPr>
        <p:spPr/>
        <p:txBody>
          <a:bodyPr/>
          <a:lstStyle/>
          <a:p>
            <a:r>
              <a:rPr lang="en-US" dirty="0" smtClean="0">
                <a:latin typeface="Calibri" pitchFamily="34" charset="0"/>
              </a:rPr>
              <a:t>Local Replication is the process of replicating data within the same array or the same data center. </a:t>
            </a:r>
            <a:r>
              <a:rPr lang="en-US" dirty="0" smtClean="0"/>
              <a:t>Local Replication technologies can be classified on the basis of the</a:t>
            </a:r>
            <a:r>
              <a:rPr lang="en-US" baseline="0" dirty="0" smtClean="0"/>
              <a:t> </a:t>
            </a:r>
            <a:r>
              <a:rPr lang="en-US" dirty="0" smtClean="0"/>
              <a:t>location where the replication is performed.</a:t>
            </a:r>
          </a:p>
          <a:p>
            <a:pPr lvl="2"/>
            <a:r>
              <a:rPr lang="en-US" dirty="0" smtClean="0"/>
              <a:t>Compute</a:t>
            </a:r>
            <a:r>
              <a:rPr lang="en-US" baseline="0" dirty="0" smtClean="0"/>
              <a:t> </a:t>
            </a:r>
            <a:r>
              <a:rPr lang="en-US" dirty="0" smtClean="0"/>
              <a:t>based – Replication is performed by using the CPU resources of the compute</a:t>
            </a:r>
            <a:r>
              <a:rPr lang="en-US" baseline="0" dirty="0" smtClean="0"/>
              <a:t> system</a:t>
            </a:r>
            <a:r>
              <a:rPr lang="en-US" dirty="0" smtClean="0"/>
              <a:t> via a software that is running on the</a:t>
            </a:r>
            <a:r>
              <a:rPr lang="en-US" baseline="0" dirty="0" smtClean="0"/>
              <a:t> compute system. Compute based local replication can be further categorized as</a:t>
            </a:r>
            <a:r>
              <a:rPr lang="en-US" dirty="0" smtClean="0"/>
              <a:t> LVM</a:t>
            </a:r>
            <a:r>
              <a:rPr lang="en-US" baseline="0" dirty="0" smtClean="0"/>
              <a:t> based mirroring and file system snapshot. </a:t>
            </a:r>
            <a:endParaRPr lang="en-US" dirty="0" smtClean="0"/>
          </a:p>
          <a:p>
            <a:pPr lvl="2"/>
            <a:r>
              <a:rPr lang="en-US" dirty="0" smtClean="0"/>
              <a:t>Storage</a:t>
            </a:r>
            <a:r>
              <a:rPr lang="en-US" baseline="0" dirty="0" smtClean="0"/>
              <a:t> array </a:t>
            </a:r>
            <a:r>
              <a:rPr lang="en-US" dirty="0" smtClean="0"/>
              <a:t>based – Replication is performed on the storage array using the CPU resources of the array via the array’s operating environment.</a:t>
            </a:r>
            <a:r>
              <a:rPr lang="en-US" baseline="0" dirty="0" smtClean="0"/>
              <a:t> In this case, </a:t>
            </a:r>
            <a:r>
              <a:rPr lang="en-US" dirty="0" smtClean="0"/>
              <a:t>the compute</a:t>
            </a:r>
            <a:r>
              <a:rPr lang="en-US" baseline="0" dirty="0" smtClean="0"/>
              <a:t> system</a:t>
            </a:r>
            <a:r>
              <a:rPr lang="en-US" dirty="0" smtClean="0"/>
              <a:t> is not burdened by the replication operations. The replica can be accessed by an alternate server for any business operations. In this replication, the required number of replica devices should be selected on the same array and then the data should be replicated between the source-replica pairs. Storage array</a:t>
            </a:r>
            <a:r>
              <a:rPr lang="en-US" i="1" baseline="0" dirty="0" smtClean="0"/>
              <a:t> </a:t>
            </a:r>
            <a:r>
              <a:rPr lang="en-US" dirty="0" smtClean="0"/>
              <a:t>based local replication can be further categorized as full</a:t>
            </a:r>
            <a:r>
              <a:rPr lang="en-US" baseline="0" dirty="0" smtClean="0"/>
              <a:t> </a:t>
            </a:r>
            <a:r>
              <a:rPr lang="en-US" dirty="0" smtClean="0"/>
              <a:t>volume mirroring, pointer</a:t>
            </a:r>
            <a:r>
              <a:rPr lang="en-US" baseline="0" dirty="0" smtClean="0"/>
              <a:t> </a:t>
            </a:r>
            <a:r>
              <a:rPr lang="en-US" dirty="0" smtClean="0"/>
              <a:t>based full</a:t>
            </a:r>
            <a:r>
              <a:rPr lang="en-US" baseline="0" dirty="0" smtClean="0"/>
              <a:t> </a:t>
            </a:r>
            <a:r>
              <a:rPr lang="en-US" dirty="0" smtClean="0"/>
              <a:t>volume replication, and pointer</a:t>
            </a:r>
            <a:r>
              <a:rPr lang="en-US" baseline="0" dirty="0" smtClean="0"/>
              <a:t> </a:t>
            </a:r>
            <a:r>
              <a:rPr lang="en-US" dirty="0" smtClean="0"/>
              <a:t>based virtual replication. </a:t>
            </a:r>
          </a:p>
          <a:p>
            <a:pPr lvl="2"/>
            <a:endParaRPr lang="en-US" dirty="0" smtClean="0"/>
          </a:p>
          <a:p>
            <a:pPr lvl="2">
              <a:buNone/>
            </a:pPr>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normAutofit lnSpcReduction="10000"/>
          </a:bodyPr>
          <a:lstStyle/>
          <a:p>
            <a:pPr defTabSz="864931" eaLnBrk="1" hangingPunct="1">
              <a:defRPr/>
            </a:pPr>
            <a:r>
              <a:rPr lang="en-US" dirty="0" smtClean="0"/>
              <a:t>In an LVM-based local replication, the logical volume manager is responsible for creating and controlling the compute-level logical volume. An LVM has three components: physical volumes (physical disk), volume groups, and logical volumes.</a:t>
            </a:r>
            <a:r>
              <a:rPr lang="en-US" sz="1100" dirty="0" smtClean="0">
                <a:latin typeface="Arial" charset="0"/>
                <a:cs typeface="Arial" charset="0"/>
              </a:rPr>
              <a:t> </a:t>
            </a:r>
            <a:r>
              <a:rPr lang="en-US" dirty="0" smtClean="0"/>
              <a:t>A volume group is created by grouping together one or more physical volumes</a:t>
            </a:r>
            <a:r>
              <a:rPr lang="en-US" sz="1100" dirty="0" smtClean="0">
                <a:latin typeface="Arial" charset="0"/>
                <a:cs typeface="Arial" charset="0"/>
              </a:rPr>
              <a:t>. </a:t>
            </a:r>
            <a:r>
              <a:rPr lang="en-US" dirty="0" smtClean="0"/>
              <a:t>Logical volumes are created within a given volume group. In an LVM-based local replication, each logical partition in a logical volume is mapped to two physical partitions on two different physical volumes. An application write to a logical partition is written to the two physical partitions by the LVM device driver. This is also known as LVM mirroring. Mirrors can be split and the data contained therein can be independently accessed. </a:t>
            </a:r>
          </a:p>
          <a:p>
            <a:pPr defTabSz="864931" eaLnBrk="1" hangingPunct="1"/>
            <a:r>
              <a:rPr lang="en-US" dirty="0" smtClean="0"/>
              <a:t>File system (FS) snapshot is a pointer-based local replication that requires a fraction of the space used by the production FS. This snapshot can be implemented by either FS itself or by LVM. It uses the Copy on First Write (</a:t>
            </a:r>
            <a:r>
              <a:rPr lang="en-US" dirty="0" err="1" smtClean="0"/>
              <a:t>CoFW</a:t>
            </a:r>
            <a:r>
              <a:rPr lang="en-US" dirty="0" smtClean="0"/>
              <a:t>) principle. In a </a:t>
            </a:r>
            <a:r>
              <a:rPr lang="en-US" dirty="0" err="1" smtClean="0"/>
              <a:t>CoFW</a:t>
            </a:r>
            <a:r>
              <a:rPr lang="en-US" dirty="0" smtClean="0"/>
              <a:t> mechanism, if a write I/O is issued to the production FS for the first time after the creation of snapshot, the I/O is held, and the original data of production FS corresponding to that location is moved to the snap FS (replica). Then, the new data is allowed to write on to the production FS. The bitmap and </a:t>
            </a:r>
            <a:r>
              <a:rPr lang="en-US" dirty="0" err="1" smtClean="0"/>
              <a:t>blockmap</a:t>
            </a:r>
            <a:r>
              <a:rPr lang="en-US" dirty="0" smtClean="0"/>
              <a:t> are updated accordingly. Any subsequent write to the same location will not initiate the </a:t>
            </a:r>
            <a:r>
              <a:rPr lang="en-US" dirty="0" err="1" smtClean="0"/>
              <a:t>CoFW</a:t>
            </a:r>
            <a:r>
              <a:rPr lang="en-US" dirty="0" smtClean="0"/>
              <a:t> activity.    </a:t>
            </a:r>
          </a:p>
          <a:p>
            <a:r>
              <a:rPr lang="en-US" dirty="0" smtClean="0"/>
              <a:t>When the snapshot is created, a bitmap and a block map are created in the metadata of the Snap FS. The bitmap is used to keep track of blocks that are changed on the production FS after creation of the snap. The block map is used to indicate the exact address from which the data is to be read when the data is accessed from the Snap FS. Immediately after creation of the snapshot, all reads from the snapshot will actually be served by reading the production FS. To read from the Snap FS, the bitmap is consulted. If the bit is 0, then the read is directed to the production FS. If the bit is 1, then the block address is obtained from the block map, and data is read from that address. Reads from the production FS are performed as usual. </a:t>
            </a:r>
            <a:endParaRPr lang="en-US" dirty="0"/>
          </a:p>
        </p:txBody>
      </p:sp>
      <p:sp>
        <p:nvSpPr>
          <p:cNvPr id="4" name="Slide Number Placeholder 3"/>
          <p:cNvSpPr>
            <a:spLocks noGrp="1"/>
          </p:cNvSpPr>
          <p:nvPr>
            <p:ph type="sldNum" sz="quarter" idx="10"/>
          </p:nvPr>
        </p:nvSpPr>
        <p:spPr/>
        <p:txBody>
          <a:bodyPr lIns="86493" tIns="43247" rIns="86493" bIns="43247"/>
          <a:lstStyle/>
          <a:p>
            <a:fld id="{392A42C4-DF23-443D-A3C5-86864B1FB241}" type="slidenum">
              <a:rPr lang="en-US" smtClean="0"/>
              <a:pPr/>
              <a:t>69</a:t>
            </a:fld>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vert="horz" lIns="86493" tIns="43247" rIns="86493" bIns="43247" rtlCol="0">
            <a:normAutofit/>
          </a:bodyPr>
          <a:lstStyle/>
          <a:p>
            <a:r>
              <a:rPr lang="en-US" dirty="0" smtClean="0"/>
              <a:t>Compute systems may be a simple laptop, standalone servers/blade servers, mainframe computers, etc. </a:t>
            </a:r>
          </a:p>
          <a:p>
            <a:r>
              <a:rPr lang="en-US" dirty="0" smtClean="0"/>
              <a:t>Blade servers were developed in response to the growing need of a computing power that does not consume a large floor space. They bring down the cost and complexity in the datacenter. Blade servers consolidate power- and system-level functions into a single, integrated chassis and enable the addition of server modules as hot-pluggable components. Blade server technology greatly increases server density, lowers power and cooling costs, eases server expansion and simplifies datacenter management. </a:t>
            </a:r>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1106" name="Rectangle 2"/>
          <p:cNvSpPr>
            <a:spLocks noGrp="1" noRot="1" noChangeAspect="1" noChangeArrowheads="1" noTextEdit="1"/>
          </p:cNvSpPr>
          <p:nvPr>
            <p:ph type="sldImg"/>
          </p:nvPr>
        </p:nvSpPr>
        <p:spPr>
          <a:ln/>
        </p:spPr>
      </p:sp>
      <p:sp>
        <p:nvSpPr>
          <p:cNvPr id="2991107" name="Rectangle 3"/>
          <p:cNvSpPr>
            <a:spLocks noGrp="1" noChangeAspect="1" noChangeArrowheads="1"/>
          </p:cNvSpPr>
          <p:nvPr>
            <p:ph type="body" idx="1"/>
          </p:nvPr>
        </p:nvSpPr>
        <p:spPr/>
        <p:txBody>
          <a:bodyPr/>
          <a:lstStyle/>
          <a:p>
            <a:r>
              <a:rPr lang="en-US" dirty="0" smtClean="0"/>
              <a:t>In </a:t>
            </a:r>
            <a:r>
              <a:rPr lang="en-US" i="0" dirty="0"/>
              <a:t>full-volume mirroring, </a:t>
            </a:r>
            <a:r>
              <a:rPr lang="en-US" dirty="0"/>
              <a:t>the target is attached to the source and established as a mirror of the source. </a:t>
            </a:r>
            <a:r>
              <a:rPr lang="en-US" dirty="0" smtClean="0"/>
              <a:t>The existing </a:t>
            </a:r>
            <a:r>
              <a:rPr lang="en-US" dirty="0"/>
              <a:t>data on the source is copied to the target. New updates to the source are also updated on the target. After all the data is copied and both the source and the target contain identical data, the target can be considered a mirror of the source. While the target is attached to the source and the synchronization is taking place, the </a:t>
            </a:r>
            <a:r>
              <a:rPr lang="en-US" dirty="0" smtClean="0"/>
              <a:t>target </a:t>
            </a:r>
            <a:r>
              <a:rPr lang="en-US" dirty="0"/>
              <a:t>remains unavailable to any other </a:t>
            </a:r>
            <a:r>
              <a:rPr lang="en-US" dirty="0" smtClean="0"/>
              <a:t>server. </a:t>
            </a:r>
            <a:r>
              <a:rPr lang="en-US" dirty="0"/>
              <a:t>However, the production </a:t>
            </a:r>
            <a:r>
              <a:rPr lang="en-US" dirty="0" smtClean="0"/>
              <a:t>server </a:t>
            </a:r>
            <a:r>
              <a:rPr lang="en-US" dirty="0"/>
              <a:t>can access the source</a:t>
            </a:r>
            <a:r>
              <a:rPr lang="en-US" dirty="0" smtClean="0"/>
              <a:t>.</a:t>
            </a:r>
          </a:p>
          <a:p>
            <a:endParaRPr lang="en-US" dirty="0" smtClean="0"/>
          </a:p>
          <a:p>
            <a:r>
              <a:rPr lang="en-US" i="1" dirty="0" smtClean="0"/>
              <a:t>Note: A compute system accessing data from one or more LUNs on the storage array is called a production compute system. These LUNs are known as source LUNs (devices/volumes), production LUNs, or simply the Source. A LUN (or LUNs) on which the data is replicated is called the Target LUN or simply the Target. </a:t>
            </a:r>
          </a:p>
          <a:p>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3" name="Rectangle 2"/>
          <p:cNvSpPr>
            <a:spLocks noGrp="1" noRot="1" noChangeAspect="1" noChangeArrowheads="1" noTextEdit="1"/>
          </p:cNvSpPr>
          <p:nvPr>
            <p:ph type="sldImg"/>
          </p:nvPr>
        </p:nvSpPr>
        <p:spPr>
          <a:xfrm>
            <a:off x="917575" y="554038"/>
            <a:ext cx="4949825" cy="3713162"/>
          </a:xfrm>
          <a:ln/>
        </p:spPr>
      </p:sp>
      <p:sp>
        <p:nvSpPr>
          <p:cNvPr id="384004" name="Rectangle 3"/>
          <p:cNvSpPr>
            <a:spLocks noGrp="1" noChangeAspect="1" noChangeArrowheads="1"/>
          </p:cNvSpPr>
          <p:nvPr>
            <p:ph type="body" idx="1"/>
          </p:nvPr>
        </p:nvSpPr>
        <p:spPr>
          <a:xfrm>
            <a:off x="373559" y="4343400"/>
            <a:ext cx="6112371" cy="4002011"/>
          </a:xfrm>
          <a:noFill/>
          <a:ln/>
        </p:spPr>
        <p:txBody>
          <a:bodyPr lIns="86493" tIns="43247" rIns="86493" bIns="43247"/>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Remote replication is the process of creating replicas of production (local) data to remote sites (locations). Remote replicas help organizations mitigate the risks associated with regionally driven outages resulting from natural or human-made disasters. Similar to local replicas, they can also be used for other business operations. The infrastructure on which the data is stored at the primary site is called Source. The infrastructure on which the replica is stored at the remote site is referred to as Target. Data has to be transferred from the source site to a target site over some network. Two basic modes of remote replications are: Synchronous and Asynchronous replication. These are explained in the next slide.</a:t>
            </a:r>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In </a:t>
            </a:r>
            <a:r>
              <a:rPr lang="en-US" i="0" dirty="0" smtClean="0"/>
              <a:t>synchronous remote replication, </a:t>
            </a:r>
            <a:r>
              <a:rPr lang="en-US" dirty="0" smtClean="0"/>
              <a:t>writes must be committed to the source and the target, prior to acknowledging “write complete” to the compute</a:t>
            </a:r>
            <a:r>
              <a:rPr lang="en-US" baseline="0" dirty="0" smtClean="0"/>
              <a:t> system.</a:t>
            </a:r>
            <a:r>
              <a:rPr lang="en-US" dirty="0" smtClean="0"/>
              <a:t> Additional writes on the source cannot occur until each preceding write has been completed and acknowledged. This ensures that data is identical on the source and the replica at all times. Further, writes are transmitted to the remote site exactly in the order in which they are received at the source. Hence, write ordering is maintained. In the event of a failure of the source site, synchronous remote replication provides zero or near-zero RPO, as well as the lowest RTO. However, the application response time is increased with any synchronous remote replication. The degree of the impact on the response time depends on the distance between sites, available bandwidth, and the network connectivity infrastructure. The distances over which synchronous replication can be deployed depend on the application’s ability to tolerate extension in response time. Typically, it is deployed for distances less than 200 KM (125 miles) between the two sites. To minimize the response time elongation, ensure that the Max bandwidth is provided by the network at all times.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a:t>
            </a:r>
            <a:r>
              <a:rPr lang="en-US" i="0" dirty="0" smtClean="0"/>
              <a:t>asynchronous remote replication, </a:t>
            </a:r>
            <a:r>
              <a:rPr lang="en-US" dirty="0" smtClean="0"/>
              <a:t>a write is committed to the source and immediately acknowledged to the compute</a:t>
            </a:r>
            <a:r>
              <a:rPr lang="en-US" baseline="0" dirty="0" smtClean="0"/>
              <a:t> system</a:t>
            </a:r>
            <a:r>
              <a:rPr lang="en-US" dirty="0" smtClean="0"/>
              <a:t>. Data is buffered at the source and transmitted to the remote site later. Data at the remote site will be behind the source by at least the size of the buffer. Hence, asynchronous remote replication provides a finite (nonzero) RPO. RPO depends on the size of the buffer, available network bandwidth, and the write workload to the source. There is no impact on the application response time because</a:t>
            </a:r>
            <a:r>
              <a:rPr lang="en-US" baseline="0" dirty="0" smtClean="0"/>
              <a:t> </a:t>
            </a:r>
            <a:r>
              <a:rPr lang="en-US" dirty="0" smtClean="0"/>
              <a:t>the writes are acknowledged immediately by</a:t>
            </a:r>
            <a:r>
              <a:rPr lang="en-US" baseline="0" dirty="0" smtClean="0"/>
              <a:t> </a:t>
            </a:r>
            <a:r>
              <a:rPr lang="en-US" dirty="0" smtClean="0"/>
              <a:t>the source. This enables deployment of asynchronous replication over extended distances. Asynchronous remote replication can be deployed over distances ranging from several hundred to several thousand kilometers between two sites. The available network bandwidth should be at least equal to the average write workload. Data is buffered during times when the bandwidth is not enough; thus, sufficient buffers should be designed into the solution.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normAutofit/>
          </a:bodyPr>
          <a:lstStyle/>
          <a:p>
            <a:pPr defTabSz="864931" eaLnBrk="1" hangingPunct="1">
              <a:defRPr/>
            </a:pPr>
            <a:r>
              <a:rPr lang="en-US" dirty="0" smtClean="0"/>
              <a:t>Compute-based remote replication implies that all the replication is done by using the CPU resources of the compute</a:t>
            </a:r>
            <a:r>
              <a:rPr lang="en-US" baseline="0" dirty="0" smtClean="0"/>
              <a:t> system</a:t>
            </a:r>
            <a:r>
              <a:rPr lang="en-US" dirty="0" smtClean="0"/>
              <a:t> using a software that is running on the compute</a:t>
            </a:r>
            <a:r>
              <a:rPr lang="en-US" baseline="0" dirty="0" smtClean="0"/>
              <a:t> system</a:t>
            </a:r>
            <a:r>
              <a:rPr lang="en-US" dirty="0" smtClean="0"/>
              <a:t>. The following are the compute-based remote replication</a:t>
            </a:r>
            <a:r>
              <a:rPr lang="en-US" baseline="0" dirty="0" smtClean="0"/>
              <a:t> methods:</a:t>
            </a:r>
            <a:r>
              <a:rPr lang="en-US" dirty="0" smtClean="0"/>
              <a:t>    </a:t>
            </a:r>
          </a:p>
          <a:p>
            <a:pPr defTabSz="864931" eaLnBrk="1" hangingPunct="1">
              <a:defRPr/>
            </a:pPr>
            <a:r>
              <a:rPr lang="en-US" dirty="0" smtClean="0"/>
              <a:t>LVM-based replication is performed and managed at the volume group level. Writes to the source volumes are transmitted to the remote compute</a:t>
            </a:r>
            <a:r>
              <a:rPr lang="en-US" baseline="0" dirty="0" smtClean="0"/>
              <a:t> system </a:t>
            </a:r>
            <a:r>
              <a:rPr lang="en-US" dirty="0" smtClean="0"/>
              <a:t>by the LVM. The LVM on the remote compute</a:t>
            </a:r>
            <a:r>
              <a:rPr lang="en-US" baseline="0" dirty="0" smtClean="0"/>
              <a:t> system</a:t>
            </a:r>
            <a:r>
              <a:rPr lang="en-US" dirty="0" smtClean="0"/>
              <a:t> receives the writes and commits them to the remote volume group. Prior to the start of replication, identical volume groups, logical volumes, and file systems are created at the source and target sites. LVM-based remote replication supports both synchronous and asynchronous modes of data transfer. In the asynchronous mode, writes are queued in a log file at the source and sent to the remote compute</a:t>
            </a:r>
            <a:r>
              <a:rPr lang="en-US" baseline="0" dirty="0" smtClean="0"/>
              <a:t> system</a:t>
            </a:r>
            <a:r>
              <a:rPr lang="en-US" dirty="0" smtClean="0"/>
              <a:t> in the order in which they were received. </a:t>
            </a:r>
          </a:p>
          <a:p>
            <a:r>
              <a:rPr lang="en-US" dirty="0" smtClean="0"/>
              <a:t>Database replication via log shipping is a compute-based replication technology supported by most databases. Transactions to the source database are captured in logs, which are periodically transmitted by the source compute</a:t>
            </a:r>
            <a:r>
              <a:rPr lang="en-US" baseline="0" dirty="0" smtClean="0"/>
              <a:t> system</a:t>
            </a:r>
            <a:r>
              <a:rPr lang="en-US" dirty="0" smtClean="0"/>
              <a:t> to the remote compute</a:t>
            </a:r>
            <a:r>
              <a:rPr lang="en-US" baseline="0" dirty="0" smtClean="0"/>
              <a:t> system</a:t>
            </a:r>
            <a:r>
              <a:rPr lang="en-US" dirty="0" smtClean="0"/>
              <a:t>. The remote compute</a:t>
            </a:r>
            <a:r>
              <a:rPr lang="en-US" baseline="0" dirty="0" smtClean="0"/>
              <a:t> system</a:t>
            </a:r>
            <a:r>
              <a:rPr lang="en-US" dirty="0" smtClean="0"/>
              <a:t> receives the logs and applies them to the remote database. Prior to starting the production work and replicating the</a:t>
            </a:r>
            <a:r>
              <a:rPr lang="en-US" baseline="0" dirty="0" smtClean="0"/>
              <a:t> </a:t>
            </a:r>
            <a:r>
              <a:rPr lang="en-US" dirty="0" smtClean="0"/>
              <a:t>log files, all the relevant components of the source database are replicated to the remote site. This is done while the source database is shut down. After this step, production work is started on the source database. The remote database is started in a standby mode. Typically, in the standby mode, the database is not available for transactions. All DBMSs switch the</a:t>
            </a:r>
            <a:r>
              <a:rPr lang="en-US" baseline="0" dirty="0" smtClean="0"/>
              <a:t> </a:t>
            </a:r>
            <a:r>
              <a:rPr lang="en-US" dirty="0" smtClean="0"/>
              <a:t>log files at preconfigured time intervals, or when a log file is full. </a:t>
            </a:r>
            <a:endParaRPr lang="en-US" dirty="0"/>
          </a:p>
        </p:txBody>
      </p:sp>
      <p:sp>
        <p:nvSpPr>
          <p:cNvPr id="4" name="Slide Number Placeholder 3"/>
          <p:cNvSpPr>
            <a:spLocks noGrp="1"/>
          </p:cNvSpPr>
          <p:nvPr>
            <p:ph type="sldNum" sz="quarter" idx="10"/>
          </p:nvPr>
        </p:nvSpPr>
        <p:spPr/>
        <p:txBody>
          <a:bodyPr lIns="86493" tIns="43247" rIns="86493" bIns="43247"/>
          <a:lstStyle/>
          <a:p>
            <a:fld id="{392A42C4-DF23-443D-A3C5-86864B1FB241}" type="slidenum">
              <a:rPr lang="en-US" smtClean="0"/>
              <a:pPr/>
              <a:t>73</a:t>
            </a:fld>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2434" name="Rectangle 2"/>
          <p:cNvSpPr>
            <a:spLocks noGrp="1" noRot="1" noChangeAspect="1" noChangeArrowheads="1" noTextEdit="1"/>
          </p:cNvSpPr>
          <p:nvPr>
            <p:ph type="sldImg"/>
          </p:nvPr>
        </p:nvSpPr>
        <p:spPr>
          <a:ln/>
        </p:spPr>
      </p:sp>
      <p:sp>
        <p:nvSpPr>
          <p:cNvPr id="2962435" name="Rectangle 3"/>
          <p:cNvSpPr>
            <a:spLocks noGrp="1" noChangeAspect="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a storage array based remote replication, replication is performed by the array operating environment. Storage </a:t>
            </a:r>
            <a:r>
              <a:rPr lang="en-US" baseline="0" dirty="0" smtClean="0"/>
              <a:t>array based remote replication technologies support three modes of operations: </a:t>
            </a:r>
            <a:r>
              <a:rPr lang="en-US" dirty="0" smtClean="0"/>
              <a:t>Synchronous, asynchronous, and disk buffered.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Disk-buffered replication </a:t>
            </a:r>
            <a:r>
              <a:rPr lang="en-US" dirty="0" smtClean="0"/>
              <a:t>is a combination of local and remote replication technologies. A consistent PIT local replica of the source device is first created. Then, the data on the local replica in the source array is transmitted to its remote replica in the target array. Optionally, a local PIT replica of the remote device on the target array can be created. The frequency of this cycle of operations depends on the available link bandwidth and the data change rate on the source device.</a:t>
            </a:r>
          </a:p>
          <a:p>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3154" name="Rectangle 2"/>
          <p:cNvSpPr>
            <a:spLocks noGrp="1" noRot="1" noChangeAspect="1" noChangeArrowheads="1" noTextEdit="1"/>
          </p:cNvSpPr>
          <p:nvPr>
            <p:ph type="sldImg"/>
          </p:nvPr>
        </p:nvSpPr>
        <p:spPr>
          <a:xfrm>
            <a:off x="919163" y="554038"/>
            <a:ext cx="4948237" cy="3713162"/>
          </a:xfrm>
          <a:ln/>
        </p:spPr>
      </p:sp>
      <p:sp>
        <p:nvSpPr>
          <p:cNvPr id="2993155" name="Rectangle 3"/>
          <p:cNvSpPr>
            <a:spLocks noGrp="1" noChangeAspect="1" noChangeArrowheads="1"/>
          </p:cNvSpPr>
          <p:nvPr>
            <p:ph type="body" idx="1"/>
          </p:nvPr>
        </p:nvSpPr>
        <p:spPr>
          <a:xfrm>
            <a:off x="373063" y="4343400"/>
            <a:ext cx="6113462" cy="4004868"/>
          </a:xfr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latin typeface="Calibri" pitchFamily="34" charset="0"/>
                <a:ea typeface="+mn-ea"/>
                <a:cs typeface="+mn-cs"/>
              </a:rPr>
              <a:t>Three-site replication </a:t>
            </a:r>
            <a:r>
              <a:rPr lang="en-US" sz="1200" kern="1200" dirty="0" smtClean="0">
                <a:solidFill>
                  <a:schemeClr val="tx1"/>
                </a:solidFill>
                <a:latin typeface="Calibri" pitchFamily="34" charset="0"/>
                <a:ea typeface="+mn-ea"/>
                <a:cs typeface="+mn-cs"/>
              </a:rPr>
              <a:t>is used for the mitigation</a:t>
            </a:r>
            <a:r>
              <a:rPr lang="en-US" sz="1200" kern="1200" baseline="0" dirty="0" smtClean="0">
                <a:solidFill>
                  <a:schemeClr val="tx1"/>
                </a:solidFill>
                <a:latin typeface="Calibri" pitchFamily="34" charset="0"/>
                <a:ea typeface="+mn-ea"/>
                <a:cs typeface="+mn-cs"/>
              </a:rPr>
              <a:t> of</a:t>
            </a:r>
            <a:r>
              <a:rPr lang="en-US" sz="1200" kern="1200" dirty="0" smtClean="0">
                <a:solidFill>
                  <a:schemeClr val="tx1"/>
                </a:solidFill>
                <a:latin typeface="Calibri" pitchFamily="34" charset="0"/>
                <a:ea typeface="+mn-ea"/>
                <a:cs typeface="+mn-cs"/>
              </a:rPr>
              <a:t> risks identified in two-site replication. In a three-site replication, data from the source site is replicated to two remote sites. Replication may be synchronous to one of the two sites, and provides a zero-RPO solution. It may be asynchronous or disk buffered to the other remote site, and provides a finite RPO.</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SAN-based remote replication allows the replication of data between heterogeneous vendor storage arrays. Data is moved from one array to the other over SAN/WAN. The technology is application and server operating system independent, because the replication operations are performed by one of the storage arrays. There is no impact on the production servers</a:t>
            </a:r>
            <a:r>
              <a:rPr lang="en-US" baseline="0" dirty="0" smtClean="0"/>
              <a:t> or the LAN because </a:t>
            </a:r>
            <a:r>
              <a:rPr lang="en-US" dirty="0" smtClean="0"/>
              <a:t>replication is done by the array and the data is moved over the SAN.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Traditional data protection technologies do not meet the needs of all applications in a</a:t>
            </a:r>
            <a:r>
              <a:rPr lang="en-US" sz="1200" kern="1200" baseline="0" dirty="0" smtClean="0">
                <a:solidFill>
                  <a:schemeClr val="tx1"/>
                </a:solidFill>
                <a:latin typeface="Calibri" pitchFamily="34" charset="0"/>
                <a:ea typeface="+mn-ea"/>
                <a:cs typeface="+mn-cs"/>
              </a:rPr>
              <a:t> CDC</a:t>
            </a:r>
            <a:r>
              <a:rPr lang="en-US" sz="1200" kern="1200" dirty="0" smtClean="0">
                <a:solidFill>
                  <a:schemeClr val="tx1"/>
                </a:solidFill>
                <a:latin typeface="Calibri" pitchFamily="34" charset="0"/>
                <a:ea typeface="+mn-ea"/>
                <a:cs typeface="+mn-cs"/>
              </a:rPr>
              <a:t>. Mission-critical applications require instant and unlimited data recovery point options. Continuous data protection captures all writes and maintains consistent point in time images.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917575" y="554038"/>
            <a:ext cx="4949825" cy="3713162"/>
          </a:xfrm>
          <a:ln/>
        </p:spPr>
      </p:sp>
      <p:sp>
        <p:nvSpPr>
          <p:cNvPr id="5123" name="Rectangle 3"/>
          <p:cNvSpPr>
            <a:spLocks noGrp="1" noChangeArrowheads="1"/>
          </p:cNvSpPr>
          <p:nvPr>
            <p:ph type="body" idx="1"/>
          </p:nvPr>
        </p:nvSpPr>
        <p:spPr>
          <a:xfrm>
            <a:off x="373559" y="4343400"/>
            <a:ext cx="6112371" cy="4002011"/>
          </a:xfrm>
        </p:spPr>
        <p:txBody>
          <a:bodyPr lIns="86493" tIns="43247" rIns="86493" bIns="43247">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smtClean="0">
                <a:solidFill>
                  <a:schemeClr val="tx1"/>
                </a:solidFill>
                <a:latin typeface="Calibri" pitchFamily="34" charset="0"/>
                <a:ea typeface="+mn-ea"/>
                <a:cs typeface="+mn-cs"/>
              </a:rPr>
              <a:t>With CDP, recovery from data corruption poses no problem, because it allows going back to a point-in-time image prior to the data corruption incident. CDP provides faster recovery and unlimited recovery point at both the local and remote sites.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smtClean="0">
                <a:solidFill>
                  <a:schemeClr val="tx1"/>
                </a:solidFill>
                <a:latin typeface="Calibri" pitchFamily="34" charset="0"/>
                <a:ea typeface="+mn-ea"/>
                <a:cs typeface="+mn-cs"/>
              </a:rPr>
              <a:t>CDP systems may be block, file, or application-based and can provide fine granularities of restorable objects. All CDP solutions incorporate three key attributes, such as, data changes are continuously captured, all data changes are stored in a separate location from the primary storage, and RPO are arbitrary and not required to be defined in advance.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CDP</a:t>
            </a:r>
            <a:r>
              <a:rPr lang="en-US" baseline="0" dirty="0" smtClean="0"/>
              <a:t> elements </a:t>
            </a:r>
            <a:r>
              <a:rPr lang="en-US" dirty="0" smtClean="0"/>
              <a:t>include the CDP Appliance, Storage Volumes, and Splitters. </a:t>
            </a:r>
            <a:r>
              <a:rPr lang="en-US" kern="1200" dirty="0" smtClean="0">
                <a:solidFill>
                  <a:schemeClr val="tx1"/>
                </a:solidFill>
                <a:latin typeface="Calibri" pitchFamily="34" charset="0"/>
                <a:ea typeface="+mn-ea"/>
                <a:cs typeface="+mn-cs"/>
              </a:rPr>
              <a:t>CDP appliance is the intelligent custom built-platform that runs the CDP software and manages all the aspects of local and remote data replication. During replication, the CDP appliance at the source site makes intelligent decisions regarding when and what data to transfer to the target site.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smtClean="0">
                <a:solidFill>
                  <a:schemeClr val="tx1"/>
                </a:solidFill>
                <a:latin typeface="Calibri" pitchFamily="34" charset="0"/>
                <a:ea typeface="+mn-ea"/>
                <a:cs typeface="+mn-cs"/>
              </a:rPr>
              <a:t>The t</a:t>
            </a:r>
            <a:r>
              <a:rPr lang="en-US" b="0" dirty="0" smtClean="0"/>
              <a:t>hree</a:t>
            </a:r>
            <a:r>
              <a:rPr lang="en-US" b="0" baseline="0" dirty="0" smtClean="0"/>
              <a:t> types of storage volumes used in CDP are r</a:t>
            </a:r>
            <a:r>
              <a:rPr lang="en-US" b="0" dirty="0" smtClean="0"/>
              <a:t>epository</a:t>
            </a:r>
            <a:r>
              <a:rPr lang="en-US" b="1" dirty="0" smtClean="0"/>
              <a:t> </a:t>
            </a:r>
            <a:r>
              <a:rPr lang="en-US" b="0" dirty="0" smtClean="0"/>
              <a:t>volume, journal</a:t>
            </a:r>
            <a:r>
              <a:rPr lang="en-US" b="0" baseline="0" dirty="0" smtClean="0"/>
              <a:t> volume, and replication volume. </a:t>
            </a:r>
            <a:r>
              <a:rPr lang="en-US" dirty="0" smtClean="0"/>
              <a:t>The Repository volume must be a dedicated volume on the SAN-attached storage at each site. It stores configuration information about the CDP appliance.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Journal Volumes store all data changes on the primary storage. The journal contains the metadata </a:t>
            </a:r>
            <a:r>
              <a:rPr lang="en-US" dirty="0" smtClean="0"/>
              <a:t>and data that will allow </a:t>
            </a:r>
            <a:r>
              <a:rPr lang="en-US" b="0" dirty="0" smtClean="0"/>
              <a:t>rollbacks to various recovery points. The amount of space that is configured for the journal </a:t>
            </a:r>
            <a:r>
              <a:rPr lang="en-US" dirty="0" smtClean="0"/>
              <a:t>will determine how backward the recovery points can go.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Replication Volumes refer to the data volumes to be replicated. Write splitter intercepts writes from the initiator and splits each write into two copies;</a:t>
            </a:r>
            <a:r>
              <a:rPr lang="en-US" kern="1200" dirty="0" smtClean="0">
                <a:solidFill>
                  <a:schemeClr val="tx1"/>
                </a:solidFill>
              </a:rPr>
              <a:t> one copy is sent to CDP appliance for replication and the other,</a:t>
            </a:r>
            <a:r>
              <a:rPr lang="en-US" kern="1200" baseline="0" dirty="0" smtClean="0">
                <a:solidFill>
                  <a:schemeClr val="tx1"/>
                </a:solidFill>
              </a:rPr>
              <a:t> </a:t>
            </a:r>
            <a:r>
              <a:rPr lang="en-US" kern="1200" dirty="0" smtClean="0">
                <a:solidFill>
                  <a:schemeClr val="tx1"/>
                </a:solidFill>
              </a:rPr>
              <a:t>to the designated production volume.</a:t>
            </a:r>
            <a:r>
              <a:rPr lang="en-US" dirty="0" smtClean="0"/>
              <a:t> Write</a:t>
            </a:r>
            <a:r>
              <a:rPr lang="en-US" baseline="0" dirty="0" smtClean="0"/>
              <a:t> splitter may exist in the compute system, fabric, or storage array.</a:t>
            </a:r>
            <a:endParaRPr lang="en-US" kern="1200" dirty="0" smtClean="0">
              <a:solidFill>
                <a:schemeClr val="tx1"/>
              </a:solidFill>
              <a:latin typeface="Calibri"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dirty="0" smtClean="0">
                <a:solidFill>
                  <a:schemeClr val="tx1"/>
                </a:solidFill>
                <a:latin typeface="Calibri" pitchFamily="34" charset="0"/>
                <a:ea typeface="+mn-ea"/>
                <a:cs typeface="+mn-cs"/>
              </a:rPr>
              <a:t> </a:t>
            </a:r>
          </a:p>
          <a:p>
            <a:endParaRPr lang="en-US" i="1" dirty="0"/>
          </a:p>
        </p:txBody>
      </p:sp>
      <p:sp>
        <p:nvSpPr>
          <p:cNvPr id="7"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0"/>
          </p:nvPr>
        </p:nvSpPr>
        <p:spPr/>
        <p:txBody>
          <a:bodyPr/>
          <a:lstStyle/>
          <a:p>
            <a:pPr>
              <a:defRPr/>
            </a:pPr>
            <a:fld id="{80249327-EC2F-4096-8D35-6B76097739FC}" type="slidenum">
              <a:rPr lang="en-US" smtClean="0"/>
              <a:pPr>
                <a:defRPr/>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dirty="0" smtClean="0"/>
              <a:t>This</a:t>
            </a:r>
            <a:r>
              <a:rPr lang="en-US" baseline="0" dirty="0" smtClean="0"/>
              <a:t> lesson covers the key management activities in a CDC.</a:t>
            </a:r>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0AE62709-12B7-481E-AF02-15961EF83D30}" type="slidenum">
              <a:rPr lang="en-US"/>
              <a:pPr>
                <a:defRPr/>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6882" name="Rectangle 2"/>
          <p:cNvSpPr>
            <a:spLocks noGrp="1" noRot="1" noChangeAspect="1" noChangeArrowheads="1" noTextEdit="1"/>
          </p:cNvSpPr>
          <p:nvPr>
            <p:ph type="sldImg"/>
          </p:nvPr>
        </p:nvSpPr>
        <p:spPr>
          <a:ln/>
        </p:spPr>
      </p:sp>
      <p:sp>
        <p:nvSpPr>
          <p:cNvPr id="3066883" name="Rectangle 3"/>
          <p:cNvSpPr>
            <a:spLocks noGrp="1" noChangeAspect="1" noChangeArrowheads="1"/>
          </p:cNvSpPr>
          <p:nvPr>
            <p:ph type="body" idx="1"/>
          </p:nvPr>
        </p:nvSpPr>
        <p:spPr/>
        <p:txBody>
          <a:bodyPr lIns="86493" tIns="43247" rIns="86493" bIns="43247"/>
          <a:lstStyle/>
          <a:p>
            <a:pPr marL="0" lvl="1" indent="0">
              <a:buNone/>
            </a:pPr>
            <a:r>
              <a:rPr lang="en-US" baseline="0" dirty="0" smtClean="0"/>
              <a:t>Managing a CDC involves</a:t>
            </a:r>
            <a:r>
              <a:rPr lang="en-US" dirty="0" smtClean="0"/>
              <a:t> many tasks. The key management activities in a CDC are</a:t>
            </a:r>
            <a:r>
              <a:rPr lang="en-US" baseline="0" dirty="0" smtClean="0"/>
              <a:t> monitoring and alerting, reporting, availability management, capacity management, performance management, and security </a:t>
            </a:r>
            <a:r>
              <a:rPr lang="en-US" dirty="0" smtClean="0"/>
              <a:t>management. These are explained later in the module.</a:t>
            </a:r>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Monitoring</a:t>
            </a:r>
            <a:r>
              <a:rPr lang="en-US" baseline="0" dirty="0" smtClean="0"/>
              <a:t> helps to analyze the status and utilization of various storage infrastructure components.</a:t>
            </a:r>
            <a:r>
              <a:rPr lang="en-US" dirty="0" smtClean="0"/>
              <a:t> Compute systems, networks,</a:t>
            </a:r>
            <a:r>
              <a:rPr lang="en-US" baseline="0" dirty="0" smtClean="0"/>
              <a:t> and storage are the key components that should be monitored for accessibility, capacity, performance, and security.</a:t>
            </a:r>
            <a:r>
              <a:rPr lang="en-US" dirty="0" smtClean="0"/>
              <a:t> Accessibility refers to the availability of a component to perform a desired operation. Monitoring hardware components or software components (ex: a database instance) for accessibility involves checking their availability status by listening to pre-determined alerts from devices. For example, a port may go down resulting in a chain of availability alerts. </a:t>
            </a:r>
          </a:p>
          <a:p>
            <a:r>
              <a:rPr lang="en-US" dirty="0" smtClean="0"/>
              <a:t>Capacity refers to the amount of storage infrastructure resources available. Examples of capacity monitoring include examining the free space available on a file system or a RAID group, the mailbox quota allocated to users, or the numbers of ports available on a switch. </a:t>
            </a:r>
          </a:p>
          <a:p>
            <a:r>
              <a:rPr lang="en-US" dirty="0" smtClean="0"/>
              <a:t>Inadequate capacity could lead to degraded performance or even application/service availability. Capacity monitoring ensures uninterrupted data availability and scalability by averting outages before they occur. For example, if a report indicates that 90 percent of the ports are utilized in a particular SAN fabric, a new switch should be added if more arrays and servers need to be installed on the same fabric. Capacity monitoring is preventive and predictive, and usually leveraged with advanced analytical tools for trend analysis. These trends help to understand emerging challenges and can provide an estimation of time needed to meet them. </a:t>
            </a:r>
          </a:p>
          <a:p>
            <a:endParaRPr lang="en-US"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Server Clustering is the method of grouping two or more servers (also known as Nodes) and making them work together as a single system. This ensures that mission-critical applications and resources are highly available. </a:t>
            </a:r>
            <a:r>
              <a:rPr lang="en-US" sz="1200" kern="1200" dirty="0" smtClean="0">
                <a:solidFill>
                  <a:schemeClr val="tx1"/>
                </a:solidFill>
                <a:latin typeface="Calibri" pitchFamily="34" charset="0"/>
                <a:ea typeface="+mn-ea"/>
                <a:cs typeface="+mn-cs"/>
              </a:rPr>
              <a:t>When a failure occurs on one node in a cluster, resources are redirected and the workload is re-assigned to another node in the cluster. The cluster service is the software that connects the nodes in the cluster and provides a single-system view to the clients that are using the cluster. </a:t>
            </a:r>
          </a:p>
          <a:p>
            <a:r>
              <a:rPr lang="en-US" sz="1200" kern="1200" dirty="0" smtClean="0">
                <a:solidFill>
                  <a:schemeClr val="tx1"/>
                </a:solidFill>
                <a:latin typeface="Calibri" pitchFamily="34" charset="0"/>
                <a:ea typeface="+mn-ea"/>
                <a:cs typeface="+mn-cs"/>
              </a:rPr>
              <a:t>Multiple servers (nodes) are brought together in a cluster to improve availability and performance. These nodes communicate with each other over a private network. Communication between the nodes of a cluster enables the cluster service to detect node failures and status changes, </a:t>
            </a:r>
            <a:r>
              <a:rPr lang="en-US" dirty="0" smtClean="0"/>
              <a:t>and manages </a:t>
            </a:r>
            <a:r>
              <a:rPr lang="en-US" sz="1200" kern="1200" dirty="0" smtClean="0">
                <a:solidFill>
                  <a:schemeClr val="tx1"/>
                </a:solidFill>
                <a:latin typeface="Calibri" pitchFamily="34" charset="0"/>
                <a:ea typeface="+mn-ea"/>
                <a:cs typeface="+mn-cs"/>
              </a:rPr>
              <a:t>the cluster as a single entity. </a:t>
            </a:r>
          </a:p>
          <a:p>
            <a:r>
              <a:rPr lang="en-US" sz="1200" kern="1200" dirty="0" smtClean="0">
                <a:solidFill>
                  <a:schemeClr val="tx1"/>
                </a:solidFill>
                <a:latin typeface="Calibri" pitchFamily="34" charset="0"/>
                <a:ea typeface="+mn-ea"/>
                <a:cs typeface="+mn-cs"/>
              </a:rPr>
              <a:t>Heartbeat is a checkup mechanism arranged between two nodes through private network to see whether a node is up and running. A failover is initiated</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if heartbeat is not functioning. In such cases, another node in the cluster </a:t>
            </a:r>
            <a:r>
              <a:rPr lang="en-US" dirty="0" smtClean="0"/>
              <a:t>will take </a:t>
            </a:r>
            <a:r>
              <a:rPr lang="en-US" sz="1200" kern="1200" dirty="0" smtClean="0">
                <a:solidFill>
                  <a:schemeClr val="tx1"/>
                </a:solidFill>
                <a:latin typeface="Calibri" pitchFamily="34" charset="0"/>
                <a:ea typeface="+mn-ea"/>
                <a:cs typeface="+mn-cs"/>
              </a:rPr>
              <a:t>over the workload of the failed node. Server clustering offers several benefits besides high availability. It offers scalability by enabling clusters to expand non-disruptively. It also provides load balancing by distributing the application load evenly among multiple servers within the cluster. Ease of management is another advantage of clustering because it allows non-disruptive maintenance of server resources.</a:t>
            </a:r>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457200"/>
            <a:ext cx="5943600" cy="4343400"/>
          </a:xfr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Performance monitoring evaluates how efficiently different storage infrastructure components are performing and helps to identify bottlenecks. Performance monitoring usually measures and analyzes behavior in terms of response time or in terms</a:t>
            </a:r>
            <a:r>
              <a:rPr lang="en-US" baseline="0" dirty="0" smtClean="0"/>
              <a:t> of </a:t>
            </a:r>
            <a:r>
              <a:rPr lang="en-US" dirty="0" smtClean="0"/>
              <a:t>the ability to perform at a certain predefined level. It also deals with utilization of resources, which affects the way resources behave and respond. Performance measurement is a complex task that involves assessing various components on several interrelated parameters. The number of I/Os to disks, application response time, network utilization, and server CPU utilization are examples of performance monitoring.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Monitoring CDC</a:t>
            </a:r>
            <a:r>
              <a:rPr lang="en-US" baseline="0" dirty="0" smtClean="0"/>
              <a:t> resources</a:t>
            </a:r>
            <a:r>
              <a:rPr lang="en-US" dirty="0" smtClean="0"/>
              <a:t> for security</a:t>
            </a:r>
            <a:r>
              <a:rPr lang="en-US" i="1" dirty="0" smtClean="0"/>
              <a:t> </a:t>
            </a:r>
            <a:r>
              <a:rPr lang="en-US" dirty="0" smtClean="0"/>
              <a:t>helps to track and prevent unauthorized access and login failures, whether accidental or malicious. Security monitoring also helps to tracks unauthorized configuration changes of storage infrastructure elements. For example, security monitoring tracks and reports the initial zoning configuration performed and all subsequent changes. Physical security of a storage infrastructure is also continuously monitored using badge readers, biometric scans, or video cameras.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650" name="Rectangle 2"/>
          <p:cNvSpPr>
            <a:spLocks noGrp="1" noRot="1" noChangeAspect="1" noChangeArrowheads="1" noTextEdit="1"/>
          </p:cNvSpPr>
          <p:nvPr>
            <p:ph type="sldImg"/>
          </p:nvPr>
        </p:nvSpPr>
        <p:spPr>
          <a:ln/>
        </p:spPr>
      </p:sp>
      <p:sp>
        <p:nvSpPr>
          <p:cNvPr id="3099651" name="Rectangle 3"/>
          <p:cNvSpPr>
            <a:spLocks noGrp="1" noChangeAspect="1" noChangeArrowheads="1"/>
          </p:cNvSpPr>
          <p:nvPr>
            <p:ph type="body" idx="1"/>
          </p:nvPr>
        </p:nvSpPr>
        <p:spPr/>
        <p:txBody>
          <a:bodyPr lIns="86493" tIns="43247" rIns="86493" bIns="43247">
            <a:normAutofit lnSpcReduction="10000"/>
          </a:bodyPr>
          <a:lstStyle/>
          <a:p>
            <a:r>
              <a:rPr lang="en-US" dirty="0"/>
              <a:t>Alerting of events is an integral part of monitoring. There are </a:t>
            </a:r>
            <a:r>
              <a:rPr lang="en-US" dirty="0" smtClean="0"/>
              <a:t>certain conditions </a:t>
            </a:r>
            <a:r>
              <a:rPr lang="en-US" dirty="0"/>
              <a:t>observed by monitoring, such as failure of power, disks, memory, or switches, which may impact the availability of services that </a:t>
            </a:r>
            <a:r>
              <a:rPr lang="en-US" dirty="0" smtClean="0"/>
              <a:t>require </a:t>
            </a:r>
            <a:r>
              <a:rPr lang="en-US" dirty="0"/>
              <a:t>immediate administrative attention. Other conditions, such as a file system reaching a capacity threshold or a soft media error, are considered warning signs, and may also require administrative attention.</a:t>
            </a:r>
          </a:p>
          <a:p>
            <a:r>
              <a:rPr lang="en-US" dirty="0"/>
              <a:t>Monitoring tools </a:t>
            </a:r>
            <a:r>
              <a:rPr lang="en-US" dirty="0" smtClean="0"/>
              <a:t>enable </a:t>
            </a:r>
            <a:r>
              <a:rPr lang="en-US" dirty="0"/>
              <a:t>administrators to assign different severity levels for different conditions in the storage infrastructure. Whenever a condition with a particular severity level occurs, an alert is sent to the administrator </a:t>
            </a:r>
            <a:r>
              <a:rPr lang="en-US" dirty="0" smtClean="0"/>
              <a:t>to </a:t>
            </a:r>
            <a:r>
              <a:rPr lang="en-US" dirty="0"/>
              <a:t>initiate a corrective action. Alert classifications can range from information alerts to fatal alerts. </a:t>
            </a:r>
          </a:p>
          <a:p>
            <a:pPr lvl="1"/>
            <a:r>
              <a:rPr lang="en-US" i="0" dirty="0"/>
              <a:t>Information alerts </a:t>
            </a:r>
            <a:r>
              <a:rPr lang="en-US" dirty="0"/>
              <a:t>provide useful information that does not require any intervention by the administrator. Creation of zone or LUN is an example of an information alert. </a:t>
            </a:r>
          </a:p>
          <a:p>
            <a:pPr lvl="1"/>
            <a:r>
              <a:rPr lang="en-US" i="0" dirty="0"/>
              <a:t>Warning alerts </a:t>
            </a:r>
            <a:r>
              <a:rPr lang="en-US" dirty="0"/>
              <a:t>require administrative attention so that the alerted condition is </a:t>
            </a:r>
            <a:r>
              <a:rPr lang="en-US" dirty="0" smtClean="0"/>
              <a:t>contained </a:t>
            </a:r>
            <a:r>
              <a:rPr lang="en-US" dirty="0"/>
              <a:t>and does not affect accessibility. For example, when an alert indicates a soft media error on a disk that is approaching a predefined threshold value, the administrator can decide whether the disk needs to be replaced. </a:t>
            </a:r>
          </a:p>
          <a:p>
            <a:pPr lvl="1"/>
            <a:r>
              <a:rPr lang="en-US" i="0" dirty="0"/>
              <a:t>Fatal alerts </a:t>
            </a:r>
            <a:r>
              <a:rPr lang="en-US" dirty="0"/>
              <a:t>require immediate attention because the condition </a:t>
            </a:r>
            <a:r>
              <a:rPr lang="en-US" dirty="0" smtClean="0"/>
              <a:t>could affect </a:t>
            </a:r>
            <a:r>
              <a:rPr lang="en-US" dirty="0"/>
              <a:t>overall performance or availability. For example, if a disk fails, the administrator must ensure that it is replaced quickly. </a:t>
            </a:r>
          </a:p>
          <a:p>
            <a:pPr marL="0" lvl="1" indent="0">
              <a:buNone/>
            </a:pPr>
            <a:r>
              <a:rPr lang="en-US" dirty="0"/>
              <a:t>Alerts can be assigned a severity level based on the impact of the alerted condition. Continuous monitoring, in conjunction with automated alerting, enables administrators to respond to failures quickly and proactively. Alerting provides information to prioritize </a:t>
            </a:r>
            <a:r>
              <a:rPr lang="en-US" dirty="0" smtClean="0"/>
              <a:t>the administrator’s </a:t>
            </a:r>
            <a:r>
              <a:rPr lang="en-US" dirty="0"/>
              <a:t>response to events.</a:t>
            </a:r>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6034" name="Rectangle 2"/>
          <p:cNvSpPr>
            <a:spLocks noGrp="1" noRot="1" noChangeAspect="1" noChangeArrowheads="1" noTextEdit="1"/>
          </p:cNvSpPr>
          <p:nvPr>
            <p:ph type="sldImg"/>
          </p:nvPr>
        </p:nvSpPr>
        <p:spPr>
          <a:ln/>
        </p:spPr>
      </p:sp>
      <p:sp>
        <p:nvSpPr>
          <p:cNvPr id="3116035" name="Rectangle 3"/>
          <p:cNvSpPr>
            <a:spLocks noGrp="1" noChangeAspect="1" noChangeArrowheads="1"/>
          </p:cNvSpPr>
          <p:nvPr>
            <p:ph type="body" idx="1"/>
          </p:nvPr>
        </p:nvSpPr>
        <p:spPr/>
        <p:txBody>
          <a:bodyPr lIns="86493" tIns="43247" rIns="86493" bIns="43247"/>
          <a:lstStyle/>
          <a:p>
            <a:r>
              <a:rPr lang="en-US" dirty="0"/>
              <a:t>It is difficult for businesses to keep track of the resources they have in </a:t>
            </a:r>
            <a:r>
              <a:rPr lang="en-US" dirty="0" smtClean="0"/>
              <a:t>their</a:t>
            </a:r>
            <a:r>
              <a:rPr lang="en-US" baseline="0" dirty="0" smtClean="0"/>
              <a:t> CDCs</a:t>
            </a:r>
            <a:r>
              <a:rPr lang="en-US" dirty="0" smtClean="0"/>
              <a:t>, </a:t>
            </a:r>
            <a:r>
              <a:rPr lang="en-US" dirty="0"/>
              <a:t>for example, the number of storage arrays, the array vendors, </a:t>
            </a:r>
            <a:r>
              <a:rPr lang="en-US" dirty="0" smtClean="0"/>
              <a:t>mode of usage of the storage arrays, </a:t>
            </a:r>
            <a:r>
              <a:rPr lang="en-US" dirty="0"/>
              <a:t>and </a:t>
            </a:r>
            <a:r>
              <a:rPr lang="en-US" dirty="0" smtClean="0"/>
              <a:t>the applications</a:t>
            </a:r>
            <a:r>
              <a:rPr lang="en-US" dirty="0"/>
              <a:t>. Reporting on </a:t>
            </a:r>
            <a:r>
              <a:rPr lang="en-US" dirty="0" smtClean="0"/>
              <a:t>CDC</a:t>
            </a:r>
            <a:r>
              <a:rPr lang="en-US" baseline="0" dirty="0" smtClean="0"/>
              <a:t> resources</a:t>
            </a:r>
            <a:r>
              <a:rPr lang="en-US" dirty="0" smtClean="0"/>
              <a:t> </a:t>
            </a:r>
            <a:r>
              <a:rPr lang="en-US" dirty="0"/>
              <a:t>involves keeping track and gathering information from various components/processes. This information is compiled to generate reports for </a:t>
            </a:r>
            <a:r>
              <a:rPr lang="en-US" dirty="0" smtClean="0"/>
              <a:t>capacity </a:t>
            </a:r>
            <a:r>
              <a:rPr lang="en-US" dirty="0"/>
              <a:t>planning, chargeback, </a:t>
            </a:r>
            <a:r>
              <a:rPr lang="en-US" dirty="0" smtClean="0"/>
              <a:t>performance,</a:t>
            </a:r>
            <a:r>
              <a:rPr lang="en-US" baseline="0" dirty="0" smtClean="0"/>
              <a:t> and so on.</a:t>
            </a:r>
            <a:r>
              <a:rPr lang="en-US" dirty="0" smtClean="0"/>
              <a:t> Capacity </a:t>
            </a:r>
            <a:r>
              <a:rPr lang="en-US" dirty="0"/>
              <a:t>planning reports also contain current and historic information </a:t>
            </a:r>
            <a:r>
              <a:rPr lang="en-US" dirty="0" smtClean="0"/>
              <a:t>about storage utilization, </a:t>
            </a:r>
            <a:r>
              <a:rPr lang="en-US" dirty="0"/>
              <a:t>file system, database tablespace, and ports. </a:t>
            </a:r>
            <a:r>
              <a:rPr lang="en-US" dirty="0" smtClean="0"/>
              <a:t>Chargeback </a:t>
            </a:r>
            <a:r>
              <a:rPr lang="en-US" dirty="0"/>
              <a:t>reports contain information about the allocation or utilization of </a:t>
            </a:r>
            <a:r>
              <a:rPr lang="en-US" dirty="0" smtClean="0"/>
              <a:t>CDC</a:t>
            </a:r>
            <a:r>
              <a:rPr lang="en-US" baseline="0" dirty="0" smtClean="0"/>
              <a:t> </a:t>
            </a:r>
            <a:r>
              <a:rPr lang="en-US" dirty="0" smtClean="0"/>
              <a:t>infrastructure </a:t>
            </a:r>
            <a:r>
              <a:rPr lang="en-US" dirty="0"/>
              <a:t>components by various departments or user groups. Performance reports provide details about the performance of </a:t>
            </a:r>
            <a:r>
              <a:rPr lang="en-US" dirty="0" smtClean="0"/>
              <a:t>various infrastructure components</a:t>
            </a:r>
            <a:r>
              <a:rPr lang="en-US" baseline="0" dirty="0" smtClean="0"/>
              <a:t> in a CDC.</a:t>
            </a:r>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7842" name="Rectangle 2"/>
          <p:cNvSpPr>
            <a:spLocks noGrp="1" noRot="1" noChangeAspect="1" noChangeArrowheads="1" noTextEdit="1"/>
          </p:cNvSpPr>
          <p:nvPr>
            <p:ph type="sldImg"/>
          </p:nvPr>
        </p:nvSpPr>
        <p:spPr>
          <a:ln/>
        </p:spPr>
      </p:sp>
      <p:sp>
        <p:nvSpPr>
          <p:cNvPr id="3107843" name="Rectangle 3"/>
          <p:cNvSpPr>
            <a:spLocks noGrp="1" noChangeAspect="1" noChangeArrowheads="1"/>
          </p:cNvSpPr>
          <p:nvPr>
            <p:ph type="body" idx="1"/>
          </p:nvPr>
        </p:nvSpPr>
        <p:spPr/>
        <p:txBody>
          <a:bodyPr lIns="86493" tIns="43247" rIns="86493" bIns="43247"/>
          <a:lstStyle/>
          <a:p>
            <a:r>
              <a:rPr lang="en-US" dirty="0"/>
              <a:t>The critical task in availability management is establishing a proper guideline for all configurations to ensure availability based on service levels. For example, when a </a:t>
            </a:r>
            <a:r>
              <a:rPr lang="en-US" dirty="0" smtClean="0"/>
              <a:t>compute </a:t>
            </a:r>
            <a:r>
              <a:rPr lang="en-US" dirty="0"/>
              <a:t>is deployed to support a critical business function, the highest availability standard is usually required. This is generally accomplished by: </a:t>
            </a:r>
          </a:p>
          <a:p>
            <a:pPr lvl="1"/>
            <a:r>
              <a:rPr lang="en-US" dirty="0"/>
              <a:t>Deploying two or more </a:t>
            </a:r>
            <a:r>
              <a:rPr lang="en-US" dirty="0" smtClean="0"/>
              <a:t>HBAs/NICs, </a:t>
            </a:r>
            <a:r>
              <a:rPr lang="en-US" dirty="0"/>
              <a:t>multipathing software with path failover capability, and server clustering. </a:t>
            </a:r>
          </a:p>
          <a:p>
            <a:pPr lvl="1"/>
            <a:r>
              <a:rPr lang="en-US" dirty="0"/>
              <a:t>Connecting the server to the storage array using at least two independent fabrics and switches that have built-in redundancy. </a:t>
            </a:r>
          </a:p>
          <a:p>
            <a:pPr lvl="1"/>
            <a:r>
              <a:rPr lang="en-US" dirty="0" smtClean="0"/>
              <a:t>Availing storage </a:t>
            </a:r>
            <a:r>
              <a:rPr lang="en-US" dirty="0"/>
              <a:t>devices with RAID protection </a:t>
            </a:r>
            <a:r>
              <a:rPr lang="en-US" dirty="0" smtClean="0"/>
              <a:t>to </a:t>
            </a:r>
            <a:r>
              <a:rPr lang="en-US" dirty="0"/>
              <a:t>the server using at least two front-end ports.</a:t>
            </a:r>
          </a:p>
          <a:p>
            <a:r>
              <a:rPr lang="en-US" dirty="0"/>
              <a:t>In addition, these storage arrays should have built-in redundancy for various components, </a:t>
            </a:r>
            <a:r>
              <a:rPr lang="en-US" dirty="0" smtClean="0"/>
              <a:t>should support backup and replication (both local and remote). </a:t>
            </a:r>
            <a:endParaRPr lang="en-US" sz="1000"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9890" name="Rectangle 2"/>
          <p:cNvSpPr>
            <a:spLocks noGrp="1" noRot="1" noChangeAspect="1" noChangeArrowheads="1" noTextEdit="1"/>
          </p:cNvSpPr>
          <p:nvPr>
            <p:ph type="sldImg"/>
          </p:nvPr>
        </p:nvSpPr>
        <p:spPr>
          <a:ln/>
        </p:spPr>
      </p:sp>
      <p:sp>
        <p:nvSpPr>
          <p:cNvPr id="3109891" name="Rectangle 3"/>
          <p:cNvSpPr>
            <a:spLocks noGrp="1" noChangeAspect="1" noChangeArrowheads="1"/>
          </p:cNvSpPr>
          <p:nvPr>
            <p:ph type="body" idx="1"/>
          </p:nvPr>
        </p:nvSpPr>
        <p:spPr/>
        <p:txBody>
          <a:bodyPr lIns="86493" tIns="43247" rIns="86493" bIns="43247">
            <a:normAutofit/>
          </a:bodyPr>
          <a:lstStyle/>
          <a:p>
            <a:r>
              <a:rPr lang="en-US" dirty="0"/>
              <a:t>The goal of </a:t>
            </a:r>
            <a:r>
              <a:rPr lang="en-US" i="0" dirty="0"/>
              <a:t>capacity management </a:t>
            </a:r>
            <a:r>
              <a:rPr lang="en-US" dirty="0"/>
              <a:t>is to ensure adequate availability of resources for all services based on their </a:t>
            </a:r>
            <a:r>
              <a:rPr lang="en-US" dirty="0" smtClean="0"/>
              <a:t>service-level </a:t>
            </a:r>
            <a:r>
              <a:rPr lang="en-US" dirty="0"/>
              <a:t>requirements. Capacity management provides capacity </a:t>
            </a:r>
            <a:r>
              <a:rPr lang="en-US" dirty="0" smtClean="0"/>
              <a:t>analysis</a:t>
            </a:r>
            <a:r>
              <a:rPr lang="en-US" b="1" dirty="0" smtClean="0"/>
              <a:t> </a:t>
            </a:r>
            <a:r>
              <a:rPr lang="en-US" dirty="0" smtClean="0"/>
              <a:t>and compares the allocated </a:t>
            </a:r>
            <a:r>
              <a:rPr lang="en-US" dirty="0"/>
              <a:t>storage </a:t>
            </a:r>
            <a:r>
              <a:rPr lang="en-US" dirty="0" smtClean="0"/>
              <a:t>to the </a:t>
            </a:r>
            <a:r>
              <a:rPr lang="en-US" dirty="0"/>
              <a:t>forecasted storage on a regular basis. It also provides </a:t>
            </a:r>
            <a:r>
              <a:rPr lang="en-US" dirty="0" smtClean="0"/>
              <a:t>a trend </a:t>
            </a:r>
            <a:r>
              <a:rPr lang="en-US" dirty="0"/>
              <a:t>analysis of </a:t>
            </a:r>
            <a:r>
              <a:rPr lang="en-US" dirty="0" smtClean="0"/>
              <a:t>the actual </a:t>
            </a:r>
            <a:r>
              <a:rPr lang="en-US" dirty="0"/>
              <a:t>utilization of allocated </a:t>
            </a:r>
            <a:r>
              <a:rPr lang="en-US" dirty="0" smtClean="0"/>
              <a:t>storage. Additionally, it also provides information on the rate </a:t>
            </a:r>
            <a:r>
              <a:rPr lang="en-US" dirty="0"/>
              <a:t>of consumption, which must be rationalized against storage acquisition and deployment timetables. Storage provisioning is an example of capacity management. It involves activities such as device configuration and LUN </a:t>
            </a:r>
            <a:r>
              <a:rPr lang="en-US" dirty="0" smtClean="0"/>
              <a:t>masking </a:t>
            </a:r>
            <a:r>
              <a:rPr lang="en-US" dirty="0"/>
              <a:t>on the storage array and zoning configuration on the SAN and HBA components. Capacity management also takes into account the future needs of resources, and setting up </a:t>
            </a:r>
            <a:r>
              <a:rPr lang="en-US" dirty="0" smtClean="0"/>
              <a:t>of monitors </a:t>
            </a:r>
            <a:r>
              <a:rPr lang="en-US" dirty="0"/>
              <a:t>and analytics to gather such information.</a:t>
            </a:r>
          </a:p>
          <a:p>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1938" name="Rectangle 2"/>
          <p:cNvSpPr>
            <a:spLocks noGrp="1" noRot="1" noChangeAspect="1" noChangeArrowheads="1" noTextEdit="1"/>
          </p:cNvSpPr>
          <p:nvPr>
            <p:ph type="sldImg"/>
          </p:nvPr>
        </p:nvSpPr>
        <p:spPr>
          <a:ln/>
        </p:spPr>
      </p:sp>
      <p:sp>
        <p:nvSpPr>
          <p:cNvPr id="3111939" name="Rectangle 3"/>
          <p:cNvSpPr>
            <a:spLocks noGrp="1" noChangeAspect="1" noChangeArrowheads="1"/>
          </p:cNvSpPr>
          <p:nvPr>
            <p:ph type="body" idx="1"/>
          </p:nvPr>
        </p:nvSpPr>
        <p:spPr/>
        <p:txBody>
          <a:bodyPr lIns="86493" tIns="43247" rIns="86493" bIns="43247"/>
          <a:lstStyle/>
          <a:p>
            <a:r>
              <a:rPr lang="en-US" i="0" dirty="0"/>
              <a:t>Performance management </a:t>
            </a:r>
            <a:r>
              <a:rPr lang="en-US" dirty="0"/>
              <a:t>ensures the optimal operational efficiency of all components. Performance analysis is an important activity that helps to identify the performance of storage infrastructure components. This analysis provides </a:t>
            </a:r>
            <a:r>
              <a:rPr lang="en-US" dirty="0" smtClean="0"/>
              <a:t>information on</a:t>
            </a:r>
            <a:r>
              <a:rPr lang="en-US" baseline="0" dirty="0" smtClean="0"/>
              <a:t> </a:t>
            </a:r>
            <a:r>
              <a:rPr lang="en-US" dirty="0" smtClean="0"/>
              <a:t>whether </a:t>
            </a:r>
            <a:r>
              <a:rPr lang="en-US" dirty="0"/>
              <a:t>a component is </a:t>
            </a:r>
            <a:r>
              <a:rPr lang="en-US" dirty="0" smtClean="0"/>
              <a:t>meeting the expected </a:t>
            </a:r>
            <a:r>
              <a:rPr lang="en-US" dirty="0"/>
              <a:t>performance levels. Several performance management activities are initiated for the deployment of an application or server in the existing storage infrastructure. Every component must be validated for adequate performance </a:t>
            </a:r>
            <a:r>
              <a:rPr lang="en-US" dirty="0" smtClean="0"/>
              <a:t>capabilities, </a:t>
            </a:r>
            <a:r>
              <a:rPr lang="en-US" dirty="0"/>
              <a:t>as defined by the service levels. For example, to optimize </a:t>
            </a:r>
            <a:r>
              <a:rPr lang="en-US" dirty="0" smtClean="0"/>
              <a:t>the expected </a:t>
            </a:r>
            <a:r>
              <a:rPr lang="en-US" dirty="0"/>
              <a:t>performance levels, </a:t>
            </a:r>
            <a:r>
              <a:rPr lang="en-US" dirty="0" smtClean="0"/>
              <a:t>the activities </a:t>
            </a:r>
            <a:r>
              <a:rPr lang="en-US" dirty="0"/>
              <a:t>on the </a:t>
            </a:r>
            <a:r>
              <a:rPr lang="en-US" dirty="0" smtClean="0"/>
              <a:t>server, </a:t>
            </a:r>
            <a:r>
              <a:rPr lang="en-US" dirty="0"/>
              <a:t>such as the volume configuration, designing the database, application layout configuration of multiple HBAs, and intelligent </a:t>
            </a:r>
            <a:r>
              <a:rPr lang="en-US" dirty="0" err="1"/>
              <a:t>multipathing</a:t>
            </a:r>
            <a:r>
              <a:rPr lang="en-US" dirty="0"/>
              <a:t> </a:t>
            </a:r>
            <a:r>
              <a:rPr lang="en-US" dirty="0" smtClean="0"/>
              <a:t>software, </a:t>
            </a:r>
            <a:r>
              <a:rPr lang="en-US" dirty="0"/>
              <a:t>must be fine-tuned. The performance management tasks on a SAN include designing sufficient ISLs in a multi-switch fabric with adequate bandwidth to support the required performance levels. </a:t>
            </a:r>
            <a:r>
              <a:rPr lang="en-US" dirty="0" smtClean="0"/>
              <a:t>While considering the end-to-end performance, the </a:t>
            </a:r>
            <a:r>
              <a:rPr lang="en-US" dirty="0"/>
              <a:t>storage array configuration tasks include selecting the appropriate RAID type and LUN layout, front-end and back-end ports, and LUN accessibility (LUN </a:t>
            </a:r>
            <a:r>
              <a:rPr lang="en-US" dirty="0" smtClean="0"/>
              <a:t>masking). </a:t>
            </a:r>
            <a:endParaRPr lang="en-US" sz="1000" b="1" u="sng" dirty="0"/>
          </a:p>
          <a:p>
            <a:endParaRPr lang="en-US" sz="1000"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986" name="Rectangle 2"/>
          <p:cNvSpPr>
            <a:spLocks noGrp="1" noRot="1" noChangeAspect="1" noChangeArrowheads="1" noTextEdit="1"/>
          </p:cNvSpPr>
          <p:nvPr>
            <p:ph type="sldImg"/>
          </p:nvPr>
        </p:nvSpPr>
        <p:spPr>
          <a:ln/>
        </p:spPr>
      </p:sp>
      <p:sp>
        <p:nvSpPr>
          <p:cNvPr id="3113987" name="Rectangle 3"/>
          <p:cNvSpPr>
            <a:spLocks noGrp="1" noChangeAspect="1" noChangeArrowheads="1"/>
          </p:cNvSpPr>
          <p:nvPr>
            <p:ph type="body" idx="1"/>
          </p:nvPr>
        </p:nvSpPr>
        <p:spPr/>
        <p:txBody>
          <a:bodyPr lIns="86493" tIns="43247" rIns="86493" bIns="43247"/>
          <a:lstStyle/>
          <a:p>
            <a:r>
              <a:rPr lang="en-US" dirty="0"/>
              <a:t>Security management prevents unauthorized access and configuration of storage infrastructure components. For example, while deploying an application or a server, </a:t>
            </a:r>
            <a:r>
              <a:rPr lang="en-US" dirty="0" smtClean="0"/>
              <a:t>security </a:t>
            </a:r>
            <a:r>
              <a:rPr lang="en-US" dirty="0"/>
              <a:t>management tasks include managing </a:t>
            </a:r>
            <a:r>
              <a:rPr lang="en-US" dirty="0" smtClean="0"/>
              <a:t>the user </a:t>
            </a:r>
            <a:r>
              <a:rPr lang="en-US" dirty="0"/>
              <a:t>accounts and access </a:t>
            </a:r>
            <a:r>
              <a:rPr lang="en-US" dirty="0" smtClean="0"/>
              <a:t>policies </a:t>
            </a:r>
            <a:r>
              <a:rPr lang="en-US" dirty="0"/>
              <a:t>that </a:t>
            </a:r>
            <a:r>
              <a:rPr lang="en-US" dirty="0" smtClean="0"/>
              <a:t>authorize </a:t>
            </a:r>
            <a:r>
              <a:rPr lang="en-US" dirty="0"/>
              <a:t>users to perform role-based activities. The security management tasks in </a:t>
            </a:r>
            <a:r>
              <a:rPr lang="en-US" dirty="0" smtClean="0"/>
              <a:t>a SAN </a:t>
            </a:r>
            <a:r>
              <a:rPr lang="en-US" dirty="0"/>
              <a:t>environment include configuration of zoning to restrict an HBA’s unauthorized access to the specific storage array ports. LUN masking prevents data corruption on the storage array by restricting </a:t>
            </a:r>
            <a:r>
              <a:rPr lang="en-US" dirty="0" smtClean="0"/>
              <a:t>compute access </a:t>
            </a:r>
            <a:r>
              <a:rPr lang="en-US" dirty="0"/>
              <a:t>to a defined set of logical devices.</a:t>
            </a:r>
          </a:p>
          <a:p>
            <a:endParaRPr lang="en-US" dirty="0"/>
          </a:p>
          <a:p>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3090" name="Rectangle 2"/>
          <p:cNvSpPr>
            <a:spLocks noGrp="1" noRot="1" noChangeAspect="1" noChangeArrowheads="1" noTextEdit="1"/>
          </p:cNvSpPr>
          <p:nvPr>
            <p:ph type="sldImg"/>
          </p:nvPr>
        </p:nvSpPr>
        <p:spPr>
          <a:ln/>
        </p:spPr>
      </p:sp>
      <p:sp>
        <p:nvSpPr>
          <p:cNvPr id="3033091" name="Rectangle 3"/>
          <p:cNvSpPr>
            <a:spLocks noGrp="1" noChangeAspect="1" noChangeArrowheads="1"/>
          </p:cNvSpPr>
          <p:nvPr>
            <p:ph type="body" idx="1"/>
          </p:nvPr>
        </p:nvSpPr>
        <p:spPr/>
        <p:txBody>
          <a:bodyPr lIns="86493" tIns="43247" rIns="86493" bIns="43247"/>
          <a:lstStyle/>
          <a:p>
            <a:r>
              <a:rPr lang="en-US" dirty="0"/>
              <a:t>In order to frame an effective information management policy, </a:t>
            </a:r>
            <a:r>
              <a:rPr lang="en-US" dirty="0" smtClean="0"/>
              <a:t>organisations </a:t>
            </a:r>
            <a:r>
              <a:rPr lang="en-US" dirty="0"/>
              <a:t>need to consider the following key challenges of information management:</a:t>
            </a:r>
          </a:p>
          <a:p>
            <a:r>
              <a:rPr lang="en-US" b="0" dirty="0"/>
              <a:t>Exploding digital universe: </a:t>
            </a:r>
            <a:r>
              <a:rPr lang="en-US" dirty="0"/>
              <a:t>The rate of information growth is increasing exponentially. Duplication of data to ensure high availability and </a:t>
            </a:r>
            <a:r>
              <a:rPr lang="en-US" dirty="0" smtClean="0"/>
              <a:t>its repurposing have </a:t>
            </a:r>
            <a:r>
              <a:rPr lang="en-US" dirty="0"/>
              <a:t>also contributed to the multifold increase of information growth.</a:t>
            </a:r>
          </a:p>
          <a:p>
            <a:r>
              <a:rPr lang="en-US" b="0" dirty="0"/>
              <a:t>Increasing dependency on information: </a:t>
            </a:r>
            <a:r>
              <a:rPr lang="en-US" dirty="0"/>
              <a:t>The strategic use of information plays an important role in determining the success of </a:t>
            </a:r>
            <a:r>
              <a:rPr lang="en-US" dirty="0" smtClean="0"/>
              <a:t>an</a:t>
            </a:r>
            <a:r>
              <a:rPr lang="en-US" baseline="0" dirty="0" smtClean="0"/>
              <a:t> organization</a:t>
            </a:r>
            <a:r>
              <a:rPr lang="en-US" dirty="0" smtClean="0"/>
              <a:t> </a:t>
            </a:r>
            <a:r>
              <a:rPr lang="en-US" dirty="0"/>
              <a:t>and provides competitive advantages in the marketplace.</a:t>
            </a:r>
          </a:p>
          <a:p>
            <a:r>
              <a:rPr lang="en-US" b="0" dirty="0"/>
              <a:t>Changing value of information: </a:t>
            </a:r>
            <a:r>
              <a:rPr lang="en-US" dirty="0"/>
              <a:t>Information that is valuable today may become less important tomorrow. The value of information often changes over time. Framing a policy to meet these challenges involves understanding the value of information over its lifecycle.</a:t>
            </a:r>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87</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0258" name="Rectangle 2"/>
          <p:cNvSpPr>
            <a:spLocks noGrp="1" noRot="1" noChangeAspect="1" noChangeArrowheads="1" noTextEdit="1"/>
          </p:cNvSpPr>
          <p:nvPr>
            <p:ph type="sldImg"/>
          </p:nvPr>
        </p:nvSpPr>
        <p:spPr>
          <a:ln/>
        </p:spPr>
      </p:sp>
      <p:sp>
        <p:nvSpPr>
          <p:cNvPr id="3040259" name="Rectangle 3"/>
          <p:cNvSpPr>
            <a:spLocks noGrp="1" noChangeAspect="1" noChangeArrowheads="1"/>
          </p:cNvSpPr>
          <p:nvPr>
            <p:ph type="body" idx="1"/>
          </p:nvPr>
        </p:nvSpPr>
        <p:spPr/>
        <p:txBody>
          <a:bodyPr lIns="86493" tIns="43247" rIns="86493" bIns="43247">
            <a:noAutofit/>
          </a:bodyPr>
          <a:lstStyle/>
          <a:p>
            <a:pPr>
              <a:lnSpc>
                <a:spcPct val="80000"/>
              </a:lnSpc>
            </a:pPr>
            <a:r>
              <a:rPr lang="en-US" dirty="0" smtClean="0"/>
              <a:t>An </a:t>
            </a:r>
            <a:r>
              <a:rPr lang="en-US" i="0" dirty="0" smtClean="0"/>
              <a:t>information </a:t>
            </a:r>
            <a:r>
              <a:rPr lang="en-US" i="0" dirty="0"/>
              <a:t>lifecycle </a:t>
            </a:r>
            <a:r>
              <a:rPr lang="en-US" i="0" dirty="0" smtClean="0"/>
              <a:t>entails</a:t>
            </a:r>
            <a:r>
              <a:rPr lang="en-US" dirty="0" smtClean="0"/>
              <a:t> “</a:t>
            </a:r>
            <a:r>
              <a:rPr lang="en-US" dirty="0"/>
              <a:t>change in the value of information” over time. </a:t>
            </a:r>
            <a:endParaRPr lang="en-US" dirty="0" smtClean="0"/>
          </a:p>
          <a:p>
            <a:pPr>
              <a:lnSpc>
                <a:spcPct val="80000"/>
              </a:lnSpc>
            </a:pPr>
            <a:r>
              <a:rPr lang="en-US" dirty="0" smtClean="0"/>
              <a:t>When </a:t>
            </a:r>
            <a:r>
              <a:rPr lang="en-US" dirty="0"/>
              <a:t>data is first created, it often has the highest value and is used frequently. As data ages, it is accessed less frequently and is of less value to the organization. Understanding the information lifecycle helps to deploy appropriate storage infrastructure, according to the changing value of information. For example, in a sales order application, the value of the information changes from the time the order is placed until the time that the warranty becomes void. The value of the information is highest when a company receives a new sales order and processes it to deliver the product. After order fulfillment, the customer or order data need not be available for real-time access. The company can transfer this data </a:t>
            </a:r>
            <a:r>
              <a:rPr lang="en-US" dirty="0" smtClean="0"/>
              <a:t>to a </a:t>
            </a:r>
            <a:r>
              <a:rPr lang="en-US" dirty="0"/>
              <a:t>less expensive secondary storage with lower accessibility and availability </a:t>
            </a:r>
            <a:r>
              <a:rPr lang="en-US" dirty="0" smtClean="0"/>
              <a:t>requirements, </a:t>
            </a:r>
            <a:r>
              <a:rPr lang="en-US" dirty="0"/>
              <a:t>unless or until a warranty claim or another event triggers its need. After the warranty becomes void, the company can archive or dispose </a:t>
            </a:r>
            <a:r>
              <a:rPr lang="en-US" dirty="0" smtClean="0"/>
              <a:t>off the data </a:t>
            </a:r>
            <a:r>
              <a:rPr lang="en-US" dirty="0"/>
              <a:t>to create space for other high-value information. </a:t>
            </a:r>
            <a:endParaRPr lang="en-US" dirty="0" smtClean="0"/>
          </a:p>
          <a:p>
            <a:pPr>
              <a:lnSpc>
                <a:spcPct val="80000"/>
              </a:lnSpc>
            </a:pPr>
            <a:r>
              <a:rPr lang="en-US" dirty="0" smtClean="0"/>
              <a:t>Today’s </a:t>
            </a:r>
            <a:r>
              <a:rPr lang="en-US" dirty="0"/>
              <a:t>business requires data to be protected and available 24 × 7. Data centers can accomplish this with the optimal and appropriate use of storage infrastructure. An effective information management policy is required to support this infrastructure and leverage its benefits. </a:t>
            </a:r>
          </a:p>
          <a:p>
            <a:pPr>
              <a:lnSpc>
                <a:spcPct val="80000"/>
              </a:lnSpc>
            </a:pPr>
            <a:r>
              <a:rPr lang="en-US" i="0" dirty="0"/>
              <a:t>Information lifecycle management (ILM)</a:t>
            </a:r>
            <a:r>
              <a:rPr lang="en-US" i="1" dirty="0"/>
              <a:t> </a:t>
            </a:r>
            <a:r>
              <a:rPr lang="en-US" dirty="0"/>
              <a:t>is a proactive strategy that enables an IT organization to effectively manage </a:t>
            </a:r>
            <a:r>
              <a:rPr lang="en-US" dirty="0" smtClean="0"/>
              <a:t>data </a:t>
            </a:r>
            <a:r>
              <a:rPr lang="en-US" dirty="0"/>
              <a:t>throughout its lifecycle, based on predefined business policies. This allows </a:t>
            </a:r>
            <a:r>
              <a:rPr lang="en-US" dirty="0" smtClean="0"/>
              <a:t>the IT </a:t>
            </a:r>
            <a:r>
              <a:rPr lang="en-US" dirty="0"/>
              <a:t>organization to optimize the storage infrastructure for maximum return on investment. An ILM strategy should include the following characteristics:</a:t>
            </a:r>
          </a:p>
          <a:p>
            <a:pPr>
              <a:lnSpc>
                <a:spcPct val="80000"/>
              </a:lnSpc>
            </a:pPr>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88</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457200"/>
            <a:ext cx="5943600" cy="4343400"/>
          </a:xfrm>
        </p:spPr>
        <p:txBody>
          <a:bodyPr>
            <a:normAutofit/>
          </a:bodyPr>
          <a:lstStyle/>
          <a:p>
            <a:pPr>
              <a:lnSpc>
                <a:spcPct val="80000"/>
              </a:lnSpc>
            </a:pPr>
            <a:r>
              <a:rPr lang="en-US" dirty="0" smtClean="0"/>
              <a:t>Business-centric: It should be integrated with the key processes, applications, and initiatives of the business to meet both the current and future growth in information.</a:t>
            </a:r>
          </a:p>
          <a:p>
            <a:pPr>
              <a:lnSpc>
                <a:spcPct val="80000"/>
              </a:lnSpc>
            </a:pPr>
            <a:r>
              <a:rPr lang="en-US" dirty="0" smtClean="0"/>
              <a:t>Centrally managed: All the information assets of an organization should be under the purview of the ILM strategy.</a:t>
            </a:r>
          </a:p>
          <a:p>
            <a:pPr>
              <a:lnSpc>
                <a:spcPct val="80000"/>
              </a:lnSpc>
            </a:pPr>
            <a:r>
              <a:rPr lang="en-US" dirty="0" smtClean="0"/>
              <a:t>Policy-based: The implementation of ILM should not be restricted to a few departments. ILM should be implemented as a policy and should encompass all business applications, processes, and resources.</a:t>
            </a:r>
          </a:p>
          <a:p>
            <a:pPr>
              <a:lnSpc>
                <a:spcPct val="80000"/>
              </a:lnSpc>
            </a:pPr>
            <a:r>
              <a:rPr lang="en-US" dirty="0" smtClean="0"/>
              <a:t>Heterogeneous: An ILM strategy should take into account all types of storage platforms and operating systems.</a:t>
            </a:r>
          </a:p>
          <a:p>
            <a:pPr>
              <a:lnSpc>
                <a:spcPct val="80000"/>
              </a:lnSpc>
            </a:pPr>
            <a:r>
              <a:rPr lang="en-US" sz="1200" b="0" dirty="0" smtClean="0"/>
              <a:t>Optimized: </a:t>
            </a:r>
            <a:r>
              <a:rPr lang="en-US" dirty="0" smtClean="0"/>
              <a:t>As</a:t>
            </a:r>
            <a:r>
              <a:rPr lang="en-US" sz="1200" dirty="0" smtClean="0"/>
              <a:t> the value of information varies, an ILM strategy should consider different storage requirements and allocate storage resources based on the information’s value to the organization</a:t>
            </a:r>
          </a:p>
          <a:p>
            <a:pPr>
              <a:lnSpc>
                <a:spcPct val="80000"/>
              </a:lnSpc>
            </a:pPr>
            <a:r>
              <a:rPr lang="en-US" sz="1200" b="0" dirty="0" smtClean="0"/>
              <a:t>Tiered Storage: </a:t>
            </a:r>
            <a:r>
              <a:rPr lang="en-US" sz="1200" dirty="0" smtClean="0"/>
              <a:t>Tiered storage is an approach to define different storage levels  so</a:t>
            </a:r>
            <a:r>
              <a:rPr lang="en-US" sz="1200" baseline="0" dirty="0" smtClean="0"/>
              <a:t> as </a:t>
            </a:r>
            <a:r>
              <a:rPr lang="en-US" sz="1200" dirty="0" smtClean="0"/>
              <a:t>to reduce the total storage cost. Each tier has different levels of protection, performance, data access frequency, and other considerations. Information is stored and moved among different tiers based on its value over time. For example, mission-critical, most accessed information may be stored on Tier 1 storage, which consists of high performance media and has the highest level of protection. Data accessed moderately and other important data are stored on Tier 2 storage, which may be a less expensive media that offers moderate performance and protection</a:t>
            </a:r>
            <a:r>
              <a:rPr lang="en-US" dirty="0" smtClean="0"/>
              <a:t>.</a:t>
            </a:r>
            <a:r>
              <a:rPr lang="en-US" sz="1200" dirty="0" smtClean="0"/>
              <a:t> Rarely accessed or event-specific information may be stored on lower tiers of storage.</a:t>
            </a:r>
            <a:endParaRPr lang="en-US"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nvSpPr>
        <p:spPr>
          <a:xfrm>
            <a:off x="0" y="0"/>
            <a:ext cx="6858000" cy="457200"/>
          </a:xfrm>
          <a:prstGeom prst="rect">
            <a:avLst/>
          </a:prstGeom>
          <a:noFill/>
        </p:spPr>
        <p:txBody>
          <a:bodyPr lIns="86493" tIns="43247" rIns="86493" bIns="43247" anchor="ctr"/>
          <a:lstStyle/>
          <a:p>
            <a:pPr algn="ctr" fontAlgn="auto">
              <a:spcBef>
                <a:spcPts val="0"/>
              </a:spcBef>
              <a:spcAft>
                <a:spcPts val="0"/>
              </a:spcAft>
              <a:defRPr/>
            </a:pPr>
            <a:endParaRPr lang="en-US" sz="1200" baseline="0" dirty="0">
              <a:latin typeface="MetaNormalLF-Roman" pitchFamily="34" charset="0"/>
              <a:cs typeface="+mn-cs"/>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90787" name="Rectangle 3"/>
          <p:cNvSpPr>
            <a:spLocks noGrp="1" noChangeAspect="1" noChangeArrowheads="1"/>
          </p:cNvSpPr>
          <p:nvPr>
            <p:ph type="body" idx="1"/>
          </p:nvPr>
        </p:nvSpPr>
        <p:spPr/>
        <p:txBody>
          <a:bodyPr lIns="86493" tIns="43247" rIns="86493" bIns="43247">
            <a:normAutofit/>
          </a:bodyPr>
          <a:lstStyle/>
          <a:p>
            <a:r>
              <a:rPr lang="en-US" sz="1100" dirty="0" smtClean="0"/>
              <a:t>The following are the logical components of a compute</a:t>
            </a:r>
            <a:r>
              <a:rPr lang="en-US" sz="1100" baseline="0" dirty="0" smtClean="0"/>
              <a:t> system</a:t>
            </a:r>
            <a:r>
              <a:rPr lang="en-US" sz="110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File System: </a:t>
            </a:r>
            <a:r>
              <a:rPr lang="en-US" sz="1100" dirty="0" smtClean="0"/>
              <a:t>A </a:t>
            </a:r>
            <a:r>
              <a:rPr lang="en-US" sz="1100" i="0" dirty="0" smtClean="0"/>
              <a:t>file</a:t>
            </a:r>
            <a:r>
              <a:rPr lang="en-US" sz="1100" i="1" dirty="0" smtClean="0"/>
              <a:t> </a:t>
            </a:r>
            <a:r>
              <a:rPr lang="en-US" sz="1100" dirty="0" smtClean="0"/>
              <a:t>is a collection of related records or data stored as a unit with a name. A </a:t>
            </a:r>
            <a:r>
              <a:rPr lang="en-US" sz="1100" i="0" dirty="0" smtClean="0"/>
              <a:t>file system </a:t>
            </a:r>
            <a:r>
              <a:rPr lang="en-US" sz="1100" dirty="0" smtClean="0"/>
              <a:t>is a hierarchical structure of files. File systems enable easy access to data files residing within a disk drive, a disk partition, or a logical volume. A file system needs compute-based logical structures and software routines that control access to files. It provides users with the functionality to create, modify, delete, and access files. Access to the files on the disks is controlled by the permissions given to the file by the owner. These permissions are also maintained by the file system.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Operating system: </a:t>
            </a:r>
            <a:r>
              <a:rPr lang="en-US" sz="1100" dirty="0" smtClean="0"/>
              <a:t>An </a:t>
            </a:r>
            <a:r>
              <a:rPr lang="en-US" sz="1100" i="0" dirty="0" smtClean="0"/>
              <a:t>operating system </a:t>
            </a:r>
            <a:r>
              <a:rPr lang="en-US" sz="1100" dirty="0" smtClean="0"/>
              <a:t>controls all aspects of a computing environment. It works between the application and physical components of the compute system. One of the services it provides to the application is data access. The operating system also monitors and responds to user actions and the environment. It organizes and controls hardware components and manages the allocation of hardware resources. It provides basic security for the access and usage of all managed resources. An operating system also performs basic storage management tasks while managing other underlying components, such as the file system, volume manager, and device drivers.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Volume Manager: </a:t>
            </a:r>
            <a:r>
              <a:rPr lang="en-US" sz="1100" dirty="0" smtClean="0"/>
              <a:t>Logical Volume Managers (LVMs) introduce a logical layer between the operating system and physical storage. LVMs have the ability to define logical storage structures that can span multiple physical devices. The logical storage structures appear contiguous to the operating system and applications. The Logical Volume Manager provides a set of operating system commands, library subroutines, and other tools that enable the creation and control of logical storage.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Device Drivers: </a:t>
            </a:r>
            <a:r>
              <a:rPr lang="en-US" sz="1100" dirty="0" smtClean="0"/>
              <a:t>A </a:t>
            </a:r>
            <a:r>
              <a:rPr lang="en-US" sz="1100" i="0" dirty="0" smtClean="0"/>
              <a:t>device driver </a:t>
            </a:r>
            <a:r>
              <a:rPr lang="en-US" sz="1100" dirty="0" smtClean="0"/>
              <a:t>is special software that permits the operating system to interact with a specific device, such as a printer, a mouse, or a hard drive. A device driver enables the operating system to recognize the device and to use a standard interface (provided as an </a:t>
            </a:r>
            <a:r>
              <a:rPr lang="en-US" sz="1100" i="0" dirty="0" smtClean="0"/>
              <a:t>application programming interface or API) </a:t>
            </a:r>
            <a:r>
              <a:rPr lang="en-US" sz="1100" dirty="0" smtClean="0"/>
              <a:t>to access and control devices.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p>
          <a:p>
            <a:endParaRPr lang="en-US" sz="1100" dirty="0" smtClean="0"/>
          </a:p>
          <a:p>
            <a:endParaRPr lang="en-US" sz="1100" dirty="0" smtClean="0"/>
          </a:p>
          <a:p>
            <a:pPr>
              <a:defRPr/>
            </a:pPr>
            <a:endParaRPr lang="en-US" sz="1100"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lIns="84390" tIns="42195" rIns="84390" bIns="42195"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The concept in practice section covers </a:t>
            </a:r>
            <a:r>
              <a:rPr lang="en-US" baseline="0" dirty="0" smtClean="0"/>
              <a:t>the product examples of various technologies used in a CDC. The main products covered are EMC Symmetrix VMAX, EMC VNX, EMC Connectrix, Backup products from EMC and Replication products from EMC, and storage management solutions from EMC.</a:t>
            </a:r>
            <a:endParaRPr lang="en-US" dirty="0" smtClean="0"/>
          </a:p>
        </p:txBody>
      </p:sp>
      <p:sp>
        <p:nvSpPr>
          <p:cNvPr id="4" name="Footer Placeholder 3"/>
          <p:cNvSpPr>
            <a:spLocks noGrp="1"/>
          </p:cNvSpPr>
          <p:nvPr>
            <p:ph type="ftr" sz="quarter" idx="4"/>
          </p:nvPr>
        </p:nvSpPr>
        <p:spPr/>
        <p:txBody>
          <a:bodyPr lIns="84390" tIns="42195" rIns="84390" bIns="42195"/>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0"/>
          </p:nvPr>
        </p:nvSpPr>
        <p:spPr/>
        <p:txBody>
          <a:bodyPr/>
          <a:lstStyle/>
          <a:p>
            <a:pPr>
              <a:defRPr/>
            </a:pPr>
            <a:fld id="{80249327-EC2F-4096-8D35-6B76097739FC}" type="slidenum">
              <a:rPr lang="en-US" smtClean="0"/>
              <a:pPr>
                <a:defRPr/>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338" name="Rectangle 2"/>
          <p:cNvSpPr>
            <a:spLocks noGrp="1" noRot="1" noChangeAspect="1" noChangeArrowheads="1" noTextEdit="1"/>
          </p:cNvSpPr>
          <p:nvPr>
            <p:ph type="sldImg"/>
          </p:nvPr>
        </p:nvSpPr>
        <p:spPr>
          <a:xfrm>
            <a:off x="919163" y="554038"/>
            <a:ext cx="4948237" cy="3713162"/>
          </a:xfrm>
          <a:ln/>
        </p:spPr>
      </p:sp>
      <p:sp>
        <p:nvSpPr>
          <p:cNvPr id="3086339" name="Rectangle 3"/>
          <p:cNvSpPr>
            <a:spLocks noGrp="1" noChangeAspect="1" noChangeArrowheads="1"/>
          </p:cNvSpPr>
          <p:nvPr>
            <p:ph type="body" idx="1"/>
          </p:nvPr>
        </p:nvSpPr>
        <p:spPr>
          <a:xfrm>
            <a:off x="457200" y="4419600"/>
            <a:ext cx="5943600" cy="4114800"/>
          </a:xfrm>
        </p:spPr>
        <p:txBody>
          <a:bodyPr>
            <a:normAutofit/>
          </a:bodyPr>
          <a:lstStyle/>
          <a:p>
            <a:r>
              <a:rPr lang="en-US" dirty="0" smtClean="0"/>
              <a:t>The </a:t>
            </a:r>
            <a:r>
              <a:rPr lang="en-US" dirty="0"/>
              <a:t>Symmetrix VMAX system is an innovative platform built around a scalable Virtual Matrix </a:t>
            </a:r>
            <a:r>
              <a:rPr lang="en-US" dirty="0" smtClean="0"/>
              <a:t>design.</a:t>
            </a:r>
            <a:r>
              <a:rPr lang="en-US" baseline="0" dirty="0" smtClean="0"/>
              <a:t> </a:t>
            </a:r>
            <a:r>
              <a:rPr lang="en-US" dirty="0" smtClean="0"/>
              <a:t>The </a:t>
            </a:r>
            <a:r>
              <a:rPr lang="en-US" dirty="0"/>
              <a:t>Symmetrix VMAX series includes the Symmetrix VMAX and the Symmetrix VMAX SE models, and meets a wide range of high-end requirements for </a:t>
            </a:r>
            <a:r>
              <a:rPr lang="en-US" dirty="0" smtClean="0"/>
              <a:t>scalability</a:t>
            </a:r>
            <a:r>
              <a:rPr lang="en-US" dirty="0"/>
              <a:t>, performance, and </a:t>
            </a:r>
            <a:r>
              <a:rPr lang="en-US" dirty="0" smtClean="0"/>
              <a:t>cost. The </a:t>
            </a:r>
            <a:r>
              <a:rPr lang="en-US" dirty="0" err="1" smtClean="0"/>
              <a:t>Symmetrix</a:t>
            </a:r>
            <a:r>
              <a:rPr lang="en-US" dirty="0" smtClean="0"/>
              <a:t> </a:t>
            </a:r>
            <a:r>
              <a:rPr lang="en-US" dirty="0"/>
              <a:t>VMAX is ideal for high-end configurations that </a:t>
            </a:r>
            <a:r>
              <a:rPr lang="en-US" dirty="0" smtClean="0"/>
              <a:t>start from a single </a:t>
            </a:r>
            <a:r>
              <a:rPr lang="en-US" dirty="0"/>
              <a:t>engine pair and 96 drives, and grow to a maximum of eight engines and 2,400 drives. </a:t>
            </a:r>
            <a:r>
              <a:rPr lang="en-US" dirty="0" smtClean="0"/>
              <a:t>It </a:t>
            </a:r>
            <a:r>
              <a:rPr lang="en-US" dirty="0"/>
              <a:t>provides support for Fibre Channel, iSCSI, Gigabit Ethernet, and </a:t>
            </a:r>
            <a:r>
              <a:rPr lang="en-US" dirty="0" smtClean="0"/>
              <a:t>FICON-connected compute</a:t>
            </a:r>
            <a:r>
              <a:rPr lang="en-US" baseline="0" dirty="0" smtClean="0"/>
              <a:t> systems</a:t>
            </a:r>
            <a:r>
              <a:rPr lang="en-US" dirty="0" smtClean="0"/>
              <a:t>. The </a:t>
            </a:r>
            <a:r>
              <a:rPr lang="en-US" dirty="0"/>
              <a:t>new Virtual Matrix provides </a:t>
            </a:r>
            <a:r>
              <a:rPr lang="en-US" dirty="0" smtClean="0"/>
              <a:t>an interconnect </a:t>
            </a:r>
            <a:r>
              <a:rPr lang="en-US" dirty="0"/>
              <a:t>that enables </a:t>
            </a:r>
            <a:r>
              <a:rPr lang="en-US" dirty="0" smtClean="0"/>
              <a:t>resource sharing across </a:t>
            </a:r>
            <a:r>
              <a:rPr lang="en-US" dirty="0"/>
              <a:t>all V-Max engines </a:t>
            </a:r>
            <a:r>
              <a:rPr lang="en-US" dirty="0" smtClean="0"/>
              <a:t>that in turn enable massive scale out. Enginuity </a:t>
            </a:r>
            <a:r>
              <a:rPr lang="en-US" dirty="0"/>
              <a:t>is the operating environment for </a:t>
            </a:r>
            <a:r>
              <a:rPr lang="en-US" dirty="0" err="1"/>
              <a:t>Symmetrix</a:t>
            </a:r>
            <a:r>
              <a:rPr lang="en-US" dirty="0"/>
              <a:t> </a:t>
            </a:r>
            <a:r>
              <a:rPr lang="en-US" dirty="0" smtClean="0"/>
              <a:t>VMAX. It provides </a:t>
            </a:r>
            <a:r>
              <a:rPr lang="en-US" dirty="0"/>
              <a:t>simplified storage management and </a:t>
            </a:r>
            <a:r>
              <a:rPr lang="en-US" dirty="0" smtClean="0"/>
              <a:t>provisioning,</a:t>
            </a:r>
            <a:r>
              <a:rPr lang="en-US" baseline="0" dirty="0" smtClean="0"/>
              <a:t> and options such as </a:t>
            </a:r>
            <a:r>
              <a:rPr lang="en-US" dirty="0" smtClean="0"/>
              <a:t>additional </a:t>
            </a:r>
            <a:r>
              <a:rPr lang="en-US" dirty="0"/>
              <a:t>replication, </a:t>
            </a:r>
            <a:r>
              <a:rPr lang="en-US" dirty="0" smtClean="0"/>
              <a:t>migration, </a:t>
            </a:r>
            <a:r>
              <a:rPr lang="en-US" dirty="0"/>
              <a:t>and volume </a:t>
            </a:r>
            <a:r>
              <a:rPr lang="en-US" dirty="0" smtClean="0"/>
              <a:t>configuration.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VNX series is based on an industry-leading architecture that allows to configure purposely built components that are designed specifically for the different workloads required. It offers different connectivity options such as SAN (that</a:t>
            </a:r>
            <a:r>
              <a:rPr lang="en-US" baseline="0" dirty="0" smtClean="0"/>
              <a:t> is</a:t>
            </a:r>
            <a:r>
              <a:rPr lang="en-US" dirty="0" smtClean="0"/>
              <a:t> block connectivity with iSCSI, Fibre Channel or Fibre Channel over Ethernet), NAS (that is CIFS, NFS ) or Cloud (for REST or SOAP). The VNX platform has a modular architecture and enables using all three connectivity options simultaneously. The VNX family comprises</a:t>
            </a:r>
            <a:r>
              <a:rPr lang="en-US" baseline="0" dirty="0" smtClean="0"/>
              <a:t> </a:t>
            </a:r>
            <a:r>
              <a:rPr lang="en-US" dirty="0" smtClean="0"/>
              <a:t>two series, </a:t>
            </a:r>
            <a:r>
              <a:rPr lang="en-US" dirty="0" err="1" smtClean="0"/>
              <a:t>VNXe</a:t>
            </a:r>
            <a:r>
              <a:rPr lang="en-US" dirty="0" smtClean="0"/>
              <a:t> and VNX.</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detailed information on Symmetrix VMAX and VNX, visit </a:t>
            </a:r>
            <a:r>
              <a:rPr lang="en-US" u="sng" dirty="0" smtClean="0"/>
              <a:t>http://www.emc.com/</a:t>
            </a:r>
            <a:r>
              <a:rPr lang="en-US" b="1" u="none" baseline="0" dirty="0" smtClean="0"/>
              <a:t> </a:t>
            </a:r>
            <a:endParaRPr lang="en-US" b="1" u="sng" dirty="0" smtClean="0"/>
          </a:p>
          <a:p>
            <a:endParaRPr lang="en-US" dirty="0"/>
          </a:p>
          <a:p>
            <a:endParaRPr lang="en-US" dirty="0"/>
          </a:p>
          <a:p>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91</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3906" name="Rectangle 2"/>
          <p:cNvSpPr>
            <a:spLocks noGrp="1" noRot="1" noChangeAspect="1" noChangeArrowheads="1" noTextEdit="1"/>
          </p:cNvSpPr>
          <p:nvPr>
            <p:ph type="sldImg"/>
          </p:nvPr>
        </p:nvSpPr>
        <p:spPr>
          <a:ln/>
        </p:spPr>
      </p:sp>
      <p:sp>
        <p:nvSpPr>
          <p:cNvPr id="3323907" name="Rectangle 3"/>
          <p:cNvSpPr>
            <a:spLocks noGrp="1" noChangeAspect="1" noChangeArrowheads="1"/>
          </p:cNvSpPr>
          <p:nvPr>
            <p:ph type="body" idx="1"/>
          </p:nvPr>
        </p:nvSpPr>
        <p:spPr/>
        <p:txBody>
          <a:bodyPr/>
          <a:lstStyle/>
          <a:p>
            <a:r>
              <a:rPr lang="en-US" dirty="0"/>
              <a:t>FC switches and directors </a:t>
            </a:r>
            <a:r>
              <a:rPr lang="en-US" dirty="0" smtClean="0"/>
              <a:t>are the </a:t>
            </a:r>
            <a:r>
              <a:rPr lang="en-US" dirty="0"/>
              <a:t>key components of </a:t>
            </a:r>
            <a:r>
              <a:rPr lang="en-US" dirty="0" smtClean="0"/>
              <a:t>a SAN </a:t>
            </a:r>
            <a:r>
              <a:rPr lang="en-US" dirty="0"/>
              <a:t>environment. EMC offers Enterprise directors, Departmental switches, and Multi-protocol routers as connectivity products under the Connectrix brand.</a:t>
            </a:r>
          </a:p>
          <a:p>
            <a:r>
              <a:rPr lang="en-US" dirty="0"/>
              <a:t>Enterprise directors are ideal for large enterprise connectivity. They offer high port density and high component redundancy. Enterprise directors are deployed in </a:t>
            </a:r>
            <a:r>
              <a:rPr lang="en-US" dirty="0" smtClean="0"/>
              <a:t>high</a:t>
            </a:r>
            <a:r>
              <a:rPr lang="en-US" baseline="0" dirty="0" smtClean="0"/>
              <a:t> </a:t>
            </a:r>
            <a:r>
              <a:rPr lang="en-US" dirty="0" smtClean="0"/>
              <a:t>availability </a:t>
            </a:r>
            <a:r>
              <a:rPr lang="en-US" dirty="0"/>
              <a:t>or </a:t>
            </a:r>
            <a:r>
              <a:rPr lang="en-US" dirty="0" smtClean="0"/>
              <a:t>large</a:t>
            </a:r>
            <a:r>
              <a:rPr lang="en-US" baseline="0" dirty="0" smtClean="0"/>
              <a:t> </a:t>
            </a:r>
            <a:r>
              <a:rPr lang="en-US" dirty="0" smtClean="0"/>
              <a:t>scale </a:t>
            </a:r>
            <a:r>
              <a:rPr lang="en-US" dirty="0"/>
              <a:t>environments. Connectrix directors offer several hundred ports per domain. Departmental switches are best suited for workgroup, mid-tier environments. Multi-protocol routers support mixed iSCSI and FC environments. They can bridge FC SAN and IP </a:t>
            </a:r>
            <a:r>
              <a:rPr lang="en-US" dirty="0" smtClean="0"/>
              <a:t>-SAN</a:t>
            </a:r>
            <a:r>
              <a:rPr lang="en-US" dirty="0"/>
              <a:t>, a feature that enables these routers to provide connectivity between </a:t>
            </a:r>
            <a:r>
              <a:rPr lang="en-US" dirty="0" smtClean="0"/>
              <a:t>iSCSI initiators </a:t>
            </a:r>
            <a:r>
              <a:rPr lang="en-US" dirty="0"/>
              <a:t>and FC storage targets. They can extend FC SAN over long distances through IP networks. In addition to FC ports, Connectrix switches and directors have Ethernet ports and serial ports for communication and switch management functions. Connectrix management software enables </a:t>
            </a:r>
            <a:r>
              <a:rPr lang="en-US" dirty="0" smtClean="0"/>
              <a:t>configuring, </a:t>
            </a:r>
            <a:r>
              <a:rPr lang="en-US" dirty="0"/>
              <a:t>monitoring, and </a:t>
            </a:r>
            <a:r>
              <a:rPr lang="en-US" dirty="0" smtClean="0"/>
              <a:t>managing </a:t>
            </a:r>
            <a:r>
              <a:rPr lang="en-US" dirty="0" err="1" smtClean="0"/>
              <a:t>Connectrix</a:t>
            </a:r>
            <a:r>
              <a:rPr lang="en-US" dirty="0" smtClean="0"/>
              <a:t> </a:t>
            </a:r>
            <a:r>
              <a:rPr lang="en-US" dirty="0"/>
              <a:t>switches</a:t>
            </a:r>
            <a:r>
              <a:rPr lang="en-US" dirty="0" smtClean="0"/>
              <a:t>.</a:t>
            </a:r>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4338" name="Rectangle 2"/>
          <p:cNvSpPr>
            <a:spLocks noGrp="1" noRot="1" noChangeAspect="1" noChangeArrowheads="1" noTextEdit="1"/>
          </p:cNvSpPr>
          <p:nvPr>
            <p:ph type="sldImg"/>
          </p:nvPr>
        </p:nvSpPr>
        <p:spPr>
          <a:ln/>
        </p:spPr>
      </p:sp>
      <p:sp>
        <p:nvSpPr>
          <p:cNvPr id="3214339" name="Rectangle 3"/>
          <p:cNvSpPr>
            <a:spLocks noGrp="1" noChangeAspect="1" noChangeArrowheads="1"/>
          </p:cNvSpPr>
          <p:nvPr>
            <p:ph type="body" idx="1"/>
          </p:nvPr>
        </p:nvSpPr>
        <p:spPr/>
        <p:txBody>
          <a:bodyPr lIns="86493" tIns="43247" rIns="86493" bIns="43247">
            <a:normAutofit fontScale="925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EMC Avamar is a disk-based backup and recovery solution that provides inherent source</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based data deduplication. With its unique global data </a:t>
            </a:r>
            <a:r>
              <a:rPr lang="en-US" sz="1200" kern="1200" dirty="0" err="1" smtClean="0">
                <a:solidFill>
                  <a:schemeClr val="tx1"/>
                </a:solidFill>
                <a:latin typeface="Calibri" pitchFamily="34" charset="0"/>
                <a:ea typeface="+mn-ea"/>
                <a:cs typeface="+mn-cs"/>
              </a:rPr>
              <a:t>deduplication</a:t>
            </a:r>
            <a:r>
              <a:rPr lang="en-US" sz="1200" kern="1200" dirty="0" smtClean="0">
                <a:solidFill>
                  <a:schemeClr val="tx1"/>
                </a:solidFill>
                <a:latin typeface="Calibri" pitchFamily="34" charset="0"/>
                <a:ea typeface="+mn-ea"/>
                <a:cs typeface="+mn-cs"/>
              </a:rPr>
              <a:t> capability, Avamar differs from traditional backup and recovery solutions, in that it identifies and stores</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only the unique sub-file data objects. Redundant data is identified at the source. Additionally, the amount of data that travels across the network and the requirement for backup storage are also considerably reduced. Since it leverages</a:t>
            </a:r>
            <a:r>
              <a:rPr lang="en-US" sz="1200" kern="1200" baseline="0" dirty="0" smtClean="0">
                <a:solidFill>
                  <a:schemeClr val="tx1"/>
                </a:solidFill>
                <a:latin typeface="Calibri" pitchFamily="34" charset="0"/>
                <a:ea typeface="+mn-ea"/>
                <a:cs typeface="+mn-cs"/>
              </a:rPr>
              <a:t> the standard IP network,</a:t>
            </a:r>
            <a:r>
              <a:rPr lang="en-US" sz="1200" kern="1200" dirty="0" smtClean="0">
                <a:solidFill>
                  <a:schemeClr val="tx1"/>
                </a:solidFill>
                <a:latin typeface="Calibri" pitchFamily="34" charset="0"/>
                <a:ea typeface="+mn-ea"/>
                <a:cs typeface="+mn-cs"/>
              </a:rPr>
              <a:t> dedicated backup networks are not required. Daily full backups are possible using the existing networks and infrastructure.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EMC Data Domain deduplication storage system is a target-based data deduplication solution. It dramatically reduces the</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disk storage requirement. Using high</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speed deduplication technology, Data Domain system provides a storage footprint that is 10 to 30 times smaller, on an average, than that of the original data set.</a:t>
            </a:r>
            <a:r>
              <a:rPr lang="en-US" sz="1200" b="1" kern="1200" dirty="0" smtClean="0">
                <a:solidFill>
                  <a:schemeClr val="tx1"/>
                </a:solidFill>
                <a:latin typeface="Calibri" pitchFamily="34" charset="0"/>
                <a:ea typeface="+mn-ea"/>
                <a:cs typeface="+mn-cs"/>
              </a:rPr>
              <a:t> </a:t>
            </a:r>
            <a:r>
              <a:rPr lang="en-US" sz="1200" b="0" kern="1200" dirty="0" smtClean="0">
                <a:solidFill>
                  <a:schemeClr val="tx1"/>
                </a:solidFill>
                <a:latin typeface="Calibri" pitchFamily="34" charset="0"/>
                <a:ea typeface="+mn-ea"/>
                <a:cs typeface="+mn-cs"/>
              </a:rPr>
              <a:t>Data Invulnerability Architecture</a:t>
            </a:r>
            <a:r>
              <a:rPr lang="en-US" sz="1200" b="1"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provides unprecedented levels of data integrity, data verification, and self-healing capabilities, including RAID 6 protection. Continuous fault detection, healing,</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and write verification ensure that backup is accurately stored, available, and recoverable.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The EMC Networker backup and recovery software centralizes, automates, and accelerates data backup and recovery operations across the enterprise. It protects critical business data in a fast, secure, and easy-to-manage way. It provides</a:t>
            </a:r>
            <a:r>
              <a:rPr lang="en-US" sz="1200" kern="1200" baseline="0" dirty="0" smtClean="0">
                <a:solidFill>
                  <a:schemeClr val="tx1"/>
                </a:solidFill>
                <a:latin typeface="Calibri" pitchFamily="34" charset="0"/>
                <a:ea typeface="+mn-ea"/>
                <a:cs typeface="+mn-cs"/>
              </a:rPr>
              <a:t> support for:</a:t>
            </a:r>
            <a:endParaRPr lang="en-US" sz="1200" kern="1200" dirty="0" smtClean="0">
              <a:solidFill>
                <a:schemeClr val="tx1"/>
              </a:solidFill>
              <a:latin typeface="Calibri" pitchFamily="34" charset="0"/>
              <a:ea typeface="+mn-ea"/>
              <a:cs typeface="+mn-cs"/>
            </a:endParaRPr>
          </a:p>
          <a:p>
            <a:pPr lvl="1">
              <a:buFont typeface="Arial" pitchFamily="34" charset="0"/>
              <a:buChar char="•"/>
            </a:pPr>
            <a:r>
              <a:rPr lang="en-US" kern="1200" dirty="0" smtClean="0">
                <a:solidFill>
                  <a:schemeClr val="tx1"/>
                </a:solidFill>
                <a:latin typeface="Calibri" pitchFamily="34" charset="0"/>
                <a:ea typeface="+mn-ea"/>
                <a:cs typeface="+mn-cs"/>
              </a:rPr>
              <a:t> Heterogeneous platforms such as Windows, UNIX, Linux, etc., and for</a:t>
            </a:r>
            <a:r>
              <a:rPr lang="en-US" kern="1200" baseline="0" dirty="0" smtClean="0">
                <a:solidFill>
                  <a:schemeClr val="tx1"/>
                </a:solidFill>
                <a:latin typeface="Calibri" pitchFamily="34" charset="0"/>
                <a:ea typeface="+mn-ea"/>
                <a:cs typeface="+mn-cs"/>
              </a:rPr>
              <a:t> </a:t>
            </a:r>
            <a:r>
              <a:rPr lang="en-US" kern="1200" dirty="0" smtClean="0">
                <a:solidFill>
                  <a:schemeClr val="tx1"/>
                </a:solidFill>
                <a:latin typeface="Calibri" pitchFamily="34" charset="0"/>
                <a:ea typeface="+mn-ea"/>
                <a:cs typeface="+mn-cs"/>
              </a:rPr>
              <a:t>virtual environments.</a:t>
            </a:r>
          </a:p>
          <a:p>
            <a:pPr lvl="1">
              <a:buFont typeface="Arial" pitchFamily="34" charset="0"/>
              <a:buChar char="•"/>
            </a:pPr>
            <a:r>
              <a:rPr lang="en-US" kern="1200" dirty="0" smtClean="0">
                <a:solidFill>
                  <a:schemeClr val="tx1"/>
                </a:solidFill>
                <a:latin typeface="Calibri" pitchFamily="34" charset="0"/>
                <a:ea typeface="+mn-ea"/>
                <a:cs typeface="+mn-cs"/>
              </a:rPr>
              <a:t> Many business applications and databases such as Oracle, SAP, Microsoft SQL Server and Exchange, etc.</a:t>
            </a:r>
          </a:p>
          <a:p>
            <a:pPr lvl="1">
              <a:buFont typeface="Arial" pitchFamily="34" charset="0"/>
              <a:buChar char="•"/>
            </a:pPr>
            <a:r>
              <a:rPr lang="en-US" kern="1200" baseline="0" dirty="0" smtClean="0">
                <a:solidFill>
                  <a:schemeClr val="tx1"/>
                </a:solidFill>
                <a:latin typeface="Calibri" pitchFamily="34" charset="0"/>
                <a:ea typeface="+mn-ea"/>
                <a:cs typeface="+mn-cs"/>
              </a:rPr>
              <a:t> C</a:t>
            </a:r>
            <a:r>
              <a:rPr lang="en-US" kern="1200" dirty="0" smtClean="0">
                <a:solidFill>
                  <a:schemeClr val="tx1"/>
                </a:solidFill>
                <a:latin typeface="Calibri" pitchFamily="34" charset="0"/>
                <a:ea typeface="+mn-ea"/>
                <a:cs typeface="+mn-cs"/>
              </a:rPr>
              <a:t>lustering technologies and open-file backup.</a:t>
            </a:r>
          </a:p>
          <a:p>
            <a:pPr lvl="1">
              <a:buFont typeface="Arial" pitchFamily="34" charset="0"/>
              <a:buChar char="•"/>
            </a:pPr>
            <a:r>
              <a:rPr lang="en-US" kern="1200" baseline="0" dirty="0" smtClean="0">
                <a:solidFill>
                  <a:schemeClr val="tx1"/>
                </a:solidFill>
                <a:latin typeface="Calibri" pitchFamily="34" charset="0"/>
                <a:ea typeface="+mn-ea"/>
                <a:cs typeface="+mn-cs"/>
              </a:rPr>
              <a:t> T</a:t>
            </a:r>
            <a:r>
              <a:rPr lang="en-US" kern="1200" dirty="0" smtClean="0">
                <a:solidFill>
                  <a:schemeClr val="tx1"/>
                </a:solidFill>
                <a:latin typeface="Calibri" pitchFamily="34" charset="0"/>
                <a:ea typeface="+mn-ea"/>
                <a:cs typeface="+mn-cs"/>
              </a:rPr>
              <a:t>apes, disks, and virtual tapes.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pitchFamily="34" charset="0"/>
              <a:ea typeface="+mn-ea"/>
              <a:cs typeface="+mn-cs"/>
            </a:endParaRPr>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5"/>
          <p:cNvSpPr>
            <a:spLocks noGrp="1"/>
          </p:cNvSpPr>
          <p:nvPr>
            <p:ph type="sldNum" sz="quarter" idx="10"/>
          </p:nvPr>
        </p:nvSpPr>
        <p:spPr/>
        <p:txBody>
          <a:bodyPr/>
          <a:lstStyle/>
          <a:p>
            <a:pPr>
              <a:defRPr/>
            </a:pPr>
            <a:fld id="{80249327-EC2F-4096-8D35-6B76097739FC}" type="slidenum">
              <a:rPr lang="en-US" smtClean="0"/>
              <a:pPr>
                <a:defRPr/>
              </a:pPr>
              <a:t>93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EMC </a:t>
            </a:r>
            <a:r>
              <a:rPr lang="en-US" dirty="0" err="1" smtClean="0"/>
              <a:t>ProSphere</a:t>
            </a:r>
            <a:r>
              <a:rPr lang="en-US" dirty="0" smtClean="0"/>
              <a:t> is designed for enterprises contending with high data growth and extensive use of virtual server and storage technologies expected of the Cloud computing era. It offers end-to-end monitoring, performance monitoring and analysis, capacity reporting and analysis, and configuration reporting and validation.</a:t>
            </a:r>
            <a:r>
              <a:rPr lang="en-US" b="1" u="sng" dirty="0" smtClean="0"/>
              <a:t> </a:t>
            </a:r>
          </a:p>
          <a:p>
            <a:r>
              <a:rPr lang="en-US" dirty="0" smtClean="0"/>
              <a:t>EMC Unisphere delivers a significantly new approach to storage management. Its ease</a:t>
            </a:r>
            <a:r>
              <a:rPr lang="en-US" baseline="0" dirty="0" smtClean="0"/>
              <a:t> </a:t>
            </a:r>
            <a:r>
              <a:rPr lang="en-US" dirty="0" smtClean="0"/>
              <a:t>of use and sleek interface provide a simple, integrated management experience for the VNX series.</a:t>
            </a:r>
            <a:r>
              <a:rPr lang="en-US" baseline="0" dirty="0" smtClean="0"/>
              <a:t> With </a:t>
            </a:r>
            <a:r>
              <a:rPr lang="en-US" baseline="0" dirty="0" err="1" smtClean="0"/>
              <a:t>Unisphere</a:t>
            </a:r>
            <a:r>
              <a:rPr lang="en-US" baseline="0" dirty="0" smtClean="0"/>
              <a:t>, storage administrators have visibility to server and storage.</a:t>
            </a:r>
            <a:r>
              <a:rPr lang="en-US" dirty="0" smtClean="0"/>
              <a:t> Storage administrative tasks, which used to take hours or dozens of clicks, can now be done </a:t>
            </a:r>
            <a:r>
              <a:rPr lang="en-US" baseline="0" dirty="0" smtClean="0"/>
              <a:t>in minutes and with less than three clicks, in many cases. Unisphere reduces the amount of time spent on tuning system performance, and ensures that administrators spend time addressing the critical needs of the system. Unisphere also helps users with “self-serviceability” through EMC’s online support community. For instance, if a user sees a failed disk, they can simply right-click and launch the service portal, open a ticket, and order the failed part online.</a:t>
            </a:r>
            <a:endParaRPr lang="en-US" dirty="0"/>
          </a:p>
        </p:txBody>
      </p:sp>
      <p:sp>
        <p:nvSpPr>
          <p:cNvPr id="4" name="Footer Placeholder 3"/>
          <p:cNvSpPr>
            <a:spLocks noGrp="1"/>
          </p:cNvSpPr>
          <p:nvPr>
            <p:ph type="ftr" sz="quarter" idx="10"/>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94</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sz="1200" kern="1200" dirty="0" smtClean="0">
                <a:solidFill>
                  <a:schemeClr val="tx1"/>
                </a:solidFill>
                <a:latin typeface="Calibri" pitchFamily="34" charset="0"/>
                <a:ea typeface="+mn-ea"/>
                <a:cs typeface="+mn-cs"/>
              </a:rPr>
              <a:t>This module covered the important technological aspects of a CDC. </a:t>
            </a:r>
            <a:r>
              <a:rPr lang="en-US" dirty="0" smtClean="0"/>
              <a:t>In</a:t>
            </a:r>
            <a:r>
              <a:rPr lang="en-US" baseline="0" dirty="0" smtClean="0"/>
              <a:t> the journey to Cloud, CDC is the starting point. </a:t>
            </a:r>
            <a:r>
              <a:rPr lang="en-US" dirty="0" smtClean="0"/>
              <a:t>A CDC is a facility that supports business by providing centrally-managed IT resources. The key components of CDC are compute, storage, network, application, and DBMS. </a:t>
            </a:r>
          </a:p>
          <a:p>
            <a:pPr rtl="0"/>
            <a:r>
              <a:rPr lang="en-US" dirty="0" smtClean="0"/>
              <a:t>The implementation of storage networking technologies in a CDC enables efficient and effective utilization of available storage and also provides increased flexibility and availability of data. The common storage networking technologies used in a CDC were explained in this module.</a:t>
            </a:r>
          </a:p>
          <a:p>
            <a:r>
              <a:rPr lang="en-US" dirty="0" smtClean="0"/>
              <a:t>Uninterrupted operation of CDCs is critical for the survival and </a:t>
            </a:r>
            <a:r>
              <a:rPr lang="en-US" baseline="0" dirty="0" smtClean="0"/>
              <a:t>success of an organization. </a:t>
            </a:r>
          </a:p>
          <a:p>
            <a:r>
              <a:rPr lang="en-US" baseline="0" dirty="0" smtClean="0"/>
              <a:t>Business Continuity (BC) is an integrated and enterprise-wide process that includes all activities that an organization must perform to mitigate the impact of planned and unplanned downtime. The common BC technologies used in CDC are backup, local replication, and remote replication. </a:t>
            </a:r>
          </a:p>
          <a:p>
            <a:r>
              <a:rPr lang="en-US" baseline="0" dirty="0" smtClean="0"/>
              <a:t>Managing a CDC involves many tasks. The key management activities in a CDC </a:t>
            </a:r>
            <a:r>
              <a:rPr lang="en-US" dirty="0" smtClean="0"/>
              <a:t>are monitoring and alerting, reporting, availability management, capacity management, performance management, and security management.</a:t>
            </a:r>
            <a:endParaRPr lang="en-US" baseline="0" dirty="0" smtClean="0"/>
          </a:p>
          <a:p>
            <a:endParaRPr lang="en-US" baseline="0"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0"/>
          </p:nvPr>
        </p:nvSpPr>
        <p:spPr/>
        <p:txBody>
          <a:bodyPr/>
          <a:lstStyle/>
          <a:p>
            <a:pPr>
              <a:defRPr/>
            </a:pPr>
            <a:fld id="{80249327-EC2F-4096-8D35-6B76097739FC}" type="slidenum">
              <a:rPr lang="en-US" smtClean="0"/>
              <a:pPr>
                <a:defRPr/>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10"/>
          </p:nvPr>
        </p:nvSpPr>
        <p:spPr/>
        <p:txBody>
          <a:bodyPr/>
          <a:lstStyle/>
          <a:p>
            <a:pPr>
              <a:defRPr/>
            </a:pPr>
            <a:fld id="{80249327-EC2F-4096-8D35-6B76097739FC}" type="slidenum">
              <a:rPr lang="en-US" smtClean="0"/>
              <a:pPr>
                <a:defRPr/>
              </a:pPr>
              <a:t>96</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97</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98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914400"/>
            <a:ext cx="8458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p:txBody>
          <a:bodyPr/>
          <a:lstStyle>
            <a:lvl1pPr>
              <a:defRPr>
                <a:solidFill>
                  <a:schemeClr val="tx1">
                    <a:lumMod val="75000"/>
                    <a:lumOff val="25000"/>
                  </a:schemeClr>
                </a:solidFill>
              </a:defRPr>
            </a:lvl1pPr>
          </a:lstStyle>
          <a:p>
            <a:pPr>
              <a:defRPr/>
            </a:pPr>
            <a:fld id="{5BA1DFFF-3F85-458B-986A-7762775E0CEF}" type="slidenum">
              <a:rPr lang="en-US"/>
              <a:pPr>
                <a:defRPr/>
              </a:pPr>
              <a:t>‹#›</a:t>
            </a:fld>
            <a:endParaRPr lang="en-US" dirty="0"/>
          </a:p>
        </p:txBody>
      </p:sp>
      <p:sp>
        <p:nvSpPr>
          <p:cNvPr id="7" name="Footer Placeholder 3"/>
          <p:cNvSpPr>
            <a:spLocks noGrp="1"/>
          </p:cNvSpPr>
          <p:nvPr userDrawn="1">
            <p:ph type="ftr" sz="quarter" idx="10"/>
          </p:nvPr>
        </p:nvSpPr>
        <p:spPr>
          <a:xfrm>
            <a:off x="4419600" y="6629400"/>
            <a:ext cx="4191000" cy="228600"/>
          </a:xfrm>
        </p:spPr>
        <p:txBody>
          <a:bodyPr/>
          <a:lstStyle/>
          <a:p>
            <a:r>
              <a:rPr lang="en-US" dirty="0" smtClean="0"/>
              <a:t>Classic Data Center</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BulletsLeft3/4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791200" y="914400"/>
            <a:ext cx="2971800" cy="49530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0"/>
            <a:ext cx="5334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dirty="0" smtClean="0"/>
              <a:t>Classic Data Center</a:t>
            </a:r>
            <a:endParaRPr lang="en-US" dirty="0"/>
          </a:p>
        </p:txBody>
      </p:sp>
      <p:sp>
        <p:nvSpPr>
          <p:cNvPr id="6" name="Slide Number Placeholder 6"/>
          <p:cNvSpPr>
            <a:spLocks noGrp="1"/>
          </p:cNvSpPr>
          <p:nvPr>
            <p:ph type="sldNum" sz="quarter" idx="14"/>
          </p:nvPr>
        </p:nvSpPr>
        <p:spPr/>
        <p:txBody>
          <a:bodyPr/>
          <a:lstStyle>
            <a:lvl1pPr>
              <a:defRPr/>
            </a:lvl1pPr>
          </a:lstStyle>
          <a:p>
            <a:pPr>
              <a:defRPr/>
            </a:pPr>
            <a:fld id="{D82361C7-9CA3-4A6E-97F2-A1FC064231A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BulletsRight_Picture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2"/>
          </p:nvPr>
        </p:nvSpPr>
        <p:spPr>
          <a:xfrm>
            <a:off x="304800" y="914400"/>
            <a:ext cx="4114800" cy="4953000"/>
          </a:xfrm>
        </p:spPr>
        <p:txBody>
          <a:bodyPr>
            <a:normAutofit/>
          </a:bodyPr>
          <a:lstStyle>
            <a:lvl1pPr>
              <a:buNone/>
              <a:defRPr/>
            </a:lvl1pPr>
          </a:lstStyle>
          <a:p>
            <a:pPr lvl="0"/>
            <a:r>
              <a:rPr lang="en-US" noProof="0" dirty="0" smtClean="0"/>
              <a:t>Click icon to add picture</a:t>
            </a:r>
            <a:endParaRPr lang="en-US" noProof="0"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dirty="0" smtClean="0"/>
              <a:t>Classic Data Center</a:t>
            </a:r>
            <a:endParaRPr lang="en-US" dirty="0"/>
          </a:p>
        </p:txBody>
      </p:sp>
      <p:sp>
        <p:nvSpPr>
          <p:cNvPr id="6" name="Slide Number Placeholder 6"/>
          <p:cNvSpPr>
            <a:spLocks noGrp="1"/>
          </p:cNvSpPr>
          <p:nvPr>
            <p:ph type="sldNum" sz="quarter" idx="14"/>
          </p:nvPr>
        </p:nvSpPr>
        <p:spPr/>
        <p:txBody>
          <a:bodyPr/>
          <a:lstStyle>
            <a:lvl1pPr>
              <a:defRPr/>
            </a:lvl1pPr>
          </a:lstStyle>
          <a:p>
            <a:pPr>
              <a:defRPr/>
            </a:pPr>
            <a:fld id="{FB43D240-9F96-4DC0-BD2E-CE45DCC9138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tent_TwoColumnwith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47750"/>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87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047750"/>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87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dirty="0"/>
            </a:lvl1pPr>
          </a:lstStyle>
          <a:p>
            <a:pPr>
              <a:defRPr/>
            </a:pPr>
            <a:r>
              <a:rPr lang="en-US" dirty="0" smtClean="0"/>
              <a:t>Classic Data Center</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5DD70BA9-0AE5-4DC7-8A6D-25B86D6F2F9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TablePlaceholder">
    <p:spTree>
      <p:nvGrpSpPr>
        <p:cNvPr id="1" name=""/>
        <p:cNvGrpSpPr/>
        <p:nvPr/>
      </p:nvGrpSpPr>
      <p:grpSpPr>
        <a:xfrm>
          <a:off x="0" y="0"/>
          <a:ext cx="0" cy="0"/>
          <a:chOff x="0" y="0"/>
          <a:chExt cx="0" cy="0"/>
        </a:xfrm>
      </p:grpSpPr>
      <p:sp>
        <p:nvSpPr>
          <p:cNvPr id="6" name="Table Placeholder 5"/>
          <p:cNvSpPr>
            <a:spLocks noGrp="1"/>
          </p:cNvSpPr>
          <p:nvPr>
            <p:ph type="tbl" sz="quarter" idx="12"/>
          </p:nvPr>
        </p:nvSpPr>
        <p:spPr>
          <a:xfrm>
            <a:off x="381000" y="1219200"/>
            <a:ext cx="8382000" cy="4648200"/>
          </a:xfrm>
        </p:spPr>
        <p:txBody>
          <a:bodyPr anchor="ctr">
            <a:normAutofit/>
          </a:bodyPr>
          <a:lstStyle>
            <a:lvl1pPr>
              <a:buNone/>
              <a:defRPr/>
            </a:lvl1pPr>
          </a:lstStyle>
          <a:p>
            <a:pPr lvl="0"/>
            <a:r>
              <a:rPr lang="en-US" noProof="0" dirty="0" smtClean="0"/>
              <a:t>Click icon to add table</a:t>
            </a:r>
            <a:endParaRPr lang="en-US" noProof="0"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4" name="Footer Placeholder 4"/>
          <p:cNvSpPr>
            <a:spLocks noGrp="1"/>
          </p:cNvSpPr>
          <p:nvPr>
            <p:ph type="ftr" sz="quarter" idx="13"/>
          </p:nvPr>
        </p:nvSpPr>
        <p:spPr/>
        <p:txBody>
          <a:bodyPr/>
          <a:lstStyle>
            <a:lvl1pPr>
              <a:defRPr/>
            </a:lvl1pPr>
          </a:lstStyle>
          <a:p>
            <a:pPr>
              <a:defRPr/>
            </a:pPr>
            <a:r>
              <a:rPr lang="en-US" dirty="0" smtClean="0"/>
              <a:t>Classic Data Center</a:t>
            </a:r>
            <a:endParaRPr lang="en-US" dirty="0"/>
          </a:p>
        </p:txBody>
      </p:sp>
      <p:sp>
        <p:nvSpPr>
          <p:cNvPr id="5" name="Slide Number Placeholder 5"/>
          <p:cNvSpPr>
            <a:spLocks noGrp="1"/>
          </p:cNvSpPr>
          <p:nvPr>
            <p:ph type="sldNum" sz="quarter" idx="14"/>
          </p:nvPr>
        </p:nvSpPr>
        <p:spPr/>
        <p:txBody>
          <a:bodyPr/>
          <a:lstStyle>
            <a:lvl1pPr>
              <a:defRPr/>
            </a:lvl1pPr>
          </a:lstStyle>
          <a:p>
            <a:pPr>
              <a:defRPr/>
            </a:pPr>
            <a:fld id="{0E62AE4E-9066-49B4-8504-8C25DD4FBCC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Picture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Picture Placeholder 6"/>
          <p:cNvSpPr>
            <a:spLocks noGrp="1"/>
          </p:cNvSpPr>
          <p:nvPr>
            <p:ph type="pic" sz="quarter" idx="13"/>
          </p:nvPr>
        </p:nvSpPr>
        <p:spPr>
          <a:xfrm>
            <a:off x="304800" y="914400"/>
            <a:ext cx="8458200" cy="5105400"/>
          </a:xfrm>
        </p:spPr>
        <p:txBody>
          <a:bodyPr>
            <a:normAutofit/>
          </a:bodyPr>
          <a:lstStyle>
            <a:lvl1pPr>
              <a:buNone/>
              <a:defRPr/>
            </a:lvl1pPr>
          </a:lstStyle>
          <a:p>
            <a:pPr lvl="0"/>
            <a:r>
              <a:rPr lang="en-US" noProof="0" dirty="0" smtClean="0"/>
              <a:t>Click icon to add picture</a:t>
            </a:r>
            <a:endParaRPr lang="en-US" noProof="0" dirty="0"/>
          </a:p>
        </p:txBody>
      </p:sp>
      <p:sp>
        <p:nvSpPr>
          <p:cNvPr id="4" name="Footer Placeholder 3"/>
          <p:cNvSpPr>
            <a:spLocks noGrp="1"/>
          </p:cNvSpPr>
          <p:nvPr>
            <p:ph type="ftr" sz="quarter" idx="14"/>
          </p:nvPr>
        </p:nvSpPr>
        <p:spPr>
          <a:xfrm>
            <a:off x="3886200" y="6629400"/>
            <a:ext cx="4724400" cy="228600"/>
          </a:xfrm>
        </p:spPr>
        <p:txBody>
          <a:bodyPr/>
          <a:lstStyle>
            <a:lvl1pPr>
              <a:defRPr/>
            </a:lvl1pPr>
          </a:lstStyle>
          <a:p>
            <a:pPr>
              <a:defRPr/>
            </a:pPr>
            <a:r>
              <a:rPr lang="en-US" dirty="0" smtClean="0"/>
              <a:t>Classic Data Center</a:t>
            </a:r>
            <a:endParaRPr lang="en-US" dirty="0"/>
          </a:p>
        </p:txBody>
      </p:sp>
      <p:sp>
        <p:nvSpPr>
          <p:cNvPr id="5" name="Slide Number Placeholder 4"/>
          <p:cNvSpPr>
            <a:spLocks noGrp="1"/>
          </p:cNvSpPr>
          <p:nvPr>
            <p:ph type="sldNum" sz="quarter" idx="15"/>
          </p:nvPr>
        </p:nvSpPr>
        <p:spPr/>
        <p:txBody>
          <a:bodyPr/>
          <a:lstStyle>
            <a:lvl1pPr>
              <a:defRPr/>
            </a:lvl1pPr>
          </a:lstStyle>
          <a:p>
            <a:pPr>
              <a:defRPr/>
            </a:pPr>
            <a:fld id="{D5E37188-7CEB-4CA8-A656-F21412B4458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dirty="0" smtClean="0"/>
              <a:t>Classic Data Center</a:t>
            </a: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6ADD0FD0-5DC7-4614-9D2E-5687F653AAC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425" y="584200"/>
            <a:ext cx="870585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233488"/>
            <a:ext cx="4276725" cy="5329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33488"/>
            <a:ext cx="4276725" cy="5329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772025" y="6661150"/>
            <a:ext cx="3840163" cy="228600"/>
          </a:xfrm>
        </p:spPr>
        <p:txBody>
          <a:bodyPr/>
          <a:lstStyle>
            <a:lvl1pPr>
              <a:defRPr/>
            </a:lvl1pPr>
          </a:lstStyle>
          <a:p>
            <a:r>
              <a:rPr lang="en-US" dirty="0"/>
              <a:t>Storage System Environment</a:t>
            </a:r>
          </a:p>
        </p:txBody>
      </p:sp>
      <p:sp>
        <p:nvSpPr>
          <p:cNvPr id="6" name="Slide Number Placeholder 5"/>
          <p:cNvSpPr>
            <a:spLocks noGrp="1"/>
          </p:cNvSpPr>
          <p:nvPr>
            <p:ph type="sldNum" sz="quarter" idx="11"/>
          </p:nvPr>
        </p:nvSpPr>
        <p:spPr>
          <a:xfrm>
            <a:off x="5257800" y="6611937"/>
            <a:ext cx="3441700" cy="246063"/>
          </a:xfrm>
        </p:spPr>
        <p:txBody>
          <a:bodyPr/>
          <a:lstStyle>
            <a:lvl1pPr>
              <a:defRPr/>
            </a:lvl1pPr>
          </a:lstStyle>
          <a:p>
            <a:r>
              <a:rPr lang="en-US" dirty="0"/>
              <a:t> - </a:t>
            </a:r>
            <a:fld id="{7EC9E27F-CE60-4AC0-9ACC-BEA8AAB89212}" type="slidenum">
              <a:rPr lang="en-US" sz="800"/>
              <a:pPr/>
              <a:t>‹#›</a:t>
            </a:fld>
            <a:endParaRPr lang="en-US" sz="800" dirty="0"/>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33488"/>
            <a:ext cx="4276725" cy="532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33488"/>
            <a:ext cx="4276725" cy="532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dirty="0"/>
              <a:t>Storage System Environment</a:t>
            </a:r>
          </a:p>
        </p:txBody>
      </p:sp>
      <p:sp>
        <p:nvSpPr>
          <p:cNvPr id="6" name="Slide Number Placeholder 5"/>
          <p:cNvSpPr>
            <a:spLocks noGrp="1"/>
          </p:cNvSpPr>
          <p:nvPr>
            <p:ph type="sldNum" sz="quarter" idx="11"/>
          </p:nvPr>
        </p:nvSpPr>
        <p:spPr/>
        <p:txBody>
          <a:bodyPr/>
          <a:lstStyle>
            <a:lvl1pPr>
              <a:defRPr/>
            </a:lvl1pPr>
          </a:lstStyle>
          <a:p>
            <a:r>
              <a:rPr lang="en-US" dirty="0"/>
              <a:t> - </a:t>
            </a:r>
            <a:fld id="{FABB3ADA-7684-4195-BFCE-78CC54B12813}" type="slidenum">
              <a:rPr lang="en-US" sz="800"/>
              <a:pPr/>
              <a:t>‹#›</a:t>
            </a:fld>
            <a:endParaRPr lang="en-US" sz="800"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dirty="0"/>
              <a:t>Data Protection: RAID</a:t>
            </a:r>
          </a:p>
        </p:txBody>
      </p:sp>
      <p:sp>
        <p:nvSpPr>
          <p:cNvPr id="4" name="Slide Number Placeholder 3"/>
          <p:cNvSpPr>
            <a:spLocks noGrp="1"/>
          </p:cNvSpPr>
          <p:nvPr>
            <p:ph type="sldNum" sz="quarter" idx="11"/>
          </p:nvPr>
        </p:nvSpPr>
        <p:spPr/>
        <p:txBody>
          <a:bodyPr/>
          <a:lstStyle>
            <a:lvl1pPr>
              <a:defRPr/>
            </a:lvl1pPr>
          </a:lstStyle>
          <a:p>
            <a:r>
              <a:rPr lang="en-US" dirty="0"/>
              <a:t> - </a:t>
            </a:r>
            <a:fld id="{4A18EE41-41B3-4975-BA67-E1B748B7314E}" type="slidenum">
              <a:rPr lang="en-US" sz="800"/>
              <a:pPr/>
              <a:t>‹#›</a:t>
            </a:fld>
            <a:endParaRPr lang="en-US" sz="800"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914400"/>
            <a:ext cx="8458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solidFill>
                  <a:schemeClr val="tx1">
                    <a:lumMod val="75000"/>
                    <a:lumOff val="25000"/>
                  </a:schemeClr>
                </a:solidFill>
              </a:defRPr>
            </a:lvl1pPr>
          </a:lstStyle>
          <a:p>
            <a:pPr>
              <a:defRPr/>
            </a:pPr>
            <a:r>
              <a:rPr lang="en-US" dirty="0" smtClean="0">
                <a:solidFill>
                  <a:srgbClr val="000000">
                    <a:lumMod val="75000"/>
                    <a:lumOff val="25000"/>
                  </a:srgbClr>
                </a:solidFill>
              </a:rPr>
              <a:t>Classic Data Center</a:t>
            </a:r>
            <a:endParaRPr lang="en-US" dirty="0">
              <a:solidFill>
                <a:srgbClr val="000000">
                  <a:lumMod val="75000"/>
                  <a:lumOff val="25000"/>
                </a:srgbClr>
              </a:solidFill>
            </a:endParaRPr>
          </a:p>
        </p:txBody>
      </p:sp>
      <p:sp>
        <p:nvSpPr>
          <p:cNvPr id="6" name="Slide Number Placeholder 5"/>
          <p:cNvSpPr>
            <a:spLocks noGrp="1"/>
          </p:cNvSpPr>
          <p:nvPr>
            <p:ph type="sldNum" sz="quarter" idx="11"/>
          </p:nvPr>
        </p:nvSpPr>
        <p:spPr/>
        <p:txBody>
          <a:bodyPr/>
          <a:lstStyle>
            <a:lvl1pPr>
              <a:defRPr>
                <a:solidFill>
                  <a:schemeClr val="tx1">
                    <a:lumMod val="75000"/>
                    <a:lumOff val="25000"/>
                  </a:schemeClr>
                </a:solidFill>
              </a:defRPr>
            </a:lvl1pPr>
          </a:lstStyle>
          <a:p>
            <a:pPr>
              <a:defRPr/>
            </a:pPr>
            <a:fld id="{5BA1DFFF-3F85-458B-986A-7762775E0CEF}"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BulletsTop_GraphicBottom">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914400"/>
            <a:ext cx="84582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304800" y="3276600"/>
            <a:ext cx="8458200" cy="2667000"/>
          </a:xfrm>
        </p:spPr>
        <p:txBody>
          <a:bodyPr>
            <a:normAutofit/>
          </a:bodyPr>
          <a:lstStyle>
            <a:lvl1pPr>
              <a:buNone/>
              <a:defRPr/>
            </a:lvl1pPr>
          </a:lstStyle>
          <a:p>
            <a:pPr lvl="0"/>
            <a:r>
              <a:rPr lang="en-US" noProof="0" dirty="0" smtClean="0"/>
              <a:t>Click icon to add picture</a:t>
            </a:r>
            <a:endParaRPr lang="en-US" noProof="0" dirty="0"/>
          </a:p>
        </p:txBody>
      </p:sp>
      <p:sp>
        <p:nvSpPr>
          <p:cNvPr id="6" name="Footer Placeholder 4"/>
          <p:cNvSpPr>
            <a:spLocks noGrp="1"/>
          </p:cNvSpPr>
          <p:nvPr>
            <p:ph type="ftr" sz="quarter" idx="13"/>
          </p:nvPr>
        </p:nvSpPr>
        <p:spPr/>
        <p:txBody>
          <a:bodyPr/>
          <a:lstStyle>
            <a:lvl1pPr>
              <a:defRPr>
                <a:solidFill>
                  <a:schemeClr val="tx1">
                    <a:lumMod val="75000"/>
                    <a:lumOff val="25000"/>
                  </a:schemeClr>
                </a:solidFill>
              </a:defRPr>
            </a:lvl1pPr>
          </a:lstStyle>
          <a:p>
            <a:pPr>
              <a:defRPr/>
            </a:pPr>
            <a:r>
              <a:rPr lang="en-US" dirty="0" smtClean="0"/>
              <a:t>Classic Data Center</a:t>
            </a:r>
            <a:endParaRPr lang="en-US" dirty="0"/>
          </a:p>
        </p:txBody>
      </p:sp>
      <p:sp>
        <p:nvSpPr>
          <p:cNvPr id="7" name="Slide Number Placeholder 5"/>
          <p:cNvSpPr>
            <a:spLocks noGrp="1"/>
          </p:cNvSpPr>
          <p:nvPr>
            <p:ph type="sldNum" sz="quarter" idx="14"/>
          </p:nvPr>
        </p:nvSpPr>
        <p:spPr/>
        <p:txBody>
          <a:bodyPr/>
          <a:lstStyle>
            <a:lvl1pPr>
              <a:defRPr>
                <a:solidFill>
                  <a:schemeClr val="tx1">
                    <a:lumMod val="75000"/>
                    <a:lumOff val="25000"/>
                  </a:schemeClr>
                </a:solidFill>
              </a:defRPr>
            </a:lvl1pPr>
          </a:lstStyle>
          <a:p>
            <a:pPr>
              <a:defRPr/>
            </a:pPr>
            <a:fld id="{895683FA-D0FB-447D-82E1-0D3AF418E35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BulletsTop_GraphicBottom">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914400"/>
            <a:ext cx="84582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304800" y="3276600"/>
            <a:ext cx="8458200" cy="2667000"/>
          </a:xfrm>
        </p:spPr>
        <p:txBody>
          <a:bodyPr>
            <a:normAutofit/>
          </a:bodyPr>
          <a:lstStyle>
            <a:lvl1pPr>
              <a:buNone/>
              <a:defRPr/>
            </a:lvl1pPr>
          </a:lstStyle>
          <a:p>
            <a:pPr lvl="0"/>
            <a:r>
              <a:rPr lang="en-US" noProof="0" dirty="0" smtClean="0"/>
              <a:t>Click icon to add picture</a:t>
            </a:r>
            <a:endParaRPr lang="en-US" noProof="0" dirty="0"/>
          </a:p>
        </p:txBody>
      </p:sp>
      <p:sp>
        <p:nvSpPr>
          <p:cNvPr id="6" name="Footer Placeholder 4"/>
          <p:cNvSpPr>
            <a:spLocks noGrp="1"/>
          </p:cNvSpPr>
          <p:nvPr>
            <p:ph type="ftr" sz="quarter" idx="13"/>
          </p:nvPr>
        </p:nvSpPr>
        <p:spPr/>
        <p:txBody>
          <a:bodyPr/>
          <a:lstStyle>
            <a:lvl1pPr>
              <a:defRPr>
                <a:solidFill>
                  <a:schemeClr val="tx1">
                    <a:lumMod val="75000"/>
                    <a:lumOff val="25000"/>
                  </a:schemeClr>
                </a:solidFill>
              </a:defRPr>
            </a:lvl1pPr>
          </a:lstStyle>
          <a:p>
            <a:pPr>
              <a:defRPr/>
            </a:pPr>
            <a:r>
              <a:rPr lang="en-US" dirty="0" smtClean="0">
                <a:solidFill>
                  <a:srgbClr val="000000">
                    <a:lumMod val="75000"/>
                    <a:lumOff val="25000"/>
                  </a:srgbClr>
                </a:solidFill>
              </a:rPr>
              <a:t>Classic Data Center</a:t>
            </a:r>
            <a:endParaRPr lang="en-US" dirty="0">
              <a:solidFill>
                <a:srgbClr val="000000">
                  <a:lumMod val="75000"/>
                  <a:lumOff val="25000"/>
                </a:srgbClr>
              </a:solidFill>
            </a:endParaRPr>
          </a:p>
        </p:txBody>
      </p:sp>
      <p:sp>
        <p:nvSpPr>
          <p:cNvPr id="7" name="Slide Number Placeholder 5"/>
          <p:cNvSpPr>
            <a:spLocks noGrp="1"/>
          </p:cNvSpPr>
          <p:nvPr>
            <p:ph type="sldNum" sz="quarter" idx="14"/>
          </p:nvPr>
        </p:nvSpPr>
        <p:spPr/>
        <p:txBody>
          <a:bodyPr/>
          <a:lstStyle>
            <a:lvl1pPr>
              <a:defRPr>
                <a:solidFill>
                  <a:schemeClr val="tx1">
                    <a:lumMod val="75000"/>
                    <a:lumOff val="25000"/>
                  </a:schemeClr>
                </a:solidFill>
              </a:defRPr>
            </a:lvl1pPr>
          </a:lstStyle>
          <a:p>
            <a:pPr>
              <a:defRPr/>
            </a:pPr>
            <a:fld id="{895683FA-D0FB-447D-82E1-0D3AF418E355}"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GraphicsTop_BulletsBottom">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3733800"/>
            <a:ext cx="8458200" cy="2209800"/>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304800" y="914400"/>
            <a:ext cx="8458200" cy="2667000"/>
          </a:xfrm>
        </p:spPr>
        <p:txBody>
          <a:bodyPr>
            <a:normAutofit/>
          </a:bodyPr>
          <a:lstStyle>
            <a:lvl1pPr>
              <a:buNone/>
              <a:defRPr>
                <a:solidFill>
                  <a:schemeClr val="bg2">
                    <a:lumMod val="75000"/>
                  </a:schemeClr>
                </a:solidFill>
              </a:defRPr>
            </a:lvl1pPr>
          </a:lstStyle>
          <a:p>
            <a:pPr lvl="0"/>
            <a:r>
              <a:rPr lang="en-US" noProof="0" dirty="0" smtClean="0"/>
              <a:t>Click icon to add picture</a:t>
            </a:r>
            <a:endParaRPr lang="en-US" noProof="0" dirty="0"/>
          </a:p>
        </p:txBody>
      </p:sp>
      <p:sp>
        <p:nvSpPr>
          <p:cNvPr id="6" name="Footer Placeholder 4"/>
          <p:cNvSpPr>
            <a:spLocks noGrp="1"/>
          </p:cNvSpPr>
          <p:nvPr>
            <p:ph type="ftr" sz="quarter" idx="13"/>
          </p:nvPr>
        </p:nvSpPr>
        <p:spPr/>
        <p:txBody>
          <a:bodyPr/>
          <a:lstStyle>
            <a:lvl1pPr>
              <a:defRPr>
                <a:solidFill>
                  <a:schemeClr val="tx1">
                    <a:lumMod val="75000"/>
                    <a:lumOff val="25000"/>
                  </a:schemeClr>
                </a:solidFill>
              </a:defRPr>
            </a:lvl1pPr>
          </a:lstStyle>
          <a:p>
            <a:pPr>
              <a:defRPr/>
            </a:pPr>
            <a:r>
              <a:rPr lang="en-US" dirty="0" smtClean="0">
                <a:solidFill>
                  <a:srgbClr val="000000">
                    <a:lumMod val="75000"/>
                    <a:lumOff val="25000"/>
                  </a:srgbClr>
                </a:solidFill>
              </a:rPr>
              <a:t>Classic Data Center</a:t>
            </a:r>
            <a:endParaRPr lang="en-US" dirty="0">
              <a:solidFill>
                <a:srgbClr val="000000">
                  <a:lumMod val="75000"/>
                  <a:lumOff val="25000"/>
                </a:srgbClr>
              </a:solidFill>
            </a:endParaRPr>
          </a:p>
        </p:txBody>
      </p:sp>
      <p:sp>
        <p:nvSpPr>
          <p:cNvPr id="7" name="Slide Number Placeholder 5"/>
          <p:cNvSpPr>
            <a:spLocks noGrp="1"/>
          </p:cNvSpPr>
          <p:nvPr>
            <p:ph type="sldNum" sz="quarter" idx="14"/>
          </p:nvPr>
        </p:nvSpPr>
        <p:spPr/>
        <p:txBody>
          <a:bodyPr/>
          <a:lstStyle>
            <a:lvl1pPr>
              <a:defRPr>
                <a:solidFill>
                  <a:schemeClr val="tx1">
                    <a:lumMod val="75000"/>
                    <a:lumOff val="25000"/>
                  </a:schemeClr>
                </a:solidFill>
              </a:defRPr>
            </a:lvl1pPr>
          </a:lstStyle>
          <a:p>
            <a:pPr>
              <a:defRPr/>
            </a:pPr>
            <a:fld id="{BA4D05BE-A5A8-4D83-BF6E-65FCE94A14E4}"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overPage_Modul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ctrTitle"/>
          </p:nvPr>
        </p:nvSpPr>
        <p:spPr>
          <a:xfrm>
            <a:off x="685800" y="1143000"/>
            <a:ext cx="7772400" cy="688975"/>
          </a:xfrm>
        </p:spPr>
        <p:txBody>
          <a:bodyPr anchor="t"/>
          <a:lstStyle>
            <a:lvl1pPr>
              <a:defRPr sz="2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4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dirty="0" smtClean="0">
                <a:solidFill>
                  <a:srgbClr val="000000">
                    <a:lumMod val="75000"/>
                    <a:lumOff val="25000"/>
                  </a:srgbClr>
                </a:solidFill>
              </a:rPr>
              <a:t>Classic Data Center</a:t>
            </a:r>
            <a:endParaRPr lang="en-US" dirty="0">
              <a:solidFill>
                <a:srgbClr val="000000">
                  <a:lumMod val="75000"/>
                  <a:lumOff val="25000"/>
                </a:srgbClr>
              </a:solidFill>
            </a:endParaRPr>
          </a:p>
        </p:txBody>
      </p:sp>
      <p:sp>
        <p:nvSpPr>
          <p:cNvPr id="7" name="Slide Number Placeholder 5"/>
          <p:cNvSpPr>
            <a:spLocks noGrp="1"/>
          </p:cNvSpPr>
          <p:nvPr>
            <p:ph type="sldNum" sz="quarter" idx="11"/>
          </p:nvPr>
        </p:nvSpPr>
        <p:spPr/>
        <p:txBody>
          <a:bodyPr/>
          <a:lstStyle>
            <a:lvl1pPr>
              <a:defRPr/>
            </a:lvl1pPr>
          </a:lstStyle>
          <a:p>
            <a:pPr>
              <a:defRPr/>
            </a:pPr>
            <a:fld id="{550CDAE9-9707-4120-A90B-FABB84BE074E}"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Page_Lesson_Topic">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ctrTitle"/>
          </p:nvPr>
        </p:nvSpPr>
        <p:spPr>
          <a:xfrm>
            <a:off x="685800" y="609600"/>
            <a:ext cx="6019800" cy="1219200"/>
          </a:xfrm>
        </p:spPr>
        <p:txBody>
          <a:bodyPr anchor="t"/>
          <a:lstStyle>
            <a:lvl1pPr>
              <a:defRPr sz="2600">
                <a:solidFill>
                  <a:schemeClr val="tx1">
                    <a:lumMod val="50000"/>
                    <a:lumOff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08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Content Placeholder 8"/>
          <p:cNvSpPr>
            <a:spLocks noGrp="1"/>
          </p:cNvSpPr>
          <p:nvPr>
            <p:ph sz="quarter" idx="13"/>
          </p:nvPr>
        </p:nvSpPr>
        <p:spPr>
          <a:xfrm>
            <a:off x="685800" y="1981200"/>
            <a:ext cx="7772400" cy="457200"/>
          </a:xfrm>
        </p:spPr>
        <p:txBody>
          <a:bodyPr/>
          <a:lstStyle>
            <a:lvl1pPr>
              <a:buNone/>
              <a:defRPr>
                <a:solidFill>
                  <a:srgbClr val="2C95DD"/>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7" name="Footer Placeholder 4"/>
          <p:cNvSpPr>
            <a:spLocks noGrp="1"/>
          </p:cNvSpPr>
          <p:nvPr>
            <p:ph type="ftr" sz="quarter" idx="14"/>
          </p:nvPr>
        </p:nvSpPr>
        <p:spPr/>
        <p:txBody>
          <a:bodyPr/>
          <a:lstStyle>
            <a:lvl1pPr>
              <a:defRPr>
                <a:solidFill>
                  <a:schemeClr val="tx1">
                    <a:lumMod val="75000"/>
                    <a:lumOff val="25000"/>
                  </a:schemeClr>
                </a:solidFill>
              </a:defRPr>
            </a:lvl1pPr>
          </a:lstStyle>
          <a:p>
            <a:pPr>
              <a:defRPr/>
            </a:pPr>
            <a:r>
              <a:rPr lang="en-US" dirty="0" smtClean="0">
                <a:solidFill>
                  <a:srgbClr val="000000">
                    <a:lumMod val="75000"/>
                    <a:lumOff val="25000"/>
                  </a:srgbClr>
                </a:solidFill>
              </a:rPr>
              <a:t>Classic Data Center</a:t>
            </a:r>
            <a:endParaRPr lang="en-US" dirty="0">
              <a:solidFill>
                <a:srgbClr val="000000">
                  <a:lumMod val="75000"/>
                  <a:lumOff val="25000"/>
                </a:srgbClr>
              </a:solidFill>
            </a:endParaRPr>
          </a:p>
        </p:txBody>
      </p:sp>
      <p:sp>
        <p:nvSpPr>
          <p:cNvPr id="8" name="Slide Number Placeholder 5"/>
          <p:cNvSpPr>
            <a:spLocks noGrp="1"/>
          </p:cNvSpPr>
          <p:nvPr>
            <p:ph type="sldNum" sz="quarter" idx="15"/>
          </p:nvPr>
        </p:nvSpPr>
        <p:spPr/>
        <p:txBody>
          <a:bodyPr/>
          <a:lstStyle>
            <a:lvl1pPr>
              <a:defRPr>
                <a:solidFill>
                  <a:schemeClr val="tx1">
                    <a:lumMod val="75000"/>
                    <a:lumOff val="25000"/>
                  </a:schemeClr>
                </a:solidFill>
              </a:defRPr>
            </a:lvl1pPr>
          </a:lstStyle>
          <a:p>
            <a:pPr>
              <a:defRPr/>
            </a:pPr>
            <a:fld id="{E9C12BD9-86B3-4048-86CE-AC10D4E84307}"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CoverPage">
    <p:spTree>
      <p:nvGrpSpPr>
        <p:cNvPr id="1" name=""/>
        <p:cNvGrpSpPr/>
        <p:nvPr/>
      </p:nvGrpSpPr>
      <p:grpSpPr>
        <a:xfrm>
          <a:off x="0" y="0"/>
          <a:ext cx="0" cy="0"/>
          <a:chOff x="0" y="0"/>
          <a:chExt cx="0" cy="0"/>
        </a:xfrm>
      </p:grpSpPr>
      <p:sp>
        <p:nvSpPr>
          <p:cNvPr id="2" name="Title 1"/>
          <p:cNvSpPr>
            <a:spLocks noGrp="1"/>
          </p:cNvSpPr>
          <p:nvPr>
            <p:ph type="title"/>
          </p:nvPr>
        </p:nvSpPr>
        <p:spPr>
          <a:xfrm>
            <a:off x="1789113" y="1524000"/>
            <a:ext cx="6705600" cy="1362075"/>
          </a:xfrm>
          <a:ln>
            <a:solidFill>
              <a:srgbClr val="777777"/>
            </a:solidFill>
          </a:ln>
        </p:spPr>
        <p:txBody>
          <a:bodyPr anchor="t"/>
          <a:lstStyle>
            <a:lvl1pPr algn="l">
              <a:defRPr sz="3200" b="1"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828800" y="3048000"/>
            <a:ext cx="6705600" cy="150018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Two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14400"/>
            <a:ext cx="41148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0"/>
          </p:nvPr>
        </p:nvSpPr>
        <p:spPr>
          <a:xfrm>
            <a:off x="4648200" y="6629400"/>
            <a:ext cx="3962400" cy="228600"/>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pPr>
              <a:defRPr/>
            </a:pPr>
            <a:r>
              <a:rPr lang="en-US" dirty="0" smtClean="0">
                <a:solidFill>
                  <a:srgbClr val="000000">
                    <a:lumMod val="75000"/>
                    <a:lumOff val="25000"/>
                  </a:srgbClr>
                </a:solidFill>
              </a:rPr>
              <a:t>Classic Data Center</a:t>
            </a:r>
          </a:p>
        </p:txBody>
      </p:sp>
      <p:sp>
        <p:nvSpPr>
          <p:cNvPr id="6" name="Slide Number Placeholder 6"/>
          <p:cNvSpPr>
            <a:spLocks noGrp="1"/>
          </p:cNvSpPr>
          <p:nvPr>
            <p:ph type="sldNum" sz="quarter" idx="11"/>
          </p:nvPr>
        </p:nvSpPr>
        <p:spPr/>
        <p:txBody>
          <a:bodyPr/>
          <a:lstStyle>
            <a:lvl1pPr>
              <a:defRPr/>
            </a:lvl1pPr>
          </a:lstStyle>
          <a:p>
            <a:pPr>
              <a:defRPr/>
            </a:pPr>
            <a:fld id="{3D6A4D2E-BFDE-4579-B1E4-06245D6D649B}"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
        <p:nvSpPr>
          <p:cNvPr id="8" name="Footer Placeholder 4"/>
          <p:cNvSpPr txBox="1">
            <a:spLocks/>
          </p:cNvSpPr>
          <p:nvPr userDrawn="1"/>
        </p:nvSpPr>
        <p:spPr>
          <a:xfrm>
            <a:off x="4419600" y="6629400"/>
            <a:ext cx="4191000" cy="228600"/>
          </a:xfrm>
          <a:prstGeom prst="rect">
            <a:avLst/>
          </a:prstGeom>
        </p:spPr>
        <p:txBody>
          <a:bodyPr vert="horz" lIns="91440" tIns="45720" rIns="91440" bIns="45720" rtlCol="0" anchor="b"/>
          <a:lstStyle>
            <a:lvl1pPr>
              <a:defRPr>
                <a:solidFill>
                  <a:schemeClr val="tx1">
                    <a:lumMod val="75000"/>
                    <a:lumOff val="25000"/>
                  </a:schemeClr>
                </a:solidFill>
              </a:defRPr>
            </a:lvl1pPr>
          </a:lstStyle>
          <a:p>
            <a:pPr algn="r" fontAlgn="auto">
              <a:spcBef>
                <a:spcPts val="0"/>
              </a:spcBef>
              <a:spcAft>
                <a:spcPts val="0"/>
              </a:spcAft>
              <a:defRPr/>
            </a:pPr>
            <a:endParaRPr lang="en-US" sz="1000" dirty="0">
              <a:solidFill>
                <a:srgbClr val="000000">
                  <a:lumMod val="75000"/>
                  <a:lumOff val="25000"/>
                </a:srgbClr>
              </a:solidFill>
              <a:latin typeface="Calibri" pitchFamily="34" charset="0"/>
              <a:cs typeface="Arial"/>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BulletsLeft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914400"/>
            <a:ext cx="4114800" cy="49530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pPr>
              <a:defRPr/>
            </a:pPr>
            <a:r>
              <a:rPr lang="en-US" dirty="0" smtClean="0">
                <a:solidFill>
                  <a:srgbClr val="000000">
                    <a:lumMod val="75000"/>
                    <a:lumOff val="25000"/>
                  </a:srgbClr>
                </a:solidFill>
              </a:rPr>
              <a:t>Classic Data Center</a:t>
            </a:r>
            <a:endParaRPr lang="en-US" dirty="0">
              <a:solidFill>
                <a:srgbClr val="000000">
                  <a:lumMod val="75000"/>
                  <a:lumOff val="25000"/>
                </a:srgbClr>
              </a:solidFill>
            </a:endParaRPr>
          </a:p>
        </p:txBody>
      </p:sp>
      <p:sp>
        <p:nvSpPr>
          <p:cNvPr id="6" name="Slide Number Placeholder 6"/>
          <p:cNvSpPr>
            <a:spLocks noGrp="1"/>
          </p:cNvSpPr>
          <p:nvPr>
            <p:ph type="sldNum" sz="quarter" idx="14"/>
          </p:nvPr>
        </p:nvSpPr>
        <p:spPr/>
        <p:txBody>
          <a:bodyPr/>
          <a:lstStyle>
            <a:lvl1pPr>
              <a:defRPr/>
            </a:lvl1pPr>
          </a:lstStyle>
          <a:p>
            <a:pPr>
              <a:defRPr/>
            </a:pPr>
            <a:fld id="{F6773B01-4140-4737-A600-00C5477C65A7}"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BulletsSurround_Pictur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3352800"/>
            <a:ext cx="4114800" cy="25146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1"/>
            <a:ext cx="8458200" cy="2286000"/>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04800" y="33528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4"/>
          </p:nvPr>
        </p:nvSpPr>
        <p:spPr>
          <a:xfrm>
            <a:off x="4648200" y="6629400"/>
            <a:ext cx="3962400" cy="228600"/>
          </a:xfrm>
        </p:spPr>
        <p:txBody>
          <a:bodyPr/>
          <a:lstStyle>
            <a:lvl1pPr>
              <a:defRPr/>
            </a:lvl1pPr>
          </a:lstStyle>
          <a:p>
            <a:pPr>
              <a:defRPr/>
            </a:pPr>
            <a:r>
              <a:rPr lang="en-US" dirty="0" smtClean="0">
                <a:solidFill>
                  <a:srgbClr val="000000">
                    <a:lumMod val="75000"/>
                    <a:lumOff val="25000"/>
                  </a:srgbClr>
                </a:solidFill>
              </a:rPr>
              <a:t>r</a:t>
            </a:r>
          </a:p>
          <a:p>
            <a:pPr>
              <a:defRPr/>
            </a:pPr>
            <a:r>
              <a:rPr lang="en-US" dirty="0" smtClean="0">
                <a:solidFill>
                  <a:srgbClr val="000000">
                    <a:lumMod val="75000"/>
                    <a:lumOff val="25000"/>
                  </a:srgbClr>
                </a:solidFill>
              </a:rPr>
              <a:t>Classic Data Center</a:t>
            </a:r>
            <a:endParaRPr lang="en-US" dirty="0">
              <a:solidFill>
                <a:srgbClr val="000000">
                  <a:lumMod val="75000"/>
                  <a:lumOff val="25000"/>
                </a:srgbClr>
              </a:solidFill>
            </a:endParaRPr>
          </a:p>
        </p:txBody>
      </p:sp>
      <p:sp>
        <p:nvSpPr>
          <p:cNvPr id="8" name="Slide Number Placeholder 6"/>
          <p:cNvSpPr>
            <a:spLocks noGrp="1"/>
          </p:cNvSpPr>
          <p:nvPr>
            <p:ph type="sldNum" sz="quarter" idx="15"/>
          </p:nvPr>
        </p:nvSpPr>
        <p:spPr/>
        <p:txBody>
          <a:bodyPr/>
          <a:lstStyle>
            <a:lvl1pPr>
              <a:defRPr/>
            </a:lvl1pPr>
          </a:lstStyle>
          <a:p>
            <a:pPr>
              <a:defRPr/>
            </a:pPr>
            <a:fld id="{5D9EB8BF-1EF5-4796-9F63-213B6934CB38}"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BulletsLeft3/4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791200" y="914400"/>
            <a:ext cx="2971800" cy="49530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0"/>
            <a:ext cx="5334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dirty="0" smtClean="0">
                <a:solidFill>
                  <a:srgbClr val="000000">
                    <a:lumMod val="75000"/>
                    <a:lumOff val="25000"/>
                  </a:srgbClr>
                </a:solidFill>
              </a:rPr>
              <a:t>Classic Data Center</a:t>
            </a:r>
            <a:endParaRPr lang="en-US" dirty="0">
              <a:solidFill>
                <a:srgbClr val="000000">
                  <a:lumMod val="75000"/>
                  <a:lumOff val="25000"/>
                </a:srgbClr>
              </a:solidFill>
            </a:endParaRPr>
          </a:p>
        </p:txBody>
      </p:sp>
      <p:sp>
        <p:nvSpPr>
          <p:cNvPr id="6" name="Slide Number Placeholder 6"/>
          <p:cNvSpPr>
            <a:spLocks noGrp="1"/>
          </p:cNvSpPr>
          <p:nvPr>
            <p:ph type="sldNum" sz="quarter" idx="14"/>
          </p:nvPr>
        </p:nvSpPr>
        <p:spPr/>
        <p:txBody>
          <a:bodyPr/>
          <a:lstStyle>
            <a:lvl1pPr>
              <a:defRPr/>
            </a:lvl1pPr>
          </a:lstStyle>
          <a:p>
            <a:pPr>
              <a:defRPr/>
            </a:pPr>
            <a:fld id="{D82361C7-9CA3-4A6E-97F2-A1FC064231A9}"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BulletsRight_Picture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2"/>
          </p:nvPr>
        </p:nvSpPr>
        <p:spPr>
          <a:xfrm>
            <a:off x="304800" y="914400"/>
            <a:ext cx="4114800" cy="4953000"/>
          </a:xfrm>
        </p:spPr>
        <p:txBody>
          <a:bodyPr>
            <a:normAutofit/>
          </a:bodyPr>
          <a:lstStyle>
            <a:lvl1pPr>
              <a:buNone/>
              <a:defRPr/>
            </a:lvl1pPr>
          </a:lstStyle>
          <a:p>
            <a:pPr lvl="0"/>
            <a:r>
              <a:rPr lang="en-US" noProof="0" dirty="0" smtClean="0"/>
              <a:t>Click icon to add picture</a:t>
            </a:r>
            <a:endParaRPr lang="en-US" noProof="0"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dirty="0" smtClean="0">
                <a:solidFill>
                  <a:srgbClr val="000000">
                    <a:lumMod val="75000"/>
                    <a:lumOff val="25000"/>
                  </a:srgbClr>
                </a:solidFill>
              </a:rPr>
              <a:t>Classic Data Center</a:t>
            </a:r>
            <a:endParaRPr lang="en-US" dirty="0">
              <a:solidFill>
                <a:srgbClr val="000000">
                  <a:lumMod val="75000"/>
                  <a:lumOff val="25000"/>
                </a:srgbClr>
              </a:solidFill>
            </a:endParaRPr>
          </a:p>
        </p:txBody>
      </p:sp>
      <p:sp>
        <p:nvSpPr>
          <p:cNvPr id="6" name="Slide Number Placeholder 6"/>
          <p:cNvSpPr>
            <a:spLocks noGrp="1"/>
          </p:cNvSpPr>
          <p:nvPr>
            <p:ph type="sldNum" sz="quarter" idx="14"/>
          </p:nvPr>
        </p:nvSpPr>
        <p:spPr/>
        <p:txBody>
          <a:bodyPr/>
          <a:lstStyle>
            <a:lvl1pPr>
              <a:defRPr/>
            </a:lvl1pPr>
          </a:lstStyle>
          <a:p>
            <a:pPr>
              <a:defRPr/>
            </a:pPr>
            <a:fld id="{FB43D240-9F96-4DC0-BD2E-CE45DCC91381}"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GraphicsTop_BulletsBottom">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3733800"/>
            <a:ext cx="8458200" cy="2209800"/>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304800" y="914400"/>
            <a:ext cx="8458200" cy="2667000"/>
          </a:xfrm>
        </p:spPr>
        <p:txBody>
          <a:bodyPr>
            <a:normAutofit/>
          </a:bodyPr>
          <a:lstStyle>
            <a:lvl1pPr>
              <a:buNone/>
              <a:defRPr>
                <a:solidFill>
                  <a:schemeClr val="bg2">
                    <a:lumMod val="75000"/>
                  </a:schemeClr>
                </a:solidFill>
              </a:defRPr>
            </a:lvl1pPr>
          </a:lstStyle>
          <a:p>
            <a:pPr lvl="0"/>
            <a:r>
              <a:rPr lang="en-US" noProof="0" dirty="0" smtClean="0"/>
              <a:t>Click icon to add picture</a:t>
            </a:r>
            <a:endParaRPr lang="en-US" noProof="0" dirty="0"/>
          </a:p>
        </p:txBody>
      </p:sp>
      <p:sp>
        <p:nvSpPr>
          <p:cNvPr id="6" name="Footer Placeholder 4"/>
          <p:cNvSpPr>
            <a:spLocks noGrp="1"/>
          </p:cNvSpPr>
          <p:nvPr>
            <p:ph type="ftr" sz="quarter" idx="13"/>
          </p:nvPr>
        </p:nvSpPr>
        <p:spPr/>
        <p:txBody>
          <a:bodyPr/>
          <a:lstStyle>
            <a:lvl1pPr>
              <a:defRPr>
                <a:solidFill>
                  <a:schemeClr val="tx1">
                    <a:lumMod val="75000"/>
                    <a:lumOff val="25000"/>
                  </a:schemeClr>
                </a:solidFill>
              </a:defRPr>
            </a:lvl1pPr>
          </a:lstStyle>
          <a:p>
            <a:pPr>
              <a:defRPr/>
            </a:pPr>
            <a:r>
              <a:rPr lang="en-US" dirty="0" smtClean="0"/>
              <a:t>Classic Data Center</a:t>
            </a:r>
            <a:endParaRPr lang="en-US" dirty="0"/>
          </a:p>
        </p:txBody>
      </p:sp>
      <p:sp>
        <p:nvSpPr>
          <p:cNvPr id="7" name="Slide Number Placeholder 5"/>
          <p:cNvSpPr>
            <a:spLocks noGrp="1"/>
          </p:cNvSpPr>
          <p:nvPr>
            <p:ph type="sldNum" sz="quarter" idx="14"/>
          </p:nvPr>
        </p:nvSpPr>
        <p:spPr/>
        <p:txBody>
          <a:bodyPr/>
          <a:lstStyle>
            <a:lvl1pPr>
              <a:defRPr>
                <a:solidFill>
                  <a:schemeClr val="tx1">
                    <a:lumMod val="75000"/>
                    <a:lumOff val="25000"/>
                  </a:schemeClr>
                </a:solidFill>
              </a:defRPr>
            </a:lvl1pPr>
          </a:lstStyle>
          <a:p>
            <a:pPr>
              <a:defRPr/>
            </a:pPr>
            <a:fld id="{BA4D05BE-A5A8-4D83-BF6E-65FCE94A14E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tent_TwoColumnwith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47750"/>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87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047750"/>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87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dirty="0"/>
            </a:lvl1pPr>
          </a:lstStyle>
          <a:p>
            <a:pPr>
              <a:defRPr/>
            </a:pPr>
            <a:r>
              <a:rPr lang="en-US" smtClean="0">
                <a:solidFill>
                  <a:srgbClr val="000000">
                    <a:lumMod val="75000"/>
                    <a:lumOff val="25000"/>
                  </a:srgbClr>
                </a:solidFill>
              </a:rPr>
              <a:t>Classic Data  Center</a:t>
            </a:r>
            <a:endParaRPr lang="en-US">
              <a:solidFill>
                <a:srgbClr val="000000">
                  <a:lumMod val="75000"/>
                  <a:lumOff val="25000"/>
                </a:srgbClr>
              </a:solidFill>
            </a:endParaRPr>
          </a:p>
        </p:txBody>
      </p:sp>
      <p:sp>
        <p:nvSpPr>
          <p:cNvPr id="8" name="Slide Number Placeholder 5"/>
          <p:cNvSpPr>
            <a:spLocks noGrp="1"/>
          </p:cNvSpPr>
          <p:nvPr>
            <p:ph type="sldNum" sz="quarter" idx="11"/>
          </p:nvPr>
        </p:nvSpPr>
        <p:spPr/>
        <p:txBody>
          <a:bodyPr/>
          <a:lstStyle>
            <a:lvl1pPr>
              <a:defRPr/>
            </a:lvl1pPr>
          </a:lstStyle>
          <a:p>
            <a:pPr>
              <a:defRPr/>
            </a:pPr>
            <a:fld id="{5DD70BA9-0AE5-4DC7-8A6D-25B86D6F2F92}"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TablePlaceholder">
    <p:spTree>
      <p:nvGrpSpPr>
        <p:cNvPr id="1" name=""/>
        <p:cNvGrpSpPr/>
        <p:nvPr/>
      </p:nvGrpSpPr>
      <p:grpSpPr>
        <a:xfrm>
          <a:off x="0" y="0"/>
          <a:ext cx="0" cy="0"/>
          <a:chOff x="0" y="0"/>
          <a:chExt cx="0" cy="0"/>
        </a:xfrm>
      </p:grpSpPr>
      <p:sp>
        <p:nvSpPr>
          <p:cNvPr id="6" name="Table Placeholder 5"/>
          <p:cNvSpPr>
            <a:spLocks noGrp="1"/>
          </p:cNvSpPr>
          <p:nvPr>
            <p:ph type="tbl" sz="quarter" idx="12"/>
          </p:nvPr>
        </p:nvSpPr>
        <p:spPr>
          <a:xfrm>
            <a:off x="381000" y="1219200"/>
            <a:ext cx="8382000" cy="4648200"/>
          </a:xfrm>
        </p:spPr>
        <p:txBody>
          <a:bodyPr anchor="ctr">
            <a:normAutofit/>
          </a:bodyPr>
          <a:lstStyle>
            <a:lvl1pPr>
              <a:buNone/>
              <a:defRPr/>
            </a:lvl1pPr>
          </a:lstStyle>
          <a:p>
            <a:pPr lvl="0"/>
            <a:r>
              <a:rPr lang="en-US" noProof="0" dirty="0" smtClean="0"/>
              <a:t>Click icon to add table</a:t>
            </a:r>
            <a:endParaRPr lang="en-US" noProof="0"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4" name="Footer Placeholder 4"/>
          <p:cNvSpPr>
            <a:spLocks noGrp="1"/>
          </p:cNvSpPr>
          <p:nvPr>
            <p:ph type="ftr" sz="quarter" idx="13"/>
          </p:nvPr>
        </p:nvSpPr>
        <p:spPr/>
        <p:txBody>
          <a:bodyPr/>
          <a:lstStyle>
            <a:lvl1pPr>
              <a:defRPr/>
            </a:lvl1pPr>
          </a:lstStyle>
          <a:p>
            <a:pPr>
              <a:defRPr/>
            </a:pPr>
            <a:r>
              <a:rPr lang="en-US" dirty="0" smtClean="0">
                <a:solidFill>
                  <a:srgbClr val="000000">
                    <a:lumMod val="75000"/>
                    <a:lumOff val="25000"/>
                  </a:srgbClr>
                </a:solidFill>
              </a:rPr>
              <a:t>Classic Data Center</a:t>
            </a:r>
            <a:endParaRPr lang="en-US" dirty="0">
              <a:solidFill>
                <a:srgbClr val="000000">
                  <a:lumMod val="75000"/>
                  <a:lumOff val="25000"/>
                </a:srgbClr>
              </a:solidFill>
            </a:endParaRPr>
          </a:p>
        </p:txBody>
      </p:sp>
      <p:sp>
        <p:nvSpPr>
          <p:cNvPr id="5" name="Slide Number Placeholder 5"/>
          <p:cNvSpPr>
            <a:spLocks noGrp="1"/>
          </p:cNvSpPr>
          <p:nvPr>
            <p:ph type="sldNum" sz="quarter" idx="14"/>
          </p:nvPr>
        </p:nvSpPr>
        <p:spPr/>
        <p:txBody>
          <a:bodyPr/>
          <a:lstStyle>
            <a:lvl1pPr>
              <a:defRPr/>
            </a:lvl1pPr>
          </a:lstStyle>
          <a:p>
            <a:pPr>
              <a:defRPr/>
            </a:pPr>
            <a:fld id="{0E62AE4E-9066-49B4-8504-8C25DD4FBCC5}"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Picture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Picture Placeholder 6"/>
          <p:cNvSpPr>
            <a:spLocks noGrp="1"/>
          </p:cNvSpPr>
          <p:nvPr>
            <p:ph type="pic" sz="quarter" idx="13"/>
          </p:nvPr>
        </p:nvSpPr>
        <p:spPr>
          <a:xfrm>
            <a:off x="304800" y="914400"/>
            <a:ext cx="8458200" cy="5105400"/>
          </a:xfrm>
        </p:spPr>
        <p:txBody>
          <a:bodyPr>
            <a:normAutofit/>
          </a:bodyPr>
          <a:lstStyle>
            <a:lvl1pPr>
              <a:buNone/>
              <a:defRPr/>
            </a:lvl1pPr>
          </a:lstStyle>
          <a:p>
            <a:pPr lvl="0"/>
            <a:r>
              <a:rPr lang="en-US" noProof="0" dirty="0" smtClean="0"/>
              <a:t>Click icon to add picture</a:t>
            </a:r>
            <a:endParaRPr lang="en-US" noProof="0" dirty="0"/>
          </a:p>
        </p:txBody>
      </p:sp>
      <p:sp>
        <p:nvSpPr>
          <p:cNvPr id="4" name="Footer Placeholder 3"/>
          <p:cNvSpPr>
            <a:spLocks noGrp="1"/>
          </p:cNvSpPr>
          <p:nvPr>
            <p:ph type="ftr" sz="quarter" idx="14"/>
          </p:nvPr>
        </p:nvSpPr>
        <p:spPr>
          <a:xfrm>
            <a:off x="3886200" y="6629400"/>
            <a:ext cx="4724400" cy="228600"/>
          </a:xfrm>
        </p:spPr>
        <p:txBody>
          <a:bodyPr/>
          <a:lstStyle>
            <a:lvl1pPr>
              <a:defRPr/>
            </a:lvl1pPr>
          </a:lstStyle>
          <a:p>
            <a:pPr>
              <a:defRPr/>
            </a:pPr>
            <a:r>
              <a:rPr lang="en-US" dirty="0" smtClean="0">
                <a:solidFill>
                  <a:srgbClr val="000000">
                    <a:lumMod val="75000"/>
                    <a:lumOff val="25000"/>
                  </a:srgbClr>
                </a:solidFill>
              </a:rPr>
              <a:t>Classic Data Center</a:t>
            </a:r>
            <a:endParaRPr lang="en-US" dirty="0">
              <a:solidFill>
                <a:srgbClr val="000000">
                  <a:lumMod val="75000"/>
                  <a:lumOff val="25000"/>
                </a:srgbClr>
              </a:solidFill>
            </a:endParaRPr>
          </a:p>
        </p:txBody>
      </p:sp>
      <p:sp>
        <p:nvSpPr>
          <p:cNvPr id="5" name="Slide Number Placeholder 4"/>
          <p:cNvSpPr>
            <a:spLocks noGrp="1"/>
          </p:cNvSpPr>
          <p:nvPr>
            <p:ph type="sldNum" sz="quarter" idx="15"/>
          </p:nvPr>
        </p:nvSpPr>
        <p:spPr/>
        <p:txBody>
          <a:bodyPr/>
          <a:lstStyle>
            <a:lvl1pPr>
              <a:defRPr/>
            </a:lvl1pPr>
          </a:lstStyle>
          <a:p>
            <a:pPr>
              <a:defRPr/>
            </a:pPr>
            <a:fld id="{D5E37188-7CEB-4CA8-A656-F21412B4458C}"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dirty="0" smtClean="0">
                <a:solidFill>
                  <a:srgbClr val="000000">
                    <a:lumMod val="75000"/>
                    <a:lumOff val="25000"/>
                  </a:srgbClr>
                </a:solidFill>
              </a:rPr>
              <a:t>Classic Data Center</a:t>
            </a:r>
            <a:endParaRPr lang="en-US" dirty="0">
              <a:solidFill>
                <a:srgbClr val="000000">
                  <a:lumMod val="75000"/>
                  <a:lumOff val="25000"/>
                </a:srgbClr>
              </a:solidFill>
            </a:endParaRPr>
          </a:p>
        </p:txBody>
      </p:sp>
      <p:sp>
        <p:nvSpPr>
          <p:cNvPr id="4" name="Slide Number Placeholder 5"/>
          <p:cNvSpPr>
            <a:spLocks noGrp="1"/>
          </p:cNvSpPr>
          <p:nvPr>
            <p:ph type="sldNum" sz="quarter" idx="11"/>
          </p:nvPr>
        </p:nvSpPr>
        <p:spPr/>
        <p:txBody>
          <a:bodyPr/>
          <a:lstStyle>
            <a:lvl1pPr>
              <a:defRPr/>
            </a:lvl1pPr>
          </a:lstStyle>
          <a:p>
            <a:pPr>
              <a:defRPr/>
            </a:pPr>
            <a:fld id="{6ADD0FD0-5DC7-4614-9D2E-5687F653AACB}"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425" y="584200"/>
            <a:ext cx="870585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233488"/>
            <a:ext cx="4276725" cy="5329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33488"/>
            <a:ext cx="4276725" cy="5329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772025" y="6661150"/>
            <a:ext cx="3840163" cy="228600"/>
          </a:xfrm>
        </p:spPr>
        <p:txBody>
          <a:bodyPr/>
          <a:lstStyle>
            <a:lvl1pPr>
              <a:defRPr/>
            </a:lvl1pPr>
          </a:lstStyle>
          <a:p>
            <a:r>
              <a:rPr lang="en-US" dirty="0">
                <a:solidFill>
                  <a:srgbClr val="000000">
                    <a:lumMod val="75000"/>
                    <a:lumOff val="25000"/>
                  </a:srgbClr>
                </a:solidFill>
              </a:rPr>
              <a:t>Storage System Environment</a:t>
            </a:r>
          </a:p>
        </p:txBody>
      </p:sp>
      <p:sp>
        <p:nvSpPr>
          <p:cNvPr id="6" name="Slide Number Placeholder 5"/>
          <p:cNvSpPr>
            <a:spLocks noGrp="1"/>
          </p:cNvSpPr>
          <p:nvPr>
            <p:ph type="sldNum" sz="quarter" idx="11"/>
          </p:nvPr>
        </p:nvSpPr>
        <p:spPr>
          <a:xfrm>
            <a:off x="5257800" y="6611937"/>
            <a:ext cx="3441700" cy="246063"/>
          </a:xfrm>
        </p:spPr>
        <p:txBody>
          <a:bodyPr/>
          <a:lstStyle>
            <a:lvl1pPr>
              <a:defRPr/>
            </a:lvl1pPr>
          </a:lstStyle>
          <a:p>
            <a:r>
              <a:rPr lang="en-US" dirty="0">
                <a:solidFill>
                  <a:srgbClr val="000000">
                    <a:lumMod val="75000"/>
                    <a:lumOff val="25000"/>
                  </a:srgbClr>
                </a:solidFill>
              </a:rPr>
              <a:t> - </a:t>
            </a:r>
            <a:fld id="{7EC9E27F-CE60-4AC0-9ACC-BEA8AAB89212}" type="slidenum">
              <a:rPr lang="en-US" sz="800">
                <a:solidFill>
                  <a:srgbClr val="000000">
                    <a:lumMod val="75000"/>
                    <a:lumOff val="25000"/>
                  </a:srgbClr>
                </a:solidFill>
              </a:rPr>
              <a:pPr/>
              <a:t>‹#›</a:t>
            </a:fld>
            <a:endParaRPr lang="en-US" sz="800" dirty="0">
              <a:solidFill>
                <a:srgbClr val="000000">
                  <a:lumMod val="75000"/>
                  <a:lumOff val="25000"/>
                </a:srgbClr>
              </a:solidFill>
            </a:endParaRPr>
          </a:p>
        </p:txBody>
      </p:sp>
    </p:spTree>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33488"/>
            <a:ext cx="4276725" cy="532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33488"/>
            <a:ext cx="4276725" cy="5329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dirty="0">
                <a:solidFill>
                  <a:srgbClr val="000000">
                    <a:lumMod val="75000"/>
                    <a:lumOff val="25000"/>
                  </a:srgbClr>
                </a:solidFill>
              </a:rPr>
              <a:t>Storage System Environment</a:t>
            </a:r>
          </a:p>
        </p:txBody>
      </p:sp>
      <p:sp>
        <p:nvSpPr>
          <p:cNvPr id="6" name="Slide Number Placeholder 5"/>
          <p:cNvSpPr>
            <a:spLocks noGrp="1"/>
          </p:cNvSpPr>
          <p:nvPr>
            <p:ph type="sldNum" sz="quarter" idx="11"/>
          </p:nvPr>
        </p:nvSpPr>
        <p:spPr/>
        <p:txBody>
          <a:bodyPr/>
          <a:lstStyle>
            <a:lvl1pPr>
              <a:defRPr/>
            </a:lvl1pPr>
          </a:lstStyle>
          <a:p>
            <a:r>
              <a:rPr lang="en-US" dirty="0">
                <a:solidFill>
                  <a:srgbClr val="000000">
                    <a:lumMod val="75000"/>
                    <a:lumOff val="25000"/>
                  </a:srgbClr>
                </a:solidFill>
              </a:rPr>
              <a:t> - </a:t>
            </a:r>
            <a:fld id="{FABB3ADA-7684-4195-BFCE-78CC54B12813}" type="slidenum">
              <a:rPr lang="en-US" sz="800">
                <a:solidFill>
                  <a:srgbClr val="000000">
                    <a:lumMod val="75000"/>
                    <a:lumOff val="25000"/>
                  </a:srgbClr>
                </a:solidFill>
              </a:rPr>
              <a:pPr/>
              <a:t>‹#›</a:t>
            </a:fld>
            <a:endParaRPr lang="en-US" sz="800" dirty="0">
              <a:solidFill>
                <a:srgbClr val="000000">
                  <a:lumMod val="75000"/>
                  <a:lumOff val="25000"/>
                </a:srgbClr>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dirty="0">
                <a:solidFill>
                  <a:srgbClr val="000000">
                    <a:lumMod val="75000"/>
                    <a:lumOff val="25000"/>
                  </a:srgbClr>
                </a:solidFill>
              </a:rPr>
              <a:t>Data Protection: RAID</a:t>
            </a:r>
          </a:p>
        </p:txBody>
      </p:sp>
      <p:sp>
        <p:nvSpPr>
          <p:cNvPr id="4" name="Slide Number Placeholder 3"/>
          <p:cNvSpPr>
            <a:spLocks noGrp="1"/>
          </p:cNvSpPr>
          <p:nvPr>
            <p:ph type="sldNum" sz="quarter" idx="11"/>
          </p:nvPr>
        </p:nvSpPr>
        <p:spPr/>
        <p:txBody>
          <a:bodyPr/>
          <a:lstStyle>
            <a:lvl1pPr>
              <a:defRPr/>
            </a:lvl1pPr>
          </a:lstStyle>
          <a:p>
            <a:r>
              <a:rPr lang="en-US" dirty="0">
                <a:solidFill>
                  <a:srgbClr val="000000">
                    <a:lumMod val="75000"/>
                    <a:lumOff val="25000"/>
                  </a:srgbClr>
                </a:solidFill>
              </a:rPr>
              <a:t> - </a:t>
            </a:r>
            <a:fld id="{4A18EE41-41B3-4975-BA67-E1B748B7314E}" type="slidenum">
              <a:rPr lang="en-US" sz="800">
                <a:solidFill>
                  <a:srgbClr val="000000">
                    <a:lumMod val="75000"/>
                    <a:lumOff val="25000"/>
                  </a:srgbClr>
                </a:solidFill>
              </a:rPr>
              <a:pPr/>
              <a:t>‹#›</a:t>
            </a:fld>
            <a:endParaRPr lang="en-US" sz="800" dirty="0">
              <a:solidFill>
                <a:srgbClr val="000000">
                  <a:lumMod val="75000"/>
                  <a:lumOff val="25000"/>
                </a:srgbClr>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914400"/>
            <a:ext cx="8458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solidFill>
                  <a:schemeClr val="tx1">
                    <a:lumMod val="75000"/>
                    <a:lumOff val="25000"/>
                  </a:schemeClr>
                </a:solidFill>
              </a:defRPr>
            </a:lvl1pPr>
          </a:lstStyle>
          <a:p>
            <a:pPr>
              <a:defRPr/>
            </a:pPr>
            <a:r>
              <a:rPr lang="en-US" dirty="0" smtClean="0">
                <a:solidFill>
                  <a:srgbClr val="000000">
                    <a:lumMod val="75000"/>
                    <a:lumOff val="25000"/>
                  </a:srgbClr>
                </a:solidFill>
              </a:rPr>
              <a:t>Journey to the Cloud</a:t>
            </a:r>
            <a:endParaRPr lang="en-US" dirty="0">
              <a:solidFill>
                <a:srgbClr val="000000">
                  <a:lumMod val="75000"/>
                  <a:lumOff val="25000"/>
                </a:srgbClr>
              </a:solidFill>
            </a:endParaRPr>
          </a:p>
        </p:txBody>
      </p:sp>
      <p:sp>
        <p:nvSpPr>
          <p:cNvPr id="6" name="Slide Number Placeholder 5"/>
          <p:cNvSpPr>
            <a:spLocks noGrp="1"/>
          </p:cNvSpPr>
          <p:nvPr>
            <p:ph type="sldNum" sz="quarter" idx="11"/>
          </p:nvPr>
        </p:nvSpPr>
        <p:spPr/>
        <p:txBody>
          <a:bodyPr/>
          <a:lstStyle>
            <a:lvl1pPr>
              <a:defRPr>
                <a:solidFill>
                  <a:schemeClr val="tx1">
                    <a:lumMod val="75000"/>
                    <a:lumOff val="25000"/>
                  </a:schemeClr>
                </a:solidFill>
              </a:defRPr>
            </a:lvl1pPr>
          </a:lstStyle>
          <a:p>
            <a:pPr>
              <a:defRPr/>
            </a:pPr>
            <a:fld id="{5BA1DFFF-3F85-458B-986A-7762775E0CEF}"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_BulletsTop_GraphicBottom">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914400"/>
            <a:ext cx="84582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304800" y="3276600"/>
            <a:ext cx="8458200" cy="2667000"/>
          </a:xfrm>
        </p:spPr>
        <p:txBody>
          <a:bodyPr>
            <a:normAutofit/>
          </a:bodyPr>
          <a:lstStyle>
            <a:lvl1pPr>
              <a:buNone/>
              <a:defRPr/>
            </a:lvl1pPr>
          </a:lstStyle>
          <a:p>
            <a:pPr lvl="0"/>
            <a:r>
              <a:rPr lang="en-US" noProof="0" dirty="0" smtClean="0"/>
              <a:t>Click icon to add picture</a:t>
            </a:r>
            <a:endParaRPr lang="en-US" noProof="0" dirty="0"/>
          </a:p>
        </p:txBody>
      </p:sp>
      <p:sp>
        <p:nvSpPr>
          <p:cNvPr id="6" name="Footer Placeholder 4"/>
          <p:cNvSpPr>
            <a:spLocks noGrp="1"/>
          </p:cNvSpPr>
          <p:nvPr>
            <p:ph type="ftr" sz="quarter" idx="13"/>
          </p:nvPr>
        </p:nvSpPr>
        <p:spPr/>
        <p:txBody>
          <a:bodyPr/>
          <a:lstStyle>
            <a:lvl1pPr>
              <a:defRPr>
                <a:solidFill>
                  <a:schemeClr val="tx1">
                    <a:lumMod val="75000"/>
                    <a:lumOff val="25000"/>
                  </a:schemeClr>
                </a:solidFill>
              </a:defRPr>
            </a:lvl1pPr>
          </a:lstStyle>
          <a:p>
            <a:pPr>
              <a:defRPr/>
            </a:pPr>
            <a:r>
              <a:rPr lang="en-US" dirty="0" smtClean="0">
                <a:solidFill>
                  <a:srgbClr val="000000">
                    <a:lumMod val="75000"/>
                    <a:lumOff val="25000"/>
                  </a:srgbClr>
                </a:solidFill>
              </a:rPr>
              <a:t>Journey to the Cloud</a:t>
            </a:r>
            <a:endParaRPr lang="en-US" dirty="0">
              <a:solidFill>
                <a:srgbClr val="000000">
                  <a:lumMod val="75000"/>
                  <a:lumOff val="25000"/>
                </a:srgbClr>
              </a:solidFill>
            </a:endParaRPr>
          </a:p>
        </p:txBody>
      </p:sp>
      <p:sp>
        <p:nvSpPr>
          <p:cNvPr id="7" name="Slide Number Placeholder 5"/>
          <p:cNvSpPr>
            <a:spLocks noGrp="1"/>
          </p:cNvSpPr>
          <p:nvPr>
            <p:ph type="sldNum" sz="quarter" idx="14"/>
          </p:nvPr>
        </p:nvSpPr>
        <p:spPr/>
        <p:txBody>
          <a:bodyPr/>
          <a:lstStyle>
            <a:lvl1pPr>
              <a:defRPr>
                <a:solidFill>
                  <a:schemeClr val="tx1">
                    <a:lumMod val="75000"/>
                    <a:lumOff val="25000"/>
                  </a:schemeClr>
                </a:solidFill>
              </a:defRPr>
            </a:lvl1pPr>
          </a:lstStyle>
          <a:p>
            <a:pPr>
              <a:defRPr/>
            </a:pPr>
            <a:fld id="{895683FA-D0FB-447D-82E1-0D3AF418E355}"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_GraphicsTop_BulletsBottom">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3733800"/>
            <a:ext cx="8458200" cy="2209800"/>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304800" y="914400"/>
            <a:ext cx="8458200" cy="2667000"/>
          </a:xfrm>
        </p:spPr>
        <p:txBody>
          <a:bodyPr>
            <a:normAutofit/>
          </a:bodyPr>
          <a:lstStyle>
            <a:lvl1pPr>
              <a:buNone/>
              <a:defRPr>
                <a:solidFill>
                  <a:schemeClr val="bg2">
                    <a:lumMod val="75000"/>
                  </a:schemeClr>
                </a:solidFill>
              </a:defRPr>
            </a:lvl1pPr>
          </a:lstStyle>
          <a:p>
            <a:pPr lvl="0"/>
            <a:r>
              <a:rPr lang="en-US" noProof="0" dirty="0" smtClean="0"/>
              <a:t>Click icon to add picture</a:t>
            </a:r>
            <a:endParaRPr lang="en-US" noProof="0" dirty="0"/>
          </a:p>
        </p:txBody>
      </p:sp>
      <p:sp>
        <p:nvSpPr>
          <p:cNvPr id="6" name="Footer Placeholder 4"/>
          <p:cNvSpPr>
            <a:spLocks noGrp="1"/>
          </p:cNvSpPr>
          <p:nvPr>
            <p:ph type="ftr" sz="quarter" idx="13"/>
          </p:nvPr>
        </p:nvSpPr>
        <p:spPr/>
        <p:txBody>
          <a:bodyPr/>
          <a:lstStyle>
            <a:lvl1pPr>
              <a:defRPr>
                <a:solidFill>
                  <a:schemeClr val="tx1">
                    <a:lumMod val="75000"/>
                    <a:lumOff val="25000"/>
                  </a:schemeClr>
                </a:solidFill>
              </a:defRPr>
            </a:lvl1pPr>
          </a:lstStyle>
          <a:p>
            <a:pPr>
              <a:defRPr/>
            </a:pPr>
            <a:r>
              <a:rPr lang="en-US" smtClean="0">
                <a:solidFill>
                  <a:srgbClr val="000000">
                    <a:lumMod val="75000"/>
                    <a:lumOff val="25000"/>
                  </a:srgbClr>
                </a:solidFill>
              </a:rPr>
              <a:t>Journey to the Cloud</a:t>
            </a:r>
            <a:endParaRPr lang="en-US" dirty="0">
              <a:solidFill>
                <a:srgbClr val="000000">
                  <a:lumMod val="75000"/>
                  <a:lumOff val="25000"/>
                </a:srgbClr>
              </a:solidFill>
            </a:endParaRPr>
          </a:p>
        </p:txBody>
      </p:sp>
      <p:sp>
        <p:nvSpPr>
          <p:cNvPr id="7" name="Slide Number Placeholder 5"/>
          <p:cNvSpPr>
            <a:spLocks noGrp="1"/>
          </p:cNvSpPr>
          <p:nvPr>
            <p:ph type="sldNum" sz="quarter" idx="14"/>
          </p:nvPr>
        </p:nvSpPr>
        <p:spPr/>
        <p:txBody>
          <a:bodyPr/>
          <a:lstStyle>
            <a:lvl1pPr>
              <a:defRPr>
                <a:solidFill>
                  <a:schemeClr val="tx1">
                    <a:lumMod val="75000"/>
                    <a:lumOff val="25000"/>
                  </a:schemeClr>
                </a:solidFill>
              </a:defRPr>
            </a:lvl1pPr>
          </a:lstStyle>
          <a:p>
            <a:pPr>
              <a:defRPr/>
            </a:pPr>
            <a:fld id="{BA4D05BE-A5A8-4D83-BF6E-65FCE94A14E4}"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Page_Modul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ctrTitle"/>
          </p:nvPr>
        </p:nvSpPr>
        <p:spPr>
          <a:xfrm>
            <a:off x="685800" y="1143000"/>
            <a:ext cx="7772400" cy="688975"/>
          </a:xfrm>
        </p:spPr>
        <p:txBody>
          <a:bodyPr anchor="t"/>
          <a:lstStyle>
            <a:lvl1pPr>
              <a:defRPr sz="2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4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dirty="0" smtClean="0"/>
              <a:t>Classic Data Center</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550CDAE9-9707-4120-A90B-FABB84BE074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CoverPage_Modul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ctrTitle"/>
          </p:nvPr>
        </p:nvSpPr>
        <p:spPr>
          <a:xfrm>
            <a:off x="685800" y="1143000"/>
            <a:ext cx="7772400" cy="688975"/>
          </a:xfrm>
        </p:spPr>
        <p:txBody>
          <a:bodyPr anchor="t"/>
          <a:lstStyle>
            <a:lvl1pPr>
              <a:defRPr sz="2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4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smtClean="0">
                <a:solidFill>
                  <a:srgbClr val="000000">
                    <a:lumMod val="75000"/>
                    <a:lumOff val="25000"/>
                  </a:srgbClr>
                </a:solidFill>
              </a:rPr>
              <a:t>Journey to the Cloud</a:t>
            </a:r>
            <a:endParaRPr lang="en-US" dirty="0">
              <a:solidFill>
                <a:srgbClr val="000000">
                  <a:lumMod val="75000"/>
                  <a:lumOff val="25000"/>
                </a:srgbClr>
              </a:solidFill>
            </a:endParaRPr>
          </a:p>
        </p:txBody>
      </p:sp>
      <p:sp>
        <p:nvSpPr>
          <p:cNvPr id="7" name="Slide Number Placeholder 5"/>
          <p:cNvSpPr>
            <a:spLocks noGrp="1"/>
          </p:cNvSpPr>
          <p:nvPr>
            <p:ph type="sldNum" sz="quarter" idx="11"/>
          </p:nvPr>
        </p:nvSpPr>
        <p:spPr/>
        <p:txBody>
          <a:bodyPr/>
          <a:lstStyle>
            <a:lvl1pPr>
              <a:defRPr/>
            </a:lvl1pPr>
          </a:lstStyle>
          <a:p>
            <a:pPr>
              <a:defRPr/>
            </a:pPr>
            <a:fld id="{550CDAE9-9707-4120-A90B-FABB84BE074E}"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Page_Lesson_Topic">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ctrTitle"/>
          </p:nvPr>
        </p:nvSpPr>
        <p:spPr>
          <a:xfrm>
            <a:off x="685800" y="609600"/>
            <a:ext cx="6019800" cy="1219200"/>
          </a:xfrm>
        </p:spPr>
        <p:txBody>
          <a:bodyPr anchor="t"/>
          <a:lstStyle>
            <a:lvl1pPr>
              <a:defRPr sz="2600">
                <a:solidFill>
                  <a:schemeClr val="tx1">
                    <a:lumMod val="50000"/>
                    <a:lumOff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08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Content Placeholder 8"/>
          <p:cNvSpPr>
            <a:spLocks noGrp="1"/>
          </p:cNvSpPr>
          <p:nvPr>
            <p:ph sz="quarter" idx="13"/>
          </p:nvPr>
        </p:nvSpPr>
        <p:spPr>
          <a:xfrm>
            <a:off x="685800" y="1981200"/>
            <a:ext cx="7772400" cy="457200"/>
          </a:xfrm>
        </p:spPr>
        <p:txBody>
          <a:bodyPr/>
          <a:lstStyle>
            <a:lvl1pPr>
              <a:buNone/>
              <a:defRPr>
                <a:solidFill>
                  <a:srgbClr val="2C95DD"/>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7" name="Footer Placeholder 4"/>
          <p:cNvSpPr>
            <a:spLocks noGrp="1"/>
          </p:cNvSpPr>
          <p:nvPr>
            <p:ph type="ftr" sz="quarter" idx="14"/>
          </p:nvPr>
        </p:nvSpPr>
        <p:spPr/>
        <p:txBody>
          <a:bodyPr/>
          <a:lstStyle>
            <a:lvl1pPr>
              <a:defRPr>
                <a:solidFill>
                  <a:schemeClr val="tx1">
                    <a:lumMod val="75000"/>
                    <a:lumOff val="25000"/>
                  </a:schemeClr>
                </a:solidFill>
              </a:defRPr>
            </a:lvl1pPr>
          </a:lstStyle>
          <a:p>
            <a:pPr>
              <a:defRPr/>
            </a:pPr>
            <a:r>
              <a:rPr lang="en-US" smtClean="0">
                <a:solidFill>
                  <a:srgbClr val="000000">
                    <a:lumMod val="75000"/>
                    <a:lumOff val="25000"/>
                  </a:srgbClr>
                </a:solidFill>
              </a:rPr>
              <a:t>Journey to the Cloud</a:t>
            </a:r>
            <a:endParaRPr lang="en-US" dirty="0">
              <a:solidFill>
                <a:srgbClr val="000000">
                  <a:lumMod val="75000"/>
                  <a:lumOff val="25000"/>
                </a:srgbClr>
              </a:solidFill>
            </a:endParaRPr>
          </a:p>
        </p:txBody>
      </p:sp>
      <p:sp>
        <p:nvSpPr>
          <p:cNvPr id="8" name="Slide Number Placeholder 5"/>
          <p:cNvSpPr>
            <a:spLocks noGrp="1"/>
          </p:cNvSpPr>
          <p:nvPr>
            <p:ph type="sldNum" sz="quarter" idx="15"/>
          </p:nvPr>
        </p:nvSpPr>
        <p:spPr/>
        <p:txBody>
          <a:bodyPr/>
          <a:lstStyle>
            <a:lvl1pPr>
              <a:defRPr>
                <a:solidFill>
                  <a:schemeClr val="tx1">
                    <a:lumMod val="75000"/>
                    <a:lumOff val="25000"/>
                  </a:schemeClr>
                </a:solidFill>
              </a:defRPr>
            </a:lvl1pPr>
          </a:lstStyle>
          <a:p>
            <a:pPr>
              <a:defRPr/>
            </a:pPr>
            <a:fld id="{E9C12BD9-86B3-4048-86CE-AC10D4E84307}"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CoverPage">
    <p:spTree>
      <p:nvGrpSpPr>
        <p:cNvPr id="1" name=""/>
        <p:cNvGrpSpPr/>
        <p:nvPr/>
      </p:nvGrpSpPr>
      <p:grpSpPr>
        <a:xfrm>
          <a:off x="0" y="0"/>
          <a:ext cx="0" cy="0"/>
          <a:chOff x="0" y="0"/>
          <a:chExt cx="0" cy="0"/>
        </a:xfrm>
      </p:grpSpPr>
      <p:sp>
        <p:nvSpPr>
          <p:cNvPr id="2" name="Title 1"/>
          <p:cNvSpPr>
            <a:spLocks noGrp="1"/>
          </p:cNvSpPr>
          <p:nvPr>
            <p:ph type="title"/>
          </p:nvPr>
        </p:nvSpPr>
        <p:spPr>
          <a:xfrm>
            <a:off x="1789113" y="1524000"/>
            <a:ext cx="6705600" cy="1362075"/>
          </a:xfrm>
          <a:ln>
            <a:solidFill>
              <a:srgbClr val="777777"/>
            </a:solidFill>
          </a:ln>
        </p:spPr>
        <p:txBody>
          <a:bodyPr anchor="t"/>
          <a:lstStyle>
            <a:lvl1pPr algn="l">
              <a:defRPr sz="3200" b="1"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828800" y="3048000"/>
            <a:ext cx="6705600" cy="150018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Two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14400"/>
            <a:ext cx="41148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0"/>
          </p:nvPr>
        </p:nvSpPr>
        <p:spPr>
          <a:xfrm>
            <a:off x="4648200" y="6629400"/>
            <a:ext cx="3962400" cy="228600"/>
          </a:xfrm>
        </p:spPr>
        <p:txBody>
          <a:bodyPr/>
          <a:lstStyle>
            <a:lvl1pPr>
              <a:defRPr/>
            </a:lvl1pPr>
          </a:lstStyle>
          <a:p>
            <a:pPr>
              <a:defRPr/>
            </a:pPr>
            <a:r>
              <a:rPr lang="en-US" smtClean="0">
                <a:solidFill>
                  <a:srgbClr val="000000">
                    <a:lumMod val="75000"/>
                    <a:lumOff val="25000"/>
                  </a:srgbClr>
                </a:solidFill>
              </a:rPr>
              <a:t>Journey to the Cloud</a:t>
            </a:r>
            <a:endParaRPr lang="en-US" dirty="0">
              <a:solidFill>
                <a:srgbClr val="000000">
                  <a:lumMod val="75000"/>
                  <a:lumOff val="25000"/>
                </a:srgbClr>
              </a:solidFill>
            </a:endParaRPr>
          </a:p>
        </p:txBody>
      </p:sp>
      <p:sp>
        <p:nvSpPr>
          <p:cNvPr id="6" name="Slide Number Placeholder 6"/>
          <p:cNvSpPr>
            <a:spLocks noGrp="1"/>
          </p:cNvSpPr>
          <p:nvPr>
            <p:ph type="sldNum" sz="quarter" idx="11"/>
          </p:nvPr>
        </p:nvSpPr>
        <p:spPr/>
        <p:txBody>
          <a:bodyPr/>
          <a:lstStyle>
            <a:lvl1pPr>
              <a:defRPr/>
            </a:lvl1pPr>
          </a:lstStyle>
          <a:p>
            <a:pPr>
              <a:defRPr/>
            </a:pPr>
            <a:fld id="{3D6A4D2E-BFDE-4579-B1E4-06245D6D649B}"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_BulletsLeft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914400"/>
            <a:ext cx="4114800" cy="49530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smtClean="0">
                <a:solidFill>
                  <a:srgbClr val="000000">
                    <a:lumMod val="75000"/>
                    <a:lumOff val="25000"/>
                  </a:srgbClr>
                </a:solidFill>
              </a:rPr>
              <a:t>Journey to the Cloud</a:t>
            </a:r>
            <a:endParaRPr lang="en-US" dirty="0">
              <a:solidFill>
                <a:srgbClr val="000000">
                  <a:lumMod val="75000"/>
                  <a:lumOff val="25000"/>
                </a:srgbClr>
              </a:solidFill>
            </a:endParaRPr>
          </a:p>
        </p:txBody>
      </p:sp>
      <p:sp>
        <p:nvSpPr>
          <p:cNvPr id="6" name="Slide Number Placeholder 6"/>
          <p:cNvSpPr>
            <a:spLocks noGrp="1"/>
          </p:cNvSpPr>
          <p:nvPr>
            <p:ph type="sldNum" sz="quarter" idx="14"/>
          </p:nvPr>
        </p:nvSpPr>
        <p:spPr/>
        <p:txBody>
          <a:bodyPr/>
          <a:lstStyle>
            <a:lvl1pPr>
              <a:defRPr/>
            </a:lvl1pPr>
          </a:lstStyle>
          <a:p>
            <a:pPr>
              <a:defRPr/>
            </a:pPr>
            <a:fld id="{F6773B01-4140-4737-A600-00C5477C65A7}"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BulletsSurround_Pictur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3352800"/>
            <a:ext cx="4114800" cy="25146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1"/>
            <a:ext cx="8458200" cy="2286000"/>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04800" y="33528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4"/>
          </p:nvPr>
        </p:nvSpPr>
        <p:spPr>
          <a:xfrm>
            <a:off x="4648200" y="6629400"/>
            <a:ext cx="3962400" cy="228600"/>
          </a:xfrm>
        </p:spPr>
        <p:txBody>
          <a:bodyPr/>
          <a:lstStyle>
            <a:lvl1pPr>
              <a:defRPr/>
            </a:lvl1pPr>
          </a:lstStyle>
          <a:p>
            <a:pPr>
              <a:defRPr/>
            </a:pPr>
            <a:r>
              <a:rPr lang="en-US" smtClean="0">
                <a:solidFill>
                  <a:srgbClr val="000000">
                    <a:lumMod val="75000"/>
                    <a:lumOff val="25000"/>
                  </a:srgbClr>
                </a:solidFill>
              </a:rPr>
              <a:t>Journey to the Cloud</a:t>
            </a:r>
            <a:endParaRPr lang="en-US" dirty="0">
              <a:solidFill>
                <a:srgbClr val="000000">
                  <a:lumMod val="75000"/>
                  <a:lumOff val="25000"/>
                </a:srgbClr>
              </a:solidFill>
            </a:endParaRPr>
          </a:p>
        </p:txBody>
      </p:sp>
      <p:sp>
        <p:nvSpPr>
          <p:cNvPr id="8" name="Slide Number Placeholder 6"/>
          <p:cNvSpPr>
            <a:spLocks noGrp="1"/>
          </p:cNvSpPr>
          <p:nvPr>
            <p:ph type="sldNum" sz="quarter" idx="15"/>
          </p:nvPr>
        </p:nvSpPr>
        <p:spPr/>
        <p:txBody>
          <a:bodyPr/>
          <a:lstStyle>
            <a:lvl1pPr>
              <a:defRPr/>
            </a:lvl1pPr>
          </a:lstStyle>
          <a:p>
            <a:pPr>
              <a:defRPr/>
            </a:pPr>
            <a:fld id="{5D9EB8BF-1EF5-4796-9F63-213B6934CB38}"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_BulletsLeft3/4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791200" y="914400"/>
            <a:ext cx="2971800" cy="49530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0"/>
            <a:ext cx="5334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smtClean="0">
                <a:solidFill>
                  <a:srgbClr val="000000">
                    <a:lumMod val="75000"/>
                    <a:lumOff val="25000"/>
                  </a:srgbClr>
                </a:solidFill>
              </a:rPr>
              <a:t>Journey to the Cloud</a:t>
            </a:r>
            <a:endParaRPr lang="en-US" dirty="0">
              <a:solidFill>
                <a:srgbClr val="000000">
                  <a:lumMod val="75000"/>
                  <a:lumOff val="25000"/>
                </a:srgbClr>
              </a:solidFill>
            </a:endParaRPr>
          </a:p>
        </p:txBody>
      </p:sp>
      <p:sp>
        <p:nvSpPr>
          <p:cNvPr id="6" name="Slide Number Placeholder 6"/>
          <p:cNvSpPr>
            <a:spLocks noGrp="1"/>
          </p:cNvSpPr>
          <p:nvPr>
            <p:ph type="sldNum" sz="quarter" idx="14"/>
          </p:nvPr>
        </p:nvSpPr>
        <p:spPr/>
        <p:txBody>
          <a:bodyPr/>
          <a:lstStyle>
            <a:lvl1pPr>
              <a:defRPr/>
            </a:lvl1pPr>
          </a:lstStyle>
          <a:p>
            <a:pPr>
              <a:defRPr/>
            </a:pPr>
            <a:fld id="{D82361C7-9CA3-4A6E-97F2-A1FC064231A9}"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BulletsRight_Picture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2"/>
          </p:nvPr>
        </p:nvSpPr>
        <p:spPr>
          <a:xfrm>
            <a:off x="304800" y="914400"/>
            <a:ext cx="4114800" cy="4953000"/>
          </a:xfrm>
        </p:spPr>
        <p:txBody>
          <a:bodyPr>
            <a:normAutofit/>
          </a:bodyPr>
          <a:lstStyle>
            <a:lvl1pPr>
              <a:buNone/>
              <a:defRPr/>
            </a:lvl1pPr>
          </a:lstStyle>
          <a:p>
            <a:pPr lvl="0"/>
            <a:r>
              <a:rPr lang="en-US" noProof="0" dirty="0" smtClean="0"/>
              <a:t>Click icon to add picture</a:t>
            </a:r>
            <a:endParaRPr lang="en-US" noProof="0"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smtClean="0">
                <a:solidFill>
                  <a:srgbClr val="000000">
                    <a:lumMod val="75000"/>
                    <a:lumOff val="25000"/>
                  </a:srgbClr>
                </a:solidFill>
              </a:rPr>
              <a:t>Journey to the Cloud</a:t>
            </a:r>
            <a:endParaRPr lang="en-US" dirty="0">
              <a:solidFill>
                <a:srgbClr val="000000">
                  <a:lumMod val="75000"/>
                  <a:lumOff val="25000"/>
                </a:srgbClr>
              </a:solidFill>
            </a:endParaRPr>
          </a:p>
        </p:txBody>
      </p:sp>
      <p:sp>
        <p:nvSpPr>
          <p:cNvPr id="6" name="Slide Number Placeholder 6"/>
          <p:cNvSpPr>
            <a:spLocks noGrp="1"/>
          </p:cNvSpPr>
          <p:nvPr>
            <p:ph type="sldNum" sz="quarter" idx="14"/>
          </p:nvPr>
        </p:nvSpPr>
        <p:spPr/>
        <p:txBody>
          <a:bodyPr/>
          <a:lstStyle>
            <a:lvl1pPr>
              <a:defRPr/>
            </a:lvl1pPr>
          </a:lstStyle>
          <a:p>
            <a:pPr>
              <a:defRPr/>
            </a:pPr>
            <a:fld id="{FB43D240-9F96-4DC0-BD2E-CE45DCC91381}"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ntent_TwoColumnwith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47750"/>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87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047750"/>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87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dirty="0"/>
            </a:lvl1pPr>
          </a:lstStyle>
          <a:p>
            <a:pPr>
              <a:defRPr/>
            </a:pPr>
            <a:r>
              <a:rPr lang="en-US" smtClean="0">
                <a:solidFill>
                  <a:srgbClr val="000000">
                    <a:lumMod val="75000"/>
                    <a:lumOff val="25000"/>
                  </a:srgbClr>
                </a:solidFill>
              </a:rPr>
              <a:t>Journey to the Cloud</a:t>
            </a:r>
            <a:endParaRPr lang="en-US">
              <a:solidFill>
                <a:srgbClr val="000000">
                  <a:lumMod val="75000"/>
                  <a:lumOff val="25000"/>
                </a:srgbClr>
              </a:solidFill>
            </a:endParaRPr>
          </a:p>
        </p:txBody>
      </p:sp>
      <p:sp>
        <p:nvSpPr>
          <p:cNvPr id="8" name="Slide Number Placeholder 5"/>
          <p:cNvSpPr>
            <a:spLocks noGrp="1"/>
          </p:cNvSpPr>
          <p:nvPr>
            <p:ph type="sldNum" sz="quarter" idx="11"/>
          </p:nvPr>
        </p:nvSpPr>
        <p:spPr/>
        <p:txBody>
          <a:bodyPr/>
          <a:lstStyle>
            <a:lvl1pPr>
              <a:defRPr/>
            </a:lvl1pPr>
          </a:lstStyle>
          <a:p>
            <a:pPr>
              <a:defRPr/>
            </a:pPr>
            <a:fld id="{5DD70BA9-0AE5-4DC7-8A6D-25B86D6F2F92}"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_TablePlaceholder">
    <p:spTree>
      <p:nvGrpSpPr>
        <p:cNvPr id="1" name=""/>
        <p:cNvGrpSpPr/>
        <p:nvPr/>
      </p:nvGrpSpPr>
      <p:grpSpPr>
        <a:xfrm>
          <a:off x="0" y="0"/>
          <a:ext cx="0" cy="0"/>
          <a:chOff x="0" y="0"/>
          <a:chExt cx="0" cy="0"/>
        </a:xfrm>
      </p:grpSpPr>
      <p:sp>
        <p:nvSpPr>
          <p:cNvPr id="6" name="Table Placeholder 5"/>
          <p:cNvSpPr>
            <a:spLocks noGrp="1"/>
          </p:cNvSpPr>
          <p:nvPr>
            <p:ph type="tbl" sz="quarter" idx="12"/>
          </p:nvPr>
        </p:nvSpPr>
        <p:spPr>
          <a:xfrm>
            <a:off x="381000" y="1219200"/>
            <a:ext cx="8382000" cy="4648200"/>
          </a:xfrm>
        </p:spPr>
        <p:txBody>
          <a:bodyPr anchor="ctr">
            <a:normAutofit/>
          </a:bodyPr>
          <a:lstStyle>
            <a:lvl1pPr>
              <a:buNone/>
              <a:defRPr/>
            </a:lvl1pPr>
          </a:lstStyle>
          <a:p>
            <a:pPr lvl="0"/>
            <a:r>
              <a:rPr lang="en-US" noProof="0" dirty="0" smtClean="0"/>
              <a:t>Click icon to add table</a:t>
            </a:r>
            <a:endParaRPr lang="en-US" noProof="0"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4" name="Footer Placeholder 4"/>
          <p:cNvSpPr>
            <a:spLocks noGrp="1"/>
          </p:cNvSpPr>
          <p:nvPr>
            <p:ph type="ftr" sz="quarter" idx="13"/>
          </p:nvPr>
        </p:nvSpPr>
        <p:spPr/>
        <p:txBody>
          <a:bodyPr/>
          <a:lstStyle>
            <a:lvl1pPr>
              <a:defRPr/>
            </a:lvl1pPr>
          </a:lstStyle>
          <a:p>
            <a:pPr>
              <a:defRPr/>
            </a:pPr>
            <a:r>
              <a:rPr lang="en-US" smtClean="0">
                <a:solidFill>
                  <a:srgbClr val="000000">
                    <a:lumMod val="75000"/>
                    <a:lumOff val="25000"/>
                  </a:srgbClr>
                </a:solidFill>
              </a:rPr>
              <a:t>Journey to the Cloud</a:t>
            </a:r>
            <a:endParaRPr lang="en-US" dirty="0">
              <a:solidFill>
                <a:srgbClr val="000000">
                  <a:lumMod val="75000"/>
                  <a:lumOff val="25000"/>
                </a:srgbClr>
              </a:solidFill>
            </a:endParaRPr>
          </a:p>
        </p:txBody>
      </p:sp>
      <p:sp>
        <p:nvSpPr>
          <p:cNvPr id="5" name="Slide Number Placeholder 5"/>
          <p:cNvSpPr>
            <a:spLocks noGrp="1"/>
          </p:cNvSpPr>
          <p:nvPr>
            <p:ph type="sldNum" sz="quarter" idx="14"/>
          </p:nvPr>
        </p:nvSpPr>
        <p:spPr/>
        <p:txBody>
          <a:bodyPr/>
          <a:lstStyle>
            <a:lvl1pPr>
              <a:defRPr/>
            </a:lvl1pPr>
          </a:lstStyle>
          <a:p>
            <a:pPr>
              <a:defRPr/>
            </a:pPr>
            <a:fld id="{0E62AE4E-9066-49B4-8504-8C25DD4FBCC5}"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Page_Lesson_Topic">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ctrTitle"/>
          </p:nvPr>
        </p:nvSpPr>
        <p:spPr>
          <a:xfrm>
            <a:off x="685800" y="609600"/>
            <a:ext cx="6019800" cy="1219200"/>
          </a:xfrm>
        </p:spPr>
        <p:txBody>
          <a:bodyPr anchor="t"/>
          <a:lstStyle>
            <a:lvl1pPr>
              <a:defRPr sz="2600">
                <a:solidFill>
                  <a:schemeClr val="tx1">
                    <a:lumMod val="50000"/>
                    <a:lumOff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08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Content Placeholder 8"/>
          <p:cNvSpPr>
            <a:spLocks noGrp="1"/>
          </p:cNvSpPr>
          <p:nvPr>
            <p:ph sz="quarter" idx="13"/>
          </p:nvPr>
        </p:nvSpPr>
        <p:spPr>
          <a:xfrm>
            <a:off x="685800" y="1981200"/>
            <a:ext cx="7772400" cy="457200"/>
          </a:xfrm>
        </p:spPr>
        <p:txBody>
          <a:bodyPr/>
          <a:lstStyle>
            <a:lvl1pPr>
              <a:buNone/>
              <a:defRPr>
                <a:solidFill>
                  <a:srgbClr val="2C95DD"/>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7" name="Footer Placeholder 4"/>
          <p:cNvSpPr>
            <a:spLocks noGrp="1"/>
          </p:cNvSpPr>
          <p:nvPr>
            <p:ph type="ftr" sz="quarter" idx="14"/>
          </p:nvPr>
        </p:nvSpPr>
        <p:spPr/>
        <p:txBody>
          <a:bodyPr/>
          <a:lstStyle>
            <a:lvl1pPr>
              <a:defRPr>
                <a:solidFill>
                  <a:schemeClr val="tx1">
                    <a:lumMod val="75000"/>
                    <a:lumOff val="25000"/>
                  </a:schemeClr>
                </a:solidFill>
              </a:defRPr>
            </a:lvl1pPr>
          </a:lstStyle>
          <a:p>
            <a:pPr>
              <a:defRPr/>
            </a:pPr>
            <a:r>
              <a:rPr lang="en-US" dirty="0" smtClean="0"/>
              <a:t>Classic Data Center</a:t>
            </a:r>
            <a:endParaRPr lang="en-US" dirty="0"/>
          </a:p>
        </p:txBody>
      </p:sp>
      <p:sp>
        <p:nvSpPr>
          <p:cNvPr id="8" name="Slide Number Placeholder 5"/>
          <p:cNvSpPr>
            <a:spLocks noGrp="1"/>
          </p:cNvSpPr>
          <p:nvPr>
            <p:ph type="sldNum" sz="quarter" idx="15"/>
          </p:nvPr>
        </p:nvSpPr>
        <p:spPr/>
        <p:txBody>
          <a:bodyPr/>
          <a:lstStyle>
            <a:lvl1pPr>
              <a:defRPr>
                <a:solidFill>
                  <a:schemeClr val="tx1">
                    <a:lumMod val="75000"/>
                    <a:lumOff val="25000"/>
                  </a:schemeClr>
                </a:solidFill>
              </a:defRPr>
            </a:lvl1pPr>
          </a:lstStyle>
          <a:p>
            <a:pPr>
              <a:defRPr/>
            </a:pPr>
            <a:fld id="{E9C12BD9-86B3-4048-86CE-AC10D4E8430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_Picture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Picture Placeholder 6"/>
          <p:cNvSpPr>
            <a:spLocks noGrp="1"/>
          </p:cNvSpPr>
          <p:nvPr>
            <p:ph type="pic" sz="quarter" idx="13"/>
          </p:nvPr>
        </p:nvSpPr>
        <p:spPr>
          <a:xfrm>
            <a:off x="304800" y="914400"/>
            <a:ext cx="8458200" cy="5105400"/>
          </a:xfrm>
        </p:spPr>
        <p:txBody>
          <a:bodyPr>
            <a:normAutofit/>
          </a:bodyPr>
          <a:lstStyle>
            <a:lvl1pPr>
              <a:buNone/>
              <a:defRPr/>
            </a:lvl1pPr>
          </a:lstStyle>
          <a:p>
            <a:pPr lvl="0"/>
            <a:r>
              <a:rPr lang="en-US" noProof="0" dirty="0" smtClean="0"/>
              <a:t>Click icon to add picture</a:t>
            </a:r>
            <a:endParaRPr lang="en-US" noProof="0" dirty="0"/>
          </a:p>
        </p:txBody>
      </p:sp>
      <p:sp>
        <p:nvSpPr>
          <p:cNvPr id="4" name="Footer Placeholder 3"/>
          <p:cNvSpPr>
            <a:spLocks noGrp="1"/>
          </p:cNvSpPr>
          <p:nvPr>
            <p:ph type="ftr" sz="quarter" idx="14"/>
          </p:nvPr>
        </p:nvSpPr>
        <p:spPr>
          <a:xfrm>
            <a:off x="3886200" y="6629400"/>
            <a:ext cx="4724400" cy="228600"/>
          </a:xfrm>
        </p:spPr>
        <p:txBody>
          <a:bodyPr/>
          <a:lstStyle>
            <a:lvl1pPr>
              <a:defRPr/>
            </a:lvl1pPr>
          </a:lstStyle>
          <a:p>
            <a:pPr>
              <a:defRPr/>
            </a:pPr>
            <a:r>
              <a:rPr lang="en-US" smtClean="0">
                <a:solidFill>
                  <a:srgbClr val="000000">
                    <a:lumMod val="75000"/>
                    <a:lumOff val="25000"/>
                  </a:srgbClr>
                </a:solidFill>
              </a:rPr>
              <a:t>Journey to the Cloud</a:t>
            </a:r>
            <a:endParaRPr lang="en-US" dirty="0">
              <a:solidFill>
                <a:srgbClr val="000000">
                  <a:lumMod val="75000"/>
                  <a:lumOff val="25000"/>
                </a:srgbClr>
              </a:solidFill>
            </a:endParaRPr>
          </a:p>
        </p:txBody>
      </p:sp>
      <p:sp>
        <p:nvSpPr>
          <p:cNvPr id="5" name="Slide Number Placeholder 4"/>
          <p:cNvSpPr>
            <a:spLocks noGrp="1"/>
          </p:cNvSpPr>
          <p:nvPr>
            <p:ph type="sldNum" sz="quarter" idx="15"/>
          </p:nvPr>
        </p:nvSpPr>
        <p:spPr/>
        <p:txBody>
          <a:bodyPr/>
          <a:lstStyle>
            <a:lvl1pPr>
              <a:defRPr/>
            </a:lvl1pPr>
          </a:lstStyle>
          <a:p>
            <a:pPr>
              <a:defRPr/>
            </a:pPr>
            <a:fld id="{D5E37188-7CEB-4CA8-A656-F21412B4458C}"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_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solidFill>
                  <a:srgbClr val="000000">
                    <a:lumMod val="75000"/>
                    <a:lumOff val="25000"/>
                  </a:srgbClr>
                </a:solidFill>
              </a:rPr>
              <a:t>Journey to the Cloud</a:t>
            </a:r>
            <a:endParaRPr lang="en-US" dirty="0">
              <a:solidFill>
                <a:srgbClr val="000000">
                  <a:lumMod val="75000"/>
                  <a:lumOff val="25000"/>
                </a:srgbClr>
              </a:solidFill>
            </a:endParaRPr>
          </a:p>
        </p:txBody>
      </p:sp>
      <p:sp>
        <p:nvSpPr>
          <p:cNvPr id="4" name="Slide Number Placeholder 5"/>
          <p:cNvSpPr>
            <a:spLocks noGrp="1"/>
          </p:cNvSpPr>
          <p:nvPr>
            <p:ph type="sldNum" sz="quarter" idx="11"/>
          </p:nvPr>
        </p:nvSpPr>
        <p:spPr/>
        <p:txBody>
          <a:bodyPr/>
          <a:lstStyle>
            <a:lvl1pPr>
              <a:defRPr/>
            </a:lvl1pPr>
          </a:lstStyle>
          <a:p>
            <a:pPr>
              <a:defRPr/>
            </a:pPr>
            <a:fld id="{6ADD0FD0-5DC7-4614-9D2E-5687F653AACB}"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ontent_BulletsLeft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914400"/>
            <a:ext cx="4114800" cy="49530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smtClean="0">
                <a:solidFill>
                  <a:srgbClr val="000000">
                    <a:lumMod val="75000"/>
                    <a:lumOff val="25000"/>
                  </a:srgbClr>
                </a:solidFill>
              </a:rPr>
              <a:t>Journey to the Cloud</a:t>
            </a:r>
            <a:endParaRPr lang="en-US" dirty="0">
              <a:solidFill>
                <a:srgbClr val="000000">
                  <a:lumMod val="75000"/>
                  <a:lumOff val="25000"/>
                </a:srgbClr>
              </a:solidFill>
            </a:endParaRPr>
          </a:p>
        </p:txBody>
      </p:sp>
      <p:sp>
        <p:nvSpPr>
          <p:cNvPr id="6" name="Slide Number Placeholder 6"/>
          <p:cNvSpPr>
            <a:spLocks noGrp="1"/>
          </p:cNvSpPr>
          <p:nvPr>
            <p:ph type="sldNum" sz="quarter" idx="14"/>
          </p:nvPr>
        </p:nvSpPr>
        <p:spPr/>
        <p:txBody>
          <a:bodyPr/>
          <a:lstStyle>
            <a:lvl1pPr>
              <a:defRPr/>
            </a:lvl1pPr>
          </a:lstStyle>
          <a:p>
            <a:pPr>
              <a:defRPr/>
            </a:pPr>
            <a:fld id="{F6773B01-4140-4737-A600-00C5477C65A7}"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overPage">
    <p:spTree>
      <p:nvGrpSpPr>
        <p:cNvPr id="1" name=""/>
        <p:cNvGrpSpPr/>
        <p:nvPr/>
      </p:nvGrpSpPr>
      <p:grpSpPr>
        <a:xfrm>
          <a:off x="0" y="0"/>
          <a:ext cx="0" cy="0"/>
          <a:chOff x="0" y="0"/>
          <a:chExt cx="0" cy="0"/>
        </a:xfrm>
      </p:grpSpPr>
      <p:sp>
        <p:nvSpPr>
          <p:cNvPr id="2" name="Title 1"/>
          <p:cNvSpPr>
            <a:spLocks noGrp="1"/>
          </p:cNvSpPr>
          <p:nvPr>
            <p:ph type="title"/>
          </p:nvPr>
        </p:nvSpPr>
        <p:spPr>
          <a:xfrm>
            <a:off x="1789113" y="1524000"/>
            <a:ext cx="6705600" cy="1362075"/>
          </a:xfrm>
          <a:ln>
            <a:solidFill>
              <a:srgbClr val="777777"/>
            </a:solidFill>
          </a:ln>
        </p:spPr>
        <p:txBody>
          <a:bodyPr anchor="t"/>
          <a:lstStyle>
            <a:lvl1pPr algn="l">
              <a:defRPr sz="3200" b="1" cap="all">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828800" y="3048000"/>
            <a:ext cx="6705600" cy="150018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wo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14400"/>
            <a:ext cx="41148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0"/>
          </p:nvPr>
        </p:nvSpPr>
        <p:spPr>
          <a:xfrm>
            <a:off x="4648200" y="6629400"/>
            <a:ext cx="3962400" cy="228600"/>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pPr>
              <a:defRPr/>
            </a:pPr>
            <a:r>
              <a:rPr lang="en-US" dirty="0" smtClean="0"/>
              <a:t>Classic Data Center</a:t>
            </a:r>
          </a:p>
        </p:txBody>
      </p:sp>
      <p:sp>
        <p:nvSpPr>
          <p:cNvPr id="6" name="Slide Number Placeholder 6"/>
          <p:cNvSpPr>
            <a:spLocks noGrp="1"/>
          </p:cNvSpPr>
          <p:nvPr>
            <p:ph type="sldNum" sz="quarter" idx="11"/>
          </p:nvPr>
        </p:nvSpPr>
        <p:spPr/>
        <p:txBody>
          <a:bodyPr/>
          <a:lstStyle>
            <a:lvl1pPr>
              <a:defRPr/>
            </a:lvl1pPr>
          </a:lstStyle>
          <a:p>
            <a:pPr>
              <a:defRPr/>
            </a:pPr>
            <a:fld id="{3D6A4D2E-BFDE-4579-B1E4-06245D6D649B}" type="slidenum">
              <a:rPr lang="en-US"/>
              <a:pPr>
                <a:defRPr/>
              </a:pPr>
              <a:t>‹#›</a:t>
            </a:fld>
            <a:endParaRPr lang="en-US" dirty="0"/>
          </a:p>
        </p:txBody>
      </p:sp>
      <p:sp>
        <p:nvSpPr>
          <p:cNvPr id="8" name="Footer Placeholder 4"/>
          <p:cNvSpPr txBox="1">
            <a:spLocks/>
          </p:cNvSpPr>
          <p:nvPr userDrawn="1"/>
        </p:nvSpPr>
        <p:spPr>
          <a:xfrm>
            <a:off x="4419600" y="6629400"/>
            <a:ext cx="4191000" cy="228600"/>
          </a:xfrm>
          <a:prstGeom prst="rect">
            <a:avLst/>
          </a:prstGeom>
        </p:spPr>
        <p:txBody>
          <a:bodyPr vert="horz" lIns="91440" tIns="45720" rIns="91440" bIns="45720" rtlCol="0" anchor="b"/>
          <a:lstStyle>
            <a:lvl1pPr>
              <a:defRPr>
                <a:solidFill>
                  <a:schemeClr val="tx1">
                    <a:lumMod val="75000"/>
                    <a:lumOff val="2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BulletsLeft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914400"/>
            <a:ext cx="4114800" cy="49530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pPr>
              <a:defRPr/>
            </a:pPr>
            <a:r>
              <a:rPr lang="en-US" dirty="0" smtClean="0"/>
              <a:t>Classic Data Center</a:t>
            </a:r>
            <a:endParaRPr lang="en-US" dirty="0"/>
          </a:p>
        </p:txBody>
      </p:sp>
      <p:sp>
        <p:nvSpPr>
          <p:cNvPr id="6" name="Slide Number Placeholder 6"/>
          <p:cNvSpPr>
            <a:spLocks noGrp="1"/>
          </p:cNvSpPr>
          <p:nvPr>
            <p:ph type="sldNum" sz="quarter" idx="14"/>
          </p:nvPr>
        </p:nvSpPr>
        <p:spPr/>
        <p:txBody>
          <a:bodyPr/>
          <a:lstStyle>
            <a:lvl1pPr>
              <a:defRPr/>
            </a:lvl1pPr>
          </a:lstStyle>
          <a:p>
            <a:pPr>
              <a:defRPr/>
            </a:pPr>
            <a:fld id="{F6773B01-4140-4737-A600-00C5477C65A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BulletsSurround_Pictur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3352800"/>
            <a:ext cx="4114800" cy="2514600"/>
          </a:xfrm>
        </p:spPr>
        <p:txBody>
          <a:bodyPr>
            <a:normAutofit/>
          </a:bodyPr>
          <a:lstStyle>
            <a:lvl1pPr>
              <a:buNone/>
              <a:defRPr/>
            </a:lvl1pPr>
          </a:lstStyle>
          <a:p>
            <a:pPr lvl="0"/>
            <a:r>
              <a:rPr lang="en-US" noProof="0" dirty="0" smtClean="0"/>
              <a:t>Click icon to add picture</a:t>
            </a:r>
            <a:endParaRPr lang="en-US" noProof="0" dirty="0"/>
          </a:p>
        </p:txBody>
      </p:sp>
      <p:sp>
        <p:nvSpPr>
          <p:cNvPr id="3" name="Content Placeholder 2"/>
          <p:cNvSpPr>
            <a:spLocks noGrp="1"/>
          </p:cNvSpPr>
          <p:nvPr>
            <p:ph sz="half" idx="1"/>
          </p:nvPr>
        </p:nvSpPr>
        <p:spPr>
          <a:xfrm>
            <a:off x="304800" y="914401"/>
            <a:ext cx="8458200" cy="2286000"/>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04800" y="33528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4"/>
          </p:nvPr>
        </p:nvSpPr>
        <p:spPr>
          <a:xfrm>
            <a:off x="4648200" y="6629400"/>
            <a:ext cx="3962400" cy="228600"/>
          </a:xfrm>
        </p:spPr>
        <p:txBody>
          <a:bodyPr/>
          <a:lstStyle>
            <a:lvl1pPr>
              <a:defRPr/>
            </a:lvl1pPr>
          </a:lstStyle>
          <a:p>
            <a:pPr>
              <a:defRPr/>
            </a:pPr>
            <a:r>
              <a:rPr lang="en-US" dirty="0" smtClean="0"/>
              <a:t>r</a:t>
            </a:r>
          </a:p>
          <a:p>
            <a:pPr>
              <a:defRPr/>
            </a:pPr>
            <a:r>
              <a:rPr lang="en-US" dirty="0" smtClean="0"/>
              <a:t>Classic Data Center</a:t>
            </a:r>
            <a:endParaRPr lang="en-US" dirty="0"/>
          </a:p>
        </p:txBody>
      </p:sp>
      <p:sp>
        <p:nvSpPr>
          <p:cNvPr id="8" name="Slide Number Placeholder 6"/>
          <p:cNvSpPr>
            <a:spLocks noGrp="1"/>
          </p:cNvSpPr>
          <p:nvPr>
            <p:ph type="sldNum" sz="quarter" idx="15"/>
          </p:nvPr>
        </p:nvSpPr>
        <p:spPr/>
        <p:txBody>
          <a:bodyPr/>
          <a:lstStyle>
            <a:lvl1pPr>
              <a:defRPr/>
            </a:lvl1pPr>
          </a:lstStyle>
          <a:p>
            <a:pPr>
              <a:defRPr/>
            </a:pPr>
            <a:fld id="{5D9EB8BF-1EF5-4796-9F63-213B6934CB38}"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1.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762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04800" y="9144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419600" y="6629400"/>
            <a:ext cx="4191000" cy="228600"/>
          </a:xfrm>
          <a:prstGeom prst="rect">
            <a:avLst/>
          </a:prstGeom>
        </p:spPr>
        <p:txBody>
          <a:bodyPr vert="horz" lIns="91440" tIns="45720" rIns="91440" bIns="45720" rtlCol="0" anchor="b"/>
          <a:lstStyle>
            <a:lvl1pPr marL="0" marR="0" indent="0" algn="r" defTabSz="914400" rtl="0" eaLnBrk="1" fontAlgn="auto" latinLnBrk="0" hangingPunct="1">
              <a:lnSpc>
                <a:spcPct val="100000"/>
              </a:lnSpc>
              <a:spcBef>
                <a:spcPts val="0"/>
              </a:spcBef>
              <a:spcAft>
                <a:spcPts val="0"/>
              </a:spcAft>
              <a:buClrTx/>
              <a:buSzTx/>
              <a:buFontTx/>
              <a:buNone/>
              <a:tabLst/>
              <a:defRPr sz="1000">
                <a:solidFill>
                  <a:schemeClr val="tx1">
                    <a:lumMod val="75000"/>
                    <a:lumOff val="25000"/>
                  </a:schemeClr>
                </a:solidFill>
                <a:latin typeface="Calibri" pitchFamily="34" charset="0"/>
                <a:cs typeface="+mn-cs"/>
              </a:defRPr>
            </a:lvl1pPr>
          </a:lstStyle>
          <a:p>
            <a:pPr>
              <a:defRPr/>
            </a:pPr>
            <a:r>
              <a:rPr lang="en-US" dirty="0" smtClean="0"/>
              <a:t>Classic Data Center</a:t>
            </a:r>
            <a:endParaRPr lang="en-US" dirty="0"/>
          </a:p>
        </p:txBody>
      </p:sp>
      <p:sp>
        <p:nvSpPr>
          <p:cNvPr id="6" name="Slide Number Placeholder 5"/>
          <p:cNvSpPr>
            <a:spLocks noGrp="1"/>
          </p:cNvSpPr>
          <p:nvPr>
            <p:ph type="sldNum" sz="quarter" idx="4"/>
          </p:nvPr>
        </p:nvSpPr>
        <p:spPr>
          <a:xfrm>
            <a:off x="8686800" y="6629400"/>
            <a:ext cx="457200" cy="228600"/>
          </a:xfrm>
          <a:prstGeom prst="rect">
            <a:avLst/>
          </a:prstGeom>
        </p:spPr>
        <p:txBody>
          <a:bodyPr vert="horz" lIns="91440" tIns="45720" rIns="91440" bIns="45720" rtlCol="0" anchor="b"/>
          <a:lstStyle>
            <a:lvl1pPr algn="r" fontAlgn="auto">
              <a:spcBef>
                <a:spcPts val="0"/>
              </a:spcBef>
              <a:spcAft>
                <a:spcPts val="0"/>
              </a:spcAft>
              <a:defRPr sz="1000" smtClean="0">
                <a:solidFill>
                  <a:schemeClr val="tx1">
                    <a:lumMod val="75000"/>
                    <a:lumOff val="25000"/>
                  </a:schemeClr>
                </a:solidFill>
                <a:latin typeface="Calibri" pitchFamily="34" charset="0"/>
                <a:cs typeface="+mn-cs"/>
              </a:defRPr>
            </a:lvl1pPr>
          </a:lstStyle>
          <a:p>
            <a:pPr>
              <a:defRPr/>
            </a:pPr>
            <a:fld id="{2F0FE6C8-51A2-4AA8-BE8B-722D435E963D}" type="slidenum">
              <a:rPr lang="en-US"/>
              <a:pPr>
                <a:defRPr/>
              </a:pPr>
              <a:t>‹#›</a:t>
            </a:fld>
            <a:endParaRPr lang="en-US" dirty="0"/>
          </a:p>
        </p:txBody>
      </p:sp>
      <p:pic>
        <p:nvPicPr>
          <p:cNvPr id="1030" name="Picture 8"/>
          <p:cNvPicPr>
            <a:picLocks noChangeAspect="1" noChangeArrowheads="1"/>
          </p:cNvPicPr>
          <p:nvPr/>
        </p:nvPicPr>
        <p:blipFill>
          <a:blip r:embed="rId20" cstate="print"/>
          <a:srcRect/>
          <a:stretch>
            <a:fillRect/>
          </a:stretch>
        </p:blipFill>
        <p:spPr bwMode="auto">
          <a:xfrm>
            <a:off x="0" y="6134100"/>
            <a:ext cx="9150350" cy="523875"/>
          </a:xfrm>
          <a:prstGeom prst="rect">
            <a:avLst/>
          </a:prstGeom>
          <a:noFill/>
          <a:ln w="9525">
            <a:noFill/>
            <a:miter lim="800000"/>
            <a:headEnd/>
            <a:tailEnd/>
          </a:ln>
        </p:spPr>
      </p:pic>
      <p:sp>
        <p:nvSpPr>
          <p:cNvPr id="8" name="Rectangle 7"/>
          <p:cNvSpPr/>
          <p:nvPr/>
        </p:nvSpPr>
        <p:spPr>
          <a:xfrm>
            <a:off x="304800" y="6627813"/>
            <a:ext cx="3124200" cy="246062"/>
          </a:xfrm>
          <a:prstGeom prst="rect">
            <a:avLst/>
          </a:prstGeom>
        </p:spPr>
        <p:txBody>
          <a:bodyPr>
            <a:spAutoFit/>
          </a:bodyPr>
          <a:lstStyle/>
          <a:p>
            <a:pPr>
              <a:defRPr/>
            </a:pPr>
            <a:r>
              <a:rPr lang="en-US" sz="1000" dirty="0">
                <a:solidFill>
                  <a:schemeClr val="bg1">
                    <a:lumMod val="50000"/>
                  </a:schemeClr>
                </a:solidFill>
                <a:latin typeface="Calibri" pitchFamily="34" charset="0"/>
              </a:rPr>
              <a:t>Copyright © 2011 EMC Corporation. All Rights Reserved.</a:t>
            </a: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00" r:id="rId13"/>
    <p:sldLayoutId id="2147483814" r:id="rId14"/>
    <p:sldLayoutId id="2147483801" r:id="rId15"/>
    <p:sldLayoutId id="2147483818" r:id="rId16"/>
    <p:sldLayoutId id="2147483820" r:id="rId17"/>
    <p:sldLayoutId id="2147483821" r:id="rId18"/>
  </p:sldLayoutIdLst>
  <p:timing>
    <p:tnLst>
      <p:par>
        <p:cTn id="1" dur="indefinite" restart="never" nodeType="tmRoot"/>
      </p:par>
    </p:tnLst>
  </p:timing>
  <p:hf hdr="0" dt="0"/>
  <p:txStyles>
    <p:titleStyle>
      <a:lvl1pPr algn="l" rtl="0" eaLnBrk="1" fontAlgn="base" hangingPunct="1">
        <a:spcBef>
          <a:spcPct val="0"/>
        </a:spcBef>
        <a:spcAft>
          <a:spcPct val="0"/>
        </a:spcAft>
        <a:defRPr sz="2800" kern="1200">
          <a:solidFill>
            <a:srgbClr val="2C95DD"/>
          </a:solidFill>
          <a:latin typeface="+mj-lt"/>
          <a:ea typeface="+mj-ea"/>
          <a:cs typeface="+mj-cs"/>
        </a:defRPr>
      </a:lvl1pPr>
      <a:lvl2pPr algn="l" rtl="0" eaLnBrk="1" fontAlgn="base" hangingPunct="1">
        <a:spcBef>
          <a:spcPct val="0"/>
        </a:spcBef>
        <a:spcAft>
          <a:spcPct val="0"/>
        </a:spcAft>
        <a:defRPr sz="2800">
          <a:solidFill>
            <a:srgbClr val="2C95DD"/>
          </a:solidFill>
          <a:latin typeface="MetaNormalLF-Roman" pitchFamily="34" charset="0"/>
          <a:cs typeface="Arial" charset="0"/>
        </a:defRPr>
      </a:lvl2pPr>
      <a:lvl3pPr algn="l" rtl="0" eaLnBrk="1" fontAlgn="base" hangingPunct="1">
        <a:spcBef>
          <a:spcPct val="0"/>
        </a:spcBef>
        <a:spcAft>
          <a:spcPct val="0"/>
        </a:spcAft>
        <a:defRPr sz="2800">
          <a:solidFill>
            <a:srgbClr val="2C95DD"/>
          </a:solidFill>
          <a:latin typeface="MetaNormalLF-Roman" pitchFamily="34" charset="0"/>
          <a:cs typeface="Arial" charset="0"/>
        </a:defRPr>
      </a:lvl3pPr>
      <a:lvl4pPr algn="l" rtl="0" eaLnBrk="1" fontAlgn="base" hangingPunct="1">
        <a:spcBef>
          <a:spcPct val="0"/>
        </a:spcBef>
        <a:spcAft>
          <a:spcPct val="0"/>
        </a:spcAft>
        <a:defRPr sz="2800">
          <a:solidFill>
            <a:srgbClr val="2C95DD"/>
          </a:solidFill>
          <a:latin typeface="MetaNormalLF-Roman" pitchFamily="34" charset="0"/>
          <a:cs typeface="Arial" charset="0"/>
        </a:defRPr>
      </a:lvl4pPr>
      <a:lvl5pPr algn="l" rtl="0" eaLnBrk="1" fontAlgn="base" hangingPunct="1">
        <a:spcBef>
          <a:spcPct val="0"/>
        </a:spcBef>
        <a:spcAft>
          <a:spcPct val="0"/>
        </a:spcAft>
        <a:defRPr sz="2800">
          <a:solidFill>
            <a:srgbClr val="2C95DD"/>
          </a:solidFill>
          <a:latin typeface="MetaNormalLF-Roman" pitchFamily="34" charset="0"/>
          <a:cs typeface="Arial" charset="0"/>
        </a:defRPr>
      </a:lvl5pPr>
      <a:lvl6pPr marL="457200" algn="l" rtl="0" eaLnBrk="1" fontAlgn="base" hangingPunct="1">
        <a:spcBef>
          <a:spcPct val="0"/>
        </a:spcBef>
        <a:spcAft>
          <a:spcPct val="0"/>
        </a:spcAft>
        <a:defRPr sz="2800">
          <a:solidFill>
            <a:srgbClr val="00B0F0"/>
          </a:solidFill>
          <a:latin typeface="MetaNormalLF-Roman" pitchFamily="34" charset="0"/>
          <a:cs typeface="Arial" charset="0"/>
        </a:defRPr>
      </a:lvl6pPr>
      <a:lvl7pPr marL="914400" algn="l" rtl="0" eaLnBrk="1" fontAlgn="base" hangingPunct="1">
        <a:spcBef>
          <a:spcPct val="0"/>
        </a:spcBef>
        <a:spcAft>
          <a:spcPct val="0"/>
        </a:spcAft>
        <a:defRPr sz="2800">
          <a:solidFill>
            <a:srgbClr val="00B0F0"/>
          </a:solidFill>
          <a:latin typeface="MetaNormalLF-Roman" pitchFamily="34" charset="0"/>
          <a:cs typeface="Arial" charset="0"/>
        </a:defRPr>
      </a:lvl7pPr>
      <a:lvl8pPr marL="1371600" algn="l" rtl="0" eaLnBrk="1" fontAlgn="base" hangingPunct="1">
        <a:spcBef>
          <a:spcPct val="0"/>
        </a:spcBef>
        <a:spcAft>
          <a:spcPct val="0"/>
        </a:spcAft>
        <a:defRPr sz="2800">
          <a:solidFill>
            <a:srgbClr val="00B0F0"/>
          </a:solidFill>
          <a:latin typeface="MetaNormalLF-Roman" pitchFamily="34" charset="0"/>
          <a:cs typeface="Arial" charset="0"/>
        </a:defRPr>
      </a:lvl8pPr>
      <a:lvl9pPr marL="1828800" algn="l" rtl="0" eaLnBrk="1" fontAlgn="base" hangingPunct="1">
        <a:spcBef>
          <a:spcPct val="0"/>
        </a:spcBef>
        <a:spcAft>
          <a:spcPct val="0"/>
        </a:spcAft>
        <a:defRPr sz="2800">
          <a:solidFill>
            <a:srgbClr val="00B0F0"/>
          </a:solidFill>
          <a:latin typeface="MetaNormalLF-Roman" pitchFamily="34" charset="0"/>
          <a:cs typeface="Arial" charset="0"/>
        </a:defRPr>
      </a:lvl9pPr>
    </p:titleStyle>
    <p:bodyStyle>
      <a:lvl1pPr marL="231775" indent="-231775" algn="l" rtl="0" eaLnBrk="1" fontAlgn="base" hangingPunct="1">
        <a:spcBef>
          <a:spcPct val="20000"/>
        </a:spcBef>
        <a:spcAft>
          <a:spcPct val="0"/>
        </a:spcAft>
        <a:buClr>
          <a:srgbClr val="92D050"/>
        </a:buClr>
        <a:buSzPct val="120000"/>
        <a:buFont typeface="Arial" charset="0"/>
        <a:buChar char="•"/>
        <a:defRPr sz="2400" kern="1200">
          <a:solidFill>
            <a:schemeClr val="bg2">
              <a:lumMod val="75000"/>
            </a:schemeClr>
          </a:solidFill>
          <a:latin typeface="Calibri" pitchFamily="34" charset="0"/>
          <a:ea typeface="+mn-ea"/>
          <a:cs typeface="+mn-cs"/>
        </a:defRPr>
      </a:lvl1pPr>
      <a:lvl2pPr marL="682625" indent="-341313" algn="l" rtl="0" eaLnBrk="1" fontAlgn="base" hangingPunct="1">
        <a:spcBef>
          <a:spcPct val="20000"/>
        </a:spcBef>
        <a:spcAft>
          <a:spcPct val="0"/>
        </a:spcAft>
        <a:buClr>
          <a:srgbClr val="FFC425"/>
        </a:buClr>
        <a:buSzPct val="90000"/>
        <a:buFont typeface="Webdings" pitchFamily="18" charset="2"/>
        <a:buChar char="4"/>
        <a:defRPr sz="2200" kern="1200">
          <a:solidFill>
            <a:schemeClr val="bg2">
              <a:lumMod val="75000"/>
            </a:schemeClr>
          </a:solidFill>
          <a:latin typeface="Calibri" pitchFamily="34" charset="0"/>
          <a:ea typeface="+mn-ea"/>
          <a:cs typeface="+mn-cs"/>
        </a:defRPr>
      </a:lvl2pPr>
      <a:lvl3pPr marL="1143000" indent="-338138" algn="l" rtl="0" eaLnBrk="1" fontAlgn="base" hangingPunct="1">
        <a:spcBef>
          <a:spcPct val="20000"/>
        </a:spcBef>
        <a:spcAft>
          <a:spcPct val="0"/>
        </a:spcAft>
        <a:buClr>
          <a:srgbClr val="B5761B"/>
        </a:buClr>
        <a:buSzPct val="90000"/>
        <a:buFont typeface="Webdings" pitchFamily="18" charset="2"/>
        <a:buChar char="8"/>
        <a:defRPr sz="2000" kern="1200">
          <a:solidFill>
            <a:schemeClr val="bg2">
              <a:lumMod val="75000"/>
            </a:schemeClr>
          </a:solidFill>
          <a:latin typeface="Calibri" pitchFamily="34" charset="0"/>
          <a:ea typeface="+mn-ea"/>
          <a:cs typeface="+mn-cs"/>
        </a:defRPr>
      </a:lvl3pPr>
      <a:lvl4pPr marL="1487488" indent="-231775" algn="l" rtl="0" eaLnBrk="1" fontAlgn="base" hangingPunct="1">
        <a:spcBef>
          <a:spcPct val="20000"/>
        </a:spcBef>
        <a:spcAft>
          <a:spcPct val="0"/>
        </a:spcAft>
        <a:buClr>
          <a:schemeClr val="tx2"/>
        </a:buClr>
        <a:buFont typeface="Wingdings" pitchFamily="2" charset="2"/>
        <a:buChar char="§"/>
        <a:defRPr kern="1200">
          <a:solidFill>
            <a:schemeClr val="bg2">
              <a:lumMod val="75000"/>
            </a:schemeClr>
          </a:solidFill>
          <a:latin typeface="Calibri" pitchFamily="34" charset="0"/>
          <a:ea typeface="+mn-ea"/>
          <a:cs typeface="+mn-cs"/>
        </a:defRPr>
      </a:lvl4pPr>
      <a:lvl5pPr marL="1828800" indent="-231775" algn="l" rtl="0" eaLnBrk="1" fontAlgn="base" hangingPunct="1">
        <a:spcBef>
          <a:spcPct val="20000"/>
        </a:spcBef>
        <a:spcAft>
          <a:spcPct val="0"/>
        </a:spcAft>
        <a:buClr>
          <a:srgbClr val="7030A0"/>
        </a:buClr>
        <a:buSzPct val="110000"/>
        <a:buFont typeface="Arial" charset="0"/>
        <a:buChar char="•"/>
        <a:defRPr kern="1200">
          <a:solidFill>
            <a:schemeClr val="bg2">
              <a:lumMod val="7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762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04800" y="9144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419600" y="6629400"/>
            <a:ext cx="4191000" cy="228600"/>
          </a:xfrm>
          <a:prstGeom prst="rect">
            <a:avLst/>
          </a:prstGeom>
        </p:spPr>
        <p:txBody>
          <a:bodyPr vert="horz" lIns="91440" tIns="45720" rIns="91440" bIns="45720" rtlCol="0" anchor="b"/>
          <a:lstStyle>
            <a:lvl1pPr marL="0" marR="0" indent="0" algn="r" defTabSz="914400" rtl="0" eaLnBrk="1" fontAlgn="auto" latinLnBrk="0" hangingPunct="1">
              <a:lnSpc>
                <a:spcPct val="100000"/>
              </a:lnSpc>
              <a:spcBef>
                <a:spcPts val="0"/>
              </a:spcBef>
              <a:spcAft>
                <a:spcPts val="0"/>
              </a:spcAft>
              <a:buClrTx/>
              <a:buSzTx/>
              <a:buFontTx/>
              <a:buNone/>
              <a:tabLst/>
              <a:defRPr sz="1000">
                <a:solidFill>
                  <a:schemeClr val="tx1">
                    <a:lumMod val="75000"/>
                    <a:lumOff val="25000"/>
                  </a:schemeClr>
                </a:solidFill>
                <a:latin typeface="Calibri" pitchFamily="34" charset="0"/>
                <a:cs typeface="+mn-cs"/>
              </a:defRPr>
            </a:lvl1pPr>
          </a:lstStyle>
          <a:p>
            <a:pPr>
              <a:defRPr/>
            </a:pPr>
            <a:r>
              <a:rPr lang="en-US" dirty="0" smtClean="0">
                <a:solidFill>
                  <a:srgbClr val="000000">
                    <a:lumMod val="75000"/>
                    <a:lumOff val="25000"/>
                  </a:srgbClr>
                </a:solidFill>
              </a:rPr>
              <a:t>Classic Data Center</a:t>
            </a:r>
            <a:endParaRPr lang="en-US" dirty="0">
              <a:solidFill>
                <a:srgbClr val="000000">
                  <a:lumMod val="75000"/>
                  <a:lumOff val="25000"/>
                </a:srgbClr>
              </a:solidFill>
            </a:endParaRPr>
          </a:p>
        </p:txBody>
      </p:sp>
      <p:sp>
        <p:nvSpPr>
          <p:cNvPr id="6" name="Slide Number Placeholder 5"/>
          <p:cNvSpPr>
            <a:spLocks noGrp="1"/>
          </p:cNvSpPr>
          <p:nvPr>
            <p:ph type="sldNum" sz="quarter" idx="4"/>
          </p:nvPr>
        </p:nvSpPr>
        <p:spPr>
          <a:xfrm>
            <a:off x="8686800" y="6629400"/>
            <a:ext cx="457200" cy="228600"/>
          </a:xfrm>
          <a:prstGeom prst="rect">
            <a:avLst/>
          </a:prstGeom>
        </p:spPr>
        <p:txBody>
          <a:bodyPr vert="horz" lIns="91440" tIns="45720" rIns="91440" bIns="45720" rtlCol="0" anchor="b"/>
          <a:lstStyle>
            <a:lvl1pPr algn="r" fontAlgn="auto">
              <a:spcBef>
                <a:spcPts val="0"/>
              </a:spcBef>
              <a:spcAft>
                <a:spcPts val="0"/>
              </a:spcAft>
              <a:defRPr sz="1000" smtClean="0">
                <a:solidFill>
                  <a:schemeClr val="tx1">
                    <a:lumMod val="75000"/>
                    <a:lumOff val="25000"/>
                  </a:schemeClr>
                </a:solidFill>
                <a:latin typeface="Calibri" pitchFamily="34" charset="0"/>
                <a:cs typeface="+mn-cs"/>
              </a:defRPr>
            </a:lvl1pPr>
          </a:lstStyle>
          <a:p>
            <a:pPr>
              <a:defRPr/>
            </a:pPr>
            <a:fld id="{2F0FE6C8-51A2-4AA8-BE8B-722D435E963D}"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pic>
        <p:nvPicPr>
          <p:cNvPr id="1030" name="Picture 8"/>
          <p:cNvPicPr>
            <a:picLocks noChangeAspect="1" noChangeArrowheads="1"/>
          </p:cNvPicPr>
          <p:nvPr/>
        </p:nvPicPr>
        <p:blipFill>
          <a:blip r:embed="rId20" cstate="print"/>
          <a:srcRect/>
          <a:stretch>
            <a:fillRect/>
          </a:stretch>
        </p:blipFill>
        <p:spPr bwMode="auto">
          <a:xfrm>
            <a:off x="0" y="6134100"/>
            <a:ext cx="9150350" cy="523875"/>
          </a:xfrm>
          <a:prstGeom prst="rect">
            <a:avLst/>
          </a:prstGeom>
          <a:noFill/>
          <a:ln w="9525">
            <a:noFill/>
            <a:miter lim="800000"/>
            <a:headEnd/>
            <a:tailEnd/>
          </a:ln>
        </p:spPr>
      </p:pic>
      <p:sp>
        <p:nvSpPr>
          <p:cNvPr id="8" name="Rectangle 7"/>
          <p:cNvSpPr/>
          <p:nvPr/>
        </p:nvSpPr>
        <p:spPr>
          <a:xfrm>
            <a:off x="304800" y="6627813"/>
            <a:ext cx="3124200" cy="246062"/>
          </a:xfrm>
          <a:prstGeom prst="rect">
            <a:avLst/>
          </a:prstGeom>
        </p:spPr>
        <p:txBody>
          <a:bodyPr>
            <a:spAutoFit/>
          </a:bodyPr>
          <a:lstStyle/>
          <a:p>
            <a:pPr>
              <a:defRPr/>
            </a:pPr>
            <a:r>
              <a:rPr lang="en-US" sz="1000" dirty="0">
                <a:solidFill>
                  <a:srgbClr val="FFFFFF">
                    <a:lumMod val="50000"/>
                  </a:srgbClr>
                </a:solidFill>
                <a:latin typeface="Calibri" pitchFamily="34" charset="0"/>
              </a:rPr>
              <a:t>Copyright © 2011 EMC Corporation. All Rights Reserved.</a:t>
            </a: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Lst>
  <p:timing>
    <p:tnLst>
      <p:par>
        <p:cTn id="1" dur="indefinite" restart="never" nodeType="tmRoot"/>
      </p:par>
    </p:tnLst>
  </p:timing>
  <p:hf hdr="0" dt="0"/>
  <p:txStyles>
    <p:titleStyle>
      <a:lvl1pPr algn="l" rtl="0" eaLnBrk="1" fontAlgn="base" hangingPunct="1">
        <a:spcBef>
          <a:spcPct val="0"/>
        </a:spcBef>
        <a:spcAft>
          <a:spcPct val="0"/>
        </a:spcAft>
        <a:defRPr sz="2800" kern="1200">
          <a:solidFill>
            <a:srgbClr val="2C95DD"/>
          </a:solidFill>
          <a:latin typeface="+mj-lt"/>
          <a:ea typeface="+mj-ea"/>
          <a:cs typeface="+mj-cs"/>
        </a:defRPr>
      </a:lvl1pPr>
      <a:lvl2pPr algn="l" rtl="0" eaLnBrk="1" fontAlgn="base" hangingPunct="1">
        <a:spcBef>
          <a:spcPct val="0"/>
        </a:spcBef>
        <a:spcAft>
          <a:spcPct val="0"/>
        </a:spcAft>
        <a:defRPr sz="2800">
          <a:solidFill>
            <a:srgbClr val="2C95DD"/>
          </a:solidFill>
          <a:latin typeface="MetaNormalLF-Roman" pitchFamily="34" charset="0"/>
          <a:cs typeface="Arial" charset="0"/>
        </a:defRPr>
      </a:lvl2pPr>
      <a:lvl3pPr algn="l" rtl="0" eaLnBrk="1" fontAlgn="base" hangingPunct="1">
        <a:spcBef>
          <a:spcPct val="0"/>
        </a:spcBef>
        <a:spcAft>
          <a:spcPct val="0"/>
        </a:spcAft>
        <a:defRPr sz="2800">
          <a:solidFill>
            <a:srgbClr val="2C95DD"/>
          </a:solidFill>
          <a:latin typeface="MetaNormalLF-Roman" pitchFamily="34" charset="0"/>
          <a:cs typeface="Arial" charset="0"/>
        </a:defRPr>
      </a:lvl3pPr>
      <a:lvl4pPr algn="l" rtl="0" eaLnBrk="1" fontAlgn="base" hangingPunct="1">
        <a:spcBef>
          <a:spcPct val="0"/>
        </a:spcBef>
        <a:spcAft>
          <a:spcPct val="0"/>
        </a:spcAft>
        <a:defRPr sz="2800">
          <a:solidFill>
            <a:srgbClr val="2C95DD"/>
          </a:solidFill>
          <a:latin typeface="MetaNormalLF-Roman" pitchFamily="34" charset="0"/>
          <a:cs typeface="Arial" charset="0"/>
        </a:defRPr>
      </a:lvl4pPr>
      <a:lvl5pPr algn="l" rtl="0" eaLnBrk="1" fontAlgn="base" hangingPunct="1">
        <a:spcBef>
          <a:spcPct val="0"/>
        </a:spcBef>
        <a:spcAft>
          <a:spcPct val="0"/>
        </a:spcAft>
        <a:defRPr sz="2800">
          <a:solidFill>
            <a:srgbClr val="2C95DD"/>
          </a:solidFill>
          <a:latin typeface="MetaNormalLF-Roman" pitchFamily="34" charset="0"/>
          <a:cs typeface="Arial" charset="0"/>
        </a:defRPr>
      </a:lvl5pPr>
      <a:lvl6pPr marL="457200" algn="l" rtl="0" eaLnBrk="1" fontAlgn="base" hangingPunct="1">
        <a:spcBef>
          <a:spcPct val="0"/>
        </a:spcBef>
        <a:spcAft>
          <a:spcPct val="0"/>
        </a:spcAft>
        <a:defRPr sz="2800">
          <a:solidFill>
            <a:srgbClr val="00B0F0"/>
          </a:solidFill>
          <a:latin typeface="MetaNormalLF-Roman" pitchFamily="34" charset="0"/>
          <a:cs typeface="Arial" charset="0"/>
        </a:defRPr>
      </a:lvl6pPr>
      <a:lvl7pPr marL="914400" algn="l" rtl="0" eaLnBrk="1" fontAlgn="base" hangingPunct="1">
        <a:spcBef>
          <a:spcPct val="0"/>
        </a:spcBef>
        <a:spcAft>
          <a:spcPct val="0"/>
        </a:spcAft>
        <a:defRPr sz="2800">
          <a:solidFill>
            <a:srgbClr val="00B0F0"/>
          </a:solidFill>
          <a:latin typeface="MetaNormalLF-Roman" pitchFamily="34" charset="0"/>
          <a:cs typeface="Arial" charset="0"/>
        </a:defRPr>
      </a:lvl7pPr>
      <a:lvl8pPr marL="1371600" algn="l" rtl="0" eaLnBrk="1" fontAlgn="base" hangingPunct="1">
        <a:spcBef>
          <a:spcPct val="0"/>
        </a:spcBef>
        <a:spcAft>
          <a:spcPct val="0"/>
        </a:spcAft>
        <a:defRPr sz="2800">
          <a:solidFill>
            <a:srgbClr val="00B0F0"/>
          </a:solidFill>
          <a:latin typeface="MetaNormalLF-Roman" pitchFamily="34" charset="0"/>
          <a:cs typeface="Arial" charset="0"/>
        </a:defRPr>
      </a:lvl8pPr>
      <a:lvl9pPr marL="1828800" algn="l" rtl="0" eaLnBrk="1" fontAlgn="base" hangingPunct="1">
        <a:spcBef>
          <a:spcPct val="0"/>
        </a:spcBef>
        <a:spcAft>
          <a:spcPct val="0"/>
        </a:spcAft>
        <a:defRPr sz="2800">
          <a:solidFill>
            <a:srgbClr val="00B0F0"/>
          </a:solidFill>
          <a:latin typeface="MetaNormalLF-Roman" pitchFamily="34" charset="0"/>
          <a:cs typeface="Arial" charset="0"/>
        </a:defRPr>
      </a:lvl9pPr>
    </p:titleStyle>
    <p:bodyStyle>
      <a:lvl1pPr marL="231775" indent="-231775" algn="l" rtl="0" eaLnBrk="1" fontAlgn="base" hangingPunct="1">
        <a:spcBef>
          <a:spcPct val="20000"/>
        </a:spcBef>
        <a:spcAft>
          <a:spcPct val="0"/>
        </a:spcAft>
        <a:buClr>
          <a:srgbClr val="92D050"/>
        </a:buClr>
        <a:buSzPct val="120000"/>
        <a:buFont typeface="Arial" charset="0"/>
        <a:buChar char="•"/>
        <a:defRPr sz="2400" kern="1200">
          <a:solidFill>
            <a:schemeClr val="bg2">
              <a:lumMod val="75000"/>
            </a:schemeClr>
          </a:solidFill>
          <a:latin typeface="Calibri" pitchFamily="34" charset="0"/>
          <a:ea typeface="+mn-ea"/>
          <a:cs typeface="+mn-cs"/>
        </a:defRPr>
      </a:lvl1pPr>
      <a:lvl2pPr marL="682625" indent="-341313" algn="l" rtl="0" eaLnBrk="1" fontAlgn="base" hangingPunct="1">
        <a:spcBef>
          <a:spcPct val="20000"/>
        </a:spcBef>
        <a:spcAft>
          <a:spcPct val="0"/>
        </a:spcAft>
        <a:buClr>
          <a:srgbClr val="FFC425"/>
        </a:buClr>
        <a:buSzPct val="90000"/>
        <a:buFont typeface="Webdings" pitchFamily="18" charset="2"/>
        <a:buChar char="4"/>
        <a:defRPr sz="2200" kern="1200">
          <a:solidFill>
            <a:schemeClr val="bg2">
              <a:lumMod val="75000"/>
            </a:schemeClr>
          </a:solidFill>
          <a:latin typeface="Calibri" pitchFamily="34" charset="0"/>
          <a:ea typeface="+mn-ea"/>
          <a:cs typeface="+mn-cs"/>
        </a:defRPr>
      </a:lvl2pPr>
      <a:lvl3pPr marL="1143000" indent="-338138" algn="l" rtl="0" eaLnBrk="1" fontAlgn="base" hangingPunct="1">
        <a:spcBef>
          <a:spcPct val="20000"/>
        </a:spcBef>
        <a:spcAft>
          <a:spcPct val="0"/>
        </a:spcAft>
        <a:buClr>
          <a:srgbClr val="B5761B"/>
        </a:buClr>
        <a:buSzPct val="90000"/>
        <a:buFont typeface="Webdings" pitchFamily="18" charset="2"/>
        <a:buChar char="8"/>
        <a:defRPr sz="2000" kern="1200">
          <a:solidFill>
            <a:schemeClr val="bg2">
              <a:lumMod val="75000"/>
            </a:schemeClr>
          </a:solidFill>
          <a:latin typeface="Calibri" pitchFamily="34" charset="0"/>
          <a:ea typeface="+mn-ea"/>
          <a:cs typeface="+mn-cs"/>
        </a:defRPr>
      </a:lvl3pPr>
      <a:lvl4pPr marL="1487488" indent="-231775" algn="l" rtl="0" eaLnBrk="1" fontAlgn="base" hangingPunct="1">
        <a:spcBef>
          <a:spcPct val="20000"/>
        </a:spcBef>
        <a:spcAft>
          <a:spcPct val="0"/>
        </a:spcAft>
        <a:buClr>
          <a:schemeClr val="tx2"/>
        </a:buClr>
        <a:buFont typeface="Wingdings" pitchFamily="2" charset="2"/>
        <a:buChar char="§"/>
        <a:defRPr kern="1200">
          <a:solidFill>
            <a:schemeClr val="bg2">
              <a:lumMod val="75000"/>
            </a:schemeClr>
          </a:solidFill>
          <a:latin typeface="Calibri" pitchFamily="34" charset="0"/>
          <a:ea typeface="+mn-ea"/>
          <a:cs typeface="+mn-cs"/>
        </a:defRPr>
      </a:lvl4pPr>
      <a:lvl5pPr marL="1828800" indent="-231775" algn="l" rtl="0" eaLnBrk="1" fontAlgn="base" hangingPunct="1">
        <a:spcBef>
          <a:spcPct val="20000"/>
        </a:spcBef>
        <a:spcAft>
          <a:spcPct val="0"/>
        </a:spcAft>
        <a:buClr>
          <a:srgbClr val="7030A0"/>
        </a:buClr>
        <a:buSzPct val="110000"/>
        <a:buFont typeface="Arial" charset="0"/>
        <a:buChar char="•"/>
        <a:defRPr kern="1200">
          <a:solidFill>
            <a:schemeClr val="bg2">
              <a:lumMod val="7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762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04800" y="9144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419600" y="6629400"/>
            <a:ext cx="4191000" cy="228600"/>
          </a:xfrm>
          <a:prstGeom prst="rect">
            <a:avLst/>
          </a:prstGeom>
        </p:spPr>
        <p:txBody>
          <a:bodyPr vert="horz" lIns="91440" tIns="45720" rIns="91440" bIns="45720" rtlCol="0" anchor="b"/>
          <a:lstStyle>
            <a:lvl1pPr algn="r" fontAlgn="auto">
              <a:spcBef>
                <a:spcPts val="0"/>
              </a:spcBef>
              <a:spcAft>
                <a:spcPts val="0"/>
              </a:spcAft>
              <a:defRPr sz="1000" smtClean="0">
                <a:solidFill>
                  <a:schemeClr val="tx1">
                    <a:lumMod val="75000"/>
                    <a:lumOff val="25000"/>
                  </a:schemeClr>
                </a:solidFill>
                <a:latin typeface="Calibri" pitchFamily="34" charset="0"/>
                <a:cs typeface="+mn-cs"/>
              </a:defRPr>
            </a:lvl1pPr>
          </a:lstStyle>
          <a:p>
            <a:pPr>
              <a:defRPr/>
            </a:pPr>
            <a:r>
              <a:rPr lang="en-US" dirty="0">
                <a:solidFill>
                  <a:srgbClr val="000000">
                    <a:lumMod val="75000"/>
                    <a:lumOff val="25000"/>
                  </a:srgbClr>
                </a:solidFill>
              </a:rPr>
              <a:t>Journey to the Cloud</a:t>
            </a:r>
          </a:p>
        </p:txBody>
      </p:sp>
      <p:sp>
        <p:nvSpPr>
          <p:cNvPr id="6" name="Slide Number Placeholder 5"/>
          <p:cNvSpPr>
            <a:spLocks noGrp="1"/>
          </p:cNvSpPr>
          <p:nvPr>
            <p:ph type="sldNum" sz="quarter" idx="4"/>
          </p:nvPr>
        </p:nvSpPr>
        <p:spPr>
          <a:xfrm>
            <a:off x="8686800" y="6629400"/>
            <a:ext cx="457200" cy="228600"/>
          </a:xfrm>
          <a:prstGeom prst="rect">
            <a:avLst/>
          </a:prstGeom>
        </p:spPr>
        <p:txBody>
          <a:bodyPr vert="horz" lIns="91440" tIns="45720" rIns="91440" bIns="45720" rtlCol="0" anchor="b"/>
          <a:lstStyle>
            <a:lvl1pPr algn="r" fontAlgn="auto">
              <a:spcBef>
                <a:spcPts val="0"/>
              </a:spcBef>
              <a:spcAft>
                <a:spcPts val="0"/>
              </a:spcAft>
              <a:defRPr sz="1000" smtClean="0">
                <a:solidFill>
                  <a:schemeClr val="tx1">
                    <a:lumMod val="75000"/>
                    <a:lumOff val="25000"/>
                  </a:schemeClr>
                </a:solidFill>
                <a:latin typeface="Calibri" pitchFamily="34" charset="0"/>
                <a:cs typeface="+mn-cs"/>
              </a:defRPr>
            </a:lvl1pPr>
          </a:lstStyle>
          <a:p>
            <a:pPr>
              <a:defRPr/>
            </a:pPr>
            <a:fld id="{2F0FE6C8-51A2-4AA8-BE8B-722D435E963D}" type="slidenum">
              <a:rPr lang="en-US">
                <a:solidFill>
                  <a:srgbClr val="000000">
                    <a:lumMod val="75000"/>
                    <a:lumOff val="25000"/>
                  </a:srgbClr>
                </a:solidFill>
              </a:rPr>
              <a:pPr>
                <a:defRPr/>
              </a:pPr>
              <a:t>‹#›</a:t>
            </a:fld>
            <a:endParaRPr lang="en-US" dirty="0">
              <a:solidFill>
                <a:srgbClr val="000000">
                  <a:lumMod val="75000"/>
                  <a:lumOff val="25000"/>
                </a:srgbClr>
              </a:solidFill>
            </a:endParaRPr>
          </a:p>
        </p:txBody>
      </p:sp>
      <p:pic>
        <p:nvPicPr>
          <p:cNvPr id="1030" name="Picture 8"/>
          <p:cNvPicPr>
            <a:picLocks noChangeAspect="1" noChangeArrowheads="1"/>
          </p:cNvPicPr>
          <p:nvPr/>
        </p:nvPicPr>
        <p:blipFill>
          <a:blip r:embed="rId19" cstate="print"/>
          <a:srcRect/>
          <a:stretch>
            <a:fillRect/>
          </a:stretch>
        </p:blipFill>
        <p:spPr bwMode="auto">
          <a:xfrm>
            <a:off x="0" y="6134100"/>
            <a:ext cx="9150350" cy="523875"/>
          </a:xfrm>
          <a:prstGeom prst="rect">
            <a:avLst/>
          </a:prstGeom>
          <a:noFill/>
          <a:ln w="9525">
            <a:noFill/>
            <a:miter lim="800000"/>
            <a:headEnd/>
            <a:tailEnd/>
          </a:ln>
        </p:spPr>
      </p:pic>
      <p:sp>
        <p:nvSpPr>
          <p:cNvPr id="8" name="Rectangle 7"/>
          <p:cNvSpPr/>
          <p:nvPr/>
        </p:nvSpPr>
        <p:spPr>
          <a:xfrm>
            <a:off x="304800" y="6627813"/>
            <a:ext cx="3124200" cy="246062"/>
          </a:xfrm>
          <a:prstGeom prst="rect">
            <a:avLst/>
          </a:prstGeom>
        </p:spPr>
        <p:txBody>
          <a:bodyPr>
            <a:spAutoFit/>
          </a:bodyPr>
          <a:lstStyle/>
          <a:p>
            <a:pPr>
              <a:defRPr/>
            </a:pPr>
            <a:r>
              <a:rPr lang="en-US" sz="1000" dirty="0">
                <a:solidFill>
                  <a:srgbClr val="FFFFFF">
                    <a:lumMod val="50000"/>
                  </a:srgbClr>
                </a:solidFill>
                <a:latin typeface="Calibri" pitchFamily="34" charset="0"/>
              </a:rPr>
              <a:t>Copyright © 2011 EMC Corporation. All Rights Reserved.</a:t>
            </a: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Lst>
  <p:hf sldNum="0" hdr="0" dt="0"/>
  <p:txStyles>
    <p:titleStyle>
      <a:lvl1pPr algn="l" rtl="0" eaLnBrk="1" fontAlgn="base" hangingPunct="1">
        <a:spcBef>
          <a:spcPct val="0"/>
        </a:spcBef>
        <a:spcAft>
          <a:spcPct val="0"/>
        </a:spcAft>
        <a:defRPr sz="2800" kern="1200">
          <a:solidFill>
            <a:srgbClr val="2C95DD"/>
          </a:solidFill>
          <a:latin typeface="+mj-lt"/>
          <a:ea typeface="+mj-ea"/>
          <a:cs typeface="+mj-cs"/>
        </a:defRPr>
      </a:lvl1pPr>
      <a:lvl2pPr algn="l" rtl="0" eaLnBrk="1" fontAlgn="base" hangingPunct="1">
        <a:spcBef>
          <a:spcPct val="0"/>
        </a:spcBef>
        <a:spcAft>
          <a:spcPct val="0"/>
        </a:spcAft>
        <a:defRPr sz="2800">
          <a:solidFill>
            <a:srgbClr val="2C95DD"/>
          </a:solidFill>
          <a:latin typeface="MetaNormalLF-Roman" pitchFamily="34" charset="0"/>
          <a:cs typeface="Arial" charset="0"/>
        </a:defRPr>
      </a:lvl2pPr>
      <a:lvl3pPr algn="l" rtl="0" eaLnBrk="1" fontAlgn="base" hangingPunct="1">
        <a:spcBef>
          <a:spcPct val="0"/>
        </a:spcBef>
        <a:spcAft>
          <a:spcPct val="0"/>
        </a:spcAft>
        <a:defRPr sz="2800">
          <a:solidFill>
            <a:srgbClr val="2C95DD"/>
          </a:solidFill>
          <a:latin typeface="MetaNormalLF-Roman" pitchFamily="34" charset="0"/>
          <a:cs typeface="Arial" charset="0"/>
        </a:defRPr>
      </a:lvl3pPr>
      <a:lvl4pPr algn="l" rtl="0" eaLnBrk="1" fontAlgn="base" hangingPunct="1">
        <a:spcBef>
          <a:spcPct val="0"/>
        </a:spcBef>
        <a:spcAft>
          <a:spcPct val="0"/>
        </a:spcAft>
        <a:defRPr sz="2800">
          <a:solidFill>
            <a:srgbClr val="2C95DD"/>
          </a:solidFill>
          <a:latin typeface="MetaNormalLF-Roman" pitchFamily="34" charset="0"/>
          <a:cs typeface="Arial" charset="0"/>
        </a:defRPr>
      </a:lvl4pPr>
      <a:lvl5pPr algn="l" rtl="0" eaLnBrk="1" fontAlgn="base" hangingPunct="1">
        <a:spcBef>
          <a:spcPct val="0"/>
        </a:spcBef>
        <a:spcAft>
          <a:spcPct val="0"/>
        </a:spcAft>
        <a:defRPr sz="2800">
          <a:solidFill>
            <a:srgbClr val="2C95DD"/>
          </a:solidFill>
          <a:latin typeface="MetaNormalLF-Roman" pitchFamily="34" charset="0"/>
          <a:cs typeface="Arial" charset="0"/>
        </a:defRPr>
      </a:lvl5pPr>
      <a:lvl6pPr marL="457200" algn="l" rtl="0" eaLnBrk="1" fontAlgn="base" hangingPunct="1">
        <a:spcBef>
          <a:spcPct val="0"/>
        </a:spcBef>
        <a:spcAft>
          <a:spcPct val="0"/>
        </a:spcAft>
        <a:defRPr sz="2800">
          <a:solidFill>
            <a:srgbClr val="00B0F0"/>
          </a:solidFill>
          <a:latin typeface="MetaNormalLF-Roman" pitchFamily="34" charset="0"/>
          <a:cs typeface="Arial" charset="0"/>
        </a:defRPr>
      </a:lvl6pPr>
      <a:lvl7pPr marL="914400" algn="l" rtl="0" eaLnBrk="1" fontAlgn="base" hangingPunct="1">
        <a:spcBef>
          <a:spcPct val="0"/>
        </a:spcBef>
        <a:spcAft>
          <a:spcPct val="0"/>
        </a:spcAft>
        <a:defRPr sz="2800">
          <a:solidFill>
            <a:srgbClr val="00B0F0"/>
          </a:solidFill>
          <a:latin typeface="MetaNormalLF-Roman" pitchFamily="34" charset="0"/>
          <a:cs typeface="Arial" charset="0"/>
        </a:defRPr>
      </a:lvl7pPr>
      <a:lvl8pPr marL="1371600" algn="l" rtl="0" eaLnBrk="1" fontAlgn="base" hangingPunct="1">
        <a:spcBef>
          <a:spcPct val="0"/>
        </a:spcBef>
        <a:spcAft>
          <a:spcPct val="0"/>
        </a:spcAft>
        <a:defRPr sz="2800">
          <a:solidFill>
            <a:srgbClr val="00B0F0"/>
          </a:solidFill>
          <a:latin typeface="MetaNormalLF-Roman" pitchFamily="34" charset="0"/>
          <a:cs typeface="Arial" charset="0"/>
        </a:defRPr>
      </a:lvl8pPr>
      <a:lvl9pPr marL="1828800" algn="l" rtl="0" eaLnBrk="1" fontAlgn="base" hangingPunct="1">
        <a:spcBef>
          <a:spcPct val="0"/>
        </a:spcBef>
        <a:spcAft>
          <a:spcPct val="0"/>
        </a:spcAft>
        <a:defRPr sz="2800">
          <a:solidFill>
            <a:srgbClr val="00B0F0"/>
          </a:solidFill>
          <a:latin typeface="MetaNormalLF-Roman" pitchFamily="34" charset="0"/>
          <a:cs typeface="Arial" charset="0"/>
        </a:defRPr>
      </a:lvl9pPr>
    </p:titleStyle>
    <p:bodyStyle>
      <a:lvl1pPr marL="231775" indent="-231775" algn="l" rtl="0" eaLnBrk="1" fontAlgn="base" hangingPunct="1">
        <a:spcBef>
          <a:spcPct val="20000"/>
        </a:spcBef>
        <a:spcAft>
          <a:spcPct val="0"/>
        </a:spcAft>
        <a:buClr>
          <a:srgbClr val="92D050"/>
        </a:buClr>
        <a:buSzPct val="120000"/>
        <a:buFont typeface="Arial" charset="0"/>
        <a:buChar char="•"/>
        <a:defRPr sz="2400" kern="1200">
          <a:solidFill>
            <a:schemeClr val="bg2">
              <a:lumMod val="75000"/>
            </a:schemeClr>
          </a:solidFill>
          <a:latin typeface="Calibri" pitchFamily="34" charset="0"/>
          <a:ea typeface="+mn-ea"/>
          <a:cs typeface="+mn-cs"/>
        </a:defRPr>
      </a:lvl1pPr>
      <a:lvl2pPr marL="682625" indent="-341313" algn="l" rtl="0" eaLnBrk="1" fontAlgn="base" hangingPunct="1">
        <a:spcBef>
          <a:spcPct val="20000"/>
        </a:spcBef>
        <a:spcAft>
          <a:spcPct val="0"/>
        </a:spcAft>
        <a:buClr>
          <a:srgbClr val="FFC425"/>
        </a:buClr>
        <a:buSzPct val="90000"/>
        <a:buFont typeface="Webdings" pitchFamily="18" charset="2"/>
        <a:buChar char="4"/>
        <a:defRPr sz="2200" kern="1200">
          <a:solidFill>
            <a:schemeClr val="bg2">
              <a:lumMod val="75000"/>
            </a:schemeClr>
          </a:solidFill>
          <a:latin typeface="Calibri" pitchFamily="34" charset="0"/>
          <a:ea typeface="+mn-ea"/>
          <a:cs typeface="+mn-cs"/>
        </a:defRPr>
      </a:lvl2pPr>
      <a:lvl3pPr marL="1143000" indent="-338138" algn="l" rtl="0" eaLnBrk="1" fontAlgn="base" hangingPunct="1">
        <a:spcBef>
          <a:spcPct val="20000"/>
        </a:spcBef>
        <a:spcAft>
          <a:spcPct val="0"/>
        </a:spcAft>
        <a:buClr>
          <a:srgbClr val="B5761B"/>
        </a:buClr>
        <a:buSzPct val="90000"/>
        <a:buFont typeface="Webdings" pitchFamily="18" charset="2"/>
        <a:buChar char="8"/>
        <a:defRPr sz="2000" kern="1200">
          <a:solidFill>
            <a:schemeClr val="bg2">
              <a:lumMod val="75000"/>
            </a:schemeClr>
          </a:solidFill>
          <a:latin typeface="Calibri" pitchFamily="34" charset="0"/>
          <a:ea typeface="+mn-ea"/>
          <a:cs typeface="+mn-cs"/>
        </a:defRPr>
      </a:lvl3pPr>
      <a:lvl4pPr marL="1487488" indent="-231775" algn="l" rtl="0" eaLnBrk="1" fontAlgn="base" hangingPunct="1">
        <a:spcBef>
          <a:spcPct val="20000"/>
        </a:spcBef>
        <a:spcAft>
          <a:spcPct val="0"/>
        </a:spcAft>
        <a:buClr>
          <a:schemeClr val="tx2"/>
        </a:buClr>
        <a:buFont typeface="Wingdings" pitchFamily="2" charset="2"/>
        <a:buChar char="§"/>
        <a:defRPr kern="1200">
          <a:solidFill>
            <a:schemeClr val="bg2">
              <a:lumMod val="75000"/>
            </a:schemeClr>
          </a:solidFill>
          <a:latin typeface="Calibri" pitchFamily="34" charset="0"/>
          <a:ea typeface="+mn-ea"/>
          <a:cs typeface="+mn-cs"/>
        </a:defRPr>
      </a:lvl4pPr>
      <a:lvl5pPr marL="1828800" indent="-231775" algn="l" rtl="0" eaLnBrk="1" fontAlgn="base" hangingPunct="1">
        <a:spcBef>
          <a:spcPct val="20000"/>
        </a:spcBef>
        <a:spcAft>
          <a:spcPct val="0"/>
        </a:spcAft>
        <a:buClr>
          <a:srgbClr val="7030A0"/>
        </a:buClr>
        <a:buSzPct val="110000"/>
        <a:buFont typeface="Arial" charset="0"/>
        <a:buChar char="•"/>
        <a:defRPr kern="1200">
          <a:solidFill>
            <a:schemeClr val="bg2">
              <a:lumMod val="7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4.jpeg"/><Relationship Id="rId4" Type="http://schemas.openxmlformats.org/officeDocument/2006/relationships/image" Target="../media/image19.png"/><Relationship Id="rId9"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16.xml"/><Relationship Id="rId5" Type="http://schemas.openxmlformats.org/officeDocument/2006/relationships/image" Target="../media/image38.png"/><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1.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9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2.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ln>
            <a:noFill/>
          </a:ln>
        </p:spPr>
        <p:txBody>
          <a:bodyPr/>
          <a:lstStyle/>
          <a:p>
            <a:r>
              <a:rPr lang="en-US" sz="4400" dirty="0" smtClean="0"/>
              <a:t>Module – 2  </a:t>
            </a:r>
            <a:br>
              <a:rPr lang="en-US" sz="4400" dirty="0" smtClean="0"/>
            </a:br>
            <a:r>
              <a:rPr lang="en-US" sz="4400" dirty="0" smtClean="0"/>
              <a:t/>
            </a:r>
            <a:br>
              <a:rPr lang="en-US" sz="4400" dirty="0" smtClean="0"/>
            </a:br>
            <a:r>
              <a:rPr lang="en-US" sz="4400" dirty="0" smtClean="0"/>
              <a:t>Classic Data Center</a:t>
            </a:r>
            <a:br>
              <a:rPr lang="en-US" sz="4400" dirty="0" smtClean="0"/>
            </a:br>
            <a:endParaRPr lang="en-US" sz="4400" dirty="0"/>
          </a:p>
        </p:txBody>
      </p:sp>
      <p:sp>
        <p:nvSpPr>
          <p:cNvPr id="5" name="Slide Number Placeholder 4"/>
          <p:cNvSpPr>
            <a:spLocks noGrp="1"/>
          </p:cNvSpPr>
          <p:nvPr>
            <p:ph type="sldNum" sz="quarter" idx="4294967295"/>
          </p:nvPr>
        </p:nvSpPr>
        <p:spPr>
          <a:xfrm>
            <a:off x="8686800" y="6629400"/>
            <a:ext cx="457200" cy="228600"/>
          </a:xfrm>
        </p:spPr>
        <p:txBody>
          <a:bodyPr/>
          <a:lstStyle/>
          <a:p>
            <a:pPr>
              <a:defRPr/>
            </a:pPr>
            <a:fld id="{550CDAE9-9707-4120-A90B-FABB84BE074E}"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dirty="0" smtClean="0"/>
              <a:t> </a:t>
            </a:r>
            <a:fld id="{F16D4107-BDB0-4DEA-81FF-A09523911AFA}" type="slidenum">
              <a:rPr lang="en-US" smtClean="0"/>
              <a:pPr/>
              <a:t>10</a:t>
            </a:fld>
            <a:endParaRPr lang="en-US" dirty="0"/>
          </a:p>
        </p:txBody>
      </p:sp>
      <p:sp>
        <p:nvSpPr>
          <p:cNvPr id="3076098" name="Rectangle 2"/>
          <p:cNvSpPr>
            <a:spLocks noGrp="1" noChangeArrowheads="1"/>
          </p:cNvSpPr>
          <p:nvPr>
            <p:ph type="title"/>
          </p:nvPr>
        </p:nvSpPr>
        <p:spPr>
          <a:xfrm>
            <a:off x="301752" y="73152"/>
            <a:ext cx="8458200" cy="762000"/>
          </a:xfrm>
        </p:spPr>
        <p:txBody>
          <a:bodyPr/>
          <a:lstStyle/>
          <a:p>
            <a:r>
              <a:rPr lang="en-US" dirty="0" smtClean="0"/>
              <a:t>Storage </a:t>
            </a:r>
            <a:endParaRPr lang="en-US" dirty="0"/>
          </a:p>
        </p:txBody>
      </p:sp>
      <p:sp>
        <p:nvSpPr>
          <p:cNvPr id="3076099" name="Rectangle 3"/>
          <p:cNvSpPr>
            <a:spLocks noGrp="1" noChangeArrowheads="1"/>
          </p:cNvSpPr>
          <p:nvPr>
            <p:ph type="body" idx="1"/>
          </p:nvPr>
        </p:nvSpPr>
        <p:spPr>
          <a:xfrm>
            <a:off x="228600" y="838201"/>
            <a:ext cx="8705850" cy="5334000"/>
          </a:xfrm>
        </p:spPr>
        <p:txBody>
          <a:bodyPr/>
          <a:lstStyle/>
          <a:p>
            <a:endParaRPr lang="en-US" dirty="0" smtClean="0"/>
          </a:p>
          <a:p>
            <a:endParaRPr lang="en-US" dirty="0" smtClean="0"/>
          </a:p>
          <a:p>
            <a:endParaRPr lang="en-US" dirty="0" smtClean="0"/>
          </a:p>
          <a:p>
            <a:endParaRPr lang="en-US" dirty="0" smtClean="0"/>
          </a:p>
          <a:p>
            <a:r>
              <a:rPr lang="en-US" dirty="0" smtClean="0"/>
              <a:t>Data </a:t>
            </a:r>
            <a:r>
              <a:rPr lang="en-US" dirty="0"/>
              <a:t>created by individuals/businesses must be stored for further processing</a:t>
            </a:r>
          </a:p>
          <a:p>
            <a:r>
              <a:rPr lang="en-US" dirty="0" smtClean="0"/>
              <a:t>The type </a:t>
            </a:r>
            <a:r>
              <a:rPr lang="en-US" dirty="0"/>
              <a:t>of storage </a:t>
            </a:r>
            <a:r>
              <a:rPr lang="en-US" dirty="0" smtClean="0"/>
              <a:t>device used </a:t>
            </a:r>
            <a:r>
              <a:rPr lang="en-US" dirty="0"/>
              <a:t>is based on the type of data and the rate at which it is created and </a:t>
            </a:r>
            <a:r>
              <a:rPr lang="en-US" dirty="0" smtClean="0"/>
              <a:t>used</a:t>
            </a:r>
          </a:p>
          <a:p>
            <a:r>
              <a:rPr lang="en-US" dirty="0" smtClean="0"/>
              <a:t>A storage device may use magnetic, optical, or solid state media</a:t>
            </a:r>
          </a:p>
          <a:p>
            <a:pPr lvl="1"/>
            <a:r>
              <a:rPr lang="en-US" dirty="0" smtClean="0"/>
              <a:t>Examples: Disk drive (magnetic), CD (optical), Flash drive (solid state) </a:t>
            </a:r>
            <a:endParaRPr lang="en-US" dirty="0"/>
          </a:p>
        </p:txBody>
      </p:sp>
      <p:sp>
        <p:nvSpPr>
          <p:cNvPr id="7" name="Rectangle 6"/>
          <p:cNvSpPr/>
          <p:nvPr/>
        </p:nvSpPr>
        <p:spPr>
          <a:xfrm>
            <a:off x="304800" y="1066800"/>
            <a:ext cx="8001000" cy="106680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7330" tIns="229108" rIns="297330" bIns="113792" numCol="1" spcCol="1270" anchor="ctr" anchorCtr="0">
            <a:noAutofit/>
          </a:bodyPr>
          <a:lstStyle/>
          <a:p>
            <a:r>
              <a:rPr lang="en-US" sz="2000" dirty="0" smtClean="0">
                <a:latin typeface="Calibri" pitchFamily="34" charset="0"/>
              </a:rPr>
              <a:t>It is a resource that stores data persistently for subsequent use.</a:t>
            </a:r>
            <a:endParaRPr lang="en-US" sz="2000" b="0" dirty="0" smtClean="0">
              <a:latin typeface="Calibri" pitchFamily="34" charset="0"/>
            </a:endParaRPr>
          </a:p>
        </p:txBody>
      </p:sp>
      <p:sp>
        <p:nvSpPr>
          <p:cNvPr id="10" name="Rounded Rectangle 4"/>
          <p:cNvSpPr/>
          <p:nvPr/>
        </p:nvSpPr>
        <p:spPr>
          <a:xfrm>
            <a:off x="609600" y="914400"/>
            <a:ext cx="1369877" cy="293016"/>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01362" tIns="0" rIns="101362" bIns="0" numCol="1" spcCol="1270" anchor="ctr" anchorCtr="0">
            <a:noAutofit/>
          </a:bodyPr>
          <a:lstStyle/>
          <a:p>
            <a:pPr lvl="0" algn="ctr" defTabSz="800100" rtl="0">
              <a:lnSpc>
                <a:spcPct val="90000"/>
              </a:lnSpc>
              <a:spcBef>
                <a:spcPct val="0"/>
              </a:spcBef>
              <a:spcAft>
                <a:spcPct val="35000"/>
              </a:spcAft>
            </a:pPr>
            <a:r>
              <a:rPr lang="en-US" sz="1600" dirty="0" smtClean="0">
                <a:latin typeface="Calibri" pitchFamily="34" charset="0"/>
              </a:rPr>
              <a:t>Storage</a:t>
            </a:r>
            <a:endParaRPr lang="en-US" sz="1600" kern="1200" dirty="0">
              <a:latin typeface="Calibri" pitchFamily="34" charset="0"/>
            </a:endParaRPr>
          </a:p>
        </p:txBody>
      </p:sp>
      <p:sp>
        <p:nvSpPr>
          <p:cNvPr id="8"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Storage Device Options</a:t>
            </a:r>
            <a:endParaRPr lang="en-US" dirty="0"/>
          </a:p>
        </p:txBody>
      </p:sp>
      <p:graphicFrame>
        <p:nvGraphicFramePr>
          <p:cNvPr id="9" name="Content Placeholder 8"/>
          <p:cNvGraphicFramePr>
            <a:graphicFrameLocks noGrp="1"/>
          </p:cNvGraphicFramePr>
          <p:nvPr>
            <p:ph idx="1"/>
          </p:nvPr>
        </p:nvGraphicFramePr>
        <p:xfrm>
          <a:off x="762000" y="1219200"/>
          <a:ext cx="7696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1"/>
          </p:nvPr>
        </p:nvSpPr>
        <p:spPr/>
        <p:txBody>
          <a:bodyPr/>
          <a:lstStyle/>
          <a:p>
            <a:r>
              <a:rPr lang="en-US" dirty="0" smtClean="0"/>
              <a:t> </a:t>
            </a:r>
            <a:fld id="{83A9D49D-841A-4355-985A-3464169C076C}" type="slidenum">
              <a:rPr lang="en-US" smtClean="0"/>
              <a:pPr/>
              <a:t>11</a:t>
            </a:fld>
            <a:endParaRPr lang="en-US" dirty="0"/>
          </a:p>
        </p:txBody>
      </p:sp>
      <p:sp>
        <p:nvSpPr>
          <p:cNvPr id="8"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dirty="0" smtClean="0"/>
              <a:t> </a:t>
            </a:r>
            <a:fld id="{AD509A66-03FE-4FB6-93BC-ED8550C9C0BB}" type="slidenum">
              <a:rPr lang="en-US" smtClean="0"/>
              <a:pPr/>
              <a:t>12</a:t>
            </a:fld>
            <a:endParaRPr lang="en-US" dirty="0"/>
          </a:p>
        </p:txBody>
      </p:sp>
      <p:sp>
        <p:nvSpPr>
          <p:cNvPr id="2951170" name="Rectangle 2"/>
          <p:cNvSpPr>
            <a:spLocks noGrp="1" noChangeArrowheads="1"/>
          </p:cNvSpPr>
          <p:nvPr>
            <p:ph type="title"/>
          </p:nvPr>
        </p:nvSpPr>
        <p:spPr/>
        <p:txBody>
          <a:bodyPr/>
          <a:lstStyle/>
          <a:p>
            <a:r>
              <a:rPr lang="en-US" dirty="0" smtClean="0"/>
              <a:t>Redundant Array of Independent Disks (RAID)</a:t>
            </a:r>
            <a:endParaRPr lang="en-US" dirty="0"/>
          </a:p>
        </p:txBody>
      </p:sp>
      <p:sp>
        <p:nvSpPr>
          <p:cNvPr id="2951171" name="Rectangle 3"/>
          <p:cNvSpPr>
            <a:spLocks noGrp="1" noChangeArrowheads="1"/>
          </p:cNvSpPr>
          <p:nvPr>
            <p:ph type="body" idx="1"/>
          </p:nvPr>
        </p:nvSpPr>
        <p:spPr/>
        <p:txBody>
          <a:bodyPr/>
          <a:lstStyle/>
          <a:p>
            <a:endParaRPr lang="en-US" dirty="0" smtClean="0"/>
          </a:p>
          <a:p>
            <a:endParaRPr lang="en-US" dirty="0" smtClean="0"/>
          </a:p>
          <a:p>
            <a:endParaRPr lang="en-US" dirty="0" smtClean="0"/>
          </a:p>
          <a:p>
            <a:endParaRPr lang="en-US" dirty="0" smtClean="0"/>
          </a:p>
          <a:p>
            <a:r>
              <a:rPr lang="en-US" dirty="0" smtClean="0"/>
              <a:t>Overcomes limitations </a:t>
            </a:r>
            <a:r>
              <a:rPr lang="en-US" dirty="0"/>
              <a:t>of disk </a:t>
            </a:r>
            <a:r>
              <a:rPr lang="en-US" dirty="0" smtClean="0"/>
              <a:t>drives</a:t>
            </a:r>
            <a:endParaRPr lang="en-US" dirty="0"/>
          </a:p>
          <a:p>
            <a:r>
              <a:rPr lang="en-US" dirty="0" smtClean="0"/>
              <a:t>Improves storage system performance</a:t>
            </a:r>
          </a:p>
          <a:p>
            <a:pPr lvl="1"/>
            <a:r>
              <a:rPr lang="en-US" dirty="0" smtClean="0"/>
              <a:t>By serving I/Os from multiple disks simultaneously </a:t>
            </a:r>
          </a:p>
          <a:p>
            <a:r>
              <a:rPr lang="en-US" dirty="0" smtClean="0"/>
              <a:t>RAID techniques are:</a:t>
            </a:r>
          </a:p>
          <a:p>
            <a:pPr lvl="1"/>
            <a:r>
              <a:rPr lang="en-US" dirty="0" smtClean="0"/>
              <a:t>Striping, mirroring, and parity</a:t>
            </a:r>
            <a:endParaRPr lang="en-US" dirty="0"/>
          </a:p>
        </p:txBody>
      </p:sp>
      <p:sp>
        <p:nvSpPr>
          <p:cNvPr id="6" name="Rectangle 5"/>
          <p:cNvSpPr/>
          <p:nvPr/>
        </p:nvSpPr>
        <p:spPr>
          <a:xfrm>
            <a:off x="304800" y="1066800"/>
            <a:ext cx="8305800" cy="106680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7330" tIns="229108" rIns="297330" bIns="113792" numCol="1" spcCol="1270" anchor="ctr" anchorCtr="0">
            <a:noAutofit/>
          </a:bodyPr>
          <a:lstStyle/>
          <a:p>
            <a:endParaRPr lang="en-US" sz="2000" dirty="0" smtClean="0">
              <a:latin typeface="Calibri" pitchFamily="34" charset="0"/>
            </a:endParaRPr>
          </a:p>
          <a:p>
            <a:r>
              <a:rPr lang="en-US" sz="2000" dirty="0" smtClean="0">
                <a:latin typeface="Calibri" pitchFamily="34" charset="0"/>
              </a:rPr>
              <a:t>A technology which utilizes multiple disk drives as a set to provide protection, capacity, and/or performance benefits</a:t>
            </a:r>
          </a:p>
          <a:p>
            <a:endParaRPr lang="en-US" sz="2000" b="0" dirty="0" smtClean="0">
              <a:latin typeface="Calibri" pitchFamily="34" charset="0"/>
            </a:endParaRPr>
          </a:p>
        </p:txBody>
      </p:sp>
      <p:sp>
        <p:nvSpPr>
          <p:cNvPr id="7" name="Rounded Rectangle 4"/>
          <p:cNvSpPr/>
          <p:nvPr/>
        </p:nvSpPr>
        <p:spPr>
          <a:xfrm>
            <a:off x="609600" y="914400"/>
            <a:ext cx="1369877" cy="293016"/>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01362" tIns="0" rIns="101362" bIns="0" numCol="1" spcCol="1270" anchor="ctr" anchorCtr="0">
            <a:noAutofit/>
          </a:bodyPr>
          <a:lstStyle/>
          <a:p>
            <a:pPr lvl="0" algn="ctr" defTabSz="800100" rtl="0">
              <a:lnSpc>
                <a:spcPct val="90000"/>
              </a:lnSpc>
              <a:spcBef>
                <a:spcPct val="0"/>
              </a:spcBef>
              <a:spcAft>
                <a:spcPct val="35000"/>
              </a:spcAft>
            </a:pPr>
            <a:r>
              <a:rPr lang="en-US" sz="1600" dirty="0" smtClean="0">
                <a:latin typeface="Calibri" pitchFamily="34" charset="0"/>
              </a:rPr>
              <a:t>RAID</a:t>
            </a:r>
            <a:endParaRPr lang="en-US" sz="1600" kern="1200" dirty="0">
              <a:latin typeface="Calibri" pitchFamily="34" charset="0"/>
            </a:endParaRPr>
          </a:p>
        </p:txBody>
      </p:sp>
      <p:sp>
        <p:nvSpPr>
          <p:cNvPr id="8"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AutoShape 29"/>
          <p:cNvSpPr>
            <a:spLocks noChangeArrowheads="1"/>
          </p:cNvSpPr>
          <p:nvPr/>
        </p:nvSpPr>
        <p:spPr bwMode="auto">
          <a:xfrm>
            <a:off x="233680" y="1466850"/>
            <a:ext cx="2750820" cy="3875627"/>
          </a:xfrm>
          <a:prstGeom prst="roundRect">
            <a:avLst>
              <a:gd name="adj" fmla="val 10088"/>
            </a:avLst>
          </a:prstGeom>
          <a:noFill/>
          <a:ln w="22225">
            <a:solidFill>
              <a:schemeClr val="tx1"/>
            </a:solidFill>
            <a:round/>
            <a:headEnd/>
            <a:tailEnd/>
          </a:ln>
        </p:spPr>
        <p:txBody>
          <a:bodyPr wrap="none" anchor="ctr"/>
          <a:lstStyle/>
          <a:p>
            <a:endParaRPr lang="en-US" dirty="0"/>
          </a:p>
        </p:txBody>
      </p:sp>
      <p:pic>
        <p:nvPicPr>
          <p:cNvPr id="29698" name="Picture 13" descr="Tan Storage.png"/>
          <p:cNvPicPr>
            <a:picLocks noChangeAspect="1"/>
          </p:cNvPicPr>
          <p:nvPr/>
        </p:nvPicPr>
        <p:blipFill>
          <a:blip r:embed="rId3" cstate="print"/>
          <a:srcRect/>
          <a:stretch>
            <a:fillRect/>
          </a:stretch>
        </p:blipFill>
        <p:spPr bwMode="auto">
          <a:xfrm>
            <a:off x="1208397" y="4176715"/>
            <a:ext cx="807531" cy="616865"/>
          </a:xfrm>
          <a:prstGeom prst="rect">
            <a:avLst/>
          </a:prstGeom>
          <a:noFill/>
          <a:ln w="9525">
            <a:noFill/>
            <a:miter lim="800000"/>
            <a:headEnd/>
            <a:tailEnd/>
          </a:ln>
        </p:spPr>
      </p:pic>
      <p:sp>
        <p:nvSpPr>
          <p:cNvPr id="29699" name="Line 19"/>
          <p:cNvSpPr>
            <a:spLocks noChangeShapeType="1"/>
          </p:cNvSpPr>
          <p:nvPr/>
        </p:nvSpPr>
        <p:spPr bwMode="auto">
          <a:xfrm>
            <a:off x="1600200" y="3541713"/>
            <a:ext cx="0" cy="736600"/>
          </a:xfrm>
          <a:prstGeom prst="line">
            <a:avLst/>
          </a:prstGeom>
          <a:noFill/>
          <a:ln w="31750">
            <a:solidFill>
              <a:schemeClr val="tx1"/>
            </a:solidFill>
            <a:round/>
            <a:headEnd/>
            <a:tailEnd/>
          </a:ln>
        </p:spPr>
        <p:txBody>
          <a:bodyPr/>
          <a:lstStyle/>
          <a:p>
            <a:endParaRPr lang="en-US" dirty="0"/>
          </a:p>
        </p:txBody>
      </p:sp>
      <p:sp>
        <p:nvSpPr>
          <p:cNvPr id="1221" name="Footer Placeholder 3"/>
          <p:cNvSpPr>
            <a:spLocks noGrp="1"/>
          </p:cNvSpPr>
          <p:nvPr>
            <p:ph type="ftr" sz="quarter" idx="10"/>
          </p:nvPr>
        </p:nvSpPr>
        <p:spPr>
          <a:xfrm>
            <a:off x="4419600" y="6629400"/>
            <a:ext cx="4191000" cy="228600"/>
          </a:xfrm>
        </p:spPr>
        <p:txBody>
          <a:bodyPr/>
          <a:lstStyle/>
          <a:p>
            <a:pPr>
              <a:defRPr/>
            </a:pPr>
            <a:r>
              <a:rPr lang="en-US" dirty="0" smtClean="0"/>
              <a:t>Classic Data Center</a:t>
            </a:r>
            <a:endParaRPr lang="en-US" dirty="0"/>
          </a:p>
        </p:txBody>
      </p:sp>
      <p:sp>
        <p:nvSpPr>
          <p:cNvPr id="1222" name="Slide Number Placeholder 4"/>
          <p:cNvSpPr>
            <a:spLocks noGrp="1"/>
          </p:cNvSpPr>
          <p:nvPr>
            <p:ph type="sldNum" sz="quarter" idx="11"/>
          </p:nvPr>
        </p:nvSpPr>
        <p:spPr>
          <a:xfrm>
            <a:off x="8686800" y="6629400"/>
            <a:ext cx="457200" cy="228600"/>
          </a:xfrm>
        </p:spPr>
        <p:txBody>
          <a:bodyPr/>
          <a:lstStyle/>
          <a:p>
            <a:pPr>
              <a:defRPr/>
            </a:pPr>
            <a:r>
              <a:rPr lang="en-US" dirty="0"/>
              <a:t> </a:t>
            </a:r>
            <a:fld id="{DE671487-F93D-4FD6-8D9A-18B5D36337C0}" type="slidenum">
              <a:rPr lang="en-US" smtClean="0"/>
              <a:pPr>
                <a:defRPr/>
              </a:pPr>
              <a:t>13</a:t>
            </a:fld>
            <a:endParaRPr lang="en-US" dirty="0"/>
          </a:p>
        </p:txBody>
      </p:sp>
      <p:sp>
        <p:nvSpPr>
          <p:cNvPr id="29702" name="Rectangle 2"/>
          <p:cNvSpPr>
            <a:spLocks noGrp="1" noChangeArrowheads="1"/>
          </p:cNvSpPr>
          <p:nvPr>
            <p:ph type="title"/>
          </p:nvPr>
        </p:nvSpPr>
        <p:spPr>
          <a:xfrm>
            <a:off x="304800" y="73152"/>
            <a:ext cx="8458200" cy="762000"/>
          </a:xfrm>
        </p:spPr>
        <p:txBody>
          <a:bodyPr/>
          <a:lstStyle/>
          <a:p>
            <a:pPr eaLnBrk="1" hangingPunct="1"/>
            <a:r>
              <a:rPr lang="en-US" dirty="0" smtClean="0"/>
              <a:t>RAID Techniques </a:t>
            </a:r>
          </a:p>
        </p:txBody>
      </p:sp>
      <p:sp>
        <p:nvSpPr>
          <p:cNvPr id="29703" name="AutoShape 7"/>
          <p:cNvSpPr>
            <a:spLocks noChangeArrowheads="1"/>
          </p:cNvSpPr>
          <p:nvPr/>
        </p:nvSpPr>
        <p:spPr bwMode="auto">
          <a:xfrm>
            <a:off x="1181100" y="1928813"/>
            <a:ext cx="873125" cy="1127125"/>
          </a:xfrm>
          <a:prstGeom prst="downArrow">
            <a:avLst>
              <a:gd name="adj1" fmla="val 52380"/>
              <a:gd name="adj2" fmla="val 44022"/>
            </a:avLst>
          </a:prstGeom>
          <a:gradFill rotWithShape="1">
            <a:gsLst>
              <a:gs pos="0">
                <a:srgbClr val="5F5F5F"/>
              </a:gs>
              <a:gs pos="100000">
                <a:srgbClr val="2C2C2C"/>
              </a:gs>
            </a:gsLst>
            <a:lin ang="0" scaled="1"/>
          </a:gradFill>
          <a:ln w="9525">
            <a:solidFill>
              <a:schemeClr val="tx1"/>
            </a:solidFill>
            <a:miter lim="800000"/>
            <a:headEnd/>
            <a:tailEnd/>
          </a:ln>
        </p:spPr>
        <p:txBody>
          <a:bodyPr wrap="none" anchor="ctr"/>
          <a:lstStyle/>
          <a:p>
            <a:pPr algn="ctr"/>
            <a:endParaRPr lang="en-US" sz="1600" b="1" baseline="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baseline="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baseline="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r>
              <a:rPr lang="en-US" sz="1600" b="1" baseline="0" dirty="0" smtClean="0">
                <a:solidFill>
                  <a:schemeClr val="bg1"/>
                </a:solidFill>
                <a:latin typeface="Calibri" pitchFamily="34" charset="0"/>
              </a:rPr>
              <a:t>A</a:t>
            </a:r>
          </a:p>
          <a:p>
            <a:pPr algn="ctr"/>
            <a:endParaRPr lang="en-US" sz="1600" b="1" dirty="0" smtClean="0">
              <a:solidFill>
                <a:schemeClr val="bg1"/>
              </a:solidFill>
              <a:latin typeface="Calibri" pitchFamily="34" charset="0"/>
            </a:endParaRPr>
          </a:p>
          <a:p>
            <a:pPr algn="ctr"/>
            <a:endParaRPr lang="en-US" sz="1600" b="1" baseline="0" dirty="0">
              <a:solidFill>
                <a:schemeClr val="bg1"/>
              </a:solidFill>
              <a:latin typeface="Calibri" pitchFamily="34" charset="0"/>
            </a:endParaRPr>
          </a:p>
        </p:txBody>
      </p:sp>
      <p:pic>
        <p:nvPicPr>
          <p:cNvPr id="29704" name="Picture 13" descr="Tan Storage.png"/>
          <p:cNvPicPr>
            <a:picLocks noChangeAspect="1"/>
          </p:cNvPicPr>
          <p:nvPr/>
        </p:nvPicPr>
        <p:blipFill>
          <a:blip r:embed="rId3" cstate="print"/>
          <a:srcRect/>
          <a:stretch>
            <a:fillRect/>
          </a:stretch>
        </p:blipFill>
        <p:spPr bwMode="auto">
          <a:xfrm>
            <a:off x="283193" y="4151315"/>
            <a:ext cx="807531" cy="616865"/>
          </a:xfrm>
          <a:prstGeom prst="rect">
            <a:avLst/>
          </a:prstGeom>
          <a:noFill/>
          <a:ln w="9525">
            <a:noFill/>
            <a:miter lim="800000"/>
            <a:headEnd/>
            <a:tailEnd/>
          </a:ln>
        </p:spPr>
      </p:pic>
      <p:sp>
        <p:nvSpPr>
          <p:cNvPr id="29705" name="Line 18"/>
          <p:cNvSpPr>
            <a:spLocks noChangeShapeType="1"/>
          </p:cNvSpPr>
          <p:nvPr/>
        </p:nvSpPr>
        <p:spPr bwMode="auto">
          <a:xfrm>
            <a:off x="687696" y="3617913"/>
            <a:ext cx="0" cy="635000"/>
          </a:xfrm>
          <a:prstGeom prst="line">
            <a:avLst/>
          </a:prstGeom>
          <a:noFill/>
          <a:ln w="31750">
            <a:solidFill>
              <a:schemeClr val="tx1"/>
            </a:solidFill>
            <a:round/>
            <a:headEnd/>
            <a:tailEnd/>
          </a:ln>
        </p:spPr>
        <p:txBody>
          <a:bodyPr/>
          <a:lstStyle/>
          <a:p>
            <a:endParaRPr lang="en-US" dirty="0"/>
          </a:p>
        </p:txBody>
      </p:sp>
      <p:pic>
        <p:nvPicPr>
          <p:cNvPr id="29706" name="Picture 13" descr="Tan Storage.png"/>
          <p:cNvPicPr>
            <a:picLocks noChangeAspect="1"/>
          </p:cNvPicPr>
          <p:nvPr/>
        </p:nvPicPr>
        <p:blipFill>
          <a:blip r:embed="rId3" cstate="print"/>
          <a:srcRect/>
          <a:stretch>
            <a:fillRect/>
          </a:stretch>
        </p:blipFill>
        <p:spPr bwMode="auto">
          <a:xfrm>
            <a:off x="2145353" y="4176715"/>
            <a:ext cx="807531" cy="616865"/>
          </a:xfrm>
          <a:prstGeom prst="rect">
            <a:avLst/>
          </a:prstGeom>
          <a:noFill/>
          <a:ln w="9525">
            <a:noFill/>
            <a:miter lim="800000"/>
            <a:headEnd/>
            <a:tailEnd/>
          </a:ln>
        </p:spPr>
      </p:pic>
      <p:sp>
        <p:nvSpPr>
          <p:cNvPr id="29707" name="Line 24"/>
          <p:cNvSpPr>
            <a:spLocks noChangeShapeType="1"/>
          </p:cNvSpPr>
          <p:nvPr/>
        </p:nvSpPr>
        <p:spPr bwMode="auto">
          <a:xfrm>
            <a:off x="2524456" y="3554413"/>
            <a:ext cx="0" cy="736600"/>
          </a:xfrm>
          <a:prstGeom prst="line">
            <a:avLst/>
          </a:prstGeom>
          <a:noFill/>
          <a:ln w="31750">
            <a:solidFill>
              <a:schemeClr val="tx1"/>
            </a:solidFill>
            <a:round/>
            <a:headEnd/>
            <a:tailEnd/>
          </a:ln>
        </p:spPr>
        <p:txBody>
          <a:bodyPr/>
          <a:lstStyle/>
          <a:p>
            <a:endParaRPr lang="en-US" dirty="0"/>
          </a:p>
        </p:txBody>
      </p:sp>
      <p:sp>
        <p:nvSpPr>
          <p:cNvPr id="29708" name="AutoShape 9"/>
          <p:cNvSpPr>
            <a:spLocks noChangeArrowheads="1"/>
          </p:cNvSpPr>
          <p:nvPr/>
        </p:nvSpPr>
        <p:spPr bwMode="auto">
          <a:xfrm>
            <a:off x="302260" y="3084513"/>
            <a:ext cx="2606040" cy="533400"/>
          </a:xfrm>
          <a:prstGeom prst="roundRect">
            <a:avLst>
              <a:gd name="adj" fmla="val 16667"/>
            </a:avLst>
          </a:prstGeom>
          <a:solidFill>
            <a:schemeClr val="tx2">
              <a:lumMod val="60000"/>
              <a:lumOff val="40000"/>
            </a:schemeClr>
          </a:solidFill>
          <a:ln w="9525">
            <a:solidFill>
              <a:schemeClr val="tx1"/>
            </a:solidFill>
            <a:round/>
            <a:headEnd/>
            <a:tailEnd/>
          </a:ln>
        </p:spPr>
        <p:txBody>
          <a:bodyPr wrap="none" anchor="ctr"/>
          <a:lstStyle/>
          <a:p>
            <a:endParaRPr lang="en-US" dirty="0"/>
          </a:p>
        </p:txBody>
      </p:sp>
      <p:sp>
        <p:nvSpPr>
          <p:cNvPr id="29709" name="Text Box 25"/>
          <p:cNvSpPr txBox="1">
            <a:spLocks noChangeArrowheads="1"/>
          </p:cNvSpPr>
          <p:nvPr/>
        </p:nvSpPr>
        <p:spPr bwMode="auto">
          <a:xfrm>
            <a:off x="403225" y="4352925"/>
            <a:ext cx="441146" cy="369332"/>
          </a:xfrm>
          <a:prstGeom prst="rect">
            <a:avLst/>
          </a:prstGeom>
          <a:noFill/>
          <a:ln w="9525">
            <a:noFill/>
            <a:miter lim="800000"/>
            <a:headEnd/>
            <a:tailEnd/>
          </a:ln>
        </p:spPr>
        <p:txBody>
          <a:bodyPr wrap="none">
            <a:spAutoFit/>
          </a:bodyPr>
          <a:lstStyle/>
          <a:p>
            <a:r>
              <a:rPr lang="en-US" b="1" baseline="0" dirty="0">
                <a:latin typeface="Calibri" pitchFamily="34" charset="0"/>
              </a:rPr>
              <a:t>A1</a:t>
            </a:r>
          </a:p>
        </p:txBody>
      </p:sp>
      <p:sp>
        <p:nvSpPr>
          <p:cNvPr id="29710" name="Text Box 26"/>
          <p:cNvSpPr txBox="1">
            <a:spLocks noChangeArrowheads="1"/>
          </p:cNvSpPr>
          <p:nvPr/>
        </p:nvSpPr>
        <p:spPr bwMode="auto">
          <a:xfrm>
            <a:off x="1358900" y="4379913"/>
            <a:ext cx="441146" cy="369332"/>
          </a:xfrm>
          <a:prstGeom prst="rect">
            <a:avLst/>
          </a:prstGeom>
          <a:noFill/>
          <a:ln w="9525">
            <a:noFill/>
            <a:miter lim="800000"/>
            <a:headEnd/>
            <a:tailEnd/>
          </a:ln>
        </p:spPr>
        <p:txBody>
          <a:bodyPr wrap="none">
            <a:spAutoFit/>
          </a:bodyPr>
          <a:lstStyle/>
          <a:p>
            <a:r>
              <a:rPr lang="en-US" b="1" baseline="0" dirty="0">
                <a:latin typeface="Calibri" pitchFamily="34" charset="0"/>
              </a:rPr>
              <a:t>A2</a:t>
            </a:r>
          </a:p>
        </p:txBody>
      </p:sp>
      <p:sp>
        <p:nvSpPr>
          <p:cNvPr id="29711" name="Text Box 27"/>
          <p:cNvSpPr txBox="1">
            <a:spLocks noChangeArrowheads="1"/>
          </p:cNvSpPr>
          <p:nvPr/>
        </p:nvSpPr>
        <p:spPr bwMode="auto">
          <a:xfrm>
            <a:off x="2283156" y="4392613"/>
            <a:ext cx="441146" cy="369332"/>
          </a:xfrm>
          <a:prstGeom prst="rect">
            <a:avLst/>
          </a:prstGeom>
          <a:noFill/>
          <a:ln w="9525">
            <a:noFill/>
            <a:miter lim="800000"/>
            <a:headEnd/>
            <a:tailEnd/>
          </a:ln>
        </p:spPr>
        <p:txBody>
          <a:bodyPr wrap="none">
            <a:spAutoFit/>
          </a:bodyPr>
          <a:lstStyle/>
          <a:p>
            <a:r>
              <a:rPr lang="en-US" b="1" baseline="0" dirty="0">
                <a:latin typeface="Calibri" pitchFamily="34" charset="0"/>
              </a:rPr>
              <a:t>A3</a:t>
            </a:r>
          </a:p>
        </p:txBody>
      </p:sp>
      <p:sp>
        <p:nvSpPr>
          <p:cNvPr id="29712" name="AutoShape 30"/>
          <p:cNvSpPr>
            <a:spLocks noChangeArrowheads="1"/>
          </p:cNvSpPr>
          <p:nvPr/>
        </p:nvSpPr>
        <p:spPr bwMode="auto">
          <a:xfrm>
            <a:off x="3243580" y="1466850"/>
            <a:ext cx="2750820" cy="3894487"/>
          </a:xfrm>
          <a:prstGeom prst="roundRect">
            <a:avLst>
              <a:gd name="adj" fmla="val 10088"/>
            </a:avLst>
          </a:prstGeom>
          <a:noFill/>
          <a:ln w="22225">
            <a:solidFill>
              <a:schemeClr val="tx1"/>
            </a:solidFill>
            <a:round/>
            <a:headEnd/>
            <a:tailEnd/>
          </a:ln>
        </p:spPr>
        <p:txBody>
          <a:bodyPr wrap="none" anchor="ctr"/>
          <a:lstStyle/>
          <a:p>
            <a:endParaRPr lang="en-US" dirty="0"/>
          </a:p>
        </p:txBody>
      </p:sp>
      <p:pic>
        <p:nvPicPr>
          <p:cNvPr id="29713" name="Picture 13" descr="Tan Storage.png"/>
          <p:cNvPicPr>
            <a:picLocks noChangeAspect="1"/>
          </p:cNvPicPr>
          <p:nvPr/>
        </p:nvPicPr>
        <p:blipFill>
          <a:blip r:embed="rId3" cstate="print"/>
          <a:srcRect/>
          <a:stretch>
            <a:fillRect/>
          </a:stretch>
        </p:blipFill>
        <p:spPr bwMode="auto">
          <a:xfrm>
            <a:off x="5140636" y="4176715"/>
            <a:ext cx="807531" cy="616865"/>
          </a:xfrm>
          <a:prstGeom prst="rect">
            <a:avLst/>
          </a:prstGeom>
          <a:noFill/>
          <a:ln w="9525">
            <a:noFill/>
            <a:miter lim="800000"/>
            <a:headEnd/>
            <a:tailEnd/>
          </a:ln>
        </p:spPr>
      </p:pic>
      <p:sp>
        <p:nvSpPr>
          <p:cNvPr id="29714" name="Line 32"/>
          <p:cNvSpPr>
            <a:spLocks noChangeShapeType="1"/>
          </p:cNvSpPr>
          <p:nvPr/>
        </p:nvSpPr>
        <p:spPr bwMode="auto">
          <a:xfrm>
            <a:off x="5532438" y="3541713"/>
            <a:ext cx="0" cy="736600"/>
          </a:xfrm>
          <a:prstGeom prst="line">
            <a:avLst/>
          </a:prstGeom>
          <a:noFill/>
          <a:ln w="31750">
            <a:solidFill>
              <a:schemeClr val="tx1"/>
            </a:solidFill>
            <a:round/>
            <a:headEnd/>
            <a:tailEnd/>
          </a:ln>
        </p:spPr>
        <p:txBody>
          <a:bodyPr/>
          <a:lstStyle/>
          <a:p>
            <a:endParaRPr lang="en-US" dirty="0"/>
          </a:p>
        </p:txBody>
      </p:sp>
      <p:sp>
        <p:nvSpPr>
          <p:cNvPr id="29715" name="AutoShape 33"/>
          <p:cNvSpPr>
            <a:spLocks noChangeArrowheads="1"/>
          </p:cNvSpPr>
          <p:nvPr/>
        </p:nvSpPr>
        <p:spPr bwMode="auto">
          <a:xfrm>
            <a:off x="4191000" y="1928813"/>
            <a:ext cx="873125" cy="1127125"/>
          </a:xfrm>
          <a:prstGeom prst="downArrow">
            <a:avLst>
              <a:gd name="adj1" fmla="val 52380"/>
              <a:gd name="adj2" fmla="val 44022"/>
            </a:avLst>
          </a:prstGeom>
          <a:gradFill rotWithShape="1">
            <a:gsLst>
              <a:gs pos="0">
                <a:srgbClr val="5F5F5F"/>
              </a:gs>
              <a:gs pos="100000">
                <a:srgbClr val="2C2C2C"/>
              </a:gs>
            </a:gsLst>
            <a:lin ang="0" scaled="1"/>
          </a:gradFill>
          <a:ln w="9525">
            <a:solidFill>
              <a:schemeClr val="tx1"/>
            </a:solidFill>
            <a:miter lim="800000"/>
            <a:headEnd/>
            <a:tailEnd/>
          </a:ln>
        </p:spPr>
        <p:txBody>
          <a:bodyPr wrap="none" anchor="ctr"/>
          <a:lstStyle/>
          <a:p>
            <a:pPr algn="ctr"/>
            <a:endParaRPr lang="en-US" sz="1600" b="1" baseline="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baseline="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r>
              <a:rPr lang="en-US" sz="1600" b="1" baseline="0" dirty="0" smtClean="0">
                <a:solidFill>
                  <a:schemeClr val="bg1"/>
                </a:solidFill>
                <a:latin typeface="Calibri" pitchFamily="34" charset="0"/>
              </a:rPr>
              <a:t>A</a:t>
            </a:r>
            <a:endParaRPr lang="en-US" sz="1600" b="1" baseline="0" dirty="0">
              <a:solidFill>
                <a:schemeClr val="bg1"/>
              </a:solidFill>
              <a:latin typeface="Calibri" pitchFamily="34" charset="0"/>
            </a:endParaRPr>
          </a:p>
        </p:txBody>
      </p:sp>
      <p:pic>
        <p:nvPicPr>
          <p:cNvPr id="29716" name="Picture 13" descr="Tan Storage.png"/>
          <p:cNvPicPr>
            <a:picLocks noChangeAspect="1"/>
          </p:cNvPicPr>
          <p:nvPr/>
        </p:nvPicPr>
        <p:blipFill>
          <a:blip r:embed="rId3" cstate="print"/>
          <a:srcRect/>
          <a:stretch>
            <a:fillRect/>
          </a:stretch>
        </p:blipFill>
        <p:spPr bwMode="auto">
          <a:xfrm>
            <a:off x="3293093" y="4151315"/>
            <a:ext cx="807531" cy="616865"/>
          </a:xfrm>
          <a:prstGeom prst="rect">
            <a:avLst/>
          </a:prstGeom>
          <a:noFill/>
          <a:ln w="9525">
            <a:noFill/>
            <a:miter lim="800000"/>
            <a:headEnd/>
            <a:tailEnd/>
          </a:ln>
        </p:spPr>
      </p:pic>
      <p:sp>
        <p:nvSpPr>
          <p:cNvPr id="29717" name="Line 35"/>
          <p:cNvSpPr>
            <a:spLocks noChangeShapeType="1"/>
          </p:cNvSpPr>
          <p:nvPr/>
        </p:nvSpPr>
        <p:spPr bwMode="auto">
          <a:xfrm>
            <a:off x="3697596" y="3617913"/>
            <a:ext cx="0" cy="635000"/>
          </a:xfrm>
          <a:prstGeom prst="line">
            <a:avLst/>
          </a:prstGeom>
          <a:noFill/>
          <a:ln w="31750">
            <a:solidFill>
              <a:schemeClr val="tx1"/>
            </a:solidFill>
            <a:round/>
            <a:headEnd/>
            <a:tailEnd/>
          </a:ln>
        </p:spPr>
        <p:txBody>
          <a:bodyPr/>
          <a:lstStyle/>
          <a:p>
            <a:endParaRPr lang="en-US" dirty="0"/>
          </a:p>
        </p:txBody>
      </p:sp>
      <p:sp>
        <p:nvSpPr>
          <p:cNvPr id="29718" name="AutoShape 38"/>
          <p:cNvSpPr>
            <a:spLocks noChangeArrowheads="1"/>
          </p:cNvSpPr>
          <p:nvPr/>
        </p:nvSpPr>
        <p:spPr bwMode="auto">
          <a:xfrm>
            <a:off x="3312160" y="3084513"/>
            <a:ext cx="2606040" cy="533400"/>
          </a:xfrm>
          <a:prstGeom prst="roundRect">
            <a:avLst>
              <a:gd name="adj" fmla="val 16667"/>
            </a:avLst>
          </a:prstGeom>
          <a:solidFill>
            <a:schemeClr val="tx2">
              <a:lumMod val="60000"/>
              <a:lumOff val="40000"/>
            </a:schemeClr>
          </a:solidFill>
          <a:ln w="9525">
            <a:solidFill>
              <a:schemeClr val="tx1"/>
            </a:solidFill>
            <a:round/>
            <a:headEnd/>
            <a:tailEnd/>
          </a:ln>
        </p:spPr>
        <p:txBody>
          <a:bodyPr wrap="none" anchor="ctr"/>
          <a:lstStyle/>
          <a:p>
            <a:endParaRPr lang="en-US" dirty="0"/>
          </a:p>
        </p:txBody>
      </p:sp>
      <p:sp>
        <p:nvSpPr>
          <p:cNvPr id="29719" name="Text Box 39"/>
          <p:cNvSpPr txBox="1">
            <a:spLocks noChangeArrowheads="1"/>
          </p:cNvSpPr>
          <p:nvPr/>
        </p:nvSpPr>
        <p:spPr bwMode="auto">
          <a:xfrm>
            <a:off x="3489325" y="4352925"/>
            <a:ext cx="324128" cy="369332"/>
          </a:xfrm>
          <a:prstGeom prst="rect">
            <a:avLst/>
          </a:prstGeom>
          <a:noFill/>
          <a:ln w="9525">
            <a:noFill/>
            <a:miter lim="800000"/>
            <a:headEnd/>
            <a:tailEnd/>
          </a:ln>
        </p:spPr>
        <p:txBody>
          <a:bodyPr wrap="none">
            <a:spAutoFit/>
          </a:bodyPr>
          <a:lstStyle/>
          <a:p>
            <a:r>
              <a:rPr lang="en-US" b="1" baseline="0" dirty="0">
                <a:latin typeface="Calibri" pitchFamily="34" charset="0"/>
              </a:rPr>
              <a:t>A</a:t>
            </a:r>
          </a:p>
        </p:txBody>
      </p:sp>
      <p:sp>
        <p:nvSpPr>
          <p:cNvPr id="29720" name="Text Box 40"/>
          <p:cNvSpPr txBox="1">
            <a:spLocks noChangeArrowheads="1"/>
          </p:cNvSpPr>
          <p:nvPr/>
        </p:nvSpPr>
        <p:spPr bwMode="auto">
          <a:xfrm>
            <a:off x="5354638" y="4379913"/>
            <a:ext cx="324128" cy="369332"/>
          </a:xfrm>
          <a:prstGeom prst="rect">
            <a:avLst/>
          </a:prstGeom>
          <a:noFill/>
          <a:ln w="9525">
            <a:noFill/>
            <a:miter lim="800000"/>
            <a:headEnd/>
            <a:tailEnd/>
          </a:ln>
        </p:spPr>
        <p:txBody>
          <a:bodyPr wrap="none">
            <a:spAutoFit/>
          </a:bodyPr>
          <a:lstStyle/>
          <a:p>
            <a:r>
              <a:rPr lang="en-US" b="1" baseline="0" dirty="0">
                <a:latin typeface="Calibri" pitchFamily="34" charset="0"/>
              </a:rPr>
              <a:t>A</a:t>
            </a:r>
          </a:p>
        </p:txBody>
      </p:sp>
      <p:sp>
        <p:nvSpPr>
          <p:cNvPr id="29721" name="AutoShape 42"/>
          <p:cNvSpPr>
            <a:spLocks noChangeArrowheads="1"/>
          </p:cNvSpPr>
          <p:nvPr/>
        </p:nvSpPr>
        <p:spPr bwMode="auto">
          <a:xfrm>
            <a:off x="6240780" y="1476375"/>
            <a:ext cx="2750820" cy="3922776"/>
          </a:xfrm>
          <a:prstGeom prst="roundRect">
            <a:avLst>
              <a:gd name="adj" fmla="val 11074"/>
            </a:avLst>
          </a:prstGeom>
          <a:noFill/>
          <a:ln w="22225">
            <a:solidFill>
              <a:schemeClr val="tx1"/>
            </a:solidFill>
            <a:round/>
            <a:headEnd/>
            <a:tailEnd/>
          </a:ln>
        </p:spPr>
        <p:txBody>
          <a:bodyPr wrap="none" anchor="ctr"/>
          <a:lstStyle/>
          <a:p>
            <a:endParaRPr lang="en-US" dirty="0"/>
          </a:p>
        </p:txBody>
      </p:sp>
      <p:pic>
        <p:nvPicPr>
          <p:cNvPr id="29722" name="Picture 13" descr="Tan Storage.png"/>
          <p:cNvPicPr>
            <a:picLocks noChangeAspect="1"/>
          </p:cNvPicPr>
          <p:nvPr/>
        </p:nvPicPr>
        <p:blipFill>
          <a:blip r:embed="rId3" cstate="print"/>
          <a:srcRect/>
          <a:stretch>
            <a:fillRect/>
          </a:stretch>
        </p:blipFill>
        <p:spPr bwMode="auto">
          <a:xfrm>
            <a:off x="7215497" y="4176715"/>
            <a:ext cx="807531" cy="616865"/>
          </a:xfrm>
          <a:prstGeom prst="rect">
            <a:avLst/>
          </a:prstGeom>
          <a:noFill/>
          <a:ln w="9525">
            <a:noFill/>
            <a:miter lim="800000"/>
            <a:headEnd/>
            <a:tailEnd/>
          </a:ln>
        </p:spPr>
      </p:pic>
      <p:sp>
        <p:nvSpPr>
          <p:cNvPr id="29723" name="Line 44"/>
          <p:cNvSpPr>
            <a:spLocks noChangeShapeType="1"/>
          </p:cNvSpPr>
          <p:nvPr/>
        </p:nvSpPr>
        <p:spPr bwMode="auto">
          <a:xfrm>
            <a:off x="7607300" y="3541713"/>
            <a:ext cx="0" cy="736600"/>
          </a:xfrm>
          <a:prstGeom prst="line">
            <a:avLst/>
          </a:prstGeom>
          <a:noFill/>
          <a:ln w="31750">
            <a:solidFill>
              <a:schemeClr val="tx1"/>
            </a:solidFill>
            <a:round/>
            <a:headEnd/>
            <a:tailEnd/>
          </a:ln>
        </p:spPr>
        <p:txBody>
          <a:bodyPr/>
          <a:lstStyle/>
          <a:p>
            <a:endParaRPr lang="en-US" dirty="0"/>
          </a:p>
        </p:txBody>
      </p:sp>
      <p:sp>
        <p:nvSpPr>
          <p:cNvPr id="29724" name="AutoShape 45"/>
          <p:cNvSpPr>
            <a:spLocks noChangeArrowheads="1"/>
          </p:cNvSpPr>
          <p:nvPr/>
        </p:nvSpPr>
        <p:spPr bwMode="auto">
          <a:xfrm>
            <a:off x="7188200" y="1928813"/>
            <a:ext cx="873125" cy="1127125"/>
          </a:xfrm>
          <a:prstGeom prst="downArrow">
            <a:avLst>
              <a:gd name="adj1" fmla="val 52380"/>
              <a:gd name="adj2" fmla="val 44022"/>
            </a:avLst>
          </a:prstGeom>
          <a:gradFill rotWithShape="1">
            <a:gsLst>
              <a:gs pos="0">
                <a:srgbClr val="5F5F5F"/>
              </a:gs>
              <a:gs pos="100000">
                <a:srgbClr val="2C2C2C"/>
              </a:gs>
            </a:gsLst>
            <a:lin ang="0" scaled="1"/>
          </a:gradFill>
          <a:ln w="9525">
            <a:solidFill>
              <a:schemeClr val="tx1"/>
            </a:solidFill>
            <a:miter lim="800000"/>
            <a:headEnd/>
            <a:tailEnd/>
          </a:ln>
        </p:spPr>
        <p:txBody>
          <a:bodyPr wrap="none" anchor="ctr"/>
          <a:lstStyle/>
          <a:p>
            <a:pPr algn="ctr"/>
            <a:endParaRPr lang="en-US" sz="1600" b="1" baseline="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endParaRPr lang="en-US" sz="1600" b="1" baseline="0" dirty="0" smtClean="0">
              <a:solidFill>
                <a:schemeClr val="bg1"/>
              </a:solidFill>
              <a:latin typeface="Calibri" pitchFamily="34" charset="0"/>
            </a:endParaRPr>
          </a:p>
          <a:p>
            <a:pPr algn="ctr"/>
            <a:endParaRPr lang="en-US" sz="1600" b="1" dirty="0" smtClean="0">
              <a:solidFill>
                <a:schemeClr val="bg1"/>
              </a:solidFill>
              <a:latin typeface="Calibri" pitchFamily="34" charset="0"/>
            </a:endParaRPr>
          </a:p>
          <a:p>
            <a:pPr algn="ctr"/>
            <a:r>
              <a:rPr lang="en-US" sz="1600" b="1" baseline="0" dirty="0" smtClean="0">
                <a:solidFill>
                  <a:schemeClr val="bg1"/>
                </a:solidFill>
                <a:latin typeface="Calibri" pitchFamily="34" charset="0"/>
              </a:rPr>
              <a:t>A</a:t>
            </a:r>
            <a:endParaRPr lang="en-US" sz="1600" b="1" baseline="0" dirty="0">
              <a:solidFill>
                <a:schemeClr val="bg1"/>
              </a:solidFill>
              <a:latin typeface="Calibri" pitchFamily="34" charset="0"/>
            </a:endParaRPr>
          </a:p>
        </p:txBody>
      </p:sp>
      <p:pic>
        <p:nvPicPr>
          <p:cNvPr id="29725" name="Picture 13" descr="Tan Storage.png"/>
          <p:cNvPicPr>
            <a:picLocks noChangeAspect="1"/>
          </p:cNvPicPr>
          <p:nvPr/>
        </p:nvPicPr>
        <p:blipFill>
          <a:blip r:embed="rId3" cstate="print"/>
          <a:srcRect/>
          <a:stretch>
            <a:fillRect/>
          </a:stretch>
        </p:blipFill>
        <p:spPr bwMode="auto">
          <a:xfrm>
            <a:off x="6290293" y="4151315"/>
            <a:ext cx="807531" cy="616865"/>
          </a:xfrm>
          <a:prstGeom prst="rect">
            <a:avLst/>
          </a:prstGeom>
          <a:noFill/>
          <a:ln w="9525">
            <a:noFill/>
            <a:miter lim="800000"/>
            <a:headEnd/>
            <a:tailEnd/>
          </a:ln>
        </p:spPr>
      </p:pic>
      <p:sp>
        <p:nvSpPr>
          <p:cNvPr id="29726" name="Line 47"/>
          <p:cNvSpPr>
            <a:spLocks noChangeShapeType="1"/>
          </p:cNvSpPr>
          <p:nvPr/>
        </p:nvSpPr>
        <p:spPr bwMode="auto">
          <a:xfrm>
            <a:off x="6694796" y="3617913"/>
            <a:ext cx="0" cy="635000"/>
          </a:xfrm>
          <a:prstGeom prst="line">
            <a:avLst/>
          </a:prstGeom>
          <a:noFill/>
          <a:ln w="31750">
            <a:solidFill>
              <a:schemeClr val="tx1"/>
            </a:solidFill>
            <a:round/>
            <a:headEnd/>
            <a:tailEnd/>
          </a:ln>
        </p:spPr>
        <p:txBody>
          <a:bodyPr/>
          <a:lstStyle/>
          <a:p>
            <a:endParaRPr lang="en-US" dirty="0"/>
          </a:p>
        </p:txBody>
      </p:sp>
      <p:pic>
        <p:nvPicPr>
          <p:cNvPr id="29727" name="Picture 13" descr="Tan Storage.png"/>
          <p:cNvPicPr>
            <a:picLocks noChangeAspect="1"/>
          </p:cNvPicPr>
          <p:nvPr/>
        </p:nvPicPr>
        <p:blipFill>
          <a:blip r:embed="rId3" cstate="print"/>
          <a:srcRect/>
          <a:stretch>
            <a:fillRect/>
          </a:stretch>
        </p:blipFill>
        <p:spPr bwMode="auto">
          <a:xfrm>
            <a:off x="8135165" y="4176715"/>
            <a:ext cx="807531" cy="616865"/>
          </a:xfrm>
          <a:prstGeom prst="rect">
            <a:avLst/>
          </a:prstGeom>
          <a:noFill/>
          <a:ln w="9525">
            <a:noFill/>
            <a:miter lim="800000"/>
            <a:headEnd/>
            <a:tailEnd/>
          </a:ln>
        </p:spPr>
      </p:pic>
      <p:sp>
        <p:nvSpPr>
          <p:cNvPr id="29728" name="Line 49"/>
          <p:cNvSpPr>
            <a:spLocks noChangeShapeType="1"/>
          </p:cNvSpPr>
          <p:nvPr/>
        </p:nvSpPr>
        <p:spPr bwMode="auto">
          <a:xfrm>
            <a:off x="8514268" y="3554413"/>
            <a:ext cx="0" cy="736600"/>
          </a:xfrm>
          <a:prstGeom prst="line">
            <a:avLst/>
          </a:prstGeom>
          <a:noFill/>
          <a:ln w="31750">
            <a:solidFill>
              <a:schemeClr val="tx1"/>
            </a:solidFill>
            <a:round/>
            <a:headEnd/>
            <a:tailEnd/>
          </a:ln>
        </p:spPr>
        <p:txBody>
          <a:bodyPr/>
          <a:lstStyle/>
          <a:p>
            <a:endParaRPr lang="en-US" dirty="0"/>
          </a:p>
        </p:txBody>
      </p:sp>
      <p:sp>
        <p:nvSpPr>
          <p:cNvPr id="29729" name="AutoShape 50"/>
          <p:cNvSpPr>
            <a:spLocks noChangeArrowheads="1"/>
          </p:cNvSpPr>
          <p:nvPr/>
        </p:nvSpPr>
        <p:spPr bwMode="auto">
          <a:xfrm>
            <a:off x="6309360" y="3084513"/>
            <a:ext cx="2606040" cy="533400"/>
          </a:xfrm>
          <a:prstGeom prst="roundRect">
            <a:avLst>
              <a:gd name="adj" fmla="val 16667"/>
            </a:avLst>
          </a:prstGeom>
          <a:solidFill>
            <a:schemeClr val="tx2">
              <a:lumMod val="60000"/>
              <a:lumOff val="40000"/>
            </a:schemeClr>
          </a:solidFill>
          <a:ln w="9525">
            <a:solidFill>
              <a:schemeClr val="tx1"/>
            </a:solidFill>
            <a:round/>
            <a:headEnd/>
            <a:tailEnd/>
          </a:ln>
        </p:spPr>
        <p:txBody>
          <a:bodyPr wrap="none" anchor="ctr"/>
          <a:lstStyle/>
          <a:p>
            <a:endParaRPr lang="en-US" dirty="0"/>
          </a:p>
        </p:txBody>
      </p:sp>
      <p:sp>
        <p:nvSpPr>
          <p:cNvPr id="29730" name="Text Box 51"/>
          <p:cNvSpPr txBox="1">
            <a:spLocks noChangeArrowheads="1"/>
          </p:cNvSpPr>
          <p:nvPr/>
        </p:nvSpPr>
        <p:spPr bwMode="auto">
          <a:xfrm>
            <a:off x="6437621" y="4352925"/>
            <a:ext cx="441146" cy="369332"/>
          </a:xfrm>
          <a:prstGeom prst="rect">
            <a:avLst/>
          </a:prstGeom>
          <a:noFill/>
          <a:ln w="9525">
            <a:noFill/>
            <a:miter lim="800000"/>
            <a:headEnd/>
            <a:tailEnd/>
          </a:ln>
        </p:spPr>
        <p:txBody>
          <a:bodyPr wrap="none">
            <a:spAutoFit/>
          </a:bodyPr>
          <a:lstStyle/>
          <a:p>
            <a:r>
              <a:rPr lang="en-US" b="1" baseline="0" dirty="0">
                <a:latin typeface="Calibri" pitchFamily="34" charset="0"/>
              </a:rPr>
              <a:t>A1</a:t>
            </a:r>
          </a:p>
        </p:txBody>
      </p:sp>
      <p:sp>
        <p:nvSpPr>
          <p:cNvPr id="29731" name="Text Box 52"/>
          <p:cNvSpPr txBox="1">
            <a:spLocks noChangeArrowheads="1"/>
          </p:cNvSpPr>
          <p:nvPr/>
        </p:nvSpPr>
        <p:spPr bwMode="auto">
          <a:xfrm>
            <a:off x="7366000" y="4379913"/>
            <a:ext cx="441146" cy="369332"/>
          </a:xfrm>
          <a:prstGeom prst="rect">
            <a:avLst/>
          </a:prstGeom>
          <a:noFill/>
          <a:ln w="9525">
            <a:noFill/>
            <a:miter lim="800000"/>
            <a:headEnd/>
            <a:tailEnd/>
          </a:ln>
        </p:spPr>
        <p:txBody>
          <a:bodyPr wrap="none">
            <a:spAutoFit/>
          </a:bodyPr>
          <a:lstStyle/>
          <a:p>
            <a:r>
              <a:rPr lang="en-US" b="1" baseline="0" dirty="0">
                <a:latin typeface="Calibri" pitchFamily="34" charset="0"/>
              </a:rPr>
              <a:t>A2</a:t>
            </a:r>
          </a:p>
        </p:txBody>
      </p:sp>
      <p:sp>
        <p:nvSpPr>
          <p:cNvPr id="29732" name="Text Box 53"/>
          <p:cNvSpPr txBox="1">
            <a:spLocks noChangeArrowheads="1"/>
          </p:cNvSpPr>
          <p:nvPr/>
        </p:nvSpPr>
        <p:spPr bwMode="auto">
          <a:xfrm>
            <a:off x="8272968" y="4392613"/>
            <a:ext cx="447558" cy="369332"/>
          </a:xfrm>
          <a:prstGeom prst="rect">
            <a:avLst/>
          </a:prstGeom>
          <a:noFill/>
          <a:ln w="9525">
            <a:noFill/>
            <a:miter lim="800000"/>
            <a:headEnd/>
            <a:tailEnd/>
          </a:ln>
        </p:spPr>
        <p:txBody>
          <a:bodyPr wrap="none">
            <a:spAutoFit/>
          </a:bodyPr>
          <a:lstStyle/>
          <a:p>
            <a:r>
              <a:rPr lang="en-US" b="1" baseline="0" dirty="0">
                <a:latin typeface="Calibri" pitchFamily="34" charset="0"/>
              </a:rPr>
              <a:t>Ap</a:t>
            </a:r>
          </a:p>
        </p:txBody>
      </p:sp>
      <p:sp>
        <p:nvSpPr>
          <p:cNvPr id="29735" name="Text Box 39"/>
          <p:cNvSpPr txBox="1">
            <a:spLocks noChangeArrowheads="1"/>
          </p:cNvSpPr>
          <p:nvPr/>
        </p:nvSpPr>
        <p:spPr bwMode="auto">
          <a:xfrm>
            <a:off x="533400" y="3133725"/>
            <a:ext cx="1503363" cy="336550"/>
          </a:xfrm>
          <a:prstGeom prst="rect">
            <a:avLst/>
          </a:prstGeom>
          <a:noFill/>
          <a:ln w="9525">
            <a:noFill/>
            <a:miter lim="800000"/>
            <a:headEnd/>
            <a:tailEnd/>
          </a:ln>
          <a:effectLst/>
        </p:spPr>
        <p:txBody>
          <a:bodyPr wrap="none">
            <a:spAutoFit/>
          </a:bodyPr>
          <a:lstStyle/>
          <a:p>
            <a:r>
              <a:rPr lang="en-US" sz="2400" b="1" dirty="0">
                <a:solidFill>
                  <a:schemeClr val="bg1"/>
                </a:solidFill>
                <a:latin typeface="Calibri" pitchFamily="34" charset="0"/>
              </a:rPr>
              <a:t>RAID Controller</a:t>
            </a:r>
          </a:p>
        </p:txBody>
      </p:sp>
      <p:sp>
        <p:nvSpPr>
          <p:cNvPr id="29736" name="Text Box 40"/>
          <p:cNvSpPr txBox="1">
            <a:spLocks noChangeArrowheads="1"/>
          </p:cNvSpPr>
          <p:nvPr/>
        </p:nvSpPr>
        <p:spPr bwMode="auto">
          <a:xfrm>
            <a:off x="3581400" y="3124200"/>
            <a:ext cx="1503362" cy="336550"/>
          </a:xfrm>
          <a:prstGeom prst="rect">
            <a:avLst/>
          </a:prstGeom>
          <a:noFill/>
          <a:ln w="9525">
            <a:noFill/>
            <a:miter lim="800000"/>
            <a:headEnd/>
            <a:tailEnd/>
          </a:ln>
          <a:effectLst/>
        </p:spPr>
        <p:txBody>
          <a:bodyPr wrap="none">
            <a:spAutoFit/>
          </a:bodyPr>
          <a:lstStyle/>
          <a:p>
            <a:r>
              <a:rPr lang="en-US" sz="2400" b="1" dirty="0">
                <a:solidFill>
                  <a:schemeClr val="bg1"/>
                </a:solidFill>
                <a:latin typeface="Calibri" pitchFamily="34" charset="0"/>
              </a:rPr>
              <a:t>RAID Controller</a:t>
            </a:r>
          </a:p>
        </p:txBody>
      </p:sp>
      <p:sp>
        <p:nvSpPr>
          <p:cNvPr id="29737" name="Text Box 41"/>
          <p:cNvSpPr txBox="1">
            <a:spLocks noChangeArrowheads="1"/>
          </p:cNvSpPr>
          <p:nvPr/>
        </p:nvSpPr>
        <p:spPr bwMode="auto">
          <a:xfrm>
            <a:off x="6553200" y="3124200"/>
            <a:ext cx="1503362" cy="336550"/>
          </a:xfrm>
          <a:prstGeom prst="rect">
            <a:avLst/>
          </a:prstGeom>
          <a:noFill/>
          <a:ln w="9525">
            <a:noFill/>
            <a:miter lim="800000"/>
            <a:headEnd/>
            <a:tailEnd/>
          </a:ln>
          <a:effectLst/>
        </p:spPr>
        <p:txBody>
          <a:bodyPr wrap="none">
            <a:spAutoFit/>
          </a:bodyPr>
          <a:lstStyle/>
          <a:p>
            <a:r>
              <a:rPr lang="en-US" sz="2400" b="1" dirty="0">
                <a:solidFill>
                  <a:schemeClr val="bg1"/>
                </a:solidFill>
                <a:latin typeface="Calibri" pitchFamily="34" charset="0"/>
              </a:rPr>
              <a:t>RAID Controller</a:t>
            </a:r>
          </a:p>
        </p:txBody>
      </p:sp>
      <p:sp>
        <p:nvSpPr>
          <p:cNvPr id="29738" name="Text Box 42"/>
          <p:cNvSpPr txBox="1">
            <a:spLocks noChangeArrowheads="1"/>
          </p:cNvSpPr>
          <p:nvPr/>
        </p:nvSpPr>
        <p:spPr bwMode="auto">
          <a:xfrm>
            <a:off x="1181100" y="923925"/>
            <a:ext cx="960438" cy="381000"/>
          </a:xfrm>
          <a:prstGeom prst="rect">
            <a:avLst/>
          </a:prstGeom>
          <a:noFill/>
          <a:ln w="9525">
            <a:noFill/>
            <a:miter lim="800000"/>
            <a:headEnd/>
            <a:tailEnd/>
          </a:ln>
          <a:effectLst/>
        </p:spPr>
        <p:txBody>
          <a:bodyPr wrap="none">
            <a:spAutoFit/>
          </a:bodyPr>
          <a:lstStyle/>
          <a:p>
            <a:r>
              <a:rPr lang="en-US" sz="2800" b="1" dirty="0">
                <a:latin typeface="Calibri" pitchFamily="34" charset="0"/>
              </a:rPr>
              <a:t>Striping</a:t>
            </a:r>
          </a:p>
        </p:txBody>
      </p:sp>
      <p:sp>
        <p:nvSpPr>
          <p:cNvPr id="29739" name="Text Box 43"/>
          <p:cNvSpPr txBox="1">
            <a:spLocks noChangeArrowheads="1"/>
          </p:cNvSpPr>
          <p:nvPr/>
        </p:nvSpPr>
        <p:spPr bwMode="auto">
          <a:xfrm>
            <a:off x="3962400" y="889000"/>
            <a:ext cx="1144588" cy="381000"/>
          </a:xfrm>
          <a:prstGeom prst="rect">
            <a:avLst/>
          </a:prstGeom>
          <a:noFill/>
          <a:ln w="9525">
            <a:noFill/>
            <a:miter lim="800000"/>
            <a:headEnd/>
            <a:tailEnd/>
          </a:ln>
          <a:effectLst/>
        </p:spPr>
        <p:txBody>
          <a:bodyPr wrap="none">
            <a:spAutoFit/>
          </a:bodyPr>
          <a:lstStyle/>
          <a:p>
            <a:r>
              <a:rPr lang="en-US" sz="2800" b="1" dirty="0">
                <a:latin typeface="Calibri" pitchFamily="34" charset="0"/>
              </a:rPr>
              <a:t>Mirroring</a:t>
            </a:r>
          </a:p>
        </p:txBody>
      </p:sp>
      <p:sp>
        <p:nvSpPr>
          <p:cNvPr id="29740" name="Text Box 44"/>
          <p:cNvSpPr txBox="1">
            <a:spLocks noChangeArrowheads="1"/>
          </p:cNvSpPr>
          <p:nvPr/>
        </p:nvSpPr>
        <p:spPr bwMode="auto">
          <a:xfrm>
            <a:off x="7205663" y="879475"/>
            <a:ext cx="774700" cy="381000"/>
          </a:xfrm>
          <a:prstGeom prst="rect">
            <a:avLst/>
          </a:prstGeom>
          <a:noFill/>
          <a:ln w="9525">
            <a:noFill/>
            <a:miter lim="800000"/>
            <a:headEnd/>
            <a:tailEnd/>
          </a:ln>
          <a:effectLst/>
        </p:spPr>
        <p:txBody>
          <a:bodyPr wrap="none">
            <a:spAutoFit/>
          </a:bodyPr>
          <a:lstStyle/>
          <a:p>
            <a:r>
              <a:rPr lang="en-US" sz="2800" b="1" dirty="0">
                <a:latin typeface="Calibri" pitchFamily="34" charset="0"/>
              </a:rPr>
              <a:t>Parity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dirty="0" smtClean="0"/>
              <a:t> </a:t>
            </a:r>
            <a:fld id="{583C9058-2864-4114-81C4-DBC62CB66517}" type="slidenum">
              <a:rPr lang="en-US" smtClean="0"/>
              <a:pPr/>
              <a:t>14</a:t>
            </a:fld>
            <a:endParaRPr lang="en-US" dirty="0"/>
          </a:p>
        </p:txBody>
      </p:sp>
      <p:sp>
        <p:nvSpPr>
          <p:cNvPr id="2951170" name="Rectangle 2"/>
          <p:cNvSpPr>
            <a:spLocks noGrp="1" noChangeArrowheads="1"/>
          </p:cNvSpPr>
          <p:nvPr>
            <p:ph type="title"/>
          </p:nvPr>
        </p:nvSpPr>
        <p:spPr/>
        <p:txBody>
          <a:bodyPr/>
          <a:lstStyle/>
          <a:p>
            <a:r>
              <a:rPr lang="en-US" dirty="0" smtClean="0"/>
              <a:t>Intelligent </a:t>
            </a:r>
            <a:r>
              <a:rPr lang="en-US" dirty="0"/>
              <a:t>Storage </a:t>
            </a:r>
            <a:r>
              <a:rPr lang="en-US" dirty="0" smtClean="0"/>
              <a:t>System</a:t>
            </a:r>
            <a:endParaRPr lang="en-US" dirty="0"/>
          </a:p>
        </p:txBody>
      </p:sp>
      <p:sp>
        <p:nvSpPr>
          <p:cNvPr id="2951171" name="Rectangle 3"/>
          <p:cNvSpPr>
            <a:spLocks noGrp="1" noChangeArrowheads="1"/>
          </p:cNvSpPr>
          <p:nvPr>
            <p:ph type="body" idx="1"/>
          </p:nvPr>
        </p:nvSpPr>
        <p:spPr/>
        <p:txBody>
          <a:bodyPr/>
          <a:lstStyle/>
          <a:p>
            <a:r>
              <a:rPr lang="en-US" dirty="0" smtClean="0"/>
              <a:t>Is a RAID array highly optimized </a:t>
            </a:r>
            <a:r>
              <a:rPr lang="en-US" dirty="0"/>
              <a:t>for I/O processing</a:t>
            </a:r>
          </a:p>
          <a:p>
            <a:r>
              <a:rPr lang="en-US" dirty="0" smtClean="0"/>
              <a:t>Have large amounts </a:t>
            </a:r>
            <a:r>
              <a:rPr lang="en-US" dirty="0"/>
              <a:t>of cache for improving I/O performance</a:t>
            </a:r>
          </a:p>
          <a:p>
            <a:r>
              <a:rPr lang="en-US" dirty="0" smtClean="0"/>
              <a:t>Have operating </a:t>
            </a:r>
            <a:r>
              <a:rPr lang="en-US" dirty="0"/>
              <a:t>environments that provide: </a:t>
            </a:r>
          </a:p>
          <a:p>
            <a:pPr lvl="1"/>
            <a:r>
              <a:rPr lang="en-US" dirty="0"/>
              <a:t>Intelligence for managing cache </a:t>
            </a:r>
            <a:endParaRPr lang="en-US" dirty="0" smtClean="0"/>
          </a:p>
          <a:p>
            <a:pPr lvl="1"/>
            <a:r>
              <a:rPr lang="en-US" dirty="0" smtClean="0"/>
              <a:t>Optimal management, allocation, and utilization of storage resources</a:t>
            </a:r>
            <a:endParaRPr lang="en-US" dirty="0"/>
          </a:p>
          <a:p>
            <a:pPr lvl="1">
              <a:buNone/>
            </a:pPr>
            <a:endParaRPr lang="en-US" dirty="0" smtClean="0"/>
          </a:p>
          <a:p>
            <a:pPr lvl="1"/>
            <a:endParaRPr lang="en-US" dirty="0"/>
          </a:p>
          <a:p>
            <a:pPr>
              <a:buFont typeface="Wingdings" pitchFamily="2" charset="2"/>
              <a:buNone/>
            </a:pPr>
            <a:endParaRPr lang="en-US" dirty="0"/>
          </a:p>
        </p:txBody>
      </p:sp>
      <p:sp>
        <p:nvSpPr>
          <p:cNvPr id="6"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ooter Placeholder 3"/>
          <p:cNvSpPr txBox="1">
            <a:spLocks noGrp="1"/>
          </p:cNvSpPr>
          <p:nvPr/>
        </p:nvSpPr>
        <p:spPr>
          <a:xfrm>
            <a:off x="4419600" y="6629400"/>
            <a:ext cx="4191000" cy="228600"/>
          </a:xfrm>
          <a:prstGeom prst="rect">
            <a:avLst/>
          </a:prstGeom>
          <a:noFill/>
        </p:spPr>
        <p:txBody>
          <a:bodyPr anchor="b"/>
          <a:lstStyle/>
          <a:p>
            <a:pPr algn="r" fontAlgn="auto">
              <a:spcBef>
                <a:spcPts val="0"/>
              </a:spcBef>
              <a:spcAft>
                <a:spcPts val="0"/>
              </a:spcAft>
              <a:defRPr/>
            </a:pPr>
            <a:r>
              <a:rPr lang="en-US" sz="1000" dirty="0" smtClean="0">
                <a:solidFill>
                  <a:schemeClr val="tx1">
                    <a:lumMod val="75000"/>
                    <a:lumOff val="25000"/>
                  </a:schemeClr>
                </a:solidFill>
                <a:latin typeface="Calibri" pitchFamily="34" charset="0"/>
                <a:cs typeface="+mn-cs"/>
              </a:rPr>
              <a:t>Classic Data Center</a:t>
            </a:r>
            <a:endParaRPr lang="en-US" sz="1000" dirty="0">
              <a:solidFill>
                <a:schemeClr val="tx1">
                  <a:lumMod val="75000"/>
                  <a:lumOff val="25000"/>
                </a:schemeClr>
              </a:solidFill>
              <a:latin typeface="Calibri" pitchFamily="34" charset="0"/>
              <a:cs typeface="+mn-cs"/>
            </a:endParaRPr>
          </a:p>
        </p:txBody>
      </p:sp>
      <p:sp>
        <p:nvSpPr>
          <p:cNvPr id="134" name="Slide Number Placeholder 4"/>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r>
              <a:rPr lang="en-US" sz="1000" dirty="0">
                <a:solidFill>
                  <a:schemeClr val="tx1">
                    <a:lumMod val="75000"/>
                    <a:lumOff val="25000"/>
                  </a:schemeClr>
                </a:solidFill>
                <a:latin typeface="Calibri" pitchFamily="34" charset="0"/>
                <a:cs typeface="+mn-cs"/>
              </a:rPr>
              <a:t> </a:t>
            </a:r>
            <a:fld id="{ED445AA3-5230-4A0E-8720-6381D4EC1D1D}" type="slidenum">
              <a:rPr lang="en-US" sz="1000" smtClean="0">
                <a:solidFill>
                  <a:schemeClr val="tx1">
                    <a:lumMod val="75000"/>
                    <a:lumOff val="25000"/>
                  </a:schemeClr>
                </a:solidFill>
                <a:latin typeface="Calibri" pitchFamily="34" charset="0"/>
                <a:cs typeface="+mn-cs"/>
              </a:rPr>
              <a:pPr algn="r" fontAlgn="auto">
                <a:spcBef>
                  <a:spcPts val="0"/>
                </a:spcBef>
                <a:spcAft>
                  <a:spcPts val="0"/>
                </a:spcAft>
                <a:defRPr/>
              </a:pPr>
              <a:t>15</a:t>
            </a:fld>
            <a:endParaRPr lang="en-US" sz="1000" dirty="0">
              <a:solidFill>
                <a:schemeClr val="tx1">
                  <a:lumMod val="75000"/>
                  <a:lumOff val="25000"/>
                </a:schemeClr>
              </a:solidFill>
              <a:latin typeface="Calibri" pitchFamily="34" charset="0"/>
              <a:cs typeface="+mn-cs"/>
            </a:endParaRPr>
          </a:p>
        </p:txBody>
      </p:sp>
      <p:sp>
        <p:nvSpPr>
          <p:cNvPr id="49156" name="Rectangle 2"/>
          <p:cNvSpPr>
            <a:spLocks noGrp="1" noChangeArrowheads="1"/>
          </p:cNvSpPr>
          <p:nvPr>
            <p:ph type="title" idx="4294967295"/>
          </p:nvPr>
        </p:nvSpPr>
        <p:spPr/>
        <p:txBody>
          <a:bodyPr/>
          <a:lstStyle/>
          <a:p>
            <a:pPr eaLnBrk="1" hangingPunct="1"/>
            <a:r>
              <a:rPr lang="en-US" dirty="0" smtClean="0">
                <a:solidFill>
                  <a:schemeClr val="accent1"/>
                </a:solidFill>
              </a:rPr>
              <a:t>Components of an Intelligent Storage System</a:t>
            </a:r>
          </a:p>
        </p:txBody>
      </p:sp>
      <p:sp>
        <p:nvSpPr>
          <p:cNvPr id="49157" name="Text Box 3"/>
          <p:cNvSpPr txBox="1">
            <a:spLocks noChangeArrowheads="1"/>
          </p:cNvSpPr>
          <p:nvPr/>
        </p:nvSpPr>
        <p:spPr bwMode="auto">
          <a:xfrm>
            <a:off x="215900" y="2468562"/>
            <a:ext cx="927100" cy="274638"/>
          </a:xfrm>
          <a:prstGeom prst="rect">
            <a:avLst/>
          </a:prstGeom>
          <a:noFill/>
          <a:ln w="25400" algn="ctr">
            <a:noFill/>
            <a:miter lim="800000"/>
            <a:headEnd/>
            <a:tailEnd type="none" w="lg" len="med"/>
          </a:ln>
        </p:spPr>
        <p:txBody>
          <a:bodyPr wrap="none" lIns="0" tIns="0" rIns="0" bIns="0">
            <a:spAutoFit/>
          </a:bodyPr>
          <a:lstStyle/>
          <a:p>
            <a:pPr marL="354013" indent="-354013" defTabSz="941388"/>
            <a:r>
              <a:rPr lang="en-US" b="1" dirty="0">
                <a:solidFill>
                  <a:srgbClr val="000308"/>
                </a:solidFill>
                <a:latin typeface="Calibri" pitchFamily="34" charset="0"/>
              </a:rPr>
              <a:t>Compute</a:t>
            </a:r>
            <a:r>
              <a:rPr lang="en-US" sz="1400" b="1" dirty="0">
                <a:solidFill>
                  <a:srgbClr val="000308"/>
                </a:solidFill>
                <a:latin typeface="Verdana" pitchFamily="34" charset="0"/>
              </a:rPr>
              <a:t> </a:t>
            </a:r>
          </a:p>
        </p:txBody>
      </p:sp>
      <p:sp>
        <p:nvSpPr>
          <p:cNvPr id="49159" name="Line 5"/>
          <p:cNvSpPr>
            <a:spLocks noChangeShapeType="1"/>
          </p:cNvSpPr>
          <p:nvPr/>
        </p:nvSpPr>
        <p:spPr bwMode="auto">
          <a:xfrm flipH="1">
            <a:off x="1087438" y="3560762"/>
            <a:ext cx="457200" cy="0"/>
          </a:xfrm>
          <a:prstGeom prst="line">
            <a:avLst/>
          </a:prstGeom>
          <a:noFill/>
          <a:ln w="31750">
            <a:solidFill>
              <a:srgbClr val="FF9900"/>
            </a:solidFill>
            <a:round/>
            <a:headEnd/>
            <a:tailEnd/>
          </a:ln>
        </p:spPr>
        <p:txBody>
          <a:bodyPr/>
          <a:lstStyle/>
          <a:p>
            <a:endParaRPr lang="en-US" dirty="0"/>
          </a:p>
        </p:txBody>
      </p:sp>
      <p:sp>
        <p:nvSpPr>
          <p:cNvPr id="49160" name="Line 6"/>
          <p:cNvSpPr>
            <a:spLocks noChangeShapeType="1"/>
          </p:cNvSpPr>
          <p:nvPr/>
        </p:nvSpPr>
        <p:spPr bwMode="auto">
          <a:xfrm flipH="1">
            <a:off x="1077913" y="3659187"/>
            <a:ext cx="457200" cy="0"/>
          </a:xfrm>
          <a:prstGeom prst="line">
            <a:avLst/>
          </a:prstGeom>
          <a:noFill/>
          <a:ln w="31750">
            <a:solidFill>
              <a:srgbClr val="FF9900"/>
            </a:solidFill>
            <a:round/>
            <a:headEnd/>
            <a:tailEnd/>
          </a:ln>
        </p:spPr>
        <p:txBody>
          <a:bodyPr/>
          <a:lstStyle/>
          <a:p>
            <a:endParaRPr lang="en-US" dirty="0"/>
          </a:p>
        </p:txBody>
      </p:sp>
      <p:sp>
        <p:nvSpPr>
          <p:cNvPr id="2955276" name="AutoShape 12"/>
          <p:cNvSpPr>
            <a:spLocks noChangeArrowheads="1"/>
          </p:cNvSpPr>
          <p:nvPr/>
        </p:nvSpPr>
        <p:spPr bwMode="auto">
          <a:xfrm>
            <a:off x="3090863" y="2033587"/>
            <a:ext cx="5822950" cy="3244850"/>
          </a:xfrm>
          <a:prstGeom prst="roundRect">
            <a:avLst>
              <a:gd name="adj" fmla="val 5528"/>
            </a:avLst>
          </a:prstGeom>
          <a:solidFill>
            <a:srgbClr val="EAEAEA"/>
          </a:solidFill>
          <a:ln w="12700" algn="ctr">
            <a:solidFill>
              <a:srgbClr val="88B8B6"/>
            </a:solidFill>
            <a:round/>
            <a:headEnd/>
            <a:tailEnd type="none" w="lg" len="med"/>
          </a:ln>
          <a:effectLst>
            <a:outerShdw dist="35921" dir="2700000" algn="ctr" rotWithShape="0">
              <a:srgbClr val="000000"/>
            </a:outerShdw>
          </a:effectLst>
        </p:spPr>
        <p:txBody>
          <a:bodyPr wrap="none" lIns="0" tIns="0" rIns="0" bIns="0" anchor="ctr"/>
          <a:lstStyle/>
          <a:p>
            <a:pPr>
              <a:defRPr/>
            </a:pPr>
            <a:endParaRPr lang="en-US" dirty="0"/>
          </a:p>
        </p:txBody>
      </p:sp>
      <p:sp>
        <p:nvSpPr>
          <p:cNvPr id="49162" name="AutoShape 13"/>
          <p:cNvSpPr>
            <a:spLocks noChangeArrowheads="1"/>
          </p:cNvSpPr>
          <p:nvPr/>
        </p:nvSpPr>
        <p:spPr bwMode="auto">
          <a:xfrm>
            <a:off x="7526338" y="2720975"/>
            <a:ext cx="1298575" cy="1868487"/>
          </a:xfrm>
          <a:prstGeom prst="roundRect">
            <a:avLst>
              <a:gd name="adj" fmla="val 11657"/>
            </a:avLst>
          </a:prstGeom>
          <a:gradFill rotWithShape="1">
            <a:gsLst>
              <a:gs pos="0">
                <a:srgbClr val="E2EAEA"/>
              </a:gs>
              <a:gs pos="100000">
                <a:srgbClr val="F8FAFA"/>
              </a:gs>
            </a:gsLst>
            <a:lin ang="2700000" scaled="1"/>
          </a:gradFill>
          <a:ln w="6350" algn="ctr">
            <a:solidFill>
              <a:srgbClr val="6F9995"/>
            </a:solidFill>
            <a:round/>
            <a:headEnd/>
            <a:tailEnd type="none" w="lg" len="med"/>
          </a:ln>
        </p:spPr>
        <p:txBody>
          <a:bodyPr wrap="none" lIns="0" tIns="0" rIns="0" bIns="0" anchor="ctr"/>
          <a:lstStyle/>
          <a:p>
            <a:endParaRPr lang="en-US" dirty="0"/>
          </a:p>
        </p:txBody>
      </p:sp>
      <p:sp>
        <p:nvSpPr>
          <p:cNvPr id="49163" name="Text Box 14"/>
          <p:cNvSpPr txBox="1">
            <a:spLocks noChangeArrowheads="1"/>
          </p:cNvSpPr>
          <p:nvPr/>
        </p:nvSpPr>
        <p:spPr bwMode="auto">
          <a:xfrm>
            <a:off x="3498850" y="2468562"/>
            <a:ext cx="841962" cy="221599"/>
          </a:xfrm>
          <a:prstGeom prst="rect">
            <a:avLst/>
          </a:prstGeom>
          <a:noFill/>
          <a:ln w="25400" algn="ctr">
            <a:noFill/>
            <a:miter lim="800000"/>
            <a:headEnd/>
            <a:tailEnd type="none" w="lg" len="med"/>
          </a:ln>
        </p:spPr>
        <p:txBody>
          <a:bodyPr wrap="none" lIns="0" tIns="0" rIns="0" bIns="0">
            <a:spAutoFit/>
          </a:bodyPr>
          <a:lstStyle/>
          <a:p>
            <a:pPr marL="354013" indent="-354013" defTabSz="941388">
              <a:lnSpc>
                <a:spcPct val="90000"/>
              </a:lnSpc>
            </a:pPr>
            <a:r>
              <a:rPr lang="en-US" sz="1600" b="1" dirty="0" smtClean="0">
                <a:solidFill>
                  <a:srgbClr val="000308"/>
                </a:solidFill>
                <a:latin typeface="Calibri" pitchFamily="34" charset="0"/>
              </a:rPr>
              <a:t>Front-end</a:t>
            </a:r>
            <a:endParaRPr lang="en-US" sz="1600" b="1" dirty="0">
              <a:solidFill>
                <a:srgbClr val="000308"/>
              </a:solidFill>
              <a:latin typeface="Calibri" pitchFamily="34" charset="0"/>
            </a:endParaRPr>
          </a:p>
        </p:txBody>
      </p:sp>
      <p:sp>
        <p:nvSpPr>
          <p:cNvPr id="49164" name="Text Box 15"/>
          <p:cNvSpPr txBox="1">
            <a:spLocks noChangeArrowheads="1"/>
          </p:cNvSpPr>
          <p:nvPr/>
        </p:nvSpPr>
        <p:spPr bwMode="auto">
          <a:xfrm>
            <a:off x="5943600" y="2468562"/>
            <a:ext cx="787075" cy="221599"/>
          </a:xfrm>
          <a:prstGeom prst="rect">
            <a:avLst/>
          </a:prstGeom>
          <a:noFill/>
          <a:ln w="25400" algn="ctr">
            <a:noFill/>
            <a:miter lim="800000"/>
            <a:headEnd/>
            <a:tailEnd type="none" w="lg" len="med"/>
          </a:ln>
        </p:spPr>
        <p:txBody>
          <a:bodyPr wrap="none" lIns="0" tIns="0" rIns="0" bIns="0">
            <a:spAutoFit/>
          </a:bodyPr>
          <a:lstStyle/>
          <a:p>
            <a:pPr marL="354013" indent="-354013" defTabSz="941388">
              <a:lnSpc>
                <a:spcPct val="90000"/>
              </a:lnSpc>
            </a:pPr>
            <a:r>
              <a:rPr lang="en-US" sz="1600" b="1" dirty="0" smtClean="0">
                <a:solidFill>
                  <a:srgbClr val="000308"/>
                </a:solidFill>
                <a:latin typeface="Calibri" pitchFamily="34" charset="0"/>
              </a:rPr>
              <a:t>Back-end</a:t>
            </a:r>
            <a:endParaRPr lang="en-US" sz="1600" b="1" dirty="0">
              <a:solidFill>
                <a:srgbClr val="000308"/>
              </a:solidFill>
              <a:latin typeface="Calibri" pitchFamily="34" charset="0"/>
            </a:endParaRPr>
          </a:p>
        </p:txBody>
      </p:sp>
      <p:sp>
        <p:nvSpPr>
          <p:cNvPr id="49165" name="Text Box 16"/>
          <p:cNvSpPr txBox="1">
            <a:spLocks noChangeArrowheads="1"/>
          </p:cNvSpPr>
          <p:nvPr/>
        </p:nvSpPr>
        <p:spPr bwMode="auto">
          <a:xfrm>
            <a:off x="4822825" y="2900362"/>
            <a:ext cx="504825" cy="220663"/>
          </a:xfrm>
          <a:prstGeom prst="rect">
            <a:avLst/>
          </a:prstGeom>
          <a:noFill/>
          <a:ln w="25400" algn="ctr">
            <a:noFill/>
            <a:miter lim="800000"/>
            <a:headEnd/>
            <a:tailEnd type="none" w="lg" len="med"/>
          </a:ln>
        </p:spPr>
        <p:txBody>
          <a:bodyPr wrap="none" lIns="0" tIns="0" rIns="0" bIns="0">
            <a:spAutoFit/>
          </a:bodyPr>
          <a:lstStyle/>
          <a:p>
            <a:pPr marL="354013" indent="-354013" defTabSz="941388">
              <a:lnSpc>
                <a:spcPct val="90000"/>
              </a:lnSpc>
            </a:pPr>
            <a:r>
              <a:rPr lang="en-US" sz="1600" b="1" dirty="0">
                <a:solidFill>
                  <a:srgbClr val="000308"/>
                </a:solidFill>
                <a:latin typeface="Calibri" pitchFamily="34" charset="0"/>
              </a:rPr>
              <a:t>Cache</a:t>
            </a:r>
          </a:p>
        </p:txBody>
      </p:sp>
      <p:sp>
        <p:nvSpPr>
          <p:cNvPr id="49166" name="Text Box 17"/>
          <p:cNvSpPr txBox="1">
            <a:spLocks noChangeArrowheads="1"/>
          </p:cNvSpPr>
          <p:nvPr/>
        </p:nvSpPr>
        <p:spPr bwMode="auto">
          <a:xfrm>
            <a:off x="7600950" y="2468562"/>
            <a:ext cx="1162050" cy="220663"/>
          </a:xfrm>
          <a:prstGeom prst="rect">
            <a:avLst/>
          </a:prstGeom>
          <a:noFill/>
          <a:ln w="25400" algn="ctr">
            <a:noFill/>
            <a:miter lim="800000"/>
            <a:headEnd/>
            <a:tailEnd type="none" w="lg" len="med"/>
          </a:ln>
        </p:spPr>
        <p:txBody>
          <a:bodyPr wrap="none" lIns="0" tIns="0" rIns="0" bIns="0">
            <a:spAutoFit/>
          </a:bodyPr>
          <a:lstStyle/>
          <a:p>
            <a:pPr marL="354013" indent="-354013" defTabSz="941388">
              <a:lnSpc>
                <a:spcPct val="90000"/>
              </a:lnSpc>
            </a:pPr>
            <a:r>
              <a:rPr lang="en-US" sz="1600" b="1" dirty="0">
                <a:solidFill>
                  <a:srgbClr val="000308"/>
                </a:solidFill>
                <a:latin typeface="Calibri" pitchFamily="34" charset="0"/>
              </a:rPr>
              <a:t>Physical Disks</a:t>
            </a:r>
          </a:p>
        </p:txBody>
      </p:sp>
      <p:sp>
        <p:nvSpPr>
          <p:cNvPr id="49167" name="Text Box 18"/>
          <p:cNvSpPr txBox="1">
            <a:spLocks noChangeArrowheads="1"/>
          </p:cNvSpPr>
          <p:nvPr/>
        </p:nvSpPr>
        <p:spPr bwMode="auto">
          <a:xfrm>
            <a:off x="4408488" y="1676400"/>
            <a:ext cx="2768600" cy="304800"/>
          </a:xfrm>
          <a:prstGeom prst="rect">
            <a:avLst/>
          </a:prstGeom>
          <a:noFill/>
          <a:ln w="12700" algn="ctr">
            <a:noFill/>
            <a:miter lim="800000"/>
            <a:headEnd/>
            <a:tailEnd type="none" w="lg" len="med"/>
          </a:ln>
        </p:spPr>
        <p:txBody>
          <a:bodyPr wrap="none" lIns="0" tIns="0" rIns="0" bIns="0">
            <a:spAutoFit/>
          </a:bodyPr>
          <a:lstStyle/>
          <a:p>
            <a:pPr marL="354013" indent="-354013" defTabSz="941388"/>
            <a:r>
              <a:rPr lang="en-US" sz="2000" b="1" dirty="0">
                <a:solidFill>
                  <a:srgbClr val="3A7A77"/>
                </a:solidFill>
                <a:latin typeface="Calibri" pitchFamily="34" charset="0"/>
              </a:rPr>
              <a:t>Intelligent Storage System</a:t>
            </a:r>
          </a:p>
        </p:txBody>
      </p:sp>
      <p:sp>
        <p:nvSpPr>
          <p:cNvPr id="49168" name="Line 19"/>
          <p:cNvSpPr>
            <a:spLocks noChangeShapeType="1"/>
          </p:cNvSpPr>
          <p:nvPr/>
        </p:nvSpPr>
        <p:spPr bwMode="auto">
          <a:xfrm flipH="1">
            <a:off x="4267200" y="3560762"/>
            <a:ext cx="1676400" cy="0"/>
          </a:xfrm>
          <a:prstGeom prst="line">
            <a:avLst/>
          </a:prstGeom>
          <a:noFill/>
          <a:ln w="38100">
            <a:solidFill>
              <a:srgbClr val="FF9900"/>
            </a:solidFill>
            <a:round/>
            <a:headEnd/>
            <a:tailEnd/>
          </a:ln>
        </p:spPr>
        <p:txBody>
          <a:bodyPr/>
          <a:lstStyle/>
          <a:p>
            <a:endParaRPr lang="en-US" dirty="0"/>
          </a:p>
        </p:txBody>
      </p:sp>
      <p:sp>
        <p:nvSpPr>
          <p:cNvPr id="49169" name="Line 23"/>
          <p:cNvSpPr>
            <a:spLocks noChangeShapeType="1"/>
          </p:cNvSpPr>
          <p:nvPr/>
        </p:nvSpPr>
        <p:spPr bwMode="auto">
          <a:xfrm flipH="1">
            <a:off x="2220913" y="3484562"/>
            <a:ext cx="533400" cy="0"/>
          </a:xfrm>
          <a:prstGeom prst="line">
            <a:avLst/>
          </a:prstGeom>
          <a:noFill/>
          <a:ln w="31750">
            <a:solidFill>
              <a:srgbClr val="FF9900"/>
            </a:solidFill>
            <a:round/>
            <a:headEnd/>
            <a:tailEnd/>
          </a:ln>
        </p:spPr>
        <p:txBody>
          <a:bodyPr/>
          <a:lstStyle/>
          <a:p>
            <a:endParaRPr lang="en-US" dirty="0"/>
          </a:p>
        </p:txBody>
      </p:sp>
      <p:sp>
        <p:nvSpPr>
          <p:cNvPr id="49170" name="Line 24"/>
          <p:cNvSpPr>
            <a:spLocks noChangeShapeType="1"/>
          </p:cNvSpPr>
          <p:nvPr/>
        </p:nvSpPr>
        <p:spPr bwMode="auto">
          <a:xfrm flipH="1">
            <a:off x="2233613" y="3556000"/>
            <a:ext cx="681037" cy="4762"/>
          </a:xfrm>
          <a:prstGeom prst="line">
            <a:avLst/>
          </a:prstGeom>
          <a:noFill/>
          <a:ln w="31750">
            <a:solidFill>
              <a:srgbClr val="FF9900"/>
            </a:solidFill>
            <a:round/>
            <a:headEnd/>
            <a:tailEnd/>
          </a:ln>
        </p:spPr>
        <p:txBody>
          <a:bodyPr/>
          <a:lstStyle/>
          <a:p>
            <a:endParaRPr lang="en-US" dirty="0"/>
          </a:p>
        </p:txBody>
      </p:sp>
      <p:sp>
        <p:nvSpPr>
          <p:cNvPr id="49171" name="Line 25"/>
          <p:cNvSpPr>
            <a:spLocks noChangeShapeType="1"/>
          </p:cNvSpPr>
          <p:nvPr/>
        </p:nvSpPr>
        <p:spPr bwMode="auto">
          <a:xfrm flipH="1">
            <a:off x="2238375" y="3713162"/>
            <a:ext cx="533400" cy="0"/>
          </a:xfrm>
          <a:prstGeom prst="line">
            <a:avLst/>
          </a:prstGeom>
          <a:noFill/>
          <a:ln w="31750">
            <a:solidFill>
              <a:srgbClr val="FF9900"/>
            </a:solidFill>
            <a:round/>
            <a:headEnd/>
            <a:tailEnd/>
          </a:ln>
        </p:spPr>
        <p:txBody>
          <a:bodyPr/>
          <a:lstStyle/>
          <a:p>
            <a:endParaRPr lang="en-US" dirty="0"/>
          </a:p>
        </p:txBody>
      </p:sp>
      <p:sp>
        <p:nvSpPr>
          <p:cNvPr id="49172" name="Line 26"/>
          <p:cNvSpPr>
            <a:spLocks noChangeShapeType="1"/>
          </p:cNvSpPr>
          <p:nvPr/>
        </p:nvSpPr>
        <p:spPr bwMode="auto">
          <a:xfrm flipH="1">
            <a:off x="2881313" y="3408362"/>
            <a:ext cx="552450" cy="0"/>
          </a:xfrm>
          <a:prstGeom prst="line">
            <a:avLst/>
          </a:prstGeom>
          <a:noFill/>
          <a:ln w="31750">
            <a:solidFill>
              <a:srgbClr val="FF9900"/>
            </a:solidFill>
            <a:round/>
            <a:headEnd/>
            <a:tailEnd/>
          </a:ln>
        </p:spPr>
        <p:txBody>
          <a:bodyPr/>
          <a:lstStyle/>
          <a:p>
            <a:endParaRPr lang="en-US" dirty="0"/>
          </a:p>
        </p:txBody>
      </p:sp>
      <p:sp>
        <p:nvSpPr>
          <p:cNvPr id="49173" name="Line 27"/>
          <p:cNvSpPr>
            <a:spLocks noChangeShapeType="1"/>
          </p:cNvSpPr>
          <p:nvPr/>
        </p:nvSpPr>
        <p:spPr bwMode="auto">
          <a:xfrm flipH="1" flipV="1">
            <a:off x="2871788" y="3879850"/>
            <a:ext cx="533400" cy="12700"/>
          </a:xfrm>
          <a:prstGeom prst="line">
            <a:avLst/>
          </a:prstGeom>
          <a:noFill/>
          <a:ln w="31750">
            <a:solidFill>
              <a:srgbClr val="FF9900"/>
            </a:solidFill>
            <a:round/>
            <a:headEnd/>
            <a:tailEnd/>
          </a:ln>
        </p:spPr>
        <p:txBody>
          <a:bodyPr/>
          <a:lstStyle/>
          <a:p>
            <a:endParaRPr lang="en-US" dirty="0"/>
          </a:p>
        </p:txBody>
      </p:sp>
      <p:sp>
        <p:nvSpPr>
          <p:cNvPr id="49174" name="Line 28"/>
          <p:cNvSpPr>
            <a:spLocks noChangeShapeType="1"/>
          </p:cNvSpPr>
          <p:nvPr/>
        </p:nvSpPr>
        <p:spPr bwMode="auto">
          <a:xfrm flipH="1">
            <a:off x="2362200" y="3636962"/>
            <a:ext cx="533400" cy="0"/>
          </a:xfrm>
          <a:prstGeom prst="line">
            <a:avLst/>
          </a:prstGeom>
          <a:noFill/>
          <a:ln w="31750">
            <a:solidFill>
              <a:srgbClr val="FF9900"/>
            </a:solidFill>
            <a:round/>
            <a:headEnd/>
            <a:tailEnd/>
          </a:ln>
        </p:spPr>
        <p:txBody>
          <a:bodyPr/>
          <a:lstStyle/>
          <a:p>
            <a:endParaRPr lang="en-US" dirty="0"/>
          </a:p>
        </p:txBody>
      </p:sp>
      <p:sp>
        <p:nvSpPr>
          <p:cNvPr id="49175" name="Line 30"/>
          <p:cNvSpPr>
            <a:spLocks noChangeShapeType="1"/>
          </p:cNvSpPr>
          <p:nvPr/>
        </p:nvSpPr>
        <p:spPr bwMode="auto">
          <a:xfrm flipH="1">
            <a:off x="2743200" y="4275137"/>
            <a:ext cx="628650" cy="0"/>
          </a:xfrm>
          <a:prstGeom prst="line">
            <a:avLst/>
          </a:prstGeom>
          <a:noFill/>
          <a:ln w="31750">
            <a:solidFill>
              <a:srgbClr val="FF9900"/>
            </a:solidFill>
            <a:round/>
            <a:headEnd/>
            <a:tailEnd/>
          </a:ln>
        </p:spPr>
        <p:txBody>
          <a:bodyPr/>
          <a:lstStyle/>
          <a:p>
            <a:endParaRPr lang="en-US" dirty="0"/>
          </a:p>
        </p:txBody>
      </p:sp>
      <p:sp>
        <p:nvSpPr>
          <p:cNvPr id="49176" name="Line 31"/>
          <p:cNvSpPr>
            <a:spLocks noChangeShapeType="1"/>
          </p:cNvSpPr>
          <p:nvPr/>
        </p:nvSpPr>
        <p:spPr bwMode="auto">
          <a:xfrm flipH="1">
            <a:off x="2743200" y="3027362"/>
            <a:ext cx="685800" cy="0"/>
          </a:xfrm>
          <a:prstGeom prst="line">
            <a:avLst/>
          </a:prstGeom>
          <a:noFill/>
          <a:ln w="31750">
            <a:solidFill>
              <a:srgbClr val="FF9900"/>
            </a:solidFill>
            <a:round/>
            <a:headEnd/>
            <a:tailEnd/>
          </a:ln>
        </p:spPr>
        <p:txBody>
          <a:bodyPr/>
          <a:lstStyle/>
          <a:p>
            <a:endParaRPr lang="en-US" dirty="0"/>
          </a:p>
        </p:txBody>
      </p:sp>
      <p:sp>
        <p:nvSpPr>
          <p:cNvPr id="49177" name="Line 32"/>
          <p:cNvSpPr>
            <a:spLocks noChangeShapeType="1"/>
          </p:cNvSpPr>
          <p:nvPr/>
        </p:nvSpPr>
        <p:spPr bwMode="auto">
          <a:xfrm flipH="1">
            <a:off x="2743200" y="3014662"/>
            <a:ext cx="4763" cy="481013"/>
          </a:xfrm>
          <a:prstGeom prst="line">
            <a:avLst/>
          </a:prstGeom>
          <a:noFill/>
          <a:ln w="31750">
            <a:solidFill>
              <a:srgbClr val="FF9900"/>
            </a:solidFill>
            <a:round/>
            <a:headEnd/>
            <a:tailEnd/>
          </a:ln>
        </p:spPr>
        <p:txBody>
          <a:bodyPr/>
          <a:lstStyle/>
          <a:p>
            <a:endParaRPr lang="en-US" dirty="0"/>
          </a:p>
        </p:txBody>
      </p:sp>
      <p:sp>
        <p:nvSpPr>
          <p:cNvPr id="49178" name="Line 33"/>
          <p:cNvSpPr>
            <a:spLocks noChangeShapeType="1"/>
          </p:cNvSpPr>
          <p:nvPr/>
        </p:nvSpPr>
        <p:spPr bwMode="auto">
          <a:xfrm flipH="1">
            <a:off x="2895600" y="3408362"/>
            <a:ext cx="0" cy="152400"/>
          </a:xfrm>
          <a:prstGeom prst="line">
            <a:avLst/>
          </a:prstGeom>
          <a:noFill/>
          <a:ln w="31750">
            <a:solidFill>
              <a:srgbClr val="FF9900"/>
            </a:solidFill>
            <a:round/>
            <a:headEnd/>
            <a:tailEnd/>
          </a:ln>
        </p:spPr>
        <p:txBody>
          <a:bodyPr/>
          <a:lstStyle/>
          <a:p>
            <a:endParaRPr lang="en-US" dirty="0"/>
          </a:p>
        </p:txBody>
      </p:sp>
      <p:sp>
        <p:nvSpPr>
          <p:cNvPr id="49179" name="Line 34"/>
          <p:cNvSpPr>
            <a:spLocks noChangeShapeType="1"/>
          </p:cNvSpPr>
          <p:nvPr/>
        </p:nvSpPr>
        <p:spPr bwMode="auto">
          <a:xfrm flipH="1">
            <a:off x="2881313" y="3632200"/>
            <a:ext cx="0" cy="257175"/>
          </a:xfrm>
          <a:prstGeom prst="line">
            <a:avLst/>
          </a:prstGeom>
          <a:noFill/>
          <a:ln w="31750">
            <a:solidFill>
              <a:srgbClr val="FF9900"/>
            </a:solidFill>
            <a:round/>
            <a:headEnd/>
            <a:tailEnd/>
          </a:ln>
        </p:spPr>
        <p:txBody>
          <a:bodyPr/>
          <a:lstStyle/>
          <a:p>
            <a:endParaRPr lang="en-US" dirty="0"/>
          </a:p>
        </p:txBody>
      </p:sp>
      <p:sp>
        <p:nvSpPr>
          <p:cNvPr id="49180" name="Line 35"/>
          <p:cNvSpPr>
            <a:spLocks noChangeShapeType="1"/>
          </p:cNvSpPr>
          <p:nvPr/>
        </p:nvSpPr>
        <p:spPr bwMode="auto">
          <a:xfrm flipH="1">
            <a:off x="4267200" y="3713162"/>
            <a:ext cx="1676400" cy="0"/>
          </a:xfrm>
          <a:prstGeom prst="line">
            <a:avLst/>
          </a:prstGeom>
          <a:noFill/>
          <a:ln w="38100">
            <a:solidFill>
              <a:srgbClr val="FF9900"/>
            </a:solidFill>
            <a:round/>
            <a:headEnd/>
            <a:tailEnd/>
          </a:ln>
        </p:spPr>
        <p:txBody>
          <a:bodyPr/>
          <a:lstStyle/>
          <a:p>
            <a:endParaRPr lang="en-US" dirty="0"/>
          </a:p>
        </p:txBody>
      </p:sp>
      <p:sp>
        <p:nvSpPr>
          <p:cNvPr id="49181" name="Rectangle 38"/>
          <p:cNvSpPr>
            <a:spLocks noChangeArrowheads="1"/>
          </p:cNvSpPr>
          <p:nvPr/>
        </p:nvSpPr>
        <p:spPr bwMode="auto">
          <a:xfrm>
            <a:off x="4624388" y="3141662"/>
            <a:ext cx="128587"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82" name="Rectangle 39"/>
          <p:cNvSpPr>
            <a:spLocks noChangeArrowheads="1"/>
          </p:cNvSpPr>
          <p:nvPr/>
        </p:nvSpPr>
        <p:spPr bwMode="auto">
          <a:xfrm>
            <a:off x="4752975" y="3141662"/>
            <a:ext cx="128588"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83" name="Rectangle 40"/>
          <p:cNvSpPr>
            <a:spLocks noChangeArrowheads="1"/>
          </p:cNvSpPr>
          <p:nvPr/>
        </p:nvSpPr>
        <p:spPr bwMode="auto">
          <a:xfrm>
            <a:off x="4881563" y="3141662"/>
            <a:ext cx="128587"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84" name="Rectangle 41"/>
          <p:cNvSpPr>
            <a:spLocks noChangeArrowheads="1"/>
          </p:cNvSpPr>
          <p:nvPr/>
        </p:nvSpPr>
        <p:spPr bwMode="auto">
          <a:xfrm>
            <a:off x="5010150" y="3141662"/>
            <a:ext cx="128588"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85" name="Rectangle 42"/>
          <p:cNvSpPr>
            <a:spLocks noChangeArrowheads="1"/>
          </p:cNvSpPr>
          <p:nvPr/>
        </p:nvSpPr>
        <p:spPr bwMode="auto">
          <a:xfrm>
            <a:off x="5138738" y="3141662"/>
            <a:ext cx="128587"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86" name="Rectangle 43"/>
          <p:cNvSpPr>
            <a:spLocks noChangeArrowheads="1"/>
          </p:cNvSpPr>
          <p:nvPr/>
        </p:nvSpPr>
        <p:spPr bwMode="auto">
          <a:xfrm>
            <a:off x="5267325" y="3141662"/>
            <a:ext cx="128588"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87" name="Rectangle 44"/>
          <p:cNvSpPr>
            <a:spLocks noChangeArrowheads="1"/>
          </p:cNvSpPr>
          <p:nvPr/>
        </p:nvSpPr>
        <p:spPr bwMode="auto">
          <a:xfrm>
            <a:off x="5395913" y="3141662"/>
            <a:ext cx="128587"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88" name="Rectangle 45"/>
          <p:cNvSpPr>
            <a:spLocks noChangeArrowheads="1"/>
          </p:cNvSpPr>
          <p:nvPr/>
        </p:nvSpPr>
        <p:spPr bwMode="auto">
          <a:xfrm>
            <a:off x="5524500" y="3141662"/>
            <a:ext cx="128588"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89" name="Rectangle 47"/>
          <p:cNvSpPr>
            <a:spLocks noChangeArrowheads="1"/>
          </p:cNvSpPr>
          <p:nvPr/>
        </p:nvSpPr>
        <p:spPr bwMode="auto">
          <a:xfrm>
            <a:off x="4624388" y="3270250"/>
            <a:ext cx="128587"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90" name="Rectangle 48"/>
          <p:cNvSpPr>
            <a:spLocks noChangeArrowheads="1"/>
          </p:cNvSpPr>
          <p:nvPr/>
        </p:nvSpPr>
        <p:spPr bwMode="auto">
          <a:xfrm>
            <a:off x="4752975" y="3270250"/>
            <a:ext cx="128588"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91" name="Rectangle 49"/>
          <p:cNvSpPr>
            <a:spLocks noChangeArrowheads="1"/>
          </p:cNvSpPr>
          <p:nvPr/>
        </p:nvSpPr>
        <p:spPr bwMode="auto">
          <a:xfrm>
            <a:off x="4881563" y="3270250"/>
            <a:ext cx="128587"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92" name="Rectangle 50"/>
          <p:cNvSpPr>
            <a:spLocks noChangeArrowheads="1"/>
          </p:cNvSpPr>
          <p:nvPr/>
        </p:nvSpPr>
        <p:spPr bwMode="auto">
          <a:xfrm>
            <a:off x="5010150" y="3270250"/>
            <a:ext cx="128588"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93" name="Rectangle 51"/>
          <p:cNvSpPr>
            <a:spLocks noChangeArrowheads="1"/>
          </p:cNvSpPr>
          <p:nvPr/>
        </p:nvSpPr>
        <p:spPr bwMode="auto">
          <a:xfrm>
            <a:off x="5138738" y="3270250"/>
            <a:ext cx="128587"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94" name="Rectangle 52"/>
          <p:cNvSpPr>
            <a:spLocks noChangeArrowheads="1"/>
          </p:cNvSpPr>
          <p:nvPr/>
        </p:nvSpPr>
        <p:spPr bwMode="auto">
          <a:xfrm>
            <a:off x="5267325" y="3270250"/>
            <a:ext cx="128588"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95" name="Rectangle 53"/>
          <p:cNvSpPr>
            <a:spLocks noChangeArrowheads="1"/>
          </p:cNvSpPr>
          <p:nvPr/>
        </p:nvSpPr>
        <p:spPr bwMode="auto">
          <a:xfrm>
            <a:off x="5395913" y="3270250"/>
            <a:ext cx="128587"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96" name="Rectangle 54"/>
          <p:cNvSpPr>
            <a:spLocks noChangeArrowheads="1"/>
          </p:cNvSpPr>
          <p:nvPr/>
        </p:nvSpPr>
        <p:spPr bwMode="auto">
          <a:xfrm>
            <a:off x="5524500" y="3270250"/>
            <a:ext cx="128588"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97" name="Rectangle 56"/>
          <p:cNvSpPr>
            <a:spLocks noChangeArrowheads="1"/>
          </p:cNvSpPr>
          <p:nvPr/>
        </p:nvSpPr>
        <p:spPr bwMode="auto">
          <a:xfrm>
            <a:off x="4624388" y="3398837"/>
            <a:ext cx="128587"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98" name="Rectangle 57"/>
          <p:cNvSpPr>
            <a:spLocks noChangeArrowheads="1"/>
          </p:cNvSpPr>
          <p:nvPr/>
        </p:nvSpPr>
        <p:spPr bwMode="auto">
          <a:xfrm>
            <a:off x="4752975" y="3398837"/>
            <a:ext cx="128588"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199" name="Rectangle 58"/>
          <p:cNvSpPr>
            <a:spLocks noChangeArrowheads="1"/>
          </p:cNvSpPr>
          <p:nvPr/>
        </p:nvSpPr>
        <p:spPr bwMode="auto">
          <a:xfrm>
            <a:off x="4881563" y="3398837"/>
            <a:ext cx="128587"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00" name="Rectangle 59"/>
          <p:cNvSpPr>
            <a:spLocks noChangeArrowheads="1"/>
          </p:cNvSpPr>
          <p:nvPr/>
        </p:nvSpPr>
        <p:spPr bwMode="auto">
          <a:xfrm>
            <a:off x="5010150" y="3398837"/>
            <a:ext cx="128588"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01" name="Rectangle 60"/>
          <p:cNvSpPr>
            <a:spLocks noChangeArrowheads="1"/>
          </p:cNvSpPr>
          <p:nvPr/>
        </p:nvSpPr>
        <p:spPr bwMode="auto">
          <a:xfrm>
            <a:off x="5138738" y="3398837"/>
            <a:ext cx="128587"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02" name="Rectangle 61"/>
          <p:cNvSpPr>
            <a:spLocks noChangeArrowheads="1"/>
          </p:cNvSpPr>
          <p:nvPr/>
        </p:nvSpPr>
        <p:spPr bwMode="auto">
          <a:xfrm>
            <a:off x="5267325" y="3398837"/>
            <a:ext cx="128588"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03" name="Rectangle 62"/>
          <p:cNvSpPr>
            <a:spLocks noChangeArrowheads="1"/>
          </p:cNvSpPr>
          <p:nvPr/>
        </p:nvSpPr>
        <p:spPr bwMode="auto">
          <a:xfrm>
            <a:off x="5395913" y="3398837"/>
            <a:ext cx="128587"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04" name="Rectangle 63"/>
          <p:cNvSpPr>
            <a:spLocks noChangeArrowheads="1"/>
          </p:cNvSpPr>
          <p:nvPr/>
        </p:nvSpPr>
        <p:spPr bwMode="auto">
          <a:xfrm>
            <a:off x="5524500" y="3398837"/>
            <a:ext cx="128588"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05" name="Rectangle 65"/>
          <p:cNvSpPr>
            <a:spLocks noChangeArrowheads="1"/>
          </p:cNvSpPr>
          <p:nvPr/>
        </p:nvSpPr>
        <p:spPr bwMode="auto">
          <a:xfrm>
            <a:off x="4624388" y="3527425"/>
            <a:ext cx="128587"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06" name="Rectangle 66"/>
          <p:cNvSpPr>
            <a:spLocks noChangeArrowheads="1"/>
          </p:cNvSpPr>
          <p:nvPr/>
        </p:nvSpPr>
        <p:spPr bwMode="auto">
          <a:xfrm>
            <a:off x="4752975" y="3527425"/>
            <a:ext cx="128588"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07" name="Rectangle 67"/>
          <p:cNvSpPr>
            <a:spLocks noChangeArrowheads="1"/>
          </p:cNvSpPr>
          <p:nvPr/>
        </p:nvSpPr>
        <p:spPr bwMode="auto">
          <a:xfrm>
            <a:off x="4881563" y="3527425"/>
            <a:ext cx="128587"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08" name="Rectangle 68"/>
          <p:cNvSpPr>
            <a:spLocks noChangeArrowheads="1"/>
          </p:cNvSpPr>
          <p:nvPr/>
        </p:nvSpPr>
        <p:spPr bwMode="auto">
          <a:xfrm>
            <a:off x="5010150" y="3527425"/>
            <a:ext cx="128588"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09" name="Rectangle 69"/>
          <p:cNvSpPr>
            <a:spLocks noChangeArrowheads="1"/>
          </p:cNvSpPr>
          <p:nvPr/>
        </p:nvSpPr>
        <p:spPr bwMode="auto">
          <a:xfrm>
            <a:off x="5138738" y="3527425"/>
            <a:ext cx="128587"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10" name="Rectangle 70"/>
          <p:cNvSpPr>
            <a:spLocks noChangeArrowheads="1"/>
          </p:cNvSpPr>
          <p:nvPr/>
        </p:nvSpPr>
        <p:spPr bwMode="auto">
          <a:xfrm>
            <a:off x="5267325" y="3527425"/>
            <a:ext cx="128588"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11" name="Rectangle 71"/>
          <p:cNvSpPr>
            <a:spLocks noChangeArrowheads="1"/>
          </p:cNvSpPr>
          <p:nvPr/>
        </p:nvSpPr>
        <p:spPr bwMode="auto">
          <a:xfrm>
            <a:off x="5395913" y="3527425"/>
            <a:ext cx="128587"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12" name="Rectangle 72"/>
          <p:cNvSpPr>
            <a:spLocks noChangeArrowheads="1"/>
          </p:cNvSpPr>
          <p:nvPr/>
        </p:nvSpPr>
        <p:spPr bwMode="auto">
          <a:xfrm>
            <a:off x="5524500" y="3527425"/>
            <a:ext cx="128588"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13" name="Rectangle 74"/>
          <p:cNvSpPr>
            <a:spLocks noChangeArrowheads="1"/>
          </p:cNvSpPr>
          <p:nvPr/>
        </p:nvSpPr>
        <p:spPr bwMode="auto">
          <a:xfrm>
            <a:off x="4624388" y="3656012"/>
            <a:ext cx="128587"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14" name="Rectangle 75"/>
          <p:cNvSpPr>
            <a:spLocks noChangeArrowheads="1"/>
          </p:cNvSpPr>
          <p:nvPr/>
        </p:nvSpPr>
        <p:spPr bwMode="auto">
          <a:xfrm>
            <a:off x="4752975" y="3656012"/>
            <a:ext cx="128588"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15" name="Rectangle 76"/>
          <p:cNvSpPr>
            <a:spLocks noChangeArrowheads="1"/>
          </p:cNvSpPr>
          <p:nvPr/>
        </p:nvSpPr>
        <p:spPr bwMode="auto">
          <a:xfrm>
            <a:off x="4881563" y="3656012"/>
            <a:ext cx="128587"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16" name="Rectangle 77"/>
          <p:cNvSpPr>
            <a:spLocks noChangeArrowheads="1"/>
          </p:cNvSpPr>
          <p:nvPr/>
        </p:nvSpPr>
        <p:spPr bwMode="auto">
          <a:xfrm>
            <a:off x="5010150" y="3656012"/>
            <a:ext cx="128588"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17" name="Rectangle 78"/>
          <p:cNvSpPr>
            <a:spLocks noChangeArrowheads="1"/>
          </p:cNvSpPr>
          <p:nvPr/>
        </p:nvSpPr>
        <p:spPr bwMode="auto">
          <a:xfrm>
            <a:off x="5138738" y="3656012"/>
            <a:ext cx="128587"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18" name="Rectangle 79"/>
          <p:cNvSpPr>
            <a:spLocks noChangeArrowheads="1"/>
          </p:cNvSpPr>
          <p:nvPr/>
        </p:nvSpPr>
        <p:spPr bwMode="auto">
          <a:xfrm>
            <a:off x="5267325" y="3656012"/>
            <a:ext cx="128588"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19" name="Rectangle 80"/>
          <p:cNvSpPr>
            <a:spLocks noChangeArrowheads="1"/>
          </p:cNvSpPr>
          <p:nvPr/>
        </p:nvSpPr>
        <p:spPr bwMode="auto">
          <a:xfrm>
            <a:off x="5395913" y="3656012"/>
            <a:ext cx="128587"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20" name="Rectangle 81"/>
          <p:cNvSpPr>
            <a:spLocks noChangeArrowheads="1"/>
          </p:cNvSpPr>
          <p:nvPr/>
        </p:nvSpPr>
        <p:spPr bwMode="auto">
          <a:xfrm>
            <a:off x="5524500" y="3656012"/>
            <a:ext cx="128588"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21" name="Rectangle 83"/>
          <p:cNvSpPr>
            <a:spLocks noChangeArrowheads="1"/>
          </p:cNvSpPr>
          <p:nvPr/>
        </p:nvSpPr>
        <p:spPr bwMode="auto">
          <a:xfrm>
            <a:off x="4624388" y="3784600"/>
            <a:ext cx="128587"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22" name="Rectangle 84"/>
          <p:cNvSpPr>
            <a:spLocks noChangeArrowheads="1"/>
          </p:cNvSpPr>
          <p:nvPr/>
        </p:nvSpPr>
        <p:spPr bwMode="auto">
          <a:xfrm>
            <a:off x="4752975" y="3784600"/>
            <a:ext cx="128588"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23" name="Rectangle 85"/>
          <p:cNvSpPr>
            <a:spLocks noChangeArrowheads="1"/>
          </p:cNvSpPr>
          <p:nvPr/>
        </p:nvSpPr>
        <p:spPr bwMode="auto">
          <a:xfrm>
            <a:off x="4881563" y="3784600"/>
            <a:ext cx="128587"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24" name="Rectangle 86"/>
          <p:cNvSpPr>
            <a:spLocks noChangeArrowheads="1"/>
          </p:cNvSpPr>
          <p:nvPr/>
        </p:nvSpPr>
        <p:spPr bwMode="auto">
          <a:xfrm>
            <a:off x="5010150" y="3784600"/>
            <a:ext cx="128588"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25" name="Rectangle 87"/>
          <p:cNvSpPr>
            <a:spLocks noChangeArrowheads="1"/>
          </p:cNvSpPr>
          <p:nvPr/>
        </p:nvSpPr>
        <p:spPr bwMode="auto">
          <a:xfrm>
            <a:off x="5138738" y="3784600"/>
            <a:ext cx="128587"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26" name="Rectangle 88"/>
          <p:cNvSpPr>
            <a:spLocks noChangeArrowheads="1"/>
          </p:cNvSpPr>
          <p:nvPr/>
        </p:nvSpPr>
        <p:spPr bwMode="auto">
          <a:xfrm>
            <a:off x="5267325" y="3784600"/>
            <a:ext cx="128588"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27" name="Rectangle 89"/>
          <p:cNvSpPr>
            <a:spLocks noChangeArrowheads="1"/>
          </p:cNvSpPr>
          <p:nvPr/>
        </p:nvSpPr>
        <p:spPr bwMode="auto">
          <a:xfrm>
            <a:off x="5395913" y="3784600"/>
            <a:ext cx="128587"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28" name="Rectangle 90"/>
          <p:cNvSpPr>
            <a:spLocks noChangeArrowheads="1"/>
          </p:cNvSpPr>
          <p:nvPr/>
        </p:nvSpPr>
        <p:spPr bwMode="auto">
          <a:xfrm>
            <a:off x="5524500" y="3784600"/>
            <a:ext cx="128588"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29" name="Rectangle 92"/>
          <p:cNvSpPr>
            <a:spLocks noChangeArrowheads="1"/>
          </p:cNvSpPr>
          <p:nvPr/>
        </p:nvSpPr>
        <p:spPr bwMode="auto">
          <a:xfrm>
            <a:off x="4624388" y="3913187"/>
            <a:ext cx="128587"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30" name="Rectangle 93"/>
          <p:cNvSpPr>
            <a:spLocks noChangeArrowheads="1"/>
          </p:cNvSpPr>
          <p:nvPr/>
        </p:nvSpPr>
        <p:spPr bwMode="auto">
          <a:xfrm>
            <a:off x="4752975" y="3913187"/>
            <a:ext cx="128588"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31" name="Rectangle 94"/>
          <p:cNvSpPr>
            <a:spLocks noChangeArrowheads="1"/>
          </p:cNvSpPr>
          <p:nvPr/>
        </p:nvSpPr>
        <p:spPr bwMode="auto">
          <a:xfrm>
            <a:off x="4881563" y="3913187"/>
            <a:ext cx="128587"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32" name="Rectangle 95"/>
          <p:cNvSpPr>
            <a:spLocks noChangeArrowheads="1"/>
          </p:cNvSpPr>
          <p:nvPr/>
        </p:nvSpPr>
        <p:spPr bwMode="auto">
          <a:xfrm>
            <a:off x="5010150" y="3913187"/>
            <a:ext cx="128588"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33" name="Rectangle 96"/>
          <p:cNvSpPr>
            <a:spLocks noChangeArrowheads="1"/>
          </p:cNvSpPr>
          <p:nvPr/>
        </p:nvSpPr>
        <p:spPr bwMode="auto">
          <a:xfrm>
            <a:off x="5138738" y="3913187"/>
            <a:ext cx="128587"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34" name="Rectangle 97"/>
          <p:cNvSpPr>
            <a:spLocks noChangeArrowheads="1"/>
          </p:cNvSpPr>
          <p:nvPr/>
        </p:nvSpPr>
        <p:spPr bwMode="auto">
          <a:xfrm>
            <a:off x="5267325" y="3913187"/>
            <a:ext cx="128588"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35" name="Rectangle 98"/>
          <p:cNvSpPr>
            <a:spLocks noChangeArrowheads="1"/>
          </p:cNvSpPr>
          <p:nvPr/>
        </p:nvSpPr>
        <p:spPr bwMode="auto">
          <a:xfrm>
            <a:off x="5395913" y="3913187"/>
            <a:ext cx="128587"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36" name="Rectangle 99"/>
          <p:cNvSpPr>
            <a:spLocks noChangeArrowheads="1"/>
          </p:cNvSpPr>
          <p:nvPr/>
        </p:nvSpPr>
        <p:spPr bwMode="auto">
          <a:xfrm>
            <a:off x="5524500" y="3913187"/>
            <a:ext cx="128588" cy="128588"/>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37" name="Rectangle 101"/>
          <p:cNvSpPr>
            <a:spLocks noChangeArrowheads="1"/>
          </p:cNvSpPr>
          <p:nvPr/>
        </p:nvSpPr>
        <p:spPr bwMode="auto">
          <a:xfrm>
            <a:off x="4624388" y="4041775"/>
            <a:ext cx="128587"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38" name="Rectangle 102"/>
          <p:cNvSpPr>
            <a:spLocks noChangeArrowheads="1"/>
          </p:cNvSpPr>
          <p:nvPr/>
        </p:nvSpPr>
        <p:spPr bwMode="auto">
          <a:xfrm>
            <a:off x="4752975" y="4041775"/>
            <a:ext cx="128588"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39" name="Rectangle 103"/>
          <p:cNvSpPr>
            <a:spLocks noChangeArrowheads="1"/>
          </p:cNvSpPr>
          <p:nvPr/>
        </p:nvSpPr>
        <p:spPr bwMode="auto">
          <a:xfrm>
            <a:off x="4881563" y="4041775"/>
            <a:ext cx="128587"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40" name="Rectangle 104"/>
          <p:cNvSpPr>
            <a:spLocks noChangeArrowheads="1"/>
          </p:cNvSpPr>
          <p:nvPr/>
        </p:nvSpPr>
        <p:spPr bwMode="auto">
          <a:xfrm>
            <a:off x="5010150" y="4041775"/>
            <a:ext cx="128588"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41" name="Rectangle 105"/>
          <p:cNvSpPr>
            <a:spLocks noChangeArrowheads="1"/>
          </p:cNvSpPr>
          <p:nvPr/>
        </p:nvSpPr>
        <p:spPr bwMode="auto">
          <a:xfrm>
            <a:off x="5138738" y="4041775"/>
            <a:ext cx="128587"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42" name="Rectangle 106"/>
          <p:cNvSpPr>
            <a:spLocks noChangeArrowheads="1"/>
          </p:cNvSpPr>
          <p:nvPr/>
        </p:nvSpPr>
        <p:spPr bwMode="auto">
          <a:xfrm>
            <a:off x="5267325" y="4041775"/>
            <a:ext cx="128588"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43" name="Rectangle 107"/>
          <p:cNvSpPr>
            <a:spLocks noChangeArrowheads="1"/>
          </p:cNvSpPr>
          <p:nvPr/>
        </p:nvSpPr>
        <p:spPr bwMode="auto">
          <a:xfrm>
            <a:off x="5395913" y="4041775"/>
            <a:ext cx="128587"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44" name="Rectangle 108"/>
          <p:cNvSpPr>
            <a:spLocks noChangeArrowheads="1"/>
          </p:cNvSpPr>
          <p:nvPr/>
        </p:nvSpPr>
        <p:spPr bwMode="auto">
          <a:xfrm>
            <a:off x="5524500" y="4041775"/>
            <a:ext cx="128588" cy="128587"/>
          </a:xfrm>
          <a:prstGeom prst="rect">
            <a:avLst/>
          </a:prstGeom>
          <a:gradFill rotWithShape="1">
            <a:gsLst>
              <a:gs pos="0">
                <a:srgbClr val="800080"/>
              </a:gs>
              <a:gs pos="100000">
                <a:srgbClr val="3B003B"/>
              </a:gs>
            </a:gsLst>
            <a:lin ang="5400000" scaled="1"/>
          </a:gradFill>
          <a:ln w="12700" algn="ctr">
            <a:solidFill>
              <a:srgbClr val="88B8B6"/>
            </a:solidFill>
            <a:miter lim="800000"/>
            <a:headEnd/>
            <a:tailEnd/>
          </a:ln>
        </p:spPr>
        <p:txBody>
          <a:bodyPr wrap="none" lIns="0" tIns="0" rIns="0" bIns="0" anchor="ctr"/>
          <a:lstStyle/>
          <a:p>
            <a:endParaRPr lang="en-US" dirty="0"/>
          </a:p>
        </p:txBody>
      </p:sp>
      <p:sp>
        <p:nvSpPr>
          <p:cNvPr id="49245" name="Line 110"/>
          <p:cNvSpPr>
            <a:spLocks noChangeShapeType="1"/>
          </p:cNvSpPr>
          <p:nvPr/>
        </p:nvSpPr>
        <p:spPr bwMode="auto">
          <a:xfrm>
            <a:off x="6858000" y="4246562"/>
            <a:ext cx="392113" cy="0"/>
          </a:xfrm>
          <a:prstGeom prst="line">
            <a:avLst/>
          </a:prstGeom>
          <a:noFill/>
          <a:ln w="31750">
            <a:solidFill>
              <a:srgbClr val="FF9900"/>
            </a:solidFill>
            <a:round/>
            <a:headEnd/>
            <a:tailEnd/>
          </a:ln>
        </p:spPr>
        <p:txBody>
          <a:bodyPr/>
          <a:lstStyle/>
          <a:p>
            <a:endParaRPr lang="en-US" dirty="0"/>
          </a:p>
        </p:txBody>
      </p:sp>
      <p:sp>
        <p:nvSpPr>
          <p:cNvPr id="49246" name="Line 111"/>
          <p:cNvSpPr>
            <a:spLocks noChangeShapeType="1"/>
          </p:cNvSpPr>
          <p:nvPr/>
        </p:nvSpPr>
        <p:spPr bwMode="auto">
          <a:xfrm>
            <a:off x="7161213" y="3370262"/>
            <a:ext cx="4762" cy="195263"/>
          </a:xfrm>
          <a:prstGeom prst="line">
            <a:avLst/>
          </a:prstGeom>
          <a:noFill/>
          <a:ln w="31750">
            <a:solidFill>
              <a:srgbClr val="FF9900"/>
            </a:solidFill>
            <a:round/>
            <a:headEnd/>
            <a:tailEnd/>
          </a:ln>
        </p:spPr>
        <p:txBody>
          <a:bodyPr/>
          <a:lstStyle/>
          <a:p>
            <a:endParaRPr lang="en-US" dirty="0"/>
          </a:p>
        </p:txBody>
      </p:sp>
      <p:sp>
        <p:nvSpPr>
          <p:cNvPr id="49247" name="Line 114"/>
          <p:cNvSpPr>
            <a:spLocks noChangeShapeType="1"/>
          </p:cNvSpPr>
          <p:nvPr/>
        </p:nvSpPr>
        <p:spPr bwMode="auto">
          <a:xfrm>
            <a:off x="6858000" y="3027362"/>
            <a:ext cx="222250" cy="0"/>
          </a:xfrm>
          <a:prstGeom prst="line">
            <a:avLst/>
          </a:prstGeom>
          <a:noFill/>
          <a:ln w="31750">
            <a:solidFill>
              <a:srgbClr val="FF9900"/>
            </a:solidFill>
            <a:round/>
            <a:headEnd/>
            <a:tailEnd/>
          </a:ln>
        </p:spPr>
        <p:txBody>
          <a:bodyPr/>
          <a:lstStyle/>
          <a:p>
            <a:endParaRPr lang="en-US" dirty="0"/>
          </a:p>
        </p:txBody>
      </p:sp>
      <p:sp>
        <p:nvSpPr>
          <p:cNvPr id="49248" name="Line 115"/>
          <p:cNvSpPr>
            <a:spLocks noChangeShapeType="1"/>
          </p:cNvSpPr>
          <p:nvPr/>
        </p:nvSpPr>
        <p:spPr bwMode="auto">
          <a:xfrm>
            <a:off x="7229475" y="3484562"/>
            <a:ext cx="300038" cy="0"/>
          </a:xfrm>
          <a:prstGeom prst="line">
            <a:avLst/>
          </a:prstGeom>
          <a:noFill/>
          <a:ln w="31750">
            <a:solidFill>
              <a:srgbClr val="FF9900"/>
            </a:solidFill>
            <a:round/>
            <a:headEnd/>
            <a:tailEnd/>
          </a:ln>
        </p:spPr>
        <p:txBody>
          <a:bodyPr/>
          <a:lstStyle/>
          <a:p>
            <a:endParaRPr lang="en-US" dirty="0"/>
          </a:p>
        </p:txBody>
      </p:sp>
      <p:sp>
        <p:nvSpPr>
          <p:cNvPr id="49249" name="Line 116"/>
          <p:cNvSpPr>
            <a:spLocks noChangeShapeType="1"/>
          </p:cNvSpPr>
          <p:nvPr/>
        </p:nvSpPr>
        <p:spPr bwMode="auto">
          <a:xfrm>
            <a:off x="7151688" y="3560762"/>
            <a:ext cx="377825" cy="0"/>
          </a:xfrm>
          <a:prstGeom prst="line">
            <a:avLst/>
          </a:prstGeom>
          <a:noFill/>
          <a:ln w="31750">
            <a:solidFill>
              <a:srgbClr val="FF9900"/>
            </a:solidFill>
            <a:round/>
            <a:headEnd/>
            <a:tailEnd/>
          </a:ln>
        </p:spPr>
        <p:txBody>
          <a:bodyPr/>
          <a:lstStyle/>
          <a:p>
            <a:endParaRPr lang="en-US" dirty="0"/>
          </a:p>
        </p:txBody>
      </p:sp>
      <p:sp>
        <p:nvSpPr>
          <p:cNvPr id="49250" name="Line 117"/>
          <p:cNvSpPr>
            <a:spLocks noChangeShapeType="1"/>
          </p:cNvSpPr>
          <p:nvPr/>
        </p:nvSpPr>
        <p:spPr bwMode="auto">
          <a:xfrm>
            <a:off x="7234238" y="3713162"/>
            <a:ext cx="295275" cy="0"/>
          </a:xfrm>
          <a:prstGeom prst="line">
            <a:avLst/>
          </a:prstGeom>
          <a:noFill/>
          <a:ln w="31750">
            <a:solidFill>
              <a:srgbClr val="FF9900"/>
            </a:solidFill>
            <a:round/>
            <a:headEnd/>
            <a:tailEnd/>
          </a:ln>
        </p:spPr>
        <p:txBody>
          <a:bodyPr/>
          <a:lstStyle/>
          <a:p>
            <a:endParaRPr lang="en-US" dirty="0"/>
          </a:p>
        </p:txBody>
      </p:sp>
      <p:sp>
        <p:nvSpPr>
          <p:cNvPr id="49251" name="Line 118"/>
          <p:cNvSpPr>
            <a:spLocks noChangeShapeType="1"/>
          </p:cNvSpPr>
          <p:nvPr/>
        </p:nvSpPr>
        <p:spPr bwMode="auto">
          <a:xfrm>
            <a:off x="6858000" y="3384550"/>
            <a:ext cx="307975" cy="0"/>
          </a:xfrm>
          <a:prstGeom prst="line">
            <a:avLst/>
          </a:prstGeom>
          <a:noFill/>
          <a:ln w="31750">
            <a:solidFill>
              <a:srgbClr val="FF9900"/>
            </a:solidFill>
            <a:round/>
            <a:headEnd/>
            <a:tailEnd/>
          </a:ln>
        </p:spPr>
        <p:txBody>
          <a:bodyPr/>
          <a:lstStyle/>
          <a:p>
            <a:endParaRPr lang="en-US" dirty="0"/>
          </a:p>
        </p:txBody>
      </p:sp>
      <p:sp>
        <p:nvSpPr>
          <p:cNvPr id="49252" name="Line 119"/>
          <p:cNvSpPr>
            <a:spLocks noChangeShapeType="1"/>
          </p:cNvSpPr>
          <p:nvPr/>
        </p:nvSpPr>
        <p:spPr bwMode="auto">
          <a:xfrm flipV="1">
            <a:off x="6862763" y="3889375"/>
            <a:ext cx="307975" cy="0"/>
          </a:xfrm>
          <a:prstGeom prst="line">
            <a:avLst/>
          </a:prstGeom>
          <a:noFill/>
          <a:ln w="31750">
            <a:solidFill>
              <a:srgbClr val="FF9900"/>
            </a:solidFill>
            <a:round/>
            <a:headEnd/>
            <a:tailEnd/>
          </a:ln>
        </p:spPr>
        <p:txBody>
          <a:bodyPr/>
          <a:lstStyle/>
          <a:p>
            <a:endParaRPr lang="en-US" dirty="0"/>
          </a:p>
        </p:txBody>
      </p:sp>
      <p:sp>
        <p:nvSpPr>
          <p:cNvPr id="49253" name="Line 120"/>
          <p:cNvSpPr>
            <a:spLocks noChangeShapeType="1"/>
          </p:cNvSpPr>
          <p:nvPr/>
        </p:nvSpPr>
        <p:spPr bwMode="auto">
          <a:xfrm>
            <a:off x="7159625" y="3636962"/>
            <a:ext cx="369888" cy="0"/>
          </a:xfrm>
          <a:prstGeom prst="line">
            <a:avLst/>
          </a:prstGeom>
          <a:noFill/>
          <a:ln w="31750">
            <a:solidFill>
              <a:srgbClr val="FF9900"/>
            </a:solidFill>
            <a:round/>
            <a:headEnd/>
            <a:tailEnd/>
          </a:ln>
        </p:spPr>
        <p:txBody>
          <a:bodyPr/>
          <a:lstStyle/>
          <a:p>
            <a:endParaRPr lang="en-US" dirty="0"/>
          </a:p>
        </p:txBody>
      </p:sp>
      <p:sp>
        <p:nvSpPr>
          <p:cNvPr id="49254" name="Freeform 121"/>
          <p:cNvSpPr>
            <a:spLocks/>
          </p:cNvSpPr>
          <p:nvPr/>
        </p:nvSpPr>
        <p:spPr bwMode="auto">
          <a:xfrm flipH="1">
            <a:off x="7248525" y="3713162"/>
            <a:ext cx="1588" cy="533400"/>
          </a:xfrm>
          <a:custGeom>
            <a:avLst/>
            <a:gdLst>
              <a:gd name="T0" fmla="*/ 2147483647 w 2"/>
              <a:gd name="T1" fmla="*/ 0 h 336"/>
              <a:gd name="T2" fmla="*/ 0 w 2"/>
              <a:gd name="T3" fmla="*/ 2147483647 h 336"/>
              <a:gd name="T4" fmla="*/ 0 60000 65536"/>
              <a:gd name="T5" fmla="*/ 0 60000 65536"/>
              <a:gd name="T6" fmla="*/ 0 w 2"/>
              <a:gd name="T7" fmla="*/ 0 h 336"/>
              <a:gd name="T8" fmla="*/ 2 w 2"/>
              <a:gd name="T9" fmla="*/ 336 h 336"/>
            </a:gdLst>
            <a:ahLst/>
            <a:cxnLst>
              <a:cxn ang="T4">
                <a:pos x="T0" y="T1"/>
              </a:cxn>
              <a:cxn ang="T5">
                <a:pos x="T2" y="T3"/>
              </a:cxn>
            </a:cxnLst>
            <a:rect l="T6" t="T7" r="T8" b="T9"/>
            <a:pathLst>
              <a:path w="2" h="336">
                <a:moveTo>
                  <a:pt x="2" y="0"/>
                </a:moveTo>
                <a:lnTo>
                  <a:pt x="0" y="336"/>
                </a:lnTo>
              </a:path>
            </a:pathLst>
          </a:custGeom>
          <a:solidFill>
            <a:srgbClr val="FFFFFF"/>
          </a:solidFill>
          <a:ln w="31750">
            <a:solidFill>
              <a:srgbClr val="FF9900"/>
            </a:solidFill>
            <a:round/>
            <a:headEnd/>
            <a:tailEnd/>
          </a:ln>
        </p:spPr>
        <p:txBody>
          <a:bodyPr/>
          <a:lstStyle/>
          <a:p>
            <a:endParaRPr lang="en-US" dirty="0"/>
          </a:p>
        </p:txBody>
      </p:sp>
      <p:sp>
        <p:nvSpPr>
          <p:cNvPr id="49255" name="Line 122"/>
          <p:cNvSpPr>
            <a:spLocks noChangeShapeType="1"/>
          </p:cNvSpPr>
          <p:nvPr/>
        </p:nvSpPr>
        <p:spPr bwMode="auto">
          <a:xfrm>
            <a:off x="7037388" y="3027362"/>
            <a:ext cx="212725" cy="0"/>
          </a:xfrm>
          <a:prstGeom prst="line">
            <a:avLst/>
          </a:prstGeom>
          <a:noFill/>
          <a:ln w="31750">
            <a:solidFill>
              <a:srgbClr val="FF9900"/>
            </a:solidFill>
            <a:round/>
            <a:headEnd/>
            <a:tailEnd/>
          </a:ln>
        </p:spPr>
        <p:txBody>
          <a:bodyPr/>
          <a:lstStyle/>
          <a:p>
            <a:endParaRPr lang="en-US" dirty="0"/>
          </a:p>
        </p:txBody>
      </p:sp>
      <p:sp>
        <p:nvSpPr>
          <p:cNvPr id="49256" name="Line 123"/>
          <p:cNvSpPr>
            <a:spLocks noChangeShapeType="1"/>
          </p:cNvSpPr>
          <p:nvPr/>
        </p:nvSpPr>
        <p:spPr bwMode="auto">
          <a:xfrm>
            <a:off x="7245350" y="3013075"/>
            <a:ext cx="0" cy="457200"/>
          </a:xfrm>
          <a:prstGeom prst="line">
            <a:avLst/>
          </a:prstGeom>
          <a:noFill/>
          <a:ln w="31750">
            <a:solidFill>
              <a:srgbClr val="FF9900"/>
            </a:solidFill>
            <a:round/>
            <a:headEnd/>
            <a:tailEnd/>
          </a:ln>
        </p:spPr>
        <p:txBody>
          <a:bodyPr/>
          <a:lstStyle/>
          <a:p>
            <a:endParaRPr lang="en-US" dirty="0"/>
          </a:p>
        </p:txBody>
      </p:sp>
      <p:sp>
        <p:nvSpPr>
          <p:cNvPr id="49257" name="Line 124"/>
          <p:cNvSpPr>
            <a:spLocks noChangeShapeType="1"/>
          </p:cNvSpPr>
          <p:nvPr/>
        </p:nvSpPr>
        <p:spPr bwMode="auto">
          <a:xfrm>
            <a:off x="7175500" y="3632200"/>
            <a:ext cx="0" cy="271462"/>
          </a:xfrm>
          <a:prstGeom prst="line">
            <a:avLst/>
          </a:prstGeom>
          <a:noFill/>
          <a:ln w="31750">
            <a:solidFill>
              <a:srgbClr val="FF9900"/>
            </a:solidFill>
            <a:round/>
            <a:headEnd/>
            <a:tailEnd/>
          </a:ln>
        </p:spPr>
        <p:txBody>
          <a:bodyPr/>
          <a:lstStyle/>
          <a:p>
            <a:endParaRPr lang="en-US" dirty="0"/>
          </a:p>
        </p:txBody>
      </p:sp>
      <p:sp>
        <p:nvSpPr>
          <p:cNvPr id="49258" name="Rectangle 126"/>
          <p:cNvSpPr>
            <a:spLocks noChangeArrowheads="1"/>
          </p:cNvSpPr>
          <p:nvPr/>
        </p:nvSpPr>
        <p:spPr bwMode="auto">
          <a:xfrm>
            <a:off x="5949950" y="2698750"/>
            <a:ext cx="784225" cy="1871662"/>
          </a:xfrm>
          <a:prstGeom prst="rect">
            <a:avLst/>
          </a:prstGeom>
          <a:gradFill rotWithShape="1">
            <a:gsLst>
              <a:gs pos="0">
                <a:srgbClr val="003A5A"/>
              </a:gs>
              <a:gs pos="100000">
                <a:srgbClr val="007DC3"/>
              </a:gs>
            </a:gsLst>
            <a:lin ang="0" scaled="1"/>
          </a:gradFill>
          <a:ln w="12700" algn="ctr">
            <a:solidFill>
              <a:srgbClr val="88B8B6"/>
            </a:solidFill>
            <a:miter lim="800000"/>
            <a:headEnd/>
            <a:tailEnd type="none" w="lg" len="med"/>
          </a:ln>
        </p:spPr>
        <p:txBody>
          <a:bodyPr wrap="none" lIns="0" tIns="0" rIns="0" bIns="0" anchor="ctr"/>
          <a:lstStyle/>
          <a:p>
            <a:endParaRPr lang="en-US" dirty="0"/>
          </a:p>
        </p:txBody>
      </p:sp>
      <p:sp>
        <p:nvSpPr>
          <p:cNvPr id="49259" name="Rectangle 127"/>
          <p:cNvSpPr>
            <a:spLocks noChangeArrowheads="1"/>
          </p:cNvSpPr>
          <p:nvPr/>
        </p:nvSpPr>
        <p:spPr bwMode="auto">
          <a:xfrm>
            <a:off x="6338888" y="2841625"/>
            <a:ext cx="395287" cy="720725"/>
          </a:xfrm>
          <a:prstGeom prst="rect">
            <a:avLst/>
          </a:prstGeom>
          <a:gradFill rotWithShape="1">
            <a:gsLst>
              <a:gs pos="0">
                <a:srgbClr val="3B3B3B"/>
              </a:gs>
              <a:gs pos="100000">
                <a:srgbClr val="808080"/>
              </a:gs>
            </a:gsLst>
            <a:lin ang="0" scaled="1"/>
          </a:gradFill>
          <a:ln w="12700" algn="ctr">
            <a:solidFill>
              <a:schemeClr val="bg1"/>
            </a:solidFill>
            <a:miter lim="800000"/>
            <a:headEnd/>
            <a:tailEnd type="none" w="lg" len="med"/>
          </a:ln>
        </p:spPr>
        <p:txBody>
          <a:bodyPr wrap="none" lIns="0" tIns="0" rIns="0" bIns="0" anchor="ctr"/>
          <a:lstStyle/>
          <a:p>
            <a:endParaRPr lang="en-US" dirty="0"/>
          </a:p>
        </p:txBody>
      </p:sp>
      <p:sp>
        <p:nvSpPr>
          <p:cNvPr id="49260" name="Rectangle 128"/>
          <p:cNvSpPr>
            <a:spLocks noChangeArrowheads="1"/>
          </p:cNvSpPr>
          <p:nvPr/>
        </p:nvSpPr>
        <p:spPr bwMode="auto">
          <a:xfrm>
            <a:off x="6338888" y="3705225"/>
            <a:ext cx="395287" cy="720725"/>
          </a:xfrm>
          <a:prstGeom prst="rect">
            <a:avLst/>
          </a:prstGeom>
          <a:gradFill rotWithShape="1">
            <a:gsLst>
              <a:gs pos="0">
                <a:srgbClr val="3B3B3B"/>
              </a:gs>
              <a:gs pos="100000">
                <a:srgbClr val="808080"/>
              </a:gs>
            </a:gsLst>
            <a:lin ang="0" scaled="1"/>
          </a:gradFill>
          <a:ln w="12700" algn="ctr">
            <a:solidFill>
              <a:schemeClr val="bg1"/>
            </a:solidFill>
            <a:miter lim="800000"/>
            <a:headEnd/>
            <a:tailEnd type="none" w="lg" len="med"/>
          </a:ln>
        </p:spPr>
        <p:txBody>
          <a:bodyPr wrap="none" lIns="0" tIns="0" rIns="0" bIns="0" anchor="ctr"/>
          <a:lstStyle/>
          <a:p>
            <a:endParaRPr lang="en-US" dirty="0"/>
          </a:p>
        </p:txBody>
      </p:sp>
      <p:sp>
        <p:nvSpPr>
          <p:cNvPr id="49261" name="Rectangle 130"/>
          <p:cNvSpPr>
            <a:spLocks noChangeArrowheads="1"/>
          </p:cNvSpPr>
          <p:nvPr/>
        </p:nvSpPr>
        <p:spPr bwMode="auto">
          <a:xfrm>
            <a:off x="6734175" y="2941637"/>
            <a:ext cx="150813" cy="150813"/>
          </a:xfrm>
          <a:prstGeom prst="rect">
            <a:avLst/>
          </a:prstGeom>
          <a:gradFill rotWithShape="1">
            <a:gsLst>
              <a:gs pos="0">
                <a:srgbClr val="808080"/>
              </a:gs>
              <a:gs pos="100000">
                <a:srgbClr val="3B3B3B"/>
              </a:gs>
            </a:gsLst>
            <a:lin ang="5400000" scaled="1"/>
          </a:gradFill>
          <a:ln w="12700" algn="ctr">
            <a:solidFill>
              <a:schemeClr val="bg1"/>
            </a:solidFill>
            <a:miter lim="800000"/>
            <a:headEnd/>
            <a:tailEnd/>
          </a:ln>
        </p:spPr>
        <p:txBody>
          <a:bodyPr wrap="none" lIns="0" tIns="0" rIns="0" bIns="0" anchor="ctr"/>
          <a:lstStyle/>
          <a:p>
            <a:endParaRPr lang="en-US" dirty="0"/>
          </a:p>
        </p:txBody>
      </p:sp>
      <p:sp>
        <p:nvSpPr>
          <p:cNvPr id="49262" name="Rectangle 131"/>
          <p:cNvSpPr>
            <a:spLocks noChangeArrowheads="1"/>
          </p:cNvSpPr>
          <p:nvPr/>
        </p:nvSpPr>
        <p:spPr bwMode="auto">
          <a:xfrm>
            <a:off x="6746875" y="3309937"/>
            <a:ext cx="150813" cy="150813"/>
          </a:xfrm>
          <a:prstGeom prst="rect">
            <a:avLst/>
          </a:prstGeom>
          <a:gradFill rotWithShape="1">
            <a:gsLst>
              <a:gs pos="0">
                <a:srgbClr val="808080"/>
              </a:gs>
              <a:gs pos="100000">
                <a:srgbClr val="3B3B3B"/>
              </a:gs>
            </a:gsLst>
            <a:lin ang="5400000" scaled="1"/>
          </a:gradFill>
          <a:ln w="12700" algn="ctr">
            <a:solidFill>
              <a:schemeClr val="bg1"/>
            </a:solidFill>
            <a:miter lim="800000"/>
            <a:headEnd/>
            <a:tailEnd/>
          </a:ln>
        </p:spPr>
        <p:txBody>
          <a:bodyPr wrap="none" lIns="0" tIns="0" rIns="0" bIns="0" anchor="ctr"/>
          <a:lstStyle/>
          <a:p>
            <a:endParaRPr lang="en-US" dirty="0"/>
          </a:p>
        </p:txBody>
      </p:sp>
      <p:sp>
        <p:nvSpPr>
          <p:cNvPr id="49263" name="Rectangle 133"/>
          <p:cNvSpPr>
            <a:spLocks noChangeArrowheads="1"/>
          </p:cNvSpPr>
          <p:nvPr/>
        </p:nvSpPr>
        <p:spPr bwMode="auto">
          <a:xfrm>
            <a:off x="6734175" y="3806825"/>
            <a:ext cx="150813" cy="150812"/>
          </a:xfrm>
          <a:prstGeom prst="rect">
            <a:avLst/>
          </a:prstGeom>
          <a:gradFill rotWithShape="1">
            <a:gsLst>
              <a:gs pos="0">
                <a:srgbClr val="808080"/>
              </a:gs>
              <a:gs pos="100000">
                <a:srgbClr val="3B3B3B"/>
              </a:gs>
            </a:gsLst>
            <a:lin ang="5400000" scaled="1"/>
          </a:gradFill>
          <a:ln w="12700" algn="ctr">
            <a:solidFill>
              <a:schemeClr val="bg1"/>
            </a:solidFill>
            <a:miter lim="800000"/>
            <a:headEnd/>
            <a:tailEnd/>
          </a:ln>
        </p:spPr>
        <p:txBody>
          <a:bodyPr wrap="none" lIns="0" tIns="0" rIns="0" bIns="0" anchor="ctr"/>
          <a:lstStyle/>
          <a:p>
            <a:endParaRPr lang="en-US" dirty="0"/>
          </a:p>
        </p:txBody>
      </p:sp>
      <p:sp>
        <p:nvSpPr>
          <p:cNvPr id="49264" name="Rectangle 134"/>
          <p:cNvSpPr>
            <a:spLocks noChangeArrowheads="1"/>
          </p:cNvSpPr>
          <p:nvPr/>
        </p:nvSpPr>
        <p:spPr bwMode="auto">
          <a:xfrm>
            <a:off x="6734175" y="4175125"/>
            <a:ext cx="150813" cy="150812"/>
          </a:xfrm>
          <a:prstGeom prst="rect">
            <a:avLst/>
          </a:prstGeom>
          <a:gradFill rotWithShape="1">
            <a:gsLst>
              <a:gs pos="0">
                <a:srgbClr val="808080"/>
              </a:gs>
              <a:gs pos="100000">
                <a:srgbClr val="3B3B3B"/>
              </a:gs>
            </a:gsLst>
            <a:lin ang="5400000" scaled="1"/>
          </a:gradFill>
          <a:ln w="12700" algn="ctr">
            <a:solidFill>
              <a:schemeClr val="bg1"/>
            </a:solidFill>
            <a:miter lim="800000"/>
            <a:headEnd/>
            <a:tailEnd/>
          </a:ln>
        </p:spPr>
        <p:txBody>
          <a:bodyPr wrap="none" lIns="0" tIns="0" rIns="0" bIns="0" anchor="ctr"/>
          <a:lstStyle/>
          <a:p>
            <a:endParaRPr lang="en-US" dirty="0"/>
          </a:p>
        </p:txBody>
      </p:sp>
      <p:sp>
        <p:nvSpPr>
          <p:cNvPr id="49265" name="Rectangle 136"/>
          <p:cNvSpPr>
            <a:spLocks noChangeArrowheads="1"/>
          </p:cNvSpPr>
          <p:nvPr/>
        </p:nvSpPr>
        <p:spPr bwMode="auto">
          <a:xfrm>
            <a:off x="3503613" y="2863850"/>
            <a:ext cx="395287" cy="720725"/>
          </a:xfrm>
          <a:prstGeom prst="rect">
            <a:avLst/>
          </a:prstGeom>
          <a:gradFill rotWithShape="1">
            <a:gsLst>
              <a:gs pos="0">
                <a:srgbClr val="86BAB5"/>
              </a:gs>
              <a:gs pos="100000">
                <a:srgbClr val="5B7E7B"/>
              </a:gs>
            </a:gsLst>
            <a:lin ang="2700000" scaled="1"/>
          </a:gradFill>
          <a:ln w="12700" algn="ctr">
            <a:solidFill>
              <a:srgbClr val="88B8B6"/>
            </a:solidFill>
            <a:miter lim="800000"/>
            <a:headEnd/>
            <a:tailEnd type="none" w="lg" len="med"/>
          </a:ln>
        </p:spPr>
        <p:txBody>
          <a:bodyPr wrap="none" lIns="0" tIns="0" rIns="0" bIns="0" anchor="ctr"/>
          <a:lstStyle/>
          <a:p>
            <a:endParaRPr lang="en-US" dirty="0"/>
          </a:p>
        </p:txBody>
      </p:sp>
      <p:sp>
        <p:nvSpPr>
          <p:cNvPr id="49266" name="Rectangle 137"/>
          <p:cNvSpPr>
            <a:spLocks noChangeArrowheads="1"/>
          </p:cNvSpPr>
          <p:nvPr/>
        </p:nvSpPr>
        <p:spPr bwMode="auto">
          <a:xfrm>
            <a:off x="3503613" y="3727450"/>
            <a:ext cx="395287" cy="720725"/>
          </a:xfrm>
          <a:prstGeom prst="rect">
            <a:avLst/>
          </a:prstGeom>
          <a:gradFill rotWithShape="1">
            <a:gsLst>
              <a:gs pos="0">
                <a:srgbClr val="86BAB5"/>
              </a:gs>
              <a:gs pos="100000">
                <a:srgbClr val="5B7E7B"/>
              </a:gs>
            </a:gsLst>
            <a:lin ang="2700000" scaled="1"/>
          </a:gradFill>
          <a:ln w="12700" algn="ctr">
            <a:solidFill>
              <a:srgbClr val="88B8B6"/>
            </a:solidFill>
            <a:miter lim="800000"/>
            <a:headEnd/>
            <a:tailEnd type="none" w="lg" len="med"/>
          </a:ln>
        </p:spPr>
        <p:txBody>
          <a:bodyPr wrap="none" lIns="0" tIns="0" rIns="0" bIns="0" anchor="ctr"/>
          <a:lstStyle/>
          <a:p>
            <a:endParaRPr lang="en-US" dirty="0"/>
          </a:p>
        </p:txBody>
      </p:sp>
      <p:sp>
        <p:nvSpPr>
          <p:cNvPr id="49267" name="Rectangle 138"/>
          <p:cNvSpPr>
            <a:spLocks noChangeArrowheads="1"/>
          </p:cNvSpPr>
          <p:nvPr/>
        </p:nvSpPr>
        <p:spPr bwMode="auto">
          <a:xfrm>
            <a:off x="3352800" y="2963862"/>
            <a:ext cx="150813" cy="150813"/>
          </a:xfrm>
          <a:prstGeom prst="rect">
            <a:avLst/>
          </a:prstGeom>
          <a:gradFill rotWithShape="1">
            <a:gsLst>
              <a:gs pos="0">
                <a:srgbClr val="808080"/>
              </a:gs>
              <a:gs pos="100000">
                <a:srgbClr val="3B3B3B"/>
              </a:gs>
            </a:gsLst>
            <a:lin ang="5400000" scaled="1"/>
          </a:gradFill>
          <a:ln w="12700" algn="ctr">
            <a:solidFill>
              <a:schemeClr val="bg1"/>
            </a:solidFill>
            <a:miter lim="800000"/>
            <a:headEnd/>
            <a:tailEnd/>
          </a:ln>
        </p:spPr>
        <p:txBody>
          <a:bodyPr wrap="none" lIns="0" tIns="0" rIns="0" bIns="0" anchor="ctr"/>
          <a:lstStyle/>
          <a:p>
            <a:endParaRPr lang="en-US" dirty="0"/>
          </a:p>
        </p:txBody>
      </p:sp>
      <p:sp>
        <p:nvSpPr>
          <p:cNvPr id="49268" name="Rectangle 139"/>
          <p:cNvSpPr>
            <a:spLocks noChangeArrowheads="1"/>
          </p:cNvSpPr>
          <p:nvPr/>
        </p:nvSpPr>
        <p:spPr bwMode="auto">
          <a:xfrm>
            <a:off x="3352800" y="3332162"/>
            <a:ext cx="150813" cy="150813"/>
          </a:xfrm>
          <a:prstGeom prst="rect">
            <a:avLst/>
          </a:prstGeom>
          <a:gradFill rotWithShape="1">
            <a:gsLst>
              <a:gs pos="0">
                <a:srgbClr val="808080"/>
              </a:gs>
              <a:gs pos="100000">
                <a:srgbClr val="3B3B3B"/>
              </a:gs>
            </a:gsLst>
            <a:lin ang="5400000" scaled="1"/>
          </a:gradFill>
          <a:ln w="12700" algn="ctr">
            <a:solidFill>
              <a:schemeClr val="bg1"/>
            </a:solidFill>
            <a:miter lim="800000"/>
            <a:headEnd/>
            <a:tailEnd/>
          </a:ln>
        </p:spPr>
        <p:txBody>
          <a:bodyPr wrap="none" lIns="0" tIns="0" rIns="0" bIns="0" anchor="ctr"/>
          <a:lstStyle/>
          <a:p>
            <a:endParaRPr lang="en-US" dirty="0"/>
          </a:p>
        </p:txBody>
      </p:sp>
      <p:sp>
        <p:nvSpPr>
          <p:cNvPr id="49269" name="Rectangle 141"/>
          <p:cNvSpPr>
            <a:spLocks noChangeArrowheads="1"/>
          </p:cNvSpPr>
          <p:nvPr/>
        </p:nvSpPr>
        <p:spPr bwMode="auto">
          <a:xfrm>
            <a:off x="3352800" y="3829050"/>
            <a:ext cx="150813" cy="150812"/>
          </a:xfrm>
          <a:prstGeom prst="rect">
            <a:avLst/>
          </a:prstGeom>
          <a:gradFill rotWithShape="1">
            <a:gsLst>
              <a:gs pos="0">
                <a:srgbClr val="808080"/>
              </a:gs>
              <a:gs pos="100000">
                <a:srgbClr val="3B3B3B"/>
              </a:gs>
            </a:gsLst>
            <a:lin ang="5400000" scaled="1"/>
          </a:gradFill>
          <a:ln w="12700" algn="ctr">
            <a:solidFill>
              <a:schemeClr val="bg1"/>
            </a:solidFill>
            <a:miter lim="800000"/>
            <a:headEnd/>
            <a:tailEnd/>
          </a:ln>
        </p:spPr>
        <p:txBody>
          <a:bodyPr wrap="none" lIns="0" tIns="0" rIns="0" bIns="0" anchor="ctr"/>
          <a:lstStyle/>
          <a:p>
            <a:endParaRPr lang="en-US" dirty="0"/>
          </a:p>
        </p:txBody>
      </p:sp>
      <p:sp>
        <p:nvSpPr>
          <p:cNvPr id="49270" name="Rectangle 142"/>
          <p:cNvSpPr>
            <a:spLocks noChangeArrowheads="1"/>
          </p:cNvSpPr>
          <p:nvPr/>
        </p:nvSpPr>
        <p:spPr bwMode="auto">
          <a:xfrm>
            <a:off x="3352800" y="4197350"/>
            <a:ext cx="150813" cy="150812"/>
          </a:xfrm>
          <a:prstGeom prst="rect">
            <a:avLst/>
          </a:prstGeom>
          <a:gradFill rotWithShape="1">
            <a:gsLst>
              <a:gs pos="0">
                <a:srgbClr val="808080"/>
              </a:gs>
              <a:gs pos="100000">
                <a:srgbClr val="3B3B3B"/>
              </a:gs>
            </a:gsLst>
            <a:lin ang="5400000" scaled="1"/>
          </a:gradFill>
          <a:ln w="12700" algn="ctr">
            <a:solidFill>
              <a:schemeClr val="bg1"/>
            </a:solidFill>
            <a:miter lim="800000"/>
            <a:headEnd/>
            <a:tailEnd/>
          </a:ln>
        </p:spPr>
        <p:txBody>
          <a:bodyPr wrap="none" lIns="0" tIns="0" rIns="0" bIns="0" anchor="ctr"/>
          <a:lstStyle/>
          <a:p>
            <a:endParaRPr lang="en-US" dirty="0"/>
          </a:p>
        </p:txBody>
      </p:sp>
      <p:sp>
        <p:nvSpPr>
          <p:cNvPr id="41088" name="Rectangle 143"/>
          <p:cNvSpPr>
            <a:spLocks noChangeArrowheads="1"/>
          </p:cNvSpPr>
          <p:nvPr/>
        </p:nvSpPr>
        <p:spPr bwMode="auto">
          <a:xfrm>
            <a:off x="3503613" y="2720975"/>
            <a:ext cx="784225" cy="1871662"/>
          </a:xfrm>
          <a:prstGeom prst="rect">
            <a:avLst/>
          </a:prstGeom>
          <a:gradFill rotWithShape="1">
            <a:gsLst>
              <a:gs pos="0">
                <a:schemeClr val="tx2"/>
              </a:gs>
              <a:gs pos="100000">
                <a:schemeClr val="tx2">
                  <a:gamma/>
                  <a:shade val="46275"/>
                  <a:invGamma/>
                </a:schemeClr>
              </a:gs>
            </a:gsLst>
            <a:lin ang="0" scaled="1"/>
          </a:gradFill>
          <a:ln w="12700" algn="ctr">
            <a:solidFill>
              <a:srgbClr val="969696"/>
            </a:solidFill>
            <a:miter lim="800000"/>
            <a:headEnd/>
            <a:tailEnd type="none" w="lg" len="med"/>
          </a:ln>
        </p:spPr>
        <p:txBody>
          <a:bodyPr wrap="none" lIns="0" tIns="0" rIns="0" bIns="0" anchor="ctr"/>
          <a:lstStyle/>
          <a:p>
            <a:pPr>
              <a:defRPr/>
            </a:pPr>
            <a:endParaRPr lang="en-US" dirty="0"/>
          </a:p>
        </p:txBody>
      </p:sp>
      <p:sp>
        <p:nvSpPr>
          <p:cNvPr id="49272" name="Rectangle 144"/>
          <p:cNvSpPr>
            <a:spLocks noChangeArrowheads="1"/>
          </p:cNvSpPr>
          <p:nvPr/>
        </p:nvSpPr>
        <p:spPr bwMode="auto">
          <a:xfrm>
            <a:off x="3500438" y="3713162"/>
            <a:ext cx="395287" cy="720725"/>
          </a:xfrm>
          <a:prstGeom prst="rect">
            <a:avLst/>
          </a:prstGeom>
          <a:gradFill rotWithShape="1">
            <a:gsLst>
              <a:gs pos="0">
                <a:srgbClr val="808080"/>
              </a:gs>
              <a:gs pos="100000">
                <a:srgbClr val="3B3B3B"/>
              </a:gs>
            </a:gsLst>
            <a:lin ang="0" scaled="1"/>
          </a:gradFill>
          <a:ln w="12700" algn="ctr">
            <a:solidFill>
              <a:schemeClr val="bg1"/>
            </a:solidFill>
            <a:miter lim="800000"/>
            <a:headEnd/>
            <a:tailEnd type="none" w="lg" len="med"/>
          </a:ln>
        </p:spPr>
        <p:txBody>
          <a:bodyPr wrap="none" lIns="0" tIns="0" rIns="0" bIns="0" anchor="ctr"/>
          <a:lstStyle/>
          <a:p>
            <a:endParaRPr lang="en-US" dirty="0"/>
          </a:p>
        </p:txBody>
      </p:sp>
      <p:sp>
        <p:nvSpPr>
          <p:cNvPr id="49273" name="Rectangle 145"/>
          <p:cNvSpPr>
            <a:spLocks noChangeArrowheads="1"/>
          </p:cNvSpPr>
          <p:nvPr/>
        </p:nvSpPr>
        <p:spPr bwMode="auto">
          <a:xfrm>
            <a:off x="3500438" y="2840037"/>
            <a:ext cx="395287" cy="720725"/>
          </a:xfrm>
          <a:prstGeom prst="rect">
            <a:avLst/>
          </a:prstGeom>
          <a:gradFill rotWithShape="1">
            <a:gsLst>
              <a:gs pos="0">
                <a:srgbClr val="808080"/>
              </a:gs>
              <a:gs pos="100000">
                <a:srgbClr val="3B3B3B"/>
              </a:gs>
            </a:gsLst>
            <a:lin ang="0" scaled="1"/>
          </a:gradFill>
          <a:ln w="12700" algn="ctr">
            <a:solidFill>
              <a:schemeClr val="bg1"/>
            </a:solidFill>
            <a:miter lim="800000"/>
            <a:headEnd/>
            <a:tailEnd type="none" w="lg" len="med"/>
          </a:ln>
        </p:spPr>
        <p:txBody>
          <a:bodyPr wrap="none" lIns="0" tIns="0" rIns="0" bIns="0" anchor="ctr"/>
          <a:lstStyle/>
          <a:p>
            <a:endParaRPr lang="en-US" dirty="0"/>
          </a:p>
        </p:txBody>
      </p:sp>
      <p:pic>
        <p:nvPicPr>
          <p:cNvPr id="49274" name="Picture 7" descr="Host.png"/>
          <p:cNvPicPr>
            <a:picLocks noChangeAspect="1"/>
          </p:cNvPicPr>
          <p:nvPr/>
        </p:nvPicPr>
        <p:blipFill>
          <a:blip r:embed="rId3" cstate="print"/>
          <a:srcRect/>
          <a:stretch>
            <a:fillRect/>
          </a:stretch>
        </p:blipFill>
        <p:spPr bwMode="auto">
          <a:xfrm>
            <a:off x="197870" y="2798764"/>
            <a:ext cx="868930" cy="1384137"/>
          </a:xfrm>
          <a:prstGeom prst="rect">
            <a:avLst/>
          </a:prstGeom>
          <a:noFill/>
          <a:ln w="9525">
            <a:noFill/>
            <a:miter lim="800000"/>
            <a:headEnd/>
            <a:tailEnd/>
          </a:ln>
        </p:spPr>
      </p:pic>
      <p:pic>
        <p:nvPicPr>
          <p:cNvPr id="49275" name="Picture 27" descr="Storage Stacks.png"/>
          <p:cNvPicPr>
            <a:picLocks noChangeAspect="1"/>
          </p:cNvPicPr>
          <p:nvPr/>
        </p:nvPicPr>
        <p:blipFill>
          <a:blip r:embed="rId4" cstate="print"/>
          <a:srcRect/>
          <a:stretch>
            <a:fillRect/>
          </a:stretch>
        </p:blipFill>
        <p:spPr bwMode="auto">
          <a:xfrm>
            <a:off x="7762875" y="2755900"/>
            <a:ext cx="571500" cy="731837"/>
          </a:xfrm>
          <a:prstGeom prst="rect">
            <a:avLst/>
          </a:prstGeom>
          <a:noFill/>
          <a:ln w="9525">
            <a:noFill/>
            <a:miter lim="800000"/>
            <a:headEnd/>
            <a:tailEnd/>
          </a:ln>
        </p:spPr>
      </p:pic>
      <p:pic>
        <p:nvPicPr>
          <p:cNvPr id="49276" name="Picture 141" descr="SAN"/>
          <p:cNvPicPr>
            <a:picLocks noChangeAspect="1" noChangeArrowheads="1"/>
          </p:cNvPicPr>
          <p:nvPr/>
        </p:nvPicPr>
        <p:blipFill>
          <a:blip r:embed="rId5" cstate="print"/>
          <a:srcRect/>
          <a:stretch>
            <a:fillRect/>
          </a:stretch>
        </p:blipFill>
        <p:spPr bwMode="auto">
          <a:xfrm>
            <a:off x="1314450" y="3194050"/>
            <a:ext cx="1208088" cy="627062"/>
          </a:xfrm>
          <a:prstGeom prst="rect">
            <a:avLst/>
          </a:prstGeom>
          <a:noFill/>
          <a:ln w="9525">
            <a:noFill/>
            <a:miter lim="800000"/>
            <a:headEnd/>
            <a:tailEnd/>
          </a:ln>
        </p:spPr>
      </p:pic>
      <p:sp>
        <p:nvSpPr>
          <p:cNvPr id="49278" name="Line 32"/>
          <p:cNvSpPr>
            <a:spLocks noChangeShapeType="1"/>
          </p:cNvSpPr>
          <p:nvPr/>
        </p:nvSpPr>
        <p:spPr bwMode="auto">
          <a:xfrm flipH="1">
            <a:off x="2755900" y="3698875"/>
            <a:ext cx="6350" cy="581025"/>
          </a:xfrm>
          <a:prstGeom prst="line">
            <a:avLst/>
          </a:prstGeom>
          <a:noFill/>
          <a:ln w="31750">
            <a:solidFill>
              <a:srgbClr val="FF9900"/>
            </a:solidFill>
            <a:round/>
            <a:headEnd/>
            <a:tailEnd/>
          </a:ln>
        </p:spPr>
        <p:txBody>
          <a:bodyPr/>
          <a:lstStyle/>
          <a:p>
            <a:endParaRPr lang="en-US" dirty="0"/>
          </a:p>
        </p:txBody>
      </p:sp>
      <p:pic>
        <p:nvPicPr>
          <p:cNvPr id="49279" name="Picture 27" descr="Storage Stacks.png"/>
          <p:cNvPicPr>
            <a:picLocks noChangeAspect="1"/>
          </p:cNvPicPr>
          <p:nvPr/>
        </p:nvPicPr>
        <p:blipFill>
          <a:blip r:embed="rId4" cstate="print"/>
          <a:srcRect/>
          <a:stretch>
            <a:fillRect/>
          </a:stretch>
        </p:blipFill>
        <p:spPr bwMode="auto">
          <a:xfrm>
            <a:off x="7781925" y="2979737"/>
            <a:ext cx="571500" cy="731838"/>
          </a:xfrm>
          <a:prstGeom prst="rect">
            <a:avLst/>
          </a:prstGeom>
          <a:noFill/>
          <a:ln w="9525">
            <a:noFill/>
            <a:miter lim="800000"/>
            <a:headEnd/>
            <a:tailEnd/>
          </a:ln>
        </p:spPr>
      </p:pic>
      <p:pic>
        <p:nvPicPr>
          <p:cNvPr id="49280" name="Picture 27" descr="Storage Stacks.png"/>
          <p:cNvPicPr>
            <a:picLocks noChangeAspect="1"/>
          </p:cNvPicPr>
          <p:nvPr/>
        </p:nvPicPr>
        <p:blipFill>
          <a:blip r:embed="rId4" cstate="print"/>
          <a:srcRect/>
          <a:stretch>
            <a:fillRect/>
          </a:stretch>
        </p:blipFill>
        <p:spPr bwMode="auto">
          <a:xfrm>
            <a:off x="7810500" y="3238500"/>
            <a:ext cx="571500" cy="731837"/>
          </a:xfrm>
          <a:prstGeom prst="rect">
            <a:avLst/>
          </a:prstGeom>
          <a:noFill/>
          <a:ln w="9525">
            <a:noFill/>
            <a:miter lim="800000"/>
            <a:headEnd/>
            <a:tailEnd/>
          </a:ln>
        </p:spPr>
      </p:pic>
      <p:pic>
        <p:nvPicPr>
          <p:cNvPr id="49281" name="Picture 27" descr="Storage Stacks.png"/>
          <p:cNvPicPr>
            <a:picLocks noChangeAspect="1"/>
          </p:cNvPicPr>
          <p:nvPr/>
        </p:nvPicPr>
        <p:blipFill>
          <a:blip r:embed="rId4" cstate="print"/>
          <a:srcRect/>
          <a:stretch>
            <a:fillRect/>
          </a:stretch>
        </p:blipFill>
        <p:spPr bwMode="auto">
          <a:xfrm>
            <a:off x="7829550" y="3524250"/>
            <a:ext cx="571500" cy="731837"/>
          </a:xfrm>
          <a:prstGeom prst="rect">
            <a:avLst/>
          </a:prstGeom>
          <a:noFill/>
          <a:ln w="9525">
            <a:noFill/>
            <a:miter lim="800000"/>
            <a:headEnd/>
            <a:tailEnd/>
          </a:ln>
        </p:spPr>
      </p:pic>
      <p:pic>
        <p:nvPicPr>
          <p:cNvPr id="49282" name="Picture 27" descr="Storage Stacks.png"/>
          <p:cNvPicPr>
            <a:picLocks noChangeAspect="1"/>
          </p:cNvPicPr>
          <p:nvPr/>
        </p:nvPicPr>
        <p:blipFill>
          <a:blip r:embed="rId4" cstate="print"/>
          <a:srcRect/>
          <a:stretch>
            <a:fillRect/>
          </a:stretch>
        </p:blipFill>
        <p:spPr bwMode="auto">
          <a:xfrm>
            <a:off x="7858125" y="3836987"/>
            <a:ext cx="571500" cy="731838"/>
          </a:xfrm>
          <a:prstGeom prst="rect">
            <a:avLst/>
          </a:prstGeom>
          <a:noFill/>
          <a:ln w="9525">
            <a:noFill/>
            <a:miter lim="800000"/>
            <a:headEnd/>
            <a:tailEnd/>
          </a:ln>
        </p:spPr>
      </p:pic>
      <p:sp>
        <p:nvSpPr>
          <p:cNvPr id="131" name="TextBox 130"/>
          <p:cNvSpPr txBox="1"/>
          <p:nvPr/>
        </p:nvSpPr>
        <p:spPr>
          <a:xfrm>
            <a:off x="1524000" y="3429000"/>
            <a:ext cx="685800" cy="246221"/>
          </a:xfrm>
          <a:prstGeom prst="rect">
            <a:avLst/>
          </a:prstGeom>
          <a:noFill/>
        </p:spPr>
        <p:txBody>
          <a:bodyPr wrap="square" rtlCol="0">
            <a:spAutoFit/>
          </a:bodyPr>
          <a:lstStyle/>
          <a:p>
            <a:r>
              <a:rPr lang="en-US" sz="1000" dirty="0" smtClean="0"/>
              <a:t>Network</a:t>
            </a:r>
            <a:endParaRPr lang="en-US" sz="10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0"/>
          <p:cNvGrpSpPr>
            <a:grpSpLocks/>
          </p:cNvGrpSpPr>
          <p:nvPr/>
        </p:nvGrpSpPr>
        <p:grpSpPr bwMode="auto">
          <a:xfrm>
            <a:off x="8239125" y="3568700"/>
            <a:ext cx="685800" cy="685800"/>
            <a:chOff x="1296" y="672"/>
            <a:chExt cx="432" cy="432"/>
          </a:xfrm>
        </p:grpSpPr>
        <p:sp>
          <p:nvSpPr>
            <p:cNvPr id="51203" name="AutoShape 171"/>
            <p:cNvSpPr>
              <a:spLocks noChangeArrowheads="1"/>
            </p:cNvSpPr>
            <p:nvPr/>
          </p:nvSpPr>
          <p:spPr bwMode="auto">
            <a:xfrm rot="10800000">
              <a:off x="1296" y="672"/>
              <a:ext cx="432" cy="432"/>
            </a:xfrm>
            <a:prstGeom prst="can">
              <a:avLst>
                <a:gd name="adj" fmla="val 15907"/>
              </a:avLst>
            </a:prstGeom>
            <a:solidFill>
              <a:srgbClr val="808080">
                <a:alpha val="12157"/>
              </a:srgbClr>
            </a:solidFill>
            <a:ln w="9525">
              <a:solidFill>
                <a:srgbClr val="0000FF"/>
              </a:solidFill>
              <a:prstDash val="dash"/>
              <a:round/>
              <a:headEnd/>
              <a:tailEnd/>
            </a:ln>
          </p:spPr>
          <p:txBody>
            <a:bodyPr wrap="none" anchor="ctr"/>
            <a:lstStyle/>
            <a:p>
              <a:endParaRPr lang="en-US" baseline="-25000" dirty="0">
                <a:latin typeface="Calibri" pitchFamily="34" charset="0"/>
              </a:endParaRPr>
            </a:p>
          </p:txBody>
        </p:sp>
        <p:sp>
          <p:nvSpPr>
            <p:cNvPr id="51204" name="AutoShape 172"/>
            <p:cNvSpPr>
              <a:spLocks noChangeArrowheads="1"/>
            </p:cNvSpPr>
            <p:nvPr/>
          </p:nvSpPr>
          <p:spPr bwMode="auto">
            <a:xfrm>
              <a:off x="1296" y="672"/>
              <a:ext cx="432" cy="432"/>
            </a:xfrm>
            <a:prstGeom prst="can">
              <a:avLst>
                <a:gd name="adj" fmla="val 8903"/>
              </a:avLst>
            </a:prstGeom>
            <a:solidFill>
              <a:srgbClr val="808080">
                <a:alpha val="49019"/>
              </a:srgbClr>
            </a:solidFill>
            <a:ln w="9525">
              <a:solidFill>
                <a:srgbClr val="0000FF"/>
              </a:solidFill>
              <a:prstDash val="dash"/>
              <a:round/>
              <a:headEnd/>
              <a:tailEnd/>
            </a:ln>
          </p:spPr>
          <p:txBody>
            <a:bodyPr wrap="none" anchor="ctr"/>
            <a:lstStyle/>
            <a:p>
              <a:endParaRPr lang="en-US" baseline="-25000" dirty="0">
                <a:latin typeface="Calibri" pitchFamily="34" charset="0"/>
              </a:endParaRPr>
            </a:p>
          </p:txBody>
        </p:sp>
      </p:grpSp>
      <p:grpSp>
        <p:nvGrpSpPr>
          <p:cNvPr id="3" name="Group 167"/>
          <p:cNvGrpSpPr>
            <a:grpSpLocks/>
          </p:cNvGrpSpPr>
          <p:nvPr/>
        </p:nvGrpSpPr>
        <p:grpSpPr bwMode="auto">
          <a:xfrm>
            <a:off x="8229600" y="2654300"/>
            <a:ext cx="685800" cy="685800"/>
            <a:chOff x="1296" y="672"/>
            <a:chExt cx="432" cy="432"/>
          </a:xfrm>
        </p:grpSpPr>
        <p:sp>
          <p:nvSpPr>
            <p:cNvPr id="51206" name="AutoShape 168"/>
            <p:cNvSpPr>
              <a:spLocks noChangeArrowheads="1"/>
            </p:cNvSpPr>
            <p:nvPr/>
          </p:nvSpPr>
          <p:spPr bwMode="auto">
            <a:xfrm rot="10800000">
              <a:off x="1296" y="672"/>
              <a:ext cx="432" cy="432"/>
            </a:xfrm>
            <a:prstGeom prst="can">
              <a:avLst>
                <a:gd name="adj" fmla="val 15907"/>
              </a:avLst>
            </a:prstGeom>
            <a:solidFill>
              <a:srgbClr val="808080">
                <a:alpha val="12157"/>
              </a:srgbClr>
            </a:solidFill>
            <a:ln w="9525">
              <a:solidFill>
                <a:srgbClr val="0000FF"/>
              </a:solidFill>
              <a:prstDash val="dash"/>
              <a:round/>
              <a:headEnd/>
              <a:tailEnd/>
            </a:ln>
          </p:spPr>
          <p:txBody>
            <a:bodyPr wrap="none" anchor="ctr"/>
            <a:lstStyle/>
            <a:p>
              <a:endParaRPr lang="en-US" baseline="-25000" dirty="0">
                <a:latin typeface="Calibri" pitchFamily="34" charset="0"/>
              </a:endParaRPr>
            </a:p>
          </p:txBody>
        </p:sp>
        <p:sp>
          <p:nvSpPr>
            <p:cNvPr id="51207" name="AutoShape 169"/>
            <p:cNvSpPr>
              <a:spLocks noChangeArrowheads="1"/>
            </p:cNvSpPr>
            <p:nvPr/>
          </p:nvSpPr>
          <p:spPr bwMode="auto">
            <a:xfrm>
              <a:off x="1296" y="672"/>
              <a:ext cx="432" cy="432"/>
            </a:xfrm>
            <a:prstGeom prst="can">
              <a:avLst>
                <a:gd name="adj" fmla="val 8903"/>
              </a:avLst>
            </a:prstGeom>
            <a:solidFill>
              <a:srgbClr val="808080">
                <a:alpha val="49019"/>
              </a:srgbClr>
            </a:solidFill>
            <a:ln w="9525">
              <a:solidFill>
                <a:srgbClr val="0000FF"/>
              </a:solidFill>
              <a:prstDash val="dash"/>
              <a:round/>
              <a:headEnd/>
              <a:tailEnd/>
            </a:ln>
          </p:spPr>
          <p:txBody>
            <a:bodyPr wrap="none" anchor="ctr"/>
            <a:lstStyle/>
            <a:p>
              <a:endParaRPr lang="en-US" baseline="-25000" dirty="0">
                <a:latin typeface="Calibri" pitchFamily="34" charset="0"/>
              </a:endParaRPr>
            </a:p>
          </p:txBody>
        </p:sp>
      </p:grpSp>
      <p:sp>
        <p:nvSpPr>
          <p:cNvPr id="51214" name="Line 5"/>
          <p:cNvSpPr>
            <a:spLocks noChangeShapeType="1"/>
          </p:cNvSpPr>
          <p:nvPr/>
        </p:nvSpPr>
        <p:spPr bwMode="auto">
          <a:xfrm>
            <a:off x="1600200" y="2438400"/>
            <a:ext cx="393700" cy="0"/>
          </a:xfrm>
          <a:prstGeom prst="line">
            <a:avLst/>
          </a:prstGeom>
          <a:noFill/>
          <a:ln w="31750">
            <a:solidFill>
              <a:srgbClr val="FF9900"/>
            </a:solidFill>
            <a:round/>
            <a:headEnd/>
            <a:tailEnd type="none" w="lg" len="med"/>
          </a:ln>
        </p:spPr>
        <p:txBody>
          <a:bodyPr lIns="0" tIns="0" rIns="0" bIns="0"/>
          <a:lstStyle/>
          <a:p>
            <a:endParaRPr lang="en-US" dirty="0">
              <a:latin typeface="Calibri" pitchFamily="34" charset="0"/>
            </a:endParaRPr>
          </a:p>
        </p:txBody>
      </p:sp>
      <p:sp>
        <p:nvSpPr>
          <p:cNvPr id="153" name="Footer Placeholder 3"/>
          <p:cNvSpPr txBox="1">
            <a:spLocks noGrp="1"/>
          </p:cNvSpPr>
          <p:nvPr/>
        </p:nvSpPr>
        <p:spPr>
          <a:xfrm>
            <a:off x="4419600" y="6629400"/>
            <a:ext cx="4191000" cy="228600"/>
          </a:xfrm>
          <a:prstGeom prst="rect">
            <a:avLst/>
          </a:prstGeom>
          <a:noFill/>
        </p:spPr>
        <p:txBody>
          <a:bodyPr anchor="b"/>
          <a:lstStyle/>
          <a:p>
            <a:pPr algn="r" fontAlgn="auto">
              <a:spcBef>
                <a:spcPts val="0"/>
              </a:spcBef>
              <a:spcAft>
                <a:spcPts val="0"/>
              </a:spcAft>
              <a:defRPr/>
            </a:pPr>
            <a:r>
              <a:rPr lang="en-US" sz="1000" dirty="0" smtClean="0">
                <a:solidFill>
                  <a:schemeClr val="tx1">
                    <a:lumMod val="75000"/>
                    <a:lumOff val="25000"/>
                  </a:schemeClr>
                </a:solidFill>
                <a:latin typeface="Calibri" pitchFamily="34" charset="0"/>
                <a:cs typeface="+mn-cs"/>
              </a:rPr>
              <a:t>Classic Data Center</a:t>
            </a:r>
            <a:endParaRPr lang="en-US" sz="1000" dirty="0">
              <a:solidFill>
                <a:schemeClr val="tx1">
                  <a:lumMod val="75000"/>
                  <a:lumOff val="25000"/>
                </a:schemeClr>
              </a:solidFill>
              <a:latin typeface="Calibri" pitchFamily="34" charset="0"/>
              <a:cs typeface="+mn-cs"/>
            </a:endParaRPr>
          </a:p>
        </p:txBody>
      </p:sp>
      <p:sp>
        <p:nvSpPr>
          <p:cNvPr id="154" name="Slide Number Placeholder 4"/>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r>
              <a:rPr lang="en-US" sz="1000" dirty="0" smtClean="0">
                <a:solidFill>
                  <a:schemeClr val="tx1">
                    <a:lumMod val="75000"/>
                    <a:lumOff val="25000"/>
                  </a:schemeClr>
                </a:solidFill>
                <a:latin typeface="Calibri" pitchFamily="34" charset="0"/>
                <a:cs typeface="+mn-cs"/>
              </a:rPr>
              <a:t> </a:t>
            </a:r>
            <a:fld id="{0D691272-61B5-4A45-A45A-E0C79373B71F}" type="slidenum">
              <a:rPr lang="en-US" sz="1000" smtClean="0">
                <a:solidFill>
                  <a:schemeClr val="tx1">
                    <a:lumMod val="75000"/>
                    <a:lumOff val="25000"/>
                  </a:schemeClr>
                </a:solidFill>
                <a:latin typeface="Calibri" pitchFamily="34" charset="0"/>
                <a:cs typeface="+mn-cs"/>
              </a:rPr>
              <a:pPr algn="r" fontAlgn="auto">
                <a:spcBef>
                  <a:spcPts val="0"/>
                </a:spcBef>
                <a:spcAft>
                  <a:spcPts val="0"/>
                </a:spcAft>
                <a:defRPr/>
              </a:pPr>
              <a:t>16</a:t>
            </a:fld>
            <a:endParaRPr lang="en-US" sz="1000" dirty="0">
              <a:solidFill>
                <a:schemeClr val="tx1">
                  <a:lumMod val="75000"/>
                  <a:lumOff val="25000"/>
                </a:schemeClr>
              </a:solidFill>
              <a:latin typeface="Calibri" pitchFamily="34" charset="0"/>
              <a:cs typeface="+mn-cs"/>
            </a:endParaRPr>
          </a:p>
        </p:txBody>
      </p:sp>
      <p:sp>
        <p:nvSpPr>
          <p:cNvPr id="51217" name="Rectangle 2"/>
          <p:cNvSpPr>
            <a:spLocks noGrp="1" noChangeArrowheads="1"/>
          </p:cNvSpPr>
          <p:nvPr>
            <p:ph type="title" idx="4294967295"/>
          </p:nvPr>
        </p:nvSpPr>
        <p:spPr/>
        <p:txBody>
          <a:bodyPr/>
          <a:lstStyle/>
          <a:p>
            <a:pPr eaLnBrk="1" hangingPunct="1"/>
            <a:r>
              <a:rPr lang="en-US" dirty="0" smtClean="0">
                <a:solidFill>
                  <a:schemeClr val="accent1"/>
                </a:solidFill>
              </a:rPr>
              <a:t>Presenting Storage to Compute System</a:t>
            </a:r>
          </a:p>
        </p:txBody>
      </p:sp>
      <p:sp>
        <p:nvSpPr>
          <p:cNvPr id="51218" name="Line 6"/>
          <p:cNvSpPr>
            <a:spLocks noChangeShapeType="1"/>
          </p:cNvSpPr>
          <p:nvPr/>
        </p:nvSpPr>
        <p:spPr bwMode="auto">
          <a:xfrm>
            <a:off x="1590675" y="4518025"/>
            <a:ext cx="390525" cy="0"/>
          </a:xfrm>
          <a:prstGeom prst="line">
            <a:avLst/>
          </a:prstGeom>
          <a:noFill/>
          <a:ln w="31750">
            <a:solidFill>
              <a:srgbClr val="FF9900"/>
            </a:solidFill>
            <a:round/>
            <a:headEnd/>
            <a:tailEnd type="none" w="lg" len="med"/>
          </a:ln>
        </p:spPr>
        <p:txBody>
          <a:bodyPr lIns="0" tIns="0" rIns="0" bIns="0"/>
          <a:lstStyle/>
          <a:p>
            <a:endParaRPr lang="en-US" dirty="0">
              <a:latin typeface="Calibri" pitchFamily="34" charset="0"/>
            </a:endParaRPr>
          </a:p>
        </p:txBody>
      </p:sp>
      <p:sp>
        <p:nvSpPr>
          <p:cNvPr id="51219" name="Text Box 11"/>
          <p:cNvSpPr txBox="1">
            <a:spLocks noChangeArrowheads="1"/>
          </p:cNvSpPr>
          <p:nvPr/>
        </p:nvSpPr>
        <p:spPr bwMode="auto">
          <a:xfrm>
            <a:off x="1652588" y="2216150"/>
            <a:ext cx="377732" cy="184666"/>
          </a:xfrm>
          <a:prstGeom prst="rect">
            <a:avLst/>
          </a:prstGeom>
          <a:noFill/>
          <a:ln w="25400" algn="ctr">
            <a:noFill/>
            <a:miter lim="800000"/>
            <a:headEnd/>
            <a:tailEnd type="none" w="lg" len="med"/>
          </a:ln>
        </p:spPr>
        <p:txBody>
          <a:bodyPr wrap="none" lIns="0" tIns="0" rIns="0" bIns="0">
            <a:spAutoFit/>
          </a:bodyPr>
          <a:lstStyle/>
          <a:p>
            <a:pPr marL="354013" indent="-354013" defTabSz="941388"/>
            <a:r>
              <a:rPr lang="en-US" sz="1200" b="1" dirty="0">
                <a:solidFill>
                  <a:srgbClr val="C08E00"/>
                </a:solidFill>
                <a:latin typeface="Calibri" pitchFamily="34" charset="0"/>
              </a:rPr>
              <a:t>LUN 0</a:t>
            </a:r>
          </a:p>
        </p:txBody>
      </p:sp>
      <p:sp>
        <p:nvSpPr>
          <p:cNvPr id="51220" name="Text Box 14"/>
          <p:cNvSpPr txBox="1">
            <a:spLocks noChangeArrowheads="1"/>
          </p:cNvSpPr>
          <p:nvPr/>
        </p:nvSpPr>
        <p:spPr bwMode="auto">
          <a:xfrm>
            <a:off x="1656773" y="4595813"/>
            <a:ext cx="377732" cy="184666"/>
          </a:xfrm>
          <a:prstGeom prst="rect">
            <a:avLst/>
          </a:prstGeom>
          <a:noFill/>
          <a:ln w="25400" algn="ctr">
            <a:noFill/>
            <a:miter lim="800000"/>
            <a:headEnd/>
            <a:tailEnd type="none" w="lg" len="med"/>
          </a:ln>
        </p:spPr>
        <p:txBody>
          <a:bodyPr wrap="none" lIns="0" tIns="0" rIns="0" bIns="0">
            <a:spAutoFit/>
          </a:bodyPr>
          <a:lstStyle/>
          <a:p>
            <a:pPr marL="354013" indent="-354013" defTabSz="941388"/>
            <a:r>
              <a:rPr lang="en-US" sz="1200" b="1" dirty="0">
                <a:solidFill>
                  <a:srgbClr val="007DC3"/>
                </a:solidFill>
                <a:latin typeface="Calibri" pitchFamily="34" charset="0"/>
              </a:rPr>
              <a:t>LUN 1</a:t>
            </a:r>
          </a:p>
        </p:txBody>
      </p:sp>
      <p:sp>
        <p:nvSpPr>
          <p:cNvPr id="51221" name="Line 15"/>
          <p:cNvSpPr>
            <a:spLocks noChangeShapeType="1"/>
          </p:cNvSpPr>
          <p:nvPr/>
        </p:nvSpPr>
        <p:spPr bwMode="auto">
          <a:xfrm>
            <a:off x="1981200" y="2425700"/>
            <a:ext cx="0" cy="685800"/>
          </a:xfrm>
          <a:prstGeom prst="line">
            <a:avLst/>
          </a:prstGeom>
          <a:noFill/>
          <a:ln w="31750">
            <a:solidFill>
              <a:srgbClr val="FF9900"/>
            </a:solidFill>
            <a:round/>
            <a:headEnd/>
            <a:tailEnd type="none" w="lg" len="med"/>
          </a:ln>
        </p:spPr>
        <p:txBody>
          <a:bodyPr lIns="0" tIns="0" rIns="0" bIns="0"/>
          <a:lstStyle/>
          <a:p>
            <a:endParaRPr lang="en-US" dirty="0">
              <a:latin typeface="Calibri" pitchFamily="34" charset="0"/>
            </a:endParaRPr>
          </a:p>
        </p:txBody>
      </p:sp>
      <p:sp>
        <p:nvSpPr>
          <p:cNvPr id="51222" name="Line 16"/>
          <p:cNvSpPr>
            <a:spLocks noChangeShapeType="1"/>
          </p:cNvSpPr>
          <p:nvPr/>
        </p:nvSpPr>
        <p:spPr bwMode="auto">
          <a:xfrm>
            <a:off x="1976438" y="3541713"/>
            <a:ext cx="0" cy="990600"/>
          </a:xfrm>
          <a:prstGeom prst="line">
            <a:avLst/>
          </a:prstGeom>
          <a:noFill/>
          <a:ln w="31750">
            <a:solidFill>
              <a:srgbClr val="FF9900"/>
            </a:solidFill>
            <a:round/>
            <a:headEnd/>
            <a:tailEnd type="none" w="lg" len="med"/>
          </a:ln>
        </p:spPr>
        <p:txBody>
          <a:bodyPr lIns="0" tIns="0" rIns="0" bIns="0"/>
          <a:lstStyle/>
          <a:p>
            <a:endParaRPr lang="en-US" dirty="0">
              <a:latin typeface="Calibri" pitchFamily="34" charset="0"/>
            </a:endParaRPr>
          </a:p>
        </p:txBody>
      </p:sp>
      <p:sp>
        <p:nvSpPr>
          <p:cNvPr id="2977809" name="AutoShape 17"/>
          <p:cNvSpPr>
            <a:spLocks noChangeArrowheads="1"/>
          </p:cNvSpPr>
          <p:nvPr/>
        </p:nvSpPr>
        <p:spPr bwMode="auto">
          <a:xfrm>
            <a:off x="2947988" y="1882775"/>
            <a:ext cx="5205412" cy="3244850"/>
          </a:xfrm>
          <a:prstGeom prst="roundRect">
            <a:avLst>
              <a:gd name="adj" fmla="val 5528"/>
            </a:avLst>
          </a:prstGeom>
          <a:solidFill>
            <a:srgbClr val="EAEAEA"/>
          </a:solidFill>
          <a:ln w="12700" algn="ctr">
            <a:solidFill>
              <a:srgbClr val="88B8B6"/>
            </a:solidFill>
            <a:round/>
            <a:headEnd/>
            <a:tailEnd type="none" w="lg" len="med"/>
          </a:ln>
          <a:effectLst>
            <a:outerShdw dist="35921" dir="2700000" algn="ctr" rotWithShape="0">
              <a:srgbClr val="000000"/>
            </a:outerShdw>
          </a:effectLst>
        </p:spPr>
        <p:txBody>
          <a:bodyPr wrap="none" lIns="0" tIns="0" rIns="0" bIns="0" anchor="ctr"/>
          <a:lstStyle/>
          <a:p>
            <a:pPr>
              <a:defRPr/>
            </a:pPr>
            <a:endParaRPr lang="en-US" dirty="0">
              <a:latin typeface="Calibri" pitchFamily="34" charset="0"/>
            </a:endParaRPr>
          </a:p>
        </p:txBody>
      </p:sp>
      <p:sp>
        <p:nvSpPr>
          <p:cNvPr id="51224" name="AutoShape 18"/>
          <p:cNvSpPr>
            <a:spLocks noChangeArrowheads="1"/>
          </p:cNvSpPr>
          <p:nvPr/>
        </p:nvSpPr>
        <p:spPr bwMode="auto">
          <a:xfrm>
            <a:off x="6473825" y="2555875"/>
            <a:ext cx="1298575" cy="1868488"/>
          </a:xfrm>
          <a:prstGeom prst="roundRect">
            <a:avLst>
              <a:gd name="adj" fmla="val 11657"/>
            </a:avLst>
          </a:prstGeom>
          <a:gradFill rotWithShape="1">
            <a:gsLst>
              <a:gs pos="0">
                <a:srgbClr val="E2EAEA"/>
              </a:gs>
              <a:gs pos="100000">
                <a:srgbClr val="F8FAFA"/>
              </a:gs>
            </a:gsLst>
            <a:lin ang="2700000" scaled="1"/>
          </a:gradFill>
          <a:ln w="6350" algn="ctr">
            <a:solidFill>
              <a:srgbClr val="993300"/>
            </a:solidFill>
            <a:prstDash val="lgDash"/>
            <a:round/>
            <a:headEnd/>
            <a:tailEnd type="none" w="lg" len="med"/>
          </a:ln>
        </p:spPr>
        <p:txBody>
          <a:bodyPr wrap="none" lIns="0" tIns="0" rIns="0" bIns="0" anchor="ctr"/>
          <a:lstStyle/>
          <a:p>
            <a:endParaRPr lang="en-US" dirty="0">
              <a:latin typeface="Calibri" pitchFamily="34" charset="0"/>
            </a:endParaRPr>
          </a:p>
        </p:txBody>
      </p:sp>
      <p:sp>
        <p:nvSpPr>
          <p:cNvPr id="51225" name="Text Box 19"/>
          <p:cNvSpPr txBox="1">
            <a:spLocks noChangeArrowheads="1"/>
          </p:cNvSpPr>
          <p:nvPr/>
        </p:nvSpPr>
        <p:spPr bwMode="auto">
          <a:xfrm>
            <a:off x="3200400" y="2208213"/>
            <a:ext cx="841962" cy="221599"/>
          </a:xfrm>
          <a:prstGeom prst="rect">
            <a:avLst/>
          </a:prstGeom>
          <a:noFill/>
          <a:ln w="25400" algn="ctr">
            <a:noFill/>
            <a:miter lim="800000"/>
            <a:headEnd/>
            <a:tailEnd type="none" w="lg" len="med"/>
          </a:ln>
        </p:spPr>
        <p:txBody>
          <a:bodyPr wrap="none" lIns="0" tIns="0" rIns="0" bIns="0">
            <a:spAutoFit/>
          </a:bodyPr>
          <a:lstStyle/>
          <a:p>
            <a:pPr marL="354013" indent="-354013" defTabSz="941388">
              <a:lnSpc>
                <a:spcPct val="90000"/>
              </a:lnSpc>
            </a:pPr>
            <a:r>
              <a:rPr lang="en-US" sz="1600" b="1" dirty="0" smtClean="0">
                <a:solidFill>
                  <a:srgbClr val="000308"/>
                </a:solidFill>
                <a:latin typeface="Calibri" pitchFamily="34" charset="0"/>
              </a:rPr>
              <a:t>Front-end</a:t>
            </a:r>
            <a:endParaRPr lang="en-US" sz="1600" b="1" dirty="0">
              <a:solidFill>
                <a:srgbClr val="000308"/>
              </a:solidFill>
              <a:latin typeface="Calibri" pitchFamily="34" charset="0"/>
            </a:endParaRPr>
          </a:p>
        </p:txBody>
      </p:sp>
      <p:sp>
        <p:nvSpPr>
          <p:cNvPr id="51226" name="Text Box 20"/>
          <p:cNvSpPr txBox="1">
            <a:spLocks noChangeArrowheads="1"/>
          </p:cNvSpPr>
          <p:nvPr/>
        </p:nvSpPr>
        <p:spPr bwMode="auto">
          <a:xfrm>
            <a:off x="5056188" y="2198688"/>
            <a:ext cx="787075" cy="221599"/>
          </a:xfrm>
          <a:prstGeom prst="rect">
            <a:avLst/>
          </a:prstGeom>
          <a:noFill/>
          <a:ln w="25400" algn="ctr">
            <a:noFill/>
            <a:miter lim="800000"/>
            <a:headEnd/>
            <a:tailEnd type="none" w="lg" len="med"/>
          </a:ln>
        </p:spPr>
        <p:txBody>
          <a:bodyPr wrap="none" lIns="0" tIns="0" rIns="0" bIns="0">
            <a:spAutoFit/>
          </a:bodyPr>
          <a:lstStyle/>
          <a:p>
            <a:pPr marL="354013" indent="-354013" defTabSz="941388">
              <a:lnSpc>
                <a:spcPct val="90000"/>
              </a:lnSpc>
            </a:pPr>
            <a:r>
              <a:rPr lang="en-US" sz="1600" b="1" dirty="0" smtClean="0">
                <a:solidFill>
                  <a:srgbClr val="000308"/>
                </a:solidFill>
                <a:latin typeface="Calibri" pitchFamily="34" charset="0"/>
              </a:rPr>
              <a:t>Back-end</a:t>
            </a:r>
            <a:endParaRPr lang="en-US" sz="1600" b="1" dirty="0">
              <a:solidFill>
                <a:srgbClr val="000308"/>
              </a:solidFill>
              <a:latin typeface="Calibri" pitchFamily="34" charset="0"/>
            </a:endParaRPr>
          </a:p>
        </p:txBody>
      </p:sp>
      <p:sp>
        <p:nvSpPr>
          <p:cNvPr id="51227" name="Text Box 21"/>
          <p:cNvSpPr txBox="1">
            <a:spLocks noChangeArrowheads="1"/>
          </p:cNvSpPr>
          <p:nvPr/>
        </p:nvSpPr>
        <p:spPr bwMode="auto">
          <a:xfrm>
            <a:off x="4283075" y="2735263"/>
            <a:ext cx="444032" cy="193899"/>
          </a:xfrm>
          <a:prstGeom prst="rect">
            <a:avLst/>
          </a:prstGeom>
          <a:noFill/>
          <a:ln w="25400" algn="ctr">
            <a:noFill/>
            <a:miter lim="800000"/>
            <a:headEnd/>
            <a:tailEnd type="none" w="lg" len="med"/>
          </a:ln>
        </p:spPr>
        <p:txBody>
          <a:bodyPr wrap="none" lIns="0" tIns="0" rIns="0" bIns="0">
            <a:spAutoFit/>
          </a:bodyPr>
          <a:lstStyle/>
          <a:p>
            <a:pPr marL="354013" indent="-354013" defTabSz="941388">
              <a:lnSpc>
                <a:spcPct val="90000"/>
              </a:lnSpc>
            </a:pPr>
            <a:r>
              <a:rPr lang="en-US" sz="1400" b="1" dirty="0">
                <a:solidFill>
                  <a:srgbClr val="000308"/>
                </a:solidFill>
                <a:latin typeface="Calibri" pitchFamily="34" charset="0"/>
              </a:rPr>
              <a:t>Cache</a:t>
            </a:r>
          </a:p>
        </p:txBody>
      </p:sp>
      <p:sp>
        <p:nvSpPr>
          <p:cNvPr id="51228" name="Text Box 22"/>
          <p:cNvSpPr txBox="1">
            <a:spLocks noChangeArrowheads="1"/>
          </p:cNvSpPr>
          <p:nvPr/>
        </p:nvSpPr>
        <p:spPr bwMode="auto">
          <a:xfrm>
            <a:off x="6429375" y="2303463"/>
            <a:ext cx="1165447" cy="221599"/>
          </a:xfrm>
          <a:prstGeom prst="rect">
            <a:avLst/>
          </a:prstGeom>
          <a:noFill/>
          <a:ln w="25400" algn="ctr">
            <a:noFill/>
            <a:miter lim="800000"/>
            <a:headEnd/>
            <a:tailEnd type="none" w="lg" len="med"/>
          </a:ln>
        </p:spPr>
        <p:txBody>
          <a:bodyPr wrap="none" lIns="0" tIns="0" rIns="0" bIns="0">
            <a:spAutoFit/>
          </a:bodyPr>
          <a:lstStyle/>
          <a:p>
            <a:pPr marL="354013" indent="-354013" defTabSz="941388">
              <a:lnSpc>
                <a:spcPct val="90000"/>
              </a:lnSpc>
            </a:pPr>
            <a:r>
              <a:rPr lang="en-US" sz="1600" b="1" dirty="0">
                <a:solidFill>
                  <a:srgbClr val="000308"/>
                </a:solidFill>
                <a:latin typeface="Calibri" pitchFamily="34" charset="0"/>
              </a:rPr>
              <a:t>Physical Disks</a:t>
            </a:r>
          </a:p>
        </p:txBody>
      </p:sp>
      <p:sp>
        <p:nvSpPr>
          <p:cNvPr id="51229" name="Text Box 23"/>
          <p:cNvSpPr txBox="1">
            <a:spLocks noChangeArrowheads="1"/>
          </p:cNvSpPr>
          <p:nvPr/>
        </p:nvSpPr>
        <p:spPr bwMode="auto">
          <a:xfrm>
            <a:off x="4165600" y="1511300"/>
            <a:ext cx="2768600" cy="304800"/>
          </a:xfrm>
          <a:prstGeom prst="rect">
            <a:avLst/>
          </a:prstGeom>
          <a:noFill/>
          <a:ln w="12700" algn="ctr">
            <a:noFill/>
            <a:miter lim="800000"/>
            <a:headEnd/>
            <a:tailEnd type="none" w="lg" len="med"/>
          </a:ln>
        </p:spPr>
        <p:txBody>
          <a:bodyPr wrap="none" lIns="0" tIns="0" rIns="0" bIns="0">
            <a:spAutoFit/>
          </a:bodyPr>
          <a:lstStyle/>
          <a:p>
            <a:pPr marL="354013" indent="-354013" defTabSz="941388"/>
            <a:r>
              <a:rPr lang="en-US" sz="2000" b="1" dirty="0">
                <a:solidFill>
                  <a:srgbClr val="3A7A77"/>
                </a:solidFill>
                <a:latin typeface="Calibri" pitchFamily="34" charset="0"/>
              </a:rPr>
              <a:t>Intelligent Storage System</a:t>
            </a:r>
          </a:p>
        </p:txBody>
      </p:sp>
      <p:sp>
        <p:nvSpPr>
          <p:cNvPr id="51230" name="Line 24"/>
          <p:cNvSpPr>
            <a:spLocks noChangeShapeType="1"/>
          </p:cNvSpPr>
          <p:nvPr/>
        </p:nvSpPr>
        <p:spPr bwMode="auto">
          <a:xfrm flipH="1">
            <a:off x="3908425" y="3395663"/>
            <a:ext cx="1319213" cy="0"/>
          </a:xfrm>
          <a:prstGeom prst="line">
            <a:avLst/>
          </a:prstGeom>
          <a:noFill/>
          <a:ln w="38100">
            <a:solidFill>
              <a:srgbClr val="FF9900"/>
            </a:solidFill>
            <a:round/>
            <a:headEnd/>
            <a:tailEnd/>
          </a:ln>
        </p:spPr>
        <p:txBody>
          <a:bodyPr/>
          <a:lstStyle/>
          <a:p>
            <a:endParaRPr lang="en-US" dirty="0">
              <a:latin typeface="Calibri" pitchFamily="34" charset="0"/>
            </a:endParaRPr>
          </a:p>
        </p:txBody>
      </p:sp>
      <p:sp>
        <p:nvSpPr>
          <p:cNvPr id="51231" name="Line 26"/>
          <p:cNvSpPr>
            <a:spLocks noChangeShapeType="1"/>
          </p:cNvSpPr>
          <p:nvPr/>
        </p:nvSpPr>
        <p:spPr bwMode="auto">
          <a:xfrm flipH="1">
            <a:off x="2298700" y="3300413"/>
            <a:ext cx="419100" cy="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232" name="Line 27"/>
          <p:cNvSpPr>
            <a:spLocks noChangeShapeType="1"/>
          </p:cNvSpPr>
          <p:nvPr/>
        </p:nvSpPr>
        <p:spPr bwMode="auto">
          <a:xfrm flipH="1">
            <a:off x="2324100" y="3390900"/>
            <a:ext cx="515938" cy="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233" name="Line 28"/>
          <p:cNvSpPr>
            <a:spLocks noChangeShapeType="1"/>
          </p:cNvSpPr>
          <p:nvPr/>
        </p:nvSpPr>
        <p:spPr bwMode="auto">
          <a:xfrm flipH="1">
            <a:off x="2312988" y="3543300"/>
            <a:ext cx="419100" cy="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234" name="Line 29"/>
          <p:cNvSpPr>
            <a:spLocks noChangeShapeType="1"/>
          </p:cNvSpPr>
          <p:nvPr/>
        </p:nvSpPr>
        <p:spPr bwMode="auto">
          <a:xfrm flipH="1">
            <a:off x="2814638" y="3243263"/>
            <a:ext cx="420687" cy="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235" name="Line 30"/>
          <p:cNvSpPr>
            <a:spLocks noChangeShapeType="1"/>
          </p:cNvSpPr>
          <p:nvPr/>
        </p:nvSpPr>
        <p:spPr bwMode="auto">
          <a:xfrm flipH="1" flipV="1">
            <a:off x="2828925" y="3733800"/>
            <a:ext cx="420688" cy="1270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236" name="Freeform 31"/>
          <p:cNvSpPr>
            <a:spLocks/>
          </p:cNvSpPr>
          <p:nvPr/>
        </p:nvSpPr>
        <p:spPr bwMode="auto">
          <a:xfrm>
            <a:off x="2311400" y="3473450"/>
            <a:ext cx="527050" cy="4763"/>
          </a:xfrm>
          <a:custGeom>
            <a:avLst/>
            <a:gdLst>
              <a:gd name="T0" fmla="*/ 2147483647 w 332"/>
              <a:gd name="T1" fmla="*/ 2147483647 h 3"/>
              <a:gd name="T2" fmla="*/ 0 w 332"/>
              <a:gd name="T3" fmla="*/ 0 h 3"/>
              <a:gd name="T4" fmla="*/ 0 60000 65536"/>
              <a:gd name="T5" fmla="*/ 0 60000 65536"/>
              <a:gd name="T6" fmla="*/ 0 w 332"/>
              <a:gd name="T7" fmla="*/ 0 h 3"/>
              <a:gd name="T8" fmla="*/ 332 w 332"/>
              <a:gd name="T9" fmla="*/ 3 h 3"/>
            </a:gdLst>
            <a:ahLst/>
            <a:cxnLst>
              <a:cxn ang="T4">
                <a:pos x="T0" y="T1"/>
              </a:cxn>
              <a:cxn ang="T5">
                <a:pos x="T2" y="T3"/>
              </a:cxn>
            </a:cxnLst>
            <a:rect l="T6" t="T7" r="T8" b="T9"/>
            <a:pathLst>
              <a:path w="332" h="3">
                <a:moveTo>
                  <a:pt x="332" y="3"/>
                </a:moveTo>
                <a:lnTo>
                  <a:pt x="0" y="0"/>
                </a:lnTo>
              </a:path>
            </a:pathLst>
          </a:custGeom>
          <a:solidFill>
            <a:srgbClr val="FFFFFF"/>
          </a:solidFill>
          <a:ln w="31750">
            <a:solidFill>
              <a:srgbClr val="FF9900"/>
            </a:solidFill>
            <a:round/>
            <a:headEnd/>
            <a:tailEnd/>
          </a:ln>
        </p:spPr>
        <p:txBody>
          <a:bodyPr/>
          <a:lstStyle/>
          <a:p>
            <a:endParaRPr lang="en-US" dirty="0">
              <a:latin typeface="Calibri" pitchFamily="34" charset="0"/>
            </a:endParaRPr>
          </a:p>
        </p:txBody>
      </p:sp>
      <p:sp>
        <p:nvSpPr>
          <p:cNvPr id="51237" name="Freeform 33"/>
          <p:cNvSpPr>
            <a:spLocks/>
          </p:cNvSpPr>
          <p:nvPr/>
        </p:nvSpPr>
        <p:spPr bwMode="auto">
          <a:xfrm>
            <a:off x="2711450" y="4106863"/>
            <a:ext cx="558800" cy="1587"/>
          </a:xfrm>
          <a:custGeom>
            <a:avLst/>
            <a:gdLst>
              <a:gd name="T0" fmla="*/ 2147483647 w 352"/>
              <a:gd name="T1" fmla="*/ 0 h 1"/>
              <a:gd name="T2" fmla="*/ 0 w 352"/>
              <a:gd name="T3" fmla="*/ 0 h 1"/>
              <a:gd name="T4" fmla="*/ 0 60000 65536"/>
              <a:gd name="T5" fmla="*/ 0 60000 65536"/>
              <a:gd name="T6" fmla="*/ 0 w 352"/>
              <a:gd name="T7" fmla="*/ 0 h 1"/>
              <a:gd name="T8" fmla="*/ 352 w 352"/>
              <a:gd name="T9" fmla="*/ 1 h 1"/>
            </a:gdLst>
            <a:ahLst/>
            <a:cxnLst>
              <a:cxn ang="T4">
                <a:pos x="T0" y="T1"/>
              </a:cxn>
              <a:cxn ang="T5">
                <a:pos x="T2" y="T3"/>
              </a:cxn>
            </a:cxnLst>
            <a:rect l="T6" t="T7" r="T8" b="T9"/>
            <a:pathLst>
              <a:path w="352" h="1">
                <a:moveTo>
                  <a:pt x="352" y="0"/>
                </a:moveTo>
                <a:lnTo>
                  <a:pt x="0" y="0"/>
                </a:lnTo>
              </a:path>
            </a:pathLst>
          </a:custGeom>
          <a:solidFill>
            <a:srgbClr val="FFFFFF"/>
          </a:solidFill>
          <a:ln w="31750">
            <a:solidFill>
              <a:srgbClr val="FF9900"/>
            </a:solidFill>
            <a:round/>
            <a:headEnd/>
            <a:tailEnd/>
          </a:ln>
        </p:spPr>
        <p:txBody>
          <a:bodyPr/>
          <a:lstStyle/>
          <a:p>
            <a:endParaRPr lang="en-US" dirty="0">
              <a:latin typeface="Calibri" pitchFamily="34" charset="0"/>
            </a:endParaRPr>
          </a:p>
        </p:txBody>
      </p:sp>
      <p:sp>
        <p:nvSpPr>
          <p:cNvPr id="51238" name="Line 34"/>
          <p:cNvSpPr>
            <a:spLocks noChangeShapeType="1"/>
          </p:cNvSpPr>
          <p:nvPr/>
        </p:nvSpPr>
        <p:spPr bwMode="auto">
          <a:xfrm flipH="1">
            <a:off x="2695575" y="2862263"/>
            <a:ext cx="490538" cy="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239" name="Line 35"/>
          <p:cNvSpPr>
            <a:spLocks noChangeShapeType="1"/>
          </p:cNvSpPr>
          <p:nvPr/>
        </p:nvSpPr>
        <p:spPr bwMode="auto">
          <a:xfrm flipH="1">
            <a:off x="2709863" y="2854325"/>
            <a:ext cx="0" cy="45720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240" name="Line 36"/>
          <p:cNvSpPr>
            <a:spLocks noChangeShapeType="1"/>
          </p:cNvSpPr>
          <p:nvPr/>
        </p:nvSpPr>
        <p:spPr bwMode="auto">
          <a:xfrm flipH="1">
            <a:off x="2828925" y="3243263"/>
            <a:ext cx="0" cy="15240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241" name="Line 37"/>
          <p:cNvSpPr>
            <a:spLocks noChangeShapeType="1"/>
          </p:cNvSpPr>
          <p:nvPr/>
        </p:nvSpPr>
        <p:spPr bwMode="auto">
          <a:xfrm>
            <a:off x="2828925" y="3471863"/>
            <a:ext cx="4763" cy="276225"/>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242" name="Line 38"/>
          <p:cNvSpPr>
            <a:spLocks noChangeShapeType="1"/>
          </p:cNvSpPr>
          <p:nvPr/>
        </p:nvSpPr>
        <p:spPr bwMode="auto">
          <a:xfrm flipH="1">
            <a:off x="3908425" y="3548063"/>
            <a:ext cx="1319213" cy="0"/>
          </a:xfrm>
          <a:prstGeom prst="line">
            <a:avLst/>
          </a:prstGeom>
          <a:noFill/>
          <a:ln w="38100">
            <a:solidFill>
              <a:srgbClr val="FF9900"/>
            </a:solidFill>
            <a:round/>
            <a:headEnd/>
            <a:tailEnd/>
          </a:ln>
        </p:spPr>
        <p:txBody>
          <a:bodyPr/>
          <a:lstStyle/>
          <a:p>
            <a:endParaRPr lang="en-US" dirty="0">
              <a:latin typeface="Calibri" pitchFamily="34" charset="0"/>
            </a:endParaRPr>
          </a:p>
        </p:txBody>
      </p:sp>
      <p:sp>
        <p:nvSpPr>
          <p:cNvPr id="51243" name="Rectangle 41"/>
          <p:cNvSpPr>
            <a:spLocks noChangeArrowheads="1"/>
          </p:cNvSpPr>
          <p:nvPr/>
        </p:nvSpPr>
        <p:spPr bwMode="auto">
          <a:xfrm>
            <a:off x="4189413" y="2976563"/>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44" name="Rectangle 42"/>
          <p:cNvSpPr>
            <a:spLocks noChangeArrowheads="1"/>
          </p:cNvSpPr>
          <p:nvPr/>
        </p:nvSpPr>
        <p:spPr bwMode="auto">
          <a:xfrm>
            <a:off x="4291013" y="2976563"/>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45" name="Rectangle 43"/>
          <p:cNvSpPr>
            <a:spLocks noChangeArrowheads="1"/>
          </p:cNvSpPr>
          <p:nvPr/>
        </p:nvSpPr>
        <p:spPr bwMode="auto">
          <a:xfrm>
            <a:off x="4392613" y="2976563"/>
            <a:ext cx="100012"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46" name="Rectangle 44"/>
          <p:cNvSpPr>
            <a:spLocks noChangeArrowheads="1"/>
          </p:cNvSpPr>
          <p:nvPr/>
        </p:nvSpPr>
        <p:spPr bwMode="auto">
          <a:xfrm>
            <a:off x="4492625" y="2976563"/>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47" name="Rectangle 45"/>
          <p:cNvSpPr>
            <a:spLocks noChangeArrowheads="1"/>
          </p:cNvSpPr>
          <p:nvPr/>
        </p:nvSpPr>
        <p:spPr bwMode="auto">
          <a:xfrm>
            <a:off x="4594225" y="2976563"/>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48" name="Rectangle 46"/>
          <p:cNvSpPr>
            <a:spLocks noChangeArrowheads="1"/>
          </p:cNvSpPr>
          <p:nvPr/>
        </p:nvSpPr>
        <p:spPr bwMode="auto">
          <a:xfrm>
            <a:off x="4695825" y="2976563"/>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49" name="Rectangle 47"/>
          <p:cNvSpPr>
            <a:spLocks noChangeArrowheads="1"/>
          </p:cNvSpPr>
          <p:nvPr/>
        </p:nvSpPr>
        <p:spPr bwMode="auto">
          <a:xfrm>
            <a:off x="4797425" y="2976563"/>
            <a:ext cx="100013"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50" name="Rectangle 48"/>
          <p:cNvSpPr>
            <a:spLocks noChangeArrowheads="1"/>
          </p:cNvSpPr>
          <p:nvPr/>
        </p:nvSpPr>
        <p:spPr bwMode="auto">
          <a:xfrm>
            <a:off x="4897438" y="2976563"/>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51" name="Rectangle 50"/>
          <p:cNvSpPr>
            <a:spLocks noChangeArrowheads="1"/>
          </p:cNvSpPr>
          <p:nvPr/>
        </p:nvSpPr>
        <p:spPr bwMode="auto">
          <a:xfrm>
            <a:off x="4189413" y="3105150"/>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52" name="Rectangle 51"/>
          <p:cNvSpPr>
            <a:spLocks noChangeArrowheads="1"/>
          </p:cNvSpPr>
          <p:nvPr/>
        </p:nvSpPr>
        <p:spPr bwMode="auto">
          <a:xfrm>
            <a:off x="4291013" y="3105150"/>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53" name="Rectangle 52"/>
          <p:cNvSpPr>
            <a:spLocks noChangeArrowheads="1"/>
          </p:cNvSpPr>
          <p:nvPr/>
        </p:nvSpPr>
        <p:spPr bwMode="auto">
          <a:xfrm>
            <a:off x="4392613" y="3105150"/>
            <a:ext cx="100012"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54" name="Rectangle 53"/>
          <p:cNvSpPr>
            <a:spLocks noChangeArrowheads="1"/>
          </p:cNvSpPr>
          <p:nvPr/>
        </p:nvSpPr>
        <p:spPr bwMode="auto">
          <a:xfrm>
            <a:off x="4492625" y="3105150"/>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55" name="Rectangle 54"/>
          <p:cNvSpPr>
            <a:spLocks noChangeArrowheads="1"/>
          </p:cNvSpPr>
          <p:nvPr/>
        </p:nvSpPr>
        <p:spPr bwMode="auto">
          <a:xfrm>
            <a:off x="4594225" y="3105150"/>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56" name="Rectangle 55"/>
          <p:cNvSpPr>
            <a:spLocks noChangeArrowheads="1"/>
          </p:cNvSpPr>
          <p:nvPr/>
        </p:nvSpPr>
        <p:spPr bwMode="auto">
          <a:xfrm>
            <a:off x="4695825" y="3105150"/>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57" name="Rectangle 56"/>
          <p:cNvSpPr>
            <a:spLocks noChangeArrowheads="1"/>
          </p:cNvSpPr>
          <p:nvPr/>
        </p:nvSpPr>
        <p:spPr bwMode="auto">
          <a:xfrm>
            <a:off x="4797425" y="3105150"/>
            <a:ext cx="100013"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58" name="Rectangle 57"/>
          <p:cNvSpPr>
            <a:spLocks noChangeArrowheads="1"/>
          </p:cNvSpPr>
          <p:nvPr/>
        </p:nvSpPr>
        <p:spPr bwMode="auto">
          <a:xfrm>
            <a:off x="4897438" y="3105150"/>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59" name="Rectangle 59"/>
          <p:cNvSpPr>
            <a:spLocks noChangeArrowheads="1"/>
          </p:cNvSpPr>
          <p:nvPr/>
        </p:nvSpPr>
        <p:spPr bwMode="auto">
          <a:xfrm>
            <a:off x="4189413" y="3233738"/>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60" name="Rectangle 60"/>
          <p:cNvSpPr>
            <a:spLocks noChangeArrowheads="1"/>
          </p:cNvSpPr>
          <p:nvPr/>
        </p:nvSpPr>
        <p:spPr bwMode="auto">
          <a:xfrm>
            <a:off x="4291013" y="3233738"/>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61" name="Rectangle 61"/>
          <p:cNvSpPr>
            <a:spLocks noChangeArrowheads="1"/>
          </p:cNvSpPr>
          <p:nvPr/>
        </p:nvSpPr>
        <p:spPr bwMode="auto">
          <a:xfrm>
            <a:off x="4392613" y="3233738"/>
            <a:ext cx="100012"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62" name="Rectangle 62"/>
          <p:cNvSpPr>
            <a:spLocks noChangeArrowheads="1"/>
          </p:cNvSpPr>
          <p:nvPr/>
        </p:nvSpPr>
        <p:spPr bwMode="auto">
          <a:xfrm>
            <a:off x="4492625" y="3233738"/>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63" name="Rectangle 63"/>
          <p:cNvSpPr>
            <a:spLocks noChangeArrowheads="1"/>
          </p:cNvSpPr>
          <p:nvPr/>
        </p:nvSpPr>
        <p:spPr bwMode="auto">
          <a:xfrm>
            <a:off x="4594225" y="3233738"/>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64" name="Rectangle 64"/>
          <p:cNvSpPr>
            <a:spLocks noChangeArrowheads="1"/>
          </p:cNvSpPr>
          <p:nvPr/>
        </p:nvSpPr>
        <p:spPr bwMode="auto">
          <a:xfrm>
            <a:off x="4695825" y="3233738"/>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65" name="Rectangle 65"/>
          <p:cNvSpPr>
            <a:spLocks noChangeArrowheads="1"/>
          </p:cNvSpPr>
          <p:nvPr/>
        </p:nvSpPr>
        <p:spPr bwMode="auto">
          <a:xfrm>
            <a:off x="4797425" y="3233738"/>
            <a:ext cx="100013"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66" name="Rectangle 66"/>
          <p:cNvSpPr>
            <a:spLocks noChangeArrowheads="1"/>
          </p:cNvSpPr>
          <p:nvPr/>
        </p:nvSpPr>
        <p:spPr bwMode="auto">
          <a:xfrm>
            <a:off x="4897438" y="3233738"/>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67" name="Rectangle 68"/>
          <p:cNvSpPr>
            <a:spLocks noChangeArrowheads="1"/>
          </p:cNvSpPr>
          <p:nvPr/>
        </p:nvSpPr>
        <p:spPr bwMode="auto">
          <a:xfrm>
            <a:off x="4189413" y="3362325"/>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68" name="Rectangle 69"/>
          <p:cNvSpPr>
            <a:spLocks noChangeArrowheads="1"/>
          </p:cNvSpPr>
          <p:nvPr/>
        </p:nvSpPr>
        <p:spPr bwMode="auto">
          <a:xfrm>
            <a:off x="4291013" y="3362325"/>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69" name="Rectangle 70"/>
          <p:cNvSpPr>
            <a:spLocks noChangeArrowheads="1"/>
          </p:cNvSpPr>
          <p:nvPr/>
        </p:nvSpPr>
        <p:spPr bwMode="auto">
          <a:xfrm>
            <a:off x="4392613" y="3362325"/>
            <a:ext cx="100012"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70" name="Rectangle 71"/>
          <p:cNvSpPr>
            <a:spLocks noChangeArrowheads="1"/>
          </p:cNvSpPr>
          <p:nvPr/>
        </p:nvSpPr>
        <p:spPr bwMode="auto">
          <a:xfrm>
            <a:off x="4492625" y="3362325"/>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71" name="Rectangle 72"/>
          <p:cNvSpPr>
            <a:spLocks noChangeArrowheads="1"/>
          </p:cNvSpPr>
          <p:nvPr/>
        </p:nvSpPr>
        <p:spPr bwMode="auto">
          <a:xfrm>
            <a:off x="4594225" y="3362325"/>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72" name="Rectangle 73"/>
          <p:cNvSpPr>
            <a:spLocks noChangeArrowheads="1"/>
          </p:cNvSpPr>
          <p:nvPr/>
        </p:nvSpPr>
        <p:spPr bwMode="auto">
          <a:xfrm>
            <a:off x="4695825" y="3362325"/>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73" name="Rectangle 74"/>
          <p:cNvSpPr>
            <a:spLocks noChangeArrowheads="1"/>
          </p:cNvSpPr>
          <p:nvPr/>
        </p:nvSpPr>
        <p:spPr bwMode="auto">
          <a:xfrm>
            <a:off x="4797425" y="3362325"/>
            <a:ext cx="100013"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74" name="Rectangle 75"/>
          <p:cNvSpPr>
            <a:spLocks noChangeArrowheads="1"/>
          </p:cNvSpPr>
          <p:nvPr/>
        </p:nvSpPr>
        <p:spPr bwMode="auto">
          <a:xfrm>
            <a:off x="4897438" y="3362325"/>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75" name="Rectangle 77"/>
          <p:cNvSpPr>
            <a:spLocks noChangeArrowheads="1"/>
          </p:cNvSpPr>
          <p:nvPr/>
        </p:nvSpPr>
        <p:spPr bwMode="auto">
          <a:xfrm>
            <a:off x="4189413" y="3490913"/>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76" name="Rectangle 78"/>
          <p:cNvSpPr>
            <a:spLocks noChangeArrowheads="1"/>
          </p:cNvSpPr>
          <p:nvPr/>
        </p:nvSpPr>
        <p:spPr bwMode="auto">
          <a:xfrm>
            <a:off x="4291013" y="3490913"/>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77" name="Rectangle 79"/>
          <p:cNvSpPr>
            <a:spLocks noChangeArrowheads="1"/>
          </p:cNvSpPr>
          <p:nvPr/>
        </p:nvSpPr>
        <p:spPr bwMode="auto">
          <a:xfrm>
            <a:off x="4392613" y="3490913"/>
            <a:ext cx="100012"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78" name="Rectangle 80"/>
          <p:cNvSpPr>
            <a:spLocks noChangeArrowheads="1"/>
          </p:cNvSpPr>
          <p:nvPr/>
        </p:nvSpPr>
        <p:spPr bwMode="auto">
          <a:xfrm>
            <a:off x="4492625" y="3490913"/>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79" name="Rectangle 81"/>
          <p:cNvSpPr>
            <a:spLocks noChangeArrowheads="1"/>
          </p:cNvSpPr>
          <p:nvPr/>
        </p:nvSpPr>
        <p:spPr bwMode="auto">
          <a:xfrm>
            <a:off x="4594225" y="3490913"/>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80" name="Rectangle 82"/>
          <p:cNvSpPr>
            <a:spLocks noChangeArrowheads="1"/>
          </p:cNvSpPr>
          <p:nvPr/>
        </p:nvSpPr>
        <p:spPr bwMode="auto">
          <a:xfrm>
            <a:off x="4695825" y="3490913"/>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81" name="Rectangle 83"/>
          <p:cNvSpPr>
            <a:spLocks noChangeArrowheads="1"/>
          </p:cNvSpPr>
          <p:nvPr/>
        </p:nvSpPr>
        <p:spPr bwMode="auto">
          <a:xfrm>
            <a:off x="4797425" y="3490913"/>
            <a:ext cx="100013"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82" name="Rectangle 84"/>
          <p:cNvSpPr>
            <a:spLocks noChangeArrowheads="1"/>
          </p:cNvSpPr>
          <p:nvPr/>
        </p:nvSpPr>
        <p:spPr bwMode="auto">
          <a:xfrm>
            <a:off x="4897438" y="3490913"/>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83" name="Rectangle 86"/>
          <p:cNvSpPr>
            <a:spLocks noChangeArrowheads="1"/>
          </p:cNvSpPr>
          <p:nvPr/>
        </p:nvSpPr>
        <p:spPr bwMode="auto">
          <a:xfrm>
            <a:off x="4189413" y="3619500"/>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84" name="Rectangle 87"/>
          <p:cNvSpPr>
            <a:spLocks noChangeArrowheads="1"/>
          </p:cNvSpPr>
          <p:nvPr/>
        </p:nvSpPr>
        <p:spPr bwMode="auto">
          <a:xfrm>
            <a:off x="4291013" y="3619500"/>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85" name="Rectangle 88"/>
          <p:cNvSpPr>
            <a:spLocks noChangeArrowheads="1"/>
          </p:cNvSpPr>
          <p:nvPr/>
        </p:nvSpPr>
        <p:spPr bwMode="auto">
          <a:xfrm>
            <a:off x="4392613" y="3619500"/>
            <a:ext cx="100012"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86" name="Rectangle 89"/>
          <p:cNvSpPr>
            <a:spLocks noChangeArrowheads="1"/>
          </p:cNvSpPr>
          <p:nvPr/>
        </p:nvSpPr>
        <p:spPr bwMode="auto">
          <a:xfrm>
            <a:off x="4492625" y="3619500"/>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87" name="Rectangle 90"/>
          <p:cNvSpPr>
            <a:spLocks noChangeArrowheads="1"/>
          </p:cNvSpPr>
          <p:nvPr/>
        </p:nvSpPr>
        <p:spPr bwMode="auto">
          <a:xfrm>
            <a:off x="4594225" y="3619500"/>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88" name="Rectangle 91"/>
          <p:cNvSpPr>
            <a:spLocks noChangeArrowheads="1"/>
          </p:cNvSpPr>
          <p:nvPr/>
        </p:nvSpPr>
        <p:spPr bwMode="auto">
          <a:xfrm>
            <a:off x="4695825" y="3619500"/>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89" name="Rectangle 92"/>
          <p:cNvSpPr>
            <a:spLocks noChangeArrowheads="1"/>
          </p:cNvSpPr>
          <p:nvPr/>
        </p:nvSpPr>
        <p:spPr bwMode="auto">
          <a:xfrm>
            <a:off x="4797425" y="3619500"/>
            <a:ext cx="100013"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90" name="Rectangle 93"/>
          <p:cNvSpPr>
            <a:spLocks noChangeArrowheads="1"/>
          </p:cNvSpPr>
          <p:nvPr/>
        </p:nvSpPr>
        <p:spPr bwMode="auto">
          <a:xfrm>
            <a:off x="4897438" y="3619500"/>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91" name="Rectangle 95"/>
          <p:cNvSpPr>
            <a:spLocks noChangeArrowheads="1"/>
          </p:cNvSpPr>
          <p:nvPr/>
        </p:nvSpPr>
        <p:spPr bwMode="auto">
          <a:xfrm>
            <a:off x="4189413" y="3748088"/>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92" name="Rectangle 96"/>
          <p:cNvSpPr>
            <a:spLocks noChangeArrowheads="1"/>
          </p:cNvSpPr>
          <p:nvPr/>
        </p:nvSpPr>
        <p:spPr bwMode="auto">
          <a:xfrm>
            <a:off x="4291013" y="3748088"/>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93" name="Rectangle 97"/>
          <p:cNvSpPr>
            <a:spLocks noChangeArrowheads="1"/>
          </p:cNvSpPr>
          <p:nvPr/>
        </p:nvSpPr>
        <p:spPr bwMode="auto">
          <a:xfrm>
            <a:off x="4392613" y="3748088"/>
            <a:ext cx="100012"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94" name="Rectangle 98"/>
          <p:cNvSpPr>
            <a:spLocks noChangeArrowheads="1"/>
          </p:cNvSpPr>
          <p:nvPr/>
        </p:nvSpPr>
        <p:spPr bwMode="auto">
          <a:xfrm>
            <a:off x="4492625" y="3748088"/>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95" name="Rectangle 99"/>
          <p:cNvSpPr>
            <a:spLocks noChangeArrowheads="1"/>
          </p:cNvSpPr>
          <p:nvPr/>
        </p:nvSpPr>
        <p:spPr bwMode="auto">
          <a:xfrm>
            <a:off x="4594225" y="3748088"/>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96" name="Rectangle 100"/>
          <p:cNvSpPr>
            <a:spLocks noChangeArrowheads="1"/>
          </p:cNvSpPr>
          <p:nvPr/>
        </p:nvSpPr>
        <p:spPr bwMode="auto">
          <a:xfrm>
            <a:off x="4695825" y="3748088"/>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97" name="Rectangle 101"/>
          <p:cNvSpPr>
            <a:spLocks noChangeArrowheads="1"/>
          </p:cNvSpPr>
          <p:nvPr/>
        </p:nvSpPr>
        <p:spPr bwMode="auto">
          <a:xfrm>
            <a:off x="4797425" y="3748088"/>
            <a:ext cx="100013"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98" name="Rectangle 102"/>
          <p:cNvSpPr>
            <a:spLocks noChangeArrowheads="1"/>
          </p:cNvSpPr>
          <p:nvPr/>
        </p:nvSpPr>
        <p:spPr bwMode="auto">
          <a:xfrm>
            <a:off x="4897438" y="3748088"/>
            <a:ext cx="101600" cy="128587"/>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299" name="Rectangle 104"/>
          <p:cNvSpPr>
            <a:spLocks noChangeArrowheads="1"/>
          </p:cNvSpPr>
          <p:nvPr/>
        </p:nvSpPr>
        <p:spPr bwMode="auto">
          <a:xfrm>
            <a:off x="4189413" y="3876675"/>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300" name="Rectangle 105"/>
          <p:cNvSpPr>
            <a:spLocks noChangeArrowheads="1"/>
          </p:cNvSpPr>
          <p:nvPr/>
        </p:nvSpPr>
        <p:spPr bwMode="auto">
          <a:xfrm>
            <a:off x="4291013" y="3876675"/>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301" name="Rectangle 106"/>
          <p:cNvSpPr>
            <a:spLocks noChangeArrowheads="1"/>
          </p:cNvSpPr>
          <p:nvPr/>
        </p:nvSpPr>
        <p:spPr bwMode="auto">
          <a:xfrm>
            <a:off x="4392613" y="3876675"/>
            <a:ext cx="100012"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302" name="Rectangle 107"/>
          <p:cNvSpPr>
            <a:spLocks noChangeArrowheads="1"/>
          </p:cNvSpPr>
          <p:nvPr/>
        </p:nvSpPr>
        <p:spPr bwMode="auto">
          <a:xfrm>
            <a:off x="4492625" y="3876675"/>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303" name="Rectangle 108"/>
          <p:cNvSpPr>
            <a:spLocks noChangeArrowheads="1"/>
          </p:cNvSpPr>
          <p:nvPr/>
        </p:nvSpPr>
        <p:spPr bwMode="auto">
          <a:xfrm>
            <a:off x="4594225" y="3876675"/>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304" name="Rectangle 109"/>
          <p:cNvSpPr>
            <a:spLocks noChangeArrowheads="1"/>
          </p:cNvSpPr>
          <p:nvPr/>
        </p:nvSpPr>
        <p:spPr bwMode="auto">
          <a:xfrm>
            <a:off x="4695825" y="3876675"/>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305" name="Rectangle 110"/>
          <p:cNvSpPr>
            <a:spLocks noChangeArrowheads="1"/>
          </p:cNvSpPr>
          <p:nvPr/>
        </p:nvSpPr>
        <p:spPr bwMode="auto">
          <a:xfrm>
            <a:off x="4797425" y="3876675"/>
            <a:ext cx="100013"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306" name="Rectangle 111"/>
          <p:cNvSpPr>
            <a:spLocks noChangeArrowheads="1"/>
          </p:cNvSpPr>
          <p:nvPr/>
        </p:nvSpPr>
        <p:spPr bwMode="auto">
          <a:xfrm>
            <a:off x="4897438" y="3876675"/>
            <a:ext cx="101600" cy="128588"/>
          </a:xfrm>
          <a:prstGeom prst="rect">
            <a:avLst/>
          </a:prstGeom>
          <a:solidFill>
            <a:srgbClr val="800080"/>
          </a:solidFill>
          <a:ln w="12700" algn="ctr">
            <a:solidFill>
              <a:srgbClr val="88B8B6"/>
            </a:solidFill>
            <a:miter lim="800000"/>
            <a:headEnd/>
            <a:tailEnd/>
          </a:ln>
        </p:spPr>
        <p:txBody>
          <a:bodyPr wrap="none" lIns="0" tIns="0" rIns="0" bIns="0" anchor="ctr"/>
          <a:lstStyle/>
          <a:p>
            <a:endParaRPr lang="en-US" dirty="0">
              <a:latin typeface="Calibri" pitchFamily="34" charset="0"/>
            </a:endParaRPr>
          </a:p>
        </p:txBody>
      </p:sp>
      <p:sp>
        <p:nvSpPr>
          <p:cNvPr id="51307" name="Line 113"/>
          <p:cNvSpPr>
            <a:spLocks noChangeShapeType="1"/>
          </p:cNvSpPr>
          <p:nvPr/>
        </p:nvSpPr>
        <p:spPr bwMode="auto">
          <a:xfrm>
            <a:off x="5954713" y="4086225"/>
            <a:ext cx="322262" cy="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308" name="Line 114"/>
          <p:cNvSpPr>
            <a:spLocks noChangeShapeType="1"/>
          </p:cNvSpPr>
          <p:nvPr/>
        </p:nvSpPr>
        <p:spPr bwMode="auto">
          <a:xfrm>
            <a:off x="6189663" y="3209925"/>
            <a:ext cx="0" cy="19050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309" name="Line 117"/>
          <p:cNvSpPr>
            <a:spLocks noChangeShapeType="1"/>
          </p:cNvSpPr>
          <p:nvPr/>
        </p:nvSpPr>
        <p:spPr bwMode="auto">
          <a:xfrm>
            <a:off x="5910263" y="2862263"/>
            <a:ext cx="358775" cy="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310" name="Line 118"/>
          <p:cNvSpPr>
            <a:spLocks noChangeShapeType="1"/>
          </p:cNvSpPr>
          <p:nvPr/>
        </p:nvSpPr>
        <p:spPr bwMode="auto">
          <a:xfrm>
            <a:off x="6240463" y="3309938"/>
            <a:ext cx="236537" cy="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311" name="Line 119"/>
          <p:cNvSpPr>
            <a:spLocks noChangeShapeType="1"/>
          </p:cNvSpPr>
          <p:nvPr/>
        </p:nvSpPr>
        <p:spPr bwMode="auto">
          <a:xfrm>
            <a:off x="6189663" y="3386138"/>
            <a:ext cx="288925" cy="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312" name="Line 120"/>
          <p:cNvSpPr>
            <a:spLocks noChangeShapeType="1"/>
          </p:cNvSpPr>
          <p:nvPr/>
        </p:nvSpPr>
        <p:spPr bwMode="auto">
          <a:xfrm>
            <a:off x="6243638" y="3548063"/>
            <a:ext cx="234950" cy="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313" name="Line 121"/>
          <p:cNvSpPr>
            <a:spLocks noChangeShapeType="1"/>
          </p:cNvSpPr>
          <p:nvPr/>
        </p:nvSpPr>
        <p:spPr bwMode="auto">
          <a:xfrm>
            <a:off x="5946775" y="3224213"/>
            <a:ext cx="242888" cy="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314" name="Line 122"/>
          <p:cNvSpPr>
            <a:spLocks noChangeShapeType="1"/>
          </p:cNvSpPr>
          <p:nvPr/>
        </p:nvSpPr>
        <p:spPr bwMode="auto">
          <a:xfrm flipV="1">
            <a:off x="5946775" y="3724275"/>
            <a:ext cx="242888" cy="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315" name="Line 123"/>
          <p:cNvSpPr>
            <a:spLocks noChangeShapeType="1"/>
          </p:cNvSpPr>
          <p:nvPr/>
        </p:nvSpPr>
        <p:spPr bwMode="auto">
          <a:xfrm>
            <a:off x="6175375" y="3476625"/>
            <a:ext cx="301625" cy="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316" name="Freeform 124"/>
          <p:cNvSpPr>
            <a:spLocks/>
          </p:cNvSpPr>
          <p:nvPr/>
        </p:nvSpPr>
        <p:spPr bwMode="auto">
          <a:xfrm flipH="1">
            <a:off x="6259513" y="3543300"/>
            <a:ext cx="0" cy="533400"/>
          </a:xfrm>
          <a:custGeom>
            <a:avLst/>
            <a:gdLst>
              <a:gd name="T0" fmla="*/ 0 w 2"/>
              <a:gd name="T1" fmla="*/ 0 h 336"/>
              <a:gd name="T2" fmla="*/ 0 w 2"/>
              <a:gd name="T3" fmla="*/ 2147483647 h 336"/>
              <a:gd name="T4" fmla="*/ 0 60000 65536"/>
              <a:gd name="T5" fmla="*/ 0 60000 65536"/>
              <a:gd name="T6" fmla="*/ 0 w 2"/>
              <a:gd name="T7" fmla="*/ 0 h 336"/>
              <a:gd name="T8" fmla="*/ 0 w 2"/>
              <a:gd name="T9" fmla="*/ 336 h 336"/>
            </a:gdLst>
            <a:ahLst/>
            <a:cxnLst>
              <a:cxn ang="T4">
                <a:pos x="T0" y="T1"/>
              </a:cxn>
              <a:cxn ang="T5">
                <a:pos x="T2" y="T3"/>
              </a:cxn>
            </a:cxnLst>
            <a:rect l="T6" t="T7" r="T8" b="T9"/>
            <a:pathLst>
              <a:path w="2" h="336">
                <a:moveTo>
                  <a:pt x="2" y="0"/>
                </a:moveTo>
                <a:lnTo>
                  <a:pt x="0" y="336"/>
                </a:lnTo>
              </a:path>
            </a:pathLst>
          </a:custGeom>
          <a:solidFill>
            <a:srgbClr val="FFFFFF"/>
          </a:solidFill>
          <a:ln w="31750">
            <a:solidFill>
              <a:srgbClr val="FF9900"/>
            </a:solidFill>
            <a:round/>
            <a:headEnd/>
            <a:tailEnd/>
          </a:ln>
        </p:spPr>
        <p:txBody>
          <a:bodyPr/>
          <a:lstStyle/>
          <a:p>
            <a:endParaRPr lang="en-US" dirty="0">
              <a:latin typeface="Calibri" pitchFamily="34" charset="0"/>
            </a:endParaRPr>
          </a:p>
        </p:txBody>
      </p:sp>
      <p:sp>
        <p:nvSpPr>
          <p:cNvPr id="51317" name="Line 126"/>
          <p:cNvSpPr>
            <a:spLocks noChangeShapeType="1"/>
          </p:cNvSpPr>
          <p:nvPr/>
        </p:nvSpPr>
        <p:spPr bwMode="auto">
          <a:xfrm>
            <a:off x="6254750" y="2862263"/>
            <a:ext cx="0" cy="45720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318" name="Line 127"/>
          <p:cNvSpPr>
            <a:spLocks noChangeShapeType="1"/>
          </p:cNvSpPr>
          <p:nvPr/>
        </p:nvSpPr>
        <p:spPr bwMode="auto">
          <a:xfrm>
            <a:off x="6189663" y="3471863"/>
            <a:ext cx="0" cy="266700"/>
          </a:xfrm>
          <a:prstGeom prst="line">
            <a:avLst/>
          </a:prstGeom>
          <a:noFill/>
          <a:ln w="31750">
            <a:solidFill>
              <a:srgbClr val="FF9900"/>
            </a:solidFill>
            <a:round/>
            <a:headEnd/>
            <a:tailEnd/>
          </a:ln>
        </p:spPr>
        <p:txBody>
          <a:bodyPr/>
          <a:lstStyle/>
          <a:p>
            <a:endParaRPr lang="en-US" dirty="0">
              <a:latin typeface="Calibri" pitchFamily="34" charset="0"/>
            </a:endParaRPr>
          </a:p>
        </p:txBody>
      </p:sp>
      <p:sp>
        <p:nvSpPr>
          <p:cNvPr id="51319" name="Rectangle 129"/>
          <p:cNvSpPr>
            <a:spLocks noChangeArrowheads="1"/>
          </p:cNvSpPr>
          <p:nvPr/>
        </p:nvSpPr>
        <p:spPr bwMode="auto">
          <a:xfrm>
            <a:off x="5232400" y="2533650"/>
            <a:ext cx="617538" cy="1871663"/>
          </a:xfrm>
          <a:prstGeom prst="rect">
            <a:avLst/>
          </a:prstGeom>
          <a:gradFill rotWithShape="1">
            <a:gsLst>
              <a:gs pos="0">
                <a:srgbClr val="003A5A"/>
              </a:gs>
              <a:gs pos="100000">
                <a:srgbClr val="007DC3"/>
              </a:gs>
            </a:gsLst>
            <a:lin ang="0" scaled="1"/>
          </a:gradFill>
          <a:ln w="12700" algn="ctr">
            <a:solidFill>
              <a:srgbClr val="88B8B6"/>
            </a:solidFill>
            <a:miter lim="800000"/>
            <a:headEnd/>
            <a:tailEnd type="none" w="lg" len="med"/>
          </a:ln>
        </p:spPr>
        <p:txBody>
          <a:bodyPr wrap="none" lIns="0" tIns="0" rIns="0" bIns="0" anchor="ctr"/>
          <a:lstStyle/>
          <a:p>
            <a:endParaRPr lang="en-US" dirty="0">
              <a:latin typeface="Calibri" pitchFamily="34" charset="0"/>
            </a:endParaRPr>
          </a:p>
        </p:txBody>
      </p:sp>
      <p:sp>
        <p:nvSpPr>
          <p:cNvPr id="51320" name="Rectangle 130"/>
          <p:cNvSpPr>
            <a:spLocks noChangeArrowheads="1"/>
          </p:cNvSpPr>
          <p:nvPr/>
        </p:nvSpPr>
        <p:spPr bwMode="auto">
          <a:xfrm>
            <a:off x="5538788" y="2676525"/>
            <a:ext cx="311150" cy="720725"/>
          </a:xfrm>
          <a:prstGeom prst="rect">
            <a:avLst/>
          </a:prstGeom>
          <a:gradFill rotWithShape="1">
            <a:gsLst>
              <a:gs pos="0">
                <a:srgbClr val="3B3B3B"/>
              </a:gs>
              <a:gs pos="100000">
                <a:srgbClr val="808080"/>
              </a:gs>
            </a:gsLst>
            <a:lin ang="0" scaled="1"/>
          </a:gradFill>
          <a:ln w="12700" algn="ctr">
            <a:solidFill>
              <a:schemeClr val="bg1"/>
            </a:solidFill>
            <a:miter lim="800000"/>
            <a:headEnd/>
            <a:tailEnd type="none" w="lg" len="med"/>
          </a:ln>
        </p:spPr>
        <p:txBody>
          <a:bodyPr wrap="none" lIns="0" tIns="0" rIns="0" bIns="0" anchor="ctr"/>
          <a:lstStyle/>
          <a:p>
            <a:endParaRPr lang="en-US" dirty="0">
              <a:latin typeface="Calibri" pitchFamily="34" charset="0"/>
            </a:endParaRPr>
          </a:p>
        </p:txBody>
      </p:sp>
      <p:sp>
        <p:nvSpPr>
          <p:cNvPr id="51321" name="Rectangle 131"/>
          <p:cNvSpPr>
            <a:spLocks noChangeArrowheads="1"/>
          </p:cNvSpPr>
          <p:nvPr/>
        </p:nvSpPr>
        <p:spPr bwMode="auto">
          <a:xfrm>
            <a:off x="5538788" y="3540125"/>
            <a:ext cx="311150" cy="720725"/>
          </a:xfrm>
          <a:prstGeom prst="rect">
            <a:avLst/>
          </a:prstGeom>
          <a:gradFill rotWithShape="1">
            <a:gsLst>
              <a:gs pos="0">
                <a:srgbClr val="3B3B3B"/>
              </a:gs>
              <a:gs pos="100000">
                <a:srgbClr val="808080"/>
              </a:gs>
            </a:gsLst>
            <a:lin ang="0" scaled="1"/>
          </a:gradFill>
          <a:ln w="12700" algn="ctr">
            <a:solidFill>
              <a:schemeClr val="bg1"/>
            </a:solidFill>
            <a:miter lim="800000"/>
            <a:headEnd/>
            <a:tailEnd type="none" w="lg" len="med"/>
          </a:ln>
        </p:spPr>
        <p:txBody>
          <a:bodyPr wrap="none" lIns="0" tIns="0" rIns="0" bIns="0" anchor="ctr"/>
          <a:lstStyle/>
          <a:p>
            <a:endParaRPr lang="en-US" dirty="0">
              <a:latin typeface="Calibri" pitchFamily="34" charset="0"/>
            </a:endParaRPr>
          </a:p>
        </p:txBody>
      </p:sp>
      <p:sp>
        <p:nvSpPr>
          <p:cNvPr id="51322" name="Rectangle 133"/>
          <p:cNvSpPr>
            <a:spLocks noChangeArrowheads="1"/>
          </p:cNvSpPr>
          <p:nvPr/>
        </p:nvSpPr>
        <p:spPr bwMode="auto">
          <a:xfrm>
            <a:off x="5849938" y="2776538"/>
            <a:ext cx="119062" cy="150812"/>
          </a:xfrm>
          <a:prstGeom prst="rect">
            <a:avLst/>
          </a:prstGeom>
          <a:gradFill rotWithShape="1">
            <a:gsLst>
              <a:gs pos="0">
                <a:srgbClr val="808080"/>
              </a:gs>
              <a:gs pos="100000">
                <a:srgbClr val="3B3B3B"/>
              </a:gs>
            </a:gsLst>
            <a:lin ang="0" scaled="1"/>
          </a:gradFill>
          <a:ln w="12700" algn="ctr">
            <a:solidFill>
              <a:schemeClr val="bg1"/>
            </a:solidFill>
            <a:miter lim="800000"/>
            <a:headEnd/>
            <a:tailEnd/>
          </a:ln>
        </p:spPr>
        <p:txBody>
          <a:bodyPr wrap="none" lIns="0" tIns="0" rIns="0" bIns="0" anchor="ctr"/>
          <a:lstStyle/>
          <a:p>
            <a:endParaRPr lang="en-US" dirty="0">
              <a:latin typeface="Calibri" pitchFamily="34" charset="0"/>
            </a:endParaRPr>
          </a:p>
        </p:txBody>
      </p:sp>
      <p:sp>
        <p:nvSpPr>
          <p:cNvPr id="51323" name="Rectangle 134"/>
          <p:cNvSpPr>
            <a:spLocks noChangeArrowheads="1"/>
          </p:cNvSpPr>
          <p:nvPr/>
        </p:nvSpPr>
        <p:spPr bwMode="auto">
          <a:xfrm>
            <a:off x="5849938" y="3144838"/>
            <a:ext cx="119062" cy="150812"/>
          </a:xfrm>
          <a:prstGeom prst="rect">
            <a:avLst/>
          </a:prstGeom>
          <a:gradFill rotWithShape="1">
            <a:gsLst>
              <a:gs pos="0">
                <a:srgbClr val="808080"/>
              </a:gs>
              <a:gs pos="100000">
                <a:srgbClr val="3B3B3B"/>
              </a:gs>
            </a:gsLst>
            <a:lin ang="0" scaled="1"/>
          </a:gradFill>
          <a:ln w="12700" algn="ctr">
            <a:solidFill>
              <a:schemeClr val="bg1"/>
            </a:solidFill>
            <a:miter lim="800000"/>
            <a:headEnd/>
            <a:tailEnd/>
          </a:ln>
        </p:spPr>
        <p:txBody>
          <a:bodyPr wrap="none" lIns="0" tIns="0" rIns="0" bIns="0" anchor="ctr"/>
          <a:lstStyle/>
          <a:p>
            <a:endParaRPr lang="en-US" dirty="0">
              <a:latin typeface="Calibri" pitchFamily="34" charset="0"/>
            </a:endParaRPr>
          </a:p>
        </p:txBody>
      </p:sp>
      <p:sp>
        <p:nvSpPr>
          <p:cNvPr id="51324" name="Rectangle 136"/>
          <p:cNvSpPr>
            <a:spLocks noChangeArrowheads="1"/>
          </p:cNvSpPr>
          <p:nvPr/>
        </p:nvSpPr>
        <p:spPr bwMode="auto">
          <a:xfrm>
            <a:off x="5849938" y="3641725"/>
            <a:ext cx="119062" cy="150813"/>
          </a:xfrm>
          <a:prstGeom prst="rect">
            <a:avLst/>
          </a:prstGeom>
          <a:gradFill rotWithShape="1">
            <a:gsLst>
              <a:gs pos="0">
                <a:srgbClr val="808080"/>
              </a:gs>
              <a:gs pos="100000">
                <a:srgbClr val="3B3B3B"/>
              </a:gs>
            </a:gsLst>
            <a:lin ang="0" scaled="1"/>
          </a:gradFill>
          <a:ln w="12700" algn="ctr">
            <a:solidFill>
              <a:schemeClr val="bg1"/>
            </a:solidFill>
            <a:miter lim="800000"/>
            <a:headEnd/>
            <a:tailEnd/>
          </a:ln>
        </p:spPr>
        <p:txBody>
          <a:bodyPr wrap="none" lIns="0" tIns="0" rIns="0" bIns="0" anchor="ctr"/>
          <a:lstStyle/>
          <a:p>
            <a:endParaRPr lang="en-US" dirty="0">
              <a:latin typeface="Calibri" pitchFamily="34" charset="0"/>
            </a:endParaRPr>
          </a:p>
        </p:txBody>
      </p:sp>
      <p:sp>
        <p:nvSpPr>
          <p:cNvPr id="51325" name="Rectangle 137"/>
          <p:cNvSpPr>
            <a:spLocks noChangeArrowheads="1"/>
          </p:cNvSpPr>
          <p:nvPr/>
        </p:nvSpPr>
        <p:spPr bwMode="auto">
          <a:xfrm>
            <a:off x="5849938" y="4010025"/>
            <a:ext cx="119062" cy="150813"/>
          </a:xfrm>
          <a:prstGeom prst="rect">
            <a:avLst/>
          </a:prstGeom>
          <a:gradFill rotWithShape="1">
            <a:gsLst>
              <a:gs pos="0">
                <a:srgbClr val="808080"/>
              </a:gs>
              <a:gs pos="100000">
                <a:srgbClr val="3B3B3B"/>
              </a:gs>
            </a:gsLst>
            <a:lin ang="0" scaled="1"/>
          </a:gradFill>
          <a:ln w="12700" algn="ctr">
            <a:solidFill>
              <a:schemeClr val="bg1"/>
            </a:solidFill>
            <a:miter lim="800000"/>
            <a:headEnd/>
            <a:tailEnd/>
          </a:ln>
        </p:spPr>
        <p:txBody>
          <a:bodyPr wrap="none" lIns="0" tIns="0" rIns="0" bIns="0" anchor="ctr"/>
          <a:lstStyle/>
          <a:p>
            <a:endParaRPr lang="en-US" dirty="0">
              <a:latin typeface="Calibri" pitchFamily="34" charset="0"/>
            </a:endParaRPr>
          </a:p>
        </p:txBody>
      </p:sp>
      <p:sp>
        <p:nvSpPr>
          <p:cNvPr id="51326" name="Rectangle 139"/>
          <p:cNvSpPr>
            <a:spLocks noChangeArrowheads="1"/>
          </p:cNvSpPr>
          <p:nvPr/>
        </p:nvSpPr>
        <p:spPr bwMode="auto">
          <a:xfrm>
            <a:off x="3308350" y="2698750"/>
            <a:ext cx="309563" cy="720725"/>
          </a:xfrm>
          <a:prstGeom prst="rect">
            <a:avLst/>
          </a:prstGeom>
          <a:gradFill rotWithShape="1">
            <a:gsLst>
              <a:gs pos="0">
                <a:srgbClr val="86BAB5"/>
              </a:gs>
              <a:gs pos="100000">
                <a:srgbClr val="5B7E7B"/>
              </a:gs>
            </a:gsLst>
            <a:lin ang="2700000" scaled="1"/>
          </a:gradFill>
          <a:ln w="12700" algn="ctr">
            <a:solidFill>
              <a:srgbClr val="88B8B6"/>
            </a:solidFill>
            <a:miter lim="800000"/>
            <a:headEnd/>
            <a:tailEnd type="none" w="lg" len="med"/>
          </a:ln>
        </p:spPr>
        <p:txBody>
          <a:bodyPr wrap="none" lIns="0" tIns="0" rIns="0" bIns="0" anchor="ctr"/>
          <a:lstStyle/>
          <a:p>
            <a:endParaRPr lang="en-US" dirty="0">
              <a:latin typeface="Calibri" pitchFamily="34" charset="0"/>
            </a:endParaRPr>
          </a:p>
        </p:txBody>
      </p:sp>
      <p:sp>
        <p:nvSpPr>
          <p:cNvPr id="51327" name="Rectangle 140"/>
          <p:cNvSpPr>
            <a:spLocks noChangeArrowheads="1"/>
          </p:cNvSpPr>
          <p:nvPr/>
        </p:nvSpPr>
        <p:spPr bwMode="auto">
          <a:xfrm>
            <a:off x="3308350" y="3562350"/>
            <a:ext cx="309563" cy="720725"/>
          </a:xfrm>
          <a:prstGeom prst="rect">
            <a:avLst/>
          </a:prstGeom>
          <a:gradFill rotWithShape="1">
            <a:gsLst>
              <a:gs pos="0">
                <a:srgbClr val="86BAB5"/>
              </a:gs>
              <a:gs pos="100000">
                <a:srgbClr val="5B7E7B"/>
              </a:gs>
            </a:gsLst>
            <a:lin ang="2700000" scaled="1"/>
          </a:gradFill>
          <a:ln w="12700" algn="ctr">
            <a:solidFill>
              <a:srgbClr val="88B8B6"/>
            </a:solidFill>
            <a:miter lim="800000"/>
            <a:headEnd/>
            <a:tailEnd type="none" w="lg" len="med"/>
          </a:ln>
        </p:spPr>
        <p:txBody>
          <a:bodyPr wrap="none" lIns="0" tIns="0" rIns="0" bIns="0" anchor="ctr"/>
          <a:lstStyle/>
          <a:p>
            <a:endParaRPr lang="en-US" dirty="0">
              <a:latin typeface="Calibri" pitchFamily="34" charset="0"/>
            </a:endParaRPr>
          </a:p>
        </p:txBody>
      </p:sp>
      <p:sp>
        <p:nvSpPr>
          <p:cNvPr id="51328" name="Rectangle 141"/>
          <p:cNvSpPr>
            <a:spLocks noChangeArrowheads="1"/>
          </p:cNvSpPr>
          <p:nvPr/>
        </p:nvSpPr>
        <p:spPr bwMode="auto">
          <a:xfrm>
            <a:off x="3189288" y="2798763"/>
            <a:ext cx="119062" cy="150812"/>
          </a:xfrm>
          <a:prstGeom prst="rect">
            <a:avLst/>
          </a:prstGeom>
          <a:gradFill rotWithShape="1">
            <a:gsLst>
              <a:gs pos="0">
                <a:srgbClr val="808080"/>
              </a:gs>
              <a:gs pos="100000">
                <a:srgbClr val="3B3B3B"/>
              </a:gs>
            </a:gsLst>
            <a:lin ang="0" scaled="1"/>
          </a:gradFill>
          <a:ln w="12700" algn="ctr">
            <a:solidFill>
              <a:schemeClr val="bg1"/>
            </a:solidFill>
            <a:miter lim="800000"/>
            <a:headEnd/>
            <a:tailEnd/>
          </a:ln>
        </p:spPr>
        <p:txBody>
          <a:bodyPr wrap="none" lIns="0" tIns="0" rIns="0" bIns="0" anchor="ctr"/>
          <a:lstStyle/>
          <a:p>
            <a:endParaRPr lang="en-US" dirty="0">
              <a:latin typeface="Calibri" pitchFamily="34" charset="0"/>
            </a:endParaRPr>
          </a:p>
        </p:txBody>
      </p:sp>
      <p:sp>
        <p:nvSpPr>
          <p:cNvPr id="51329" name="Rectangle 142"/>
          <p:cNvSpPr>
            <a:spLocks noChangeArrowheads="1"/>
          </p:cNvSpPr>
          <p:nvPr/>
        </p:nvSpPr>
        <p:spPr bwMode="auto">
          <a:xfrm>
            <a:off x="3189288" y="3167063"/>
            <a:ext cx="119062" cy="150812"/>
          </a:xfrm>
          <a:prstGeom prst="rect">
            <a:avLst/>
          </a:prstGeom>
          <a:gradFill rotWithShape="1">
            <a:gsLst>
              <a:gs pos="0">
                <a:srgbClr val="808080"/>
              </a:gs>
              <a:gs pos="100000">
                <a:srgbClr val="3B3B3B"/>
              </a:gs>
            </a:gsLst>
            <a:lin ang="0" scaled="1"/>
          </a:gradFill>
          <a:ln w="12700" algn="ctr">
            <a:solidFill>
              <a:schemeClr val="bg1"/>
            </a:solidFill>
            <a:miter lim="800000"/>
            <a:headEnd/>
            <a:tailEnd/>
          </a:ln>
        </p:spPr>
        <p:txBody>
          <a:bodyPr wrap="none" lIns="0" tIns="0" rIns="0" bIns="0" anchor="ctr"/>
          <a:lstStyle/>
          <a:p>
            <a:endParaRPr lang="en-US" dirty="0">
              <a:latin typeface="Calibri" pitchFamily="34" charset="0"/>
            </a:endParaRPr>
          </a:p>
        </p:txBody>
      </p:sp>
      <p:sp>
        <p:nvSpPr>
          <p:cNvPr id="51330" name="Rectangle 144"/>
          <p:cNvSpPr>
            <a:spLocks noChangeArrowheads="1"/>
          </p:cNvSpPr>
          <p:nvPr/>
        </p:nvSpPr>
        <p:spPr bwMode="auto">
          <a:xfrm>
            <a:off x="3189288" y="3663950"/>
            <a:ext cx="119062" cy="150813"/>
          </a:xfrm>
          <a:prstGeom prst="rect">
            <a:avLst/>
          </a:prstGeom>
          <a:gradFill rotWithShape="1">
            <a:gsLst>
              <a:gs pos="0">
                <a:srgbClr val="808080"/>
              </a:gs>
              <a:gs pos="100000">
                <a:srgbClr val="3B3B3B"/>
              </a:gs>
            </a:gsLst>
            <a:lin ang="0" scaled="1"/>
          </a:gradFill>
          <a:ln w="12700" algn="ctr">
            <a:solidFill>
              <a:schemeClr val="bg1"/>
            </a:solidFill>
            <a:miter lim="800000"/>
            <a:headEnd/>
            <a:tailEnd/>
          </a:ln>
        </p:spPr>
        <p:txBody>
          <a:bodyPr wrap="none" lIns="0" tIns="0" rIns="0" bIns="0" anchor="ctr"/>
          <a:lstStyle/>
          <a:p>
            <a:endParaRPr lang="en-US" dirty="0">
              <a:latin typeface="Calibri" pitchFamily="34" charset="0"/>
            </a:endParaRPr>
          </a:p>
        </p:txBody>
      </p:sp>
      <p:sp>
        <p:nvSpPr>
          <p:cNvPr id="51331" name="Rectangle 145"/>
          <p:cNvSpPr>
            <a:spLocks noChangeArrowheads="1"/>
          </p:cNvSpPr>
          <p:nvPr/>
        </p:nvSpPr>
        <p:spPr bwMode="auto">
          <a:xfrm>
            <a:off x="3189288" y="4032250"/>
            <a:ext cx="119062" cy="150813"/>
          </a:xfrm>
          <a:prstGeom prst="rect">
            <a:avLst/>
          </a:prstGeom>
          <a:gradFill rotWithShape="1">
            <a:gsLst>
              <a:gs pos="0">
                <a:srgbClr val="808080"/>
              </a:gs>
              <a:gs pos="100000">
                <a:srgbClr val="3B3B3B"/>
              </a:gs>
            </a:gsLst>
            <a:lin ang="0" scaled="1"/>
          </a:gradFill>
          <a:ln w="12700" algn="ctr">
            <a:solidFill>
              <a:schemeClr val="bg1"/>
            </a:solidFill>
            <a:miter lim="800000"/>
            <a:headEnd/>
            <a:tailEnd/>
          </a:ln>
        </p:spPr>
        <p:txBody>
          <a:bodyPr wrap="none" lIns="0" tIns="0" rIns="0" bIns="0" anchor="ctr"/>
          <a:lstStyle/>
          <a:p>
            <a:endParaRPr lang="en-US" dirty="0">
              <a:latin typeface="Calibri" pitchFamily="34" charset="0"/>
            </a:endParaRPr>
          </a:p>
        </p:txBody>
      </p:sp>
      <p:sp>
        <p:nvSpPr>
          <p:cNvPr id="51332" name="Rectangle 146"/>
          <p:cNvSpPr>
            <a:spLocks noChangeArrowheads="1"/>
          </p:cNvSpPr>
          <p:nvPr/>
        </p:nvSpPr>
        <p:spPr bwMode="auto">
          <a:xfrm>
            <a:off x="3308350" y="2555875"/>
            <a:ext cx="615950" cy="1871663"/>
          </a:xfrm>
          <a:prstGeom prst="rect">
            <a:avLst/>
          </a:prstGeom>
          <a:gradFill rotWithShape="1">
            <a:gsLst>
              <a:gs pos="0">
                <a:srgbClr val="007DC3"/>
              </a:gs>
              <a:gs pos="100000">
                <a:srgbClr val="003A5A"/>
              </a:gs>
            </a:gsLst>
            <a:lin ang="0" scaled="1"/>
          </a:gradFill>
          <a:ln w="12700" algn="ctr">
            <a:solidFill>
              <a:srgbClr val="88B8B6"/>
            </a:solidFill>
            <a:miter lim="800000"/>
            <a:headEnd/>
            <a:tailEnd type="none" w="lg" len="med"/>
          </a:ln>
        </p:spPr>
        <p:txBody>
          <a:bodyPr wrap="none" lIns="0" tIns="0" rIns="0" bIns="0" anchor="ctr"/>
          <a:lstStyle/>
          <a:p>
            <a:endParaRPr lang="en-US" dirty="0">
              <a:latin typeface="Calibri" pitchFamily="34" charset="0"/>
            </a:endParaRPr>
          </a:p>
        </p:txBody>
      </p:sp>
      <p:sp>
        <p:nvSpPr>
          <p:cNvPr id="51333" name="Rectangle 147"/>
          <p:cNvSpPr>
            <a:spLocks noChangeArrowheads="1"/>
          </p:cNvSpPr>
          <p:nvPr/>
        </p:nvSpPr>
        <p:spPr bwMode="auto">
          <a:xfrm>
            <a:off x="3305175" y="3548063"/>
            <a:ext cx="311150" cy="720725"/>
          </a:xfrm>
          <a:prstGeom prst="rect">
            <a:avLst/>
          </a:prstGeom>
          <a:gradFill rotWithShape="1">
            <a:gsLst>
              <a:gs pos="0">
                <a:srgbClr val="808080"/>
              </a:gs>
              <a:gs pos="100000">
                <a:srgbClr val="3B3B3B"/>
              </a:gs>
            </a:gsLst>
            <a:lin ang="0" scaled="1"/>
          </a:gradFill>
          <a:ln w="12700" algn="ctr">
            <a:solidFill>
              <a:schemeClr val="bg1"/>
            </a:solidFill>
            <a:miter lim="800000"/>
            <a:headEnd/>
            <a:tailEnd type="none" w="lg" len="med"/>
          </a:ln>
        </p:spPr>
        <p:txBody>
          <a:bodyPr wrap="none" lIns="0" tIns="0" rIns="0" bIns="0" anchor="ctr"/>
          <a:lstStyle/>
          <a:p>
            <a:endParaRPr lang="en-US" dirty="0">
              <a:latin typeface="Calibri" pitchFamily="34" charset="0"/>
            </a:endParaRPr>
          </a:p>
        </p:txBody>
      </p:sp>
      <p:sp>
        <p:nvSpPr>
          <p:cNvPr id="51334" name="Rectangle 148"/>
          <p:cNvSpPr>
            <a:spLocks noChangeArrowheads="1"/>
          </p:cNvSpPr>
          <p:nvPr/>
        </p:nvSpPr>
        <p:spPr bwMode="auto">
          <a:xfrm>
            <a:off x="3305175" y="2674938"/>
            <a:ext cx="311150" cy="720725"/>
          </a:xfrm>
          <a:prstGeom prst="rect">
            <a:avLst/>
          </a:prstGeom>
          <a:gradFill rotWithShape="1">
            <a:gsLst>
              <a:gs pos="0">
                <a:srgbClr val="808080"/>
              </a:gs>
              <a:gs pos="100000">
                <a:srgbClr val="3B3B3B"/>
              </a:gs>
            </a:gsLst>
            <a:lin ang="0" scaled="1"/>
          </a:gradFill>
          <a:ln w="12700" algn="ctr">
            <a:solidFill>
              <a:schemeClr val="bg1"/>
            </a:solidFill>
            <a:miter lim="800000"/>
            <a:headEnd/>
            <a:tailEnd type="none" w="lg" len="med"/>
          </a:ln>
        </p:spPr>
        <p:txBody>
          <a:bodyPr wrap="none" lIns="0" tIns="0" rIns="0" bIns="0" anchor="ctr"/>
          <a:lstStyle/>
          <a:p>
            <a:endParaRPr lang="en-US" dirty="0">
              <a:latin typeface="Calibri" pitchFamily="34" charset="0"/>
            </a:endParaRPr>
          </a:p>
        </p:txBody>
      </p:sp>
      <p:sp>
        <p:nvSpPr>
          <p:cNvPr id="51335" name="Text Box 168"/>
          <p:cNvSpPr txBox="1">
            <a:spLocks noChangeArrowheads="1"/>
          </p:cNvSpPr>
          <p:nvPr/>
        </p:nvSpPr>
        <p:spPr bwMode="auto">
          <a:xfrm>
            <a:off x="8396288" y="2916238"/>
            <a:ext cx="377732" cy="184666"/>
          </a:xfrm>
          <a:prstGeom prst="rect">
            <a:avLst/>
          </a:prstGeom>
          <a:noFill/>
          <a:ln w="25400" algn="ctr">
            <a:noFill/>
            <a:miter lim="800000"/>
            <a:headEnd/>
            <a:tailEnd type="none" w="lg" len="med"/>
          </a:ln>
        </p:spPr>
        <p:txBody>
          <a:bodyPr wrap="none" lIns="0" tIns="0" rIns="0" bIns="0">
            <a:spAutoFit/>
          </a:bodyPr>
          <a:lstStyle/>
          <a:p>
            <a:pPr marL="354013" indent="-354013" defTabSz="941388"/>
            <a:r>
              <a:rPr lang="en-US" sz="1200" b="1" dirty="0">
                <a:solidFill>
                  <a:srgbClr val="C08E00"/>
                </a:solidFill>
                <a:latin typeface="Calibri" pitchFamily="34" charset="0"/>
              </a:rPr>
              <a:t>LUN 0</a:t>
            </a:r>
          </a:p>
        </p:txBody>
      </p:sp>
      <p:sp>
        <p:nvSpPr>
          <p:cNvPr id="51336" name="Text Box 172"/>
          <p:cNvSpPr txBox="1">
            <a:spLocks noChangeArrowheads="1"/>
          </p:cNvSpPr>
          <p:nvPr/>
        </p:nvSpPr>
        <p:spPr bwMode="auto">
          <a:xfrm>
            <a:off x="381000" y="3345244"/>
            <a:ext cx="778162" cy="246221"/>
          </a:xfrm>
          <a:prstGeom prst="rect">
            <a:avLst/>
          </a:prstGeom>
          <a:noFill/>
          <a:ln w="25400" algn="ctr">
            <a:noFill/>
            <a:miter lim="800000"/>
            <a:headEnd/>
            <a:tailEnd type="none" w="lg" len="med"/>
          </a:ln>
        </p:spPr>
        <p:txBody>
          <a:bodyPr wrap="none" lIns="0" tIns="0" rIns="0" bIns="0">
            <a:spAutoFit/>
          </a:bodyPr>
          <a:lstStyle/>
          <a:p>
            <a:pPr marL="354013" indent="-354013" defTabSz="941388"/>
            <a:r>
              <a:rPr lang="en-US" sz="1600" b="1" dirty="0" smtClean="0">
                <a:solidFill>
                  <a:srgbClr val="000308"/>
                </a:solidFill>
                <a:latin typeface="Calibri" pitchFamily="34" charset="0"/>
              </a:rPr>
              <a:t>Compute</a:t>
            </a:r>
            <a:endParaRPr lang="en-US" sz="1600" b="1" dirty="0">
              <a:solidFill>
                <a:srgbClr val="000308"/>
              </a:solidFill>
              <a:latin typeface="Calibri" pitchFamily="34" charset="0"/>
            </a:endParaRPr>
          </a:p>
        </p:txBody>
      </p:sp>
      <p:pic>
        <p:nvPicPr>
          <p:cNvPr id="51337" name="Picture 7" descr="Host.png"/>
          <p:cNvPicPr>
            <a:picLocks noChangeAspect="1"/>
          </p:cNvPicPr>
          <p:nvPr/>
        </p:nvPicPr>
        <p:blipFill>
          <a:blip r:embed="rId3" cstate="print"/>
          <a:srcRect/>
          <a:stretch>
            <a:fillRect/>
          </a:stretch>
        </p:blipFill>
        <p:spPr bwMode="auto">
          <a:xfrm>
            <a:off x="336550" y="1589088"/>
            <a:ext cx="968375" cy="1535112"/>
          </a:xfrm>
          <a:prstGeom prst="rect">
            <a:avLst/>
          </a:prstGeom>
          <a:noFill/>
          <a:ln w="9525">
            <a:noFill/>
            <a:miter lim="800000"/>
            <a:headEnd/>
            <a:tailEnd/>
          </a:ln>
        </p:spPr>
      </p:pic>
      <p:pic>
        <p:nvPicPr>
          <p:cNvPr id="51338" name="Picture 7" descr="Host.png"/>
          <p:cNvPicPr>
            <a:picLocks noChangeAspect="1"/>
          </p:cNvPicPr>
          <p:nvPr/>
        </p:nvPicPr>
        <p:blipFill>
          <a:blip r:embed="rId3" cstate="print"/>
          <a:srcRect/>
          <a:stretch>
            <a:fillRect/>
          </a:stretch>
        </p:blipFill>
        <p:spPr bwMode="auto">
          <a:xfrm>
            <a:off x="330200" y="3798888"/>
            <a:ext cx="968375" cy="1535112"/>
          </a:xfrm>
          <a:prstGeom prst="rect">
            <a:avLst/>
          </a:prstGeom>
          <a:noFill/>
          <a:ln w="9525">
            <a:noFill/>
            <a:miter lim="800000"/>
            <a:headEnd/>
            <a:tailEnd/>
          </a:ln>
        </p:spPr>
      </p:pic>
      <p:pic>
        <p:nvPicPr>
          <p:cNvPr id="51339" name="Picture 141" descr="SAN"/>
          <p:cNvPicPr>
            <a:picLocks noChangeAspect="1" noChangeArrowheads="1"/>
          </p:cNvPicPr>
          <p:nvPr/>
        </p:nvPicPr>
        <p:blipFill>
          <a:blip r:embed="rId4" cstate="print"/>
          <a:srcRect/>
          <a:stretch>
            <a:fillRect/>
          </a:stretch>
        </p:blipFill>
        <p:spPr bwMode="auto">
          <a:xfrm>
            <a:off x="1422400" y="3055938"/>
            <a:ext cx="1208088" cy="627062"/>
          </a:xfrm>
          <a:prstGeom prst="rect">
            <a:avLst/>
          </a:prstGeom>
          <a:noFill/>
          <a:ln w="9525">
            <a:noFill/>
            <a:miter lim="800000"/>
            <a:headEnd/>
            <a:tailEnd/>
          </a:ln>
        </p:spPr>
      </p:pic>
      <p:sp>
        <p:nvSpPr>
          <p:cNvPr id="51341" name="Line 35"/>
          <p:cNvSpPr>
            <a:spLocks noChangeShapeType="1"/>
          </p:cNvSpPr>
          <p:nvPr/>
        </p:nvSpPr>
        <p:spPr bwMode="auto">
          <a:xfrm flipH="1">
            <a:off x="2724150" y="3525838"/>
            <a:ext cx="0" cy="595312"/>
          </a:xfrm>
          <a:prstGeom prst="line">
            <a:avLst/>
          </a:prstGeom>
          <a:noFill/>
          <a:ln w="31750">
            <a:solidFill>
              <a:srgbClr val="FF9900"/>
            </a:solidFill>
            <a:round/>
            <a:headEnd/>
            <a:tailEnd/>
          </a:ln>
        </p:spPr>
        <p:txBody>
          <a:bodyPr/>
          <a:lstStyle/>
          <a:p>
            <a:endParaRPr lang="en-US" dirty="0">
              <a:latin typeface="Calibri" pitchFamily="34" charset="0"/>
            </a:endParaRPr>
          </a:p>
        </p:txBody>
      </p:sp>
      <p:pic>
        <p:nvPicPr>
          <p:cNvPr id="51342" name="Picture 27" descr="Storage Stacks.png"/>
          <p:cNvPicPr>
            <a:picLocks noChangeAspect="1"/>
          </p:cNvPicPr>
          <p:nvPr/>
        </p:nvPicPr>
        <p:blipFill>
          <a:blip r:embed="rId5" cstate="print"/>
          <a:srcRect/>
          <a:stretch>
            <a:fillRect/>
          </a:stretch>
        </p:blipFill>
        <p:spPr bwMode="auto">
          <a:xfrm>
            <a:off x="6900863" y="2616200"/>
            <a:ext cx="547687" cy="609600"/>
          </a:xfrm>
          <a:prstGeom prst="rect">
            <a:avLst/>
          </a:prstGeom>
          <a:noFill/>
          <a:ln w="9525">
            <a:noFill/>
            <a:miter lim="800000"/>
            <a:headEnd/>
            <a:tailEnd/>
          </a:ln>
        </p:spPr>
      </p:pic>
      <p:pic>
        <p:nvPicPr>
          <p:cNvPr id="51343" name="Picture 27" descr="Storage Stacks.png"/>
          <p:cNvPicPr>
            <a:picLocks noChangeAspect="1"/>
          </p:cNvPicPr>
          <p:nvPr/>
        </p:nvPicPr>
        <p:blipFill>
          <a:blip r:embed="rId5" cstate="print"/>
          <a:srcRect/>
          <a:stretch>
            <a:fillRect/>
          </a:stretch>
        </p:blipFill>
        <p:spPr bwMode="auto">
          <a:xfrm>
            <a:off x="6791325" y="2921000"/>
            <a:ext cx="547688" cy="609600"/>
          </a:xfrm>
          <a:prstGeom prst="rect">
            <a:avLst/>
          </a:prstGeom>
          <a:noFill/>
          <a:ln w="9525">
            <a:noFill/>
            <a:miter lim="800000"/>
            <a:headEnd/>
            <a:tailEnd/>
          </a:ln>
        </p:spPr>
      </p:pic>
      <p:pic>
        <p:nvPicPr>
          <p:cNvPr id="51344" name="Picture 27" descr="Storage Stacks.png"/>
          <p:cNvPicPr>
            <a:picLocks noChangeAspect="1"/>
          </p:cNvPicPr>
          <p:nvPr/>
        </p:nvPicPr>
        <p:blipFill>
          <a:blip r:embed="rId5" cstate="print"/>
          <a:srcRect/>
          <a:stretch>
            <a:fillRect/>
          </a:stretch>
        </p:blipFill>
        <p:spPr bwMode="auto">
          <a:xfrm>
            <a:off x="6715125" y="3216275"/>
            <a:ext cx="547688" cy="609600"/>
          </a:xfrm>
          <a:prstGeom prst="rect">
            <a:avLst/>
          </a:prstGeom>
          <a:noFill/>
          <a:ln w="9525">
            <a:noFill/>
            <a:miter lim="800000"/>
            <a:headEnd/>
            <a:tailEnd/>
          </a:ln>
        </p:spPr>
      </p:pic>
      <p:pic>
        <p:nvPicPr>
          <p:cNvPr id="51345" name="Picture 27" descr="Storage Stacks.png"/>
          <p:cNvPicPr>
            <a:picLocks noChangeAspect="1"/>
          </p:cNvPicPr>
          <p:nvPr/>
        </p:nvPicPr>
        <p:blipFill>
          <a:blip r:embed="rId5" cstate="print"/>
          <a:srcRect/>
          <a:stretch>
            <a:fillRect/>
          </a:stretch>
        </p:blipFill>
        <p:spPr bwMode="auto">
          <a:xfrm>
            <a:off x="6638925" y="3511550"/>
            <a:ext cx="547688" cy="609600"/>
          </a:xfrm>
          <a:prstGeom prst="rect">
            <a:avLst/>
          </a:prstGeom>
          <a:noFill/>
          <a:ln w="9525">
            <a:noFill/>
            <a:miter lim="800000"/>
            <a:headEnd/>
            <a:tailEnd/>
          </a:ln>
        </p:spPr>
      </p:pic>
      <p:pic>
        <p:nvPicPr>
          <p:cNvPr id="51346" name="Picture 27" descr="Storage Stacks.png"/>
          <p:cNvPicPr>
            <a:picLocks noChangeAspect="1"/>
          </p:cNvPicPr>
          <p:nvPr/>
        </p:nvPicPr>
        <p:blipFill>
          <a:blip r:embed="rId5" cstate="print"/>
          <a:srcRect/>
          <a:stretch>
            <a:fillRect/>
          </a:stretch>
        </p:blipFill>
        <p:spPr bwMode="auto">
          <a:xfrm>
            <a:off x="6543675" y="3797300"/>
            <a:ext cx="547688" cy="609600"/>
          </a:xfrm>
          <a:prstGeom prst="rect">
            <a:avLst/>
          </a:prstGeom>
          <a:noFill/>
          <a:ln w="9525">
            <a:noFill/>
            <a:miter lim="800000"/>
            <a:headEnd/>
            <a:tailEnd/>
          </a:ln>
        </p:spPr>
      </p:pic>
      <p:sp>
        <p:nvSpPr>
          <p:cNvPr id="51347" name="Text Box 14"/>
          <p:cNvSpPr txBox="1">
            <a:spLocks noChangeArrowheads="1"/>
          </p:cNvSpPr>
          <p:nvPr/>
        </p:nvSpPr>
        <p:spPr bwMode="auto">
          <a:xfrm>
            <a:off x="8448675" y="3806825"/>
            <a:ext cx="377732" cy="184666"/>
          </a:xfrm>
          <a:prstGeom prst="rect">
            <a:avLst/>
          </a:prstGeom>
          <a:noFill/>
          <a:ln w="25400" algn="ctr">
            <a:noFill/>
            <a:miter lim="800000"/>
            <a:headEnd/>
            <a:tailEnd type="none" w="lg" len="med"/>
          </a:ln>
        </p:spPr>
        <p:txBody>
          <a:bodyPr wrap="none" lIns="0" tIns="0" rIns="0" bIns="0">
            <a:spAutoFit/>
          </a:bodyPr>
          <a:lstStyle/>
          <a:p>
            <a:pPr marL="354013" indent="-354013" defTabSz="941388"/>
            <a:r>
              <a:rPr lang="en-US" sz="1200" b="1" dirty="0">
                <a:solidFill>
                  <a:srgbClr val="007DC3"/>
                </a:solidFill>
                <a:latin typeface="Calibri" pitchFamily="34" charset="0"/>
              </a:rPr>
              <a:t>LUN 1</a:t>
            </a:r>
          </a:p>
        </p:txBody>
      </p:sp>
      <p:sp>
        <p:nvSpPr>
          <p:cNvPr id="51348" name="Line 175"/>
          <p:cNvSpPr>
            <a:spLocks noChangeShapeType="1"/>
          </p:cNvSpPr>
          <p:nvPr/>
        </p:nvSpPr>
        <p:spPr bwMode="auto">
          <a:xfrm flipH="1" flipV="1">
            <a:off x="7391400" y="2730500"/>
            <a:ext cx="838200" cy="304800"/>
          </a:xfrm>
          <a:prstGeom prst="line">
            <a:avLst/>
          </a:prstGeom>
          <a:noFill/>
          <a:ln w="9525">
            <a:solidFill>
              <a:srgbClr val="FF9900"/>
            </a:solidFill>
            <a:prstDash val="dash"/>
            <a:round/>
            <a:headEnd/>
            <a:tailEnd/>
          </a:ln>
        </p:spPr>
        <p:txBody>
          <a:bodyPr/>
          <a:lstStyle/>
          <a:p>
            <a:endParaRPr lang="en-US" dirty="0">
              <a:latin typeface="Calibri" pitchFamily="34" charset="0"/>
            </a:endParaRPr>
          </a:p>
        </p:txBody>
      </p:sp>
      <p:sp>
        <p:nvSpPr>
          <p:cNvPr id="51349" name="Line 177"/>
          <p:cNvSpPr>
            <a:spLocks noChangeShapeType="1"/>
          </p:cNvSpPr>
          <p:nvPr/>
        </p:nvSpPr>
        <p:spPr bwMode="auto">
          <a:xfrm flipH="1">
            <a:off x="7315200" y="3035300"/>
            <a:ext cx="914400" cy="0"/>
          </a:xfrm>
          <a:prstGeom prst="line">
            <a:avLst/>
          </a:prstGeom>
          <a:noFill/>
          <a:ln w="9525">
            <a:solidFill>
              <a:srgbClr val="FF9900"/>
            </a:solidFill>
            <a:prstDash val="dash"/>
            <a:round/>
            <a:headEnd/>
            <a:tailEnd/>
          </a:ln>
        </p:spPr>
        <p:txBody>
          <a:bodyPr/>
          <a:lstStyle/>
          <a:p>
            <a:endParaRPr lang="en-US" dirty="0">
              <a:latin typeface="Calibri" pitchFamily="34" charset="0"/>
            </a:endParaRPr>
          </a:p>
        </p:txBody>
      </p:sp>
      <p:sp>
        <p:nvSpPr>
          <p:cNvPr id="51350" name="Line 178"/>
          <p:cNvSpPr>
            <a:spLocks noChangeShapeType="1"/>
          </p:cNvSpPr>
          <p:nvPr/>
        </p:nvSpPr>
        <p:spPr bwMode="auto">
          <a:xfrm flipH="1">
            <a:off x="7162800" y="3035300"/>
            <a:ext cx="1066800" cy="304800"/>
          </a:xfrm>
          <a:prstGeom prst="line">
            <a:avLst/>
          </a:prstGeom>
          <a:noFill/>
          <a:ln w="9525">
            <a:solidFill>
              <a:srgbClr val="FF9900"/>
            </a:solidFill>
            <a:prstDash val="dash"/>
            <a:round/>
            <a:headEnd/>
            <a:tailEnd/>
          </a:ln>
        </p:spPr>
        <p:txBody>
          <a:bodyPr/>
          <a:lstStyle/>
          <a:p>
            <a:endParaRPr lang="en-US" dirty="0">
              <a:latin typeface="Calibri" pitchFamily="34" charset="0"/>
            </a:endParaRPr>
          </a:p>
        </p:txBody>
      </p:sp>
      <p:sp>
        <p:nvSpPr>
          <p:cNvPr id="51351" name="Line 179"/>
          <p:cNvSpPr>
            <a:spLocks noChangeShapeType="1"/>
          </p:cNvSpPr>
          <p:nvPr/>
        </p:nvSpPr>
        <p:spPr bwMode="auto">
          <a:xfrm flipH="1">
            <a:off x="7086600" y="3035300"/>
            <a:ext cx="1143000" cy="609600"/>
          </a:xfrm>
          <a:prstGeom prst="line">
            <a:avLst/>
          </a:prstGeom>
          <a:noFill/>
          <a:ln w="9525">
            <a:solidFill>
              <a:srgbClr val="FF9900"/>
            </a:solidFill>
            <a:prstDash val="dash"/>
            <a:round/>
            <a:headEnd/>
            <a:tailEnd/>
          </a:ln>
        </p:spPr>
        <p:txBody>
          <a:bodyPr/>
          <a:lstStyle/>
          <a:p>
            <a:endParaRPr lang="en-US" dirty="0">
              <a:latin typeface="Calibri" pitchFamily="34" charset="0"/>
            </a:endParaRPr>
          </a:p>
        </p:txBody>
      </p:sp>
      <p:sp>
        <p:nvSpPr>
          <p:cNvPr id="51352" name="Line 180"/>
          <p:cNvSpPr>
            <a:spLocks noChangeShapeType="1"/>
          </p:cNvSpPr>
          <p:nvPr/>
        </p:nvSpPr>
        <p:spPr bwMode="auto">
          <a:xfrm flipH="1">
            <a:off x="7010400" y="3035300"/>
            <a:ext cx="1219200" cy="914400"/>
          </a:xfrm>
          <a:prstGeom prst="line">
            <a:avLst/>
          </a:prstGeom>
          <a:noFill/>
          <a:ln w="9525">
            <a:solidFill>
              <a:srgbClr val="FF9900"/>
            </a:solidFill>
            <a:prstDash val="dash"/>
            <a:round/>
            <a:headEnd/>
            <a:tailEnd/>
          </a:ln>
        </p:spPr>
        <p:txBody>
          <a:bodyPr/>
          <a:lstStyle/>
          <a:p>
            <a:endParaRPr lang="en-US" dirty="0">
              <a:latin typeface="Calibri" pitchFamily="34" charset="0"/>
            </a:endParaRPr>
          </a:p>
        </p:txBody>
      </p:sp>
      <p:sp>
        <p:nvSpPr>
          <p:cNvPr id="51353" name="Line 181"/>
          <p:cNvSpPr>
            <a:spLocks noChangeShapeType="1"/>
          </p:cNvSpPr>
          <p:nvPr/>
        </p:nvSpPr>
        <p:spPr bwMode="auto">
          <a:xfrm flipH="1">
            <a:off x="7010400" y="3873500"/>
            <a:ext cx="1219200" cy="152400"/>
          </a:xfrm>
          <a:prstGeom prst="line">
            <a:avLst/>
          </a:prstGeom>
          <a:noFill/>
          <a:ln w="9525">
            <a:solidFill>
              <a:srgbClr val="3366FF"/>
            </a:solidFill>
            <a:prstDash val="dash"/>
            <a:round/>
            <a:headEnd/>
            <a:tailEnd/>
          </a:ln>
        </p:spPr>
        <p:txBody>
          <a:bodyPr/>
          <a:lstStyle/>
          <a:p>
            <a:endParaRPr lang="en-US" dirty="0">
              <a:latin typeface="Calibri" pitchFamily="34" charset="0"/>
            </a:endParaRPr>
          </a:p>
        </p:txBody>
      </p:sp>
      <p:sp>
        <p:nvSpPr>
          <p:cNvPr id="51354" name="Line 182"/>
          <p:cNvSpPr>
            <a:spLocks noChangeShapeType="1"/>
          </p:cNvSpPr>
          <p:nvPr/>
        </p:nvSpPr>
        <p:spPr bwMode="auto">
          <a:xfrm flipH="1" flipV="1">
            <a:off x="7162800" y="3721100"/>
            <a:ext cx="1066800" cy="152400"/>
          </a:xfrm>
          <a:prstGeom prst="line">
            <a:avLst/>
          </a:prstGeom>
          <a:noFill/>
          <a:ln w="9525">
            <a:solidFill>
              <a:srgbClr val="3366FF"/>
            </a:solidFill>
            <a:prstDash val="dash"/>
            <a:round/>
            <a:headEnd/>
            <a:tailEnd/>
          </a:ln>
        </p:spPr>
        <p:txBody>
          <a:bodyPr/>
          <a:lstStyle/>
          <a:p>
            <a:endParaRPr lang="en-US" dirty="0">
              <a:latin typeface="Calibri" pitchFamily="34" charset="0"/>
            </a:endParaRPr>
          </a:p>
        </p:txBody>
      </p:sp>
      <p:sp>
        <p:nvSpPr>
          <p:cNvPr id="51355" name="Line 183"/>
          <p:cNvSpPr>
            <a:spLocks noChangeShapeType="1"/>
          </p:cNvSpPr>
          <p:nvPr/>
        </p:nvSpPr>
        <p:spPr bwMode="auto">
          <a:xfrm flipH="1" flipV="1">
            <a:off x="7239000" y="3416300"/>
            <a:ext cx="990600" cy="457200"/>
          </a:xfrm>
          <a:prstGeom prst="line">
            <a:avLst/>
          </a:prstGeom>
          <a:noFill/>
          <a:ln w="9525">
            <a:solidFill>
              <a:srgbClr val="3366FF"/>
            </a:solidFill>
            <a:prstDash val="dash"/>
            <a:round/>
            <a:headEnd/>
            <a:tailEnd/>
          </a:ln>
        </p:spPr>
        <p:txBody>
          <a:bodyPr/>
          <a:lstStyle/>
          <a:p>
            <a:endParaRPr lang="en-US" dirty="0">
              <a:latin typeface="Calibri" pitchFamily="34" charset="0"/>
            </a:endParaRPr>
          </a:p>
        </p:txBody>
      </p:sp>
      <p:sp>
        <p:nvSpPr>
          <p:cNvPr id="51356" name="Line 184"/>
          <p:cNvSpPr>
            <a:spLocks noChangeShapeType="1"/>
          </p:cNvSpPr>
          <p:nvPr/>
        </p:nvSpPr>
        <p:spPr bwMode="auto">
          <a:xfrm flipH="1" flipV="1">
            <a:off x="7315200" y="3187700"/>
            <a:ext cx="914400" cy="685800"/>
          </a:xfrm>
          <a:prstGeom prst="line">
            <a:avLst/>
          </a:prstGeom>
          <a:noFill/>
          <a:ln w="9525">
            <a:solidFill>
              <a:srgbClr val="3366FF"/>
            </a:solidFill>
            <a:prstDash val="dash"/>
            <a:round/>
            <a:headEnd/>
            <a:tailEnd/>
          </a:ln>
        </p:spPr>
        <p:txBody>
          <a:bodyPr/>
          <a:lstStyle/>
          <a:p>
            <a:endParaRPr lang="en-US" dirty="0">
              <a:latin typeface="Calibri" pitchFamily="34" charset="0"/>
            </a:endParaRPr>
          </a:p>
        </p:txBody>
      </p:sp>
      <p:sp>
        <p:nvSpPr>
          <p:cNvPr id="51357" name="Line 185"/>
          <p:cNvSpPr>
            <a:spLocks noChangeShapeType="1"/>
          </p:cNvSpPr>
          <p:nvPr/>
        </p:nvSpPr>
        <p:spPr bwMode="auto">
          <a:xfrm flipH="1" flipV="1">
            <a:off x="7391400" y="2806700"/>
            <a:ext cx="838200" cy="1066800"/>
          </a:xfrm>
          <a:prstGeom prst="line">
            <a:avLst/>
          </a:prstGeom>
          <a:noFill/>
          <a:ln w="9525">
            <a:solidFill>
              <a:srgbClr val="3366FF"/>
            </a:solidFill>
            <a:prstDash val="dash"/>
            <a:round/>
            <a:headEnd/>
            <a:tailEnd/>
          </a:ln>
        </p:spPr>
        <p:txBody>
          <a:bodyPr/>
          <a:lstStyle/>
          <a:p>
            <a:endParaRPr lang="en-US" dirty="0">
              <a:latin typeface="Calibri" pitchFamily="34" charset="0"/>
            </a:endParaRPr>
          </a:p>
        </p:txBody>
      </p:sp>
      <p:sp>
        <p:nvSpPr>
          <p:cNvPr id="51358" name="AutoShape 158"/>
          <p:cNvSpPr>
            <a:spLocks noChangeArrowheads="1"/>
          </p:cNvSpPr>
          <p:nvPr/>
        </p:nvSpPr>
        <p:spPr bwMode="auto">
          <a:xfrm>
            <a:off x="3124200" y="2466975"/>
            <a:ext cx="2895600" cy="2028825"/>
          </a:xfrm>
          <a:prstGeom prst="roundRect">
            <a:avLst>
              <a:gd name="adj" fmla="val 7454"/>
            </a:avLst>
          </a:prstGeom>
          <a:noFill/>
          <a:ln w="9525">
            <a:solidFill>
              <a:srgbClr val="800000"/>
            </a:solidFill>
            <a:prstDash val="lgDash"/>
            <a:round/>
            <a:headEnd/>
            <a:tailEnd/>
          </a:ln>
        </p:spPr>
        <p:txBody>
          <a:bodyPr wrap="none" anchor="ctr"/>
          <a:lstStyle/>
          <a:p>
            <a:endParaRPr lang="en-US" baseline="-25000" dirty="0">
              <a:latin typeface="Calibri" pitchFamily="34" charset="0"/>
            </a:endParaRPr>
          </a:p>
        </p:txBody>
      </p:sp>
      <p:sp>
        <p:nvSpPr>
          <p:cNvPr id="51360" name="AutoShape 161"/>
          <p:cNvSpPr>
            <a:spLocks noChangeArrowheads="1"/>
          </p:cNvSpPr>
          <p:nvPr/>
        </p:nvSpPr>
        <p:spPr bwMode="auto">
          <a:xfrm>
            <a:off x="6467475" y="4724400"/>
            <a:ext cx="1447800" cy="304800"/>
          </a:xfrm>
          <a:prstGeom prst="wedgeRoundRectCallout">
            <a:avLst>
              <a:gd name="adj1" fmla="val -14801"/>
              <a:gd name="adj2" fmla="val -143750"/>
              <a:gd name="adj3" fmla="val 16667"/>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Calibri" pitchFamily="34" charset="0"/>
            </a:endParaRPr>
          </a:p>
        </p:txBody>
      </p:sp>
      <p:sp>
        <p:nvSpPr>
          <p:cNvPr id="162" name="TextBox 161"/>
          <p:cNvSpPr txBox="1"/>
          <p:nvPr/>
        </p:nvSpPr>
        <p:spPr>
          <a:xfrm>
            <a:off x="3505200" y="4724400"/>
            <a:ext cx="1219200" cy="307777"/>
          </a:xfrm>
          <a:prstGeom prst="rect">
            <a:avLst/>
          </a:prstGeom>
          <a:noFill/>
        </p:spPr>
        <p:txBody>
          <a:bodyPr wrap="square" rtlCol="0">
            <a:spAutoFit/>
          </a:bodyPr>
          <a:lstStyle/>
          <a:p>
            <a:r>
              <a:rPr lang="en-US" sz="1400" dirty="0" smtClean="0">
                <a:latin typeface="Calibri" pitchFamily="34" charset="0"/>
              </a:rPr>
              <a:t>Controller</a:t>
            </a:r>
            <a:endParaRPr lang="en-US" sz="1400" dirty="0">
              <a:latin typeface="Calibri" pitchFamily="34" charset="0"/>
            </a:endParaRPr>
          </a:p>
        </p:txBody>
      </p:sp>
      <p:sp>
        <p:nvSpPr>
          <p:cNvPr id="163" name="TextBox 162"/>
          <p:cNvSpPr txBox="1"/>
          <p:nvPr/>
        </p:nvSpPr>
        <p:spPr>
          <a:xfrm>
            <a:off x="6553200" y="4746008"/>
            <a:ext cx="1219200" cy="307777"/>
          </a:xfrm>
          <a:prstGeom prst="rect">
            <a:avLst/>
          </a:prstGeom>
          <a:noFill/>
        </p:spPr>
        <p:txBody>
          <a:bodyPr wrap="square" rtlCol="0">
            <a:spAutoFit/>
          </a:bodyPr>
          <a:lstStyle/>
          <a:p>
            <a:r>
              <a:rPr lang="en-US" sz="1400" dirty="0" smtClean="0">
                <a:latin typeface="Calibri" pitchFamily="34" charset="0"/>
              </a:rPr>
              <a:t>RAID Set</a:t>
            </a:r>
            <a:endParaRPr lang="en-US" sz="1400" dirty="0">
              <a:latin typeface="Calibri" pitchFamily="34" charset="0"/>
            </a:endParaRPr>
          </a:p>
        </p:txBody>
      </p:sp>
      <p:sp>
        <p:nvSpPr>
          <p:cNvPr id="164" name="Rounded Rectangular Callout 163"/>
          <p:cNvSpPr/>
          <p:nvPr/>
        </p:nvSpPr>
        <p:spPr>
          <a:xfrm>
            <a:off x="3429000" y="4724400"/>
            <a:ext cx="1447800" cy="304800"/>
          </a:xfrm>
          <a:prstGeom prst="wedgeRoundRectCallout">
            <a:avLst>
              <a:gd name="adj1" fmla="val -3865"/>
              <a:gd name="adj2" fmla="val -123172"/>
              <a:gd name="adj3" fmla="val 16667"/>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165" name="TextBox 164"/>
          <p:cNvSpPr txBox="1"/>
          <p:nvPr/>
        </p:nvSpPr>
        <p:spPr>
          <a:xfrm>
            <a:off x="1524000" y="3276600"/>
            <a:ext cx="838200" cy="246221"/>
          </a:xfrm>
          <a:prstGeom prst="rect">
            <a:avLst/>
          </a:prstGeom>
          <a:noFill/>
        </p:spPr>
        <p:txBody>
          <a:bodyPr wrap="square" rtlCol="0">
            <a:spAutoFit/>
          </a:bodyPr>
          <a:lstStyle/>
          <a:p>
            <a:pPr algn="ctr"/>
            <a:r>
              <a:rPr lang="en-US" sz="1000" dirty="0" smtClean="0">
                <a:latin typeface="Calibri" pitchFamily="34" charset="0"/>
              </a:rPr>
              <a:t>Network</a:t>
            </a:r>
            <a:endParaRPr lang="en-US" sz="1000" dirty="0">
              <a:latin typeface="Calibri" pitchFamily="34" charset="0"/>
            </a:endParaRPr>
          </a:p>
        </p:txBody>
      </p:sp>
      <p:grpSp>
        <p:nvGrpSpPr>
          <p:cNvPr id="5" name="Group 163"/>
          <p:cNvGrpSpPr>
            <a:grpSpLocks/>
          </p:cNvGrpSpPr>
          <p:nvPr/>
        </p:nvGrpSpPr>
        <p:grpSpPr bwMode="auto">
          <a:xfrm>
            <a:off x="914400" y="2092325"/>
            <a:ext cx="685800" cy="685800"/>
            <a:chOff x="1296" y="672"/>
            <a:chExt cx="432" cy="432"/>
          </a:xfrm>
        </p:grpSpPr>
        <p:sp>
          <p:nvSpPr>
            <p:cNvPr id="51212" name="AutoShape 162"/>
            <p:cNvSpPr>
              <a:spLocks noChangeArrowheads="1"/>
            </p:cNvSpPr>
            <p:nvPr/>
          </p:nvSpPr>
          <p:spPr bwMode="auto">
            <a:xfrm rot="10800000">
              <a:off x="1296" y="672"/>
              <a:ext cx="432" cy="432"/>
            </a:xfrm>
            <a:prstGeom prst="can">
              <a:avLst>
                <a:gd name="adj" fmla="val 15907"/>
              </a:avLst>
            </a:prstGeom>
            <a:solidFill>
              <a:srgbClr val="808080">
                <a:alpha val="12157"/>
              </a:srgbClr>
            </a:solidFill>
            <a:ln w="9525">
              <a:solidFill>
                <a:srgbClr val="0000FF"/>
              </a:solidFill>
              <a:prstDash val="dash"/>
              <a:round/>
              <a:headEnd/>
              <a:tailEnd/>
            </a:ln>
          </p:spPr>
          <p:txBody>
            <a:bodyPr wrap="none" anchor="ctr"/>
            <a:lstStyle/>
            <a:p>
              <a:endParaRPr lang="en-US" baseline="-25000" dirty="0">
                <a:latin typeface="Calibri" pitchFamily="34" charset="0"/>
              </a:endParaRPr>
            </a:p>
          </p:txBody>
        </p:sp>
        <p:sp>
          <p:nvSpPr>
            <p:cNvPr id="51213" name="AutoShape 161"/>
            <p:cNvSpPr>
              <a:spLocks noChangeArrowheads="1"/>
            </p:cNvSpPr>
            <p:nvPr/>
          </p:nvSpPr>
          <p:spPr bwMode="auto">
            <a:xfrm>
              <a:off x="1296" y="672"/>
              <a:ext cx="432" cy="432"/>
            </a:xfrm>
            <a:prstGeom prst="can">
              <a:avLst>
                <a:gd name="adj" fmla="val 8903"/>
              </a:avLst>
            </a:prstGeom>
            <a:solidFill>
              <a:srgbClr val="808080">
                <a:alpha val="49019"/>
              </a:srgbClr>
            </a:solidFill>
            <a:ln w="9525">
              <a:solidFill>
                <a:srgbClr val="0000FF"/>
              </a:solidFill>
              <a:prstDash val="dash"/>
              <a:round/>
              <a:headEnd/>
              <a:tailEnd/>
            </a:ln>
          </p:spPr>
          <p:txBody>
            <a:bodyPr wrap="none" anchor="ctr"/>
            <a:lstStyle/>
            <a:p>
              <a:endParaRPr lang="en-US" baseline="-25000" dirty="0">
                <a:latin typeface="Calibri" pitchFamily="34" charset="0"/>
              </a:endParaRPr>
            </a:p>
          </p:txBody>
        </p:sp>
      </p:grpSp>
      <p:grpSp>
        <p:nvGrpSpPr>
          <p:cNvPr id="4" name="Group 164"/>
          <p:cNvGrpSpPr>
            <a:grpSpLocks/>
          </p:cNvGrpSpPr>
          <p:nvPr/>
        </p:nvGrpSpPr>
        <p:grpSpPr bwMode="auto">
          <a:xfrm>
            <a:off x="914400" y="4178300"/>
            <a:ext cx="685800" cy="685800"/>
            <a:chOff x="1296" y="672"/>
            <a:chExt cx="432" cy="432"/>
          </a:xfrm>
        </p:grpSpPr>
        <p:sp>
          <p:nvSpPr>
            <p:cNvPr id="51209" name="AutoShape 165"/>
            <p:cNvSpPr>
              <a:spLocks noChangeArrowheads="1"/>
            </p:cNvSpPr>
            <p:nvPr/>
          </p:nvSpPr>
          <p:spPr bwMode="auto">
            <a:xfrm rot="10800000">
              <a:off x="1296" y="672"/>
              <a:ext cx="432" cy="432"/>
            </a:xfrm>
            <a:prstGeom prst="can">
              <a:avLst>
                <a:gd name="adj" fmla="val 15907"/>
              </a:avLst>
            </a:prstGeom>
            <a:solidFill>
              <a:srgbClr val="808080">
                <a:alpha val="12157"/>
              </a:srgbClr>
            </a:solidFill>
            <a:ln w="9525">
              <a:solidFill>
                <a:srgbClr val="0000FF"/>
              </a:solidFill>
              <a:prstDash val="dash"/>
              <a:round/>
              <a:headEnd/>
              <a:tailEnd/>
            </a:ln>
          </p:spPr>
          <p:txBody>
            <a:bodyPr wrap="none" anchor="ctr"/>
            <a:lstStyle/>
            <a:p>
              <a:endParaRPr lang="en-US" baseline="-25000" dirty="0">
                <a:latin typeface="Calibri" pitchFamily="34" charset="0"/>
              </a:endParaRPr>
            </a:p>
          </p:txBody>
        </p:sp>
        <p:sp>
          <p:nvSpPr>
            <p:cNvPr id="51210" name="AutoShape 166"/>
            <p:cNvSpPr>
              <a:spLocks noChangeArrowheads="1"/>
            </p:cNvSpPr>
            <p:nvPr/>
          </p:nvSpPr>
          <p:spPr bwMode="auto">
            <a:xfrm>
              <a:off x="1296" y="672"/>
              <a:ext cx="432" cy="432"/>
            </a:xfrm>
            <a:prstGeom prst="can">
              <a:avLst>
                <a:gd name="adj" fmla="val 8903"/>
              </a:avLst>
            </a:prstGeom>
            <a:solidFill>
              <a:srgbClr val="808080">
                <a:alpha val="49019"/>
              </a:srgbClr>
            </a:solidFill>
            <a:ln w="9525">
              <a:solidFill>
                <a:srgbClr val="0000FF"/>
              </a:solidFill>
              <a:prstDash val="dash"/>
              <a:round/>
              <a:headEnd/>
              <a:tailEnd/>
            </a:ln>
          </p:spPr>
          <p:txBody>
            <a:bodyPr wrap="none" anchor="ctr"/>
            <a:lstStyle/>
            <a:p>
              <a:endParaRPr lang="en-US" baseline="-25000" dirty="0">
                <a:latin typeface="Calibri" pitchFamily="34" charset="0"/>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dirty="0" smtClean="0">
                <a:solidFill>
                  <a:schemeClr val="bg2">
                    <a:lumMod val="75000"/>
                  </a:schemeClr>
                </a:solidFill>
              </a:rPr>
              <a:t>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Compute to compute communication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Compute to storage communication</a:t>
            </a:r>
          </a:p>
          <a:p>
            <a:pPr marL="682625" lvl="1" indent="-341313" algn="l">
              <a:buFont typeface="Webdings" pitchFamily="18" charset="2"/>
              <a:buChar char="4"/>
              <a:defRPr/>
            </a:pPr>
            <a:r>
              <a:rPr lang="en-US" sz="1800" dirty="0" smtClean="0">
                <a:solidFill>
                  <a:schemeClr val="bg2">
                    <a:lumMod val="75000"/>
                  </a:schemeClr>
                </a:solidFill>
              </a:rPr>
              <a:t>Direct Attached Storage (DAS)</a:t>
            </a:r>
          </a:p>
          <a:p>
            <a:pPr marL="682625" lvl="1" indent="-341313" algn="l">
              <a:buFont typeface="Webdings" pitchFamily="18" charset="2"/>
              <a:buChar char="4"/>
              <a:defRPr/>
            </a:pPr>
            <a:r>
              <a:rPr lang="en-US" sz="1800" dirty="0" smtClean="0">
                <a:solidFill>
                  <a:schemeClr val="bg2">
                    <a:lumMod val="75000"/>
                  </a:schemeClr>
                </a:solidFill>
              </a:rPr>
              <a:t>Fibre Channel SAN (FC-SAN) </a:t>
            </a:r>
          </a:p>
        </p:txBody>
      </p:sp>
      <p:sp>
        <p:nvSpPr>
          <p:cNvPr id="23556" name="Content Placeholder 7"/>
          <p:cNvSpPr>
            <a:spLocks noGrp="1"/>
          </p:cNvSpPr>
          <p:nvPr>
            <p:ph sz="quarter" idx="13"/>
          </p:nvPr>
        </p:nvSpPr>
        <p:spPr/>
        <p:txBody>
          <a:bodyPr/>
          <a:lstStyle/>
          <a:p>
            <a:r>
              <a:rPr lang="en-US" dirty="0" smtClean="0"/>
              <a:t>Lesson 2:  Storage Networking Technologies -1</a:t>
            </a:r>
          </a:p>
        </p:txBody>
      </p:sp>
      <p:sp>
        <p:nvSpPr>
          <p:cNvPr id="9" name="Footer Placeholder 8"/>
          <p:cNvSpPr>
            <a:spLocks noGrp="1"/>
          </p:cNvSpPr>
          <p:nvPr>
            <p:ph type="ftr" sz="quarter" idx="14"/>
          </p:nvPr>
        </p:nvSpPr>
        <p:spPr/>
        <p:txBody>
          <a:bodyPr/>
          <a:lstStyle/>
          <a:p>
            <a:pPr>
              <a:defRPr/>
            </a:pPr>
            <a:r>
              <a:rPr lang="en-US" dirty="0" smtClean="0"/>
              <a:t>Classic Data Center</a:t>
            </a:r>
            <a:endParaRPr lang="en-US" dirty="0"/>
          </a:p>
        </p:txBody>
      </p:sp>
      <p:sp>
        <p:nvSpPr>
          <p:cNvPr id="5" name="Slide Number Placeholder 4"/>
          <p:cNvSpPr>
            <a:spLocks noGrp="1"/>
          </p:cNvSpPr>
          <p:nvPr>
            <p:ph type="sldNum" sz="quarter" idx="15"/>
          </p:nvPr>
        </p:nvSpPr>
        <p:spPr/>
        <p:txBody>
          <a:bodyPr/>
          <a:lstStyle/>
          <a:p>
            <a:pPr>
              <a:defRPr/>
            </a:pPr>
            <a:fld id="{C1314293-9A8B-4ACA-B212-D2D19BB5553B}" type="slidenum">
              <a:rPr lang="en-US"/>
              <a:pPr>
                <a:defRPr/>
              </a:pPr>
              <a:t>17</a:t>
            </a:fld>
            <a:endParaRPr lang="en-US" dirty="0"/>
          </a:p>
        </p:txBody>
      </p:sp>
      <p:sp>
        <p:nvSpPr>
          <p:cNvPr id="10" name="Title 4"/>
          <p:cNvSpPr>
            <a:spLocks noGrp="1"/>
          </p:cNvSpPr>
          <p:nvPr>
            <p:ph type="ctrTitle"/>
          </p:nvPr>
        </p:nvSpPr>
        <p:spPr>
          <a:xfrm>
            <a:off x="685800" y="1143000"/>
            <a:ext cx="7772400" cy="688975"/>
          </a:xfrm>
        </p:spPr>
        <p:txBody>
          <a:bodyPr/>
          <a:lstStyle/>
          <a:p>
            <a:r>
              <a:rPr lang="en-US" dirty="0" smtClean="0"/>
              <a:t>Module 2: Classic Data Center (CDC)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Compute to Compute Communication</a:t>
            </a:r>
            <a:endParaRPr lang="en-US" dirty="0"/>
          </a:p>
        </p:txBody>
      </p:sp>
      <p:sp>
        <p:nvSpPr>
          <p:cNvPr id="8" name="Content Placeholder 7"/>
          <p:cNvSpPr>
            <a:spLocks noGrp="1"/>
          </p:cNvSpPr>
          <p:nvPr>
            <p:ph idx="1"/>
          </p:nvPr>
        </p:nvSpPr>
        <p:spPr/>
        <p:txBody>
          <a:bodyPr/>
          <a:lstStyle/>
          <a:p>
            <a:r>
              <a:rPr lang="en-US" dirty="0" smtClean="0"/>
              <a:t>Typically uses Ethernet or TCP/IP protocol</a:t>
            </a:r>
          </a:p>
          <a:p>
            <a:pPr lvl="1"/>
            <a:r>
              <a:rPr lang="en-US" dirty="0" smtClean="0"/>
              <a:t>LAN, MAN, and WAN</a:t>
            </a:r>
          </a:p>
          <a:p>
            <a:r>
              <a:rPr lang="en-US" dirty="0" smtClean="0"/>
              <a:t>Communication is enabled using various components:</a:t>
            </a:r>
          </a:p>
          <a:p>
            <a:pPr lvl="1"/>
            <a:r>
              <a:rPr lang="en-US" dirty="0" smtClean="0"/>
              <a:t>Network Interface Card (NIC)</a:t>
            </a:r>
          </a:p>
          <a:p>
            <a:pPr lvl="2"/>
            <a:r>
              <a:rPr lang="en-US" dirty="0" smtClean="0"/>
              <a:t>Has unique MAC address</a:t>
            </a:r>
          </a:p>
          <a:p>
            <a:pPr lvl="1"/>
            <a:r>
              <a:rPr lang="en-US" dirty="0" smtClean="0"/>
              <a:t>Switches and routers</a:t>
            </a:r>
          </a:p>
          <a:p>
            <a:pPr lvl="2"/>
            <a:r>
              <a:rPr lang="en-US" dirty="0" smtClean="0"/>
              <a:t>Switch provides scalability and interconnection between multiple compute systems</a:t>
            </a:r>
          </a:p>
          <a:p>
            <a:pPr lvl="2"/>
            <a:r>
              <a:rPr lang="en-US" dirty="0" smtClean="0"/>
              <a:t>Routers allow different networks to communicate with each other</a:t>
            </a:r>
          </a:p>
          <a:p>
            <a:pPr lvl="1"/>
            <a:r>
              <a:rPr lang="en-US" dirty="0" smtClean="0"/>
              <a:t>Cables</a:t>
            </a:r>
          </a:p>
          <a:p>
            <a:pPr lvl="2"/>
            <a:r>
              <a:rPr lang="en-US" dirty="0" smtClean="0"/>
              <a:t>Twisted pair, co-axial cable, optical fiber</a:t>
            </a:r>
          </a:p>
          <a:p>
            <a:pPr lvl="1"/>
            <a:endParaRPr lang="en-US" dirty="0" smtClean="0"/>
          </a:p>
          <a:p>
            <a:endParaRPr lang="en-US" dirty="0" smtClean="0"/>
          </a:p>
          <a:p>
            <a:pPr lvl="1">
              <a:buNone/>
            </a:pPr>
            <a:endParaRPr lang="en-US" dirty="0"/>
          </a:p>
        </p:txBody>
      </p:sp>
      <p:sp>
        <p:nvSpPr>
          <p:cNvPr id="6" name="Slide Number Placeholder 5"/>
          <p:cNvSpPr>
            <a:spLocks noGrp="1"/>
          </p:cNvSpPr>
          <p:nvPr>
            <p:ph type="sldNum" sz="quarter" idx="11"/>
          </p:nvPr>
        </p:nvSpPr>
        <p:spPr/>
        <p:txBody>
          <a:bodyPr/>
          <a:lstStyle/>
          <a:p>
            <a:pPr>
              <a:defRPr/>
            </a:pPr>
            <a:fld id="{E9C12BD9-86B3-4048-86CE-AC10D4E84307}" type="slidenum">
              <a:rPr lang="en-US" smtClean="0"/>
              <a:pPr>
                <a:defRPr/>
              </a:pPr>
              <a:t>18</a:t>
            </a:fld>
            <a:endParaRPr lang="en-US" dirty="0"/>
          </a:p>
        </p:txBody>
      </p:sp>
      <p:sp>
        <p:nvSpPr>
          <p:cNvPr id="5" name="Footer Placeholder 4"/>
          <p:cNvSpPr>
            <a:spLocks noGrp="1"/>
          </p:cNvSpPr>
          <p:nvPr>
            <p:ph type="ftr" sz="quarter" idx="10"/>
          </p:nvPr>
        </p:nvSpPr>
        <p:spPr/>
        <p:txBody>
          <a:bodyPr/>
          <a:lstStyle/>
          <a:p>
            <a:pPr>
              <a:defRPr/>
            </a:pPr>
            <a:r>
              <a:rPr lang="en-US" dirty="0" smtClean="0"/>
              <a:t>Classic Data Center</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Compute to Storage Communication</a:t>
            </a:r>
            <a:endParaRPr lang="en-US" dirty="0"/>
          </a:p>
        </p:txBody>
      </p:sp>
      <p:sp>
        <p:nvSpPr>
          <p:cNvPr id="8" name="Content Placeholder 7"/>
          <p:cNvSpPr>
            <a:spLocks noGrp="1"/>
          </p:cNvSpPr>
          <p:nvPr>
            <p:ph idx="1"/>
          </p:nvPr>
        </p:nvSpPr>
        <p:spPr/>
        <p:txBody>
          <a:bodyPr/>
          <a:lstStyle/>
          <a:p>
            <a:pPr marL="231775" lvl="1" indent="-231775">
              <a:buClr>
                <a:srgbClr val="92D050"/>
              </a:buClr>
              <a:buSzPct val="120000"/>
              <a:buFont typeface="Arial" charset="0"/>
              <a:buChar char="•"/>
            </a:pPr>
            <a:r>
              <a:rPr lang="en-US" sz="2400" dirty="0" smtClean="0"/>
              <a:t>Communication is enabled using various hardware components (HBA, CNA, NIC, switch, router, gateway ,and cables) and protocols </a:t>
            </a:r>
          </a:p>
          <a:p>
            <a:r>
              <a:rPr lang="en-US" dirty="0" smtClean="0"/>
              <a:t>Communication between compute and storage can be done using channel or network technologies </a:t>
            </a:r>
          </a:p>
          <a:p>
            <a:endParaRPr lang="en-US" dirty="0" smtClean="0"/>
          </a:p>
          <a:p>
            <a:endParaRPr lang="en-US" dirty="0" smtClean="0"/>
          </a:p>
          <a:p>
            <a:endParaRPr lang="en-US" dirty="0"/>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19</a:t>
            </a:fld>
            <a:endParaRPr lang="en-US" dirty="0"/>
          </a:p>
        </p:txBody>
      </p:sp>
      <p:graphicFrame>
        <p:nvGraphicFramePr>
          <p:cNvPr id="9" name="Table 8"/>
          <p:cNvGraphicFramePr>
            <a:graphicFrameLocks noGrp="1"/>
          </p:cNvGraphicFramePr>
          <p:nvPr/>
        </p:nvGraphicFramePr>
        <p:xfrm>
          <a:off x="838200" y="3139440"/>
          <a:ext cx="7543800" cy="3139440"/>
        </p:xfrm>
        <a:graphic>
          <a:graphicData uri="http://schemas.openxmlformats.org/drawingml/2006/table">
            <a:tbl>
              <a:tblPr firstRow="1" bandRow="1">
                <a:tableStyleId>{5C22544A-7EE6-4342-B048-85BDC9FD1C3A}</a:tableStyleId>
              </a:tblPr>
              <a:tblGrid>
                <a:gridCol w="3669956"/>
                <a:gridCol w="3873844"/>
              </a:tblGrid>
              <a:tr h="274320">
                <a:tc>
                  <a:txBody>
                    <a:bodyPr/>
                    <a:lstStyle/>
                    <a:p>
                      <a:r>
                        <a:rPr lang="en-US" sz="1600" dirty="0" smtClean="0"/>
                        <a:t>Channel Technology</a:t>
                      </a:r>
                      <a:endParaRPr lang="en-US" sz="1600" dirty="0"/>
                    </a:p>
                  </a:txBody>
                  <a:tcPr/>
                </a:tc>
                <a:tc>
                  <a:txBody>
                    <a:bodyPr/>
                    <a:lstStyle/>
                    <a:p>
                      <a:r>
                        <a:rPr lang="en-US" sz="1600" dirty="0" smtClean="0"/>
                        <a:t>Network</a:t>
                      </a:r>
                      <a:r>
                        <a:rPr lang="en-US" sz="1600" baseline="0" dirty="0" smtClean="0"/>
                        <a:t> Technology</a:t>
                      </a:r>
                      <a:endParaRPr lang="en-US" sz="1600" dirty="0"/>
                    </a:p>
                  </a:txBody>
                  <a:tcPr/>
                </a:tc>
              </a:tr>
              <a:tr h="274320">
                <a:tc>
                  <a:txBody>
                    <a:bodyPr/>
                    <a:lstStyle/>
                    <a:p>
                      <a:r>
                        <a:rPr lang="en-US" sz="1600" dirty="0" smtClean="0"/>
                        <a:t>Compute system and peripheral devices are</a:t>
                      </a:r>
                      <a:r>
                        <a:rPr lang="en-US" sz="1600" baseline="0" dirty="0" smtClean="0"/>
                        <a:t> connected through channel </a:t>
                      </a:r>
                      <a:endParaRPr lang="en-US" sz="1600" dirty="0"/>
                    </a:p>
                  </a:txBody>
                  <a:tcPr/>
                </a:tc>
                <a:tc>
                  <a:txBody>
                    <a:bodyPr/>
                    <a:lstStyle/>
                    <a:p>
                      <a:r>
                        <a:rPr lang="en-US" sz="1600" dirty="0" smtClean="0"/>
                        <a:t>Compute system and peripheral devices are connected </a:t>
                      </a:r>
                      <a:r>
                        <a:rPr lang="en-US" sz="1600" baseline="0" dirty="0" smtClean="0"/>
                        <a:t>over a</a:t>
                      </a:r>
                      <a:r>
                        <a:rPr lang="en-US" sz="1600" dirty="0" smtClean="0"/>
                        <a:t> network</a:t>
                      </a:r>
                      <a:endParaRPr lang="en-US" sz="1600" dirty="0"/>
                    </a:p>
                  </a:txBody>
                  <a:tcPr/>
                </a:tc>
              </a:tr>
              <a:tr h="274320">
                <a:tc>
                  <a:txBody>
                    <a:bodyPr/>
                    <a:lstStyle/>
                    <a:p>
                      <a:r>
                        <a:rPr lang="en-US" sz="1600" dirty="0" smtClean="0"/>
                        <a:t>Provides low protocol</a:t>
                      </a:r>
                      <a:r>
                        <a:rPr lang="en-US" sz="1600" baseline="0" dirty="0" smtClean="0"/>
                        <a:t> overhead due to tight coupling</a:t>
                      </a:r>
                      <a:endParaRPr lang="en-US" sz="1600" dirty="0"/>
                    </a:p>
                  </a:txBody>
                  <a:tcPr/>
                </a:tc>
                <a:tc>
                  <a:txBody>
                    <a:bodyPr/>
                    <a:lstStyle/>
                    <a:p>
                      <a:r>
                        <a:rPr lang="en-US" sz="1600" dirty="0" smtClean="0"/>
                        <a:t>High protocol overhead due to network connection</a:t>
                      </a:r>
                      <a:endParaRPr lang="en-US" sz="1600" dirty="0"/>
                    </a:p>
                  </a:txBody>
                  <a:tcPr/>
                </a:tc>
              </a:tr>
              <a:tr h="274320">
                <a:tc>
                  <a:txBody>
                    <a:bodyPr/>
                    <a:lstStyle/>
                    <a:p>
                      <a:r>
                        <a:rPr lang="en-US" sz="1600" dirty="0" smtClean="0"/>
                        <a:t>Supports transmission only over short distances</a:t>
                      </a:r>
                      <a:endParaRPr lang="en-US" sz="1600" dirty="0"/>
                    </a:p>
                  </a:txBody>
                  <a:tcPr/>
                </a:tc>
                <a:tc>
                  <a:txBody>
                    <a:bodyPr/>
                    <a:lstStyle/>
                    <a:p>
                      <a:r>
                        <a:rPr lang="en-US" sz="1600" dirty="0" smtClean="0"/>
                        <a:t>Supports transmission</a:t>
                      </a:r>
                      <a:r>
                        <a:rPr lang="en-US" sz="1600" baseline="0" dirty="0" smtClean="0"/>
                        <a:t> over long distances</a:t>
                      </a:r>
                      <a:endParaRPr lang="en-US" sz="1600" dirty="0"/>
                    </a:p>
                  </a:txBody>
                  <a:tcPr/>
                </a:tc>
              </a:tr>
              <a:tr h="274320">
                <a:tc>
                  <a:txBody>
                    <a:bodyPr/>
                    <a:lstStyle/>
                    <a:p>
                      <a:r>
                        <a:rPr lang="en-US" sz="1600" baseline="0" dirty="0" smtClean="0"/>
                        <a:t>Protocol examples: PCI, IDE/A</a:t>
                      </a:r>
                      <a:r>
                        <a:rPr lang="en-US" sz="1600" kern="1200" baseline="0" dirty="0" smtClean="0">
                          <a:solidFill>
                            <a:schemeClr val="dk1"/>
                          </a:solidFill>
                          <a:latin typeface="+mn-lt"/>
                          <a:ea typeface="+mn-ea"/>
                          <a:cs typeface="+mn-cs"/>
                        </a:rPr>
                        <a:t>TA</a:t>
                      </a:r>
                      <a:r>
                        <a:rPr lang="en-US" sz="1600" baseline="0" dirty="0" smtClean="0"/>
                        <a:t>, SCSI, etc.</a:t>
                      </a:r>
                      <a:endParaRPr lang="en-US" sz="1600" dirty="0"/>
                    </a:p>
                  </a:txBody>
                  <a:tcPr/>
                </a:tc>
                <a:tc>
                  <a:txBody>
                    <a:bodyPr/>
                    <a:lstStyle/>
                    <a:p>
                      <a:r>
                        <a:rPr lang="en-US" sz="1600" dirty="0" smtClean="0"/>
                        <a:t>Protocol examples: iSCSI( SCSI over IP), FCoE ( Fibre Channel over Ethernet), and</a:t>
                      </a:r>
                      <a:r>
                        <a:rPr lang="en-US" sz="1600" baseline="0" dirty="0" smtClean="0"/>
                        <a:t> </a:t>
                      </a:r>
                      <a:r>
                        <a:rPr lang="en-US" sz="1600" dirty="0" smtClean="0"/>
                        <a:t>FC</a:t>
                      </a:r>
                      <a:endParaRPr lang="en-US" sz="1600" dirty="0"/>
                    </a:p>
                  </a:txBody>
                  <a:tcPr/>
                </a:tc>
              </a:tr>
            </a:tbl>
          </a:graphicData>
        </a:graphic>
      </p:graphicFrame>
      <p:sp>
        <p:nvSpPr>
          <p:cNvPr id="10"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371600" y="2590800"/>
            <a:ext cx="7772400" cy="2667000"/>
          </a:xfrm>
        </p:spPr>
        <p:txBody>
          <a:bodyPr>
            <a:normAutofit/>
          </a:bodyPr>
          <a:lstStyle/>
          <a:p>
            <a:r>
              <a:rPr lang="en-US" dirty="0" smtClean="0">
                <a:solidFill>
                  <a:schemeClr val="bg2">
                    <a:lumMod val="75000"/>
                  </a:schemeClr>
                </a:solidFill>
              </a:rPr>
              <a:t>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Application and DBMS</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Physical and logical components of a compute system</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Storage device options</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RAID technology and Intelligent storage system</a:t>
            </a:r>
          </a:p>
        </p:txBody>
      </p:sp>
      <p:sp>
        <p:nvSpPr>
          <p:cNvPr id="23556" name="Content Placeholder 7"/>
          <p:cNvSpPr>
            <a:spLocks noGrp="1"/>
          </p:cNvSpPr>
          <p:nvPr>
            <p:ph sz="quarter" idx="13"/>
          </p:nvPr>
        </p:nvSpPr>
        <p:spPr/>
        <p:txBody>
          <a:bodyPr/>
          <a:lstStyle/>
          <a:p>
            <a:r>
              <a:rPr lang="en-US" dirty="0" smtClean="0"/>
              <a:t>Lesson 1: Application, DBMS, Compute, and Storage</a:t>
            </a:r>
          </a:p>
        </p:txBody>
      </p:sp>
      <p:sp>
        <p:nvSpPr>
          <p:cNvPr id="9" name="Footer Placeholder 8"/>
          <p:cNvSpPr>
            <a:spLocks noGrp="1"/>
          </p:cNvSpPr>
          <p:nvPr>
            <p:ph type="ftr" sz="quarter" idx="14"/>
          </p:nvPr>
        </p:nvSpPr>
        <p:spPr/>
        <p:txBody>
          <a:bodyPr/>
          <a:lstStyle/>
          <a:p>
            <a:pPr>
              <a:defRPr/>
            </a:pPr>
            <a:r>
              <a:rPr lang="en-US" dirty="0" smtClean="0"/>
              <a:t>Classic Data Center</a:t>
            </a:r>
            <a:endParaRPr lang="en-US" dirty="0"/>
          </a:p>
        </p:txBody>
      </p:sp>
      <p:sp>
        <p:nvSpPr>
          <p:cNvPr id="5" name="Slide Number Placeholder 4"/>
          <p:cNvSpPr>
            <a:spLocks noGrp="1"/>
          </p:cNvSpPr>
          <p:nvPr>
            <p:ph type="sldNum" sz="quarter" idx="15"/>
          </p:nvPr>
        </p:nvSpPr>
        <p:spPr/>
        <p:txBody>
          <a:bodyPr/>
          <a:lstStyle/>
          <a:p>
            <a:pPr>
              <a:defRPr/>
            </a:pPr>
            <a:fld id="{C1314293-9A8B-4ACA-B212-D2D19BB5553B}" type="slidenum">
              <a:rPr lang="en-US"/>
              <a:pPr>
                <a:defRPr/>
              </a:pPr>
              <a:t>2</a:t>
            </a:fld>
            <a:endParaRPr lang="en-US" dirty="0"/>
          </a:p>
        </p:txBody>
      </p:sp>
      <p:sp>
        <p:nvSpPr>
          <p:cNvPr id="10" name="Title 4"/>
          <p:cNvSpPr>
            <a:spLocks noGrp="1"/>
          </p:cNvSpPr>
          <p:nvPr>
            <p:ph type="ctrTitle"/>
          </p:nvPr>
        </p:nvSpPr>
        <p:spPr>
          <a:xfrm>
            <a:off x="685800" y="1143000"/>
            <a:ext cx="7772400" cy="688975"/>
          </a:xfrm>
        </p:spPr>
        <p:txBody>
          <a:bodyPr/>
          <a:lstStyle/>
          <a:p>
            <a:r>
              <a:rPr lang="en-US" dirty="0" smtClean="0"/>
              <a:t>Module 2: Classic Data Center (CDC)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Communication Protocols</a:t>
            </a:r>
            <a:endParaRPr lang="en-US" dirty="0"/>
          </a:p>
        </p:txBody>
      </p:sp>
      <p:sp>
        <p:nvSpPr>
          <p:cNvPr id="8" name="Content Placeholder 7"/>
          <p:cNvSpPr>
            <a:spLocks noGrp="1"/>
          </p:cNvSpPr>
          <p:nvPr>
            <p:ph idx="1"/>
          </p:nvPr>
        </p:nvSpPr>
        <p:spPr/>
        <p:txBody>
          <a:bodyPr/>
          <a:lstStyle/>
          <a:p>
            <a:r>
              <a:rPr lang="en-US" dirty="0" smtClean="0"/>
              <a:t>Peripheral Component Interconnect (PCI)</a:t>
            </a:r>
          </a:p>
          <a:p>
            <a:pPr lvl="1"/>
            <a:r>
              <a:rPr lang="en-US" dirty="0" smtClean="0"/>
              <a:t>Provides interconnection between CPU and attached devices </a:t>
            </a:r>
          </a:p>
          <a:p>
            <a:pPr lvl="1"/>
            <a:r>
              <a:rPr lang="en-US" dirty="0" smtClean="0"/>
              <a:t>Latest PCI Express bus provides throughput of 133 MB/sec</a:t>
            </a:r>
          </a:p>
          <a:p>
            <a:r>
              <a:rPr lang="en-US" dirty="0" smtClean="0"/>
              <a:t>Integrated Device Electronics/Advanced Technology Attachment (IDE/ATA)</a:t>
            </a:r>
          </a:p>
          <a:p>
            <a:pPr lvl="1"/>
            <a:r>
              <a:rPr lang="en-US" dirty="0" smtClean="0"/>
              <a:t>Popular protocol to connect to disk drives </a:t>
            </a:r>
          </a:p>
          <a:p>
            <a:pPr lvl="1"/>
            <a:r>
              <a:rPr lang="en-US" dirty="0" smtClean="0"/>
              <a:t>Supports 16-bit parallel transmission</a:t>
            </a:r>
          </a:p>
          <a:p>
            <a:pPr lvl="1"/>
            <a:r>
              <a:rPr lang="en-US" dirty="0" smtClean="0"/>
              <a:t>Serial version is called Serial ATA (SATA)</a:t>
            </a:r>
          </a:p>
          <a:p>
            <a:pPr lvl="1"/>
            <a:r>
              <a:rPr lang="en-US" dirty="0" smtClean="0"/>
              <a:t>Both versions offer good performance at a relatively low cost</a:t>
            </a:r>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20</a:t>
            </a:fld>
            <a:endParaRPr lang="en-US" dirty="0"/>
          </a:p>
        </p:txBody>
      </p:sp>
      <p:sp>
        <p:nvSpPr>
          <p:cNvPr id="9"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Communication Protocols (contd.)</a:t>
            </a:r>
            <a:endParaRPr lang="en-US" dirty="0"/>
          </a:p>
        </p:txBody>
      </p:sp>
      <p:sp>
        <p:nvSpPr>
          <p:cNvPr id="8" name="Content Placeholder 7"/>
          <p:cNvSpPr>
            <a:spLocks noGrp="1"/>
          </p:cNvSpPr>
          <p:nvPr>
            <p:ph idx="1"/>
          </p:nvPr>
        </p:nvSpPr>
        <p:spPr/>
        <p:txBody>
          <a:bodyPr/>
          <a:lstStyle/>
          <a:p>
            <a:r>
              <a:rPr lang="en-US" dirty="0" smtClean="0"/>
              <a:t>Small Computer System Interface (SCSI)</a:t>
            </a:r>
          </a:p>
          <a:p>
            <a:pPr lvl="1"/>
            <a:r>
              <a:rPr lang="en-US" sz="2400" dirty="0" smtClean="0"/>
              <a:t>Preferred storage connectivity option for high-end environments</a:t>
            </a:r>
          </a:p>
          <a:p>
            <a:pPr lvl="1"/>
            <a:r>
              <a:rPr lang="en-US" sz="2400" dirty="0" smtClean="0"/>
              <a:t>Improved performance, scalability, and high cost when compared to ATA</a:t>
            </a:r>
          </a:p>
          <a:p>
            <a:pPr lvl="1"/>
            <a:r>
              <a:rPr lang="en-US" sz="2400" dirty="0" smtClean="0"/>
              <a:t>Serial version is called Serial Attached SCSI (SAS)</a:t>
            </a:r>
          </a:p>
          <a:p>
            <a:r>
              <a:rPr lang="en-US" dirty="0" smtClean="0"/>
              <a:t>Transmission Control Protocol/Internet Protocol (TCP/IP)</a:t>
            </a:r>
          </a:p>
          <a:p>
            <a:pPr lvl="1"/>
            <a:r>
              <a:rPr lang="en-US" sz="2400" dirty="0" smtClean="0"/>
              <a:t>Traditionally used for compute to compute communication</a:t>
            </a:r>
          </a:p>
          <a:p>
            <a:pPr lvl="1"/>
            <a:r>
              <a:rPr lang="en-US" sz="2400" dirty="0" smtClean="0"/>
              <a:t>Now used for compute to storage communication also</a:t>
            </a:r>
          </a:p>
          <a:p>
            <a:pPr lvl="2"/>
            <a:r>
              <a:rPr lang="en-US" dirty="0" smtClean="0"/>
              <a:t>iSCSI (SCSI over IP) and FCoE (Fibre Channel over Ethernet) are examples</a:t>
            </a:r>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21</a:t>
            </a:fld>
            <a:endParaRPr lang="en-US" dirty="0"/>
          </a:p>
        </p:txBody>
      </p:sp>
      <p:sp>
        <p:nvSpPr>
          <p:cNvPr id="9"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1" name="Rectangle 21"/>
          <p:cNvSpPr>
            <a:spLocks noChangeArrowheads="1"/>
          </p:cNvSpPr>
          <p:nvPr/>
        </p:nvSpPr>
        <p:spPr bwMode="auto">
          <a:xfrm>
            <a:off x="4895850" y="4288393"/>
            <a:ext cx="1981200" cy="762000"/>
          </a:xfrm>
          <a:prstGeom prst="rect">
            <a:avLst/>
          </a:prstGeom>
          <a:solidFill>
            <a:srgbClr val="969696"/>
          </a:solidFill>
          <a:ln w="9525">
            <a:solidFill>
              <a:schemeClr val="tx1"/>
            </a:solidFill>
            <a:miter lim="800000"/>
            <a:headEnd/>
            <a:tailEnd/>
          </a:ln>
          <a:effectLst/>
        </p:spPr>
        <p:txBody>
          <a:bodyPr wrap="none" anchor="ctr"/>
          <a:lstStyle/>
          <a:p>
            <a:endParaRPr lang="en-US" dirty="0">
              <a:latin typeface="Calibri" pitchFamily="34" charset="0"/>
            </a:endParaRPr>
          </a:p>
        </p:txBody>
      </p:sp>
      <p:sp>
        <p:nvSpPr>
          <p:cNvPr id="51217" name="Rectangle 17"/>
          <p:cNvSpPr>
            <a:spLocks noChangeArrowheads="1"/>
          </p:cNvSpPr>
          <p:nvPr/>
        </p:nvSpPr>
        <p:spPr bwMode="auto">
          <a:xfrm>
            <a:off x="4895850" y="1472168"/>
            <a:ext cx="1981200" cy="1236663"/>
          </a:xfrm>
          <a:prstGeom prst="rect">
            <a:avLst/>
          </a:prstGeom>
          <a:solidFill>
            <a:srgbClr val="969696"/>
          </a:solidFill>
          <a:ln w="9525">
            <a:solidFill>
              <a:schemeClr val="tx1"/>
            </a:solidFill>
            <a:miter lim="800000"/>
            <a:headEnd/>
            <a:tailEnd/>
          </a:ln>
          <a:effectLst/>
        </p:spPr>
        <p:txBody>
          <a:bodyPr wrap="none" anchor="ctr"/>
          <a:lstStyle/>
          <a:p>
            <a:endParaRPr lang="en-US" dirty="0">
              <a:latin typeface="Calibri" pitchFamily="34" charset="0"/>
            </a:endParaRPr>
          </a:p>
        </p:txBody>
      </p:sp>
      <p:sp>
        <p:nvSpPr>
          <p:cNvPr id="51232" name="Line 32"/>
          <p:cNvSpPr>
            <a:spLocks noChangeShapeType="1"/>
          </p:cNvSpPr>
          <p:nvPr/>
        </p:nvSpPr>
        <p:spPr bwMode="auto">
          <a:xfrm>
            <a:off x="5867400" y="1716643"/>
            <a:ext cx="0" cy="312420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51208" name="Rectangle 8"/>
          <p:cNvSpPr>
            <a:spLocks noChangeArrowheads="1"/>
          </p:cNvSpPr>
          <p:nvPr/>
        </p:nvSpPr>
        <p:spPr bwMode="auto">
          <a:xfrm>
            <a:off x="2209800" y="1476931"/>
            <a:ext cx="1981200" cy="725487"/>
          </a:xfrm>
          <a:prstGeom prst="rect">
            <a:avLst/>
          </a:prstGeom>
          <a:solidFill>
            <a:srgbClr val="969696"/>
          </a:solidFill>
          <a:ln w="9525">
            <a:solidFill>
              <a:schemeClr val="tx1"/>
            </a:solidFill>
            <a:miter lim="800000"/>
            <a:headEnd/>
            <a:tailEnd/>
          </a:ln>
          <a:effectLst/>
        </p:spPr>
        <p:txBody>
          <a:bodyPr wrap="none" anchor="ctr"/>
          <a:lstStyle/>
          <a:p>
            <a:endParaRPr lang="en-US" dirty="0">
              <a:latin typeface="Calibri" pitchFamily="34" charset="0"/>
            </a:endParaRPr>
          </a:p>
        </p:txBody>
      </p:sp>
      <p:sp>
        <p:nvSpPr>
          <p:cNvPr id="51209" name="Rectangle 9"/>
          <p:cNvSpPr>
            <a:spLocks noChangeArrowheads="1"/>
          </p:cNvSpPr>
          <p:nvPr/>
        </p:nvSpPr>
        <p:spPr bwMode="auto">
          <a:xfrm>
            <a:off x="2209800" y="3786743"/>
            <a:ext cx="1981200" cy="1265238"/>
          </a:xfrm>
          <a:prstGeom prst="rect">
            <a:avLst/>
          </a:prstGeom>
          <a:solidFill>
            <a:srgbClr val="969696"/>
          </a:solidFill>
          <a:ln w="9525">
            <a:solidFill>
              <a:schemeClr val="tx1"/>
            </a:solidFill>
            <a:miter lim="800000"/>
            <a:headEnd/>
            <a:tailEnd/>
          </a:ln>
          <a:effectLst/>
        </p:spPr>
        <p:txBody>
          <a:bodyPr wrap="none" anchor="ctr"/>
          <a:lstStyle/>
          <a:p>
            <a:endParaRPr lang="en-US" dirty="0">
              <a:latin typeface="Calibri" pitchFamily="34" charset="0"/>
            </a:endParaRPr>
          </a:p>
        </p:txBody>
      </p:sp>
      <p:sp>
        <p:nvSpPr>
          <p:cNvPr id="51231" name="Line 31"/>
          <p:cNvSpPr>
            <a:spLocks noChangeShapeType="1"/>
          </p:cNvSpPr>
          <p:nvPr/>
        </p:nvSpPr>
        <p:spPr bwMode="auto">
          <a:xfrm>
            <a:off x="3124200" y="1688068"/>
            <a:ext cx="0" cy="3124200"/>
          </a:xfrm>
          <a:prstGeom prst="line">
            <a:avLst/>
          </a:prstGeom>
          <a:noFill/>
          <a:ln w="38100">
            <a:solidFill>
              <a:schemeClr val="tx1"/>
            </a:solidFill>
            <a:round/>
            <a:headEnd/>
            <a:tailEnd/>
          </a:ln>
          <a:effectLst/>
        </p:spPr>
        <p:txBody>
          <a:bodyPr/>
          <a:lstStyle/>
          <a:p>
            <a:endParaRPr lang="en-US" dirty="0">
              <a:latin typeface="Calibri" pitchFamily="34" charset="0"/>
            </a:endParaRPr>
          </a:p>
        </p:txBody>
      </p:sp>
      <p:sp>
        <p:nvSpPr>
          <p:cNvPr id="51202" name="Title 6"/>
          <p:cNvSpPr>
            <a:spLocks noGrp="1"/>
          </p:cNvSpPr>
          <p:nvPr>
            <p:ph type="title" idx="4294967295"/>
          </p:nvPr>
        </p:nvSpPr>
        <p:spPr/>
        <p:txBody>
          <a:bodyPr/>
          <a:lstStyle/>
          <a:p>
            <a:pPr eaLnBrk="1" hangingPunct="1"/>
            <a:r>
              <a:rPr lang="en-US" dirty="0" smtClean="0">
                <a:solidFill>
                  <a:schemeClr val="accent1"/>
                </a:solidFill>
              </a:rPr>
              <a:t>Data Access by Compute</a:t>
            </a:r>
          </a:p>
        </p:txBody>
      </p:sp>
      <p:sp>
        <p:nvSpPr>
          <p:cNvPr id="5" name="Footer Placeholder 4"/>
          <p:cNvSpPr txBox="1">
            <a:spLocks noGrp="1"/>
          </p:cNvSpPr>
          <p:nvPr/>
        </p:nvSpPr>
        <p:spPr>
          <a:xfrm>
            <a:off x="4419600" y="6629400"/>
            <a:ext cx="4191000" cy="228600"/>
          </a:xfrm>
          <a:prstGeom prst="rect">
            <a:avLst/>
          </a:prstGeom>
          <a:noFill/>
        </p:spPr>
        <p:txBody>
          <a:bodyPr anchor="b"/>
          <a:lstStyle/>
          <a:p>
            <a:pPr algn="r" fontAlgn="auto">
              <a:spcBef>
                <a:spcPts val="0"/>
              </a:spcBef>
              <a:spcAft>
                <a:spcPts val="0"/>
              </a:spcAft>
              <a:defRPr/>
            </a:pPr>
            <a:r>
              <a:rPr lang="en-US" sz="1000" dirty="0">
                <a:solidFill>
                  <a:schemeClr val="tx1">
                    <a:lumMod val="75000"/>
                    <a:lumOff val="25000"/>
                  </a:schemeClr>
                </a:solidFill>
                <a:latin typeface="Calibri" pitchFamily="34" charset="0"/>
                <a:cs typeface="+mn-cs"/>
              </a:rPr>
              <a:t>Classic Data Center</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6200C554-7CB1-4B27-91E0-5D836A27D024}"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22</a:t>
            </a:fld>
            <a:endParaRPr lang="en-US" sz="1000" dirty="0">
              <a:solidFill>
                <a:schemeClr val="tx1">
                  <a:lumMod val="75000"/>
                  <a:lumOff val="25000"/>
                </a:schemeClr>
              </a:solidFill>
              <a:latin typeface="Calibri" pitchFamily="34" charset="0"/>
              <a:cs typeface="+mn-cs"/>
            </a:endParaRPr>
          </a:p>
        </p:txBody>
      </p:sp>
      <p:pic>
        <p:nvPicPr>
          <p:cNvPr id="51207" name="Picture 5" descr="Black Cloud.png"/>
          <p:cNvPicPr>
            <a:picLocks noChangeAspect="1"/>
          </p:cNvPicPr>
          <p:nvPr/>
        </p:nvPicPr>
        <p:blipFill>
          <a:blip r:embed="rId3" cstate="print"/>
          <a:srcRect/>
          <a:stretch>
            <a:fillRect/>
          </a:stretch>
        </p:blipFill>
        <p:spPr bwMode="auto">
          <a:xfrm>
            <a:off x="2209800" y="2602468"/>
            <a:ext cx="1895475" cy="981075"/>
          </a:xfrm>
          <a:prstGeom prst="rect">
            <a:avLst/>
          </a:prstGeom>
          <a:noFill/>
          <a:ln w="9525">
            <a:noFill/>
            <a:miter lim="800000"/>
            <a:headEnd/>
            <a:tailEnd/>
          </a:ln>
        </p:spPr>
      </p:pic>
      <p:pic>
        <p:nvPicPr>
          <p:cNvPr id="51210" name="Picture 5" descr="Black Cloud.png"/>
          <p:cNvPicPr>
            <a:picLocks noChangeAspect="1"/>
          </p:cNvPicPr>
          <p:nvPr/>
        </p:nvPicPr>
        <p:blipFill>
          <a:blip r:embed="rId3" cstate="print"/>
          <a:srcRect/>
          <a:stretch>
            <a:fillRect/>
          </a:stretch>
        </p:blipFill>
        <p:spPr bwMode="auto">
          <a:xfrm>
            <a:off x="4933950" y="3040618"/>
            <a:ext cx="1895475" cy="981075"/>
          </a:xfrm>
          <a:prstGeom prst="rect">
            <a:avLst/>
          </a:prstGeom>
          <a:noFill/>
          <a:ln w="9525">
            <a:noFill/>
            <a:miter lim="800000"/>
            <a:headEnd/>
            <a:tailEnd/>
          </a:ln>
        </p:spPr>
      </p:pic>
      <p:sp>
        <p:nvSpPr>
          <p:cNvPr id="51213" name="AutoShape 13"/>
          <p:cNvSpPr>
            <a:spLocks noChangeArrowheads="1"/>
          </p:cNvSpPr>
          <p:nvPr/>
        </p:nvSpPr>
        <p:spPr bwMode="auto">
          <a:xfrm>
            <a:off x="2362200" y="1611868"/>
            <a:ext cx="1676400" cy="457200"/>
          </a:xfrm>
          <a:prstGeom prst="roundRect">
            <a:avLst>
              <a:gd name="adj" fmla="val 16667"/>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endParaRPr lang="en-US" dirty="0">
              <a:latin typeface="Calibri" pitchFamily="34" charset="0"/>
            </a:endParaRPr>
          </a:p>
        </p:txBody>
      </p:sp>
      <p:sp>
        <p:nvSpPr>
          <p:cNvPr id="51214" name="AutoShape 14"/>
          <p:cNvSpPr>
            <a:spLocks noChangeArrowheads="1"/>
          </p:cNvSpPr>
          <p:nvPr/>
        </p:nvSpPr>
        <p:spPr bwMode="auto">
          <a:xfrm>
            <a:off x="2381250" y="3878818"/>
            <a:ext cx="1676400" cy="457200"/>
          </a:xfrm>
          <a:prstGeom prst="roundRect">
            <a:avLst>
              <a:gd name="adj" fmla="val 16667"/>
            </a:avLst>
          </a:prstGeom>
          <a:gradFill rotWithShape="1">
            <a:gsLst>
              <a:gs pos="0">
                <a:srgbClr val="99CCFF"/>
              </a:gs>
              <a:gs pos="100000">
                <a:srgbClr val="99CCFF">
                  <a:gamma/>
                  <a:shade val="46275"/>
                  <a:invGamma/>
                </a:srgbClr>
              </a:gs>
            </a:gsLst>
            <a:lin ang="5400000" scaled="1"/>
          </a:gradFill>
          <a:ln w="9525">
            <a:solidFill>
              <a:schemeClr val="tx1"/>
            </a:solidFill>
            <a:round/>
            <a:headEnd/>
            <a:tailEnd/>
          </a:ln>
          <a:effectLst/>
        </p:spPr>
        <p:txBody>
          <a:bodyPr wrap="none" anchor="ctr"/>
          <a:lstStyle/>
          <a:p>
            <a:endParaRPr lang="en-US" dirty="0">
              <a:latin typeface="Calibri" pitchFamily="34" charset="0"/>
            </a:endParaRPr>
          </a:p>
        </p:txBody>
      </p:sp>
      <p:sp>
        <p:nvSpPr>
          <p:cNvPr id="51215" name="AutoShape 15"/>
          <p:cNvSpPr>
            <a:spLocks noChangeArrowheads="1"/>
          </p:cNvSpPr>
          <p:nvPr/>
        </p:nvSpPr>
        <p:spPr bwMode="auto">
          <a:xfrm>
            <a:off x="2381250" y="4488418"/>
            <a:ext cx="1676400" cy="457200"/>
          </a:xfrm>
          <a:prstGeom prst="roundRect">
            <a:avLst>
              <a:gd name="adj" fmla="val 16667"/>
            </a:avLst>
          </a:prstGeom>
          <a:gradFill rotWithShape="1">
            <a:gsLst>
              <a:gs pos="0">
                <a:schemeClr val="accent4">
                  <a:lumMod val="75000"/>
                </a:schemeClr>
              </a:gs>
              <a:gs pos="100000">
                <a:srgbClr val="C0C0C0">
                  <a:gamma/>
                  <a:shade val="46275"/>
                  <a:invGamma/>
                </a:srgbClr>
              </a:gs>
            </a:gsLst>
            <a:lin ang="5400000" scaled="1"/>
          </a:gradFill>
          <a:ln w="9525">
            <a:solidFill>
              <a:schemeClr val="tx1"/>
            </a:solidFill>
            <a:round/>
            <a:headEnd/>
            <a:tailEnd/>
          </a:ln>
          <a:effectLst/>
        </p:spPr>
        <p:txBody>
          <a:bodyPr wrap="none" anchor="ctr"/>
          <a:lstStyle/>
          <a:p>
            <a:endParaRPr lang="en-US" dirty="0">
              <a:latin typeface="Calibri" pitchFamily="34" charset="0"/>
            </a:endParaRPr>
          </a:p>
        </p:txBody>
      </p:sp>
      <p:sp>
        <p:nvSpPr>
          <p:cNvPr id="51218" name="AutoShape 18"/>
          <p:cNvSpPr>
            <a:spLocks noChangeArrowheads="1"/>
          </p:cNvSpPr>
          <p:nvPr/>
        </p:nvSpPr>
        <p:spPr bwMode="auto">
          <a:xfrm>
            <a:off x="5067300" y="1564243"/>
            <a:ext cx="1676400" cy="457200"/>
          </a:xfrm>
          <a:prstGeom prst="roundRect">
            <a:avLst>
              <a:gd name="adj" fmla="val 16667"/>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endParaRPr lang="en-US" dirty="0">
              <a:latin typeface="Calibri" pitchFamily="34" charset="0"/>
            </a:endParaRPr>
          </a:p>
        </p:txBody>
      </p:sp>
      <p:sp>
        <p:nvSpPr>
          <p:cNvPr id="51219" name="AutoShape 19"/>
          <p:cNvSpPr>
            <a:spLocks noChangeArrowheads="1"/>
          </p:cNvSpPr>
          <p:nvPr/>
        </p:nvSpPr>
        <p:spPr bwMode="auto">
          <a:xfrm>
            <a:off x="5067300" y="2173843"/>
            <a:ext cx="1676400" cy="457200"/>
          </a:xfrm>
          <a:prstGeom prst="roundRect">
            <a:avLst>
              <a:gd name="adj" fmla="val 16667"/>
            </a:avLst>
          </a:prstGeom>
          <a:gradFill rotWithShape="1">
            <a:gsLst>
              <a:gs pos="0">
                <a:srgbClr val="99CCFF"/>
              </a:gs>
              <a:gs pos="100000">
                <a:srgbClr val="99CCFF">
                  <a:gamma/>
                  <a:shade val="46275"/>
                  <a:invGamma/>
                </a:srgbClr>
              </a:gs>
            </a:gsLst>
            <a:lin ang="5400000" scaled="1"/>
          </a:gradFill>
          <a:ln w="9525">
            <a:solidFill>
              <a:schemeClr val="tx1"/>
            </a:solidFill>
            <a:round/>
            <a:headEnd/>
            <a:tailEnd/>
          </a:ln>
          <a:effectLst/>
        </p:spPr>
        <p:txBody>
          <a:bodyPr wrap="none" anchor="ctr"/>
          <a:lstStyle/>
          <a:p>
            <a:endParaRPr lang="en-US" dirty="0">
              <a:latin typeface="Calibri" pitchFamily="34" charset="0"/>
            </a:endParaRPr>
          </a:p>
        </p:txBody>
      </p:sp>
      <p:sp>
        <p:nvSpPr>
          <p:cNvPr id="51222" name="AutoShape 22"/>
          <p:cNvSpPr>
            <a:spLocks noChangeArrowheads="1"/>
          </p:cNvSpPr>
          <p:nvPr/>
        </p:nvSpPr>
        <p:spPr bwMode="auto">
          <a:xfrm>
            <a:off x="5048250" y="4440793"/>
            <a:ext cx="1676400" cy="457200"/>
          </a:xfrm>
          <a:prstGeom prst="roundRect">
            <a:avLst>
              <a:gd name="adj" fmla="val 16667"/>
            </a:avLst>
          </a:prstGeom>
          <a:gradFill rotWithShape="1">
            <a:gsLst>
              <a:gs pos="0">
                <a:schemeClr val="accent4">
                  <a:lumMod val="75000"/>
                </a:schemeClr>
              </a:gs>
              <a:gs pos="100000">
                <a:srgbClr val="C0C0C0">
                  <a:gamma/>
                  <a:shade val="46275"/>
                  <a:invGamma/>
                </a:srgbClr>
              </a:gs>
            </a:gsLst>
            <a:lin ang="5400000" scaled="1"/>
          </a:gradFill>
          <a:ln w="9525">
            <a:solidFill>
              <a:schemeClr val="tx1"/>
            </a:solidFill>
            <a:round/>
            <a:headEnd/>
            <a:tailEnd/>
          </a:ln>
          <a:effectLst/>
        </p:spPr>
        <p:txBody>
          <a:bodyPr wrap="none" anchor="ctr"/>
          <a:lstStyle/>
          <a:p>
            <a:endParaRPr lang="en-US" dirty="0">
              <a:latin typeface="Calibri" pitchFamily="34" charset="0"/>
            </a:endParaRPr>
          </a:p>
        </p:txBody>
      </p:sp>
      <p:sp>
        <p:nvSpPr>
          <p:cNvPr id="51223" name="Text Box 23"/>
          <p:cNvSpPr txBox="1">
            <a:spLocks noChangeArrowheads="1"/>
          </p:cNvSpPr>
          <p:nvPr/>
        </p:nvSpPr>
        <p:spPr bwMode="auto">
          <a:xfrm>
            <a:off x="2667000" y="1664256"/>
            <a:ext cx="1149350" cy="336550"/>
          </a:xfrm>
          <a:prstGeom prst="rect">
            <a:avLst/>
          </a:prstGeom>
          <a:noFill/>
          <a:ln w="9525">
            <a:noFill/>
            <a:miter lim="800000"/>
            <a:headEnd/>
            <a:tailEnd/>
          </a:ln>
          <a:effectLst/>
        </p:spPr>
        <p:txBody>
          <a:bodyPr wrap="none">
            <a:spAutoFit/>
          </a:bodyPr>
          <a:lstStyle/>
          <a:p>
            <a:r>
              <a:rPr lang="en-US" sz="1600" b="1" dirty="0">
                <a:solidFill>
                  <a:schemeClr val="bg1"/>
                </a:solidFill>
                <a:latin typeface="Calibri" pitchFamily="34" charset="0"/>
              </a:rPr>
              <a:t>Application</a:t>
            </a:r>
          </a:p>
        </p:txBody>
      </p:sp>
      <p:sp>
        <p:nvSpPr>
          <p:cNvPr id="51224" name="Text Box 24"/>
          <p:cNvSpPr txBox="1">
            <a:spLocks noChangeArrowheads="1"/>
          </p:cNvSpPr>
          <p:nvPr/>
        </p:nvSpPr>
        <p:spPr bwMode="auto">
          <a:xfrm>
            <a:off x="2619375" y="3913743"/>
            <a:ext cx="1135063" cy="336550"/>
          </a:xfrm>
          <a:prstGeom prst="rect">
            <a:avLst/>
          </a:prstGeom>
          <a:noFill/>
          <a:ln w="9525">
            <a:noFill/>
            <a:miter lim="800000"/>
            <a:headEnd/>
            <a:tailEnd/>
          </a:ln>
          <a:effectLst/>
        </p:spPr>
        <p:txBody>
          <a:bodyPr wrap="none">
            <a:spAutoFit/>
          </a:bodyPr>
          <a:lstStyle/>
          <a:p>
            <a:r>
              <a:rPr lang="en-US" sz="1600" b="1" dirty="0">
                <a:solidFill>
                  <a:schemeClr val="bg1"/>
                </a:solidFill>
                <a:latin typeface="Calibri" pitchFamily="34" charset="0"/>
              </a:rPr>
              <a:t>File System</a:t>
            </a:r>
          </a:p>
        </p:txBody>
      </p:sp>
      <p:sp>
        <p:nvSpPr>
          <p:cNvPr id="51225" name="Text Box 25"/>
          <p:cNvSpPr txBox="1">
            <a:spLocks noChangeArrowheads="1"/>
          </p:cNvSpPr>
          <p:nvPr/>
        </p:nvSpPr>
        <p:spPr bwMode="auto">
          <a:xfrm>
            <a:off x="2752725" y="4532868"/>
            <a:ext cx="831850" cy="336550"/>
          </a:xfrm>
          <a:prstGeom prst="rect">
            <a:avLst/>
          </a:prstGeom>
          <a:noFill/>
          <a:ln w="9525">
            <a:noFill/>
            <a:miter lim="800000"/>
            <a:headEnd/>
            <a:tailEnd/>
          </a:ln>
          <a:effectLst/>
        </p:spPr>
        <p:txBody>
          <a:bodyPr wrap="none">
            <a:spAutoFit/>
          </a:bodyPr>
          <a:lstStyle/>
          <a:p>
            <a:r>
              <a:rPr lang="en-US" sz="1600" b="1" dirty="0">
                <a:solidFill>
                  <a:schemeClr val="bg1"/>
                </a:solidFill>
                <a:latin typeface="Calibri" pitchFamily="34" charset="0"/>
              </a:rPr>
              <a:t>Storage</a:t>
            </a:r>
          </a:p>
        </p:txBody>
      </p:sp>
      <p:sp>
        <p:nvSpPr>
          <p:cNvPr id="51226" name="Text Box 26"/>
          <p:cNvSpPr txBox="1">
            <a:spLocks noChangeArrowheads="1"/>
          </p:cNvSpPr>
          <p:nvPr/>
        </p:nvSpPr>
        <p:spPr bwMode="auto">
          <a:xfrm>
            <a:off x="5356225" y="1611868"/>
            <a:ext cx="1149350" cy="336550"/>
          </a:xfrm>
          <a:prstGeom prst="rect">
            <a:avLst/>
          </a:prstGeom>
          <a:noFill/>
          <a:ln w="9525">
            <a:noFill/>
            <a:miter lim="800000"/>
            <a:headEnd/>
            <a:tailEnd/>
          </a:ln>
          <a:effectLst/>
        </p:spPr>
        <p:txBody>
          <a:bodyPr wrap="none">
            <a:spAutoFit/>
          </a:bodyPr>
          <a:lstStyle/>
          <a:p>
            <a:r>
              <a:rPr lang="en-US" sz="1600" b="1" dirty="0">
                <a:solidFill>
                  <a:schemeClr val="bg1"/>
                </a:solidFill>
                <a:latin typeface="Calibri" pitchFamily="34" charset="0"/>
              </a:rPr>
              <a:t>Application</a:t>
            </a:r>
          </a:p>
        </p:txBody>
      </p:sp>
      <p:sp>
        <p:nvSpPr>
          <p:cNvPr id="51227" name="Text Box 27"/>
          <p:cNvSpPr txBox="1">
            <a:spLocks noChangeArrowheads="1"/>
          </p:cNvSpPr>
          <p:nvPr/>
        </p:nvSpPr>
        <p:spPr bwMode="auto">
          <a:xfrm>
            <a:off x="5380038" y="2221468"/>
            <a:ext cx="1135062" cy="336550"/>
          </a:xfrm>
          <a:prstGeom prst="rect">
            <a:avLst/>
          </a:prstGeom>
          <a:noFill/>
          <a:ln w="9525">
            <a:noFill/>
            <a:miter lim="800000"/>
            <a:headEnd/>
            <a:tailEnd/>
          </a:ln>
          <a:effectLst/>
        </p:spPr>
        <p:txBody>
          <a:bodyPr wrap="none">
            <a:spAutoFit/>
          </a:bodyPr>
          <a:lstStyle/>
          <a:p>
            <a:r>
              <a:rPr lang="en-US" sz="1600" b="1" dirty="0">
                <a:solidFill>
                  <a:schemeClr val="bg1"/>
                </a:solidFill>
                <a:latin typeface="Calibri" pitchFamily="34" charset="0"/>
              </a:rPr>
              <a:t>File System</a:t>
            </a:r>
          </a:p>
        </p:txBody>
      </p:sp>
      <p:sp>
        <p:nvSpPr>
          <p:cNvPr id="51228" name="Text Box 28"/>
          <p:cNvSpPr txBox="1">
            <a:spLocks noChangeArrowheads="1"/>
          </p:cNvSpPr>
          <p:nvPr/>
        </p:nvSpPr>
        <p:spPr bwMode="auto">
          <a:xfrm>
            <a:off x="5454650" y="4494768"/>
            <a:ext cx="831850" cy="336550"/>
          </a:xfrm>
          <a:prstGeom prst="rect">
            <a:avLst/>
          </a:prstGeom>
          <a:noFill/>
          <a:ln w="9525">
            <a:noFill/>
            <a:miter lim="800000"/>
            <a:headEnd/>
            <a:tailEnd/>
          </a:ln>
          <a:effectLst/>
        </p:spPr>
        <p:txBody>
          <a:bodyPr wrap="none">
            <a:spAutoFit/>
          </a:bodyPr>
          <a:lstStyle/>
          <a:p>
            <a:r>
              <a:rPr lang="en-US" sz="1600" b="1" dirty="0">
                <a:solidFill>
                  <a:schemeClr val="bg1"/>
                </a:solidFill>
                <a:latin typeface="Calibri" pitchFamily="34" charset="0"/>
              </a:rPr>
              <a:t>Storage</a:t>
            </a:r>
          </a:p>
        </p:txBody>
      </p:sp>
      <p:sp>
        <p:nvSpPr>
          <p:cNvPr id="51229" name="Text Box 29"/>
          <p:cNvSpPr txBox="1">
            <a:spLocks noChangeArrowheads="1"/>
          </p:cNvSpPr>
          <p:nvPr/>
        </p:nvSpPr>
        <p:spPr bwMode="auto">
          <a:xfrm>
            <a:off x="2536825" y="2951718"/>
            <a:ext cx="1011238" cy="366713"/>
          </a:xfrm>
          <a:prstGeom prst="rect">
            <a:avLst/>
          </a:prstGeom>
          <a:noFill/>
          <a:ln w="9525">
            <a:noFill/>
            <a:miter lim="800000"/>
            <a:headEnd/>
            <a:tailEnd/>
          </a:ln>
          <a:effectLst/>
        </p:spPr>
        <p:txBody>
          <a:bodyPr wrap="none">
            <a:spAutoFit/>
          </a:bodyPr>
          <a:lstStyle/>
          <a:p>
            <a:r>
              <a:rPr lang="en-US" b="1" dirty="0">
                <a:latin typeface="Calibri" pitchFamily="34" charset="0"/>
              </a:rPr>
              <a:t>Network</a:t>
            </a:r>
          </a:p>
        </p:txBody>
      </p:sp>
      <p:sp>
        <p:nvSpPr>
          <p:cNvPr id="51230" name="Text Box 30"/>
          <p:cNvSpPr txBox="1">
            <a:spLocks noChangeArrowheads="1"/>
          </p:cNvSpPr>
          <p:nvPr/>
        </p:nvSpPr>
        <p:spPr bwMode="auto">
          <a:xfrm>
            <a:off x="5265738" y="3399393"/>
            <a:ext cx="1011237" cy="366713"/>
          </a:xfrm>
          <a:prstGeom prst="rect">
            <a:avLst/>
          </a:prstGeom>
          <a:noFill/>
          <a:ln w="9525">
            <a:noFill/>
            <a:miter lim="800000"/>
            <a:headEnd/>
            <a:tailEnd/>
          </a:ln>
          <a:effectLst/>
        </p:spPr>
        <p:txBody>
          <a:bodyPr wrap="none">
            <a:spAutoFit/>
          </a:bodyPr>
          <a:lstStyle/>
          <a:p>
            <a:r>
              <a:rPr lang="en-US" b="1" dirty="0">
                <a:latin typeface="Calibri" pitchFamily="34" charset="0"/>
              </a:rPr>
              <a:t>Network</a:t>
            </a:r>
          </a:p>
        </p:txBody>
      </p:sp>
      <p:sp>
        <p:nvSpPr>
          <p:cNvPr id="28" name="TextBox 27"/>
          <p:cNvSpPr txBox="1"/>
          <p:nvPr/>
        </p:nvSpPr>
        <p:spPr>
          <a:xfrm>
            <a:off x="2209800" y="5193268"/>
            <a:ext cx="1981200" cy="369332"/>
          </a:xfrm>
          <a:prstGeom prst="rect">
            <a:avLst/>
          </a:prstGeom>
          <a:noFill/>
        </p:spPr>
        <p:txBody>
          <a:bodyPr wrap="square" rtlCol="0">
            <a:spAutoFit/>
          </a:bodyPr>
          <a:lstStyle/>
          <a:p>
            <a:r>
              <a:rPr lang="en-US" dirty="0" smtClean="0">
                <a:latin typeface="Calibri" pitchFamily="34" charset="0"/>
              </a:rPr>
              <a:t>File level Access</a:t>
            </a:r>
            <a:endParaRPr lang="en-US" dirty="0">
              <a:latin typeface="Calibri" pitchFamily="34" charset="0"/>
            </a:endParaRPr>
          </a:p>
        </p:txBody>
      </p:sp>
      <p:sp>
        <p:nvSpPr>
          <p:cNvPr id="29" name="TextBox 28"/>
          <p:cNvSpPr txBox="1"/>
          <p:nvPr/>
        </p:nvSpPr>
        <p:spPr>
          <a:xfrm>
            <a:off x="4953000" y="5193268"/>
            <a:ext cx="1981200" cy="369332"/>
          </a:xfrm>
          <a:prstGeom prst="rect">
            <a:avLst/>
          </a:prstGeom>
          <a:noFill/>
        </p:spPr>
        <p:txBody>
          <a:bodyPr wrap="square" rtlCol="0">
            <a:spAutoFit/>
          </a:bodyPr>
          <a:lstStyle/>
          <a:p>
            <a:r>
              <a:rPr lang="en-US" dirty="0" smtClean="0">
                <a:latin typeface="Calibri" pitchFamily="34" charset="0"/>
              </a:rPr>
              <a:t>Block level Access</a:t>
            </a:r>
            <a:endParaRPr lang="en-US" dirty="0">
              <a:latin typeface="Calibri" pitchFamily="34" charset="0"/>
            </a:endParaRPr>
          </a:p>
        </p:txBody>
      </p:sp>
      <p:sp>
        <p:nvSpPr>
          <p:cNvPr id="30" name="Left Brace 29"/>
          <p:cNvSpPr/>
          <p:nvPr/>
        </p:nvSpPr>
        <p:spPr>
          <a:xfrm>
            <a:off x="1752600" y="1459468"/>
            <a:ext cx="304800" cy="6858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Calibri" pitchFamily="34" charset="0"/>
            </a:endParaRPr>
          </a:p>
        </p:txBody>
      </p:sp>
      <p:sp>
        <p:nvSpPr>
          <p:cNvPr id="32" name="Right Brace 31"/>
          <p:cNvSpPr/>
          <p:nvPr/>
        </p:nvSpPr>
        <p:spPr>
          <a:xfrm>
            <a:off x="7010400" y="1459468"/>
            <a:ext cx="457200" cy="12192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Calibri" pitchFamily="34" charset="0"/>
            </a:endParaRPr>
          </a:p>
        </p:txBody>
      </p:sp>
      <p:sp>
        <p:nvSpPr>
          <p:cNvPr id="33" name="TextBox 32"/>
          <p:cNvSpPr txBox="1"/>
          <p:nvPr/>
        </p:nvSpPr>
        <p:spPr>
          <a:xfrm>
            <a:off x="914400" y="1600200"/>
            <a:ext cx="990600" cy="350222"/>
          </a:xfrm>
          <a:prstGeom prst="rect">
            <a:avLst/>
          </a:prstGeom>
          <a:noFill/>
        </p:spPr>
        <p:txBody>
          <a:bodyPr wrap="square" rtlCol="0">
            <a:spAutoFit/>
          </a:bodyPr>
          <a:lstStyle/>
          <a:p>
            <a:r>
              <a:rPr lang="en-US" sz="1600" dirty="0" smtClean="0">
                <a:latin typeface="Calibri" pitchFamily="34" charset="0"/>
              </a:rPr>
              <a:t>Compute </a:t>
            </a:r>
            <a:endParaRPr lang="en-US" sz="1600" dirty="0">
              <a:latin typeface="Calibri" pitchFamily="34" charset="0"/>
            </a:endParaRPr>
          </a:p>
        </p:txBody>
      </p:sp>
      <p:sp>
        <p:nvSpPr>
          <p:cNvPr id="34" name="TextBox 33"/>
          <p:cNvSpPr txBox="1"/>
          <p:nvPr/>
        </p:nvSpPr>
        <p:spPr>
          <a:xfrm>
            <a:off x="7467600" y="1916668"/>
            <a:ext cx="990600" cy="338554"/>
          </a:xfrm>
          <a:prstGeom prst="rect">
            <a:avLst/>
          </a:prstGeom>
          <a:noFill/>
        </p:spPr>
        <p:txBody>
          <a:bodyPr wrap="square" rtlCol="0">
            <a:spAutoFit/>
          </a:bodyPr>
          <a:lstStyle/>
          <a:p>
            <a:r>
              <a:rPr lang="en-US" sz="1600" dirty="0" smtClean="0">
                <a:latin typeface="Calibri" pitchFamily="34" charset="0"/>
              </a:rPr>
              <a:t>Compute </a:t>
            </a:r>
            <a:endParaRPr lang="en-US" sz="1600" dirty="0">
              <a:latin typeface="Calibri" pitchFamily="34" charset="0"/>
            </a:endParaRPr>
          </a:p>
        </p:txBody>
      </p:sp>
      <p:sp>
        <p:nvSpPr>
          <p:cNvPr id="38" name="Left Brace 37"/>
          <p:cNvSpPr/>
          <p:nvPr/>
        </p:nvSpPr>
        <p:spPr>
          <a:xfrm>
            <a:off x="1600200" y="3897868"/>
            <a:ext cx="533400" cy="1143000"/>
          </a:xfrm>
          <a:prstGeom prst="leftBrace">
            <a:avLst>
              <a:gd name="adj1" fmla="val 833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Calibri" pitchFamily="34" charset="0"/>
            </a:endParaRPr>
          </a:p>
        </p:txBody>
      </p:sp>
      <p:sp>
        <p:nvSpPr>
          <p:cNvPr id="40" name="Right Brace 39"/>
          <p:cNvSpPr/>
          <p:nvPr/>
        </p:nvSpPr>
        <p:spPr>
          <a:xfrm>
            <a:off x="7086600" y="4278868"/>
            <a:ext cx="228600" cy="762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Calibri" pitchFamily="34" charset="0"/>
            </a:endParaRPr>
          </a:p>
        </p:txBody>
      </p:sp>
      <p:sp>
        <p:nvSpPr>
          <p:cNvPr id="41" name="TextBox 40"/>
          <p:cNvSpPr txBox="1"/>
          <p:nvPr/>
        </p:nvSpPr>
        <p:spPr>
          <a:xfrm>
            <a:off x="838200" y="4355068"/>
            <a:ext cx="990600" cy="338554"/>
          </a:xfrm>
          <a:prstGeom prst="rect">
            <a:avLst/>
          </a:prstGeom>
          <a:noFill/>
        </p:spPr>
        <p:txBody>
          <a:bodyPr wrap="square" rtlCol="0">
            <a:spAutoFit/>
          </a:bodyPr>
          <a:lstStyle/>
          <a:p>
            <a:r>
              <a:rPr lang="en-US" sz="1600" dirty="0" smtClean="0">
                <a:latin typeface="Calibri" pitchFamily="34" charset="0"/>
              </a:rPr>
              <a:t>Storage</a:t>
            </a:r>
            <a:endParaRPr lang="en-US" sz="1600" dirty="0">
              <a:latin typeface="Calibri" pitchFamily="34" charset="0"/>
            </a:endParaRPr>
          </a:p>
        </p:txBody>
      </p:sp>
      <p:sp>
        <p:nvSpPr>
          <p:cNvPr id="44" name="TextBox 43"/>
          <p:cNvSpPr txBox="1"/>
          <p:nvPr/>
        </p:nvSpPr>
        <p:spPr>
          <a:xfrm>
            <a:off x="7391400" y="4507468"/>
            <a:ext cx="990600" cy="338554"/>
          </a:xfrm>
          <a:prstGeom prst="rect">
            <a:avLst/>
          </a:prstGeom>
          <a:noFill/>
        </p:spPr>
        <p:txBody>
          <a:bodyPr wrap="square" rtlCol="0">
            <a:spAutoFit/>
          </a:bodyPr>
          <a:lstStyle/>
          <a:p>
            <a:r>
              <a:rPr lang="en-US" sz="1600" dirty="0" smtClean="0">
                <a:latin typeface="Calibri" pitchFamily="34" charset="0"/>
              </a:rPr>
              <a:t>Storage</a:t>
            </a:r>
            <a:endParaRPr lang="en-US" sz="1600" dirty="0">
              <a:latin typeface="Calibri" pitchFamily="34" charset="0"/>
            </a:endParaRPr>
          </a:p>
        </p:txBody>
      </p:sp>
      <p:sp>
        <p:nvSpPr>
          <p:cNvPr id="37" name="Right Brace 36"/>
          <p:cNvSpPr/>
          <p:nvPr/>
        </p:nvSpPr>
        <p:spPr>
          <a:xfrm>
            <a:off x="6934200" y="2819400"/>
            <a:ext cx="457200" cy="12192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Calibri" pitchFamily="34" charset="0"/>
            </a:endParaRPr>
          </a:p>
        </p:txBody>
      </p:sp>
      <p:sp>
        <p:nvSpPr>
          <p:cNvPr id="39" name="TextBox 38"/>
          <p:cNvSpPr txBox="1"/>
          <p:nvPr/>
        </p:nvSpPr>
        <p:spPr>
          <a:xfrm>
            <a:off x="7543800" y="3200400"/>
            <a:ext cx="1371600" cy="584775"/>
          </a:xfrm>
          <a:prstGeom prst="rect">
            <a:avLst/>
          </a:prstGeom>
          <a:noFill/>
        </p:spPr>
        <p:txBody>
          <a:bodyPr wrap="square" rtlCol="0">
            <a:spAutoFit/>
          </a:bodyPr>
          <a:lstStyle/>
          <a:p>
            <a:r>
              <a:rPr lang="en-US" sz="1600" dirty="0" smtClean="0">
                <a:latin typeface="Calibri" pitchFamily="34" charset="0"/>
              </a:rPr>
              <a:t>Block  level Request </a:t>
            </a:r>
            <a:endParaRPr lang="en-US" sz="1600" dirty="0">
              <a:latin typeface="Calibri" pitchFamily="34" charset="0"/>
            </a:endParaRPr>
          </a:p>
        </p:txBody>
      </p:sp>
      <p:sp>
        <p:nvSpPr>
          <p:cNvPr id="43" name="Left Brace 42"/>
          <p:cNvSpPr/>
          <p:nvPr/>
        </p:nvSpPr>
        <p:spPr>
          <a:xfrm>
            <a:off x="1752600" y="2438400"/>
            <a:ext cx="533400" cy="1143000"/>
          </a:xfrm>
          <a:prstGeom prst="leftBrace">
            <a:avLst>
              <a:gd name="adj1" fmla="val 833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Calibri" pitchFamily="34" charset="0"/>
            </a:endParaRPr>
          </a:p>
        </p:txBody>
      </p:sp>
      <p:sp>
        <p:nvSpPr>
          <p:cNvPr id="46" name="TextBox 45"/>
          <p:cNvSpPr txBox="1"/>
          <p:nvPr/>
        </p:nvSpPr>
        <p:spPr>
          <a:xfrm>
            <a:off x="533400" y="2819400"/>
            <a:ext cx="1143000" cy="584775"/>
          </a:xfrm>
          <a:prstGeom prst="rect">
            <a:avLst/>
          </a:prstGeom>
          <a:noFill/>
        </p:spPr>
        <p:txBody>
          <a:bodyPr wrap="square" rtlCol="0">
            <a:spAutoFit/>
          </a:bodyPr>
          <a:lstStyle/>
          <a:p>
            <a:r>
              <a:rPr lang="en-US" sz="1600" dirty="0" smtClean="0">
                <a:latin typeface="Calibri" pitchFamily="34" charset="0"/>
              </a:rPr>
              <a:t>File  level</a:t>
            </a:r>
          </a:p>
          <a:p>
            <a:r>
              <a:rPr lang="en-US" sz="1600" dirty="0" smtClean="0">
                <a:latin typeface="Calibri" pitchFamily="34" charset="0"/>
              </a:rPr>
              <a:t>    Request </a:t>
            </a:r>
            <a:endParaRPr lang="en-US" sz="1600" dirty="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4007" name="Rectangle 7"/>
          <p:cNvSpPr>
            <a:spLocks noGrp="1" noChangeArrowheads="1"/>
          </p:cNvSpPr>
          <p:nvPr>
            <p:ph type="title"/>
          </p:nvPr>
        </p:nvSpPr>
        <p:spPr/>
        <p:txBody>
          <a:bodyPr/>
          <a:lstStyle/>
          <a:p>
            <a:r>
              <a:rPr lang="en-US" dirty="0" smtClean="0"/>
              <a:t> Direct Attached Storage (DAS)</a:t>
            </a:r>
            <a:endParaRPr lang="en-US" dirty="0"/>
          </a:p>
        </p:txBody>
      </p:sp>
      <p:sp>
        <p:nvSpPr>
          <p:cNvPr id="26" name="Content Placeholder 25"/>
          <p:cNvSpPr>
            <a:spLocks noGrp="1"/>
          </p:cNvSpPr>
          <p:nvPr>
            <p:ph idx="1"/>
          </p:nvPr>
        </p:nvSpPr>
        <p:spPr>
          <a:xfrm>
            <a:off x="381000" y="2133600"/>
            <a:ext cx="8458200" cy="3962400"/>
          </a:xfrm>
        </p:spPr>
        <p:txBody>
          <a:bodyPr/>
          <a:lstStyle/>
          <a:p>
            <a:r>
              <a:rPr lang="en-US" dirty="0" smtClean="0"/>
              <a:t>DAS is classified as internal or external based on the location of the storage device with respect to the compute system</a:t>
            </a:r>
          </a:p>
          <a:p>
            <a:r>
              <a:rPr lang="en-US" dirty="0" smtClean="0"/>
              <a:t>Benefits:</a:t>
            </a:r>
          </a:p>
          <a:p>
            <a:pPr lvl="1"/>
            <a:r>
              <a:rPr lang="en-US" dirty="0" smtClean="0"/>
              <a:t>Simple to deploy and ideal for local data provisioning</a:t>
            </a:r>
          </a:p>
          <a:p>
            <a:pPr lvl="1"/>
            <a:r>
              <a:rPr lang="en-US" dirty="0" smtClean="0"/>
              <a:t>Low capital expense and less complexity</a:t>
            </a:r>
          </a:p>
          <a:p>
            <a:r>
              <a:rPr lang="en-US" dirty="0" smtClean="0"/>
              <a:t>Challenges:</a:t>
            </a:r>
          </a:p>
          <a:p>
            <a:pPr lvl="1"/>
            <a:r>
              <a:rPr lang="en-US" dirty="0" smtClean="0"/>
              <a:t>Limited scalability </a:t>
            </a:r>
          </a:p>
          <a:p>
            <a:pPr lvl="1"/>
            <a:r>
              <a:rPr lang="en-US" dirty="0" smtClean="0"/>
              <a:t>Limited ability to share resources</a:t>
            </a:r>
          </a:p>
          <a:p>
            <a:pPr lvl="2"/>
            <a:r>
              <a:rPr lang="en-US" dirty="0" smtClean="0"/>
              <a:t>Islands of over and under utilized storage resources </a:t>
            </a:r>
          </a:p>
          <a:p>
            <a:endParaRPr lang="en-US" dirty="0" smtClean="0"/>
          </a:p>
          <a:p>
            <a:pPr lvl="1">
              <a:buNone/>
            </a:pPr>
            <a:endParaRPr lang="en-US" dirty="0"/>
          </a:p>
        </p:txBody>
      </p:sp>
      <p:sp>
        <p:nvSpPr>
          <p:cNvPr id="25" name="Slide Number Placeholder 4"/>
          <p:cNvSpPr>
            <a:spLocks noGrp="1"/>
          </p:cNvSpPr>
          <p:nvPr>
            <p:ph type="sldNum" sz="quarter" idx="11"/>
          </p:nvPr>
        </p:nvSpPr>
        <p:spPr/>
        <p:txBody>
          <a:bodyPr/>
          <a:lstStyle/>
          <a:p>
            <a:r>
              <a:rPr lang="en-US" dirty="0"/>
              <a:t> </a:t>
            </a:r>
            <a:fld id="{38931025-0945-463E-8BF4-203214DF758B}" type="slidenum">
              <a:rPr lang="en-US" smtClean="0"/>
              <a:pPr/>
              <a:t>23</a:t>
            </a:fld>
            <a:endParaRPr lang="en-US" dirty="0"/>
          </a:p>
        </p:txBody>
      </p:sp>
      <p:sp>
        <p:nvSpPr>
          <p:cNvPr id="12" name="Rectangle 11"/>
          <p:cNvSpPr/>
          <p:nvPr/>
        </p:nvSpPr>
        <p:spPr>
          <a:xfrm>
            <a:off x="428624" y="978816"/>
            <a:ext cx="8486775" cy="99060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97330" tIns="229108" rIns="297330" bIns="113792" spcCol="1270" anchor="ctr"/>
          <a:lstStyle/>
          <a:p>
            <a:pPr>
              <a:defRPr/>
            </a:pPr>
            <a:r>
              <a:rPr lang="en-US" sz="2000" dirty="0" smtClean="0">
                <a:latin typeface="Calibri" pitchFamily="34" charset="0"/>
              </a:rPr>
              <a:t> An internal or external storage device, which connects directly to a compute system</a:t>
            </a:r>
            <a:endParaRPr lang="en-US" sz="2000" dirty="0">
              <a:latin typeface="Calibri" pitchFamily="34" charset="0"/>
            </a:endParaRPr>
          </a:p>
        </p:txBody>
      </p:sp>
      <p:sp>
        <p:nvSpPr>
          <p:cNvPr id="13" name="Rounded Rectangle 4"/>
          <p:cNvSpPr/>
          <p:nvPr/>
        </p:nvSpPr>
        <p:spPr>
          <a:xfrm>
            <a:off x="914400" y="838200"/>
            <a:ext cx="1190625" cy="293016"/>
          </a:xfrm>
          <a:prstGeom prst="rect">
            <a:avLst/>
          </a:prstGeom>
        </p:spPr>
        <p:style>
          <a:lnRef idx="0">
            <a:schemeClr val="accent3"/>
          </a:lnRef>
          <a:fillRef idx="3">
            <a:schemeClr val="accent3"/>
          </a:fillRef>
          <a:effectRef idx="3">
            <a:schemeClr val="accent3"/>
          </a:effectRef>
          <a:fontRef idx="minor">
            <a:schemeClr val="lt1"/>
          </a:fontRef>
        </p:style>
        <p:txBody>
          <a:bodyPr lIns="101362" tIns="0" rIns="101362" bIns="0" spcCol="1270" anchor="ctr"/>
          <a:lstStyle/>
          <a:p>
            <a:pPr algn="ctr" defTabSz="800100">
              <a:lnSpc>
                <a:spcPct val="90000"/>
              </a:lnSpc>
              <a:spcAft>
                <a:spcPct val="35000"/>
              </a:spcAft>
              <a:defRPr/>
            </a:pPr>
            <a:r>
              <a:rPr lang="en-US" sz="1600" dirty="0" smtClean="0">
                <a:latin typeface="Calibri" pitchFamily="34" charset="0"/>
              </a:rPr>
              <a:t>DAS</a:t>
            </a:r>
            <a:endParaRPr lang="en-US" sz="1600" dirty="0">
              <a:latin typeface="Calibri" pitchFamily="34" charset="0"/>
            </a:endParaRPr>
          </a:p>
        </p:txBody>
      </p:sp>
      <p:sp>
        <p:nvSpPr>
          <p:cNvPr id="11"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r>
              <a:rPr lang="en-US" dirty="0" smtClean="0"/>
              <a:t> </a:t>
            </a:r>
            <a:fld id="{F154727A-148C-4067-B49E-5748C06A36A0}" type="slidenum">
              <a:rPr lang="en-US" smtClean="0"/>
              <a:pPr/>
              <a:t>24</a:t>
            </a:fld>
            <a:endParaRPr lang="en-US" dirty="0"/>
          </a:p>
        </p:txBody>
      </p:sp>
      <p:sp>
        <p:nvSpPr>
          <p:cNvPr id="2942978" name="Rectangle 2"/>
          <p:cNvSpPr>
            <a:spLocks noGrp="1" noChangeArrowheads="1"/>
          </p:cNvSpPr>
          <p:nvPr>
            <p:ph type="title"/>
          </p:nvPr>
        </p:nvSpPr>
        <p:spPr/>
        <p:txBody>
          <a:bodyPr/>
          <a:lstStyle/>
          <a:p>
            <a:r>
              <a:rPr lang="en-US" dirty="0" smtClean="0"/>
              <a:t>Emergence of Storage Networking Technologies</a:t>
            </a:r>
            <a:endParaRPr lang="en-US" dirty="0"/>
          </a:p>
        </p:txBody>
      </p:sp>
      <p:sp>
        <p:nvSpPr>
          <p:cNvPr id="2942979" name="Rectangle 3"/>
          <p:cNvSpPr>
            <a:spLocks noGrp="1" noChangeArrowheads="1"/>
          </p:cNvSpPr>
          <p:nvPr>
            <p:ph type="body" idx="1"/>
          </p:nvPr>
        </p:nvSpPr>
        <p:spPr/>
        <p:txBody>
          <a:bodyPr/>
          <a:lstStyle/>
          <a:p>
            <a:r>
              <a:rPr lang="en-US" dirty="0"/>
              <a:t>Just-in-time information </a:t>
            </a:r>
            <a:r>
              <a:rPr lang="en-US" dirty="0" smtClean="0"/>
              <a:t>for </a:t>
            </a:r>
            <a:r>
              <a:rPr lang="en-US" dirty="0"/>
              <a:t>business users</a:t>
            </a:r>
          </a:p>
          <a:p>
            <a:r>
              <a:rPr lang="en-US" dirty="0" smtClean="0"/>
              <a:t>Flexible </a:t>
            </a:r>
            <a:r>
              <a:rPr lang="en-US" dirty="0"/>
              <a:t>and resilient storage architecture</a:t>
            </a:r>
          </a:p>
          <a:p>
            <a:r>
              <a:rPr lang="en-US" dirty="0"/>
              <a:t>DAS is inefficient to </a:t>
            </a:r>
            <a:r>
              <a:rPr lang="en-US" dirty="0" smtClean="0"/>
              <a:t>fulfill </a:t>
            </a:r>
            <a:r>
              <a:rPr lang="en-US" dirty="0"/>
              <a:t>these </a:t>
            </a:r>
            <a:r>
              <a:rPr lang="en-US" dirty="0" smtClean="0"/>
              <a:t>requirements</a:t>
            </a:r>
            <a:endParaRPr lang="en-US" dirty="0"/>
          </a:p>
          <a:p>
            <a:pPr marL="231775" lvl="1" indent="-231775">
              <a:buClr>
                <a:srgbClr val="92D050"/>
              </a:buClr>
              <a:buSzPct val="120000"/>
              <a:buFont typeface="Arial" charset="0"/>
              <a:buChar char="•"/>
            </a:pPr>
            <a:r>
              <a:rPr lang="en-US" sz="2400" dirty="0"/>
              <a:t>Storage </a:t>
            </a:r>
            <a:r>
              <a:rPr lang="en-US" sz="2400" dirty="0" smtClean="0"/>
              <a:t>networking technologies </a:t>
            </a:r>
            <a:r>
              <a:rPr lang="en-US" sz="2400" dirty="0"/>
              <a:t>emerged as a </a:t>
            </a:r>
            <a:r>
              <a:rPr lang="en-US" sz="2400" dirty="0" smtClean="0"/>
              <a:t>solution</a:t>
            </a:r>
          </a:p>
          <a:p>
            <a:pPr lvl="1"/>
            <a:r>
              <a:rPr lang="en-US" dirty="0" smtClean="0"/>
              <a:t>Fibre Channel SAN (FC SAN)</a:t>
            </a:r>
          </a:p>
          <a:p>
            <a:pPr lvl="1"/>
            <a:r>
              <a:rPr lang="en-US" dirty="0" smtClean="0"/>
              <a:t>Network Attached Storage (NAS)</a:t>
            </a:r>
          </a:p>
          <a:p>
            <a:pPr lvl="1"/>
            <a:r>
              <a:rPr lang="en-US" dirty="0" smtClean="0"/>
              <a:t>Internet Protocol SAN (IP SAN)</a:t>
            </a:r>
          </a:p>
          <a:p>
            <a:pPr lvl="1"/>
            <a:r>
              <a:rPr lang="en-US" dirty="0" smtClean="0"/>
              <a:t>Fibre Channel over Ethernet (FCoE)</a:t>
            </a:r>
          </a:p>
          <a:p>
            <a:pPr lvl="1"/>
            <a:r>
              <a:rPr lang="en-US" dirty="0" smtClean="0"/>
              <a:t>Object Based storage</a:t>
            </a:r>
          </a:p>
          <a:p>
            <a:pPr lvl="1"/>
            <a:r>
              <a:rPr lang="en-US" dirty="0" smtClean="0"/>
              <a:t>Unified storage</a:t>
            </a:r>
            <a:endParaRPr lang="en-US" sz="2200" dirty="0" smtClean="0"/>
          </a:p>
        </p:txBody>
      </p:sp>
      <p:sp>
        <p:nvSpPr>
          <p:cNvPr id="6"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a:xfrm>
            <a:off x="301752" y="73152"/>
            <a:ext cx="8458200" cy="758952"/>
          </a:xfrm>
        </p:spPr>
        <p:txBody>
          <a:bodyPr/>
          <a:lstStyle/>
          <a:p>
            <a:pPr eaLnBrk="1" hangingPunct="1"/>
            <a:r>
              <a:rPr lang="en-US" dirty="0" smtClean="0"/>
              <a:t>What is FC SAN ?</a:t>
            </a:r>
          </a:p>
        </p:txBody>
      </p:sp>
      <p:sp>
        <p:nvSpPr>
          <p:cNvPr id="25604" name="Rectangle 3"/>
          <p:cNvSpPr>
            <a:spLocks noGrp="1" noChangeArrowheads="1"/>
          </p:cNvSpPr>
          <p:nvPr>
            <p:ph type="body" sz="half" idx="4294967295"/>
          </p:nvPr>
        </p:nvSpPr>
        <p:spPr>
          <a:xfrm>
            <a:off x="301752" y="914400"/>
            <a:ext cx="5164138" cy="5495925"/>
          </a:xfrm>
        </p:spPr>
        <p:txBody>
          <a:bodyPr/>
          <a:lstStyle/>
          <a:p>
            <a:pPr eaLnBrk="1" hangingPunct="1"/>
            <a:r>
              <a:rPr lang="en-US" dirty="0" smtClean="0"/>
              <a:t>Dedicated high speed network of compute systems and shared storage devices</a:t>
            </a:r>
          </a:p>
          <a:p>
            <a:pPr eaLnBrk="1" hangingPunct="1"/>
            <a:r>
              <a:rPr lang="en-US" dirty="0" smtClean="0"/>
              <a:t>Uses SCSI over FC protocol </a:t>
            </a:r>
          </a:p>
          <a:p>
            <a:pPr eaLnBrk="1" hangingPunct="1"/>
            <a:r>
              <a:rPr lang="en-US" dirty="0" smtClean="0"/>
              <a:t>Provides block level data access</a:t>
            </a:r>
          </a:p>
          <a:p>
            <a:pPr eaLnBrk="1" hangingPunct="1">
              <a:buFont typeface="Arial" charset="0"/>
              <a:buNone/>
            </a:pPr>
            <a:endParaRPr lang="en-US" sz="2500" dirty="0" smtClean="0"/>
          </a:p>
          <a:p>
            <a:pPr lvl="1" eaLnBrk="1" hangingPunct="1">
              <a:buFont typeface="Times New Roman" pitchFamily="18" charset="0"/>
              <a:buNone/>
            </a:pPr>
            <a:endParaRPr lang="en-US" dirty="0" smtClean="0"/>
          </a:p>
          <a:p>
            <a:pPr eaLnBrk="1" hangingPunct="1"/>
            <a:endParaRPr lang="en-US" sz="2500" dirty="0" smtClean="0"/>
          </a:p>
        </p:txBody>
      </p:sp>
      <p:sp>
        <p:nvSpPr>
          <p:cNvPr id="25605" name="AutoShape 32"/>
          <p:cNvSpPr>
            <a:spLocks noChangeAspect="1" noChangeArrowheads="1" noTextEdit="1"/>
          </p:cNvSpPr>
          <p:nvPr/>
        </p:nvSpPr>
        <p:spPr bwMode="auto">
          <a:xfrm>
            <a:off x="5357813" y="1246188"/>
            <a:ext cx="3332162" cy="5329237"/>
          </a:xfrm>
          <a:prstGeom prst="rect">
            <a:avLst/>
          </a:prstGeom>
          <a:noFill/>
          <a:ln w="9525">
            <a:noFill/>
            <a:miter lim="800000"/>
            <a:headEnd/>
            <a:tailEnd/>
          </a:ln>
        </p:spPr>
        <p:txBody>
          <a:bodyPr/>
          <a:lstStyle/>
          <a:p>
            <a:endParaRPr lang="en-US" dirty="0"/>
          </a:p>
        </p:txBody>
      </p:sp>
      <p:sp>
        <p:nvSpPr>
          <p:cNvPr id="25606" name="Rectangle 988"/>
          <p:cNvSpPr>
            <a:spLocks noChangeArrowheads="1"/>
          </p:cNvSpPr>
          <p:nvPr/>
        </p:nvSpPr>
        <p:spPr bwMode="auto">
          <a:xfrm>
            <a:off x="7518400" y="5253038"/>
            <a:ext cx="1006238" cy="215444"/>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Storage Array</a:t>
            </a:r>
            <a:endParaRPr lang="en-US" sz="1400" dirty="0">
              <a:latin typeface="Calibri" pitchFamily="34" charset="0"/>
            </a:endParaRPr>
          </a:p>
        </p:txBody>
      </p:sp>
      <p:sp>
        <p:nvSpPr>
          <p:cNvPr id="25607" name="Rectangle 989"/>
          <p:cNvSpPr>
            <a:spLocks noChangeArrowheads="1"/>
          </p:cNvSpPr>
          <p:nvPr/>
        </p:nvSpPr>
        <p:spPr bwMode="auto">
          <a:xfrm>
            <a:off x="5715000" y="5265738"/>
            <a:ext cx="1006238" cy="215444"/>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Storage Array</a:t>
            </a:r>
            <a:endParaRPr lang="en-US" sz="1400" dirty="0">
              <a:latin typeface="Calibri" pitchFamily="34" charset="0"/>
            </a:endParaRPr>
          </a:p>
        </p:txBody>
      </p:sp>
      <p:sp>
        <p:nvSpPr>
          <p:cNvPr id="25608" name="Freeform 1895"/>
          <p:cNvSpPr>
            <a:spLocks/>
          </p:cNvSpPr>
          <p:nvPr/>
        </p:nvSpPr>
        <p:spPr bwMode="auto">
          <a:xfrm>
            <a:off x="6926263" y="3052763"/>
            <a:ext cx="847725" cy="547687"/>
          </a:xfrm>
          <a:custGeom>
            <a:avLst/>
            <a:gdLst>
              <a:gd name="T0" fmla="*/ 133235514 w 1604"/>
              <a:gd name="T1" fmla="*/ 11480788 h 1035"/>
              <a:gd name="T2" fmla="*/ 112286566 w 1604"/>
              <a:gd name="T3" fmla="*/ 1680102 h 1035"/>
              <a:gd name="T4" fmla="*/ 72902247 w 1604"/>
              <a:gd name="T5" fmla="*/ 5320236 h 1035"/>
              <a:gd name="T6" fmla="*/ 47205178 w 1604"/>
              <a:gd name="T7" fmla="*/ 21001017 h 1035"/>
              <a:gd name="T8" fmla="*/ 31004325 w 1604"/>
              <a:gd name="T9" fmla="*/ 44242522 h 1035"/>
              <a:gd name="T10" fmla="*/ 24859378 w 1604"/>
              <a:gd name="T11" fmla="*/ 67484019 h 1035"/>
              <a:gd name="T12" fmla="*/ 21787168 w 1604"/>
              <a:gd name="T13" fmla="*/ 97166011 h 1035"/>
              <a:gd name="T14" fmla="*/ 3631371 w 1604"/>
              <a:gd name="T15" fmla="*/ 123767183 h 1035"/>
              <a:gd name="T16" fmla="*/ 279580 w 1604"/>
              <a:gd name="T17" fmla="*/ 150368916 h 1035"/>
              <a:gd name="T18" fmla="*/ 10893584 w 1604"/>
              <a:gd name="T19" fmla="*/ 176410759 h 1035"/>
              <a:gd name="T20" fmla="*/ 25418009 w 1604"/>
              <a:gd name="T21" fmla="*/ 207772308 h 1035"/>
              <a:gd name="T22" fmla="*/ 26535272 w 1604"/>
              <a:gd name="T23" fmla="*/ 231013805 h 1035"/>
              <a:gd name="T24" fmla="*/ 38825175 w 1604"/>
              <a:gd name="T25" fmla="*/ 256215332 h 1035"/>
              <a:gd name="T26" fmla="*/ 55584651 w 1604"/>
              <a:gd name="T27" fmla="*/ 272456493 h 1035"/>
              <a:gd name="T28" fmla="*/ 78488563 w 1604"/>
              <a:gd name="T29" fmla="*/ 283376957 h 1035"/>
              <a:gd name="T30" fmla="*/ 100554774 w 1604"/>
              <a:gd name="T31" fmla="*/ 286457231 h 1035"/>
              <a:gd name="T32" fmla="*/ 114241512 w 1604"/>
              <a:gd name="T33" fmla="*/ 284217272 h 1035"/>
              <a:gd name="T34" fmla="*/ 121783303 w 1604"/>
              <a:gd name="T35" fmla="*/ 281696855 h 1035"/>
              <a:gd name="T36" fmla="*/ 128766462 w 1604"/>
              <a:gd name="T37" fmla="*/ 278616580 h 1035"/>
              <a:gd name="T38" fmla="*/ 135470041 w 1604"/>
              <a:gd name="T39" fmla="*/ 273016351 h 1035"/>
              <a:gd name="T40" fmla="*/ 155301759 w 1604"/>
              <a:gd name="T41" fmla="*/ 267976045 h 1035"/>
              <a:gd name="T42" fmla="*/ 191892392 w 1604"/>
              <a:gd name="T43" fmla="*/ 285336987 h 1035"/>
              <a:gd name="T44" fmla="*/ 230438499 w 1604"/>
              <a:gd name="T45" fmla="*/ 288977649 h 1035"/>
              <a:gd name="T46" fmla="*/ 270101870 w 1604"/>
              <a:gd name="T47" fmla="*/ 278616580 h 1035"/>
              <a:gd name="T48" fmla="*/ 305575834 w 1604"/>
              <a:gd name="T49" fmla="*/ 266575872 h 1035"/>
              <a:gd name="T50" fmla="*/ 324848887 w 1604"/>
              <a:gd name="T51" fmla="*/ 281416926 h 1035"/>
              <a:gd name="T52" fmla="*/ 345239204 w 1604"/>
              <a:gd name="T53" fmla="*/ 286177303 h 1035"/>
              <a:gd name="T54" fmla="*/ 348032362 w 1604"/>
              <a:gd name="T55" fmla="*/ 286457231 h 1035"/>
              <a:gd name="T56" fmla="*/ 370098574 w 1604"/>
              <a:gd name="T57" fmla="*/ 283376957 h 1035"/>
              <a:gd name="T58" fmla="*/ 391606154 w 1604"/>
              <a:gd name="T59" fmla="*/ 273016351 h 1035"/>
              <a:gd name="T60" fmla="*/ 408923733 w 1604"/>
              <a:gd name="T61" fmla="*/ 256775190 h 1035"/>
              <a:gd name="T62" fmla="*/ 420096364 w 1604"/>
              <a:gd name="T63" fmla="*/ 237174354 h 1035"/>
              <a:gd name="T64" fmla="*/ 423727734 w 1604"/>
              <a:gd name="T65" fmla="*/ 216733204 h 1035"/>
              <a:gd name="T66" fmla="*/ 419817313 w 1604"/>
              <a:gd name="T67" fmla="*/ 196571981 h 1035"/>
              <a:gd name="T68" fmla="*/ 441045313 w 1604"/>
              <a:gd name="T69" fmla="*/ 169129965 h 1035"/>
              <a:gd name="T70" fmla="*/ 448028472 w 1604"/>
              <a:gd name="T71" fmla="*/ 142528794 h 1035"/>
              <a:gd name="T72" fmla="*/ 441045313 w 1604"/>
              <a:gd name="T73" fmla="*/ 116206989 h 1035"/>
              <a:gd name="T74" fmla="*/ 419817313 w 1604"/>
              <a:gd name="T75" fmla="*/ 91005461 h 1035"/>
              <a:gd name="T76" fmla="*/ 423727734 w 1604"/>
              <a:gd name="T77" fmla="*/ 67484019 h 1035"/>
              <a:gd name="T78" fmla="*/ 418141418 w 1604"/>
              <a:gd name="T79" fmla="*/ 44242522 h 1035"/>
              <a:gd name="T80" fmla="*/ 405292363 w 1604"/>
              <a:gd name="T81" fmla="*/ 25481465 h 1035"/>
              <a:gd name="T82" fmla="*/ 386857521 w 1604"/>
              <a:gd name="T83" fmla="*/ 10640473 h 1035"/>
              <a:gd name="T84" fmla="*/ 348032362 w 1604"/>
              <a:gd name="T85" fmla="*/ 0 h 1035"/>
              <a:gd name="T86" fmla="*/ 324848887 w 1604"/>
              <a:gd name="T87" fmla="*/ 5320236 h 1035"/>
              <a:gd name="T88" fmla="*/ 305575834 w 1604"/>
              <a:gd name="T89" fmla="*/ 20161230 h 1035"/>
              <a:gd name="T90" fmla="*/ 272336396 w 1604"/>
              <a:gd name="T91" fmla="*/ 11200859 h 1035"/>
              <a:gd name="T92" fmla="*/ 233511237 w 1604"/>
              <a:gd name="T93" fmla="*/ 2800347 h 1035"/>
              <a:gd name="T94" fmla="*/ 194685550 w 1604"/>
              <a:gd name="T95" fmla="*/ 5320236 h 1035"/>
              <a:gd name="T96" fmla="*/ 155860391 w 1604"/>
              <a:gd name="T97" fmla="*/ 19881302 h 10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04"/>
              <a:gd name="T148" fmla="*/ 0 h 1035"/>
              <a:gd name="T149" fmla="*/ 1604 w 1604"/>
              <a:gd name="T150" fmla="*/ 1035 h 103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04" h="1035">
                <a:moveTo>
                  <a:pt x="525" y="91"/>
                </a:moveTo>
                <a:lnTo>
                  <a:pt x="509" y="72"/>
                </a:lnTo>
                <a:lnTo>
                  <a:pt x="494" y="55"/>
                </a:lnTo>
                <a:lnTo>
                  <a:pt x="477" y="41"/>
                </a:lnTo>
                <a:lnTo>
                  <a:pt x="461" y="30"/>
                </a:lnTo>
                <a:lnTo>
                  <a:pt x="442" y="19"/>
                </a:lnTo>
                <a:lnTo>
                  <a:pt x="423" y="11"/>
                </a:lnTo>
                <a:lnTo>
                  <a:pt x="402" y="6"/>
                </a:lnTo>
                <a:lnTo>
                  <a:pt x="381" y="2"/>
                </a:lnTo>
                <a:lnTo>
                  <a:pt x="340" y="1"/>
                </a:lnTo>
                <a:lnTo>
                  <a:pt x="301" y="7"/>
                </a:lnTo>
                <a:lnTo>
                  <a:pt x="261" y="19"/>
                </a:lnTo>
                <a:lnTo>
                  <a:pt x="222" y="38"/>
                </a:lnTo>
                <a:lnTo>
                  <a:pt x="202" y="49"/>
                </a:lnTo>
                <a:lnTo>
                  <a:pt x="186" y="62"/>
                </a:lnTo>
                <a:lnTo>
                  <a:pt x="169" y="75"/>
                </a:lnTo>
                <a:lnTo>
                  <a:pt x="155" y="91"/>
                </a:lnTo>
                <a:lnTo>
                  <a:pt x="140" y="105"/>
                </a:lnTo>
                <a:lnTo>
                  <a:pt x="129" y="121"/>
                </a:lnTo>
                <a:lnTo>
                  <a:pt x="111" y="158"/>
                </a:lnTo>
                <a:lnTo>
                  <a:pt x="101" y="178"/>
                </a:lnTo>
                <a:lnTo>
                  <a:pt x="95" y="199"/>
                </a:lnTo>
                <a:lnTo>
                  <a:pt x="90" y="219"/>
                </a:lnTo>
                <a:lnTo>
                  <a:pt x="89" y="241"/>
                </a:lnTo>
                <a:lnTo>
                  <a:pt x="87" y="261"/>
                </a:lnTo>
                <a:lnTo>
                  <a:pt x="91" y="283"/>
                </a:lnTo>
                <a:lnTo>
                  <a:pt x="103" y="325"/>
                </a:lnTo>
                <a:lnTo>
                  <a:pt x="78" y="347"/>
                </a:lnTo>
                <a:lnTo>
                  <a:pt x="57" y="371"/>
                </a:lnTo>
                <a:lnTo>
                  <a:pt x="39" y="395"/>
                </a:lnTo>
                <a:lnTo>
                  <a:pt x="26" y="420"/>
                </a:lnTo>
                <a:lnTo>
                  <a:pt x="13" y="442"/>
                </a:lnTo>
                <a:lnTo>
                  <a:pt x="6" y="466"/>
                </a:lnTo>
                <a:lnTo>
                  <a:pt x="1" y="490"/>
                </a:lnTo>
                <a:lnTo>
                  <a:pt x="0" y="515"/>
                </a:lnTo>
                <a:lnTo>
                  <a:pt x="1" y="537"/>
                </a:lnTo>
                <a:lnTo>
                  <a:pt x="6" y="561"/>
                </a:lnTo>
                <a:lnTo>
                  <a:pt x="13" y="584"/>
                </a:lnTo>
                <a:lnTo>
                  <a:pt x="26" y="608"/>
                </a:lnTo>
                <a:lnTo>
                  <a:pt x="39" y="630"/>
                </a:lnTo>
                <a:lnTo>
                  <a:pt x="57" y="655"/>
                </a:lnTo>
                <a:lnTo>
                  <a:pt x="78" y="678"/>
                </a:lnTo>
                <a:lnTo>
                  <a:pt x="103" y="702"/>
                </a:lnTo>
                <a:lnTo>
                  <a:pt x="91" y="742"/>
                </a:lnTo>
                <a:lnTo>
                  <a:pt x="87" y="762"/>
                </a:lnTo>
                <a:lnTo>
                  <a:pt x="89" y="784"/>
                </a:lnTo>
                <a:lnTo>
                  <a:pt x="90" y="804"/>
                </a:lnTo>
                <a:lnTo>
                  <a:pt x="95" y="825"/>
                </a:lnTo>
                <a:lnTo>
                  <a:pt x="101" y="845"/>
                </a:lnTo>
                <a:lnTo>
                  <a:pt x="111" y="867"/>
                </a:lnTo>
                <a:lnTo>
                  <a:pt x="123" y="892"/>
                </a:lnTo>
                <a:lnTo>
                  <a:pt x="139" y="915"/>
                </a:lnTo>
                <a:lnTo>
                  <a:pt x="158" y="936"/>
                </a:lnTo>
                <a:lnTo>
                  <a:pt x="168" y="946"/>
                </a:lnTo>
                <a:lnTo>
                  <a:pt x="180" y="957"/>
                </a:lnTo>
                <a:lnTo>
                  <a:pt x="199" y="973"/>
                </a:lnTo>
                <a:lnTo>
                  <a:pt x="222" y="987"/>
                </a:lnTo>
                <a:lnTo>
                  <a:pt x="241" y="997"/>
                </a:lnTo>
                <a:lnTo>
                  <a:pt x="261" y="1006"/>
                </a:lnTo>
                <a:lnTo>
                  <a:pt x="281" y="1012"/>
                </a:lnTo>
                <a:lnTo>
                  <a:pt x="301" y="1018"/>
                </a:lnTo>
                <a:lnTo>
                  <a:pt x="320" y="1021"/>
                </a:lnTo>
                <a:lnTo>
                  <a:pt x="340" y="1023"/>
                </a:lnTo>
                <a:lnTo>
                  <a:pt x="360" y="1023"/>
                </a:lnTo>
                <a:lnTo>
                  <a:pt x="381" y="1022"/>
                </a:lnTo>
                <a:lnTo>
                  <a:pt x="402" y="1018"/>
                </a:lnTo>
                <a:lnTo>
                  <a:pt x="407" y="1016"/>
                </a:lnTo>
                <a:lnTo>
                  <a:pt x="409" y="1015"/>
                </a:lnTo>
                <a:lnTo>
                  <a:pt x="412" y="1015"/>
                </a:lnTo>
                <a:lnTo>
                  <a:pt x="423" y="1012"/>
                </a:lnTo>
                <a:lnTo>
                  <a:pt x="432" y="1008"/>
                </a:lnTo>
                <a:lnTo>
                  <a:pt x="436" y="1006"/>
                </a:lnTo>
                <a:lnTo>
                  <a:pt x="439" y="1005"/>
                </a:lnTo>
                <a:lnTo>
                  <a:pt x="442" y="1005"/>
                </a:lnTo>
                <a:lnTo>
                  <a:pt x="451" y="999"/>
                </a:lnTo>
                <a:lnTo>
                  <a:pt x="461" y="995"/>
                </a:lnTo>
                <a:lnTo>
                  <a:pt x="468" y="988"/>
                </a:lnTo>
                <a:lnTo>
                  <a:pt x="477" y="983"/>
                </a:lnTo>
                <a:lnTo>
                  <a:pt x="480" y="978"/>
                </a:lnTo>
                <a:lnTo>
                  <a:pt x="485" y="975"/>
                </a:lnTo>
                <a:lnTo>
                  <a:pt x="494" y="968"/>
                </a:lnTo>
                <a:lnTo>
                  <a:pt x="509" y="952"/>
                </a:lnTo>
                <a:lnTo>
                  <a:pt x="525" y="935"/>
                </a:lnTo>
                <a:lnTo>
                  <a:pt x="556" y="957"/>
                </a:lnTo>
                <a:lnTo>
                  <a:pt x="588" y="978"/>
                </a:lnTo>
                <a:lnTo>
                  <a:pt x="621" y="995"/>
                </a:lnTo>
                <a:lnTo>
                  <a:pt x="654" y="1009"/>
                </a:lnTo>
                <a:lnTo>
                  <a:pt x="687" y="1019"/>
                </a:lnTo>
                <a:lnTo>
                  <a:pt x="721" y="1028"/>
                </a:lnTo>
                <a:lnTo>
                  <a:pt x="755" y="1032"/>
                </a:lnTo>
                <a:lnTo>
                  <a:pt x="791" y="1035"/>
                </a:lnTo>
                <a:lnTo>
                  <a:pt x="825" y="1032"/>
                </a:lnTo>
                <a:lnTo>
                  <a:pt x="860" y="1028"/>
                </a:lnTo>
                <a:lnTo>
                  <a:pt x="896" y="1019"/>
                </a:lnTo>
                <a:lnTo>
                  <a:pt x="932" y="1009"/>
                </a:lnTo>
                <a:lnTo>
                  <a:pt x="967" y="995"/>
                </a:lnTo>
                <a:lnTo>
                  <a:pt x="1005" y="978"/>
                </a:lnTo>
                <a:lnTo>
                  <a:pt x="1042" y="957"/>
                </a:lnTo>
                <a:lnTo>
                  <a:pt x="1081" y="935"/>
                </a:lnTo>
                <a:lnTo>
                  <a:pt x="1094" y="952"/>
                </a:lnTo>
                <a:lnTo>
                  <a:pt x="1110" y="968"/>
                </a:lnTo>
                <a:lnTo>
                  <a:pt x="1126" y="983"/>
                </a:lnTo>
                <a:lnTo>
                  <a:pt x="1145" y="995"/>
                </a:lnTo>
                <a:lnTo>
                  <a:pt x="1163" y="1005"/>
                </a:lnTo>
                <a:lnTo>
                  <a:pt x="1183" y="1012"/>
                </a:lnTo>
                <a:lnTo>
                  <a:pt x="1204" y="1018"/>
                </a:lnTo>
                <a:lnTo>
                  <a:pt x="1227" y="1022"/>
                </a:lnTo>
                <a:lnTo>
                  <a:pt x="1236" y="1022"/>
                </a:lnTo>
                <a:lnTo>
                  <a:pt x="1240" y="1022"/>
                </a:lnTo>
                <a:lnTo>
                  <a:pt x="1242" y="1022"/>
                </a:lnTo>
                <a:lnTo>
                  <a:pt x="1243" y="1022"/>
                </a:lnTo>
                <a:lnTo>
                  <a:pt x="1246" y="1023"/>
                </a:lnTo>
                <a:lnTo>
                  <a:pt x="1265" y="1023"/>
                </a:lnTo>
                <a:lnTo>
                  <a:pt x="1285" y="1021"/>
                </a:lnTo>
                <a:lnTo>
                  <a:pt x="1305" y="1018"/>
                </a:lnTo>
                <a:lnTo>
                  <a:pt x="1325" y="1012"/>
                </a:lnTo>
                <a:lnTo>
                  <a:pt x="1345" y="1006"/>
                </a:lnTo>
                <a:lnTo>
                  <a:pt x="1365" y="997"/>
                </a:lnTo>
                <a:lnTo>
                  <a:pt x="1385" y="987"/>
                </a:lnTo>
                <a:lnTo>
                  <a:pt x="1402" y="975"/>
                </a:lnTo>
                <a:lnTo>
                  <a:pt x="1420" y="963"/>
                </a:lnTo>
                <a:lnTo>
                  <a:pt x="1435" y="948"/>
                </a:lnTo>
                <a:lnTo>
                  <a:pt x="1451" y="934"/>
                </a:lnTo>
                <a:lnTo>
                  <a:pt x="1464" y="917"/>
                </a:lnTo>
                <a:lnTo>
                  <a:pt x="1476" y="902"/>
                </a:lnTo>
                <a:lnTo>
                  <a:pt x="1487" y="884"/>
                </a:lnTo>
                <a:lnTo>
                  <a:pt x="1497" y="867"/>
                </a:lnTo>
                <a:lnTo>
                  <a:pt x="1504" y="847"/>
                </a:lnTo>
                <a:lnTo>
                  <a:pt x="1509" y="829"/>
                </a:lnTo>
                <a:lnTo>
                  <a:pt x="1514" y="811"/>
                </a:lnTo>
                <a:lnTo>
                  <a:pt x="1517" y="794"/>
                </a:lnTo>
                <a:lnTo>
                  <a:pt x="1517" y="774"/>
                </a:lnTo>
                <a:lnTo>
                  <a:pt x="1516" y="756"/>
                </a:lnTo>
                <a:lnTo>
                  <a:pt x="1514" y="739"/>
                </a:lnTo>
                <a:lnTo>
                  <a:pt x="1510" y="721"/>
                </a:lnTo>
                <a:lnTo>
                  <a:pt x="1503" y="702"/>
                </a:lnTo>
                <a:lnTo>
                  <a:pt x="1526" y="677"/>
                </a:lnTo>
                <a:lnTo>
                  <a:pt x="1547" y="653"/>
                </a:lnTo>
                <a:lnTo>
                  <a:pt x="1563" y="628"/>
                </a:lnTo>
                <a:lnTo>
                  <a:pt x="1579" y="604"/>
                </a:lnTo>
                <a:lnTo>
                  <a:pt x="1589" y="580"/>
                </a:lnTo>
                <a:lnTo>
                  <a:pt x="1598" y="555"/>
                </a:lnTo>
                <a:lnTo>
                  <a:pt x="1602" y="531"/>
                </a:lnTo>
                <a:lnTo>
                  <a:pt x="1604" y="509"/>
                </a:lnTo>
                <a:lnTo>
                  <a:pt x="1602" y="485"/>
                </a:lnTo>
                <a:lnTo>
                  <a:pt x="1598" y="462"/>
                </a:lnTo>
                <a:lnTo>
                  <a:pt x="1589" y="437"/>
                </a:lnTo>
                <a:lnTo>
                  <a:pt x="1579" y="415"/>
                </a:lnTo>
                <a:lnTo>
                  <a:pt x="1563" y="391"/>
                </a:lnTo>
                <a:lnTo>
                  <a:pt x="1547" y="369"/>
                </a:lnTo>
                <a:lnTo>
                  <a:pt x="1526" y="347"/>
                </a:lnTo>
                <a:lnTo>
                  <a:pt x="1503" y="325"/>
                </a:lnTo>
                <a:lnTo>
                  <a:pt x="1508" y="303"/>
                </a:lnTo>
                <a:lnTo>
                  <a:pt x="1514" y="283"/>
                </a:lnTo>
                <a:lnTo>
                  <a:pt x="1516" y="261"/>
                </a:lnTo>
                <a:lnTo>
                  <a:pt x="1517" y="241"/>
                </a:lnTo>
                <a:lnTo>
                  <a:pt x="1514" y="219"/>
                </a:lnTo>
                <a:lnTo>
                  <a:pt x="1510" y="199"/>
                </a:lnTo>
                <a:lnTo>
                  <a:pt x="1505" y="178"/>
                </a:lnTo>
                <a:lnTo>
                  <a:pt x="1497" y="158"/>
                </a:lnTo>
                <a:lnTo>
                  <a:pt x="1487" y="139"/>
                </a:lnTo>
                <a:lnTo>
                  <a:pt x="1476" y="121"/>
                </a:lnTo>
                <a:lnTo>
                  <a:pt x="1464" y="105"/>
                </a:lnTo>
                <a:lnTo>
                  <a:pt x="1451" y="91"/>
                </a:lnTo>
                <a:lnTo>
                  <a:pt x="1435" y="75"/>
                </a:lnTo>
                <a:lnTo>
                  <a:pt x="1420" y="62"/>
                </a:lnTo>
                <a:lnTo>
                  <a:pt x="1402" y="49"/>
                </a:lnTo>
                <a:lnTo>
                  <a:pt x="1385" y="38"/>
                </a:lnTo>
                <a:lnTo>
                  <a:pt x="1345" y="19"/>
                </a:lnTo>
                <a:lnTo>
                  <a:pt x="1305" y="7"/>
                </a:lnTo>
                <a:lnTo>
                  <a:pt x="1265" y="1"/>
                </a:lnTo>
                <a:lnTo>
                  <a:pt x="1246" y="0"/>
                </a:lnTo>
                <a:lnTo>
                  <a:pt x="1227" y="2"/>
                </a:lnTo>
                <a:lnTo>
                  <a:pt x="1204" y="6"/>
                </a:lnTo>
                <a:lnTo>
                  <a:pt x="1183" y="11"/>
                </a:lnTo>
                <a:lnTo>
                  <a:pt x="1163" y="19"/>
                </a:lnTo>
                <a:lnTo>
                  <a:pt x="1145" y="30"/>
                </a:lnTo>
                <a:lnTo>
                  <a:pt x="1126" y="41"/>
                </a:lnTo>
                <a:lnTo>
                  <a:pt x="1110" y="55"/>
                </a:lnTo>
                <a:lnTo>
                  <a:pt x="1094" y="72"/>
                </a:lnTo>
                <a:lnTo>
                  <a:pt x="1081" y="91"/>
                </a:lnTo>
                <a:lnTo>
                  <a:pt x="1046" y="71"/>
                </a:lnTo>
                <a:lnTo>
                  <a:pt x="1010" y="54"/>
                </a:lnTo>
                <a:lnTo>
                  <a:pt x="975" y="40"/>
                </a:lnTo>
                <a:lnTo>
                  <a:pt x="942" y="29"/>
                </a:lnTo>
                <a:lnTo>
                  <a:pt x="907" y="19"/>
                </a:lnTo>
                <a:lnTo>
                  <a:pt x="871" y="13"/>
                </a:lnTo>
                <a:lnTo>
                  <a:pt x="836" y="10"/>
                </a:lnTo>
                <a:lnTo>
                  <a:pt x="803" y="9"/>
                </a:lnTo>
                <a:lnTo>
                  <a:pt x="768" y="10"/>
                </a:lnTo>
                <a:lnTo>
                  <a:pt x="732" y="13"/>
                </a:lnTo>
                <a:lnTo>
                  <a:pt x="697" y="19"/>
                </a:lnTo>
                <a:lnTo>
                  <a:pt x="664" y="29"/>
                </a:lnTo>
                <a:lnTo>
                  <a:pt x="628" y="40"/>
                </a:lnTo>
                <a:lnTo>
                  <a:pt x="593" y="54"/>
                </a:lnTo>
                <a:lnTo>
                  <a:pt x="558" y="71"/>
                </a:lnTo>
                <a:lnTo>
                  <a:pt x="525" y="91"/>
                </a:lnTo>
                <a:close/>
              </a:path>
            </a:pathLst>
          </a:custGeom>
          <a:solidFill>
            <a:srgbClr val="FFFFFF"/>
          </a:solidFill>
          <a:ln w="9525">
            <a:noFill/>
            <a:round/>
            <a:headEnd/>
            <a:tailEnd/>
          </a:ln>
        </p:spPr>
        <p:txBody>
          <a:bodyPr/>
          <a:lstStyle/>
          <a:p>
            <a:endParaRPr lang="en-US" sz="1400" dirty="0">
              <a:latin typeface="Calibri" pitchFamily="34" charset="0"/>
            </a:endParaRPr>
          </a:p>
        </p:txBody>
      </p:sp>
      <p:sp>
        <p:nvSpPr>
          <p:cNvPr id="25609" name="Rectangle 1900"/>
          <p:cNvSpPr>
            <a:spLocks noChangeArrowheads="1"/>
          </p:cNvSpPr>
          <p:nvPr/>
        </p:nvSpPr>
        <p:spPr bwMode="auto">
          <a:xfrm>
            <a:off x="6083300" y="914400"/>
            <a:ext cx="547586" cy="215444"/>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Servers</a:t>
            </a:r>
            <a:endParaRPr lang="en-US" sz="1400" dirty="0">
              <a:latin typeface="Calibri" pitchFamily="34" charset="0"/>
            </a:endParaRPr>
          </a:p>
        </p:txBody>
      </p:sp>
      <p:sp>
        <p:nvSpPr>
          <p:cNvPr id="25610" name="Line 34"/>
          <p:cNvSpPr>
            <a:spLocks noChangeShapeType="1"/>
          </p:cNvSpPr>
          <p:nvPr/>
        </p:nvSpPr>
        <p:spPr bwMode="auto">
          <a:xfrm flipH="1">
            <a:off x="6162675" y="3151188"/>
            <a:ext cx="674688" cy="744537"/>
          </a:xfrm>
          <a:prstGeom prst="line">
            <a:avLst/>
          </a:prstGeom>
          <a:noFill/>
          <a:ln w="38100">
            <a:solidFill>
              <a:srgbClr val="FF9900"/>
            </a:solidFill>
            <a:round/>
            <a:headEnd/>
            <a:tailEnd/>
          </a:ln>
        </p:spPr>
        <p:txBody>
          <a:bodyPr/>
          <a:lstStyle/>
          <a:p>
            <a:endParaRPr lang="en-US" sz="1400" dirty="0">
              <a:latin typeface="Calibri" pitchFamily="34" charset="0"/>
            </a:endParaRPr>
          </a:p>
        </p:txBody>
      </p:sp>
      <p:sp>
        <p:nvSpPr>
          <p:cNvPr id="25611" name="Line 35"/>
          <p:cNvSpPr>
            <a:spLocks noChangeShapeType="1"/>
          </p:cNvSpPr>
          <p:nvPr/>
        </p:nvSpPr>
        <p:spPr bwMode="auto">
          <a:xfrm>
            <a:off x="7388225" y="3151188"/>
            <a:ext cx="639763" cy="727075"/>
          </a:xfrm>
          <a:prstGeom prst="line">
            <a:avLst/>
          </a:prstGeom>
          <a:noFill/>
          <a:ln w="38100">
            <a:solidFill>
              <a:srgbClr val="FF9900"/>
            </a:solidFill>
            <a:round/>
            <a:headEnd/>
            <a:tailEnd/>
          </a:ln>
        </p:spPr>
        <p:txBody>
          <a:bodyPr/>
          <a:lstStyle/>
          <a:p>
            <a:endParaRPr lang="en-US" sz="1400" dirty="0">
              <a:latin typeface="Calibri" pitchFamily="34" charset="0"/>
            </a:endParaRPr>
          </a:p>
        </p:txBody>
      </p:sp>
      <p:sp>
        <p:nvSpPr>
          <p:cNvPr id="25612" name="Line 36"/>
          <p:cNvSpPr>
            <a:spLocks noChangeShapeType="1"/>
          </p:cNvSpPr>
          <p:nvPr/>
        </p:nvSpPr>
        <p:spPr bwMode="auto">
          <a:xfrm flipV="1">
            <a:off x="7351713" y="2019300"/>
            <a:ext cx="573087" cy="784225"/>
          </a:xfrm>
          <a:prstGeom prst="line">
            <a:avLst/>
          </a:prstGeom>
          <a:noFill/>
          <a:ln w="38100">
            <a:solidFill>
              <a:srgbClr val="FF9900"/>
            </a:solidFill>
            <a:round/>
            <a:headEnd/>
            <a:tailEnd/>
          </a:ln>
        </p:spPr>
        <p:txBody>
          <a:bodyPr/>
          <a:lstStyle/>
          <a:p>
            <a:endParaRPr lang="en-US" sz="1400" dirty="0">
              <a:latin typeface="Calibri" pitchFamily="34" charset="0"/>
            </a:endParaRPr>
          </a:p>
        </p:txBody>
      </p:sp>
      <p:sp>
        <p:nvSpPr>
          <p:cNvPr id="25613" name="Line 37"/>
          <p:cNvSpPr>
            <a:spLocks noChangeShapeType="1"/>
          </p:cNvSpPr>
          <p:nvPr/>
        </p:nvSpPr>
        <p:spPr bwMode="auto">
          <a:xfrm flipH="1" flipV="1">
            <a:off x="6172200" y="1943100"/>
            <a:ext cx="735013" cy="850900"/>
          </a:xfrm>
          <a:prstGeom prst="line">
            <a:avLst/>
          </a:prstGeom>
          <a:noFill/>
          <a:ln w="38100">
            <a:solidFill>
              <a:srgbClr val="FF9900"/>
            </a:solidFill>
            <a:round/>
            <a:headEnd/>
            <a:tailEnd/>
          </a:ln>
        </p:spPr>
        <p:txBody>
          <a:bodyPr/>
          <a:lstStyle/>
          <a:p>
            <a:endParaRPr lang="en-US" sz="1400" dirty="0">
              <a:latin typeface="Calibri" pitchFamily="34" charset="0"/>
            </a:endParaRPr>
          </a:p>
        </p:txBody>
      </p:sp>
      <p:sp>
        <p:nvSpPr>
          <p:cNvPr id="25614" name="Line 38"/>
          <p:cNvSpPr>
            <a:spLocks noChangeShapeType="1"/>
          </p:cNvSpPr>
          <p:nvPr/>
        </p:nvSpPr>
        <p:spPr bwMode="auto">
          <a:xfrm flipH="1" flipV="1">
            <a:off x="7086600" y="1943100"/>
            <a:ext cx="4763" cy="887413"/>
          </a:xfrm>
          <a:prstGeom prst="line">
            <a:avLst/>
          </a:prstGeom>
          <a:noFill/>
          <a:ln w="38100">
            <a:solidFill>
              <a:srgbClr val="FF9900"/>
            </a:solidFill>
            <a:round/>
            <a:headEnd/>
            <a:tailEnd/>
          </a:ln>
        </p:spPr>
        <p:txBody>
          <a:bodyPr/>
          <a:lstStyle/>
          <a:p>
            <a:endParaRPr lang="en-US" sz="1400" dirty="0">
              <a:latin typeface="Calibri" pitchFamily="34" charset="0"/>
            </a:endParaRPr>
          </a:p>
        </p:txBody>
      </p:sp>
      <p:sp>
        <p:nvSpPr>
          <p:cNvPr id="28" name="Rectangle 27"/>
          <p:cNvSpPr/>
          <p:nvPr/>
        </p:nvSpPr>
        <p:spPr>
          <a:xfrm>
            <a:off x="381000" y="3581400"/>
            <a:ext cx="4572000" cy="2362200"/>
          </a:xfrm>
          <a:prstGeom prst="rect">
            <a:avLst/>
          </a:prstGeom>
          <a:solidFill>
            <a:schemeClr val="bg1">
              <a:lumMod val="95000"/>
            </a:schemeClr>
          </a:solidFill>
          <a:ln>
            <a:solidFill>
              <a:srgbClr val="2C95D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82880" tIns="182880" rIns="182880" bIns="113792" spcCol="1270"/>
          <a:lstStyle/>
          <a:p>
            <a:pPr marL="231775" indent="-231775">
              <a:buFont typeface="Arial" pitchFamily="34" charset="0"/>
              <a:buChar char="•"/>
              <a:defRPr/>
            </a:pPr>
            <a:r>
              <a:rPr lang="en-US" sz="2000" dirty="0" smtClean="0">
                <a:solidFill>
                  <a:schemeClr val="bg2">
                    <a:lumMod val="75000"/>
                  </a:schemeClr>
                </a:solidFill>
                <a:latin typeface="Calibri" pitchFamily="34" charset="0"/>
              </a:rPr>
              <a:t>Enables storage consolidation and sharing</a:t>
            </a:r>
          </a:p>
          <a:p>
            <a:pPr marL="231775" indent="-231775">
              <a:buFont typeface="Arial" pitchFamily="34" charset="0"/>
              <a:buChar char="•"/>
              <a:defRPr/>
            </a:pPr>
            <a:r>
              <a:rPr lang="en-US" sz="2000" dirty="0" smtClean="0">
                <a:solidFill>
                  <a:schemeClr val="bg2">
                    <a:lumMod val="75000"/>
                  </a:schemeClr>
                </a:solidFill>
                <a:latin typeface="Calibri" pitchFamily="34" charset="0"/>
              </a:rPr>
              <a:t>Enables centralized Management</a:t>
            </a:r>
          </a:p>
          <a:p>
            <a:pPr marL="231775" indent="-231775">
              <a:buFont typeface="Arial" pitchFamily="34" charset="0"/>
              <a:buChar char="•"/>
              <a:defRPr/>
            </a:pPr>
            <a:r>
              <a:rPr lang="en-US" sz="2000" dirty="0" smtClean="0">
                <a:solidFill>
                  <a:schemeClr val="bg2">
                    <a:lumMod val="75000"/>
                  </a:schemeClr>
                </a:solidFill>
                <a:latin typeface="Calibri" pitchFamily="34" charset="0"/>
              </a:rPr>
              <a:t>Provides scalability and high performance</a:t>
            </a:r>
          </a:p>
          <a:p>
            <a:pPr marL="231775" indent="-231775">
              <a:buFont typeface="Arial" pitchFamily="34" charset="0"/>
              <a:buChar char="•"/>
              <a:defRPr/>
            </a:pPr>
            <a:r>
              <a:rPr lang="en-US" sz="2000" dirty="0" smtClean="0">
                <a:solidFill>
                  <a:schemeClr val="bg2">
                    <a:lumMod val="75000"/>
                  </a:schemeClr>
                </a:solidFill>
                <a:latin typeface="Calibri" pitchFamily="34" charset="0"/>
              </a:rPr>
              <a:t>Reduces storage and administration   cost</a:t>
            </a:r>
          </a:p>
          <a:p>
            <a:pPr>
              <a:defRPr/>
            </a:pPr>
            <a:r>
              <a:rPr lang="en-US" sz="2000" dirty="0" smtClean="0"/>
              <a:t> </a:t>
            </a:r>
            <a:endParaRPr lang="en-US" sz="2000" dirty="0"/>
          </a:p>
        </p:txBody>
      </p:sp>
      <p:sp>
        <p:nvSpPr>
          <p:cNvPr id="29" name="Rounded Rectangle 4"/>
          <p:cNvSpPr/>
          <p:nvPr/>
        </p:nvSpPr>
        <p:spPr>
          <a:xfrm>
            <a:off x="685800" y="3352800"/>
            <a:ext cx="1371600" cy="335902"/>
          </a:xfrm>
          <a:prstGeom prst="rect">
            <a:avLst/>
          </a:prstGeom>
        </p:spPr>
        <p:style>
          <a:lnRef idx="0">
            <a:schemeClr val="accent1"/>
          </a:lnRef>
          <a:fillRef idx="3">
            <a:schemeClr val="accent1"/>
          </a:fillRef>
          <a:effectRef idx="3">
            <a:schemeClr val="accent1"/>
          </a:effectRef>
          <a:fontRef idx="minor">
            <a:schemeClr val="lt1"/>
          </a:fontRef>
        </p:style>
        <p:txBody>
          <a:bodyPr lIns="101362" tIns="0" rIns="101362" bIns="0" spcCol="1270" anchor="ctr"/>
          <a:lstStyle/>
          <a:p>
            <a:pPr algn="ctr" defTabSz="800100">
              <a:lnSpc>
                <a:spcPct val="90000"/>
              </a:lnSpc>
              <a:spcAft>
                <a:spcPct val="35000"/>
              </a:spcAft>
              <a:defRPr/>
            </a:pPr>
            <a:r>
              <a:rPr lang="en-US" sz="1600" dirty="0">
                <a:latin typeface="Calibri" pitchFamily="34" charset="0"/>
              </a:rPr>
              <a:t>Benefits</a:t>
            </a:r>
          </a:p>
        </p:txBody>
      </p:sp>
      <p:pic>
        <p:nvPicPr>
          <p:cNvPr id="25619" name="Picture 7" descr="Host.png"/>
          <p:cNvPicPr>
            <a:picLocks noChangeAspect="1"/>
          </p:cNvPicPr>
          <p:nvPr/>
        </p:nvPicPr>
        <p:blipFill>
          <a:blip r:embed="rId3" cstate="print"/>
          <a:srcRect/>
          <a:stretch>
            <a:fillRect/>
          </a:stretch>
        </p:blipFill>
        <p:spPr bwMode="auto">
          <a:xfrm>
            <a:off x="5994400" y="1130300"/>
            <a:ext cx="595313" cy="944563"/>
          </a:xfrm>
          <a:prstGeom prst="rect">
            <a:avLst/>
          </a:prstGeom>
          <a:noFill/>
          <a:ln w="9525">
            <a:noFill/>
            <a:miter lim="800000"/>
            <a:headEnd/>
            <a:tailEnd/>
          </a:ln>
        </p:spPr>
      </p:pic>
      <p:pic>
        <p:nvPicPr>
          <p:cNvPr id="25620" name="Picture 7" descr="Host.png"/>
          <p:cNvPicPr>
            <a:picLocks noChangeAspect="1"/>
          </p:cNvPicPr>
          <p:nvPr/>
        </p:nvPicPr>
        <p:blipFill>
          <a:blip r:embed="rId3" cstate="print"/>
          <a:srcRect/>
          <a:stretch>
            <a:fillRect/>
          </a:stretch>
        </p:blipFill>
        <p:spPr bwMode="auto">
          <a:xfrm>
            <a:off x="6808788" y="1117600"/>
            <a:ext cx="595312" cy="944563"/>
          </a:xfrm>
          <a:prstGeom prst="rect">
            <a:avLst/>
          </a:prstGeom>
          <a:noFill/>
          <a:ln w="9525">
            <a:noFill/>
            <a:miter lim="800000"/>
            <a:headEnd/>
            <a:tailEnd/>
          </a:ln>
        </p:spPr>
      </p:pic>
      <p:pic>
        <p:nvPicPr>
          <p:cNvPr id="25621" name="Picture 7" descr="Host.png"/>
          <p:cNvPicPr>
            <a:picLocks noChangeAspect="1"/>
          </p:cNvPicPr>
          <p:nvPr/>
        </p:nvPicPr>
        <p:blipFill>
          <a:blip r:embed="rId3" cstate="print"/>
          <a:srcRect/>
          <a:stretch>
            <a:fillRect/>
          </a:stretch>
        </p:blipFill>
        <p:spPr bwMode="auto">
          <a:xfrm>
            <a:off x="7608888" y="1130300"/>
            <a:ext cx="595312" cy="944563"/>
          </a:xfrm>
          <a:prstGeom prst="rect">
            <a:avLst/>
          </a:prstGeom>
          <a:noFill/>
          <a:ln w="9525">
            <a:noFill/>
            <a:miter lim="800000"/>
            <a:headEnd/>
            <a:tailEnd/>
          </a:ln>
        </p:spPr>
      </p:pic>
      <p:pic>
        <p:nvPicPr>
          <p:cNvPr id="25622" name="Picture 141" descr="SAN"/>
          <p:cNvPicPr>
            <a:picLocks noChangeAspect="1" noChangeArrowheads="1"/>
          </p:cNvPicPr>
          <p:nvPr/>
        </p:nvPicPr>
        <p:blipFill>
          <a:blip r:embed="rId4" cstate="print"/>
          <a:srcRect/>
          <a:stretch>
            <a:fillRect/>
          </a:stretch>
        </p:blipFill>
        <p:spPr bwMode="auto">
          <a:xfrm>
            <a:off x="6337300" y="2527300"/>
            <a:ext cx="1603375" cy="831850"/>
          </a:xfrm>
          <a:prstGeom prst="rect">
            <a:avLst/>
          </a:prstGeom>
          <a:noFill/>
          <a:ln w="9525">
            <a:noFill/>
            <a:miter lim="800000"/>
            <a:headEnd/>
            <a:tailEnd/>
          </a:ln>
        </p:spPr>
      </p:pic>
      <p:sp>
        <p:nvSpPr>
          <p:cNvPr id="25623" name="Rectangle 10"/>
          <p:cNvSpPr>
            <a:spLocks noChangeArrowheads="1"/>
          </p:cNvSpPr>
          <p:nvPr/>
        </p:nvSpPr>
        <p:spPr bwMode="auto">
          <a:xfrm>
            <a:off x="6838950" y="2805113"/>
            <a:ext cx="525465" cy="21544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Calibri" pitchFamily="34" charset="0"/>
              </a:rPr>
              <a:t>FC SAN</a:t>
            </a:r>
            <a:endParaRPr lang="en-US" sz="1400" b="1" dirty="0">
              <a:latin typeface="Calibri" pitchFamily="34" charset="0"/>
            </a:endParaRPr>
          </a:p>
        </p:txBody>
      </p:sp>
      <p:pic>
        <p:nvPicPr>
          <p:cNvPr id="25624" name="Picture 12" descr="Storage Array_Tall.png"/>
          <p:cNvPicPr>
            <a:picLocks noChangeAspect="1"/>
          </p:cNvPicPr>
          <p:nvPr/>
        </p:nvPicPr>
        <p:blipFill>
          <a:blip r:embed="rId5" cstate="print"/>
          <a:srcRect/>
          <a:stretch>
            <a:fillRect/>
          </a:stretch>
        </p:blipFill>
        <p:spPr bwMode="auto">
          <a:xfrm>
            <a:off x="5835650" y="3797300"/>
            <a:ext cx="679450" cy="1447800"/>
          </a:xfrm>
          <a:prstGeom prst="rect">
            <a:avLst/>
          </a:prstGeom>
          <a:noFill/>
          <a:ln w="9525">
            <a:noFill/>
            <a:miter lim="800000"/>
            <a:headEnd/>
            <a:tailEnd/>
          </a:ln>
        </p:spPr>
      </p:pic>
      <p:pic>
        <p:nvPicPr>
          <p:cNvPr id="25625" name="Picture 12" descr="Storage Array_Tall.png"/>
          <p:cNvPicPr>
            <a:picLocks noChangeAspect="1"/>
          </p:cNvPicPr>
          <p:nvPr/>
        </p:nvPicPr>
        <p:blipFill>
          <a:blip r:embed="rId5" cstate="print"/>
          <a:srcRect/>
          <a:stretch>
            <a:fillRect/>
          </a:stretch>
        </p:blipFill>
        <p:spPr bwMode="auto">
          <a:xfrm>
            <a:off x="7639050" y="3797300"/>
            <a:ext cx="679450" cy="1447800"/>
          </a:xfrm>
          <a:prstGeom prst="rect">
            <a:avLst/>
          </a:prstGeom>
          <a:noFill/>
          <a:ln w="9525">
            <a:noFill/>
            <a:miter lim="800000"/>
            <a:headEnd/>
            <a:tailEnd/>
          </a:ln>
        </p:spPr>
      </p:pic>
      <p:sp>
        <p:nvSpPr>
          <p:cNvPr id="25626" name="Rectangle 1900"/>
          <p:cNvSpPr>
            <a:spLocks noChangeArrowheads="1"/>
          </p:cNvSpPr>
          <p:nvPr/>
        </p:nvSpPr>
        <p:spPr bwMode="auto">
          <a:xfrm>
            <a:off x="6864350" y="914400"/>
            <a:ext cx="547586" cy="215444"/>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Servers</a:t>
            </a:r>
            <a:endParaRPr lang="en-US" sz="1400" dirty="0">
              <a:latin typeface="Calibri" pitchFamily="34" charset="0"/>
            </a:endParaRPr>
          </a:p>
        </p:txBody>
      </p:sp>
      <p:sp>
        <p:nvSpPr>
          <p:cNvPr id="25627" name="Rectangle 1900"/>
          <p:cNvSpPr>
            <a:spLocks noChangeArrowheads="1"/>
          </p:cNvSpPr>
          <p:nvPr/>
        </p:nvSpPr>
        <p:spPr bwMode="auto">
          <a:xfrm>
            <a:off x="7677150" y="927100"/>
            <a:ext cx="547586" cy="215444"/>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Servers</a:t>
            </a:r>
            <a:endParaRPr lang="en-US" sz="1400" dirty="0">
              <a:latin typeface="Calibri" pitchFamily="34" charset="0"/>
            </a:endParaRPr>
          </a:p>
        </p:txBody>
      </p:sp>
      <p:sp>
        <p:nvSpPr>
          <p:cNvPr id="30" name="Footer Placeholder 3"/>
          <p:cNvSpPr>
            <a:spLocks noGrp="1"/>
          </p:cNvSpPr>
          <p:nvPr>
            <p:ph type="ftr" sz="quarter" idx="10"/>
          </p:nvPr>
        </p:nvSpPr>
        <p:spPr>
          <a:xfrm>
            <a:off x="4419600" y="6629400"/>
            <a:ext cx="4191000" cy="228600"/>
          </a:xfrm>
        </p:spPr>
        <p:txBody>
          <a:bodyPr/>
          <a:lstStyle/>
          <a:p>
            <a:r>
              <a:rPr lang="en-US" dirty="0" smtClean="0"/>
              <a:t>Classic Data Center</a:t>
            </a:r>
            <a:endParaRPr lang="en-US" dirty="0"/>
          </a:p>
        </p:txBody>
      </p:sp>
      <p:sp>
        <p:nvSpPr>
          <p:cNvPr id="31" name="Slide Number Placeholder 4"/>
          <p:cNvSpPr>
            <a:spLocks noGrp="1"/>
          </p:cNvSpPr>
          <p:nvPr>
            <p:ph type="sldNum" sz="quarter" idx="11"/>
          </p:nvPr>
        </p:nvSpPr>
        <p:spPr>
          <a:xfrm>
            <a:off x="8686800" y="6629400"/>
            <a:ext cx="457200" cy="228600"/>
          </a:xfrm>
        </p:spPr>
        <p:txBody>
          <a:bodyPr/>
          <a:lstStyle/>
          <a:p>
            <a:r>
              <a:rPr lang="en-US" dirty="0" smtClean="0"/>
              <a:t> </a:t>
            </a:r>
            <a:fld id="{F154727A-148C-4067-B49E-5748C06A36A0}" type="slidenum">
              <a:rPr lang="en-US" smtClean="0"/>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Components of FC SAN</a:t>
            </a:r>
            <a:endParaRPr lang="en-US" dirty="0"/>
          </a:p>
        </p:txBody>
      </p:sp>
      <p:sp>
        <p:nvSpPr>
          <p:cNvPr id="8" name="Content Placeholder 7"/>
          <p:cNvSpPr>
            <a:spLocks noGrp="1"/>
          </p:cNvSpPr>
          <p:nvPr>
            <p:ph idx="1"/>
          </p:nvPr>
        </p:nvSpPr>
        <p:spPr>
          <a:xfrm>
            <a:off x="304800" y="914400"/>
            <a:ext cx="8458200" cy="5181600"/>
          </a:xfrm>
        </p:spPr>
        <p:txBody>
          <a:bodyPr/>
          <a:lstStyle/>
          <a:p>
            <a:r>
              <a:rPr lang="en-US" dirty="0" smtClean="0"/>
              <a:t>Node ports</a:t>
            </a:r>
          </a:p>
          <a:p>
            <a:r>
              <a:rPr lang="en-US" dirty="0" smtClean="0"/>
              <a:t>Cables</a:t>
            </a:r>
          </a:p>
          <a:p>
            <a:r>
              <a:rPr lang="en-US" dirty="0" smtClean="0"/>
              <a:t>Connectors</a:t>
            </a:r>
          </a:p>
          <a:p>
            <a:r>
              <a:rPr lang="en-US" dirty="0" smtClean="0"/>
              <a:t>Interconnecting Devices</a:t>
            </a:r>
          </a:p>
          <a:p>
            <a:r>
              <a:rPr lang="en-US" dirty="0" smtClean="0"/>
              <a:t>Storage Arrays</a:t>
            </a:r>
          </a:p>
          <a:p>
            <a:r>
              <a:rPr lang="en-US" dirty="0" smtClean="0"/>
              <a:t>SAN Management software</a:t>
            </a:r>
          </a:p>
          <a:p>
            <a:endParaRPr lang="en-US" dirty="0"/>
          </a:p>
        </p:txBody>
      </p:sp>
      <p:sp>
        <p:nvSpPr>
          <p:cNvPr id="6" name="Slide Number Placeholder 5"/>
          <p:cNvSpPr>
            <a:spLocks noGrp="1"/>
          </p:cNvSpPr>
          <p:nvPr>
            <p:ph type="sldNum" sz="quarter" idx="11"/>
          </p:nvPr>
        </p:nvSpPr>
        <p:spPr/>
        <p:txBody>
          <a:bodyPr/>
          <a:lstStyle/>
          <a:p>
            <a:pPr>
              <a:defRPr/>
            </a:pPr>
            <a:fld id="{E9C12BD9-86B3-4048-86CE-AC10D4E84307}" type="slidenum">
              <a:rPr lang="en-US" smtClean="0"/>
              <a:pPr>
                <a:defRPr/>
              </a:pPr>
              <a:t>26</a:t>
            </a:fld>
            <a:endParaRPr lang="en-US" dirty="0"/>
          </a:p>
        </p:txBody>
      </p:sp>
      <p:sp>
        <p:nvSpPr>
          <p:cNvPr id="9"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Line 26"/>
          <p:cNvSpPr>
            <a:spLocks noChangeShapeType="1"/>
          </p:cNvSpPr>
          <p:nvPr/>
        </p:nvSpPr>
        <p:spPr bwMode="auto">
          <a:xfrm>
            <a:off x="7772400" y="4267200"/>
            <a:ext cx="581025" cy="762000"/>
          </a:xfrm>
          <a:prstGeom prst="line">
            <a:avLst/>
          </a:prstGeom>
          <a:noFill/>
          <a:ln w="25400">
            <a:solidFill>
              <a:srgbClr val="FF9900"/>
            </a:solidFill>
            <a:round/>
            <a:headEnd/>
            <a:tailEnd/>
          </a:ln>
        </p:spPr>
        <p:txBody>
          <a:bodyPr/>
          <a:lstStyle/>
          <a:p>
            <a:endParaRPr lang="en-US" sz="1400" dirty="0">
              <a:latin typeface="Calibri" pitchFamily="34" charset="0"/>
            </a:endParaRPr>
          </a:p>
        </p:txBody>
      </p:sp>
      <p:sp>
        <p:nvSpPr>
          <p:cNvPr id="24578" name="Line 25"/>
          <p:cNvSpPr>
            <a:spLocks noChangeShapeType="1"/>
          </p:cNvSpPr>
          <p:nvPr/>
        </p:nvSpPr>
        <p:spPr bwMode="auto">
          <a:xfrm>
            <a:off x="7391400" y="2209800"/>
            <a:ext cx="0" cy="914400"/>
          </a:xfrm>
          <a:prstGeom prst="line">
            <a:avLst/>
          </a:prstGeom>
          <a:noFill/>
          <a:ln w="25400">
            <a:solidFill>
              <a:srgbClr val="FF9900"/>
            </a:solidFill>
            <a:round/>
            <a:headEnd/>
            <a:tailEnd/>
          </a:ln>
        </p:spPr>
        <p:txBody>
          <a:bodyPr/>
          <a:lstStyle/>
          <a:p>
            <a:endParaRPr lang="en-US" sz="1400" dirty="0">
              <a:latin typeface="Calibri" pitchFamily="34" charset="0"/>
            </a:endParaRPr>
          </a:p>
        </p:txBody>
      </p:sp>
      <p:sp>
        <p:nvSpPr>
          <p:cNvPr id="24579" name="Line 24"/>
          <p:cNvSpPr>
            <a:spLocks noChangeShapeType="1"/>
          </p:cNvSpPr>
          <p:nvPr/>
        </p:nvSpPr>
        <p:spPr bwMode="auto">
          <a:xfrm flipH="1">
            <a:off x="6296025" y="4267200"/>
            <a:ext cx="609600" cy="762000"/>
          </a:xfrm>
          <a:prstGeom prst="line">
            <a:avLst/>
          </a:prstGeom>
          <a:noFill/>
          <a:ln w="25400">
            <a:solidFill>
              <a:srgbClr val="FF9900"/>
            </a:solidFill>
            <a:round/>
            <a:headEnd/>
            <a:tailEnd/>
          </a:ln>
        </p:spPr>
        <p:txBody>
          <a:bodyPr/>
          <a:lstStyle/>
          <a:p>
            <a:endParaRPr lang="en-US" sz="1400" dirty="0">
              <a:latin typeface="Calibri" pitchFamily="34" charset="0"/>
            </a:endParaRPr>
          </a:p>
        </p:txBody>
      </p:sp>
      <p:sp>
        <p:nvSpPr>
          <p:cNvPr id="24580" name="Line 23"/>
          <p:cNvSpPr>
            <a:spLocks noChangeShapeType="1"/>
          </p:cNvSpPr>
          <p:nvPr/>
        </p:nvSpPr>
        <p:spPr bwMode="auto">
          <a:xfrm>
            <a:off x="7439025" y="3276600"/>
            <a:ext cx="0" cy="762000"/>
          </a:xfrm>
          <a:prstGeom prst="line">
            <a:avLst/>
          </a:prstGeom>
          <a:noFill/>
          <a:ln w="25400">
            <a:solidFill>
              <a:srgbClr val="FF9900"/>
            </a:solidFill>
            <a:round/>
            <a:headEnd/>
            <a:tailEnd/>
          </a:ln>
        </p:spPr>
        <p:txBody>
          <a:bodyPr/>
          <a:lstStyle/>
          <a:p>
            <a:endParaRPr lang="en-US" sz="1400" dirty="0">
              <a:latin typeface="Calibri" pitchFamily="34" charset="0"/>
            </a:endParaRPr>
          </a:p>
        </p:txBody>
      </p:sp>
      <p:sp>
        <p:nvSpPr>
          <p:cNvPr id="24581" name="Line 22"/>
          <p:cNvSpPr>
            <a:spLocks noChangeShapeType="1"/>
          </p:cNvSpPr>
          <p:nvPr/>
        </p:nvSpPr>
        <p:spPr bwMode="auto">
          <a:xfrm>
            <a:off x="7286625" y="3276600"/>
            <a:ext cx="0" cy="762000"/>
          </a:xfrm>
          <a:prstGeom prst="line">
            <a:avLst/>
          </a:prstGeom>
          <a:noFill/>
          <a:ln w="25400">
            <a:solidFill>
              <a:srgbClr val="FF9900"/>
            </a:solidFill>
            <a:round/>
            <a:headEnd/>
            <a:tailEnd/>
          </a:ln>
        </p:spPr>
        <p:txBody>
          <a:bodyPr/>
          <a:lstStyle/>
          <a:p>
            <a:endParaRPr lang="en-US" sz="1400" dirty="0">
              <a:latin typeface="Calibri" pitchFamily="34" charset="0"/>
            </a:endParaRPr>
          </a:p>
        </p:txBody>
      </p:sp>
      <p:sp>
        <p:nvSpPr>
          <p:cNvPr id="24582" name="Line 20"/>
          <p:cNvSpPr>
            <a:spLocks noChangeShapeType="1"/>
          </p:cNvSpPr>
          <p:nvPr/>
        </p:nvSpPr>
        <p:spPr bwMode="auto">
          <a:xfrm>
            <a:off x="6600825" y="2209800"/>
            <a:ext cx="533400" cy="914400"/>
          </a:xfrm>
          <a:prstGeom prst="line">
            <a:avLst/>
          </a:prstGeom>
          <a:noFill/>
          <a:ln w="25400">
            <a:solidFill>
              <a:srgbClr val="FF9900"/>
            </a:solidFill>
            <a:round/>
            <a:headEnd/>
            <a:tailEnd/>
          </a:ln>
        </p:spPr>
        <p:txBody>
          <a:bodyPr/>
          <a:lstStyle/>
          <a:p>
            <a:endParaRPr lang="en-US" sz="1400" dirty="0">
              <a:latin typeface="Calibri" pitchFamily="34" charset="0"/>
            </a:endParaRPr>
          </a:p>
        </p:txBody>
      </p:sp>
      <p:sp>
        <p:nvSpPr>
          <p:cNvPr id="24583" name="Line 21"/>
          <p:cNvSpPr>
            <a:spLocks noChangeShapeType="1"/>
          </p:cNvSpPr>
          <p:nvPr/>
        </p:nvSpPr>
        <p:spPr bwMode="auto">
          <a:xfrm flipH="1">
            <a:off x="7820025" y="2209800"/>
            <a:ext cx="457200" cy="914400"/>
          </a:xfrm>
          <a:prstGeom prst="line">
            <a:avLst/>
          </a:prstGeom>
          <a:noFill/>
          <a:ln w="25400">
            <a:solidFill>
              <a:srgbClr val="FF9900"/>
            </a:solidFill>
            <a:round/>
            <a:headEnd/>
            <a:tailEnd/>
          </a:ln>
        </p:spPr>
        <p:txBody>
          <a:bodyPr/>
          <a:lstStyle/>
          <a:p>
            <a:endParaRPr lang="en-US" sz="1400" dirty="0">
              <a:latin typeface="Calibri" pitchFamily="34" charset="0"/>
            </a:endParaRPr>
          </a:p>
        </p:txBody>
      </p:sp>
      <p:sp>
        <p:nvSpPr>
          <p:cNvPr id="24584" name="Title 6"/>
          <p:cNvSpPr>
            <a:spLocks noGrp="1"/>
          </p:cNvSpPr>
          <p:nvPr>
            <p:ph type="title" idx="4294967295"/>
          </p:nvPr>
        </p:nvSpPr>
        <p:spPr>
          <a:xfrm>
            <a:off x="301752" y="73152"/>
            <a:ext cx="8458200" cy="762000"/>
          </a:xfrm>
        </p:spPr>
        <p:txBody>
          <a:bodyPr/>
          <a:lstStyle/>
          <a:p>
            <a:pPr eaLnBrk="1" hangingPunct="1"/>
            <a:r>
              <a:rPr lang="en-US" dirty="0" err="1" smtClean="0">
                <a:solidFill>
                  <a:schemeClr val="accent1"/>
                </a:solidFill>
              </a:rPr>
              <a:t>Fibre</a:t>
            </a:r>
            <a:r>
              <a:rPr lang="en-US" dirty="0" smtClean="0">
                <a:solidFill>
                  <a:schemeClr val="accent1"/>
                </a:solidFill>
              </a:rPr>
              <a:t> Channel Fabric</a:t>
            </a:r>
          </a:p>
        </p:txBody>
      </p:sp>
      <p:sp>
        <p:nvSpPr>
          <p:cNvPr id="24585" name="Content Placeholder 7"/>
          <p:cNvSpPr>
            <a:spLocks noGrp="1"/>
          </p:cNvSpPr>
          <p:nvPr>
            <p:ph idx="4294967295"/>
          </p:nvPr>
        </p:nvSpPr>
        <p:spPr>
          <a:xfrm>
            <a:off x="228600" y="2743200"/>
            <a:ext cx="5638800" cy="1295400"/>
          </a:xfrm>
        </p:spPr>
        <p:txBody>
          <a:bodyPr/>
          <a:lstStyle/>
          <a:p>
            <a:pPr eaLnBrk="1" hangingPunct="1"/>
            <a:r>
              <a:rPr lang="en-US" dirty="0" smtClean="0"/>
              <a:t>In a switched fabric, the link between any two switches is called Inter Switch Link (ISL)</a:t>
            </a:r>
          </a:p>
        </p:txBody>
      </p:sp>
      <p:sp>
        <p:nvSpPr>
          <p:cNvPr id="5" name="Footer Placeholder 4"/>
          <p:cNvSpPr txBox="1">
            <a:spLocks noGrp="1"/>
          </p:cNvSpPr>
          <p:nvPr/>
        </p:nvSpPr>
        <p:spPr>
          <a:xfrm>
            <a:off x="4419600" y="6629400"/>
            <a:ext cx="4191000" cy="228600"/>
          </a:xfrm>
          <a:prstGeom prst="rect">
            <a:avLst/>
          </a:prstGeom>
          <a:noFill/>
        </p:spPr>
        <p:txBody>
          <a:bodyPr anchor="b"/>
          <a:lstStyle/>
          <a:p>
            <a:pPr algn="r" fontAlgn="auto">
              <a:spcBef>
                <a:spcPts val="0"/>
              </a:spcBef>
              <a:spcAft>
                <a:spcPts val="0"/>
              </a:spcAft>
              <a:defRPr/>
            </a:pPr>
            <a:r>
              <a:rPr lang="en-US" sz="1000" dirty="0">
                <a:solidFill>
                  <a:schemeClr val="tx1">
                    <a:lumMod val="75000"/>
                    <a:lumOff val="25000"/>
                  </a:schemeClr>
                </a:solidFill>
                <a:latin typeface="Calibri" pitchFamily="34" charset="0"/>
                <a:cs typeface="+mn-cs"/>
              </a:rPr>
              <a:t>Classic Data Center</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27</a:t>
            </a:fld>
            <a:endParaRPr lang="en-US" sz="1000" dirty="0">
              <a:solidFill>
                <a:schemeClr val="tx1">
                  <a:lumMod val="75000"/>
                  <a:lumOff val="25000"/>
                </a:schemeClr>
              </a:solidFill>
              <a:latin typeface="Calibri" pitchFamily="34" charset="0"/>
              <a:cs typeface="+mn-cs"/>
            </a:endParaRPr>
          </a:p>
        </p:txBody>
      </p:sp>
      <p:sp>
        <p:nvSpPr>
          <p:cNvPr id="9" name="Rectangle 8"/>
          <p:cNvSpPr/>
          <p:nvPr/>
        </p:nvSpPr>
        <p:spPr>
          <a:xfrm>
            <a:off x="228600" y="1066800"/>
            <a:ext cx="5257800" cy="133350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97330" tIns="229108" rIns="297330" bIns="113792" spcCol="1270" anchor="ctr"/>
          <a:lstStyle/>
          <a:p>
            <a:pPr>
              <a:defRPr/>
            </a:pPr>
            <a:r>
              <a:rPr lang="en-US" sz="2000" dirty="0" smtClean="0">
                <a:latin typeface="Calibri" pitchFamily="34" charset="0"/>
              </a:rPr>
              <a:t> </a:t>
            </a:r>
          </a:p>
          <a:p>
            <a:pPr>
              <a:defRPr/>
            </a:pPr>
            <a:r>
              <a:rPr lang="en-US" sz="2000" dirty="0" smtClean="0">
                <a:latin typeface="Calibri" pitchFamily="34" charset="0"/>
              </a:rPr>
              <a:t>One or more interconnected FC switches through which multiple SAN nodes can communicate</a:t>
            </a:r>
          </a:p>
          <a:p>
            <a:pPr>
              <a:defRPr/>
            </a:pPr>
            <a:endParaRPr lang="en-US" sz="2000" dirty="0">
              <a:latin typeface="Calibri" pitchFamily="34" charset="0"/>
            </a:endParaRPr>
          </a:p>
        </p:txBody>
      </p:sp>
      <p:sp>
        <p:nvSpPr>
          <p:cNvPr id="10" name="Rounded Rectangle 4"/>
          <p:cNvSpPr/>
          <p:nvPr/>
        </p:nvSpPr>
        <p:spPr>
          <a:xfrm>
            <a:off x="714375" y="914400"/>
            <a:ext cx="1369877" cy="293016"/>
          </a:xfrm>
          <a:prstGeom prst="rect">
            <a:avLst/>
          </a:prstGeom>
        </p:spPr>
        <p:style>
          <a:lnRef idx="0">
            <a:schemeClr val="accent3"/>
          </a:lnRef>
          <a:fillRef idx="3">
            <a:schemeClr val="accent3"/>
          </a:fillRef>
          <a:effectRef idx="3">
            <a:schemeClr val="accent3"/>
          </a:effectRef>
          <a:fontRef idx="minor">
            <a:schemeClr val="lt1"/>
          </a:fontRef>
        </p:style>
        <p:txBody>
          <a:bodyPr lIns="101362" tIns="0" rIns="101362" bIns="0" spcCol="1270" anchor="ctr"/>
          <a:lstStyle/>
          <a:p>
            <a:pPr algn="ctr" defTabSz="800100">
              <a:lnSpc>
                <a:spcPct val="90000"/>
              </a:lnSpc>
              <a:spcAft>
                <a:spcPct val="35000"/>
              </a:spcAft>
              <a:defRPr/>
            </a:pPr>
            <a:r>
              <a:rPr lang="en-US" sz="1600" smtClean="0">
                <a:latin typeface="Calibri" pitchFamily="34" charset="0"/>
              </a:rPr>
              <a:t>FC Fabric</a:t>
            </a:r>
            <a:endParaRPr lang="en-US" sz="1600" dirty="0">
              <a:latin typeface="Calibri" pitchFamily="34" charset="0"/>
            </a:endParaRPr>
          </a:p>
        </p:txBody>
      </p:sp>
      <p:pic>
        <p:nvPicPr>
          <p:cNvPr id="24592" name="Picture 7" descr="Host.png"/>
          <p:cNvPicPr>
            <a:picLocks noChangeAspect="1"/>
          </p:cNvPicPr>
          <p:nvPr/>
        </p:nvPicPr>
        <p:blipFill>
          <a:blip r:embed="rId3" cstate="print"/>
          <a:srcRect/>
          <a:stretch>
            <a:fillRect/>
          </a:stretch>
        </p:blipFill>
        <p:spPr bwMode="auto">
          <a:xfrm>
            <a:off x="6248400" y="1295400"/>
            <a:ext cx="595312" cy="944563"/>
          </a:xfrm>
          <a:prstGeom prst="rect">
            <a:avLst/>
          </a:prstGeom>
          <a:noFill/>
          <a:ln w="9525">
            <a:noFill/>
            <a:miter lim="800000"/>
            <a:headEnd/>
            <a:tailEnd/>
          </a:ln>
        </p:spPr>
      </p:pic>
      <p:pic>
        <p:nvPicPr>
          <p:cNvPr id="24593" name="Picture 7" descr="Host.png"/>
          <p:cNvPicPr>
            <a:picLocks noChangeAspect="1"/>
          </p:cNvPicPr>
          <p:nvPr/>
        </p:nvPicPr>
        <p:blipFill>
          <a:blip r:embed="rId3" cstate="print"/>
          <a:srcRect/>
          <a:stretch>
            <a:fillRect/>
          </a:stretch>
        </p:blipFill>
        <p:spPr bwMode="auto">
          <a:xfrm>
            <a:off x="8001000" y="1295400"/>
            <a:ext cx="595313" cy="914400"/>
          </a:xfrm>
          <a:prstGeom prst="rect">
            <a:avLst/>
          </a:prstGeom>
          <a:noFill/>
          <a:ln w="9525">
            <a:noFill/>
            <a:miter lim="800000"/>
            <a:headEnd/>
            <a:tailEnd/>
          </a:ln>
        </p:spPr>
      </p:pic>
      <p:pic>
        <p:nvPicPr>
          <p:cNvPr id="24594" name="Picture 7" descr="Host.png"/>
          <p:cNvPicPr>
            <a:picLocks noChangeAspect="1"/>
          </p:cNvPicPr>
          <p:nvPr/>
        </p:nvPicPr>
        <p:blipFill>
          <a:blip r:embed="rId3" cstate="print"/>
          <a:srcRect/>
          <a:stretch>
            <a:fillRect/>
          </a:stretch>
        </p:blipFill>
        <p:spPr bwMode="auto">
          <a:xfrm>
            <a:off x="7086600" y="1295400"/>
            <a:ext cx="595312" cy="944563"/>
          </a:xfrm>
          <a:prstGeom prst="rect">
            <a:avLst/>
          </a:prstGeom>
          <a:noFill/>
          <a:ln w="9525">
            <a:noFill/>
            <a:miter lim="800000"/>
            <a:headEnd/>
            <a:tailEnd/>
          </a:ln>
        </p:spPr>
      </p:pic>
      <p:pic>
        <p:nvPicPr>
          <p:cNvPr id="24595" name="Picture 35" descr="FC Switch Icon bdr.png"/>
          <p:cNvPicPr>
            <a:picLocks noChangeAspect="1"/>
          </p:cNvPicPr>
          <p:nvPr/>
        </p:nvPicPr>
        <p:blipFill>
          <a:blip r:embed="rId4" cstate="print"/>
          <a:srcRect/>
          <a:stretch>
            <a:fillRect/>
          </a:stretch>
        </p:blipFill>
        <p:spPr bwMode="auto">
          <a:xfrm>
            <a:off x="6867525" y="3771900"/>
            <a:ext cx="977900" cy="520700"/>
          </a:xfrm>
          <a:prstGeom prst="rect">
            <a:avLst/>
          </a:prstGeom>
          <a:noFill/>
          <a:ln w="9525">
            <a:noFill/>
            <a:miter lim="800000"/>
            <a:headEnd/>
            <a:tailEnd/>
          </a:ln>
        </p:spPr>
      </p:pic>
      <p:pic>
        <p:nvPicPr>
          <p:cNvPr id="24597" name="Picture 12" descr="Storage Array_Tall.png"/>
          <p:cNvPicPr>
            <a:picLocks noChangeAspect="1"/>
          </p:cNvPicPr>
          <p:nvPr/>
        </p:nvPicPr>
        <p:blipFill>
          <a:blip r:embed="rId5" cstate="print"/>
          <a:srcRect/>
          <a:stretch>
            <a:fillRect/>
          </a:stretch>
        </p:blipFill>
        <p:spPr bwMode="auto">
          <a:xfrm>
            <a:off x="6019800" y="4800600"/>
            <a:ext cx="642938" cy="1295400"/>
          </a:xfrm>
          <a:prstGeom prst="rect">
            <a:avLst/>
          </a:prstGeom>
          <a:noFill/>
          <a:ln w="9525">
            <a:noFill/>
            <a:miter lim="800000"/>
            <a:headEnd/>
            <a:tailEnd/>
          </a:ln>
        </p:spPr>
      </p:pic>
      <p:pic>
        <p:nvPicPr>
          <p:cNvPr id="24598" name="Picture 35" descr="FC Switch Icon bdr.png"/>
          <p:cNvPicPr>
            <a:picLocks noChangeAspect="1"/>
          </p:cNvPicPr>
          <p:nvPr/>
        </p:nvPicPr>
        <p:blipFill>
          <a:blip r:embed="rId4" cstate="print"/>
          <a:srcRect/>
          <a:stretch>
            <a:fillRect/>
          </a:stretch>
        </p:blipFill>
        <p:spPr bwMode="auto">
          <a:xfrm>
            <a:off x="6905625" y="2819400"/>
            <a:ext cx="977900" cy="520700"/>
          </a:xfrm>
          <a:prstGeom prst="rect">
            <a:avLst/>
          </a:prstGeom>
          <a:noFill/>
          <a:ln w="9525">
            <a:noFill/>
            <a:miter lim="800000"/>
            <a:headEnd/>
            <a:tailEnd/>
          </a:ln>
        </p:spPr>
      </p:pic>
      <p:sp>
        <p:nvSpPr>
          <p:cNvPr id="24599" name="Text Box 27"/>
          <p:cNvSpPr txBox="1">
            <a:spLocks noChangeArrowheads="1"/>
          </p:cNvSpPr>
          <p:nvPr/>
        </p:nvSpPr>
        <p:spPr bwMode="auto">
          <a:xfrm>
            <a:off x="7575550" y="3394075"/>
            <a:ext cx="1445652" cy="307777"/>
          </a:xfrm>
          <a:prstGeom prst="rect">
            <a:avLst/>
          </a:prstGeom>
          <a:noFill/>
          <a:ln w="9525">
            <a:noFill/>
            <a:miter lim="800000"/>
            <a:headEnd/>
            <a:tailEnd/>
          </a:ln>
        </p:spPr>
        <p:txBody>
          <a:bodyPr wrap="none">
            <a:spAutoFit/>
          </a:bodyPr>
          <a:lstStyle/>
          <a:p>
            <a:r>
              <a:rPr lang="en-US" sz="1400" b="1" dirty="0">
                <a:solidFill>
                  <a:srgbClr val="0066FF"/>
                </a:solidFill>
                <a:latin typeface="Calibri" pitchFamily="34" charset="0"/>
              </a:rPr>
              <a:t>Inter switch links</a:t>
            </a:r>
          </a:p>
        </p:txBody>
      </p:sp>
      <p:sp>
        <p:nvSpPr>
          <p:cNvPr id="24600" name="Text Box 28"/>
          <p:cNvSpPr txBox="1">
            <a:spLocks noChangeArrowheads="1"/>
          </p:cNvSpPr>
          <p:nvPr/>
        </p:nvSpPr>
        <p:spPr bwMode="auto">
          <a:xfrm>
            <a:off x="5257800" y="4419600"/>
            <a:ext cx="1190903" cy="307777"/>
          </a:xfrm>
          <a:prstGeom prst="rect">
            <a:avLst/>
          </a:prstGeom>
          <a:noFill/>
          <a:ln w="9525">
            <a:noFill/>
            <a:miter lim="800000"/>
            <a:headEnd/>
            <a:tailEnd/>
          </a:ln>
        </p:spPr>
        <p:txBody>
          <a:bodyPr wrap="none">
            <a:spAutoFit/>
          </a:bodyPr>
          <a:lstStyle/>
          <a:p>
            <a:r>
              <a:rPr lang="en-US" sz="1400" b="1" dirty="0">
                <a:latin typeface="Calibri" pitchFamily="34" charset="0"/>
              </a:rPr>
              <a:t>Storage </a:t>
            </a:r>
            <a:r>
              <a:rPr lang="en-US" sz="1400" b="1" dirty="0" smtClean="0">
                <a:latin typeface="Calibri" pitchFamily="34" charset="0"/>
              </a:rPr>
              <a:t>Array</a:t>
            </a:r>
            <a:endParaRPr lang="en-US" sz="1400" b="1" dirty="0">
              <a:latin typeface="Calibri" pitchFamily="34" charset="0"/>
            </a:endParaRPr>
          </a:p>
        </p:txBody>
      </p:sp>
      <p:sp>
        <p:nvSpPr>
          <p:cNvPr id="24601" name="Text Box 29"/>
          <p:cNvSpPr txBox="1">
            <a:spLocks noChangeArrowheads="1"/>
          </p:cNvSpPr>
          <p:nvPr/>
        </p:nvSpPr>
        <p:spPr bwMode="auto">
          <a:xfrm>
            <a:off x="7872946" y="4419600"/>
            <a:ext cx="1351204" cy="307777"/>
          </a:xfrm>
          <a:prstGeom prst="rect">
            <a:avLst/>
          </a:prstGeom>
          <a:noFill/>
          <a:ln w="9525">
            <a:noFill/>
            <a:miter lim="800000"/>
            <a:headEnd/>
            <a:tailEnd/>
          </a:ln>
        </p:spPr>
        <p:txBody>
          <a:bodyPr wrap="none">
            <a:spAutoFit/>
          </a:bodyPr>
          <a:lstStyle/>
          <a:p>
            <a:r>
              <a:rPr lang="en-US" sz="1400" b="1" dirty="0" smtClean="0">
                <a:latin typeface="Calibri" pitchFamily="34" charset="0"/>
              </a:rPr>
              <a:t>    Storage Array</a:t>
            </a:r>
            <a:endParaRPr lang="en-US" sz="1400" b="1" dirty="0">
              <a:latin typeface="Calibri" pitchFamily="34" charset="0"/>
            </a:endParaRPr>
          </a:p>
        </p:txBody>
      </p:sp>
      <p:sp>
        <p:nvSpPr>
          <p:cNvPr id="24602" name="Text Box 30"/>
          <p:cNvSpPr txBox="1">
            <a:spLocks noChangeArrowheads="1"/>
          </p:cNvSpPr>
          <p:nvPr/>
        </p:nvSpPr>
        <p:spPr bwMode="auto">
          <a:xfrm>
            <a:off x="6019800" y="5810250"/>
            <a:ext cx="662297" cy="307777"/>
          </a:xfrm>
          <a:prstGeom prst="rect">
            <a:avLst/>
          </a:prstGeom>
          <a:noFill/>
          <a:ln w="9525">
            <a:noFill/>
            <a:miter lim="800000"/>
            <a:headEnd/>
            <a:tailEnd/>
          </a:ln>
        </p:spPr>
        <p:txBody>
          <a:bodyPr wrap="none">
            <a:spAutoFit/>
          </a:bodyPr>
          <a:lstStyle/>
          <a:p>
            <a:r>
              <a:rPr lang="en-US" sz="1400" b="1" dirty="0" smtClean="0">
                <a:latin typeface="Calibri" pitchFamily="34" charset="0"/>
              </a:rPr>
              <a:t>Server</a:t>
            </a:r>
            <a:endParaRPr lang="en-US" sz="1400" b="1" dirty="0">
              <a:latin typeface="Calibri" pitchFamily="34" charset="0"/>
            </a:endParaRPr>
          </a:p>
        </p:txBody>
      </p:sp>
      <p:sp>
        <p:nvSpPr>
          <p:cNvPr id="24603" name="Text Box 31"/>
          <p:cNvSpPr txBox="1">
            <a:spLocks noChangeArrowheads="1"/>
          </p:cNvSpPr>
          <p:nvPr/>
        </p:nvSpPr>
        <p:spPr bwMode="auto">
          <a:xfrm>
            <a:off x="6324600" y="990600"/>
            <a:ext cx="1957697" cy="307777"/>
          </a:xfrm>
          <a:prstGeom prst="rect">
            <a:avLst/>
          </a:prstGeom>
          <a:noFill/>
          <a:ln w="9525">
            <a:noFill/>
            <a:miter lim="800000"/>
            <a:headEnd/>
            <a:tailEnd/>
          </a:ln>
        </p:spPr>
        <p:txBody>
          <a:bodyPr wrap="square">
            <a:spAutoFit/>
          </a:bodyPr>
          <a:lstStyle/>
          <a:p>
            <a:pPr algn="ctr"/>
            <a:r>
              <a:rPr lang="en-US" sz="1400" b="1" dirty="0" smtClean="0">
                <a:latin typeface="Calibri" pitchFamily="34" charset="0"/>
              </a:rPr>
              <a:t>Servers</a:t>
            </a:r>
            <a:endParaRPr lang="en-US" sz="1400" b="1" dirty="0">
              <a:latin typeface="Calibri" pitchFamily="34" charset="0"/>
            </a:endParaRPr>
          </a:p>
        </p:txBody>
      </p:sp>
      <p:sp>
        <p:nvSpPr>
          <p:cNvPr id="24604" name="Text Box 32"/>
          <p:cNvSpPr txBox="1">
            <a:spLocks noChangeArrowheads="1"/>
          </p:cNvSpPr>
          <p:nvPr/>
        </p:nvSpPr>
        <p:spPr bwMode="auto">
          <a:xfrm>
            <a:off x="8058150" y="5800725"/>
            <a:ext cx="662297" cy="307777"/>
          </a:xfrm>
          <a:prstGeom prst="rect">
            <a:avLst/>
          </a:prstGeom>
          <a:noFill/>
          <a:ln w="9525">
            <a:noFill/>
            <a:miter lim="800000"/>
            <a:headEnd/>
            <a:tailEnd/>
          </a:ln>
        </p:spPr>
        <p:txBody>
          <a:bodyPr wrap="none">
            <a:spAutoFit/>
          </a:bodyPr>
          <a:lstStyle/>
          <a:p>
            <a:r>
              <a:rPr lang="en-US" sz="1400" b="1" dirty="0" smtClean="0">
                <a:latin typeface="Calibri" pitchFamily="34" charset="0"/>
              </a:rPr>
              <a:t>Server</a:t>
            </a:r>
            <a:endParaRPr lang="en-US" sz="1400" b="1" dirty="0">
              <a:latin typeface="Calibri" pitchFamily="34" charset="0"/>
            </a:endParaRPr>
          </a:p>
        </p:txBody>
      </p:sp>
      <p:pic>
        <p:nvPicPr>
          <p:cNvPr id="28" name="Picture 12" descr="Storage Array_Tall.png"/>
          <p:cNvPicPr>
            <a:picLocks noChangeAspect="1"/>
          </p:cNvPicPr>
          <p:nvPr/>
        </p:nvPicPr>
        <p:blipFill>
          <a:blip r:embed="rId5" cstate="print"/>
          <a:srcRect/>
          <a:stretch>
            <a:fillRect/>
          </a:stretch>
        </p:blipFill>
        <p:spPr bwMode="auto">
          <a:xfrm>
            <a:off x="8077200" y="4800600"/>
            <a:ext cx="642938" cy="1295400"/>
          </a:xfrm>
          <a:prstGeom prst="rect">
            <a:avLst/>
          </a:prstGeom>
          <a:noFill/>
          <a:ln w="9525">
            <a:noFill/>
            <a:miter lim="800000"/>
            <a:headEnd/>
            <a:tailEnd/>
          </a:ln>
        </p:spPr>
      </p:pic>
      <p:cxnSp>
        <p:nvCxnSpPr>
          <p:cNvPr id="30" name="Straight Arrow Connector 29"/>
          <p:cNvCxnSpPr/>
          <p:nvPr/>
        </p:nvCxnSpPr>
        <p:spPr>
          <a:xfrm>
            <a:off x="7543800" y="1143000"/>
            <a:ext cx="1066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5943600" y="1143000"/>
            <a:ext cx="1066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Line 74"/>
          <p:cNvSpPr>
            <a:spLocks noChangeShapeType="1"/>
          </p:cNvSpPr>
          <p:nvPr/>
        </p:nvSpPr>
        <p:spPr bwMode="auto">
          <a:xfrm>
            <a:off x="5854700" y="4330700"/>
            <a:ext cx="1828800" cy="0"/>
          </a:xfrm>
          <a:prstGeom prst="line">
            <a:avLst/>
          </a:prstGeom>
          <a:noFill/>
          <a:ln w="34925">
            <a:solidFill>
              <a:srgbClr val="FF9900"/>
            </a:solidFill>
            <a:round/>
            <a:headEnd/>
            <a:tailEnd/>
          </a:ln>
        </p:spPr>
        <p:txBody>
          <a:bodyPr/>
          <a:lstStyle/>
          <a:p>
            <a:endParaRPr lang="en-US" dirty="0"/>
          </a:p>
        </p:txBody>
      </p:sp>
      <p:sp>
        <p:nvSpPr>
          <p:cNvPr id="21506" name="Line 73"/>
          <p:cNvSpPr>
            <a:spLocks noChangeShapeType="1"/>
          </p:cNvSpPr>
          <p:nvPr/>
        </p:nvSpPr>
        <p:spPr bwMode="auto">
          <a:xfrm>
            <a:off x="5867400" y="2857500"/>
            <a:ext cx="0" cy="1485900"/>
          </a:xfrm>
          <a:prstGeom prst="line">
            <a:avLst/>
          </a:prstGeom>
          <a:noFill/>
          <a:ln w="34925">
            <a:solidFill>
              <a:srgbClr val="FF9900"/>
            </a:solidFill>
            <a:round/>
            <a:headEnd/>
            <a:tailEnd/>
          </a:ln>
        </p:spPr>
        <p:txBody>
          <a:bodyPr/>
          <a:lstStyle/>
          <a:p>
            <a:endParaRPr lang="en-US" dirty="0"/>
          </a:p>
        </p:txBody>
      </p:sp>
      <p:sp>
        <p:nvSpPr>
          <p:cNvPr id="21507" name="Line 72"/>
          <p:cNvSpPr>
            <a:spLocks noChangeShapeType="1"/>
          </p:cNvSpPr>
          <p:nvPr/>
        </p:nvSpPr>
        <p:spPr bwMode="auto">
          <a:xfrm>
            <a:off x="5626100" y="2844800"/>
            <a:ext cx="0" cy="1485900"/>
          </a:xfrm>
          <a:prstGeom prst="line">
            <a:avLst/>
          </a:prstGeom>
          <a:noFill/>
          <a:ln w="34925">
            <a:solidFill>
              <a:srgbClr val="FF9900"/>
            </a:solidFill>
            <a:round/>
            <a:headEnd/>
            <a:tailEnd/>
          </a:ln>
        </p:spPr>
        <p:txBody>
          <a:bodyPr/>
          <a:lstStyle/>
          <a:p>
            <a:endParaRPr lang="en-US" dirty="0"/>
          </a:p>
        </p:txBody>
      </p:sp>
      <p:sp>
        <p:nvSpPr>
          <p:cNvPr id="21508" name="Line 70"/>
          <p:cNvSpPr>
            <a:spLocks noChangeShapeType="1"/>
          </p:cNvSpPr>
          <p:nvPr/>
        </p:nvSpPr>
        <p:spPr bwMode="auto">
          <a:xfrm>
            <a:off x="3810000" y="2984500"/>
            <a:ext cx="0" cy="1346200"/>
          </a:xfrm>
          <a:prstGeom prst="line">
            <a:avLst/>
          </a:prstGeom>
          <a:noFill/>
          <a:ln w="34925">
            <a:solidFill>
              <a:srgbClr val="FF9900"/>
            </a:solidFill>
            <a:round/>
            <a:headEnd/>
            <a:tailEnd/>
          </a:ln>
        </p:spPr>
        <p:txBody>
          <a:bodyPr/>
          <a:lstStyle/>
          <a:p>
            <a:endParaRPr lang="en-US" dirty="0"/>
          </a:p>
        </p:txBody>
      </p:sp>
      <p:sp>
        <p:nvSpPr>
          <p:cNvPr id="21509" name="Line 68"/>
          <p:cNvSpPr>
            <a:spLocks noChangeShapeType="1"/>
          </p:cNvSpPr>
          <p:nvPr/>
        </p:nvSpPr>
        <p:spPr bwMode="auto">
          <a:xfrm>
            <a:off x="3556000" y="2971800"/>
            <a:ext cx="0" cy="1346200"/>
          </a:xfrm>
          <a:prstGeom prst="line">
            <a:avLst/>
          </a:prstGeom>
          <a:noFill/>
          <a:ln w="34925">
            <a:solidFill>
              <a:srgbClr val="FF9900"/>
            </a:solidFill>
            <a:round/>
            <a:headEnd/>
            <a:tailEnd/>
          </a:ln>
        </p:spPr>
        <p:txBody>
          <a:bodyPr/>
          <a:lstStyle/>
          <a:p>
            <a:endParaRPr lang="en-US" dirty="0"/>
          </a:p>
        </p:txBody>
      </p:sp>
      <p:sp>
        <p:nvSpPr>
          <p:cNvPr id="21510" name="Line 69"/>
          <p:cNvSpPr>
            <a:spLocks noChangeShapeType="1"/>
          </p:cNvSpPr>
          <p:nvPr/>
        </p:nvSpPr>
        <p:spPr bwMode="auto">
          <a:xfrm>
            <a:off x="2044700" y="4292600"/>
            <a:ext cx="1524000" cy="0"/>
          </a:xfrm>
          <a:prstGeom prst="line">
            <a:avLst/>
          </a:prstGeom>
          <a:noFill/>
          <a:ln w="34925">
            <a:solidFill>
              <a:srgbClr val="FF9900"/>
            </a:solidFill>
            <a:round/>
            <a:headEnd/>
            <a:tailEnd/>
          </a:ln>
        </p:spPr>
        <p:txBody>
          <a:bodyPr/>
          <a:lstStyle/>
          <a:p>
            <a:endParaRPr lang="en-US" dirty="0"/>
          </a:p>
        </p:txBody>
      </p:sp>
      <p:sp>
        <p:nvSpPr>
          <p:cNvPr id="21511" name="Line 67"/>
          <p:cNvSpPr>
            <a:spLocks noChangeShapeType="1"/>
          </p:cNvSpPr>
          <p:nvPr/>
        </p:nvSpPr>
        <p:spPr bwMode="auto">
          <a:xfrm flipV="1">
            <a:off x="2639228" y="2959100"/>
            <a:ext cx="762000" cy="12700"/>
          </a:xfrm>
          <a:prstGeom prst="line">
            <a:avLst/>
          </a:prstGeom>
          <a:noFill/>
          <a:ln w="34925">
            <a:solidFill>
              <a:srgbClr val="FF9900"/>
            </a:solidFill>
            <a:round/>
            <a:headEnd/>
            <a:tailEnd/>
          </a:ln>
        </p:spPr>
        <p:txBody>
          <a:bodyPr/>
          <a:lstStyle/>
          <a:p>
            <a:endParaRPr lang="en-US" dirty="0"/>
          </a:p>
        </p:txBody>
      </p:sp>
      <p:sp>
        <p:nvSpPr>
          <p:cNvPr id="21522" name="Rectangle 4"/>
          <p:cNvSpPr>
            <a:spLocks noGrp="1" noChangeArrowheads="1"/>
          </p:cNvSpPr>
          <p:nvPr>
            <p:ph type="title"/>
          </p:nvPr>
        </p:nvSpPr>
        <p:spPr/>
        <p:txBody>
          <a:bodyPr/>
          <a:lstStyle/>
          <a:p>
            <a:pPr eaLnBrk="1" hangingPunct="1"/>
            <a:r>
              <a:rPr lang="en-US" dirty="0" smtClean="0"/>
              <a:t>Port Types</a:t>
            </a:r>
          </a:p>
        </p:txBody>
      </p:sp>
      <p:sp>
        <p:nvSpPr>
          <p:cNvPr id="21523" name="Text Box 8"/>
          <p:cNvSpPr txBox="1">
            <a:spLocks noChangeArrowheads="1"/>
          </p:cNvSpPr>
          <p:nvPr/>
        </p:nvSpPr>
        <p:spPr bwMode="auto">
          <a:xfrm>
            <a:off x="1511300" y="2260600"/>
            <a:ext cx="679097" cy="193899"/>
          </a:xfrm>
          <a:prstGeom prst="rect">
            <a:avLst/>
          </a:prstGeom>
          <a:noFill/>
          <a:ln w="25400" algn="ctr">
            <a:noFill/>
            <a:miter lim="800000"/>
            <a:headEnd/>
            <a:tailEnd/>
          </a:ln>
        </p:spPr>
        <p:txBody>
          <a:bodyPr wrap="none" lIns="0" tIns="0" rIns="0" bIns="0">
            <a:spAutoFit/>
          </a:bodyPr>
          <a:lstStyle/>
          <a:p>
            <a:pPr algn="r" defTabSz="941388">
              <a:lnSpc>
                <a:spcPct val="90000"/>
              </a:lnSpc>
            </a:pPr>
            <a:r>
              <a:rPr lang="en-US" sz="1400" b="1" dirty="0" smtClean="0">
                <a:solidFill>
                  <a:srgbClr val="000000"/>
                </a:solidFill>
                <a:latin typeface="Calibri" pitchFamily="34" charset="0"/>
              </a:rPr>
              <a:t>Compute</a:t>
            </a:r>
            <a:endParaRPr lang="en-US" sz="1400" b="1" dirty="0">
              <a:solidFill>
                <a:srgbClr val="000000"/>
              </a:solidFill>
              <a:latin typeface="Calibri" pitchFamily="34" charset="0"/>
            </a:endParaRPr>
          </a:p>
        </p:txBody>
      </p:sp>
      <p:sp>
        <p:nvSpPr>
          <p:cNvPr id="21524" name="Text Box 10"/>
          <p:cNvSpPr txBox="1">
            <a:spLocks noChangeArrowheads="1"/>
          </p:cNvSpPr>
          <p:nvPr/>
        </p:nvSpPr>
        <p:spPr bwMode="auto">
          <a:xfrm>
            <a:off x="2197100" y="1524000"/>
            <a:ext cx="487363" cy="192088"/>
          </a:xfrm>
          <a:prstGeom prst="rect">
            <a:avLst/>
          </a:prstGeom>
          <a:noFill/>
          <a:ln w="25400" algn="ctr">
            <a:noFill/>
            <a:miter lim="800000"/>
            <a:headEnd/>
            <a:tailEnd/>
          </a:ln>
        </p:spPr>
        <p:txBody>
          <a:bodyPr wrap="none" lIns="0" tIns="0" rIns="0" bIns="0">
            <a:spAutoFit/>
          </a:bodyPr>
          <a:lstStyle/>
          <a:p>
            <a:pPr defTabSz="941388">
              <a:lnSpc>
                <a:spcPct val="90000"/>
              </a:lnSpc>
            </a:pPr>
            <a:r>
              <a:rPr lang="en-US" sz="1400" b="1" dirty="0">
                <a:solidFill>
                  <a:srgbClr val="000000"/>
                </a:solidFill>
                <a:latin typeface="Calibri" pitchFamily="34" charset="0"/>
              </a:rPr>
              <a:t>N-Port</a:t>
            </a:r>
          </a:p>
        </p:txBody>
      </p:sp>
      <p:sp>
        <p:nvSpPr>
          <p:cNvPr id="21525" name="Text Box 11"/>
          <p:cNvSpPr txBox="1">
            <a:spLocks noChangeArrowheads="1"/>
          </p:cNvSpPr>
          <p:nvPr/>
        </p:nvSpPr>
        <p:spPr bwMode="auto">
          <a:xfrm>
            <a:off x="3506788" y="2222500"/>
            <a:ext cx="706437" cy="192088"/>
          </a:xfrm>
          <a:prstGeom prst="rect">
            <a:avLst/>
          </a:prstGeom>
          <a:noFill/>
          <a:ln w="25400" algn="ctr">
            <a:noFill/>
            <a:miter lim="800000"/>
            <a:headEnd/>
            <a:tailEnd/>
          </a:ln>
        </p:spPr>
        <p:txBody>
          <a:bodyPr wrap="none" lIns="0" tIns="0" rIns="0" bIns="0">
            <a:spAutoFit/>
          </a:bodyPr>
          <a:lstStyle/>
          <a:p>
            <a:pPr algn="r" defTabSz="941388">
              <a:lnSpc>
                <a:spcPct val="90000"/>
              </a:lnSpc>
            </a:pPr>
            <a:r>
              <a:rPr lang="en-US" sz="1400" b="1" dirty="0">
                <a:solidFill>
                  <a:srgbClr val="000000"/>
                </a:solidFill>
                <a:latin typeface="Calibri" pitchFamily="34" charset="0"/>
              </a:rPr>
              <a:t>FC Switch</a:t>
            </a:r>
          </a:p>
        </p:txBody>
      </p:sp>
      <p:sp>
        <p:nvSpPr>
          <p:cNvPr id="21526" name="Text Box 13"/>
          <p:cNvSpPr txBox="1">
            <a:spLocks noChangeArrowheads="1"/>
          </p:cNvSpPr>
          <p:nvPr/>
        </p:nvSpPr>
        <p:spPr bwMode="auto">
          <a:xfrm>
            <a:off x="2705100" y="2663825"/>
            <a:ext cx="450850" cy="192088"/>
          </a:xfrm>
          <a:prstGeom prst="rect">
            <a:avLst/>
          </a:prstGeom>
          <a:noFill/>
          <a:ln w="25400" algn="ctr">
            <a:noFill/>
            <a:miter lim="800000"/>
            <a:headEnd/>
            <a:tailEnd/>
          </a:ln>
        </p:spPr>
        <p:txBody>
          <a:bodyPr wrap="none" lIns="0" tIns="0" rIns="0" bIns="0">
            <a:spAutoFit/>
          </a:bodyPr>
          <a:lstStyle/>
          <a:p>
            <a:pPr algn="r" defTabSz="941388">
              <a:lnSpc>
                <a:spcPct val="90000"/>
              </a:lnSpc>
            </a:pPr>
            <a:r>
              <a:rPr lang="en-US" sz="1400" b="1" dirty="0">
                <a:solidFill>
                  <a:srgbClr val="000000"/>
                </a:solidFill>
                <a:latin typeface="Calibri" pitchFamily="34" charset="0"/>
              </a:rPr>
              <a:t>F-Port</a:t>
            </a:r>
          </a:p>
        </p:txBody>
      </p:sp>
      <p:sp>
        <p:nvSpPr>
          <p:cNvPr id="21537" name="Text Box 47"/>
          <p:cNvSpPr txBox="1">
            <a:spLocks noChangeArrowheads="1"/>
          </p:cNvSpPr>
          <p:nvPr/>
        </p:nvSpPr>
        <p:spPr bwMode="auto">
          <a:xfrm>
            <a:off x="5613400" y="2133600"/>
            <a:ext cx="706438" cy="192088"/>
          </a:xfrm>
          <a:prstGeom prst="rect">
            <a:avLst/>
          </a:prstGeom>
          <a:noFill/>
          <a:ln w="25400" algn="ctr">
            <a:noFill/>
            <a:miter lim="800000"/>
            <a:headEnd/>
            <a:tailEnd/>
          </a:ln>
        </p:spPr>
        <p:txBody>
          <a:bodyPr wrap="none" lIns="0" tIns="0" rIns="0" bIns="0">
            <a:spAutoFit/>
          </a:bodyPr>
          <a:lstStyle/>
          <a:p>
            <a:pPr defTabSz="941388">
              <a:lnSpc>
                <a:spcPct val="90000"/>
              </a:lnSpc>
            </a:pPr>
            <a:r>
              <a:rPr lang="en-US" sz="1400" b="1" dirty="0">
                <a:solidFill>
                  <a:srgbClr val="000000"/>
                </a:solidFill>
                <a:latin typeface="Calibri" pitchFamily="34" charset="0"/>
              </a:rPr>
              <a:t>FC Switch</a:t>
            </a:r>
          </a:p>
        </p:txBody>
      </p:sp>
      <p:sp>
        <p:nvSpPr>
          <p:cNvPr id="21538" name="Text Box 49"/>
          <p:cNvSpPr txBox="1">
            <a:spLocks noChangeArrowheads="1"/>
          </p:cNvSpPr>
          <p:nvPr/>
        </p:nvSpPr>
        <p:spPr bwMode="auto">
          <a:xfrm>
            <a:off x="7835900" y="4165600"/>
            <a:ext cx="1173163" cy="192088"/>
          </a:xfrm>
          <a:prstGeom prst="rect">
            <a:avLst/>
          </a:prstGeom>
          <a:noFill/>
          <a:ln w="25400" algn="ctr">
            <a:noFill/>
            <a:miter lim="800000"/>
            <a:headEnd/>
            <a:tailEnd/>
          </a:ln>
        </p:spPr>
        <p:txBody>
          <a:bodyPr lIns="0" tIns="0" rIns="0" bIns="0">
            <a:spAutoFit/>
          </a:bodyPr>
          <a:lstStyle/>
          <a:p>
            <a:pPr defTabSz="941388">
              <a:lnSpc>
                <a:spcPct val="90000"/>
              </a:lnSpc>
            </a:pPr>
            <a:r>
              <a:rPr lang="en-US" sz="1400" b="1" dirty="0">
                <a:solidFill>
                  <a:srgbClr val="000000"/>
                </a:solidFill>
                <a:latin typeface="Calibri" pitchFamily="34" charset="0"/>
              </a:rPr>
              <a:t>Storage Array</a:t>
            </a:r>
          </a:p>
        </p:txBody>
      </p:sp>
      <p:sp>
        <p:nvSpPr>
          <p:cNvPr id="21539" name="Text Box 50"/>
          <p:cNvSpPr txBox="1">
            <a:spLocks noChangeArrowheads="1"/>
          </p:cNvSpPr>
          <p:nvPr/>
        </p:nvSpPr>
        <p:spPr bwMode="auto">
          <a:xfrm>
            <a:off x="6545263" y="4370388"/>
            <a:ext cx="487362" cy="192087"/>
          </a:xfrm>
          <a:prstGeom prst="rect">
            <a:avLst/>
          </a:prstGeom>
          <a:noFill/>
          <a:ln w="25400" algn="ctr">
            <a:noFill/>
            <a:miter lim="800000"/>
            <a:headEnd/>
            <a:tailEnd/>
          </a:ln>
        </p:spPr>
        <p:txBody>
          <a:bodyPr wrap="none" lIns="0" tIns="0" rIns="0" bIns="0">
            <a:spAutoFit/>
          </a:bodyPr>
          <a:lstStyle/>
          <a:p>
            <a:pPr algn="r" defTabSz="941388">
              <a:lnSpc>
                <a:spcPct val="90000"/>
              </a:lnSpc>
            </a:pPr>
            <a:r>
              <a:rPr lang="en-US" sz="1400" b="1" dirty="0">
                <a:solidFill>
                  <a:srgbClr val="000000"/>
                </a:solidFill>
                <a:latin typeface="Calibri" pitchFamily="34" charset="0"/>
              </a:rPr>
              <a:t>N-Port</a:t>
            </a:r>
          </a:p>
        </p:txBody>
      </p:sp>
      <p:sp>
        <p:nvSpPr>
          <p:cNvPr id="21540" name="Text Box 53"/>
          <p:cNvSpPr txBox="1">
            <a:spLocks noChangeArrowheads="1"/>
          </p:cNvSpPr>
          <p:nvPr/>
        </p:nvSpPr>
        <p:spPr bwMode="auto">
          <a:xfrm>
            <a:off x="5926138" y="3048000"/>
            <a:ext cx="450850" cy="192088"/>
          </a:xfrm>
          <a:prstGeom prst="rect">
            <a:avLst/>
          </a:prstGeom>
          <a:noFill/>
          <a:ln w="25400" algn="ctr">
            <a:noFill/>
            <a:miter lim="800000"/>
            <a:headEnd/>
            <a:tailEnd/>
          </a:ln>
        </p:spPr>
        <p:txBody>
          <a:bodyPr wrap="none" lIns="0" tIns="0" rIns="0" bIns="0">
            <a:spAutoFit/>
          </a:bodyPr>
          <a:lstStyle/>
          <a:p>
            <a:pPr defTabSz="941388">
              <a:lnSpc>
                <a:spcPct val="90000"/>
              </a:lnSpc>
            </a:pPr>
            <a:r>
              <a:rPr lang="en-US" sz="1400" b="1" dirty="0">
                <a:solidFill>
                  <a:srgbClr val="000000"/>
                </a:solidFill>
                <a:latin typeface="Calibri" pitchFamily="34" charset="0"/>
              </a:rPr>
              <a:t>F-Port</a:t>
            </a:r>
          </a:p>
        </p:txBody>
      </p:sp>
      <p:sp>
        <p:nvSpPr>
          <p:cNvPr id="21541" name="Text Box 57"/>
          <p:cNvSpPr txBox="1">
            <a:spLocks noChangeArrowheads="1"/>
          </p:cNvSpPr>
          <p:nvPr/>
        </p:nvSpPr>
        <p:spPr bwMode="auto">
          <a:xfrm>
            <a:off x="3876675" y="3078163"/>
            <a:ext cx="457200" cy="192087"/>
          </a:xfrm>
          <a:prstGeom prst="rect">
            <a:avLst/>
          </a:prstGeom>
          <a:noFill/>
          <a:ln w="25400" algn="ctr">
            <a:noFill/>
            <a:miter lim="800000"/>
            <a:headEnd/>
            <a:tailEnd/>
          </a:ln>
        </p:spPr>
        <p:txBody>
          <a:bodyPr wrap="none" lIns="0" tIns="0" rIns="0" bIns="0">
            <a:spAutoFit/>
          </a:bodyPr>
          <a:lstStyle/>
          <a:p>
            <a:pPr defTabSz="941388">
              <a:lnSpc>
                <a:spcPct val="90000"/>
              </a:lnSpc>
            </a:pPr>
            <a:r>
              <a:rPr lang="en-US" sz="1400" b="1" dirty="0">
                <a:solidFill>
                  <a:srgbClr val="000000"/>
                </a:solidFill>
                <a:latin typeface="Calibri" pitchFamily="34" charset="0"/>
              </a:rPr>
              <a:t>E-Port</a:t>
            </a:r>
          </a:p>
        </p:txBody>
      </p:sp>
      <p:sp>
        <p:nvSpPr>
          <p:cNvPr id="21542" name="Text Box 58"/>
          <p:cNvSpPr txBox="1">
            <a:spLocks noChangeArrowheads="1"/>
          </p:cNvSpPr>
          <p:nvPr/>
        </p:nvSpPr>
        <p:spPr bwMode="auto">
          <a:xfrm>
            <a:off x="5095875" y="3057525"/>
            <a:ext cx="457200" cy="192088"/>
          </a:xfrm>
          <a:prstGeom prst="rect">
            <a:avLst/>
          </a:prstGeom>
          <a:noFill/>
          <a:ln w="25400" algn="ctr">
            <a:noFill/>
            <a:miter lim="800000"/>
            <a:headEnd/>
            <a:tailEnd/>
          </a:ln>
        </p:spPr>
        <p:txBody>
          <a:bodyPr wrap="none" lIns="0" tIns="0" rIns="0" bIns="0">
            <a:spAutoFit/>
          </a:bodyPr>
          <a:lstStyle/>
          <a:p>
            <a:pPr algn="r" defTabSz="941388">
              <a:lnSpc>
                <a:spcPct val="90000"/>
              </a:lnSpc>
            </a:pPr>
            <a:r>
              <a:rPr lang="en-US" sz="1400" b="1" dirty="0">
                <a:solidFill>
                  <a:srgbClr val="000000"/>
                </a:solidFill>
                <a:latin typeface="Calibri" pitchFamily="34" charset="0"/>
              </a:rPr>
              <a:t>E-Port</a:t>
            </a:r>
          </a:p>
        </p:txBody>
      </p:sp>
      <p:sp>
        <p:nvSpPr>
          <p:cNvPr id="21543" name="Text Box 61"/>
          <p:cNvSpPr txBox="1">
            <a:spLocks noChangeArrowheads="1"/>
          </p:cNvSpPr>
          <p:nvPr/>
        </p:nvSpPr>
        <p:spPr bwMode="auto">
          <a:xfrm>
            <a:off x="381000" y="4191000"/>
            <a:ext cx="1239838" cy="192088"/>
          </a:xfrm>
          <a:prstGeom prst="rect">
            <a:avLst/>
          </a:prstGeom>
          <a:noFill/>
          <a:ln w="25400" algn="ctr">
            <a:noFill/>
            <a:miter lim="800000"/>
            <a:headEnd/>
            <a:tailEnd/>
          </a:ln>
        </p:spPr>
        <p:txBody>
          <a:bodyPr lIns="0" tIns="0" rIns="0" bIns="0">
            <a:spAutoFit/>
          </a:bodyPr>
          <a:lstStyle/>
          <a:p>
            <a:pPr defTabSz="941388">
              <a:lnSpc>
                <a:spcPct val="90000"/>
              </a:lnSpc>
            </a:pPr>
            <a:r>
              <a:rPr lang="en-US" sz="1400" b="1" dirty="0">
                <a:solidFill>
                  <a:srgbClr val="000000"/>
                </a:solidFill>
                <a:latin typeface="Calibri" pitchFamily="34" charset="0"/>
              </a:rPr>
              <a:t>Storage Array</a:t>
            </a:r>
          </a:p>
        </p:txBody>
      </p:sp>
      <p:sp>
        <p:nvSpPr>
          <p:cNvPr id="21544" name="Text Box 81"/>
          <p:cNvSpPr txBox="1">
            <a:spLocks noChangeArrowheads="1"/>
          </p:cNvSpPr>
          <p:nvPr/>
        </p:nvSpPr>
        <p:spPr bwMode="auto">
          <a:xfrm>
            <a:off x="2181534" y="4398963"/>
            <a:ext cx="487362" cy="192087"/>
          </a:xfrm>
          <a:prstGeom prst="rect">
            <a:avLst/>
          </a:prstGeom>
          <a:noFill/>
          <a:ln w="25400" algn="ctr">
            <a:noFill/>
            <a:miter lim="800000"/>
            <a:headEnd/>
            <a:tailEnd/>
          </a:ln>
        </p:spPr>
        <p:txBody>
          <a:bodyPr wrap="none" lIns="0" tIns="0" rIns="0" bIns="0">
            <a:spAutoFit/>
          </a:bodyPr>
          <a:lstStyle/>
          <a:p>
            <a:pPr defTabSz="941388">
              <a:lnSpc>
                <a:spcPct val="90000"/>
              </a:lnSpc>
            </a:pPr>
            <a:r>
              <a:rPr lang="en-US" sz="1400" b="1" dirty="0">
                <a:solidFill>
                  <a:srgbClr val="000000"/>
                </a:solidFill>
                <a:latin typeface="Calibri" pitchFamily="34" charset="0"/>
              </a:rPr>
              <a:t>N-Port</a:t>
            </a:r>
          </a:p>
        </p:txBody>
      </p:sp>
      <p:sp>
        <p:nvSpPr>
          <p:cNvPr id="21545" name="Text Box 84"/>
          <p:cNvSpPr txBox="1">
            <a:spLocks noChangeArrowheads="1"/>
          </p:cNvSpPr>
          <p:nvPr/>
        </p:nvSpPr>
        <p:spPr bwMode="auto">
          <a:xfrm>
            <a:off x="3035300" y="3100388"/>
            <a:ext cx="450850" cy="192087"/>
          </a:xfrm>
          <a:prstGeom prst="rect">
            <a:avLst/>
          </a:prstGeom>
          <a:noFill/>
          <a:ln w="25400" algn="ctr">
            <a:noFill/>
            <a:miter lim="800000"/>
            <a:headEnd/>
            <a:tailEnd/>
          </a:ln>
        </p:spPr>
        <p:txBody>
          <a:bodyPr wrap="none" lIns="0" tIns="0" rIns="0" bIns="0">
            <a:spAutoFit/>
          </a:bodyPr>
          <a:lstStyle/>
          <a:p>
            <a:pPr algn="r" defTabSz="941388">
              <a:lnSpc>
                <a:spcPct val="90000"/>
              </a:lnSpc>
            </a:pPr>
            <a:r>
              <a:rPr lang="en-US" sz="1400" b="1" dirty="0">
                <a:solidFill>
                  <a:srgbClr val="000000"/>
                </a:solidFill>
                <a:latin typeface="Calibri" pitchFamily="34" charset="0"/>
              </a:rPr>
              <a:t>F-Port</a:t>
            </a:r>
          </a:p>
        </p:txBody>
      </p:sp>
      <p:pic>
        <p:nvPicPr>
          <p:cNvPr id="21546" name="Picture 67" descr="FC Switch Icon bdr.png"/>
          <p:cNvPicPr>
            <a:picLocks noChangeAspect="1"/>
          </p:cNvPicPr>
          <p:nvPr/>
        </p:nvPicPr>
        <p:blipFill>
          <a:blip r:embed="rId3" cstate="print"/>
          <a:srcRect/>
          <a:stretch>
            <a:fillRect/>
          </a:stretch>
        </p:blipFill>
        <p:spPr bwMode="auto">
          <a:xfrm>
            <a:off x="5308600" y="2365375"/>
            <a:ext cx="1189038" cy="633413"/>
          </a:xfrm>
          <a:prstGeom prst="rect">
            <a:avLst/>
          </a:prstGeom>
          <a:noFill/>
          <a:ln w="9525">
            <a:noFill/>
            <a:miter lim="800000"/>
            <a:headEnd/>
            <a:tailEnd/>
          </a:ln>
        </p:spPr>
      </p:pic>
      <p:pic>
        <p:nvPicPr>
          <p:cNvPr id="21547" name="Picture 68" descr="FC Switch Icon bdr.png"/>
          <p:cNvPicPr>
            <a:picLocks noChangeAspect="1"/>
          </p:cNvPicPr>
          <p:nvPr/>
        </p:nvPicPr>
        <p:blipFill>
          <a:blip r:embed="rId3" cstate="print"/>
          <a:srcRect/>
          <a:stretch>
            <a:fillRect/>
          </a:stretch>
        </p:blipFill>
        <p:spPr bwMode="auto">
          <a:xfrm>
            <a:off x="3187700" y="2441575"/>
            <a:ext cx="1189038" cy="633413"/>
          </a:xfrm>
          <a:prstGeom prst="rect">
            <a:avLst/>
          </a:prstGeom>
          <a:noFill/>
          <a:ln w="9525">
            <a:noFill/>
            <a:miter lim="800000"/>
            <a:headEnd/>
            <a:tailEnd/>
          </a:ln>
        </p:spPr>
      </p:pic>
      <p:sp>
        <p:nvSpPr>
          <p:cNvPr id="21549" name="AutoShape 55"/>
          <p:cNvSpPr>
            <a:spLocks noChangeArrowheads="1"/>
          </p:cNvSpPr>
          <p:nvPr/>
        </p:nvSpPr>
        <p:spPr bwMode="auto">
          <a:xfrm>
            <a:off x="3721100" y="2974975"/>
            <a:ext cx="161925" cy="120650"/>
          </a:xfrm>
          <a:prstGeom prst="roundRect">
            <a:avLst>
              <a:gd name="adj" fmla="val 32176"/>
            </a:avLst>
          </a:prstGeom>
          <a:solidFill>
            <a:srgbClr val="2997DB"/>
          </a:solidFill>
          <a:ln w="6350">
            <a:solidFill>
              <a:srgbClr val="000000"/>
            </a:solidFill>
            <a:round/>
            <a:headEnd/>
            <a:tailEnd/>
          </a:ln>
        </p:spPr>
        <p:txBody>
          <a:bodyPr wrap="none" anchor="ctr"/>
          <a:lstStyle/>
          <a:p>
            <a:endParaRPr lang="en-US" dirty="0"/>
          </a:p>
        </p:txBody>
      </p:sp>
      <p:sp>
        <p:nvSpPr>
          <p:cNvPr id="21550" name="AutoShape 83"/>
          <p:cNvSpPr>
            <a:spLocks noChangeArrowheads="1"/>
          </p:cNvSpPr>
          <p:nvPr/>
        </p:nvSpPr>
        <p:spPr bwMode="auto">
          <a:xfrm>
            <a:off x="3073400" y="2898775"/>
            <a:ext cx="161925" cy="120650"/>
          </a:xfrm>
          <a:prstGeom prst="roundRect">
            <a:avLst>
              <a:gd name="adj" fmla="val 32176"/>
            </a:avLst>
          </a:prstGeom>
          <a:solidFill>
            <a:srgbClr val="D84338"/>
          </a:solidFill>
          <a:ln w="6350">
            <a:solidFill>
              <a:srgbClr val="000000"/>
            </a:solidFill>
            <a:round/>
            <a:headEnd/>
            <a:tailEnd/>
          </a:ln>
        </p:spPr>
        <p:txBody>
          <a:bodyPr wrap="none" anchor="ctr"/>
          <a:lstStyle/>
          <a:p>
            <a:endParaRPr lang="en-US" dirty="0"/>
          </a:p>
        </p:txBody>
      </p:sp>
      <p:sp>
        <p:nvSpPr>
          <p:cNvPr id="21551" name="AutoShape 12"/>
          <p:cNvSpPr>
            <a:spLocks noChangeArrowheads="1"/>
          </p:cNvSpPr>
          <p:nvPr/>
        </p:nvSpPr>
        <p:spPr bwMode="auto">
          <a:xfrm>
            <a:off x="3479800" y="2987675"/>
            <a:ext cx="161925" cy="120650"/>
          </a:xfrm>
          <a:prstGeom prst="roundRect">
            <a:avLst>
              <a:gd name="adj" fmla="val 32176"/>
            </a:avLst>
          </a:prstGeom>
          <a:solidFill>
            <a:srgbClr val="D84338"/>
          </a:solidFill>
          <a:ln w="6350">
            <a:solidFill>
              <a:srgbClr val="000000"/>
            </a:solidFill>
            <a:round/>
            <a:headEnd/>
            <a:tailEnd/>
          </a:ln>
        </p:spPr>
        <p:txBody>
          <a:bodyPr wrap="none" anchor="ctr"/>
          <a:lstStyle/>
          <a:p>
            <a:endParaRPr lang="en-US" dirty="0"/>
          </a:p>
        </p:txBody>
      </p:sp>
      <p:pic>
        <p:nvPicPr>
          <p:cNvPr id="21552" name="Picture 12" descr="Storage Array_Tall.png"/>
          <p:cNvPicPr>
            <a:picLocks noChangeAspect="1"/>
          </p:cNvPicPr>
          <p:nvPr/>
        </p:nvPicPr>
        <p:blipFill>
          <a:blip r:embed="rId4" cstate="print"/>
          <a:srcRect/>
          <a:stretch>
            <a:fillRect/>
          </a:stretch>
        </p:blipFill>
        <p:spPr bwMode="auto">
          <a:xfrm>
            <a:off x="7088188" y="3505200"/>
            <a:ext cx="679450" cy="1447800"/>
          </a:xfrm>
          <a:prstGeom prst="rect">
            <a:avLst/>
          </a:prstGeom>
          <a:noFill/>
          <a:ln w="9525">
            <a:noFill/>
            <a:miter lim="800000"/>
            <a:headEnd/>
            <a:tailEnd/>
          </a:ln>
        </p:spPr>
      </p:pic>
      <p:sp>
        <p:nvSpPr>
          <p:cNvPr id="21553" name="AutoShape 51"/>
          <p:cNvSpPr>
            <a:spLocks noChangeArrowheads="1"/>
          </p:cNvSpPr>
          <p:nvPr/>
        </p:nvSpPr>
        <p:spPr bwMode="auto">
          <a:xfrm>
            <a:off x="6985000" y="4268788"/>
            <a:ext cx="161925" cy="120650"/>
          </a:xfrm>
          <a:prstGeom prst="roundRect">
            <a:avLst>
              <a:gd name="adj" fmla="val 32176"/>
            </a:avLst>
          </a:prstGeom>
          <a:solidFill>
            <a:srgbClr val="EAC024"/>
          </a:solidFill>
          <a:ln w="6350">
            <a:solidFill>
              <a:srgbClr val="000000"/>
            </a:solidFill>
            <a:round/>
            <a:headEnd/>
            <a:tailEnd/>
          </a:ln>
        </p:spPr>
        <p:txBody>
          <a:bodyPr wrap="none" anchor="ctr"/>
          <a:lstStyle/>
          <a:p>
            <a:endParaRPr lang="en-US" dirty="0"/>
          </a:p>
        </p:txBody>
      </p:sp>
      <p:pic>
        <p:nvPicPr>
          <p:cNvPr id="21554" name="Picture 12" descr="Storage Array_Tall.png"/>
          <p:cNvPicPr>
            <a:picLocks noChangeAspect="1"/>
          </p:cNvPicPr>
          <p:nvPr/>
        </p:nvPicPr>
        <p:blipFill>
          <a:blip r:embed="rId4" cstate="print"/>
          <a:srcRect/>
          <a:stretch>
            <a:fillRect/>
          </a:stretch>
        </p:blipFill>
        <p:spPr bwMode="auto">
          <a:xfrm>
            <a:off x="1471613" y="3492500"/>
            <a:ext cx="679450" cy="1447800"/>
          </a:xfrm>
          <a:prstGeom prst="rect">
            <a:avLst/>
          </a:prstGeom>
          <a:noFill/>
          <a:ln w="9525">
            <a:noFill/>
            <a:miter lim="800000"/>
            <a:headEnd/>
            <a:tailEnd/>
          </a:ln>
        </p:spPr>
      </p:pic>
      <p:sp>
        <p:nvSpPr>
          <p:cNvPr id="21555" name="AutoShape 82"/>
          <p:cNvSpPr>
            <a:spLocks noChangeArrowheads="1"/>
          </p:cNvSpPr>
          <p:nvPr/>
        </p:nvSpPr>
        <p:spPr bwMode="auto">
          <a:xfrm>
            <a:off x="2098675" y="4233863"/>
            <a:ext cx="161925" cy="120650"/>
          </a:xfrm>
          <a:prstGeom prst="roundRect">
            <a:avLst>
              <a:gd name="adj" fmla="val 32176"/>
            </a:avLst>
          </a:prstGeom>
          <a:solidFill>
            <a:srgbClr val="EAC024"/>
          </a:solidFill>
          <a:ln w="6350">
            <a:solidFill>
              <a:srgbClr val="000000"/>
            </a:solidFill>
            <a:round/>
            <a:headEnd/>
            <a:tailEnd/>
          </a:ln>
        </p:spPr>
        <p:txBody>
          <a:bodyPr wrap="none" anchor="ctr"/>
          <a:lstStyle/>
          <a:p>
            <a:endParaRPr lang="en-US" dirty="0"/>
          </a:p>
        </p:txBody>
      </p:sp>
      <p:pic>
        <p:nvPicPr>
          <p:cNvPr id="21556" name="Picture 7" descr="Host.png"/>
          <p:cNvPicPr>
            <a:picLocks noChangeAspect="1"/>
          </p:cNvPicPr>
          <p:nvPr/>
        </p:nvPicPr>
        <p:blipFill>
          <a:blip r:embed="rId5" cstate="print"/>
          <a:srcRect/>
          <a:stretch>
            <a:fillRect/>
          </a:stretch>
        </p:blipFill>
        <p:spPr bwMode="auto">
          <a:xfrm>
            <a:off x="1559168" y="1295381"/>
            <a:ext cx="595313" cy="944563"/>
          </a:xfrm>
          <a:prstGeom prst="rect">
            <a:avLst/>
          </a:prstGeom>
          <a:noFill/>
          <a:ln w="9525">
            <a:noFill/>
            <a:miter lim="800000"/>
            <a:headEnd/>
            <a:tailEnd/>
          </a:ln>
        </p:spPr>
      </p:pic>
      <p:sp>
        <p:nvSpPr>
          <p:cNvPr id="21557" name="AutoShape 9"/>
          <p:cNvSpPr>
            <a:spLocks noChangeArrowheads="1"/>
          </p:cNvSpPr>
          <p:nvPr/>
        </p:nvSpPr>
        <p:spPr bwMode="auto">
          <a:xfrm>
            <a:off x="2105268" y="1757344"/>
            <a:ext cx="161925" cy="120650"/>
          </a:xfrm>
          <a:prstGeom prst="roundRect">
            <a:avLst>
              <a:gd name="adj" fmla="val 32176"/>
            </a:avLst>
          </a:prstGeom>
          <a:solidFill>
            <a:srgbClr val="EAC024"/>
          </a:solidFill>
          <a:ln w="6350">
            <a:solidFill>
              <a:srgbClr val="000000"/>
            </a:solidFill>
            <a:round/>
            <a:headEnd/>
            <a:tailEnd/>
          </a:ln>
        </p:spPr>
        <p:txBody>
          <a:bodyPr wrap="none" anchor="ctr"/>
          <a:lstStyle/>
          <a:p>
            <a:endParaRPr lang="en-US" dirty="0"/>
          </a:p>
        </p:txBody>
      </p:sp>
      <p:sp>
        <p:nvSpPr>
          <p:cNvPr id="21558" name="AutoShape 56"/>
          <p:cNvSpPr>
            <a:spLocks noChangeArrowheads="1"/>
          </p:cNvSpPr>
          <p:nvPr/>
        </p:nvSpPr>
        <p:spPr bwMode="auto">
          <a:xfrm>
            <a:off x="5537200" y="2928938"/>
            <a:ext cx="161925" cy="120650"/>
          </a:xfrm>
          <a:prstGeom prst="roundRect">
            <a:avLst>
              <a:gd name="adj" fmla="val 32176"/>
            </a:avLst>
          </a:prstGeom>
          <a:solidFill>
            <a:srgbClr val="2997DB"/>
          </a:solidFill>
          <a:ln w="6350">
            <a:solidFill>
              <a:srgbClr val="000000"/>
            </a:solidFill>
            <a:round/>
            <a:headEnd/>
            <a:tailEnd/>
          </a:ln>
        </p:spPr>
        <p:txBody>
          <a:bodyPr wrap="none" anchor="ctr"/>
          <a:lstStyle/>
          <a:p>
            <a:endParaRPr lang="en-US" dirty="0"/>
          </a:p>
        </p:txBody>
      </p:sp>
      <p:sp>
        <p:nvSpPr>
          <p:cNvPr id="21559" name="AutoShape 52"/>
          <p:cNvSpPr>
            <a:spLocks noChangeArrowheads="1"/>
          </p:cNvSpPr>
          <p:nvPr/>
        </p:nvSpPr>
        <p:spPr bwMode="auto">
          <a:xfrm>
            <a:off x="5784850" y="2927350"/>
            <a:ext cx="161925" cy="120650"/>
          </a:xfrm>
          <a:prstGeom prst="roundRect">
            <a:avLst>
              <a:gd name="adj" fmla="val 32176"/>
            </a:avLst>
          </a:prstGeom>
          <a:solidFill>
            <a:srgbClr val="D84338"/>
          </a:solidFill>
          <a:ln w="6350">
            <a:solidFill>
              <a:srgbClr val="000000"/>
            </a:solidFill>
            <a:round/>
            <a:headEnd/>
            <a:tailEnd/>
          </a:ln>
        </p:spPr>
        <p:txBody>
          <a:bodyPr wrap="none" anchor="ctr"/>
          <a:lstStyle/>
          <a:p>
            <a:endParaRPr lang="en-US" dirty="0"/>
          </a:p>
        </p:txBody>
      </p:sp>
      <p:sp>
        <p:nvSpPr>
          <p:cNvPr id="21563" name="Line 71"/>
          <p:cNvSpPr>
            <a:spLocks noChangeShapeType="1"/>
          </p:cNvSpPr>
          <p:nvPr/>
        </p:nvSpPr>
        <p:spPr bwMode="auto">
          <a:xfrm>
            <a:off x="3797300" y="4318000"/>
            <a:ext cx="1828800" cy="0"/>
          </a:xfrm>
          <a:prstGeom prst="line">
            <a:avLst/>
          </a:prstGeom>
          <a:noFill/>
          <a:ln w="34925">
            <a:solidFill>
              <a:srgbClr val="FF9900"/>
            </a:solidFill>
            <a:round/>
            <a:headEnd/>
            <a:tailEnd/>
          </a:ln>
        </p:spPr>
        <p:txBody>
          <a:bodyPr/>
          <a:lstStyle/>
          <a:p>
            <a:endParaRPr lang="en-US" dirty="0"/>
          </a:p>
        </p:txBody>
      </p:sp>
      <p:sp>
        <p:nvSpPr>
          <p:cNvPr id="61" name="Line 67"/>
          <p:cNvSpPr>
            <a:spLocks noChangeShapeType="1"/>
          </p:cNvSpPr>
          <p:nvPr/>
        </p:nvSpPr>
        <p:spPr bwMode="auto">
          <a:xfrm rot="5400000" flipV="1">
            <a:off x="2082800" y="2400300"/>
            <a:ext cx="1143000" cy="0"/>
          </a:xfrm>
          <a:prstGeom prst="line">
            <a:avLst/>
          </a:prstGeom>
          <a:noFill/>
          <a:ln w="34925">
            <a:solidFill>
              <a:srgbClr val="FF9900"/>
            </a:solidFill>
            <a:round/>
            <a:headEnd/>
            <a:tailEnd/>
          </a:ln>
        </p:spPr>
        <p:txBody>
          <a:bodyPr/>
          <a:lstStyle/>
          <a:p>
            <a:endParaRPr lang="en-US" dirty="0"/>
          </a:p>
        </p:txBody>
      </p:sp>
      <p:sp>
        <p:nvSpPr>
          <p:cNvPr id="62" name="Line 67"/>
          <p:cNvSpPr>
            <a:spLocks noChangeShapeType="1"/>
          </p:cNvSpPr>
          <p:nvPr/>
        </p:nvSpPr>
        <p:spPr bwMode="auto">
          <a:xfrm>
            <a:off x="2262415" y="1816548"/>
            <a:ext cx="411981" cy="2910"/>
          </a:xfrm>
          <a:prstGeom prst="line">
            <a:avLst/>
          </a:prstGeom>
          <a:noFill/>
          <a:ln w="34925">
            <a:solidFill>
              <a:srgbClr val="FF9900"/>
            </a:solidFill>
            <a:round/>
            <a:headEnd/>
            <a:tailEnd/>
          </a:ln>
        </p:spPr>
        <p:txBody>
          <a:bodyPr/>
          <a:lstStyle/>
          <a:p>
            <a:endParaRPr lang="en-US" dirty="0"/>
          </a:p>
        </p:txBody>
      </p:sp>
      <p:sp>
        <p:nvSpPr>
          <p:cNvPr id="41"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42"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28</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76200"/>
            <a:ext cx="8458200" cy="762000"/>
          </a:xfrm>
        </p:spPr>
        <p:txBody>
          <a:bodyPr/>
          <a:lstStyle/>
          <a:p>
            <a:r>
              <a:rPr lang="en-US" dirty="0" smtClean="0"/>
              <a:t>FC SAN Addressing</a:t>
            </a:r>
            <a:endParaRPr lang="en-US" dirty="0"/>
          </a:p>
        </p:txBody>
      </p:sp>
      <p:sp>
        <p:nvSpPr>
          <p:cNvPr id="8" name="Content Placeholder 7"/>
          <p:cNvSpPr>
            <a:spLocks noGrp="1"/>
          </p:cNvSpPr>
          <p:nvPr>
            <p:ph idx="1"/>
          </p:nvPr>
        </p:nvSpPr>
        <p:spPr/>
        <p:txBody>
          <a:bodyPr/>
          <a:lstStyle/>
          <a:p>
            <a:pPr>
              <a:lnSpc>
                <a:spcPct val="80000"/>
              </a:lnSpc>
            </a:pPr>
            <a:r>
              <a:rPr lang="en-US" dirty="0" smtClean="0"/>
              <a:t>Fibre Channel Address</a:t>
            </a:r>
          </a:p>
          <a:p>
            <a:pPr lvl="1">
              <a:lnSpc>
                <a:spcPct val="80000"/>
              </a:lnSpc>
            </a:pPr>
            <a:r>
              <a:rPr lang="en-US" dirty="0" smtClean="0"/>
              <a:t>Used to communicate between nodes within SAN</a:t>
            </a:r>
          </a:p>
          <a:p>
            <a:pPr lvl="1">
              <a:lnSpc>
                <a:spcPct val="80000"/>
              </a:lnSpc>
            </a:pPr>
            <a:r>
              <a:rPr lang="en-US" dirty="0" smtClean="0"/>
              <a:t>Similar in functionality to an IP address on NICs</a:t>
            </a:r>
          </a:p>
          <a:p>
            <a:pPr lvl="1">
              <a:lnSpc>
                <a:spcPct val="80000"/>
              </a:lnSpc>
            </a:pPr>
            <a:r>
              <a:rPr lang="en-US" dirty="0" smtClean="0"/>
              <a:t>24 bit address, dynamically assigned</a:t>
            </a:r>
          </a:p>
          <a:p>
            <a:pPr>
              <a:lnSpc>
                <a:spcPct val="80000"/>
              </a:lnSpc>
            </a:pPr>
            <a:endParaRPr lang="en-US" dirty="0" smtClean="0"/>
          </a:p>
          <a:p>
            <a:pPr>
              <a:lnSpc>
                <a:spcPct val="80000"/>
              </a:lnSpc>
              <a:buNone/>
            </a:pPr>
            <a:endParaRPr lang="en-US" dirty="0" smtClean="0"/>
          </a:p>
          <a:p>
            <a:pPr>
              <a:lnSpc>
                <a:spcPct val="80000"/>
              </a:lnSpc>
            </a:pPr>
            <a:endParaRPr lang="en-US" dirty="0" smtClean="0"/>
          </a:p>
          <a:p>
            <a:pPr>
              <a:lnSpc>
                <a:spcPct val="80000"/>
              </a:lnSpc>
            </a:pPr>
            <a:endParaRPr lang="en-US" dirty="0" smtClean="0"/>
          </a:p>
          <a:p>
            <a:pPr>
              <a:lnSpc>
                <a:spcPct val="80000"/>
              </a:lnSpc>
            </a:pPr>
            <a:r>
              <a:rPr lang="en-US" dirty="0" smtClean="0"/>
              <a:t>World Wide Name: Unique 64 bit identifier</a:t>
            </a:r>
          </a:p>
          <a:p>
            <a:pPr lvl="1">
              <a:tabLst>
                <a:tab pos="6985000" algn="l"/>
                <a:tab pos="7185025" algn="l"/>
                <a:tab pos="7315200" algn="l"/>
                <a:tab pos="7837488" algn="l"/>
              </a:tabLst>
            </a:pPr>
            <a:r>
              <a:rPr lang="en-US" dirty="0" smtClean="0"/>
              <a:t>Static to the port, similar to NIC’s MAC address</a:t>
            </a:r>
          </a:p>
          <a:p>
            <a:pPr lvl="1">
              <a:tabLst>
                <a:tab pos="6985000" algn="l"/>
                <a:tab pos="7185025" algn="l"/>
                <a:tab pos="7315200" algn="l"/>
                <a:tab pos="7837488" algn="l"/>
              </a:tabLst>
            </a:pPr>
            <a:r>
              <a:rPr lang="en-US" dirty="0" smtClean="0"/>
              <a:t>Used to physically identify ports or nodes within SAN</a:t>
            </a:r>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29</a:t>
            </a:fld>
            <a:endParaRPr lang="en-US" dirty="0"/>
          </a:p>
        </p:txBody>
      </p:sp>
      <p:sp>
        <p:nvSpPr>
          <p:cNvPr id="11" name="Rectangle 7"/>
          <p:cNvSpPr>
            <a:spLocks noChangeArrowheads="1"/>
          </p:cNvSpPr>
          <p:nvPr/>
        </p:nvSpPr>
        <p:spPr bwMode="auto">
          <a:xfrm>
            <a:off x="468313" y="4959350"/>
            <a:ext cx="8248650" cy="285750"/>
          </a:xfrm>
          <a:prstGeom prst="rect">
            <a:avLst/>
          </a:prstGeom>
          <a:solidFill>
            <a:srgbClr val="005596"/>
          </a:solidFill>
          <a:ln w="9525" algn="ctr">
            <a:noFill/>
            <a:miter lim="800000"/>
            <a:headEnd/>
            <a:tailEnd/>
          </a:ln>
          <a:effectLst/>
        </p:spPr>
        <p:txBody>
          <a:bodyPr tIns="0" bIns="0" anchor="ctr"/>
          <a:lstStyle/>
          <a:p>
            <a:endParaRPr lang="en-US" dirty="0"/>
          </a:p>
        </p:txBody>
      </p:sp>
      <p:sp>
        <p:nvSpPr>
          <p:cNvPr id="12" name="Rectangle 8"/>
          <p:cNvSpPr>
            <a:spLocks noChangeArrowheads="1"/>
          </p:cNvSpPr>
          <p:nvPr/>
        </p:nvSpPr>
        <p:spPr bwMode="auto">
          <a:xfrm>
            <a:off x="468313" y="4957762"/>
            <a:ext cx="8248650" cy="1588"/>
          </a:xfrm>
          <a:prstGeom prst="rect">
            <a:avLst/>
          </a:prstGeom>
          <a:solidFill>
            <a:srgbClr val="E0E0E0"/>
          </a:solidFill>
          <a:ln w="9525">
            <a:noFill/>
            <a:miter lim="800000"/>
            <a:headEnd/>
            <a:tailEnd/>
          </a:ln>
        </p:spPr>
        <p:txBody>
          <a:bodyPr/>
          <a:lstStyle/>
          <a:p>
            <a:endParaRPr lang="en-US" dirty="0"/>
          </a:p>
        </p:txBody>
      </p:sp>
      <p:sp>
        <p:nvSpPr>
          <p:cNvPr id="13" name="Rectangle 9"/>
          <p:cNvSpPr>
            <a:spLocks noChangeArrowheads="1"/>
          </p:cNvSpPr>
          <p:nvPr/>
        </p:nvSpPr>
        <p:spPr bwMode="auto">
          <a:xfrm>
            <a:off x="468313" y="5245100"/>
            <a:ext cx="8248650" cy="214313"/>
          </a:xfrm>
          <a:prstGeom prst="rect">
            <a:avLst/>
          </a:prstGeom>
          <a:solidFill>
            <a:srgbClr val="00AFDB"/>
          </a:solidFill>
          <a:ln w="9525" algn="ctr">
            <a:noFill/>
            <a:miter lim="800000"/>
            <a:headEnd/>
            <a:tailEnd/>
          </a:ln>
          <a:effectLst/>
        </p:spPr>
        <p:txBody>
          <a:bodyPr tIns="0" bIns="0" anchor="ctr"/>
          <a:lstStyle/>
          <a:p>
            <a:endParaRPr lang="en-US" dirty="0"/>
          </a:p>
        </p:txBody>
      </p:sp>
      <p:sp>
        <p:nvSpPr>
          <p:cNvPr id="14" name="Rectangle 10"/>
          <p:cNvSpPr>
            <a:spLocks noChangeArrowheads="1"/>
          </p:cNvSpPr>
          <p:nvPr/>
        </p:nvSpPr>
        <p:spPr bwMode="auto">
          <a:xfrm>
            <a:off x="468313" y="5459412"/>
            <a:ext cx="8248650" cy="212725"/>
          </a:xfrm>
          <a:prstGeom prst="rect">
            <a:avLst/>
          </a:prstGeom>
          <a:solidFill>
            <a:srgbClr val="00AFDB"/>
          </a:solidFill>
          <a:ln w="9525" algn="ctr">
            <a:noFill/>
            <a:miter lim="800000"/>
            <a:headEnd/>
            <a:tailEnd/>
          </a:ln>
          <a:effectLst/>
        </p:spPr>
        <p:txBody>
          <a:bodyPr tIns="0" bIns="0" anchor="ctr"/>
          <a:lstStyle/>
          <a:p>
            <a:endParaRPr lang="en-US" dirty="0"/>
          </a:p>
        </p:txBody>
      </p:sp>
      <p:sp>
        <p:nvSpPr>
          <p:cNvPr id="20" name="Line 16"/>
          <p:cNvSpPr>
            <a:spLocks noChangeShapeType="1"/>
          </p:cNvSpPr>
          <p:nvPr/>
        </p:nvSpPr>
        <p:spPr bwMode="auto">
          <a:xfrm flipV="1">
            <a:off x="8716963" y="4959350"/>
            <a:ext cx="0" cy="285750"/>
          </a:xfrm>
          <a:prstGeom prst="line">
            <a:avLst/>
          </a:prstGeom>
          <a:noFill/>
          <a:ln w="11113">
            <a:solidFill>
              <a:srgbClr val="333333"/>
            </a:solidFill>
            <a:round/>
            <a:headEnd/>
            <a:tailEnd/>
          </a:ln>
        </p:spPr>
        <p:txBody>
          <a:bodyPr/>
          <a:lstStyle/>
          <a:p>
            <a:endParaRPr lang="en-US" dirty="0"/>
          </a:p>
        </p:txBody>
      </p:sp>
      <p:sp>
        <p:nvSpPr>
          <p:cNvPr id="21" name="Line 17"/>
          <p:cNvSpPr>
            <a:spLocks noChangeShapeType="1"/>
          </p:cNvSpPr>
          <p:nvPr/>
        </p:nvSpPr>
        <p:spPr bwMode="auto">
          <a:xfrm flipV="1">
            <a:off x="8716963" y="4957762"/>
            <a:ext cx="0" cy="0"/>
          </a:xfrm>
          <a:prstGeom prst="line">
            <a:avLst/>
          </a:prstGeom>
          <a:noFill/>
          <a:ln w="11113">
            <a:solidFill>
              <a:srgbClr val="333333"/>
            </a:solidFill>
            <a:round/>
            <a:headEnd/>
            <a:tailEnd/>
          </a:ln>
        </p:spPr>
        <p:txBody>
          <a:bodyPr/>
          <a:lstStyle/>
          <a:p>
            <a:endParaRPr lang="en-US" dirty="0"/>
          </a:p>
        </p:txBody>
      </p:sp>
      <p:sp>
        <p:nvSpPr>
          <p:cNvPr id="22" name="Line 18"/>
          <p:cNvSpPr>
            <a:spLocks noChangeShapeType="1"/>
          </p:cNvSpPr>
          <p:nvPr/>
        </p:nvSpPr>
        <p:spPr bwMode="auto">
          <a:xfrm flipV="1">
            <a:off x="8716963" y="5245100"/>
            <a:ext cx="0" cy="214313"/>
          </a:xfrm>
          <a:prstGeom prst="line">
            <a:avLst/>
          </a:prstGeom>
          <a:noFill/>
          <a:ln w="11113">
            <a:solidFill>
              <a:srgbClr val="333333"/>
            </a:solidFill>
            <a:round/>
            <a:headEnd/>
            <a:tailEnd/>
          </a:ln>
        </p:spPr>
        <p:txBody>
          <a:bodyPr/>
          <a:lstStyle/>
          <a:p>
            <a:endParaRPr lang="en-US" dirty="0"/>
          </a:p>
        </p:txBody>
      </p:sp>
      <p:sp>
        <p:nvSpPr>
          <p:cNvPr id="23" name="Line 19"/>
          <p:cNvSpPr>
            <a:spLocks noChangeShapeType="1"/>
          </p:cNvSpPr>
          <p:nvPr/>
        </p:nvSpPr>
        <p:spPr bwMode="auto">
          <a:xfrm flipV="1">
            <a:off x="8716963" y="5459412"/>
            <a:ext cx="0" cy="212725"/>
          </a:xfrm>
          <a:prstGeom prst="line">
            <a:avLst/>
          </a:prstGeom>
          <a:noFill/>
          <a:ln w="11113">
            <a:solidFill>
              <a:srgbClr val="333333"/>
            </a:solidFill>
            <a:round/>
            <a:headEnd/>
            <a:tailEnd/>
          </a:ln>
        </p:spPr>
        <p:txBody>
          <a:bodyPr/>
          <a:lstStyle/>
          <a:p>
            <a:endParaRPr lang="en-US" dirty="0"/>
          </a:p>
        </p:txBody>
      </p:sp>
      <p:sp>
        <p:nvSpPr>
          <p:cNvPr id="29" name="Line 25"/>
          <p:cNvSpPr>
            <a:spLocks noChangeShapeType="1"/>
          </p:cNvSpPr>
          <p:nvPr/>
        </p:nvSpPr>
        <p:spPr bwMode="auto">
          <a:xfrm>
            <a:off x="468313" y="4957762"/>
            <a:ext cx="0" cy="1588"/>
          </a:xfrm>
          <a:prstGeom prst="line">
            <a:avLst/>
          </a:prstGeom>
          <a:noFill/>
          <a:ln w="11113">
            <a:solidFill>
              <a:srgbClr val="333333"/>
            </a:solidFill>
            <a:round/>
            <a:headEnd/>
            <a:tailEnd/>
          </a:ln>
        </p:spPr>
        <p:txBody>
          <a:bodyPr/>
          <a:lstStyle/>
          <a:p>
            <a:endParaRPr lang="en-US" dirty="0"/>
          </a:p>
        </p:txBody>
      </p:sp>
      <p:sp>
        <p:nvSpPr>
          <p:cNvPr id="30" name="Line 26"/>
          <p:cNvSpPr>
            <a:spLocks noChangeShapeType="1"/>
          </p:cNvSpPr>
          <p:nvPr/>
        </p:nvSpPr>
        <p:spPr bwMode="auto">
          <a:xfrm>
            <a:off x="468313" y="4959350"/>
            <a:ext cx="0" cy="285750"/>
          </a:xfrm>
          <a:prstGeom prst="line">
            <a:avLst/>
          </a:prstGeom>
          <a:noFill/>
          <a:ln w="11113">
            <a:solidFill>
              <a:srgbClr val="333333"/>
            </a:solidFill>
            <a:round/>
            <a:headEnd/>
            <a:tailEnd/>
          </a:ln>
        </p:spPr>
        <p:txBody>
          <a:bodyPr/>
          <a:lstStyle/>
          <a:p>
            <a:endParaRPr lang="en-US" dirty="0"/>
          </a:p>
        </p:txBody>
      </p:sp>
      <p:sp>
        <p:nvSpPr>
          <p:cNvPr id="31" name="Line 27"/>
          <p:cNvSpPr>
            <a:spLocks noChangeShapeType="1"/>
          </p:cNvSpPr>
          <p:nvPr/>
        </p:nvSpPr>
        <p:spPr bwMode="auto">
          <a:xfrm>
            <a:off x="468313" y="5245100"/>
            <a:ext cx="0" cy="214313"/>
          </a:xfrm>
          <a:prstGeom prst="line">
            <a:avLst/>
          </a:prstGeom>
          <a:noFill/>
          <a:ln w="11113">
            <a:solidFill>
              <a:srgbClr val="333333"/>
            </a:solidFill>
            <a:round/>
            <a:headEnd/>
            <a:tailEnd/>
          </a:ln>
        </p:spPr>
        <p:txBody>
          <a:bodyPr/>
          <a:lstStyle/>
          <a:p>
            <a:endParaRPr lang="en-US" dirty="0"/>
          </a:p>
        </p:txBody>
      </p:sp>
      <p:sp>
        <p:nvSpPr>
          <p:cNvPr id="32" name="Line 28"/>
          <p:cNvSpPr>
            <a:spLocks noChangeShapeType="1"/>
          </p:cNvSpPr>
          <p:nvPr/>
        </p:nvSpPr>
        <p:spPr bwMode="auto">
          <a:xfrm>
            <a:off x="468313" y="5459412"/>
            <a:ext cx="0" cy="212725"/>
          </a:xfrm>
          <a:prstGeom prst="line">
            <a:avLst/>
          </a:prstGeom>
          <a:noFill/>
          <a:ln w="11113">
            <a:solidFill>
              <a:srgbClr val="333333"/>
            </a:solidFill>
            <a:round/>
            <a:headEnd/>
            <a:tailEnd/>
          </a:ln>
        </p:spPr>
        <p:txBody>
          <a:bodyPr/>
          <a:lstStyle/>
          <a:p>
            <a:endParaRPr lang="en-US" dirty="0"/>
          </a:p>
        </p:txBody>
      </p:sp>
      <p:sp>
        <p:nvSpPr>
          <p:cNvPr id="36" name="Line 32"/>
          <p:cNvSpPr>
            <a:spLocks noChangeShapeType="1"/>
          </p:cNvSpPr>
          <p:nvPr/>
        </p:nvSpPr>
        <p:spPr bwMode="auto">
          <a:xfrm flipH="1">
            <a:off x="468313" y="5243512"/>
            <a:ext cx="8248650" cy="3175"/>
          </a:xfrm>
          <a:prstGeom prst="line">
            <a:avLst/>
          </a:prstGeom>
          <a:noFill/>
          <a:ln w="11113">
            <a:solidFill>
              <a:srgbClr val="333333"/>
            </a:solidFill>
            <a:round/>
            <a:headEnd/>
            <a:tailEnd/>
          </a:ln>
        </p:spPr>
        <p:txBody>
          <a:bodyPr/>
          <a:lstStyle/>
          <a:p>
            <a:endParaRPr lang="en-US" dirty="0"/>
          </a:p>
        </p:txBody>
      </p:sp>
      <p:sp>
        <p:nvSpPr>
          <p:cNvPr id="38" name="Line 34"/>
          <p:cNvSpPr>
            <a:spLocks noChangeShapeType="1"/>
          </p:cNvSpPr>
          <p:nvPr/>
        </p:nvSpPr>
        <p:spPr bwMode="auto">
          <a:xfrm flipH="1">
            <a:off x="468313" y="5457825"/>
            <a:ext cx="8248650" cy="3175"/>
          </a:xfrm>
          <a:prstGeom prst="line">
            <a:avLst/>
          </a:prstGeom>
          <a:noFill/>
          <a:ln w="11113">
            <a:solidFill>
              <a:srgbClr val="333333"/>
            </a:solidFill>
            <a:round/>
            <a:headEnd/>
            <a:tailEnd/>
          </a:ln>
        </p:spPr>
        <p:txBody>
          <a:bodyPr/>
          <a:lstStyle/>
          <a:p>
            <a:endParaRPr lang="en-US" dirty="0"/>
          </a:p>
        </p:txBody>
      </p:sp>
      <p:sp>
        <p:nvSpPr>
          <p:cNvPr id="39" name="Line 35"/>
          <p:cNvSpPr>
            <a:spLocks noChangeShapeType="1"/>
          </p:cNvSpPr>
          <p:nvPr/>
        </p:nvSpPr>
        <p:spPr bwMode="auto">
          <a:xfrm>
            <a:off x="468313" y="5672137"/>
            <a:ext cx="8248650" cy="0"/>
          </a:xfrm>
          <a:prstGeom prst="line">
            <a:avLst/>
          </a:prstGeom>
          <a:noFill/>
          <a:ln w="11113">
            <a:solidFill>
              <a:srgbClr val="333333"/>
            </a:solidFill>
            <a:round/>
            <a:headEnd/>
            <a:tailEnd/>
          </a:ln>
        </p:spPr>
        <p:txBody>
          <a:bodyPr/>
          <a:lstStyle/>
          <a:p>
            <a:endParaRPr lang="en-US" dirty="0"/>
          </a:p>
        </p:txBody>
      </p:sp>
      <p:sp>
        <p:nvSpPr>
          <p:cNvPr id="40" name="Line 36"/>
          <p:cNvSpPr>
            <a:spLocks noChangeShapeType="1"/>
          </p:cNvSpPr>
          <p:nvPr/>
        </p:nvSpPr>
        <p:spPr bwMode="auto">
          <a:xfrm>
            <a:off x="468313" y="4957762"/>
            <a:ext cx="8248650" cy="3175"/>
          </a:xfrm>
          <a:prstGeom prst="line">
            <a:avLst/>
          </a:prstGeom>
          <a:noFill/>
          <a:ln w="11113">
            <a:solidFill>
              <a:srgbClr val="333333"/>
            </a:solidFill>
            <a:round/>
            <a:headEnd/>
            <a:tailEnd/>
          </a:ln>
        </p:spPr>
        <p:txBody>
          <a:bodyPr/>
          <a:lstStyle/>
          <a:p>
            <a:endParaRPr lang="en-US" dirty="0"/>
          </a:p>
        </p:txBody>
      </p:sp>
      <p:sp>
        <p:nvSpPr>
          <p:cNvPr id="43" name="Line 39"/>
          <p:cNvSpPr>
            <a:spLocks noChangeShapeType="1"/>
          </p:cNvSpPr>
          <p:nvPr/>
        </p:nvSpPr>
        <p:spPr bwMode="auto">
          <a:xfrm rot="180000">
            <a:off x="963266" y="5243835"/>
            <a:ext cx="39671" cy="470449"/>
          </a:xfrm>
          <a:prstGeom prst="line">
            <a:avLst/>
          </a:prstGeom>
          <a:noFill/>
          <a:ln w="11113">
            <a:solidFill>
              <a:srgbClr val="333333"/>
            </a:solidFill>
            <a:round/>
            <a:headEnd/>
            <a:tailEnd/>
          </a:ln>
        </p:spPr>
        <p:txBody>
          <a:bodyPr/>
          <a:lstStyle/>
          <a:p>
            <a:endParaRPr lang="en-US" dirty="0"/>
          </a:p>
        </p:txBody>
      </p:sp>
      <p:sp>
        <p:nvSpPr>
          <p:cNvPr id="44" name="Line 40"/>
          <p:cNvSpPr>
            <a:spLocks noChangeShapeType="1"/>
          </p:cNvSpPr>
          <p:nvPr/>
        </p:nvSpPr>
        <p:spPr bwMode="auto">
          <a:xfrm>
            <a:off x="1470026" y="5246687"/>
            <a:ext cx="0" cy="427038"/>
          </a:xfrm>
          <a:prstGeom prst="line">
            <a:avLst/>
          </a:prstGeom>
          <a:noFill/>
          <a:ln w="11113">
            <a:solidFill>
              <a:srgbClr val="333333"/>
            </a:solidFill>
            <a:round/>
            <a:headEnd/>
            <a:tailEnd/>
          </a:ln>
        </p:spPr>
        <p:txBody>
          <a:bodyPr/>
          <a:lstStyle/>
          <a:p>
            <a:endParaRPr lang="en-US" dirty="0"/>
          </a:p>
        </p:txBody>
      </p:sp>
      <p:sp>
        <p:nvSpPr>
          <p:cNvPr id="45" name="Line 41"/>
          <p:cNvSpPr>
            <a:spLocks noChangeShapeType="1"/>
          </p:cNvSpPr>
          <p:nvPr/>
        </p:nvSpPr>
        <p:spPr bwMode="auto">
          <a:xfrm>
            <a:off x="2003426" y="5246687"/>
            <a:ext cx="0" cy="427038"/>
          </a:xfrm>
          <a:prstGeom prst="line">
            <a:avLst/>
          </a:prstGeom>
          <a:noFill/>
          <a:ln w="11113">
            <a:solidFill>
              <a:srgbClr val="333333"/>
            </a:solidFill>
            <a:round/>
            <a:headEnd/>
            <a:tailEnd/>
          </a:ln>
        </p:spPr>
        <p:txBody>
          <a:bodyPr/>
          <a:lstStyle/>
          <a:p>
            <a:endParaRPr lang="en-US" dirty="0"/>
          </a:p>
        </p:txBody>
      </p:sp>
      <p:sp>
        <p:nvSpPr>
          <p:cNvPr id="46" name="Rectangle 42"/>
          <p:cNvSpPr>
            <a:spLocks noChangeArrowheads="1"/>
          </p:cNvSpPr>
          <p:nvPr/>
        </p:nvSpPr>
        <p:spPr bwMode="auto">
          <a:xfrm>
            <a:off x="3541713" y="5003800"/>
            <a:ext cx="2247410"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World Wide Name </a:t>
            </a:r>
            <a:r>
              <a:rPr lang="en-US" sz="1200" b="1" dirty="0" smtClean="0">
                <a:solidFill>
                  <a:schemeClr val="bg1"/>
                </a:solidFill>
                <a:latin typeface="Verdana" pitchFamily="34" charset="0"/>
              </a:rPr>
              <a:t>– </a:t>
            </a:r>
            <a:r>
              <a:rPr lang="en-US" sz="1200" b="1" dirty="0">
                <a:solidFill>
                  <a:schemeClr val="bg1"/>
                </a:solidFill>
                <a:latin typeface="Verdana" pitchFamily="34" charset="0"/>
              </a:rPr>
              <a:t>Array</a:t>
            </a:r>
            <a:endParaRPr lang="en-US" sz="3000" b="1" dirty="0">
              <a:solidFill>
                <a:schemeClr val="bg1"/>
              </a:solidFill>
            </a:endParaRPr>
          </a:p>
        </p:txBody>
      </p:sp>
      <p:sp>
        <p:nvSpPr>
          <p:cNvPr id="47" name="Rectangle 43"/>
          <p:cNvSpPr>
            <a:spLocks noChangeArrowheads="1"/>
          </p:cNvSpPr>
          <p:nvPr/>
        </p:nvSpPr>
        <p:spPr bwMode="auto">
          <a:xfrm>
            <a:off x="711201" y="5245100"/>
            <a:ext cx="107950"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5</a:t>
            </a:r>
            <a:endParaRPr lang="en-US" sz="3000" b="1" dirty="0">
              <a:solidFill>
                <a:schemeClr val="bg1"/>
              </a:solidFill>
            </a:endParaRPr>
          </a:p>
        </p:txBody>
      </p:sp>
      <p:sp>
        <p:nvSpPr>
          <p:cNvPr id="48" name="Rectangle 44"/>
          <p:cNvSpPr>
            <a:spLocks noChangeArrowheads="1"/>
          </p:cNvSpPr>
          <p:nvPr/>
        </p:nvSpPr>
        <p:spPr bwMode="auto">
          <a:xfrm>
            <a:off x="598488" y="5481637"/>
            <a:ext cx="323850" cy="136525"/>
          </a:xfrm>
          <a:prstGeom prst="rect">
            <a:avLst/>
          </a:prstGeom>
          <a:noFill/>
          <a:ln w="9525">
            <a:noFill/>
            <a:miter lim="800000"/>
            <a:headEnd/>
            <a:tailEnd/>
          </a:ln>
        </p:spPr>
        <p:txBody>
          <a:bodyPr wrap="none" lIns="0" tIns="0" rIns="0" bIns="0">
            <a:spAutoFit/>
          </a:bodyPr>
          <a:lstStyle/>
          <a:p>
            <a:pPr marL="354013" indent="-354013" defTabSz="941388"/>
            <a:r>
              <a:rPr lang="en-US" sz="900" b="1" dirty="0">
                <a:solidFill>
                  <a:schemeClr val="bg1"/>
                </a:solidFill>
                <a:latin typeface="Verdana" pitchFamily="34" charset="0"/>
              </a:rPr>
              <a:t>0101</a:t>
            </a:r>
            <a:endParaRPr lang="en-US" sz="3000" b="1" dirty="0">
              <a:solidFill>
                <a:schemeClr val="bg1"/>
              </a:solidFill>
            </a:endParaRPr>
          </a:p>
        </p:txBody>
      </p:sp>
      <p:sp>
        <p:nvSpPr>
          <p:cNvPr id="49" name="Rectangle 45"/>
          <p:cNvSpPr>
            <a:spLocks noChangeArrowheads="1"/>
          </p:cNvSpPr>
          <p:nvPr/>
        </p:nvSpPr>
        <p:spPr bwMode="auto">
          <a:xfrm>
            <a:off x="1195388" y="5245100"/>
            <a:ext cx="107950"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0</a:t>
            </a:r>
            <a:endParaRPr lang="en-US" sz="3000" b="1" dirty="0">
              <a:solidFill>
                <a:schemeClr val="bg1"/>
              </a:solidFill>
            </a:endParaRPr>
          </a:p>
        </p:txBody>
      </p:sp>
      <p:sp>
        <p:nvSpPr>
          <p:cNvPr id="50" name="Rectangle 46"/>
          <p:cNvSpPr>
            <a:spLocks noChangeArrowheads="1"/>
          </p:cNvSpPr>
          <p:nvPr/>
        </p:nvSpPr>
        <p:spPr bwMode="auto">
          <a:xfrm>
            <a:off x="1087438" y="5481637"/>
            <a:ext cx="323850" cy="136525"/>
          </a:xfrm>
          <a:prstGeom prst="rect">
            <a:avLst/>
          </a:prstGeom>
          <a:noFill/>
          <a:ln w="9525">
            <a:noFill/>
            <a:miter lim="800000"/>
            <a:headEnd/>
            <a:tailEnd/>
          </a:ln>
        </p:spPr>
        <p:txBody>
          <a:bodyPr wrap="none" lIns="0" tIns="0" rIns="0" bIns="0">
            <a:spAutoFit/>
          </a:bodyPr>
          <a:lstStyle/>
          <a:p>
            <a:pPr marL="354013" indent="-354013" defTabSz="941388"/>
            <a:r>
              <a:rPr lang="en-US" sz="900" b="1" dirty="0">
                <a:solidFill>
                  <a:schemeClr val="bg1"/>
                </a:solidFill>
                <a:latin typeface="Verdana" pitchFamily="34" charset="0"/>
              </a:rPr>
              <a:t>0000</a:t>
            </a:r>
            <a:endParaRPr lang="en-US" sz="3000" b="1" dirty="0">
              <a:solidFill>
                <a:schemeClr val="bg1"/>
              </a:solidFill>
            </a:endParaRPr>
          </a:p>
        </p:txBody>
      </p:sp>
      <p:sp>
        <p:nvSpPr>
          <p:cNvPr id="51" name="Rectangle 47"/>
          <p:cNvSpPr>
            <a:spLocks noChangeArrowheads="1"/>
          </p:cNvSpPr>
          <p:nvPr/>
        </p:nvSpPr>
        <p:spPr bwMode="auto">
          <a:xfrm>
            <a:off x="1704976" y="5245100"/>
            <a:ext cx="107950"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0</a:t>
            </a:r>
            <a:endParaRPr lang="en-US" sz="3000" b="1" dirty="0">
              <a:solidFill>
                <a:schemeClr val="bg1"/>
              </a:solidFill>
            </a:endParaRPr>
          </a:p>
        </p:txBody>
      </p:sp>
      <p:sp>
        <p:nvSpPr>
          <p:cNvPr id="52" name="Rectangle 48"/>
          <p:cNvSpPr>
            <a:spLocks noChangeArrowheads="1"/>
          </p:cNvSpPr>
          <p:nvPr/>
        </p:nvSpPr>
        <p:spPr bwMode="auto">
          <a:xfrm>
            <a:off x="1590676" y="5481637"/>
            <a:ext cx="323850" cy="136525"/>
          </a:xfrm>
          <a:prstGeom prst="rect">
            <a:avLst/>
          </a:prstGeom>
          <a:noFill/>
          <a:ln w="9525">
            <a:noFill/>
            <a:miter lim="800000"/>
            <a:headEnd/>
            <a:tailEnd/>
          </a:ln>
        </p:spPr>
        <p:txBody>
          <a:bodyPr wrap="none" lIns="0" tIns="0" rIns="0" bIns="0">
            <a:spAutoFit/>
          </a:bodyPr>
          <a:lstStyle/>
          <a:p>
            <a:pPr marL="354013" indent="-354013" defTabSz="941388"/>
            <a:r>
              <a:rPr lang="en-US" sz="900" b="1" dirty="0">
                <a:solidFill>
                  <a:schemeClr val="bg1"/>
                </a:solidFill>
                <a:latin typeface="Verdana" pitchFamily="34" charset="0"/>
              </a:rPr>
              <a:t>0000</a:t>
            </a:r>
            <a:endParaRPr lang="en-US" sz="3000" b="1" dirty="0">
              <a:solidFill>
                <a:schemeClr val="bg1"/>
              </a:solidFill>
            </a:endParaRPr>
          </a:p>
        </p:txBody>
      </p:sp>
      <p:sp>
        <p:nvSpPr>
          <p:cNvPr id="53" name="Line 49"/>
          <p:cNvSpPr>
            <a:spLocks noChangeShapeType="1"/>
          </p:cNvSpPr>
          <p:nvPr/>
        </p:nvSpPr>
        <p:spPr bwMode="auto">
          <a:xfrm>
            <a:off x="2563813" y="5246687"/>
            <a:ext cx="0" cy="427038"/>
          </a:xfrm>
          <a:prstGeom prst="line">
            <a:avLst/>
          </a:prstGeom>
          <a:noFill/>
          <a:ln w="11113">
            <a:solidFill>
              <a:srgbClr val="333333"/>
            </a:solidFill>
            <a:round/>
            <a:headEnd/>
            <a:tailEnd/>
          </a:ln>
        </p:spPr>
        <p:txBody>
          <a:bodyPr/>
          <a:lstStyle/>
          <a:p>
            <a:endParaRPr lang="en-US" dirty="0"/>
          </a:p>
        </p:txBody>
      </p:sp>
      <p:sp>
        <p:nvSpPr>
          <p:cNvPr id="54" name="Rectangle 50"/>
          <p:cNvSpPr>
            <a:spLocks noChangeArrowheads="1"/>
          </p:cNvSpPr>
          <p:nvPr/>
        </p:nvSpPr>
        <p:spPr bwMode="auto">
          <a:xfrm>
            <a:off x="2262188" y="5245100"/>
            <a:ext cx="107950"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6</a:t>
            </a:r>
            <a:endParaRPr lang="en-US" sz="3000" b="1" dirty="0">
              <a:solidFill>
                <a:schemeClr val="bg1"/>
              </a:solidFill>
            </a:endParaRPr>
          </a:p>
        </p:txBody>
      </p:sp>
      <p:sp>
        <p:nvSpPr>
          <p:cNvPr id="55" name="Rectangle 51"/>
          <p:cNvSpPr>
            <a:spLocks noChangeArrowheads="1"/>
          </p:cNvSpPr>
          <p:nvPr/>
        </p:nvSpPr>
        <p:spPr bwMode="auto">
          <a:xfrm>
            <a:off x="2149476" y="5481637"/>
            <a:ext cx="323850" cy="136525"/>
          </a:xfrm>
          <a:prstGeom prst="rect">
            <a:avLst/>
          </a:prstGeom>
          <a:noFill/>
          <a:ln w="9525">
            <a:noFill/>
            <a:miter lim="800000"/>
            <a:headEnd/>
            <a:tailEnd/>
          </a:ln>
        </p:spPr>
        <p:txBody>
          <a:bodyPr wrap="none" lIns="0" tIns="0" rIns="0" bIns="0">
            <a:spAutoFit/>
          </a:bodyPr>
          <a:lstStyle/>
          <a:p>
            <a:pPr marL="354013" indent="-354013" defTabSz="941388"/>
            <a:r>
              <a:rPr lang="en-US" sz="900" b="1" dirty="0">
                <a:solidFill>
                  <a:schemeClr val="bg1"/>
                </a:solidFill>
                <a:latin typeface="Verdana" pitchFamily="34" charset="0"/>
              </a:rPr>
              <a:t>0110</a:t>
            </a:r>
            <a:endParaRPr lang="en-US" sz="3000" b="1" dirty="0">
              <a:solidFill>
                <a:schemeClr val="bg1"/>
              </a:solidFill>
            </a:endParaRPr>
          </a:p>
        </p:txBody>
      </p:sp>
      <p:sp>
        <p:nvSpPr>
          <p:cNvPr id="56" name="Line 52"/>
          <p:cNvSpPr>
            <a:spLocks noChangeShapeType="1"/>
          </p:cNvSpPr>
          <p:nvPr/>
        </p:nvSpPr>
        <p:spPr bwMode="auto">
          <a:xfrm>
            <a:off x="3067051" y="5246687"/>
            <a:ext cx="0" cy="427038"/>
          </a:xfrm>
          <a:prstGeom prst="line">
            <a:avLst/>
          </a:prstGeom>
          <a:noFill/>
          <a:ln w="11113">
            <a:solidFill>
              <a:srgbClr val="333333"/>
            </a:solidFill>
            <a:round/>
            <a:headEnd/>
            <a:tailEnd/>
          </a:ln>
        </p:spPr>
        <p:txBody>
          <a:bodyPr/>
          <a:lstStyle/>
          <a:p>
            <a:endParaRPr lang="en-US" dirty="0"/>
          </a:p>
        </p:txBody>
      </p:sp>
      <p:sp>
        <p:nvSpPr>
          <p:cNvPr id="57" name="Rectangle 53"/>
          <p:cNvSpPr>
            <a:spLocks noChangeArrowheads="1"/>
          </p:cNvSpPr>
          <p:nvPr/>
        </p:nvSpPr>
        <p:spPr bwMode="auto">
          <a:xfrm>
            <a:off x="2789238" y="5245100"/>
            <a:ext cx="107950"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0</a:t>
            </a:r>
            <a:endParaRPr lang="en-US" sz="3000" b="1" dirty="0">
              <a:solidFill>
                <a:schemeClr val="bg1"/>
              </a:solidFill>
            </a:endParaRPr>
          </a:p>
        </p:txBody>
      </p:sp>
      <p:sp>
        <p:nvSpPr>
          <p:cNvPr id="58" name="Rectangle 54"/>
          <p:cNvSpPr>
            <a:spLocks noChangeArrowheads="1"/>
          </p:cNvSpPr>
          <p:nvPr/>
        </p:nvSpPr>
        <p:spPr bwMode="auto">
          <a:xfrm>
            <a:off x="2676526" y="5481637"/>
            <a:ext cx="323850" cy="136525"/>
          </a:xfrm>
          <a:prstGeom prst="rect">
            <a:avLst/>
          </a:prstGeom>
          <a:noFill/>
          <a:ln w="9525">
            <a:noFill/>
            <a:miter lim="800000"/>
            <a:headEnd/>
            <a:tailEnd/>
          </a:ln>
        </p:spPr>
        <p:txBody>
          <a:bodyPr wrap="none" lIns="0" tIns="0" rIns="0" bIns="0">
            <a:spAutoFit/>
          </a:bodyPr>
          <a:lstStyle/>
          <a:p>
            <a:pPr marL="354013" indent="-354013" defTabSz="941388"/>
            <a:r>
              <a:rPr lang="en-US" sz="900" b="1" dirty="0">
                <a:solidFill>
                  <a:schemeClr val="bg1"/>
                </a:solidFill>
                <a:latin typeface="Verdana" pitchFamily="34" charset="0"/>
              </a:rPr>
              <a:t>0000</a:t>
            </a:r>
            <a:endParaRPr lang="en-US" sz="3000" b="1" dirty="0">
              <a:solidFill>
                <a:schemeClr val="bg1"/>
              </a:solidFill>
            </a:endParaRPr>
          </a:p>
        </p:txBody>
      </p:sp>
      <p:sp>
        <p:nvSpPr>
          <p:cNvPr id="59" name="Line 55"/>
          <p:cNvSpPr>
            <a:spLocks noChangeShapeType="1"/>
          </p:cNvSpPr>
          <p:nvPr/>
        </p:nvSpPr>
        <p:spPr bwMode="auto">
          <a:xfrm>
            <a:off x="3613151" y="5246687"/>
            <a:ext cx="0" cy="427038"/>
          </a:xfrm>
          <a:prstGeom prst="line">
            <a:avLst/>
          </a:prstGeom>
          <a:noFill/>
          <a:ln w="11113">
            <a:solidFill>
              <a:srgbClr val="333333"/>
            </a:solidFill>
            <a:round/>
            <a:headEnd/>
            <a:tailEnd/>
          </a:ln>
        </p:spPr>
        <p:txBody>
          <a:bodyPr/>
          <a:lstStyle/>
          <a:p>
            <a:endParaRPr lang="en-US" dirty="0"/>
          </a:p>
        </p:txBody>
      </p:sp>
      <p:sp>
        <p:nvSpPr>
          <p:cNvPr id="60" name="Rectangle 56"/>
          <p:cNvSpPr>
            <a:spLocks noChangeArrowheads="1"/>
          </p:cNvSpPr>
          <p:nvPr/>
        </p:nvSpPr>
        <p:spPr bwMode="auto">
          <a:xfrm>
            <a:off x="3319463" y="5245100"/>
            <a:ext cx="107950"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1</a:t>
            </a:r>
            <a:endParaRPr lang="en-US" sz="3000" b="1" dirty="0">
              <a:solidFill>
                <a:schemeClr val="bg1"/>
              </a:solidFill>
            </a:endParaRPr>
          </a:p>
        </p:txBody>
      </p:sp>
      <p:sp>
        <p:nvSpPr>
          <p:cNvPr id="61" name="Rectangle 57"/>
          <p:cNvSpPr>
            <a:spLocks noChangeArrowheads="1"/>
          </p:cNvSpPr>
          <p:nvPr/>
        </p:nvSpPr>
        <p:spPr bwMode="auto">
          <a:xfrm>
            <a:off x="3206751" y="5481637"/>
            <a:ext cx="323850" cy="136525"/>
          </a:xfrm>
          <a:prstGeom prst="rect">
            <a:avLst/>
          </a:prstGeom>
          <a:noFill/>
          <a:ln w="9525">
            <a:noFill/>
            <a:miter lim="800000"/>
            <a:headEnd/>
            <a:tailEnd/>
          </a:ln>
        </p:spPr>
        <p:txBody>
          <a:bodyPr wrap="none" lIns="0" tIns="0" rIns="0" bIns="0">
            <a:spAutoFit/>
          </a:bodyPr>
          <a:lstStyle/>
          <a:p>
            <a:pPr marL="354013" indent="-354013" defTabSz="941388"/>
            <a:r>
              <a:rPr lang="en-US" sz="900" b="1" dirty="0">
                <a:solidFill>
                  <a:schemeClr val="bg1"/>
                </a:solidFill>
                <a:latin typeface="Verdana" pitchFamily="34" charset="0"/>
              </a:rPr>
              <a:t>0001</a:t>
            </a:r>
            <a:endParaRPr lang="en-US" sz="3000" b="1" dirty="0">
              <a:solidFill>
                <a:schemeClr val="bg1"/>
              </a:solidFill>
            </a:endParaRPr>
          </a:p>
        </p:txBody>
      </p:sp>
      <p:sp>
        <p:nvSpPr>
          <p:cNvPr id="62" name="Line 58"/>
          <p:cNvSpPr>
            <a:spLocks noChangeShapeType="1"/>
          </p:cNvSpPr>
          <p:nvPr/>
        </p:nvSpPr>
        <p:spPr bwMode="auto">
          <a:xfrm flipH="1">
            <a:off x="4114800" y="5246687"/>
            <a:ext cx="7938" cy="468313"/>
          </a:xfrm>
          <a:prstGeom prst="line">
            <a:avLst/>
          </a:prstGeom>
          <a:noFill/>
          <a:ln w="11113">
            <a:solidFill>
              <a:srgbClr val="333333"/>
            </a:solidFill>
            <a:round/>
            <a:headEnd/>
            <a:tailEnd/>
          </a:ln>
        </p:spPr>
        <p:txBody>
          <a:bodyPr/>
          <a:lstStyle/>
          <a:p>
            <a:endParaRPr lang="en-US" dirty="0"/>
          </a:p>
        </p:txBody>
      </p:sp>
      <p:sp>
        <p:nvSpPr>
          <p:cNvPr id="63" name="Rectangle 59"/>
          <p:cNvSpPr>
            <a:spLocks noChangeArrowheads="1"/>
          </p:cNvSpPr>
          <p:nvPr/>
        </p:nvSpPr>
        <p:spPr bwMode="auto">
          <a:xfrm>
            <a:off x="3846513" y="5245100"/>
            <a:ext cx="107950"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6</a:t>
            </a:r>
            <a:endParaRPr lang="en-US" sz="3000" b="1" dirty="0">
              <a:solidFill>
                <a:schemeClr val="bg1"/>
              </a:solidFill>
            </a:endParaRPr>
          </a:p>
        </p:txBody>
      </p:sp>
      <p:sp>
        <p:nvSpPr>
          <p:cNvPr id="64" name="Rectangle 60"/>
          <p:cNvSpPr>
            <a:spLocks noChangeArrowheads="1"/>
          </p:cNvSpPr>
          <p:nvPr/>
        </p:nvSpPr>
        <p:spPr bwMode="auto">
          <a:xfrm>
            <a:off x="3735388" y="5481637"/>
            <a:ext cx="323850" cy="136525"/>
          </a:xfrm>
          <a:prstGeom prst="rect">
            <a:avLst/>
          </a:prstGeom>
          <a:noFill/>
          <a:ln w="9525">
            <a:noFill/>
            <a:miter lim="800000"/>
            <a:headEnd/>
            <a:tailEnd/>
          </a:ln>
        </p:spPr>
        <p:txBody>
          <a:bodyPr wrap="none" lIns="0" tIns="0" rIns="0" bIns="0">
            <a:spAutoFit/>
          </a:bodyPr>
          <a:lstStyle/>
          <a:p>
            <a:pPr marL="354013" indent="-354013" defTabSz="941388"/>
            <a:r>
              <a:rPr lang="en-US" sz="900" b="1" dirty="0">
                <a:solidFill>
                  <a:schemeClr val="bg1"/>
                </a:solidFill>
                <a:latin typeface="Verdana" pitchFamily="34" charset="0"/>
              </a:rPr>
              <a:t>0110</a:t>
            </a:r>
            <a:endParaRPr lang="en-US" sz="3000" b="1" dirty="0">
              <a:solidFill>
                <a:schemeClr val="bg1"/>
              </a:solidFill>
            </a:endParaRPr>
          </a:p>
        </p:txBody>
      </p:sp>
      <p:sp>
        <p:nvSpPr>
          <p:cNvPr id="65" name="Line 61"/>
          <p:cNvSpPr>
            <a:spLocks noChangeShapeType="1"/>
          </p:cNvSpPr>
          <p:nvPr/>
        </p:nvSpPr>
        <p:spPr bwMode="auto">
          <a:xfrm rot="120000">
            <a:off x="4637961" y="5246830"/>
            <a:ext cx="18411" cy="467992"/>
          </a:xfrm>
          <a:prstGeom prst="line">
            <a:avLst/>
          </a:prstGeom>
          <a:noFill/>
          <a:ln w="11113">
            <a:solidFill>
              <a:srgbClr val="333333"/>
            </a:solidFill>
            <a:round/>
            <a:headEnd/>
            <a:tailEnd/>
          </a:ln>
        </p:spPr>
        <p:txBody>
          <a:bodyPr/>
          <a:lstStyle/>
          <a:p>
            <a:endParaRPr lang="en-US" dirty="0"/>
          </a:p>
        </p:txBody>
      </p:sp>
      <p:sp>
        <p:nvSpPr>
          <p:cNvPr id="66" name="Rectangle 62"/>
          <p:cNvSpPr>
            <a:spLocks noChangeArrowheads="1"/>
          </p:cNvSpPr>
          <p:nvPr/>
        </p:nvSpPr>
        <p:spPr bwMode="auto">
          <a:xfrm>
            <a:off x="4360863" y="5245100"/>
            <a:ext cx="107950"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0</a:t>
            </a:r>
            <a:endParaRPr lang="en-US" sz="3000" b="1" dirty="0">
              <a:solidFill>
                <a:schemeClr val="bg1"/>
              </a:solidFill>
            </a:endParaRPr>
          </a:p>
        </p:txBody>
      </p:sp>
      <p:sp>
        <p:nvSpPr>
          <p:cNvPr id="67" name="Rectangle 63"/>
          <p:cNvSpPr>
            <a:spLocks noChangeArrowheads="1"/>
          </p:cNvSpPr>
          <p:nvPr/>
        </p:nvSpPr>
        <p:spPr bwMode="auto">
          <a:xfrm>
            <a:off x="4248151" y="5481637"/>
            <a:ext cx="323850" cy="136525"/>
          </a:xfrm>
          <a:prstGeom prst="rect">
            <a:avLst/>
          </a:prstGeom>
          <a:noFill/>
          <a:ln w="9525">
            <a:noFill/>
            <a:miter lim="800000"/>
            <a:headEnd/>
            <a:tailEnd/>
          </a:ln>
        </p:spPr>
        <p:txBody>
          <a:bodyPr wrap="none" lIns="0" tIns="0" rIns="0" bIns="0">
            <a:spAutoFit/>
          </a:bodyPr>
          <a:lstStyle/>
          <a:p>
            <a:pPr marL="354013" indent="-354013" defTabSz="941388"/>
            <a:r>
              <a:rPr lang="en-US" sz="900" b="1" dirty="0">
                <a:solidFill>
                  <a:schemeClr val="bg1"/>
                </a:solidFill>
                <a:latin typeface="Verdana" pitchFamily="34" charset="0"/>
              </a:rPr>
              <a:t>0000</a:t>
            </a:r>
            <a:endParaRPr lang="en-US" sz="3000" b="1" dirty="0">
              <a:solidFill>
                <a:schemeClr val="bg1"/>
              </a:solidFill>
            </a:endParaRPr>
          </a:p>
        </p:txBody>
      </p:sp>
      <p:sp>
        <p:nvSpPr>
          <p:cNvPr id="68" name="Line 64"/>
          <p:cNvSpPr>
            <a:spLocks noChangeShapeType="1"/>
          </p:cNvSpPr>
          <p:nvPr/>
        </p:nvSpPr>
        <p:spPr bwMode="auto">
          <a:xfrm>
            <a:off x="5143501" y="5246687"/>
            <a:ext cx="0" cy="427038"/>
          </a:xfrm>
          <a:prstGeom prst="line">
            <a:avLst/>
          </a:prstGeom>
          <a:noFill/>
          <a:ln w="11113">
            <a:solidFill>
              <a:srgbClr val="333333"/>
            </a:solidFill>
            <a:round/>
            <a:headEnd/>
            <a:tailEnd/>
          </a:ln>
        </p:spPr>
        <p:txBody>
          <a:bodyPr/>
          <a:lstStyle/>
          <a:p>
            <a:endParaRPr lang="en-US" dirty="0"/>
          </a:p>
        </p:txBody>
      </p:sp>
      <p:sp>
        <p:nvSpPr>
          <p:cNvPr id="69" name="Rectangle 65"/>
          <p:cNvSpPr>
            <a:spLocks noChangeArrowheads="1"/>
          </p:cNvSpPr>
          <p:nvPr/>
        </p:nvSpPr>
        <p:spPr bwMode="auto">
          <a:xfrm>
            <a:off x="4870451" y="5245100"/>
            <a:ext cx="107950"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0</a:t>
            </a:r>
            <a:endParaRPr lang="en-US" sz="3000" b="1" dirty="0">
              <a:solidFill>
                <a:schemeClr val="bg1"/>
              </a:solidFill>
            </a:endParaRPr>
          </a:p>
        </p:txBody>
      </p:sp>
      <p:sp>
        <p:nvSpPr>
          <p:cNvPr id="70" name="Rectangle 66"/>
          <p:cNvSpPr>
            <a:spLocks noChangeArrowheads="1"/>
          </p:cNvSpPr>
          <p:nvPr/>
        </p:nvSpPr>
        <p:spPr bwMode="auto">
          <a:xfrm>
            <a:off x="4754563" y="5481637"/>
            <a:ext cx="323850" cy="136525"/>
          </a:xfrm>
          <a:prstGeom prst="rect">
            <a:avLst/>
          </a:prstGeom>
          <a:noFill/>
          <a:ln w="9525">
            <a:noFill/>
            <a:miter lim="800000"/>
            <a:headEnd/>
            <a:tailEnd/>
          </a:ln>
        </p:spPr>
        <p:txBody>
          <a:bodyPr wrap="none" lIns="0" tIns="0" rIns="0" bIns="0">
            <a:spAutoFit/>
          </a:bodyPr>
          <a:lstStyle/>
          <a:p>
            <a:pPr marL="354013" indent="-354013" defTabSz="941388"/>
            <a:r>
              <a:rPr lang="en-US" sz="900" b="1" dirty="0">
                <a:solidFill>
                  <a:schemeClr val="bg1"/>
                </a:solidFill>
                <a:latin typeface="Verdana" pitchFamily="34" charset="0"/>
              </a:rPr>
              <a:t>0000</a:t>
            </a:r>
            <a:endParaRPr lang="en-US" sz="3000" b="1" dirty="0">
              <a:solidFill>
                <a:schemeClr val="bg1"/>
              </a:solidFill>
            </a:endParaRPr>
          </a:p>
        </p:txBody>
      </p:sp>
      <p:sp>
        <p:nvSpPr>
          <p:cNvPr id="71" name="Line 67"/>
          <p:cNvSpPr>
            <a:spLocks noChangeShapeType="1"/>
          </p:cNvSpPr>
          <p:nvPr/>
        </p:nvSpPr>
        <p:spPr bwMode="auto">
          <a:xfrm>
            <a:off x="5651501" y="5246687"/>
            <a:ext cx="0" cy="427038"/>
          </a:xfrm>
          <a:prstGeom prst="line">
            <a:avLst/>
          </a:prstGeom>
          <a:noFill/>
          <a:ln w="11113">
            <a:solidFill>
              <a:srgbClr val="333333"/>
            </a:solidFill>
            <a:round/>
            <a:headEnd/>
            <a:tailEnd/>
          </a:ln>
        </p:spPr>
        <p:txBody>
          <a:bodyPr/>
          <a:lstStyle/>
          <a:p>
            <a:endParaRPr lang="en-US" dirty="0"/>
          </a:p>
        </p:txBody>
      </p:sp>
      <p:sp>
        <p:nvSpPr>
          <p:cNvPr id="72" name="Rectangle 68"/>
          <p:cNvSpPr>
            <a:spLocks noChangeArrowheads="1"/>
          </p:cNvSpPr>
          <p:nvPr/>
        </p:nvSpPr>
        <p:spPr bwMode="auto">
          <a:xfrm>
            <a:off x="5376863" y="5245100"/>
            <a:ext cx="107950"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0</a:t>
            </a:r>
            <a:endParaRPr lang="en-US" sz="3000" b="1" dirty="0">
              <a:solidFill>
                <a:schemeClr val="bg1"/>
              </a:solidFill>
            </a:endParaRPr>
          </a:p>
        </p:txBody>
      </p:sp>
      <p:sp>
        <p:nvSpPr>
          <p:cNvPr id="73" name="Rectangle 69"/>
          <p:cNvSpPr>
            <a:spLocks noChangeArrowheads="1"/>
          </p:cNvSpPr>
          <p:nvPr/>
        </p:nvSpPr>
        <p:spPr bwMode="auto">
          <a:xfrm>
            <a:off x="5264151" y="5481637"/>
            <a:ext cx="323850" cy="136525"/>
          </a:xfrm>
          <a:prstGeom prst="rect">
            <a:avLst/>
          </a:prstGeom>
          <a:noFill/>
          <a:ln w="9525">
            <a:noFill/>
            <a:miter lim="800000"/>
            <a:headEnd/>
            <a:tailEnd/>
          </a:ln>
        </p:spPr>
        <p:txBody>
          <a:bodyPr wrap="none" lIns="0" tIns="0" rIns="0" bIns="0">
            <a:spAutoFit/>
          </a:bodyPr>
          <a:lstStyle/>
          <a:p>
            <a:pPr marL="354013" indent="-354013" defTabSz="941388"/>
            <a:r>
              <a:rPr lang="en-US" sz="900" b="1" dirty="0">
                <a:solidFill>
                  <a:schemeClr val="bg1"/>
                </a:solidFill>
                <a:latin typeface="Verdana" pitchFamily="34" charset="0"/>
              </a:rPr>
              <a:t>0000</a:t>
            </a:r>
            <a:endParaRPr lang="en-US" sz="3000" b="1" dirty="0">
              <a:solidFill>
                <a:schemeClr val="bg1"/>
              </a:solidFill>
            </a:endParaRPr>
          </a:p>
        </p:txBody>
      </p:sp>
      <p:sp>
        <p:nvSpPr>
          <p:cNvPr id="74" name="Line 70"/>
          <p:cNvSpPr>
            <a:spLocks noChangeShapeType="1"/>
          </p:cNvSpPr>
          <p:nvPr/>
        </p:nvSpPr>
        <p:spPr bwMode="auto">
          <a:xfrm>
            <a:off x="6161088" y="5246687"/>
            <a:ext cx="0" cy="427038"/>
          </a:xfrm>
          <a:prstGeom prst="line">
            <a:avLst/>
          </a:prstGeom>
          <a:noFill/>
          <a:ln w="11113">
            <a:solidFill>
              <a:srgbClr val="333333"/>
            </a:solidFill>
            <a:round/>
            <a:headEnd/>
            <a:tailEnd/>
          </a:ln>
        </p:spPr>
        <p:txBody>
          <a:bodyPr/>
          <a:lstStyle/>
          <a:p>
            <a:endParaRPr lang="en-US" dirty="0"/>
          </a:p>
        </p:txBody>
      </p:sp>
      <p:sp>
        <p:nvSpPr>
          <p:cNvPr id="75" name="Rectangle 71"/>
          <p:cNvSpPr>
            <a:spLocks noChangeArrowheads="1"/>
          </p:cNvSpPr>
          <p:nvPr/>
        </p:nvSpPr>
        <p:spPr bwMode="auto">
          <a:xfrm>
            <a:off x="5886451" y="5245100"/>
            <a:ext cx="107950"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6</a:t>
            </a:r>
            <a:endParaRPr lang="en-US" sz="3000" b="1" dirty="0">
              <a:solidFill>
                <a:schemeClr val="bg1"/>
              </a:solidFill>
            </a:endParaRPr>
          </a:p>
        </p:txBody>
      </p:sp>
      <p:sp>
        <p:nvSpPr>
          <p:cNvPr id="76" name="Rectangle 72"/>
          <p:cNvSpPr>
            <a:spLocks noChangeArrowheads="1"/>
          </p:cNvSpPr>
          <p:nvPr/>
        </p:nvSpPr>
        <p:spPr bwMode="auto">
          <a:xfrm>
            <a:off x="5773738" y="5481637"/>
            <a:ext cx="323850" cy="136525"/>
          </a:xfrm>
          <a:prstGeom prst="rect">
            <a:avLst/>
          </a:prstGeom>
          <a:noFill/>
          <a:ln w="9525">
            <a:noFill/>
            <a:miter lim="800000"/>
            <a:headEnd/>
            <a:tailEnd/>
          </a:ln>
        </p:spPr>
        <p:txBody>
          <a:bodyPr wrap="none" lIns="0" tIns="0" rIns="0" bIns="0">
            <a:spAutoFit/>
          </a:bodyPr>
          <a:lstStyle/>
          <a:p>
            <a:pPr marL="354013" indent="-354013" defTabSz="941388"/>
            <a:r>
              <a:rPr lang="en-US" sz="900" b="1" dirty="0">
                <a:solidFill>
                  <a:schemeClr val="bg1"/>
                </a:solidFill>
                <a:latin typeface="Verdana" pitchFamily="34" charset="0"/>
              </a:rPr>
              <a:t>0110</a:t>
            </a:r>
            <a:endParaRPr lang="en-US" sz="3000" b="1" dirty="0">
              <a:solidFill>
                <a:schemeClr val="bg1"/>
              </a:solidFill>
            </a:endParaRPr>
          </a:p>
        </p:txBody>
      </p:sp>
      <p:sp>
        <p:nvSpPr>
          <p:cNvPr id="77" name="Line 73"/>
          <p:cNvSpPr>
            <a:spLocks noChangeShapeType="1"/>
          </p:cNvSpPr>
          <p:nvPr/>
        </p:nvSpPr>
        <p:spPr bwMode="auto">
          <a:xfrm>
            <a:off x="6673851" y="5246687"/>
            <a:ext cx="0" cy="427038"/>
          </a:xfrm>
          <a:prstGeom prst="line">
            <a:avLst/>
          </a:prstGeom>
          <a:noFill/>
          <a:ln w="11113">
            <a:solidFill>
              <a:srgbClr val="333333"/>
            </a:solidFill>
            <a:round/>
            <a:headEnd/>
            <a:tailEnd/>
          </a:ln>
        </p:spPr>
        <p:txBody>
          <a:bodyPr/>
          <a:lstStyle/>
          <a:p>
            <a:endParaRPr lang="en-US" dirty="0"/>
          </a:p>
        </p:txBody>
      </p:sp>
      <p:sp>
        <p:nvSpPr>
          <p:cNvPr id="78" name="Rectangle 74"/>
          <p:cNvSpPr>
            <a:spLocks noChangeArrowheads="1"/>
          </p:cNvSpPr>
          <p:nvPr/>
        </p:nvSpPr>
        <p:spPr bwMode="auto">
          <a:xfrm>
            <a:off x="6400801" y="5245100"/>
            <a:ext cx="107950"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0</a:t>
            </a:r>
            <a:endParaRPr lang="en-US" sz="3000" b="1" dirty="0">
              <a:solidFill>
                <a:schemeClr val="bg1"/>
              </a:solidFill>
            </a:endParaRPr>
          </a:p>
        </p:txBody>
      </p:sp>
      <p:sp>
        <p:nvSpPr>
          <p:cNvPr id="79" name="Rectangle 75"/>
          <p:cNvSpPr>
            <a:spLocks noChangeArrowheads="1"/>
          </p:cNvSpPr>
          <p:nvPr/>
        </p:nvSpPr>
        <p:spPr bwMode="auto">
          <a:xfrm>
            <a:off x="6288088" y="5481637"/>
            <a:ext cx="323850" cy="136525"/>
          </a:xfrm>
          <a:prstGeom prst="rect">
            <a:avLst/>
          </a:prstGeom>
          <a:noFill/>
          <a:ln w="9525">
            <a:noFill/>
            <a:miter lim="800000"/>
            <a:headEnd/>
            <a:tailEnd/>
          </a:ln>
        </p:spPr>
        <p:txBody>
          <a:bodyPr wrap="none" lIns="0" tIns="0" rIns="0" bIns="0">
            <a:spAutoFit/>
          </a:bodyPr>
          <a:lstStyle/>
          <a:p>
            <a:pPr marL="354013" indent="-354013" defTabSz="941388"/>
            <a:r>
              <a:rPr lang="en-US" sz="900" b="1" dirty="0">
                <a:solidFill>
                  <a:schemeClr val="bg1"/>
                </a:solidFill>
                <a:latin typeface="Verdana" pitchFamily="34" charset="0"/>
              </a:rPr>
              <a:t>0000</a:t>
            </a:r>
            <a:endParaRPr lang="en-US" sz="3000" b="1" dirty="0">
              <a:solidFill>
                <a:schemeClr val="bg1"/>
              </a:solidFill>
            </a:endParaRPr>
          </a:p>
        </p:txBody>
      </p:sp>
      <p:sp>
        <p:nvSpPr>
          <p:cNvPr id="80" name="Line 76"/>
          <p:cNvSpPr>
            <a:spLocks noChangeShapeType="1"/>
          </p:cNvSpPr>
          <p:nvPr/>
        </p:nvSpPr>
        <p:spPr bwMode="auto">
          <a:xfrm>
            <a:off x="7181851" y="5246687"/>
            <a:ext cx="0" cy="427038"/>
          </a:xfrm>
          <a:prstGeom prst="line">
            <a:avLst/>
          </a:prstGeom>
          <a:noFill/>
          <a:ln w="11113">
            <a:solidFill>
              <a:srgbClr val="333333"/>
            </a:solidFill>
            <a:round/>
            <a:headEnd/>
            <a:tailEnd/>
          </a:ln>
        </p:spPr>
        <p:txBody>
          <a:bodyPr/>
          <a:lstStyle/>
          <a:p>
            <a:endParaRPr lang="en-US" dirty="0"/>
          </a:p>
        </p:txBody>
      </p:sp>
      <p:sp>
        <p:nvSpPr>
          <p:cNvPr id="81" name="Rectangle 77"/>
          <p:cNvSpPr>
            <a:spLocks noChangeArrowheads="1"/>
          </p:cNvSpPr>
          <p:nvPr/>
        </p:nvSpPr>
        <p:spPr bwMode="auto">
          <a:xfrm>
            <a:off x="6907213" y="5245100"/>
            <a:ext cx="107950"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0</a:t>
            </a:r>
            <a:endParaRPr lang="en-US" sz="3000" b="1" dirty="0">
              <a:solidFill>
                <a:schemeClr val="bg1"/>
              </a:solidFill>
            </a:endParaRPr>
          </a:p>
        </p:txBody>
      </p:sp>
      <p:sp>
        <p:nvSpPr>
          <p:cNvPr id="82" name="Rectangle 78"/>
          <p:cNvSpPr>
            <a:spLocks noChangeArrowheads="1"/>
          </p:cNvSpPr>
          <p:nvPr/>
        </p:nvSpPr>
        <p:spPr bwMode="auto">
          <a:xfrm>
            <a:off x="6797676" y="5481637"/>
            <a:ext cx="323850" cy="136525"/>
          </a:xfrm>
          <a:prstGeom prst="rect">
            <a:avLst/>
          </a:prstGeom>
          <a:noFill/>
          <a:ln w="9525">
            <a:noFill/>
            <a:miter lim="800000"/>
            <a:headEnd/>
            <a:tailEnd/>
          </a:ln>
        </p:spPr>
        <p:txBody>
          <a:bodyPr wrap="none" lIns="0" tIns="0" rIns="0" bIns="0">
            <a:spAutoFit/>
          </a:bodyPr>
          <a:lstStyle/>
          <a:p>
            <a:pPr marL="354013" indent="-354013" defTabSz="941388"/>
            <a:r>
              <a:rPr lang="en-US" sz="900" b="1" dirty="0">
                <a:solidFill>
                  <a:schemeClr val="bg1"/>
                </a:solidFill>
                <a:latin typeface="Verdana" pitchFamily="34" charset="0"/>
              </a:rPr>
              <a:t>0000</a:t>
            </a:r>
            <a:endParaRPr lang="en-US" sz="3000" b="1" dirty="0">
              <a:solidFill>
                <a:schemeClr val="bg1"/>
              </a:solidFill>
            </a:endParaRPr>
          </a:p>
        </p:txBody>
      </p:sp>
      <p:sp>
        <p:nvSpPr>
          <p:cNvPr id="83" name="Line 79"/>
          <p:cNvSpPr>
            <a:spLocks noChangeShapeType="1"/>
          </p:cNvSpPr>
          <p:nvPr/>
        </p:nvSpPr>
        <p:spPr bwMode="auto">
          <a:xfrm>
            <a:off x="7688263" y="5246687"/>
            <a:ext cx="0" cy="427038"/>
          </a:xfrm>
          <a:prstGeom prst="line">
            <a:avLst/>
          </a:prstGeom>
          <a:noFill/>
          <a:ln w="11113">
            <a:solidFill>
              <a:srgbClr val="333333"/>
            </a:solidFill>
            <a:round/>
            <a:headEnd/>
            <a:tailEnd/>
          </a:ln>
        </p:spPr>
        <p:txBody>
          <a:bodyPr/>
          <a:lstStyle/>
          <a:p>
            <a:endParaRPr lang="en-US" dirty="0"/>
          </a:p>
        </p:txBody>
      </p:sp>
      <p:sp>
        <p:nvSpPr>
          <p:cNvPr id="84" name="Rectangle 80"/>
          <p:cNvSpPr>
            <a:spLocks noChangeArrowheads="1"/>
          </p:cNvSpPr>
          <p:nvPr/>
        </p:nvSpPr>
        <p:spPr bwMode="auto">
          <a:xfrm>
            <a:off x="7412038" y="5245100"/>
            <a:ext cx="107950"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1</a:t>
            </a:r>
            <a:endParaRPr lang="en-US" sz="3000" b="1" dirty="0">
              <a:solidFill>
                <a:schemeClr val="bg1"/>
              </a:solidFill>
            </a:endParaRPr>
          </a:p>
        </p:txBody>
      </p:sp>
      <p:sp>
        <p:nvSpPr>
          <p:cNvPr id="85" name="Rectangle 81"/>
          <p:cNvSpPr>
            <a:spLocks noChangeArrowheads="1"/>
          </p:cNvSpPr>
          <p:nvPr/>
        </p:nvSpPr>
        <p:spPr bwMode="auto">
          <a:xfrm>
            <a:off x="7300913" y="5481637"/>
            <a:ext cx="323850" cy="136525"/>
          </a:xfrm>
          <a:prstGeom prst="rect">
            <a:avLst/>
          </a:prstGeom>
          <a:noFill/>
          <a:ln w="9525">
            <a:noFill/>
            <a:miter lim="800000"/>
            <a:headEnd/>
            <a:tailEnd/>
          </a:ln>
        </p:spPr>
        <p:txBody>
          <a:bodyPr wrap="none" lIns="0" tIns="0" rIns="0" bIns="0">
            <a:spAutoFit/>
          </a:bodyPr>
          <a:lstStyle/>
          <a:p>
            <a:pPr marL="354013" indent="-354013" defTabSz="941388"/>
            <a:r>
              <a:rPr lang="en-US" sz="900" b="1" dirty="0">
                <a:solidFill>
                  <a:schemeClr val="bg1"/>
                </a:solidFill>
                <a:latin typeface="Verdana" pitchFamily="34" charset="0"/>
              </a:rPr>
              <a:t>0001</a:t>
            </a:r>
            <a:endParaRPr lang="en-US" sz="3000" b="1" dirty="0">
              <a:solidFill>
                <a:schemeClr val="bg1"/>
              </a:solidFill>
            </a:endParaRPr>
          </a:p>
        </p:txBody>
      </p:sp>
      <p:sp>
        <p:nvSpPr>
          <p:cNvPr id="86" name="Line 82"/>
          <p:cNvSpPr>
            <a:spLocks noChangeShapeType="1"/>
          </p:cNvSpPr>
          <p:nvPr/>
        </p:nvSpPr>
        <p:spPr bwMode="auto">
          <a:xfrm>
            <a:off x="8194676" y="5246687"/>
            <a:ext cx="0" cy="427038"/>
          </a:xfrm>
          <a:prstGeom prst="line">
            <a:avLst/>
          </a:prstGeom>
          <a:noFill/>
          <a:ln w="11113">
            <a:solidFill>
              <a:srgbClr val="333333"/>
            </a:solidFill>
            <a:round/>
            <a:headEnd/>
            <a:tailEnd/>
          </a:ln>
        </p:spPr>
        <p:txBody>
          <a:bodyPr/>
          <a:lstStyle/>
          <a:p>
            <a:endParaRPr lang="en-US" dirty="0"/>
          </a:p>
        </p:txBody>
      </p:sp>
      <p:sp>
        <p:nvSpPr>
          <p:cNvPr id="87" name="Rectangle 83"/>
          <p:cNvSpPr>
            <a:spLocks noChangeArrowheads="1"/>
          </p:cNvSpPr>
          <p:nvPr/>
        </p:nvSpPr>
        <p:spPr bwMode="auto">
          <a:xfrm>
            <a:off x="7918451" y="5245100"/>
            <a:ext cx="115888"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B</a:t>
            </a:r>
            <a:endParaRPr lang="en-US" sz="3000" b="1" dirty="0">
              <a:solidFill>
                <a:schemeClr val="bg1"/>
              </a:solidFill>
            </a:endParaRPr>
          </a:p>
        </p:txBody>
      </p:sp>
      <p:sp>
        <p:nvSpPr>
          <p:cNvPr id="88" name="Rectangle 84"/>
          <p:cNvSpPr>
            <a:spLocks noChangeArrowheads="1"/>
          </p:cNvSpPr>
          <p:nvPr/>
        </p:nvSpPr>
        <p:spPr bwMode="auto">
          <a:xfrm>
            <a:off x="7810501" y="5481637"/>
            <a:ext cx="323850" cy="136525"/>
          </a:xfrm>
          <a:prstGeom prst="rect">
            <a:avLst/>
          </a:prstGeom>
          <a:noFill/>
          <a:ln w="9525">
            <a:noFill/>
            <a:miter lim="800000"/>
            <a:headEnd/>
            <a:tailEnd/>
          </a:ln>
        </p:spPr>
        <p:txBody>
          <a:bodyPr wrap="none" lIns="0" tIns="0" rIns="0" bIns="0">
            <a:spAutoFit/>
          </a:bodyPr>
          <a:lstStyle/>
          <a:p>
            <a:pPr marL="354013" indent="-354013" defTabSz="941388"/>
            <a:r>
              <a:rPr lang="en-US" sz="900" b="1" dirty="0">
                <a:solidFill>
                  <a:schemeClr val="bg1"/>
                </a:solidFill>
                <a:latin typeface="Verdana" pitchFamily="34" charset="0"/>
              </a:rPr>
              <a:t>1011</a:t>
            </a:r>
            <a:endParaRPr lang="en-US" sz="3000" b="1" dirty="0">
              <a:solidFill>
                <a:schemeClr val="bg1"/>
              </a:solidFill>
            </a:endParaRPr>
          </a:p>
        </p:txBody>
      </p:sp>
      <p:sp>
        <p:nvSpPr>
          <p:cNvPr id="89" name="Rectangle 85"/>
          <p:cNvSpPr>
            <a:spLocks noChangeArrowheads="1"/>
          </p:cNvSpPr>
          <p:nvPr/>
        </p:nvSpPr>
        <p:spPr bwMode="auto">
          <a:xfrm>
            <a:off x="8443913" y="5245100"/>
            <a:ext cx="107950"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2</a:t>
            </a:r>
            <a:endParaRPr lang="en-US" sz="3000" b="1" dirty="0">
              <a:solidFill>
                <a:schemeClr val="bg1"/>
              </a:solidFill>
            </a:endParaRPr>
          </a:p>
        </p:txBody>
      </p:sp>
      <p:sp>
        <p:nvSpPr>
          <p:cNvPr id="90" name="Rectangle 86"/>
          <p:cNvSpPr>
            <a:spLocks noChangeArrowheads="1"/>
          </p:cNvSpPr>
          <p:nvPr/>
        </p:nvSpPr>
        <p:spPr bwMode="auto">
          <a:xfrm>
            <a:off x="8332788" y="5481637"/>
            <a:ext cx="323850" cy="136525"/>
          </a:xfrm>
          <a:prstGeom prst="rect">
            <a:avLst/>
          </a:prstGeom>
          <a:noFill/>
          <a:ln w="9525">
            <a:noFill/>
            <a:miter lim="800000"/>
            <a:headEnd/>
            <a:tailEnd/>
          </a:ln>
        </p:spPr>
        <p:txBody>
          <a:bodyPr wrap="none" lIns="0" tIns="0" rIns="0" bIns="0">
            <a:spAutoFit/>
          </a:bodyPr>
          <a:lstStyle/>
          <a:p>
            <a:pPr marL="354013" indent="-354013" defTabSz="941388"/>
            <a:r>
              <a:rPr lang="en-US" sz="900" b="1" dirty="0">
                <a:solidFill>
                  <a:schemeClr val="bg1"/>
                </a:solidFill>
                <a:latin typeface="Verdana" pitchFamily="34" charset="0"/>
              </a:rPr>
              <a:t>0010</a:t>
            </a:r>
            <a:endParaRPr lang="en-US" sz="3000" b="1" dirty="0">
              <a:solidFill>
                <a:schemeClr val="bg1"/>
              </a:solidFill>
            </a:endParaRPr>
          </a:p>
        </p:txBody>
      </p:sp>
      <p:sp>
        <p:nvSpPr>
          <p:cNvPr id="92" name="Rectangle 88"/>
          <p:cNvSpPr>
            <a:spLocks noChangeArrowheads="1"/>
          </p:cNvSpPr>
          <p:nvPr/>
        </p:nvSpPr>
        <p:spPr bwMode="auto">
          <a:xfrm>
            <a:off x="2384425" y="5688012"/>
            <a:ext cx="587375"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24 bits</a:t>
            </a:r>
            <a:endParaRPr lang="en-US" sz="3000" b="1" dirty="0">
              <a:solidFill>
                <a:schemeClr val="bg1"/>
              </a:solidFill>
            </a:endParaRPr>
          </a:p>
        </p:txBody>
      </p:sp>
      <p:sp>
        <p:nvSpPr>
          <p:cNvPr id="94" name="Rectangle 90"/>
          <p:cNvSpPr>
            <a:spLocks noChangeArrowheads="1"/>
          </p:cNvSpPr>
          <p:nvPr/>
        </p:nvSpPr>
        <p:spPr bwMode="auto">
          <a:xfrm>
            <a:off x="5105400" y="5695950"/>
            <a:ext cx="979488"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Model Seed</a:t>
            </a:r>
            <a:endParaRPr lang="en-US" sz="3000" b="1" dirty="0">
              <a:solidFill>
                <a:schemeClr val="bg1"/>
              </a:solidFill>
            </a:endParaRPr>
          </a:p>
        </p:txBody>
      </p:sp>
      <p:sp>
        <p:nvSpPr>
          <p:cNvPr id="95" name="Rectangle 91"/>
          <p:cNvSpPr>
            <a:spLocks noChangeArrowheads="1"/>
          </p:cNvSpPr>
          <p:nvPr/>
        </p:nvSpPr>
        <p:spPr bwMode="auto">
          <a:xfrm>
            <a:off x="6308726" y="5718175"/>
            <a:ext cx="587375" cy="182563"/>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chemeClr val="bg1"/>
                </a:solidFill>
                <a:latin typeface="Verdana" pitchFamily="34" charset="0"/>
              </a:rPr>
              <a:t>32 bits</a:t>
            </a:r>
            <a:endParaRPr lang="en-US" sz="3000" b="1" dirty="0">
              <a:solidFill>
                <a:schemeClr val="bg1"/>
              </a:solidFill>
            </a:endParaRPr>
          </a:p>
        </p:txBody>
      </p:sp>
      <p:pic>
        <p:nvPicPr>
          <p:cNvPr id="134" name="Picture 4" descr="Fibre_Channel_Address"/>
          <p:cNvPicPr>
            <a:picLocks noChangeAspect="1" noChangeArrowheads="1"/>
          </p:cNvPicPr>
          <p:nvPr/>
        </p:nvPicPr>
        <p:blipFill>
          <a:blip r:embed="rId3" cstate="print"/>
          <a:srcRect l="14035" r="1754" b="70552"/>
          <a:stretch>
            <a:fillRect/>
          </a:stretch>
        </p:blipFill>
        <p:spPr bwMode="auto">
          <a:xfrm>
            <a:off x="1447800" y="2590800"/>
            <a:ext cx="4114800" cy="762000"/>
          </a:xfrm>
          <a:prstGeom prst="rect">
            <a:avLst/>
          </a:prstGeom>
          <a:noFill/>
          <a:ln w="9525">
            <a:noFill/>
            <a:miter lim="800000"/>
            <a:headEnd/>
            <a:tailEnd/>
          </a:ln>
        </p:spPr>
      </p:pic>
      <p:sp>
        <p:nvSpPr>
          <p:cNvPr id="96"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Classic Data Center (CDC)</a:t>
            </a:r>
            <a:endParaRPr lang="en-US" dirty="0"/>
          </a:p>
        </p:txBody>
      </p:sp>
      <p:graphicFrame>
        <p:nvGraphicFramePr>
          <p:cNvPr id="26" name="Content Placeholder 25"/>
          <p:cNvGraphicFramePr>
            <a:graphicFrameLocks noGrp="1"/>
          </p:cNvGraphicFramePr>
          <p:nvPr>
            <p:ph idx="1"/>
          </p:nvPr>
        </p:nvGraphicFramePr>
        <p:xfrm>
          <a:off x="457200" y="2819401"/>
          <a:ext cx="4191000" cy="3051974"/>
        </p:xfrm>
        <a:graphic>
          <a:graphicData uri="http://schemas.openxmlformats.org/drawingml/2006/table">
            <a:tbl>
              <a:tblPr firstRow="1" bandRow="1">
                <a:tableStyleId>{5C22544A-7EE6-4342-B048-85BDC9FD1C3A}</a:tableStyleId>
              </a:tblPr>
              <a:tblGrid>
                <a:gridCol w="4191000"/>
              </a:tblGrid>
              <a:tr h="477078">
                <a:tc>
                  <a:txBody>
                    <a:bodyPr/>
                    <a:lstStyle/>
                    <a:p>
                      <a:r>
                        <a:rPr lang="en-US" dirty="0" smtClean="0"/>
                        <a:t>Core elements</a:t>
                      </a:r>
                      <a:r>
                        <a:rPr lang="en-US" baseline="0" dirty="0" smtClean="0"/>
                        <a:t> of CDC</a:t>
                      </a:r>
                      <a:endParaRPr lang="en-US" dirty="0"/>
                    </a:p>
                  </a:txBody>
                  <a:tcPr anchor="ctr"/>
                </a:tc>
              </a:tr>
              <a:tr h="483704">
                <a:tc>
                  <a:txBody>
                    <a:bodyPr/>
                    <a:lstStyle/>
                    <a:p>
                      <a:pPr marL="0" algn="l" defTabSz="914400" rtl="0" eaLnBrk="1" latinLnBrk="0" hangingPunct="1"/>
                      <a:r>
                        <a:rPr lang="en-US" sz="1800" b="0" kern="1200" dirty="0" smtClean="0">
                          <a:solidFill>
                            <a:schemeClr val="tx1"/>
                          </a:solidFill>
                          <a:latin typeface="+mn-lt"/>
                          <a:ea typeface="+mn-ea"/>
                          <a:cs typeface="+mn-cs"/>
                        </a:rPr>
                        <a:t>Application</a:t>
                      </a:r>
                      <a:endParaRPr lang="en-US" sz="1800" b="0" kern="1200" dirty="0">
                        <a:solidFill>
                          <a:schemeClr val="tx1"/>
                        </a:solidFill>
                        <a:latin typeface="+mn-lt"/>
                        <a:ea typeface="+mn-ea"/>
                        <a:cs typeface="+mn-cs"/>
                      </a:endParaRPr>
                    </a:p>
                  </a:txBody>
                  <a:tcPr anchor="ctr"/>
                </a:tc>
              </a:tr>
              <a:tr h="483704">
                <a:tc>
                  <a:txBody>
                    <a:bodyPr/>
                    <a:lstStyle/>
                    <a:p>
                      <a:pPr marL="0" algn="l" defTabSz="914400" rtl="0" eaLnBrk="1" latinLnBrk="0" hangingPunct="1"/>
                      <a:r>
                        <a:rPr lang="en-US" sz="1800" b="0" kern="1200" dirty="0" smtClean="0">
                          <a:solidFill>
                            <a:schemeClr val="tx1"/>
                          </a:solidFill>
                          <a:latin typeface="+mn-lt"/>
                          <a:ea typeface="+mn-ea"/>
                          <a:cs typeface="+mn-cs"/>
                        </a:rPr>
                        <a:t>Database Management System (DBMS)</a:t>
                      </a:r>
                      <a:endParaRPr lang="en-US" sz="1800" b="0" kern="1200" dirty="0">
                        <a:solidFill>
                          <a:schemeClr val="tx1"/>
                        </a:solidFill>
                        <a:latin typeface="+mn-lt"/>
                        <a:ea typeface="+mn-ea"/>
                        <a:cs typeface="+mn-cs"/>
                      </a:endParaRPr>
                    </a:p>
                  </a:txBody>
                  <a:tcPr anchor="ctr"/>
                </a:tc>
              </a:tr>
              <a:tr h="483704">
                <a:tc>
                  <a:txBody>
                    <a:bodyPr/>
                    <a:lstStyle/>
                    <a:p>
                      <a:pPr marL="0" algn="l" defTabSz="914400" rtl="0" eaLnBrk="1" latinLnBrk="0" hangingPunct="1"/>
                      <a:r>
                        <a:rPr lang="en-US" sz="1800" b="0" kern="1200" dirty="0" smtClean="0">
                          <a:solidFill>
                            <a:schemeClr val="tx1"/>
                          </a:solidFill>
                          <a:latin typeface="+mn-lt"/>
                          <a:ea typeface="+mn-ea"/>
                          <a:cs typeface="+mn-cs"/>
                        </a:rPr>
                        <a:t>Compute</a:t>
                      </a:r>
                      <a:endParaRPr lang="en-US" sz="1800" b="0" kern="1200" dirty="0">
                        <a:solidFill>
                          <a:schemeClr val="tx1"/>
                        </a:solidFill>
                        <a:latin typeface="+mn-lt"/>
                        <a:ea typeface="+mn-ea"/>
                        <a:cs typeface="+mn-cs"/>
                      </a:endParaRPr>
                    </a:p>
                  </a:txBody>
                  <a:tcPr anchor="ctr"/>
                </a:tc>
              </a:tr>
              <a:tr h="4837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Storage</a:t>
                      </a:r>
                    </a:p>
                  </a:txBody>
                  <a:tcPr anchor="ctr"/>
                </a:tc>
              </a:tr>
              <a:tr h="483704">
                <a:tc>
                  <a:txBody>
                    <a:bodyPr/>
                    <a:lstStyle/>
                    <a:p>
                      <a:pPr marL="0" algn="l" defTabSz="914400" rtl="0" eaLnBrk="1" latinLnBrk="0" hangingPunct="1"/>
                      <a:r>
                        <a:rPr lang="en-US" sz="1800" b="0" kern="1200" dirty="0" smtClean="0">
                          <a:solidFill>
                            <a:schemeClr val="tx1"/>
                          </a:solidFill>
                          <a:latin typeface="+mn-lt"/>
                          <a:ea typeface="+mn-ea"/>
                          <a:cs typeface="+mn-cs"/>
                        </a:rPr>
                        <a:t>Network </a:t>
                      </a:r>
                      <a:endParaRPr lang="en-US" sz="1800" b="0" kern="1200" dirty="0">
                        <a:solidFill>
                          <a:schemeClr val="tx1"/>
                        </a:solidFill>
                        <a:latin typeface="+mn-lt"/>
                        <a:ea typeface="+mn-ea"/>
                        <a:cs typeface="+mn-cs"/>
                      </a:endParaRPr>
                    </a:p>
                  </a:txBody>
                  <a:tcPr anchor="ctr"/>
                </a:tc>
              </a:tr>
            </a:tbl>
          </a:graphicData>
        </a:graphic>
      </p:graphicFrame>
      <p:sp>
        <p:nvSpPr>
          <p:cNvPr id="14" name="Rectangle 13"/>
          <p:cNvSpPr/>
          <p:nvPr/>
        </p:nvSpPr>
        <p:spPr>
          <a:xfrm>
            <a:off x="381000" y="1219200"/>
            <a:ext cx="8458200" cy="45740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7330" tIns="229108" rIns="297330" bIns="113792" numCol="1" spcCol="1270" anchor="t" anchorCtr="0">
            <a:noAutofit/>
          </a:bodyPr>
          <a:lstStyle/>
          <a:p>
            <a:endParaRPr lang="en-US" dirty="0">
              <a:solidFill>
                <a:srgbClr val="000000"/>
              </a:solidFill>
              <a:latin typeface="Calibri" pitchFamily="34" charset="0"/>
            </a:endParaRPr>
          </a:p>
        </p:txBody>
      </p:sp>
      <p:sp>
        <p:nvSpPr>
          <p:cNvPr id="19" name="Rectangle 18"/>
          <p:cNvSpPr/>
          <p:nvPr/>
        </p:nvSpPr>
        <p:spPr>
          <a:xfrm>
            <a:off x="304800" y="1453693"/>
            <a:ext cx="8458200" cy="46423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7330" tIns="229108" rIns="297330" bIns="113792" numCol="1" spcCol="1270" anchor="t" anchorCtr="0">
            <a:noAutofit/>
          </a:bodyPr>
          <a:lstStyle/>
          <a:p>
            <a:endParaRPr lang="en-US" dirty="0">
              <a:solidFill>
                <a:srgbClr val="000000"/>
              </a:solidFill>
              <a:latin typeface="Calibri" pitchFamily="34" charset="0"/>
            </a:endParaRPr>
          </a:p>
        </p:txBody>
      </p:sp>
      <p:sp>
        <p:nvSpPr>
          <p:cNvPr id="22" name="Rectangle 21"/>
          <p:cNvSpPr/>
          <p:nvPr/>
        </p:nvSpPr>
        <p:spPr>
          <a:xfrm>
            <a:off x="457200" y="1143000"/>
            <a:ext cx="8153400" cy="121920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7330" tIns="229108" rIns="297330" bIns="113792" numCol="1" spcCol="1270" anchor="ctr" anchorCtr="0">
            <a:noAutofit/>
          </a:bodyPr>
          <a:lstStyle/>
          <a:p>
            <a:r>
              <a:rPr lang="en-US" sz="2000" dirty="0" smtClean="0">
                <a:solidFill>
                  <a:srgbClr val="000000"/>
                </a:solidFill>
                <a:latin typeface="Calibri" pitchFamily="34" charset="0"/>
              </a:rPr>
              <a:t>A CDC is a facility containing physical IT resources including compute, network, and storage</a:t>
            </a:r>
          </a:p>
        </p:txBody>
      </p:sp>
      <p:sp>
        <p:nvSpPr>
          <p:cNvPr id="12" name="Rounded Rectangle 4"/>
          <p:cNvSpPr/>
          <p:nvPr/>
        </p:nvSpPr>
        <p:spPr>
          <a:xfrm>
            <a:off x="762000" y="990600"/>
            <a:ext cx="1369877" cy="293016"/>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01362" tIns="0" rIns="101362" bIns="0" numCol="1" spcCol="1270" anchor="ctr" anchorCtr="0">
            <a:noAutofit/>
          </a:bodyPr>
          <a:lstStyle/>
          <a:p>
            <a:pPr algn="ctr" defTabSz="800100">
              <a:lnSpc>
                <a:spcPct val="90000"/>
              </a:lnSpc>
              <a:spcAft>
                <a:spcPct val="35000"/>
              </a:spcAft>
            </a:pPr>
            <a:r>
              <a:rPr lang="en-US" sz="1600" smtClean="0">
                <a:solidFill>
                  <a:srgbClr val="FFFFFF"/>
                </a:solidFill>
                <a:latin typeface="Calibri" pitchFamily="34" charset="0"/>
              </a:rPr>
              <a:t>CDC</a:t>
            </a:r>
            <a:endParaRPr lang="en-US" sz="1600" dirty="0">
              <a:solidFill>
                <a:srgbClr val="FFFFFF"/>
              </a:solidFill>
              <a:latin typeface="Calibri" pitchFamily="34" charset="0"/>
            </a:endParaRPr>
          </a:p>
        </p:txBody>
      </p:sp>
      <p:grpSp>
        <p:nvGrpSpPr>
          <p:cNvPr id="2" name="Group 17"/>
          <p:cNvGrpSpPr/>
          <p:nvPr/>
        </p:nvGrpSpPr>
        <p:grpSpPr>
          <a:xfrm>
            <a:off x="5679977" y="2514600"/>
            <a:ext cx="2111038" cy="3523938"/>
            <a:chOff x="5679977" y="2514600"/>
            <a:chExt cx="2111038" cy="3523938"/>
          </a:xfrm>
        </p:grpSpPr>
        <p:pic>
          <p:nvPicPr>
            <p:cNvPr id="11" name="Picture 10" descr="Virtualized Data Center Progression_b.png"/>
            <p:cNvPicPr>
              <a:picLocks noChangeAspect="1"/>
            </p:cNvPicPr>
            <p:nvPr/>
          </p:nvPicPr>
          <p:blipFill>
            <a:blip r:embed="rId3" cstate="screen"/>
            <a:srcRect t="54984" r="84908"/>
            <a:stretch>
              <a:fillRect/>
            </a:stretch>
          </p:blipFill>
          <p:spPr>
            <a:xfrm>
              <a:off x="5679977" y="2715175"/>
              <a:ext cx="2111038" cy="3323363"/>
            </a:xfrm>
            <a:prstGeom prst="rect">
              <a:avLst/>
            </a:prstGeom>
          </p:spPr>
        </p:pic>
        <p:sp>
          <p:nvSpPr>
            <p:cNvPr id="13" name="TextBox 12"/>
            <p:cNvSpPr txBox="1"/>
            <p:nvPr/>
          </p:nvSpPr>
          <p:spPr>
            <a:xfrm>
              <a:off x="5767008" y="2514600"/>
              <a:ext cx="1552092" cy="276999"/>
            </a:xfrm>
            <a:prstGeom prst="rect">
              <a:avLst/>
            </a:prstGeom>
            <a:noFill/>
          </p:spPr>
          <p:txBody>
            <a:bodyPr wrap="none" rtlCol="0">
              <a:spAutoFit/>
            </a:bodyPr>
            <a:lstStyle/>
            <a:p>
              <a:pPr algn="ctr"/>
              <a:r>
                <a:rPr lang="en-US" sz="1200" dirty="0" smtClean="0">
                  <a:solidFill>
                    <a:srgbClr val="000000"/>
                  </a:solidFill>
                  <a:latin typeface="Calibri" pitchFamily="34" charset="0"/>
                </a:rPr>
                <a:t>     Classic Data Center</a:t>
              </a:r>
              <a:endParaRPr lang="en-US" sz="1200" dirty="0">
                <a:solidFill>
                  <a:srgbClr val="000000"/>
                </a:solidFill>
                <a:latin typeface="Calibri" pitchFamily="34" charset="0"/>
              </a:endParaRPr>
            </a:p>
          </p:txBody>
        </p:sp>
      </p:grpSp>
      <p:sp>
        <p:nvSpPr>
          <p:cNvPr id="17" name="Slide Number Placeholder 6"/>
          <p:cNvSpPr txBox="1">
            <a:spLocks/>
          </p:cNvSpPr>
          <p:nvPr/>
        </p:nvSpPr>
        <p:spPr>
          <a:xfrm>
            <a:off x="8686800" y="6617368"/>
            <a:ext cx="457200" cy="228600"/>
          </a:xfrm>
          <a:prstGeom prst="rect">
            <a:avLst/>
          </a:prstGeom>
        </p:spPr>
        <p:txBody>
          <a:bodyPr/>
          <a:lstStyle>
            <a:lvl1pPr>
              <a:defRPr/>
            </a:lvl1pPr>
          </a:lstStyle>
          <a:p>
            <a:pPr algn="r">
              <a:defRPr/>
            </a:pPr>
            <a:fld id="{F6773B01-4140-4737-A600-00C5477C65A7}" type="slidenum">
              <a:rPr lang="en-US" sz="1000" smtClean="0">
                <a:solidFill>
                  <a:srgbClr val="000000">
                    <a:lumMod val="75000"/>
                    <a:lumOff val="25000"/>
                  </a:srgbClr>
                </a:solidFill>
                <a:latin typeface="Calibri" pitchFamily="34" charset="0"/>
                <a:cs typeface="Arial"/>
              </a:rPr>
              <a:pPr algn="r">
                <a:defRPr/>
              </a:pPr>
              <a:t>3</a:t>
            </a:fld>
            <a:endParaRPr lang="en-US" sz="1000" dirty="0">
              <a:solidFill>
                <a:srgbClr val="000000">
                  <a:lumMod val="75000"/>
                  <a:lumOff val="25000"/>
                </a:srgbClr>
              </a:solidFill>
              <a:latin typeface="Calibri" pitchFamily="34" charset="0"/>
              <a:cs typeface="Arial"/>
            </a:endParaRPr>
          </a:p>
        </p:txBody>
      </p:sp>
      <p:sp>
        <p:nvSpPr>
          <p:cNvPr id="15" name="Footer Placeholder 7"/>
          <p:cNvSpPr>
            <a:spLocks noGrp="1"/>
          </p:cNvSpPr>
          <p:nvPr>
            <p:ph type="ftr" sz="quarter" idx="10"/>
          </p:nvPr>
        </p:nvSpPr>
        <p:spPr>
          <a:xfrm>
            <a:off x="4419600" y="6629400"/>
            <a:ext cx="4191000" cy="228600"/>
          </a:xfrm>
        </p:spPr>
        <p:txBody>
          <a:bodyPr/>
          <a:lstStyle/>
          <a:p>
            <a:pPr>
              <a:defRPr/>
            </a:pPr>
            <a:r>
              <a:rPr lang="en-US" dirty="0" smtClean="0"/>
              <a:t>Classic Data Center</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Line 569"/>
          <p:cNvSpPr>
            <a:spLocks noChangeShapeType="1"/>
          </p:cNvSpPr>
          <p:nvPr/>
        </p:nvSpPr>
        <p:spPr bwMode="auto">
          <a:xfrm>
            <a:off x="4800600" y="3352800"/>
            <a:ext cx="2133600" cy="469900"/>
          </a:xfrm>
          <a:prstGeom prst="line">
            <a:avLst/>
          </a:prstGeom>
          <a:noFill/>
          <a:ln w="34925">
            <a:solidFill>
              <a:srgbClr val="FF9900"/>
            </a:solidFill>
            <a:round/>
            <a:headEnd/>
            <a:tailEnd/>
          </a:ln>
        </p:spPr>
        <p:txBody>
          <a:bodyPr/>
          <a:lstStyle/>
          <a:p>
            <a:endParaRPr lang="en-US" dirty="0"/>
          </a:p>
        </p:txBody>
      </p:sp>
      <p:sp>
        <p:nvSpPr>
          <p:cNvPr id="25602" name="Line 568"/>
          <p:cNvSpPr>
            <a:spLocks noChangeShapeType="1"/>
          </p:cNvSpPr>
          <p:nvPr/>
        </p:nvSpPr>
        <p:spPr bwMode="auto">
          <a:xfrm flipV="1">
            <a:off x="5029200" y="2806700"/>
            <a:ext cx="1905000" cy="381000"/>
          </a:xfrm>
          <a:prstGeom prst="line">
            <a:avLst/>
          </a:prstGeom>
          <a:noFill/>
          <a:ln w="34925">
            <a:solidFill>
              <a:srgbClr val="FF9900"/>
            </a:solidFill>
            <a:round/>
            <a:headEnd/>
            <a:tailEnd/>
          </a:ln>
        </p:spPr>
        <p:txBody>
          <a:bodyPr/>
          <a:lstStyle/>
          <a:p>
            <a:endParaRPr lang="en-US" dirty="0"/>
          </a:p>
        </p:txBody>
      </p:sp>
      <p:sp>
        <p:nvSpPr>
          <p:cNvPr id="25603" name="Line 566"/>
          <p:cNvSpPr>
            <a:spLocks noChangeShapeType="1"/>
          </p:cNvSpPr>
          <p:nvPr/>
        </p:nvSpPr>
        <p:spPr bwMode="auto">
          <a:xfrm flipH="1">
            <a:off x="1905000" y="3441700"/>
            <a:ext cx="2209800" cy="1752600"/>
          </a:xfrm>
          <a:prstGeom prst="line">
            <a:avLst/>
          </a:prstGeom>
          <a:noFill/>
          <a:ln w="34925">
            <a:solidFill>
              <a:srgbClr val="FF9900"/>
            </a:solidFill>
            <a:round/>
            <a:headEnd/>
            <a:tailEnd/>
          </a:ln>
        </p:spPr>
        <p:txBody>
          <a:bodyPr/>
          <a:lstStyle/>
          <a:p>
            <a:endParaRPr lang="en-US" dirty="0"/>
          </a:p>
        </p:txBody>
      </p:sp>
      <p:sp>
        <p:nvSpPr>
          <p:cNvPr id="25604" name="Line 564"/>
          <p:cNvSpPr>
            <a:spLocks noChangeShapeType="1"/>
          </p:cNvSpPr>
          <p:nvPr/>
        </p:nvSpPr>
        <p:spPr bwMode="auto">
          <a:xfrm>
            <a:off x="1917700" y="1571625"/>
            <a:ext cx="2209800" cy="1577975"/>
          </a:xfrm>
          <a:prstGeom prst="line">
            <a:avLst/>
          </a:prstGeom>
          <a:noFill/>
          <a:ln w="34925">
            <a:solidFill>
              <a:srgbClr val="FF9900"/>
            </a:solidFill>
            <a:round/>
            <a:headEnd/>
            <a:tailEnd/>
          </a:ln>
        </p:spPr>
        <p:txBody>
          <a:bodyPr/>
          <a:lstStyle/>
          <a:p>
            <a:endParaRPr lang="en-US" dirty="0"/>
          </a:p>
        </p:txBody>
      </p:sp>
      <p:sp>
        <p:nvSpPr>
          <p:cNvPr id="25605" name="Line 562"/>
          <p:cNvSpPr>
            <a:spLocks noChangeShapeType="1"/>
          </p:cNvSpPr>
          <p:nvPr/>
        </p:nvSpPr>
        <p:spPr bwMode="auto">
          <a:xfrm flipV="1">
            <a:off x="1981200" y="3276600"/>
            <a:ext cx="1905000" cy="533400"/>
          </a:xfrm>
          <a:prstGeom prst="line">
            <a:avLst/>
          </a:prstGeom>
          <a:noFill/>
          <a:ln w="34925">
            <a:solidFill>
              <a:srgbClr val="FF9900"/>
            </a:solidFill>
            <a:round/>
            <a:headEnd/>
            <a:tailEnd/>
          </a:ln>
        </p:spPr>
        <p:txBody>
          <a:bodyPr/>
          <a:lstStyle/>
          <a:p>
            <a:endParaRPr lang="en-US" dirty="0"/>
          </a:p>
        </p:txBody>
      </p:sp>
      <p:pic>
        <p:nvPicPr>
          <p:cNvPr id="25606" name="Picture 35" descr="FC Switch Icon bdr.png"/>
          <p:cNvPicPr>
            <a:picLocks noChangeAspect="1"/>
          </p:cNvPicPr>
          <p:nvPr/>
        </p:nvPicPr>
        <p:blipFill>
          <a:blip r:embed="rId3" cstate="print"/>
          <a:srcRect/>
          <a:stretch>
            <a:fillRect/>
          </a:stretch>
        </p:blipFill>
        <p:spPr bwMode="auto">
          <a:xfrm>
            <a:off x="3886200" y="2819400"/>
            <a:ext cx="1189038" cy="633413"/>
          </a:xfrm>
          <a:prstGeom prst="rect">
            <a:avLst/>
          </a:prstGeom>
          <a:noFill/>
          <a:ln w="9525">
            <a:noFill/>
            <a:miter lim="800000"/>
            <a:headEnd/>
            <a:tailEnd/>
          </a:ln>
        </p:spPr>
      </p:pic>
      <p:pic>
        <p:nvPicPr>
          <p:cNvPr id="25607" name="Picture 7" descr="Host.png"/>
          <p:cNvPicPr>
            <a:picLocks noChangeAspect="1"/>
          </p:cNvPicPr>
          <p:nvPr/>
        </p:nvPicPr>
        <p:blipFill>
          <a:blip r:embed="rId4" cstate="print"/>
          <a:srcRect/>
          <a:stretch>
            <a:fillRect/>
          </a:stretch>
        </p:blipFill>
        <p:spPr bwMode="auto">
          <a:xfrm>
            <a:off x="1397000" y="4622800"/>
            <a:ext cx="595313" cy="944563"/>
          </a:xfrm>
          <a:prstGeom prst="rect">
            <a:avLst/>
          </a:prstGeom>
          <a:noFill/>
          <a:ln w="9525">
            <a:noFill/>
            <a:miter lim="800000"/>
            <a:headEnd/>
            <a:tailEnd/>
          </a:ln>
        </p:spPr>
      </p:pic>
      <p:pic>
        <p:nvPicPr>
          <p:cNvPr id="25608" name="Picture 7" descr="Host.png"/>
          <p:cNvPicPr>
            <a:picLocks noChangeAspect="1"/>
          </p:cNvPicPr>
          <p:nvPr/>
        </p:nvPicPr>
        <p:blipFill>
          <a:blip r:embed="rId4" cstate="print"/>
          <a:srcRect/>
          <a:stretch>
            <a:fillRect/>
          </a:stretch>
        </p:blipFill>
        <p:spPr bwMode="auto">
          <a:xfrm>
            <a:off x="1385888" y="3330575"/>
            <a:ext cx="595312" cy="944563"/>
          </a:xfrm>
          <a:prstGeom prst="rect">
            <a:avLst/>
          </a:prstGeom>
          <a:noFill/>
          <a:ln w="9525">
            <a:noFill/>
            <a:miter lim="800000"/>
            <a:headEnd/>
            <a:tailEnd/>
          </a:ln>
        </p:spPr>
      </p:pic>
      <p:sp>
        <p:nvSpPr>
          <p:cNvPr id="555" name="Footer Placeholder 2"/>
          <p:cNvSpPr txBox="1">
            <a:spLocks noGrp="1"/>
          </p:cNvSpPr>
          <p:nvPr/>
        </p:nvSpPr>
        <p:spPr>
          <a:xfrm>
            <a:off x="4419600" y="6629400"/>
            <a:ext cx="4191000" cy="228600"/>
          </a:xfrm>
          <a:prstGeom prst="rect">
            <a:avLst/>
          </a:prstGeom>
          <a:noFill/>
        </p:spPr>
        <p:txBody>
          <a:bodyPr anchor="b"/>
          <a:lstStyle/>
          <a:p>
            <a:pPr algn="r" fontAlgn="auto">
              <a:spcBef>
                <a:spcPts val="0"/>
              </a:spcBef>
              <a:spcAft>
                <a:spcPts val="0"/>
              </a:spcAft>
              <a:defRPr/>
            </a:pPr>
            <a:r>
              <a:rPr lang="en-US" sz="1000" dirty="0">
                <a:solidFill>
                  <a:schemeClr val="tx1">
                    <a:lumMod val="75000"/>
                    <a:lumOff val="25000"/>
                  </a:schemeClr>
                </a:solidFill>
                <a:latin typeface="Calibri" pitchFamily="34" charset="0"/>
                <a:cs typeface="+mn-cs"/>
              </a:rPr>
              <a:t>Classic Data Center</a:t>
            </a:r>
          </a:p>
        </p:txBody>
      </p:sp>
      <p:sp>
        <p:nvSpPr>
          <p:cNvPr id="556" name="Slide Number Placeholder 3"/>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r>
              <a:rPr lang="en-US" sz="1000" dirty="0">
                <a:solidFill>
                  <a:schemeClr val="tx1">
                    <a:lumMod val="75000"/>
                    <a:lumOff val="25000"/>
                  </a:schemeClr>
                </a:solidFill>
                <a:latin typeface="Calibri" pitchFamily="34" charset="0"/>
                <a:cs typeface="+mn-cs"/>
              </a:rPr>
              <a:t> </a:t>
            </a:r>
            <a:fld id="{0047C5DF-8C9D-4A3E-A544-C2BAD5CAB60B}"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30</a:t>
            </a:fld>
            <a:endParaRPr lang="en-US" sz="1000" dirty="0">
              <a:solidFill>
                <a:schemeClr val="tx1">
                  <a:lumMod val="75000"/>
                  <a:lumOff val="25000"/>
                </a:schemeClr>
              </a:solidFill>
              <a:latin typeface="Calibri" pitchFamily="34" charset="0"/>
              <a:cs typeface="+mn-cs"/>
            </a:endParaRPr>
          </a:p>
        </p:txBody>
      </p:sp>
      <p:sp>
        <p:nvSpPr>
          <p:cNvPr id="25611" name="Rectangle 15"/>
          <p:cNvSpPr>
            <a:spLocks noGrp="1" noChangeArrowheads="1"/>
          </p:cNvSpPr>
          <p:nvPr>
            <p:ph type="title" idx="4294967295"/>
          </p:nvPr>
        </p:nvSpPr>
        <p:spPr/>
        <p:txBody>
          <a:bodyPr/>
          <a:lstStyle/>
          <a:p>
            <a:pPr eaLnBrk="1" hangingPunct="1"/>
            <a:r>
              <a:rPr lang="en-US" dirty="0" smtClean="0"/>
              <a:t>Zoning</a:t>
            </a:r>
          </a:p>
        </p:txBody>
      </p:sp>
      <p:sp>
        <p:nvSpPr>
          <p:cNvPr id="25612" name="Line 51"/>
          <p:cNvSpPr>
            <a:spLocks noChangeShapeType="1"/>
          </p:cNvSpPr>
          <p:nvPr/>
        </p:nvSpPr>
        <p:spPr bwMode="auto">
          <a:xfrm flipH="1">
            <a:off x="5792788" y="3536950"/>
            <a:ext cx="6350" cy="0"/>
          </a:xfrm>
          <a:prstGeom prst="line">
            <a:avLst/>
          </a:prstGeom>
          <a:noFill/>
          <a:ln w="25400">
            <a:solidFill>
              <a:srgbClr val="000000"/>
            </a:solidFill>
            <a:round/>
            <a:headEnd/>
            <a:tailEnd/>
          </a:ln>
        </p:spPr>
        <p:txBody>
          <a:bodyPr/>
          <a:lstStyle/>
          <a:p>
            <a:endParaRPr lang="en-US" dirty="0"/>
          </a:p>
        </p:txBody>
      </p:sp>
      <p:sp>
        <p:nvSpPr>
          <p:cNvPr id="25613" name="Rectangle 352"/>
          <p:cNvSpPr>
            <a:spLocks noChangeArrowheads="1"/>
          </p:cNvSpPr>
          <p:nvPr/>
        </p:nvSpPr>
        <p:spPr bwMode="auto">
          <a:xfrm>
            <a:off x="1169988" y="2305050"/>
            <a:ext cx="1463675" cy="136525"/>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Calibri" pitchFamily="34" charset="0"/>
              </a:rPr>
              <a:t>WWN 10:00:00:00:C9:20:DC:40</a:t>
            </a:r>
            <a:endParaRPr lang="en-US" sz="900" b="1" dirty="0">
              <a:latin typeface="Calibri" pitchFamily="34" charset="0"/>
            </a:endParaRPr>
          </a:p>
        </p:txBody>
      </p:sp>
      <p:sp>
        <p:nvSpPr>
          <p:cNvPr id="25614" name="Rectangle 353"/>
          <p:cNvSpPr>
            <a:spLocks noChangeArrowheads="1"/>
          </p:cNvSpPr>
          <p:nvPr/>
        </p:nvSpPr>
        <p:spPr bwMode="auto">
          <a:xfrm>
            <a:off x="1165225" y="4435475"/>
            <a:ext cx="1463675" cy="136525"/>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Calibri" pitchFamily="34" charset="0"/>
              </a:rPr>
              <a:t>WWN 10:00:00:00:C9:20:DC:56</a:t>
            </a:r>
            <a:endParaRPr lang="en-US" sz="900" dirty="0">
              <a:latin typeface="Calibri" pitchFamily="34" charset="0"/>
            </a:endParaRPr>
          </a:p>
        </p:txBody>
      </p:sp>
      <p:sp>
        <p:nvSpPr>
          <p:cNvPr id="25615" name="Rectangle 354"/>
          <p:cNvSpPr>
            <a:spLocks noChangeArrowheads="1"/>
          </p:cNvSpPr>
          <p:nvPr/>
        </p:nvSpPr>
        <p:spPr bwMode="auto">
          <a:xfrm>
            <a:off x="1203325" y="5707063"/>
            <a:ext cx="1463675" cy="136525"/>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Calibri" pitchFamily="34" charset="0"/>
              </a:rPr>
              <a:t>WWN 10:00:00:00:C9:20:DC:82</a:t>
            </a:r>
            <a:endParaRPr lang="en-US" sz="900" dirty="0">
              <a:latin typeface="Calibri" pitchFamily="34" charset="0"/>
            </a:endParaRPr>
          </a:p>
        </p:txBody>
      </p:sp>
      <p:sp>
        <p:nvSpPr>
          <p:cNvPr id="25616" name="Rectangle 361"/>
          <p:cNvSpPr>
            <a:spLocks noChangeArrowheads="1"/>
          </p:cNvSpPr>
          <p:nvPr/>
        </p:nvSpPr>
        <p:spPr bwMode="auto">
          <a:xfrm>
            <a:off x="6462713" y="4338638"/>
            <a:ext cx="1446212" cy="136525"/>
          </a:xfrm>
          <a:prstGeom prst="rect">
            <a:avLst/>
          </a:prstGeom>
          <a:noFill/>
          <a:ln w="9525">
            <a:noFill/>
            <a:miter lim="800000"/>
            <a:headEnd/>
            <a:tailEnd/>
          </a:ln>
        </p:spPr>
        <p:txBody>
          <a:bodyPr wrap="none" lIns="0" tIns="0" rIns="0" bIns="0">
            <a:spAutoFit/>
          </a:bodyPr>
          <a:lstStyle/>
          <a:p>
            <a:r>
              <a:rPr lang="en-US" sz="900" b="1" dirty="0">
                <a:solidFill>
                  <a:srgbClr val="000000"/>
                </a:solidFill>
                <a:latin typeface="Calibri" pitchFamily="34" charset="0"/>
              </a:rPr>
              <a:t>WWN 50:06:04:82:E8:91:2B:9E</a:t>
            </a:r>
            <a:endParaRPr lang="en-US" sz="900" dirty="0">
              <a:latin typeface="Calibri" pitchFamily="34" charset="0"/>
            </a:endParaRPr>
          </a:p>
        </p:txBody>
      </p:sp>
      <p:sp>
        <p:nvSpPr>
          <p:cNvPr id="25617" name="Rectangle 362"/>
          <p:cNvSpPr>
            <a:spLocks noChangeArrowheads="1"/>
          </p:cNvSpPr>
          <p:nvPr/>
        </p:nvSpPr>
        <p:spPr bwMode="auto">
          <a:xfrm>
            <a:off x="3584575" y="5511800"/>
            <a:ext cx="4675319" cy="184666"/>
          </a:xfrm>
          <a:prstGeom prst="rect">
            <a:avLst/>
          </a:prstGeom>
          <a:noFill/>
          <a:ln w="9525">
            <a:noFill/>
            <a:miter lim="800000"/>
            <a:headEnd/>
            <a:tailEnd/>
          </a:ln>
        </p:spPr>
        <p:txBody>
          <a:bodyPr wrap="none" lIns="0" tIns="0" rIns="0" bIns="0">
            <a:spAutoFit/>
          </a:bodyPr>
          <a:lstStyle/>
          <a:p>
            <a:r>
              <a:rPr lang="en-US" sz="1200" b="1" dirty="0">
                <a:solidFill>
                  <a:srgbClr val="000000"/>
                </a:solidFill>
                <a:latin typeface="Calibri" pitchFamily="34" charset="0"/>
              </a:rPr>
              <a:t>Zone 1 (WWN Zone) = 10:00:00:00:C9:20:DC:82 </a:t>
            </a:r>
            <a:r>
              <a:rPr lang="en-US" sz="1200" b="1" dirty="0" smtClean="0">
                <a:solidFill>
                  <a:srgbClr val="000000"/>
                </a:solidFill>
                <a:latin typeface="Calibri" pitchFamily="34" charset="0"/>
              </a:rPr>
              <a:t>; 50:06:04:82:E8:91:2B:9E</a:t>
            </a:r>
            <a:endParaRPr lang="en-US" sz="2000" dirty="0">
              <a:latin typeface="Calibri" pitchFamily="34" charset="0"/>
            </a:endParaRPr>
          </a:p>
        </p:txBody>
      </p:sp>
      <p:sp>
        <p:nvSpPr>
          <p:cNvPr id="25618" name="Rectangle 363"/>
          <p:cNvSpPr>
            <a:spLocks noChangeArrowheads="1"/>
          </p:cNvSpPr>
          <p:nvPr/>
        </p:nvSpPr>
        <p:spPr bwMode="auto">
          <a:xfrm>
            <a:off x="3584575" y="5689600"/>
            <a:ext cx="1979613" cy="182563"/>
          </a:xfrm>
          <a:prstGeom prst="rect">
            <a:avLst/>
          </a:prstGeom>
          <a:noFill/>
          <a:ln w="9525">
            <a:noFill/>
            <a:miter lim="800000"/>
            <a:headEnd/>
            <a:tailEnd/>
          </a:ln>
        </p:spPr>
        <p:txBody>
          <a:bodyPr wrap="none" lIns="0" tIns="0" rIns="0" bIns="0">
            <a:spAutoFit/>
          </a:bodyPr>
          <a:lstStyle/>
          <a:p>
            <a:r>
              <a:rPr lang="en-US" sz="1200" b="1" dirty="0">
                <a:solidFill>
                  <a:srgbClr val="000000"/>
                </a:solidFill>
                <a:latin typeface="Calibri" pitchFamily="34" charset="0"/>
              </a:rPr>
              <a:t>Zone 2 (Port Zone) = 15,5 ; 15,7</a:t>
            </a:r>
            <a:endParaRPr lang="en-US" sz="2000" dirty="0">
              <a:latin typeface="Calibri" pitchFamily="34" charset="0"/>
            </a:endParaRPr>
          </a:p>
        </p:txBody>
      </p:sp>
      <p:sp>
        <p:nvSpPr>
          <p:cNvPr id="25619" name="Rectangle 364"/>
          <p:cNvSpPr>
            <a:spLocks noChangeArrowheads="1"/>
          </p:cNvSpPr>
          <p:nvPr/>
        </p:nvSpPr>
        <p:spPr bwMode="auto">
          <a:xfrm>
            <a:off x="3584575" y="5868988"/>
            <a:ext cx="3473450" cy="182562"/>
          </a:xfrm>
          <a:prstGeom prst="rect">
            <a:avLst/>
          </a:prstGeom>
          <a:noFill/>
          <a:ln w="9525">
            <a:noFill/>
            <a:miter lim="800000"/>
            <a:headEnd/>
            <a:tailEnd/>
          </a:ln>
        </p:spPr>
        <p:txBody>
          <a:bodyPr wrap="none" lIns="0" tIns="0" rIns="0" bIns="0">
            <a:spAutoFit/>
          </a:bodyPr>
          <a:lstStyle/>
          <a:p>
            <a:r>
              <a:rPr lang="en-US" sz="1200" b="1" dirty="0">
                <a:solidFill>
                  <a:srgbClr val="000000"/>
                </a:solidFill>
                <a:latin typeface="Calibri" pitchFamily="34" charset="0"/>
              </a:rPr>
              <a:t>Zone 3 (Mixed Zone) = 10:00:00:00:C9:20:DC:56 ; 15,12</a:t>
            </a:r>
            <a:endParaRPr lang="en-US" sz="2000" dirty="0">
              <a:latin typeface="Calibri" pitchFamily="34" charset="0"/>
            </a:endParaRPr>
          </a:p>
        </p:txBody>
      </p:sp>
      <p:sp>
        <p:nvSpPr>
          <p:cNvPr id="25620" name="Rectangle 367"/>
          <p:cNvSpPr>
            <a:spLocks noChangeArrowheads="1"/>
          </p:cNvSpPr>
          <p:nvPr/>
        </p:nvSpPr>
        <p:spPr bwMode="auto">
          <a:xfrm>
            <a:off x="1371600" y="963348"/>
            <a:ext cx="622300" cy="153888"/>
          </a:xfrm>
          <a:prstGeom prst="rect">
            <a:avLst/>
          </a:prstGeom>
          <a:noFill/>
          <a:ln w="9525">
            <a:noFill/>
            <a:miter lim="800000"/>
            <a:headEnd/>
            <a:tailEnd/>
          </a:ln>
        </p:spPr>
        <p:txBody>
          <a:bodyPr wrap="square" lIns="0" tIns="0" rIns="0" bIns="0">
            <a:spAutoFit/>
          </a:bodyPr>
          <a:lstStyle/>
          <a:p>
            <a:r>
              <a:rPr lang="en-US" sz="1000" b="1" dirty="0" smtClean="0">
                <a:solidFill>
                  <a:srgbClr val="000000"/>
                </a:solidFill>
              </a:rPr>
              <a:t>Server  1</a:t>
            </a:r>
            <a:endParaRPr lang="en-US" dirty="0"/>
          </a:p>
        </p:txBody>
      </p:sp>
      <p:sp>
        <p:nvSpPr>
          <p:cNvPr id="25621" name="Rectangle 368"/>
          <p:cNvSpPr>
            <a:spLocks noChangeArrowheads="1"/>
          </p:cNvSpPr>
          <p:nvPr/>
        </p:nvSpPr>
        <p:spPr bwMode="auto">
          <a:xfrm>
            <a:off x="6784975" y="2038350"/>
            <a:ext cx="836613" cy="152400"/>
          </a:xfrm>
          <a:prstGeom prst="rect">
            <a:avLst/>
          </a:prstGeom>
          <a:noFill/>
          <a:ln w="9525">
            <a:noFill/>
            <a:miter lim="800000"/>
            <a:headEnd/>
            <a:tailEnd/>
          </a:ln>
        </p:spPr>
        <p:txBody>
          <a:bodyPr wrap="none" lIns="0" tIns="0" rIns="0" bIns="0">
            <a:spAutoFit/>
          </a:bodyPr>
          <a:lstStyle/>
          <a:p>
            <a:r>
              <a:rPr lang="en-US" sz="1000" b="1" dirty="0">
                <a:solidFill>
                  <a:srgbClr val="000000"/>
                </a:solidFill>
              </a:rPr>
              <a:t>Storage Array</a:t>
            </a:r>
            <a:endParaRPr lang="en-US" dirty="0"/>
          </a:p>
        </p:txBody>
      </p:sp>
      <p:pic>
        <p:nvPicPr>
          <p:cNvPr id="25622" name="Picture 7" descr="Host.png"/>
          <p:cNvPicPr>
            <a:picLocks noChangeAspect="1"/>
          </p:cNvPicPr>
          <p:nvPr/>
        </p:nvPicPr>
        <p:blipFill>
          <a:blip r:embed="rId4" cstate="print"/>
          <a:srcRect/>
          <a:stretch>
            <a:fillRect/>
          </a:stretch>
        </p:blipFill>
        <p:spPr bwMode="auto">
          <a:xfrm>
            <a:off x="1371600" y="1168400"/>
            <a:ext cx="595313" cy="944563"/>
          </a:xfrm>
          <a:prstGeom prst="rect">
            <a:avLst/>
          </a:prstGeom>
          <a:noFill/>
          <a:ln w="9525">
            <a:noFill/>
            <a:miter lim="800000"/>
            <a:headEnd/>
            <a:tailEnd/>
          </a:ln>
        </p:spPr>
      </p:pic>
      <p:pic>
        <p:nvPicPr>
          <p:cNvPr id="25623" name="Picture 12" descr="Storage Array_Tall.png"/>
          <p:cNvPicPr>
            <a:picLocks noChangeAspect="1"/>
          </p:cNvPicPr>
          <p:nvPr/>
        </p:nvPicPr>
        <p:blipFill>
          <a:blip r:embed="rId5" cstate="print"/>
          <a:srcRect/>
          <a:stretch>
            <a:fillRect/>
          </a:stretch>
        </p:blipFill>
        <p:spPr bwMode="auto">
          <a:xfrm>
            <a:off x="6858000" y="2324100"/>
            <a:ext cx="836613" cy="1782763"/>
          </a:xfrm>
          <a:prstGeom prst="rect">
            <a:avLst/>
          </a:prstGeom>
          <a:noFill/>
          <a:ln w="9525">
            <a:noFill/>
            <a:miter lim="800000"/>
            <a:headEnd/>
            <a:tailEnd/>
          </a:ln>
        </p:spPr>
      </p:pic>
      <p:sp>
        <p:nvSpPr>
          <p:cNvPr id="25624" name="AutoShape 39"/>
          <p:cNvSpPr>
            <a:spLocks noChangeArrowheads="1"/>
          </p:cNvSpPr>
          <p:nvPr/>
        </p:nvSpPr>
        <p:spPr bwMode="auto">
          <a:xfrm>
            <a:off x="1905000" y="3749675"/>
            <a:ext cx="161925" cy="120650"/>
          </a:xfrm>
          <a:prstGeom prst="roundRect">
            <a:avLst>
              <a:gd name="adj" fmla="val 32176"/>
            </a:avLst>
          </a:prstGeom>
          <a:solidFill>
            <a:srgbClr val="800080"/>
          </a:solidFill>
          <a:ln w="6350">
            <a:solidFill>
              <a:srgbClr val="000000"/>
            </a:solidFill>
            <a:round/>
            <a:headEnd/>
            <a:tailEnd/>
          </a:ln>
        </p:spPr>
        <p:txBody>
          <a:bodyPr wrap="none" anchor="ctr"/>
          <a:lstStyle/>
          <a:p>
            <a:endParaRPr lang="en-US" dirty="0"/>
          </a:p>
        </p:txBody>
      </p:sp>
      <p:sp>
        <p:nvSpPr>
          <p:cNvPr id="25625" name="AutoShape 39"/>
          <p:cNvSpPr>
            <a:spLocks noChangeArrowheads="1"/>
          </p:cNvSpPr>
          <p:nvPr/>
        </p:nvSpPr>
        <p:spPr bwMode="auto">
          <a:xfrm>
            <a:off x="1892300" y="1549400"/>
            <a:ext cx="161925" cy="120650"/>
          </a:xfrm>
          <a:prstGeom prst="roundRect">
            <a:avLst>
              <a:gd name="adj" fmla="val 32176"/>
            </a:avLst>
          </a:prstGeom>
          <a:solidFill>
            <a:srgbClr val="800080"/>
          </a:solidFill>
          <a:ln w="6350">
            <a:solidFill>
              <a:srgbClr val="000000"/>
            </a:solidFill>
            <a:round/>
            <a:headEnd/>
            <a:tailEnd/>
          </a:ln>
        </p:spPr>
        <p:txBody>
          <a:bodyPr wrap="none" anchor="ctr"/>
          <a:lstStyle/>
          <a:p>
            <a:endParaRPr lang="en-US" dirty="0"/>
          </a:p>
        </p:txBody>
      </p:sp>
      <p:sp>
        <p:nvSpPr>
          <p:cNvPr id="25626" name="AutoShape 39"/>
          <p:cNvSpPr>
            <a:spLocks noChangeArrowheads="1"/>
          </p:cNvSpPr>
          <p:nvPr/>
        </p:nvSpPr>
        <p:spPr bwMode="auto">
          <a:xfrm>
            <a:off x="1930400" y="5060950"/>
            <a:ext cx="161925" cy="120650"/>
          </a:xfrm>
          <a:prstGeom prst="roundRect">
            <a:avLst>
              <a:gd name="adj" fmla="val 32176"/>
            </a:avLst>
          </a:prstGeom>
          <a:solidFill>
            <a:srgbClr val="800080"/>
          </a:solidFill>
          <a:ln w="6350">
            <a:solidFill>
              <a:srgbClr val="000000"/>
            </a:solidFill>
            <a:round/>
            <a:headEnd/>
            <a:tailEnd/>
          </a:ln>
        </p:spPr>
        <p:txBody>
          <a:bodyPr wrap="none" anchor="ctr"/>
          <a:lstStyle/>
          <a:p>
            <a:endParaRPr lang="en-US" dirty="0"/>
          </a:p>
        </p:txBody>
      </p:sp>
      <p:sp>
        <p:nvSpPr>
          <p:cNvPr id="25627" name="AutoShape 39"/>
          <p:cNvSpPr>
            <a:spLocks noChangeArrowheads="1"/>
          </p:cNvSpPr>
          <p:nvPr/>
        </p:nvSpPr>
        <p:spPr bwMode="auto">
          <a:xfrm>
            <a:off x="6797675" y="3733800"/>
            <a:ext cx="161925" cy="120650"/>
          </a:xfrm>
          <a:prstGeom prst="roundRect">
            <a:avLst>
              <a:gd name="adj" fmla="val 32176"/>
            </a:avLst>
          </a:prstGeom>
          <a:solidFill>
            <a:srgbClr val="800080"/>
          </a:solidFill>
          <a:ln w="6350">
            <a:solidFill>
              <a:srgbClr val="000000"/>
            </a:solidFill>
            <a:round/>
            <a:headEnd/>
            <a:tailEnd/>
          </a:ln>
        </p:spPr>
        <p:txBody>
          <a:bodyPr wrap="none" anchor="ctr"/>
          <a:lstStyle/>
          <a:p>
            <a:endParaRPr lang="en-US" dirty="0"/>
          </a:p>
        </p:txBody>
      </p:sp>
      <p:sp>
        <p:nvSpPr>
          <p:cNvPr id="25628" name="AutoShape 39"/>
          <p:cNvSpPr>
            <a:spLocks noChangeArrowheads="1"/>
          </p:cNvSpPr>
          <p:nvPr/>
        </p:nvSpPr>
        <p:spPr bwMode="auto">
          <a:xfrm>
            <a:off x="6835775" y="2762250"/>
            <a:ext cx="161925" cy="120650"/>
          </a:xfrm>
          <a:prstGeom prst="roundRect">
            <a:avLst>
              <a:gd name="adj" fmla="val 32176"/>
            </a:avLst>
          </a:prstGeom>
          <a:solidFill>
            <a:srgbClr val="800080"/>
          </a:solidFill>
          <a:ln w="6350">
            <a:solidFill>
              <a:srgbClr val="000000"/>
            </a:solidFill>
            <a:round/>
            <a:headEnd/>
            <a:tailEnd/>
          </a:ln>
        </p:spPr>
        <p:txBody>
          <a:bodyPr wrap="none" anchor="ctr"/>
          <a:lstStyle/>
          <a:p>
            <a:endParaRPr lang="en-US" dirty="0"/>
          </a:p>
        </p:txBody>
      </p:sp>
      <p:sp>
        <p:nvSpPr>
          <p:cNvPr id="25629" name="Line 574"/>
          <p:cNvSpPr>
            <a:spLocks noChangeShapeType="1"/>
          </p:cNvSpPr>
          <p:nvPr/>
        </p:nvSpPr>
        <p:spPr bwMode="auto">
          <a:xfrm>
            <a:off x="4127500" y="2298700"/>
            <a:ext cx="0" cy="800100"/>
          </a:xfrm>
          <a:prstGeom prst="line">
            <a:avLst/>
          </a:prstGeom>
          <a:noFill/>
          <a:ln w="25400">
            <a:solidFill>
              <a:schemeClr val="tx1"/>
            </a:solidFill>
            <a:round/>
            <a:headEnd/>
            <a:tailEnd type="triangle" w="med" len="med"/>
          </a:ln>
        </p:spPr>
        <p:txBody>
          <a:bodyPr/>
          <a:lstStyle/>
          <a:p>
            <a:endParaRPr lang="en-US" dirty="0"/>
          </a:p>
        </p:txBody>
      </p:sp>
      <p:sp>
        <p:nvSpPr>
          <p:cNvPr id="25630" name="Text Box 575"/>
          <p:cNvSpPr txBox="1">
            <a:spLocks noChangeArrowheads="1"/>
          </p:cNvSpPr>
          <p:nvPr/>
        </p:nvSpPr>
        <p:spPr bwMode="auto">
          <a:xfrm>
            <a:off x="3870325" y="2022475"/>
            <a:ext cx="566738" cy="274638"/>
          </a:xfrm>
          <a:prstGeom prst="rect">
            <a:avLst/>
          </a:prstGeom>
          <a:noFill/>
          <a:ln w="9525">
            <a:noFill/>
            <a:miter lim="800000"/>
            <a:headEnd/>
            <a:tailEnd/>
          </a:ln>
        </p:spPr>
        <p:txBody>
          <a:bodyPr wrap="none">
            <a:spAutoFit/>
          </a:bodyPr>
          <a:lstStyle/>
          <a:p>
            <a:r>
              <a:rPr lang="en-US" sz="1200" b="1" dirty="0">
                <a:latin typeface="Calibri" pitchFamily="34" charset="0"/>
              </a:rPr>
              <a:t>Port 5</a:t>
            </a:r>
          </a:p>
        </p:txBody>
      </p:sp>
      <p:sp>
        <p:nvSpPr>
          <p:cNvPr id="25631" name="Line 577"/>
          <p:cNvSpPr>
            <a:spLocks noChangeShapeType="1"/>
          </p:cNvSpPr>
          <p:nvPr/>
        </p:nvSpPr>
        <p:spPr bwMode="auto">
          <a:xfrm>
            <a:off x="3048000" y="2857500"/>
            <a:ext cx="762000" cy="381000"/>
          </a:xfrm>
          <a:prstGeom prst="line">
            <a:avLst/>
          </a:prstGeom>
          <a:noFill/>
          <a:ln w="25400">
            <a:solidFill>
              <a:schemeClr val="tx1"/>
            </a:solidFill>
            <a:round/>
            <a:headEnd/>
            <a:tailEnd type="triangle" w="med" len="med"/>
          </a:ln>
        </p:spPr>
        <p:txBody>
          <a:bodyPr/>
          <a:lstStyle/>
          <a:p>
            <a:endParaRPr lang="en-US" dirty="0"/>
          </a:p>
        </p:txBody>
      </p:sp>
      <p:sp>
        <p:nvSpPr>
          <p:cNvPr id="25632" name="Text Box 578"/>
          <p:cNvSpPr txBox="1">
            <a:spLocks noChangeArrowheads="1"/>
          </p:cNvSpPr>
          <p:nvPr/>
        </p:nvSpPr>
        <p:spPr bwMode="auto">
          <a:xfrm>
            <a:off x="2765425" y="2670175"/>
            <a:ext cx="566738" cy="274638"/>
          </a:xfrm>
          <a:prstGeom prst="rect">
            <a:avLst/>
          </a:prstGeom>
          <a:noFill/>
          <a:ln w="9525">
            <a:noFill/>
            <a:miter lim="800000"/>
            <a:headEnd/>
            <a:tailEnd/>
          </a:ln>
        </p:spPr>
        <p:txBody>
          <a:bodyPr wrap="none">
            <a:spAutoFit/>
          </a:bodyPr>
          <a:lstStyle/>
          <a:p>
            <a:r>
              <a:rPr lang="en-US" sz="1200" b="1" dirty="0">
                <a:latin typeface="Calibri" pitchFamily="34" charset="0"/>
              </a:rPr>
              <a:t>Port 1</a:t>
            </a:r>
          </a:p>
        </p:txBody>
      </p:sp>
      <p:sp>
        <p:nvSpPr>
          <p:cNvPr id="25633" name="Line 580"/>
          <p:cNvSpPr>
            <a:spLocks noChangeShapeType="1"/>
          </p:cNvSpPr>
          <p:nvPr/>
        </p:nvSpPr>
        <p:spPr bwMode="auto">
          <a:xfrm flipH="1">
            <a:off x="5092700" y="2514600"/>
            <a:ext cx="381000" cy="609600"/>
          </a:xfrm>
          <a:prstGeom prst="line">
            <a:avLst/>
          </a:prstGeom>
          <a:noFill/>
          <a:ln w="25400">
            <a:solidFill>
              <a:schemeClr val="tx1"/>
            </a:solidFill>
            <a:round/>
            <a:headEnd/>
            <a:tailEnd type="triangle" w="med" len="med"/>
          </a:ln>
        </p:spPr>
        <p:txBody>
          <a:bodyPr/>
          <a:lstStyle/>
          <a:p>
            <a:endParaRPr lang="en-US" dirty="0"/>
          </a:p>
        </p:txBody>
      </p:sp>
      <p:sp>
        <p:nvSpPr>
          <p:cNvPr id="25634" name="Text Box 581"/>
          <p:cNvSpPr txBox="1">
            <a:spLocks noChangeArrowheads="1"/>
          </p:cNvSpPr>
          <p:nvPr/>
        </p:nvSpPr>
        <p:spPr bwMode="auto">
          <a:xfrm>
            <a:off x="5410200" y="2286000"/>
            <a:ext cx="566738" cy="274638"/>
          </a:xfrm>
          <a:prstGeom prst="rect">
            <a:avLst/>
          </a:prstGeom>
          <a:noFill/>
          <a:ln w="9525">
            <a:noFill/>
            <a:miter lim="800000"/>
            <a:headEnd/>
            <a:tailEnd/>
          </a:ln>
        </p:spPr>
        <p:txBody>
          <a:bodyPr wrap="none">
            <a:spAutoFit/>
          </a:bodyPr>
          <a:lstStyle/>
          <a:p>
            <a:r>
              <a:rPr lang="en-US" sz="1200" b="1" dirty="0">
                <a:latin typeface="Calibri" pitchFamily="34" charset="0"/>
              </a:rPr>
              <a:t>Port 7</a:t>
            </a:r>
          </a:p>
        </p:txBody>
      </p:sp>
      <p:sp>
        <p:nvSpPr>
          <p:cNvPr id="25635" name="Text Box 584"/>
          <p:cNvSpPr txBox="1">
            <a:spLocks noChangeArrowheads="1"/>
          </p:cNvSpPr>
          <p:nvPr/>
        </p:nvSpPr>
        <p:spPr bwMode="auto">
          <a:xfrm>
            <a:off x="4064000" y="3987800"/>
            <a:ext cx="566738" cy="274638"/>
          </a:xfrm>
          <a:prstGeom prst="rect">
            <a:avLst/>
          </a:prstGeom>
          <a:noFill/>
          <a:ln w="9525">
            <a:noFill/>
            <a:miter lim="800000"/>
            <a:headEnd/>
            <a:tailEnd/>
          </a:ln>
        </p:spPr>
        <p:txBody>
          <a:bodyPr wrap="none">
            <a:spAutoFit/>
          </a:bodyPr>
          <a:lstStyle/>
          <a:p>
            <a:r>
              <a:rPr lang="en-US" sz="1200" b="1" dirty="0">
                <a:latin typeface="Calibri" pitchFamily="34" charset="0"/>
              </a:rPr>
              <a:t>Port 9</a:t>
            </a:r>
          </a:p>
        </p:txBody>
      </p:sp>
      <p:sp>
        <p:nvSpPr>
          <p:cNvPr id="25636" name="Line 585"/>
          <p:cNvSpPr>
            <a:spLocks noChangeShapeType="1"/>
          </p:cNvSpPr>
          <p:nvPr/>
        </p:nvSpPr>
        <p:spPr bwMode="auto">
          <a:xfrm flipH="1" flipV="1">
            <a:off x="4953000" y="3429000"/>
            <a:ext cx="381000" cy="406400"/>
          </a:xfrm>
          <a:prstGeom prst="line">
            <a:avLst/>
          </a:prstGeom>
          <a:noFill/>
          <a:ln w="25400">
            <a:solidFill>
              <a:schemeClr val="tx1"/>
            </a:solidFill>
            <a:round/>
            <a:headEnd/>
            <a:tailEnd type="triangle" w="med" len="med"/>
          </a:ln>
        </p:spPr>
        <p:txBody>
          <a:bodyPr/>
          <a:lstStyle/>
          <a:p>
            <a:endParaRPr lang="en-US" dirty="0"/>
          </a:p>
        </p:txBody>
      </p:sp>
      <p:sp>
        <p:nvSpPr>
          <p:cNvPr id="25637" name="Line 586"/>
          <p:cNvSpPr>
            <a:spLocks noChangeShapeType="1"/>
          </p:cNvSpPr>
          <p:nvPr/>
        </p:nvSpPr>
        <p:spPr bwMode="auto">
          <a:xfrm flipH="1" flipV="1">
            <a:off x="4140200" y="3467100"/>
            <a:ext cx="152400" cy="609600"/>
          </a:xfrm>
          <a:prstGeom prst="line">
            <a:avLst/>
          </a:prstGeom>
          <a:noFill/>
          <a:ln w="25400">
            <a:solidFill>
              <a:schemeClr val="tx1"/>
            </a:solidFill>
            <a:round/>
            <a:headEnd/>
            <a:tailEnd type="triangle" w="med" len="med"/>
          </a:ln>
        </p:spPr>
        <p:txBody>
          <a:bodyPr/>
          <a:lstStyle/>
          <a:p>
            <a:endParaRPr lang="en-US" dirty="0"/>
          </a:p>
        </p:txBody>
      </p:sp>
      <p:sp>
        <p:nvSpPr>
          <p:cNvPr id="25638" name="Text Box 587"/>
          <p:cNvSpPr txBox="1">
            <a:spLocks noChangeArrowheads="1"/>
          </p:cNvSpPr>
          <p:nvPr/>
        </p:nvSpPr>
        <p:spPr bwMode="auto">
          <a:xfrm>
            <a:off x="4978400" y="3733800"/>
            <a:ext cx="644525" cy="274638"/>
          </a:xfrm>
          <a:prstGeom prst="rect">
            <a:avLst/>
          </a:prstGeom>
          <a:noFill/>
          <a:ln w="9525">
            <a:noFill/>
            <a:miter lim="800000"/>
            <a:headEnd/>
            <a:tailEnd/>
          </a:ln>
        </p:spPr>
        <p:txBody>
          <a:bodyPr wrap="none">
            <a:spAutoFit/>
          </a:bodyPr>
          <a:lstStyle/>
          <a:p>
            <a:r>
              <a:rPr lang="en-US" sz="1200" b="1" dirty="0">
                <a:latin typeface="Calibri" pitchFamily="34" charset="0"/>
              </a:rPr>
              <a:t>Port 12</a:t>
            </a:r>
          </a:p>
        </p:txBody>
      </p:sp>
      <p:sp>
        <p:nvSpPr>
          <p:cNvPr id="25639" name="Line 592"/>
          <p:cNvSpPr>
            <a:spLocks noChangeShapeType="1"/>
          </p:cNvSpPr>
          <p:nvPr/>
        </p:nvSpPr>
        <p:spPr bwMode="auto">
          <a:xfrm>
            <a:off x="2133600" y="2971800"/>
            <a:ext cx="685800" cy="533400"/>
          </a:xfrm>
          <a:prstGeom prst="line">
            <a:avLst/>
          </a:prstGeom>
          <a:noFill/>
          <a:ln w="31750">
            <a:solidFill>
              <a:srgbClr val="993300"/>
            </a:solidFill>
            <a:round/>
            <a:headEnd/>
            <a:tailEnd type="triangle" w="med" len="med"/>
          </a:ln>
        </p:spPr>
        <p:txBody>
          <a:bodyPr/>
          <a:lstStyle/>
          <a:p>
            <a:endParaRPr lang="en-US" dirty="0"/>
          </a:p>
        </p:txBody>
      </p:sp>
      <p:sp>
        <p:nvSpPr>
          <p:cNvPr id="25640" name="Text Box 593"/>
          <p:cNvSpPr txBox="1">
            <a:spLocks noChangeArrowheads="1"/>
          </p:cNvSpPr>
          <p:nvPr/>
        </p:nvSpPr>
        <p:spPr bwMode="auto">
          <a:xfrm>
            <a:off x="1600200" y="2667000"/>
            <a:ext cx="611188" cy="274638"/>
          </a:xfrm>
          <a:prstGeom prst="rect">
            <a:avLst/>
          </a:prstGeom>
          <a:noFill/>
          <a:ln w="9525">
            <a:noFill/>
            <a:miter lim="800000"/>
            <a:headEnd/>
            <a:tailEnd/>
          </a:ln>
        </p:spPr>
        <p:txBody>
          <a:bodyPr wrap="none">
            <a:spAutoFit/>
          </a:bodyPr>
          <a:lstStyle/>
          <a:p>
            <a:r>
              <a:rPr lang="en-US" sz="1200" b="1" dirty="0">
                <a:latin typeface="Calibri" pitchFamily="34" charset="0"/>
              </a:rPr>
              <a:t>Zone 3</a:t>
            </a:r>
          </a:p>
        </p:txBody>
      </p:sp>
      <p:sp>
        <p:nvSpPr>
          <p:cNvPr id="25641" name="Arc 598"/>
          <p:cNvSpPr>
            <a:spLocks/>
          </p:cNvSpPr>
          <p:nvPr/>
        </p:nvSpPr>
        <p:spPr bwMode="auto">
          <a:xfrm rot="20677548" flipV="1">
            <a:off x="1676400" y="4235450"/>
            <a:ext cx="5518150" cy="438150"/>
          </a:xfrm>
          <a:custGeom>
            <a:avLst/>
            <a:gdLst>
              <a:gd name="T0" fmla="*/ 419179854 w 43200"/>
              <a:gd name="T1" fmla="*/ 40225 h 43200"/>
              <a:gd name="T2" fmla="*/ 416079728 w 43200"/>
              <a:gd name="T3" fmla="*/ 36523 h 43200"/>
              <a:gd name="T4" fmla="*/ 352430190 w 43200"/>
              <a:gd name="T5" fmla="*/ 2221938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5691" y="390"/>
                </a:moveTo>
                <a:cubicBezTo>
                  <a:pt x="35855" y="2351"/>
                  <a:pt x="43200" y="11248"/>
                  <a:pt x="43200" y="21600"/>
                </a:cubicBezTo>
                <a:cubicBezTo>
                  <a:pt x="43200" y="33529"/>
                  <a:pt x="33529" y="43200"/>
                  <a:pt x="21600" y="43200"/>
                </a:cubicBezTo>
                <a:cubicBezTo>
                  <a:pt x="9670" y="43200"/>
                  <a:pt x="0" y="33529"/>
                  <a:pt x="0" y="21600"/>
                </a:cubicBezTo>
                <a:cubicBezTo>
                  <a:pt x="0" y="9670"/>
                  <a:pt x="9670" y="0"/>
                  <a:pt x="21600" y="0"/>
                </a:cubicBezTo>
                <a:cubicBezTo>
                  <a:pt x="22908" y="-1"/>
                  <a:pt x="24214" y="118"/>
                  <a:pt x="25500" y="355"/>
                </a:cubicBezTo>
              </a:path>
              <a:path w="43200" h="43200" stroke="0" extrusionOk="0">
                <a:moveTo>
                  <a:pt x="25691" y="390"/>
                </a:moveTo>
                <a:cubicBezTo>
                  <a:pt x="35855" y="2351"/>
                  <a:pt x="43200" y="11248"/>
                  <a:pt x="43200" y="21600"/>
                </a:cubicBezTo>
                <a:cubicBezTo>
                  <a:pt x="43200" y="33529"/>
                  <a:pt x="33529" y="43200"/>
                  <a:pt x="21600" y="43200"/>
                </a:cubicBezTo>
                <a:cubicBezTo>
                  <a:pt x="9670" y="43200"/>
                  <a:pt x="0" y="33529"/>
                  <a:pt x="0" y="21600"/>
                </a:cubicBezTo>
                <a:cubicBezTo>
                  <a:pt x="0" y="9670"/>
                  <a:pt x="9670" y="0"/>
                  <a:pt x="21600" y="0"/>
                </a:cubicBezTo>
                <a:cubicBezTo>
                  <a:pt x="22908" y="-1"/>
                  <a:pt x="24214" y="118"/>
                  <a:pt x="25500" y="355"/>
                </a:cubicBezTo>
                <a:lnTo>
                  <a:pt x="21600" y="21600"/>
                </a:lnTo>
                <a:close/>
              </a:path>
            </a:pathLst>
          </a:custGeom>
          <a:solidFill>
            <a:schemeClr val="accent4">
              <a:lumMod val="40000"/>
              <a:lumOff val="60000"/>
              <a:alpha val="43000"/>
            </a:schemeClr>
          </a:solidFill>
          <a:ln w="38100" cap="rnd">
            <a:solidFill>
              <a:srgbClr val="FF0000"/>
            </a:solidFill>
            <a:prstDash val="sysDot"/>
            <a:round/>
            <a:headEnd/>
            <a:tailEnd/>
          </a:ln>
        </p:spPr>
        <p:txBody>
          <a:bodyPr wrap="none" anchor="ctr"/>
          <a:lstStyle/>
          <a:p>
            <a:endParaRPr lang="en-US" dirty="0"/>
          </a:p>
        </p:txBody>
      </p:sp>
      <p:sp>
        <p:nvSpPr>
          <p:cNvPr id="25643" name="Line 604"/>
          <p:cNvSpPr>
            <a:spLocks noChangeShapeType="1"/>
          </p:cNvSpPr>
          <p:nvPr/>
        </p:nvSpPr>
        <p:spPr bwMode="auto">
          <a:xfrm flipH="1" flipV="1">
            <a:off x="5029200" y="4508500"/>
            <a:ext cx="228600" cy="304800"/>
          </a:xfrm>
          <a:prstGeom prst="line">
            <a:avLst/>
          </a:prstGeom>
          <a:noFill/>
          <a:ln w="31750">
            <a:solidFill>
              <a:srgbClr val="993300"/>
            </a:solidFill>
            <a:round/>
            <a:headEnd/>
            <a:tailEnd type="triangle" w="med" len="med"/>
          </a:ln>
        </p:spPr>
        <p:txBody>
          <a:bodyPr/>
          <a:lstStyle/>
          <a:p>
            <a:endParaRPr lang="en-US" dirty="0"/>
          </a:p>
        </p:txBody>
      </p:sp>
      <p:sp>
        <p:nvSpPr>
          <p:cNvPr id="25644" name="Text Box 605"/>
          <p:cNvSpPr txBox="1">
            <a:spLocks noChangeArrowheads="1"/>
          </p:cNvSpPr>
          <p:nvPr/>
        </p:nvSpPr>
        <p:spPr bwMode="auto">
          <a:xfrm>
            <a:off x="5000625" y="4765675"/>
            <a:ext cx="611188" cy="274638"/>
          </a:xfrm>
          <a:prstGeom prst="rect">
            <a:avLst/>
          </a:prstGeom>
          <a:noFill/>
          <a:ln w="9525">
            <a:noFill/>
            <a:miter lim="800000"/>
            <a:headEnd/>
            <a:tailEnd/>
          </a:ln>
        </p:spPr>
        <p:txBody>
          <a:bodyPr wrap="none">
            <a:spAutoFit/>
          </a:bodyPr>
          <a:lstStyle/>
          <a:p>
            <a:r>
              <a:rPr lang="en-US" sz="1200" b="1" dirty="0">
                <a:latin typeface="Calibri" pitchFamily="34" charset="0"/>
              </a:rPr>
              <a:t>Zone 1</a:t>
            </a:r>
          </a:p>
        </p:txBody>
      </p:sp>
      <p:sp>
        <p:nvSpPr>
          <p:cNvPr id="25645" name="Line 611"/>
          <p:cNvSpPr>
            <a:spLocks noChangeShapeType="1"/>
          </p:cNvSpPr>
          <p:nvPr/>
        </p:nvSpPr>
        <p:spPr bwMode="auto">
          <a:xfrm flipH="1" flipV="1">
            <a:off x="1993900" y="3889375"/>
            <a:ext cx="152400" cy="533400"/>
          </a:xfrm>
          <a:prstGeom prst="line">
            <a:avLst/>
          </a:prstGeom>
          <a:noFill/>
          <a:ln w="25400">
            <a:solidFill>
              <a:schemeClr val="tx1"/>
            </a:solidFill>
            <a:round/>
            <a:headEnd/>
            <a:tailEnd type="triangle" w="med" len="med"/>
          </a:ln>
        </p:spPr>
        <p:txBody>
          <a:bodyPr/>
          <a:lstStyle/>
          <a:p>
            <a:endParaRPr lang="en-US" dirty="0"/>
          </a:p>
        </p:txBody>
      </p:sp>
      <p:sp>
        <p:nvSpPr>
          <p:cNvPr id="25646" name="Line 612"/>
          <p:cNvSpPr>
            <a:spLocks noChangeShapeType="1"/>
          </p:cNvSpPr>
          <p:nvPr/>
        </p:nvSpPr>
        <p:spPr bwMode="auto">
          <a:xfrm flipH="1" flipV="1">
            <a:off x="2006600" y="1689100"/>
            <a:ext cx="152400" cy="609600"/>
          </a:xfrm>
          <a:prstGeom prst="line">
            <a:avLst/>
          </a:prstGeom>
          <a:noFill/>
          <a:ln w="25400">
            <a:solidFill>
              <a:schemeClr val="tx1"/>
            </a:solidFill>
            <a:round/>
            <a:headEnd/>
            <a:tailEnd type="triangle" w="med" len="med"/>
          </a:ln>
        </p:spPr>
        <p:txBody>
          <a:bodyPr/>
          <a:lstStyle/>
          <a:p>
            <a:endParaRPr lang="en-US" dirty="0"/>
          </a:p>
        </p:txBody>
      </p:sp>
      <p:sp>
        <p:nvSpPr>
          <p:cNvPr id="25647" name="Line 613"/>
          <p:cNvSpPr>
            <a:spLocks noChangeShapeType="1"/>
          </p:cNvSpPr>
          <p:nvPr/>
        </p:nvSpPr>
        <p:spPr bwMode="auto">
          <a:xfrm flipH="1" flipV="1">
            <a:off x="2032000" y="5194300"/>
            <a:ext cx="127000" cy="508000"/>
          </a:xfrm>
          <a:prstGeom prst="line">
            <a:avLst/>
          </a:prstGeom>
          <a:noFill/>
          <a:ln w="25400">
            <a:solidFill>
              <a:schemeClr val="tx1"/>
            </a:solidFill>
            <a:round/>
            <a:headEnd/>
            <a:tailEnd type="triangle" w="med" len="med"/>
          </a:ln>
        </p:spPr>
        <p:txBody>
          <a:bodyPr/>
          <a:lstStyle/>
          <a:p>
            <a:endParaRPr lang="en-US" dirty="0"/>
          </a:p>
        </p:txBody>
      </p:sp>
      <p:sp>
        <p:nvSpPr>
          <p:cNvPr id="25648" name="Line 615"/>
          <p:cNvSpPr>
            <a:spLocks noChangeShapeType="1"/>
          </p:cNvSpPr>
          <p:nvPr/>
        </p:nvSpPr>
        <p:spPr bwMode="auto">
          <a:xfrm flipV="1">
            <a:off x="6629400" y="3860800"/>
            <a:ext cx="228600" cy="457200"/>
          </a:xfrm>
          <a:prstGeom prst="line">
            <a:avLst/>
          </a:prstGeom>
          <a:noFill/>
          <a:ln w="25400">
            <a:solidFill>
              <a:schemeClr val="tx1"/>
            </a:solidFill>
            <a:round/>
            <a:headEnd/>
            <a:tailEnd type="triangle" w="med" len="med"/>
          </a:ln>
        </p:spPr>
        <p:txBody>
          <a:bodyPr/>
          <a:lstStyle/>
          <a:p>
            <a:endParaRPr lang="en-US" dirty="0"/>
          </a:p>
        </p:txBody>
      </p:sp>
      <p:sp>
        <p:nvSpPr>
          <p:cNvPr id="25650" name="Oval 1664"/>
          <p:cNvSpPr>
            <a:spLocks noChangeArrowheads="1"/>
          </p:cNvSpPr>
          <p:nvPr/>
        </p:nvSpPr>
        <p:spPr bwMode="auto">
          <a:xfrm rot="-433423">
            <a:off x="1662113" y="3400425"/>
            <a:ext cx="3743325" cy="388938"/>
          </a:xfrm>
          <a:prstGeom prst="ellipse">
            <a:avLst/>
          </a:prstGeom>
          <a:solidFill>
            <a:schemeClr val="accent3">
              <a:lumMod val="60000"/>
              <a:lumOff val="40000"/>
              <a:alpha val="49000"/>
            </a:schemeClr>
          </a:solidFill>
          <a:ln w="38100" cap="rnd" algn="ctr">
            <a:solidFill>
              <a:schemeClr val="accent2"/>
            </a:solidFill>
            <a:prstDash val="sysDot"/>
            <a:round/>
            <a:headEnd/>
            <a:tailEnd type="none" w="lg" len="med"/>
          </a:ln>
        </p:spPr>
        <p:txBody>
          <a:bodyPr wrap="none" lIns="0" tIns="0" rIns="0" bIns="0" anchor="ctr"/>
          <a:lstStyle/>
          <a:p>
            <a:endParaRPr lang="en-US" dirty="0"/>
          </a:p>
        </p:txBody>
      </p:sp>
      <p:sp>
        <p:nvSpPr>
          <p:cNvPr id="25651" name="Oval 1664"/>
          <p:cNvSpPr>
            <a:spLocks noChangeArrowheads="1"/>
          </p:cNvSpPr>
          <p:nvPr/>
        </p:nvSpPr>
        <p:spPr bwMode="auto">
          <a:xfrm>
            <a:off x="3733800" y="2971800"/>
            <a:ext cx="1606550" cy="274638"/>
          </a:xfrm>
          <a:prstGeom prst="ellipse">
            <a:avLst/>
          </a:prstGeom>
          <a:solidFill>
            <a:schemeClr val="tx2">
              <a:lumMod val="60000"/>
              <a:lumOff val="40000"/>
              <a:alpha val="58000"/>
            </a:schemeClr>
          </a:solidFill>
          <a:ln w="38100" cap="rnd" algn="ctr">
            <a:solidFill>
              <a:schemeClr val="tx2"/>
            </a:solidFill>
            <a:prstDash val="sysDot"/>
            <a:round/>
            <a:headEnd/>
            <a:tailEnd type="none" w="lg" len="med"/>
          </a:ln>
        </p:spPr>
        <p:txBody>
          <a:bodyPr wrap="none" lIns="0" tIns="0" rIns="0" bIns="0" anchor="ctr"/>
          <a:lstStyle/>
          <a:p>
            <a:endParaRPr lang="en-US" dirty="0"/>
          </a:p>
        </p:txBody>
      </p:sp>
      <p:sp>
        <p:nvSpPr>
          <p:cNvPr id="25652" name="Line 604"/>
          <p:cNvSpPr>
            <a:spLocks noChangeShapeType="1"/>
          </p:cNvSpPr>
          <p:nvPr/>
        </p:nvSpPr>
        <p:spPr bwMode="auto">
          <a:xfrm flipH="1">
            <a:off x="4953000" y="2476500"/>
            <a:ext cx="28575" cy="485775"/>
          </a:xfrm>
          <a:prstGeom prst="line">
            <a:avLst/>
          </a:prstGeom>
          <a:noFill/>
          <a:ln w="31750">
            <a:solidFill>
              <a:srgbClr val="993300"/>
            </a:solidFill>
            <a:round/>
            <a:headEnd/>
            <a:tailEnd type="triangle" w="med" len="med"/>
          </a:ln>
        </p:spPr>
        <p:txBody>
          <a:bodyPr/>
          <a:lstStyle/>
          <a:p>
            <a:endParaRPr lang="en-US" dirty="0"/>
          </a:p>
        </p:txBody>
      </p:sp>
      <p:sp>
        <p:nvSpPr>
          <p:cNvPr id="25653" name="Text Box 605"/>
          <p:cNvSpPr txBox="1">
            <a:spLocks noChangeArrowheads="1"/>
          </p:cNvSpPr>
          <p:nvPr/>
        </p:nvSpPr>
        <p:spPr bwMode="auto">
          <a:xfrm>
            <a:off x="4711700" y="2247900"/>
            <a:ext cx="611188" cy="274638"/>
          </a:xfrm>
          <a:prstGeom prst="rect">
            <a:avLst/>
          </a:prstGeom>
          <a:noFill/>
          <a:ln w="9525">
            <a:noFill/>
            <a:miter lim="800000"/>
            <a:headEnd/>
            <a:tailEnd/>
          </a:ln>
        </p:spPr>
        <p:txBody>
          <a:bodyPr wrap="none">
            <a:spAutoFit/>
          </a:bodyPr>
          <a:lstStyle/>
          <a:p>
            <a:r>
              <a:rPr lang="en-US" sz="1200" b="1" dirty="0">
                <a:latin typeface="Calibri" pitchFamily="34" charset="0"/>
              </a:rPr>
              <a:t>Zone 2</a:t>
            </a:r>
          </a:p>
        </p:txBody>
      </p:sp>
      <p:sp>
        <p:nvSpPr>
          <p:cNvPr id="53" name="Rectangle 52"/>
          <p:cNvSpPr/>
          <p:nvPr/>
        </p:nvSpPr>
        <p:spPr>
          <a:xfrm>
            <a:off x="3124200" y="762000"/>
            <a:ext cx="1625510" cy="276999"/>
          </a:xfrm>
          <a:prstGeom prst="rect">
            <a:avLst/>
          </a:prstGeom>
        </p:spPr>
        <p:txBody>
          <a:bodyPr wrap="none">
            <a:spAutoFit/>
          </a:bodyPr>
          <a:lstStyle/>
          <a:p>
            <a:r>
              <a:rPr lang="en-US" sz="1200" b="1" dirty="0" smtClean="0">
                <a:solidFill>
                  <a:srgbClr val="000000"/>
                </a:solidFill>
                <a:latin typeface="Calibri" pitchFamily="34" charset="0"/>
              </a:rPr>
              <a:t>Switch Domain ID = 15</a:t>
            </a:r>
            <a:endParaRPr lang="en-US" sz="1200" b="1" dirty="0">
              <a:latin typeface="Calibri" pitchFamily="34" charset="0"/>
            </a:endParaRPr>
          </a:p>
        </p:txBody>
      </p:sp>
      <p:sp>
        <p:nvSpPr>
          <p:cNvPr id="54" name="Rectangle 367"/>
          <p:cNvSpPr>
            <a:spLocks noChangeArrowheads="1"/>
          </p:cNvSpPr>
          <p:nvPr/>
        </p:nvSpPr>
        <p:spPr bwMode="auto">
          <a:xfrm>
            <a:off x="1371600" y="3107822"/>
            <a:ext cx="622300" cy="153888"/>
          </a:xfrm>
          <a:prstGeom prst="rect">
            <a:avLst/>
          </a:prstGeom>
          <a:noFill/>
          <a:ln w="9525">
            <a:noFill/>
            <a:miter lim="800000"/>
            <a:headEnd/>
            <a:tailEnd/>
          </a:ln>
        </p:spPr>
        <p:txBody>
          <a:bodyPr wrap="square" lIns="0" tIns="0" rIns="0" bIns="0">
            <a:spAutoFit/>
          </a:bodyPr>
          <a:lstStyle/>
          <a:p>
            <a:r>
              <a:rPr lang="en-US" sz="1000" b="1" dirty="0" smtClean="0">
                <a:solidFill>
                  <a:srgbClr val="000000"/>
                </a:solidFill>
              </a:rPr>
              <a:t>Server  2</a:t>
            </a:r>
            <a:endParaRPr lang="en-US" dirty="0"/>
          </a:p>
        </p:txBody>
      </p:sp>
      <p:sp>
        <p:nvSpPr>
          <p:cNvPr id="55" name="Rectangle 367"/>
          <p:cNvSpPr>
            <a:spLocks noChangeArrowheads="1"/>
          </p:cNvSpPr>
          <p:nvPr/>
        </p:nvSpPr>
        <p:spPr bwMode="auto">
          <a:xfrm>
            <a:off x="1371600" y="5562600"/>
            <a:ext cx="762000" cy="152400"/>
          </a:xfrm>
          <a:prstGeom prst="rect">
            <a:avLst/>
          </a:prstGeom>
          <a:noFill/>
          <a:ln w="9525">
            <a:noFill/>
            <a:miter lim="800000"/>
            <a:headEnd/>
            <a:tailEnd/>
          </a:ln>
        </p:spPr>
        <p:txBody>
          <a:bodyPr wrap="square" lIns="0" tIns="0" rIns="0" bIns="0">
            <a:spAutoFit/>
          </a:bodyPr>
          <a:lstStyle/>
          <a:p>
            <a:r>
              <a:rPr lang="en-US" sz="1000" b="1" dirty="0" smtClean="0">
                <a:solidFill>
                  <a:srgbClr val="000000"/>
                </a:solidFill>
              </a:rPr>
              <a:t>Server  3</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dirty="0" smtClean="0"/>
              <a:t>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Internet Protocol SAN (IP-SAN)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Fibre Channel over Ethernet (FCoE)</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Network Attached Storage (NAS)</a:t>
            </a:r>
          </a:p>
          <a:p>
            <a:pPr lvl="1" indent="-223838" algn="l">
              <a:buClr>
                <a:srgbClr val="92D050"/>
              </a:buClr>
              <a:buSzPct val="110000"/>
              <a:defRPr/>
            </a:pPr>
            <a:endParaRPr lang="en-US" sz="2000" dirty="0" smtClean="0">
              <a:solidFill>
                <a:schemeClr val="bg2">
                  <a:lumMod val="75000"/>
                </a:schemeClr>
              </a:solidFill>
            </a:endParaRPr>
          </a:p>
        </p:txBody>
      </p:sp>
      <p:sp>
        <p:nvSpPr>
          <p:cNvPr id="23556" name="Content Placeholder 7"/>
          <p:cNvSpPr>
            <a:spLocks noGrp="1"/>
          </p:cNvSpPr>
          <p:nvPr>
            <p:ph sz="quarter" idx="13"/>
          </p:nvPr>
        </p:nvSpPr>
        <p:spPr/>
        <p:txBody>
          <a:bodyPr/>
          <a:lstStyle/>
          <a:p>
            <a:r>
              <a:rPr lang="en-US" dirty="0" smtClean="0"/>
              <a:t>Lesson 3: Storage Networking Technologies -2 </a:t>
            </a:r>
          </a:p>
        </p:txBody>
      </p:sp>
      <p:sp>
        <p:nvSpPr>
          <p:cNvPr id="9" name="Footer Placeholder 8"/>
          <p:cNvSpPr>
            <a:spLocks noGrp="1"/>
          </p:cNvSpPr>
          <p:nvPr>
            <p:ph type="ftr" sz="quarter" idx="14"/>
          </p:nvPr>
        </p:nvSpPr>
        <p:spPr/>
        <p:txBody>
          <a:bodyPr/>
          <a:lstStyle/>
          <a:p>
            <a:pPr>
              <a:defRPr/>
            </a:pPr>
            <a:r>
              <a:rPr lang="en-US" dirty="0" smtClean="0"/>
              <a:t>Classic Data Center</a:t>
            </a:r>
            <a:endParaRPr lang="en-US" dirty="0"/>
          </a:p>
        </p:txBody>
      </p:sp>
      <p:sp>
        <p:nvSpPr>
          <p:cNvPr id="5" name="Slide Number Placeholder 4"/>
          <p:cNvSpPr>
            <a:spLocks noGrp="1"/>
          </p:cNvSpPr>
          <p:nvPr>
            <p:ph type="sldNum" sz="quarter" idx="15"/>
          </p:nvPr>
        </p:nvSpPr>
        <p:spPr/>
        <p:txBody>
          <a:bodyPr/>
          <a:lstStyle/>
          <a:p>
            <a:pPr>
              <a:defRPr/>
            </a:pPr>
            <a:fld id="{C1314293-9A8B-4ACA-B212-D2D19BB5553B}" type="slidenum">
              <a:rPr lang="en-US"/>
              <a:pPr>
                <a:defRPr/>
              </a:pPr>
              <a:t>31</a:t>
            </a:fld>
            <a:endParaRPr lang="en-US" dirty="0"/>
          </a:p>
        </p:txBody>
      </p:sp>
      <p:sp>
        <p:nvSpPr>
          <p:cNvPr id="10" name="Title 4"/>
          <p:cNvSpPr>
            <a:spLocks noGrp="1"/>
          </p:cNvSpPr>
          <p:nvPr>
            <p:ph type="ctrTitle"/>
          </p:nvPr>
        </p:nvSpPr>
        <p:spPr>
          <a:xfrm>
            <a:off x="685800" y="1143000"/>
            <a:ext cx="7772400" cy="688975"/>
          </a:xfrm>
        </p:spPr>
        <p:txBody>
          <a:bodyPr/>
          <a:lstStyle/>
          <a:p>
            <a:r>
              <a:rPr lang="en-US" dirty="0" smtClean="0"/>
              <a:t>Module 2: Classic Data Center (CDC)</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2194" name="Rectangle 2"/>
          <p:cNvSpPr>
            <a:spLocks noGrp="1" noChangeArrowheads="1"/>
          </p:cNvSpPr>
          <p:nvPr>
            <p:ph type="title"/>
          </p:nvPr>
        </p:nvSpPr>
        <p:spPr/>
        <p:txBody>
          <a:bodyPr/>
          <a:lstStyle/>
          <a:p>
            <a:r>
              <a:rPr lang="en-US" dirty="0" smtClean="0"/>
              <a:t>IP-SAN </a:t>
            </a:r>
            <a:endParaRPr lang="en-US" dirty="0"/>
          </a:p>
        </p:txBody>
      </p:sp>
      <p:sp>
        <p:nvSpPr>
          <p:cNvPr id="2952195" name="Rectangle 3"/>
          <p:cNvSpPr>
            <a:spLocks noGrp="1" noChangeArrowheads="1"/>
          </p:cNvSpPr>
          <p:nvPr>
            <p:ph idx="1"/>
          </p:nvPr>
        </p:nvSpPr>
        <p:spPr/>
        <p:txBody>
          <a:bodyPr/>
          <a:lstStyle/>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r>
              <a:rPr lang="en-US" dirty="0" smtClean="0"/>
              <a:t>IP is being positioned as a storage transport because: </a:t>
            </a:r>
          </a:p>
          <a:p>
            <a:pPr lvl="1">
              <a:lnSpc>
                <a:spcPct val="90000"/>
              </a:lnSpc>
            </a:pPr>
            <a:r>
              <a:rPr lang="en-US" dirty="0" smtClean="0"/>
              <a:t> Offers easier management </a:t>
            </a:r>
          </a:p>
          <a:p>
            <a:pPr lvl="1">
              <a:lnSpc>
                <a:spcPct val="90000"/>
              </a:lnSpc>
            </a:pPr>
            <a:r>
              <a:rPr lang="en-US" dirty="0" smtClean="0"/>
              <a:t>Allows existing network infrastructure to can be leveraged</a:t>
            </a:r>
          </a:p>
          <a:p>
            <a:pPr lvl="1">
              <a:lnSpc>
                <a:spcPct val="90000"/>
              </a:lnSpc>
            </a:pPr>
            <a:r>
              <a:rPr lang="en-US" dirty="0" smtClean="0"/>
              <a:t>Reduces cost compared to new SAN hardware and software</a:t>
            </a:r>
          </a:p>
          <a:p>
            <a:pPr lvl="1">
              <a:lnSpc>
                <a:spcPct val="90000"/>
              </a:lnSpc>
            </a:pPr>
            <a:r>
              <a:rPr lang="en-US" dirty="0" smtClean="0"/>
              <a:t> Supports multi-vendor interoperability</a:t>
            </a:r>
          </a:p>
          <a:p>
            <a:pPr lvl="1">
              <a:lnSpc>
                <a:spcPct val="90000"/>
              </a:lnSpc>
            </a:pPr>
            <a:r>
              <a:rPr lang="en-US" dirty="0" smtClean="0"/>
              <a:t>Many long-distance disaster recovery solutions already leverage IP-based networks</a:t>
            </a:r>
          </a:p>
          <a:p>
            <a:pPr lvl="1">
              <a:lnSpc>
                <a:spcPct val="90000"/>
              </a:lnSpc>
            </a:pPr>
            <a:r>
              <a:rPr lang="en-US" dirty="0" smtClean="0"/>
              <a:t>Many robust and mature security options are available for IP networks</a:t>
            </a:r>
          </a:p>
          <a:p>
            <a:pPr>
              <a:lnSpc>
                <a:spcPct val="90000"/>
              </a:lnSpc>
              <a:buNone/>
            </a:pPr>
            <a:r>
              <a:rPr lang="en-US" dirty="0" smtClean="0"/>
              <a:t> </a:t>
            </a:r>
          </a:p>
        </p:txBody>
      </p:sp>
      <p:sp>
        <p:nvSpPr>
          <p:cNvPr id="6" name="Rounded Rectangle 4"/>
          <p:cNvSpPr/>
          <p:nvPr/>
        </p:nvSpPr>
        <p:spPr>
          <a:xfrm>
            <a:off x="533400" y="775648"/>
            <a:ext cx="1369877" cy="293016"/>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01362" tIns="0" rIns="101362" bIns="0" numCol="1" spcCol="1270" anchor="ctr" anchorCtr="0">
            <a:noAutofit/>
          </a:bodyPr>
          <a:lstStyle/>
          <a:p>
            <a:pPr lvl="0" algn="ctr" defTabSz="800100" rtl="0">
              <a:lnSpc>
                <a:spcPct val="90000"/>
              </a:lnSpc>
              <a:spcBef>
                <a:spcPct val="0"/>
              </a:spcBef>
              <a:spcAft>
                <a:spcPct val="35000"/>
              </a:spcAft>
            </a:pPr>
            <a:r>
              <a:rPr lang="en-US" sz="1600" dirty="0" smtClean="0">
                <a:latin typeface="Calibri" pitchFamily="34" charset="0"/>
              </a:rPr>
              <a:t>IP-SAN</a:t>
            </a:r>
            <a:endParaRPr lang="en-US" sz="1600" kern="1200" dirty="0">
              <a:latin typeface="Calibri" pitchFamily="34" charset="0"/>
            </a:endParaRPr>
          </a:p>
        </p:txBody>
      </p:sp>
      <p:sp>
        <p:nvSpPr>
          <p:cNvPr id="7" name="Rectangle 6"/>
          <p:cNvSpPr/>
          <p:nvPr/>
        </p:nvSpPr>
        <p:spPr>
          <a:xfrm>
            <a:off x="304800" y="1066800"/>
            <a:ext cx="8686800" cy="114300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7330" tIns="229108" rIns="297330" bIns="113792" numCol="1" spcCol="1270" anchor="ctr" anchorCtr="0">
            <a:noAutofit/>
          </a:bodyPr>
          <a:lstStyle/>
          <a:p>
            <a:r>
              <a:rPr lang="en-US" sz="2000" dirty="0" smtClean="0">
                <a:latin typeface="Calibri" pitchFamily="34" charset="0"/>
                <a:ea typeface="굴림" pitchFamily="34" charset="-127"/>
              </a:rPr>
              <a:t>It is a technology that provides transfer of block level data over an IP network.</a:t>
            </a:r>
            <a:endParaRPr lang="en-US" sz="2000" b="0" dirty="0" smtClean="0">
              <a:latin typeface="Calibri" pitchFamily="34" charset="0"/>
            </a:endParaRPr>
          </a:p>
        </p:txBody>
      </p:sp>
      <p:sp>
        <p:nvSpPr>
          <p:cNvPr id="8"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9" name="Slide Number Placeholder 4"/>
          <p:cNvSpPr>
            <a:spLocks noGrp="1"/>
          </p:cNvSpPr>
          <p:nvPr>
            <p:ph type="sldNum" sz="quarter" idx="11"/>
          </p:nvPr>
        </p:nvSpPr>
        <p:spPr>
          <a:xfrm>
            <a:off x="8686800" y="6629400"/>
            <a:ext cx="457200" cy="228600"/>
          </a:xfrm>
        </p:spPr>
        <p:txBody>
          <a:bodyPr/>
          <a:lstStyle/>
          <a:p>
            <a:r>
              <a:rPr lang="en-US" dirty="0"/>
              <a:t> </a:t>
            </a:r>
            <a:fld id="{CF609E28-6870-455F-96FD-9E1AEBCBFD1B}" type="slidenum">
              <a:rPr lang="en-US" smtClean="0"/>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85"/>
          <p:cNvSpPr>
            <a:spLocks noChangeShapeType="1"/>
          </p:cNvSpPr>
          <p:nvPr/>
        </p:nvSpPr>
        <p:spPr bwMode="auto">
          <a:xfrm>
            <a:off x="6459537" y="2600325"/>
            <a:ext cx="0" cy="393700"/>
          </a:xfrm>
          <a:prstGeom prst="line">
            <a:avLst/>
          </a:prstGeom>
          <a:noFill/>
          <a:ln w="25400">
            <a:solidFill>
              <a:srgbClr val="0000FF"/>
            </a:solidFill>
            <a:round/>
            <a:headEnd/>
            <a:tailEnd/>
          </a:ln>
        </p:spPr>
        <p:txBody>
          <a:bodyPr/>
          <a:lstStyle/>
          <a:p>
            <a:endParaRPr lang="en-US" dirty="0">
              <a:latin typeface="Calibri" pitchFamily="34" charset="0"/>
            </a:endParaRPr>
          </a:p>
        </p:txBody>
      </p:sp>
      <p:sp>
        <p:nvSpPr>
          <p:cNvPr id="29698" name="Line 81"/>
          <p:cNvSpPr>
            <a:spLocks noChangeShapeType="1"/>
          </p:cNvSpPr>
          <p:nvPr/>
        </p:nvSpPr>
        <p:spPr bwMode="auto">
          <a:xfrm flipH="1">
            <a:off x="6453187" y="1558925"/>
            <a:ext cx="349250" cy="0"/>
          </a:xfrm>
          <a:prstGeom prst="line">
            <a:avLst/>
          </a:prstGeom>
          <a:noFill/>
          <a:ln w="25400">
            <a:solidFill>
              <a:srgbClr val="0000FF"/>
            </a:solidFill>
            <a:round/>
            <a:headEnd/>
            <a:tailEnd/>
          </a:ln>
        </p:spPr>
        <p:txBody>
          <a:bodyPr/>
          <a:lstStyle/>
          <a:p>
            <a:endParaRPr lang="en-US" dirty="0">
              <a:latin typeface="Calibri" pitchFamily="34" charset="0"/>
            </a:endParaRPr>
          </a:p>
        </p:txBody>
      </p:sp>
      <p:sp>
        <p:nvSpPr>
          <p:cNvPr id="29699" name="Line 82"/>
          <p:cNvSpPr>
            <a:spLocks noChangeShapeType="1"/>
          </p:cNvSpPr>
          <p:nvPr/>
        </p:nvSpPr>
        <p:spPr bwMode="auto">
          <a:xfrm>
            <a:off x="6465887" y="1558925"/>
            <a:ext cx="0" cy="990600"/>
          </a:xfrm>
          <a:prstGeom prst="line">
            <a:avLst/>
          </a:prstGeom>
          <a:noFill/>
          <a:ln w="25400">
            <a:solidFill>
              <a:srgbClr val="0000FF"/>
            </a:solidFill>
            <a:round/>
            <a:headEnd/>
            <a:tailEnd/>
          </a:ln>
        </p:spPr>
        <p:txBody>
          <a:bodyPr/>
          <a:lstStyle/>
          <a:p>
            <a:endParaRPr lang="en-US" dirty="0">
              <a:latin typeface="Calibri" pitchFamily="34" charset="0"/>
            </a:endParaRPr>
          </a:p>
        </p:txBody>
      </p:sp>
      <p:sp>
        <p:nvSpPr>
          <p:cNvPr id="64" name="Footer Placeholder 3"/>
          <p:cNvSpPr txBox="1">
            <a:spLocks noGrp="1"/>
          </p:cNvSpPr>
          <p:nvPr/>
        </p:nvSpPr>
        <p:spPr>
          <a:xfrm>
            <a:off x="4419600" y="6629400"/>
            <a:ext cx="4191000" cy="228600"/>
          </a:xfrm>
          <a:prstGeom prst="rect">
            <a:avLst/>
          </a:prstGeom>
          <a:noFill/>
        </p:spPr>
        <p:txBody>
          <a:bodyPr anchor="b"/>
          <a:lstStyle/>
          <a:p>
            <a:pPr algn="r" fontAlgn="auto">
              <a:spcBef>
                <a:spcPts val="0"/>
              </a:spcBef>
              <a:spcAft>
                <a:spcPts val="0"/>
              </a:spcAft>
              <a:defRPr/>
            </a:pPr>
            <a:r>
              <a:rPr lang="en-US" sz="1000" dirty="0">
                <a:solidFill>
                  <a:schemeClr val="tx1">
                    <a:lumMod val="75000"/>
                    <a:lumOff val="25000"/>
                  </a:schemeClr>
                </a:solidFill>
                <a:latin typeface="Calibri" pitchFamily="34" charset="0"/>
                <a:cs typeface="+mn-cs"/>
              </a:rPr>
              <a:t>Classic Data Center</a:t>
            </a:r>
          </a:p>
        </p:txBody>
      </p:sp>
      <p:sp>
        <p:nvSpPr>
          <p:cNvPr id="29702" name="Rectangle 2"/>
          <p:cNvSpPr>
            <a:spLocks noGrp="1" noChangeArrowheads="1"/>
          </p:cNvSpPr>
          <p:nvPr>
            <p:ph type="title" idx="4294967295"/>
          </p:nvPr>
        </p:nvSpPr>
        <p:spPr/>
        <p:txBody>
          <a:bodyPr/>
          <a:lstStyle/>
          <a:p>
            <a:pPr eaLnBrk="1" hangingPunct="1"/>
            <a:r>
              <a:rPr lang="en-US" dirty="0" smtClean="0">
                <a:solidFill>
                  <a:schemeClr val="accent1"/>
                </a:solidFill>
              </a:rPr>
              <a:t>Block Storage Over IP – Protocol Options</a:t>
            </a:r>
          </a:p>
        </p:txBody>
      </p:sp>
      <p:sp>
        <p:nvSpPr>
          <p:cNvPr id="29703" name="Rectangle 3"/>
          <p:cNvSpPr>
            <a:spLocks noGrp="1" noChangeArrowheads="1"/>
          </p:cNvSpPr>
          <p:nvPr>
            <p:ph type="body" idx="4294967295"/>
          </p:nvPr>
        </p:nvSpPr>
        <p:spPr>
          <a:xfrm>
            <a:off x="301752" y="914401"/>
            <a:ext cx="3584448" cy="5029200"/>
          </a:xfrm>
        </p:spPr>
        <p:txBody>
          <a:bodyPr/>
          <a:lstStyle/>
          <a:p>
            <a:pPr marL="231775" lvl="1" indent="-231775">
              <a:lnSpc>
                <a:spcPct val="90000"/>
              </a:lnSpc>
              <a:buClr>
                <a:srgbClr val="92D050"/>
              </a:buClr>
              <a:buSzPct val="120000"/>
              <a:buFont typeface="Arial" charset="0"/>
              <a:buChar char="•"/>
            </a:pPr>
            <a:r>
              <a:rPr lang="en-US" sz="2000" dirty="0" smtClean="0"/>
              <a:t>iSCSI (SCSI over IP)</a:t>
            </a:r>
          </a:p>
          <a:p>
            <a:pPr lvl="1">
              <a:lnSpc>
                <a:spcPct val="90000"/>
              </a:lnSpc>
            </a:pPr>
            <a:r>
              <a:rPr lang="en-US" sz="2000" dirty="0" smtClean="0"/>
              <a:t>Encapsulation of SCSI data in IP packets</a:t>
            </a:r>
          </a:p>
          <a:p>
            <a:pPr lvl="2">
              <a:lnSpc>
                <a:spcPct val="90000"/>
              </a:lnSpc>
            </a:pPr>
            <a:r>
              <a:rPr lang="en-US" sz="1800" dirty="0" smtClean="0"/>
              <a:t>Ethernet NIC card</a:t>
            </a:r>
          </a:p>
          <a:p>
            <a:pPr lvl="2">
              <a:lnSpc>
                <a:spcPct val="90000"/>
              </a:lnSpc>
            </a:pPr>
            <a:r>
              <a:rPr lang="en-US" sz="1800" dirty="0" smtClean="0"/>
              <a:t>TOE card</a:t>
            </a:r>
          </a:p>
          <a:p>
            <a:pPr lvl="2">
              <a:lnSpc>
                <a:spcPct val="90000"/>
              </a:lnSpc>
            </a:pPr>
            <a:r>
              <a:rPr lang="en-US" sz="1800" dirty="0" smtClean="0"/>
              <a:t>iSCSI HBA</a:t>
            </a:r>
          </a:p>
          <a:p>
            <a:pPr lvl="1">
              <a:lnSpc>
                <a:spcPct val="90000"/>
              </a:lnSpc>
            </a:pPr>
            <a:r>
              <a:rPr lang="en-US" sz="2000" dirty="0" smtClean="0"/>
              <a:t>Hardware-based gateway to Fibre Channel storage</a:t>
            </a:r>
          </a:p>
          <a:p>
            <a:pPr lvl="1">
              <a:lnSpc>
                <a:spcPct val="90000"/>
              </a:lnSpc>
            </a:pPr>
            <a:r>
              <a:rPr lang="en-US" sz="2000" dirty="0" smtClean="0"/>
              <a:t>Used to connect compute systems</a:t>
            </a:r>
          </a:p>
          <a:p>
            <a:pPr eaLnBrk="1" hangingPunct="1">
              <a:lnSpc>
                <a:spcPct val="90000"/>
              </a:lnSpc>
            </a:pPr>
            <a:r>
              <a:rPr lang="en-US" sz="2000" dirty="0" smtClean="0"/>
              <a:t>FCIP </a:t>
            </a:r>
          </a:p>
          <a:p>
            <a:pPr lvl="1" eaLnBrk="1" hangingPunct="1">
              <a:lnSpc>
                <a:spcPct val="90000"/>
              </a:lnSpc>
            </a:pPr>
            <a:r>
              <a:rPr lang="en-US" sz="2000" dirty="0" smtClean="0"/>
              <a:t>Fibre Channel-to-IP bridge/tunnel (point-to- point)</a:t>
            </a:r>
          </a:p>
          <a:p>
            <a:pPr lvl="2" eaLnBrk="1" hangingPunct="1">
              <a:lnSpc>
                <a:spcPct val="90000"/>
              </a:lnSpc>
            </a:pPr>
            <a:r>
              <a:rPr lang="en-US" sz="1800" dirty="0" smtClean="0"/>
              <a:t>Fibre Channel end points</a:t>
            </a:r>
          </a:p>
          <a:p>
            <a:pPr lvl="1">
              <a:lnSpc>
                <a:spcPct val="90000"/>
              </a:lnSpc>
            </a:pPr>
            <a:r>
              <a:rPr lang="en-US" sz="2000" dirty="0" smtClean="0"/>
              <a:t>Used in DR</a:t>
            </a:r>
          </a:p>
          <a:p>
            <a:pPr lvl="2" eaLnBrk="1" hangingPunct="1">
              <a:lnSpc>
                <a:spcPct val="90000"/>
              </a:lnSpc>
            </a:pPr>
            <a:endParaRPr lang="en-US" sz="1800" dirty="0" smtClean="0"/>
          </a:p>
        </p:txBody>
      </p:sp>
      <p:sp>
        <p:nvSpPr>
          <p:cNvPr id="29704" name="Line 4"/>
          <p:cNvSpPr>
            <a:spLocks noChangeShapeType="1"/>
          </p:cNvSpPr>
          <p:nvPr/>
        </p:nvSpPr>
        <p:spPr bwMode="auto">
          <a:xfrm flipH="1">
            <a:off x="6708775" y="5299075"/>
            <a:ext cx="552450" cy="0"/>
          </a:xfrm>
          <a:prstGeom prst="line">
            <a:avLst/>
          </a:prstGeom>
          <a:noFill/>
          <a:ln w="25400">
            <a:solidFill>
              <a:srgbClr val="0000FF"/>
            </a:solidFill>
            <a:round/>
            <a:headEnd/>
            <a:tailEnd/>
          </a:ln>
        </p:spPr>
        <p:txBody>
          <a:bodyPr/>
          <a:lstStyle/>
          <a:p>
            <a:endParaRPr lang="en-US" dirty="0">
              <a:latin typeface="Calibri" pitchFamily="34" charset="0"/>
            </a:endParaRPr>
          </a:p>
        </p:txBody>
      </p:sp>
      <p:sp>
        <p:nvSpPr>
          <p:cNvPr id="29705" name="Line 5"/>
          <p:cNvSpPr>
            <a:spLocks noChangeShapeType="1"/>
          </p:cNvSpPr>
          <p:nvPr/>
        </p:nvSpPr>
        <p:spPr bwMode="auto">
          <a:xfrm flipH="1">
            <a:off x="5519737" y="5299075"/>
            <a:ext cx="431800" cy="0"/>
          </a:xfrm>
          <a:prstGeom prst="line">
            <a:avLst/>
          </a:prstGeom>
          <a:noFill/>
          <a:ln w="25400">
            <a:solidFill>
              <a:srgbClr val="0000FF"/>
            </a:solidFill>
            <a:round/>
            <a:headEnd/>
            <a:tailEnd/>
          </a:ln>
        </p:spPr>
        <p:txBody>
          <a:bodyPr/>
          <a:lstStyle/>
          <a:p>
            <a:endParaRPr lang="en-US" dirty="0">
              <a:latin typeface="Calibri" pitchFamily="34" charset="0"/>
            </a:endParaRPr>
          </a:p>
        </p:txBody>
      </p:sp>
      <p:sp>
        <p:nvSpPr>
          <p:cNvPr id="29706" name="Line 6"/>
          <p:cNvSpPr>
            <a:spLocks noChangeShapeType="1"/>
          </p:cNvSpPr>
          <p:nvPr/>
        </p:nvSpPr>
        <p:spPr bwMode="auto">
          <a:xfrm flipH="1">
            <a:off x="7527925" y="5299075"/>
            <a:ext cx="609600" cy="0"/>
          </a:xfrm>
          <a:prstGeom prst="line">
            <a:avLst/>
          </a:prstGeom>
          <a:noFill/>
          <a:ln w="36576">
            <a:solidFill>
              <a:srgbClr val="FF9900"/>
            </a:solidFill>
            <a:round/>
            <a:headEnd/>
            <a:tailEnd/>
          </a:ln>
        </p:spPr>
        <p:txBody>
          <a:bodyPr/>
          <a:lstStyle/>
          <a:p>
            <a:endParaRPr lang="en-US" dirty="0">
              <a:latin typeface="Calibri" pitchFamily="34" charset="0"/>
            </a:endParaRPr>
          </a:p>
        </p:txBody>
      </p:sp>
      <p:sp>
        <p:nvSpPr>
          <p:cNvPr id="29707" name="Line 7"/>
          <p:cNvSpPr>
            <a:spLocks noChangeShapeType="1"/>
          </p:cNvSpPr>
          <p:nvPr/>
        </p:nvSpPr>
        <p:spPr bwMode="auto">
          <a:xfrm flipH="1">
            <a:off x="4681537" y="5299075"/>
            <a:ext cx="384175" cy="0"/>
          </a:xfrm>
          <a:prstGeom prst="line">
            <a:avLst/>
          </a:prstGeom>
          <a:noFill/>
          <a:ln w="36576">
            <a:solidFill>
              <a:srgbClr val="FF9900"/>
            </a:solidFill>
            <a:round/>
            <a:headEnd/>
            <a:tailEnd/>
          </a:ln>
        </p:spPr>
        <p:txBody>
          <a:bodyPr/>
          <a:lstStyle/>
          <a:p>
            <a:endParaRPr lang="en-US" dirty="0">
              <a:latin typeface="Calibri" pitchFamily="34" charset="0"/>
            </a:endParaRPr>
          </a:p>
        </p:txBody>
      </p:sp>
      <p:sp>
        <p:nvSpPr>
          <p:cNvPr id="29708" name="Rectangle 8"/>
          <p:cNvSpPr>
            <a:spLocks noChangeArrowheads="1"/>
          </p:cNvSpPr>
          <p:nvPr/>
        </p:nvSpPr>
        <p:spPr bwMode="auto">
          <a:xfrm>
            <a:off x="7475537" y="5673725"/>
            <a:ext cx="491673"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FC Port </a:t>
            </a:r>
            <a:endParaRPr lang="en-US" sz="1200" b="1" dirty="0">
              <a:latin typeface="Calibri" pitchFamily="34" charset="0"/>
            </a:endParaRPr>
          </a:p>
        </p:txBody>
      </p:sp>
      <p:sp>
        <p:nvSpPr>
          <p:cNvPr id="29709" name="Line 9"/>
          <p:cNvSpPr>
            <a:spLocks noChangeShapeType="1"/>
          </p:cNvSpPr>
          <p:nvPr/>
        </p:nvSpPr>
        <p:spPr bwMode="auto">
          <a:xfrm flipV="1">
            <a:off x="7856537" y="5368925"/>
            <a:ext cx="203200" cy="331788"/>
          </a:xfrm>
          <a:prstGeom prst="line">
            <a:avLst/>
          </a:prstGeom>
          <a:noFill/>
          <a:ln w="15875">
            <a:solidFill>
              <a:srgbClr val="000000"/>
            </a:solidFill>
            <a:round/>
            <a:headEnd/>
            <a:tailEnd type="triangle" w="lg" len="med"/>
          </a:ln>
        </p:spPr>
        <p:txBody>
          <a:bodyPr/>
          <a:lstStyle/>
          <a:p>
            <a:endParaRPr lang="en-US" dirty="0">
              <a:latin typeface="Calibri" pitchFamily="34" charset="0"/>
            </a:endParaRPr>
          </a:p>
        </p:txBody>
      </p:sp>
      <p:sp>
        <p:nvSpPr>
          <p:cNvPr id="29710" name="Rectangle 10"/>
          <p:cNvSpPr>
            <a:spLocks noChangeArrowheads="1"/>
          </p:cNvSpPr>
          <p:nvPr/>
        </p:nvSpPr>
        <p:spPr bwMode="auto">
          <a:xfrm>
            <a:off x="4198937" y="4200525"/>
            <a:ext cx="2101850" cy="244475"/>
          </a:xfrm>
          <a:prstGeom prst="rect">
            <a:avLst/>
          </a:prstGeom>
          <a:noFill/>
          <a:ln w="9525">
            <a:noFill/>
            <a:miter lim="800000"/>
            <a:headEnd/>
            <a:tailEnd/>
          </a:ln>
        </p:spPr>
        <p:txBody>
          <a:bodyPr wrap="none" lIns="0" tIns="0" rIns="0" bIns="0">
            <a:spAutoFit/>
          </a:bodyPr>
          <a:lstStyle/>
          <a:p>
            <a:pPr marL="354013" indent="-354013" defTabSz="941388"/>
            <a:r>
              <a:rPr lang="en-US" sz="1600" b="1" dirty="0">
                <a:solidFill>
                  <a:srgbClr val="000000"/>
                </a:solidFill>
                <a:latin typeface="Calibri" pitchFamily="34" charset="0"/>
              </a:rPr>
              <a:t>(b) FCIP Implementation </a:t>
            </a:r>
            <a:endParaRPr lang="en-US" sz="1600" b="1" dirty="0">
              <a:latin typeface="Calibri" pitchFamily="34" charset="0"/>
            </a:endParaRPr>
          </a:p>
        </p:txBody>
      </p:sp>
      <p:sp>
        <p:nvSpPr>
          <p:cNvPr id="29711" name="Freeform 11"/>
          <p:cNvSpPr>
            <a:spLocks/>
          </p:cNvSpPr>
          <p:nvPr/>
        </p:nvSpPr>
        <p:spPr bwMode="auto">
          <a:xfrm>
            <a:off x="6018212" y="5114925"/>
            <a:ext cx="579438" cy="374650"/>
          </a:xfrm>
          <a:custGeom>
            <a:avLst/>
            <a:gdLst>
              <a:gd name="T0" fmla="*/ 2147483647 w 1461"/>
              <a:gd name="T1" fmla="*/ 1069450079 h 942"/>
              <a:gd name="T2" fmla="*/ 2147483647 w 1461"/>
              <a:gd name="T3" fmla="*/ 2147483647 h 942"/>
              <a:gd name="T4" fmla="*/ 2147483647 w 1461"/>
              <a:gd name="T5" fmla="*/ 1635732214 h 942"/>
              <a:gd name="T6" fmla="*/ 2147483647 w 1461"/>
              <a:gd name="T7" fmla="*/ 503326832 h 942"/>
              <a:gd name="T8" fmla="*/ 2147483647 w 1461"/>
              <a:gd name="T9" fmla="*/ 1635732214 h 942"/>
              <a:gd name="T10" fmla="*/ 2147483647 w 1461"/>
              <a:gd name="T11" fmla="*/ 2147483647 h 942"/>
              <a:gd name="T12" fmla="*/ 2147483647 w 1461"/>
              <a:gd name="T13" fmla="*/ 1698529822 h 942"/>
              <a:gd name="T14" fmla="*/ 2147483647 w 1461"/>
              <a:gd name="T15" fmla="*/ 125752761 h 942"/>
              <a:gd name="T16" fmla="*/ 2147483647 w 1461"/>
              <a:gd name="T17" fmla="*/ 2138900159 h 942"/>
              <a:gd name="T18" fmla="*/ 2147483647 w 1461"/>
              <a:gd name="T19" fmla="*/ 2147483647 h 942"/>
              <a:gd name="T20" fmla="*/ 2147483647 w 1461"/>
              <a:gd name="T21" fmla="*/ 2147483647 h 942"/>
              <a:gd name="T22" fmla="*/ 2147483647 w 1461"/>
              <a:gd name="T23" fmla="*/ 2147483647 h 942"/>
              <a:gd name="T24" fmla="*/ 2147483647 w 1461"/>
              <a:gd name="T25" fmla="*/ 2147483647 h 942"/>
              <a:gd name="T26" fmla="*/ 748564438 w 1461"/>
              <a:gd name="T27" fmla="*/ 2147483647 h 942"/>
              <a:gd name="T28" fmla="*/ 62446049 w 1461"/>
              <a:gd name="T29" fmla="*/ 2147483647 h 942"/>
              <a:gd name="T30" fmla="*/ 2147483647 w 1461"/>
              <a:gd name="T31" fmla="*/ 2147483647 h 942"/>
              <a:gd name="T32" fmla="*/ 2147483647 w 1461"/>
              <a:gd name="T33" fmla="*/ 2147483647 h 942"/>
              <a:gd name="T34" fmla="*/ 2147483647 w 1461"/>
              <a:gd name="T35" fmla="*/ 2147483647 h 942"/>
              <a:gd name="T36" fmla="*/ 2147483647 w 1461"/>
              <a:gd name="T37" fmla="*/ 2147483647 h 942"/>
              <a:gd name="T38" fmla="*/ 2147483647 w 1461"/>
              <a:gd name="T39" fmla="*/ 2147483647 h 942"/>
              <a:gd name="T40" fmla="*/ 2147483647 w 1461"/>
              <a:gd name="T41" fmla="*/ 2147483647 h 942"/>
              <a:gd name="T42" fmla="*/ 2147483647 w 1461"/>
              <a:gd name="T43" fmla="*/ 2147483647 h 942"/>
              <a:gd name="T44" fmla="*/ 2147483647 w 1461"/>
              <a:gd name="T45" fmla="*/ 2147483647 h 942"/>
              <a:gd name="T46" fmla="*/ 2147483647 w 1461"/>
              <a:gd name="T47" fmla="*/ 2147483647 h 942"/>
              <a:gd name="T48" fmla="*/ 2147483647 w 1461"/>
              <a:gd name="T49" fmla="*/ 2147483647 h 942"/>
              <a:gd name="T50" fmla="*/ 2147483647 w 1461"/>
              <a:gd name="T51" fmla="*/ 2147483647 h 942"/>
              <a:gd name="T52" fmla="*/ 2147483647 w 1461"/>
              <a:gd name="T53" fmla="*/ 2147483647 h 942"/>
              <a:gd name="T54" fmla="*/ 2147483647 w 1461"/>
              <a:gd name="T55" fmla="*/ 2147483647 h 942"/>
              <a:gd name="T56" fmla="*/ 2147483647 w 1461"/>
              <a:gd name="T57" fmla="*/ 2147483647 h 942"/>
              <a:gd name="T58" fmla="*/ 2147483647 w 1461"/>
              <a:gd name="T59" fmla="*/ 2147483647 h 942"/>
              <a:gd name="T60" fmla="*/ 2147483647 w 1461"/>
              <a:gd name="T61" fmla="*/ 2147483647 h 942"/>
              <a:gd name="T62" fmla="*/ 2147483647 w 1461"/>
              <a:gd name="T63" fmla="*/ 2147483647 h 942"/>
              <a:gd name="T64" fmla="*/ 2147483647 w 1461"/>
              <a:gd name="T65" fmla="*/ 2147483647 h 942"/>
              <a:gd name="T66" fmla="*/ 2147483647 w 1461"/>
              <a:gd name="T67" fmla="*/ 2147483647 h 942"/>
              <a:gd name="T68" fmla="*/ 2147483647 w 1461"/>
              <a:gd name="T69" fmla="*/ 2147483647 h 942"/>
              <a:gd name="T70" fmla="*/ 2147483647 w 1461"/>
              <a:gd name="T71" fmla="*/ 2147483647 h 942"/>
              <a:gd name="T72" fmla="*/ 2147483647 w 1461"/>
              <a:gd name="T73" fmla="*/ 2147483647 h 942"/>
              <a:gd name="T74" fmla="*/ 2147483647 w 1461"/>
              <a:gd name="T75" fmla="*/ 2147483647 h 942"/>
              <a:gd name="T76" fmla="*/ 2147483647 w 1461"/>
              <a:gd name="T77" fmla="*/ 2147483647 h 942"/>
              <a:gd name="T78" fmla="*/ 2147483647 w 1461"/>
              <a:gd name="T79" fmla="*/ 2147483647 h 942"/>
              <a:gd name="T80" fmla="*/ 2147483647 w 1461"/>
              <a:gd name="T81" fmla="*/ 2147483647 h 942"/>
              <a:gd name="T82" fmla="*/ 2147483647 w 1461"/>
              <a:gd name="T83" fmla="*/ 2147483647 h 942"/>
              <a:gd name="T84" fmla="*/ 2147483647 w 1461"/>
              <a:gd name="T85" fmla="*/ 2147483647 h 942"/>
              <a:gd name="T86" fmla="*/ 2147483647 w 1461"/>
              <a:gd name="T87" fmla="*/ 2147483647 h 942"/>
              <a:gd name="T88" fmla="*/ 2147483647 w 1461"/>
              <a:gd name="T89" fmla="*/ 2147483647 h 942"/>
              <a:gd name="T90" fmla="*/ 2147483647 w 1461"/>
              <a:gd name="T91" fmla="*/ 2147483647 h 942"/>
              <a:gd name="T92" fmla="*/ 2147483647 w 1461"/>
              <a:gd name="T93" fmla="*/ 2147483647 h 942"/>
              <a:gd name="T94" fmla="*/ 2147483647 w 1461"/>
              <a:gd name="T95" fmla="*/ 2147483647 h 942"/>
              <a:gd name="T96" fmla="*/ 2147483647 w 1461"/>
              <a:gd name="T97" fmla="*/ 62955526 h 9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1"/>
              <a:gd name="T148" fmla="*/ 0 h 942"/>
              <a:gd name="T149" fmla="*/ 1461 w 1461"/>
              <a:gd name="T150" fmla="*/ 942 h 9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1" h="942">
                <a:moveTo>
                  <a:pt x="1117" y="2"/>
                </a:moveTo>
                <a:lnTo>
                  <a:pt x="1096" y="5"/>
                </a:lnTo>
                <a:lnTo>
                  <a:pt x="1077" y="10"/>
                </a:lnTo>
                <a:lnTo>
                  <a:pt x="1059" y="17"/>
                </a:lnTo>
                <a:lnTo>
                  <a:pt x="1043" y="27"/>
                </a:lnTo>
                <a:lnTo>
                  <a:pt x="1012" y="50"/>
                </a:lnTo>
                <a:lnTo>
                  <a:pt x="997" y="66"/>
                </a:lnTo>
                <a:lnTo>
                  <a:pt x="985" y="83"/>
                </a:lnTo>
                <a:lnTo>
                  <a:pt x="953" y="65"/>
                </a:lnTo>
                <a:lnTo>
                  <a:pt x="921" y="49"/>
                </a:lnTo>
                <a:lnTo>
                  <a:pt x="889" y="36"/>
                </a:lnTo>
                <a:lnTo>
                  <a:pt x="858" y="26"/>
                </a:lnTo>
                <a:lnTo>
                  <a:pt x="826" y="17"/>
                </a:lnTo>
                <a:lnTo>
                  <a:pt x="793" y="12"/>
                </a:lnTo>
                <a:lnTo>
                  <a:pt x="761" y="9"/>
                </a:lnTo>
                <a:lnTo>
                  <a:pt x="731" y="8"/>
                </a:lnTo>
                <a:lnTo>
                  <a:pt x="699" y="9"/>
                </a:lnTo>
                <a:lnTo>
                  <a:pt x="667" y="12"/>
                </a:lnTo>
                <a:lnTo>
                  <a:pt x="635" y="17"/>
                </a:lnTo>
                <a:lnTo>
                  <a:pt x="604" y="26"/>
                </a:lnTo>
                <a:lnTo>
                  <a:pt x="572" y="36"/>
                </a:lnTo>
                <a:lnTo>
                  <a:pt x="540" y="49"/>
                </a:lnTo>
                <a:lnTo>
                  <a:pt x="508" y="65"/>
                </a:lnTo>
                <a:lnTo>
                  <a:pt x="478" y="83"/>
                </a:lnTo>
                <a:lnTo>
                  <a:pt x="464" y="66"/>
                </a:lnTo>
                <a:lnTo>
                  <a:pt x="449" y="50"/>
                </a:lnTo>
                <a:lnTo>
                  <a:pt x="434" y="37"/>
                </a:lnTo>
                <a:lnTo>
                  <a:pt x="419" y="27"/>
                </a:lnTo>
                <a:lnTo>
                  <a:pt x="402" y="17"/>
                </a:lnTo>
                <a:lnTo>
                  <a:pt x="385" y="10"/>
                </a:lnTo>
                <a:lnTo>
                  <a:pt x="366" y="5"/>
                </a:lnTo>
                <a:lnTo>
                  <a:pt x="347" y="2"/>
                </a:lnTo>
                <a:lnTo>
                  <a:pt x="310" y="1"/>
                </a:lnTo>
                <a:lnTo>
                  <a:pt x="274" y="6"/>
                </a:lnTo>
                <a:lnTo>
                  <a:pt x="237" y="17"/>
                </a:lnTo>
                <a:lnTo>
                  <a:pt x="202" y="34"/>
                </a:lnTo>
                <a:lnTo>
                  <a:pt x="184" y="44"/>
                </a:lnTo>
                <a:lnTo>
                  <a:pt x="169" y="56"/>
                </a:lnTo>
                <a:lnTo>
                  <a:pt x="154" y="69"/>
                </a:lnTo>
                <a:lnTo>
                  <a:pt x="142" y="83"/>
                </a:lnTo>
                <a:lnTo>
                  <a:pt x="129" y="96"/>
                </a:lnTo>
                <a:lnTo>
                  <a:pt x="119" y="111"/>
                </a:lnTo>
                <a:lnTo>
                  <a:pt x="101" y="144"/>
                </a:lnTo>
                <a:lnTo>
                  <a:pt x="92" y="162"/>
                </a:lnTo>
                <a:lnTo>
                  <a:pt x="86" y="181"/>
                </a:lnTo>
                <a:lnTo>
                  <a:pt x="81" y="199"/>
                </a:lnTo>
                <a:lnTo>
                  <a:pt x="80" y="219"/>
                </a:lnTo>
                <a:lnTo>
                  <a:pt x="79" y="237"/>
                </a:lnTo>
                <a:lnTo>
                  <a:pt x="82" y="258"/>
                </a:lnTo>
                <a:lnTo>
                  <a:pt x="87" y="276"/>
                </a:lnTo>
                <a:lnTo>
                  <a:pt x="95" y="296"/>
                </a:lnTo>
                <a:lnTo>
                  <a:pt x="71" y="316"/>
                </a:lnTo>
                <a:lnTo>
                  <a:pt x="52" y="338"/>
                </a:lnTo>
                <a:lnTo>
                  <a:pt x="36" y="360"/>
                </a:lnTo>
                <a:lnTo>
                  <a:pt x="23" y="382"/>
                </a:lnTo>
                <a:lnTo>
                  <a:pt x="12" y="402"/>
                </a:lnTo>
                <a:lnTo>
                  <a:pt x="5" y="424"/>
                </a:lnTo>
                <a:lnTo>
                  <a:pt x="1" y="447"/>
                </a:lnTo>
                <a:lnTo>
                  <a:pt x="0" y="469"/>
                </a:lnTo>
                <a:lnTo>
                  <a:pt x="1" y="489"/>
                </a:lnTo>
                <a:lnTo>
                  <a:pt x="5" y="511"/>
                </a:lnTo>
                <a:lnTo>
                  <a:pt x="12" y="532"/>
                </a:lnTo>
                <a:lnTo>
                  <a:pt x="23" y="554"/>
                </a:lnTo>
                <a:lnTo>
                  <a:pt x="36" y="574"/>
                </a:lnTo>
                <a:lnTo>
                  <a:pt x="52" y="596"/>
                </a:lnTo>
                <a:lnTo>
                  <a:pt x="71" y="618"/>
                </a:lnTo>
                <a:lnTo>
                  <a:pt x="95" y="640"/>
                </a:lnTo>
                <a:lnTo>
                  <a:pt x="87" y="658"/>
                </a:lnTo>
                <a:lnTo>
                  <a:pt x="82" y="676"/>
                </a:lnTo>
                <a:lnTo>
                  <a:pt x="79" y="694"/>
                </a:lnTo>
                <a:lnTo>
                  <a:pt x="80" y="714"/>
                </a:lnTo>
                <a:lnTo>
                  <a:pt x="81" y="732"/>
                </a:lnTo>
                <a:lnTo>
                  <a:pt x="86" y="751"/>
                </a:lnTo>
                <a:lnTo>
                  <a:pt x="92" y="769"/>
                </a:lnTo>
                <a:lnTo>
                  <a:pt x="101" y="789"/>
                </a:lnTo>
                <a:lnTo>
                  <a:pt x="112" y="813"/>
                </a:lnTo>
                <a:lnTo>
                  <a:pt x="127" y="834"/>
                </a:lnTo>
                <a:lnTo>
                  <a:pt x="144" y="853"/>
                </a:lnTo>
                <a:lnTo>
                  <a:pt x="153" y="862"/>
                </a:lnTo>
                <a:lnTo>
                  <a:pt x="164" y="872"/>
                </a:lnTo>
                <a:lnTo>
                  <a:pt x="182" y="886"/>
                </a:lnTo>
                <a:lnTo>
                  <a:pt x="202" y="899"/>
                </a:lnTo>
                <a:lnTo>
                  <a:pt x="219" y="908"/>
                </a:lnTo>
                <a:lnTo>
                  <a:pt x="237" y="916"/>
                </a:lnTo>
                <a:lnTo>
                  <a:pt x="255" y="922"/>
                </a:lnTo>
                <a:lnTo>
                  <a:pt x="274" y="927"/>
                </a:lnTo>
                <a:lnTo>
                  <a:pt x="292" y="930"/>
                </a:lnTo>
                <a:lnTo>
                  <a:pt x="310" y="932"/>
                </a:lnTo>
                <a:lnTo>
                  <a:pt x="328" y="932"/>
                </a:lnTo>
                <a:lnTo>
                  <a:pt x="347" y="931"/>
                </a:lnTo>
                <a:lnTo>
                  <a:pt x="366" y="927"/>
                </a:lnTo>
                <a:lnTo>
                  <a:pt x="370" y="925"/>
                </a:lnTo>
                <a:lnTo>
                  <a:pt x="372" y="924"/>
                </a:lnTo>
                <a:lnTo>
                  <a:pt x="375" y="924"/>
                </a:lnTo>
                <a:lnTo>
                  <a:pt x="385" y="922"/>
                </a:lnTo>
                <a:lnTo>
                  <a:pt x="393" y="918"/>
                </a:lnTo>
                <a:lnTo>
                  <a:pt x="397" y="916"/>
                </a:lnTo>
                <a:lnTo>
                  <a:pt x="399" y="915"/>
                </a:lnTo>
                <a:lnTo>
                  <a:pt x="402" y="915"/>
                </a:lnTo>
                <a:lnTo>
                  <a:pt x="410" y="910"/>
                </a:lnTo>
                <a:lnTo>
                  <a:pt x="419" y="906"/>
                </a:lnTo>
                <a:lnTo>
                  <a:pt x="426" y="900"/>
                </a:lnTo>
                <a:lnTo>
                  <a:pt x="434" y="895"/>
                </a:lnTo>
                <a:lnTo>
                  <a:pt x="437" y="891"/>
                </a:lnTo>
                <a:lnTo>
                  <a:pt x="441" y="888"/>
                </a:lnTo>
                <a:lnTo>
                  <a:pt x="449" y="882"/>
                </a:lnTo>
                <a:lnTo>
                  <a:pt x="464" y="867"/>
                </a:lnTo>
                <a:lnTo>
                  <a:pt x="478" y="852"/>
                </a:lnTo>
                <a:lnTo>
                  <a:pt x="506" y="872"/>
                </a:lnTo>
                <a:lnTo>
                  <a:pt x="535" y="891"/>
                </a:lnTo>
                <a:lnTo>
                  <a:pt x="565" y="906"/>
                </a:lnTo>
                <a:lnTo>
                  <a:pt x="595" y="919"/>
                </a:lnTo>
                <a:lnTo>
                  <a:pt x="625" y="928"/>
                </a:lnTo>
                <a:lnTo>
                  <a:pt x="657" y="936"/>
                </a:lnTo>
                <a:lnTo>
                  <a:pt x="688" y="940"/>
                </a:lnTo>
                <a:lnTo>
                  <a:pt x="720" y="942"/>
                </a:lnTo>
                <a:lnTo>
                  <a:pt x="751" y="940"/>
                </a:lnTo>
                <a:lnTo>
                  <a:pt x="783" y="936"/>
                </a:lnTo>
                <a:lnTo>
                  <a:pt x="815" y="928"/>
                </a:lnTo>
                <a:lnTo>
                  <a:pt x="850" y="919"/>
                </a:lnTo>
                <a:lnTo>
                  <a:pt x="882" y="906"/>
                </a:lnTo>
                <a:lnTo>
                  <a:pt x="916" y="891"/>
                </a:lnTo>
                <a:lnTo>
                  <a:pt x="950" y="872"/>
                </a:lnTo>
                <a:lnTo>
                  <a:pt x="985" y="852"/>
                </a:lnTo>
                <a:lnTo>
                  <a:pt x="997" y="867"/>
                </a:lnTo>
                <a:lnTo>
                  <a:pt x="1012" y="882"/>
                </a:lnTo>
                <a:lnTo>
                  <a:pt x="1027" y="895"/>
                </a:lnTo>
                <a:lnTo>
                  <a:pt x="1043" y="906"/>
                </a:lnTo>
                <a:lnTo>
                  <a:pt x="1059" y="915"/>
                </a:lnTo>
                <a:lnTo>
                  <a:pt x="1077" y="922"/>
                </a:lnTo>
                <a:lnTo>
                  <a:pt x="1096" y="927"/>
                </a:lnTo>
                <a:lnTo>
                  <a:pt x="1117" y="931"/>
                </a:lnTo>
                <a:lnTo>
                  <a:pt x="1125" y="931"/>
                </a:lnTo>
                <a:lnTo>
                  <a:pt x="1129" y="931"/>
                </a:lnTo>
                <a:lnTo>
                  <a:pt x="1131" y="931"/>
                </a:lnTo>
                <a:lnTo>
                  <a:pt x="1132" y="931"/>
                </a:lnTo>
                <a:lnTo>
                  <a:pt x="1134" y="932"/>
                </a:lnTo>
                <a:lnTo>
                  <a:pt x="1152" y="932"/>
                </a:lnTo>
                <a:lnTo>
                  <a:pt x="1170" y="930"/>
                </a:lnTo>
                <a:lnTo>
                  <a:pt x="1189" y="927"/>
                </a:lnTo>
                <a:lnTo>
                  <a:pt x="1207" y="922"/>
                </a:lnTo>
                <a:lnTo>
                  <a:pt x="1225" y="916"/>
                </a:lnTo>
                <a:lnTo>
                  <a:pt x="1243" y="908"/>
                </a:lnTo>
                <a:lnTo>
                  <a:pt x="1261" y="899"/>
                </a:lnTo>
                <a:lnTo>
                  <a:pt x="1277" y="888"/>
                </a:lnTo>
                <a:lnTo>
                  <a:pt x="1293" y="877"/>
                </a:lnTo>
                <a:lnTo>
                  <a:pt x="1307" y="864"/>
                </a:lnTo>
                <a:lnTo>
                  <a:pt x="1321" y="851"/>
                </a:lnTo>
                <a:lnTo>
                  <a:pt x="1333" y="836"/>
                </a:lnTo>
                <a:lnTo>
                  <a:pt x="1344" y="822"/>
                </a:lnTo>
                <a:lnTo>
                  <a:pt x="1354" y="806"/>
                </a:lnTo>
                <a:lnTo>
                  <a:pt x="1364" y="789"/>
                </a:lnTo>
                <a:lnTo>
                  <a:pt x="1370" y="771"/>
                </a:lnTo>
                <a:lnTo>
                  <a:pt x="1375" y="755"/>
                </a:lnTo>
                <a:lnTo>
                  <a:pt x="1379" y="739"/>
                </a:lnTo>
                <a:lnTo>
                  <a:pt x="1382" y="723"/>
                </a:lnTo>
                <a:lnTo>
                  <a:pt x="1382" y="705"/>
                </a:lnTo>
                <a:lnTo>
                  <a:pt x="1381" y="689"/>
                </a:lnTo>
                <a:lnTo>
                  <a:pt x="1379" y="673"/>
                </a:lnTo>
                <a:lnTo>
                  <a:pt x="1376" y="657"/>
                </a:lnTo>
                <a:lnTo>
                  <a:pt x="1369" y="640"/>
                </a:lnTo>
                <a:lnTo>
                  <a:pt x="1390" y="617"/>
                </a:lnTo>
                <a:lnTo>
                  <a:pt x="1409" y="594"/>
                </a:lnTo>
                <a:lnTo>
                  <a:pt x="1424" y="572"/>
                </a:lnTo>
                <a:lnTo>
                  <a:pt x="1438" y="550"/>
                </a:lnTo>
                <a:lnTo>
                  <a:pt x="1447" y="528"/>
                </a:lnTo>
                <a:lnTo>
                  <a:pt x="1455" y="506"/>
                </a:lnTo>
                <a:lnTo>
                  <a:pt x="1459" y="484"/>
                </a:lnTo>
                <a:lnTo>
                  <a:pt x="1461" y="464"/>
                </a:lnTo>
                <a:lnTo>
                  <a:pt x="1459" y="442"/>
                </a:lnTo>
                <a:lnTo>
                  <a:pt x="1455" y="420"/>
                </a:lnTo>
                <a:lnTo>
                  <a:pt x="1447" y="398"/>
                </a:lnTo>
                <a:lnTo>
                  <a:pt x="1438" y="378"/>
                </a:lnTo>
                <a:lnTo>
                  <a:pt x="1424" y="356"/>
                </a:lnTo>
                <a:lnTo>
                  <a:pt x="1409" y="336"/>
                </a:lnTo>
                <a:lnTo>
                  <a:pt x="1390" y="316"/>
                </a:lnTo>
                <a:lnTo>
                  <a:pt x="1369" y="296"/>
                </a:lnTo>
                <a:lnTo>
                  <a:pt x="1374" y="276"/>
                </a:lnTo>
                <a:lnTo>
                  <a:pt x="1379" y="258"/>
                </a:lnTo>
                <a:lnTo>
                  <a:pt x="1381" y="237"/>
                </a:lnTo>
                <a:lnTo>
                  <a:pt x="1382" y="219"/>
                </a:lnTo>
                <a:lnTo>
                  <a:pt x="1379" y="199"/>
                </a:lnTo>
                <a:lnTo>
                  <a:pt x="1376" y="181"/>
                </a:lnTo>
                <a:lnTo>
                  <a:pt x="1371" y="162"/>
                </a:lnTo>
                <a:lnTo>
                  <a:pt x="1364" y="144"/>
                </a:lnTo>
                <a:lnTo>
                  <a:pt x="1354" y="127"/>
                </a:lnTo>
                <a:lnTo>
                  <a:pt x="1344" y="111"/>
                </a:lnTo>
                <a:lnTo>
                  <a:pt x="1333" y="96"/>
                </a:lnTo>
                <a:lnTo>
                  <a:pt x="1321" y="83"/>
                </a:lnTo>
                <a:lnTo>
                  <a:pt x="1307" y="69"/>
                </a:lnTo>
                <a:lnTo>
                  <a:pt x="1293" y="56"/>
                </a:lnTo>
                <a:lnTo>
                  <a:pt x="1277" y="44"/>
                </a:lnTo>
                <a:lnTo>
                  <a:pt x="1261" y="34"/>
                </a:lnTo>
                <a:lnTo>
                  <a:pt x="1225" y="17"/>
                </a:lnTo>
                <a:lnTo>
                  <a:pt x="1189" y="6"/>
                </a:lnTo>
                <a:lnTo>
                  <a:pt x="1152" y="1"/>
                </a:lnTo>
                <a:lnTo>
                  <a:pt x="1134" y="0"/>
                </a:lnTo>
                <a:lnTo>
                  <a:pt x="1117" y="2"/>
                </a:lnTo>
                <a:close/>
              </a:path>
            </a:pathLst>
          </a:custGeom>
          <a:solidFill>
            <a:srgbClr val="FFFFFF"/>
          </a:solidFill>
          <a:ln w="9525">
            <a:noFill/>
            <a:round/>
            <a:headEnd/>
            <a:tailEnd/>
          </a:ln>
        </p:spPr>
        <p:txBody>
          <a:bodyPr/>
          <a:lstStyle/>
          <a:p>
            <a:endParaRPr lang="en-US" dirty="0">
              <a:latin typeface="Calibri" pitchFamily="34" charset="0"/>
            </a:endParaRPr>
          </a:p>
        </p:txBody>
      </p:sp>
      <p:sp>
        <p:nvSpPr>
          <p:cNvPr id="29712" name="Rectangle 13"/>
          <p:cNvSpPr>
            <a:spLocks noChangeArrowheads="1"/>
          </p:cNvSpPr>
          <p:nvPr/>
        </p:nvSpPr>
        <p:spPr bwMode="auto">
          <a:xfrm>
            <a:off x="4833937" y="5673725"/>
            <a:ext cx="497508"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FC HBA </a:t>
            </a:r>
            <a:endParaRPr lang="en-US" sz="1200" b="1" dirty="0">
              <a:latin typeface="Calibri" pitchFamily="34" charset="0"/>
            </a:endParaRPr>
          </a:p>
        </p:txBody>
      </p:sp>
      <p:sp>
        <p:nvSpPr>
          <p:cNvPr id="29713" name="Line 14"/>
          <p:cNvSpPr>
            <a:spLocks noChangeShapeType="1"/>
          </p:cNvSpPr>
          <p:nvPr/>
        </p:nvSpPr>
        <p:spPr bwMode="auto">
          <a:xfrm flipH="1" flipV="1">
            <a:off x="4681537" y="5341938"/>
            <a:ext cx="201613" cy="331787"/>
          </a:xfrm>
          <a:prstGeom prst="line">
            <a:avLst/>
          </a:prstGeom>
          <a:noFill/>
          <a:ln w="15875">
            <a:solidFill>
              <a:srgbClr val="000000"/>
            </a:solidFill>
            <a:round/>
            <a:headEnd/>
            <a:tailEnd type="triangle" w="lg" len="med"/>
          </a:ln>
        </p:spPr>
        <p:txBody>
          <a:bodyPr/>
          <a:lstStyle/>
          <a:p>
            <a:endParaRPr lang="en-US" dirty="0">
              <a:latin typeface="Calibri" pitchFamily="34" charset="0"/>
            </a:endParaRPr>
          </a:p>
        </p:txBody>
      </p:sp>
      <p:sp>
        <p:nvSpPr>
          <p:cNvPr id="29714" name="Freeform 15"/>
          <p:cNvSpPr>
            <a:spLocks/>
          </p:cNvSpPr>
          <p:nvPr/>
        </p:nvSpPr>
        <p:spPr bwMode="auto">
          <a:xfrm>
            <a:off x="4618037" y="5241925"/>
            <a:ext cx="120650" cy="103188"/>
          </a:xfrm>
          <a:custGeom>
            <a:avLst/>
            <a:gdLst>
              <a:gd name="T0" fmla="*/ 56982508 w 865"/>
              <a:gd name="T1" fmla="*/ 26993861 h 344"/>
              <a:gd name="T2" fmla="*/ 40699087 w 865"/>
              <a:gd name="T3" fmla="*/ 26993861 h 344"/>
              <a:gd name="T4" fmla="*/ 29843371 w 865"/>
              <a:gd name="T5" fmla="*/ 80981291 h 344"/>
              <a:gd name="T6" fmla="*/ 13559805 w 865"/>
              <a:gd name="T7" fmla="*/ 161962283 h 344"/>
              <a:gd name="T8" fmla="*/ 5427856 w 865"/>
              <a:gd name="T9" fmla="*/ 296930939 h 344"/>
              <a:gd name="T10" fmla="*/ 0 w 865"/>
              <a:gd name="T11" fmla="*/ 431809680 h 344"/>
              <a:gd name="T12" fmla="*/ 0 w 865"/>
              <a:gd name="T13" fmla="*/ 674752992 h 344"/>
              <a:gd name="T14" fmla="*/ 0 w 865"/>
              <a:gd name="T15" fmla="*/ 2147483647 h 344"/>
              <a:gd name="T16" fmla="*/ 0 w 865"/>
              <a:gd name="T17" fmla="*/ 2147483647 h 344"/>
              <a:gd name="T18" fmla="*/ 5427856 w 865"/>
              <a:gd name="T19" fmla="*/ 2147483647 h 344"/>
              <a:gd name="T20" fmla="*/ 13559805 w 865"/>
              <a:gd name="T21" fmla="*/ 2147483647 h 344"/>
              <a:gd name="T22" fmla="*/ 29843371 w 865"/>
              <a:gd name="T23" fmla="*/ 2147483647 h 344"/>
              <a:gd name="T24" fmla="*/ 37994854 w 865"/>
              <a:gd name="T25" fmla="*/ 2147483647 h 344"/>
              <a:gd name="T26" fmla="*/ 51554655 w 865"/>
              <a:gd name="T27" fmla="*/ 2147483647 h 344"/>
              <a:gd name="T28" fmla="*/ 2147483647 w 865"/>
              <a:gd name="T29" fmla="*/ 2147483647 h 344"/>
              <a:gd name="T30" fmla="*/ 2147483647 w 865"/>
              <a:gd name="T31" fmla="*/ 2147483647 h 344"/>
              <a:gd name="T32" fmla="*/ 2147483647 w 865"/>
              <a:gd name="T33" fmla="*/ 2147483647 h 344"/>
              <a:gd name="T34" fmla="*/ 2147483647 w 865"/>
              <a:gd name="T35" fmla="*/ 2147483647 h 344"/>
              <a:gd name="T36" fmla="*/ 2147483647 w 865"/>
              <a:gd name="T37" fmla="*/ 2147483647 h 344"/>
              <a:gd name="T38" fmla="*/ 2147483647 w 865"/>
              <a:gd name="T39" fmla="*/ 2147483647 h 344"/>
              <a:gd name="T40" fmla="*/ 2147483647 w 865"/>
              <a:gd name="T41" fmla="*/ 2147483647 h 344"/>
              <a:gd name="T42" fmla="*/ 2147483647 w 865"/>
              <a:gd name="T43" fmla="*/ 2147483647 h 344"/>
              <a:gd name="T44" fmla="*/ 2147483647 w 865"/>
              <a:gd name="T45" fmla="*/ 2147483647 h 344"/>
              <a:gd name="T46" fmla="*/ 2147483647 w 865"/>
              <a:gd name="T47" fmla="*/ 2147483647 h 344"/>
              <a:gd name="T48" fmla="*/ 2147483647 w 865"/>
              <a:gd name="T49" fmla="*/ 2147483647 h 344"/>
              <a:gd name="T50" fmla="*/ 2147483647 w 865"/>
              <a:gd name="T51" fmla="*/ 674752992 h 344"/>
              <a:gd name="T52" fmla="*/ 2147483647 w 865"/>
              <a:gd name="T53" fmla="*/ 485797083 h 344"/>
              <a:gd name="T54" fmla="*/ 2147483647 w 865"/>
              <a:gd name="T55" fmla="*/ 350918416 h 344"/>
              <a:gd name="T56" fmla="*/ 2147483647 w 865"/>
              <a:gd name="T57" fmla="*/ 215949685 h 344"/>
              <a:gd name="T58" fmla="*/ 2147483647 w 865"/>
              <a:gd name="T59" fmla="*/ 161962283 h 344"/>
              <a:gd name="T60" fmla="*/ 2147483647 w 865"/>
              <a:gd name="T61" fmla="*/ 53987421 h 344"/>
              <a:gd name="T62" fmla="*/ 2147483647 w 865"/>
              <a:gd name="T63" fmla="*/ 26993861 h 344"/>
              <a:gd name="T64" fmla="*/ 2147483647 w 865"/>
              <a:gd name="T65" fmla="*/ 0 h 344"/>
              <a:gd name="T66" fmla="*/ 2147483647 w 865"/>
              <a:gd name="T67" fmla="*/ 26993861 h 344"/>
              <a:gd name="T68" fmla="*/ 56982508 w 865"/>
              <a:gd name="T69" fmla="*/ 26993861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FF6600"/>
          </a:solidFill>
          <a:ln w="9525">
            <a:noFill/>
            <a:round/>
            <a:headEnd/>
            <a:tailEnd/>
          </a:ln>
        </p:spPr>
        <p:txBody>
          <a:bodyPr/>
          <a:lstStyle/>
          <a:p>
            <a:endParaRPr lang="en-US" dirty="0">
              <a:latin typeface="Calibri" pitchFamily="34" charset="0"/>
            </a:endParaRPr>
          </a:p>
        </p:txBody>
      </p:sp>
      <p:sp>
        <p:nvSpPr>
          <p:cNvPr id="29715" name="Freeform 22"/>
          <p:cNvSpPr>
            <a:spLocks/>
          </p:cNvSpPr>
          <p:nvPr/>
        </p:nvSpPr>
        <p:spPr bwMode="auto">
          <a:xfrm>
            <a:off x="8085137" y="4754563"/>
            <a:ext cx="120650" cy="103187"/>
          </a:xfrm>
          <a:custGeom>
            <a:avLst/>
            <a:gdLst>
              <a:gd name="T0" fmla="*/ 56982508 w 865"/>
              <a:gd name="T1" fmla="*/ 26993299 h 344"/>
              <a:gd name="T2" fmla="*/ 40699087 w 865"/>
              <a:gd name="T3" fmla="*/ 26993299 h 344"/>
              <a:gd name="T4" fmla="*/ 29843371 w 865"/>
              <a:gd name="T5" fmla="*/ 80979607 h 344"/>
              <a:gd name="T6" fmla="*/ 13559805 w 865"/>
              <a:gd name="T7" fmla="*/ 161959213 h 344"/>
              <a:gd name="T8" fmla="*/ 5427856 w 865"/>
              <a:gd name="T9" fmla="*/ 296925062 h 344"/>
              <a:gd name="T10" fmla="*/ 0 w 865"/>
              <a:gd name="T11" fmla="*/ 431801296 h 344"/>
              <a:gd name="T12" fmla="*/ 0 w 865"/>
              <a:gd name="T13" fmla="*/ 674739854 h 344"/>
              <a:gd name="T14" fmla="*/ 0 w 865"/>
              <a:gd name="T15" fmla="*/ 2147483647 h 344"/>
              <a:gd name="T16" fmla="*/ 0 w 865"/>
              <a:gd name="T17" fmla="*/ 2147483647 h 344"/>
              <a:gd name="T18" fmla="*/ 5427856 w 865"/>
              <a:gd name="T19" fmla="*/ 2147483647 h 344"/>
              <a:gd name="T20" fmla="*/ 13559805 w 865"/>
              <a:gd name="T21" fmla="*/ 2147483647 h 344"/>
              <a:gd name="T22" fmla="*/ 29843371 w 865"/>
              <a:gd name="T23" fmla="*/ 2147483647 h 344"/>
              <a:gd name="T24" fmla="*/ 37994854 w 865"/>
              <a:gd name="T25" fmla="*/ 2147483647 h 344"/>
              <a:gd name="T26" fmla="*/ 51554655 w 865"/>
              <a:gd name="T27" fmla="*/ 2147483647 h 344"/>
              <a:gd name="T28" fmla="*/ 2147483647 w 865"/>
              <a:gd name="T29" fmla="*/ 2147483647 h 344"/>
              <a:gd name="T30" fmla="*/ 2147483647 w 865"/>
              <a:gd name="T31" fmla="*/ 2147483647 h 344"/>
              <a:gd name="T32" fmla="*/ 2147483647 w 865"/>
              <a:gd name="T33" fmla="*/ 2147483647 h 344"/>
              <a:gd name="T34" fmla="*/ 2147483647 w 865"/>
              <a:gd name="T35" fmla="*/ 2147483647 h 344"/>
              <a:gd name="T36" fmla="*/ 2147483647 w 865"/>
              <a:gd name="T37" fmla="*/ 2147483647 h 344"/>
              <a:gd name="T38" fmla="*/ 2147483647 w 865"/>
              <a:gd name="T39" fmla="*/ 2147483647 h 344"/>
              <a:gd name="T40" fmla="*/ 2147483647 w 865"/>
              <a:gd name="T41" fmla="*/ 2147483647 h 344"/>
              <a:gd name="T42" fmla="*/ 2147483647 w 865"/>
              <a:gd name="T43" fmla="*/ 2147483647 h 344"/>
              <a:gd name="T44" fmla="*/ 2147483647 w 865"/>
              <a:gd name="T45" fmla="*/ 2147483647 h 344"/>
              <a:gd name="T46" fmla="*/ 2147483647 w 865"/>
              <a:gd name="T47" fmla="*/ 2147483647 h 344"/>
              <a:gd name="T48" fmla="*/ 2147483647 w 865"/>
              <a:gd name="T49" fmla="*/ 2147483647 h 344"/>
              <a:gd name="T50" fmla="*/ 2147483647 w 865"/>
              <a:gd name="T51" fmla="*/ 674739854 h 344"/>
              <a:gd name="T52" fmla="*/ 2147483647 w 865"/>
              <a:gd name="T53" fmla="*/ 485787576 h 344"/>
              <a:gd name="T54" fmla="*/ 2147483647 w 865"/>
              <a:gd name="T55" fmla="*/ 350911416 h 344"/>
              <a:gd name="T56" fmla="*/ 2147483647 w 865"/>
              <a:gd name="T57" fmla="*/ 215945492 h 344"/>
              <a:gd name="T58" fmla="*/ 2147483647 w 865"/>
              <a:gd name="T59" fmla="*/ 161959213 h 344"/>
              <a:gd name="T60" fmla="*/ 2147483647 w 865"/>
              <a:gd name="T61" fmla="*/ 53986298 h 344"/>
              <a:gd name="T62" fmla="*/ 2147483647 w 865"/>
              <a:gd name="T63" fmla="*/ 26993299 h 344"/>
              <a:gd name="T64" fmla="*/ 2147483647 w 865"/>
              <a:gd name="T65" fmla="*/ 0 h 344"/>
              <a:gd name="T66" fmla="*/ 2147483647 w 865"/>
              <a:gd name="T67" fmla="*/ 26993299 h 344"/>
              <a:gd name="T68" fmla="*/ 56982508 w 865"/>
              <a:gd name="T69" fmla="*/ 26993299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FF6600"/>
          </a:solidFill>
          <a:ln w="9525" cap="flat" cmpd="sng">
            <a:noFill/>
            <a:prstDash val="solid"/>
            <a:round/>
            <a:headEnd type="none" w="med" len="med"/>
            <a:tailEnd type="none" w="med" len="med"/>
          </a:ln>
        </p:spPr>
        <p:txBody>
          <a:bodyPr/>
          <a:lstStyle/>
          <a:p>
            <a:endParaRPr lang="en-US" dirty="0">
              <a:latin typeface="Calibri" pitchFamily="34" charset="0"/>
            </a:endParaRPr>
          </a:p>
        </p:txBody>
      </p:sp>
      <p:sp>
        <p:nvSpPr>
          <p:cNvPr id="29716" name="Freeform 23"/>
          <p:cNvSpPr>
            <a:spLocks/>
          </p:cNvSpPr>
          <p:nvPr/>
        </p:nvSpPr>
        <p:spPr bwMode="auto">
          <a:xfrm>
            <a:off x="8085137" y="4933950"/>
            <a:ext cx="120650" cy="103188"/>
          </a:xfrm>
          <a:custGeom>
            <a:avLst/>
            <a:gdLst>
              <a:gd name="T0" fmla="*/ 56982508 w 865"/>
              <a:gd name="T1" fmla="*/ 26993861 h 344"/>
              <a:gd name="T2" fmla="*/ 40699087 w 865"/>
              <a:gd name="T3" fmla="*/ 26993861 h 344"/>
              <a:gd name="T4" fmla="*/ 29843371 w 865"/>
              <a:gd name="T5" fmla="*/ 80981291 h 344"/>
              <a:gd name="T6" fmla="*/ 13559805 w 865"/>
              <a:gd name="T7" fmla="*/ 161962283 h 344"/>
              <a:gd name="T8" fmla="*/ 5427856 w 865"/>
              <a:gd name="T9" fmla="*/ 296930939 h 344"/>
              <a:gd name="T10" fmla="*/ 0 w 865"/>
              <a:gd name="T11" fmla="*/ 431809680 h 344"/>
              <a:gd name="T12" fmla="*/ 0 w 865"/>
              <a:gd name="T13" fmla="*/ 674752992 h 344"/>
              <a:gd name="T14" fmla="*/ 0 w 865"/>
              <a:gd name="T15" fmla="*/ 2147483647 h 344"/>
              <a:gd name="T16" fmla="*/ 0 w 865"/>
              <a:gd name="T17" fmla="*/ 2147483647 h 344"/>
              <a:gd name="T18" fmla="*/ 5427856 w 865"/>
              <a:gd name="T19" fmla="*/ 2147483647 h 344"/>
              <a:gd name="T20" fmla="*/ 13559805 w 865"/>
              <a:gd name="T21" fmla="*/ 2147483647 h 344"/>
              <a:gd name="T22" fmla="*/ 29843371 w 865"/>
              <a:gd name="T23" fmla="*/ 2147483647 h 344"/>
              <a:gd name="T24" fmla="*/ 37994854 w 865"/>
              <a:gd name="T25" fmla="*/ 2147483647 h 344"/>
              <a:gd name="T26" fmla="*/ 51554655 w 865"/>
              <a:gd name="T27" fmla="*/ 2147483647 h 344"/>
              <a:gd name="T28" fmla="*/ 2147483647 w 865"/>
              <a:gd name="T29" fmla="*/ 2147483647 h 344"/>
              <a:gd name="T30" fmla="*/ 2147483647 w 865"/>
              <a:gd name="T31" fmla="*/ 2147483647 h 344"/>
              <a:gd name="T32" fmla="*/ 2147483647 w 865"/>
              <a:gd name="T33" fmla="*/ 2147483647 h 344"/>
              <a:gd name="T34" fmla="*/ 2147483647 w 865"/>
              <a:gd name="T35" fmla="*/ 2147483647 h 344"/>
              <a:gd name="T36" fmla="*/ 2147483647 w 865"/>
              <a:gd name="T37" fmla="*/ 2147483647 h 344"/>
              <a:gd name="T38" fmla="*/ 2147483647 w 865"/>
              <a:gd name="T39" fmla="*/ 2147483647 h 344"/>
              <a:gd name="T40" fmla="*/ 2147483647 w 865"/>
              <a:gd name="T41" fmla="*/ 2147483647 h 344"/>
              <a:gd name="T42" fmla="*/ 2147483647 w 865"/>
              <a:gd name="T43" fmla="*/ 2147483647 h 344"/>
              <a:gd name="T44" fmla="*/ 2147483647 w 865"/>
              <a:gd name="T45" fmla="*/ 2147483647 h 344"/>
              <a:gd name="T46" fmla="*/ 2147483647 w 865"/>
              <a:gd name="T47" fmla="*/ 2147483647 h 344"/>
              <a:gd name="T48" fmla="*/ 2147483647 w 865"/>
              <a:gd name="T49" fmla="*/ 2147483647 h 344"/>
              <a:gd name="T50" fmla="*/ 2147483647 w 865"/>
              <a:gd name="T51" fmla="*/ 674752992 h 344"/>
              <a:gd name="T52" fmla="*/ 2147483647 w 865"/>
              <a:gd name="T53" fmla="*/ 485797083 h 344"/>
              <a:gd name="T54" fmla="*/ 2147483647 w 865"/>
              <a:gd name="T55" fmla="*/ 350918416 h 344"/>
              <a:gd name="T56" fmla="*/ 2147483647 w 865"/>
              <a:gd name="T57" fmla="*/ 215949685 h 344"/>
              <a:gd name="T58" fmla="*/ 2147483647 w 865"/>
              <a:gd name="T59" fmla="*/ 161962283 h 344"/>
              <a:gd name="T60" fmla="*/ 2147483647 w 865"/>
              <a:gd name="T61" fmla="*/ 53987421 h 344"/>
              <a:gd name="T62" fmla="*/ 2147483647 w 865"/>
              <a:gd name="T63" fmla="*/ 26993861 h 344"/>
              <a:gd name="T64" fmla="*/ 2147483647 w 865"/>
              <a:gd name="T65" fmla="*/ 0 h 344"/>
              <a:gd name="T66" fmla="*/ 2147483647 w 865"/>
              <a:gd name="T67" fmla="*/ 26993861 h 344"/>
              <a:gd name="T68" fmla="*/ 56982508 w 865"/>
              <a:gd name="T69" fmla="*/ 26993861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FF6600"/>
          </a:solidFill>
          <a:ln w="9525" cap="flat" cmpd="sng">
            <a:noFill/>
            <a:prstDash val="solid"/>
            <a:round/>
            <a:headEnd type="none" w="med" len="med"/>
            <a:tailEnd type="none" w="med" len="med"/>
          </a:ln>
        </p:spPr>
        <p:txBody>
          <a:bodyPr/>
          <a:lstStyle/>
          <a:p>
            <a:endParaRPr lang="en-US" dirty="0">
              <a:latin typeface="Calibri" pitchFamily="34" charset="0"/>
            </a:endParaRPr>
          </a:p>
        </p:txBody>
      </p:sp>
      <p:grpSp>
        <p:nvGrpSpPr>
          <p:cNvPr id="2" name="Group 24"/>
          <p:cNvGrpSpPr>
            <a:grpSpLocks/>
          </p:cNvGrpSpPr>
          <p:nvPr/>
        </p:nvGrpSpPr>
        <p:grpSpPr bwMode="auto">
          <a:xfrm>
            <a:off x="8085137" y="5243513"/>
            <a:ext cx="120650" cy="282575"/>
            <a:chOff x="4676" y="943"/>
            <a:chExt cx="76" cy="178"/>
          </a:xfrm>
        </p:grpSpPr>
        <p:sp>
          <p:nvSpPr>
            <p:cNvPr id="29757" name="Freeform 25"/>
            <p:cNvSpPr>
              <a:spLocks/>
            </p:cNvSpPr>
            <p:nvPr/>
          </p:nvSpPr>
          <p:spPr bwMode="auto">
            <a:xfrm>
              <a:off x="4676" y="943"/>
              <a:ext cx="76" cy="65"/>
            </a:xfrm>
            <a:custGeom>
              <a:avLst/>
              <a:gdLst>
                <a:gd name="T0" fmla="*/ 0 w 865"/>
                <a:gd name="T1" fmla="*/ 0 h 344"/>
                <a:gd name="T2" fmla="*/ 0 w 865"/>
                <a:gd name="T3" fmla="*/ 0 h 344"/>
                <a:gd name="T4" fmla="*/ 0 w 865"/>
                <a:gd name="T5" fmla="*/ 0 h 344"/>
                <a:gd name="T6" fmla="*/ 0 w 865"/>
                <a:gd name="T7" fmla="*/ 0 h 344"/>
                <a:gd name="T8" fmla="*/ 0 w 865"/>
                <a:gd name="T9" fmla="*/ 0 h 344"/>
                <a:gd name="T10" fmla="*/ 0 w 865"/>
                <a:gd name="T11" fmla="*/ 0 h 344"/>
                <a:gd name="T12" fmla="*/ 0 w 865"/>
                <a:gd name="T13" fmla="*/ 0 h 344"/>
                <a:gd name="T14" fmla="*/ 0 w 865"/>
                <a:gd name="T15" fmla="*/ 2 h 344"/>
                <a:gd name="T16" fmla="*/ 0 w 865"/>
                <a:gd name="T17" fmla="*/ 2 h 344"/>
                <a:gd name="T18" fmla="*/ 0 w 865"/>
                <a:gd name="T19" fmla="*/ 2 h 344"/>
                <a:gd name="T20" fmla="*/ 0 w 865"/>
                <a:gd name="T21" fmla="*/ 2 h 344"/>
                <a:gd name="T22" fmla="*/ 0 w 865"/>
                <a:gd name="T23" fmla="*/ 2 h 344"/>
                <a:gd name="T24" fmla="*/ 0 w 865"/>
                <a:gd name="T25" fmla="*/ 2 h 344"/>
                <a:gd name="T26" fmla="*/ 0 w 865"/>
                <a:gd name="T27" fmla="*/ 2 h 344"/>
                <a:gd name="T28" fmla="*/ 1 w 865"/>
                <a:gd name="T29" fmla="*/ 2 h 344"/>
                <a:gd name="T30" fmla="*/ 1 w 865"/>
                <a:gd name="T31" fmla="*/ 2 h 344"/>
                <a:gd name="T32" fmla="*/ 1 w 865"/>
                <a:gd name="T33" fmla="*/ 2 h 344"/>
                <a:gd name="T34" fmla="*/ 1 w 865"/>
                <a:gd name="T35" fmla="*/ 2 h 344"/>
                <a:gd name="T36" fmla="*/ 1 w 865"/>
                <a:gd name="T37" fmla="*/ 2 h 344"/>
                <a:gd name="T38" fmla="*/ 1 w 865"/>
                <a:gd name="T39" fmla="*/ 2 h 344"/>
                <a:gd name="T40" fmla="*/ 1 w 865"/>
                <a:gd name="T41" fmla="*/ 2 h 344"/>
                <a:gd name="T42" fmla="*/ 1 w 865"/>
                <a:gd name="T43" fmla="*/ 2 h 344"/>
                <a:gd name="T44" fmla="*/ 1 w 865"/>
                <a:gd name="T45" fmla="*/ 2 h 344"/>
                <a:gd name="T46" fmla="*/ 1 w 865"/>
                <a:gd name="T47" fmla="*/ 2 h 344"/>
                <a:gd name="T48" fmla="*/ 1 w 865"/>
                <a:gd name="T49" fmla="*/ 2 h 344"/>
                <a:gd name="T50" fmla="*/ 1 w 865"/>
                <a:gd name="T51" fmla="*/ 0 h 344"/>
                <a:gd name="T52" fmla="*/ 1 w 865"/>
                <a:gd name="T53" fmla="*/ 0 h 344"/>
                <a:gd name="T54" fmla="*/ 1 w 865"/>
                <a:gd name="T55" fmla="*/ 0 h 344"/>
                <a:gd name="T56" fmla="*/ 1 w 865"/>
                <a:gd name="T57" fmla="*/ 0 h 344"/>
                <a:gd name="T58" fmla="*/ 1 w 865"/>
                <a:gd name="T59" fmla="*/ 0 h 344"/>
                <a:gd name="T60" fmla="*/ 1 w 865"/>
                <a:gd name="T61" fmla="*/ 0 h 344"/>
                <a:gd name="T62" fmla="*/ 1 w 865"/>
                <a:gd name="T63" fmla="*/ 0 h 344"/>
                <a:gd name="T64" fmla="*/ 1 w 865"/>
                <a:gd name="T65" fmla="*/ 0 h 344"/>
                <a:gd name="T66" fmla="*/ 1 w 865"/>
                <a:gd name="T67" fmla="*/ 0 h 344"/>
                <a:gd name="T68" fmla="*/ 0 w 865"/>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FF6600"/>
            </a:solidFill>
            <a:ln w="9525" cap="flat" cmpd="sng">
              <a:noFill/>
              <a:prstDash val="solid"/>
              <a:round/>
              <a:headEnd type="none" w="med" len="med"/>
              <a:tailEnd type="none" w="med" len="med"/>
            </a:ln>
          </p:spPr>
          <p:txBody>
            <a:bodyPr/>
            <a:lstStyle/>
            <a:p>
              <a:endParaRPr lang="en-US" dirty="0">
                <a:latin typeface="Calibri" pitchFamily="34" charset="0"/>
              </a:endParaRPr>
            </a:p>
          </p:txBody>
        </p:sp>
        <p:sp>
          <p:nvSpPr>
            <p:cNvPr id="29758" name="Freeform 26"/>
            <p:cNvSpPr>
              <a:spLocks/>
            </p:cNvSpPr>
            <p:nvPr/>
          </p:nvSpPr>
          <p:spPr bwMode="auto">
            <a:xfrm>
              <a:off x="4676" y="1056"/>
              <a:ext cx="76" cy="65"/>
            </a:xfrm>
            <a:custGeom>
              <a:avLst/>
              <a:gdLst>
                <a:gd name="T0" fmla="*/ 0 w 865"/>
                <a:gd name="T1" fmla="*/ 0 h 344"/>
                <a:gd name="T2" fmla="*/ 0 w 865"/>
                <a:gd name="T3" fmla="*/ 0 h 344"/>
                <a:gd name="T4" fmla="*/ 0 w 865"/>
                <a:gd name="T5" fmla="*/ 0 h 344"/>
                <a:gd name="T6" fmla="*/ 0 w 865"/>
                <a:gd name="T7" fmla="*/ 0 h 344"/>
                <a:gd name="T8" fmla="*/ 0 w 865"/>
                <a:gd name="T9" fmla="*/ 0 h 344"/>
                <a:gd name="T10" fmla="*/ 0 w 865"/>
                <a:gd name="T11" fmla="*/ 0 h 344"/>
                <a:gd name="T12" fmla="*/ 0 w 865"/>
                <a:gd name="T13" fmla="*/ 0 h 344"/>
                <a:gd name="T14" fmla="*/ 0 w 865"/>
                <a:gd name="T15" fmla="*/ 2 h 344"/>
                <a:gd name="T16" fmla="*/ 0 w 865"/>
                <a:gd name="T17" fmla="*/ 2 h 344"/>
                <a:gd name="T18" fmla="*/ 0 w 865"/>
                <a:gd name="T19" fmla="*/ 2 h 344"/>
                <a:gd name="T20" fmla="*/ 0 w 865"/>
                <a:gd name="T21" fmla="*/ 2 h 344"/>
                <a:gd name="T22" fmla="*/ 0 w 865"/>
                <a:gd name="T23" fmla="*/ 2 h 344"/>
                <a:gd name="T24" fmla="*/ 0 w 865"/>
                <a:gd name="T25" fmla="*/ 2 h 344"/>
                <a:gd name="T26" fmla="*/ 0 w 865"/>
                <a:gd name="T27" fmla="*/ 2 h 344"/>
                <a:gd name="T28" fmla="*/ 1 w 865"/>
                <a:gd name="T29" fmla="*/ 2 h 344"/>
                <a:gd name="T30" fmla="*/ 1 w 865"/>
                <a:gd name="T31" fmla="*/ 2 h 344"/>
                <a:gd name="T32" fmla="*/ 1 w 865"/>
                <a:gd name="T33" fmla="*/ 2 h 344"/>
                <a:gd name="T34" fmla="*/ 1 w 865"/>
                <a:gd name="T35" fmla="*/ 2 h 344"/>
                <a:gd name="T36" fmla="*/ 1 w 865"/>
                <a:gd name="T37" fmla="*/ 2 h 344"/>
                <a:gd name="T38" fmla="*/ 1 w 865"/>
                <a:gd name="T39" fmla="*/ 2 h 344"/>
                <a:gd name="T40" fmla="*/ 1 w 865"/>
                <a:gd name="T41" fmla="*/ 2 h 344"/>
                <a:gd name="T42" fmla="*/ 1 w 865"/>
                <a:gd name="T43" fmla="*/ 2 h 344"/>
                <a:gd name="T44" fmla="*/ 1 w 865"/>
                <a:gd name="T45" fmla="*/ 2 h 344"/>
                <a:gd name="T46" fmla="*/ 1 w 865"/>
                <a:gd name="T47" fmla="*/ 2 h 344"/>
                <a:gd name="T48" fmla="*/ 1 w 865"/>
                <a:gd name="T49" fmla="*/ 2 h 344"/>
                <a:gd name="T50" fmla="*/ 1 w 865"/>
                <a:gd name="T51" fmla="*/ 0 h 344"/>
                <a:gd name="T52" fmla="*/ 1 w 865"/>
                <a:gd name="T53" fmla="*/ 0 h 344"/>
                <a:gd name="T54" fmla="*/ 1 w 865"/>
                <a:gd name="T55" fmla="*/ 0 h 344"/>
                <a:gd name="T56" fmla="*/ 1 w 865"/>
                <a:gd name="T57" fmla="*/ 0 h 344"/>
                <a:gd name="T58" fmla="*/ 1 w 865"/>
                <a:gd name="T59" fmla="*/ 0 h 344"/>
                <a:gd name="T60" fmla="*/ 1 w 865"/>
                <a:gd name="T61" fmla="*/ 0 h 344"/>
                <a:gd name="T62" fmla="*/ 1 w 865"/>
                <a:gd name="T63" fmla="*/ 0 h 344"/>
                <a:gd name="T64" fmla="*/ 1 w 865"/>
                <a:gd name="T65" fmla="*/ 0 h 344"/>
                <a:gd name="T66" fmla="*/ 1 w 865"/>
                <a:gd name="T67" fmla="*/ 0 h 344"/>
                <a:gd name="T68" fmla="*/ 0 w 865"/>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FF6600"/>
            </a:solidFill>
            <a:ln w="9525" cap="flat" cmpd="sng">
              <a:noFill/>
              <a:prstDash val="solid"/>
              <a:round/>
              <a:headEnd type="none" w="med" len="med"/>
              <a:tailEnd type="none" w="med" len="med"/>
            </a:ln>
          </p:spPr>
          <p:txBody>
            <a:bodyPr/>
            <a:lstStyle/>
            <a:p>
              <a:endParaRPr lang="en-US" dirty="0">
                <a:latin typeface="Calibri" pitchFamily="34" charset="0"/>
              </a:endParaRPr>
            </a:p>
          </p:txBody>
        </p:sp>
      </p:grpSp>
      <p:sp>
        <p:nvSpPr>
          <p:cNvPr id="29718" name="Rectangle 27"/>
          <p:cNvSpPr>
            <a:spLocks noChangeArrowheads="1"/>
          </p:cNvSpPr>
          <p:nvPr/>
        </p:nvSpPr>
        <p:spPr bwMode="auto">
          <a:xfrm>
            <a:off x="8188325" y="5902325"/>
            <a:ext cx="896207"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Storage Array </a:t>
            </a:r>
            <a:endParaRPr lang="en-US" sz="1200" b="1" dirty="0">
              <a:latin typeface="Calibri" pitchFamily="34" charset="0"/>
            </a:endParaRPr>
          </a:p>
        </p:txBody>
      </p:sp>
      <p:sp>
        <p:nvSpPr>
          <p:cNvPr id="29719" name="Line 30"/>
          <p:cNvSpPr>
            <a:spLocks noChangeShapeType="1"/>
          </p:cNvSpPr>
          <p:nvPr/>
        </p:nvSpPr>
        <p:spPr bwMode="auto">
          <a:xfrm flipH="1" flipV="1">
            <a:off x="4586287" y="2546350"/>
            <a:ext cx="1679575" cy="1588"/>
          </a:xfrm>
          <a:prstGeom prst="line">
            <a:avLst/>
          </a:prstGeom>
          <a:noFill/>
          <a:ln w="25400">
            <a:solidFill>
              <a:srgbClr val="0000FF"/>
            </a:solidFill>
            <a:round/>
            <a:headEnd/>
            <a:tailEnd/>
          </a:ln>
        </p:spPr>
        <p:txBody>
          <a:bodyPr/>
          <a:lstStyle/>
          <a:p>
            <a:endParaRPr lang="en-US" dirty="0">
              <a:latin typeface="Calibri" pitchFamily="34" charset="0"/>
            </a:endParaRPr>
          </a:p>
        </p:txBody>
      </p:sp>
      <p:sp>
        <p:nvSpPr>
          <p:cNvPr id="29720" name="Line 31"/>
          <p:cNvSpPr>
            <a:spLocks noChangeShapeType="1"/>
          </p:cNvSpPr>
          <p:nvPr/>
        </p:nvSpPr>
        <p:spPr bwMode="auto">
          <a:xfrm flipH="1">
            <a:off x="7550150" y="1528763"/>
            <a:ext cx="552450" cy="0"/>
          </a:xfrm>
          <a:prstGeom prst="line">
            <a:avLst/>
          </a:prstGeom>
          <a:noFill/>
          <a:ln w="36576">
            <a:solidFill>
              <a:srgbClr val="FF9900"/>
            </a:solidFill>
            <a:round/>
            <a:headEnd/>
            <a:tailEnd/>
          </a:ln>
        </p:spPr>
        <p:txBody>
          <a:bodyPr/>
          <a:lstStyle/>
          <a:p>
            <a:endParaRPr lang="en-US" dirty="0">
              <a:latin typeface="Calibri" pitchFamily="34" charset="0"/>
            </a:endParaRPr>
          </a:p>
        </p:txBody>
      </p:sp>
      <p:sp>
        <p:nvSpPr>
          <p:cNvPr id="29721" name="Rectangle 32"/>
          <p:cNvSpPr>
            <a:spLocks noChangeArrowheads="1"/>
          </p:cNvSpPr>
          <p:nvPr/>
        </p:nvSpPr>
        <p:spPr bwMode="auto">
          <a:xfrm>
            <a:off x="7340600" y="3341688"/>
            <a:ext cx="646716"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iSCSI Port </a:t>
            </a:r>
            <a:endParaRPr lang="en-US" sz="1200" b="1" dirty="0">
              <a:latin typeface="Calibri" pitchFamily="34" charset="0"/>
            </a:endParaRPr>
          </a:p>
        </p:txBody>
      </p:sp>
      <p:sp>
        <p:nvSpPr>
          <p:cNvPr id="29722" name="Rectangle 33"/>
          <p:cNvSpPr>
            <a:spLocks noChangeArrowheads="1"/>
          </p:cNvSpPr>
          <p:nvPr/>
        </p:nvSpPr>
        <p:spPr bwMode="auto">
          <a:xfrm>
            <a:off x="7500937" y="1911350"/>
            <a:ext cx="491673"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FC Port </a:t>
            </a:r>
            <a:endParaRPr lang="en-US" sz="1200" dirty="0">
              <a:latin typeface="Calibri" pitchFamily="34" charset="0"/>
            </a:endParaRPr>
          </a:p>
        </p:txBody>
      </p:sp>
      <p:sp>
        <p:nvSpPr>
          <p:cNvPr id="29723" name="Rectangle 34"/>
          <p:cNvSpPr>
            <a:spLocks noChangeArrowheads="1"/>
          </p:cNvSpPr>
          <p:nvPr/>
        </p:nvSpPr>
        <p:spPr bwMode="auto">
          <a:xfrm>
            <a:off x="6840537" y="914400"/>
            <a:ext cx="934102"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iSCSI Gateway </a:t>
            </a:r>
            <a:endParaRPr lang="en-US" sz="1200" dirty="0">
              <a:latin typeface="Calibri" pitchFamily="34" charset="0"/>
            </a:endParaRPr>
          </a:p>
        </p:txBody>
      </p:sp>
      <p:sp>
        <p:nvSpPr>
          <p:cNvPr id="29724" name="Line 35"/>
          <p:cNvSpPr>
            <a:spLocks noChangeShapeType="1"/>
          </p:cNvSpPr>
          <p:nvPr/>
        </p:nvSpPr>
        <p:spPr bwMode="auto">
          <a:xfrm flipV="1">
            <a:off x="7805737" y="3036888"/>
            <a:ext cx="201613" cy="330200"/>
          </a:xfrm>
          <a:prstGeom prst="line">
            <a:avLst/>
          </a:prstGeom>
          <a:noFill/>
          <a:ln w="15875">
            <a:solidFill>
              <a:srgbClr val="000000"/>
            </a:solidFill>
            <a:round/>
            <a:headEnd/>
            <a:tailEnd type="triangle" w="lg" len="med"/>
          </a:ln>
        </p:spPr>
        <p:txBody>
          <a:bodyPr/>
          <a:lstStyle/>
          <a:p>
            <a:endParaRPr lang="en-US" dirty="0">
              <a:latin typeface="Calibri" pitchFamily="34" charset="0"/>
            </a:endParaRPr>
          </a:p>
        </p:txBody>
      </p:sp>
      <p:sp>
        <p:nvSpPr>
          <p:cNvPr id="29725" name="Line 36"/>
          <p:cNvSpPr>
            <a:spLocks noChangeShapeType="1"/>
          </p:cNvSpPr>
          <p:nvPr/>
        </p:nvSpPr>
        <p:spPr bwMode="auto">
          <a:xfrm flipV="1">
            <a:off x="7831137" y="1606550"/>
            <a:ext cx="203200" cy="331788"/>
          </a:xfrm>
          <a:prstGeom prst="line">
            <a:avLst/>
          </a:prstGeom>
          <a:noFill/>
          <a:ln w="15875">
            <a:solidFill>
              <a:srgbClr val="000000"/>
            </a:solidFill>
            <a:round/>
            <a:headEnd/>
            <a:tailEnd type="triangle" w="lg" len="med"/>
          </a:ln>
        </p:spPr>
        <p:txBody>
          <a:bodyPr/>
          <a:lstStyle/>
          <a:p>
            <a:endParaRPr lang="en-US" dirty="0">
              <a:latin typeface="Calibri" pitchFamily="34" charset="0"/>
            </a:endParaRPr>
          </a:p>
        </p:txBody>
      </p:sp>
      <p:sp>
        <p:nvSpPr>
          <p:cNvPr id="29726" name="Rectangle 37"/>
          <p:cNvSpPr>
            <a:spLocks noChangeArrowheads="1"/>
          </p:cNvSpPr>
          <p:nvPr/>
        </p:nvSpPr>
        <p:spPr bwMode="auto">
          <a:xfrm>
            <a:off x="4141787" y="1393825"/>
            <a:ext cx="2133600" cy="244475"/>
          </a:xfrm>
          <a:prstGeom prst="rect">
            <a:avLst/>
          </a:prstGeom>
          <a:noFill/>
          <a:ln w="9525">
            <a:noFill/>
            <a:miter lim="800000"/>
            <a:headEnd/>
            <a:tailEnd/>
          </a:ln>
        </p:spPr>
        <p:txBody>
          <a:bodyPr wrap="none" lIns="0" tIns="0" rIns="0" bIns="0">
            <a:spAutoFit/>
          </a:bodyPr>
          <a:lstStyle/>
          <a:p>
            <a:pPr marL="354013" indent="-354013" defTabSz="941388"/>
            <a:r>
              <a:rPr lang="en-US" sz="1600" b="1" dirty="0">
                <a:solidFill>
                  <a:srgbClr val="000000"/>
                </a:solidFill>
                <a:latin typeface="Calibri" pitchFamily="34" charset="0"/>
              </a:rPr>
              <a:t>(a) iSCSI Implementation </a:t>
            </a:r>
            <a:endParaRPr lang="en-US" sz="1600" dirty="0">
              <a:latin typeface="Calibri" pitchFamily="34" charset="0"/>
            </a:endParaRPr>
          </a:p>
        </p:txBody>
      </p:sp>
      <p:sp>
        <p:nvSpPr>
          <p:cNvPr id="29727" name="Rectangle 42"/>
          <p:cNvSpPr>
            <a:spLocks noChangeArrowheads="1"/>
          </p:cNvSpPr>
          <p:nvPr/>
        </p:nvSpPr>
        <p:spPr bwMode="auto">
          <a:xfrm>
            <a:off x="8078787" y="800100"/>
            <a:ext cx="896207"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Storage Array </a:t>
            </a:r>
            <a:endParaRPr lang="en-US" sz="1200" b="1" dirty="0">
              <a:latin typeface="Calibri" pitchFamily="34" charset="0"/>
            </a:endParaRPr>
          </a:p>
        </p:txBody>
      </p:sp>
      <p:sp>
        <p:nvSpPr>
          <p:cNvPr id="29728" name="Freeform 43"/>
          <p:cNvSpPr>
            <a:spLocks/>
          </p:cNvSpPr>
          <p:nvPr/>
        </p:nvSpPr>
        <p:spPr bwMode="auto">
          <a:xfrm>
            <a:off x="8034337" y="1295400"/>
            <a:ext cx="120650" cy="103188"/>
          </a:xfrm>
          <a:custGeom>
            <a:avLst/>
            <a:gdLst>
              <a:gd name="T0" fmla="*/ 56982508 w 865"/>
              <a:gd name="T1" fmla="*/ 26993861 h 344"/>
              <a:gd name="T2" fmla="*/ 40699087 w 865"/>
              <a:gd name="T3" fmla="*/ 26993861 h 344"/>
              <a:gd name="T4" fmla="*/ 29843371 w 865"/>
              <a:gd name="T5" fmla="*/ 80981291 h 344"/>
              <a:gd name="T6" fmla="*/ 13559805 w 865"/>
              <a:gd name="T7" fmla="*/ 161962283 h 344"/>
              <a:gd name="T8" fmla="*/ 5427856 w 865"/>
              <a:gd name="T9" fmla="*/ 296930939 h 344"/>
              <a:gd name="T10" fmla="*/ 0 w 865"/>
              <a:gd name="T11" fmla="*/ 431809680 h 344"/>
              <a:gd name="T12" fmla="*/ 0 w 865"/>
              <a:gd name="T13" fmla="*/ 674752992 h 344"/>
              <a:gd name="T14" fmla="*/ 0 w 865"/>
              <a:gd name="T15" fmla="*/ 2147483647 h 344"/>
              <a:gd name="T16" fmla="*/ 0 w 865"/>
              <a:gd name="T17" fmla="*/ 2147483647 h 344"/>
              <a:gd name="T18" fmla="*/ 5427856 w 865"/>
              <a:gd name="T19" fmla="*/ 2147483647 h 344"/>
              <a:gd name="T20" fmla="*/ 13559805 w 865"/>
              <a:gd name="T21" fmla="*/ 2147483647 h 344"/>
              <a:gd name="T22" fmla="*/ 29843371 w 865"/>
              <a:gd name="T23" fmla="*/ 2147483647 h 344"/>
              <a:gd name="T24" fmla="*/ 37994854 w 865"/>
              <a:gd name="T25" fmla="*/ 2147483647 h 344"/>
              <a:gd name="T26" fmla="*/ 51554655 w 865"/>
              <a:gd name="T27" fmla="*/ 2147483647 h 344"/>
              <a:gd name="T28" fmla="*/ 2147483647 w 865"/>
              <a:gd name="T29" fmla="*/ 2147483647 h 344"/>
              <a:gd name="T30" fmla="*/ 2147483647 w 865"/>
              <a:gd name="T31" fmla="*/ 2147483647 h 344"/>
              <a:gd name="T32" fmla="*/ 2147483647 w 865"/>
              <a:gd name="T33" fmla="*/ 2147483647 h 344"/>
              <a:gd name="T34" fmla="*/ 2147483647 w 865"/>
              <a:gd name="T35" fmla="*/ 2147483647 h 344"/>
              <a:gd name="T36" fmla="*/ 2147483647 w 865"/>
              <a:gd name="T37" fmla="*/ 2147483647 h 344"/>
              <a:gd name="T38" fmla="*/ 2147483647 w 865"/>
              <a:gd name="T39" fmla="*/ 2147483647 h 344"/>
              <a:gd name="T40" fmla="*/ 2147483647 w 865"/>
              <a:gd name="T41" fmla="*/ 2147483647 h 344"/>
              <a:gd name="T42" fmla="*/ 2147483647 w 865"/>
              <a:gd name="T43" fmla="*/ 2147483647 h 344"/>
              <a:gd name="T44" fmla="*/ 2147483647 w 865"/>
              <a:gd name="T45" fmla="*/ 2147483647 h 344"/>
              <a:gd name="T46" fmla="*/ 2147483647 w 865"/>
              <a:gd name="T47" fmla="*/ 2147483647 h 344"/>
              <a:gd name="T48" fmla="*/ 2147483647 w 865"/>
              <a:gd name="T49" fmla="*/ 2147483647 h 344"/>
              <a:gd name="T50" fmla="*/ 2147483647 w 865"/>
              <a:gd name="T51" fmla="*/ 674752992 h 344"/>
              <a:gd name="T52" fmla="*/ 2147483647 w 865"/>
              <a:gd name="T53" fmla="*/ 485797083 h 344"/>
              <a:gd name="T54" fmla="*/ 2147483647 w 865"/>
              <a:gd name="T55" fmla="*/ 350918416 h 344"/>
              <a:gd name="T56" fmla="*/ 2147483647 w 865"/>
              <a:gd name="T57" fmla="*/ 215949685 h 344"/>
              <a:gd name="T58" fmla="*/ 2147483647 w 865"/>
              <a:gd name="T59" fmla="*/ 161962283 h 344"/>
              <a:gd name="T60" fmla="*/ 2147483647 w 865"/>
              <a:gd name="T61" fmla="*/ 53987421 h 344"/>
              <a:gd name="T62" fmla="*/ 2147483647 w 865"/>
              <a:gd name="T63" fmla="*/ 26993861 h 344"/>
              <a:gd name="T64" fmla="*/ 2147483647 w 865"/>
              <a:gd name="T65" fmla="*/ 0 h 344"/>
              <a:gd name="T66" fmla="*/ 2147483647 w 865"/>
              <a:gd name="T67" fmla="*/ 26993861 h 344"/>
              <a:gd name="T68" fmla="*/ 56982508 w 865"/>
              <a:gd name="T69" fmla="*/ 26993861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FF6600"/>
          </a:solidFill>
          <a:ln w="9525" cap="flat" cmpd="sng">
            <a:noFill/>
            <a:prstDash val="solid"/>
            <a:round/>
            <a:headEnd type="none" w="med" len="med"/>
            <a:tailEnd type="none" w="med" len="med"/>
          </a:ln>
        </p:spPr>
        <p:txBody>
          <a:bodyPr/>
          <a:lstStyle/>
          <a:p>
            <a:endParaRPr lang="en-US" dirty="0">
              <a:latin typeface="Calibri" pitchFamily="34" charset="0"/>
            </a:endParaRPr>
          </a:p>
        </p:txBody>
      </p:sp>
      <p:sp>
        <p:nvSpPr>
          <p:cNvPr id="29729" name="Freeform 44"/>
          <p:cNvSpPr>
            <a:spLocks/>
          </p:cNvSpPr>
          <p:nvPr/>
        </p:nvSpPr>
        <p:spPr bwMode="auto">
          <a:xfrm>
            <a:off x="8034337" y="1474788"/>
            <a:ext cx="120650" cy="103187"/>
          </a:xfrm>
          <a:custGeom>
            <a:avLst/>
            <a:gdLst>
              <a:gd name="T0" fmla="*/ 56982508 w 865"/>
              <a:gd name="T1" fmla="*/ 26993299 h 344"/>
              <a:gd name="T2" fmla="*/ 40699087 w 865"/>
              <a:gd name="T3" fmla="*/ 26993299 h 344"/>
              <a:gd name="T4" fmla="*/ 29843371 w 865"/>
              <a:gd name="T5" fmla="*/ 80979607 h 344"/>
              <a:gd name="T6" fmla="*/ 13559805 w 865"/>
              <a:gd name="T7" fmla="*/ 161959213 h 344"/>
              <a:gd name="T8" fmla="*/ 5427856 w 865"/>
              <a:gd name="T9" fmla="*/ 296925062 h 344"/>
              <a:gd name="T10" fmla="*/ 0 w 865"/>
              <a:gd name="T11" fmla="*/ 431801296 h 344"/>
              <a:gd name="T12" fmla="*/ 0 w 865"/>
              <a:gd name="T13" fmla="*/ 674739854 h 344"/>
              <a:gd name="T14" fmla="*/ 0 w 865"/>
              <a:gd name="T15" fmla="*/ 2147483647 h 344"/>
              <a:gd name="T16" fmla="*/ 0 w 865"/>
              <a:gd name="T17" fmla="*/ 2147483647 h 344"/>
              <a:gd name="T18" fmla="*/ 5427856 w 865"/>
              <a:gd name="T19" fmla="*/ 2147483647 h 344"/>
              <a:gd name="T20" fmla="*/ 13559805 w 865"/>
              <a:gd name="T21" fmla="*/ 2147483647 h 344"/>
              <a:gd name="T22" fmla="*/ 29843371 w 865"/>
              <a:gd name="T23" fmla="*/ 2147483647 h 344"/>
              <a:gd name="T24" fmla="*/ 37994854 w 865"/>
              <a:gd name="T25" fmla="*/ 2147483647 h 344"/>
              <a:gd name="T26" fmla="*/ 51554655 w 865"/>
              <a:gd name="T27" fmla="*/ 2147483647 h 344"/>
              <a:gd name="T28" fmla="*/ 2147483647 w 865"/>
              <a:gd name="T29" fmla="*/ 2147483647 h 344"/>
              <a:gd name="T30" fmla="*/ 2147483647 w 865"/>
              <a:gd name="T31" fmla="*/ 2147483647 h 344"/>
              <a:gd name="T32" fmla="*/ 2147483647 w 865"/>
              <a:gd name="T33" fmla="*/ 2147483647 h 344"/>
              <a:gd name="T34" fmla="*/ 2147483647 w 865"/>
              <a:gd name="T35" fmla="*/ 2147483647 h 344"/>
              <a:gd name="T36" fmla="*/ 2147483647 w 865"/>
              <a:gd name="T37" fmla="*/ 2147483647 h 344"/>
              <a:gd name="T38" fmla="*/ 2147483647 w 865"/>
              <a:gd name="T39" fmla="*/ 2147483647 h 344"/>
              <a:gd name="T40" fmla="*/ 2147483647 w 865"/>
              <a:gd name="T41" fmla="*/ 2147483647 h 344"/>
              <a:gd name="T42" fmla="*/ 2147483647 w 865"/>
              <a:gd name="T43" fmla="*/ 2147483647 h 344"/>
              <a:gd name="T44" fmla="*/ 2147483647 w 865"/>
              <a:gd name="T45" fmla="*/ 2147483647 h 344"/>
              <a:gd name="T46" fmla="*/ 2147483647 w 865"/>
              <a:gd name="T47" fmla="*/ 2147483647 h 344"/>
              <a:gd name="T48" fmla="*/ 2147483647 w 865"/>
              <a:gd name="T49" fmla="*/ 2147483647 h 344"/>
              <a:gd name="T50" fmla="*/ 2147483647 w 865"/>
              <a:gd name="T51" fmla="*/ 674739854 h 344"/>
              <a:gd name="T52" fmla="*/ 2147483647 w 865"/>
              <a:gd name="T53" fmla="*/ 485787576 h 344"/>
              <a:gd name="T54" fmla="*/ 2147483647 w 865"/>
              <a:gd name="T55" fmla="*/ 350911416 h 344"/>
              <a:gd name="T56" fmla="*/ 2147483647 w 865"/>
              <a:gd name="T57" fmla="*/ 215945492 h 344"/>
              <a:gd name="T58" fmla="*/ 2147483647 w 865"/>
              <a:gd name="T59" fmla="*/ 161959213 h 344"/>
              <a:gd name="T60" fmla="*/ 2147483647 w 865"/>
              <a:gd name="T61" fmla="*/ 53986298 h 344"/>
              <a:gd name="T62" fmla="*/ 2147483647 w 865"/>
              <a:gd name="T63" fmla="*/ 26993299 h 344"/>
              <a:gd name="T64" fmla="*/ 2147483647 w 865"/>
              <a:gd name="T65" fmla="*/ 0 h 344"/>
              <a:gd name="T66" fmla="*/ 2147483647 w 865"/>
              <a:gd name="T67" fmla="*/ 26993299 h 344"/>
              <a:gd name="T68" fmla="*/ 56982508 w 865"/>
              <a:gd name="T69" fmla="*/ 26993299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FF6600"/>
          </a:solidFill>
          <a:ln w="9525" cap="flat" cmpd="sng">
            <a:noFill/>
            <a:prstDash val="solid"/>
            <a:round/>
            <a:headEnd type="none" w="med" len="med"/>
            <a:tailEnd type="none" w="med" len="med"/>
          </a:ln>
        </p:spPr>
        <p:txBody>
          <a:bodyPr/>
          <a:lstStyle/>
          <a:p>
            <a:endParaRPr lang="en-US" dirty="0">
              <a:latin typeface="Calibri" pitchFamily="34" charset="0"/>
            </a:endParaRPr>
          </a:p>
        </p:txBody>
      </p:sp>
      <p:grpSp>
        <p:nvGrpSpPr>
          <p:cNvPr id="3" name="Group 45"/>
          <p:cNvGrpSpPr>
            <a:grpSpLocks/>
          </p:cNvGrpSpPr>
          <p:nvPr/>
        </p:nvGrpSpPr>
        <p:grpSpPr bwMode="auto">
          <a:xfrm>
            <a:off x="8034337" y="1771650"/>
            <a:ext cx="120650" cy="282575"/>
            <a:chOff x="4676" y="943"/>
            <a:chExt cx="76" cy="178"/>
          </a:xfrm>
        </p:grpSpPr>
        <p:sp>
          <p:nvSpPr>
            <p:cNvPr id="29755" name="Freeform 46"/>
            <p:cNvSpPr>
              <a:spLocks/>
            </p:cNvSpPr>
            <p:nvPr/>
          </p:nvSpPr>
          <p:spPr bwMode="auto">
            <a:xfrm>
              <a:off x="4676" y="943"/>
              <a:ext cx="76" cy="65"/>
            </a:xfrm>
            <a:custGeom>
              <a:avLst/>
              <a:gdLst>
                <a:gd name="T0" fmla="*/ 0 w 865"/>
                <a:gd name="T1" fmla="*/ 0 h 344"/>
                <a:gd name="T2" fmla="*/ 0 w 865"/>
                <a:gd name="T3" fmla="*/ 0 h 344"/>
                <a:gd name="T4" fmla="*/ 0 w 865"/>
                <a:gd name="T5" fmla="*/ 0 h 344"/>
                <a:gd name="T6" fmla="*/ 0 w 865"/>
                <a:gd name="T7" fmla="*/ 0 h 344"/>
                <a:gd name="T8" fmla="*/ 0 w 865"/>
                <a:gd name="T9" fmla="*/ 0 h 344"/>
                <a:gd name="T10" fmla="*/ 0 w 865"/>
                <a:gd name="T11" fmla="*/ 0 h 344"/>
                <a:gd name="T12" fmla="*/ 0 w 865"/>
                <a:gd name="T13" fmla="*/ 0 h 344"/>
                <a:gd name="T14" fmla="*/ 0 w 865"/>
                <a:gd name="T15" fmla="*/ 2 h 344"/>
                <a:gd name="T16" fmla="*/ 0 w 865"/>
                <a:gd name="T17" fmla="*/ 2 h 344"/>
                <a:gd name="T18" fmla="*/ 0 w 865"/>
                <a:gd name="T19" fmla="*/ 2 h 344"/>
                <a:gd name="T20" fmla="*/ 0 w 865"/>
                <a:gd name="T21" fmla="*/ 2 h 344"/>
                <a:gd name="T22" fmla="*/ 0 w 865"/>
                <a:gd name="T23" fmla="*/ 2 h 344"/>
                <a:gd name="T24" fmla="*/ 0 w 865"/>
                <a:gd name="T25" fmla="*/ 2 h 344"/>
                <a:gd name="T26" fmla="*/ 0 w 865"/>
                <a:gd name="T27" fmla="*/ 2 h 344"/>
                <a:gd name="T28" fmla="*/ 1 w 865"/>
                <a:gd name="T29" fmla="*/ 2 h 344"/>
                <a:gd name="T30" fmla="*/ 1 w 865"/>
                <a:gd name="T31" fmla="*/ 2 h 344"/>
                <a:gd name="T32" fmla="*/ 1 w 865"/>
                <a:gd name="T33" fmla="*/ 2 h 344"/>
                <a:gd name="T34" fmla="*/ 1 w 865"/>
                <a:gd name="T35" fmla="*/ 2 h 344"/>
                <a:gd name="T36" fmla="*/ 1 w 865"/>
                <a:gd name="T37" fmla="*/ 2 h 344"/>
                <a:gd name="T38" fmla="*/ 1 w 865"/>
                <a:gd name="T39" fmla="*/ 2 h 344"/>
                <a:gd name="T40" fmla="*/ 1 w 865"/>
                <a:gd name="T41" fmla="*/ 2 h 344"/>
                <a:gd name="T42" fmla="*/ 1 w 865"/>
                <a:gd name="T43" fmla="*/ 2 h 344"/>
                <a:gd name="T44" fmla="*/ 1 w 865"/>
                <a:gd name="T45" fmla="*/ 2 h 344"/>
                <a:gd name="T46" fmla="*/ 1 w 865"/>
                <a:gd name="T47" fmla="*/ 2 h 344"/>
                <a:gd name="T48" fmla="*/ 1 w 865"/>
                <a:gd name="T49" fmla="*/ 2 h 344"/>
                <a:gd name="T50" fmla="*/ 1 w 865"/>
                <a:gd name="T51" fmla="*/ 0 h 344"/>
                <a:gd name="T52" fmla="*/ 1 w 865"/>
                <a:gd name="T53" fmla="*/ 0 h 344"/>
                <a:gd name="T54" fmla="*/ 1 w 865"/>
                <a:gd name="T55" fmla="*/ 0 h 344"/>
                <a:gd name="T56" fmla="*/ 1 w 865"/>
                <a:gd name="T57" fmla="*/ 0 h 344"/>
                <a:gd name="T58" fmla="*/ 1 w 865"/>
                <a:gd name="T59" fmla="*/ 0 h 344"/>
                <a:gd name="T60" fmla="*/ 1 w 865"/>
                <a:gd name="T61" fmla="*/ 0 h 344"/>
                <a:gd name="T62" fmla="*/ 1 w 865"/>
                <a:gd name="T63" fmla="*/ 0 h 344"/>
                <a:gd name="T64" fmla="*/ 1 w 865"/>
                <a:gd name="T65" fmla="*/ 0 h 344"/>
                <a:gd name="T66" fmla="*/ 1 w 865"/>
                <a:gd name="T67" fmla="*/ 0 h 344"/>
                <a:gd name="T68" fmla="*/ 0 w 865"/>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FF6600"/>
            </a:solidFill>
            <a:ln w="9525" cap="flat" cmpd="sng">
              <a:noFill/>
              <a:prstDash val="solid"/>
              <a:round/>
              <a:headEnd type="none" w="med" len="med"/>
              <a:tailEnd type="none" w="med" len="med"/>
            </a:ln>
          </p:spPr>
          <p:txBody>
            <a:bodyPr/>
            <a:lstStyle/>
            <a:p>
              <a:endParaRPr lang="en-US" dirty="0">
                <a:latin typeface="Calibri" pitchFamily="34" charset="0"/>
              </a:endParaRPr>
            </a:p>
          </p:txBody>
        </p:sp>
        <p:sp>
          <p:nvSpPr>
            <p:cNvPr id="29756" name="Freeform 47"/>
            <p:cNvSpPr>
              <a:spLocks/>
            </p:cNvSpPr>
            <p:nvPr/>
          </p:nvSpPr>
          <p:spPr bwMode="auto">
            <a:xfrm>
              <a:off x="4676" y="1056"/>
              <a:ext cx="76" cy="65"/>
            </a:xfrm>
            <a:custGeom>
              <a:avLst/>
              <a:gdLst>
                <a:gd name="T0" fmla="*/ 0 w 865"/>
                <a:gd name="T1" fmla="*/ 0 h 344"/>
                <a:gd name="T2" fmla="*/ 0 w 865"/>
                <a:gd name="T3" fmla="*/ 0 h 344"/>
                <a:gd name="T4" fmla="*/ 0 w 865"/>
                <a:gd name="T5" fmla="*/ 0 h 344"/>
                <a:gd name="T6" fmla="*/ 0 w 865"/>
                <a:gd name="T7" fmla="*/ 0 h 344"/>
                <a:gd name="T8" fmla="*/ 0 w 865"/>
                <a:gd name="T9" fmla="*/ 0 h 344"/>
                <a:gd name="T10" fmla="*/ 0 w 865"/>
                <a:gd name="T11" fmla="*/ 0 h 344"/>
                <a:gd name="T12" fmla="*/ 0 w 865"/>
                <a:gd name="T13" fmla="*/ 0 h 344"/>
                <a:gd name="T14" fmla="*/ 0 w 865"/>
                <a:gd name="T15" fmla="*/ 2 h 344"/>
                <a:gd name="T16" fmla="*/ 0 w 865"/>
                <a:gd name="T17" fmla="*/ 2 h 344"/>
                <a:gd name="T18" fmla="*/ 0 w 865"/>
                <a:gd name="T19" fmla="*/ 2 h 344"/>
                <a:gd name="T20" fmla="*/ 0 w 865"/>
                <a:gd name="T21" fmla="*/ 2 h 344"/>
                <a:gd name="T22" fmla="*/ 0 w 865"/>
                <a:gd name="T23" fmla="*/ 2 h 344"/>
                <a:gd name="T24" fmla="*/ 0 w 865"/>
                <a:gd name="T25" fmla="*/ 2 h 344"/>
                <a:gd name="T26" fmla="*/ 0 w 865"/>
                <a:gd name="T27" fmla="*/ 2 h 344"/>
                <a:gd name="T28" fmla="*/ 1 w 865"/>
                <a:gd name="T29" fmla="*/ 2 h 344"/>
                <a:gd name="T30" fmla="*/ 1 w 865"/>
                <a:gd name="T31" fmla="*/ 2 h 344"/>
                <a:gd name="T32" fmla="*/ 1 w 865"/>
                <a:gd name="T33" fmla="*/ 2 h 344"/>
                <a:gd name="T34" fmla="*/ 1 w 865"/>
                <a:gd name="T35" fmla="*/ 2 h 344"/>
                <a:gd name="T36" fmla="*/ 1 w 865"/>
                <a:gd name="T37" fmla="*/ 2 h 344"/>
                <a:gd name="T38" fmla="*/ 1 w 865"/>
                <a:gd name="T39" fmla="*/ 2 h 344"/>
                <a:gd name="T40" fmla="*/ 1 w 865"/>
                <a:gd name="T41" fmla="*/ 2 h 344"/>
                <a:gd name="T42" fmla="*/ 1 w 865"/>
                <a:gd name="T43" fmla="*/ 2 h 344"/>
                <a:gd name="T44" fmla="*/ 1 w 865"/>
                <a:gd name="T45" fmla="*/ 2 h 344"/>
                <a:gd name="T46" fmla="*/ 1 w 865"/>
                <a:gd name="T47" fmla="*/ 2 h 344"/>
                <a:gd name="T48" fmla="*/ 1 w 865"/>
                <a:gd name="T49" fmla="*/ 2 h 344"/>
                <a:gd name="T50" fmla="*/ 1 w 865"/>
                <a:gd name="T51" fmla="*/ 0 h 344"/>
                <a:gd name="T52" fmla="*/ 1 w 865"/>
                <a:gd name="T53" fmla="*/ 0 h 344"/>
                <a:gd name="T54" fmla="*/ 1 w 865"/>
                <a:gd name="T55" fmla="*/ 0 h 344"/>
                <a:gd name="T56" fmla="*/ 1 w 865"/>
                <a:gd name="T57" fmla="*/ 0 h 344"/>
                <a:gd name="T58" fmla="*/ 1 w 865"/>
                <a:gd name="T59" fmla="*/ 0 h 344"/>
                <a:gd name="T60" fmla="*/ 1 w 865"/>
                <a:gd name="T61" fmla="*/ 0 h 344"/>
                <a:gd name="T62" fmla="*/ 1 w 865"/>
                <a:gd name="T63" fmla="*/ 0 h 344"/>
                <a:gd name="T64" fmla="*/ 1 w 865"/>
                <a:gd name="T65" fmla="*/ 0 h 344"/>
                <a:gd name="T66" fmla="*/ 1 w 865"/>
                <a:gd name="T67" fmla="*/ 0 h 344"/>
                <a:gd name="T68" fmla="*/ 0 w 865"/>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FF6600"/>
            </a:solidFill>
            <a:ln w="9525" cap="flat" cmpd="sng">
              <a:noFill/>
              <a:prstDash val="solid"/>
              <a:round/>
              <a:headEnd type="none" w="med" len="med"/>
              <a:tailEnd type="none" w="med" len="med"/>
            </a:ln>
          </p:spPr>
          <p:txBody>
            <a:bodyPr/>
            <a:lstStyle/>
            <a:p>
              <a:endParaRPr lang="en-US" dirty="0">
                <a:latin typeface="Calibri" pitchFamily="34" charset="0"/>
              </a:endParaRPr>
            </a:p>
          </p:txBody>
        </p:sp>
      </p:grpSp>
      <p:sp>
        <p:nvSpPr>
          <p:cNvPr id="29731" name="Rectangle 49"/>
          <p:cNvSpPr>
            <a:spLocks noChangeArrowheads="1"/>
          </p:cNvSpPr>
          <p:nvPr/>
        </p:nvSpPr>
        <p:spPr bwMode="auto">
          <a:xfrm>
            <a:off x="4648200" y="2895600"/>
            <a:ext cx="652551"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iSCSI HBA </a:t>
            </a:r>
            <a:endParaRPr lang="en-US" sz="1200" dirty="0">
              <a:latin typeface="Calibri" pitchFamily="34" charset="0"/>
            </a:endParaRPr>
          </a:p>
        </p:txBody>
      </p:sp>
      <p:sp>
        <p:nvSpPr>
          <p:cNvPr id="29732" name="Line 50"/>
          <p:cNvSpPr>
            <a:spLocks noChangeShapeType="1"/>
          </p:cNvSpPr>
          <p:nvPr/>
        </p:nvSpPr>
        <p:spPr bwMode="auto">
          <a:xfrm flipH="1" flipV="1">
            <a:off x="4648200" y="2590800"/>
            <a:ext cx="201613" cy="331787"/>
          </a:xfrm>
          <a:prstGeom prst="line">
            <a:avLst/>
          </a:prstGeom>
          <a:noFill/>
          <a:ln w="15875">
            <a:solidFill>
              <a:srgbClr val="000000"/>
            </a:solidFill>
            <a:round/>
            <a:headEnd/>
            <a:tailEnd type="triangle" w="lg" len="med"/>
          </a:ln>
        </p:spPr>
        <p:txBody>
          <a:bodyPr/>
          <a:lstStyle/>
          <a:p>
            <a:endParaRPr lang="en-US" dirty="0">
              <a:latin typeface="Calibri" pitchFamily="34" charset="0"/>
            </a:endParaRPr>
          </a:p>
        </p:txBody>
      </p:sp>
      <p:sp>
        <p:nvSpPr>
          <p:cNvPr id="29733" name="Freeform 51"/>
          <p:cNvSpPr>
            <a:spLocks/>
          </p:cNvSpPr>
          <p:nvPr/>
        </p:nvSpPr>
        <p:spPr bwMode="auto">
          <a:xfrm>
            <a:off x="4554537" y="2490788"/>
            <a:ext cx="120650" cy="103187"/>
          </a:xfrm>
          <a:custGeom>
            <a:avLst/>
            <a:gdLst>
              <a:gd name="T0" fmla="*/ 56982508 w 865"/>
              <a:gd name="T1" fmla="*/ 26993299 h 344"/>
              <a:gd name="T2" fmla="*/ 40699087 w 865"/>
              <a:gd name="T3" fmla="*/ 26993299 h 344"/>
              <a:gd name="T4" fmla="*/ 29843371 w 865"/>
              <a:gd name="T5" fmla="*/ 80979607 h 344"/>
              <a:gd name="T6" fmla="*/ 13559805 w 865"/>
              <a:gd name="T7" fmla="*/ 161959213 h 344"/>
              <a:gd name="T8" fmla="*/ 5427856 w 865"/>
              <a:gd name="T9" fmla="*/ 296925062 h 344"/>
              <a:gd name="T10" fmla="*/ 0 w 865"/>
              <a:gd name="T11" fmla="*/ 431801296 h 344"/>
              <a:gd name="T12" fmla="*/ 0 w 865"/>
              <a:gd name="T13" fmla="*/ 674739854 h 344"/>
              <a:gd name="T14" fmla="*/ 0 w 865"/>
              <a:gd name="T15" fmla="*/ 2147483647 h 344"/>
              <a:gd name="T16" fmla="*/ 0 w 865"/>
              <a:gd name="T17" fmla="*/ 2147483647 h 344"/>
              <a:gd name="T18" fmla="*/ 5427856 w 865"/>
              <a:gd name="T19" fmla="*/ 2147483647 h 344"/>
              <a:gd name="T20" fmla="*/ 13559805 w 865"/>
              <a:gd name="T21" fmla="*/ 2147483647 h 344"/>
              <a:gd name="T22" fmla="*/ 29843371 w 865"/>
              <a:gd name="T23" fmla="*/ 2147483647 h 344"/>
              <a:gd name="T24" fmla="*/ 37994854 w 865"/>
              <a:gd name="T25" fmla="*/ 2147483647 h 344"/>
              <a:gd name="T26" fmla="*/ 51554655 w 865"/>
              <a:gd name="T27" fmla="*/ 2147483647 h 344"/>
              <a:gd name="T28" fmla="*/ 2147483647 w 865"/>
              <a:gd name="T29" fmla="*/ 2147483647 h 344"/>
              <a:gd name="T30" fmla="*/ 2147483647 w 865"/>
              <a:gd name="T31" fmla="*/ 2147483647 h 344"/>
              <a:gd name="T32" fmla="*/ 2147483647 w 865"/>
              <a:gd name="T33" fmla="*/ 2147483647 h 344"/>
              <a:gd name="T34" fmla="*/ 2147483647 w 865"/>
              <a:gd name="T35" fmla="*/ 2147483647 h 344"/>
              <a:gd name="T36" fmla="*/ 2147483647 w 865"/>
              <a:gd name="T37" fmla="*/ 2147483647 h 344"/>
              <a:gd name="T38" fmla="*/ 2147483647 w 865"/>
              <a:gd name="T39" fmla="*/ 2147483647 h 344"/>
              <a:gd name="T40" fmla="*/ 2147483647 w 865"/>
              <a:gd name="T41" fmla="*/ 2147483647 h 344"/>
              <a:gd name="T42" fmla="*/ 2147483647 w 865"/>
              <a:gd name="T43" fmla="*/ 2147483647 h 344"/>
              <a:gd name="T44" fmla="*/ 2147483647 w 865"/>
              <a:gd name="T45" fmla="*/ 2147483647 h 344"/>
              <a:gd name="T46" fmla="*/ 2147483647 w 865"/>
              <a:gd name="T47" fmla="*/ 2147483647 h 344"/>
              <a:gd name="T48" fmla="*/ 2147483647 w 865"/>
              <a:gd name="T49" fmla="*/ 2147483647 h 344"/>
              <a:gd name="T50" fmla="*/ 2147483647 w 865"/>
              <a:gd name="T51" fmla="*/ 674739854 h 344"/>
              <a:gd name="T52" fmla="*/ 2147483647 w 865"/>
              <a:gd name="T53" fmla="*/ 485787576 h 344"/>
              <a:gd name="T54" fmla="*/ 2147483647 w 865"/>
              <a:gd name="T55" fmla="*/ 350911416 h 344"/>
              <a:gd name="T56" fmla="*/ 2147483647 w 865"/>
              <a:gd name="T57" fmla="*/ 215945492 h 344"/>
              <a:gd name="T58" fmla="*/ 2147483647 w 865"/>
              <a:gd name="T59" fmla="*/ 161959213 h 344"/>
              <a:gd name="T60" fmla="*/ 2147483647 w 865"/>
              <a:gd name="T61" fmla="*/ 53986298 h 344"/>
              <a:gd name="T62" fmla="*/ 2147483647 w 865"/>
              <a:gd name="T63" fmla="*/ 26993299 h 344"/>
              <a:gd name="T64" fmla="*/ 2147483647 w 865"/>
              <a:gd name="T65" fmla="*/ 0 h 344"/>
              <a:gd name="T66" fmla="*/ 2147483647 w 865"/>
              <a:gd name="T67" fmla="*/ 26993299 h 344"/>
              <a:gd name="T68" fmla="*/ 56982508 w 865"/>
              <a:gd name="T69" fmla="*/ 26993299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0000FF"/>
          </a:solidFill>
          <a:ln w="9525">
            <a:noFill/>
            <a:round/>
            <a:headEnd/>
            <a:tailEnd/>
          </a:ln>
        </p:spPr>
        <p:txBody>
          <a:bodyPr/>
          <a:lstStyle/>
          <a:p>
            <a:endParaRPr lang="en-US" dirty="0">
              <a:latin typeface="Calibri" pitchFamily="34" charset="0"/>
            </a:endParaRPr>
          </a:p>
        </p:txBody>
      </p:sp>
      <p:sp>
        <p:nvSpPr>
          <p:cNvPr id="29734" name="Freeform 52"/>
          <p:cNvSpPr>
            <a:spLocks/>
          </p:cNvSpPr>
          <p:nvPr/>
        </p:nvSpPr>
        <p:spPr bwMode="auto">
          <a:xfrm>
            <a:off x="8034337" y="2935288"/>
            <a:ext cx="120650" cy="103187"/>
          </a:xfrm>
          <a:custGeom>
            <a:avLst/>
            <a:gdLst>
              <a:gd name="T0" fmla="*/ 56982508 w 865"/>
              <a:gd name="T1" fmla="*/ 26993299 h 344"/>
              <a:gd name="T2" fmla="*/ 40699087 w 865"/>
              <a:gd name="T3" fmla="*/ 26993299 h 344"/>
              <a:gd name="T4" fmla="*/ 29843371 w 865"/>
              <a:gd name="T5" fmla="*/ 80979607 h 344"/>
              <a:gd name="T6" fmla="*/ 13559805 w 865"/>
              <a:gd name="T7" fmla="*/ 161959213 h 344"/>
              <a:gd name="T8" fmla="*/ 5427856 w 865"/>
              <a:gd name="T9" fmla="*/ 296925062 h 344"/>
              <a:gd name="T10" fmla="*/ 0 w 865"/>
              <a:gd name="T11" fmla="*/ 431801296 h 344"/>
              <a:gd name="T12" fmla="*/ 0 w 865"/>
              <a:gd name="T13" fmla="*/ 674739854 h 344"/>
              <a:gd name="T14" fmla="*/ 0 w 865"/>
              <a:gd name="T15" fmla="*/ 2147483647 h 344"/>
              <a:gd name="T16" fmla="*/ 0 w 865"/>
              <a:gd name="T17" fmla="*/ 2147483647 h 344"/>
              <a:gd name="T18" fmla="*/ 5427856 w 865"/>
              <a:gd name="T19" fmla="*/ 2147483647 h 344"/>
              <a:gd name="T20" fmla="*/ 13559805 w 865"/>
              <a:gd name="T21" fmla="*/ 2147483647 h 344"/>
              <a:gd name="T22" fmla="*/ 29843371 w 865"/>
              <a:gd name="T23" fmla="*/ 2147483647 h 344"/>
              <a:gd name="T24" fmla="*/ 37994854 w 865"/>
              <a:gd name="T25" fmla="*/ 2147483647 h 344"/>
              <a:gd name="T26" fmla="*/ 51554655 w 865"/>
              <a:gd name="T27" fmla="*/ 2147483647 h 344"/>
              <a:gd name="T28" fmla="*/ 2147483647 w 865"/>
              <a:gd name="T29" fmla="*/ 2147483647 h 344"/>
              <a:gd name="T30" fmla="*/ 2147483647 w 865"/>
              <a:gd name="T31" fmla="*/ 2147483647 h 344"/>
              <a:gd name="T32" fmla="*/ 2147483647 w 865"/>
              <a:gd name="T33" fmla="*/ 2147483647 h 344"/>
              <a:gd name="T34" fmla="*/ 2147483647 w 865"/>
              <a:gd name="T35" fmla="*/ 2147483647 h 344"/>
              <a:gd name="T36" fmla="*/ 2147483647 w 865"/>
              <a:gd name="T37" fmla="*/ 2147483647 h 344"/>
              <a:gd name="T38" fmla="*/ 2147483647 w 865"/>
              <a:gd name="T39" fmla="*/ 2147483647 h 344"/>
              <a:gd name="T40" fmla="*/ 2147483647 w 865"/>
              <a:gd name="T41" fmla="*/ 2147483647 h 344"/>
              <a:gd name="T42" fmla="*/ 2147483647 w 865"/>
              <a:gd name="T43" fmla="*/ 2147483647 h 344"/>
              <a:gd name="T44" fmla="*/ 2147483647 w 865"/>
              <a:gd name="T45" fmla="*/ 2147483647 h 344"/>
              <a:gd name="T46" fmla="*/ 2147483647 w 865"/>
              <a:gd name="T47" fmla="*/ 2147483647 h 344"/>
              <a:gd name="T48" fmla="*/ 2147483647 w 865"/>
              <a:gd name="T49" fmla="*/ 2147483647 h 344"/>
              <a:gd name="T50" fmla="*/ 2147483647 w 865"/>
              <a:gd name="T51" fmla="*/ 674739854 h 344"/>
              <a:gd name="T52" fmla="*/ 2147483647 w 865"/>
              <a:gd name="T53" fmla="*/ 485787576 h 344"/>
              <a:gd name="T54" fmla="*/ 2147483647 w 865"/>
              <a:gd name="T55" fmla="*/ 350911416 h 344"/>
              <a:gd name="T56" fmla="*/ 2147483647 w 865"/>
              <a:gd name="T57" fmla="*/ 215945492 h 344"/>
              <a:gd name="T58" fmla="*/ 2147483647 w 865"/>
              <a:gd name="T59" fmla="*/ 161959213 h 344"/>
              <a:gd name="T60" fmla="*/ 2147483647 w 865"/>
              <a:gd name="T61" fmla="*/ 53986298 h 344"/>
              <a:gd name="T62" fmla="*/ 2147483647 w 865"/>
              <a:gd name="T63" fmla="*/ 26993299 h 344"/>
              <a:gd name="T64" fmla="*/ 2147483647 w 865"/>
              <a:gd name="T65" fmla="*/ 0 h 344"/>
              <a:gd name="T66" fmla="*/ 2147483647 w 865"/>
              <a:gd name="T67" fmla="*/ 26993299 h 344"/>
              <a:gd name="T68" fmla="*/ 56982508 w 865"/>
              <a:gd name="T69" fmla="*/ 26993299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0000FF"/>
          </a:solidFill>
          <a:ln w="9525">
            <a:noFill/>
            <a:round/>
            <a:headEnd/>
            <a:tailEnd/>
          </a:ln>
        </p:spPr>
        <p:txBody>
          <a:bodyPr/>
          <a:lstStyle/>
          <a:p>
            <a:endParaRPr lang="en-US" dirty="0">
              <a:latin typeface="Calibri" pitchFamily="34" charset="0"/>
            </a:endParaRPr>
          </a:p>
        </p:txBody>
      </p:sp>
      <p:sp>
        <p:nvSpPr>
          <p:cNvPr id="29735" name="Freeform 53"/>
          <p:cNvSpPr>
            <a:spLocks/>
          </p:cNvSpPr>
          <p:nvPr/>
        </p:nvSpPr>
        <p:spPr bwMode="auto">
          <a:xfrm>
            <a:off x="8034337" y="3114675"/>
            <a:ext cx="120650" cy="103188"/>
          </a:xfrm>
          <a:custGeom>
            <a:avLst/>
            <a:gdLst>
              <a:gd name="T0" fmla="*/ 56982508 w 865"/>
              <a:gd name="T1" fmla="*/ 26993861 h 344"/>
              <a:gd name="T2" fmla="*/ 40699087 w 865"/>
              <a:gd name="T3" fmla="*/ 26993861 h 344"/>
              <a:gd name="T4" fmla="*/ 29843371 w 865"/>
              <a:gd name="T5" fmla="*/ 80981291 h 344"/>
              <a:gd name="T6" fmla="*/ 13559805 w 865"/>
              <a:gd name="T7" fmla="*/ 161962283 h 344"/>
              <a:gd name="T8" fmla="*/ 5427856 w 865"/>
              <a:gd name="T9" fmla="*/ 296930939 h 344"/>
              <a:gd name="T10" fmla="*/ 0 w 865"/>
              <a:gd name="T11" fmla="*/ 431809680 h 344"/>
              <a:gd name="T12" fmla="*/ 0 w 865"/>
              <a:gd name="T13" fmla="*/ 674752992 h 344"/>
              <a:gd name="T14" fmla="*/ 0 w 865"/>
              <a:gd name="T15" fmla="*/ 2147483647 h 344"/>
              <a:gd name="T16" fmla="*/ 0 w 865"/>
              <a:gd name="T17" fmla="*/ 2147483647 h 344"/>
              <a:gd name="T18" fmla="*/ 5427856 w 865"/>
              <a:gd name="T19" fmla="*/ 2147483647 h 344"/>
              <a:gd name="T20" fmla="*/ 13559805 w 865"/>
              <a:gd name="T21" fmla="*/ 2147483647 h 344"/>
              <a:gd name="T22" fmla="*/ 29843371 w 865"/>
              <a:gd name="T23" fmla="*/ 2147483647 h 344"/>
              <a:gd name="T24" fmla="*/ 37994854 w 865"/>
              <a:gd name="T25" fmla="*/ 2147483647 h 344"/>
              <a:gd name="T26" fmla="*/ 51554655 w 865"/>
              <a:gd name="T27" fmla="*/ 2147483647 h 344"/>
              <a:gd name="T28" fmla="*/ 2147483647 w 865"/>
              <a:gd name="T29" fmla="*/ 2147483647 h 344"/>
              <a:gd name="T30" fmla="*/ 2147483647 w 865"/>
              <a:gd name="T31" fmla="*/ 2147483647 h 344"/>
              <a:gd name="T32" fmla="*/ 2147483647 w 865"/>
              <a:gd name="T33" fmla="*/ 2147483647 h 344"/>
              <a:gd name="T34" fmla="*/ 2147483647 w 865"/>
              <a:gd name="T35" fmla="*/ 2147483647 h 344"/>
              <a:gd name="T36" fmla="*/ 2147483647 w 865"/>
              <a:gd name="T37" fmla="*/ 2147483647 h 344"/>
              <a:gd name="T38" fmla="*/ 2147483647 w 865"/>
              <a:gd name="T39" fmla="*/ 2147483647 h 344"/>
              <a:gd name="T40" fmla="*/ 2147483647 w 865"/>
              <a:gd name="T41" fmla="*/ 2147483647 h 344"/>
              <a:gd name="T42" fmla="*/ 2147483647 w 865"/>
              <a:gd name="T43" fmla="*/ 2147483647 h 344"/>
              <a:gd name="T44" fmla="*/ 2147483647 w 865"/>
              <a:gd name="T45" fmla="*/ 2147483647 h 344"/>
              <a:gd name="T46" fmla="*/ 2147483647 w 865"/>
              <a:gd name="T47" fmla="*/ 2147483647 h 344"/>
              <a:gd name="T48" fmla="*/ 2147483647 w 865"/>
              <a:gd name="T49" fmla="*/ 2147483647 h 344"/>
              <a:gd name="T50" fmla="*/ 2147483647 w 865"/>
              <a:gd name="T51" fmla="*/ 674752992 h 344"/>
              <a:gd name="T52" fmla="*/ 2147483647 w 865"/>
              <a:gd name="T53" fmla="*/ 485797083 h 344"/>
              <a:gd name="T54" fmla="*/ 2147483647 w 865"/>
              <a:gd name="T55" fmla="*/ 350918416 h 344"/>
              <a:gd name="T56" fmla="*/ 2147483647 w 865"/>
              <a:gd name="T57" fmla="*/ 215949685 h 344"/>
              <a:gd name="T58" fmla="*/ 2147483647 w 865"/>
              <a:gd name="T59" fmla="*/ 161962283 h 344"/>
              <a:gd name="T60" fmla="*/ 2147483647 w 865"/>
              <a:gd name="T61" fmla="*/ 53987421 h 344"/>
              <a:gd name="T62" fmla="*/ 2147483647 w 865"/>
              <a:gd name="T63" fmla="*/ 26993861 h 344"/>
              <a:gd name="T64" fmla="*/ 2147483647 w 865"/>
              <a:gd name="T65" fmla="*/ 0 h 344"/>
              <a:gd name="T66" fmla="*/ 2147483647 w 865"/>
              <a:gd name="T67" fmla="*/ 26993861 h 344"/>
              <a:gd name="T68" fmla="*/ 56982508 w 865"/>
              <a:gd name="T69" fmla="*/ 26993861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0000FF"/>
          </a:solidFill>
          <a:ln w="9525">
            <a:noFill/>
            <a:round/>
            <a:headEnd/>
            <a:tailEnd/>
          </a:ln>
        </p:spPr>
        <p:txBody>
          <a:bodyPr/>
          <a:lstStyle/>
          <a:p>
            <a:endParaRPr lang="en-US" dirty="0">
              <a:latin typeface="Calibri" pitchFamily="34" charset="0"/>
            </a:endParaRPr>
          </a:p>
        </p:txBody>
      </p:sp>
      <p:grpSp>
        <p:nvGrpSpPr>
          <p:cNvPr id="4" name="Group 54"/>
          <p:cNvGrpSpPr>
            <a:grpSpLocks/>
          </p:cNvGrpSpPr>
          <p:nvPr/>
        </p:nvGrpSpPr>
        <p:grpSpPr bwMode="auto">
          <a:xfrm>
            <a:off x="8034337" y="3411538"/>
            <a:ext cx="120650" cy="282575"/>
            <a:chOff x="4676" y="943"/>
            <a:chExt cx="76" cy="178"/>
          </a:xfrm>
        </p:grpSpPr>
        <p:sp>
          <p:nvSpPr>
            <p:cNvPr id="29753" name="Freeform 55"/>
            <p:cNvSpPr>
              <a:spLocks/>
            </p:cNvSpPr>
            <p:nvPr/>
          </p:nvSpPr>
          <p:spPr bwMode="auto">
            <a:xfrm>
              <a:off x="4676" y="943"/>
              <a:ext cx="76" cy="65"/>
            </a:xfrm>
            <a:custGeom>
              <a:avLst/>
              <a:gdLst>
                <a:gd name="T0" fmla="*/ 0 w 865"/>
                <a:gd name="T1" fmla="*/ 0 h 344"/>
                <a:gd name="T2" fmla="*/ 0 w 865"/>
                <a:gd name="T3" fmla="*/ 0 h 344"/>
                <a:gd name="T4" fmla="*/ 0 w 865"/>
                <a:gd name="T5" fmla="*/ 0 h 344"/>
                <a:gd name="T6" fmla="*/ 0 w 865"/>
                <a:gd name="T7" fmla="*/ 0 h 344"/>
                <a:gd name="T8" fmla="*/ 0 w 865"/>
                <a:gd name="T9" fmla="*/ 0 h 344"/>
                <a:gd name="T10" fmla="*/ 0 w 865"/>
                <a:gd name="T11" fmla="*/ 0 h 344"/>
                <a:gd name="T12" fmla="*/ 0 w 865"/>
                <a:gd name="T13" fmla="*/ 0 h 344"/>
                <a:gd name="T14" fmla="*/ 0 w 865"/>
                <a:gd name="T15" fmla="*/ 2 h 344"/>
                <a:gd name="T16" fmla="*/ 0 w 865"/>
                <a:gd name="T17" fmla="*/ 2 h 344"/>
                <a:gd name="T18" fmla="*/ 0 w 865"/>
                <a:gd name="T19" fmla="*/ 2 h 344"/>
                <a:gd name="T20" fmla="*/ 0 w 865"/>
                <a:gd name="T21" fmla="*/ 2 h 344"/>
                <a:gd name="T22" fmla="*/ 0 w 865"/>
                <a:gd name="T23" fmla="*/ 2 h 344"/>
                <a:gd name="T24" fmla="*/ 0 w 865"/>
                <a:gd name="T25" fmla="*/ 2 h 344"/>
                <a:gd name="T26" fmla="*/ 0 w 865"/>
                <a:gd name="T27" fmla="*/ 2 h 344"/>
                <a:gd name="T28" fmla="*/ 1 w 865"/>
                <a:gd name="T29" fmla="*/ 2 h 344"/>
                <a:gd name="T30" fmla="*/ 1 w 865"/>
                <a:gd name="T31" fmla="*/ 2 h 344"/>
                <a:gd name="T32" fmla="*/ 1 w 865"/>
                <a:gd name="T33" fmla="*/ 2 h 344"/>
                <a:gd name="T34" fmla="*/ 1 w 865"/>
                <a:gd name="T35" fmla="*/ 2 h 344"/>
                <a:gd name="T36" fmla="*/ 1 w 865"/>
                <a:gd name="T37" fmla="*/ 2 h 344"/>
                <a:gd name="T38" fmla="*/ 1 w 865"/>
                <a:gd name="T39" fmla="*/ 2 h 344"/>
                <a:gd name="T40" fmla="*/ 1 w 865"/>
                <a:gd name="T41" fmla="*/ 2 h 344"/>
                <a:gd name="T42" fmla="*/ 1 w 865"/>
                <a:gd name="T43" fmla="*/ 2 h 344"/>
                <a:gd name="T44" fmla="*/ 1 w 865"/>
                <a:gd name="T45" fmla="*/ 2 h 344"/>
                <a:gd name="T46" fmla="*/ 1 w 865"/>
                <a:gd name="T47" fmla="*/ 2 h 344"/>
                <a:gd name="T48" fmla="*/ 1 w 865"/>
                <a:gd name="T49" fmla="*/ 2 h 344"/>
                <a:gd name="T50" fmla="*/ 1 w 865"/>
                <a:gd name="T51" fmla="*/ 0 h 344"/>
                <a:gd name="T52" fmla="*/ 1 w 865"/>
                <a:gd name="T53" fmla="*/ 0 h 344"/>
                <a:gd name="T54" fmla="*/ 1 w 865"/>
                <a:gd name="T55" fmla="*/ 0 h 344"/>
                <a:gd name="T56" fmla="*/ 1 w 865"/>
                <a:gd name="T57" fmla="*/ 0 h 344"/>
                <a:gd name="T58" fmla="*/ 1 w 865"/>
                <a:gd name="T59" fmla="*/ 0 h 344"/>
                <a:gd name="T60" fmla="*/ 1 w 865"/>
                <a:gd name="T61" fmla="*/ 0 h 344"/>
                <a:gd name="T62" fmla="*/ 1 w 865"/>
                <a:gd name="T63" fmla="*/ 0 h 344"/>
                <a:gd name="T64" fmla="*/ 1 w 865"/>
                <a:gd name="T65" fmla="*/ 0 h 344"/>
                <a:gd name="T66" fmla="*/ 1 w 865"/>
                <a:gd name="T67" fmla="*/ 0 h 344"/>
                <a:gd name="T68" fmla="*/ 0 w 865"/>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FF6600"/>
            </a:solidFill>
            <a:ln w="9525" cap="flat" cmpd="sng">
              <a:noFill/>
              <a:prstDash val="solid"/>
              <a:round/>
              <a:headEnd type="none" w="med" len="med"/>
              <a:tailEnd type="none" w="med" len="med"/>
            </a:ln>
          </p:spPr>
          <p:txBody>
            <a:bodyPr/>
            <a:lstStyle/>
            <a:p>
              <a:endParaRPr lang="en-US" dirty="0">
                <a:latin typeface="Calibri" pitchFamily="34" charset="0"/>
              </a:endParaRPr>
            </a:p>
          </p:txBody>
        </p:sp>
        <p:sp>
          <p:nvSpPr>
            <p:cNvPr id="29754" name="Freeform 56"/>
            <p:cNvSpPr>
              <a:spLocks/>
            </p:cNvSpPr>
            <p:nvPr/>
          </p:nvSpPr>
          <p:spPr bwMode="auto">
            <a:xfrm>
              <a:off x="4676" y="1056"/>
              <a:ext cx="76" cy="65"/>
            </a:xfrm>
            <a:custGeom>
              <a:avLst/>
              <a:gdLst>
                <a:gd name="T0" fmla="*/ 0 w 865"/>
                <a:gd name="T1" fmla="*/ 0 h 344"/>
                <a:gd name="T2" fmla="*/ 0 w 865"/>
                <a:gd name="T3" fmla="*/ 0 h 344"/>
                <a:gd name="T4" fmla="*/ 0 w 865"/>
                <a:gd name="T5" fmla="*/ 0 h 344"/>
                <a:gd name="T6" fmla="*/ 0 w 865"/>
                <a:gd name="T7" fmla="*/ 0 h 344"/>
                <a:gd name="T8" fmla="*/ 0 w 865"/>
                <a:gd name="T9" fmla="*/ 0 h 344"/>
                <a:gd name="T10" fmla="*/ 0 w 865"/>
                <a:gd name="T11" fmla="*/ 0 h 344"/>
                <a:gd name="T12" fmla="*/ 0 w 865"/>
                <a:gd name="T13" fmla="*/ 0 h 344"/>
                <a:gd name="T14" fmla="*/ 0 w 865"/>
                <a:gd name="T15" fmla="*/ 2 h 344"/>
                <a:gd name="T16" fmla="*/ 0 w 865"/>
                <a:gd name="T17" fmla="*/ 2 h 344"/>
                <a:gd name="T18" fmla="*/ 0 w 865"/>
                <a:gd name="T19" fmla="*/ 2 h 344"/>
                <a:gd name="T20" fmla="*/ 0 w 865"/>
                <a:gd name="T21" fmla="*/ 2 h 344"/>
                <a:gd name="T22" fmla="*/ 0 w 865"/>
                <a:gd name="T23" fmla="*/ 2 h 344"/>
                <a:gd name="T24" fmla="*/ 0 w 865"/>
                <a:gd name="T25" fmla="*/ 2 h 344"/>
                <a:gd name="T26" fmla="*/ 0 w 865"/>
                <a:gd name="T27" fmla="*/ 2 h 344"/>
                <a:gd name="T28" fmla="*/ 1 w 865"/>
                <a:gd name="T29" fmla="*/ 2 h 344"/>
                <a:gd name="T30" fmla="*/ 1 w 865"/>
                <a:gd name="T31" fmla="*/ 2 h 344"/>
                <a:gd name="T32" fmla="*/ 1 w 865"/>
                <a:gd name="T33" fmla="*/ 2 h 344"/>
                <a:gd name="T34" fmla="*/ 1 w 865"/>
                <a:gd name="T35" fmla="*/ 2 h 344"/>
                <a:gd name="T36" fmla="*/ 1 w 865"/>
                <a:gd name="T37" fmla="*/ 2 h 344"/>
                <a:gd name="T38" fmla="*/ 1 w 865"/>
                <a:gd name="T39" fmla="*/ 2 h 344"/>
                <a:gd name="T40" fmla="*/ 1 w 865"/>
                <a:gd name="T41" fmla="*/ 2 h 344"/>
                <a:gd name="T42" fmla="*/ 1 w 865"/>
                <a:gd name="T43" fmla="*/ 2 h 344"/>
                <a:gd name="T44" fmla="*/ 1 w 865"/>
                <a:gd name="T45" fmla="*/ 2 h 344"/>
                <a:gd name="T46" fmla="*/ 1 w 865"/>
                <a:gd name="T47" fmla="*/ 2 h 344"/>
                <a:gd name="T48" fmla="*/ 1 w 865"/>
                <a:gd name="T49" fmla="*/ 2 h 344"/>
                <a:gd name="T50" fmla="*/ 1 w 865"/>
                <a:gd name="T51" fmla="*/ 0 h 344"/>
                <a:gd name="T52" fmla="*/ 1 w 865"/>
                <a:gd name="T53" fmla="*/ 0 h 344"/>
                <a:gd name="T54" fmla="*/ 1 w 865"/>
                <a:gd name="T55" fmla="*/ 0 h 344"/>
                <a:gd name="T56" fmla="*/ 1 w 865"/>
                <a:gd name="T57" fmla="*/ 0 h 344"/>
                <a:gd name="T58" fmla="*/ 1 w 865"/>
                <a:gd name="T59" fmla="*/ 0 h 344"/>
                <a:gd name="T60" fmla="*/ 1 w 865"/>
                <a:gd name="T61" fmla="*/ 0 h 344"/>
                <a:gd name="T62" fmla="*/ 1 w 865"/>
                <a:gd name="T63" fmla="*/ 0 h 344"/>
                <a:gd name="T64" fmla="*/ 1 w 865"/>
                <a:gd name="T65" fmla="*/ 0 h 344"/>
                <a:gd name="T66" fmla="*/ 1 w 865"/>
                <a:gd name="T67" fmla="*/ 0 h 344"/>
                <a:gd name="T68" fmla="*/ 0 w 865"/>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FF6600"/>
            </a:solidFill>
            <a:ln w="9525" cap="flat" cmpd="sng">
              <a:noFill/>
              <a:prstDash val="solid"/>
              <a:round/>
              <a:headEnd type="none" w="med" len="med"/>
              <a:tailEnd type="none" w="med" len="med"/>
            </a:ln>
          </p:spPr>
          <p:txBody>
            <a:bodyPr/>
            <a:lstStyle/>
            <a:p>
              <a:endParaRPr lang="en-US" dirty="0">
                <a:latin typeface="Calibri" pitchFamily="34" charset="0"/>
              </a:endParaRPr>
            </a:p>
          </p:txBody>
        </p:sp>
      </p:grpSp>
      <p:sp>
        <p:nvSpPr>
          <p:cNvPr id="29737" name="Rectangle 58"/>
          <p:cNvSpPr>
            <a:spLocks noChangeArrowheads="1"/>
          </p:cNvSpPr>
          <p:nvPr/>
        </p:nvSpPr>
        <p:spPr bwMode="auto">
          <a:xfrm>
            <a:off x="8091487" y="4102100"/>
            <a:ext cx="896207"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Storage Array </a:t>
            </a:r>
            <a:endParaRPr lang="en-US" sz="1200" b="1" dirty="0">
              <a:latin typeface="Calibri" pitchFamily="34" charset="0"/>
            </a:endParaRPr>
          </a:p>
        </p:txBody>
      </p:sp>
      <p:pic>
        <p:nvPicPr>
          <p:cNvPr id="29738" name="Picture 44" descr="iSCSI Bridge Icon bdr.png"/>
          <p:cNvPicPr>
            <a:picLocks noChangeAspect="1"/>
          </p:cNvPicPr>
          <p:nvPr/>
        </p:nvPicPr>
        <p:blipFill>
          <a:blip r:embed="rId3" cstate="print"/>
          <a:srcRect/>
          <a:stretch>
            <a:fillRect/>
          </a:stretch>
        </p:blipFill>
        <p:spPr bwMode="auto">
          <a:xfrm>
            <a:off x="6732587" y="1139825"/>
            <a:ext cx="974725" cy="519113"/>
          </a:xfrm>
          <a:prstGeom prst="rect">
            <a:avLst/>
          </a:prstGeom>
          <a:noFill/>
          <a:ln w="9525">
            <a:noFill/>
            <a:miter lim="800000"/>
            <a:headEnd/>
            <a:tailEnd/>
          </a:ln>
        </p:spPr>
      </p:pic>
      <p:pic>
        <p:nvPicPr>
          <p:cNvPr id="29739" name="Picture 33" descr="FC Router Icon bdr.png"/>
          <p:cNvPicPr>
            <a:picLocks noChangeAspect="1"/>
          </p:cNvPicPr>
          <p:nvPr/>
        </p:nvPicPr>
        <p:blipFill>
          <a:blip r:embed="rId4" cstate="print"/>
          <a:srcRect/>
          <a:stretch>
            <a:fillRect/>
          </a:stretch>
        </p:blipFill>
        <p:spPr bwMode="auto">
          <a:xfrm>
            <a:off x="4852987" y="4953000"/>
            <a:ext cx="928688" cy="452438"/>
          </a:xfrm>
          <a:prstGeom prst="rect">
            <a:avLst/>
          </a:prstGeom>
          <a:noFill/>
          <a:ln w="9525">
            <a:noFill/>
            <a:miter lim="800000"/>
            <a:headEnd/>
            <a:tailEnd/>
          </a:ln>
        </p:spPr>
      </p:pic>
      <p:pic>
        <p:nvPicPr>
          <p:cNvPr id="29740" name="Picture 6" descr="Blue Cloud.png"/>
          <p:cNvPicPr>
            <a:picLocks noChangeAspect="1"/>
          </p:cNvPicPr>
          <p:nvPr/>
        </p:nvPicPr>
        <p:blipFill>
          <a:blip r:embed="rId5" cstate="print"/>
          <a:srcRect/>
          <a:stretch>
            <a:fillRect/>
          </a:stretch>
        </p:blipFill>
        <p:spPr bwMode="auto">
          <a:xfrm>
            <a:off x="5513387" y="2219325"/>
            <a:ext cx="1041400" cy="539750"/>
          </a:xfrm>
          <a:prstGeom prst="rect">
            <a:avLst/>
          </a:prstGeom>
          <a:noFill/>
          <a:ln w="9525">
            <a:noFill/>
            <a:miter lim="800000"/>
            <a:headEnd/>
            <a:tailEnd/>
          </a:ln>
        </p:spPr>
      </p:pic>
      <p:pic>
        <p:nvPicPr>
          <p:cNvPr id="29741" name="Picture 6" descr="Blue Cloud.png"/>
          <p:cNvPicPr>
            <a:picLocks noChangeAspect="1"/>
          </p:cNvPicPr>
          <p:nvPr/>
        </p:nvPicPr>
        <p:blipFill>
          <a:blip r:embed="rId5" cstate="print"/>
          <a:srcRect/>
          <a:stretch>
            <a:fillRect/>
          </a:stretch>
        </p:blipFill>
        <p:spPr bwMode="auto">
          <a:xfrm>
            <a:off x="5868987" y="4953000"/>
            <a:ext cx="1041400" cy="539750"/>
          </a:xfrm>
          <a:prstGeom prst="rect">
            <a:avLst/>
          </a:prstGeom>
          <a:noFill/>
          <a:ln w="9525">
            <a:noFill/>
            <a:miter lim="800000"/>
            <a:headEnd/>
            <a:tailEnd/>
          </a:ln>
        </p:spPr>
      </p:pic>
      <p:sp>
        <p:nvSpPr>
          <p:cNvPr id="29742" name="Rectangle 48"/>
          <p:cNvSpPr>
            <a:spLocks noChangeArrowheads="1"/>
          </p:cNvSpPr>
          <p:nvPr/>
        </p:nvSpPr>
        <p:spPr bwMode="auto">
          <a:xfrm>
            <a:off x="4078287" y="1879600"/>
            <a:ext cx="442365"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Server </a:t>
            </a:r>
            <a:endParaRPr lang="en-US" sz="1200" b="1" dirty="0">
              <a:latin typeface="Calibri" pitchFamily="34" charset="0"/>
            </a:endParaRPr>
          </a:p>
        </p:txBody>
      </p:sp>
      <p:pic>
        <p:nvPicPr>
          <p:cNvPr id="29743" name="Picture 7" descr="Host.png"/>
          <p:cNvPicPr>
            <a:picLocks noChangeAspect="1"/>
          </p:cNvPicPr>
          <p:nvPr/>
        </p:nvPicPr>
        <p:blipFill>
          <a:blip r:embed="rId6" cstate="print"/>
          <a:srcRect/>
          <a:stretch>
            <a:fillRect/>
          </a:stretch>
        </p:blipFill>
        <p:spPr bwMode="auto">
          <a:xfrm>
            <a:off x="3989387" y="2066925"/>
            <a:ext cx="595313" cy="944563"/>
          </a:xfrm>
          <a:prstGeom prst="rect">
            <a:avLst/>
          </a:prstGeom>
          <a:noFill/>
          <a:ln w="9525">
            <a:noFill/>
            <a:miter lim="800000"/>
            <a:headEnd/>
            <a:tailEnd/>
          </a:ln>
        </p:spPr>
      </p:pic>
      <p:pic>
        <p:nvPicPr>
          <p:cNvPr id="29746" name="Picture 33" descr="FC Router Icon bdr.png"/>
          <p:cNvPicPr>
            <a:picLocks noChangeAspect="1"/>
          </p:cNvPicPr>
          <p:nvPr/>
        </p:nvPicPr>
        <p:blipFill>
          <a:blip r:embed="rId4" cstate="print"/>
          <a:srcRect/>
          <a:stretch>
            <a:fillRect/>
          </a:stretch>
        </p:blipFill>
        <p:spPr bwMode="auto">
          <a:xfrm>
            <a:off x="7024687" y="4978400"/>
            <a:ext cx="928688" cy="452438"/>
          </a:xfrm>
          <a:prstGeom prst="rect">
            <a:avLst/>
          </a:prstGeom>
          <a:noFill/>
          <a:ln w="9525">
            <a:noFill/>
            <a:miter lim="800000"/>
            <a:headEnd/>
            <a:tailEnd/>
          </a:ln>
        </p:spPr>
      </p:pic>
      <p:pic>
        <p:nvPicPr>
          <p:cNvPr id="29747" name="Picture 12" descr="Storage Array_Tall.png"/>
          <p:cNvPicPr>
            <a:picLocks noChangeAspect="1"/>
          </p:cNvPicPr>
          <p:nvPr/>
        </p:nvPicPr>
        <p:blipFill>
          <a:blip r:embed="rId7" cstate="print"/>
          <a:srcRect/>
          <a:stretch>
            <a:fillRect/>
          </a:stretch>
        </p:blipFill>
        <p:spPr bwMode="auto">
          <a:xfrm>
            <a:off x="8143875" y="987425"/>
            <a:ext cx="700087" cy="1490663"/>
          </a:xfrm>
          <a:prstGeom prst="rect">
            <a:avLst/>
          </a:prstGeom>
          <a:noFill/>
          <a:ln w="9525">
            <a:noFill/>
            <a:miter lim="800000"/>
            <a:headEnd/>
            <a:tailEnd/>
          </a:ln>
        </p:spPr>
      </p:pic>
      <p:pic>
        <p:nvPicPr>
          <p:cNvPr id="29748" name="Picture 12" descr="Storage Array_Tall.png"/>
          <p:cNvPicPr>
            <a:picLocks noChangeAspect="1"/>
          </p:cNvPicPr>
          <p:nvPr/>
        </p:nvPicPr>
        <p:blipFill>
          <a:blip r:embed="rId7" cstate="print"/>
          <a:srcRect/>
          <a:stretch>
            <a:fillRect/>
          </a:stretch>
        </p:blipFill>
        <p:spPr bwMode="auto">
          <a:xfrm>
            <a:off x="8154987" y="2620963"/>
            <a:ext cx="700088" cy="1490662"/>
          </a:xfrm>
          <a:prstGeom prst="rect">
            <a:avLst/>
          </a:prstGeom>
          <a:noFill/>
          <a:ln w="9525">
            <a:noFill/>
            <a:miter lim="800000"/>
            <a:headEnd/>
            <a:tailEnd/>
          </a:ln>
        </p:spPr>
      </p:pic>
      <p:sp>
        <p:nvSpPr>
          <p:cNvPr id="29749" name="Line 84"/>
          <p:cNvSpPr>
            <a:spLocks noChangeShapeType="1"/>
          </p:cNvSpPr>
          <p:nvPr/>
        </p:nvSpPr>
        <p:spPr bwMode="auto">
          <a:xfrm>
            <a:off x="6446837" y="2994025"/>
            <a:ext cx="1657350" cy="0"/>
          </a:xfrm>
          <a:prstGeom prst="line">
            <a:avLst/>
          </a:prstGeom>
          <a:noFill/>
          <a:ln w="25400">
            <a:solidFill>
              <a:srgbClr val="0000FF"/>
            </a:solidFill>
            <a:round/>
            <a:headEnd/>
            <a:tailEnd/>
          </a:ln>
        </p:spPr>
        <p:txBody>
          <a:bodyPr/>
          <a:lstStyle/>
          <a:p>
            <a:endParaRPr lang="en-US" dirty="0">
              <a:latin typeface="Calibri" pitchFamily="34" charset="0"/>
            </a:endParaRPr>
          </a:p>
        </p:txBody>
      </p:sp>
      <p:pic>
        <p:nvPicPr>
          <p:cNvPr id="29750" name="Picture 12" descr="Storage Array_Tall.png"/>
          <p:cNvPicPr>
            <a:picLocks noChangeAspect="1"/>
          </p:cNvPicPr>
          <p:nvPr/>
        </p:nvPicPr>
        <p:blipFill>
          <a:blip r:embed="rId7" cstate="print"/>
          <a:srcRect/>
          <a:stretch>
            <a:fillRect/>
          </a:stretch>
        </p:blipFill>
        <p:spPr bwMode="auto">
          <a:xfrm>
            <a:off x="8178800" y="4432300"/>
            <a:ext cx="700087" cy="1490663"/>
          </a:xfrm>
          <a:prstGeom prst="rect">
            <a:avLst/>
          </a:prstGeom>
          <a:noFill/>
          <a:ln w="9525">
            <a:noFill/>
            <a:miter lim="800000"/>
            <a:headEnd/>
            <a:tailEnd/>
          </a:ln>
        </p:spPr>
      </p:pic>
      <p:sp>
        <p:nvSpPr>
          <p:cNvPr id="29751" name="Rectangle 27"/>
          <p:cNvSpPr>
            <a:spLocks noChangeArrowheads="1"/>
          </p:cNvSpPr>
          <p:nvPr/>
        </p:nvSpPr>
        <p:spPr bwMode="auto">
          <a:xfrm>
            <a:off x="5856287" y="2413000"/>
            <a:ext cx="123432" cy="184666"/>
          </a:xfrm>
          <a:prstGeom prst="rect">
            <a:avLst/>
          </a:prstGeom>
          <a:noFill/>
          <a:ln w="9525">
            <a:noFill/>
            <a:miter lim="800000"/>
            <a:headEnd/>
            <a:tailEnd/>
          </a:ln>
        </p:spPr>
        <p:txBody>
          <a:bodyPr wrap="none" lIns="0" tIns="0" rIns="0" bIns="0">
            <a:spAutoFit/>
          </a:bodyPr>
          <a:lstStyle/>
          <a:p>
            <a:r>
              <a:rPr lang="en-US" sz="1200" b="1" dirty="0">
                <a:solidFill>
                  <a:srgbClr val="000000"/>
                </a:solidFill>
                <a:latin typeface="Calibri" pitchFamily="34" charset="0"/>
              </a:rPr>
              <a:t>IP</a:t>
            </a:r>
            <a:endParaRPr lang="en-US" b="1" dirty="0">
              <a:latin typeface="Calibri" pitchFamily="34" charset="0"/>
            </a:endParaRPr>
          </a:p>
        </p:txBody>
      </p:sp>
      <p:sp>
        <p:nvSpPr>
          <p:cNvPr id="29752" name="Rectangle 27"/>
          <p:cNvSpPr>
            <a:spLocks noChangeArrowheads="1"/>
          </p:cNvSpPr>
          <p:nvPr/>
        </p:nvSpPr>
        <p:spPr bwMode="auto">
          <a:xfrm>
            <a:off x="6246812" y="5111750"/>
            <a:ext cx="123432" cy="184666"/>
          </a:xfrm>
          <a:prstGeom prst="rect">
            <a:avLst/>
          </a:prstGeom>
          <a:noFill/>
          <a:ln w="9525">
            <a:noFill/>
            <a:miter lim="800000"/>
            <a:headEnd/>
            <a:tailEnd/>
          </a:ln>
        </p:spPr>
        <p:txBody>
          <a:bodyPr wrap="none" lIns="0" tIns="0" rIns="0" bIns="0">
            <a:spAutoFit/>
          </a:bodyPr>
          <a:lstStyle/>
          <a:p>
            <a:r>
              <a:rPr lang="en-US" sz="1200" b="1" dirty="0">
                <a:solidFill>
                  <a:srgbClr val="000000"/>
                </a:solidFill>
                <a:latin typeface="Calibri" pitchFamily="34" charset="0"/>
              </a:rPr>
              <a:t>IP</a:t>
            </a:r>
            <a:endParaRPr lang="en-US" b="1" dirty="0">
              <a:latin typeface="Calibri" pitchFamily="34" charset="0"/>
            </a:endParaRPr>
          </a:p>
        </p:txBody>
      </p:sp>
      <p:sp>
        <p:nvSpPr>
          <p:cNvPr id="66" name="TextBox 65"/>
          <p:cNvSpPr txBox="1"/>
          <p:nvPr/>
        </p:nvSpPr>
        <p:spPr>
          <a:xfrm>
            <a:off x="5043487" y="4572000"/>
            <a:ext cx="762000" cy="400110"/>
          </a:xfrm>
          <a:prstGeom prst="rect">
            <a:avLst/>
          </a:prstGeom>
          <a:noFill/>
        </p:spPr>
        <p:txBody>
          <a:bodyPr wrap="square" rtlCol="0">
            <a:spAutoFit/>
          </a:bodyPr>
          <a:lstStyle/>
          <a:p>
            <a:r>
              <a:rPr lang="en-US" sz="1000" dirty="0" smtClean="0">
                <a:latin typeface="Calibri" pitchFamily="34" charset="0"/>
              </a:rPr>
              <a:t>FCIP gateway</a:t>
            </a:r>
            <a:endParaRPr lang="en-US" sz="1000" dirty="0">
              <a:latin typeface="Calibri" pitchFamily="34" charset="0"/>
            </a:endParaRPr>
          </a:p>
        </p:txBody>
      </p:sp>
      <p:sp>
        <p:nvSpPr>
          <p:cNvPr id="67" name="TextBox 66"/>
          <p:cNvSpPr txBox="1"/>
          <p:nvPr/>
        </p:nvSpPr>
        <p:spPr>
          <a:xfrm>
            <a:off x="7177087" y="4495800"/>
            <a:ext cx="762000" cy="400110"/>
          </a:xfrm>
          <a:prstGeom prst="rect">
            <a:avLst/>
          </a:prstGeom>
          <a:noFill/>
        </p:spPr>
        <p:txBody>
          <a:bodyPr wrap="square" rtlCol="0">
            <a:spAutoFit/>
          </a:bodyPr>
          <a:lstStyle/>
          <a:p>
            <a:r>
              <a:rPr lang="en-US" sz="1000" dirty="0" smtClean="0">
                <a:latin typeface="Calibri" pitchFamily="34" charset="0"/>
              </a:rPr>
              <a:t>FCIP gateway</a:t>
            </a:r>
            <a:endParaRPr lang="en-US" sz="1000" dirty="0">
              <a:latin typeface="Calibri" pitchFamily="34" charset="0"/>
            </a:endParaRPr>
          </a:p>
        </p:txBody>
      </p:sp>
      <p:sp>
        <p:nvSpPr>
          <p:cNvPr id="68" name="Slide Number Placeholder 4"/>
          <p:cNvSpPr>
            <a:spLocks noGrp="1"/>
          </p:cNvSpPr>
          <p:nvPr>
            <p:ph type="sldNum" sz="quarter" idx="11"/>
          </p:nvPr>
        </p:nvSpPr>
        <p:spPr>
          <a:xfrm>
            <a:off x="8686800" y="6629400"/>
            <a:ext cx="457200" cy="228600"/>
          </a:xfrm>
        </p:spPr>
        <p:txBody>
          <a:bodyPr/>
          <a:lstStyle/>
          <a:p>
            <a:r>
              <a:rPr lang="en-US" dirty="0"/>
              <a:t> </a:t>
            </a:r>
            <a:fld id="{CF609E28-6870-455F-96FD-9E1AEBCBFD1B}" type="slidenum">
              <a:rPr lang="en-US" smtClean="0"/>
              <a:pPr/>
              <a:t>33</a:t>
            </a:fld>
            <a:endParaRPr lang="en-US" dirty="0"/>
          </a:p>
        </p:txBody>
      </p:sp>
      <p:pic>
        <p:nvPicPr>
          <p:cNvPr id="69" name="Picture 12" descr="Storage Array_Tall.png"/>
          <p:cNvPicPr>
            <a:picLocks noChangeAspect="1"/>
          </p:cNvPicPr>
          <p:nvPr/>
        </p:nvPicPr>
        <p:blipFill>
          <a:blip r:embed="rId7" cstate="print"/>
          <a:srcRect/>
          <a:stretch>
            <a:fillRect/>
          </a:stretch>
        </p:blipFill>
        <p:spPr bwMode="auto">
          <a:xfrm>
            <a:off x="3962400" y="4495800"/>
            <a:ext cx="700087" cy="1490663"/>
          </a:xfrm>
          <a:prstGeom prst="rect">
            <a:avLst/>
          </a:prstGeom>
          <a:noFill/>
          <a:ln w="9525">
            <a:noFill/>
            <a:miter lim="800000"/>
            <a:headEnd/>
            <a:tailEnd/>
          </a:ln>
        </p:spPr>
      </p:pic>
      <p:sp>
        <p:nvSpPr>
          <p:cNvPr id="70" name="Rectangle 27"/>
          <p:cNvSpPr>
            <a:spLocks noChangeArrowheads="1"/>
          </p:cNvSpPr>
          <p:nvPr/>
        </p:nvSpPr>
        <p:spPr bwMode="auto">
          <a:xfrm>
            <a:off x="3886200" y="5943600"/>
            <a:ext cx="896207"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Storage Array </a:t>
            </a:r>
            <a:endParaRPr lang="en-US" sz="1200" b="1" dirty="0">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reeform 50"/>
          <p:cNvSpPr>
            <a:spLocks/>
          </p:cNvSpPr>
          <p:nvPr/>
        </p:nvSpPr>
        <p:spPr bwMode="auto">
          <a:xfrm>
            <a:off x="4441825" y="1976438"/>
            <a:ext cx="130175" cy="130175"/>
          </a:xfrm>
          <a:custGeom>
            <a:avLst/>
            <a:gdLst>
              <a:gd name="T0" fmla="*/ 45298 w 865"/>
              <a:gd name="T1" fmla="*/ 0 h 344"/>
              <a:gd name="T2" fmla="*/ 22574 w 865"/>
              <a:gd name="T3" fmla="*/ 0 h 344"/>
              <a:gd name="T4" fmla="*/ 22574 w 865"/>
              <a:gd name="T5" fmla="*/ 143041 h 344"/>
              <a:gd name="T6" fmla="*/ 0 w 865"/>
              <a:gd name="T7" fmla="*/ 143041 h 344"/>
              <a:gd name="T8" fmla="*/ 0 w 865"/>
              <a:gd name="T9" fmla="*/ 429502 h 344"/>
              <a:gd name="T10" fmla="*/ 0 w 865"/>
              <a:gd name="T11" fmla="*/ 572921 h 344"/>
              <a:gd name="T12" fmla="*/ 0 w 865"/>
              <a:gd name="T13" fmla="*/ 859004 h 344"/>
              <a:gd name="T14" fmla="*/ 0 w 865"/>
              <a:gd name="T15" fmla="*/ 11026276 h 344"/>
              <a:gd name="T16" fmla="*/ 0 w 865"/>
              <a:gd name="T17" fmla="*/ 11312736 h 344"/>
              <a:gd name="T18" fmla="*/ 0 w 865"/>
              <a:gd name="T19" fmla="*/ 11455777 h 344"/>
              <a:gd name="T20" fmla="*/ 0 w 865"/>
              <a:gd name="T21" fmla="*/ 11599197 h 344"/>
              <a:gd name="T22" fmla="*/ 22574 w 865"/>
              <a:gd name="T23" fmla="*/ 11742238 h 344"/>
              <a:gd name="T24" fmla="*/ 22574 w 865"/>
              <a:gd name="T25" fmla="*/ 11742238 h 344"/>
              <a:gd name="T26" fmla="*/ 45298 w 865"/>
              <a:gd name="T27" fmla="*/ 11742238 h 344"/>
              <a:gd name="T28" fmla="*/ 1811765 w 865"/>
              <a:gd name="T29" fmla="*/ 11742238 h 344"/>
              <a:gd name="T30" fmla="*/ 1811765 w 865"/>
              <a:gd name="T31" fmla="*/ 11742238 h 344"/>
              <a:gd name="T32" fmla="*/ 1811765 w 865"/>
              <a:gd name="T33" fmla="*/ 11742238 h 344"/>
              <a:gd name="T34" fmla="*/ 1811765 w 865"/>
              <a:gd name="T35" fmla="*/ 11742238 h 344"/>
              <a:gd name="T36" fmla="*/ 1834489 w 865"/>
              <a:gd name="T37" fmla="*/ 11742238 h 344"/>
              <a:gd name="T38" fmla="*/ 1834489 w 865"/>
              <a:gd name="T39" fmla="*/ 11599197 h 344"/>
              <a:gd name="T40" fmla="*/ 1834489 w 865"/>
              <a:gd name="T41" fmla="*/ 11599197 h 344"/>
              <a:gd name="T42" fmla="*/ 1834489 w 865"/>
              <a:gd name="T43" fmla="*/ 11455777 h 344"/>
              <a:gd name="T44" fmla="*/ 1857063 w 865"/>
              <a:gd name="T45" fmla="*/ 11312736 h 344"/>
              <a:gd name="T46" fmla="*/ 1857063 w 865"/>
              <a:gd name="T47" fmla="*/ 11169317 h 344"/>
              <a:gd name="T48" fmla="*/ 1857063 w 865"/>
              <a:gd name="T49" fmla="*/ 11026276 h 344"/>
              <a:gd name="T50" fmla="*/ 1857063 w 865"/>
              <a:gd name="T51" fmla="*/ 859004 h 344"/>
              <a:gd name="T52" fmla="*/ 1857063 w 865"/>
              <a:gd name="T53" fmla="*/ 572921 h 344"/>
              <a:gd name="T54" fmla="*/ 1857063 w 865"/>
              <a:gd name="T55" fmla="*/ 429502 h 344"/>
              <a:gd name="T56" fmla="*/ 1857063 w 865"/>
              <a:gd name="T57" fmla="*/ 286461 h 344"/>
              <a:gd name="T58" fmla="*/ 1834489 w 865"/>
              <a:gd name="T59" fmla="*/ 143041 h 344"/>
              <a:gd name="T60" fmla="*/ 1834489 w 865"/>
              <a:gd name="T61" fmla="*/ 0 h 344"/>
              <a:gd name="T62" fmla="*/ 1834489 w 865"/>
              <a:gd name="T63" fmla="*/ 0 h 344"/>
              <a:gd name="T64" fmla="*/ 1811765 w 865"/>
              <a:gd name="T65" fmla="*/ 0 h 344"/>
              <a:gd name="T66" fmla="*/ 1811765 w 865"/>
              <a:gd name="T67" fmla="*/ 0 h 344"/>
              <a:gd name="T68" fmla="*/ 45298 w 865"/>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0000FF"/>
          </a:solidFill>
          <a:ln w="9525">
            <a:noFill/>
            <a:round/>
            <a:headEnd/>
            <a:tailEnd/>
          </a:ln>
        </p:spPr>
        <p:txBody>
          <a:bodyPr/>
          <a:lstStyle/>
          <a:p>
            <a:endParaRPr lang="en-US" dirty="0">
              <a:latin typeface="Calibri" pitchFamily="34" charset="0"/>
            </a:endParaRPr>
          </a:p>
        </p:txBody>
      </p:sp>
      <p:sp>
        <p:nvSpPr>
          <p:cNvPr id="60" name="Footer Placeholder 4"/>
          <p:cNvSpPr>
            <a:spLocks noGrp="1"/>
          </p:cNvSpPr>
          <p:nvPr>
            <p:ph type="ftr" sz="quarter" idx="10"/>
          </p:nvPr>
        </p:nvSpPr>
        <p:spPr/>
        <p:txBody>
          <a:bodyPr/>
          <a:lstStyle/>
          <a:p>
            <a:pPr>
              <a:defRPr/>
            </a:pPr>
            <a:r>
              <a:rPr lang="en-US" dirty="0" smtClean="0"/>
              <a:t>Classic Data Center</a:t>
            </a:r>
            <a:endParaRPr lang="en-US" dirty="0"/>
          </a:p>
        </p:txBody>
      </p:sp>
      <p:sp>
        <p:nvSpPr>
          <p:cNvPr id="31748" name="Rectangle 2"/>
          <p:cNvSpPr>
            <a:spLocks noGrp="1" noChangeArrowheads="1"/>
          </p:cNvSpPr>
          <p:nvPr>
            <p:ph type="title"/>
          </p:nvPr>
        </p:nvSpPr>
        <p:spPr/>
        <p:txBody>
          <a:bodyPr/>
          <a:lstStyle/>
          <a:p>
            <a:pPr eaLnBrk="1" hangingPunct="1"/>
            <a:r>
              <a:rPr lang="en-US" dirty="0" smtClean="0"/>
              <a:t>iSCSI Topologies</a:t>
            </a:r>
          </a:p>
        </p:txBody>
      </p:sp>
      <p:sp>
        <p:nvSpPr>
          <p:cNvPr id="31749" name="Rectangle 3"/>
          <p:cNvSpPr>
            <a:spLocks noGrp="1" noChangeArrowheads="1"/>
          </p:cNvSpPr>
          <p:nvPr>
            <p:ph type="body" sz="half" idx="1"/>
          </p:nvPr>
        </p:nvSpPr>
        <p:spPr>
          <a:xfrm>
            <a:off x="301752" y="914400"/>
            <a:ext cx="3203448" cy="4876800"/>
          </a:xfrm>
        </p:spPr>
        <p:txBody>
          <a:bodyPr/>
          <a:lstStyle/>
          <a:p>
            <a:pPr eaLnBrk="1" hangingPunct="1"/>
            <a:r>
              <a:rPr lang="en-US" sz="2000" dirty="0" smtClean="0"/>
              <a:t>Native</a:t>
            </a:r>
          </a:p>
          <a:p>
            <a:pPr lvl="1" eaLnBrk="1" hangingPunct="1"/>
            <a:r>
              <a:rPr lang="en-US" sz="2000" dirty="0" smtClean="0"/>
              <a:t>No FC components</a:t>
            </a:r>
          </a:p>
          <a:p>
            <a:pPr lvl="1" eaLnBrk="1" hangingPunct="1"/>
            <a:r>
              <a:rPr lang="en-US" sz="2000" dirty="0" smtClean="0"/>
              <a:t>iSCSI Initiators connect directly to the Array</a:t>
            </a:r>
          </a:p>
          <a:p>
            <a:pPr eaLnBrk="1" hangingPunct="1"/>
            <a:endParaRPr lang="en-US" sz="2000" dirty="0" smtClean="0"/>
          </a:p>
          <a:p>
            <a:pPr eaLnBrk="1" hangingPunct="1"/>
            <a:r>
              <a:rPr lang="en-US" sz="2000" dirty="0" smtClean="0"/>
              <a:t>Bridged</a:t>
            </a:r>
          </a:p>
          <a:p>
            <a:pPr lvl="1" eaLnBrk="1" hangingPunct="1"/>
            <a:r>
              <a:rPr lang="en-US" sz="2000" dirty="0" smtClean="0"/>
              <a:t>Translates iSCSI/IP to FC</a:t>
            </a:r>
          </a:p>
          <a:p>
            <a:pPr lvl="1" eaLnBrk="1" hangingPunct="1"/>
            <a:r>
              <a:rPr lang="en-US" sz="2000" dirty="0" smtClean="0"/>
              <a:t>iSCSI initiator configured with bridge as target</a:t>
            </a:r>
          </a:p>
          <a:p>
            <a:pPr lvl="1" eaLnBrk="1" hangingPunct="1"/>
            <a:r>
              <a:rPr lang="en-US" sz="2000" dirty="0" smtClean="0"/>
              <a:t>Bridge acts as virtual FC initiator</a:t>
            </a:r>
          </a:p>
          <a:p>
            <a:pPr eaLnBrk="1" hangingPunct="1">
              <a:buFont typeface="Arial" charset="0"/>
              <a:buNone/>
            </a:pPr>
            <a:endParaRPr lang="en-US" sz="2000" dirty="0" smtClean="0"/>
          </a:p>
        </p:txBody>
      </p:sp>
      <p:sp>
        <p:nvSpPr>
          <p:cNvPr id="31750" name="Line 5"/>
          <p:cNvSpPr>
            <a:spLocks noChangeShapeType="1"/>
          </p:cNvSpPr>
          <p:nvPr/>
        </p:nvSpPr>
        <p:spPr bwMode="auto">
          <a:xfrm>
            <a:off x="4508500" y="3900488"/>
            <a:ext cx="795338" cy="0"/>
          </a:xfrm>
          <a:prstGeom prst="line">
            <a:avLst/>
          </a:prstGeom>
          <a:noFill/>
          <a:ln w="25400">
            <a:solidFill>
              <a:srgbClr val="0000FF"/>
            </a:solidFill>
            <a:round/>
            <a:headEnd/>
            <a:tailEnd/>
          </a:ln>
        </p:spPr>
        <p:txBody>
          <a:bodyPr/>
          <a:lstStyle/>
          <a:p>
            <a:endParaRPr lang="en-US" dirty="0">
              <a:latin typeface="Calibri" pitchFamily="34" charset="0"/>
            </a:endParaRPr>
          </a:p>
        </p:txBody>
      </p:sp>
      <p:sp>
        <p:nvSpPr>
          <p:cNvPr id="31751" name="Line 6"/>
          <p:cNvSpPr>
            <a:spLocks noChangeShapeType="1"/>
          </p:cNvSpPr>
          <p:nvPr/>
        </p:nvSpPr>
        <p:spPr bwMode="auto">
          <a:xfrm>
            <a:off x="7400925" y="4910138"/>
            <a:ext cx="823913" cy="0"/>
          </a:xfrm>
          <a:prstGeom prst="line">
            <a:avLst/>
          </a:prstGeom>
          <a:noFill/>
          <a:ln w="38100">
            <a:solidFill>
              <a:srgbClr val="FF9900"/>
            </a:solidFill>
            <a:round/>
            <a:headEnd/>
            <a:tailEnd/>
          </a:ln>
        </p:spPr>
        <p:txBody>
          <a:bodyPr/>
          <a:lstStyle/>
          <a:p>
            <a:endParaRPr lang="en-US" dirty="0">
              <a:latin typeface="Calibri" pitchFamily="34" charset="0"/>
            </a:endParaRPr>
          </a:p>
        </p:txBody>
      </p:sp>
      <p:sp>
        <p:nvSpPr>
          <p:cNvPr id="31752" name="Line 7"/>
          <p:cNvSpPr>
            <a:spLocks noChangeShapeType="1"/>
          </p:cNvSpPr>
          <p:nvPr/>
        </p:nvSpPr>
        <p:spPr bwMode="auto">
          <a:xfrm>
            <a:off x="4600575" y="5237163"/>
            <a:ext cx="703263" cy="0"/>
          </a:xfrm>
          <a:prstGeom prst="line">
            <a:avLst/>
          </a:prstGeom>
          <a:noFill/>
          <a:ln w="38100">
            <a:solidFill>
              <a:srgbClr val="FF9900"/>
            </a:solidFill>
            <a:round/>
            <a:headEnd/>
            <a:tailEnd/>
          </a:ln>
        </p:spPr>
        <p:txBody>
          <a:bodyPr/>
          <a:lstStyle/>
          <a:p>
            <a:endParaRPr lang="en-US" dirty="0">
              <a:latin typeface="Calibri" pitchFamily="34" charset="0"/>
            </a:endParaRPr>
          </a:p>
        </p:txBody>
      </p:sp>
      <p:sp>
        <p:nvSpPr>
          <p:cNvPr id="31753" name="Rectangle 8"/>
          <p:cNvSpPr>
            <a:spLocks noChangeArrowheads="1"/>
          </p:cNvSpPr>
          <p:nvPr/>
        </p:nvSpPr>
        <p:spPr bwMode="auto">
          <a:xfrm>
            <a:off x="4689475" y="5762625"/>
            <a:ext cx="497508"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FC HBA </a:t>
            </a:r>
            <a:endParaRPr lang="en-US" sz="1200" dirty="0">
              <a:latin typeface="Calibri" pitchFamily="34" charset="0"/>
            </a:endParaRPr>
          </a:p>
        </p:txBody>
      </p:sp>
      <p:sp>
        <p:nvSpPr>
          <p:cNvPr id="31754" name="Line 9"/>
          <p:cNvSpPr>
            <a:spLocks noChangeShapeType="1"/>
          </p:cNvSpPr>
          <p:nvPr/>
        </p:nvSpPr>
        <p:spPr bwMode="auto">
          <a:xfrm flipH="1" flipV="1">
            <a:off x="4570413" y="5341938"/>
            <a:ext cx="220662" cy="425450"/>
          </a:xfrm>
          <a:prstGeom prst="line">
            <a:avLst/>
          </a:prstGeom>
          <a:noFill/>
          <a:ln w="15875">
            <a:solidFill>
              <a:srgbClr val="000000"/>
            </a:solidFill>
            <a:round/>
            <a:headEnd/>
            <a:tailEnd type="triangle" w="lg" len="med"/>
          </a:ln>
        </p:spPr>
        <p:txBody>
          <a:bodyPr/>
          <a:lstStyle/>
          <a:p>
            <a:endParaRPr lang="en-US" dirty="0">
              <a:latin typeface="Calibri" pitchFamily="34" charset="0"/>
            </a:endParaRPr>
          </a:p>
        </p:txBody>
      </p:sp>
      <p:sp>
        <p:nvSpPr>
          <p:cNvPr id="31755" name="Freeform 10"/>
          <p:cNvSpPr>
            <a:spLocks/>
          </p:cNvSpPr>
          <p:nvPr/>
        </p:nvSpPr>
        <p:spPr bwMode="auto">
          <a:xfrm>
            <a:off x="4470400" y="5167313"/>
            <a:ext cx="131763" cy="131762"/>
          </a:xfrm>
          <a:custGeom>
            <a:avLst/>
            <a:gdLst>
              <a:gd name="T0" fmla="*/ 46460 w 865"/>
              <a:gd name="T1" fmla="*/ 0 h 344"/>
              <a:gd name="T2" fmla="*/ 23154 w 865"/>
              <a:gd name="T3" fmla="*/ 0 h 344"/>
              <a:gd name="T4" fmla="*/ 23154 w 865"/>
              <a:gd name="T5" fmla="*/ 146700 h 344"/>
              <a:gd name="T6" fmla="*/ 0 w 865"/>
              <a:gd name="T7" fmla="*/ 146700 h 344"/>
              <a:gd name="T8" fmla="*/ 0 w 865"/>
              <a:gd name="T9" fmla="*/ 440100 h 344"/>
              <a:gd name="T10" fmla="*/ 0 w 865"/>
              <a:gd name="T11" fmla="*/ 586801 h 344"/>
              <a:gd name="T12" fmla="*/ 0 w 865"/>
              <a:gd name="T13" fmla="*/ 880201 h 344"/>
              <a:gd name="T14" fmla="*/ 0 w 865"/>
              <a:gd name="T15" fmla="*/ 11443375 h 344"/>
              <a:gd name="T16" fmla="*/ 0 w 865"/>
              <a:gd name="T17" fmla="*/ 11736776 h 344"/>
              <a:gd name="T18" fmla="*/ 0 w 865"/>
              <a:gd name="T19" fmla="*/ 11883476 h 344"/>
              <a:gd name="T20" fmla="*/ 0 w 865"/>
              <a:gd name="T21" fmla="*/ 12030176 h 344"/>
              <a:gd name="T22" fmla="*/ 23154 w 865"/>
              <a:gd name="T23" fmla="*/ 12176876 h 344"/>
              <a:gd name="T24" fmla="*/ 23154 w 865"/>
              <a:gd name="T25" fmla="*/ 12176876 h 344"/>
              <a:gd name="T26" fmla="*/ 46460 w 865"/>
              <a:gd name="T27" fmla="*/ 12176876 h 344"/>
              <a:gd name="T28" fmla="*/ 1879565 w 865"/>
              <a:gd name="T29" fmla="*/ 12176876 h 344"/>
              <a:gd name="T30" fmla="*/ 1879565 w 865"/>
              <a:gd name="T31" fmla="*/ 12176876 h 344"/>
              <a:gd name="T32" fmla="*/ 1879565 w 865"/>
              <a:gd name="T33" fmla="*/ 12176876 h 344"/>
              <a:gd name="T34" fmla="*/ 1879565 w 865"/>
              <a:gd name="T35" fmla="*/ 12176876 h 344"/>
              <a:gd name="T36" fmla="*/ 1902719 w 865"/>
              <a:gd name="T37" fmla="*/ 12176876 h 344"/>
              <a:gd name="T38" fmla="*/ 1902719 w 865"/>
              <a:gd name="T39" fmla="*/ 12030176 h 344"/>
              <a:gd name="T40" fmla="*/ 1902719 w 865"/>
              <a:gd name="T41" fmla="*/ 12030176 h 344"/>
              <a:gd name="T42" fmla="*/ 1902719 w 865"/>
              <a:gd name="T43" fmla="*/ 11883476 h 344"/>
              <a:gd name="T44" fmla="*/ 1925872 w 865"/>
              <a:gd name="T45" fmla="*/ 11736776 h 344"/>
              <a:gd name="T46" fmla="*/ 1925872 w 865"/>
              <a:gd name="T47" fmla="*/ 11590076 h 344"/>
              <a:gd name="T48" fmla="*/ 1925872 w 865"/>
              <a:gd name="T49" fmla="*/ 11443375 h 344"/>
              <a:gd name="T50" fmla="*/ 1925872 w 865"/>
              <a:gd name="T51" fmla="*/ 880201 h 344"/>
              <a:gd name="T52" fmla="*/ 1925872 w 865"/>
              <a:gd name="T53" fmla="*/ 586801 h 344"/>
              <a:gd name="T54" fmla="*/ 1925872 w 865"/>
              <a:gd name="T55" fmla="*/ 440100 h 344"/>
              <a:gd name="T56" fmla="*/ 1925872 w 865"/>
              <a:gd name="T57" fmla="*/ 293400 h 344"/>
              <a:gd name="T58" fmla="*/ 1902719 w 865"/>
              <a:gd name="T59" fmla="*/ 146700 h 344"/>
              <a:gd name="T60" fmla="*/ 1902719 w 865"/>
              <a:gd name="T61" fmla="*/ 0 h 344"/>
              <a:gd name="T62" fmla="*/ 1902719 w 865"/>
              <a:gd name="T63" fmla="*/ 0 h 344"/>
              <a:gd name="T64" fmla="*/ 1879565 w 865"/>
              <a:gd name="T65" fmla="*/ 0 h 344"/>
              <a:gd name="T66" fmla="*/ 1879565 w 865"/>
              <a:gd name="T67" fmla="*/ 0 h 344"/>
              <a:gd name="T68" fmla="*/ 46460 w 865"/>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FF6600"/>
          </a:solidFill>
          <a:ln w="9525" cap="flat" cmpd="sng">
            <a:noFill/>
            <a:prstDash val="solid"/>
            <a:round/>
            <a:headEnd type="none" w="med" len="med"/>
            <a:tailEnd type="none" w="med" len="med"/>
          </a:ln>
        </p:spPr>
        <p:txBody>
          <a:bodyPr/>
          <a:lstStyle/>
          <a:p>
            <a:endParaRPr lang="en-US" dirty="0">
              <a:latin typeface="Calibri" pitchFamily="34" charset="0"/>
            </a:endParaRPr>
          </a:p>
        </p:txBody>
      </p:sp>
      <p:sp>
        <p:nvSpPr>
          <p:cNvPr id="31756" name="Freeform 14"/>
          <p:cNvSpPr>
            <a:spLocks/>
          </p:cNvSpPr>
          <p:nvPr/>
        </p:nvSpPr>
        <p:spPr bwMode="auto">
          <a:xfrm>
            <a:off x="8053388" y="3997325"/>
            <a:ext cx="131762" cy="131763"/>
          </a:xfrm>
          <a:custGeom>
            <a:avLst/>
            <a:gdLst>
              <a:gd name="T0" fmla="*/ 46459 w 865"/>
              <a:gd name="T1" fmla="*/ 0 h 344"/>
              <a:gd name="T2" fmla="*/ 23154 w 865"/>
              <a:gd name="T3" fmla="*/ 0 h 344"/>
              <a:gd name="T4" fmla="*/ 23154 w 865"/>
              <a:gd name="T5" fmla="*/ 146701 h 344"/>
              <a:gd name="T6" fmla="*/ 0 w 865"/>
              <a:gd name="T7" fmla="*/ 146701 h 344"/>
              <a:gd name="T8" fmla="*/ 0 w 865"/>
              <a:gd name="T9" fmla="*/ 440104 h 344"/>
              <a:gd name="T10" fmla="*/ 0 w 865"/>
              <a:gd name="T11" fmla="*/ 586805 h 344"/>
              <a:gd name="T12" fmla="*/ 0 w 865"/>
              <a:gd name="T13" fmla="*/ 880208 h 344"/>
              <a:gd name="T14" fmla="*/ 0 w 865"/>
              <a:gd name="T15" fmla="*/ 11443462 h 344"/>
              <a:gd name="T16" fmla="*/ 0 w 865"/>
              <a:gd name="T17" fmla="*/ 11737248 h 344"/>
              <a:gd name="T18" fmla="*/ 0 w 865"/>
              <a:gd name="T19" fmla="*/ 11883949 h 344"/>
              <a:gd name="T20" fmla="*/ 0 w 865"/>
              <a:gd name="T21" fmla="*/ 12030650 h 344"/>
              <a:gd name="T22" fmla="*/ 23154 w 865"/>
              <a:gd name="T23" fmla="*/ 12177351 h 344"/>
              <a:gd name="T24" fmla="*/ 23154 w 865"/>
              <a:gd name="T25" fmla="*/ 12177351 h 344"/>
              <a:gd name="T26" fmla="*/ 46459 w 865"/>
              <a:gd name="T27" fmla="*/ 12177351 h 344"/>
              <a:gd name="T28" fmla="*/ 1879398 w 865"/>
              <a:gd name="T29" fmla="*/ 12177351 h 344"/>
              <a:gd name="T30" fmla="*/ 1879398 w 865"/>
              <a:gd name="T31" fmla="*/ 12177351 h 344"/>
              <a:gd name="T32" fmla="*/ 1879398 w 865"/>
              <a:gd name="T33" fmla="*/ 12177351 h 344"/>
              <a:gd name="T34" fmla="*/ 1879398 w 865"/>
              <a:gd name="T35" fmla="*/ 12177351 h 344"/>
              <a:gd name="T36" fmla="*/ 1902704 w 865"/>
              <a:gd name="T37" fmla="*/ 12177351 h 344"/>
              <a:gd name="T38" fmla="*/ 1902704 w 865"/>
              <a:gd name="T39" fmla="*/ 12030650 h 344"/>
              <a:gd name="T40" fmla="*/ 1902704 w 865"/>
              <a:gd name="T41" fmla="*/ 12030650 h 344"/>
              <a:gd name="T42" fmla="*/ 1902704 w 865"/>
              <a:gd name="T43" fmla="*/ 11883949 h 344"/>
              <a:gd name="T44" fmla="*/ 1925858 w 865"/>
              <a:gd name="T45" fmla="*/ 11737248 h 344"/>
              <a:gd name="T46" fmla="*/ 1925858 w 865"/>
              <a:gd name="T47" fmla="*/ 11590546 h 344"/>
              <a:gd name="T48" fmla="*/ 1925858 w 865"/>
              <a:gd name="T49" fmla="*/ 11443462 h 344"/>
              <a:gd name="T50" fmla="*/ 1925858 w 865"/>
              <a:gd name="T51" fmla="*/ 880208 h 344"/>
              <a:gd name="T52" fmla="*/ 1925858 w 865"/>
              <a:gd name="T53" fmla="*/ 586805 h 344"/>
              <a:gd name="T54" fmla="*/ 1925858 w 865"/>
              <a:gd name="T55" fmla="*/ 440104 h 344"/>
              <a:gd name="T56" fmla="*/ 1925858 w 865"/>
              <a:gd name="T57" fmla="*/ 293402 h 344"/>
              <a:gd name="T58" fmla="*/ 1902704 w 865"/>
              <a:gd name="T59" fmla="*/ 146701 h 344"/>
              <a:gd name="T60" fmla="*/ 1902704 w 865"/>
              <a:gd name="T61" fmla="*/ 0 h 344"/>
              <a:gd name="T62" fmla="*/ 1902704 w 865"/>
              <a:gd name="T63" fmla="*/ 0 h 344"/>
              <a:gd name="T64" fmla="*/ 1879398 w 865"/>
              <a:gd name="T65" fmla="*/ 0 h 344"/>
              <a:gd name="T66" fmla="*/ 1879398 w 865"/>
              <a:gd name="T67" fmla="*/ 0 h 344"/>
              <a:gd name="T68" fmla="*/ 46459 w 865"/>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FF6600"/>
          </a:solidFill>
          <a:ln w="9525" cap="flat" cmpd="sng">
            <a:noFill/>
            <a:prstDash val="solid"/>
            <a:round/>
            <a:headEnd type="none" w="med" len="med"/>
            <a:tailEnd type="none" w="med" len="med"/>
          </a:ln>
        </p:spPr>
        <p:txBody>
          <a:bodyPr/>
          <a:lstStyle/>
          <a:p>
            <a:endParaRPr lang="en-US" dirty="0">
              <a:latin typeface="Calibri" pitchFamily="34" charset="0"/>
            </a:endParaRPr>
          </a:p>
        </p:txBody>
      </p:sp>
      <p:sp>
        <p:nvSpPr>
          <p:cNvPr id="31757" name="Freeform 15"/>
          <p:cNvSpPr>
            <a:spLocks/>
          </p:cNvSpPr>
          <p:nvPr/>
        </p:nvSpPr>
        <p:spPr bwMode="auto">
          <a:xfrm>
            <a:off x="8053388" y="4225925"/>
            <a:ext cx="131762" cy="133350"/>
          </a:xfrm>
          <a:custGeom>
            <a:avLst/>
            <a:gdLst>
              <a:gd name="T0" fmla="*/ 46459 w 865"/>
              <a:gd name="T1" fmla="*/ 0 h 344"/>
              <a:gd name="T2" fmla="*/ 23154 w 865"/>
              <a:gd name="T3" fmla="*/ 0 h 344"/>
              <a:gd name="T4" fmla="*/ 23154 w 865"/>
              <a:gd name="T5" fmla="*/ 150406 h 344"/>
              <a:gd name="T6" fmla="*/ 0 w 865"/>
              <a:gd name="T7" fmla="*/ 150406 h 344"/>
              <a:gd name="T8" fmla="*/ 0 w 865"/>
              <a:gd name="T9" fmla="*/ 450832 h 344"/>
              <a:gd name="T10" fmla="*/ 0 w 865"/>
              <a:gd name="T11" fmla="*/ 601238 h 344"/>
              <a:gd name="T12" fmla="*/ 0 w 865"/>
              <a:gd name="T13" fmla="*/ 901663 h 344"/>
              <a:gd name="T14" fmla="*/ 0 w 865"/>
              <a:gd name="T15" fmla="*/ 11871250 h 344"/>
              <a:gd name="T16" fmla="*/ 0 w 865"/>
              <a:gd name="T17" fmla="*/ 12171675 h 344"/>
              <a:gd name="T18" fmla="*/ 0 w 865"/>
              <a:gd name="T19" fmla="*/ 12322081 h 344"/>
              <a:gd name="T20" fmla="*/ 0 w 865"/>
              <a:gd name="T21" fmla="*/ 12472488 h 344"/>
              <a:gd name="T22" fmla="*/ 23154 w 865"/>
              <a:gd name="T23" fmla="*/ 12622506 h 344"/>
              <a:gd name="T24" fmla="*/ 23154 w 865"/>
              <a:gd name="T25" fmla="*/ 12622506 h 344"/>
              <a:gd name="T26" fmla="*/ 46459 w 865"/>
              <a:gd name="T27" fmla="*/ 12622506 h 344"/>
              <a:gd name="T28" fmla="*/ 1879398 w 865"/>
              <a:gd name="T29" fmla="*/ 12622506 h 344"/>
              <a:gd name="T30" fmla="*/ 1879398 w 865"/>
              <a:gd name="T31" fmla="*/ 12622506 h 344"/>
              <a:gd name="T32" fmla="*/ 1879398 w 865"/>
              <a:gd name="T33" fmla="*/ 12622506 h 344"/>
              <a:gd name="T34" fmla="*/ 1879398 w 865"/>
              <a:gd name="T35" fmla="*/ 12622506 h 344"/>
              <a:gd name="T36" fmla="*/ 1902704 w 865"/>
              <a:gd name="T37" fmla="*/ 12622506 h 344"/>
              <a:gd name="T38" fmla="*/ 1902704 w 865"/>
              <a:gd name="T39" fmla="*/ 12472488 h 344"/>
              <a:gd name="T40" fmla="*/ 1902704 w 865"/>
              <a:gd name="T41" fmla="*/ 12472488 h 344"/>
              <a:gd name="T42" fmla="*/ 1902704 w 865"/>
              <a:gd name="T43" fmla="*/ 12322081 h 344"/>
              <a:gd name="T44" fmla="*/ 1925858 w 865"/>
              <a:gd name="T45" fmla="*/ 12171675 h 344"/>
              <a:gd name="T46" fmla="*/ 1925858 w 865"/>
              <a:gd name="T47" fmla="*/ 12021656 h 344"/>
              <a:gd name="T48" fmla="*/ 1925858 w 865"/>
              <a:gd name="T49" fmla="*/ 11871250 h 344"/>
              <a:gd name="T50" fmla="*/ 1925858 w 865"/>
              <a:gd name="T51" fmla="*/ 901663 h 344"/>
              <a:gd name="T52" fmla="*/ 1925858 w 865"/>
              <a:gd name="T53" fmla="*/ 601238 h 344"/>
              <a:gd name="T54" fmla="*/ 1925858 w 865"/>
              <a:gd name="T55" fmla="*/ 450832 h 344"/>
              <a:gd name="T56" fmla="*/ 1925858 w 865"/>
              <a:gd name="T57" fmla="*/ 300425 h 344"/>
              <a:gd name="T58" fmla="*/ 1902704 w 865"/>
              <a:gd name="T59" fmla="*/ 150406 h 344"/>
              <a:gd name="T60" fmla="*/ 1902704 w 865"/>
              <a:gd name="T61" fmla="*/ 0 h 344"/>
              <a:gd name="T62" fmla="*/ 1902704 w 865"/>
              <a:gd name="T63" fmla="*/ 0 h 344"/>
              <a:gd name="T64" fmla="*/ 1879398 w 865"/>
              <a:gd name="T65" fmla="*/ 0 h 344"/>
              <a:gd name="T66" fmla="*/ 1879398 w 865"/>
              <a:gd name="T67" fmla="*/ 0 h 344"/>
              <a:gd name="T68" fmla="*/ 46459 w 865"/>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FF6600"/>
          </a:solidFill>
          <a:ln w="9525" cap="flat" cmpd="sng">
            <a:noFill/>
            <a:prstDash val="solid"/>
            <a:round/>
            <a:headEnd type="none" w="med" len="med"/>
            <a:tailEnd type="none" w="med" len="med"/>
          </a:ln>
        </p:spPr>
        <p:txBody>
          <a:bodyPr/>
          <a:lstStyle/>
          <a:p>
            <a:endParaRPr lang="en-US" dirty="0">
              <a:latin typeface="Calibri" pitchFamily="34" charset="0"/>
            </a:endParaRPr>
          </a:p>
        </p:txBody>
      </p:sp>
      <p:grpSp>
        <p:nvGrpSpPr>
          <p:cNvPr id="2" name="Group 16"/>
          <p:cNvGrpSpPr>
            <a:grpSpLocks/>
          </p:cNvGrpSpPr>
          <p:nvPr/>
        </p:nvGrpSpPr>
        <p:grpSpPr bwMode="auto">
          <a:xfrm>
            <a:off x="8053388" y="4605338"/>
            <a:ext cx="131762" cy="361950"/>
            <a:chOff x="4676" y="943"/>
            <a:chExt cx="76" cy="178"/>
          </a:xfrm>
        </p:grpSpPr>
        <p:sp>
          <p:nvSpPr>
            <p:cNvPr id="31798" name="Freeform 17"/>
            <p:cNvSpPr>
              <a:spLocks/>
            </p:cNvSpPr>
            <p:nvPr/>
          </p:nvSpPr>
          <p:spPr bwMode="auto">
            <a:xfrm>
              <a:off x="4676" y="943"/>
              <a:ext cx="76" cy="65"/>
            </a:xfrm>
            <a:custGeom>
              <a:avLst/>
              <a:gdLst>
                <a:gd name="T0" fmla="*/ 0 w 865"/>
                <a:gd name="T1" fmla="*/ 0 h 344"/>
                <a:gd name="T2" fmla="*/ 0 w 865"/>
                <a:gd name="T3" fmla="*/ 0 h 344"/>
                <a:gd name="T4" fmla="*/ 0 w 865"/>
                <a:gd name="T5" fmla="*/ 0 h 344"/>
                <a:gd name="T6" fmla="*/ 0 w 865"/>
                <a:gd name="T7" fmla="*/ 0 h 344"/>
                <a:gd name="T8" fmla="*/ 0 w 865"/>
                <a:gd name="T9" fmla="*/ 0 h 344"/>
                <a:gd name="T10" fmla="*/ 0 w 865"/>
                <a:gd name="T11" fmla="*/ 0 h 344"/>
                <a:gd name="T12" fmla="*/ 0 w 865"/>
                <a:gd name="T13" fmla="*/ 0 h 344"/>
                <a:gd name="T14" fmla="*/ 0 w 865"/>
                <a:gd name="T15" fmla="*/ 2 h 344"/>
                <a:gd name="T16" fmla="*/ 0 w 865"/>
                <a:gd name="T17" fmla="*/ 2 h 344"/>
                <a:gd name="T18" fmla="*/ 0 w 865"/>
                <a:gd name="T19" fmla="*/ 2 h 344"/>
                <a:gd name="T20" fmla="*/ 0 w 865"/>
                <a:gd name="T21" fmla="*/ 2 h 344"/>
                <a:gd name="T22" fmla="*/ 0 w 865"/>
                <a:gd name="T23" fmla="*/ 2 h 344"/>
                <a:gd name="T24" fmla="*/ 0 w 865"/>
                <a:gd name="T25" fmla="*/ 2 h 344"/>
                <a:gd name="T26" fmla="*/ 0 w 865"/>
                <a:gd name="T27" fmla="*/ 2 h 344"/>
                <a:gd name="T28" fmla="*/ 1 w 865"/>
                <a:gd name="T29" fmla="*/ 2 h 344"/>
                <a:gd name="T30" fmla="*/ 1 w 865"/>
                <a:gd name="T31" fmla="*/ 2 h 344"/>
                <a:gd name="T32" fmla="*/ 1 w 865"/>
                <a:gd name="T33" fmla="*/ 2 h 344"/>
                <a:gd name="T34" fmla="*/ 1 w 865"/>
                <a:gd name="T35" fmla="*/ 2 h 344"/>
                <a:gd name="T36" fmla="*/ 1 w 865"/>
                <a:gd name="T37" fmla="*/ 2 h 344"/>
                <a:gd name="T38" fmla="*/ 1 w 865"/>
                <a:gd name="T39" fmla="*/ 2 h 344"/>
                <a:gd name="T40" fmla="*/ 1 w 865"/>
                <a:gd name="T41" fmla="*/ 2 h 344"/>
                <a:gd name="T42" fmla="*/ 1 w 865"/>
                <a:gd name="T43" fmla="*/ 2 h 344"/>
                <a:gd name="T44" fmla="*/ 1 w 865"/>
                <a:gd name="T45" fmla="*/ 2 h 344"/>
                <a:gd name="T46" fmla="*/ 1 w 865"/>
                <a:gd name="T47" fmla="*/ 2 h 344"/>
                <a:gd name="T48" fmla="*/ 1 w 865"/>
                <a:gd name="T49" fmla="*/ 2 h 344"/>
                <a:gd name="T50" fmla="*/ 1 w 865"/>
                <a:gd name="T51" fmla="*/ 0 h 344"/>
                <a:gd name="T52" fmla="*/ 1 w 865"/>
                <a:gd name="T53" fmla="*/ 0 h 344"/>
                <a:gd name="T54" fmla="*/ 1 w 865"/>
                <a:gd name="T55" fmla="*/ 0 h 344"/>
                <a:gd name="T56" fmla="*/ 1 w 865"/>
                <a:gd name="T57" fmla="*/ 0 h 344"/>
                <a:gd name="T58" fmla="*/ 1 w 865"/>
                <a:gd name="T59" fmla="*/ 0 h 344"/>
                <a:gd name="T60" fmla="*/ 1 w 865"/>
                <a:gd name="T61" fmla="*/ 0 h 344"/>
                <a:gd name="T62" fmla="*/ 1 w 865"/>
                <a:gd name="T63" fmla="*/ 0 h 344"/>
                <a:gd name="T64" fmla="*/ 1 w 865"/>
                <a:gd name="T65" fmla="*/ 0 h 344"/>
                <a:gd name="T66" fmla="*/ 1 w 865"/>
                <a:gd name="T67" fmla="*/ 0 h 344"/>
                <a:gd name="T68" fmla="*/ 0 w 865"/>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FF6600"/>
            </a:solidFill>
            <a:ln w="9525" cap="flat" cmpd="sng">
              <a:noFill/>
              <a:prstDash val="solid"/>
              <a:round/>
              <a:headEnd type="none" w="med" len="med"/>
              <a:tailEnd type="none" w="med" len="med"/>
            </a:ln>
          </p:spPr>
          <p:txBody>
            <a:bodyPr/>
            <a:lstStyle/>
            <a:p>
              <a:endParaRPr lang="en-US" dirty="0">
                <a:latin typeface="Calibri" pitchFamily="34" charset="0"/>
              </a:endParaRPr>
            </a:p>
          </p:txBody>
        </p:sp>
        <p:sp>
          <p:nvSpPr>
            <p:cNvPr id="31799" name="Freeform 18"/>
            <p:cNvSpPr>
              <a:spLocks/>
            </p:cNvSpPr>
            <p:nvPr/>
          </p:nvSpPr>
          <p:spPr bwMode="auto">
            <a:xfrm>
              <a:off x="4676" y="1056"/>
              <a:ext cx="76" cy="65"/>
            </a:xfrm>
            <a:custGeom>
              <a:avLst/>
              <a:gdLst>
                <a:gd name="T0" fmla="*/ 0 w 865"/>
                <a:gd name="T1" fmla="*/ 0 h 344"/>
                <a:gd name="T2" fmla="*/ 0 w 865"/>
                <a:gd name="T3" fmla="*/ 0 h 344"/>
                <a:gd name="T4" fmla="*/ 0 w 865"/>
                <a:gd name="T5" fmla="*/ 0 h 344"/>
                <a:gd name="T6" fmla="*/ 0 w 865"/>
                <a:gd name="T7" fmla="*/ 0 h 344"/>
                <a:gd name="T8" fmla="*/ 0 w 865"/>
                <a:gd name="T9" fmla="*/ 0 h 344"/>
                <a:gd name="T10" fmla="*/ 0 w 865"/>
                <a:gd name="T11" fmla="*/ 0 h 344"/>
                <a:gd name="T12" fmla="*/ 0 w 865"/>
                <a:gd name="T13" fmla="*/ 0 h 344"/>
                <a:gd name="T14" fmla="*/ 0 w 865"/>
                <a:gd name="T15" fmla="*/ 2 h 344"/>
                <a:gd name="T16" fmla="*/ 0 w 865"/>
                <a:gd name="T17" fmla="*/ 2 h 344"/>
                <a:gd name="T18" fmla="*/ 0 w 865"/>
                <a:gd name="T19" fmla="*/ 2 h 344"/>
                <a:gd name="T20" fmla="*/ 0 w 865"/>
                <a:gd name="T21" fmla="*/ 2 h 344"/>
                <a:gd name="T22" fmla="*/ 0 w 865"/>
                <a:gd name="T23" fmla="*/ 2 h 344"/>
                <a:gd name="T24" fmla="*/ 0 w 865"/>
                <a:gd name="T25" fmla="*/ 2 h 344"/>
                <a:gd name="T26" fmla="*/ 0 w 865"/>
                <a:gd name="T27" fmla="*/ 2 h 344"/>
                <a:gd name="T28" fmla="*/ 1 w 865"/>
                <a:gd name="T29" fmla="*/ 2 h 344"/>
                <a:gd name="T30" fmla="*/ 1 w 865"/>
                <a:gd name="T31" fmla="*/ 2 h 344"/>
                <a:gd name="T32" fmla="*/ 1 w 865"/>
                <a:gd name="T33" fmla="*/ 2 h 344"/>
                <a:gd name="T34" fmla="*/ 1 w 865"/>
                <a:gd name="T35" fmla="*/ 2 h 344"/>
                <a:gd name="T36" fmla="*/ 1 w 865"/>
                <a:gd name="T37" fmla="*/ 2 h 344"/>
                <a:gd name="T38" fmla="*/ 1 w 865"/>
                <a:gd name="T39" fmla="*/ 2 h 344"/>
                <a:gd name="T40" fmla="*/ 1 w 865"/>
                <a:gd name="T41" fmla="*/ 2 h 344"/>
                <a:gd name="T42" fmla="*/ 1 w 865"/>
                <a:gd name="T43" fmla="*/ 2 h 344"/>
                <a:gd name="T44" fmla="*/ 1 w 865"/>
                <a:gd name="T45" fmla="*/ 2 h 344"/>
                <a:gd name="T46" fmla="*/ 1 w 865"/>
                <a:gd name="T47" fmla="*/ 2 h 344"/>
                <a:gd name="T48" fmla="*/ 1 w 865"/>
                <a:gd name="T49" fmla="*/ 2 h 344"/>
                <a:gd name="T50" fmla="*/ 1 w 865"/>
                <a:gd name="T51" fmla="*/ 0 h 344"/>
                <a:gd name="T52" fmla="*/ 1 w 865"/>
                <a:gd name="T53" fmla="*/ 0 h 344"/>
                <a:gd name="T54" fmla="*/ 1 w 865"/>
                <a:gd name="T55" fmla="*/ 0 h 344"/>
                <a:gd name="T56" fmla="*/ 1 w 865"/>
                <a:gd name="T57" fmla="*/ 0 h 344"/>
                <a:gd name="T58" fmla="*/ 1 w 865"/>
                <a:gd name="T59" fmla="*/ 0 h 344"/>
                <a:gd name="T60" fmla="*/ 1 w 865"/>
                <a:gd name="T61" fmla="*/ 0 h 344"/>
                <a:gd name="T62" fmla="*/ 1 w 865"/>
                <a:gd name="T63" fmla="*/ 0 h 344"/>
                <a:gd name="T64" fmla="*/ 1 w 865"/>
                <a:gd name="T65" fmla="*/ 0 h 344"/>
                <a:gd name="T66" fmla="*/ 1 w 865"/>
                <a:gd name="T67" fmla="*/ 0 h 344"/>
                <a:gd name="T68" fmla="*/ 0 w 865"/>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FF6600"/>
            </a:solidFill>
            <a:ln w="9525" cap="flat" cmpd="sng">
              <a:noFill/>
              <a:prstDash val="solid"/>
              <a:round/>
              <a:headEnd type="none" w="med" len="med"/>
              <a:tailEnd type="none" w="med" len="med"/>
            </a:ln>
          </p:spPr>
          <p:txBody>
            <a:bodyPr/>
            <a:lstStyle/>
            <a:p>
              <a:endParaRPr lang="en-US" dirty="0">
                <a:latin typeface="Calibri" pitchFamily="34" charset="0"/>
              </a:endParaRPr>
            </a:p>
          </p:txBody>
        </p:sp>
      </p:grpSp>
      <p:sp>
        <p:nvSpPr>
          <p:cNvPr id="31759" name="Freeform 19"/>
          <p:cNvSpPr>
            <a:spLocks/>
          </p:cNvSpPr>
          <p:nvPr/>
        </p:nvSpPr>
        <p:spPr bwMode="auto">
          <a:xfrm>
            <a:off x="5303838" y="4906963"/>
            <a:ext cx="3175" cy="347662"/>
          </a:xfrm>
          <a:custGeom>
            <a:avLst/>
            <a:gdLst>
              <a:gd name="T0" fmla="*/ 0 w 2"/>
              <a:gd name="T1" fmla="*/ 0 h 219"/>
              <a:gd name="T2" fmla="*/ 5040312 w 2"/>
              <a:gd name="T3" fmla="*/ 551912676 h 219"/>
              <a:gd name="T4" fmla="*/ 0 60000 65536"/>
              <a:gd name="T5" fmla="*/ 0 60000 65536"/>
              <a:gd name="T6" fmla="*/ 0 w 2"/>
              <a:gd name="T7" fmla="*/ 0 h 219"/>
              <a:gd name="T8" fmla="*/ 2 w 2"/>
              <a:gd name="T9" fmla="*/ 219 h 219"/>
            </a:gdLst>
            <a:ahLst/>
            <a:cxnLst>
              <a:cxn ang="T4">
                <a:pos x="T0" y="T1"/>
              </a:cxn>
              <a:cxn ang="T5">
                <a:pos x="T2" y="T3"/>
              </a:cxn>
            </a:cxnLst>
            <a:rect l="T6" t="T7" r="T8" b="T9"/>
            <a:pathLst>
              <a:path w="2" h="219">
                <a:moveTo>
                  <a:pt x="0" y="0"/>
                </a:moveTo>
                <a:lnTo>
                  <a:pt x="2" y="219"/>
                </a:lnTo>
              </a:path>
            </a:pathLst>
          </a:custGeom>
          <a:noFill/>
          <a:ln w="38100">
            <a:solidFill>
              <a:srgbClr val="FF9900"/>
            </a:solidFill>
            <a:round/>
            <a:headEnd/>
            <a:tailEnd/>
          </a:ln>
        </p:spPr>
        <p:txBody>
          <a:bodyPr/>
          <a:lstStyle/>
          <a:p>
            <a:endParaRPr lang="en-US" dirty="0">
              <a:latin typeface="Calibri" pitchFamily="34" charset="0"/>
            </a:endParaRPr>
          </a:p>
        </p:txBody>
      </p:sp>
      <p:sp>
        <p:nvSpPr>
          <p:cNvPr id="31760" name="Rectangle 20"/>
          <p:cNvSpPr>
            <a:spLocks noChangeArrowheads="1"/>
          </p:cNvSpPr>
          <p:nvPr/>
        </p:nvSpPr>
        <p:spPr bwMode="auto">
          <a:xfrm>
            <a:off x="3943350" y="3230563"/>
            <a:ext cx="501419"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Servers </a:t>
            </a:r>
            <a:endParaRPr lang="en-US" sz="1200" dirty="0">
              <a:latin typeface="Calibri" pitchFamily="34" charset="0"/>
            </a:endParaRPr>
          </a:p>
        </p:txBody>
      </p:sp>
      <p:sp>
        <p:nvSpPr>
          <p:cNvPr id="31761" name="Rectangle 21"/>
          <p:cNvSpPr>
            <a:spLocks noChangeArrowheads="1"/>
          </p:cNvSpPr>
          <p:nvPr/>
        </p:nvSpPr>
        <p:spPr bwMode="auto">
          <a:xfrm>
            <a:off x="4795838" y="4319588"/>
            <a:ext cx="652551"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iSCSI HBA </a:t>
            </a:r>
            <a:endParaRPr lang="en-US" sz="1200" dirty="0">
              <a:latin typeface="Calibri" pitchFamily="34" charset="0"/>
            </a:endParaRPr>
          </a:p>
        </p:txBody>
      </p:sp>
      <p:sp>
        <p:nvSpPr>
          <p:cNvPr id="31762" name="Line 22"/>
          <p:cNvSpPr>
            <a:spLocks noChangeShapeType="1"/>
          </p:cNvSpPr>
          <p:nvPr/>
        </p:nvSpPr>
        <p:spPr bwMode="auto">
          <a:xfrm flipH="1" flipV="1">
            <a:off x="4554538" y="4008438"/>
            <a:ext cx="219075" cy="423862"/>
          </a:xfrm>
          <a:prstGeom prst="line">
            <a:avLst/>
          </a:prstGeom>
          <a:noFill/>
          <a:ln w="15875">
            <a:solidFill>
              <a:srgbClr val="000000"/>
            </a:solidFill>
            <a:round/>
            <a:headEnd/>
            <a:tailEnd type="triangle" w="lg" len="med"/>
          </a:ln>
        </p:spPr>
        <p:txBody>
          <a:bodyPr/>
          <a:lstStyle/>
          <a:p>
            <a:endParaRPr lang="en-US" dirty="0">
              <a:latin typeface="Calibri" pitchFamily="34" charset="0"/>
            </a:endParaRPr>
          </a:p>
        </p:txBody>
      </p:sp>
      <p:sp>
        <p:nvSpPr>
          <p:cNvPr id="31763" name="Freeform 23"/>
          <p:cNvSpPr>
            <a:spLocks/>
          </p:cNvSpPr>
          <p:nvPr/>
        </p:nvSpPr>
        <p:spPr bwMode="auto">
          <a:xfrm>
            <a:off x="4470400" y="3841750"/>
            <a:ext cx="131763" cy="131763"/>
          </a:xfrm>
          <a:custGeom>
            <a:avLst/>
            <a:gdLst>
              <a:gd name="T0" fmla="*/ 46460 w 865"/>
              <a:gd name="T1" fmla="*/ 0 h 344"/>
              <a:gd name="T2" fmla="*/ 23154 w 865"/>
              <a:gd name="T3" fmla="*/ 0 h 344"/>
              <a:gd name="T4" fmla="*/ 23154 w 865"/>
              <a:gd name="T5" fmla="*/ 146701 h 344"/>
              <a:gd name="T6" fmla="*/ 0 w 865"/>
              <a:gd name="T7" fmla="*/ 146701 h 344"/>
              <a:gd name="T8" fmla="*/ 0 w 865"/>
              <a:gd name="T9" fmla="*/ 440104 h 344"/>
              <a:gd name="T10" fmla="*/ 0 w 865"/>
              <a:gd name="T11" fmla="*/ 586805 h 344"/>
              <a:gd name="T12" fmla="*/ 0 w 865"/>
              <a:gd name="T13" fmla="*/ 880208 h 344"/>
              <a:gd name="T14" fmla="*/ 0 w 865"/>
              <a:gd name="T15" fmla="*/ 11443462 h 344"/>
              <a:gd name="T16" fmla="*/ 0 w 865"/>
              <a:gd name="T17" fmla="*/ 11737248 h 344"/>
              <a:gd name="T18" fmla="*/ 0 w 865"/>
              <a:gd name="T19" fmla="*/ 11883949 h 344"/>
              <a:gd name="T20" fmla="*/ 0 w 865"/>
              <a:gd name="T21" fmla="*/ 12030650 h 344"/>
              <a:gd name="T22" fmla="*/ 23154 w 865"/>
              <a:gd name="T23" fmla="*/ 12177351 h 344"/>
              <a:gd name="T24" fmla="*/ 23154 w 865"/>
              <a:gd name="T25" fmla="*/ 12177351 h 344"/>
              <a:gd name="T26" fmla="*/ 46460 w 865"/>
              <a:gd name="T27" fmla="*/ 12177351 h 344"/>
              <a:gd name="T28" fmla="*/ 1879565 w 865"/>
              <a:gd name="T29" fmla="*/ 12177351 h 344"/>
              <a:gd name="T30" fmla="*/ 1879565 w 865"/>
              <a:gd name="T31" fmla="*/ 12177351 h 344"/>
              <a:gd name="T32" fmla="*/ 1879565 w 865"/>
              <a:gd name="T33" fmla="*/ 12177351 h 344"/>
              <a:gd name="T34" fmla="*/ 1879565 w 865"/>
              <a:gd name="T35" fmla="*/ 12177351 h 344"/>
              <a:gd name="T36" fmla="*/ 1902719 w 865"/>
              <a:gd name="T37" fmla="*/ 12177351 h 344"/>
              <a:gd name="T38" fmla="*/ 1902719 w 865"/>
              <a:gd name="T39" fmla="*/ 12030650 h 344"/>
              <a:gd name="T40" fmla="*/ 1902719 w 865"/>
              <a:gd name="T41" fmla="*/ 12030650 h 344"/>
              <a:gd name="T42" fmla="*/ 1902719 w 865"/>
              <a:gd name="T43" fmla="*/ 11883949 h 344"/>
              <a:gd name="T44" fmla="*/ 1925872 w 865"/>
              <a:gd name="T45" fmla="*/ 11737248 h 344"/>
              <a:gd name="T46" fmla="*/ 1925872 w 865"/>
              <a:gd name="T47" fmla="*/ 11590546 h 344"/>
              <a:gd name="T48" fmla="*/ 1925872 w 865"/>
              <a:gd name="T49" fmla="*/ 11443462 h 344"/>
              <a:gd name="T50" fmla="*/ 1925872 w 865"/>
              <a:gd name="T51" fmla="*/ 880208 h 344"/>
              <a:gd name="T52" fmla="*/ 1925872 w 865"/>
              <a:gd name="T53" fmla="*/ 586805 h 344"/>
              <a:gd name="T54" fmla="*/ 1925872 w 865"/>
              <a:gd name="T55" fmla="*/ 440104 h 344"/>
              <a:gd name="T56" fmla="*/ 1925872 w 865"/>
              <a:gd name="T57" fmla="*/ 293402 h 344"/>
              <a:gd name="T58" fmla="*/ 1902719 w 865"/>
              <a:gd name="T59" fmla="*/ 146701 h 344"/>
              <a:gd name="T60" fmla="*/ 1902719 w 865"/>
              <a:gd name="T61" fmla="*/ 0 h 344"/>
              <a:gd name="T62" fmla="*/ 1902719 w 865"/>
              <a:gd name="T63" fmla="*/ 0 h 344"/>
              <a:gd name="T64" fmla="*/ 1879565 w 865"/>
              <a:gd name="T65" fmla="*/ 0 h 344"/>
              <a:gd name="T66" fmla="*/ 1879565 w 865"/>
              <a:gd name="T67" fmla="*/ 0 h 344"/>
              <a:gd name="T68" fmla="*/ 46460 w 865"/>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0000FF"/>
          </a:solidFill>
          <a:ln w="9525">
            <a:noFill/>
            <a:round/>
            <a:headEnd/>
            <a:tailEnd/>
          </a:ln>
        </p:spPr>
        <p:txBody>
          <a:bodyPr/>
          <a:lstStyle/>
          <a:p>
            <a:endParaRPr lang="en-US" dirty="0">
              <a:latin typeface="Calibri" pitchFamily="34" charset="0"/>
            </a:endParaRPr>
          </a:p>
        </p:txBody>
      </p:sp>
      <p:sp>
        <p:nvSpPr>
          <p:cNvPr id="31764" name="Freeform 25"/>
          <p:cNvSpPr>
            <a:spLocks/>
          </p:cNvSpPr>
          <p:nvPr/>
        </p:nvSpPr>
        <p:spPr bwMode="auto">
          <a:xfrm>
            <a:off x="5321300" y="257175"/>
            <a:ext cx="635000" cy="479425"/>
          </a:xfrm>
          <a:custGeom>
            <a:avLst/>
            <a:gdLst>
              <a:gd name="T0" fmla="*/ 50060250 w 1461"/>
              <a:gd name="T1" fmla="*/ 1036209 h 942"/>
              <a:gd name="T2" fmla="*/ 46660111 w 1461"/>
              <a:gd name="T3" fmla="*/ 5439591 h 942"/>
              <a:gd name="T4" fmla="*/ 40614791 w 1461"/>
              <a:gd name="T5" fmla="*/ 1813367 h 942"/>
              <a:gd name="T6" fmla="*/ 34569906 w 1461"/>
              <a:gd name="T7" fmla="*/ 518105 h 942"/>
              <a:gd name="T8" fmla="*/ 28525021 w 1461"/>
              <a:gd name="T9" fmla="*/ 1813367 h 942"/>
              <a:gd name="T10" fmla="*/ 22668760 w 1461"/>
              <a:gd name="T11" fmla="*/ 5439591 h 942"/>
              <a:gd name="T12" fmla="*/ 19835383 w 1461"/>
              <a:gd name="T13" fmla="*/ 1813367 h 942"/>
              <a:gd name="T14" fmla="*/ 16434810 w 1461"/>
              <a:gd name="T15" fmla="*/ 259052 h 942"/>
              <a:gd name="T16" fmla="*/ 9634093 w 1461"/>
              <a:gd name="T17" fmla="*/ 2330963 h 942"/>
              <a:gd name="T18" fmla="*/ 6800715 w 1461"/>
              <a:gd name="T19" fmla="*/ 5439591 h 942"/>
              <a:gd name="T20" fmla="*/ 4345034 w 1461"/>
              <a:gd name="T21" fmla="*/ 10620130 h 942"/>
              <a:gd name="T22" fmla="*/ 3778272 w 1461"/>
              <a:gd name="T23" fmla="*/ 15282563 h 942"/>
              <a:gd name="T24" fmla="*/ 3400140 w 1461"/>
              <a:gd name="T25" fmla="*/ 20463103 h 942"/>
              <a:gd name="T26" fmla="*/ 566763 w 1461"/>
              <a:gd name="T27" fmla="*/ 26161236 h 942"/>
              <a:gd name="T28" fmla="*/ 0 w 1461"/>
              <a:gd name="T29" fmla="*/ 31859878 h 942"/>
              <a:gd name="T30" fmla="*/ 1700287 w 1461"/>
              <a:gd name="T31" fmla="*/ 37299475 h 942"/>
              <a:gd name="T32" fmla="*/ 4155969 w 1461"/>
              <a:gd name="T33" fmla="*/ 42739064 h 942"/>
              <a:gd name="T34" fmla="*/ 3778272 w 1461"/>
              <a:gd name="T35" fmla="*/ 47401496 h 942"/>
              <a:gd name="T36" fmla="*/ 5289493 w 1461"/>
              <a:gd name="T37" fmla="*/ 52841086 h 942"/>
              <a:gd name="T38" fmla="*/ 7745175 w 1461"/>
              <a:gd name="T39" fmla="*/ 56467309 h 942"/>
              <a:gd name="T40" fmla="*/ 11145315 w 1461"/>
              <a:gd name="T41" fmla="*/ 59316375 h 942"/>
              <a:gd name="T42" fmla="*/ 14734523 w 1461"/>
              <a:gd name="T43" fmla="*/ 60352584 h 942"/>
              <a:gd name="T44" fmla="*/ 17568334 w 1461"/>
              <a:gd name="T45" fmla="*/ 60093532 h 942"/>
              <a:gd name="T46" fmla="*/ 18512793 w 1461"/>
              <a:gd name="T47" fmla="*/ 59575427 h 942"/>
              <a:gd name="T48" fmla="*/ 19457252 w 1461"/>
              <a:gd name="T49" fmla="*/ 59057323 h 942"/>
              <a:gd name="T50" fmla="*/ 20590777 w 1461"/>
              <a:gd name="T51" fmla="*/ 57762061 h 942"/>
              <a:gd name="T52" fmla="*/ 22668760 w 1461"/>
              <a:gd name="T53" fmla="*/ 55172047 h 942"/>
              <a:gd name="T54" fmla="*/ 28146883 w 1461"/>
              <a:gd name="T55" fmla="*/ 59575427 h 942"/>
              <a:gd name="T56" fmla="*/ 34003144 w 1461"/>
              <a:gd name="T57" fmla="*/ 61129741 h 942"/>
              <a:gd name="T58" fmla="*/ 40237095 w 1461"/>
              <a:gd name="T59" fmla="*/ 59575427 h 942"/>
              <a:gd name="T60" fmla="*/ 46660111 w 1461"/>
              <a:gd name="T61" fmla="*/ 55172047 h 942"/>
              <a:gd name="T62" fmla="*/ 49304422 w 1461"/>
              <a:gd name="T63" fmla="*/ 58798271 h 942"/>
              <a:gd name="T64" fmla="*/ 52893627 w 1461"/>
              <a:gd name="T65" fmla="*/ 60352584 h 942"/>
              <a:gd name="T66" fmla="*/ 53649455 w 1461"/>
              <a:gd name="T67" fmla="*/ 60352584 h 942"/>
              <a:gd name="T68" fmla="*/ 56294201 w 1461"/>
              <a:gd name="T69" fmla="*/ 60093532 h 942"/>
              <a:gd name="T70" fmla="*/ 59694354 w 1461"/>
              <a:gd name="T71" fmla="*/ 58280166 h 942"/>
              <a:gd name="T72" fmla="*/ 62528165 w 1461"/>
              <a:gd name="T73" fmla="*/ 55172047 h 942"/>
              <a:gd name="T74" fmla="*/ 64417083 w 1461"/>
              <a:gd name="T75" fmla="*/ 51286772 h 942"/>
              <a:gd name="T76" fmla="*/ 65361542 w 1461"/>
              <a:gd name="T77" fmla="*/ 46883392 h 942"/>
              <a:gd name="T78" fmla="*/ 64983845 w 1461"/>
              <a:gd name="T79" fmla="*/ 42739064 h 942"/>
              <a:gd name="T80" fmla="*/ 67439526 w 1461"/>
              <a:gd name="T81" fmla="*/ 37040423 h 942"/>
              <a:gd name="T82" fmla="*/ 68950747 w 1461"/>
              <a:gd name="T83" fmla="*/ 31341773 h 942"/>
              <a:gd name="T84" fmla="*/ 68383984 w 1461"/>
              <a:gd name="T85" fmla="*/ 25902184 h 942"/>
              <a:gd name="T86" fmla="*/ 65739673 w 1461"/>
              <a:gd name="T87" fmla="*/ 20463103 h 942"/>
              <a:gd name="T88" fmla="*/ 65361542 w 1461"/>
              <a:gd name="T89" fmla="*/ 15282563 h 942"/>
              <a:gd name="T90" fmla="*/ 64794780 w 1461"/>
              <a:gd name="T91" fmla="*/ 10620130 h 942"/>
              <a:gd name="T92" fmla="*/ 63094927 w 1461"/>
              <a:gd name="T93" fmla="*/ 6216748 h 942"/>
              <a:gd name="T94" fmla="*/ 60450181 w 1461"/>
              <a:gd name="T95" fmla="*/ 2849067 h 942"/>
              <a:gd name="T96" fmla="*/ 54593914 w 1461"/>
              <a:gd name="T97" fmla="*/ 0 h 9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1"/>
              <a:gd name="T148" fmla="*/ 0 h 942"/>
              <a:gd name="T149" fmla="*/ 1461 w 1461"/>
              <a:gd name="T150" fmla="*/ 942 h 9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1" h="942">
                <a:moveTo>
                  <a:pt x="1117" y="2"/>
                </a:moveTo>
                <a:lnTo>
                  <a:pt x="1096" y="5"/>
                </a:lnTo>
                <a:lnTo>
                  <a:pt x="1077" y="10"/>
                </a:lnTo>
                <a:lnTo>
                  <a:pt x="1059" y="17"/>
                </a:lnTo>
                <a:lnTo>
                  <a:pt x="1043" y="27"/>
                </a:lnTo>
                <a:lnTo>
                  <a:pt x="1011" y="50"/>
                </a:lnTo>
                <a:lnTo>
                  <a:pt x="997" y="65"/>
                </a:lnTo>
                <a:lnTo>
                  <a:pt x="985" y="83"/>
                </a:lnTo>
                <a:lnTo>
                  <a:pt x="953" y="64"/>
                </a:lnTo>
                <a:lnTo>
                  <a:pt x="921" y="49"/>
                </a:lnTo>
                <a:lnTo>
                  <a:pt x="889" y="36"/>
                </a:lnTo>
                <a:lnTo>
                  <a:pt x="858" y="26"/>
                </a:lnTo>
                <a:lnTo>
                  <a:pt x="825" y="17"/>
                </a:lnTo>
                <a:lnTo>
                  <a:pt x="793" y="12"/>
                </a:lnTo>
                <a:lnTo>
                  <a:pt x="761" y="9"/>
                </a:lnTo>
                <a:lnTo>
                  <a:pt x="731" y="8"/>
                </a:lnTo>
                <a:lnTo>
                  <a:pt x="699" y="9"/>
                </a:lnTo>
                <a:lnTo>
                  <a:pt x="667" y="12"/>
                </a:lnTo>
                <a:lnTo>
                  <a:pt x="634" y="17"/>
                </a:lnTo>
                <a:lnTo>
                  <a:pt x="604" y="26"/>
                </a:lnTo>
                <a:lnTo>
                  <a:pt x="572" y="36"/>
                </a:lnTo>
                <a:lnTo>
                  <a:pt x="540" y="49"/>
                </a:lnTo>
                <a:lnTo>
                  <a:pt x="508" y="64"/>
                </a:lnTo>
                <a:lnTo>
                  <a:pt x="478" y="83"/>
                </a:lnTo>
                <a:lnTo>
                  <a:pt x="463" y="65"/>
                </a:lnTo>
                <a:lnTo>
                  <a:pt x="449" y="50"/>
                </a:lnTo>
                <a:lnTo>
                  <a:pt x="434" y="37"/>
                </a:lnTo>
                <a:lnTo>
                  <a:pt x="419" y="27"/>
                </a:lnTo>
                <a:lnTo>
                  <a:pt x="402" y="17"/>
                </a:lnTo>
                <a:lnTo>
                  <a:pt x="385" y="10"/>
                </a:lnTo>
                <a:lnTo>
                  <a:pt x="366" y="5"/>
                </a:lnTo>
                <a:lnTo>
                  <a:pt x="347" y="2"/>
                </a:lnTo>
                <a:lnTo>
                  <a:pt x="310" y="1"/>
                </a:lnTo>
                <a:lnTo>
                  <a:pt x="273" y="6"/>
                </a:lnTo>
                <a:lnTo>
                  <a:pt x="237" y="17"/>
                </a:lnTo>
                <a:lnTo>
                  <a:pt x="202" y="34"/>
                </a:lnTo>
                <a:lnTo>
                  <a:pt x="184" y="44"/>
                </a:lnTo>
                <a:lnTo>
                  <a:pt x="169" y="56"/>
                </a:lnTo>
                <a:lnTo>
                  <a:pt x="154" y="69"/>
                </a:lnTo>
                <a:lnTo>
                  <a:pt x="142" y="83"/>
                </a:lnTo>
                <a:lnTo>
                  <a:pt x="129" y="96"/>
                </a:lnTo>
                <a:lnTo>
                  <a:pt x="119" y="111"/>
                </a:lnTo>
                <a:lnTo>
                  <a:pt x="100" y="144"/>
                </a:lnTo>
                <a:lnTo>
                  <a:pt x="91" y="162"/>
                </a:lnTo>
                <a:lnTo>
                  <a:pt x="86" y="181"/>
                </a:lnTo>
                <a:lnTo>
                  <a:pt x="81" y="199"/>
                </a:lnTo>
                <a:lnTo>
                  <a:pt x="80" y="219"/>
                </a:lnTo>
                <a:lnTo>
                  <a:pt x="79" y="237"/>
                </a:lnTo>
                <a:lnTo>
                  <a:pt x="82" y="258"/>
                </a:lnTo>
                <a:lnTo>
                  <a:pt x="87" y="276"/>
                </a:lnTo>
                <a:lnTo>
                  <a:pt x="94" y="296"/>
                </a:lnTo>
                <a:lnTo>
                  <a:pt x="71" y="316"/>
                </a:lnTo>
                <a:lnTo>
                  <a:pt x="52" y="338"/>
                </a:lnTo>
                <a:lnTo>
                  <a:pt x="36" y="360"/>
                </a:lnTo>
                <a:lnTo>
                  <a:pt x="23" y="382"/>
                </a:lnTo>
                <a:lnTo>
                  <a:pt x="12" y="402"/>
                </a:lnTo>
                <a:lnTo>
                  <a:pt x="5" y="424"/>
                </a:lnTo>
                <a:lnTo>
                  <a:pt x="1" y="447"/>
                </a:lnTo>
                <a:lnTo>
                  <a:pt x="0" y="469"/>
                </a:lnTo>
                <a:lnTo>
                  <a:pt x="1" y="489"/>
                </a:lnTo>
                <a:lnTo>
                  <a:pt x="5" y="511"/>
                </a:lnTo>
                <a:lnTo>
                  <a:pt x="12" y="532"/>
                </a:lnTo>
                <a:lnTo>
                  <a:pt x="23" y="554"/>
                </a:lnTo>
                <a:lnTo>
                  <a:pt x="36" y="574"/>
                </a:lnTo>
                <a:lnTo>
                  <a:pt x="52" y="596"/>
                </a:lnTo>
                <a:lnTo>
                  <a:pt x="71" y="617"/>
                </a:lnTo>
                <a:lnTo>
                  <a:pt x="94" y="640"/>
                </a:lnTo>
                <a:lnTo>
                  <a:pt x="87" y="658"/>
                </a:lnTo>
                <a:lnTo>
                  <a:pt x="82" y="676"/>
                </a:lnTo>
                <a:lnTo>
                  <a:pt x="79" y="694"/>
                </a:lnTo>
                <a:lnTo>
                  <a:pt x="80" y="714"/>
                </a:lnTo>
                <a:lnTo>
                  <a:pt x="81" y="732"/>
                </a:lnTo>
                <a:lnTo>
                  <a:pt x="86" y="751"/>
                </a:lnTo>
                <a:lnTo>
                  <a:pt x="91" y="769"/>
                </a:lnTo>
                <a:lnTo>
                  <a:pt x="100" y="789"/>
                </a:lnTo>
                <a:lnTo>
                  <a:pt x="112" y="813"/>
                </a:lnTo>
                <a:lnTo>
                  <a:pt x="127" y="834"/>
                </a:lnTo>
                <a:lnTo>
                  <a:pt x="144" y="853"/>
                </a:lnTo>
                <a:lnTo>
                  <a:pt x="153" y="862"/>
                </a:lnTo>
                <a:lnTo>
                  <a:pt x="164" y="872"/>
                </a:lnTo>
                <a:lnTo>
                  <a:pt x="182" y="886"/>
                </a:lnTo>
                <a:lnTo>
                  <a:pt x="202" y="899"/>
                </a:lnTo>
                <a:lnTo>
                  <a:pt x="219" y="908"/>
                </a:lnTo>
                <a:lnTo>
                  <a:pt x="237" y="916"/>
                </a:lnTo>
                <a:lnTo>
                  <a:pt x="255" y="922"/>
                </a:lnTo>
                <a:lnTo>
                  <a:pt x="273" y="927"/>
                </a:lnTo>
                <a:lnTo>
                  <a:pt x="292" y="930"/>
                </a:lnTo>
                <a:lnTo>
                  <a:pt x="310" y="932"/>
                </a:lnTo>
                <a:lnTo>
                  <a:pt x="328" y="932"/>
                </a:lnTo>
                <a:lnTo>
                  <a:pt x="347" y="931"/>
                </a:lnTo>
                <a:lnTo>
                  <a:pt x="366" y="927"/>
                </a:lnTo>
                <a:lnTo>
                  <a:pt x="370" y="925"/>
                </a:lnTo>
                <a:lnTo>
                  <a:pt x="372" y="924"/>
                </a:lnTo>
                <a:lnTo>
                  <a:pt x="375" y="924"/>
                </a:lnTo>
                <a:lnTo>
                  <a:pt x="385" y="922"/>
                </a:lnTo>
                <a:lnTo>
                  <a:pt x="393" y="918"/>
                </a:lnTo>
                <a:lnTo>
                  <a:pt x="397" y="916"/>
                </a:lnTo>
                <a:lnTo>
                  <a:pt x="399" y="915"/>
                </a:lnTo>
                <a:lnTo>
                  <a:pt x="402" y="915"/>
                </a:lnTo>
                <a:lnTo>
                  <a:pt x="410" y="910"/>
                </a:lnTo>
                <a:lnTo>
                  <a:pt x="419" y="906"/>
                </a:lnTo>
                <a:lnTo>
                  <a:pt x="426" y="900"/>
                </a:lnTo>
                <a:lnTo>
                  <a:pt x="434" y="895"/>
                </a:lnTo>
                <a:lnTo>
                  <a:pt x="437" y="891"/>
                </a:lnTo>
                <a:lnTo>
                  <a:pt x="441" y="888"/>
                </a:lnTo>
                <a:lnTo>
                  <a:pt x="449" y="882"/>
                </a:lnTo>
                <a:lnTo>
                  <a:pt x="463" y="867"/>
                </a:lnTo>
                <a:lnTo>
                  <a:pt x="478" y="852"/>
                </a:lnTo>
                <a:lnTo>
                  <a:pt x="506" y="872"/>
                </a:lnTo>
                <a:lnTo>
                  <a:pt x="535" y="891"/>
                </a:lnTo>
                <a:lnTo>
                  <a:pt x="565" y="906"/>
                </a:lnTo>
                <a:lnTo>
                  <a:pt x="595" y="919"/>
                </a:lnTo>
                <a:lnTo>
                  <a:pt x="625" y="928"/>
                </a:lnTo>
                <a:lnTo>
                  <a:pt x="657" y="936"/>
                </a:lnTo>
                <a:lnTo>
                  <a:pt x="688" y="940"/>
                </a:lnTo>
                <a:lnTo>
                  <a:pt x="720" y="942"/>
                </a:lnTo>
                <a:lnTo>
                  <a:pt x="751" y="940"/>
                </a:lnTo>
                <a:lnTo>
                  <a:pt x="783" y="936"/>
                </a:lnTo>
                <a:lnTo>
                  <a:pt x="815" y="928"/>
                </a:lnTo>
                <a:lnTo>
                  <a:pt x="850" y="919"/>
                </a:lnTo>
                <a:lnTo>
                  <a:pt x="882" y="906"/>
                </a:lnTo>
                <a:lnTo>
                  <a:pt x="916" y="891"/>
                </a:lnTo>
                <a:lnTo>
                  <a:pt x="950" y="872"/>
                </a:lnTo>
                <a:lnTo>
                  <a:pt x="985" y="852"/>
                </a:lnTo>
                <a:lnTo>
                  <a:pt x="997" y="867"/>
                </a:lnTo>
                <a:lnTo>
                  <a:pt x="1011" y="882"/>
                </a:lnTo>
                <a:lnTo>
                  <a:pt x="1027" y="895"/>
                </a:lnTo>
                <a:lnTo>
                  <a:pt x="1043" y="906"/>
                </a:lnTo>
                <a:lnTo>
                  <a:pt x="1059" y="915"/>
                </a:lnTo>
                <a:lnTo>
                  <a:pt x="1077" y="922"/>
                </a:lnTo>
                <a:lnTo>
                  <a:pt x="1096" y="927"/>
                </a:lnTo>
                <a:lnTo>
                  <a:pt x="1117" y="931"/>
                </a:lnTo>
                <a:lnTo>
                  <a:pt x="1125" y="931"/>
                </a:lnTo>
                <a:lnTo>
                  <a:pt x="1129" y="931"/>
                </a:lnTo>
                <a:lnTo>
                  <a:pt x="1131" y="931"/>
                </a:lnTo>
                <a:lnTo>
                  <a:pt x="1132" y="931"/>
                </a:lnTo>
                <a:lnTo>
                  <a:pt x="1134" y="932"/>
                </a:lnTo>
                <a:lnTo>
                  <a:pt x="1152" y="932"/>
                </a:lnTo>
                <a:lnTo>
                  <a:pt x="1170" y="930"/>
                </a:lnTo>
                <a:lnTo>
                  <a:pt x="1188" y="927"/>
                </a:lnTo>
                <a:lnTo>
                  <a:pt x="1207" y="922"/>
                </a:lnTo>
                <a:lnTo>
                  <a:pt x="1225" y="916"/>
                </a:lnTo>
                <a:lnTo>
                  <a:pt x="1243" y="908"/>
                </a:lnTo>
                <a:lnTo>
                  <a:pt x="1261" y="899"/>
                </a:lnTo>
                <a:lnTo>
                  <a:pt x="1277" y="888"/>
                </a:lnTo>
                <a:lnTo>
                  <a:pt x="1293" y="877"/>
                </a:lnTo>
                <a:lnTo>
                  <a:pt x="1307" y="864"/>
                </a:lnTo>
                <a:lnTo>
                  <a:pt x="1321" y="851"/>
                </a:lnTo>
                <a:lnTo>
                  <a:pt x="1333" y="836"/>
                </a:lnTo>
                <a:lnTo>
                  <a:pt x="1344" y="822"/>
                </a:lnTo>
                <a:lnTo>
                  <a:pt x="1354" y="805"/>
                </a:lnTo>
                <a:lnTo>
                  <a:pt x="1363" y="789"/>
                </a:lnTo>
                <a:lnTo>
                  <a:pt x="1369" y="771"/>
                </a:lnTo>
                <a:lnTo>
                  <a:pt x="1374" y="755"/>
                </a:lnTo>
                <a:lnTo>
                  <a:pt x="1378" y="739"/>
                </a:lnTo>
                <a:lnTo>
                  <a:pt x="1382" y="723"/>
                </a:lnTo>
                <a:lnTo>
                  <a:pt x="1382" y="705"/>
                </a:lnTo>
                <a:lnTo>
                  <a:pt x="1380" y="689"/>
                </a:lnTo>
                <a:lnTo>
                  <a:pt x="1378" y="673"/>
                </a:lnTo>
                <a:lnTo>
                  <a:pt x="1375" y="657"/>
                </a:lnTo>
                <a:lnTo>
                  <a:pt x="1368" y="640"/>
                </a:lnTo>
                <a:lnTo>
                  <a:pt x="1390" y="616"/>
                </a:lnTo>
                <a:lnTo>
                  <a:pt x="1409" y="594"/>
                </a:lnTo>
                <a:lnTo>
                  <a:pt x="1424" y="572"/>
                </a:lnTo>
                <a:lnTo>
                  <a:pt x="1438" y="550"/>
                </a:lnTo>
                <a:lnTo>
                  <a:pt x="1447" y="528"/>
                </a:lnTo>
                <a:lnTo>
                  <a:pt x="1455" y="506"/>
                </a:lnTo>
                <a:lnTo>
                  <a:pt x="1459" y="484"/>
                </a:lnTo>
                <a:lnTo>
                  <a:pt x="1461" y="464"/>
                </a:lnTo>
                <a:lnTo>
                  <a:pt x="1459" y="442"/>
                </a:lnTo>
                <a:lnTo>
                  <a:pt x="1455" y="420"/>
                </a:lnTo>
                <a:lnTo>
                  <a:pt x="1447" y="398"/>
                </a:lnTo>
                <a:lnTo>
                  <a:pt x="1438" y="378"/>
                </a:lnTo>
                <a:lnTo>
                  <a:pt x="1424" y="356"/>
                </a:lnTo>
                <a:lnTo>
                  <a:pt x="1409" y="336"/>
                </a:lnTo>
                <a:lnTo>
                  <a:pt x="1390" y="316"/>
                </a:lnTo>
                <a:lnTo>
                  <a:pt x="1368" y="296"/>
                </a:lnTo>
                <a:lnTo>
                  <a:pt x="1373" y="276"/>
                </a:lnTo>
                <a:lnTo>
                  <a:pt x="1378" y="258"/>
                </a:lnTo>
                <a:lnTo>
                  <a:pt x="1380" y="237"/>
                </a:lnTo>
                <a:lnTo>
                  <a:pt x="1382" y="219"/>
                </a:lnTo>
                <a:lnTo>
                  <a:pt x="1378" y="199"/>
                </a:lnTo>
                <a:lnTo>
                  <a:pt x="1375" y="181"/>
                </a:lnTo>
                <a:lnTo>
                  <a:pt x="1370" y="162"/>
                </a:lnTo>
                <a:lnTo>
                  <a:pt x="1363" y="144"/>
                </a:lnTo>
                <a:lnTo>
                  <a:pt x="1354" y="127"/>
                </a:lnTo>
                <a:lnTo>
                  <a:pt x="1344" y="111"/>
                </a:lnTo>
                <a:lnTo>
                  <a:pt x="1333" y="96"/>
                </a:lnTo>
                <a:lnTo>
                  <a:pt x="1321" y="83"/>
                </a:lnTo>
                <a:lnTo>
                  <a:pt x="1307" y="69"/>
                </a:lnTo>
                <a:lnTo>
                  <a:pt x="1293" y="56"/>
                </a:lnTo>
                <a:lnTo>
                  <a:pt x="1277" y="44"/>
                </a:lnTo>
                <a:lnTo>
                  <a:pt x="1261" y="34"/>
                </a:lnTo>
                <a:lnTo>
                  <a:pt x="1225" y="17"/>
                </a:lnTo>
                <a:lnTo>
                  <a:pt x="1188" y="6"/>
                </a:lnTo>
                <a:lnTo>
                  <a:pt x="1152" y="1"/>
                </a:lnTo>
                <a:lnTo>
                  <a:pt x="1134" y="0"/>
                </a:lnTo>
                <a:lnTo>
                  <a:pt x="1117" y="2"/>
                </a:lnTo>
                <a:close/>
              </a:path>
            </a:pathLst>
          </a:custGeom>
          <a:solidFill>
            <a:srgbClr val="FFFFFF"/>
          </a:solidFill>
          <a:ln w="9525">
            <a:noFill/>
            <a:round/>
            <a:headEnd/>
            <a:tailEnd/>
          </a:ln>
        </p:spPr>
        <p:txBody>
          <a:bodyPr/>
          <a:lstStyle/>
          <a:p>
            <a:endParaRPr lang="en-US" dirty="0"/>
          </a:p>
        </p:txBody>
      </p:sp>
      <p:sp>
        <p:nvSpPr>
          <p:cNvPr id="31765" name="Line 28"/>
          <p:cNvSpPr>
            <a:spLocks noChangeShapeType="1"/>
          </p:cNvSpPr>
          <p:nvPr/>
        </p:nvSpPr>
        <p:spPr bwMode="auto">
          <a:xfrm>
            <a:off x="6135688" y="3870325"/>
            <a:ext cx="798512" cy="0"/>
          </a:xfrm>
          <a:prstGeom prst="line">
            <a:avLst/>
          </a:prstGeom>
          <a:noFill/>
          <a:ln w="25400">
            <a:solidFill>
              <a:srgbClr val="0000FF"/>
            </a:solidFill>
            <a:round/>
            <a:headEnd/>
            <a:tailEnd/>
          </a:ln>
        </p:spPr>
        <p:txBody>
          <a:bodyPr/>
          <a:lstStyle/>
          <a:p>
            <a:endParaRPr lang="en-US" dirty="0">
              <a:latin typeface="Calibri" pitchFamily="34" charset="0"/>
            </a:endParaRPr>
          </a:p>
        </p:txBody>
      </p:sp>
      <p:sp>
        <p:nvSpPr>
          <p:cNvPr id="31767" name="Rectangle 30"/>
          <p:cNvSpPr>
            <a:spLocks noChangeArrowheads="1"/>
          </p:cNvSpPr>
          <p:nvPr/>
        </p:nvSpPr>
        <p:spPr bwMode="auto">
          <a:xfrm>
            <a:off x="8089900" y="3644900"/>
            <a:ext cx="896207"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Storage Array </a:t>
            </a:r>
            <a:endParaRPr lang="en-US" sz="1200" dirty="0">
              <a:latin typeface="Calibri" pitchFamily="34" charset="0"/>
            </a:endParaRPr>
          </a:p>
        </p:txBody>
      </p:sp>
      <p:sp>
        <p:nvSpPr>
          <p:cNvPr id="31768" name="Rectangle 31"/>
          <p:cNvSpPr>
            <a:spLocks noChangeArrowheads="1"/>
          </p:cNvSpPr>
          <p:nvPr/>
        </p:nvSpPr>
        <p:spPr bwMode="auto">
          <a:xfrm>
            <a:off x="7566025" y="5399088"/>
            <a:ext cx="491673"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FC Port </a:t>
            </a:r>
            <a:endParaRPr lang="en-US" sz="1200" dirty="0">
              <a:latin typeface="Calibri" pitchFamily="34" charset="0"/>
            </a:endParaRPr>
          </a:p>
        </p:txBody>
      </p:sp>
      <p:sp>
        <p:nvSpPr>
          <p:cNvPr id="31769" name="Line 32"/>
          <p:cNvSpPr>
            <a:spLocks noChangeShapeType="1"/>
          </p:cNvSpPr>
          <p:nvPr/>
        </p:nvSpPr>
        <p:spPr bwMode="auto">
          <a:xfrm flipV="1">
            <a:off x="7885113" y="4992688"/>
            <a:ext cx="222250" cy="423862"/>
          </a:xfrm>
          <a:prstGeom prst="line">
            <a:avLst/>
          </a:prstGeom>
          <a:noFill/>
          <a:ln w="15875">
            <a:solidFill>
              <a:srgbClr val="000000"/>
            </a:solidFill>
            <a:round/>
            <a:headEnd/>
            <a:tailEnd type="triangle" w="lg" len="med"/>
          </a:ln>
        </p:spPr>
        <p:txBody>
          <a:bodyPr/>
          <a:lstStyle/>
          <a:p>
            <a:endParaRPr lang="en-US" dirty="0">
              <a:latin typeface="Calibri" pitchFamily="34" charset="0"/>
            </a:endParaRPr>
          </a:p>
        </p:txBody>
      </p:sp>
      <p:sp>
        <p:nvSpPr>
          <p:cNvPr id="31770" name="Line 34"/>
          <p:cNvSpPr>
            <a:spLocks noChangeShapeType="1"/>
          </p:cNvSpPr>
          <p:nvPr/>
        </p:nvSpPr>
        <p:spPr bwMode="auto">
          <a:xfrm>
            <a:off x="5286375" y="4919663"/>
            <a:ext cx="1287463" cy="0"/>
          </a:xfrm>
          <a:prstGeom prst="line">
            <a:avLst/>
          </a:prstGeom>
          <a:noFill/>
          <a:ln w="38100">
            <a:solidFill>
              <a:srgbClr val="FF9900"/>
            </a:solidFill>
            <a:round/>
            <a:headEnd/>
            <a:tailEnd/>
          </a:ln>
        </p:spPr>
        <p:txBody>
          <a:bodyPr/>
          <a:lstStyle/>
          <a:p>
            <a:endParaRPr lang="en-US" dirty="0">
              <a:latin typeface="Calibri" pitchFamily="34" charset="0"/>
            </a:endParaRPr>
          </a:p>
        </p:txBody>
      </p:sp>
      <p:sp>
        <p:nvSpPr>
          <p:cNvPr id="31771" name="Rectangle 35"/>
          <p:cNvSpPr>
            <a:spLocks noChangeArrowheads="1"/>
          </p:cNvSpPr>
          <p:nvPr/>
        </p:nvSpPr>
        <p:spPr bwMode="auto">
          <a:xfrm>
            <a:off x="6470650" y="3149600"/>
            <a:ext cx="934102"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iSCSI Gateway </a:t>
            </a:r>
            <a:endParaRPr lang="en-US" sz="1200" dirty="0">
              <a:latin typeface="Calibri" pitchFamily="34" charset="0"/>
            </a:endParaRPr>
          </a:p>
        </p:txBody>
      </p:sp>
      <p:sp>
        <p:nvSpPr>
          <p:cNvPr id="31772" name="Rectangle 44"/>
          <p:cNvSpPr>
            <a:spLocks noChangeArrowheads="1"/>
          </p:cNvSpPr>
          <p:nvPr/>
        </p:nvSpPr>
        <p:spPr bwMode="auto">
          <a:xfrm>
            <a:off x="7924800" y="914400"/>
            <a:ext cx="896207"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Storage Array </a:t>
            </a:r>
            <a:endParaRPr lang="en-US" sz="1200" dirty="0">
              <a:latin typeface="Calibri" pitchFamily="34" charset="0"/>
            </a:endParaRPr>
          </a:p>
        </p:txBody>
      </p:sp>
      <p:sp>
        <p:nvSpPr>
          <p:cNvPr id="31773" name="Line 45"/>
          <p:cNvSpPr>
            <a:spLocks noChangeShapeType="1"/>
          </p:cNvSpPr>
          <p:nvPr/>
        </p:nvSpPr>
        <p:spPr bwMode="auto">
          <a:xfrm>
            <a:off x="7364413" y="1155700"/>
            <a:ext cx="576262" cy="444500"/>
          </a:xfrm>
          <a:prstGeom prst="line">
            <a:avLst/>
          </a:prstGeom>
          <a:noFill/>
          <a:ln w="15875">
            <a:solidFill>
              <a:srgbClr val="000000"/>
            </a:solidFill>
            <a:round/>
            <a:headEnd/>
            <a:tailEnd type="triangle" w="lg" len="med"/>
          </a:ln>
        </p:spPr>
        <p:txBody>
          <a:bodyPr/>
          <a:lstStyle/>
          <a:p>
            <a:endParaRPr lang="en-US" dirty="0">
              <a:latin typeface="Calibri" pitchFamily="34" charset="0"/>
            </a:endParaRPr>
          </a:p>
        </p:txBody>
      </p:sp>
      <p:sp>
        <p:nvSpPr>
          <p:cNvPr id="31774" name="Rectangle 46"/>
          <p:cNvSpPr>
            <a:spLocks noChangeArrowheads="1"/>
          </p:cNvSpPr>
          <p:nvPr/>
        </p:nvSpPr>
        <p:spPr bwMode="auto">
          <a:xfrm>
            <a:off x="6311900" y="990600"/>
            <a:ext cx="1095941"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Native iSCSI Port </a:t>
            </a:r>
            <a:endParaRPr lang="en-US" sz="1200" dirty="0">
              <a:latin typeface="Calibri" pitchFamily="34" charset="0"/>
            </a:endParaRPr>
          </a:p>
        </p:txBody>
      </p:sp>
      <p:sp>
        <p:nvSpPr>
          <p:cNvPr id="31775" name="Rectangle 47"/>
          <p:cNvSpPr>
            <a:spLocks noChangeArrowheads="1"/>
          </p:cNvSpPr>
          <p:nvPr/>
        </p:nvSpPr>
        <p:spPr bwMode="auto">
          <a:xfrm>
            <a:off x="3949700" y="1346200"/>
            <a:ext cx="501419"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Servers </a:t>
            </a:r>
            <a:endParaRPr lang="en-US" sz="1200" dirty="0">
              <a:latin typeface="Calibri" pitchFamily="34" charset="0"/>
            </a:endParaRPr>
          </a:p>
        </p:txBody>
      </p:sp>
      <p:sp>
        <p:nvSpPr>
          <p:cNvPr id="31776" name="Rectangle 48"/>
          <p:cNvSpPr>
            <a:spLocks noChangeArrowheads="1"/>
          </p:cNvSpPr>
          <p:nvPr/>
        </p:nvSpPr>
        <p:spPr bwMode="auto">
          <a:xfrm>
            <a:off x="4495800" y="2514600"/>
            <a:ext cx="652551"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iSCSI HBA </a:t>
            </a:r>
            <a:endParaRPr lang="en-US" sz="1200" dirty="0">
              <a:latin typeface="Calibri" pitchFamily="34" charset="0"/>
            </a:endParaRPr>
          </a:p>
        </p:txBody>
      </p:sp>
      <p:sp>
        <p:nvSpPr>
          <p:cNvPr id="31777" name="Line 49"/>
          <p:cNvSpPr>
            <a:spLocks noChangeShapeType="1"/>
          </p:cNvSpPr>
          <p:nvPr/>
        </p:nvSpPr>
        <p:spPr bwMode="auto">
          <a:xfrm flipH="1" flipV="1">
            <a:off x="4495800" y="2057400"/>
            <a:ext cx="217487" cy="417513"/>
          </a:xfrm>
          <a:prstGeom prst="line">
            <a:avLst/>
          </a:prstGeom>
          <a:noFill/>
          <a:ln w="15875">
            <a:solidFill>
              <a:srgbClr val="000000"/>
            </a:solidFill>
            <a:round/>
            <a:headEnd/>
            <a:tailEnd type="triangle" w="lg" len="med"/>
          </a:ln>
        </p:spPr>
        <p:txBody>
          <a:bodyPr/>
          <a:lstStyle/>
          <a:p>
            <a:endParaRPr lang="en-US" dirty="0">
              <a:latin typeface="Calibri" pitchFamily="34" charset="0"/>
            </a:endParaRPr>
          </a:p>
        </p:txBody>
      </p:sp>
      <p:sp>
        <p:nvSpPr>
          <p:cNvPr id="31778" name="Freeform 52"/>
          <p:cNvSpPr>
            <a:spLocks/>
          </p:cNvSpPr>
          <p:nvPr/>
        </p:nvSpPr>
        <p:spPr bwMode="auto">
          <a:xfrm>
            <a:off x="7915275" y="1389063"/>
            <a:ext cx="130175" cy="130175"/>
          </a:xfrm>
          <a:custGeom>
            <a:avLst/>
            <a:gdLst>
              <a:gd name="T0" fmla="*/ 45298 w 865"/>
              <a:gd name="T1" fmla="*/ 0 h 344"/>
              <a:gd name="T2" fmla="*/ 22574 w 865"/>
              <a:gd name="T3" fmla="*/ 0 h 344"/>
              <a:gd name="T4" fmla="*/ 22574 w 865"/>
              <a:gd name="T5" fmla="*/ 143041 h 344"/>
              <a:gd name="T6" fmla="*/ 0 w 865"/>
              <a:gd name="T7" fmla="*/ 143041 h 344"/>
              <a:gd name="T8" fmla="*/ 0 w 865"/>
              <a:gd name="T9" fmla="*/ 429502 h 344"/>
              <a:gd name="T10" fmla="*/ 0 w 865"/>
              <a:gd name="T11" fmla="*/ 572921 h 344"/>
              <a:gd name="T12" fmla="*/ 0 w 865"/>
              <a:gd name="T13" fmla="*/ 859004 h 344"/>
              <a:gd name="T14" fmla="*/ 0 w 865"/>
              <a:gd name="T15" fmla="*/ 11026276 h 344"/>
              <a:gd name="T16" fmla="*/ 0 w 865"/>
              <a:gd name="T17" fmla="*/ 11312736 h 344"/>
              <a:gd name="T18" fmla="*/ 0 w 865"/>
              <a:gd name="T19" fmla="*/ 11455777 h 344"/>
              <a:gd name="T20" fmla="*/ 0 w 865"/>
              <a:gd name="T21" fmla="*/ 11599197 h 344"/>
              <a:gd name="T22" fmla="*/ 22574 w 865"/>
              <a:gd name="T23" fmla="*/ 11742238 h 344"/>
              <a:gd name="T24" fmla="*/ 22574 w 865"/>
              <a:gd name="T25" fmla="*/ 11742238 h 344"/>
              <a:gd name="T26" fmla="*/ 45298 w 865"/>
              <a:gd name="T27" fmla="*/ 11742238 h 344"/>
              <a:gd name="T28" fmla="*/ 1811765 w 865"/>
              <a:gd name="T29" fmla="*/ 11742238 h 344"/>
              <a:gd name="T30" fmla="*/ 1811765 w 865"/>
              <a:gd name="T31" fmla="*/ 11742238 h 344"/>
              <a:gd name="T32" fmla="*/ 1811765 w 865"/>
              <a:gd name="T33" fmla="*/ 11742238 h 344"/>
              <a:gd name="T34" fmla="*/ 1811765 w 865"/>
              <a:gd name="T35" fmla="*/ 11742238 h 344"/>
              <a:gd name="T36" fmla="*/ 1834489 w 865"/>
              <a:gd name="T37" fmla="*/ 11742238 h 344"/>
              <a:gd name="T38" fmla="*/ 1834489 w 865"/>
              <a:gd name="T39" fmla="*/ 11599197 h 344"/>
              <a:gd name="T40" fmla="*/ 1834489 w 865"/>
              <a:gd name="T41" fmla="*/ 11599197 h 344"/>
              <a:gd name="T42" fmla="*/ 1834489 w 865"/>
              <a:gd name="T43" fmla="*/ 11455777 h 344"/>
              <a:gd name="T44" fmla="*/ 1857063 w 865"/>
              <a:gd name="T45" fmla="*/ 11312736 h 344"/>
              <a:gd name="T46" fmla="*/ 1857063 w 865"/>
              <a:gd name="T47" fmla="*/ 11169317 h 344"/>
              <a:gd name="T48" fmla="*/ 1857063 w 865"/>
              <a:gd name="T49" fmla="*/ 11026276 h 344"/>
              <a:gd name="T50" fmla="*/ 1857063 w 865"/>
              <a:gd name="T51" fmla="*/ 859004 h 344"/>
              <a:gd name="T52" fmla="*/ 1857063 w 865"/>
              <a:gd name="T53" fmla="*/ 572921 h 344"/>
              <a:gd name="T54" fmla="*/ 1857063 w 865"/>
              <a:gd name="T55" fmla="*/ 429502 h 344"/>
              <a:gd name="T56" fmla="*/ 1857063 w 865"/>
              <a:gd name="T57" fmla="*/ 286461 h 344"/>
              <a:gd name="T58" fmla="*/ 1834489 w 865"/>
              <a:gd name="T59" fmla="*/ 143041 h 344"/>
              <a:gd name="T60" fmla="*/ 1834489 w 865"/>
              <a:gd name="T61" fmla="*/ 0 h 344"/>
              <a:gd name="T62" fmla="*/ 1834489 w 865"/>
              <a:gd name="T63" fmla="*/ 0 h 344"/>
              <a:gd name="T64" fmla="*/ 1811765 w 865"/>
              <a:gd name="T65" fmla="*/ 0 h 344"/>
              <a:gd name="T66" fmla="*/ 1811765 w 865"/>
              <a:gd name="T67" fmla="*/ 0 h 344"/>
              <a:gd name="T68" fmla="*/ 45298 w 865"/>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0000FF"/>
          </a:solidFill>
          <a:ln w="9525" cap="flat" cmpd="sng">
            <a:noFill/>
            <a:prstDash val="solid"/>
            <a:round/>
            <a:headEnd type="none" w="med" len="med"/>
            <a:tailEnd type="none" w="med" len="med"/>
          </a:ln>
        </p:spPr>
        <p:txBody>
          <a:bodyPr/>
          <a:lstStyle/>
          <a:p>
            <a:endParaRPr lang="en-US" dirty="0">
              <a:latin typeface="Calibri" pitchFamily="34" charset="0"/>
            </a:endParaRPr>
          </a:p>
        </p:txBody>
      </p:sp>
      <p:sp>
        <p:nvSpPr>
          <p:cNvPr id="31779" name="Freeform 53"/>
          <p:cNvSpPr>
            <a:spLocks/>
          </p:cNvSpPr>
          <p:nvPr/>
        </p:nvSpPr>
        <p:spPr bwMode="auto">
          <a:xfrm>
            <a:off x="7915275" y="1614488"/>
            <a:ext cx="130175" cy="130175"/>
          </a:xfrm>
          <a:custGeom>
            <a:avLst/>
            <a:gdLst>
              <a:gd name="T0" fmla="*/ 45298 w 865"/>
              <a:gd name="T1" fmla="*/ 0 h 344"/>
              <a:gd name="T2" fmla="*/ 22574 w 865"/>
              <a:gd name="T3" fmla="*/ 0 h 344"/>
              <a:gd name="T4" fmla="*/ 22574 w 865"/>
              <a:gd name="T5" fmla="*/ 143041 h 344"/>
              <a:gd name="T6" fmla="*/ 0 w 865"/>
              <a:gd name="T7" fmla="*/ 143041 h 344"/>
              <a:gd name="T8" fmla="*/ 0 w 865"/>
              <a:gd name="T9" fmla="*/ 429502 h 344"/>
              <a:gd name="T10" fmla="*/ 0 w 865"/>
              <a:gd name="T11" fmla="*/ 572921 h 344"/>
              <a:gd name="T12" fmla="*/ 0 w 865"/>
              <a:gd name="T13" fmla="*/ 859004 h 344"/>
              <a:gd name="T14" fmla="*/ 0 w 865"/>
              <a:gd name="T15" fmla="*/ 11026276 h 344"/>
              <a:gd name="T16" fmla="*/ 0 w 865"/>
              <a:gd name="T17" fmla="*/ 11312736 h 344"/>
              <a:gd name="T18" fmla="*/ 0 w 865"/>
              <a:gd name="T19" fmla="*/ 11455777 h 344"/>
              <a:gd name="T20" fmla="*/ 0 w 865"/>
              <a:gd name="T21" fmla="*/ 11599197 h 344"/>
              <a:gd name="T22" fmla="*/ 22574 w 865"/>
              <a:gd name="T23" fmla="*/ 11742238 h 344"/>
              <a:gd name="T24" fmla="*/ 22574 w 865"/>
              <a:gd name="T25" fmla="*/ 11742238 h 344"/>
              <a:gd name="T26" fmla="*/ 45298 w 865"/>
              <a:gd name="T27" fmla="*/ 11742238 h 344"/>
              <a:gd name="T28" fmla="*/ 1811765 w 865"/>
              <a:gd name="T29" fmla="*/ 11742238 h 344"/>
              <a:gd name="T30" fmla="*/ 1811765 w 865"/>
              <a:gd name="T31" fmla="*/ 11742238 h 344"/>
              <a:gd name="T32" fmla="*/ 1811765 w 865"/>
              <a:gd name="T33" fmla="*/ 11742238 h 344"/>
              <a:gd name="T34" fmla="*/ 1811765 w 865"/>
              <a:gd name="T35" fmla="*/ 11742238 h 344"/>
              <a:gd name="T36" fmla="*/ 1834489 w 865"/>
              <a:gd name="T37" fmla="*/ 11742238 h 344"/>
              <a:gd name="T38" fmla="*/ 1834489 w 865"/>
              <a:gd name="T39" fmla="*/ 11599197 h 344"/>
              <a:gd name="T40" fmla="*/ 1834489 w 865"/>
              <a:gd name="T41" fmla="*/ 11599197 h 344"/>
              <a:gd name="T42" fmla="*/ 1834489 w 865"/>
              <a:gd name="T43" fmla="*/ 11455777 h 344"/>
              <a:gd name="T44" fmla="*/ 1857063 w 865"/>
              <a:gd name="T45" fmla="*/ 11312736 h 344"/>
              <a:gd name="T46" fmla="*/ 1857063 w 865"/>
              <a:gd name="T47" fmla="*/ 11169317 h 344"/>
              <a:gd name="T48" fmla="*/ 1857063 w 865"/>
              <a:gd name="T49" fmla="*/ 11026276 h 344"/>
              <a:gd name="T50" fmla="*/ 1857063 w 865"/>
              <a:gd name="T51" fmla="*/ 859004 h 344"/>
              <a:gd name="T52" fmla="*/ 1857063 w 865"/>
              <a:gd name="T53" fmla="*/ 572921 h 344"/>
              <a:gd name="T54" fmla="*/ 1857063 w 865"/>
              <a:gd name="T55" fmla="*/ 429502 h 344"/>
              <a:gd name="T56" fmla="*/ 1857063 w 865"/>
              <a:gd name="T57" fmla="*/ 286461 h 344"/>
              <a:gd name="T58" fmla="*/ 1834489 w 865"/>
              <a:gd name="T59" fmla="*/ 143041 h 344"/>
              <a:gd name="T60" fmla="*/ 1834489 w 865"/>
              <a:gd name="T61" fmla="*/ 0 h 344"/>
              <a:gd name="T62" fmla="*/ 1834489 w 865"/>
              <a:gd name="T63" fmla="*/ 0 h 344"/>
              <a:gd name="T64" fmla="*/ 1811765 w 865"/>
              <a:gd name="T65" fmla="*/ 0 h 344"/>
              <a:gd name="T66" fmla="*/ 1811765 w 865"/>
              <a:gd name="T67" fmla="*/ 0 h 344"/>
              <a:gd name="T68" fmla="*/ 45298 w 865"/>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0000FF"/>
          </a:solidFill>
          <a:ln w="9525" cap="flat" cmpd="sng">
            <a:noFill/>
            <a:prstDash val="solid"/>
            <a:round/>
            <a:headEnd type="none" w="med" len="med"/>
            <a:tailEnd type="none" w="med" len="med"/>
          </a:ln>
        </p:spPr>
        <p:txBody>
          <a:bodyPr/>
          <a:lstStyle/>
          <a:p>
            <a:endParaRPr lang="en-US" dirty="0">
              <a:latin typeface="Calibri" pitchFamily="34" charset="0"/>
            </a:endParaRPr>
          </a:p>
        </p:txBody>
      </p:sp>
      <p:grpSp>
        <p:nvGrpSpPr>
          <p:cNvPr id="3" name="Group 54"/>
          <p:cNvGrpSpPr>
            <a:grpSpLocks/>
          </p:cNvGrpSpPr>
          <p:nvPr/>
        </p:nvGrpSpPr>
        <p:grpSpPr bwMode="auto">
          <a:xfrm>
            <a:off x="7915275" y="1989138"/>
            <a:ext cx="130175" cy="354012"/>
            <a:chOff x="4676" y="943"/>
            <a:chExt cx="76" cy="178"/>
          </a:xfrm>
        </p:grpSpPr>
        <p:sp>
          <p:nvSpPr>
            <p:cNvPr id="31796" name="Freeform 55"/>
            <p:cNvSpPr>
              <a:spLocks/>
            </p:cNvSpPr>
            <p:nvPr/>
          </p:nvSpPr>
          <p:spPr bwMode="auto">
            <a:xfrm>
              <a:off x="4676" y="943"/>
              <a:ext cx="76" cy="65"/>
            </a:xfrm>
            <a:custGeom>
              <a:avLst/>
              <a:gdLst>
                <a:gd name="T0" fmla="*/ 0 w 865"/>
                <a:gd name="T1" fmla="*/ 0 h 344"/>
                <a:gd name="T2" fmla="*/ 0 w 865"/>
                <a:gd name="T3" fmla="*/ 0 h 344"/>
                <a:gd name="T4" fmla="*/ 0 w 865"/>
                <a:gd name="T5" fmla="*/ 0 h 344"/>
                <a:gd name="T6" fmla="*/ 0 w 865"/>
                <a:gd name="T7" fmla="*/ 0 h 344"/>
                <a:gd name="T8" fmla="*/ 0 w 865"/>
                <a:gd name="T9" fmla="*/ 0 h 344"/>
                <a:gd name="T10" fmla="*/ 0 w 865"/>
                <a:gd name="T11" fmla="*/ 0 h 344"/>
                <a:gd name="T12" fmla="*/ 0 w 865"/>
                <a:gd name="T13" fmla="*/ 0 h 344"/>
                <a:gd name="T14" fmla="*/ 0 w 865"/>
                <a:gd name="T15" fmla="*/ 2 h 344"/>
                <a:gd name="T16" fmla="*/ 0 w 865"/>
                <a:gd name="T17" fmla="*/ 2 h 344"/>
                <a:gd name="T18" fmla="*/ 0 w 865"/>
                <a:gd name="T19" fmla="*/ 2 h 344"/>
                <a:gd name="T20" fmla="*/ 0 w 865"/>
                <a:gd name="T21" fmla="*/ 2 h 344"/>
                <a:gd name="T22" fmla="*/ 0 w 865"/>
                <a:gd name="T23" fmla="*/ 2 h 344"/>
                <a:gd name="T24" fmla="*/ 0 w 865"/>
                <a:gd name="T25" fmla="*/ 2 h 344"/>
                <a:gd name="T26" fmla="*/ 0 w 865"/>
                <a:gd name="T27" fmla="*/ 2 h 344"/>
                <a:gd name="T28" fmla="*/ 1 w 865"/>
                <a:gd name="T29" fmla="*/ 2 h 344"/>
                <a:gd name="T30" fmla="*/ 1 w 865"/>
                <a:gd name="T31" fmla="*/ 2 h 344"/>
                <a:gd name="T32" fmla="*/ 1 w 865"/>
                <a:gd name="T33" fmla="*/ 2 h 344"/>
                <a:gd name="T34" fmla="*/ 1 w 865"/>
                <a:gd name="T35" fmla="*/ 2 h 344"/>
                <a:gd name="T36" fmla="*/ 1 w 865"/>
                <a:gd name="T37" fmla="*/ 2 h 344"/>
                <a:gd name="T38" fmla="*/ 1 w 865"/>
                <a:gd name="T39" fmla="*/ 2 h 344"/>
                <a:gd name="T40" fmla="*/ 1 w 865"/>
                <a:gd name="T41" fmla="*/ 2 h 344"/>
                <a:gd name="T42" fmla="*/ 1 w 865"/>
                <a:gd name="T43" fmla="*/ 2 h 344"/>
                <a:gd name="T44" fmla="*/ 1 w 865"/>
                <a:gd name="T45" fmla="*/ 2 h 344"/>
                <a:gd name="T46" fmla="*/ 1 w 865"/>
                <a:gd name="T47" fmla="*/ 2 h 344"/>
                <a:gd name="T48" fmla="*/ 1 w 865"/>
                <a:gd name="T49" fmla="*/ 2 h 344"/>
                <a:gd name="T50" fmla="*/ 1 w 865"/>
                <a:gd name="T51" fmla="*/ 0 h 344"/>
                <a:gd name="T52" fmla="*/ 1 w 865"/>
                <a:gd name="T53" fmla="*/ 0 h 344"/>
                <a:gd name="T54" fmla="*/ 1 w 865"/>
                <a:gd name="T55" fmla="*/ 0 h 344"/>
                <a:gd name="T56" fmla="*/ 1 w 865"/>
                <a:gd name="T57" fmla="*/ 0 h 344"/>
                <a:gd name="T58" fmla="*/ 1 w 865"/>
                <a:gd name="T59" fmla="*/ 0 h 344"/>
                <a:gd name="T60" fmla="*/ 1 w 865"/>
                <a:gd name="T61" fmla="*/ 0 h 344"/>
                <a:gd name="T62" fmla="*/ 1 w 865"/>
                <a:gd name="T63" fmla="*/ 0 h 344"/>
                <a:gd name="T64" fmla="*/ 1 w 865"/>
                <a:gd name="T65" fmla="*/ 0 h 344"/>
                <a:gd name="T66" fmla="*/ 1 w 865"/>
                <a:gd name="T67" fmla="*/ 0 h 344"/>
                <a:gd name="T68" fmla="*/ 0 w 865"/>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0000FF"/>
            </a:solidFill>
            <a:ln w="9525" cap="flat" cmpd="sng">
              <a:noFill/>
              <a:prstDash val="solid"/>
              <a:round/>
              <a:headEnd type="none" w="med" len="med"/>
              <a:tailEnd type="none" w="med" len="med"/>
            </a:ln>
          </p:spPr>
          <p:txBody>
            <a:bodyPr/>
            <a:lstStyle/>
            <a:p>
              <a:endParaRPr lang="en-US" dirty="0">
                <a:latin typeface="Calibri" pitchFamily="34" charset="0"/>
              </a:endParaRPr>
            </a:p>
          </p:txBody>
        </p:sp>
        <p:sp>
          <p:nvSpPr>
            <p:cNvPr id="31797" name="Freeform 56"/>
            <p:cNvSpPr>
              <a:spLocks/>
            </p:cNvSpPr>
            <p:nvPr/>
          </p:nvSpPr>
          <p:spPr bwMode="auto">
            <a:xfrm>
              <a:off x="4676" y="1056"/>
              <a:ext cx="76" cy="65"/>
            </a:xfrm>
            <a:custGeom>
              <a:avLst/>
              <a:gdLst>
                <a:gd name="T0" fmla="*/ 0 w 865"/>
                <a:gd name="T1" fmla="*/ 0 h 344"/>
                <a:gd name="T2" fmla="*/ 0 w 865"/>
                <a:gd name="T3" fmla="*/ 0 h 344"/>
                <a:gd name="T4" fmla="*/ 0 w 865"/>
                <a:gd name="T5" fmla="*/ 0 h 344"/>
                <a:gd name="T6" fmla="*/ 0 w 865"/>
                <a:gd name="T7" fmla="*/ 0 h 344"/>
                <a:gd name="T8" fmla="*/ 0 w 865"/>
                <a:gd name="T9" fmla="*/ 0 h 344"/>
                <a:gd name="T10" fmla="*/ 0 w 865"/>
                <a:gd name="T11" fmla="*/ 0 h 344"/>
                <a:gd name="T12" fmla="*/ 0 w 865"/>
                <a:gd name="T13" fmla="*/ 0 h 344"/>
                <a:gd name="T14" fmla="*/ 0 w 865"/>
                <a:gd name="T15" fmla="*/ 2 h 344"/>
                <a:gd name="T16" fmla="*/ 0 w 865"/>
                <a:gd name="T17" fmla="*/ 2 h 344"/>
                <a:gd name="T18" fmla="*/ 0 w 865"/>
                <a:gd name="T19" fmla="*/ 2 h 344"/>
                <a:gd name="T20" fmla="*/ 0 w 865"/>
                <a:gd name="T21" fmla="*/ 2 h 344"/>
                <a:gd name="T22" fmla="*/ 0 w 865"/>
                <a:gd name="T23" fmla="*/ 2 h 344"/>
                <a:gd name="T24" fmla="*/ 0 w 865"/>
                <a:gd name="T25" fmla="*/ 2 h 344"/>
                <a:gd name="T26" fmla="*/ 0 w 865"/>
                <a:gd name="T27" fmla="*/ 2 h 344"/>
                <a:gd name="T28" fmla="*/ 1 w 865"/>
                <a:gd name="T29" fmla="*/ 2 h 344"/>
                <a:gd name="T30" fmla="*/ 1 w 865"/>
                <a:gd name="T31" fmla="*/ 2 h 344"/>
                <a:gd name="T32" fmla="*/ 1 w 865"/>
                <a:gd name="T33" fmla="*/ 2 h 344"/>
                <a:gd name="T34" fmla="*/ 1 w 865"/>
                <a:gd name="T35" fmla="*/ 2 h 344"/>
                <a:gd name="T36" fmla="*/ 1 w 865"/>
                <a:gd name="T37" fmla="*/ 2 h 344"/>
                <a:gd name="T38" fmla="*/ 1 w 865"/>
                <a:gd name="T39" fmla="*/ 2 h 344"/>
                <a:gd name="T40" fmla="*/ 1 w 865"/>
                <a:gd name="T41" fmla="*/ 2 h 344"/>
                <a:gd name="T42" fmla="*/ 1 w 865"/>
                <a:gd name="T43" fmla="*/ 2 h 344"/>
                <a:gd name="T44" fmla="*/ 1 w 865"/>
                <a:gd name="T45" fmla="*/ 2 h 344"/>
                <a:gd name="T46" fmla="*/ 1 w 865"/>
                <a:gd name="T47" fmla="*/ 2 h 344"/>
                <a:gd name="T48" fmla="*/ 1 w 865"/>
                <a:gd name="T49" fmla="*/ 2 h 344"/>
                <a:gd name="T50" fmla="*/ 1 w 865"/>
                <a:gd name="T51" fmla="*/ 0 h 344"/>
                <a:gd name="T52" fmla="*/ 1 w 865"/>
                <a:gd name="T53" fmla="*/ 0 h 344"/>
                <a:gd name="T54" fmla="*/ 1 w 865"/>
                <a:gd name="T55" fmla="*/ 0 h 344"/>
                <a:gd name="T56" fmla="*/ 1 w 865"/>
                <a:gd name="T57" fmla="*/ 0 h 344"/>
                <a:gd name="T58" fmla="*/ 1 w 865"/>
                <a:gd name="T59" fmla="*/ 0 h 344"/>
                <a:gd name="T60" fmla="*/ 1 w 865"/>
                <a:gd name="T61" fmla="*/ 0 h 344"/>
                <a:gd name="T62" fmla="*/ 1 w 865"/>
                <a:gd name="T63" fmla="*/ 0 h 344"/>
                <a:gd name="T64" fmla="*/ 1 w 865"/>
                <a:gd name="T65" fmla="*/ 0 h 344"/>
                <a:gd name="T66" fmla="*/ 1 w 865"/>
                <a:gd name="T67" fmla="*/ 0 h 344"/>
                <a:gd name="T68" fmla="*/ 0 w 865"/>
                <a:gd name="T69" fmla="*/ 0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5"/>
                <a:gd name="T106" fmla="*/ 0 h 344"/>
                <a:gd name="T107" fmla="*/ 865 w 865"/>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5" h="344">
                  <a:moveTo>
                    <a:pt x="21" y="1"/>
                  </a:moveTo>
                  <a:lnTo>
                    <a:pt x="15" y="1"/>
                  </a:lnTo>
                  <a:lnTo>
                    <a:pt x="11" y="3"/>
                  </a:lnTo>
                  <a:lnTo>
                    <a:pt x="5" y="6"/>
                  </a:lnTo>
                  <a:lnTo>
                    <a:pt x="2" y="11"/>
                  </a:lnTo>
                  <a:lnTo>
                    <a:pt x="0" y="16"/>
                  </a:lnTo>
                  <a:lnTo>
                    <a:pt x="0" y="25"/>
                  </a:lnTo>
                  <a:lnTo>
                    <a:pt x="0" y="324"/>
                  </a:lnTo>
                  <a:lnTo>
                    <a:pt x="0" y="330"/>
                  </a:lnTo>
                  <a:lnTo>
                    <a:pt x="2" y="336"/>
                  </a:lnTo>
                  <a:lnTo>
                    <a:pt x="5" y="339"/>
                  </a:lnTo>
                  <a:lnTo>
                    <a:pt x="11" y="343"/>
                  </a:lnTo>
                  <a:lnTo>
                    <a:pt x="14" y="343"/>
                  </a:lnTo>
                  <a:lnTo>
                    <a:pt x="19" y="344"/>
                  </a:lnTo>
                  <a:lnTo>
                    <a:pt x="842" y="344"/>
                  </a:lnTo>
                  <a:lnTo>
                    <a:pt x="842" y="343"/>
                  </a:lnTo>
                  <a:lnTo>
                    <a:pt x="844" y="343"/>
                  </a:lnTo>
                  <a:lnTo>
                    <a:pt x="846" y="343"/>
                  </a:lnTo>
                  <a:lnTo>
                    <a:pt x="850" y="342"/>
                  </a:lnTo>
                  <a:lnTo>
                    <a:pt x="853" y="339"/>
                  </a:lnTo>
                  <a:lnTo>
                    <a:pt x="857" y="338"/>
                  </a:lnTo>
                  <a:lnTo>
                    <a:pt x="859" y="335"/>
                  </a:lnTo>
                  <a:lnTo>
                    <a:pt x="862" y="332"/>
                  </a:lnTo>
                  <a:lnTo>
                    <a:pt x="863" y="328"/>
                  </a:lnTo>
                  <a:lnTo>
                    <a:pt x="865" y="324"/>
                  </a:lnTo>
                  <a:lnTo>
                    <a:pt x="865" y="25"/>
                  </a:lnTo>
                  <a:lnTo>
                    <a:pt x="864" y="18"/>
                  </a:lnTo>
                  <a:lnTo>
                    <a:pt x="863" y="13"/>
                  </a:lnTo>
                  <a:lnTo>
                    <a:pt x="861" y="8"/>
                  </a:lnTo>
                  <a:lnTo>
                    <a:pt x="858" y="6"/>
                  </a:lnTo>
                  <a:lnTo>
                    <a:pt x="854" y="2"/>
                  </a:lnTo>
                  <a:lnTo>
                    <a:pt x="851" y="1"/>
                  </a:lnTo>
                  <a:lnTo>
                    <a:pt x="847" y="0"/>
                  </a:lnTo>
                  <a:lnTo>
                    <a:pt x="842" y="1"/>
                  </a:lnTo>
                  <a:lnTo>
                    <a:pt x="21" y="1"/>
                  </a:lnTo>
                  <a:close/>
                </a:path>
              </a:pathLst>
            </a:custGeom>
            <a:solidFill>
              <a:srgbClr val="0000FF"/>
            </a:solidFill>
            <a:ln w="9525" cap="flat" cmpd="sng">
              <a:noFill/>
              <a:prstDash val="solid"/>
              <a:round/>
              <a:headEnd type="none" w="med" len="med"/>
              <a:tailEnd type="none" w="med" len="med"/>
            </a:ln>
          </p:spPr>
          <p:txBody>
            <a:bodyPr/>
            <a:lstStyle/>
            <a:p>
              <a:endParaRPr lang="en-US" dirty="0">
                <a:latin typeface="Calibri" pitchFamily="34" charset="0"/>
              </a:endParaRPr>
            </a:p>
          </p:txBody>
        </p:sp>
      </p:grpSp>
      <p:cxnSp>
        <p:nvCxnSpPr>
          <p:cNvPr id="31781" name="AutoShape 58"/>
          <p:cNvCxnSpPr>
            <a:cxnSpLocks noChangeShapeType="1"/>
          </p:cNvCxnSpPr>
          <p:nvPr/>
        </p:nvCxnSpPr>
        <p:spPr bwMode="auto">
          <a:xfrm flipV="1">
            <a:off x="6721475" y="1690688"/>
            <a:ext cx="1200150" cy="403225"/>
          </a:xfrm>
          <a:prstGeom prst="bentConnector3">
            <a:avLst>
              <a:gd name="adj1" fmla="val 50000"/>
            </a:avLst>
          </a:prstGeom>
          <a:noFill/>
          <a:ln w="25400">
            <a:solidFill>
              <a:srgbClr val="0000FF"/>
            </a:solidFill>
            <a:miter lim="800000"/>
            <a:headEnd/>
            <a:tailEnd type="none" w="lg" len="med"/>
          </a:ln>
        </p:spPr>
      </p:cxnSp>
      <p:sp>
        <p:nvSpPr>
          <p:cNvPr id="31782" name="Line 59"/>
          <p:cNvSpPr>
            <a:spLocks noChangeShapeType="1"/>
          </p:cNvSpPr>
          <p:nvPr/>
        </p:nvSpPr>
        <p:spPr bwMode="auto">
          <a:xfrm>
            <a:off x="4495800" y="2047875"/>
            <a:ext cx="1433513" cy="0"/>
          </a:xfrm>
          <a:prstGeom prst="line">
            <a:avLst/>
          </a:prstGeom>
          <a:noFill/>
          <a:ln w="25400">
            <a:solidFill>
              <a:srgbClr val="0000FF"/>
            </a:solidFill>
            <a:round/>
            <a:headEnd/>
            <a:tailEnd type="none" w="lg" len="med"/>
          </a:ln>
        </p:spPr>
        <p:txBody>
          <a:bodyPr lIns="0" tIns="0" rIns="0" bIns="0"/>
          <a:lstStyle/>
          <a:p>
            <a:endParaRPr lang="en-US" dirty="0">
              <a:latin typeface="Calibri" pitchFamily="34" charset="0"/>
            </a:endParaRPr>
          </a:p>
        </p:txBody>
      </p:sp>
      <p:pic>
        <p:nvPicPr>
          <p:cNvPr id="31783" name="Picture 44" descr="iSCSI Bridge Icon bdr.png"/>
          <p:cNvPicPr>
            <a:picLocks noChangeAspect="1"/>
          </p:cNvPicPr>
          <p:nvPr/>
        </p:nvPicPr>
        <p:blipFill>
          <a:blip r:embed="rId3" cstate="print"/>
          <a:srcRect/>
          <a:stretch>
            <a:fillRect/>
          </a:stretch>
        </p:blipFill>
        <p:spPr bwMode="auto">
          <a:xfrm>
            <a:off x="6400800" y="3378200"/>
            <a:ext cx="1143000" cy="609600"/>
          </a:xfrm>
          <a:prstGeom prst="rect">
            <a:avLst/>
          </a:prstGeom>
          <a:noFill/>
          <a:ln w="9525">
            <a:noFill/>
            <a:miter lim="800000"/>
            <a:headEnd/>
            <a:tailEnd/>
          </a:ln>
        </p:spPr>
      </p:pic>
      <p:pic>
        <p:nvPicPr>
          <p:cNvPr id="31784" name="Picture 12" descr="Storage Array_Tall.png"/>
          <p:cNvPicPr>
            <a:picLocks noChangeAspect="1"/>
          </p:cNvPicPr>
          <p:nvPr/>
        </p:nvPicPr>
        <p:blipFill>
          <a:blip r:embed="rId4" cstate="print"/>
          <a:srcRect/>
          <a:stretch>
            <a:fillRect/>
          </a:stretch>
        </p:blipFill>
        <p:spPr bwMode="auto">
          <a:xfrm>
            <a:off x="8177213" y="3873500"/>
            <a:ext cx="700087" cy="1490663"/>
          </a:xfrm>
          <a:prstGeom prst="rect">
            <a:avLst/>
          </a:prstGeom>
          <a:noFill/>
          <a:ln w="9525">
            <a:noFill/>
            <a:miter lim="800000"/>
            <a:headEnd/>
            <a:tailEnd/>
          </a:ln>
        </p:spPr>
      </p:pic>
      <p:pic>
        <p:nvPicPr>
          <p:cNvPr id="31785" name="Picture 141" descr="SAN"/>
          <p:cNvPicPr>
            <a:picLocks noChangeAspect="1" noChangeArrowheads="1"/>
          </p:cNvPicPr>
          <p:nvPr/>
        </p:nvPicPr>
        <p:blipFill>
          <a:blip r:embed="rId5" cstate="print"/>
          <a:srcRect/>
          <a:stretch>
            <a:fillRect/>
          </a:stretch>
        </p:blipFill>
        <p:spPr bwMode="auto">
          <a:xfrm>
            <a:off x="6438900" y="4508500"/>
            <a:ext cx="1208088" cy="627063"/>
          </a:xfrm>
          <a:prstGeom prst="rect">
            <a:avLst/>
          </a:prstGeom>
          <a:noFill/>
          <a:ln w="9525">
            <a:noFill/>
            <a:miter lim="800000"/>
            <a:headEnd/>
            <a:tailEnd/>
          </a:ln>
        </p:spPr>
      </p:pic>
      <p:sp>
        <p:nvSpPr>
          <p:cNvPr id="31786" name="Rectangle 10"/>
          <p:cNvSpPr>
            <a:spLocks noChangeArrowheads="1"/>
          </p:cNvSpPr>
          <p:nvPr/>
        </p:nvSpPr>
        <p:spPr bwMode="auto">
          <a:xfrm>
            <a:off x="6724650" y="4760913"/>
            <a:ext cx="450636" cy="184666"/>
          </a:xfrm>
          <a:prstGeom prst="rect">
            <a:avLst/>
          </a:prstGeom>
          <a:noFill/>
          <a:ln w="9525">
            <a:noFill/>
            <a:miter lim="800000"/>
            <a:headEnd/>
            <a:tailEnd/>
          </a:ln>
        </p:spPr>
        <p:txBody>
          <a:bodyPr wrap="none" lIns="0" tIns="0" rIns="0" bIns="0">
            <a:spAutoFit/>
          </a:bodyPr>
          <a:lstStyle/>
          <a:p>
            <a:r>
              <a:rPr lang="en-US" sz="1200" b="1" dirty="0">
                <a:solidFill>
                  <a:srgbClr val="000000"/>
                </a:solidFill>
                <a:latin typeface="Calibri" pitchFamily="34" charset="0"/>
              </a:rPr>
              <a:t>FC SAN</a:t>
            </a:r>
            <a:endParaRPr lang="en-US" b="1" dirty="0">
              <a:latin typeface="Calibri" pitchFamily="34" charset="0"/>
            </a:endParaRPr>
          </a:p>
        </p:txBody>
      </p:sp>
      <p:pic>
        <p:nvPicPr>
          <p:cNvPr id="31787" name="Picture 6" descr="Blue Cloud.png"/>
          <p:cNvPicPr>
            <a:picLocks noChangeAspect="1"/>
          </p:cNvPicPr>
          <p:nvPr/>
        </p:nvPicPr>
        <p:blipFill>
          <a:blip r:embed="rId6" cstate="print"/>
          <a:srcRect/>
          <a:stretch>
            <a:fillRect/>
          </a:stretch>
        </p:blipFill>
        <p:spPr bwMode="auto">
          <a:xfrm>
            <a:off x="4953000" y="3479800"/>
            <a:ext cx="1219200" cy="631825"/>
          </a:xfrm>
          <a:prstGeom prst="rect">
            <a:avLst/>
          </a:prstGeom>
          <a:noFill/>
          <a:ln w="9525">
            <a:noFill/>
            <a:miter lim="800000"/>
            <a:headEnd/>
            <a:tailEnd/>
          </a:ln>
        </p:spPr>
      </p:pic>
      <p:sp>
        <p:nvSpPr>
          <p:cNvPr id="31788" name="Rectangle 27"/>
          <p:cNvSpPr>
            <a:spLocks noChangeArrowheads="1"/>
          </p:cNvSpPr>
          <p:nvPr/>
        </p:nvSpPr>
        <p:spPr bwMode="auto">
          <a:xfrm>
            <a:off x="5394325" y="3708400"/>
            <a:ext cx="123432" cy="184666"/>
          </a:xfrm>
          <a:prstGeom prst="rect">
            <a:avLst/>
          </a:prstGeom>
          <a:noFill/>
          <a:ln w="9525">
            <a:noFill/>
            <a:miter lim="800000"/>
            <a:headEnd/>
            <a:tailEnd/>
          </a:ln>
        </p:spPr>
        <p:txBody>
          <a:bodyPr wrap="none" lIns="0" tIns="0" rIns="0" bIns="0">
            <a:spAutoFit/>
          </a:bodyPr>
          <a:lstStyle/>
          <a:p>
            <a:r>
              <a:rPr lang="en-US" sz="1200" b="1" dirty="0">
                <a:solidFill>
                  <a:srgbClr val="000000"/>
                </a:solidFill>
                <a:latin typeface="Calibri" pitchFamily="34" charset="0"/>
              </a:rPr>
              <a:t>IP</a:t>
            </a:r>
            <a:endParaRPr lang="en-US" b="1" dirty="0">
              <a:latin typeface="Calibri" pitchFamily="34" charset="0"/>
            </a:endParaRPr>
          </a:p>
        </p:txBody>
      </p:sp>
      <p:pic>
        <p:nvPicPr>
          <p:cNvPr id="31789" name="Picture 7" descr="Host.png"/>
          <p:cNvPicPr>
            <a:picLocks noChangeAspect="1"/>
          </p:cNvPicPr>
          <p:nvPr/>
        </p:nvPicPr>
        <p:blipFill>
          <a:blip r:embed="rId7" cstate="print"/>
          <a:srcRect/>
          <a:stretch>
            <a:fillRect/>
          </a:stretch>
        </p:blipFill>
        <p:spPr bwMode="auto">
          <a:xfrm>
            <a:off x="3887788" y="4749800"/>
            <a:ext cx="595312" cy="944563"/>
          </a:xfrm>
          <a:prstGeom prst="rect">
            <a:avLst/>
          </a:prstGeom>
          <a:noFill/>
          <a:ln w="9525">
            <a:noFill/>
            <a:miter lim="800000"/>
            <a:headEnd/>
            <a:tailEnd/>
          </a:ln>
        </p:spPr>
      </p:pic>
      <p:pic>
        <p:nvPicPr>
          <p:cNvPr id="31790" name="Picture 7" descr="Host.png"/>
          <p:cNvPicPr>
            <a:picLocks noChangeAspect="1"/>
          </p:cNvPicPr>
          <p:nvPr/>
        </p:nvPicPr>
        <p:blipFill>
          <a:blip r:embed="rId7" cstate="print"/>
          <a:srcRect/>
          <a:stretch>
            <a:fillRect/>
          </a:stretch>
        </p:blipFill>
        <p:spPr bwMode="auto">
          <a:xfrm>
            <a:off x="3886200" y="3454400"/>
            <a:ext cx="595313" cy="944563"/>
          </a:xfrm>
          <a:prstGeom prst="rect">
            <a:avLst/>
          </a:prstGeom>
          <a:noFill/>
          <a:ln w="9525">
            <a:noFill/>
            <a:miter lim="800000"/>
            <a:headEnd/>
            <a:tailEnd/>
          </a:ln>
        </p:spPr>
      </p:pic>
      <p:pic>
        <p:nvPicPr>
          <p:cNvPr id="31791" name="Picture 7" descr="Host.png"/>
          <p:cNvPicPr>
            <a:picLocks noChangeAspect="1"/>
          </p:cNvPicPr>
          <p:nvPr/>
        </p:nvPicPr>
        <p:blipFill>
          <a:blip r:embed="rId7" cstate="print"/>
          <a:srcRect/>
          <a:stretch>
            <a:fillRect/>
          </a:stretch>
        </p:blipFill>
        <p:spPr bwMode="auto">
          <a:xfrm>
            <a:off x="3886200" y="1544638"/>
            <a:ext cx="595313" cy="944562"/>
          </a:xfrm>
          <a:prstGeom prst="rect">
            <a:avLst/>
          </a:prstGeom>
          <a:noFill/>
          <a:ln w="9525">
            <a:noFill/>
            <a:miter lim="800000"/>
            <a:headEnd/>
            <a:tailEnd/>
          </a:ln>
        </p:spPr>
      </p:pic>
      <p:pic>
        <p:nvPicPr>
          <p:cNvPr id="31792" name="Picture 6" descr="Blue Cloud.png"/>
          <p:cNvPicPr>
            <a:picLocks noChangeAspect="1"/>
          </p:cNvPicPr>
          <p:nvPr/>
        </p:nvPicPr>
        <p:blipFill>
          <a:blip r:embed="rId6" cstate="print"/>
          <a:srcRect/>
          <a:stretch>
            <a:fillRect/>
          </a:stretch>
        </p:blipFill>
        <p:spPr bwMode="auto">
          <a:xfrm>
            <a:off x="5676900" y="1651000"/>
            <a:ext cx="1219200" cy="631825"/>
          </a:xfrm>
          <a:prstGeom prst="rect">
            <a:avLst/>
          </a:prstGeom>
          <a:noFill/>
          <a:ln w="9525">
            <a:noFill/>
            <a:miter lim="800000"/>
            <a:headEnd/>
            <a:tailEnd/>
          </a:ln>
        </p:spPr>
      </p:pic>
      <p:sp>
        <p:nvSpPr>
          <p:cNvPr id="31793" name="Rectangle 27"/>
          <p:cNvSpPr>
            <a:spLocks noChangeArrowheads="1"/>
          </p:cNvSpPr>
          <p:nvPr/>
        </p:nvSpPr>
        <p:spPr bwMode="auto">
          <a:xfrm>
            <a:off x="6118225" y="1879600"/>
            <a:ext cx="123432" cy="184666"/>
          </a:xfrm>
          <a:prstGeom prst="rect">
            <a:avLst/>
          </a:prstGeom>
          <a:noFill/>
          <a:ln w="9525">
            <a:noFill/>
            <a:miter lim="800000"/>
            <a:headEnd/>
            <a:tailEnd/>
          </a:ln>
        </p:spPr>
        <p:txBody>
          <a:bodyPr wrap="none" lIns="0" tIns="0" rIns="0" bIns="0">
            <a:spAutoFit/>
          </a:bodyPr>
          <a:lstStyle/>
          <a:p>
            <a:r>
              <a:rPr lang="en-US" sz="1200" b="1" dirty="0">
                <a:solidFill>
                  <a:srgbClr val="000000"/>
                </a:solidFill>
                <a:latin typeface="Calibri" pitchFamily="34" charset="0"/>
              </a:rPr>
              <a:t>IP</a:t>
            </a:r>
            <a:endParaRPr lang="en-US" b="1" dirty="0">
              <a:latin typeface="Calibri" pitchFamily="34" charset="0"/>
            </a:endParaRPr>
          </a:p>
        </p:txBody>
      </p:sp>
      <p:pic>
        <p:nvPicPr>
          <p:cNvPr id="31794" name="Picture 12" descr="Storage Array_Tall.png"/>
          <p:cNvPicPr>
            <a:picLocks noChangeAspect="1"/>
          </p:cNvPicPr>
          <p:nvPr/>
        </p:nvPicPr>
        <p:blipFill>
          <a:blip r:embed="rId4" cstate="print"/>
          <a:srcRect/>
          <a:stretch>
            <a:fillRect/>
          </a:stretch>
        </p:blipFill>
        <p:spPr bwMode="auto">
          <a:xfrm>
            <a:off x="8039100" y="1143000"/>
            <a:ext cx="700088" cy="1490663"/>
          </a:xfrm>
          <a:prstGeom prst="rect">
            <a:avLst/>
          </a:prstGeom>
          <a:noFill/>
          <a:ln w="9525">
            <a:noFill/>
            <a:miter lim="800000"/>
            <a:headEnd/>
            <a:tailEnd/>
          </a:ln>
        </p:spPr>
      </p:pic>
      <p:sp>
        <p:nvSpPr>
          <p:cNvPr id="31795" name="Rectangle 20"/>
          <p:cNvSpPr>
            <a:spLocks noChangeArrowheads="1"/>
          </p:cNvSpPr>
          <p:nvPr/>
        </p:nvSpPr>
        <p:spPr bwMode="auto">
          <a:xfrm>
            <a:off x="3962400" y="4559300"/>
            <a:ext cx="501419" cy="184666"/>
          </a:xfrm>
          <a:prstGeom prst="rect">
            <a:avLst/>
          </a:prstGeom>
          <a:noFill/>
          <a:ln w="9525">
            <a:noFill/>
            <a:miter lim="800000"/>
            <a:headEnd/>
            <a:tailEnd/>
          </a:ln>
        </p:spPr>
        <p:txBody>
          <a:bodyPr wrap="none" lIns="0" tIns="0" rIns="0" bIns="0">
            <a:spAutoFit/>
          </a:bodyPr>
          <a:lstStyle/>
          <a:p>
            <a:pPr marL="354013" indent="-354013" defTabSz="941388"/>
            <a:r>
              <a:rPr lang="en-US" sz="1200" b="1" dirty="0">
                <a:solidFill>
                  <a:srgbClr val="000000"/>
                </a:solidFill>
                <a:latin typeface="Calibri" pitchFamily="34" charset="0"/>
              </a:rPr>
              <a:t>Servers </a:t>
            </a:r>
            <a:endParaRPr lang="en-US" sz="1200" dirty="0">
              <a:latin typeface="Calibri" pitchFamily="34" charset="0"/>
            </a:endParaRPr>
          </a:p>
        </p:txBody>
      </p:sp>
      <p:sp>
        <p:nvSpPr>
          <p:cNvPr id="57" name="Slide Number Placeholder 4"/>
          <p:cNvSpPr>
            <a:spLocks noGrp="1"/>
          </p:cNvSpPr>
          <p:nvPr>
            <p:ph type="sldNum" sz="quarter" idx="11"/>
          </p:nvPr>
        </p:nvSpPr>
        <p:spPr>
          <a:xfrm>
            <a:off x="8686800" y="6629400"/>
            <a:ext cx="457200" cy="228600"/>
          </a:xfrm>
        </p:spPr>
        <p:txBody>
          <a:bodyPr/>
          <a:lstStyle/>
          <a:p>
            <a:r>
              <a:rPr lang="en-US" dirty="0"/>
              <a:t> </a:t>
            </a:r>
            <a:fld id="{CF609E28-6870-455F-96FD-9E1AEBCBFD1B}" type="slidenum">
              <a:rPr lang="en-US" smtClean="0"/>
              <a:pPr/>
              <a:t>34</a:t>
            </a:fld>
            <a:endParaRPr lang="en-US" dirty="0"/>
          </a:p>
        </p:txBody>
      </p:sp>
      <p:sp>
        <p:nvSpPr>
          <p:cNvPr id="58" name="Line 34"/>
          <p:cNvSpPr>
            <a:spLocks noChangeShapeType="1"/>
          </p:cNvSpPr>
          <p:nvPr/>
        </p:nvSpPr>
        <p:spPr bwMode="auto">
          <a:xfrm flipV="1">
            <a:off x="6934200" y="3962400"/>
            <a:ext cx="0" cy="533400"/>
          </a:xfrm>
          <a:prstGeom prst="line">
            <a:avLst/>
          </a:prstGeom>
          <a:noFill/>
          <a:ln w="38100">
            <a:solidFill>
              <a:srgbClr val="FF9900"/>
            </a:solidFill>
            <a:round/>
            <a:headEnd/>
            <a:tailEnd/>
          </a:ln>
        </p:spPr>
        <p:txBody>
          <a:bodyPr/>
          <a:lstStyle/>
          <a:p>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0866" name="Line 2"/>
          <p:cNvSpPr>
            <a:spLocks noChangeShapeType="1"/>
          </p:cNvSpPr>
          <p:nvPr/>
        </p:nvSpPr>
        <p:spPr bwMode="auto">
          <a:xfrm flipH="1">
            <a:off x="7429500" y="4343400"/>
            <a:ext cx="990600" cy="533400"/>
          </a:xfrm>
          <a:prstGeom prst="line">
            <a:avLst/>
          </a:prstGeom>
          <a:noFill/>
          <a:ln w="38100">
            <a:solidFill>
              <a:srgbClr val="FF9900"/>
            </a:solidFill>
            <a:round/>
            <a:headEnd/>
            <a:tailEnd/>
          </a:ln>
        </p:spPr>
        <p:txBody>
          <a:bodyPr/>
          <a:lstStyle/>
          <a:p>
            <a:endParaRPr lang="en-US" dirty="0"/>
          </a:p>
        </p:txBody>
      </p:sp>
      <p:sp>
        <p:nvSpPr>
          <p:cNvPr id="2980867" name="Line 3"/>
          <p:cNvSpPr>
            <a:spLocks noChangeShapeType="1"/>
          </p:cNvSpPr>
          <p:nvPr/>
        </p:nvSpPr>
        <p:spPr bwMode="auto">
          <a:xfrm flipH="1" flipV="1">
            <a:off x="7429500" y="4876800"/>
            <a:ext cx="952500" cy="381000"/>
          </a:xfrm>
          <a:prstGeom prst="line">
            <a:avLst/>
          </a:prstGeom>
          <a:noFill/>
          <a:ln w="38100">
            <a:solidFill>
              <a:srgbClr val="FF9900"/>
            </a:solidFill>
            <a:round/>
            <a:headEnd/>
            <a:tailEnd/>
          </a:ln>
        </p:spPr>
        <p:txBody>
          <a:bodyPr/>
          <a:lstStyle/>
          <a:p>
            <a:endParaRPr lang="en-US" dirty="0"/>
          </a:p>
        </p:txBody>
      </p:sp>
      <p:sp>
        <p:nvSpPr>
          <p:cNvPr id="2980868" name="Line 4"/>
          <p:cNvSpPr>
            <a:spLocks noChangeShapeType="1"/>
          </p:cNvSpPr>
          <p:nvPr/>
        </p:nvSpPr>
        <p:spPr bwMode="auto">
          <a:xfrm flipV="1">
            <a:off x="914400" y="4953000"/>
            <a:ext cx="685800" cy="381000"/>
          </a:xfrm>
          <a:prstGeom prst="line">
            <a:avLst/>
          </a:prstGeom>
          <a:noFill/>
          <a:ln w="38100">
            <a:solidFill>
              <a:srgbClr val="FF9900"/>
            </a:solidFill>
            <a:round/>
            <a:headEnd/>
            <a:tailEnd/>
          </a:ln>
          <a:effectLst/>
        </p:spPr>
        <p:txBody>
          <a:bodyPr/>
          <a:lstStyle/>
          <a:p>
            <a:endParaRPr lang="en-US" dirty="0"/>
          </a:p>
        </p:txBody>
      </p:sp>
      <p:sp>
        <p:nvSpPr>
          <p:cNvPr id="2980869" name="Rectangle 5"/>
          <p:cNvSpPr>
            <a:spLocks noGrp="1" noChangeArrowheads="1"/>
          </p:cNvSpPr>
          <p:nvPr>
            <p:ph type="title"/>
          </p:nvPr>
        </p:nvSpPr>
        <p:spPr/>
        <p:txBody>
          <a:bodyPr/>
          <a:lstStyle/>
          <a:p>
            <a:r>
              <a:rPr lang="en-US" dirty="0" smtClean="0"/>
              <a:t>Fibre </a:t>
            </a:r>
            <a:r>
              <a:rPr lang="en-US" dirty="0"/>
              <a:t>Channel over </a:t>
            </a:r>
            <a:r>
              <a:rPr lang="en-US" dirty="0" smtClean="0"/>
              <a:t>IP (FCIP)</a:t>
            </a:r>
            <a:endParaRPr lang="en-US" dirty="0"/>
          </a:p>
        </p:txBody>
      </p:sp>
      <p:sp>
        <p:nvSpPr>
          <p:cNvPr id="2980870" name="Rectangle 6"/>
          <p:cNvSpPr>
            <a:spLocks noGrp="1" noChangeArrowheads="1"/>
          </p:cNvSpPr>
          <p:nvPr>
            <p:ph type="body" idx="1"/>
          </p:nvPr>
        </p:nvSpPr>
        <p:spPr>
          <a:xfrm>
            <a:off x="301752" y="914400"/>
            <a:ext cx="8686800" cy="5014912"/>
          </a:xfrm>
        </p:spPr>
        <p:txBody>
          <a:bodyPr/>
          <a:lstStyle/>
          <a:p>
            <a:r>
              <a:rPr lang="en-US" dirty="0" smtClean="0"/>
              <a:t>IP-based </a:t>
            </a:r>
            <a:r>
              <a:rPr lang="en-US" dirty="0"/>
              <a:t>storage networking technology</a:t>
            </a:r>
          </a:p>
          <a:p>
            <a:r>
              <a:rPr lang="en-US" dirty="0"/>
              <a:t>Combines advantages of Fibre Channel and IP</a:t>
            </a:r>
          </a:p>
          <a:p>
            <a:r>
              <a:rPr lang="en-US" dirty="0"/>
              <a:t>Creates virtual FC </a:t>
            </a:r>
            <a:r>
              <a:rPr lang="en-US" dirty="0" smtClean="0"/>
              <a:t>link </a:t>
            </a:r>
            <a:r>
              <a:rPr lang="en-US" dirty="0"/>
              <a:t>that </a:t>
            </a:r>
            <a:r>
              <a:rPr lang="en-US" dirty="0" smtClean="0"/>
              <a:t>connects </a:t>
            </a:r>
            <a:r>
              <a:rPr lang="en-US" dirty="0"/>
              <a:t>devices in a different fabric</a:t>
            </a:r>
          </a:p>
          <a:p>
            <a:r>
              <a:rPr lang="en-US" dirty="0" smtClean="0"/>
              <a:t>Distance extension </a:t>
            </a:r>
            <a:r>
              <a:rPr lang="en-US" dirty="0"/>
              <a:t>solution</a:t>
            </a:r>
          </a:p>
          <a:p>
            <a:pPr lvl="1"/>
            <a:r>
              <a:rPr lang="en-US" dirty="0"/>
              <a:t>Used for data sharing over geographically dispersed SAN</a:t>
            </a:r>
          </a:p>
        </p:txBody>
      </p:sp>
      <p:sp>
        <p:nvSpPr>
          <p:cNvPr id="2980872" name="Line 8"/>
          <p:cNvSpPr>
            <a:spLocks noChangeShapeType="1"/>
          </p:cNvSpPr>
          <p:nvPr/>
        </p:nvSpPr>
        <p:spPr bwMode="auto">
          <a:xfrm flipH="1">
            <a:off x="3152775" y="4897438"/>
            <a:ext cx="687388" cy="0"/>
          </a:xfrm>
          <a:prstGeom prst="line">
            <a:avLst/>
          </a:prstGeom>
          <a:noFill/>
          <a:ln w="12700">
            <a:solidFill>
              <a:srgbClr val="0000FF"/>
            </a:solidFill>
            <a:round/>
            <a:headEnd/>
            <a:tailEnd/>
          </a:ln>
        </p:spPr>
        <p:txBody>
          <a:bodyPr/>
          <a:lstStyle/>
          <a:p>
            <a:endParaRPr lang="en-US" dirty="0"/>
          </a:p>
        </p:txBody>
      </p:sp>
      <p:sp>
        <p:nvSpPr>
          <p:cNvPr id="2980873" name="Line 9"/>
          <p:cNvSpPr>
            <a:spLocks noChangeShapeType="1"/>
          </p:cNvSpPr>
          <p:nvPr/>
        </p:nvSpPr>
        <p:spPr bwMode="auto">
          <a:xfrm flipH="1">
            <a:off x="2286000" y="4897438"/>
            <a:ext cx="609600" cy="0"/>
          </a:xfrm>
          <a:prstGeom prst="line">
            <a:avLst/>
          </a:prstGeom>
          <a:noFill/>
          <a:ln w="38100">
            <a:solidFill>
              <a:srgbClr val="FF9900"/>
            </a:solidFill>
            <a:round/>
            <a:headEnd/>
            <a:tailEnd/>
          </a:ln>
        </p:spPr>
        <p:txBody>
          <a:bodyPr/>
          <a:lstStyle/>
          <a:p>
            <a:endParaRPr lang="en-US" dirty="0"/>
          </a:p>
        </p:txBody>
      </p:sp>
      <p:sp>
        <p:nvSpPr>
          <p:cNvPr id="2980874" name="Freeform 10"/>
          <p:cNvSpPr>
            <a:spLocks/>
          </p:cNvSpPr>
          <p:nvPr/>
        </p:nvSpPr>
        <p:spPr bwMode="auto">
          <a:xfrm>
            <a:off x="3819525" y="4605338"/>
            <a:ext cx="922338" cy="595312"/>
          </a:xfrm>
          <a:custGeom>
            <a:avLst/>
            <a:gdLst/>
            <a:ahLst/>
            <a:cxnLst>
              <a:cxn ang="0">
                <a:pos x="1264" y="20"/>
              </a:cxn>
              <a:cxn ang="0">
                <a:pos x="1176" y="98"/>
              </a:cxn>
              <a:cxn ang="0">
                <a:pos x="1024" y="31"/>
              </a:cxn>
              <a:cxn ang="0">
                <a:pos x="872" y="9"/>
              </a:cxn>
              <a:cxn ang="0">
                <a:pos x="721" y="31"/>
              </a:cxn>
              <a:cxn ang="0">
                <a:pos x="570" y="98"/>
              </a:cxn>
              <a:cxn ang="0">
                <a:pos x="500" y="32"/>
              </a:cxn>
              <a:cxn ang="0">
                <a:pos x="414" y="2"/>
              </a:cxn>
              <a:cxn ang="0">
                <a:pos x="241" y="41"/>
              </a:cxn>
              <a:cxn ang="0">
                <a:pos x="169" y="98"/>
              </a:cxn>
              <a:cxn ang="0">
                <a:pos x="109" y="193"/>
              </a:cxn>
              <a:cxn ang="0">
                <a:pos x="95" y="283"/>
              </a:cxn>
              <a:cxn ang="0">
                <a:pos x="85" y="377"/>
              </a:cxn>
              <a:cxn ang="0">
                <a:pos x="14" y="480"/>
              </a:cxn>
              <a:cxn ang="0">
                <a:pos x="1" y="583"/>
              </a:cxn>
              <a:cxn ang="0">
                <a:pos x="43" y="685"/>
              </a:cxn>
              <a:cxn ang="0">
                <a:pos x="104" y="785"/>
              </a:cxn>
              <a:cxn ang="0">
                <a:pos x="97" y="873"/>
              </a:cxn>
              <a:cxn ang="0">
                <a:pos x="133" y="969"/>
              </a:cxn>
              <a:cxn ang="0">
                <a:pos x="196" y="1040"/>
              </a:cxn>
              <a:cxn ang="0">
                <a:pos x="283" y="1093"/>
              </a:cxn>
              <a:cxn ang="0">
                <a:pos x="370" y="1112"/>
              </a:cxn>
              <a:cxn ang="0">
                <a:pos x="442" y="1104"/>
              </a:cxn>
              <a:cxn ang="0">
                <a:pos x="469" y="1095"/>
              </a:cxn>
              <a:cxn ang="0">
                <a:pos x="490" y="1086"/>
              </a:cxn>
              <a:cxn ang="0">
                <a:pos x="522" y="1063"/>
              </a:cxn>
              <a:cxn ang="0">
                <a:pos x="570" y="1016"/>
              </a:cxn>
              <a:cxn ang="0">
                <a:pos x="710" y="1096"/>
              </a:cxn>
              <a:cxn ang="0">
                <a:pos x="859" y="1124"/>
              </a:cxn>
              <a:cxn ang="0">
                <a:pos x="1014" y="1096"/>
              </a:cxn>
              <a:cxn ang="0">
                <a:pos x="1176" y="1016"/>
              </a:cxn>
              <a:cxn ang="0">
                <a:pos x="1244" y="1081"/>
              </a:cxn>
              <a:cxn ang="0">
                <a:pos x="1333" y="1111"/>
              </a:cxn>
              <a:cxn ang="0">
                <a:pos x="1351" y="1111"/>
              </a:cxn>
              <a:cxn ang="0">
                <a:pos x="1418" y="1106"/>
              </a:cxn>
              <a:cxn ang="0">
                <a:pos x="1505" y="1072"/>
              </a:cxn>
              <a:cxn ang="0">
                <a:pos x="1577" y="1015"/>
              </a:cxn>
              <a:cxn ang="0">
                <a:pos x="1627" y="942"/>
              </a:cxn>
              <a:cxn ang="0">
                <a:pos x="1649" y="863"/>
              </a:cxn>
              <a:cxn ang="0">
                <a:pos x="1642" y="783"/>
              </a:cxn>
              <a:cxn ang="0">
                <a:pos x="1699" y="683"/>
              </a:cxn>
              <a:cxn ang="0">
                <a:pos x="1741" y="577"/>
              </a:cxn>
              <a:cxn ang="0">
                <a:pos x="1727" y="475"/>
              </a:cxn>
              <a:cxn ang="0">
                <a:pos x="1658" y="377"/>
              </a:cxn>
              <a:cxn ang="0">
                <a:pos x="1648" y="283"/>
              </a:cxn>
              <a:cxn ang="0">
                <a:pos x="1636" y="193"/>
              </a:cxn>
              <a:cxn ang="0">
                <a:pos x="1591" y="114"/>
              </a:cxn>
              <a:cxn ang="0">
                <a:pos x="1524" y="53"/>
              </a:cxn>
              <a:cxn ang="0">
                <a:pos x="1375" y="1"/>
              </a:cxn>
            </a:cxnLst>
            <a:rect l="0" t="0" r="r" b="b"/>
            <a:pathLst>
              <a:path w="1744" h="1124">
                <a:moveTo>
                  <a:pt x="1333" y="2"/>
                </a:moveTo>
                <a:lnTo>
                  <a:pt x="1308" y="6"/>
                </a:lnTo>
                <a:lnTo>
                  <a:pt x="1285" y="12"/>
                </a:lnTo>
                <a:lnTo>
                  <a:pt x="1264" y="20"/>
                </a:lnTo>
                <a:lnTo>
                  <a:pt x="1244" y="32"/>
                </a:lnTo>
                <a:lnTo>
                  <a:pt x="1207" y="60"/>
                </a:lnTo>
                <a:lnTo>
                  <a:pt x="1190" y="78"/>
                </a:lnTo>
                <a:lnTo>
                  <a:pt x="1176" y="98"/>
                </a:lnTo>
                <a:lnTo>
                  <a:pt x="1138" y="77"/>
                </a:lnTo>
                <a:lnTo>
                  <a:pt x="1099" y="59"/>
                </a:lnTo>
                <a:lnTo>
                  <a:pt x="1061" y="43"/>
                </a:lnTo>
                <a:lnTo>
                  <a:pt x="1024" y="31"/>
                </a:lnTo>
                <a:lnTo>
                  <a:pt x="985" y="20"/>
                </a:lnTo>
                <a:lnTo>
                  <a:pt x="947" y="14"/>
                </a:lnTo>
                <a:lnTo>
                  <a:pt x="908" y="11"/>
                </a:lnTo>
                <a:lnTo>
                  <a:pt x="872" y="9"/>
                </a:lnTo>
                <a:lnTo>
                  <a:pt x="834" y="11"/>
                </a:lnTo>
                <a:lnTo>
                  <a:pt x="796" y="14"/>
                </a:lnTo>
                <a:lnTo>
                  <a:pt x="757" y="20"/>
                </a:lnTo>
                <a:lnTo>
                  <a:pt x="721" y="31"/>
                </a:lnTo>
                <a:lnTo>
                  <a:pt x="683" y="43"/>
                </a:lnTo>
                <a:lnTo>
                  <a:pt x="644" y="59"/>
                </a:lnTo>
                <a:lnTo>
                  <a:pt x="606" y="77"/>
                </a:lnTo>
                <a:lnTo>
                  <a:pt x="570" y="98"/>
                </a:lnTo>
                <a:lnTo>
                  <a:pt x="553" y="78"/>
                </a:lnTo>
                <a:lnTo>
                  <a:pt x="536" y="60"/>
                </a:lnTo>
                <a:lnTo>
                  <a:pt x="518" y="44"/>
                </a:lnTo>
                <a:lnTo>
                  <a:pt x="500" y="32"/>
                </a:lnTo>
                <a:lnTo>
                  <a:pt x="480" y="20"/>
                </a:lnTo>
                <a:lnTo>
                  <a:pt x="460" y="12"/>
                </a:lnTo>
                <a:lnTo>
                  <a:pt x="437" y="6"/>
                </a:lnTo>
                <a:lnTo>
                  <a:pt x="414" y="2"/>
                </a:lnTo>
                <a:lnTo>
                  <a:pt x="370" y="1"/>
                </a:lnTo>
                <a:lnTo>
                  <a:pt x="326" y="7"/>
                </a:lnTo>
                <a:lnTo>
                  <a:pt x="283" y="20"/>
                </a:lnTo>
                <a:lnTo>
                  <a:pt x="241" y="41"/>
                </a:lnTo>
                <a:lnTo>
                  <a:pt x="220" y="53"/>
                </a:lnTo>
                <a:lnTo>
                  <a:pt x="202" y="67"/>
                </a:lnTo>
                <a:lnTo>
                  <a:pt x="184" y="81"/>
                </a:lnTo>
                <a:lnTo>
                  <a:pt x="169" y="98"/>
                </a:lnTo>
                <a:lnTo>
                  <a:pt x="154" y="114"/>
                </a:lnTo>
                <a:lnTo>
                  <a:pt x="142" y="132"/>
                </a:lnTo>
                <a:lnTo>
                  <a:pt x="120" y="171"/>
                </a:lnTo>
                <a:lnTo>
                  <a:pt x="109" y="193"/>
                </a:lnTo>
                <a:lnTo>
                  <a:pt x="103" y="216"/>
                </a:lnTo>
                <a:lnTo>
                  <a:pt x="97" y="237"/>
                </a:lnTo>
                <a:lnTo>
                  <a:pt x="96" y="261"/>
                </a:lnTo>
                <a:lnTo>
                  <a:pt x="95" y="283"/>
                </a:lnTo>
                <a:lnTo>
                  <a:pt x="98" y="307"/>
                </a:lnTo>
                <a:lnTo>
                  <a:pt x="104" y="329"/>
                </a:lnTo>
                <a:lnTo>
                  <a:pt x="113" y="353"/>
                </a:lnTo>
                <a:lnTo>
                  <a:pt x="85" y="377"/>
                </a:lnTo>
                <a:lnTo>
                  <a:pt x="62" y="403"/>
                </a:lnTo>
                <a:lnTo>
                  <a:pt x="43" y="429"/>
                </a:lnTo>
                <a:lnTo>
                  <a:pt x="28" y="456"/>
                </a:lnTo>
                <a:lnTo>
                  <a:pt x="14" y="480"/>
                </a:lnTo>
                <a:lnTo>
                  <a:pt x="6" y="506"/>
                </a:lnTo>
                <a:lnTo>
                  <a:pt x="1" y="533"/>
                </a:lnTo>
                <a:lnTo>
                  <a:pt x="0" y="559"/>
                </a:lnTo>
                <a:lnTo>
                  <a:pt x="1" y="583"/>
                </a:lnTo>
                <a:lnTo>
                  <a:pt x="6" y="609"/>
                </a:lnTo>
                <a:lnTo>
                  <a:pt x="14" y="635"/>
                </a:lnTo>
                <a:lnTo>
                  <a:pt x="28" y="661"/>
                </a:lnTo>
                <a:lnTo>
                  <a:pt x="43" y="685"/>
                </a:lnTo>
                <a:lnTo>
                  <a:pt x="62" y="711"/>
                </a:lnTo>
                <a:lnTo>
                  <a:pt x="85" y="737"/>
                </a:lnTo>
                <a:lnTo>
                  <a:pt x="113" y="763"/>
                </a:lnTo>
                <a:lnTo>
                  <a:pt x="104" y="785"/>
                </a:lnTo>
                <a:lnTo>
                  <a:pt x="98" y="806"/>
                </a:lnTo>
                <a:lnTo>
                  <a:pt x="95" y="828"/>
                </a:lnTo>
                <a:lnTo>
                  <a:pt x="96" y="852"/>
                </a:lnTo>
                <a:lnTo>
                  <a:pt x="97" y="873"/>
                </a:lnTo>
                <a:lnTo>
                  <a:pt x="103" y="896"/>
                </a:lnTo>
                <a:lnTo>
                  <a:pt x="109" y="918"/>
                </a:lnTo>
                <a:lnTo>
                  <a:pt x="120" y="942"/>
                </a:lnTo>
                <a:lnTo>
                  <a:pt x="133" y="969"/>
                </a:lnTo>
                <a:lnTo>
                  <a:pt x="151" y="994"/>
                </a:lnTo>
                <a:lnTo>
                  <a:pt x="172" y="1017"/>
                </a:lnTo>
                <a:lnTo>
                  <a:pt x="182" y="1028"/>
                </a:lnTo>
                <a:lnTo>
                  <a:pt x="196" y="1040"/>
                </a:lnTo>
                <a:lnTo>
                  <a:pt x="217" y="1057"/>
                </a:lnTo>
                <a:lnTo>
                  <a:pt x="241" y="1072"/>
                </a:lnTo>
                <a:lnTo>
                  <a:pt x="262" y="1083"/>
                </a:lnTo>
                <a:lnTo>
                  <a:pt x="283" y="1093"/>
                </a:lnTo>
                <a:lnTo>
                  <a:pt x="305" y="1100"/>
                </a:lnTo>
                <a:lnTo>
                  <a:pt x="326" y="1106"/>
                </a:lnTo>
                <a:lnTo>
                  <a:pt x="348" y="1110"/>
                </a:lnTo>
                <a:lnTo>
                  <a:pt x="370" y="1112"/>
                </a:lnTo>
                <a:lnTo>
                  <a:pt x="391" y="1112"/>
                </a:lnTo>
                <a:lnTo>
                  <a:pt x="414" y="1111"/>
                </a:lnTo>
                <a:lnTo>
                  <a:pt x="437" y="1106"/>
                </a:lnTo>
                <a:lnTo>
                  <a:pt x="442" y="1104"/>
                </a:lnTo>
                <a:lnTo>
                  <a:pt x="444" y="1102"/>
                </a:lnTo>
                <a:lnTo>
                  <a:pt x="448" y="1102"/>
                </a:lnTo>
                <a:lnTo>
                  <a:pt x="460" y="1100"/>
                </a:lnTo>
                <a:lnTo>
                  <a:pt x="469" y="1095"/>
                </a:lnTo>
                <a:lnTo>
                  <a:pt x="474" y="1093"/>
                </a:lnTo>
                <a:lnTo>
                  <a:pt x="476" y="1092"/>
                </a:lnTo>
                <a:lnTo>
                  <a:pt x="480" y="1092"/>
                </a:lnTo>
                <a:lnTo>
                  <a:pt x="490" y="1086"/>
                </a:lnTo>
                <a:lnTo>
                  <a:pt x="500" y="1081"/>
                </a:lnTo>
                <a:lnTo>
                  <a:pt x="509" y="1074"/>
                </a:lnTo>
                <a:lnTo>
                  <a:pt x="518" y="1068"/>
                </a:lnTo>
                <a:lnTo>
                  <a:pt x="522" y="1063"/>
                </a:lnTo>
                <a:lnTo>
                  <a:pt x="527" y="1059"/>
                </a:lnTo>
                <a:lnTo>
                  <a:pt x="536" y="1052"/>
                </a:lnTo>
                <a:lnTo>
                  <a:pt x="553" y="1034"/>
                </a:lnTo>
                <a:lnTo>
                  <a:pt x="570" y="1016"/>
                </a:lnTo>
                <a:lnTo>
                  <a:pt x="604" y="1040"/>
                </a:lnTo>
                <a:lnTo>
                  <a:pt x="638" y="1063"/>
                </a:lnTo>
                <a:lnTo>
                  <a:pt x="674" y="1081"/>
                </a:lnTo>
                <a:lnTo>
                  <a:pt x="710" y="1096"/>
                </a:lnTo>
                <a:lnTo>
                  <a:pt x="746" y="1107"/>
                </a:lnTo>
                <a:lnTo>
                  <a:pt x="784" y="1117"/>
                </a:lnTo>
                <a:lnTo>
                  <a:pt x="821" y="1122"/>
                </a:lnTo>
                <a:lnTo>
                  <a:pt x="859" y="1124"/>
                </a:lnTo>
                <a:lnTo>
                  <a:pt x="896" y="1122"/>
                </a:lnTo>
                <a:lnTo>
                  <a:pt x="935" y="1117"/>
                </a:lnTo>
                <a:lnTo>
                  <a:pt x="973" y="1107"/>
                </a:lnTo>
                <a:lnTo>
                  <a:pt x="1014" y="1096"/>
                </a:lnTo>
                <a:lnTo>
                  <a:pt x="1052" y="1081"/>
                </a:lnTo>
                <a:lnTo>
                  <a:pt x="1093" y="1063"/>
                </a:lnTo>
                <a:lnTo>
                  <a:pt x="1134" y="1040"/>
                </a:lnTo>
                <a:lnTo>
                  <a:pt x="1176" y="1016"/>
                </a:lnTo>
                <a:lnTo>
                  <a:pt x="1190" y="1034"/>
                </a:lnTo>
                <a:lnTo>
                  <a:pt x="1207" y="1052"/>
                </a:lnTo>
                <a:lnTo>
                  <a:pt x="1225" y="1068"/>
                </a:lnTo>
                <a:lnTo>
                  <a:pt x="1244" y="1081"/>
                </a:lnTo>
                <a:lnTo>
                  <a:pt x="1264" y="1092"/>
                </a:lnTo>
                <a:lnTo>
                  <a:pt x="1285" y="1100"/>
                </a:lnTo>
                <a:lnTo>
                  <a:pt x="1308" y="1106"/>
                </a:lnTo>
                <a:lnTo>
                  <a:pt x="1333" y="1111"/>
                </a:lnTo>
                <a:lnTo>
                  <a:pt x="1343" y="1111"/>
                </a:lnTo>
                <a:lnTo>
                  <a:pt x="1348" y="1111"/>
                </a:lnTo>
                <a:lnTo>
                  <a:pt x="1350" y="1111"/>
                </a:lnTo>
                <a:lnTo>
                  <a:pt x="1351" y="1111"/>
                </a:lnTo>
                <a:lnTo>
                  <a:pt x="1354" y="1112"/>
                </a:lnTo>
                <a:lnTo>
                  <a:pt x="1375" y="1112"/>
                </a:lnTo>
                <a:lnTo>
                  <a:pt x="1397" y="1110"/>
                </a:lnTo>
                <a:lnTo>
                  <a:pt x="1418" y="1106"/>
                </a:lnTo>
                <a:lnTo>
                  <a:pt x="1440" y="1100"/>
                </a:lnTo>
                <a:lnTo>
                  <a:pt x="1462" y="1093"/>
                </a:lnTo>
                <a:lnTo>
                  <a:pt x="1483" y="1083"/>
                </a:lnTo>
                <a:lnTo>
                  <a:pt x="1505" y="1072"/>
                </a:lnTo>
                <a:lnTo>
                  <a:pt x="1524" y="1059"/>
                </a:lnTo>
                <a:lnTo>
                  <a:pt x="1543" y="1046"/>
                </a:lnTo>
                <a:lnTo>
                  <a:pt x="1560" y="1030"/>
                </a:lnTo>
                <a:lnTo>
                  <a:pt x="1577" y="1015"/>
                </a:lnTo>
                <a:lnTo>
                  <a:pt x="1591" y="997"/>
                </a:lnTo>
                <a:lnTo>
                  <a:pt x="1604" y="980"/>
                </a:lnTo>
                <a:lnTo>
                  <a:pt x="1616" y="961"/>
                </a:lnTo>
                <a:lnTo>
                  <a:pt x="1627" y="942"/>
                </a:lnTo>
                <a:lnTo>
                  <a:pt x="1634" y="920"/>
                </a:lnTo>
                <a:lnTo>
                  <a:pt x="1640" y="901"/>
                </a:lnTo>
                <a:lnTo>
                  <a:pt x="1645" y="882"/>
                </a:lnTo>
                <a:lnTo>
                  <a:pt x="1649" y="863"/>
                </a:lnTo>
                <a:lnTo>
                  <a:pt x="1649" y="841"/>
                </a:lnTo>
                <a:lnTo>
                  <a:pt x="1648" y="822"/>
                </a:lnTo>
                <a:lnTo>
                  <a:pt x="1645" y="803"/>
                </a:lnTo>
                <a:lnTo>
                  <a:pt x="1642" y="783"/>
                </a:lnTo>
                <a:lnTo>
                  <a:pt x="1633" y="763"/>
                </a:lnTo>
                <a:lnTo>
                  <a:pt x="1658" y="735"/>
                </a:lnTo>
                <a:lnTo>
                  <a:pt x="1681" y="709"/>
                </a:lnTo>
                <a:lnTo>
                  <a:pt x="1699" y="683"/>
                </a:lnTo>
                <a:lnTo>
                  <a:pt x="1716" y="656"/>
                </a:lnTo>
                <a:lnTo>
                  <a:pt x="1727" y="630"/>
                </a:lnTo>
                <a:lnTo>
                  <a:pt x="1736" y="603"/>
                </a:lnTo>
                <a:lnTo>
                  <a:pt x="1741" y="577"/>
                </a:lnTo>
                <a:lnTo>
                  <a:pt x="1744" y="553"/>
                </a:lnTo>
                <a:lnTo>
                  <a:pt x="1741" y="527"/>
                </a:lnTo>
                <a:lnTo>
                  <a:pt x="1736" y="501"/>
                </a:lnTo>
                <a:lnTo>
                  <a:pt x="1727" y="475"/>
                </a:lnTo>
                <a:lnTo>
                  <a:pt x="1716" y="451"/>
                </a:lnTo>
                <a:lnTo>
                  <a:pt x="1699" y="425"/>
                </a:lnTo>
                <a:lnTo>
                  <a:pt x="1681" y="401"/>
                </a:lnTo>
                <a:lnTo>
                  <a:pt x="1658" y="377"/>
                </a:lnTo>
                <a:lnTo>
                  <a:pt x="1633" y="353"/>
                </a:lnTo>
                <a:lnTo>
                  <a:pt x="1639" y="329"/>
                </a:lnTo>
                <a:lnTo>
                  <a:pt x="1645" y="307"/>
                </a:lnTo>
                <a:lnTo>
                  <a:pt x="1648" y="283"/>
                </a:lnTo>
                <a:lnTo>
                  <a:pt x="1649" y="261"/>
                </a:lnTo>
                <a:lnTo>
                  <a:pt x="1645" y="237"/>
                </a:lnTo>
                <a:lnTo>
                  <a:pt x="1642" y="216"/>
                </a:lnTo>
                <a:lnTo>
                  <a:pt x="1636" y="193"/>
                </a:lnTo>
                <a:lnTo>
                  <a:pt x="1627" y="171"/>
                </a:lnTo>
                <a:lnTo>
                  <a:pt x="1616" y="151"/>
                </a:lnTo>
                <a:lnTo>
                  <a:pt x="1604" y="132"/>
                </a:lnTo>
                <a:lnTo>
                  <a:pt x="1591" y="114"/>
                </a:lnTo>
                <a:lnTo>
                  <a:pt x="1577" y="98"/>
                </a:lnTo>
                <a:lnTo>
                  <a:pt x="1560" y="81"/>
                </a:lnTo>
                <a:lnTo>
                  <a:pt x="1543" y="67"/>
                </a:lnTo>
                <a:lnTo>
                  <a:pt x="1524" y="53"/>
                </a:lnTo>
                <a:lnTo>
                  <a:pt x="1505" y="41"/>
                </a:lnTo>
                <a:lnTo>
                  <a:pt x="1462" y="20"/>
                </a:lnTo>
                <a:lnTo>
                  <a:pt x="1418" y="7"/>
                </a:lnTo>
                <a:lnTo>
                  <a:pt x="1375" y="1"/>
                </a:lnTo>
                <a:lnTo>
                  <a:pt x="1354" y="0"/>
                </a:lnTo>
                <a:lnTo>
                  <a:pt x="1333" y="2"/>
                </a:lnTo>
                <a:close/>
              </a:path>
            </a:pathLst>
          </a:custGeom>
          <a:solidFill>
            <a:srgbClr val="FFFFFF"/>
          </a:solidFill>
          <a:ln w="9525">
            <a:noFill/>
            <a:round/>
            <a:headEnd/>
            <a:tailEnd/>
          </a:ln>
        </p:spPr>
        <p:txBody>
          <a:bodyPr/>
          <a:lstStyle/>
          <a:p>
            <a:endParaRPr lang="en-US" dirty="0"/>
          </a:p>
        </p:txBody>
      </p:sp>
      <p:sp>
        <p:nvSpPr>
          <p:cNvPr id="2980875" name="Text Box 11"/>
          <p:cNvSpPr txBox="1">
            <a:spLocks noChangeArrowheads="1"/>
          </p:cNvSpPr>
          <p:nvPr/>
        </p:nvSpPr>
        <p:spPr bwMode="auto">
          <a:xfrm>
            <a:off x="609600" y="5197475"/>
            <a:ext cx="293688" cy="136525"/>
          </a:xfrm>
          <a:prstGeom prst="rect">
            <a:avLst/>
          </a:prstGeom>
          <a:noFill/>
          <a:ln w="25400" algn="ctr">
            <a:noFill/>
            <a:miter lim="800000"/>
            <a:headEnd/>
            <a:tailEnd type="none" w="lg" len="med"/>
          </a:ln>
          <a:effectLst/>
        </p:spPr>
        <p:txBody>
          <a:bodyPr wrap="none" lIns="0" tIns="0" rIns="0" bIns="0">
            <a:spAutoFit/>
          </a:bodyPr>
          <a:lstStyle/>
          <a:p>
            <a:pPr marL="354013" indent="-354013" defTabSz="941388"/>
            <a:r>
              <a:rPr lang="en-US" sz="900" b="1" dirty="0">
                <a:solidFill>
                  <a:schemeClr val="tx1"/>
                </a:solidFill>
                <a:latin typeface="Verdana" pitchFamily="34" charset="0"/>
              </a:rPr>
              <a:t>Host</a:t>
            </a:r>
          </a:p>
        </p:txBody>
      </p:sp>
      <p:sp>
        <p:nvSpPr>
          <p:cNvPr id="2980888" name="Line 24"/>
          <p:cNvSpPr>
            <a:spLocks noChangeShapeType="1"/>
          </p:cNvSpPr>
          <p:nvPr/>
        </p:nvSpPr>
        <p:spPr bwMode="auto">
          <a:xfrm flipH="1">
            <a:off x="4564063" y="4897438"/>
            <a:ext cx="881062" cy="0"/>
          </a:xfrm>
          <a:prstGeom prst="line">
            <a:avLst/>
          </a:prstGeom>
          <a:noFill/>
          <a:ln w="12700">
            <a:solidFill>
              <a:srgbClr val="0000FF"/>
            </a:solidFill>
            <a:round/>
            <a:headEnd/>
            <a:tailEnd/>
          </a:ln>
        </p:spPr>
        <p:txBody>
          <a:bodyPr/>
          <a:lstStyle/>
          <a:p>
            <a:endParaRPr lang="en-US" dirty="0"/>
          </a:p>
        </p:txBody>
      </p:sp>
      <p:pic>
        <p:nvPicPr>
          <p:cNvPr id="32" name="Picture 7" descr="Host.png"/>
          <p:cNvPicPr>
            <a:picLocks noChangeAspect="1"/>
          </p:cNvPicPr>
          <p:nvPr/>
        </p:nvPicPr>
        <p:blipFill>
          <a:blip r:embed="rId3" cstate="print"/>
          <a:srcRect/>
          <a:stretch>
            <a:fillRect/>
          </a:stretch>
        </p:blipFill>
        <p:spPr bwMode="auto">
          <a:xfrm>
            <a:off x="304800" y="3505200"/>
            <a:ext cx="595312" cy="944563"/>
          </a:xfrm>
          <a:prstGeom prst="rect">
            <a:avLst/>
          </a:prstGeom>
          <a:noFill/>
          <a:ln w="9525">
            <a:noFill/>
            <a:miter lim="800000"/>
            <a:headEnd/>
            <a:tailEnd/>
          </a:ln>
        </p:spPr>
      </p:pic>
      <p:pic>
        <p:nvPicPr>
          <p:cNvPr id="33" name="Picture 12" descr="Storage Array_Tall.png"/>
          <p:cNvPicPr>
            <a:picLocks noChangeAspect="1"/>
          </p:cNvPicPr>
          <p:nvPr/>
        </p:nvPicPr>
        <p:blipFill>
          <a:blip r:embed="rId4" cstate="print"/>
          <a:srcRect/>
          <a:stretch>
            <a:fillRect/>
          </a:stretch>
        </p:blipFill>
        <p:spPr bwMode="auto">
          <a:xfrm>
            <a:off x="304801" y="4572001"/>
            <a:ext cx="609600" cy="990599"/>
          </a:xfrm>
          <a:prstGeom prst="rect">
            <a:avLst/>
          </a:prstGeom>
          <a:noFill/>
          <a:ln w="9525">
            <a:noFill/>
            <a:miter lim="800000"/>
            <a:headEnd/>
            <a:tailEnd/>
          </a:ln>
        </p:spPr>
      </p:pic>
      <p:sp>
        <p:nvSpPr>
          <p:cNvPr id="34" name="Line 7"/>
          <p:cNvSpPr>
            <a:spLocks noChangeShapeType="1"/>
          </p:cNvSpPr>
          <p:nvPr/>
        </p:nvSpPr>
        <p:spPr bwMode="auto">
          <a:xfrm>
            <a:off x="914400" y="4038600"/>
            <a:ext cx="609600" cy="762000"/>
          </a:xfrm>
          <a:prstGeom prst="line">
            <a:avLst/>
          </a:prstGeom>
          <a:noFill/>
          <a:ln w="38100">
            <a:solidFill>
              <a:srgbClr val="FF9900"/>
            </a:solidFill>
            <a:round/>
            <a:headEnd/>
            <a:tailEnd/>
          </a:ln>
        </p:spPr>
        <p:txBody>
          <a:bodyPr/>
          <a:lstStyle/>
          <a:p>
            <a:endParaRPr lang="en-US" dirty="0"/>
          </a:p>
        </p:txBody>
      </p:sp>
      <p:pic>
        <p:nvPicPr>
          <p:cNvPr id="35" name="Picture 141" descr="SAN"/>
          <p:cNvPicPr>
            <a:picLocks noChangeAspect="1" noChangeArrowheads="1"/>
          </p:cNvPicPr>
          <p:nvPr/>
        </p:nvPicPr>
        <p:blipFill>
          <a:blip r:embed="rId5" cstate="print"/>
          <a:srcRect/>
          <a:stretch>
            <a:fillRect/>
          </a:stretch>
        </p:blipFill>
        <p:spPr bwMode="auto">
          <a:xfrm>
            <a:off x="1219200" y="4495800"/>
            <a:ext cx="1208088" cy="627063"/>
          </a:xfrm>
          <a:prstGeom prst="rect">
            <a:avLst/>
          </a:prstGeom>
          <a:noFill/>
          <a:ln w="9525">
            <a:noFill/>
            <a:miter lim="800000"/>
            <a:headEnd/>
            <a:tailEnd/>
          </a:ln>
        </p:spPr>
      </p:pic>
      <p:sp>
        <p:nvSpPr>
          <p:cNvPr id="36" name="Rectangle 35"/>
          <p:cNvSpPr/>
          <p:nvPr/>
        </p:nvSpPr>
        <p:spPr>
          <a:xfrm>
            <a:off x="1371600" y="4648201"/>
            <a:ext cx="838200" cy="276999"/>
          </a:xfrm>
          <a:prstGeom prst="rect">
            <a:avLst/>
          </a:prstGeom>
        </p:spPr>
        <p:txBody>
          <a:bodyPr wrap="square">
            <a:spAutoFit/>
          </a:bodyPr>
          <a:lstStyle/>
          <a:p>
            <a:r>
              <a:rPr lang="en-US" sz="1200" dirty="0" smtClean="0">
                <a:solidFill>
                  <a:srgbClr val="000000"/>
                </a:solidFill>
                <a:latin typeface="Calibri" pitchFamily="34" charset="0"/>
              </a:rPr>
              <a:t>FC SAN</a:t>
            </a:r>
            <a:endParaRPr lang="en-US" sz="1200" dirty="0">
              <a:latin typeface="Calibri" pitchFamily="34" charset="0"/>
            </a:endParaRPr>
          </a:p>
        </p:txBody>
      </p:sp>
      <p:pic>
        <p:nvPicPr>
          <p:cNvPr id="38" name="Picture 33" descr="FC Router Icon bdr.png"/>
          <p:cNvPicPr>
            <a:picLocks noChangeAspect="1"/>
          </p:cNvPicPr>
          <p:nvPr/>
        </p:nvPicPr>
        <p:blipFill>
          <a:blip r:embed="rId6" cstate="print"/>
          <a:srcRect/>
          <a:stretch>
            <a:fillRect/>
          </a:stretch>
        </p:blipFill>
        <p:spPr bwMode="auto">
          <a:xfrm>
            <a:off x="2743200" y="4572000"/>
            <a:ext cx="928688" cy="452438"/>
          </a:xfrm>
          <a:prstGeom prst="rect">
            <a:avLst/>
          </a:prstGeom>
          <a:noFill/>
          <a:ln w="9525">
            <a:noFill/>
            <a:miter lim="800000"/>
            <a:headEnd/>
            <a:tailEnd/>
          </a:ln>
        </p:spPr>
      </p:pic>
      <p:pic>
        <p:nvPicPr>
          <p:cNvPr id="39" name="Picture 33" descr="FC Router Icon bdr.png"/>
          <p:cNvPicPr>
            <a:picLocks noChangeAspect="1"/>
          </p:cNvPicPr>
          <p:nvPr/>
        </p:nvPicPr>
        <p:blipFill>
          <a:blip r:embed="rId6" cstate="print"/>
          <a:srcRect/>
          <a:stretch>
            <a:fillRect/>
          </a:stretch>
        </p:blipFill>
        <p:spPr bwMode="auto">
          <a:xfrm>
            <a:off x="5029200" y="4572000"/>
            <a:ext cx="928688" cy="452438"/>
          </a:xfrm>
          <a:prstGeom prst="rect">
            <a:avLst/>
          </a:prstGeom>
          <a:noFill/>
          <a:ln w="9525">
            <a:noFill/>
            <a:miter lim="800000"/>
            <a:headEnd/>
            <a:tailEnd/>
          </a:ln>
        </p:spPr>
      </p:pic>
      <p:pic>
        <p:nvPicPr>
          <p:cNvPr id="40" name="Picture 6" descr="Blue Cloud.png"/>
          <p:cNvPicPr>
            <a:picLocks noChangeAspect="1"/>
          </p:cNvPicPr>
          <p:nvPr/>
        </p:nvPicPr>
        <p:blipFill>
          <a:blip r:embed="rId7" cstate="print"/>
          <a:srcRect/>
          <a:stretch>
            <a:fillRect/>
          </a:stretch>
        </p:blipFill>
        <p:spPr bwMode="auto">
          <a:xfrm>
            <a:off x="3810000" y="4572000"/>
            <a:ext cx="1041400" cy="539750"/>
          </a:xfrm>
          <a:prstGeom prst="rect">
            <a:avLst/>
          </a:prstGeom>
          <a:noFill/>
          <a:ln w="9525">
            <a:noFill/>
            <a:miter lim="800000"/>
            <a:headEnd/>
            <a:tailEnd/>
          </a:ln>
        </p:spPr>
      </p:pic>
      <p:sp>
        <p:nvSpPr>
          <p:cNvPr id="41" name="Rectangle 27"/>
          <p:cNvSpPr>
            <a:spLocks noChangeArrowheads="1"/>
          </p:cNvSpPr>
          <p:nvPr/>
        </p:nvSpPr>
        <p:spPr bwMode="auto">
          <a:xfrm>
            <a:off x="4114800" y="4724400"/>
            <a:ext cx="193675" cy="184150"/>
          </a:xfrm>
          <a:prstGeom prst="rect">
            <a:avLst/>
          </a:prstGeom>
          <a:noFill/>
          <a:ln w="9525">
            <a:noFill/>
            <a:miter lim="800000"/>
            <a:headEnd/>
            <a:tailEnd/>
          </a:ln>
        </p:spPr>
        <p:txBody>
          <a:bodyPr wrap="none" lIns="0" tIns="0" rIns="0" bIns="0">
            <a:spAutoFit/>
          </a:bodyPr>
          <a:lstStyle/>
          <a:p>
            <a:r>
              <a:rPr lang="en-US" sz="1200" b="1" dirty="0">
                <a:solidFill>
                  <a:srgbClr val="000000"/>
                </a:solidFill>
                <a:latin typeface="Verdana" pitchFamily="34" charset="0"/>
              </a:rPr>
              <a:t>IP</a:t>
            </a:r>
            <a:endParaRPr lang="en-US" b="1" dirty="0"/>
          </a:p>
        </p:txBody>
      </p:sp>
      <p:sp>
        <p:nvSpPr>
          <p:cNvPr id="42" name="Line 7"/>
          <p:cNvSpPr>
            <a:spLocks noChangeShapeType="1"/>
          </p:cNvSpPr>
          <p:nvPr/>
        </p:nvSpPr>
        <p:spPr bwMode="auto">
          <a:xfrm>
            <a:off x="5867400" y="4876800"/>
            <a:ext cx="685800" cy="0"/>
          </a:xfrm>
          <a:prstGeom prst="line">
            <a:avLst/>
          </a:prstGeom>
          <a:noFill/>
          <a:ln w="38100">
            <a:solidFill>
              <a:srgbClr val="FF9900"/>
            </a:solidFill>
            <a:round/>
            <a:headEnd/>
            <a:tailEnd/>
          </a:ln>
        </p:spPr>
        <p:txBody>
          <a:bodyPr/>
          <a:lstStyle/>
          <a:p>
            <a:endParaRPr lang="en-US" dirty="0"/>
          </a:p>
        </p:txBody>
      </p:sp>
      <p:pic>
        <p:nvPicPr>
          <p:cNvPr id="43" name="Picture 141" descr="SAN"/>
          <p:cNvPicPr>
            <a:picLocks noChangeAspect="1" noChangeArrowheads="1"/>
          </p:cNvPicPr>
          <p:nvPr/>
        </p:nvPicPr>
        <p:blipFill>
          <a:blip r:embed="rId5" cstate="print"/>
          <a:srcRect/>
          <a:stretch>
            <a:fillRect/>
          </a:stretch>
        </p:blipFill>
        <p:spPr bwMode="auto">
          <a:xfrm>
            <a:off x="6324600" y="4495800"/>
            <a:ext cx="1208088" cy="627063"/>
          </a:xfrm>
          <a:prstGeom prst="rect">
            <a:avLst/>
          </a:prstGeom>
          <a:noFill/>
          <a:ln w="9525">
            <a:noFill/>
            <a:miter lim="800000"/>
            <a:headEnd/>
            <a:tailEnd/>
          </a:ln>
        </p:spPr>
      </p:pic>
      <p:sp>
        <p:nvSpPr>
          <p:cNvPr id="44" name="Rectangle 43"/>
          <p:cNvSpPr/>
          <p:nvPr/>
        </p:nvSpPr>
        <p:spPr>
          <a:xfrm>
            <a:off x="6477000" y="4648201"/>
            <a:ext cx="838200" cy="276999"/>
          </a:xfrm>
          <a:prstGeom prst="rect">
            <a:avLst/>
          </a:prstGeom>
        </p:spPr>
        <p:txBody>
          <a:bodyPr wrap="square">
            <a:spAutoFit/>
          </a:bodyPr>
          <a:lstStyle/>
          <a:p>
            <a:r>
              <a:rPr lang="en-US" sz="1200" dirty="0" smtClean="0">
                <a:solidFill>
                  <a:srgbClr val="000000"/>
                </a:solidFill>
                <a:latin typeface="Calibri" pitchFamily="34" charset="0"/>
              </a:rPr>
              <a:t>FC SAN</a:t>
            </a:r>
            <a:endParaRPr lang="en-US" sz="1200" dirty="0">
              <a:latin typeface="Calibri" pitchFamily="34" charset="0"/>
            </a:endParaRPr>
          </a:p>
        </p:txBody>
      </p:sp>
      <p:pic>
        <p:nvPicPr>
          <p:cNvPr id="45" name="Picture 7" descr="Host.png"/>
          <p:cNvPicPr>
            <a:picLocks noChangeAspect="1"/>
          </p:cNvPicPr>
          <p:nvPr/>
        </p:nvPicPr>
        <p:blipFill>
          <a:blip r:embed="rId3" cstate="print"/>
          <a:srcRect/>
          <a:stretch>
            <a:fillRect/>
          </a:stretch>
        </p:blipFill>
        <p:spPr bwMode="auto">
          <a:xfrm>
            <a:off x="8382000" y="3657600"/>
            <a:ext cx="595312" cy="944563"/>
          </a:xfrm>
          <a:prstGeom prst="rect">
            <a:avLst/>
          </a:prstGeom>
          <a:noFill/>
          <a:ln w="9525">
            <a:noFill/>
            <a:miter lim="800000"/>
            <a:headEnd/>
            <a:tailEnd/>
          </a:ln>
        </p:spPr>
      </p:pic>
      <p:pic>
        <p:nvPicPr>
          <p:cNvPr id="46" name="Picture 12" descr="Storage Array_Tall.png"/>
          <p:cNvPicPr>
            <a:picLocks noChangeAspect="1"/>
          </p:cNvPicPr>
          <p:nvPr/>
        </p:nvPicPr>
        <p:blipFill>
          <a:blip r:embed="rId8" cstate="print"/>
          <a:srcRect/>
          <a:stretch>
            <a:fillRect/>
          </a:stretch>
        </p:blipFill>
        <p:spPr bwMode="auto">
          <a:xfrm>
            <a:off x="8382000" y="4648201"/>
            <a:ext cx="609600" cy="914400"/>
          </a:xfrm>
          <a:prstGeom prst="rect">
            <a:avLst/>
          </a:prstGeom>
          <a:noFill/>
          <a:ln w="9525">
            <a:noFill/>
            <a:miter lim="800000"/>
            <a:headEnd/>
            <a:tailEnd/>
          </a:ln>
        </p:spPr>
      </p:pic>
      <p:sp>
        <p:nvSpPr>
          <p:cNvPr id="47" name="Rectangle 46"/>
          <p:cNvSpPr/>
          <p:nvPr/>
        </p:nvSpPr>
        <p:spPr>
          <a:xfrm>
            <a:off x="2743200" y="4267200"/>
            <a:ext cx="1005532" cy="276999"/>
          </a:xfrm>
          <a:prstGeom prst="rect">
            <a:avLst/>
          </a:prstGeom>
        </p:spPr>
        <p:txBody>
          <a:bodyPr wrap="none">
            <a:spAutoFit/>
          </a:bodyPr>
          <a:lstStyle/>
          <a:p>
            <a:r>
              <a:rPr lang="en-US" sz="1200" dirty="0" smtClean="0">
                <a:latin typeface="Calibri" pitchFamily="34" charset="0"/>
              </a:rPr>
              <a:t>FCIP gateway</a:t>
            </a:r>
            <a:endParaRPr lang="en-US" sz="1200" dirty="0">
              <a:latin typeface="Calibri" pitchFamily="34" charset="0"/>
            </a:endParaRPr>
          </a:p>
        </p:txBody>
      </p:sp>
      <p:sp>
        <p:nvSpPr>
          <p:cNvPr id="48" name="Rectangle 47"/>
          <p:cNvSpPr/>
          <p:nvPr/>
        </p:nvSpPr>
        <p:spPr>
          <a:xfrm>
            <a:off x="5105400" y="4267200"/>
            <a:ext cx="1005532" cy="276999"/>
          </a:xfrm>
          <a:prstGeom prst="rect">
            <a:avLst/>
          </a:prstGeom>
        </p:spPr>
        <p:txBody>
          <a:bodyPr wrap="none">
            <a:spAutoFit/>
          </a:bodyPr>
          <a:lstStyle/>
          <a:p>
            <a:r>
              <a:rPr lang="en-US" sz="1200" dirty="0" smtClean="0">
                <a:latin typeface="Calibri" pitchFamily="34" charset="0"/>
              </a:rPr>
              <a:t>FCIP gateway</a:t>
            </a:r>
            <a:endParaRPr lang="en-US" sz="1200" dirty="0">
              <a:latin typeface="Calibri" pitchFamily="34" charset="0"/>
            </a:endParaRPr>
          </a:p>
        </p:txBody>
      </p:sp>
      <p:sp>
        <p:nvSpPr>
          <p:cNvPr id="37"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49" name="Slide Number Placeholder 4"/>
          <p:cNvSpPr>
            <a:spLocks noGrp="1"/>
          </p:cNvSpPr>
          <p:nvPr>
            <p:ph type="sldNum" sz="quarter" idx="11"/>
          </p:nvPr>
        </p:nvSpPr>
        <p:spPr>
          <a:xfrm>
            <a:off x="8686800" y="6629400"/>
            <a:ext cx="457200" cy="228600"/>
          </a:xfrm>
        </p:spPr>
        <p:txBody>
          <a:bodyPr/>
          <a:lstStyle/>
          <a:p>
            <a:r>
              <a:rPr lang="en-US" dirty="0"/>
              <a:t> </a:t>
            </a:r>
            <a:fld id="{CF609E28-6870-455F-96FD-9E1AEBCBFD1B}" type="slidenum">
              <a:rPr lang="en-US" smtClean="0"/>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1106" name="Rectangle 2"/>
          <p:cNvSpPr>
            <a:spLocks noGrp="1" noChangeArrowheads="1"/>
          </p:cNvSpPr>
          <p:nvPr>
            <p:ph type="title"/>
          </p:nvPr>
        </p:nvSpPr>
        <p:spPr/>
        <p:txBody>
          <a:bodyPr/>
          <a:lstStyle/>
          <a:p>
            <a:r>
              <a:rPr lang="en-US" dirty="0"/>
              <a:t>Fibre Channel over Ethernet (FCoE)</a:t>
            </a:r>
          </a:p>
        </p:txBody>
      </p:sp>
      <p:sp>
        <p:nvSpPr>
          <p:cNvPr id="2991107" name="Rectangle 3"/>
          <p:cNvSpPr>
            <a:spLocks noGrp="1" noChangeArrowheads="1"/>
          </p:cNvSpPr>
          <p:nvPr>
            <p:ph type="body" idx="1"/>
          </p:nvPr>
        </p:nvSpPr>
        <p:spPr/>
        <p:txBody>
          <a:bodyPr/>
          <a:lstStyle/>
          <a:p>
            <a:r>
              <a:rPr lang="en-US" dirty="0" smtClean="0"/>
              <a:t>A protocol that encapsulates Fibre Channel frames for transport over Enhanced Ethernet networks</a:t>
            </a:r>
          </a:p>
          <a:p>
            <a:r>
              <a:rPr lang="en-US" dirty="0" smtClean="0"/>
              <a:t>Enables </a:t>
            </a:r>
            <a:r>
              <a:rPr lang="en-US" dirty="0"/>
              <a:t>the consolidation of SAN traffic and Ethernet traffic onto a </a:t>
            </a:r>
            <a:r>
              <a:rPr lang="en-US" dirty="0" smtClean="0"/>
              <a:t>common </a:t>
            </a:r>
            <a:r>
              <a:rPr lang="en-US" dirty="0"/>
              <a:t>10 </a:t>
            </a:r>
            <a:r>
              <a:rPr lang="en-US" dirty="0" smtClean="0"/>
              <a:t>Gigabit Ethernet infrastructure</a:t>
            </a:r>
          </a:p>
          <a:p>
            <a:pPr lvl="1"/>
            <a:r>
              <a:rPr lang="en-US" dirty="0" smtClean="0"/>
              <a:t>Consolidates compute to compute and compute to storage communication over a single channel</a:t>
            </a:r>
            <a:endParaRPr lang="en-US" dirty="0"/>
          </a:p>
        </p:txBody>
      </p:sp>
      <p:sp>
        <p:nvSpPr>
          <p:cNvPr id="11" name="Rectangle 10"/>
          <p:cNvSpPr/>
          <p:nvPr/>
        </p:nvSpPr>
        <p:spPr>
          <a:xfrm>
            <a:off x="609600" y="3886200"/>
            <a:ext cx="5638800" cy="1524000"/>
          </a:xfrm>
          <a:prstGeom prst="rect">
            <a:avLst/>
          </a:prstGeom>
          <a:solidFill>
            <a:schemeClr val="bg1">
              <a:lumMod val="95000"/>
            </a:schemeClr>
          </a:solidFill>
          <a:ln>
            <a:solidFill>
              <a:srgbClr val="2C95D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82880" tIns="182880" rIns="182880" bIns="113792" spcCol="1270"/>
          <a:lstStyle/>
          <a:p>
            <a:pPr indent="115888">
              <a:buFont typeface="Arial" pitchFamily="34" charset="0"/>
              <a:buChar char="•"/>
            </a:pPr>
            <a:r>
              <a:rPr lang="en-US" sz="2000" dirty="0" smtClean="0"/>
              <a:t> </a:t>
            </a:r>
            <a:r>
              <a:rPr lang="en-US" sz="2000" dirty="0" smtClean="0">
                <a:latin typeface="Calibri" pitchFamily="34" charset="0"/>
              </a:rPr>
              <a:t>Lowers capital expenditure</a:t>
            </a:r>
          </a:p>
          <a:p>
            <a:pPr marL="115888" indent="-115888">
              <a:buFont typeface="Arial" pitchFamily="34" charset="0"/>
              <a:buChar char="•"/>
            </a:pPr>
            <a:r>
              <a:rPr lang="en-US" sz="2000" dirty="0" smtClean="0">
                <a:latin typeface="Calibri" pitchFamily="34" charset="0"/>
              </a:rPr>
              <a:t> Reduces power and cooling requirements</a:t>
            </a:r>
          </a:p>
          <a:p>
            <a:pPr marL="174625" indent="-174625">
              <a:buFont typeface="Arial" pitchFamily="34" charset="0"/>
              <a:buChar char="•"/>
            </a:pPr>
            <a:r>
              <a:rPr lang="en-US" sz="2000" dirty="0" smtClean="0">
                <a:latin typeface="Calibri" pitchFamily="34" charset="0"/>
              </a:rPr>
              <a:t>Enables consolidation of network infrastructure</a:t>
            </a:r>
          </a:p>
          <a:p>
            <a:pPr indent="115888">
              <a:buFont typeface="Arial" pitchFamily="34" charset="0"/>
              <a:buChar char="•"/>
            </a:pPr>
            <a:r>
              <a:rPr lang="en-US" sz="2000" dirty="0" smtClean="0">
                <a:latin typeface="Calibri" pitchFamily="34" charset="0"/>
              </a:rPr>
              <a:t> Lowers Total Cost of Ownership (TCO) </a:t>
            </a:r>
            <a:endParaRPr lang="en-US" sz="2000" dirty="0">
              <a:latin typeface="Calibri" pitchFamily="34" charset="0"/>
            </a:endParaRPr>
          </a:p>
        </p:txBody>
      </p:sp>
      <p:sp>
        <p:nvSpPr>
          <p:cNvPr id="12" name="Rounded Rectangle 4"/>
          <p:cNvSpPr/>
          <p:nvPr/>
        </p:nvSpPr>
        <p:spPr>
          <a:xfrm>
            <a:off x="914401" y="3657600"/>
            <a:ext cx="1371600" cy="335902"/>
          </a:xfrm>
          <a:prstGeom prst="rect">
            <a:avLst/>
          </a:prstGeom>
        </p:spPr>
        <p:style>
          <a:lnRef idx="0">
            <a:schemeClr val="accent1"/>
          </a:lnRef>
          <a:fillRef idx="3">
            <a:schemeClr val="accent1"/>
          </a:fillRef>
          <a:effectRef idx="3">
            <a:schemeClr val="accent1"/>
          </a:effectRef>
          <a:fontRef idx="minor">
            <a:schemeClr val="lt1"/>
          </a:fontRef>
        </p:style>
        <p:txBody>
          <a:bodyPr lIns="101362" tIns="0" rIns="101362" bIns="0" spcCol="1270" anchor="ctr"/>
          <a:lstStyle/>
          <a:p>
            <a:pPr algn="ctr" defTabSz="800100">
              <a:lnSpc>
                <a:spcPct val="90000"/>
              </a:lnSpc>
              <a:spcAft>
                <a:spcPct val="35000"/>
              </a:spcAft>
              <a:defRPr/>
            </a:pPr>
            <a:r>
              <a:rPr lang="en-US" sz="1600" dirty="0" smtClean="0">
                <a:latin typeface="Calibri" pitchFamily="34" charset="0"/>
              </a:rPr>
              <a:t>Benefits</a:t>
            </a:r>
            <a:endParaRPr lang="en-US" sz="1600" dirty="0">
              <a:latin typeface="Calibri" pitchFamily="34" charset="0"/>
            </a:endParaRPr>
          </a:p>
        </p:txBody>
      </p:sp>
      <p:sp>
        <p:nvSpPr>
          <p:cNvPr id="8"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9" name="Slide Number Placeholder 4"/>
          <p:cNvSpPr>
            <a:spLocks noGrp="1"/>
          </p:cNvSpPr>
          <p:nvPr>
            <p:ph type="sldNum" sz="quarter" idx="11"/>
          </p:nvPr>
        </p:nvSpPr>
        <p:spPr>
          <a:xfrm>
            <a:off x="8686800" y="6629400"/>
            <a:ext cx="457200" cy="228600"/>
          </a:xfrm>
        </p:spPr>
        <p:txBody>
          <a:bodyPr/>
          <a:lstStyle/>
          <a:p>
            <a:r>
              <a:rPr lang="en-US" dirty="0"/>
              <a:t> </a:t>
            </a:r>
            <a:fld id="{CF609E28-6870-455F-96FD-9E1AEBCBFD1B}" type="slidenum">
              <a:rPr lang="en-US" smtClean="0"/>
              <a:pPr/>
              <a:t>36</a:t>
            </a:fld>
            <a:endParaRPr lang="en-US" dirty="0"/>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1106" name="Rectangle 2"/>
          <p:cNvSpPr>
            <a:spLocks noGrp="1" noChangeArrowheads="1"/>
          </p:cNvSpPr>
          <p:nvPr>
            <p:ph type="title"/>
          </p:nvPr>
        </p:nvSpPr>
        <p:spPr/>
        <p:txBody>
          <a:bodyPr/>
          <a:lstStyle/>
          <a:p>
            <a:r>
              <a:rPr lang="en-US" dirty="0" smtClean="0"/>
              <a:t>I/O Consolidation with </a:t>
            </a:r>
            <a:r>
              <a:rPr lang="en-US" dirty="0" err="1" smtClean="0"/>
              <a:t>FCoE</a:t>
            </a:r>
            <a:endParaRPr lang="en-US" dirty="0"/>
          </a:p>
        </p:txBody>
      </p:sp>
      <p:sp>
        <p:nvSpPr>
          <p:cNvPr id="8"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9" name="Slide Number Placeholder 4"/>
          <p:cNvSpPr>
            <a:spLocks noGrp="1"/>
          </p:cNvSpPr>
          <p:nvPr>
            <p:ph type="sldNum" sz="quarter" idx="11"/>
          </p:nvPr>
        </p:nvSpPr>
        <p:spPr>
          <a:xfrm>
            <a:off x="8686800" y="6629400"/>
            <a:ext cx="457200" cy="228600"/>
          </a:xfrm>
        </p:spPr>
        <p:txBody>
          <a:bodyPr/>
          <a:lstStyle/>
          <a:p>
            <a:r>
              <a:rPr lang="en-US" dirty="0"/>
              <a:t> </a:t>
            </a:r>
            <a:fld id="{CF609E28-6870-455F-96FD-9E1AEBCBFD1B}" type="slidenum">
              <a:rPr lang="en-US" smtClean="0"/>
              <a:pPr/>
              <a:t>37</a:t>
            </a:fld>
            <a:endParaRPr lang="en-US" dirty="0"/>
          </a:p>
        </p:txBody>
      </p:sp>
      <p:sp>
        <p:nvSpPr>
          <p:cNvPr id="14" name="Line 4"/>
          <p:cNvSpPr>
            <a:spLocks noChangeShapeType="1"/>
          </p:cNvSpPr>
          <p:nvPr/>
        </p:nvSpPr>
        <p:spPr bwMode="auto">
          <a:xfrm>
            <a:off x="2514600" y="2971800"/>
            <a:ext cx="4278458" cy="1417497"/>
          </a:xfrm>
          <a:prstGeom prst="line">
            <a:avLst/>
          </a:prstGeom>
          <a:noFill/>
          <a:ln w="12700">
            <a:solidFill>
              <a:srgbClr val="0000FF"/>
            </a:solidFill>
            <a:round/>
            <a:headEnd/>
            <a:tailEnd/>
          </a:ln>
          <a:effectLst/>
        </p:spPr>
        <p:txBody>
          <a:bodyPr/>
          <a:lstStyle/>
          <a:p>
            <a:endParaRPr lang="en-US"/>
          </a:p>
        </p:txBody>
      </p:sp>
      <p:sp>
        <p:nvSpPr>
          <p:cNvPr id="15" name="Line 5"/>
          <p:cNvSpPr>
            <a:spLocks noChangeShapeType="1"/>
          </p:cNvSpPr>
          <p:nvPr/>
        </p:nvSpPr>
        <p:spPr bwMode="auto">
          <a:xfrm>
            <a:off x="4572000" y="2895600"/>
            <a:ext cx="2941107" cy="1336264"/>
          </a:xfrm>
          <a:prstGeom prst="line">
            <a:avLst/>
          </a:prstGeom>
          <a:noFill/>
          <a:ln w="12700">
            <a:solidFill>
              <a:srgbClr val="0000FF"/>
            </a:solidFill>
            <a:round/>
            <a:headEnd/>
            <a:tailEnd/>
          </a:ln>
          <a:effectLst/>
        </p:spPr>
        <p:txBody>
          <a:bodyPr/>
          <a:lstStyle/>
          <a:p>
            <a:endParaRPr lang="en-US"/>
          </a:p>
        </p:txBody>
      </p:sp>
      <p:sp>
        <p:nvSpPr>
          <p:cNvPr id="16" name="Text Box 6"/>
          <p:cNvSpPr txBox="1">
            <a:spLocks noChangeArrowheads="1"/>
          </p:cNvSpPr>
          <p:nvPr/>
        </p:nvSpPr>
        <p:spPr bwMode="gray">
          <a:xfrm>
            <a:off x="4362146" y="1447800"/>
            <a:ext cx="590854" cy="130598"/>
          </a:xfrm>
          <a:prstGeom prst="rect">
            <a:avLst/>
          </a:prstGeom>
          <a:noFill/>
          <a:ln w="12700">
            <a:noFill/>
            <a:miter lim="800000"/>
            <a:headEnd/>
            <a:tailEnd/>
          </a:ln>
          <a:effectLst/>
        </p:spPr>
        <p:txBody>
          <a:bodyPr lIns="0" tIns="0" rIns="0" bIns="0">
            <a:spAutoFit/>
          </a:bodyPr>
          <a:lstStyle/>
          <a:p>
            <a:pPr eaLnBrk="0" hangingPunct="0">
              <a:lnSpc>
                <a:spcPct val="85000"/>
              </a:lnSpc>
              <a:spcBef>
                <a:spcPct val="0"/>
              </a:spcBef>
              <a:buClrTx/>
              <a:buFontTx/>
              <a:buNone/>
            </a:pPr>
            <a:r>
              <a:rPr lang="en-US" sz="1000" b="1">
                <a:solidFill>
                  <a:srgbClr val="000000"/>
                </a:solidFill>
                <a:latin typeface="Verdana" pitchFamily="34" charset="0"/>
              </a:rPr>
              <a:t>Hosts</a:t>
            </a:r>
            <a:endParaRPr lang="en-US" sz="1600" b="1">
              <a:solidFill>
                <a:srgbClr val="000000"/>
              </a:solidFill>
            </a:endParaRPr>
          </a:p>
        </p:txBody>
      </p:sp>
      <p:sp>
        <p:nvSpPr>
          <p:cNvPr id="17" name="Line 7"/>
          <p:cNvSpPr>
            <a:spLocks noChangeShapeType="1"/>
          </p:cNvSpPr>
          <p:nvPr/>
        </p:nvSpPr>
        <p:spPr bwMode="auto">
          <a:xfrm>
            <a:off x="1346176" y="1290731"/>
            <a:ext cx="5917153" cy="1164646"/>
          </a:xfrm>
          <a:prstGeom prst="line">
            <a:avLst/>
          </a:prstGeom>
          <a:noFill/>
          <a:ln w="12700">
            <a:noFill/>
            <a:round/>
            <a:headEnd/>
            <a:tailEnd/>
          </a:ln>
          <a:effectLst/>
        </p:spPr>
        <p:txBody>
          <a:bodyPr lIns="0" tIns="0" rIns="0" bIns="0" anchor="ctr" anchorCtr="1"/>
          <a:lstStyle/>
          <a:p>
            <a:endParaRPr lang="en-US"/>
          </a:p>
        </p:txBody>
      </p:sp>
      <p:sp>
        <p:nvSpPr>
          <p:cNvPr id="18" name="Text Box 8"/>
          <p:cNvSpPr txBox="1">
            <a:spLocks noChangeArrowheads="1"/>
          </p:cNvSpPr>
          <p:nvPr/>
        </p:nvSpPr>
        <p:spPr bwMode="gray">
          <a:xfrm>
            <a:off x="4161875" y="1161922"/>
            <a:ext cx="1770839" cy="243305"/>
          </a:xfrm>
          <a:prstGeom prst="rect">
            <a:avLst/>
          </a:prstGeom>
          <a:noFill/>
          <a:ln w="9525" algn="ctr">
            <a:noFill/>
            <a:miter lim="800000"/>
            <a:headEnd/>
            <a:tailEnd/>
          </a:ln>
          <a:effectLst/>
        </p:spPr>
        <p:txBody>
          <a:bodyPr lIns="0" tIns="0" rIns="0" bIns="0">
            <a:spAutoFit/>
          </a:bodyPr>
          <a:lstStyle/>
          <a:p>
            <a:pPr>
              <a:spcBef>
                <a:spcPct val="0"/>
              </a:spcBef>
              <a:buClrTx/>
              <a:buFontTx/>
              <a:buNone/>
            </a:pPr>
            <a:r>
              <a:rPr lang="en-US" sz="1600" b="1" dirty="0">
                <a:solidFill>
                  <a:srgbClr val="000000"/>
                </a:solidFill>
              </a:rPr>
              <a:t>…………</a:t>
            </a:r>
          </a:p>
        </p:txBody>
      </p:sp>
      <p:sp>
        <p:nvSpPr>
          <p:cNvPr id="19" name="Line 9"/>
          <p:cNvSpPr>
            <a:spLocks noChangeShapeType="1"/>
          </p:cNvSpPr>
          <p:nvPr/>
        </p:nvSpPr>
        <p:spPr bwMode="gray">
          <a:xfrm flipV="1">
            <a:off x="1912913" y="1639587"/>
            <a:ext cx="1105913" cy="1085930"/>
          </a:xfrm>
          <a:prstGeom prst="line">
            <a:avLst/>
          </a:prstGeom>
          <a:noFill/>
          <a:ln w="12700">
            <a:solidFill>
              <a:srgbClr val="0000FF"/>
            </a:solidFill>
            <a:round/>
            <a:headEnd/>
            <a:tailEnd/>
          </a:ln>
          <a:effectLst/>
        </p:spPr>
        <p:txBody>
          <a:bodyPr/>
          <a:lstStyle/>
          <a:p>
            <a:endParaRPr lang="en-US"/>
          </a:p>
        </p:txBody>
      </p:sp>
      <p:sp>
        <p:nvSpPr>
          <p:cNvPr id="20" name="Line 10"/>
          <p:cNvSpPr>
            <a:spLocks noChangeShapeType="1"/>
          </p:cNvSpPr>
          <p:nvPr/>
        </p:nvSpPr>
        <p:spPr bwMode="gray">
          <a:xfrm flipV="1">
            <a:off x="3673417" y="1628853"/>
            <a:ext cx="192932" cy="1096664"/>
          </a:xfrm>
          <a:prstGeom prst="line">
            <a:avLst/>
          </a:prstGeom>
          <a:noFill/>
          <a:ln w="12700">
            <a:solidFill>
              <a:srgbClr val="0000FF"/>
            </a:solidFill>
            <a:round/>
            <a:headEnd/>
            <a:tailEnd/>
          </a:ln>
          <a:effectLst/>
        </p:spPr>
        <p:txBody>
          <a:bodyPr/>
          <a:lstStyle/>
          <a:p>
            <a:endParaRPr lang="en-US"/>
          </a:p>
        </p:txBody>
      </p:sp>
      <p:sp>
        <p:nvSpPr>
          <p:cNvPr id="21" name="Line 11"/>
          <p:cNvSpPr>
            <a:spLocks noChangeShapeType="1"/>
          </p:cNvSpPr>
          <p:nvPr/>
        </p:nvSpPr>
        <p:spPr bwMode="gray">
          <a:xfrm flipV="1">
            <a:off x="1912913" y="1666423"/>
            <a:ext cx="4532177" cy="1059094"/>
          </a:xfrm>
          <a:prstGeom prst="line">
            <a:avLst/>
          </a:prstGeom>
          <a:noFill/>
          <a:ln w="12700">
            <a:solidFill>
              <a:srgbClr val="0000FF"/>
            </a:solidFill>
            <a:round/>
            <a:headEnd/>
            <a:tailEnd/>
          </a:ln>
          <a:effectLst/>
        </p:spPr>
        <p:txBody>
          <a:bodyPr/>
          <a:lstStyle/>
          <a:p>
            <a:endParaRPr lang="en-US"/>
          </a:p>
        </p:txBody>
      </p:sp>
      <p:sp>
        <p:nvSpPr>
          <p:cNvPr id="22" name="Line 12"/>
          <p:cNvSpPr>
            <a:spLocks noChangeShapeType="1"/>
          </p:cNvSpPr>
          <p:nvPr/>
        </p:nvSpPr>
        <p:spPr bwMode="gray">
          <a:xfrm flipV="1">
            <a:off x="1912913" y="1619908"/>
            <a:ext cx="3703604" cy="1105609"/>
          </a:xfrm>
          <a:prstGeom prst="line">
            <a:avLst/>
          </a:prstGeom>
          <a:noFill/>
          <a:ln w="12700">
            <a:solidFill>
              <a:srgbClr val="0000FF"/>
            </a:solidFill>
            <a:round/>
            <a:headEnd/>
            <a:tailEnd/>
          </a:ln>
          <a:effectLst/>
        </p:spPr>
        <p:txBody>
          <a:bodyPr/>
          <a:lstStyle/>
          <a:p>
            <a:endParaRPr lang="en-US"/>
          </a:p>
        </p:txBody>
      </p:sp>
      <p:sp>
        <p:nvSpPr>
          <p:cNvPr id="23" name="Line 13"/>
          <p:cNvSpPr>
            <a:spLocks noChangeShapeType="1"/>
          </p:cNvSpPr>
          <p:nvPr/>
        </p:nvSpPr>
        <p:spPr bwMode="gray">
          <a:xfrm flipV="1">
            <a:off x="1912913" y="1616330"/>
            <a:ext cx="1953436" cy="1109187"/>
          </a:xfrm>
          <a:prstGeom prst="line">
            <a:avLst/>
          </a:prstGeom>
          <a:noFill/>
          <a:ln w="12700">
            <a:solidFill>
              <a:srgbClr val="0000FF"/>
            </a:solidFill>
            <a:round/>
            <a:headEnd/>
            <a:tailEnd/>
          </a:ln>
          <a:effectLst/>
        </p:spPr>
        <p:txBody>
          <a:bodyPr/>
          <a:lstStyle/>
          <a:p>
            <a:endParaRPr lang="en-US"/>
          </a:p>
        </p:txBody>
      </p:sp>
      <p:sp>
        <p:nvSpPr>
          <p:cNvPr id="24" name="Line 14"/>
          <p:cNvSpPr>
            <a:spLocks noChangeShapeType="1"/>
          </p:cNvSpPr>
          <p:nvPr/>
        </p:nvSpPr>
        <p:spPr bwMode="gray">
          <a:xfrm flipH="1" flipV="1">
            <a:off x="3034330" y="1650321"/>
            <a:ext cx="639087" cy="1075196"/>
          </a:xfrm>
          <a:prstGeom prst="line">
            <a:avLst/>
          </a:prstGeom>
          <a:noFill/>
          <a:ln w="12700">
            <a:solidFill>
              <a:srgbClr val="0000FF"/>
            </a:solidFill>
            <a:round/>
            <a:headEnd/>
            <a:tailEnd/>
          </a:ln>
          <a:effectLst/>
        </p:spPr>
        <p:txBody>
          <a:bodyPr/>
          <a:lstStyle/>
          <a:p>
            <a:endParaRPr lang="en-US"/>
          </a:p>
        </p:txBody>
      </p:sp>
      <p:sp>
        <p:nvSpPr>
          <p:cNvPr id="25" name="Line 15"/>
          <p:cNvSpPr>
            <a:spLocks noChangeShapeType="1"/>
          </p:cNvSpPr>
          <p:nvPr/>
        </p:nvSpPr>
        <p:spPr bwMode="gray">
          <a:xfrm flipV="1">
            <a:off x="3673417" y="1636009"/>
            <a:ext cx="1901757" cy="1089508"/>
          </a:xfrm>
          <a:prstGeom prst="line">
            <a:avLst/>
          </a:prstGeom>
          <a:noFill/>
          <a:ln w="12700">
            <a:solidFill>
              <a:srgbClr val="0000FF"/>
            </a:solidFill>
            <a:round/>
            <a:headEnd/>
            <a:tailEnd/>
          </a:ln>
          <a:effectLst/>
        </p:spPr>
        <p:txBody>
          <a:bodyPr/>
          <a:lstStyle/>
          <a:p>
            <a:endParaRPr lang="en-US"/>
          </a:p>
        </p:txBody>
      </p:sp>
      <p:sp>
        <p:nvSpPr>
          <p:cNvPr id="26" name="Line 16"/>
          <p:cNvSpPr>
            <a:spLocks noChangeShapeType="1"/>
          </p:cNvSpPr>
          <p:nvPr/>
        </p:nvSpPr>
        <p:spPr bwMode="gray">
          <a:xfrm flipV="1">
            <a:off x="3673417" y="1655688"/>
            <a:ext cx="2811294" cy="1069829"/>
          </a:xfrm>
          <a:prstGeom prst="line">
            <a:avLst/>
          </a:prstGeom>
          <a:noFill/>
          <a:ln w="12700">
            <a:solidFill>
              <a:srgbClr val="0000FF"/>
            </a:solidFill>
            <a:round/>
            <a:headEnd/>
            <a:tailEnd/>
          </a:ln>
          <a:effectLst/>
        </p:spPr>
        <p:txBody>
          <a:bodyPr/>
          <a:lstStyle/>
          <a:p>
            <a:endParaRPr lang="en-US"/>
          </a:p>
        </p:txBody>
      </p:sp>
      <p:grpSp>
        <p:nvGrpSpPr>
          <p:cNvPr id="32" name="Group 24"/>
          <p:cNvGrpSpPr>
            <a:grpSpLocks/>
          </p:cNvGrpSpPr>
          <p:nvPr/>
        </p:nvGrpSpPr>
        <p:grpSpPr bwMode="auto">
          <a:xfrm flipV="1">
            <a:off x="1785440" y="2965245"/>
            <a:ext cx="365193" cy="1461622"/>
            <a:chOff x="1526" y="2440"/>
            <a:chExt cx="219" cy="432"/>
          </a:xfrm>
        </p:grpSpPr>
        <p:sp>
          <p:nvSpPr>
            <p:cNvPr id="51" name="Oval 25"/>
            <p:cNvSpPr>
              <a:spLocks noChangeArrowheads="1"/>
            </p:cNvSpPr>
            <p:nvPr/>
          </p:nvSpPr>
          <p:spPr bwMode="gray">
            <a:xfrm rot="5283772" flipV="1">
              <a:off x="1603" y="2496"/>
              <a:ext cx="65" cy="219"/>
            </a:xfrm>
            <a:prstGeom prst="ellipse">
              <a:avLst/>
            </a:prstGeom>
            <a:noFill/>
            <a:ln w="38100" algn="ctr">
              <a:solidFill>
                <a:srgbClr val="FF9900"/>
              </a:solidFill>
              <a:round/>
              <a:headEnd/>
              <a:tailEnd/>
            </a:ln>
            <a:effectLst/>
          </p:spPr>
          <p:txBody>
            <a:bodyPr/>
            <a:lstStyle/>
            <a:p>
              <a:endParaRPr lang="en-US"/>
            </a:p>
          </p:txBody>
        </p:sp>
        <p:sp>
          <p:nvSpPr>
            <p:cNvPr id="52" name="Line 26"/>
            <p:cNvSpPr>
              <a:spLocks noChangeShapeType="1"/>
            </p:cNvSpPr>
            <p:nvPr/>
          </p:nvSpPr>
          <p:spPr bwMode="gray">
            <a:xfrm flipV="1">
              <a:off x="1612" y="2447"/>
              <a:ext cx="3" cy="425"/>
            </a:xfrm>
            <a:prstGeom prst="line">
              <a:avLst/>
            </a:prstGeom>
            <a:noFill/>
            <a:ln w="38100">
              <a:solidFill>
                <a:srgbClr val="FF9900"/>
              </a:solidFill>
              <a:round/>
              <a:headEnd/>
              <a:tailEnd/>
            </a:ln>
            <a:effectLst/>
          </p:spPr>
          <p:txBody>
            <a:bodyPr/>
            <a:lstStyle/>
            <a:p>
              <a:endParaRPr lang="en-US"/>
            </a:p>
          </p:txBody>
        </p:sp>
        <p:sp>
          <p:nvSpPr>
            <p:cNvPr id="53" name="Line 27"/>
            <p:cNvSpPr>
              <a:spLocks noChangeShapeType="1"/>
            </p:cNvSpPr>
            <p:nvPr/>
          </p:nvSpPr>
          <p:spPr bwMode="gray">
            <a:xfrm flipV="1">
              <a:off x="1657" y="2440"/>
              <a:ext cx="3" cy="425"/>
            </a:xfrm>
            <a:prstGeom prst="line">
              <a:avLst/>
            </a:prstGeom>
            <a:noFill/>
            <a:ln w="38100">
              <a:solidFill>
                <a:srgbClr val="FF9900"/>
              </a:solidFill>
              <a:round/>
              <a:headEnd/>
              <a:tailEnd/>
            </a:ln>
            <a:effectLst/>
          </p:spPr>
          <p:txBody>
            <a:bodyPr/>
            <a:lstStyle/>
            <a:p>
              <a:endParaRPr lang="en-US"/>
            </a:p>
          </p:txBody>
        </p:sp>
      </p:grpSp>
      <p:grpSp>
        <p:nvGrpSpPr>
          <p:cNvPr id="33" name="Group 28"/>
          <p:cNvGrpSpPr>
            <a:grpSpLocks/>
          </p:cNvGrpSpPr>
          <p:nvPr/>
        </p:nvGrpSpPr>
        <p:grpSpPr bwMode="auto">
          <a:xfrm flipV="1">
            <a:off x="4343400" y="2974189"/>
            <a:ext cx="365193" cy="1391851"/>
            <a:chOff x="1526" y="2440"/>
            <a:chExt cx="219" cy="432"/>
          </a:xfrm>
        </p:grpSpPr>
        <p:sp>
          <p:nvSpPr>
            <p:cNvPr id="48" name="Oval 29"/>
            <p:cNvSpPr>
              <a:spLocks noChangeArrowheads="1"/>
            </p:cNvSpPr>
            <p:nvPr/>
          </p:nvSpPr>
          <p:spPr bwMode="gray">
            <a:xfrm rot="5283772" flipV="1">
              <a:off x="1603" y="2496"/>
              <a:ext cx="65" cy="219"/>
            </a:xfrm>
            <a:prstGeom prst="ellipse">
              <a:avLst/>
            </a:prstGeom>
            <a:noFill/>
            <a:ln w="38100" algn="ctr">
              <a:solidFill>
                <a:srgbClr val="FF9900"/>
              </a:solidFill>
              <a:round/>
              <a:headEnd/>
              <a:tailEnd/>
            </a:ln>
            <a:effectLst/>
          </p:spPr>
          <p:txBody>
            <a:bodyPr/>
            <a:lstStyle/>
            <a:p>
              <a:endParaRPr lang="en-US"/>
            </a:p>
          </p:txBody>
        </p:sp>
        <p:sp>
          <p:nvSpPr>
            <p:cNvPr id="49" name="Line 30"/>
            <p:cNvSpPr>
              <a:spLocks noChangeShapeType="1"/>
            </p:cNvSpPr>
            <p:nvPr/>
          </p:nvSpPr>
          <p:spPr bwMode="gray">
            <a:xfrm flipV="1">
              <a:off x="1612" y="2447"/>
              <a:ext cx="3" cy="425"/>
            </a:xfrm>
            <a:prstGeom prst="line">
              <a:avLst/>
            </a:prstGeom>
            <a:noFill/>
            <a:ln w="38100">
              <a:solidFill>
                <a:srgbClr val="FF9900"/>
              </a:solidFill>
              <a:round/>
              <a:headEnd/>
              <a:tailEnd/>
            </a:ln>
            <a:effectLst/>
          </p:spPr>
          <p:txBody>
            <a:bodyPr/>
            <a:lstStyle/>
            <a:p>
              <a:endParaRPr lang="en-US"/>
            </a:p>
          </p:txBody>
        </p:sp>
        <p:sp>
          <p:nvSpPr>
            <p:cNvPr id="50" name="Line 31"/>
            <p:cNvSpPr>
              <a:spLocks noChangeShapeType="1"/>
            </p:cNvSpPr>
            <p:nvPr/>
          </p:nvSpPr>
          <p:spPr bwMode="gray">
            <a:xfrm flipV="1">
              <a:off x="1657" y="2440"/>
              <a:ext cx="3" cy="425"/>
            </a:xfrm>
            <a:prstGeom prst="line">
              <a:avLst/>
            </a:prstGeom>
            <a:noFill/>
            <a:ln w="38100">
              <a:solidFill>
                <a:srgbClr val="FF9900"/>
              </a:solidFill>
              <a:round/>
              <a:headEnd/>
              <a:tailEnd/>
            </a:ln>
            <a:effectLst/>
          </p:spPr>
          <p:txBody>
            <a:bodyPr/>
            <a:lstStyle/>
            <a:p>
              <a:endParaRPr lang="en-US"/>
            </a:p>
          </p:txBody>
        </p:sp>
      </p:grpSp>
      <p:sp>
        <p:nvSpPr>
          <p:cNvPr id="34" name="Line 32"/>
          <p:cNvSpPr>
            <a:spLocks noChangeShapeType="1"/>
          </p:cNvSpPr>
          <p:nvPr/>
        </p:nvSpPr>
        <p:spPr bwMode="gray">
          <a:xfrm flipH="1">
            <a:off x="2544007" y="2862942"/>
            <a:ext cx="1930020" cy="1490119"/>
          </a:xfrm>
          <a:prstGeom prst="line">
            <a:avLst/>
          </a:prstGeom>
          <a:noFill/>
          <a:ln w="38100">
            <a:solidFill>
              <a:srgbClr val="FF9900"/>
            </a:solidFill>
            <a:round/>
            <a:headEnd/>
            <a:tailEnd/>
          </a:ln>
          <a:effectLst/>
        </p:spPr>
        <p:txBody>
          <a:bodyPr/>
          <a:lstStyle/>
          <a:p>
            <a:endParaRPr lang="en-US"/>
          </a:p>
        </p:txBody>
      </p:sp>
      <p:sp>
        <p:nvSpPr>
          <p:cNvPr id="35" name="Line 33"/>
          <p:cNvSpPr>
            <a:spLocks noChangeShapeType="1"/>
          </p:cNvSpPr>
          <p:nvPr/>
        </p:nvSpPr>
        <p:spPr bwMode="gray">
          <a:xfrm>
            <a:off x="1964592" y="3060063"/>
            <a:ext cx="2359971" cy="1357859"/>
          </a:xfrm>
          <a:prstGeom prst="line">
            <a:avLst/>
          </a:prstGeom>
          <a:noFill/>
          <a:ln w="38100">
            <a:solidFill>
              <a:srgbClr val="FF9900"/>
            </a:solidFill>
            <a:round/>
            <a:headEnd/>
            <a:tailEnd/>
          </a:ln>
          <a:effectLst/>
        </p:spPr>
        <p:txBody>
          <a:bodyPr/>
          <a:lstStyle/>
          <a:p>
            <a:endParaRPr lang="en-US"/>
          </a:p>
        </p:txBody>
      </p:sp>
      <p:sp>
        <p:nvSpPr>
          <p:cNvPr id="36" name="Text Box 34"/>
          <p:cNvSpPr txBox="1">
            <a:spLocks noChangeArrowheads="1"/>
          </p:cNvSpPr>
          <p:nvPr/>
        </p:nvSpPr>
        <p:spPr bwMode="gray">
          <a:xfrm>
            <a:off x="2844428" y="5486400"/>
            <a:ext cx="1117972" cy="128809"/>
          </a:xfrm>
          <a:prstGeom prst="rect">
            <a:avLst/>
          </a:prstGeom>
          <a:noFill/>
          <a:ln w="12700">
            <a:noFill/>
            <a:miter lim="800000"/>
            <a:headEnd/>
            <a:tailEnd/>
          </a:ln>
          <a:effectLst/>
        </p:spPr>
        <p:txBody>
          <a:bodyPr lIns="0" tIns="0" rIns="0" bIns="0" anchor="ctr">
            <a:spAutoFit/>
          </a:bodyPr>
          <a:lstStyle/>
          <a:p>
            <a:pPr eaLnBrk="0" hangingPunct="0">
              <a:lnSpc>
                <a:spcPct val="85000"/>
              </a:lnSpc>
              <a:spcBef>
                <a:spcPct val="0"/>
              </a:spcBef>
              <a:buClrTx/>
              <a:buFontTx/>
              <a:buNone/>
            </a:pPr>
            <a:r>
              <a:rPr lang="en-US" sz="1000" b="1" dirty="0">
                <a:solidFill>
                  <a:srgbClr val="000000"/>
                </a:solidFill>
                <a:latin typeface="Verdana" pitchFamily="34" charset="0"/>
              </a:rPr>
              <a:t>Storage Arrays</a:t>
            </a:r>
          </a:p>
        </p:txBody>
      </p:sp>
      <p:sp>
        <p:nvSpPr>
          <p:cNvPr id="37" name="Text Box 35"/>
          <p:cNvSpPr txBox="1">
            <a:spLocks noChangeArrowheads="1"/>
          </p:cNvSpPr>
          <p:nvPr/>
        </p:nvSpPr>
        <p:spPr bwMode="gray">
          <a:xfrm>
            <a:off x="2877361" y="5088905"/>
            <a:ext cx="1770839" cy="245095"/>
          </a:xfrm>
          <a:prstGeom prst="rect">
            <a:avLst/>
          </a:prstGeom>
          <a:noFill/>
          <a:ln w="9525" algn="ctr">
            <a:noFill/>
            <a:miter lim="800000"/>
            <a:headEnd/>
            <a:tailEnd/>
          </a:ln>
          <a:effectLst/>
        </p:spPr>
        <p:txBody>
          <a:bodyPr lIns="0" tIns="0" rIns="0" bIns="0">
            <a:spAutoFit/>
          </a:bodyPr>
          <a:lstStyle/>
          <a:p>
            <a:pPr>
              <a:spcBef>
                <a:spcPct val="0"/>
              </a:spcBef>
              <a:buClrTx/>
              <a:buFontTx/>
              <a:buNone/>
            </a:pPr>
            <a:r>
              <a:rPr lang="en-US" sz="1600" b="1" dirty="0">
                <a:solidFill>
                  <a:srgbClr val="000000"/>
                </a:solidFill>
              </a:rPr>
              <a:t>…………</a:t>
            </a:r>
          </a:p>
        </p:txBody>
      </p:sp>
      <p:sp>
        <p:nvSpPr>
          <p:cNvPr id="38" name="Line 36"/>
          <p:cNvSpPr>
            <a:spLocks noChangeShapeType="1"/>
          </p:cNvSpPr>
          <p:nvPr/>
        </p:nvSpPr>
        <p:spPr bwMode="gray">
          <a:xfrm flipH="1">
            <a:off x="2398688" y="2971800"/>
            <a:ext cx="1792312" cy="1388873"/>
          </a:xfrm>
          <a:prstGeom prst="line">
            <a:avLst/>
          </a:prstGeom>
          <a:noFill/>
          <a:ln w="38100">
            <a:solidFill>
              <a:srgbClr val="FF9900"/>
            </a:solidFill>
            <a:round/>
            <a:headEnd/>
            <a:tailEnd/>
          </a:ln>
          <a:effectLst/>
        </p:spPr>
        <p:txBody>
          <a:bodyPr/>
          <a:lstStyle/>
          <a:p>
            <a:endParaRPr lang="en-US"/>
          </a:p>
        </p:txBody>
      </p:sp>
      <p:sp>
        <p:nvSpPr>
          <p:cNvPr id="39" name="Line 37"/>
          <p:cNvSpPr>
            <a:spLocks noChangeShapeType="1"/>
          </p:cNvSpPr>
          <p:nvPr/>
        </p:nvSpPr>
        <p:spPr bwMode="gray">
          <a:xfrm>
            <a:off x="2129962" y="3060062"/>
            <a:ext cx="2339299" cy="1348914"/>
          </a:xfrm>
          <a:prstGeom prst="line">
            <a:avLst/>
          </a:prstGeom>
          <a:noFill/>
          <a:ln w="38100">
            <a:solidFill>
              <a:srgbClr val="FF9900"/>
            </a:solidFill>
            <a:round/>
            <a:headEnd/>
            <a:tailEnd/>
          </a:ln>
          <a:effectLst/>
        </p:spPr>
        <p:txBody>
          <a:bodyPr/>
          <a:lstStyle/>
          <a:p>
            <a:endParaRPr lang="en-US"/>
          </a:p>
        </p:txBody>
      </p:sp>
      <p:sp>
        <p:nvSpPr>
          <p:cNvPr id="44" name="Text Box 42"/>
          <p:cNvSpPr txBox="1">
            <a:spLocks noChangeArrowheads="1"/>
          </p:cNvSpPr>
          <p:nvPr/>
        </p:nvSpPr>
        <p:spPr bwMode="gray">
          <a:xfrm>
            <a:off x="5740028" y="2688802"/>
            <a:ext cx="1117972" cy="130598"/>
          </a:xfrm>
          <a:prstGeom prst="rect">
            <a:avLst/>
          </a:prstGeom>
          <a:noFill/>
          <a:ln w="12700">
            <a:noFill/>
            <a:miter lim="800000"/>
            <a:headEnd/>
            <a:tailEnd/>
          </a:ln>
          <a:effectLst/>
        </p:spPr>
        <p:txBody>
          <a:bodyPr lIns="0" tIns="0" rIns="0" bIns="0" anchor="ctr">
            <a:spAutoFit/>
          </a:bodyPr>
          <a:lstStyle/>
          <a:p>
            <a:pPr eaLnBrk="0" hangingPunct="0">
              <a:lnSpc>
                <a:spcPct val="85000"/>
              </a:lnSpc>
              <a:spcBef>
                <a:spcPct val="0"/>
              </a:spcBef>
              <a:buClrTx/>
              <a:buFontTx/>
              <a:buNone/>
            </a:pPr>
            <a:r>
              <a:rPr lang="en-US" sz="1000" b="1" dirty="0" err="1">
                <a:solidFill>
                  <a:srgbClr val="000000"/>
                </a:solidFill>
                <a:latin typeface="Verdana" pitchFamily="34" charset="0"/>
              </a:rPr>
              <a:t>FCoE</a:t>
            </a:r>
            <a:r>
              <a:rPr lang="en-US" sz="1000" b="1" dirty="0">
                <a:solidFill>
                  <a:srgbClr val="000000"/>
                </a:solidFill>
                <a:latin typeface="Verdana" pitchFamily="34" charset="0"/>
              </a:rPr>
              <a:t> Switch</a:t>
            </a:r>
          </a:p>
        </p:txBody>
      </p:sp>
      <p:sp>
        <p:nvSpPr>
          <p:cNvPr id="45" name="Line 43"/>
          <p:cNvSpPr>
            <a:spLocks noChangeShapeType="1"/>
          </p:cNvSpPr>
          <p:nvPr/>
        </p:nvSpPr>
        <p:spPr bwMode="auto">
          <a:xfrm>
            <a:off x="4844630" y="2743200"/>
            <a:ext cx="799289" cy="0"/>
          </a:xfrm>
          <a:prstGeom prst="line">
            <a:avLst/>
          </a:prstGeom>
          <a:noFill/>
          <a:ln w="15875">
            <a:solidFill>
              <a:srgbClr val="000000"/>
            </a:solidFill>
            <a:round/>
            <a:headEnd type="triangle" w="lg" len="med"/>
            <a:tailEnd/>
          </a:ln>
          <a:effectLst/>
        </p:spPr>
        <p:txBody>
          <a:bodyPr/>
          <a:lstStyle/>
          <a:p>
            <a:endParaRPr lang="en-US"/>
          </a:p>
        </p:txBody>
      </p:sp>
      <p:sp>
        <p:nvSpPr>
          <p:cNvPr id="46" name="Text Box 44"/>
          <p:cNvSpPr txBox="1">
            <a:spLocks noChangeArrowheads="1"/>
          </p:cNvSpPr>
          <p:nvPr/>
        </p:nvSpPr>
        <p:spPr bwMode="gray">
          <a:xfrm>
            <a:off x="6643542" y="1936563"/>
            <a:ext cx="1117972" cy="128809"/>
          </a:xfrm>
          <a:prstGeom prst="rect">
            <a:avLst/>
          </a:prstGeom>
          <a:noFill/>
          <a:ln w="12700">
            <a:noFill/>
            <a:miter lim="800000"/>
            <a:headEnd/>
            <a:tailEnd/>
          </a:ln>
          <a:effectLst/>
        </p:spPr>
        <p:txBody>
          <a:bodyPr lIns="0" tIns="0" rIns="0" bIns="0" anchor="ctr">
            <a:spAutoFit/>
          </a:bodyPr>
          <a:lstStyle/>
          <a:p>
            <a:pPr eaLnBrk="0" hangingPunct="0">
              <a:lnSpc>
                <a:spcPct val="85000"/>
              </a:lnSpc>
              <a:spcBef>
                <a:spcPct val="0"/>
              </a:spcBef>
              <a:buClrTx/>
              <a:buFontTx/>
              <a:buNone/>
            </a:pPr>
            <a:r>
              <a:rPr lang="en-US" sz="1000" b="1">
                <a:solidFill>
                  <a:srgbClr val="000000"/>
                </a:solidFill>
                <a:latin typeface="Verdana" pitchFamily="34" charset="0"/>
              </a:rPr>
              <a:t>FCoE links</a:t>
            </a:r>
          </a:p>
        </p:txBody>
      </p:sp>
      <p:sp>
        <p:nvSpPr>
          <p:cNvPr id="47" name="Line 45"/>
          <p:cNvSpPr>
            <a:spLocks noChangeShapeType="1"/>
          </p:cNvSpPr>
          <p:nvPr/>
        </p:nvSpPr>
        <p:spPr bwMode="auto">
          <a:xfrm>
            <a:off x="5752603" y="2011702"/>
            <a:ext cx="799289" cy="0"/>
          </a:xfrm>
          <a:prstGeom prst="line">
            <a:avLst/>
          </a:prstGeom>
          <a:noFill/>
          <a:ln w="15875">
            <a:solidFill>
              <a:srgbClr val="000000"/>
            </a:solidFill>
            <a:round/>
            <a:headEnd type="triangle" w="lg" len="med"/>
            <a:tailEnd/>
          </a:ln>
          <a:effectLst/>
        </p:spPr>
        <p:txBody>
          <a:bodyPr/>
          <a:lstStyle/>
          <a:p>
            <a:endParaRPr lang="en-US"/>
          </a:p>
        </p:txBody>
      </p:sp>
      <p:pic>
        <p:nvPicPr>
          <p:cNvPr id="56" name="Picture 55" descr="Host.png"/>
          <p:cNvPicPr>
            <a:picLocks noChangeAspect="1"/>
          </p:cNvPicPr>
          <p:nvPr/>
        </p:nvPicPr>
        <p:blipFill>
          <a:blip r:embed="rId4" cstate="print"/>
          <a:stretch>
            <a:fillRect/>
          </a:stretch>
        </p:blipFill>
        <p:spPr>
          <a:xfrm>
            <a:off x="2808514" y="914400"/>
            <a:ext cx="470757" cy="748326"/>
          </a:xfrm>
          <a:prstGeom prst="rect">
            <a:avLst/>
          </a:prstGeom>
        </p:spPr>
      </p:pic>
      <p:pic>
        <p:nvPicPr>
          <p:cNvPr id="57" name="Picture 56" descr="Host.png"/>
          <p:cNvPicPr>
            <a:picLocks noChangeAspect="1"/>
          </p:cNvPicPr>
          <p:nvPr/>
        </p:nvPicPr>
        <p:blipFill>
          <a:blip r:embed="rId4" cstate="print"/>
          <a:stretch>
            <a:fillRect/>
          </a:stretch>
        </p:blipFill>
        <p:spPr>
          <a:xfrm>
            <a:off x="3570514" y="914400"/>
            <a:ext cx="470757" cy="748326"/>
          </a:xfrm>
          <a:prstGeom prst="rect">
            <a:avLst/>
          </a:prstGeom>
        </p:spPr>
      </p:pic>
      <p:pic>
        <p:nvPicPr>
          <p:cNvPr id="58" name="Picture 57" descr="Host.png"/>
          <p:cNvPicPr>
            <a:picLocks noChangeAspect="1"/>
          </p:cNvPicPr>
          <p:nvPr/>
        </p:nvPicPr>
        <p:blipFill>
          <a:blip r:embed="rId4" cstate="print"/>
          <a:stretch>
            <a:fillRect/>
          </a:stretch>
        </p:blipFill>
        <p:spPr>
          <a:xfrm>
            <a:off x="5323114" y="914400"/>
            <a:ext cx="470757" cy="748326"/>
          </a:xfrm>
          <a:prstGeom prst="rect">
            <a:avLst/>
          </a:prstGeom>
        </p:spPr>
      </p:pic>
      <p:pic>
        <p:nvPicPr>
          <p:cNvPr id="59" name="Picture 58" descr="Host.png"/>
          <p:cNvPicPr>
            <a:picLocks noChangeAspect="1"/>
          </p:cNvPicPr>
          <p:nvPr/>
        </p:nvPicPr>
        <p:blipFill>
          <a:blip r:embed="rId4" cstate="print"/>
          <a:stretch>
            <a:fillRect/>
          </a:stretch>
        </p:blipFill>
        <p:spPr>
          <a:xfrm>
            <a:off x="6237514" y="914400"/>
            <a:ext cx="470757" cy="748326"/>
          </a:xfrm>
          <a:prstGeom prst="rect">
            <a:avLst/>
          </a:prstGeom>
        </p:spPr>
      </p:pic>
      <p:pic>
        <p:nvPicPr>
          <p:cNvPr id="60" name="Picture 59" descr="Storage Array_Tall.png"/>
          <p:cNvPicPr>
            <a:picLocks noChangeAspect="1"/>
          </p:cNvPicPr>
          <p:nvPr/>
        </p:nvPicPr>
        <p:blipFill>
          <a:blip r:embed="rId5" cstate="print"/>
          <a:stretch>
            <a:fillRect/>
          </a:stretch>
        </p:blipFill>
        <p:spPr>
          <a:xfrm>
            <a:off x="1665514" y="4253526"/>
            <a:ext cx="984738" cy="1600200"/>
          </a:xfrm>
          <a:prstGeom prst="rect">
            <a:avLst/>
          </a:prstGeom>
        </p:spPr>
      </p:pic>
      <p:pic>
        <p:nvPicPr>
          <p:cNvPr id="61" name="Picture 60" descr="Storage Array_Tall.png"/>
          <p:cNvPicPr>
            <a:picLocks noChangeAspect="1"/>
          </p:cNvPicPr>
          <p:nvPr/>
        </p:nvPicPr>
        <p:blipFill>
          <a:blip r:embed="rId5" cstate="print"/>
          <a:stretch>
            <a:fillRect/>
          </a:stretch>
        </p:blipFill>
        <p:spPr>
          <a:xfrm>
            <a:off x="4180114" y="4329726"/>
            <a:ext cx="984738" cy="1600200"/>
          </a:xfrm>
          <a:prstGeom prst="rect">
            <a:avLst/>
          </a:prstGeom>
        </p:spPr>
      </p:pic>
      <p:pic>
        <p:nvPicPr>
          <p:cNvPr id="62" name="Picture 6" descr="Blue Cloud.png"/>
          <p:cNvPicPr>
            <a:picLocks noChangeAspect="1"/>
          </p:cNvPicPr>
          <p:nvPr/>
        </p:nvPicPr>
        <p:blipFill>
          <a:blip r:embed="rId6" cstate="print"/>
          <a:srcRect/>
          <a:stretch>
            <a:fillRect/>
          </a:stretch>
        </p:blipFill>
        <p:spPr bwMode="auto">
          <a:xfrm>
            <a:off x="6472218" y="3962400"/>
            <a:ext cx="1604982" cy="831850"/>
          </a:xfrm>
          <a:prstGeom prst="rect">
            <a:avLst/>
          </a:prstGeom>
          <a:noFill/>
          <a:ln w="9525">
            <a:noFill/>
            <a:miter lim="800000"/>
            <a:headEnd/>
            <a:tailEnd/>
          </a:ln>
        </p:spPr>
      </p:pic>
      <p:sp>
        <p:nvSpPr>
          <p:cNvPr id="55" name="Rectangle 23"/>
          <p:cNvSpPr>
            <a:spLocks noChangeArrowheads="1"/>
          </p:cNvSpPr>
          <p:nvPr/>
        </p:nvSpPr>
        <p:spPr bwMode="auto">
          <a:xfrm>
            <a:off x="6966858" y="4288972"/>
            <a:ext cx="343373" cy="181953"/>
          </a:xfrm>
          <a:prstGeom prst="rect">
            <a:avLst/>
          </a:prstGeom>
          <a:noFill/>
          <a:ln w="9525">
            <a:noFill/>
            <a:miter lim="800000"/>
            <a:headEnd/>
            <a:tailEnd/>
          </a:ln>
        </p:spPr>
        <p:txBody>
          <a:bodyPr wrap="none" lIns="0" tIns="0" rIns="0" bIns="0">
            <a:spAutoFit/>
          </a:bodyPr>
          <a:lstStyle/>
          <a:p>
            <a:pPr algn="l">
              <a:spcBef>
                <a:spcPct val="0"/>
              </a:spcBef>
              <a:buClrTx/>
              <a:buFontTx/>
              <a:buNone/>
            </a:pPr>
            <a:r>
              <a:rPr lang="en-US" sz="1200" b="1" dirty="0">
                <a:solidFill>
                  <a:srgbClr val="000000"/>
                </a:solidFill>
                <a:latin typeface="Verdana" pitchFamily="34" charset="0"/>
              </a:rPr>
              <a:t>LAN</a:t>
            </a:r>
            <a:endParaRPr lang="en-US" sz="1800" b="1" dirty="0">
              <a:solidFill>
                <a:srgbClr val="000000"/>
              </a:solidFill>
            </a:endParaRPr>
          </a:p>
        </p:txBody>
      </p:sp>
      <p:pic>
        <p:nvPicPr>
          <p:cNvPr id="64" name="Picture 63" descr="Converged Switch Icon.png"/>
          <p:cNvPicPr>
            <a:picLocks noChangeAspect="1"/>
          </p:cNvPicPr>
          <p:nvPr/>
        </p:nvPicPr>
        <p:blipFill>
          <a:blip r:embed="rId7" cstate="print"/>
          <a:stretch>
            <a:fillRect/>
          </a:stretch>
        </p:blipFill>
        <p:spPr>
          <a:xfrm>
            <a:off x="1396628" y="2329542"/>
            <a:ext cx="1466460" cy="768146"/>
          </a:xfrm>
          <a:prstGeom prst="rect">
            <a:avLst/>
          </a:prstGeom>
        </p:spPr>
      </p:pic>
      <p:pic>
        <p:nvPicPr>
          <p:cNvPr id="65" name="Picture 64" descr="Converged Switch Icon.png"/>
          <p:cNvPicPr>
            <a:picLocks noChangeAspect="1"/>
          </p:cNvPicPr>
          <p:nvPr/>
        </p:nvPicPr>
        <p:blipFill>
          <a:blip r:embed="rId7" cstate="print"/>
          <a:stretch>
            <a:fillRect/>
          </a:stretch>
        </p:blipFill>
        <p:spPr>
          <a:xfrm>
            <a:off x="3352800" y="2286000"/>
            <a:ext cx="1466460" cy="768146"/>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Components of FCoE</a:t>
            </a:r>
            <a:endParaRPr lang="en-US" dirty="0"/>
          </a:p>
        </p:txBody>
      </p:sp>
      <p:sp>
        <p:nvSpPr>
          <p:cNvPr id="8" name="Content Placeholder 7"/>
          <p:cNvSpPr>
            <a:spLocks noGrp="1"/>
          </p:cNvSpPr>
          <p:nvPr>
            <p:ph idx="1"/>
          </p:nvPr>
        </p:nvSpPr>
        <p:spPr>
          <a:xfrm>
            <a:off x="304800" y="914400"/>
            <a:ext cx="8229600" cy="5181600"/>
          </a:xfrm>
        </p:spPr>
        <p:txBody>
          <a:bodyPr/>
          <a:lstStyle/>
          <a:p>
            <a:r>
              <a:rPr lang="en-US" dirty="0" smtClean="0"/>
              <a:t>Converged Network Adapter(CNA)</a:t>
            </a:r>
          </a:p>
          <a:p>
            <a:pPr lvl="1"/>
            <a:r>
              <a:rPr lang="en-US" dirty="0" smtClean="0"/>
              <a:t>Multi function adapter</a:t>
            </a:r>
          </a:p>
          <a:p>
            <a:pPr lvl="1"/>
            <a:r>
              <a:rPr lang="en-US" dirty="0" smtClean="0"/>
              <a:t>Performs the data networking of NIC and storage networking of HBA</a:t>
            </a:r>
          </a:p>
          <a:p>
            <a:r>
              <a:rPr lang="en-US" dirty="0" smtClean="0"/>
              <a:t>FCoE Switch</a:t>
            </a:r>
          </a:p>
          <a:p>
            <a:pPr lvl="1"/>
            <a:r>
              <a:rPr lang="en-US" dirty="0" smtClean="0"/>
              <a:t>Contains Ethernet bridge and Fibre Channel Forwarder (FCF)</a:t>
            </a:r>
          </a:p>
          <a:p>
            <a:pPr lvl="1"/>
            <a:r>
              <a:rPr lang="en-US" dirty="0" smtClean="0"/>
              <a:t>FCF encapsulates FC frames into FCoE frames and de-capsulates FCoE frames to FC frames</a:t>
            </a:r>
          </a:p>
          <a:p>
            <a:r>
              <a:rPr lang="en-US" dirty="0" smtClean="0"/>
              <a:t>Converged Enhanced Ethernet (CEE)</a:t>
            </a:r>
          </a:p>
          <a:p>
            <a:pPr lvl="1"/>
            <a:r>
              <a:rPr lang="en-US" dirty="0" smtClean="0"/>
              <a:t>Extensions to conventional Ethernet standard to eliminate its </a:t>
            </a:r>
            <a:r>
              <a:rPr lang="en-US" dirty="0" err="1" smtClean="0"/>
              <a:t>lossy</a:t>
            </a:r>
            <a:r>
              <a:rPr lang="en-US" dirty="0" smtClean="0"/>
              <a:t> nature</a:t>
            </a:r>
          </a:p>
          <a:p>
            <a:endParaRPr lang="en-US" dirty="0" smtClean="0"/>
          </a:p>
          <a:p>
            <a:endParaRPr lang="en-US" dirty="0" smtClean="0"/>
          </a:p>
          <a:p>
            <a:pPr lvl="1"/>
            <a:endParaRPr lang="en-US" dirty="0" smtClean="0"/>
          </a:p>
          <a:p>
            <a:pPr>
              <a:buNone/>
            </a:pPr>
            <a:endParaRPr lang="en-US" dirty="0"/>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38</a:t>
            </a:fld>
            <a:endParaRPr lang="en-US" dirty="0"/>
          </a:p>
        </p:txBody>
      </p:sp>
      <p:sp>
        <p:nvSpPr>
          <p:cNvPr id="9"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lide Number Placeholder 4"/>
          <p:cNvSpPr>
            <a:spLocks noGrp="1"/>
          </p:cNvSpPr>
          <p:nvPr>
            <p:ph type="sldNum" sz="quarter" idx="11"/>
          </p:nvPr>
        </p:nvSpPr>
        <p:spPr/>
        <p:txBody>
          <a:bodyPr/>
          <a:lstStyle/>
          <a:p>
            <a:r>
              <a:rPr lang="en-US" dirty="0" smtClean="0"/>
              <a:t> </a:t>
            </a:r>
            <a:fld id="{9ECE4F51-A009-4666-B1E5-382BEB3B789B}" type="slidenum">
              <a:rPr lang="en-US" smtClean="0"/>
              <a:pPr/>
              <a:t>39</a:t>
            </a:fld>
            <a:endParaRPr lang="en-US" dirty="0"/>
          </a:p>
        </p:txBody>
      </p:sp>
      <p:sp>
        <p:nvSpPr>
          <p:cNvPr id="2953218" name="AutoShape 2"/>
          <p:cNvSpPr>
            <a:spLocks noChangeArrowheads="1"/>
          </p:cNvSpPr>
          <p:nvPr/>
        </p:nvSpPr>
        <p:spPr bwMode="auto">
          <a:xfrm>
            <a:off x="6705600" y="1066800"/>
            <a:ext cx="2232025" cy="3352800"/>
          </a:xfrm>
          <a:prstGeom prst="roundRect">
            <a:avLst>
              <a:gd name="adj" fmla="val 9644"/>
            </a:avLst>
          </a:prstGeom>
          <a:solidFill>
            <a:schemeClr val="bg1"/>
          </a:solidFill>
          <a:ln w="28575" algn="ctr">
            <a:solidFill>
              <a:srgbClr val="8B7E3D"/>
            </a:solidFill>
            <a:round/>
            <a:headEnd/>
            <a:tailEnd/>
          </a:ln>
          <a:effectLst/>
        </p:spPr>
        <p:txBody>
          <a:bodyPr wrap="none" lIns="0" tIns="0" rIns="0" bIns="0" anchor="ctr"/>
          <a:lstStyle/>
          <a:p>
            <a:endParaRPr lang="en-US" sz="1400" dirty="0">
              <a:latin typeface="Calibri" pitchFamily="34" charset="0"/>
            </a:endParaRPr>
          </a:p>
        </p:txBody>
      </p:sp>
      <p:pic>
        <p:nvPicPr>
          <p:cNvPr id="2953219" name="Picture 3" descr="Client1"/>
          <p:cNvPicPr>
            <a:picLocks noChangeAspect="1" noChangeArrowheads="1"/>
          </p:cNvPicPr>
          <p:nvPr/>
        </p:nvPicPr>
        <p:blipFill>
          <a:blip r:embed="rId3" cstate="print"/>
          <a:srcRect/>
          <a:stretch>
            <a:fillRect/>
          </a:stretch>
        </p:blipFill>
        <p:spPr bwMode="auto">
          <a:xfrm>
            <a:off x="7394575" y="1203325"/>
            <a:ext cx="606425" cy="473075"/>
          </a:xfrm>
          <a:prstGeom prst="rect">
            <a:avLst/>
          </a:prstGeom>
          <a:noFill/>
          <a:ln w="9525">
            <a:noFill/>
            <a:miter lim="800000"/>
            <a:headEnd/>
            <a:tailEnd/>
          </a:ln>
        </p:spPr>
      </p:pic>
      <p:sp>
        <p:nvSpPr>
          <p:cNvPr id="2953220" name="Rectangle 4"/>
          <p:cNvSpPr>
            <a:spLocks noGrp="1" noChangeArrowheads="1"/>
          </p:cNvSpPr>
          <p:nvPr>
            <p:ph type="title"/>
          </p:nvPr>
        </p:nvSpPr>
        <p:spPr/>
        <p:txBody>
          <a:bodyPr/>
          <a:lstStyle/>
          <a:p>
            <a:r>
              <a:rPr lang="en-US" dirty="0"/>
              <a:t>File Sharing Technology Evolution</a:t>
            </a:r>
          </a:p>
        </p:txBody>
      </p:sp>
      <p:sp>
        <p:nvSpPr>
          <p:cNvPr id="2953221" name="AutoShape 5"/>
          <p:cNvSpPr>
            <a:spLocks noChangeArrowheads="1"/>
          </p:cNvSpPr>
          <p:nvPr/>
        </p:nvSpPr>
        <p:spPr bwMode="auto">
          <a:xfrm>
            <a:off x="4114800" y="3657600"/>
            <a:ext cx="2111375" cy="2336800"/>
          </a:xfrm>
          <a:prstGeom prst="roundRect">
            <a:avLst>
              <a:gd name="adj" fmla="val 9644"/>
            </a:avLst>
          </a:prstGeom>
          <a:solidFill>
            <a:schemeClr val="bg1"/>
          </a:solidFill>
          <a:ln w="28575" algn="ctr">
            <a:solidFill>
              <a:srgbClr val="8B7E3D"/>
            </a:solidFill>
            <a:round/>
            <a:headEnd/>
            <a:tailEnd/>
          </a:ln>
          <a:effectLst/>
        </p:spPr>
        <p:txBody>
          <a:bodyPr wrap="none" lIns="0" tIns="0" rIns="0" bIns="0" anchor="ctr"/>
          <a:lstStyle/>
          <a:p>
            <a:endParaRPr lang="en-US" sz="1400" dirty="0">
              <a:latin typeface="Calibri" pitchFamily="34" charset="0"/>
            </a:endParaRPr>
          </a:p>
        </p:txBody>
      </p:sp>
      <p:sp>
        <p:nvSpPr>
          <p:cNvPr id="2953222" name="Text Box 6"/>
          <p:cNvSpPr txBox="1">
            <a:spLocks noChangeArrowheads="1"/>
          </p:cNvSpPr>
          <p:nvPr/>
        </p:nvSpPr>
        <p:spPr bwMode="auto">
          <a:xfrm>
            <a:off x="3657600" y="3429000"/>
            <a:ext cx="2426498" cy="215444"/>
          </a:xfrm>
          <a:prstGeom prst="rect">
            <a:avLst/>
          </a:prstGeom>
          <a:noFill/>
          <a:ln w="25400" algn="ctr">
            <a:noFill/>
            <a:miter lim="800000"/>
            <a:headEnd/>
            <a:tailEnd/>
          </a:ln>
          <a:effectLst/>
        </p:spPr>
        <p:txBody>
          <a:bodyPr wrap="none" lIns="0" tIns="0" rIns="0" bIns="0">
            <a:spAutoFit/>
          </a:bodyPr>
          <a:lstStyle/>
          <a:p>
            <a:pPr marL="354013" indent="-354013" defTabSz="941388"/>
            <a:r>
              <a:rPr lang="en-US" sz="1400" b="1" dirty="0">
                <a:solidFill>
                  <a:srgbClr val="001636"/>
                </a:solidFill>
                <a:latin typeface="Calibri" pitchFamily="34" charset="0"/>
              </a:rPr>
              <a:t>Network Attached Storage (NAS)</a:t>
            </a:r>
            <a:endParaRPr lang="en-US" sz="1400" dirty="0">
              <a:solidFill>
                <a:srgbClr val="001636"/>
              </a:solidFill>
              <a:latin typeface="Calibri" pitchFamily="34" charset="0"/>
            </a:endParaRPr>
          </a:p>
        </p:txBody>
      </p:sp>
      <p:sp>
        <p:nvSpPr>
          <p:cNvPr id="2953223" name="AutoShape 7"/>
          <p:cNvSpPr>
            <a:spLocks noChangeArrowheads="1"/>
          </p:cNvSpPr>
          <p:nvPr/>
        </p:nvSpPr>
        <p:spPr bwMode="auto">
          <a:xfrm>
            <a:off x="228600" y="1752600"/>
            <a:ext cx="1397000" cy="1416050"/>
          </a:xfrm>
          <a:prstGeom prst="roundRect">
            <a:avLst>
              <a:gd name="adj" fmla="val 9644"/>
            </a:avLst>
          </a:prstGeom>
          <a:solidFill>
            <a:schemeClr val="bg1"/>
          </a:solidFill>
          <a:ln w="28575" algn="ctr">
            <a:solidFill>
              <a:srgbClr val="8B7E3D"/>
            </a:solidFill>
            <a:round/>
            <a:headEnd/>
            <a:tailEnd/>
          </a:ln>
          <a:effectLst/>
        </p:spPr>
        <p:txBody>
          <a:bodyPr wrap="none" lIns="0" tIns="0" rIns="0" bIns="0" anchor="ctr"/>
          <a:lstStyle/>
          <a:p>
            <a:endParaRPr lang="en-US" sz="1400" dirty="0">
              <a:latin typeface="Calibri" pitchFamily="34" charset="0"/>
            </a:endParaRPr>
          </a:p>
        </p:txBody>
      </p:sp>
      <p:sp>
        <p:nvSpPr>
          <p:cNvPr id="2953224" name="Text Box 8"/>
          <p:cNvSpPr txBox="1">
            <a:spLocks noChangeArrowheads="1"/>
          </p:cNvSpPr>
          <p:nvPr/>
        </p:nvSpPr>
        <p:spPr bwMode="auto">
          <a:xfrm>
            <a:off x="274638" y="1530350"/>
            <a:ext cx="1133195" cy="215444"/>
          </a:xfrm>
          <a:prstGeom prst="rect">
            <a:avLst/>
          </a:prstGeom>
          <a:noFill/>
          <a:ln w="25400" algn="ctr">
            <a:noFill/>
            <a:miter lim="800000"/>
            <a:headEnd/>
            <a:tailEnd/>
          </a:ln>
          <a:effectLst/>
        </p:spPr>
        <p:txBody>
          <a:bodyPr wrap="none" lIns="0" tIns="0" rIns="0" bIns="0">
            <a:spAutoFit/>
          </a:bodyPr>
          <a:lstStyle/>
          <a:p>
            <a:pPr marL="354013" indent="-354013" defTabSz="941388"/>
            <a:r>
              <a:rPr lang="en-US" sz="1400" b="1" dirty="0">
                <a:solidFill>
                  <a:srgbClr val="001636"/>
                </a:solidFill>
                <a:latin typeface="Calibri" pitchFamily="34" charset="0"/>
              </a:rPr>
              <a:t>Stand Alone PC</a:t>
            </a:r>
          </a:p>
        </p:txBody>
      </p:sp>
      <p:sp>
        <p:nvSpPr>
          <p:cNvPr id="2953225" name="Line 9"/>
          <p:cNvSpPr>
            <a:spLocks noChangeShapeType="1"/>
          </p:cNvSpPr>
          <p:nvPr/>
        </p:nvSpPr>
        <p:spPr bwMode="auto">
          <a:xfrm flipV="1">
            <a:off x="5170488" y="4738688"/>
            <a:ext cx="0" cy="423862"/>
          </a:xfrm>
          <a:prstGeom prst="line">
            <a:avLst/>
          </a:prstGeom>
          <a:noFill/>
          <a:ln w="12700">
            <a:solidFill>
              <a:srgbClr val="0000FF"/>
            </a:solidFill>
            <a:round/>
            <a:headEnd/>
            <a:tailEnd/>
          </a:ln>
          <a:effectLst/>
        </p:spPr>
        <p:txBody>
          <a:bodyPr wrap="none" lIns="0" tIns="0" rIns="0" bIns="0" anchor="ctr"/>
          <a:lstStyle/>
          <a:p>
            <a:endParaRPr lang="en-US" sz="1400" dirty="0">
              <a:latin typeface="Calibri" pitchFamily="34" charset="0"/>
            </a:endParaRPr>
          </a:p>
        </p:txBody>
      </p:sp>
      <p:sp>
        <p:nvSpPr>
          <p:cNvPr id="2953226" name="Line 10"/>
          <p:cNvSpPr>
            <a:spLocks noChangeShapeType="1"/>
          </p:cNvSpPr>
          <p:nvPr/>
        </p:nvSpPr>
        <p:spPr bwMode="auto">
          <a:xfrm flipV="1">
            <a:off x="4200525" y="4738688"/>
            <a:ext cx="1939925" cy="0"/>
          </a:xfrm>
          <a:prstGeom prst="line">
            <a:avLst/>
          </a:prstGeom>
          <a:noFill/>
          <a:ln w="12700">
            <a:solidFill>
              <a:srgbClr val="0000FF"/>
            </a:solidFill>
            <a:round/>
            <a:headEnd/>
            <a:tailEnd/>
          </a:ln>
          <a:effectLst/>
        </p:spPr>
        <p:txBody>
          <a:bodyPr wrap="none" lIns="0" tIns="0" rIns="0" bIns="0" anchor="ctr"/>
          <a:lstStyle/>
          <a:p>
            <a:endParaRPr lang="en-US" sz="1400" dirty="0">
              <a:latin typeface="Calibri" pitchFamily="34" charset="0"/>
            </a:endParaRPr>
          </a:p>
        </p:txBody>
      </p:sp>
      <p:sp>
        <p:nvSpPr>
          <p:cNvPr id="2953227" name="Text Box 11"/>
          <p:cNvSpPr txBox="1">
            <a:spLocks noChangeArrowheads="1"/>
          </p:cNvSpPr>
          <p:nvPr/>
        </p:nvSpPr>
        <p:spPr bwMode="auto">
          <a:xfrm>
            <a:off x="6829425" y="808038"/>
            <a:ext cx="1730025" cy="215444"/>
          </a:xfrm>
          <a:prstGeom prst="rect">
            <a:avLst/>
          </a:prstGeom>
          <a:noFill/>
          <a:ln w="25400" algn="ctr">
            <a:noFill/>
            <a:miter lim="800000"/>
            <a:headEnd/>
            <a:tailEnd/>
          </a:ln>
          <a:effectLst/>
        </p:spPr>
        <p:txBody>
          <a:bodyPr wrap="none" lIns="0" tIns="0" rIns="0" bIns="0">
            <a:spAutoFit/>
          </a:bodyPr>
          <a:lstStyle/>
          <a:p>
            <a:pPr marL="354013" indent="-354013" defTabSz="941388"/>
            <a:r>
              <a:rPr lang="en-US" sz="1400" b="1" dirty="0">
                <a:solidFill>
                  <a:srgbClr val="001636"/>
                </a:solidFill>
                <a:latin typeface="Calibri" pitchFamily="34" charset="0"/>
              </a:rPr>
              <a:t>Networked File Sharing</a:t>
            </a:r>
          </a:p>
        </p:txBody>
      </p:sp>
      <p:sp>
        <p:nvSpPr>
          <p:cNvPr id="2953228" name="Line 12"/>
          <p:cNvSpPr>
            <a:spLocks noChangeShapeType="1"/>
          </p:cNvSpPr>
          <p:nvPr/>
        </p:nvSpPr>
        <p:spPr bwMode="auto">
          <a:xfrm flipV="1">
            <a:off x="6791325" y="3017838"/>
            <a:ext cx="1939925" cy="0"/>
          </a:xfrm>
          <a:prstGeom prst="line">
            <a:avLst/>
          </a:prstGeom>
          <a:noFill/>
          <a:ln w="28575">
            <a:solidFill>
              <a:srgbClr val="FF9900"/>
            </a:solidFill>
            <a:round/>
            <a:headEnd/>
            <a:tailEnd/>
          </a:ln>
          <a:effectLst/>
        </p:spPr>
        <p:txBody>
          <a:bodyPr wrap="none" lIns="0" tIns="0" rIns="0" bIns="0" anchor="ctr"/>
          <a:lstStyle/>
          <a:p>
            <a:endParaRPr lang="en-US" sz="1400" dirty="0">
              <a:latin typeface="Calibri" pitchFamily="34" charset="0"/>
            </a:endParaRPr>
          </a:p>
        </p:txBody>
      </p:sp>
      <p:sp>
        <p:nvSpPr>
          <p:cNvPr id="2953229" name="Line 13"/>
          <p:cNvSpPr>
            <a:spLocks noChangeShapeType="1"/>
          </p:cNvSpPr>
          <p:nvPr/>
        </p:nvSpPr>
        <p:spPr bwMode="auto">
          <a:xfrm>
            <a:off x="7107238" y="3017838"/>
            <a:ext cx="0" cy="423862"/>
          </a:xfrm>
          <a:prstGeom prst="line">
            <a:avLst/>
          </a:prstGeom>
          <a:noFill/>
          <a:ln w="28575">
            <a:solidFill>
              <a:srgbClr val="FF9900"/>
            </a:solidFill>
            <a:round/>
            <a:headEnd/>
            <a:tailEnd/>
          </a:ln>
          <a:effectLst/>
        </p:spPr>
        <p:txBody>
          <a:bodyPr wrap="none" lIns="0" tIns="0" rIns="0" bIns="0" anchor="ctr"/>
          <a:lstStyle/>
          <a:p>
            <a:endParaRPr lang="en-US" sz="1400" dirty="0">
              <a:latin typeface="Calibri" pitchFamily="34" charset="0"/>
            </a:endParaRPr>
          </a:p>
        </p:txBody>
      </p:sp>
      <p:sp>
        <p:nvSpPr>
          <p:cNvPr id="2953230" name="Line 14"/>
          <p:cNvSpPr>
            <a:spLocks noChangeShapeType="1"/>
          </p:cNvSpPr>
          <p:nvPr/>
        </p:nvSpPr>
        <p:spPr bwMode="auto">
          <a:xfrm>
            <a:off x="8464550" y="3017838"/>
            <a:ext cx="0" cy="423862"/>
          </a:xfrm>
          <a:prstGeom prst="line">
            <a:avLst/>
          </a:prstGeom>
          <a:noFill/>
          <a:ln w="28575">
            <a:solidFill>
              <a:srgbClr val="FF9900"/>
            </a:solidFill>
            <a:round/>
            <a:headEnd/>
            <a:tailEnd/>
          </a:ln>
          <a:effectLst/>
        </p:spPr>
        <p:txBody>
          <a:bodyPr wrap="none" lIns="0" tIns="0" rIns="0" bIns="0" anchor="ctr"/>
          <a:lstStyle/>
          <a:p>
            <a:endParaRPr lang="en-US" sz="1400" dirty="0">
              <a:latin typeface="Calibri" pitchFamily="34" charset="0"/>
            </a:endParaRPr>
          </a:p>
        </p:txBody>
      </p:sp>
      <p:sp>
        <p:nvSpPr>
          <p:cNvPr id="2953231" name="Line 15"/>
          <p:cNvSpPr>
            <a:spLocks noChangeShapeType="1"/>
          </p:cNvSpPr>
          <p:nvPr/>
        </p:nvSpPr>
        <p:spPr bwMode="auto">
          <a:xfrm>
            <a:off x="6791325" y="1971675"/>
            <a:ext cx="1939925" cy="0"/>
          </a:xfrm>
          <a:prstGeom prst="line">
            <a:avLst/>
          </a:prstGeom>
          <a:noFill/>
          <a:ln w="12700">
            <a:solidFill>
              <a:srgbClr val="0000FF"/>
            </a:solidFill>
            <a:round/>
            <a:headEnd/>
            <a:tailEnd/>
          </a:ln>
          <a:effectLst/>
        </p:spPr>
        <p:txBody>
          <a:bodyPr wrap="none" lIns="0" tIns="0" rIns="0" bIns="0" anchor="ctr"/>
          <a:lstStyle/>
          <a:p>
            <a:endParaRPr lang="en-US" sz="1400" dirty="0">
              <a:latin typeface="Calibri" pitchFamily="34" charset="0"/>
            </a:endParaRPr>
          </a:p>
        </p:txBody>
      </p:sp>
      <p:sp>
        <p:nvSpPr>
          <p:cNvPr id="2953232" name="AutoShape 16"/>
          <p:cNvSpPr>
            <a:spLocks noChangeArrowheads="1"/>
          </p:cNvSpPr>
          <p:nvPr/>
        </p:nvSpPr>
        <p:spPr bwMode="auto">
          <a:xfrm>
            <a:off x="4132263" y="1571625"/>
            <a:ext cx="2111375" cy="1774825"/>
          </a:xfrm>
          <a:prstGeom prst="roundRect">
            <a:avLst>
              <a:gd name="adj" fmla="val 9644"/>
            </a:avLst>
          </a:prstGeom>
          <a:solidFill>
            <a:schemeClr val="bg1"/>
          </a:solidFill>
          <a:ln w="28575" algn="ctr">
            <a:solidFill>
              <a:srgbClr val="8B7E3D"/>
            </a:solidFill>
            <a:round/>
            <a:headEnd/>
            <a:tailEnd/>
          </a:ln>
          <a:effectLst/>
        </p:spPr>
        <p:txBody>
          <a:bodyPr wrap="none" lIns="0" tIns="0" rIns="0" bIns="0" anchor="ctr"/>
          <a:lstStyle/>
          <a:p>
            <a:endParaRPr lang="en-US" sz="1400" dirty="0">
              <a:latin typeface="Calibri" pitchFamily="34" charset="0"/>
            </a:endParaRPr>
          </a:p>
        </p:txBody>
      </p:sp>
      <p:sp>
        <p:nvSpPr>
          <p:cNvPr id="2953233" name="Text Box 17"/>
          <p:cNvSpPr txBox="1">
            <a:spLocks noChangeArrowheads="1"/>
          </p:cNvSpPr>
          <p:nvPr/>
        </p:nvSpPr>
        <p:spPr bwMode="auto">
          <a:xfrm>
            <a:off x="4495800" y="1295400"/>
            <a:ext cx="1132105" cy="215444"/>
          </a:xfrm>
          <a:prstGeom prst="rect">
            <a:avLst/>
          </a:prstGeom>
          <a:noFill/>
          <a:ln w="25400" algn="ctr">
            <a:noFill/>
            <a:miter lim="800000"/>
            <a:headEnd/>
            <a:tailEnd/>
          </a:ln>
          <a:effectLst/>
        </p:spPr>
        <p:txBody>
          <a:bodyPr wrap="none" lIns="0" tIns="0" rIns="0" bIns="0">
            <a:spAutoFit/>
          </a:bodyPr>
          <a:lstStyle/>
          <a:p>
            <a:pPr marL="354013" indent="-354013" defTabSz="941388"/>
            <a:r>
              <a:rPr lang="en-US" sz="1400" b="1" dirty="0">
                <a:solidFill>
                  <a:srgbClr val="001636"/>
                </a:solidFill>
                <a:latin typeface="Calibri" pitchFamily="34" charset="0"/>
              </a:rPr>
              <a:t>Networked PCs</a:t>
            </a:r>
          </a:p>
        </p:txBody>
      </p:sp>
      <p:sp>
        <p:nvSpPr>
          <p:cNvPr id="2953234" name="Line 18"/>
          <p:cNvSpPr>
            <a:spLocks noChangeShapeType="1"/>
          </p:cNvSpPr>
          <p:nvPr/>
        </p:nvSpPr>
        <p:spPr bwMode="auto">
          <a:xfrm>
            <a:off x="4217988" y="2430463"/>
            <a:ext cx="1939925" cy="0"/>
          </a:xfrm>
          <a:prstGeom prst="line">
            <a:avLst/>
          </a:prstGeom>
          <a:noFill/>
          <a:ln w="12700">
            <a:solidFill>
              <a:srgbClr val="0000FF"/>
            </a:solidFill>
            <a:round/>
            <a:headEnd/>
            <a:tailEnd/>
          </a:ln>
          <a:effectLst/>
        </p:spPr>
        <p:txBody>
          <a:bodyPr wrap="none" lIns="0" tIns="0" rIns="0" bIns="0" anchor="ctr"/>
          <a:lstStyle/>
          <a:p>
            <a:endParaRPr lang="en-US" sz="1400" dirty="0">
              <a:latin typeface="Calibri" pitchFamily="34" charset="0"/>
            </a:endParaRPr>
          </a:p>
        </p:txBody>
      </p:sp>
      <p:sp>
        <p:nvSpPr>
          <p:cNvPr id="2953235" name="Line 19"/>
          <p:cNvSpPr>
            <a:spLocks noChangeShapeType="1"/>
          </p:cNvSpPr>
          <p:nvPr/>
        </p:nvSpPr>
        <p:spPr bwMode="auto">
          <a:xfrm flipV="1">
            <a:off x="4822825" y="2441575"/>
            <a:ext cx="0" cy="423863"/>
          </a:xfrm>
          <a:prstGeom prst="line">
            <a:avLst/>
          </a:prstGeom>
          <a:noFill/>
          <a:ln w="12700">
            <a:solidFill>
              <a:srgbClr val="0000FF"/>
            </a:solidFill>
            <a:round/>
            <a:headEnd/>
            <a:tailEnd/>
          </a:ln>
          <a:effectLst/>
        </p:spPr>
        <p:txBody>
          <a:bodyPr wrap="none" lIns="0" tIns="0" rIns="0" bIns="0" anchor="ctr"/>
          <a:lstStyle/>
          <a:p>
            <a:endParaRPr lang="en-US" sz="1400" dirty="0">
              <a:latin typeface="Calibri" pitchFamily="34" charset="0"/>
            </a:endParaRPr>
          </a:p>
        </p:txBody>
      </p:sp>
      <p:sp>
        <p:nvSpPr>
          <p:cNvPr id="2953236" name="AutoShape 20"/>
          <p:cNvSpPr>
            <a:spLocks noChangeArrowheads="1"/>
          </p:cNvSpPr>
          <p:nvPr/>
        </p:nvSpPr>
        <p:spPr bwMode="auto">
          <a:xfrm>
            <a:off x="2085975" y="1751013"/>
            <a:ext cx="1584325" cy="1416050"/>
          </a:xfrm>
          <a:prstGeom prst="roundRect">
            <a:avLst>
              <a:gd name="adj" fmla="val 9644"/>
            </a:avLst>
          </a:prstGeom>
          <a:solidFill>
            <a:schemeClr val="bg1"/>
          </a:solidFill>
          <a:ln w="28575" algn="ctr">
            <a:solidFill>
              <a:srgbClr val="8B7E3D"/>
            </a:solidFill>
            <a:round/>
            <a:headEnd/>
            <a:tailEnd/>
          </a:ln>
          <a:effectLst/>
        </p:spPr>
        <p:txBody>
          <a:bodyPr wrap="none" lIns="0" tIns="0" rIns="0" bIns="0" anchor="ctr"/>
          <a:lstStyle/>
          <a:p>
            <a:endParaRPr lang="en-US" sz="1400" dirty="0">
              <a:latin typeface="Calibri" pitchFamily="34" charset="0"/>
            </a:endParaRPr>
          </a:p>
        </p:txBody>
      </p:sp>
      <p:sp>
        <p:nvSpPr>
          <p:cNvPr id="2953245" name="AutoShape 29"/>
          <p:cNvSpPr>
            <a:spLocks noChangeArrowheads="1"/>
          </p:cNvSpPr>
          <p:nvPr/>
        </p:nvSpPr>
        <p:spPr bwMode="auto">
          <a:xfrm>
            <a:off x="1700213" y="2205038"/>
            <a:ext cx="311150" cy="508000"/>
          </a:xfrm>
          <a:prstGeom prst="rightArrow">
            <a:avLst>
              <a:gd name="adj1" fmla="val 50000"/>
              <a:gd name="adj2" fmla="val 69139"/>
            </a:avLst>
          </a:prstGeom>
          <a:gradFill rotWithShape="1">
            <a:gsLst>
              <a:gs pos="0">
                <a:srgbClr val="8B7E3D">
                  <a:gamma/>
                  <a:tint val="35686"/>
                  <a:invGamma/>
                </a:srgbClr>
              </a:gs>
              <a:gs pos="100000">
                <a:srgbClr val="8B7E3D"/>
              </a:gs>
            </a:gsLst>
            <a:lin ang="0" scaled="1"/>
          </a:gradFill>
          <a:ln w="9525" algn="ctr">
            <a:solidFill>
              <a:srgbClr val="463F1E"/>
            </a:solidFill>
            <a:miter lim="800000"/>
            <a:headEnd/>
            <a:tailEnd/>
          </a:ln>
          <a:effectLst/>
        </p:spPr>
        <p:txBody>
          <a:bodyPr wrap="none" lIns="0" tIns="0" rIns="0" bIns="0" anchor="ctr"/>
          <a:lstStyle/>
          <a:p>
            <a:endParaRPr lang="en-US" sz="1400" dirty="0">
              <a:latin typeface="Calibri" pitchFamily="34" charset="0"/>
            </a:endParaRPr>
          </a:p>
        </p:txBody>
      </p:sp>
      <p:sp>
        <p:nvSpPr>
          <p:cNvPr id="2953246" name="AutoShape 30"/>
          <p:cNvSpPr>
            <a:spLocks noChangeArrowheads="1"/>
          </p:cNvSpPr>
          <p:nvPr/>
        </p:nvSpPr>
        <p:spPr bwMode="auto">
          <a:xfrm>
            <a:off x="3744913" y="2205038"/>
            <a:ext cx="311150" cy="508000"/>
          </a:xfrm>
          <a:prstGeom prst="rightArrow">
            <a:avLst>
              <a:gd name="adj1" fmla="val 50000"/>
              <a:gd name="adj2" fmla="val 69139"/>
            </a:avLst>
          </a:prstGeom>
          <a:gradFill rotWithShape="1">
            <a:gsLst>
              <a:gs pos="0">
                <a:srgbClr val="8B7E3D">
                  <a:gamma/>
                  <a:tint val="35686"/>
                  <a:invGamma/>
                </a:srgbClr>
              </a:gs>
              <a:gs pos="100000">
                <a:srgbClr val="8B7E3D"/>
              </a:gs>
            </a:gsLst>
            <a:lin ang="0" scaled="1"/>
          </a:gradFill>
          <a:ln w="9525" algn="ctr">
            <a:solidFill>
              <a:srgbClr val="463F1E"/>
            </a:solidFill>
            <a:miter lim="800000"/>
            <a:headEnd/>
            <a:tailEnd/>
          </a:ln>
          <a:effectLst/>
        </p:spPr>
        <p:txBody>
          <a:bodyPr wrap="none" lIns="0" tIns="0" rIns="0" bIns="0" anchor="ctr"/>
          <a:lstStyle/>
          <a:p>
            <a:endParaRPr lang="en-US" sz="1400" dirty="0">
              <a:latin typeface="Calibri" pitchFamily="34" charset="0"/>
            </a:endParaRPr>
          </a:p>
        </p:txBody>
      </p:sp>
      <p:sp>
        <p:nvSpPr>
          <p:cNvPr id="2953247" name="AutoShape 31"/>
          <p:cNvSpPr>
            <a:spLocks noChangeArrowheads="1"/>
          </p:cNvSpPr>
          <p:nvPr/>
        </p:nvSpPr>
        <p:spPr bwMode="auto">
          <a:xfrm>
            <a:off x="6318250" y="2205038"/>
            <a:ext cx="311150" cy="508000"/>
          </a:xfrm>
          <a:prstGeom prst="rightArrow">
            <a:avLst>
              <a:gd name="adj1" fmla="val 50000"/>
              <a:gd name="adj2" fmla="val 69139"/>
            </a:avLst>
          </a:prstGeom>
          <a:gradFill rotWithShape="1">
            <a:gsLst>
              <a:gs pos="0">
                <a:srgbClr val="8B7E3D">
                  <a:gamma/>
                  <a:tint val="35686"/>
                  <a:invGamma/>
                </a:srgbClr>
              </a:gs>
              <a:gs pos="100000">
                <a:srgbClr val="8B7E3D"/>
              </a:gs>
            </a:gsLst>
            <a:lin ang="0" scaled="1"/>
          </a:gradFill>
          <a:ln w="9525" algn="ctr">
            <a:solidFill>
              <a:srgbClr val="463F1E"/>
            </a:solidFill>
            <a:miter lim="800000"/>
            <a:headEnd/>
            <a:tailEnd/>
          </a:ln>
          <a:effectLst/>
        </p:spPr>
        <p:txBody>
          <a:bodyPr wrap="none" lIns="0" tIns="0" rIns="0" bIns="0" anchor="ctr"/>
          <a:lstStyle/>
          <a:p>
            <a:endParaRPr lang="en-US" sz="1400" dirty="0">
              <a:latin typeface="Calibri" pitchFamily="34" charset="0"/>
            </a:endParaRPr>
          </a:p>
        </p:txBody>
      </p:sp>
      <p:sp>
        <p:nvSpPr>
          <p:cNvPr id="2953248" name="Text Box 32"/>
          <p:cNvSpPr txBox="1">
            <a:spLocks noChangeArrowheads="1"/>
          </p:cNvSpPr>
          <p:nvPr/>
        </p:nvSpPr>
        <p:spPr bwMode="auto">
          <a:xfrm>
            <a:off x="2022475" y="1316038"/>
            <a:ext cx="1472391" cy="430887"/>
          </a:xfrm>
          <a:prstGeom prst="rect">
            <a:avLst/>
          </a:prstGeom>
          <a:noFill/>
          <a:ln w="25400" algn="ctr">
            <a:noFill/>
            <a:miter lim="800000"/>
            <a:headEnd/>
            <a:tailEnd type="none" w="lg" len="med"/>
          </a:ln>
          <a:effectLst/>
        </p:spPr>
        <p:txBody>
          <a:bodyPr wrap="none" lIns="0" tIns="0" rIns="0" bIns="0">
            <a:spAutoFit/>
          </a:bodyPr>
          <a:lstStyle/>
          <a:p>
            <a:pPr marL="354013" indent="-354013" algn="l" defTabSz="941388"/>
            <a:r>
              <a:rPr lang="en-US" sz="1400" b="1" dirty="0">
                <a:solidFill>
                  <a:srgbClr val="001636"/>
                </a:solidFill>
                <a:latin typeface="Calibri" pitchFamily="34" charset="0"/>
              </a:rPr>
              <a:t>Portable Media</a:t>
            </a:r>
            <a:br>
              <a:rPr lang="en-US" sz="1400" b="1" dirty="0">
                <a:solidFill>
                  <a:srgbClr val="001636"/>
                </a:solidFill>
                <a:latin typeface="Calibri" pitchFamily="34" charset="0"/>
              </a:rPr>
            </a:br>
            <a:r>
              <a:rPr lang="en-US" sz="1400" b="1" dirty="0">
                <a:solidFill>
                  <a:srgbClr val="001636"/>
                </a:solidFill>
                <a:latin typeface="Calibri" pitchFamily="34" charset="0"/>
              </a:rPr>
              <a:t>for File Sharing</a:t>
            </a:r>
          </a:p>
        </p:txBody>
      </p:sp>
      <p:sp>
        <p:nvSpPr>
          <p:cNvPr id="2953249" name="Line 33"/>
          <p:cNvSpPr>
            <a:spLocks noChangeShapeType="1"/>
          </p:cNvSpPr>
          <p:nvPr/>
        </p:nvSpPr>
        <p:spPr bwMode="auto">
          <a:xfrm flipV="1">
            <a:off x="5584825" y="2438400"/>
            <a:ext cx="0" cy="423863"/>
          </a:xfrm>
          <a:prstGeom prst="line">
            <a:avLst/>
          </a:prstGeom>
          <a:noFill/>
          <a:ln w="12700">
            <a:solidFill>
              <a:srgbClr val="0000FF"/>
            </a:solidFill>
            <a:round/>
            <a:headEnd/>
            <a:tailEnd/>
          </a:ln>
          <a:effectLst/>
        </p:spPr>
        <p:txBody>
          <a:bodyPr wrap="none" lIns="0" tIns="0" rIns="0" bIns="0" anchor="ctr"/>
          <a:lstStyle/>
          <a:p>
            <a:endParaRPr lang="en-US" sz="1400" dirty="0">
              <a:latin typeface="Calibri" pitchFamily="34" charset="0"/>
            </a:endParaRPr>
          </a:p>
        </p:txBody>
      </p:sp>
      <p:sp>
        <p:nvSpPr>
          <p:cNvPr id="2953250" name="Line 34"/>
          <p:cNvSpPr>
            <a:spLocks noChangeShapeType="1"/>
          </p:cNvSpPr>
          <p:nvPr/>
        </p:nvSpPr>
        <p:spPr bwMode="auto">
          <a:xfrm flipV="1">
            <a:off x="7367588" y="1985963"/>
            <a:ext cx="0" cy="423862"/>
          </a:xfrm>
          <a:prstGeom prst="line">
            <a:avLst/>
          </a:prstGeom>
          <a:noFill/>
          <a:ln w="12700">
            <a:solidFill>
              <a:srgbClr val="0000FF"/>
            </a:solidFill>
            <a:round/>
            <a:headEnd/>
            <a:tailEnd/>
          </a:ln>
          <a:effectLst/>
        </p:spPr>
        <p:txBody>
          <a:bodyPr wrap="none" lIns="0" tIns="0" rIns="0" bIns="0" anchor="ctr"/>
          <a:lstStyle/>
          <a:p>
            <a:endParaRPr lang="en-US" sz="1400" dirty="0">
              <a:latin typeface="Calibri" pitchFamily="34" charset="0"/>
            </a:endParaRPr>
          </a:p>
        </p:txBody>
      </p:sp>
      <p:sp>
        <p:nvSpPr>
          <p:cNvPr id="2953251" name="Line 35"/>
          <p:cNvSpPr>
            <a:spLocks noChangeShapeType="1"/>
          </p:cNvSpPr>
          <p:nvPr/>
        </p:nvSpPr>
        <p:spPr bwMode="auto">
          <a:xfrm flipV="1">
            <a:off x="8099425" y="1981200"/>
            <a:ext cx="0" cy="423863"/>
          </a:xfrm>
          <a:prstGeom prst="line">
            <a:avLst/>
          </a:prstGeom>
          <a:noFill/>
          <a:ln w="12700">
            <a:solidFill>
              <a:srgbClr val="0000FF"/>
            </a:solidFill>
            <a:round/>
            <a:headEnd/>
            <a:tailEnd/>
          </a:ln>
          <a:effectLst/>
        </p:spPr>
        <p:txBody>
          <a:bodyPr wrap="none" lIns="0" tIns="0" rIns="0" bIns="0" anchor="ctr"/>
          <a:lstStyle/>
          <a:p>
            <a:endParaRPr lang="en-US" sz="1400" dirty="0">
              <a:latin typeface="Calibri" pitchFamily="34" charset="0"/>
            </a:endParaRPr>
          </a:p>
        </p:txBody>
      </p:sp>
      <p:sp>
        <p:nvSpPr>
          <p:cNvPr id="2953252" name="Line 36"/>
          <p:cNvSpPr>
            <a:spLocks noChangeShapeType="1"/>
          </p:cNvSpPr>
          <p:nvPr/>
        </p:nvSpPr>
        <p:spPr bwMode="auto">
          <a:xfrm>
            <a:off x="7367588" y="2590800"/>
            <a:ext cx="0" cy="423863"/>
          </a:xfrm>
          <a:prstGeom prst="line">
            <a:avLst/>
          </a:prstGeom>
          <a:noFill/>
          <a:ln w="28575">
            <a:solidFill>
              <a:srgbClr val="FF9900"/>
            </a:solidFill>
            <a:round/>
            <a:headEnd/>
            <a:tailEnd/>
          </a:ln>
          <a:effectLst/>
        </p:spPr>
        <p:txBody>
          <a:bodyPr wrap="none" lIns="0" tIns="0" rIns="0" bIns="0" anchor="ctr"/>
          <a:lstStyle/>
          <a:p>
            <a:endParaRPr lang="en-US" sz="1400" dirty="0">
              <a:latin typeface="Calibri" pitchFamily="34" charset="0"/>
            </a:endParaRPr>
          </a:p>
        </p:txBody>
      </p:sp>
      <p:sp>
        <p:nvSpPr>
          <p:cNvPr id="2953253" name="Line 37"/>
          <p:cNvSpPr>
            <a:spLocks noChangeShapeType="1"/>
          </p:cNvSpPr>
          <p:nvPr/>
        </p:nvSpPr>
        <p:spPr bwMode="auto">
          <a:xfrm>
            <a:off x="8126413" y="2608263"/>
            <a:ext cx="0" cy="423862"/>
          </a:xfrm>
          <a:prstGeom prst="line">
            <a:avLst/>
          </a:prstGeom>
          <a:noFill/>
          <a:ln w="28575">
            <a:solidFill>
              <a:srgbClr val="FF9900"/>
            </a:solidFill>
            <a:round/>
            <a:headEnd/>
            <a:tailEnd/>
          </a:ln>
          <a:effectLst/>
        </p:spPr>
        <p:txBody>
          <a:bodyPr wrap="none" lIns="0" tIns="0" rIns="0" bIns="0" anchor="ctr"/>
          <a:lstStyle/>
          <a:p>
            <a:endParaRPr lang="en-US" sz="1400" dirty="0">
              <a:latin typeface="Calibri" pitchFamily="34" charset="0"/>
            </a:endParaRPr>
          </a:p>
        </p:txBody>
      </p:sp>
      <p:sp>
        <p:nvSpPr>
          <p:cNvPr id="2953255" name="Line 39"/>
          <p:cNvSpPr>
            <a:spLocks noChangeShapeType="1"/>
          </p:cNvSpPr>
          <p:nvPr/>
        </p:nvSpPr>
        <p:spPr bwMode="auto">
          <a:xfrm>
            <a:off x="7788275" y="3017838"/>
            <a:ext cx="0" cy="423862"/>
          </a:xfrm>
          <a:prstGeom prst="line">
            <a:avLst/>
          </a:prstGeom>
          <a:noFill/>
          <a:ln w="28575">
            <a:solidFill>
              <a:srgbClr val="FF9900"/>
            </a:solidFill>
            <a:round/>
            <a:headEnd/>
            <a:tailEnd/>
          </a:ln>
          <a:effectLst/>
        </p:spPr>
        <p:txBody>
          <a:bodyPr wrap="none" lIns="0" tIns="0" rIns="0" bIns="0" anchor="ctr"/>
          <a:lstStyle/>
          <a:p>
            <a:endParaRPr lang="en-US" sz="1400" dirty="0">
              <a:latin typeface="Calibri" pitchFamily="34" charset="0"/>
            </a:endParaRPr>
          </a:p>
        </p:txBody>
      </p:sp>
      <p:sp>
        <p:nvSpPr>
          <p:cNvPr id="2953259" name="Freeform 43"/>
          <p:cNvSpPr>
            <a:spLocks/>
          </p:cNvSpPr>
          <p:nvPr/>
        </p:nvSpPr>
        <p:spPr bwMode="auto">
          <a:xfrm>
            <a:off x="6651625" y="4572000"/>
            <a:ext cx="1219200" cy="1295400"/>
          </a:xfrm>
          <a:custGeom>
            <a:avLst/>
            <a:gdLst/>
            <a:ahLst/>
            <a:cxnLst>
              <a:cxn ang="0">
                <a:pos x="0" y="857"/>
              </a:cxn>
              <a:cxn ang="0">
                <a:pos x="132" y="699"/>
              </a:cxn>
              <a:cxn ang="0">
                <a:pos x="132" y="775"/>
              </a:cxn>
              <a:cxn ang="0">
                <a:pos x="830" y="775"/>
              </a:cxn>
              <a:cxn ang="0">
                <a:pos x="830" y="0"/>
              </a:cxn>
              <a:cxn ang="0">
                <a:pos x="991" y="0"/>
              </a:cxn>
              <a:cxn ang="0">
                <a:pos x="991" y="939"/>
              </a:cxn>
              <a:cxn ang="0">
                <a:pos x="132" y="939"/>
              </a:cxn>
              <a:cxn ang="0">
                <a:pos x="132" y="1015"/>
              </a:cxn>
              <a:cxn ang="0">
                <a:pos x="0" y="857"/>
              </a:cxn>
            </a:cxnLst>
            <a:rect l="0" t="0" r="r" b="b"/>
            <a:pathLst>
              <a:path w="991" h="1015">
                <a:moveTo>
                  <a:pt x="0" y="857"/>
                </a:moveTo>
                <a:lnTo>
                  <a:pt x="132" y="699"/>
                </a:lnTo>
                <a:lnTo>
                  <a:pt x="132" y="775"/>
                </a:lnTo>
                <a:lnTo>
                  <a:pt x="830" y="775"/>
                </a:lnTo>
                <a:lnTo>
                  <a:pt x="830" y="0"/>
                </a:lnTo>
                <a:lnTo>
                  <a:pt x="991" y="0"/>
                </a:lnTo>
                <a:lnTo>
                  <a:pt x="991" y="939"/>
                </a:lnTo>
                <a:lnTo>
                  <a:pt x="132" y="939"/>
                </a:lnTo>
                <a:lnTo>
                  <a:pt x="132" y="1015"/>
                </a:lnTo>
                <a:lnTo>
                  <a:pt x="0" y="857"/>
                </a:lnTo>
                <a:close/>
              </a:path>
            </a:pathLst>
          </a:custGeom>
          <a:gradFill rotWithShape="1">
            <a:gsLst>
              <a:gs pos="0">
                <a:srgbClr val="8B7E3D"/>
              </a:gs>
              <a:gs pos="100000">
                <a:srgbClr val="8B7E3D">
                  <a:gamma/>
                  <a:tint val="35686"/>
                  <a:invGamma/>
                </a:srgbClr>
              </a:gs>
            </a:gsLst>
            <a:lin ang="0" scaled="1"/>
          </a:gradFill>
          <a:ln w="9525" cap="flat" cmpd="sng">
            <a:solidFill>
              <a:srgbClr val="463F1E"/>
            </a:solidFill>
            <a:prstDash val="solid"/>
            <a:round/>
            <a:headEnd type="none" w="med" len="med"/>
            <a:tailEnd type="none" w="med" len="med"/>
          </a:ln>
          <a:effectLst/>
        </p:spPr>
        <p:txBody>
          <a:bodyPr wrap="none" lIns="0" tIns="0" rIns="0" bIns="0" anchor="ctr"/>
          <a:lstStyle/>
          <a:p>
            <a:endParaRPr lang="en-US" sz="1400" dirty="0">
              <a:latin typeface="Calibri" pitchFamily="34" charset="0"/>
            </a:endParaRPr>
          </a:p>
        </p:txBody>
      </p:sp>
      <p:pic>
        <p:nvPicPr>
          <p:cNvPr id="2953260" name="Picture 44" descr="Client1"/>
          <p:cNvPicPr>
            <a:picLocks noChangeAspect="1" noChangeArrowheads="1"/>
          </p:cNvPicPr>
          <p:nvPr/>
        </p:nvPicPr>
        <p:blipFill>
          <a:blip r:embed="rId4" cstate="print"/>
          <a:srcRect/>
          <a:stretch>
            <a:fillRect/>
          </a:stretch>
        </p:blipFill>
        <p:spPr bwMode="auto">
          <a:xfrm>
            <a:off x="273050" y="1905000"/>
            <a:ext cx="1292225" cy="1008063"/>
          </a:xfrm>
          <a:prstGeom prst="rect">
            <a:avLst/>
          </a:prstGeom>
          <a:gradFill rotWithShape="1">
            <a:gsLst>
              <a:gs pos="0">
                <a:srgbClr val="E0D8B0">
                  <a:gamma/>
                  <a:tint val="35686"/>
                  <a:invGamma/>
                </a:srgbClr>
              </a:gs>
              <a:gs pos="100000">
                <a:srgbClr val="E0D8B0"/>
              </a:gs>
            </a:gsLst>
            <a:lin ang="5400000" scaled="1"/>
          </a:gradFill>
          <a:ln w="28575" algn="ctr">
            <a:solidFill>
              <a:schemeClr val="bg1"/>
            </a:solidFill>
            <a:miter lim="800000"/>
            <a:headEnd/>
            <a:tailEnd/>
          </a:ln>
          <a:effectLst/>
        </p:spPr>
      </p:pic>
      <p:pic>
        <p:nvPicPr>
          <p:cNvPr id="2953261" name="Picture 45" descr="Client1"/>
          <p:cNvPicPr>
            <a:picLocks noChangeAspect="1" noChangeArrowheads="1"/>
          </p:cNvPicPr>
          <p:nvPr/>
        </p:nvPicPr>
        <p:blipFill>
          <a:blip r:embed="rId3" cstate="print"/>
          <a:srcRect/>
          <a:stretch>
            <a:fillRect/>
          </a:stretch>
        </p:blipFill>
        <p:spPr bwMode="auto">
          <a:xfrm>
            <a:off x="6781800" y="1203325"/>
            <a:ext cx="606425" cy="473075"/>
          </a:xfrm>
          <a:prstGeom prst="rect">
            <a:avLst/>
          </a:prstGeom>
          <a:noFill/>
          <a:ln w="9525">
            <a:noFill/>
            <a:miter lim="800000"/>
            <a:headEnd/>
            <a:tailEnd/>
          </a:ln>
        </p:spPr>
      </p:pic>
      <p:pic>
        <p:nvPicPr>
          <p:cNvPr id="2953262" name="Picture 46" descr="Client1"/>
          <p:cNvPicPr>
            <a:picLocks noChangeAspect="1" noChangeArrowheads="1"/>
          </p:cNvPicPr>
          <p:nvPr/>
        </p:nvPicPr>
        <p:blipFill>
          <a:blip r:embed="rId5" cstate="print"/>
          <a:srcRect/>
          <a:stretch>
            <a:fillRect/>
          </a:stretch>
        </p:blipFill>
        <p:spPr bwMode="auto">
          <a:xfrm>
            <a:off x="4267200" y="1676400"/>
            <a:ext cx="571500" cy="473075"/>
          </a:xfrm>
          <a:prstGeom prst="rect">
            <a:avLst/>
          </a:prstGeom>
          <a:noFill/>
          <a:ln w="9525">
            <a:noFill/>
            <a:miter lim="800000"/>
            <a:headEnd/>
            <a:tailEnd/>
          </a:ln>
        </p:spPr>
      </p:pic>
      <p:pic>
        <p:nvPicPr>
          <p:cNvPr id="2953263" name="Picture 47" descr="Client1"/>
          <p:cNvPicPr>
            <a:picLocks noChangeAspect="1" noChangeArrowheads="1"/>
          </p:cNvPicPr>
          <p:nvPr/>
        </p:nvPicPr>
        <p:blipFill>
          <a:blip r:embed="rId3" cstate="print"/>
          <a:srcRect/>
          <a:stretch>
            <a:fillRect/>
          </a:stretch>
        </p:blipFill>
        <p:spPr bwMode="auto">
          <a:xfrm>
            <a:off x="4803775" y="1681163"/>
            <a:ext cx="606425" cy="473075"/>
          </a:xfrm>
          <a:prstGeom prst="rect">
            <a:avLst/>
          </a:prstGeom>
          <a:noFill/>
          <a:ln w="9525">
            <a:noFill/>
            <a:miter lim="800000"/>
            <a:headEnd/>
            <a:tailEnd/>
          </a:ln>
        </p:spPr>
      </p:pic>
      <p:pic>
        <p:nvPicPr>
          <p:cNvPr id="2953264" name="Picture 48" descr="Client1"/>
          <p:cNvPicPr>
            <a:picLocks noChangeAspect="1" noChangeArrowheads="1"/>
          </p:cNvPicPr>
          <p:nvPr/>
        </p:nvPicPr>
        <p:blipFill>
          <a:blip r:embed="rId3" cstate="print"/>
          <a:srcRect/>
          <a:stretch>
            <a:fillRect/>
          </a:stretch>
        </p:blipFill>
        <p:spPr bwMode="auto">
          <a:xfrm>
            <a:off x="5565775" y="1681163"/>
            <a:ext cx="606425" cy="473075"/>
          </a:xfrm>
          <a:prstGeom prst="rect">
            <a:avLst/>
          </a:prstGeom>
          <a:noFill/>
          <a:ln w="9525">
            <a:noFill/>
            <a:miter lim="800000"/>
            <a:headEnd/>
            <a:tailEnd/>
          </a:ln>
        </p:spPr>
      </p:pic>
      <p:pic>
        <p:nvPicPr>
          <p:cNvPr id="2953265" name="Picture 49" descr="Client1"/>
          <p:cNvPicPr>
            <a:picLocks noChangeAspect="1" noChangeArrowheads="1"/>
          </p:cNvPicPr>
          <p:nvPr/>
        </p:nvPicPr>
        <p:blipFill>
          <a:blip r:embed="rId3" cstate="print"/>
          <a:srcRect/>
          <a:stretch>
            <a:fillRect/>
          </a:stretch>
        </p:blipFill>
        <p:spPr bwMode="auto">
          <a:xfrm>
            <a:off x="4498975" y="2743200"/>
            <a:ext cx="606425" cy="473075"/>
          </a:xfrm>
          <a:prstGeom prst="rect">
            <a:avLst/>
          </a:prstGeom>
          <a:noFill/>
          <a:ln w="9525">
            <a:noFill/>
            <a:miter lim="800000"/>
            <a:headEnd/>
            <a:tailEnd/>
          </a:ln>
        </p:spPr>
      </p:pic>
      <p:pic>
        <p:nvPicPr>
          <p:cNvPr id="2953266" name="Picture 50" descr="Client1"/>
          <p:cNvPicPr>
            <a:picLocks noChangeAspect="1" noChangeArrowheads="1"/>
          </p:cNvPicPr>
          <p:nvPr/>
        </p:nvPicPr>
        <p:blipFill>
          <a:blip r:embed="rId3" cstate="print"/>
          <a:srcRect/>
          <a:stretch>
            <a:fillRect/>
          </a:stretch>
        </p:blipFill>
        <p:spPr bwMode="auto">
          <a:xfrm>
            <a:off x="5260975" y="2727325"/>
            <a:ext cx="606425" cy="473075"/>
          </a:xfrm>
          <a:prstGeom prst="rect">
            <a:avLst/>
          </a:prstGeom>
          <a:noFill/>
          <a:ln w="9525">
            <a:noFill/>
            <a:miter lim="800000"/>
            <a:headEnd/>
            <a:tailEnd/>
          </a:ln>
        </p:spPr>
      </p:pic>
      <p:pic>
        <p:nvPicPr>
          <p:cNvPr id="2953267" name="Picture 51" descr="Client1"/>
          <p:cNvPicPr>
            <a:picLocks noChangeAspect="1" noChangeArrowheads="1"/>
          </p:cNvPicPr>
          <p:nvPr/>
        </p:nvPicPr>
        <p:blipFill>
          <a:blip r:embed="rId3" cstate="print"/>
          <a:srcRect/>
          <a:stretch>
            <a:fillRect/>
          </a:stretch>
        </p:blipFill>
        <p:spPr bwMode="auto">
          <a:xfrm>
            <a:off x="8156575" y="1203325"/>
            <a:ext cx="606425" cy="473075"/>
          </a:xfrm>
          <a:prstGeom prst="rect">
            <a:avLst/>
          </a:prstGeom>
          <a:noFill/>
          <a:ln w="9525">
            <a:noFill/>
            <a:miter lim="800000"/>
            <a:headEnd/>
            <a:tailEnd/>
          </a:ln>
        </p:spPr>
      </p:pic>
      <p:sp>
        <p:nvSpPr>
          <p:cNvPr id="2953268" name="Line 52"/>
          <p:cNvSpPr>
            <a:spLocks noChangeShapeType="1"/>
          </p:cNvSpPr>
          <p:nvPr/>
        </p:nvSpPr>
        <p:spPr bwMode="auto">
          <a:xfrm flipV="1">
            <a:off x="7107238" y="1662113"/>
            <a:ext cx="0" cy="301625"/>
          </a:xfrm>
          <a:prstGeom prst="line">
            <a:avLst/>
          </a:prstGeom>
          <a:noFill/>
          <a:ln w="12700">
            <a:solidFill>
              <a:srgbClr val="0000FF"/>
            </a:solidFill>
            <a:round/>
            <a:headEnd/>
            <a:tailEnd/>
          </a:ln>
          <a:effectLst/>
        </p:spPr>
        <p:txBody>
          <a:bodyPr wrap="none" lIns="0" tIns="0" rIns="0" bIns="0" anchor="ctr"/>
          <a:lstStyle/>
          <a:p>
            <a:endParaRPr lang="en-US" sz="1400" dirty="0">
              <a:latin typeface="Calibri" pitchFamily="34" charset="0"/>
            </a:endParaRPr>
          </a:p>
        </p:txBody>
      </p:sp>
      <p:sp>
        <p:nvSpPr>
          <p:cNvPr id="2953269" name="Line 53"/>
          <p:cNvSpPr>
            <a:spLocks noChangeShapeType="1"/>
          </p:cNvSpPr>
          <p:nvPr/>
        </p:nvSpPr>
        <p:spPr bwMode="auto">
          <a:xfrm flipV="1">
            <a:off x="7696200" y="1662113"/>
            <a:ext cx="0" cy="301625"/>
          </a:xfrm>
          <a:prstGeom prst="line">
            <a:avLst/>
          </a:prstGeom>
          <a:noFill/>
          <a:ln w="12700">
            <a:solidFill>
              <a:srgbClr val="0000FF"/>
            </a:solidFill>
            <a:round/>
            <a:headEnd/>
            <a:tailEnd/>
          </a:ln>
          <a:effectLst/>
        </p:spPr>
        <p:txBody>
          <a:bodyPr wrap="none" lIns="0" tIns="0" rIns="0" bIns="0" anchor="ctr"/>
          <a:lstStyle/>
          <a:p>
            <a:endParaRPr lang="en-US" sz="1400" dirty="0">
              <a:latin typeface="Calibri" pitchFamily="34" charset="0"/>
            </a:endParaRPr>
          </a:p>
        </p:txBody>
      </p:sp>
      <p:sp>
        <p:nvSpPr>
          <p:cNvPr id="2953270" name="Line 54"/>
          <p:cNvSpPr>
            <a:spLocks noChangeShapeType="1"/>
          </p:cNvSpPr>
          <p:nvPr/>
        </p:nvSpPr>
        <p:spPr bwMode="auto">
          <a:xfrm flipV="1">
            <a:off x="8458200" y="1662113"/>
            <a:ext cx="0" cy="301625"/>
          </a:xfrm>
          <a:prstGeom prst="line">
            <a:avLst/>
          </a:prstGeom>
          <a:noFill/>
          <a:ln w="12700">
            <a:solidFill>
              <a:srgbClr val="0000FF"/>
            </a:solidFill>
            <a:round/>
            <a:headEnd/>
            <a:tailEnd/>
          </a:ln>
          <a:effectLst/>
        </p:spPr>
        <p:txBody>
          <a:bodyPr wrap="none" lIns="0" tIns="0" rIns="0" bIns="0" anchor="ctr"/>
          <a:lstStyle/>
          <a:p>
            <a:endParaRPr lang="en-US" sz="1400" dirty="0">
              <a:latin typeface="Calibri" pitchFamily="34" charset="0"/>
            </a:endParaRPr>
          </a:p>
        </p:txBody>
      </p:sp>
      <p:sp>
        <p:nvSpPr>
          <p:cNvPr id="2953271" name="Line 55"/>
          <p:cNvSpPr>
            <a:spLocks noChangeShapeType="1"/>
          </p:cNvSpPr>
          <p:nvPr/>
        </p:nvSpPr>
        <p:spPr bwMode="auto">
          <a:xfrm flipV="1">
            <a:off x="4514850" y="2136775"/>
            <a:ext cx="0" cy="301625"/>
          </a:xfrm>
          <a:prstGeom prst="line">
            <a:avLst/>
          </a:prstGeom>
          <a:noFill/>
          <a:ln w="12700">
            <a:solidFill>
              <a:srgbClr val="0000FF"/>
            </a:solidFill>
            <a:round/>
            <a:headEnd/>
            <a:tailEnd/>
          </a:ln>
          <a:effectLst/>
        </p:spPr>
        <p:txBody>
          <a:bodyPr wrap="none" lIns="0" tIns="0" rIns="0" bIns="0" anchor="ctr"/>
          <a:lstStyle/>
          <a:p>
            <a:endParaRPr lang="en-US" sz="1400" dirty="0">
              <a:latin typeface="Calibri" pitchFamily="34" charset="0"/>
            </a:endParaRPr>
          </a:p>
        </p:txBody>
      </p:sp>
      <p:sp>
        <p:nvSpPr>
          <p:cNvPr id="2953272" name="Line 56"/>
          <p:cNvSpPr>
            <a:spLocks noChangeShapeType="1"/>
          </p:cNvSpPr>
          <p:nvPr/>
        </p:nvSpPr>
        <p:spPr bwMode="auto">
          <a:xfrm flipV="1">
            <a:off x="5105400" y="2136775"/>
            <a:ext cx="0" cy="301625"/>
          </a:xfrm>
          <a:prstGeom prst="line">
            <a:avLst/>
          </a:prstGeom>
          <a:noFill/>
          <a:ln w="12700">
            <a:solidFill>
              <a:srgbClr val="0000FF"/>
            </a:solidFill>
            <a:round/>
            <a:headEnd/>
            <a:tailEnd/>
          </a:ln>
          <a:effectLst/>
        </p:spPr>
        <p:txBody>
          <a:bodyPr wrap="none" lIns="0" tIns="0" rIns="0" bIns="0" anchor="ctr"/>
          <a:lstStyle/>
          <a:p>
            <a:endParaRPr lang="en-US" sz="1400" dirty="0">
              <a:latin typeface="Calibri" pitchFamily="34" charset="0"/>
            </a:endParaRPr>
          </a:p>
        </p:txBody>
      </p:sp>
      <p:sp>
        <p:nvSpPr>
          <p:cNvPr id="2953273" name="Line 57"/>
          <p:cNvSpPr>
            <a:spLocks noChangeShapeType="1"/>
          </p:cNvSpPr>
          <p:nvPr/>
        </p:nvSpPr>
        <p:spPr bwMode="auto">
          <a:xfrm flipV="1">
            <a:off x="5867400" y="2133600"/>
            <a:ext cx="0" cy="301625"/>
          </a:xfrm>
          <a:prstGeom prst="line">
            <a:avLst/>
          </a:prstGeom>
          <a:noFill/>
          <a:ln w="12700">
            <a:solidFill>
              <a:srgbClr val="0000FF"/>
            </a:solidFill>
            <a:round/>
            <a:headEnd/>
            <a:tailEnd/>
          </a:ln>
          <a:effectLst/>
        </p:spPr>
        <p:txBody>
          <a:bodyPr wrap="none" lIns="0" tIns="0" rIns="0" bIns="0" anchor="ctr"/>
          <a:lstStyle/>
          <a:p>
            <a:endParaRPr lang="en-US" sz="1400" dirty="0">
              <a:latin typeface="Calibri" pitchFamily="34" charset="0"/>
            </a:endParaRPr>
          </a:p>
        </p:txBody>
      </p:sp>
      <p:pic>
        <p:nvPicPr>
          <p:cNvPr id="2953274" name="Picture 58" descr="Client1"/>
          <p:cNvPicPr>
            <a:picLocks noChangeAspect="1" noChangeArrowheads="1"/>
          </p:cNvPicPr>
          <p:nvPr/>
        </p:nvPicPr>
        <p:blipFill>
          <a:blip r:embed="rId3" cstate="print"/>
          <a:srcRect/>
          <a:stretch>
            <a:fillRect/>
          </a:stretch>
        </p:blipFill>
        <p:spPr bwMode="auto">
          <a:xfrm>
            <a:off x="4727575" y="4040188"/>
            <a:ext cx="606425" cy="473075"/>
          </a:xfrm>
          <a:prstGeom prst="rect">
            <a:avLst/>
          </a:prstGeom>
          <a:noFill/>
          <a:ln w="9525">
            <a:noFill/>
            <a:miter lim="800000"/>
            <a:headEnd/>
            <a:tailEnd/>
          </a:ln>
        </p:spPr>
      </p:pic>
      <p:pic>
        <p:nvPicPr>
          <p:cNvPr id="2953275" name="Picture 59" descr="Client1"/>
          <p:cNvPicPr>
            <a:picLocks noChangeAspect="1" noChangeArrowheads="1"/>
          </p:cNvPicPr>
          <p:nvPr/>
        </p:nvPicPr>
        <p:blipFill>
          <a:blip r:embed="rId3" cstate="print"/>
          <a:srcRect/>
          <a:stretch>
            <a:fillRect/>
          </a:stretch>
        </p:blipFill>
        <p:spPr bwMode="auto">
          <a:xfrm>
            <a:off x="5565775" y="4038600"/>
            <a:ext cx="606425" cy="473075"/>
          </a:xfrm>
          <a:prstGeom prst="rect">
            <a:avLst/>
          </a:prstGeom>
          <a:noFill/>
          <a:ln w="9525">
            <a:noFill/>
            <a:miter lim="800000"/>
            <a:headEnd/>
            <a:tailEnd/>
          </a:ln>
        </p:spPr>
      </p:pic>
      <p:pic>
        <p:nvPicPr>
          <p:cNvPr id="2953276" name="Picture 60" descr="Client1"/>
          <p:cNvPicPr>
            <a:picLocks noChangeAspect="1" noChangeArrowheads="1"/>
          </p:cNvPicPr>
          <p:nvPr/>
        </p:nvPicPr>
        <p:blipFill>
          <a:blip r:embed="rId3" cstate="print"/>
          <a:srcRect/>
          <a:stretch>
            <a:fillRect/>
          </a:stretch>
        </p:blipFill>
        <p:spPr bwMode="auto">
          <a:xfrm>
            <a:off x="4191000" y="4040188"/>
            <a:ext cx="606425" cy="473075"/>
          </a:xfrm>
          <a:prstGeom prst="rect">
            <a:avLst/>
          </a:prstGeom>
          <a:noFill/>
          <a:ln w="9525">
            <a:noFill/>
            <a:miter lim="800000"/>
            <a:headEnd/>
            <a:tailEnd/>
          </a:ln>
        </p:spPr>
      </p:pic>
      <p:sp>
        <p:nvSpPr>
          <p:cNvPr id="2953277" name="Line 61"/>
          <p:cNvSpPr>
            <a:spLocks noChangeShapeType="1"/>
          </p:cNvSpPr>
          <p:nvPr/>
        </p:nvSpPr>
        <p:spPr bwMode="auto">
          <a:xfrm flipV="1">
            <a:off x="4495800" y="4487863"/>
            <a:ext cx="0" cy="246062"/>
          </a:xfrm>
          <a:prstGeom prst="line">
            <a:avLst/>
          </a:prstGeom>
          <a:noFill/>
          <a:ln w="12700">
            <a:solidFill>
              <a:srgbClr val="0000FF"/>
            </a:solidFill>
            <a:round/>
            <a:headEnd/>
            <a:tailEnd/>
          </a:ln>
          <a:effectLst/>
        </p:spPr>
        <p:txBody>
          <a:bodyPr wrap="none" lIns="0" tIns="0" rIns="0" bIns="0" anchor="ctr"/>
          <a:lstStyle/>
          <a:p>
            <a:endParaRPr lang="en-US" sz="1400" dirty="0">
              <a:latin typeface="Calibri" pitchFamily="34" charset="0"/>
            </a:endParaRPr>
          </a:p>
        </p:txBody>
      </p:sp>
      <p:sp>
        <p:nvSpPr>
          <p:cNvPr id="2953278" name="Line 62"/>
          <p:cNvSpPr>
            <a:spLocks noChangeShapeType="1"/>
          </p:cNvSpPr>
          <p:nvPr/>
        </p:nvSpPr>
        <p:spPr bwMode="auto">
          <a:xfrm flipV="1">
            <a:off x="5029200" y="4495800"/>
            <a:ext cx="0" cy="246063"/>
          </a:xfrm>
          <a:prstGeom prst="line">
            <a:avLst/>
          </a:prstGeom>
          <a:noFill/>
          <a:ln w="12700">
            <a:solidFill>
              <a:srgbClr val="0000FF"/>
            </a:solidFill>
            <a:round/>
            <a:headEnd/>
            <a:tailEnd/>
          </a:ln>
          <a:effectLst/>
        </p:spPr>
        <p:txBody>
          <a:bodyPr wrap="none" lIns="0" tIns="0" rIns="0" bIns="0" anchor="ctr"/>
          <a:lstStyle/>
          <a:p>
            <a:endParaRPr lang="en-US" sz="1400" dirty="0">
              <a:latin typeface="Calibri" pitchFamily="34" charset="0"/>
            </a:endParaRPr>
          </a:p>
        </p:txBody>
      </p:sp>
      <p:sp>
        <p:nvSpPr>
          <p:cNvPr id="2953279" name="Line 63"/>
          <p:cNvSpPr>
            <a:spLocks noChangeShapeType="1"/>
          </p:cNvSpPr>
          <p:nvPr/>
        </p:nvSpPr>
        <p:spPr bwMode="auto">
          <a:xfrm flipV="1">
            <a:off x="5867400" y="4495800"/>
            <a:ext cx="0" cy="246063"/>
          </a:xfrm>
          <a:prstGeom prst="line">
            <a:avLst/>
          </a:prstGeom>
          <a:noFill/>
          <a:ln w="12700">
            <a:solidFill>
              <a:srgbClr val="0000FF"/>
            </a:solidFill>
            <a:round/>
            <a:headEnd/>
            <a:tailEnd/>
          </a:ln>
          <a:effectLst/>
        </p:spPr>
        <p:txBody>
          <a:bodyPr wrap="none" lIns="0" tIns="0" rIns="0" bIns="0" anchor="ctr"/>
          <a:lstStyle/>
          <a:p>
            <a:endParaRPr lang="en-US" sz="1400" dirty="0">
              <a:latin typeface="Calibri" pitchFamily="34" charset="0"/>
            </a:endParaRPr>
          </a:p>
        </p:txBody>
      </p:sp>
      <p:grpSp>
        <p:nvGrpSpPr>
          <p:cNvPr id="2" name="Group 64"/>
          <p:cNvGrpSpPr>
            <a:grpSpLocks/>
          </p:cNvGrpSpPr>
          <p:nvPr/>
        </p:nvGrpSpPr>
        <p:grpSpPr bwMode="auto">
          <a:xfrm>
            <a:off x="5441950" y="1905000"/>
            <a:ext cx="196850" cy="44450"/>
            <a:chOff x="1824" y="2400"/>
            <a:chExt cx="124" cy="28"/>
          </a:xfrm>
        </p:grpSpPr>
        <p:sp>
          <p:nvSpPr>
            <p:cNvPr id="2953281" name="Oval 65"/>
            <p:cNvSpPr>
              <a:spLocks noChangeArrowheads="1"/>
            </p:cNvSpPr>
            <p:nvPr/>
          </p:nvSpPr>
          <p:spPr bwMode="auto">
            <a:xfrm>
              <a:off x="1824" y="2400"/>
              <a:ext cx="28" cy="28"/>
            </a:xfrm>
            <a:prstGeom prst="ellipse">
              <a:avLst/>
            </a:prstGeom>
            <a:solidFill>
              <a:srgbClr val="8D8DB3"/>
            </a:solidFill>
            <a:ln w="25400" algn="ctr">
              <a:noFill/>
              <a:round/>
              <a:headEnd/>
              <a:tailEnd/>
            </a:ln>
            <a:effectLst/>
          </p:spPr>
          <p:txBody>
            <a:bodyPr wrap="none" lIns="0" tIns="0" rIns="0" bIns="0" anchor="ctr"/>
            <a:lstStyle/>
            <a:p>
              <a:endParaRPr lang="en-US" sz="1400" dirty="0">
                <a:latin typeface="Calibri" pitchFamily="34" charset="0"/>
              </a:endParaRPr>
            </a:p>
          </p:txBody>
        </p:sp>
        <p:sp>
          <p:nvSpPr>
            <p:cNvPr id="2953282" name="Oval 66"/>
            <p:cNvSpPr>
              <a:spLocks noChangeArrowheads="1"/>
            </p:cNvSpPr>
            <p:nvPr/>
          </p:nvSpPr>
          <p:spPr bwMode="auto">
            <a:xfrm>
              <a:off x="1872" y="2400"/>
              <a:ext cx="28" cy="28"/>
            </a:xfrm>
            <a:prstGeom prst="ellipse">
              <a:avLst/>
            </a:prstGeom>
            <a:solidFill>
              <a:srgbClr val="8D8DB3"/>
            </a:solidFill>
            <a:ln w="25400" algn="ctr">
              <a:noFill/>
              <a:round/>
              <a:headEnd/>
              <a:tailEnd/>
            </a:ln>
            <a:effectLst/>
          </p:spPr>
          <p:txBody>
            <a:bodyPr wrap="none" lIns="0" tIns="0" rIns="0" bIns="0" anchor="ctr"/>
            <a:lstStyle/>
            <a:p>
              <a:endParaRPr lang="en-US" sz="1400" dirty="0">
                <a:latin typeface="Calibri" pitchFamily="34" charset="0"/>
              </a:endParaRPr>
            </a:p>
          </p:txBody>
        </p:sp>
        <p:sp>
          <p:nvSpPr>
            <p:cNvPr id="2953283" name="Oval 67"/>
            <p:cNvSpPr>
              <a:spLocks noChangeArrowheads="1"/>
            </p:cNvSpPr>
            <p:nvPr/>
          </p:nvSpPr>
          <p:spPr bwMode="auto">
            <a:xfrm>
              <a:off x="1920" y="2400"/>
              <a:ext cx="28" cy="28"/>
            </a:xfrm>
            <a:prstGeom prst="ellipse">
              <a:avLst/>
            </a:prstGeom>
            <a:solidFill>
              <a:srgbClr val="8D8DB3"/>
            </a:solidFill>
            <a:ln w="25400" algn="ctr">
              <a:noFill/>
              <a:round/>
              <a:headEnd/>
              <a:tailEnd/>
            </a:ln>
            <a:effectLst/>
          </p:spPr>
          <p:txBody>
            <a:bodyPr wrap="none" lIns="0" tIns="0" rIns="0" bIns="0" anchor="ctr"/>
            <a:lstStyle/>
            <a:p>
              <a:endParaRPr lang="en-US" sz="1400" dirty="0">
                <a:latin typeface="Calibri" pitchFamily="34" charset="0"/>
              </a:endParaRPr>
            </a:p>
          </p:txBody>
        </p:sp>
      </p:grpSp>
      <p:grpSp>
        <p:nvGrpSpPr>
          <p:cNvPr id="3" name="Group 68"/>
          <p:cNvGrpSpPr>
            <a:grpSpLocks/>
          </p:cNvGrpSpPr>
          <p:nvPr/>
        </p:nvGrpSpPr>
        <p:grpSpPr bwMode="auto">
          <a:xfrm>
            <a:off x="8032750" y="1447800"/>
            <a:ext cx="196850" cy="44450"/>
            <a:chOff x="1824" y="2400"/>
            <a:chExt cx="124" cy="28"/>
          </a:xfrm>
        </p:grpSpPr>
        <p:sp>
          <p:nvSpPr>
            <p:cNvPr id="2953285" name="Oval 69"/>
            <p:cNvSpPr>
              <a:spLocks noChangeArrowheads="1"/>
            </p:cNvSpPr>
            <p:nvPr/>
          </p:nvSpPr>
          <p:spPr bwMode="auto">
            <a:xfrm>
              <a:off x="1824" y="2400"/>
              <a:ext cx="28" cy="28"/>
            </a:xfrm>
            <a:prstGeom prst="ellipse">
              <a:avLst/>
            </a:prstGeom>
            <a:solidFill>
              <a:srgbClr val="8D8DB3"/>
            </a:solidFill>
            <a:ln w="25400" algn="ctr">
              <a:noFill/>
              <a:round/>
              <a:headEnd/>
              <a:tailEnd/>
            </a:ln>
            <a:effectLst/>
          </p:spPr>
          <p:txBody>
            <a:bodyPr wrap="none" lIns="0" tIns="0" rIns="0" bIns="0" anchor="ctr"/>
            <a:lstStyle/>
            <a:p>
              <a:endParaRPr lang="en-US" sz="1400" dirty="0">
                <a:latin typeface="Calibri" pitchFamily="34" charset="0"/>
              </a:endParaRPr>
            </a:p>
          </p:txBody>
        </p:sp>
        <p:sp>
          <p:nvSpPr>
            <p:cNvPr id="2953286" name="Oval 70"/>
            <p:cNvSpPr>
              <a:spLocks noChangeArrowheads="1"/>
            </p:cNvSpPr>
            <p:nvPr/>
          </p:nvSpPr>
          <p:spPr bwMode="auto">
            <a:xfrm>
              <a:off x="1872" y="2400"/>
              <a:ext cx="28" cy="28"/>
            </a:xfrm>
            <a:prstGeom prst="ellipse">
              <a:avLst/>
            </a:prstGeom>
            <a:solidFill>
              <a:srgbClr val="8D8DB3"/>
            </a:solidFill>
            <a:ln w="25400" algn="ctr">
              <a:noFill/>
              <a:round/>
              <a:headEnd/>
              <a:tailEnd/>
            </a:ln>
            <a:effectLst/>
          </p:spPr>
          <p:txBody>
            <a:bodyPr wrap="none" lIns="0" tIns="0" rIns="0" bIns="0" anchor="ctr"/>
            <a:lstStyle/>
            <a:p>
              <a:endParaRPr lang="en-US" sz="1400" dirty="0">
                <a:latin typeface="Calibri" pitchFamily="34" charset="0"/>
              </a:endParaRPr>
            </a:p>
          </p:txBody>
        </p:sp>
        <p:sp>
          <p:nvSpPr>
            <p:cNvPr id="2953287" name="Oval 71"/>
            <p:cNvSpPr>
              <a:spLocks noChangeArrowheads="1"/>
            </p:cNvSpPr>
            <p:nvPr/>
          </p:nvSpPr>
          <p:spPr bwMode="auto">
            <a:xfrm>
              <a:off x="1920" y="2400"/>
              <a:ext cx="28" cy="28"/>
            </a:xfrm>
            <a:prstGeom prst="ellipse">
              <a:avLst/>
            </a:prstGeom>
            <a:solidFill>
              <a:srgbClr val="8D8DB3"/>
            </a:solidFill>
            <a:ln w="25400" algn="ctr">
              <a:noFill/>
              <a:round/>
              <a:headEnd/>
              <a:tailEnd/>
            </a:ln>
            <a:effectLst/>
          </p:spPr>
          <p:txBody>
            <a:bodyPr wrap="none" lIns="0" tIns="0" rIns="0" bIns="0" anchor="ctr"/>
            <a:lstStyle/>
            <a:p>
              <a:endParaRPr lang="en-US" sz="1400" dirty="0">
                <a:latin typeface="Calibri" pitchFamily="34" charset="0"/>
              </a:endParaRPr>
            </a:p>
          </p:txBody>
        </p:sp>
      </p:grpSp>
      <p:grpSp>
        <p:nvGrpSpPr>
          <p:cNvPr id="4" name="Group 74"/>
          <p:cNvGrpSpPr>
            <a:grpSpLocks/>
          </p:cNvGrpSpPr>
          <p:nvPr/>
        </p:nvGrpSpPr>
        <p:grpSpPr bwMode="auto">
          <a:xfrm>
            <a:off x="5392738" y="4322763"/>
            <a:ext cx="196850" cy="44450"/>
            <a:chOff x="1824" y="2400"/>
            <a:chExt cx="124" cy="28"/>
          </a:xfrm>
        </p:grpSpPr>
        <p:sp>
          <p:nvSpPr>
            <p:cNvPr id="2953291" name="Oval 75"/>
            <p:cNvSpPr>
              <a:spLocks noChangeArrowheads="1"/>
            </p:cNvSpPr>
            <p:nvPr/>
          </p:nvSpPr>
          <p:spPr bwMode="auto">
            <a:xfrm>
              <a:off x="1824" y="2400"/>
              <a:ext cx="28" cy="28"/>
            </a:xfrm>
            <a:prstGeom prst="ellipse">
              <a:avLst/>
            </a:prstGeom>
            <a:solidFill>
              <a:srgbClr val="8D8DB3"/>
            </a:solidFill>
            <a:ln w="25400" algn="ctr">
              <a:noFill/>
              <a:round/>
              <a:headEnd/>
              <a:tailEnd/>
            </a:ln>
            <a:effectLst/>
          </p:spPr>
          <p:txBody>
            <a:bodyPr wrap="none" lIns="0" tIns="0" rIns="0" bIns="0" anchor="ctr"/>
            <a:lstStyle/>
            <a:p>
              <a:endParaRPr lang="en-US" sz="1400" dirty="0">
                <a:latin typeface="Calibri" pitchFamily="34" charset="0"/>
              </a:endParaRPr>
            </a:p>
          </p:txBody>
        </p:sp>
        <p:sp>
          <p:nvSpPr>
            <p:cNvPr id="2953292" name="Oval 76"/>
            <p:cNvSpPr>
              <a:spLocks noChangeArrowheads="1"/>
            </p:cNvSpPr>
            <p:nvPr/>
          </p:nvSpPr>
          <p:spPr bwMode="auto">
            <a:xfrm>
              <a:off x="1872" y="2400"/>
              <a:ext cx="28" cy="28"/>
            </a:xfrm>
            <a:prstGeom prst="ellipse">
              <a:avLst/>
            </a:prstGeom>
            <a:solidFill>
              <a:srgbClr val="8D8DB3"/>
            </a:solidFill>
            <a:ln w="25400" algn="ctr">
              <a:noFill/>
              <a:round/>
              <a:headEnd/>
              <a:tailEnd/>
            </a:ln>
            <a:effectLst/>
          </p:spPr>
          <p:txBody>
            <a:bodyPr wrap="none" lIns="0" tIns="0" rIns="0" bIns="0" anchor="ctr"/>
            <a:lstStyle/>
            <a:p>
              <a:endParaRPr lang="en-US" sz="1400" dirty="0">
                <a:latin typeface="Calibri" pitchFamily="34" charset="0"/>
              </a:endParaRPr>
            </a:p>
          </p:txBody>
        </p:sp>
        <p:sp>
          <p:nvSpPr>
            <p:cNvPr id="2953293" name="Oval 77"/>
            <p:cNvSpPr>
              <a:spLocks noChangeArrowheads="1"/>
            </p:cNvSpPr>
            <p:nvPr/>
          </p:nvSpPr>
          <p:spPr bwMode="auto">
            <a:xfrm>
              <a:off x="1920" y="2400"/>
              <a:ext cx="28" cy="28"/>
            </a:xfrm>
            <a:prstGeom prst="ellipse">
              <a:avLst/>
            </a:prstGeom>
            <a:solidFill>
              <a:srgbClr val="8D8DB3"/>
            </a:solidFill>
            <a:ln w="25400" algn="ctr">
              <a:noFill/>
              <a:round/>
              <a:headEnd/>
              <a:tailEnd/>
            </a:ln>
            <a:effectLst/>
          </p:spPr>
          <p:txBody>
            <a:bodyPr wrap="none" lIns="0" tIns="0" rIns="0" bIns="0" anchor="ctr"/>
            <a:lstStyle/>
            <a:p>
              <a:endParaRPr lang="en-US" sz="1400" dirty="0">
                <a:latin typeface="Calibri" pitchFamily="34" charset="0"/>
              </a:endParaRPr>
            </a:p>
          </p:txBody>
        </p:sp>
      </p:grpSp>
      <p:pic>
        <p:nvPicPr>
          <p:cNvPr id="80" name="Picture 79" descr="CD Icon.png"/>
          <p:cNvPicPr>
            <a:picLocks noChangeAspect="1"/>
          </p:cNvPicPr>
          <p:nvPr/>
        </p:nvPicPr>
        <p:blipFill>
          <a:blip r:embed="rId6" cstate="print"/>
          <a:stretch>
            <a:fillRect/>
          </a:stretch>
        </p:blipFill>
        <p:spPr>
          <a:xfrm>
            <a:off x="2514600" y="1981200"/>
            <a:ext cx="774128" cy="774128"/>
          </a:xfrm>
          <a:prstGeom prst="rect">
            <a:avLst/>
          </a:prstGeom>
        </p:spPr>
      </p:pic>
      <p:pic>
        <p:nvPicPr>
          <p:cNvPr id="81" name="Picture 80" descr="Host.png"/>
          <p:cNvPicPr>
            <a:picLocks noChangeAspect="1"/>
          </p:cNvPicPr>
          <p:nvPr/>
        </p:nvPicPr>
        <p:blipFill>
          <a:blip r:embed="rId7" cstate="print"/>
          <a:stretch>
            <a:fillRect/>
          </a:stretch>
        </p:blipFill>
        <p:spPr>
          <a:xfrm>
            <a:off x="7162800" y="2133600"/>
            <a:ext cx="470757" cy="748326"/>
          </a:xfrm>
          <a:prstGeom prst="rect">
            <a:avLst/>
          </a:prstGeom>
        </p:spPr>
      </p:pic>
      <p:pic>
        <p:nvPicPr>
          <p:cNvPr id="82" name="Picture 81" descr="Host.png"/>
          <p:cNvPicPr>
            <a:picLocks noChangeAspect="1"/>
          </p:cNvPicPr>
          <p:nvPr/>
        </p:nvPicPr>
        <p:blipFill>
          <a:blip r:embed="rId7" cstate="print"/>
          <a:stretch>
            <a:fillRect/>
          </a:stretch>
        </p:blipFill>
        <p:spPr>
          <a:xfrm>
            <a:off x="7848600" y="2133600"/>
            <a:ext cx="470757" cy="748326"/>
          </a:xfrm>
          <a:prstGeom prst="rect">
            <a:avLst/>
          </a:prstGeom>
        </p:spPr>
      </p:pic>
      <p:pic>
        <p:nvPicPr>
          <p:cNvPr id="83" name="Picture 82" descr="Storage Array_Tall.png"/>
          <p:cNvPicPr>
            <a:picLocks noChangeAspect="1"/>
          </p:cNvPicPr>
          <p:nvPr/>
        </p:nvPicPr>
        <p:blipFill>
          <a:blip r:embed="rId8" cstate="print"/>
          <a:stretch>
            <a:fillRect/>
          </a:stretch>
        </p:blipFill>
        <p:spPr>
          <a:xfrm>
            <a:off x="6858001" y="3124200"/>
            <a:ext cx="533399" cy="914400"/>
          </a:xfrm>
          <a:prstGeom prst="rect">
            <a:avLst/>
          </a:prstGeom>
        </p:spPr>
      </p:pic>
      <p:pic>
        <p:nvPicPr>
          <p:cNvPr id="84" name="Picture 83" descr="Storage Array_Tall.png"/>
          <p:cNvPicPr>
            <a:picLocks noChangeAspect="1"/>
          </p:cNvPicPr>
          <p:nvPr/>
        </p:nvPicPr>
        <p:blipFill>
          <a:blip r:embed="rId9" cstate="print"/>
          <a:stretch>
            <a:fillRect/>
          </a:stretch>
        </p:blipFill>
        <p:spPr>
          <a:xfrm>
            <a:off x="7543800" y="3124200"/>
            <a:ext cx="533399" cy="914400"/>
          </a:xfrm>
          <a:prstGeom prst="rect">
            <a:avLst/>
          </a:prstGeom>
        </p:spPr>
      </p:pic>
      <p:pic>
        <p:nvPicPr>
          <p:cNvPr id="85" name="Picture 84" descr="Storage Array_Tall.png"/>
          <p:cNvPicPr>
            <a:picLocks noChangeAspect="1"/>
          </p:cNvPicPr>
          <p:nvPr/>
        </p:nvPicPr>
        <p:blipFill>
          <a:blip r:embed="rId9" cstate="print"/>
          <a:stretch>
            <a:fillRect/>
          </a:stretch>
        </p:blipFill>
        <p:spPr>
          <a:xfrm>
            <a:off x="8153401" y="3124200"/>
            <a:ext cx="533399" cy="914400"/>
          </a:xfrm>
          <a:prstGeom prst="rect">
            <a:avLst/>
          </a:prstGeom>
        </p:spPr>
      </p:pic>
      <p:pic>
        <p:nvPicPr>
          <p:cNvPr id="86" name="Picture 85" descr="Storage Array_Tall.png"/>
          <p:cNvPicPr>
            <a:picLocks noChangeAspect="1"/>
          </p:cNvPicPr>
          <p:nvPr/>
        </p:nvPicPr>
        <p:blipFill>
          <a:blip r:embed="rId10" cstate="print"/>
          <a:stretch>
            <a:fillRect/>
          </a:stretch>
        </p:blipFill>
        <p:spPr>
          <a:xfrm>
            <a:off x="4876800" y="4876800"/>
            <a:ext cx="609600" cy="990600"/>
          </a:xfrm>
          <a:prstGeom prst="rect">
            <a:avLst/>
          </a:prstGeom>
        </p:spPr>
      </p:pic>
      <p:sp>
        <p:nvSpPr>
          <p:cNvPr id="73" name="Footer Placeholder 3"/>
          <p:cNvSpPr>
            <a:spLocks noGrp="1"/>
          </p:cNvSpPr>
          <p:nvPr>
            <p:ph type="ftr" sz="quarter" idx="10"/>
          </p:nvPr>
        </p:nvSpPr>
        <p:spPr>
          <a:xfrm>
            <a:off x="4419600" y="6629400"/>
            <a:ext cx="4191000" cy="228600"/>
          </a:xfrm>
        </p:spPr>
        <p:txBody>
          <a:bodyPr/>
          <a:lstStyle/>
          <a:p>
            <a:r>
              <a:rPr lang="en-US" dirty="0" smtClean="0"/>
              <a:t>Classic Data Center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02" name="Rectangle 2"/>
          <p:cNvSpPr>
            <a:spLocks noGrp="1" noChangeArrowheads="1"/>
          </p:cNvSpPr>
          <p:nvPr>
            <p:ph type="title"/>
          </p:nvPr>
        </p:nvSpPr>
        <p:spPr/>
        <p:txBody>
          <a:bodyPr/>
          <a:lstStyle/>
          <a:p>
            <a:r>
              <a:rPr lang="en-US" dirty="0"/>
              <a:t>Key Requirements </a:t>
            </a:r>
            <a:r>
              <a:rPr lang="en-US" dirty="0" smtClean="0"/>
              <a:t>of a Data Center</a:t>
            </a:r>
            <a:endParaRPr lang="en-US" dirty="0"/>
          </a:p>
        </p:txBody>
      </p:sp>
      <p:grpSp>
        <p:nvGrpSpPr>
          <p:cNvPr id="2" name="Group 13"/>
          <p:cNvGrpSpPr>
            <a:grpSpLocks/>
          </p:cNvGrpSpPr>
          <p:nvPr/>
        </p:nvGrpSpPr>
        <p:grpSpPr bwMode="auto">
          <a:xfrm>
            <a:off x="2068512" y="1295400"/>
            <a:ext cx="5018088" cy="4618038"/>
            <a:chOff x="1089" y="809"/>
            <a:chExt cx="3582" cy="3204"/>
          </a:xfrm>
        </p:grpSpPr>
        <p:pic>
          <p:nvPicPr>
            <p:cNvPr id="3020814" name="Picture 14" descr="main_image"/>
            <p:cNvPicPr>
              <a:picLocks noChangeAspect="1" noChangeArrowheads="1"/>
            </p:cNvPicPr>
            <p:nvPr/>
          </p:nvPicPr>
          <p:blipFill>
            <a:blip r:embed="rId3" cstate="print"/>
            <a:srcRect/>
            <a:stretch>
              <a:fillRect/>
            </a:stretch>
          </p:blipFill>
          <p:spPr bwMode="auto">
            <a:xfrm>
              <a:off x="1089" y="809"/>
              <a:ext cx="3582" cy="3204"/>
            </a:xfrm>
            <a:prstGeom prst="rect">
              <a:avLst/>
            </a:prstGeom>
            <a:noFill/>
          </p:spPr>
        </p:pic>
        <p:sp>
          <p:nvSpPr>
            <p:cNvPr id="3020815" name="Text Box 15"/>
            <p:cNvSpPr txBox="1">
              <a:spLocks noChangeArrowheads="1"/>
            </p:cNvSpPr>
            <p:nvPr/>
          </p:nvSpPr>
          <p:spPr bwMode="auto">
            <a:xfrm>
              <a:off x="2447" y="1182"/>
              <a:ext cx="757" cy="192"/>
            </a:xfrm>
            <a:prstGeom prst="rect">
              <a:avLst/>
            </a:prstGeom>
            <a:noFill/>
            <a:ln w="9525">
              <a:noFill/>
              <a:miter lim="800000"/>
              <a:headEnd/>
              <a:tailEnd/>
            </a:ln>
            <a:effectLst>
              <a:outerShdw dist="28398" sx="1000" sy="1000" algn="ctr" rotWithShape="0">
                <a:srgbClr val="000000"/>
              </a:outerShdw>
            </a:effectLst>
          </p:spPr>
          <p:txBody>
            <a:bodyPr wrap="none" lIns="0" tIns="0" rIns="0" bIns="0">
              <a:spAutoFit/>
            </a:bodyPr>
            <a:lstStyle/>
            <a:p>
              <a:pPr>
                <a:spcBef>
                  <a:spcPct val="0"/>
                </a:spcBef>
                <a:buClrTx/>
                <a:buFontTx/>
                <a:buNone/>
              </a:pPr>
              <a:r>
                <a:rPr lang="en-US" sz="1800" b="1" dirty="0">
                  <a:solidFill>
                    <a:schemeClr val="bg1"/>
                  </a:solidFill>
                  <a:latin typeface="Calibri" pitchFamily="34" charset="0"/>
                </a:rPr>
                <a:t>Availability</a:t>
              </a:r>
            </a:p>
          </p:txBody>
        </p:sp>
        <p:sp>
          <p:nvSpPr>
            <p:cNvPr id="3020816" name="Text Box 16"/>
            <p:cNvSpPr txBox="1">
              <a:spLocks noChangeArrowheads="1"/>
            </p:cNvSpPr>
            <p:nvPr/>
          </p:nvSpPr>
          <p:spPr bwMode="auto">
            <a:xfrm>
              <a:off x="1181" y="1638"/>
              <a:ext cx="937" cy="192"/>
            </a:xfrm>
            <a:prstGeom prst="rect">
              <a:avLst/>
            </a:prstGeom>
            <a:noFill/>
            <a:ln w="9525">
              <a:noFill/>
              <a:miter lim="800000"/>
              <a:headEnd/>
              <a:tailEnd/>
            </a:ln>
            <a:effectLst>
              <a:outerShdw dist="28398" sx="1000" sy="1000" algn="ctr" rotWithShape="0">
                <a:srgbClr val="000000"/>
              </a:outerShdw>
            </a:effectLst>
          </p:spPr>
          <p:txBody>
            <a:bodyPr wrap="none" lIns="0" tIns="0" rIns="0" bIns="0">
              <a:spAutoFit/>
            </a:bodyPr>
            <a:lstStyle/>
            <a:p>
              <a:pPr>
                <a:spcBef>
                  <a:spcPct val="0"/>
                </a:spcBef>
                <a:buClrTx/>
                <a:buFontTx/>
                <a:buNone/>
              </a:pPr>
              <a:r>
                <a:rPr lang="en-US" sz="1800" b="1" dirty="0">
                  <a:solidFill>
                    <a:schemeClr val="bg1"/>
                  </a:solidFill>
                  <a:latin typeface="Calibri" pitchFamily="34" charset="0"/>
                </a:rPr>
                <a:t>Data Integrity</a:t>
              </a:r>
            </a:p>
          </p:txBody>
        </p:sp>
        <p:sp>
          <p:nvSpPr>
            <p:cNvPr id="3020817" name="Text Box 17"/>
            <p:cNvSpPr txBox="1">
              <a:spLocks noChangeArrowheads="1"/>
            </p:cNvSpPr>
            <p:nvPr/>
          </p:nvSpPr>
          <p:spPr bwMode="auto">
            <a:xfrm>
              <a:off x="3550" y="1630"/>
              <a:ext cx="877" cy="192"/>
            </a:xfrm>
            <a:prstGeom prst="rect">
              <a:avLst/>
            </a:prstGeom>
            <a:noFill/>
            <a:ln w="9525">
              <a:noFill/>
              <a:miter lim="800000"/>
              <a:headEnd/>
              <a:tailEnd/>
            </a:ln>
            <a:effectLst>
              <a:outerShdw dist="28398" sx="1000" sy="1000" algn="ctr" rotWithShape="0">
                <a:srgbClr val="000000"/>
              </a:outerShdw>
            </a:effectLst>
          </p:spPr>
          <p:txBody>
            <a:bodyPr wrap="none" lIns="0" tIns="0" rIns="0" bIns="0">
              <a:spAutoFit/>
            </a:bodyPr>
            <a:lstStyle/>
            <a:p>
              <a:pPr>
                <a:spcBef>
                  <a:spcPct val="0"/>
                </a:spcBef>
                <a:buClrTx/>
                <a:buFontTx/>
                <a:buNone/>
              </a:pPr>
              <a:r>
                <a:rPr lang="en-US" sz="1800" b="1" dirty="0" smtClean="0">
                  <a:solidFill>
                    <a:schemeClr val="bg1"/>
                  </a:solidFill>
                  <a:latin typeface="Calibri" pitchFamily="34" charset="0"/>
                </a:rPr>
                <a:t>Performance</a:t>
              </a:r>
              <a:endParaRPr lang="en-US" sz="1800" b="1" dirty="0">
                <a:solidFill>
                  <a:schemeClr val="bg1"/>
                </a:solidFill>
                <a:latin typeface="Calibri" pitchFamily="34" charset="0"/>
              </a:endParaRPr>
            </a:p>
          </p:txBody>
        </p:sp>
        <p:sp>
          <p:nvSpPr>
            <p:cNvPr id="3020818" name="Text Box 18"/>
            <p:cNvSpPr txBox="1">
              <a:spLocks noChangeArrowheads="1"/>
            </p:cNvSpPr>
            <p:nvPr/>
          </p:nvSpPr>
          <p:spPr bwMode="auto">
            <a:xfrm>
              <a:off x="3726" y="3009"/>
              <a:ext cx="654" cy="192"/>
            </a:xfrm>
            <a:prstGeom prst="rect">
              <a:avLst/>
            </a:prstGeom>
            <a:noFill/>
            <a:ln w="9525">
              <a:noFill/>
              <a:miter lim="800000"/>
              <a:headEnd/>
              <a:tailEnd/>
            </a:ln>
            <a:effectLst>
              <a:outerShdw dist="28398" sx="1000" sy="1000" algn="ctr" rotWithShape="0">
                <a:srgbClr val="000000"/>
              </a:outerShdw>
            </a:effectLst>
          </p:spPr>
          <p:txBody>
            <a:bodyPr wrap="none" lIns="0" tIns="0" rIns="0" bIns="0">
              <a:spAutoFit/>
            </a:bodyPr>
            <a:lstStyle/>
            <a:p>
              <a:pPr>
                <a:spcBef>
                  <a:spcPct val="0"/>
                </a:spcBef>
                <a:buClrTx/>
                <a:buFontTx/>
                <a:buNone/>
              </a:pPr>
              <a:r>
                <a:rPr lang="en-US" b="1" dirty="0" smtClean="0">
                  <a:solidFill>
                    <a:schemeClr val="bg1"/>
                  </a:solidFill>
                  <a:latin typeface="Calibri" pitchFamily="34" charset="0"/>
                </a:rPr>
                <a:t>Flexibil</a:t>
              </a:r>
              <a:r>
                <a:rPr lang="en-US" sz="1800" b="1" dirty="0" smtClean="0">
                  <a:solidFill>
                    <a:schemeClr val="bg1"/>
                  </a:solidFill>
                  <a:latin typeface="Calibri" pitchFamily="34" charset="0"/>
                </a:rPr>
                <a:t>ity</a:t>
              </a:r>
              <a:endParaRPr lang="en-US" sz="1800" b="1" dirty="0">
                <a:solidFill>
                  <a:schemeClr val="bg1"/>
                </a:solidFill>
                <a:latin typeface="Calibri" pitchFamily="34" charset="0"/>
              </a:endParaRPr>
            </a:p>
          </p:txBody>
        </p:sp>
        <p:sp>
          <p:nvSpPr>
            <p:cNvPr id="3020819" name="Text Box 19"/>
            <p:cNvSpPr txBox="1">
              <a:spLocks noChangeArrowheads="1"/>
            </p:cNvSpPr>
            <p:nvPr/>
          </p:nvSpPr>
          <p:spPr bwMode="auto">
            <a:xfrm>
              <a:off x="2475" y="3466"/>
              <a:ext cx="691" cy="192"/>
            </a:xfrm>
            <a:prstGeom prst="rect">
              <a:avLst/>
            </a:prstGeom>
            <a:noFill/>
            <a:ln w="9525">
              <a:noFill/>
              <a:miter lim="800000"/>
              <a:headEnd/>
              <a:tailEnd/>
            </a:ln>
            <a:effectLst>
              <a:outerShdw dist="28398" sx="1000" sy="1000" algn="ctr" rotWithShape="0">
                <a:srgbClr val="000000"/>
              </a:outerShdw>
            </a:effectLst>
          </p:spPr>
          <p:txBody>
            <a:bodyPr wrap="none" lIns="0" tIns="0" rIns="0" bIns="0">
              <a:spAutoFit/>
            </a:bodyPr>
            <a:lstStyle/>
            <a:p>
              <a:pPr>
                <a:spcBef>
                  <a:spcPct val="0"/>
                </a:spcBef>
                <a:buClrTx/>
                <a:buFontTx/>
                <a:buNone/>
              </a:pPr>
              <a:r>
                <a:rPr lang="en-US" sz="1800" b="1" dirty="0">
                  <a:solidFill>
                    <a:schemeClr val="bg1"/>
                  </a:solidFill>
                  <a:latin typeface="Calibri" pitchFamily="34" charset="0"/>
                </a:rPr>
                <a:t>Scalability</a:t>
              </a:r>
            </a:p>
          </p:txBody>
        </p:sp>
        <p:sp>
          <p:nvSpPr>
            <p:cNvPr id="3020820" name="Text Box 20"/>
            <p:cNvSpPr txBox="1">
              <a:spLocks noChangeArrowheads="1"/>
            </p:cNvSpPr>
            <p:nvPr/>
          </p:nvSpPr>
          <p:spPr bwMode="auto">
            <a:xfrm>
              <a:off x="1350" y="3013"/>
              <a:ext cx="550" cy="192"/>
            </a:xfrm>
            <a:prstGeom prst="rect">
              <a:avLst/>
            </a:prstGeom>
            <a:noFill/>
            <a:ln w="9525">
              <a:noFill/>
              <a:miter lim="800000"/>
              <a:headEnd/>
              <a:tailEnd/>
            </a:ln>
            <a:effectLst>
              <a:outerShdw dist="28398" sx="1000" sy="1000" algn="ctr" rotWithShape="0">
                <a:srgbClr val="000000"/>
              </a:outerShdw>
            </a:effectLst>
          </p:spPr>
          <p:txBody>
            <a:bodyPr wrap="none" lIns="0" tIns="0" rIns="0" bIns="0">
              <a:spAutoFit/>
            </a:bodyPr>
            <a:lstStyle/>
            <a:p>
              <a:pPr>
                <a:spcBef>
                  <a:spcPct val="0"/>
                </a:spcBef>
                <a:buClrTx/>
                <a:buFontTx/>
                <a:buNone/>
              </a:pPr>
              <a:r>
                <a:rPr lang="en-US" sz="1800" b="1" dirty="0" smtClean="0">
                  <a:solidFill>
                    <a:schemeClr val="bg1"/>
                  </a:solidFill>
                  <a:latin typeface="Calibri" pitchFamily="34" charset="0"/>
                </a:rPr>
                <a:t>Security</a:t>
              </a:r>
              <a:endParaRPr lang="en-US" sz="1800" b="1" dirty="0">
                <a:solidFill>
                  <a:schemeClr val="bg1"/>
                </a:solidFill>
                <a:latin typeface="Calibri" pitchFamily="34" charset="0"/>
              </a:endParaRPr>
            </a:p>
          </p:txBody>
        </p:sp>
        <p:sp>
          <p:nvSpPr>
            <p:cNvPr id="3020821" name="Text Box 21"/>
            <p:cNvSpPr txBox="1">
              <a:spLocks noChangeArrowheads="1"/>
            </p:cNvSpPr>
            <p:nvPr/>
          </p:nvSpPr>
          <p:spPr bwMode="auto">
            <a:xfrm>
              <a:off x="2338" y="2334"/>
              <a:ext cx="978" cy="192"/>
            </a:xfrm>
            <a:prstGeom prst="rect">
              <a:avLst/>
            </a:prstGeom>
            <a:noFill/>
            <a:ln w="9525">
              <a:noFill/>
              <a:miter lim="800000"/>
              <a:headEnd/>
              <a:tailEnd/>
            </a:ln>
            <a:effectLst>
              <a:outerShdw dist="28398" sx="1000" sy="1000" algn="ctr" rotWithShape="0">
                <a:srgbClr val="000000"/>
              </a:outerShdw>
            </a:effectLst>
          </p:spPr>
          <p:txBody>
            <a:bodyPr wrap="none" lIns="0" tIns="0" rIns="0" bIns="0">
              <a:spAutoFit/>
            </a:bodyPr>
            <a:lstStyle/>
            <a:p>
              <a:pPr>
                <a:spcBef>
                  <a:spcPct val="0"/>
                </a:spcBef>
                <a:buClrTx/>
                <a:buFontTx/>
                <a:buNone/>
              </a:pPr>
              <a:r>
                <a:rPr lang="en-US" sz="1800" b="1" dirty="0">
                  <a:solidFill>
                    <a:schemeClr val="bg1"/>
                  </a:solidFill>
                  <a:latin typeface="Calibri" pitchFamily="34" charset="0"/>
                </a:rPr>
                <a:t>Manageability</a:t>
              </a:r>
            </a:p>
          </p:txBody>
        </p:sp>
      </p:grpSp>
      <p:sp>
        <p:nvSpPr>
          <p:cNvPr id="15" name="Slide Number Placeholder 6"/>
          <p:cNvSpPr txBox="1">
            <a:spLocks/>
          </p:cNvSpPr>
          <p:nvPr/>
        </p:nvSpPr>
        <p:spPr>
          <a:xfrm>
            <a:off x="8686800" y="6617368"/>
            <a:ext cx="457200" cy="22860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773B01-4140-4737-A600-00C5477C65A7}" type="slidenum">
              <a:rPr lang="en-US" sz="1000" smtClean="0">
                <a:solidFill>
                  <a:schemeClr val="tx1">
                    <a:lumMod val="75000"/>
                    <a:lumOff val="25000"/>
                  </a:schemeClr>
                </a:solidFill>
                <a:latin typeface="Calibri"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lang="en-US" sz="1000" dirty="0">
              <a:solidFill>
                <a:schemeClr val="tx1">
                  <a:lumMod val="75000"/>
                  <a:lumOff val="25000"/>
                </a:schemeClr>
              </a:solidFill>
              <a:latin typeface="Calibri" pitchFamily="34" charset="0"/>
              <a:cs typeface="+mn-cs"/>
            </a:endParaRPr>
          </a:p>
        </p:txBody>
      </p:sp>
      <p:sp>
        <p:nvSpPr>
          <p:cNvPr id="16" name="Footer Placeholder 7"/>
          <p:cNvSpPr>
            <a:spLocks noGrp="1"/>
          </p:cNvSpPr>
          <p:nvPr>
            <p:ph type="ftr" sz="quarter" idx="10"/>
          </p:nvPr>
        </p:nvSpPr>
        <p:spPr>
          <a:xfrm>
            <a:off x="4419600" y="6629400"/>
            <a:ext cx="4191000" cy="228600"/>
          </a:xfrm>
        </p:spPr>
        <p:txBody>
          <a:bodyPr/>
          <a:lstStyle/>
          <a:p>
            <a:pPr>
              <a:defRPr/>
            </a:pPr>
            <a:r>
              <a:rPr lang="en-US" dirty="0" smtClean="0"/>
              <a:t>Classic Data Center</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4"/>
          <p:cNvSpPr>
            <a:spLocks noGrp="1"/>
          </p:cNvSpPr>
          <p:nvPr>
            <p:ph type="sldNum" sz="quarter" idx="11"/>
          </p:nvPr>
        </p:nvSpPr>
        <p:spPr/>
        <p:txBody>
          <a:bodyPr/>
          <a:lstStyle/>
          <a:p>
            <a:r>
              <a:rPr lang="en-US" dirty="0" smtClean="0"/>
              <a:t> </a:t>
            </a:r>
            <a:fld id="{16B3956C-483A-4703-8A28-FF4647B46B1A}" type="slidenum">
              <a:rPr lang="en-US" smtClean="0"/>
              <a:pPr/>
              <a:t>40</a:t>
            </a:fld>
            <a:endParaRPr lang="en-US" dirty="0"/>
          </a:p>
        </p:txBody>
      </p:sp>
      <p:sp>
        <p:nvSpPr>
          <p:cNvPr id="2955266" name="Rectangle 2"/>
          <p:cNvSpPr>
            <a:spLocks noGrp="1" noChangeArrowheads="1"/>
          </p:cNvSpPr>
          <p:nvPr>
            <p:ph type="title"/>
          </p:nvPr>
        </p:nvSpPr>
        <p:spPr>
          <a:xfrm>
            <a:off x="301752" y="73152"/>
            <a:ext cx="8458200" cy="762000"/>
          </a:xfrm>
        </p:spPr>
        <p:txBody>
          <a:bodyPr/>
          <a:lstStyle/>
          <a:p>
            <a:r>
              <a:rPr lang="en-US" dirty="0"/>
              <a:t>What is </a:t>
            </a:r>
            <a:r>
              <a:rPr lang="en-US" dirty="0" smtClean="0"/>
              <a:t>Network Attached Storage(NAS)?</a:t>
            </a:r>
            <a:endParaRPr lang="en-US" dirty="0"/>
          </a:p>
        </p:txBody>
      </p:sp>
      <p:sp>
        <p:nvSpPr>
          <p:cNvPr id="2955268" name="Line 4"/>
          <p:cNvSpPr>
            <a:spLocks noChangeShapeType="1"/>
          </p:cNvSpPr>
          <p:nvPr/>
        </p:nvSpPr>
        <p:spPr bwMode="auto">
          <a:xfrm>
            <a:off x="1984375" y="3665538"/>
            <a:ext cx="0" cy="1489075"/>
          </a:xfrm>
          <a:prstGeom prst="line">
            <a:avLst/>
          </a:prstGeom>
          <a:noFill/>
          <a:ln w="12700">
            <a:solidFill>
              <a:srgbClr val="0000FF"/>
            </a:solidFill>
            <a:round/>
            <a:headEnd/>
            <a:tailEnd/>
          </a:ln>
          <a:effectLst/>
        </p:spPr>
        <p:txBody>
          <a:bodyPr wrap="none" lIns="0" tIns="0" rIns="0" bIns="0" anchor="ctr"/>
          <a:lstStyle/>
          <a:p>
            <a:endParaRPr lang="en-US" dirty="0"/>
          </a:p>
        </p:txBody>
      </p:sp>
      <p:sp>
        <p:nvSpPr>
          <p:cNvPr id="2955269" name="Line 5"/>
          <p:cNvSpPr>
            <a:spLocks noChangeShapeType="1"/>
          </p:cNvSpPr>
          <p:nvPr/>
        </p:nvSpPr>
        <p:spPr bwMode="auto">
          <a:xfrm>
            <a:off x="3886200" y="3665538"/>
            <a:ext cx="0" cy="1489075"/>
          </a:xfrm>
          <a:prstGeom prst="line">
            <a:avLst/>
          </a:prstGeom>
          <a:noFill/>
          <a:ln w="12700">
            <a:solidFill>
              <a:srgbClr val="0000FF"/>
            </a:solidFill>
            <a:round/>
            <a:headEnd/>
            <a:tailEnd/>
          </a:ln>
          <a:effectLst/>
        </p:spPr>
        <p:txBody>
          <a:bodyPr wrap="none" lIns="0" tIns="0" rIns="0" bIns="0" anchor="ctr"/>
          <a:lstStyle/>
          <a:p>
            <a:endParaRPr lang="en-US" dirty="0"/>
          </a:p>
        </p:txBody>
      </p:sp>
      <p:sp>
        <p:nvSpPr>
          <p:cNvPr id="2955270" name="Line 6"/>
          <p:cNvSpPr>
            <a:spLocks noChangeShapeType="1"/>
          </p:cNvSpPr>
          <p:nvPr/>
        </p:nvSpPr>
        <p:spPr bwMode="auto">
          <a:xfrm>
            <a:off x="6172200" y="3665538"/>
            <a:ext cx="0" cy="1489075"/>
          </a:xfrm>
          <a:prstGeom prst="line">
            <a:avLst/>
          </a:prstGeom>
          <a:noFill/>
          <a:ln w="12700">
            <a:solidFill>
              <a:srgbClr val="0000FF"/>
            </a:solidFill>
            <a:round/>
            <a:headEnd/>
            <a:tailEnd/>
          </a:ln>
          <a:effectLst/>
        </p:spPr>
        <p:txBody>
          <a:bodyPr wrap="none" lIns="0" tIns="0" rIns="0" bIns="0" anchor="ctr"/>
          <a:lstStyle/>
          <a:p>
            <a:endParaRPr lang="en-US" dirty="0"/>
          </a:p>
        </p:txBody>
      </p:sp>
      <p:sp>
        <p:nvSpPr>
          <p:cNvPr id="2955271" name="Freeform 7"/>
          <p:cNvSpPr>
            <a:spLocks/>
          </p:cNvSpPr>
          <p:nvPr/>
        </p:nvSpPr>
        <p:spPr bwMode="auto">
          <a:xfrm>
            <a:off x="1960563" y="1912938"/>
            <a:ext cx="4949825" cy="215900"/>
          </a:xfrm>
          <a:custGeom>
            <a:avLst/>
            <a:gdLst/>
            <a:ahLst/>
            <a:cxnLst>
              <a:cxn ang="0">
                <a:pos x="0" y="136"/>
              </a:cxn>
              <a:cxn ang="0">
                <a:pos x="0" y="0"/>
              </a:cxn>
              <a:cxn ang="0">
                <a:pos x="3118" y="0"/>
              </a:cxn>
              <a:cxn ang="0">
                <a:pos x="3118" y="136"/>
              </a:cxn>
            </a:cxnLst>
            <a:rect l="0" t="0" r="r" b="b"/>
            <a:pathLst>
              <a:path w="3118" h="136">
                <a:moveTo>
                  <a:pt x="0" y="136"/>
                </a:moveTo>
                <a:lnTo>
                  <a:pt x="0" y="0"/>
                </a:lnTo>
                <a:lnTo>
                  <a:pt x="3118" y="0"/>
                </a:lnTo>
                <a:lnTo>
                  <a:pt x="3118" y="136"/>
                </a:lnTo>
              </a:path>
            </a:pathLst>
          </a:custGeom>
          <a:noFill/>
          <a:ln w="9525" cap="flat" cmpd="sng">
            <a:solidFill>
              <a:srgbClr val="8D8DB3"/>
            </a:solidFill>
            <a:prstDash val="dash"/>
            <a:round/>
            <a:headEnd type="none" w="med" len="med"/>
            <a:tailEnd type="none" w="med" len="med"/>
          </a:ln>
          <a:effectLst/>
        </p:spPr>
        <p:txBody>
          <a:bodyPr wrap="none" lIns="0" tIns="0" rIns="0" bIns="0" anchor="ctr"/>
          <a:lstStyle/>
          <a:p>
            <a:endParaRPr lang="en-US" dirty="0"/>
          </a:p>
        </p:txBody>
      </p:sp>
      <p:sp>
        <p:nvSpPr>
          <p:cNvPr id="2955272" name="Oval 8"/>
          <p:cNvSpPr>
            <a:spLocks noChangeArrowheads="1"/>
          </p:cNvSpPr>
          <p:nvPr/>
        </p:nvSpPr>
        <p:spPr bwMode="auto">
          <a:xfrm>
            <a:off x="5421313" y="2616200"/>
            <a:ext cx="69850" cy="69850"/>
          </a:xfrm>
          <a:prstGeom prst="ellipse">
            <a:avLst/>
          </a:prstGeom>
          <a:solidFill>
            <a:srgbClr val="8D8DB3"/>
          </a:solidFill>
          <a:ln w="25400" algn="ctr">
            <a:noFill/>
            <a:round/>
            <a:headEnd/>
            <a:tailEnd/>
          </a:ln>
          <a:effectLst/>
        </p:spPr>
        <p:txBody>
          <a:bodyPr wrap="none" lIns="0" tIns="0" rIns="0" bIns="0" anchor="ctr"/>
          <a:lstStyle/>
          <a:p>
            <a:endParaRPr lang="en-US" dirty="0"/>
          </a:p>
        </p:txBody>
      </p:sp>
      <p:sp>
        <p:nvSpPr>
          <p:cNvPr id="2955273" name="Oval 9"/>
          <p:cNvSpPr>
            <a:spLocks noChangeArrowheads="1"/>
          </p:cNvSpPr>
          <p:nvPr/>
        </p:nvSpPr>
        <p:spPr bwMode="auto">
          <a:xfrm>
            <a:off x="5559425" y="2616200"/>
            <a:ext cx="69850" cy="69850"/>
          </a:xfrm>
          <a:prstGeom prst="ellipse">
            <a:avLst/>
          </a:prstGeom>
          <a:solidFill>
            <a:srgbClr val="8D8DB3"/>
          </a:solidFill>
          <a:ln w="25400" algn="ctr">
            <a:noFill/>
            <a:round/>
            <a:headEnd/>
            <a:tailEnd/>
          </a:ln>
          <a:effectLst/>
        </p:spPr>
        <p:txBody>
          <a:bodyPr wrap="none" lIns="0" tIns="0" rIns="0" bIns="0" anchor="ctr"/>
          <a:lstStyle/>
          <a:p>
            <a:endParaRPr lang="en-US" dirty="0"/>
          </a:p>
        </p:txBody>
      </p:sp>
      <p:sp>
        <p:nvSpPr>
          <p:cNvPr id="2955274" name="Oval 10"/>
          <p:cNvSpPr>
            <a:spLocks noChangeArrowheads="1"/>
          </p:cNvSpPr>
          <p:nvPr/>
        </p:nvSpPr>
        <p:spPr bwMode="auto">
          <a:xfrm>
            <a:off x="5697538" y="2616200"/>
            <a:ext cx="69850" cy="69850"/>
          </a:xfrm>
          <a:prstGeom prst="ellipse">
            <a:avLst/>
          </a:prstGeom>
          <a:solidFill>
            <a:srgbClr val="8D8DB3"/>
          </a:solidFill>
          <a:ln w="25400" algn="ctr">
            <a:noFill/>
            <a:round/>
            <a:headEnd/>
            <a:tailEnd/>
          </a:ln>
          <a:effectLst/>
        </p:spPr>
        <p:txBody>
          <a:bodyPr wrap="none" lIns="0" tIns="0" rIns="0" bIns="0" anchor="ctr"/>
          <a:lstStyle/>
          <a:p>
            <a:endParaRPr lang="en-US" dirty="0"/>
          </a:p>
        </p:txBody>
      </p:sp>
      <p:sp>
        <p:nvSpPr>
          <p:cNvPr id="2955275" name="Text Box 11"/>
          <p:cNvSpPr txBox="1">
            <a:spLocks noChangeArrowheads="1"/>
          </p:cNvSpPr>
          <p:nvPr/>
        </p:nvSpPr>
        <p:spPr bwMode="auto">
          <a:xfrm>
            <a:off x="4103688" y="1844675"/>
            <a:ext cx="676275" cy="165100"/>
          </a:xfrm>
          <a:prstGeom prst="rect">
            <a:avLst/>
          </a:prstGeom>
          <a:solidFill>
            <a:schemeClr val="bg1"/>
          </a:solidFill>
          <a:ln w="25400" algn="ctr">
            <a:noFill/>
            <a:miter lim="800000"/>
            <a:headEnd/>
            <a:tailEnd/>
          </a:ln>
          <a:effectLst/>
        </p:spPr>
        <p:txBody>
          <a:bodyPr wrap="none" lIns="45720" tIns="0" rIns="45720" bIns="0">
            <a:spAutoFit/>
          </a:bodyPr>
          <a:lstStyle/>
          <a:p>
            <a:pPr defTabSz="941388">
              <a:lnSpc>
                <a:spcPct val="90000"/>
              </a:lnSpc>
            </a:pPr>
            <a:r>
              <a:rPr lang="en-US" sz="1200" b="1" dirty="0">
                <a:solidFill>
                  <a:srgbClr val="001636"/>
                </a:solidFill>
                <a:latin typeface="Verdana" pitchFamily="34" charset="0"/>
              </a:rPr>
              <a:t>Clients</a:t>
            </a:r>
          </a:p>
        </p:txBody>
      </p:sp>
      <p:sp>
        <p:nvSpPr>
          <p:cNvPr id="2955276" name="Text Box 12"/>
          <p:cNvSpPr txBox="1">
            <a:spLocks noChangeArrowheads="1"/>
          </p:cNvSpPr>
          <p:nvPr/>
        </p:nvSpPr>
        <p:spPr bwMode="auto">
          <a:xfrm>
            <a:off x="1524000" y="5715000"/>
            <a:ext cx="944041" cy="387798"/>
          </a:xfrm>
          <a:prstGeom prst="rect">
            <a:avLst/>
          </a:prstGeom>
          <a:solidFill>
            <a:schemeClr val="bg1"/>
          </a:solidFill>
          <a:ln w="25400" algn="ctr">
            <a:noFill/>
            <a:miter lim="800000"/>
            <a:headEnd/>
            <a:tailEnd/>
          </a:ln>
          <a:effectLst/>
        </p:spPr>
        <p:txBody>
          <a:bodyPr wrap="none" lIns="45720" tIns="0" rIns="45720" bIns="0">
            <a:spAutoFit/>
          </a:bodyPr>
          <a:lstStyle/>
          <a:p>
            <a:pPr algn="ctr" defTabSz="941388">
              <a:lnSpc>
                <a:spcPct val="90000"/>
              </a:lnSpc>
            </a:pPr>
            <a:r>
              <a:rPr lang="en-US" sz="1400" b="1" dirty="0">
                <a:solidFill>
                  <a:srgbClr val="001636"/>
                </a:solidFill>
                <a:latin typeface="Calibri" pitchFamily="34" charset="0"/>
              </a:rPr>
              <a:t>Application</a:t>
            </a:r>
            <a:br>
              <a:rPr lang="en-US" sz="1400" b="1" dirty="0">
                <a:solidFill>
                  <a:srgbClr val="001636"/>
                </a:solidFill>
                <a:latin typeface="Calibri" pitchFamily="34" charset="0"/>
              </a:rPr>
            </a:br>
            <a:r>
              <a:rPr lang="en-US" sz="1400" b="1" dirty="0">
                <a:solidFill>
                  <a:srgbClr val="001636"/>
                </a:solidFill>
                <a:latin typeface="Calibri" pitchFamily="34" charset="0"/>
              </a:rPr>
              <a:t>Server</a:t>
            </a:r>
          </a:p>
        </p:txBody>
      </p:sp>
      <p:sp>
        <p:nvSpPr>
          <p:cNvPr id="2955277" name="Text Box 13"/>
          <p:cNvSpPr txBox="1">
            <a:spLocks noChangeArrowheads="1"/>
          </p:cNvSpPr>
          <p:nvPr/>
        </p:nvSpPr>
        <p:spPr bwMode="auto">
          <a:xfrm>
            <a:off x="3613356" y="5685504"/>
            <a:ext cx="569964" cy="387798"/>
          </a:xfrm>
          <a:prstGeom prst="rect">
            <a:avLst/>
          </a:prstGeom>
          <a:solidFill>
            <a:schemeClr val="bg1"/>
          </a:solidFill>
          <a:ln w="25400" algn="ctr">
            <a:noFill/>
            <a:miter lim="800000"/>
            <a:headEnd/>
            <a:tailEnd/>
          </a:ln>
          <a:effectLst/>
        </p:spPr>
        <p:txBody>
          <a:bodyPr wrap="none" lIns="45720" tIns="0" rIns="45720" bIns="0">
            <a:spAutoFit/>
          </a:bodyPr>
          <a:lstStyle/>
          <a:p>
            <a:pPr algn="ctr" defTabSz="941388">
              <a:lnSpc>
                <a:spcPct val="90000"/>
              </a:lnSpc>
            </a:pPr>
            <a:r>
              <a:rPr lang="en-US" sz="1400" b="1" dirty="0">
                <a:solidFill>
                  <a:srgbClr val="001636"/>
                </a:solidFill>
                <a:latin typeface="Calibri" pitchFamily="34" charset="0"/>
              </a:rPr>
              <a:t>Print</a:t>
            </a:r>
            <a:br>
              <a:rPr lang="en-US" sz="1400" b="1" dirty="0">
                <a:solidFill>
                  <a:srgbClr val="001636"/>
                </a:solidFill>
                <a:latin typeface="Calibri" pitchFamily="34" charset="0"/>
              </a:rPr>
            </a:br>
            <a:r>
              <a:rPr lang="en-US" sz="1400" b="1" dirty="0">
                <a:solidFill>
                  <a:srgbClr val="001636"/>
                </a:solidFill>
                <a:latin typeface="Calibri" pitchFamily="34" charset="0"/>
              </a:rPr>
              <a:t>Server</a:t>
            </a:r>
          </a:p>
        </p:txBody>
      </p:sp>
      <p:sp>
        <p:nvSpPr>
          <p:cNvPr id="2955279" name="Rectangle 15"/>
          <p:cNvSpPr>
            <a:spLocks noChangeArrowheads="1"/>
          </p:cNvSpPr>
          <p:nvPr/>
        </p:nvSpPr>
        <p:spPr bwMode="auto">
          <a:xfrm>
            <a:off x="5779103" y="5867400"/>
            <a:ext cx="850297" cy="215444"/>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NAS Device</a:t>
            </a:r>
            <a:endParaRPr lang="en-US" sz="1400" b="1" dirty="0">
              <a:latin typeface="Calibri" pitchFamily="34" charset="0"/>
            </a:endParaRPr>
          </a:p>
        </p:txBody>
      </p:sp>
      <p:sp>
        <p:nvSpPr>
          <p:cNvPr id="2955280" name="Line 16"/>
          <p:cNvSpPr>
            <a:spLocks noChangeShapeType="1"/>
          </p:cNvSpPr>
          <p:nvPr/>
        </p:nvSpPr>
        <p:spPr bwMode="auto">
          <a:xfrm>
            <a:off x="1066800" y="3657600"/>
            <a:ext cx="6324600" cy="0"/>
          </a:xfrm>
          <a:prstGeom prst="line">
            <a:avLst/>
          </a:prstGeom>
          <a:noFill/>
          <a:ln w="12700">
            <a:solidFill>
              <a:srgbClr val="0000FF"/>
            </a:solidFill>
            <a:round/>
            <a:headEnd/>
            <a:tailEnd type="none" w="lg" len="med"/>
          </a:ln>
          <a:effectLst/>
        </p:spPr>
        <p:txBody>
          <a:bodyPr lIns="0" tIns="0" rIns="0" bIns="0"/>
          <a:lstStyle/>
          <a:p>
            <a:endParaRPr lang="en-US" dirty="0"/>
          </a:p>
        </p:txBody>
      </p:sp>
      <p:pic>
        <p:nvPicPr>
          <p:cNvPr id="2955281" name="Picture 17" descr="Client1"/>
          <p:cNvPicPr>
            <a:picLocks noChangeAspect="1" noChangeArrowheads="1"/>
          </p:cNvPicPr>
          <p:nvPr/>
        </p:nvPicPr>
        <p:blipFill>
          <a:blip r:embed="rId3" cstate="print"/>
          <a:srcRect/>
          <a:stretch>
            <a:fillRect/>
          </a:stretch>
        </p:blipFill>
        <p:spPr bwMode="auto">
          <a:xfrm>
            <a:off x="1992313" y="2266950"/>
            <a:ext cx="835025" cy="652463"/>
          </a:xfrm>
          <a:prstGeom prst="rect">
            <a:avLst/>
          </a:prstGeom>
          <a:gradFill rotWithShape="1">
            <a:gsLst>
              <a:gs pos="0">
                <a:srgbClr val="E0D8B0">
                  <a:gamma/>
                  <a:tint val="35686"/>
                  <a:invGamma/>
                </a:srgbClr>
              </a:gs>
              <a:gs pos="100000">
                <a:srgbClr val="E0D8B0"/>
              </a:gs>
            </a:gsLst>
            <a:lin ang="5400000" scaled="1"/>
          </a:gradFill>
          <a:ln w="28575" algn="ctr">
            <a:solidFill>
              <a:schemeClr val="bg1"/>
            </a:solidFill>
            <a:miter lim="800000"/>
            <a:headEnd/>
            <a:tailEnd/>
          </a:ln>
          <a:effectLst/>
        </p:spPr>
      </p:pic>
      <p:sp>
        <p:nvSpPr>
          <p:cNvPr id="2955282" name="Line 18"/>
          <p:cNvSpPr>
            <a:spLocks noChangeShapeType="1"/>
          </p:cNvSpPr>
          <p:nvPr/>
        </p:nvSpPr>
        <p:spPr bwMode="auto">
          <a:xfrm>
            <a:off x="2420938" y="2895600"/>
            <a:ext cx="0" cy="754063"/>
          </a:xfrm>
          <a:prstGeom prst="line">
            <a:avLst/>
          </a:prstGeom>
          <a:noFill/>
          <a:ln w="12700">
            <a:solidFill>
              <a:srgbClr val="0000FF"/>
            </a:solidFill>
            <a:round/>
            <a:headEnd/>
            <a:tailEnd/>
          </a:ln>
          <a:effectLst/>
        </p:spPr>
        <p:txBody>
          <a:bodyPr wrap="none" lIns="0" tIns="0" rIns="0" bIns="0" anchor="ctr"/>
          <a:lstStyle/>
          <a:p>
            <a:endParaRPr lang="en-US" dirty="0"/>
          </a:p>
        </p:txBody>
      </p:sp>
      <p:pic>
        <p:nvPicPr>
          <p:cNvPr id="2955283" name="Picture 19" descr="Client1"/>
          <p:cNvPicPr>
            <a:picLocks noChangeAspect="1" noChangeArrowheads="1"/>
          </p:cNvPicPr>
          <p:nvPr/>
        </p:nvPicPr>
        <p:blipFill>
          <a:blip r:embed="rId3" cstate="print"/>
          <a:srcRect/>
          <a:stretch>
            <a:fillRect/>
          </a:stretch>
        </p:blipFill>
        <p:spPr bwMode="auto">
          <a:xfrm>
            <a:off x="3124200" y="2274888"/>
            <a:ext cx="835025" cy="652462"/>
          </a:xfrm>
          <a:prstGeom prst="rect">
            <a:avLst/>
          </a:prstGeom>
          <a:gradFill rotWithShape="1">
            <a:gsLst>
              <a:gs pos="0">
                <a:srgbClr val="E0D8B0">
                  <a:gamma/>
                  <a:tint val="35686"/>
                  <a:invGamma/>
                </a:srgbClr>
              </a:gs>
              <a:gs pos="100000">
                <a:srgbClr val="E0D8B0"/>
              </a:gs>
            </a:gsLst>
            <a:lin ang="5400000" scaled="1"/>
          </a:gradFill>
          <a:ln w="28575" algn="ctr">
            <a:solidFill>
              <a:schemeClr val="bg1"/>
            </a:solidFill>
            <a:miter lim="800000"/>
            <a:headEnd/>
            <a:tailEnd/>
          </a:ln>
          <a:effectLst/>
        </p:spPr>
      </p:pic>
      <p:sp>
        <p:nvSpPr>
          <p:cNvPr id="2955284" name="Line 20"/>
          <p:cNvSpPr>
            <a:spLocks noChangeShapeType="1"/>
          </p:cNvSpPr>
          <p:nvPr/>
        </p:nvSpPr>
        <p:spPr bwMode="auto">
          <a:xfrm>
            <a:off x="3576638" y="2906713"/>
            <a:ext cx="0" cy="754062"/>
          </a:xfrm>
          <a:prstGeom prst="line">
            <a:avLst/>
          </a:prstGeom>
          <a:noFill/>
          <a:ln w="12700">
            <a:solidFill>
              <a:srgbClr val="0000FF"/>
            </a:solidFill>
            <a:round/>
            <a:headEnd/>
            <a:tailEnd/>
          </a:ln>
          <a:effectLst/>
        </p:spPr>
        <p:txBody>
          <a:bodyPr wrap="none" lIns="0" tIns="0" rIns="0" bIns="0" anchor="ctr"/>
          <a:lstStyle/>
          <a:p>
            <a:endParaRPr lang="en-US" dirty="0"/>
          </a:p>
        </p:txBody>
      </p:sp>
      <p:pic>
        <p:nvPicPr>
          <p:cNvPr id="2955285" name="Picture 21" descr="Client1"/>
          <p:cNvPicPr>
            <a:picLocks noChangeAspect="1" noChangeArrowheads="1"/>
          </p:cNvPicPr>
          <p:nvPr/>
        </p:nvPicPr>
        <p:blipFill>
          <a:blip r:embed="rId3" cstate="print"/>
          <a:srcRect/>
          <a:stretch>
            <a:fillRect/>
          </a:stretch>
        </p:blipFill>
        <p:spPr bwMode="auto">
          <a:xfrm>
            <a:off x="4267200" y="2274888"/>
            <a:ext cx="835025" cy="652462"/>
          </a:xfrm>
          <a:prstGeom prst="rect">
            <a:avLst/>
          </a:prstGeom>
          <a:gradFill rotWithShape="1">
            <a:gsLst>
              <a:gs pos="0">
                <a:srgbClr val="E0D8B0">
                  <a:gamma/>
                  <a:tint val="35686"/>
                  <a:invGamma/>
                </a:srgbClr>
              </a:gs>
              <a:gs pos="100000">
                <a:srgbClr val="E0D8B0"/>
              </a:gs>
            </a:gsLst>
            <a:lin ang="5400000" scaled="1"/>
          </a:gradFill>
          <a:ln w="28575" algn="ctr">
            <a:solidFill>
              <a:schemeClr val="bg1"/>
            </a:solidFill>
            <a:miter lim="800000"/>
            <a:headEnd/>
            <a:tailEnd/>
          </a:ln>
          <a:effectLst/>
        </p:spPr>
      </p:pic>
      <p:sp>
        <p:nvSpPr>
          <p:cNvPr id="2955286" name="Line 22"/>
          <p:cNvSpPr>
            <a:spLocks noChangeShapeType="1"/>
          </p:cNvSpPr>
          <p:nvPr/>
        </p:nvSpPr>
        <p:spPr bwMode="auto">
          <a:xfrm>
            <a:off x="4732338" y="2906713"/>
            <a:ext cx="0" cy="754062"/>
          </a:xfrm>
          <a:prstGeom prst="line">
            <a:avLst/>
          </a:prstGeom>
          <a:noFill/>
          <a:ln w="12700">
            <a:solidFill>
              <a:srgbClr val="0000FF"/>
            </a:solidFill>
            <a:round/>
            <a:headEnd/>
            <a:tailEnd/>
          </a:ln>
          <a:effectLst/>
        </p:spPr>
        <p:txBody>
          <a:bodyPr wrap="none" lIns="0" tIns="0" rIns="0" bIns="0" anchor="ctr"/>
          <a:lstStyle/>
          <a:p>
            <a:endParaRPr lang="en-US" dirty="0"/>
          </a:p>
        </p:txBody>
      </p:sp>
      <p:pic>
        <p:nvPicPr>
          <p:cNvPr id="2955287" name="Picture 23" descr="Client1"/>
          <p:cNvPicPr>
            <a:picLocks noChangeAspect="1" noChangeArrowheads="1"/>
          </p:cNvPicPr>
          <p:nvPr/>
        </p:nvPicPr>
        <p:blipFill>
          <a:blip r:embed="rId3" cstate="print"/>
          <a:srcRect/>
          <a:stretch>
            <a:fillRect/>
          </a:stretch>
        </p:blipFill>
        <p:spPr bwMode="auto">
          <a:xfrm>
            <a:off x="6019800" y="2274888"/>
            <a:ext cx="835025" cy="652462"/>
          </a:xfrm>
          <a:prstGeom prst="rect">
            <a:avLst/>
          </a:prstGeom>
          <a:gradFill rotWithShape="1">
            <a:gsLst>
              <a:gs pos="0">
                <a:srgbClr val="E0D8B0">
                  <a:gamma/>
                  <a:tint val="35686"/>
                  <a:invGamma/>
                </a:srgbClr>
              </a:gs>
              <a:gs pos="100000">
                <a:srgbClr val="E0D8B0"/>
              </a:gs>
            </a:gsLst>
            <a:lin ang="5400000" scaled="1"/>
          </a:gradFill>
          <a:ln w="28575" algn="ctr">
            <a:solidFill>
              <a:schemeClr val="bg1"/>
            </a:solidFill>
            <a:miter lim="800000"/>
            <a:headEnd/>
            <a:tailEnd/>
          </a:ln>
          <a:effectLst/>
        </p:spPr>
      </p:pic>
      <p:sp>
        <p:nvSpPr>
          <p:cNvPr id="2955288" name="Line 24"/>
          <p:cNvSpPr>
            <a:spLocks noChangeShapeType="1"/>
          </p:cNvSpPr>
          <p:nvPr/>
        </p:nvSpPr>
        <p:spPr bwMode="auto">
          <a:xfrm>
            <a:off x="6457950" y="2906713"/>
            <a:ext cx="0" cy="754062"/>
          </a:xfrm>
          <a:prstGeom prst="line">
            <a:avLst/>
          </a:prstGeom>
          <a:noFill/>
          <a:ln w="12700">
            <a:solidFill>
              <a:srgbClr val="0000FF"/>
            </a:solidFill>
            <a:round/>
            <a:headEnd/>
            <a:tailEnd/>
          </a:ln>
          <a:effectLst/>
        </p:spPr>
        <p:txBody>
          <a:bodyPr wrap="none" lIns="0" tIns="0" rIns="0" bIns="0" anchor="ctr"/>
          <a:lstStyle/>
          <a:p>
            <a:endParaRPr lang="en-US" dirty="0"/>
          </a:p>
        </p:txBody>
      </p:sp>
      <p:sp>
        <p:nvSpPr>
          <p:cNvPr id="29" name="Rounded Rectangle 4"/>
          <p:cNvSpPr/>
          <p:nvPr/>
        </p:nvSpPr>
        <p:spPr>
          <a:xfrm>
            <a:off x="381000" y="789296"/>
            <a:ext cx="1369877" cy="293016"/>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01362" tIns="0" rIns="101362" bIns="0" numCol="1" spcCol="1270" anchor="ctr" anchorCtr="0">
            <a:noAutofit/>
          </a:bodyPr>
          <a:lstStyle/>
          <a:p>
            <a:pPr lvl="0" algn="ctr" defTabSz="800100" rtl="0">
              <a:lnSpc>
                <a:spcPct val="90000"/>
              </a:lnSpc>
              <a:spcBef>
                <a:spcPct val="0"/>
              </a:spcBef>
              <a:spcAft>
                <a:spcPct val="35000"/>
              </a:spcAft>
            </a:pPr>
            <a:r>
              <a:rPr lang="en-US" sz="1600" dirty="0" smtClean="0">
                <a:latin typeface="Calibri" pitchFamily="34" charset="0"/>
              </a:rPr>
              <a:t>NAS</a:t>
            </a:r>
            <a:endParaRPr lang="en-US" sz="1600" kern="1200" dirty="0">
              <a:latin typeface="Calibri" pitchFamily="34" charset="0"/>
            </a:endParaRPr>
          </a:p>
        </p:txBody>
      </p:sp>
      <p:sp>
        <p:nvSpPr>
          <p:cNvPr id="30" name="Rectangle 29"/>
          <p:cNvSpPr/>
          <p:nvPr/>
        </p:nvSpPr>
        <p:spPr>
          <a:xfrm>
            <a:off x="310488" y="1066800"/>
            <a:ext cx="7995312" cy="106680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7330" tIns="229108" rIns="297330" bIns="113792" numCol="1" spcCol="1270" anchor="ctr" anchorCtr="0">
            <a:noAutofit/>
          </a:bodyPr>
          <a:lstStyle/>
          <a:p>
            <a:r>
              <a:rPr lang="en-US" altLang="ko-KR" sz="2000" dirty="0" smtClean="0">
                <a:latin typeface="Calibri" pitchFamily="34" charset="0"/>
                <a:ea typeface="굴림" pitchFamily="34" charset="-127"/>
              </a:rPr>
              <a:t>A storage device connected to a network that provides file level data access to heterogeneous clients </a:t>
            </a:r>
            <a:endParaRPr lang="en-US" sz="2000" b="0" dirty="0" smtClean="0">
              <a:latin typeface="Calibri" pitchFamily="34" charset="0"/>
            </a:endParaRPr>
          </a:p>
        </p:txBody>
      </p:sp>
      <p:pic>
        <p:nvPicPr>
          <p:cNvPr id="31" name="Picture 30" descr="Host.png"/>
          <p:cNvPicPr>
            <a:picLocks noChangeAspect="1"/>
          </p:cNvPicPr>
          <p:nvPr/>
        </p:nvPicPr>
        <p:blipFill>
          <a:blip r:embed="rId4" cstate="print"/>
          <a:stretch>
            <a:fillRect/>
          </a:stretch>
        </p:blipFill>
        <p:spPr>
          <a:xfrm>
            <a:off x="1676400" y="4724400"/>
            <a:ext cx="623157" cy="914400"/>
          </a:xfrm>
          <a:prstGeom prst="rect">
            <a:avLst/>
          </a:prstGeom>
        </p:spPr>
      </p:pic>
      <p:pic>
        <p:nvPicPr>
          <p:cNvPr id="32" name="Picture 31" descr="Host.png"/>
          <p:cNvPicPr>
            <a:picLocks noChangeAspect="1"/>
          </p:cNvPicPr>
          <p:nvPr/>
        </p:nvPicPr>
        <p:blipFill>
          <a:blip r:embed="rId4" cstate="print"/>
          <a:stretch>
            <a:fillRect/>
          </a:stretch>
        </p:blipFill>
        <p:spPr>
          <a:xfrm>
            <a:off x="3581400" y="4724400"/>
            <a:ext cx="609600" cy="914400"/>
          </a:xfrm>
          <a:prstGeom prst="rect">
            <a:avLst/>
          </a:prstGeom>
        </p:spPr>
      </p:pic>
      <p:pic>
        <p:nvPicPr>
          <p:cNvPr id="33" name="Picture 32" descr="Server 1.png"/>
          <p:cNvPicPr>
            <a:picLocks noChangeAspect="1"/>
          </p:cNvPicPr>
          <p:nvPr/>
        </p:nvPicPr>
        <p:blipFill>
          <a:blip r:embed="rId5" cstate="print"/>
          <a:stretch>
            <a:fillRect/>
          </a:stretch>
        </p:blipFill>
        <p:spPr>
          <a:xfrm>
            <a:off x="5867400" y="4419600"/>
            <a:ext cx="679489" cy="1447800"/>
          </a:xfrm>
          <a:prstGeom prst="rect">
            <a:avLst/>
          </a:prstGeom>
        </p:spPr>
      </p:pic>
      <p:sp>
        <p:nvSpPr>
          <p:cNvPr id="34"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4419600" y="6629400"/>
            <a:ext cx="4191000" cy="228600"/>
          </a:xfrm>
        </p:spPr>
        <p:txBody>
          <a:bodyPr/>
          <a:lstStyle/>
          <a:p>
            <a:r>
              <a:rPr lang="en-US" dirty="0" smtClean="0"/>
              <a:t>Classic Data Center</a:t>
            </a:r>
            <a:endParaRPr lang="en-US" dirty="0"/>
          </a:p>
        </p:txBody>
      </p:sp>
      <p:sp>
        <p:nvSpPr>
          <p:cNvPr id="5" name="Slide Number Placeholder 4"/>
          <p:cNvSpPr>
            <a:spLocks noGrp="1"/>
          </p:cNvSpPr>
          <p:nvPr>
            <p:ph type="sldNum" sz="quarter" idx="11"/>
          </p:nvPr>
        </p:nvSpPr>
        <p:spPr/>
        <p:txBody>
          <a:bodyPr/>
          <a:lstStyle/>
          <a:p>
            <a:r>
              <a:rPr lang="en-US" dirty="0"/>
              <a:t> </a:t>
            </a:r>
            <a:fld id="{CF609E28-6870-455F-96FD-9E1AEBCBFD1B}" type="slidenum">
              <a:rPr lang="en-US" smtClean="0"/>
              <a:pPr/>
              <a:t>41</a:t>
            </a:fld>
            <a:endParaRPr lang="en-US" dirty="0"/>
          </a:p>
        </p:txBody>
      </p:sp>
      <p:sp>
        <p:nvSpPr>
          <p:cNvPr id="2959362" name="Rectangle 2"/>
          <p:cNvSpPr>
            <a:spLocks noGrp="1" noChangeArrowheads="1"/>
          </p:cNvSpPr>
          <p:nvPr>
            <p:ph type="title"/>
          </p:nvPr>
        </p:nvSpPr>
        <p:spPr>
          <a:xfrm>
            <a:off x="304800" y="76200"/>
            <a:ext cx="8458200" cy="758952"/>
          </a:xfrm>
        </p:spPr>
        <p:txBody>
          <a:bodyPr/>
          <a:lstStyle/>
          <a:p>
            <a:r>
              <a:rPr lang="en-US" dirty="0"/>
              <a:t>Benefits of NAS</a:t>
            </a:r>
          </a:p>
        </p:txBody>
      </p:sp>
      <p:sp>
        <p:nvSpPr>
          <p:cNvPr id="2959363" name="Rectangle 3"/>
          <p:cNvSpPr>
            <a:spLocks noGrp="1" noChangeArrowheads="1"/>
          </p:cNvSpPr>
          <p:nvPr>
            <p:ph type="body" idx="1"/>
          </p:nvPr>
        </p:nvSpPr>
        <p:spPr/>
        <p:txBody>
          <a:bodyPr/>
          <a:lstStyle/>
          <a:p>
            <a:r>
              <a:rPr lang="en-US" altLang="ko-KR" dirty="0" smtClean="0">
                <a:ea typeface="굴림" pitchFamily="34" charset="-127"/>
              </a:rPr>
              <a:t>Supports comprehensive access to information</a:t>
            </a:r>
          </a:p>
          <a:p>
            <a:r>
              <a:rPr lang="en-US" altLang="ko-KR" dirty="0" smtClean="0">
                <a:ea typeface="굴림" pitchFamily="34" charset="-127"/>
              </a:rPr>
              <a:t>Provides improved </a:t>
            </a:r>
            <a:r>
              <a:rPr lang="en-US" altLang="ko-KR" dirty="0">
                <a:ea typeface="굴림" pitchFamily="34" charset="-127"/>
              </a:rPr>
              <a:t>efficiency</a:t>
            </a:r>
          </a:p>
          <a:p>
            <a:r>
              <a:rPr lang="en-US" altLang="ko-KR" dirty="0" smtClean="0">
                <a:ea typeface="굴림" pitchFamily="34" charset="-127"/>
              </a:rPr>
              <a:t>Provides improved flexibility</a:t>
            </a:r>
            <a:endParaRPr lang="en-US" altLang="ko-KR" dirty="0">
              <a:ea typeface="굴림" pitchFamily="34" charset="-127"/>
            </a:endParaRPr>
          </a:p>
          <a:p>
            <a:r>
              <a:rPr lang="en-US" altLang="ko-KR" dirty="0" smtClean="0">
                <a:ea typeface="굴림" pitchFamily="34" charset="-127"/>
              </a:rPr>
              <a:t>Provides centralized </a:t>
            </a:r>
            <a:r>
              <a:rPr lang="en-US" altLang="ko-KR" dirty="0">
                <a:ea typeface="굴림" pitchFamily="34" charset="-127"/>
              </a:rPr>
              <a:t>storage</a:t>
            </a:r>
          </a:p>
          <a:p>
            <a:r>
              <a:rPr lang="en-US" altLang="ko-KR" dirty="0">
                <a:ea typeface="굴림" pitchFamily="34" charset="-127"/>
              </a:rPr>
              <a:t>Simplifies management </a:t>
            </a:r>
          </a:p>
          <a:p>
            <a:r>
              <a:rPr lang="en-US" altLang="ko-KR" dirty="0" smtClean="0">
                <a:ea typeface="굴림" pitchFamily="34" charset="-127"/>
              </a:rPr>
              <a:t>Enables scalability</a:t>
            </a:r>
            <a:endParaRPr lang="en-US" altLang="ko-KR" dirty="0">
              <a:ea typeface="굴림" pitchFamily="34" charset="-127"/>
            </a:endParaRPr>
          </a:p>
          <a:p>
            <a:r>
              <a:rPr lang="en-US" altLang="ko-KR" dirty="0">
                <a:ea typeface="굴림" pitchFamily="34" charset="-127"/>
              </a:rPr>
              <a:t>High availability </a:t>
            </a:r>
            <a:r>
              <a:rPr lang="en-US" altLang="ko-KR" dirty="0" smtClean="0">
                <a:ea typeface="굴림" pitchFamily="34" charset="-127"/>
              </a:rPr>
              <a:t>– </a:t>
            </a:r>
            <a:r>
              <a:rPr lang="en-US" altLang="ko-KR" dirty="0">
                <a:ea typeface="굴림" pitchFamily="34" charset="-127"/>
              </a:rPr>
              <a:t>through native clustering</a:t>
            </a:r>
          </a:p>
          <a:p>
            <a:r>
              <a:rPr lang="en-US" altLang="ko-KR" dirty="0">
                <a:ea typeface="굴림" pitchFamily="34" charset="-127"/>
              </a:rPr>
              <a:t>Provides security integration to environment (user authentication and authorization)</a:t>
            </a:r>
            <a:endParaRPr lang="en-US" dirty="0">
              <a:ea typeface="굴림" pitchFamily="34" charset="-127"/>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01752" y="73152"/>
            <a:ext cx="8458200" cy="758952"/>
          </a:xfrm>
        </p:spPr>
        <p:txBody>
          <a:bodyPr/>
          <a:lstStyle/>
          <a:p>
            <a:pPr eaLnBrk="1" hangingPunct="1"/>
            <a:r>
              <a:rPr lang="en-US" dirty="0" smtClean="0"/>
              <a:t>Components of NAS</a:t>
            </a:r>
          </a:p>
        </p:txBody>
      </p:sp>
      <p:sp>
        <p:nvSpPr>
          <p:cNvPr id="30724" name="Freeform 3"/>
          <p:cNvSpPr>
            <a:spLocks/>
          </p:cNvSpPr>
          <p:nvPr/>
        </p:nvSpPr>
        <p:spPr bwMode="auto">
          <a:xfrm>
            <a:off x="4343400" y="1447800"/>
            <a:ext cx="3886200" cy="4114800"/>
          </a:xfrm>
          <a:custGeom>
            <a:avLst/>
            <a:gdLst>
              <a:gd name="T0" fmla="*/ 2147483647 w 7067"/>
              <a:gd name="T1" fmla="*/ 2147483647 h 7638"/>
              <a:gd name="T2" fmla="*/ 2147483647 w 7067"/>
              <a:gd name="T3" fmla="*/ 2147483647 h 7638"/>
              <a:gd name="T4" fmla="*/ 2147483647 w 7067"/>
              <a:gd name="T5" fmla="*/ 2147483647 h 7638"/>
              <a:gd name="T6" fmla="*/ 2147483647 w 7067"/>
              <a:gd name="T7" fmla="*/ 2147483647 h 7638"/>
              <a:gd name="T8" fmla="*/ 2147483647 w 7067"/>
              <a:gd name="T9" fmla="*/ 2147483647 h 7638"/>
              <a:gd name="T10" fmla="*/ 2147483647 w 7067"/>
              <a:gd name="T11" fmla="*/ 2147483647 h 7638"/>
              <a:gd name="T12" fmla="*/ 2147483647 w 7067"/>
              <a:gd name="T13" fmla="*/ 2147483647 h 7638"/>
              <a:gd name="T14" fmla="*/ 2147483647 w 7067"/>
              <a:gd name="T15" fmla="*/ 2147483647 h 7638"/>
              <a:gd name="T16" fmla="*/ 2147483647 w 7067"/>
              <a:gd name="T17" fmla="*/ 2147483647 h 7638"/>
              <a:gd name="T18" fmla="*/ 2147483647 w 7067"/>
              <a:gd name="T19" fmla="*/ 2147483647 h 7638"/>
              <a:gd name="T20" fmla="*/ 2147483647 w 7067"/>
              <a:gd name="T21" fmla="*/ 2147483647 h 7638"/>
              <a:gd name="T22" fmla="*/ 2147483647 w 7067"/>
              <a:gd name="T23" fmla="*/ 2147483647 h 7638"/>
              <a:gd name="T24" fmla="*/ 2147483647 w 7067"/>
              <a:gd name="T25" fmla="*/ 2147483647 h 7638"/>
              <a:gd name="T26" fmla="*/ 2147483647 w 7067"/>
              <a:gd name="T27" fmla="*/ 0 h 7638"/>
              <a:gd name="T28" fmla="*/ 2147483647 w 7067"/>
              <a:gd name="T29" fmla="*/ 0 h 7638"/>
              <a:gd name="T30" fmla="*/ 2147483647 w 7067"/>
              <a:gd name="T31" fmla="*/ 2147483647 h 7638"/>
              <a:gd name="T32" fmla="*/ 2147483647 w 7067"/>
              <a:gd name="T33" fmla="*/ 2147483647 h 7638"/>
              <a:gd name="T34" fmla="*/ 2147483647 w 7067"/>
              <a:gd name="T35" fmla="*/ 2147483647 h 7638"/>
              <a:gd name="T36" fmla="*/ 2147483647 w 7067"/>
              <a:gd name="T37" fmla="*/ 2147483647 h 7638"/>
              <a:gd name="T38" fmla="*/ 2147483647 w 7067"/>
              <a:gd name="T39" fmla="*/ 2147483647 h 7638"/>
              <a:gd name="T40" fmla="*/ 2147483647 w 7067"/>
              <a:gd name="T41" fmla="*/ 2147483647 h 7638"/>
              <a:gd name="T42" fmla="*/ 2147483647 w 7067"/>
              <a:gd name="T43" fmla="*/ 2147483647 h 7638"/>
              <a:gd name="T44" fmla="*/ 2147483647 w 7067"/>
              <a:gd name="T45" fmla="*/ 2147483647 h 7638"/>
              <a:gd name="T46" fmla="*/ 2147483647 w 7067"/>
              <a:gd name="T47" fmla="*/ 2147483647 h 7638"/>
              <a:gd name="T48" fmla="*/ 0 w 7067"/>
              <a:gd name="T49" fmla="*/ 2147483647 h 7638"/>
              <a:gd name="T50" fmla="*/ 0 w 7067"/>
              <a:gd name="T51" fmla="*/ 2147483647 h 7638"/>
              <a:gd name="T52" fmla="*/ 2147483647 w 7067"/>
              <a:gd name="T53" fmla="*/ 2147483647 h 7638"/>
              <a:gd name="T54" fmla="*/ 2147483647 w 7067"/>
              <a:gd name="T55" fmla="*/ 2147483647 h 7638"/>
              <a:gd name="T56" fmla="*/ 2147483647 w 7067"/>
              <a:gd name="T57" fmla="*/ 2147483647 h 7638"/>
              <a:gd name="T58" fmla="*/ 2147483647 w 7067"/>
              <a:gd name="T59" fmla="*/ 2147483647 h 7638"/>
              <a:gd name="T60" fmla="*/ 2147483647 w 7067"/>
              <a:gd name="T61" fmla="*/ 2147483647 h 7638"/>
              <a:gd name="T62" fmla="*/ 2147483647 w 7067"/>
              <a:gd name="T63" fmla="*/ 2147483647 h 7638"/>
              <a:gd name="T64" fmla="*/ 2147483647 w 7067"/>
              <a:gd name="T65" fmla="*/ 2147483647 h 7638"/>
              <a:gd name="T66" fmla="*/ 2147483647 w 7067"/>
              <a:gd name="T67" fmla="*/ 2147483647 h 7638"/>
              <a:gd name="T68" fmla="*/ 2147483647 w 7067"/>
              <a:gd name="T69" fmla="*/ 2147483647 h 7638"/>
              <a:gd name="T70" fmla="*/ 2147483647 w 7067"/>
              <a:gd name="T71" fmla="*/ 2147483647 h 7638"/>
              <a:gd name="T72" fmla="*/ 2147483647 w 7067"/>
              <a:gd name="T73" fmla="*/ 2147483647 h 7638"/>
              <a:gd name="T74" fmla="*/ 2147483647 w 7067"/>
              <a:gd name="T75" fmla="*/ 2147483647 h 7638"/>
              <a:gd name="T76" fmla="*/ 2147483647 w 7067"/>
              <a:gd name="T77" fmla="*/ 2147483647 h 7638"/>
              <a:gd name="T78" fmla="*/ 2147483647 w 7067"/>
              <a:gd name="T79" fmla="*/ 2147483647 h 7638"/>
              <a:gd name="T80" fmla="*/ 2147483647 w 7067"/>
              <a:gd name="T81" fmla="*/ 2147483647 h 7638"/>
              <a:gd name="T82" fmla="*/ 2147483647 w 7067"/>
              <a:gd name="T83" fmla="*/ 2147483647 h 7638"/>
              <a:gd name="T84" fmla="*/ 2147483647 w 7067"/>
              <a:gd name="T85" fmla="*/ 2147483647 h 7638"/>
              <a:gd name="T86" fmla="*/ 2147483647 w 7067"/>
              <a:gd name="T87" fmla="*/ 2147483647 h 7638"/>
              <a:gd name="T88" fmla="*/ 2147483647 w 7067"/>
              <a:gd name="T89" fmla="*/ 2147483647 h 7638"/>
              <a:gd name="T90" fmla="*/ 2147483647 w 7067"/>
              <a:gd name="T91" fmla="*/ 2147483647 h 7638"/>
              <a:gd name="T92" fmla="*/ 2147483647 w 7067"/>
              <a:gd name="T93" fmla="*/ 2147483647 h 7638"/>
              <a:gd name="T94" fmla="*/ 2147483647 w 7067"/>
              <a:gd name="T95" fmla="*/ 2147483647 h 7638"/>
              <a:gd name="T96" fmla="*/ 2147483647 w 7067"/>
              <a:gd name="T97" fmla="*/ 2147483647 h 7638"/>
              <a:gd name="T98" fmla="*/ 2147483647 w 7067"/>
              <a:gd name="T99" fmla="*/ 2147483647 h 7638"/>
              <a:gd name="T100" fmla="*/ 2147483647 w 7067"/>
              <a:gd name="T101" fmla="*/ 2147483647 h 7638"/>
              <a:gd name="T102" fmla="*/ 2147483647 w 7067"/>
              <a:gd name="T103" fmla="*/ 2147483647 h 7638"/>
              <a:gd name="T104" fmla="*/ 2147483647 w 7067"/>
              <a:gd name="T105" fmla="*/ 2147483647 h 7638"/>
              <a:gd name="T106" fmla="*/ 2147483647 w 7067"/>
              <a:gd name="T107" fmla="*/ 2147483647 h 7638"/>
              <a:gd name="T108" fmla="*/ 2147483647 w 7067"/>
              <a:gd name="T109" fmla="*/ 2147483647 h 7638"/>
              <a:gd name="T110" fmla="*/ 2147483647 w 7067"/>
              <a:gd name="T111" fmla="*/ 2147483647 h 7638"/>
              <a:gd name="T112" fmla="*/ 2147483647 w 7067"/>
              <a:gd name="T113" fmla="*/ 2147483647 h 7638"/>
              <a:gd name="T114" fmla="*/ 2147483647 w 7067"/>
              <a:gd name="T115" fmla="*/ 2147483647 h 7638"/>
              <a:gd name="T116" fmla="*/ 2147483647 w 7067"/>
              <a:gd name="T117" fmla="*/ 2147483647 h 7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67"/>
              <a:gd name="T178" fmla="*/ 0 h 7638"/>
              <a:gd name="T179" fmla="*/ 7067 w 7067"/>
              <a:gd name="T180" fmla="*/ 7638 h 7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67" h="7638">
                <a:moveTo>
                  <a:pt x="7067" y="97"/>
                </a:moveTo>
                <a:lnTo>
                  <a:pt x="7066" y="84"/>
                </a:lnTo>
                <a:lnTo>
                  <a:pt x="7065" y="73"/>
                </a:lnTo>
                <a:lnTo>
                  <a:pt x="7061" y="62"/>
                </a:lnTo>
                <a:lnTo>
                  <a:pt x="7059" y="54"/>
                </a:lnTo>
                <a:lnTo>
                  <a:pt x="7053" y="44"/>
                </a:lnTo>
                <a:lnTo>
                  <a:pt x="7048" y="37"/>
                </a:lnTo>
                <a:lnTo>
                  <a:pt x="7033" y="24"/>
                </a:lnTo>
                <a:lnTo>
                  <a:pt x="7014" y="13"/>
                </a:lnTo>
                <a:lnTo>
                  <a:pt x="7002" y="8"/>
                </a:lnTo>
                <a:lnTo>
                  <a:pt x="6991" y="6"/>
                </a:lnTo>
                <a:lnTo>
                  <a:pt x="6978" y="2"/>
                </a:lnTo>
                <a:lnTo>
                  <a:pt x="6965" y="1"/>
                </a:lnTo>
                <a:lnTo>
                  <a:pt x="6935" y="0"/>
                </a:lnTo>
                <a:lnTo>
                  <a:pt x="132" y="0"/>
                </a:lnTo>
                <a:lnTo>
                  <a:pt x="100" y="1"/>
                </a:lnTo>
                <a:lnTo>
                  <a:pt x="85" y="2"/>
                </a:lnTo>
                <a:lnTo>
                  <a:pt x="73" y="6"/>
                </a:lnTo>
                <a:lnTo>
                  <a:pt x="50" y="13"/>
                </a:lnTo>
                <a:lnTo>
                  <a:pt x="32" y="24"/>
                </a:lnTo>
                <a:lnTo>
                  <a:pt x="17" y="37"/>
                </a:lnTo>
                <a:lnTo>
                  <a:pt x="11" y="44"/>
                </a:lnTo>
                <a:lnTo>
                  <a:pt x="7" y="54"/>
                </a:lnTo>
                <a:lnTo>
                  <a:pt x="1" y="73"/>
                </a:lnTo>
                <a:lnTo>
                  <a:pt x="0" y="97"/>
                </a:lnTo>
                <a:lnTo>
                  <a:pt x="0" y="7542"/>
                </a:lnTo>
                <a:lnTo>
                  <a:pt x="1" y="7564"/>
                </a:lnTo>
                <a:lnTo>
                  <a:pt x="7" y="7584"/>
                </a:lnTo>
                <a:lnTo>
                  <a:pt x="11" y="7591"/>
                </a:lnTo>
                <a:lnTo>
                  <a:pt x="17" y="7600"/>
                </a:lnTo>
                <a:lnTo>
                  <a:pt x="32" y="7614"/>
                </a:lnTo>
                <a:lnTo>
                  <a:pt x="50" y="7624"/>
                </a:lnTo>
                <a:lnTo>
                  <a:pt x="73" y="7632"/>
                </a:lnTo>
                <a:lnTo>
                  <a:pt x="85" y="7633"/>
                </a:lnTo>
                <a:lnTo>
                  <a:pt x="100" y="7636"/>
                </a:lnTo>
                <a:lnTo>
                  <a:pt x="132" y="7638"/>
                </a:lnTo>
                <a:lnTo>
                  <a:pt x="6935" y="7638"/>
                </a:lnTo>
                <a:lnTo>
                  <a:pt x="6949" y="7637"/>
                </a:lnTo>
                <a:lnTo>
                  <a:pt x="6957" y="7636"/>
                </a:lnTo>
                <a:lnTo>
                  <a:pt x="6965" y="7636"/>
                </a:lnTo>
                <a:lnTo>
                  <a:pt x="6978" y="7633"/>
                </a:lnTo>
                <a:lnTo>
                  <a:pt x="6981" y="7632"/>
                </a:lnTo>
                <a:lnTo>
                  <a:pt x="6984" y="7632"/>
                </a:lnTo>
                <a:lnTo>
                  <a:pt x="6991" y="7632"/>
                </a:lnTo>
                <a:lnTo>
                  <a:pt x="7002" y="7627"/>
                </a:lnTo>
                <a:lnTo>
                  <a:pt x="7014" y="7624"/>
                </a:lnTo>
                <a:lnTo>
                  <a:pt x="7024" y="7619"/>
                </a:lnTo>
                <a:lnTo>
                  <a:pt x="7033" y="7614"/>
                </a:lnTo>
                <a:lnTo>
                  <a:pt x="7041" y="7607"/>
                </a:lnTo>
                <a:lnTo>
                  <a:pt x="7048" y="7600"/>
                </a:lnTo>
                <a:lnTo>
                  <a:pt x="7053" y="7591"/>
                </a:lnTo>
                <a:lnTo>
                  <a:pt x="7059" y="7584"/>
                </a:lnTo>
                <a:lnTo>
                  <a:pt x="7061" y="7573"/>
                </a:lnTo>
                <a:lnTo>
                  <a:pt x="7065" y="7564"/>
                </a:lnTo>
                <a:lnTo>
                  <a:pt x="7065" y="7558"/>
                </a:lnTo>
                <a:lnTo>
                  <a:pt x="7066" y="7553"/>
                </a:lnTo>
                <a:lnTo>
                  <a:pt x="7066" y="7547"/>
                </a:lnTo>
                <a:lnTo>
                  <a:pt x="7067" y="7542"/>
                </a:lnTo>
                <a:lnTo>
                  <a:pt x="7067" y="97"/>
                </a:lnTo>
                <a:close/>
              </a:path>
            </a:pathLst>
          </a:custGeom>
          <a:gradFill rotWithShape="1">
            <a:gsLst>
              <a:gs pos="0">
                <a:srgbClr val="FFFFE5"/>
              </a:gs>
              <a:gs pos="100000">
                <a:srgbClr val="FFFF99"/>
              </a:gs>
            </a:gsLst>
            <a:lin ang="5400000" scaled="1"/>
          </a:gradFill>
          <a:ln w="25400" cap="flat" cmpd="sng">
            <a:solidFill>
              <a:srgbClr val="993300"/>
            </a:solidFill>
            <a:prstDash val="solid"/>
            <a:round/>
            <a:headEnd/>
            <a:tailEnd/>
          </a:ln>
        </p:spPr>
        <p:txBody>
          <a:bodyPr tIns="0" bIns="0" anchor="ctr"/>
          <a:lstStyle/>
          <a:p>
            <a:endParaRPr lang="en-US" dirty="0"/>
          </a:p>
        </p:txBody>
      </p:sp>
      <p:sp>
        <p:nvSpPr>
          <p:cNvPr id="30725" name="Freeform 4"/>
          <p:cNvSpPr>
            <a:spLocks/>
          </p:cNvSpPr>
          <p:nvPr/>
        </p:nvSpPr>
        <p:spPr bwMode="auto">
          <a:xfrm>
            <a:off x="1462088" y="1855788"/>
            <a:ext cx="1536700" cy="1066800"/>
          </a:xfrm>
          <a:custGeom>
            <a:avLst/>
            <a:gdLst>
              <a:gd name="T0" fmla="*/ 2147483647 w 2903"/>
              <a:gd name="T1" fmla="*/ 2147483647 h 2017"/>
              <a:gd name="T2" fmla="*/ 2147483647 w 2903"/>
              <a:gd name="T3" fmla="*/ 2147483647 h 2017"/>
              <a:gd name="T4" fmla="*/ 2147483647 w 2903"/>
              <a:gd name="T5" fmla="*/ 0 h 2017"/>
              <a:gd name="T6" fmla="*/ 0 w 2903"/>
              <a:gd name="T7" fmla="*/ 0 h 2017"/>
              <a:gd name="T8" fmla="*/ 0 60000 65536"/>
              <a:gd name="T9" fmla="*/ 0 60000 65536"/>
              <a:gd name="T10" fmla="*/ 0 60000 65536"/>
              <a:gd name="T11" fmla="*/ 0 60000 65536"/>
              <a:gd name="T12" fmla="*/ 0 w 2903"/>
              <a:gd name="T13" fmla="*/ 0 h 2017"/>
              <a:gd name="T14" fmla="*/ 2903 w 2903"/>
              <a:gd name="T15" fmla="*/ 2017 h 2017"/>
            </a:gdLst>
            <a:ahLst/>
            <a:cxnLst>
              <a:cxn ang="T8">
                <a:pos x="T0" y="T1"/>
              </a:cxn>
              <a:cxn ang="T9">
                <a:pos x="T2" y="T3"/>
              </a:cxn>
              <a:cxn ang="T10">
                <a:pos x="T4" y="T5"/>
              </a:cxn>
              <a:cxn ang="T11">
                <a:pos x="T6" y="T7"/>
              </a:cxn>
            </a:cxnLst>
            <a:rect l="T12" t="T13" r="T14" b="T15"/>
            <a:pathLst>
              <a:path w="2903" h="2017">
                <a:moveTo>
                  <a:pt x="2903" y="2017"/>
                </a:moveTo>
                <a:lnTo>
                  <a:pt x="1002" y="2017"/>
                </a:lnTo>
                <a:lnTo>
                  <a:pt x="1002" y="0"/>
                </a:lnTo>
                <a:lnTo>
                  <a:pt x="0" y="0"/>
                </a:lnTo>
              </a:path>
            </a:pathLst>
          </a:custGeom>
          <a:noFill/>
          <a:ln w="25400">
            <a:solidFill>
              <a:srgbClr val="0000FF"/>
            </a:solidFill>
            <a:prstDash val="solid"/>
            <a:round/>
            <a:headEnd/>
            <a:tailEnd/>
          </a:ln>
        </p:spPr>
        <p:txBody>
          <a:bodyPr/>
          <a:lstStyle/>
          <a:p>
            <a:endParaRPr lang="en-US" sz="1400" dirty="0">
              <a:latin typeface="Calibri" pitchFamily="34" charset="0"/>
            </a:endParaRPr>
          </a:p>
        </p:txBody>
      </p:sp>
      <p:sp>
        <p:nvSpPr>
          <p:cNvPr id="30726" name="Freeform 5"/>
          <p:cNvSpPr>
            <a:spLocks/>
          </p:cNvSpPr>
          <p:nvPr/>
        </p:nvSpPr>
        <p:spPr bwMode="auto">
          <a:xfrm>
            <a:off x="1465263" y="3186113"/>
            <a:ext cx="1393825" cy="1417637"/>
          </a:xfrm>
          <a:custGeom>
            <a:avLst/>
            <a:gdLst>
              <a:gd name="T0" fmla="*/ 2147483647 w 2635"/>
              <a:gd name="T1" fmla="*/ 0 h 2680"/>
              <a:gd name="T2" fmla="*/ 2147483647 w 2635"/>
              <a:gd name="T3" fmla="*/ 0 h 2680"/>
              <a:gd name="T4" fmla="*/ 2147483647 w 2635"/>
              <a:gd name="T5" fmla="*/ 2147483647 h 2680"/>
              <a:gd name="T6" fmla="*/ 0 w 2635"/>
              <a:gd name="T7" fmla="*/ 2147483647 h 2680"/>
              <a:gd name="T8" fmla="*/ 0 60000 65536"/>
              <a:gd name="T9" fmla="*/ 0 60000 65536"/>
              <a:gd name="T10" fmla="*/ 0 60000 65536"/>
              <a:gd name="T11" fmla="*/ 0 60000 65536"/>
              <a:gd name="T12" fmla="*/ 0 w 2635"/>
              <a:gd name="T13" fmla="*/ 0 h 2680"/>
              <a:gd name="T14" fmla="*/ 2635 w 2635"/>
              <a:gd name="T15" fmla="*/ 2680 h 2680"/>
            </a:gdLst>
            <a:ahLst/>
            <a:cxnLst>
              <a:cxn ang="T8">
                <a:pos x="T0" y="T1"/>
              </a:cxn>
              <a:cxn ang="T9">
                <a:pos x="T2" y="T3"/>
              </a:cxn>
              <a:cxn ang="T10">
                <a:pos x="T4" y="T5"/>
              </a:cxn>
              <a:cxn ang="T11">
                <a:pos x="T6" y="T7"/>
              </a:cxn>
            </a:cxnLst>
            <a:rect l="T12" t="T13" r="T14" b="T15"/>
            <a:pathLst>
              <a:path w="2635" h="2680">
                <a:moveTo>
                  <a:pt x="2635" y="0"/>
                </a:moveTo>
                <a:lnTo>
                  <a:pt x="998" y="0"/>
                </a:lnTo>
                <a:lnTo>
                  <a:pt x="998" y="2679"/>
                </a:lnTo>
                <a:lnTo>
                  <a:pt x="0" y="2680"/>
                </a:lnTo>
              </a:path>
            </a:pathLst>
          </a:custGeom>
          <a:noFill/>
          <a:ln w="25400">
            <a:solidFill>
              <a:srgbClr val="0000FF"/>
            </a:solidFill>
            <a:prstDash val="solid"/>
            <a:round/>
            <a:headEnd/>
            <a:tailEnd/>
          </a:ln>
        </p:spPr>
        <p:txBody>
          <a:bodyPr/>
          <a:lstStyle/>
          <a:p>
            <a:endParaRPr lang="en-US" sz="1400" dirty="0">
              <a:latin typeface="Calibri" pitchFamily="34" charset="0"/>
            </a:endParaRPr>
          </a:p>
        </p:txBody>
      </p:sp>
      <p:sp>
        <p:nvSpPr>
          <p:cNvPr id="30727" name="Line 6"/>
          <p:cNvSpPr>
            <a:spLocks noChangeShapeType="1"/>
          </p:cNvSpPr>
          <p:nvPr/>
        </p:nvSpPr>
        <p:spPr bwMode="auto">
          <a:xfrm flipV="1">
            <a:off x="5105400" y="3224213"/>
            <a:ext cx="7938" cy="661987"/>
          </a:xfrm>
          <a:prstGeom prst="line">
            <a:avLst/>
          </a:prstGeom>
          <a:noFill/>
          <a:ln w="38100">
            <a:solidFill>
              <a:srgbClr val="FF9900"/>
            </a:solidFill>
            <a:round/>
            <a:headEnd/>
            <a:tailEnd/>
          </a:ln>
        </p:spPr>
        <p:txBody>
          <a:bodyPr/>
          <a:lstStyle/>
          <a:p>
            <a:endParaRPr lang="en-US" sz="1400" dirty="0">
              <a:latin typeface="Calibri" pitchFamily="34" charset="0"/>
            </a:endParaRPr>
          </a:p>
        </p:txBody>
      </p:sp>
      <p:sp>
        <p:nvSpPr>
          <p:cNvPr id="30728" name="Freeform 7"/>
          <p:cNvSpPr>
            <a:spLocks/>
          </p:cNvSpPr>
          <p:nvPr/>
        </p:nvSpPr>
        <p:spPr bwMode="auto">
          <a:xfrm>
            <a:off x="6032500" y="3797300"/>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5" y="33"/>
                </a:lnTo>
                <a:lnTo>
                  <a:pt x="43" y="36"/>
                </a:lnTo>
                <a:lnTo>
                  <a:pt x="41" y="41"/>
                </a:lnTo>
                <a:lnTo>
                  <a:pt x="36" y="44"/>
                </a:lnTo>
                <a:lnTo>
                  <a:pt x="32" y="46"/>
                </a:lnTo>
                <a:lnTo>
                  <a:pt x="27"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5" y="15"/>
                </a:lnTo>
                <a:lnTo>
                  <a:pt x="48" y="24"/>
                </a:lnTo>
                <a:close/>
              </a:path>
            </a:pathLst>
          </a:custGeom>
          <a:solidFill>
            <a:srgbClr val="666666"/>
          </a:solidFill>
          <a:ln w="9525">
            <a:noFill/>
            <a:round/>
            <a:headEnd/>
            <a:tailEnd/>
          </a:ln>
        </p:spPr>
        <p:txBody>
          <a:bodyPr/>
          <a:lstStyle/>
          <a:p>
            <a:endParaRPr lang="en-US" dirty="0"/>
          </a:p>
        </p:txBody>
      </p:sp>
      <p:sp>
        <p:nvSpPr>
          <p:cNvPr id="30729" name="Freeform 8"/>
          <p:cNvSpPr>
            <a:spLocks/>
          </p:cNvSpPr>
          <p:nvPr/>
        </p:nvSpPr>
        <p:spPr bwMode="auto">
          <a:xfrm>
            <a:off x="5999163" y="3757613"/>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4" y="36"/>
                </a:lnTo>
                <a:lnTo>
                  <a:pt x="41" y="41"/>
                </a:lnTo>
                <a:lnTo>
                  <a:pt x="36" y="43"/>
                </a:lnTo>
                <a:lnTo>
                  <a:pt x="33" y="46"/>
                </a:lnTo>
                <a:lnTo>
                  <a:pt x="28" y="47"/>
                </a:lnTo>
                <a:lnTo>
                  <a:pt x="26" y="47"/>
                </a:lnTo>
                <a:lnTo>
                  <a:pt x="24" y="47"/>
                </a:lnTo>
                <a:lnTo>
                  <a:pt x="24" y="48"/>
                </a:lnTo>
                <a:lnTo>
                  <a:pt x="15" y="46"/>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666666"/>
          </a:solidFill>
          <a:ln w="9525">
            <a:noFill/>
            <a:round/>
            <a:headEnd/>
            <a:tailEnd/>
          </a:ln>
        </p:spPr>
        <p:txBody>
          <a:bodyPr/>
          <a:lstStyle/>
          <a:p>
            <a:endParaRPr lang="en-US" dirty="0"/>
          </a:p>
        </p:txBody>
      </p:sp>
      <p:sp>
        <p:nvSpPr>
          <p:cNvPr id="30730" name="Freeform 9"/>
          <p:cNvSpPr>
            <a:spLocks/>
          </p:cNvSpPr>
          <p:nvPr/>
        </p:nvSpPr>
        <p:spPr bwMode="auto">
          <a:xfrm>
            <a:off x="5965825" y="3717925"/>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0"/>
                </a:lnTo>
                <a:lnTo>
                  <a:pt x="36" y="43"/>
                </a:lnTo>
                <a:lnTo>
                  <a:pt x="32" y="45"/>
                </a:lnTo>
                <a:lnTo>
                  <a:pt x="28"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rgbClr val="000000"/>
          </a:solidFill>
          <a:ln w="9525">
            <a:noFill/>
            <a:round/>
            <a:headEnd/>
            <a:tailEnd/>
          </a:ln>
        </p:spPr>
        <p:txBody>
          <a:bodyPr/>
          <a:lstStyle/>
          <a:p>
            <a:endParaRPr lang="en-US" dirty="0"/>
          </a:p>
        </p:txBody>
      </p:sp>
      <p:sp>
        <p:nvSpPr>
          <p:cNvPr id="30731" name="Freeform 10"/>
          <p:cNvSpPr>
            <a:spLocks/>
          </p:cNvSpPr>
          <p:nvPr/>
        </p:nvSpPr>
        <p:spPr bwMode="auto">
          <a:xfrm>
            <a:off x="5934075" y="3678238"/>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3"/>
                </a:lnTo>
                <a:lnTo>
                  <a:pt x="43" y="36"/>
                </a:lnTo>
                <a:lnTo>
                  <a:pt x="40" y="41"/>
                </a:lnTo>
                <a:lnTo>
                  <a:pt x="36" y="43"/>
                </a:lnTo>
                <a:lnTo>
                  <a:pt x="32" y="46"/>
                </a:lnTo>
                <a:lnTo>
                  <a:pt x="27"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0" y="7"/>
                </a:lnTo>
                <a:lnTo>
                  <a:pt x="45" y="15"/>
                </a:lnTo>
                <a:lnTo>
                  <a:pt x="48" y="24"/>
                </a:lnTo>
                <a:close/>
              </a:path>
            </a:pathLst>
          </a:custGeom>
          <a:solidFill>
            <a:srgbClr val="000000"/>
          </a:solidFill>
          <a:ln w="9525">
            <a:noFill/>
            <a:round/>
            <a:headEnd/>
            <a:tailEnd/>
          </a:ln>
        </p:spPr>
        <p:txBody>
          <a:bodyPr/>
          <a:lstStyle/>
          <a:p>
            <a:endParaRPr lang="en-US" dirty="0"/>
          </a:p>
        </p:txBody>
      </p:sp>
      <p:sp>
        <p:nvSpPr>
          <p:cNvPr id="30732" name="Freeform 11"/>
          <p:cNvSpPr>
            <a:spLocks/>
          </p:cNvSpPr>
          <p:nvPr/>
        </p:nvSpPr>
        <p:spPr bwMode="auto">
          <a:xfrm>
            <a:off x="5900738" y="3640138"/>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p>
        </p:txBody>
      </p:sp>
      <p:sp>
        <p:nvSpPr>
          <p:cNvPr id="30733" name="Freeform 12"/>
          <p:cNvSpPr>
            <a:spLocks/>
          </p:cNvSpPr>
          <p:nvPr/>
        </p:nvSpPr>
        <p:spPr bwMode="auto">
          <a:xfrm>
            <a:off x="5867400" y="3600450"/>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5" y="33"/>
                </a:lnTo>
                <a:lnTo>
                  <a:pt x="43" y="36"/>
                </a:lnTo>
                <a:lnTo>
                  <a:pt x="41" y="41"/>
                </a:lnTo>
                <a:lnTo>
                  <a:pt x="36" y="44"/>
                </a:lnTo>
                <a:lnTo>
                  <a:pt x="32" y="46"/>
                </a:lnTo>
                <a:lnTo>
                  <a:pt x="27"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5" y="15"/>
                </a:lnTo>
                <a:lnTo>
                  <a:pt x="48" y="24"/>
                </a:lnTo>
                <a:close/>
              </a:path>
            </a:pathLst>
          </a:custGeom>
          <a:solidFill>
            <a:srgbClr val="000000"/>
          </a:solidFill>
          <a:ln w="9525">
            <a:noFill/>
            <a:round/>
            <a:headEnd/>
            <a:tailEnd/>
          </a:ln>
        </p:spPr>
        <p:txBody>
          <a:bodyPr/>
          <a:lstStyle/>
          <a:p>
            <a:endParaRPr lang="en-US" dirty="0"/>
          </a:p>
        </p:txBody>
      </p:sp>
      <p:sp>
        <p:nvSpPr>
          <p:cNvPr id="30734" name="Freeform 13"/>
          <p:cNvSpPr>
            <a:spLocks/>
          </p:cNvSpPr>
          <p:nvPr/>
        </p:nvSpPr>
        <p:spPr bwMode="auto">
          <a:xfrm>
            <a:off x="5834063" y="3560763"/>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4" y="36"/>
                </a:lnTo>
                <a:lnTo>
                  <a:pt x="41" y="41"/>
                </a:lnTo>
                <a:lnTo>
                  <a:pt x="36" y="43"/>
                </a:lnTo>
                <a:lnTo>
                  <a:pt x="33" y="46"/>
                </a:lnTo>
                <a:lnTo>
                  <a:pt x="28" y="47"/>
                </a:lnTo>
                <a:lnTo>
                  <a:pt x="26" y="47"/>
                </a:lnTo>
                <a:lnTo>
                  <a:pt x="24" y="47"/>
                </a:lnTo>
                <a:lnTo>
                  <a:pt x="24" y="48"/>
                </a:lnTo>
                <a:lnTo>
                  <a:pt x="15" y="46"/>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p>
        </p:txBody>
      </p:sp>
      <p:sp>
        <p:nvSpPr>
          <p:cNvPr id="30735" name="Freeform 14"/>
          <p:cNvSpPr>
            <a:spLocks/>
          </p:cNvSpPr>
          <p:nvPr/>
        </p:nvSpPr>
        <p:spPr bwMode="auto">
          <a:xfrm>
            <a:off x="5800725" y="3521075"/>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0"/>
                </a:lnTo>
                <a:lnTo>
                  <a:pt x="36" y="43"/>
                </a:lnTo>
                <a:lnTo>
                  <a:pt x="32" y="45"/>
                </a:lnTo>
                <a:lnTo>
                  <a:pt x="28"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rgbClr val="000000"/>
          </a:solidFill>
          <a:ln w="9525">
            <a:noFill/>
            <a:round/>
            <a:headEnd/>
            <a:tailEnd/>
          </a:ln>
        </p:spPr>
        <p:txBody>
          <a:bodyPr/>
          <a:lstStyle/>
          <a:p>
            <a:endParaRPr lang="en-US" dirty="0"/>
          </a:p>
        </p:txBody>
      </p:sp>
      <p:sp>
        <p:nvSpPr>
          <p:cNvPr id="30736" name="Freeform 15"/>
          <p:cNvSpPr>
            <a:spLocks/>
          </p:cNvSpPr>
          <p:nvPr/>
        </p:nvSpPr>
        <p:spPr bwMode="auto">
          <a:xfrm>
            <a:off x="5768975" y="3481388"/>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3"/>
                </a:lnTo>
                <a:lnTo>
                  <a:pt x="43" y="36"/>
                </a:lnTo>
                <a:lnTo>
                  <a:pt x="40" y="41"/>
                </a:lnTo>
                <a:lnTo>
                  <a:pt x="36" y="43"/>
                </a:lnTo>
                <a:lnTo>
                  <a:pt x="32" y="46"/>
                </a:lnTo>
                <a:lnTo>
                  <a:pt x="27"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0" y="7"/>
                </a:lnTo>
                <a:lnTo>
                  <a:pt x="45" y="15"/>
                </a:lnTo>
                <a:lnTo>
                  <a:pt x="48" y="24"/>
                </a:lnTo>
                <a:close/>
              </a:path>
            </a:pathLst>
          </a:custGeom>
          <a:solidFill>
            <a:srgbClr val="000000"/>
          </a:solidFill>
          <a:ln w="9525">
            <a:noFill/>
            <a:round/>
            <a:headEnd/>
            <a:tailEnd/>
          </a:ln>
        </p:spPr>
        <p:txBody>
          <a:bodyPr/>
          <a:lstStyle/>
          <a:p>
            <a:endParaRPr lang="en-US" dirty="0"/>
          </a:p>
        </p:txBody>
      </p:sp>
      <p:sp>
        <p:nvSpPr>
          <p:cNvPr id="30737" name="Freeform 16"/>
          <p:cNvSpPr>
            <a:spLocks/>
          </p:cNvSpPr>
          <p:nvPr/>
        </p:nvSpPr>
        <p:spPr bwMode="auto">
          <a:xfrm>
            <a:off x="5735638" y="3443288"/>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38" name="Freeform 17"/>
          <p:cNvSpPr>
            <a:spLocks/>
          </p:cNvSpPr>
          <p:nvPr/>
        </p:nvSpPr>
        <p:spPr bwMode="auto">
          <a:xfrm>
            <a:off x="5702300" y="3403600"/>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5" y="33"/>
                </a:lnTo>
                <a:lnTo>
                  <a:pt x="43" y="36"/>
                </a:lnTo>
                <a:lnTo>
                  <a:pt x="41" y="41"/>
                </a:lnTo>
                <a:lnTo>
                  <a:pt x="36" y="44"/>
                </a:lnTo>
                <a:lnTo>
                  <a:pt x="32" y="46"/>
                </a:lnTo>
                <a:lnTo>
                  <a:pt x="27"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5" y="15"/>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39" name="Freeform 18"/>
          <p:cNvSpPr>
            <a:spLocks/>
          </p:cNvSpPr>
          <p:nvPr/>
        </p:nvSpPr>
        <p:spPr bwMode="auto">
          <a:xfrm>
            <a:off x="5668963" y="3363913"/>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4" y="36"/>
                </a:lnTo>
                <a:lnTo>
                  <a:pt x="41" y="41"/>
                </a:lnTo>
                <a:lnTo>
                  <a:pt x="36" y="43"/>
                </a:lnTo>
                <a:lnTo>
                  <a:pt x="33" y="46"/>
                </a:lnTo>
                <a:lnTo>
                  <a:pt x="28" y="47"/>
                </a:lnTo>
                <a:lnTo>
                  <a:pt x="26" y="47"/>
                </a:lnTo>
                <a:lnTo>
                  <a:pt x="24" y="47"/>
                </a:lnTo>
                <a:lnTo>
                  <a:pt x="24" y="48"/>
                </a:lnTo>
                <a:lnTo>
                  <a:pt x="15" y="46"/>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40" name="Freeform 19"/>
          <p:cNvSpPr>
            <a:spLocks/>
          </p:cNvSpPr>
          <p:nvPr/>
        </p:nvSpPr>
        <p:spPr bwMode="auto">
          <a:xfrm>
            <a:off x="5635625" y="3324225"/>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0"/>
                </a:lnTo>
                <a:lnTo>
                  <a:pt x="36" y="43"/>
                </a:lnTo>
                <a:lnTo>
                  <a:pt x="32" y="45"/>
                </a:lnTo>
                <a:lnTo>
                  <a:pt x="28"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41" name="Freeform 20"/>
          <p:cNvSpPr>
            <a:spLocks/>
          </p:cNvSpPr>
          <p:nvPr/>
        </p:nvSpPr>
        <p:spPr bwMode="auto">
          <a:xfrm>
            <a:off x="5603875" y="3284538"/>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3"/>
                </a:lnTo>
                <a:lnTo>
                  <a:pt x="43" y="36"/>
                </a:lnTo>
                <a:lnTo>
                  <a:pt x="40" y="41"/>
                </a:lnTo>
                <a:lnTo>
                  <a:pt x="36" y="43"/>
                </a:lnTo>
                <a:lnTo>
                  <a:pt x="32" y="46"/>
                </a:lnTo>
                <a:lnTo>
                  <a:pt x="27"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0" y="7"/>
                </a:lnTo>
                <a:lnTo>
                  <a:pt x="45" y="15"/>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42" name="Freeform 21"/>
          <p:cNvSpPr>
            <a:spLocks/>
          </p:cNvSpPr>
          <p:nvPr/>
        </p:nvSpPr>
        <p:spPr bwMode="auto">
          <a:xfrm>
            <a:off x="5570538" y="3246438"/>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43" name="Freeform 22"/>
          <p:cNvSpPr>
            <a:spLocks/>
          </p:cNvSpPr>
          <p:nvPr/>
        </p:nvSpPr>
        <p:spPr bwMode="auto">
          <a:xfrm>
            <a:off x="5537200" y="3206750"/>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5" y="33"/>
                </a:lnTo>
                <a:lnTo>
                  <a:pt x="43" y="36"/>
                </a:lnTo>
                <a:lnTo>
                  <a:pt x="41" y="41"/>
                </a:lnTo>
                <a:lnTo>
                  <a:pt x="36" y="44"/>
                </a:lnTo>
                <a:lnTo>
                  <a:pt x="32" y="46"/>
                </a:lnTo>
                <a:lnTo>
                  <a:pt x="27"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5" y="15"/>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44" name="Freeform 23"/>
          <p:cNvSpPr>
            <a:spLocks/>
          </p:cNvSpPr>
          <p:nvPr/>
        </p:nvSpPr>
        <p:spPr bwMode="auto">
          <a:xfrm>
            <a:off x="5503863" y="3167063"/>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3"/>
                </a:lnTo>
                <a:lnTo>
                  <a:pt x="44" y="36"/>
                </a:lnTo>
                <a:lnTo>
                  <a:pt x="41" y="41"/>
                </a:lnTo>
                <a:lnTo>
                  <a:pt x="36" y="43"/>
                </a:lnTo>
                <a:lnTo>
                  <a:pt x="33" y="46"/>
                </a:lnTo>
                <a:lnTo>
                  <a:pt x="28" y="47"/>
                </a:lnTo>
                <a:lnTo>
                  <a:pt x="26" y="47"/>
                </a:lnTo>
                <a:lnTo>
                  <a:pt x="24" y="47"/>
                </a:lnTo>
                <a:lnTo>
                  <a:pt x="24" y="48"/>
                </a:lnTo>
                <a:lnTo>
                  <a:pt x="15" y="46"/>
                </a:lnTo>
                <a:lnTo>
                  <a:pt x="8" y="41"/>
                </a:lnTo>
                <a:lnTo>
                  <a:pt x="2" y="33"/>
                </a:lnTo>
                <a:lnTo>
                  <a:pt x="0" y="24"/>
                </a:lnTo>
                <a:lnTo>
                  <a:pt x="2" y="15"/>
                </a:lnTo>
                <a:lnTo>
                  <a:pt x="8" y="7"/>
                </a:lnTo>
                <a:lnTo>
                  <a:pt x="15" y="1"/>
                </a:lnTo>
                <a:lnTo>
                  <a:pt x="24" y="0"/>
                </a:lnTo>
                <a:lnTo>
                  <a:pt x="33" y="1"/>
                </a:lnTo>
                <a:lnTo>
                  <a:pt x="41" y="7"/>
                </a:lnTo>
                <a:lnTo>
                  <a:pt x="46" y="15"/>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45" name="Freeform 24"/>
          <p:cNvSpPr>
            <a:spLocks/>
          </p:cNvSpPr>
          <p:nvPr/>
        </p:nvSpPr>
        <p:spPr bwMode="auto">
          <a:xfrm>
            <a:off x="5470525" y="3127375"/>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2" y="45"/>
                </a:lnTo>
                <a:lnTo>
                  <a:pt x="28"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46" name="Freeform 25"/>
          <p:cNvSpPr>
            <a:spLocks/>
          </p:cNvSpPr>
          <p:nvPr/>
        </p:nvSpPr>
        <p:spPr bwMode="auto">
          <a:xfrm>
            <a:off x="5438775" y="3089275"/>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7"/>
                </a:lnTo>
                <a:lnTo>
                  <a:pt x="45" y="32"/>
                </a:lnTo>
                <a:lnTo>
                  <a:pt x="43" y="36"/>
                </a:lnTo>
                <a:lnTo>
                  <a:pt x="40" y="40"/>
                </a:lnTo>
                <a:lnTo>
                  <a:pt x="36" y="43"/>
                </a:lnTo>
                <a:lnTo>
                  <a:pt x="32" y="45"/>
                </a:lnTo>
                <a:lnTo>
                  <a:pt x="27"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47" name="Freeform 26"/>
          <p:cNvSpPr>
            <a:spLocks/>
          </p:cNvSpPr>
          <p:nvPr/>
        </p:nvSpPr>
        <p:spPr bwMode="auto">
          <a:xfrm>
            <a:off x="5405438" y="3049588"/>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3"/>
                </a:lnTo>
                <a:lnTo>
                  <a:pt x="43" y="36"/>
                </a:lnTo>
                <a:lnTo>
                  <a:pt x="41" y="41"/>
                </a:lnTo>
                <a:lnTo>
                  <a:pt x="36" y="43"/>
                </a:lnTo>
                <a:lnTo>
                  <a:pt x="33" y="46"/>
                </a:lnTo>
                <a:lnTo>
                  <a:pt x="28" y="47"/>
                </a:lnTo>
                <a:lnTo>
                  <a:pt x="25" y="47"/>
                </a:lnTo>
                <a:lnTo>
                  <a:pt x="24" y="47"/>
                </a:lnTo>
                <a:lnTo>
                  <a:pt x="24" y="48"/>
                </a:lnTo>
                <a:lnTo>
                  <a:pt x="15" y="46"/>
                </a:lnTo>
                <a:lnTo>
                  <a:pt x="7" y="41"/>
                </a:lnTo>
                <a:lnTo>
                  <a:pt x="1" y="33"/>
                </a:lnTo>
                <a:lnTo>
                  <a:pt x="0" y="24"/>
                </a:lnTo>
                <a:lnTo>
                  <a:pt x="1" y="15"/>
                </a:lnTo>
                <a:lnTo>
                  <a:pt x="7" y="7"/>
                </a:lnTo>
                <a:lnTo>
                  <a:pt x="15" y="1"/>
                </a:lnTo>
                <a:lnTo>
                  <a:pt x="24" y="0"/>
                </a:lnTo>
                <a:lnTo>
                  <a:pt x="33" y="1"/>
                </a:lnTo>
                <a:lnTo>
                  <a:pt x="41" y="7"/>
                </a:lnTo>
                <a:lnTo>
                  <a:pt x="46" y="15"/>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48" name="Freeform 27"/>
          <p:cNvSpPr>
            <a:spLocks/>
          </p:cNvSpPr>
          <p:nvPr/>
        </p:nvSpPr>
        <p:spPr bwMode="auto">
          <a:xfrm>
            <a:off x="5416550" y="3011488"/>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5" y="33"/>
                </a:lnTo>
                <a:lnTo>
                  <a:pt x="43" y="36"/>
                </a:lnTo>
                <a:lnTo>
                  <a:pt x="41" y="41"/>
                </a:lnTo>
                <a:lnTo>
                  <a:pt x="36" y="44"/>
                </a:lnTo>
                <a:lnTo>
                  <a:pt x="32" y="46"/>
                </a:lnTo>
                <a:lnTo>
                  <a:pt x="27"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5" y="15"/>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49" name="Freeform 28"/>
          <p:cNvSpPr>
            <a:spLocks/>
          </p:cNvSpPr>
          <p:nvPr/>
        </p:nvSpPr>
        <p:spPr bwMode="auto">
          <a:xfrm>
            <a:off x="5451475" y="2976563"/>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3"/>
                </a:lnTo>
                <a:lnTo>
                  <a:pt x="43" y="36"/>
                </a:lnTo>
                <a:lnTo>
                  <a:pt x="41" y="41"/>
                </a:lnTo>
                <a:lnTo>
                  <a:pt x="36" y="43"/>
                </a:lnTo>
                <a:lnTo>
                  <a:pt x="32" y="46"/>
                </a:lnTo>
                <a:lnTo>
                  <a:pt x="28" y="47"/>
                </a:lnTo>
                <a:lnTo>
                  <a:pt x="25" y="47"/>
                </a:lnTo>
                <a:lnTo>
                  <a:pt x="24" y="47"/>
                </a:lnTo>
                <a:lnTo>
                  <a:pt x="24" y="48"/>
                </a:lnTo>
                <a:lnTo>
                  <a:pt x="14" y="46"/>
                </a:lnTo>
                <a:lnTo>
                  <a:pt x="7" y="41"/>
                </a:lnTo>
                <a:lnTo>
                  <a:pt x="1" y="33"/>
                </a:lnTo>
                <a:lnTo>
                  <a:pt x="0" y="24"/>
                </a:lnTo>
                <a:lnTo>
                  <a:pt x="1" y="15"/>
                </a:lnTo>
                <a:lnTo>
                  <a:pt x="7" y="7"/>
                </a:lnTo>
                <a:lnTo>
                  <a:pt x="14" y="1"/>
                </a:lnTo>
                <a:lnTo>
                  <a:pt x="24" y="0"/>
                </a:lnTo>
                <a:lnTo>
                  <a:pt x="32" y="1"/>
                </a:lnTo>
                <a:lnTo>
                  <a:pt x="41" y="7"/>
                </a:lnTo>
                <a:lnTo>
                  <a:pt x="46" y="15"/>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50" name="Freeform 29"/>
          <p:cNvSpPr>
            <a:spLocks/>
          </p:cNvSpPr>
          <p:nvPr/>
        </p:nvSpPr>
        <p:spPr bwMode="auto">
          <a:xfrm>
            <a:off x="5487988" y="2941638"/>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3" y="36"/>
                </a:lnTo>
                <a:lnTo>
                  <a:pt x="41" y="41"/>
                </a:lnTo>
                <a:lnTo>
                  <a:pt x="36" y="43"/>
                </a:lnTo>
                <a:lnTo>
                  <a:pt x="33" y="46"/>
                </a:lnTo>
                <a:lnTo>
                  <a:pt x="28" y="47"/>
                </a:lnTo>
                <a:lnTo>
                  <a:pt x="25" y="47"/>
                </a:lnTo>
                <a:lnTo>
                  <a:pt x="24" y="47"/>
                </a:lnTo>
                <a:lnTo>
                  <a:pt x="24" y="48"/>
                </a:lnTo>
                <a:lnTo>
                  <a:pt x="15" y="46"/>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51" name="Freeform 30"/>
          <p:cNvSpPr>
            <a:spLocks/>
          </p:cNvSpPr>
          <p:nvPr/>
        </p:nvSpPr>
        <p:spPr bwMode="auto">
          <a:xfrm>
            <a:off x="5522913" y="2905125"/>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52" name="Freeform 31"/>
          <p:cNvSpPr>
            <a:spLocks/>
          </p:cNvSpPr>
          <p:nvPr/>
        </p:nvSpPr>
        <p:spPr bwMode="auto">
          <a:xfrm>
            <a:off x="5559425" y="2870200"/>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7"/>
                </a:lnTo>
                <a:lnTo>
                  <a:pt x="45" y="32"/>
                </a:lnTo>
                <a:lnTo>
                  <a:pt x="43" y="36"/>
                </a:lnTo>
                <a:lnTo>
                  <a:pt x="40" y="40"/>
                </a:lnTo>
                <a:lnTo>
                  <a:pt x="36" y="43"/>
                </a:lnTo>
                <a:lnTo>
                  <a:pt x="32" y="45"/>
                </a:lnTo>
                <a:lnTo>
                  <a:pt x="27"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53" name="Freeform 32"/>
          <p:cNvSpPr>
            <a:spLocks/>
          </p:cNvSpPr>
          <p:nvPr/>
        </p:nvSpPr>
        <p:spPr bwMode="auto">
          <a:xfrm>
            <a:off x="5594350" y="2833688"/>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5" y="32"/>
                </a:lnTo>
                <a:lnTo>
                  <a:pt x="43" y="36"/>
                </a:lnTo>
                <a:lnTo>
                  <a:pt x="41" y="41"/>
                </a:lnTo>
                <a:lnTo>
                  <a:pt x="36" y="43"/>
                </a:lnTo>
                <a:lnTo>
                  <a:pt x="32" y="46"/>
                </a:lnTo>
                <a:lnTo>
                  <a:pt x="27" y="47"/>
                </a:lnTo>
                <a:lnTo>
                  <a:pt x="25" y="47"/>
                </a:lnTo>
                <a:lnTo>
                  <a:pt x="24" y="47"/>
                </a:lnTo>
                <a:lnTo>
                  <a:pt x="24" y="48"/>
                </a:lnTo>
                <a:lnTo>
                  <a:pt x="14" y="46"/>
                </a:lnTo>
                <a:lnTo>
                  <a:pt x="7" y="41"/>
                </a:lnTo>
                <a:lnTo>
                  <a:pt x="1" y="32"/>
                </a:lnTo>
                <a:lnTo>
                  <a:pt x="0" y="24"/>
                </a:lnTo>
                <a:lnTo>
                  <a:pt x="1" y="14"/>
                </a:lnTo>
                <a:lnTo>
                  <a:pt x="7" y="7"/>
                </a:lnTo>
                <a:lnTo>
                  <a:pt x="14" y="1"/>
                </a:lnTo>
                <a:lnTo>
                  <a:pt x="24" y="0"/>
                </a:lnTo>
                <a:lnTo>
                  <a:pt x="32" y="1"/>
                </a:lnTo>
                <a:lnTo>
                  <a:pt x="41" y="7"/>
                </a:lnTo>
                <a:lnTo>
                  <a:pt x="45" y="14"/>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54" name="Freeform 33"/>
          <p:cNvSpPr>
            <a:spLocks/>
          </p:cNvSpPr>
          <p:nvPr/>
        </p:nvSpPr>
        <p:spPr bwMode="auto">
          <a:xfrm>
            <a:off x="5629275" y="2797175"/>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2" y="45"/>
                </a:lnTo>
                <a:lnTo>
                  <a:pt x="28"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55" name="Freeform 34"/>
          <p:cNvSpPr>
            <a:spLocks/>
          </p:cNvSpPr>
          <p:nvPr/>
        </p:nvSpPr>
        <p:spPr bwMode="auto">
          <a:xfrm>
            <a:off x="5665788" y="2762250"/>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0"/>
                </a:lnTo>
                <a:lnTo>
                  <a:pt x="36" y="43"/>
                </a:lnTo>
                <a:lnTo>
                  <a:pt x="33" y="45"/>
                </a:lnTo>
                <a:lnTo>
                  <a:pt x="28" y="46"/>
                </a:lnTo>
                <a:lnTo>
                  <a:pt x="25" y="46"/>
                </a:lnTo>
                <a:lnTo>
                  <a:pt x="24" y="46"/>
                </a:lnTo>
                <a:lnTo>
                  <a:pt x="24" y="48"/>
                </a:lnTo>
                <a:lnTo>
                  <a:pt x="15" y="45"/>
                </a:lnTo>
                <a:lnTo>
                  <a:pt x="7" y="40"/>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56" name="Freeform 35"/>
          <p:cNvSpPr>
            <a:spLocks/>
          </p:cNvSpPr>
          <p:nvPr/>
        </p:nvSpPr>
        <p:spPr bwMode="auto">
          <a:xfrm>
            <a:off x="5700713" y="2725738"/>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4" y="36"/>
                </a:lnTo>
                <a:lnTo>
                  <a:pt x="41" y="41"/>
                </a:lnTo>
                <a:lnTo>
                  <a:pt x="36" y="43"/>
                </a:lnTo>
                <a:lnTo>
                  <a:pt x="33" y="46"/>
                </a:lnTo>
                <a:lnTo>
                  <a:pt x="28" y="47"/>
                </a:lnTo>
                <a:lnTo>
                  <a:pt x="26" y="47"/>
                </a:lnTo>
                <a:lnTo>
                  <a:pt x="24" y="47"/>
                </a:lnTo>
                <a:lnTo>
                  <a:pt x="24" y="48"/>
                </a:lnTo>
                <a:lnTo>
                  <a:pt x="15" y="46"/>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57" name="Freeform 36"/>
          <p:cNvSpPr>
            <a:spLocks/>
          </p:cNvSpPr>
          <p:nvPr/>
        </p:nvSpPr>
        <p:spPr bwMode="auto">
          <a:xfrm>
            <a:off x="5737225" y="2689225"/>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7"/>
                </a:lnTo>
                <a:lnTo>
                  <a:pt x="45" y="32"/>
                </a:lnTo>
                <a:lnTo>
                  <a:pt x="43" y="36"/>
                </a:lnTo>
                <a:lnTo>
                  <a:pt x="40" y="41"/>
                </a:lnTo>
                <a:lnTo>
                  <a:pt x="36" y="43"/>
                </a:lnTo>
                <a:lnTo>
                  <a:pt x="32" y="45"/>
                </a:lnTo>
                <a:lnTo>
                  <a:pt x="27"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rgbClr val="000000"/>
          </a:solidFill>
          <a:ln w="9525">
            <a:noFill/>
            <a:round/>
            <a:headEnd/>
            <a:tailEnd/>
          </a:ln>
        </p:spPr>
        <p:txBody>
          <a:bodyPr/>
          <a:lstStyle/>
          <a:p>
            <a:endParaRPr lang="en-US" sz="1400" dirty="0">
              <a:latin typeface="Calibri" pitchFamily="34" charset="0"/>
            </a:endParaRPr>
          </a:p>
        </p:txBody>
      </p:sp>
      <p:sp>
        <p:nvSpPr>
          <p:cNvPr id="30758" name="Freeform 37"/>
          <p:cNvSpPr>
            <a:spLocks/>
          </p:cNvSpPr>
          <p:nvPr/>
        </p:nvSpPr>
        <p:spPr bwMode="auto">
          <a:xfrm>
            <a:off x="5772150" y="2654300"/>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5" y="32"/>
                </a:lnTo>
                <a:lnTo>
                  <a:pt x="43" y="36"/>
                </a:lnTo>
                <a:lnTo>
                  <a:pt x="41" y="40"/>
                </a:lnTo>
                <a:lnTo>
                  <a:pt x="36" y="43"/>
                </a:lnTo>
                <a:lnTo>
                  <a:pt x="32" y="45"/>
                </a:lnTo>
                <a:lnTo>
                  <a:pt x="27"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1" y="7"/>
                </a:lnTo>
                <a:lnTo>
                  <a:pt x="45" y="14"/>
                </a:lnTo>
                <a:lnTo>
                  <a:pt x="48" y="24"/>
                </a:lnTo>
                <a:close/>
              </a:path>
            </a:pathLst>
          </a:custGeom>
          <a:solidFill>
            <a:srgbClr val="000000"/>
          </a:solidFill>
          <a:ln w="9525">
            <a:noFill/>
            <a:round/>
            <a:headEnd/>
            <a:tailEnd/>
          </a:ln>
        </p:spPr>
        <p:txBody>
          <a:bodyPr/>
          <a:lstStyle/>
          <a:p>
            <a:endParaRPr lang="en-US" dirty="0"/>
          </a:p>
        </p:txBody>
      </p:sp>
      <p:sp>
        <p:nvSpPr>
          <p:cNvPr id="30759" name="Freeform 38"/>
          <p:cNvSpPr>
            <a:spLocks/>
          </p:cNvSpPr>
          <p:nvPr/>
        </p:nvSpPr>
        <p:spPr bwMode="auto">
          <a:xfrm>
            <a:off x="5807075" y="2617788"/>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2"/>
                </a:lnTo>
                <a:lnTo>
                  <a:pt x="43" y="36"/>
                </a:lnTo>
                <a:lnTo>
                  <a:pt x="41" y="41"/>
                </a:lnTo>
                <a:lnTo>
                  <a:pt x="36" y="43"/>
                </a:lnTo>
                <a:lnTo>
                  <a:pt x="32" y="46"/>
                </a:lnTo>
                <a:lnTo>
                  <a:pt x="28" y="47"/>
                </a:lnTo>
                <a:lnTo>
                  <a:pt x="25" y="47"/>
                </a:lnTo>
                <a:lnTo>
                  <a:pt x="24" y="47"/>
                </a:lnTo>
                <a:lnTo>
                  <a:pt x="24" y="48"/>
                </a:lnTo>
                <a:lnTo>
                  <a:pt x="14" y="46"/>
                </a:lnTo>
                <a:lnTo>
                  <a:pt x="7" y="41"/>
                </a:lnTo>
                <a:lnTo>
                  <a:pt x="1" y="32"/>
                </a:lnTo>
                <a:lnTo>
                  <a:pt x="0" y="24"/>
                </a:lnTo>
                <a:lnTo>
                  <a:pt x="1" y="14"/>
                </a:lnTo>
                <a:lnTo>
                  <a:pt x="7" y="7"/>
                </a:lnTo>
                <a:lnTo>
                  <a:pt x="14" y="1"/>
                </a:lnTo>
                <a:lnTo>
                  <a:pt x="24" y="0"/>
                </a:lnTo>
                <a:lnTo>
                  <a:pt x="32" y="1"/>
                </a:lnTo>
                <a:lnTo>
                  <a:pt x="41" y="7"/>
                </a:lnTo>
                <a:lnTo>
                  <a:pt x="46" y="14"/>
                </a:lnTo>
                <a:lnTo>
                  <a:pt x="48" y="24"/>
                </a:lnTo>
                <a:close/>
              </a:path>
            </a:pathLst>
          </a:custGeom>
          <a:solidFill>
            <a:srgbClr val="000000"/>
          </a:solidFill>
          <a:ln w="9525">
            <a:noFill/>
            <a:round/>
            <a:headEnd/>
            <a:tailEnd/>
          </a:ln>
        </p:spPr>
        <p:txBody>
          <a:bodyPr/>
          <a:lstStyle/>
          <a:p>
            <a:endParaRPr lang="en-US" dirty="0"/>
          </a:p>
        </p:txBody>
      </p:sp>
      <p:sp>
        <p:nvSpPr>
          <p:cNvPr id="30760" name="Freeform 39"/>
          <p:cNvSpPr>
            <a:spLocks/>
          </p:cNvSpPr>
          <p:nvPr/>
        </p:nvSpPr>
        <p:spPr bwMode="auto">
          <a:xfrm>
            <a:off x="5843588" y="2581275"/>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p>
        </p:txBody>
      </p:sp>
      <p:sp>
        <p:nvSpPr>
          <p:cNvPr id="30761" name="Freeform 40"/>
          <p:cNvSpPr>
            <a:spLocks/>
          </p:cNvSpPr>
          <p:nvPr/>
        </p:nvSpPr>
        <p:spPr bwMode="auto">
          <a:xfrm>
            <a:off x="5878513" y="2544763"/>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3"/>
                </a:lnTo>
                <a:lnTo>
                  <a:pt x="44" y="36"/>
                </a:lnTo>
                <a:lnTo>
                  <a:pt x="41" y="41"/>
                </a:lnTo>
                <a:lnTo>
                  <a:pt x="36" y="43"/>
                </a:lnTo>
                <a:lnTo>
                  <a:pt x="33" y="46"/>
                </a:lnTo>
                <a:lnTo>
                  <a:pt x="28" y="47"/>
                </a:lnTo>
                <a:lnTo>
                  <a:pt x="26" y="47"/>
                </a:lnTo>
                <a:lnTo>
                  <a:pt x="24" y="47"/>
                </a:lnTo>
                <a:lnTo>
                  <a:pt x="24" y="48"/>
                </a:lnTo>
                <a:lnTo>
                  <a:pt x="15" y="46"/>
                </a:lnTo>
                <a:lnTo>
                  <a:pt x="8" y="41"/>
                </a:lnTo>
                <a:lnTo>
                  <a:pt x="2" y="33"/>
                </a:lnTo>
                <a:lnTo>
                  <a:pt x="0" y="24"/>
                </a:lnTo>
                <a:lnTo>
                  <a:pt x="2" y="15"/>
                </a:lnTo>
                <a:lnTo>
                  <a:pt x="8" y="7"/>
                </a:lnTo>
                <a:lnTo>
                  <a:pt x="15" y="1"/>
                </a:lnTo>
                <a:lnTo>
                  <a:pt x="24" y="0"/>
                </a:lnTo>
                <a:lnTo>
                  <a:pt x="33" y="1"/>
                </a:lnTo>
                <a:lnTo>
                  <a:pt x="41" y="7"/>
                </a:lnTo>
                <a:lnTo>
                  <a:pt x="46" y="15"/>
                </a:lnTo>
                <a:lnTo>
                  <a:pt x="48" y="24"/>
                </a:lnTo>
                <a:close/>
              </a:path>
            </a:pathLst>
          </a:custGeom>
          <a:solidFill>
            <a:srgbClr val="000000"/>
          </a:solidFill>
          <a:ln w="9525">
            <a:noFill/>
            <a:round/>
            <a:headEnd/>
            <a:tailEnd/>
          </a:ln>
        </p:spPr>
        <p:txBody>
          <a:bodyPr/>
          <a:lstStyle/>
          <a:p>
            <a:endParaRPr lang="en-US" dirty="0"/>
          </a:p>
        </p:txBody>
      </p:sp>
      <p:sp>
        <p:nvSpPr>
          <p:cNvPr id="30762" name="Freeform 41"/>
          <p:cNvSpPr>
            <a:spLocks/>
          </p:cNvSpPr>
          <p:nvPr/>
        </p:nvSpPr>
        <p:spPr bwMode="auto">
          <a:xfrm>
            <a:off x="5915025" y="2509838"/>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2"/>
                </a:lnTo>
                <a:lnTo>
                  <a:pt x="43" y="36"/>
                </a:lnTo>
                <a:lnTo>
                  <a:pt x="40" y="41"/>
                </a:lnTo>
                <a:lnTo>
                  <a:pt x="36" y="43"/>
                </a:lnTo>
                <a:lnTo>
                  <a:pt x="32" y="46"/>
                </a:lnTo>
                <a:lnTo>
                  <a:pt x="27" y="47"/>
                </a:lnTo>
                <a:lnTo>
                  <a:pt x="25" y="47"/>
                </a:lnTo>
                <a:lnTo>
                  <a:pt x="24" y="47"/>
                </a:lnTo>
                <a:lnTo>
                  <a:pt x="24" y="48"/>
                </a:lnTo>
                <a:lnTo>
                  <a:pt x="14" y="46"/>
                </a:lnTo>
                <a:lnTo>
                  <a:pt x="7" y="41"/>
                </a:lnTo>
                <a:lnTo>
                  <a:pt x="1" y="32"/>
                </a:lnTo>
                <a:lnTo>
                  <a:pt x="0" y="24"/>
                </a:lnTo>
                <a:lnTo>
                  <a:pt x="1" y="15"/>
                </a:lnTo>
                <a:lnTo>
                  <a:pt x="7" y="7"/>
                </a:lnTo>
                <a:lnTo>
                  <a:pt x="14" y="1"/>
                </a:lnTo>
                <a:lnTo>
                  <a:pt x="24" y="0"/>
                </a:lnTo>
                <a:lnTo>
                  <a:pt x="32" y="1"/>
                </a:lnTo>
                <a:lnTo>
                  <a:pt x="40" y="7"/>
                </a:lnTo>
                <a:lnTo>
                  <a:pt x="45" y="15"/>
                </a:lnTo>
                <a:lnTo>
                  <a:pt x="48" y="24"/>
                </a:lnTo>
                <a:close/>
              </a:path>
            </a:pathLst>
          </a:custGeom>
          <a:solidFill>
            <a:srgbClr val="000000"/>
          </a:solidFill>
          <a:ln w="9525">
            <a:noFill/>
            <a:round/>
            <a:headEnd/>
            <a:tailEnd/>
          </a:ln>
        </p:spPr>
        <p:txBody>
          <a:bodyPr/>
          <a:lstStyle/>
          <a:p>
            <a:endParaRPr lang="en-US" dirty="0"/>
          </a:p>
        </p:txBody>
      </p:sp>
      <p:sp>
        <p:nvSpPr>
          <p:cNvPr id="30763" name="Freeform 42"/>
          <p:cNvSpPr>
            <a:spLocks/>
          </p:cNvSpPr>
          <p:nvPr/>
        </p:nvSpPr>
        <p:spPr bwMode="auto">
          <a:xfrm>
            <a:off x="5949950" y="2473325"/>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5" y="32"/>
                </a:lnTo>
                <a:lnTo>
                  <a:pt x="43" y="36"/>
                </a:lnTo>
                <a:lnTo>
                  <a:pt x="41" y="40"/>
                </a:lnTo>
                <a:lnTo>
                  <a:pt x="36" y="43"/>
                </a:lnTo>
                <a:lnTo>
                  <a:pt x="32" y="45"/>
                </a:lnTo>
                <a:lnTo>
                  <a:pt x="27" y="46"/>
                </a:lnTo>
                <a:lnTo>
                  <a:pt x="25" y="46"/>
                </a:lnTo>
                <a:lnTo>
                  <a:pt x="24" y="46"/>
                </a:lnTo>
                <a:lnTo>
                  <a:pt x="24" y="48"/>
                </a:lnTo>
                <a:lnTo>
                  <a:pt x="14" y="45"/>
                </a:lnTo>
                <a:lnTo>
                  <a:pt x="7" y="40"/>
                </a:lnTo>
                <a:lnTo>
                  <a:pt x="1" y="32"/>
                </a:lnTo>
                <a:lnTo>
                  <a:pt x="0" y="24"/>
                </a:lnTo>
                <a:lnTo>
                  <a:pt x="1" y="14"/>
                </a:lnTo>
                <a:lnTo>
                  <a:pt x="7" y="7"/>
                </a:lnTo>
                <a:lnTo>
                  <a:pt x="14" y="1"/>
                </a:lnTo>
                <a:lnTo>
                  <a:pt x="24" y="0"/>
                </a:lnTo>
                <a:lnTo>
                  <a:pt x="32" y="1"/>
                </a:lnTo>
                <a:lnTo>
                  <a:pt x="41" y="7"/>
                </a:lnTo>
                <a:lnTo>
                  <a:pt x="45" y="14"/>
                </a:lnTo>
                <a:lnTo>
                  <a:pt x="48" y="24"/>
                </a:lnTo>
                <a:close/>
              </a:path>
            </a:pathLst>
          </a:custGeom>
          <a:solidFill>
            <a:srgbClr val="000000"/>
          </a:solidFill>
          <a:ln w="9525">
            <a:noFill/>
            <a:round/>
            <a:headEnd/>
            <a:tailEnd/>
          </a:ln>
        </p:spPr>
        <p:txBody>
          <a:bodyPr/>
          <a:lstStyle/>
          <a:p>
            <a:endParaRPr lang="en-US" dirty="0"/>
          </a:p>
        </p:txBody>
      </p:sp>
      <p:sp>
        <p:nvSpPr>
          <p:cNvPr id="30764" name="Freeform 43"/>
          <p:cNvSpPr>
            <a:spLocks/>
          </p:cNvSpPr>
          <p:nvPr/>
        </p:nvSpPr>
        <p:spPr bwMode="auto">
          <a:xfrm>
            <a:off x="5984875" y="2436813"/>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6"/>
                </a:lnTo>
                <a:lnTo>
                  <a:pt x="47" y="28"/>
                </a:lnTo>
                <a:lnTo>
                  <a:pt x="46" y="33"/>
                </a:lnTo>
                <a:lnTo>
                  <a:pt x="43" y="36"/>
                </a:lnTo>
                <a:lnTo>
                  <a:pt x="41" y="41"/>
                </a:lnTo>
                <a:lnTo>
                  <a:pt x="36" y="44"/>
                </a:lnTo>
                <a:lnTo>
                  <a:pt x="32" y="46"/>
                </a:lnTo>
                <a:lnTo>
                  <a:pt x="28" y="47"/>
                </a:lnTo>
                <a:lnTo>
                  <a:pt x="25" y="47"/>
                </a:lnTo>
                <a:lnTo>
                  <a:pt x="24" y="47"/>
                </a:lnTo>
                <a:lnTo>
                  <a:pt x="24" y="48"/>
                </a:lnTo>
                <a:lnTo>
                  <a:pt x="14" y="46"/>
                </a:lnTo>
                <a:lnTo>
                  <a:pt x="7" y="41"/>
                </a:lnTo>
                <a:lnTo>
                  <a:pt x="1" y="33"/>
                </a:lnTo>
                <a:lnTo>
                  <a:pt x="0" y="24"/>
                </a:lnTo>
                <a:lnTo>
                  <a:pt x="1" y="15"/>
                </a:lnTo>
                <a:lnTo>
                  <a:pt x="7" y="8"/>
                </a:lnTo>
                <a:lnTo>
                  <a:pt x="14" y="2"/>
                </a:lnTo>
                <a:lnTo>
                  <a:pt x="24" y="0"/>
                </a:lnTo>
                <a:lnTo>
                  <a:pt x="32" y="2"/>
                </a:lnTo>
                <a:lnTo>
                  <a:pt x="41" y="8"/>
                </a:lnTo>
                <a:lnTo>
                  <a:pt x="46" y="15"/>
                </a:lnTo>
                <a:lnTo>
                  <a:pt x="48" y="24"/>
                </a:lnTo>
                <a:close/>
              </a:path>
            </a:pathLst>
          </a:custGeom>
          <a:solidFill>
            <a:srgbClr val="000000"/>
          </a:solidFill>
          <a:ln w="9525">
            <a:noFill/>
            <a:round/>
            <a:headEnd/>
            <a:tailEnd/>
          </a:ln>
        </p:spPr>
        <p:txBody>
          <a:bodyPr/>
          <a:lstStyle/>
          <a:p>
            <a:endParaRPr lang="en-US" dirty="0"/>
          </a:p>
        </p:txBody>
      </p:sp>
      <p:sp>
        <p:nvSpPr>
          <p:cNvPr id="30765" name="Freeform 44"/>
          <p:cNvSpPr>
            <a:spLocks/>
          </p:cNvSpPr>
          <p:nvPr/>
        </p:nvSpPr>
        <p:spPr bwMode="auto">
          <a:xfrm>
            <a:off x="6021388" y="2400300"/>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p>
        </p:txBody>
      </p:sp>
      <p:sp>
        <p:nvSpPr>
          <p:cNvPr id="30766" name="Freeform 45"/>
          <p:cNvSpPr>
            <a:spLocks/>
          </p:cNvSpPr>
          <p:nvPr/>
        </p:nvSpPr>
        <p:spPr bwMode="auto">
          <a:xfrm>
            <a:off x="6056313" y="2365375"/>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6" y="32"/>
                </a:lnTo>
                <a:lnTo>
                  <a:pt x="44" y="36"/>
                </a:lnTo>
                <a:lnTo>
                  <a:pt x="41" y="40"/>
                </a:lnTo>
                <a:lnTo>
                  <a:pt x="36" y="43"/>
                </a:lnTo>
                <a:lnTo>
                  <a:pt x="33" y="45"/>
                </a:lnTo>
                <a:lnTo>
                  <a:pt x="28" y="46"/>
                </a:lnTo>
                <a:lnTo>
                  <a:pt x="26" y="46"/>
                </a:lnTo>
                <a:lnTo>
                  <a:pt x="24" y="46"/>
                </a:lnTo>
                <a:lnTo>
                  <a:pt x="24" y="48"/>
                </a:lnTo>
                <a:lnTo>
                  <a:pt x="15" y="45"/>
                </a:lnTo>
                <a:lnTo>
                  <a:pt x="8" y="40"/>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p>
        </p:txBody>
      </p:sp>
      <p:sp>
        <p:nvSpPr>
          <p:cNvPr id="30767" name="Freeform 46"/>
          <p:cNvSpPr>
            <a:spLocks/>
          </p:cNvSpPr>
          <p:nvPr/>
        </p:nvSpPr>
        <p:spPr bwMode="auto">
          <a:xfrm>
            <a:off x="6092825" y="2327275"/>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6" y="24"/>
                </a:lnTo>
                <a:lnTo>
                  <a:pt x="46" y="25"/>
                </a:lnTo>
                <a:lnTo>
                  <a:pt x="46" y="28"/>
                </a:lnTo>
                <a:lnTo>
                  <a:pt x="45" y="32"/>
                </a:lnTo>
                <a:lnTo>
                  <a:pt x="43" y="36"/>
                </a:lnTo>
                <a:lnTo>
                  <a:pt x="40" y="41"/>
                </a:lnTo>
                <a:lnTo>
                  <a:pt x="36" y="43"/>
                </a:lnTo>
                <a:lnTo>
                  <a:pt x="32" y="46"/>
                </a:lnTo>
                <a:lnTo>
                  <a:pt x="27" y="47"/>
                </a:lnTo>
                <a:lnTo>
                  <a:pt x="25" y="47"/>
                </a:lnTo>
                <a:lnTo>
                  <a:pt x="24" y="47"/>
                </a:lnTo>
                <a:lnTo>
                  <a:pt x="24" y="48"/>
                </a:lnTo>
                <a:lnTo>
                  <a:pt x="14" y="46"/>
                </a:lnTo>
                <a:lnTo>
                  <a:pt x="7" y="41"/>
                </a:lnTo>
                <a:lnTo>
                  <a:pt x="1" y="32"/>
                </a:lnTo>
                <a:lnTo>
                  <a:pt x="0" y="24"/>
                </a:lnTo>
                <a:lnTo>
                  <a:pt x="1" y="14"/>
                </a:lnTo>
                <a:lnTo>
                  <a:pt x="7" y="7"/>
                </a:lnTo>
                <a:lnTo>
                  <a:pt x="14" y="1"/>
                </a:lnTo>
                <a:lnTo>
                  <a:pt x="24" y="0"/>
                </a:lnTo>
                <a:lnTo>
                  <a:pt x="32" y="1"/>
                </a:lnTo>
                <a:lnTo>
                  <a:pt x="40" y="7"/>
                </a:lnTo>
                <a:lnTo>
                  <a:pt x="45" y="14"/>
                </a:lnTo>
                <a:lnTo>
                  <a:pt x="48" y="24"/>
                </a:lnTo>
                <a:close/>
              </a:path>
            </a:pathLst>
          </a:custGeom>
          <a:solidFill>
            <a:srgbClr val="000000"/>
          </a:solidFill>
          <a:ln w="9525">
            <a:noFill/>
            <a:round/>
            <a:headEnd/>
            <a:tailEnd/>
          </a:ln>
        </p:spPr>
        <p:txBody>
          <a:bodyPr/>
          <a:lstStyle/>
          <a:p>
            <a:endParaRPr lang="en-US" dirty="0"/>
          </a:p>
        </p:txBody>
      </p:sp>
      <p:sp>
        <p:nvSpPr>
          <p:cNvPr id="30768" name="Freeform 47"/>
          <p:cNvSpPr>
            <a:spLocks/>
          </p:cNvSpPr>
          <p:nvPr/>
        </p:nvSpPr>
        <p:spPr bwMode="auto">
          <a:xfrm>
            <a:off x="6127750" y="2292350"/>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7"/>
                </a:lnTo>
                <a:lnTo>
                  <a:pt x="45" y="32"/>
                </a:lnTo>
                <a:lnTo>
                  <a:pt x="43" y="36"/>
                </a:lnTo>
                <a:lnTo>
                  <a:pt x="41" y="41"/>
                </a:lnTo>
                <a:lnTo>
                  <a:pt x="36" y="43"/>
                </a:lnTo>
                <a:lnTo>
                  <a:pt x="32" y="45"/>
                </a:lnTo>
                <a:lnTo>
                  <a:pt x="27" y="47"/>
                </a:lnTo>
                <a:lnTo>
                  <a:pt x="25" y="47"/>
                </a:lnTo>
                <a:lnTo>
                  <a:pt x="24" y="47"/>
                </a:lnTo>
                <a:lnTo>
                  <a:pt x="24" y="48"/>
                </a:lnTo>
                <a:lnTo>
                  <a:pt x="14" y="45"/>
                </a:lnTo>
                <a:lnTo>
                  <a:pt x="7" y="41"/>
                </a:lnTo>
                <a:lnTo>
                  <a:pt x="1" y="32"/>
                </a:lnTo>
                <a:lnTo>
                  <a:pt x="0" y="24"/>
                </a:lnTo>
                <a:lnTo>
                  <a:pt x="1" y="14"/>
                </a:lnTo>
                <a:lnTo>
                  <a:pt x="7" y="7"/>
                </a:lnTo>
                <a:lnTo>
                  <a:pt x="14" y="1"/>
                </a:lnTo>
                <a:lnTo>
                  <a:pt x="24" y="0"/>
                </a:lnTo>
                <a:lnTo>
                  <a:pt x="32" y="1"/>
                </a:lnTo>
                <a:lnTo>
                  <a:pt x="41" y="7"/>
                </a:lnTo>
                <a:lnTo>
                  <a:pt x="45" y="14"/>
                </a:lnTo>
                <a:lnTo>
                  <a:pt x="48" y="24"/>
                </a:lnTo>
                <a:close/>
              </a:path>
            </a:pathLst>
          </a:custGeom>
          <a:solidFill>
            <a:srgbClr val="666666"/>
          </a:solidFill>
          <a:ln w="9525">
            <a:noFill/>
            <a:round/>
            <a:headEnd/>
            <a:tailEnd/>
          </a:ln>
        </p:spPr>
        <p:txBody>
          <a:bodyPr/>
          <a:lstStyle/>
          <a:p>
            <a:endParaRPr lang="en-US" dirty="0"/>
          </a:p>
        </p:txBody>
      </p:sp>
      <p:sp>
        <p:nvSpPr>
          <p:cNvPr id="30769" name="Freeform 48"/>
          <p:cNvSpPr>
            <a:spLocks/>
          </p:cNvSpPr>
          <p:nvPr/>
        </p:nvSpPr>
        <p:spPr bwMode="auto">
          <a:xfrm>
            <a:off x="6164263" y="2255838"/>
            <a:ext cx="25400" cy="25400"/>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2147483647 h 48"/>
              <a:gd name="T18" fmla="*/ 2147483647 w 48"/>
              <a:gd name="T19" fmla="*/ 2147483647 h 48"/>
              <a:gd name="T20" fmla="*/ 2147483647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0 w 48"/>
              <a:gd name="T33" fmla="*/ 2147483647 h 48"/>
              <a:gd name="T34" fmla="*/ 2147483647 w 48"/>
              <a:gd name="T35" fmla="*/ 2147483647 h 48"/>
              <a:gd name="T36" fmla="*/ 2147483647 w 48"/>
              <a:gd name="T37" fmla="*/ 2147483647 h 48"/>
              <a:gd name="T38" fmla="*/ 2147483647 w 48"/>
              <a:gd name="T39" fmla="*/ 2147483647 h 48"/>
              <a:gd name="T40" fmla="*/ 2147483647 w 48"/>
              <a:gd name="T41" fmla="*/ 0 h 48"/>
              <a:gd name="T42" fmla="*/ 2147483647 w 48"/>
              <a:gd name="T43" fmla="*/ 2147483647 h 48"/>
              <a:gd name="T44" fmla="*/ 2147483647 w 48"/>
              <a:gd name="T45" fmla="*/ 2147483647 h 48"/>
              <a:gd name="T46" fmla="*/ 2147483647 w 48"/>
              <a:gd name="T47" fmla="*/ 2147483647 h 48"/>
              <a:gd name="T48" fmla="*/ 2147483647 w 48"/>
              <a:gd name="T49" fmla="*/ 2147483647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48" y="24"/>
                </a:moveTo>
                <a:lnTo>
                  <a:pt x="47" y="24"/>
                </a:lnTo>
                <a:lnTo>
                  <a:pt x="47" y="25"/>
                </a:lnTo>
                <a:lnTo>
                  <a:pt x="47" y="28"/>
                </a:lnTo>
                <a:lnTo>
                  <a:pt x="46" y="33"/>
                </a:lnTo>
                <a:lnTo>
                  <a:pt x="43" y="36"/>
                </a:lnTo>
                <a:lnTo>
                  <a:pt x="41" y="41"/>
                </a:lnTo>
                <a:lnTo>
                  <a:pt x="36" y="43"/>
                </a:lnTo>
                <a:lnTo>
                  <a:pt x="33" y="46"/>
                </a:lnTo>
                <a:lnTo>
                  <a:pt x="28" y="47"/>
                </a:lnTo>
                <a:lnTo>
                  <a:pt x="25" y="47"/>
                </a:lnTo>
                <a:lnTo>
                  <a:pt x="24" y="47"/>
                </a:lnTo>
                <a:lnTo>
                  <a:pt x="24" y="48"/>
                </a:lnTo>
                <a:lnTo>
                  <a:pt x="15" y="46"/>
                </a:lnTo>
                <a:lnTo>
                  <a:pt x="7" y="41"/>
                </a:lnTo>
                <a:lnTo>
                  <a:pt x="1" y="33"/>
                </a:lnTo>
                <a:lnTo>
                  <a:pt x="0" y="24"/>
                </a:lnTo>
                <a:lnTo>
                  <a:pt x="1" y="15"/>
                </a:lnTo>
                <a:lnTo>
                  <a:pt x="7" y="7"/>
                </a:lnTo>
                <a:lnTo>
                  <a:pt x="15" y="1"/>
                </a:lnTo>
                <a:lnTo>
                  <a:pt x="24" y="0"/>
                </a:lnTo>
                <a:lnTo>
                  <a:pt x="33" y="1"/>
                </a:lnTo>
                <a:lnTo>
                  <a:pt x="41" y="7"/>
                </a:lnTo>
                <a:lnTo>
                  <a:pt x="46" y="15"/>
                </a:lnTo>
                <a:lnTo>
                  <a:pt x="48" y="24"/>
                </a:lnTo>
                <a:close/>
              </a:path>
            </a:pathLst>
          </a:custGeom>
          <a:solidFill>
            <a:srgbClr val="666666"/>
          </a:solidFill>
          <a:ln w="9525">
            <a:noFill/>
            <a:round/>
            <a:headEnd/>
            <a:tailEnd/>
          </a:ln>
        </p:spPr>
        <p:txBody>
          <a:bodyPr/>
          <a:lstStyle/>
          <a:p>
            <a:endParaRPr lang="en-US" sz="1400" dirty="0">
              <a:latin typeface="Calibri" pitchFamily="34" charset="0"/>
            </a:endParaRPr>
          </a:p>
        </p:txBody>
      </p:sp>
      <p:sp>
        <p:nvSpPr>
          <p:cNvPr id="30770" name="Freeform 49"/>
          <p:cNvSpPr>
            <a:spLocks/>
          </p:cNvSpPr>
          <p:nvPr/>
        </p:nvSpPr>
        <p:spPr bwMode="auto">
          <a:xfrm>
            <a:off x="5819775" y="1925638"/>
            <a:ext cx="2181225" cy="2362200"/>
          </a:xfrm>
          <a:custGeom>
            <a:avLst/>
            <a:gdLst>
              <a:gd name="T0" fmla="*/ 2147483647 w 4465"/>
              <a:gd name="T1" fmla="*/ 2147483647 h 4465"/>
              <a:gd name="T2" fmla="*/ 2147483647 w 4465"/>
              <a:gd name="T3" fmla="*/ 2147483647 h 4465"/>
              <a:gd name="T4" fmla="*/ 2147483647 w 4465"/>
              <a:gd name="T5" fmla="*/ 2147483647 h 4465"/>
              <a:gd name="T6" fmla="*/ 2147483647 w 4465"/>
              <a:gd name="T7" fmla="*/ 2147483647 h 4465"/>
              <a:gd name="T8" fmla="*/ 2147483647 w 4465"/>
              <a:gd name="T9" fmla="*/ 2147483647 h 4465"/>
              <a:gd name="T10" fmla="*/ 2147483647 w 4465"/>
              <a:gd name="T11" fmla="*/ 2147483647 h 4465"/>
              <a:gd name="T12" fmla="*/ 2147483647 w 4465"/>
              <a:gd name="T13" fmla="*/ 2147483647 h 4465"/>
              <a:gd name="T14" fmla="*/ 2147483647 w 4465"/>
              <a:gd name="T15" fmla="*/ 2147483647 h 4465"/>
              <a:gd name="T16" fmla="*/ 2147483647 w 4465"/>
              <a:gd name="T17" fmla="*/ 2147483647 h 4465"/>
              <a:gd name="T18" fmla="*/ 2147483647 w 4465"/>
              <a:gd name="T19" fmla="*/ 2147483647 h 4465"/>
              <a:gd name="T20" fmla="*/ 2147483647 w 4465"/>
              <a:gd name="T21" fmla="*/ 2147483647 h 4465"/>
              <a:gd name="T22" fmla="*/ 2147483647 w 4465"/>
              <a:gd name="T23" fmla="*/ 2147483647 h 4465"/>
              <a:gd name="T24" fmla="*/ 2147483647 w 4465"/>
              <a:gd name="T25" fmla="*/ 2147483647 h 4465"/>
              <a:gd name="T26" fmla="*/ 2147483647 w 4465"/>
              <a:gd name="T27" fmla="*/ 2147483647 h 4465"/>
              <a:gd name="T28" fmla="*/ 2147483647 w 4465"/>
              <a:gd name="T29" fmla="*/ 2147483647 h 4465"/>
              <a:gd name="T30" fmla="*/ 2147483647 w 4465"/>
              <a:gd name="T31" fmla="*/ 2147483647 h 4465"/>
              <a:gd name="T32" fmla="*/ 2147483647 w 4465"/>
              <a:gd name="T33" fmla="*/ 2147483647 h 4465"/>
              <a:gd name="T34" fmla="*/ 2147483647 w 4465"/>
              <a:gd name="T35" fmla="*/ 2147483647 h 4465"/>
              <a:gd name="T36" fmla="*/ 2147483647 w 4465"/>
              <a:gd name="T37" fmla="*/ 2147483647 h 4465"/>
              <a:gd name="T38" fmla="*/ 2147483647 w 4465"/>
              <a:gd name="T39" fmla="*/ 2147483647 h 4465"/>
              <a:gd name="T40" fmla="*/ 2147483647 w 4465"/>
              <a:gd name="T41" fmla="*/ 2147483647 h 4465"/>
              <a:gd name="T42" fmla="*/ 2147483647 w 4465"/>
              <a:gd name="T43" fmla="*/ 2147483647 h 4465"/>
              <a:gd name="T44" fmla="*/ 2147483647 w 4465"/>
              <a:gd name="T45" fmla="*/ 2147483647 h 4465"/>
              <a:gd name="T46" fmla="*/ 2147483647 w 4465"/>
              <a:gd name="T47" fmla="*/ 2147483647 h 4465"/>
              <a:gd name="T48" fmla="*/ 2147483647 w 4465"/>
              <a:gd name="T49" fmla="*/ 2147483647 h 4465"/>
              <a:gd name="T50" fmla="*/ 2147483647 w 4465"/>
              <a:gd name="T51" fmla="*/ 2147483647 h 4465"/>
              <a:gd name="T52" fmla="*/ 2147483647 w 4465"/>
              <a:gd name="T53" fmla="*/ 2147483647 h 4465"/>
              <a:gd name="T54" fmla="*/ 2147483647 w 4465"/>
              <a:gd name="T55" fmla="*/ 2147483647 h 4465"/>
              <a:gd name="T56" fmla="*/ 2147483647 w 4465"/>
              <a:gd name="T57" fmla="*/ 2147483647 h 4465"/>
              <a:gd name="T58" fmla="*/ 2147483647 w 4465"/>
              <a:gd name="T59" fmla="*/ 2147483647 h 4465"/>
              <a:gd name="T60" fmla="*/ 2147483647 w 4465"/>
              <a:gd name="T61" fmla="*/ 2147483647 h 4465"/>
              <a:gd name="T62" fmla="*/ 2147483647 w 4465"/>
              <a:gd name="T63" fmla="*/ 2147483647 h 4465"/>
              <a:gd name="T64" fmla="*/ 2147483647 w 4465"/>
              <a:gd name="T65" fmla="*/ 2147483647 h 4465"/>
              <a:gd name="T66" fmla="*/ 2147483647 w 4465"/>
              <a:gd name="T67" fmla="*/ 2147483647 h 4465"/>
              <a:gd name="T68" fmla="*/ 2147483647 w 4465"/>
              <a:gd name="T69" fmla="*/ 2147483647 h 4465"/>
              <a:gd name="T70" fmla="*/ 2147483647 w 4465"/>
              <a:gd name="T71" fmla="*/ 2147483647 h 4465"/>
              <a:gd name="T72" fmla="*/ 2147483647 w 4465"/>
              <a:gd name="T73" fmla="*/ 2147483647 h 4465"/>
              <a:gd name="T74" fmla="*/ 2147483647 w 4465"/>
              <a:gd name="T75" fmla="*/ 2147483647 h 4465"/>
              <a:gd name="T76" fmla="*/ 2147483647 w 4465"/>
              <a:gd name="T77" fmla="*/ 2147483647 h 4465"/>
              <a:gd name="T78" fmla="*/ 2147483647 w 4465"/>
              <a:gd name="T79" fmla="*/ 2147483647 h 4465"/>
              <a:gd name="T80" fmla="*/ 2147483647 w 4465"/>
              <a:gd name="T81" fmla="*/ 2147483647 h 4465"/>
              <a:gd name="T82" fmla="*/ 2147483647 w 4465"/>
              <a:gd name="T83" fmla="*/ 2147483647 h 4465"/>
              <a:gd name="T84" fmla="*/ 2147483647 w 4465"/>
              <a:gd name="T85" fmla="*/ 2147483647 h 4465"/>
              <a:gd name="T86" fmla="*/ 2147483647 w 4465"/>
              <a:gd name="T87" fmla="*/ 2147483647 h 4465"/>
              <a:gd name="T88" fmla="*/ 2147483647 w 4465"/>
              <a:gd name="T89" fmla="*/ 2147483647 h 4465"/>
              <a:gd name="T90" fmla="*/ 2147483647 w 4465"/>
              <a:gd name="T91" fmla="*/ 2147483647 h 4465"/>
              <a:gd name="T92" fmla="*/ 2147483647 w 4465"/>
              <a:gd name="T93" fmla="*/ 2147483647 h 4465"/>
              <a:gd name="T94" fmla="*/ 2147483647 w 4465"/>
              <a:gd name="T95" fmla="*/ 2147483647 h 4465"/>
              <a:gd name="T96" fmla="*/ 2147483647 w 4465"/>
              <a:gd name="T97" fmla="*/ 2147483647 h 4465"/>
              <a:gd name="T98" fmla="*/ 2147483647 w 4465"/>
              <a:gd name="T99" fmla="*/ 2147483647 h 4465"/>
              <a:gd name="T100" fmla="*/ 2147483647 w 4465"/>
              <a:gd name="T101" fmla="*/ 2147483647 h 4465"/>
              <a:gd name="T102" fmla="*/ 2147483647 w 4465"/>
              <a:gd name="T103" fmla="*/ 2147483647 h 4465"/>
              <a:gd name="T104" fmla="*/ 2147483647 w 4465"/>
              <a:gd name="T105" fmla="*/ 2147483647 h 44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65"/>
              <a:gd name="T160" fmla="*/ 0 h 4465"/>
              <a:gd name="T161" fmla="*/ 4465 w 4465"/>
              <a:gd name="T162" fmla="*/ 4465 h 44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65" h="4465">
                <a:moveTo>
                  <a:pt x="653" y="654"/>
                </a:moveTo>
                <a:lnTo>
                  <a:pt x="574" y="736"/>
                </a:lnTo>
                <a:lnTo>
                  <a:pt x="499" y="821"/>
                </a:lnTo>
                <a:lnTo>
                  <a:pt x="430" y="908"/>
                </a:lnTo>
                <a:lnTo>
                  <a:pt x="367" y="998"/>
                </a:lnTo>
                <a:lnTo>
                  <a:pt x="307" y="1088"/>
                </a:lnTo>
                <a:lnTo>
                  <a:pt x="254" y="1181"/>
                </a:lnTo>
                <a:lnTo>
                  <a:pt x="206" y="1276"/>
                </a:lnTo>
                <a:lnTo>
                  <a:pt x="163" y="1374"/>
                </a:lnTo>
                <a:lnTo>
                  <a:pt x="125" y="1473"/>
                </a:lnTo>
                <a:lnTo>
                  <a:pt x="91" y="1575"/>
                </a:lnTo>
                <a:lnTo>
                  <a:pt x="62" y="1679"/>
                </a:lnTo>
                <a:lnTo>
                  <a:pt x="41" y="1786"/>
                </a:lnTo>
                <a:lnTo>
                  <a:pt x="22" y="1893"/>
                </a:lnTo>
                <a:lnTo>
                  <a:pt x="10" y="2004"/>
                </a:lnTo>
                <a:lnTo>
                  <a:pt x="2" y="2116"/>
                </a:lnTo>
                <a:lnTo>
                  <a:pt x="0" y="2232"/>
                </a:lnTo>
                <a:lnTo>
                  <a:pt x="1" y="2329"/>
                </a:lnTo>
                <a:lnTo>
                  <a:pt x="7" y="2425"/>
                </a:lnTo>
                <a:lnTo>
                  <a:pt x="16" y="2519"/>
                </a:lnTo>
                <a:lnTo>
                  <a:pt x="29" y="2612"/>
                </a:lnTo>
                <a:lnTo>
                  <a:pt x="44" y="2704"/>
                </a:lnTo>
                <a:lnTo>
                  <a:pt x="65" y="2794"/>
                </a:lnTo>
                <a:lnTo>
                  <a:pt x="89" y="2882"/>
                </a:lnTo>
                <a:lnTo>
                  <a:pt x="102" y="2926"/>
                </a:lnTo>
                <a:lnTo>
                  <a:pt x="118" y="2970"/>
                </a:lnTo>
                <a:lnTo>
                  <a:pt x="148" y="3054"/>
                </a:lnTo>
                <a:lnTo>
                  <a:pt x="184" y="3138"/>
                </a:lnTo>
                <a:lnTo>
                  <a:pt x="222" y="3220"/>
                </a:lnTo>
                <a:lnTo>
                  <a:pt x="265" y="3301"/>
                </a:lnTo>
                <a:lnTo>
                  <a:pt x="311" y="3380"/>
                </a:lnTo>
                <a:lnTo>
                  <a:pt x="335" y="3419"/>
                </a:lnTo>
                <a:lnTo>
                  <a:pt x="361" y="3458"/>
                </a:lnTo>
                <a:lnTo>
                  <a:pt x="415" y="3534"/>
                </a:lnTo>
                <a:lnTo>
                  <a:pt x="474" y="3610"/>
                </a:lnTo>
                <a:lnTo>
                  <a:pt x="499" y="3641"/>
                </a:lnTo>
                <a:lnTo>
                  <a:pt x="535" y="3683"/>
                </a:lnTo>
                <a:lnTo>
                  <a:pt x="574" y="3726"/>
                </a:lnTo>
                <a:lnTo>
                  <a:pt x="653" y="3810"/>
                </a:lnTo>
                <a:lnTo>
                  <a:pt x="694" y="3849"/>
                </a:lnTo>
                <a:lnTo>
                  <a:pt x="734" y="3888"/>
                </a:lnTo>
                <a:lnTo>
                  <a:pt x="820" y="3962"/>
                </a:lnTo>
                <a:lnTo>
                  <a:pt x="863" y="3997"/>
                </a:lnTo>
                <a:lnTo>
                  <a:pt x="906" y="4031"/>
                </a:lnTo>
                <a:lnTo>
                  <a:pt x="996" y="4095"/>
                </a:lnTo>
                <a:lnTo>
                  <a:pt x="1086" y="4153"/>
                </a:lnTo>
                <a:lnTo>
                  <a:pt x="1181" y="4208"/>
                </a:lnTo>
                <a:lnTo>
                  <a:pt x="1276" y="4256"/>
                </a:lnTo>
                <a:lnTo>
                  <a:pt x="1325" y="4279"/>
                </a:lnTo>
                <a:lnTo>
                  <a:pt x="1375" y="4301"/>
                </a:lnTo>
                <a:lnTo>
                  <a:pt x="1423" y="4320"/>
                </a:lnTo>
                <a:lnTo>
                  <a:pt x="1474" y="4338"/>
                </a:lnTo>
                <a:lnTo>
                  <a:pt x="1576" y="4371"/>
                </a:lnTo>
                <a:lnTo>
                  <a:pt x="1627" y="4386"/>
                </a:lnTo>
                <a:lnTo>
                  <a:pt x="1680" y="4399"/>
                </a:lnTo>
                <a:lnTo>
                  <a:pt x="1787" y="4423"/>
                </a:lnTo>
                <a:lnTo>
                  <a:pt x="1894" y="4440"/>
                </a:lnTo>
                <a:lnTo>
                  <a:pt x="2005" y="4454"/>
                </a:lnTo>
                <a:lnTo>
                  <a:pt x="2117" y="4461"/>
                </a:lnTo>
                <a:lnTo>
                  <a:pt x="2174" y="4464"/>
                </a:lnTo>
                <a:lnTo>
                  <a:pt x="2233" y="4465"/>
                </a:lnTo>
                <a:lnTo>
                  <a:pt x="2246" y="4464"/>
                </a:lnTo>
                <a:lnTo>
                  <a:pt x="2261" y="4464"/>
                </a:lnTo>
                <a:lnTo>
                  <a:pt x="2290" y="4464"/>
                </a:lnTo>
                <a:lnTo>
                  <a:pt x="2347" y="4461"/>
                </a:lnTo>
                <a:lnTo>
                  <a:pt x="2403" y="4458"/>
                </a:lnTo>
                <a:lnTo>
                  <a:pt x="2430" y="4455"/>
                </a:lnTo>
                <a:lnTo>
                  <a:pt x="2459" y="4454"/>
                </a:lnTo>
                <a:lnTo>
                  <a:pt x="2513" y="4447"/>
                </a:lnTo>
                <a:lnTo>
                  <a:pt x="2568" y="4440"/>
                </a:lnTo>
                <a:lnTo>
                  <a:pt x="2595" y="4435"/>
                </a:lnTo>
                <a:lnTo>
                  <a:pt x="2608" y="4433"/>
                </a:lnTo>
                <a:lnTo>
                  <a:pt x="2622" y="4431"/>
                </a:lnTo>
                <a:lnTo>
                  <a:pt x="2677" y="4423"/>
                </a:lnTo>
                <a:lnTo>
                  <a:pt x="2783" y="4399"/>
                </a:lnTo>
                <a:lnTo>
                  <a:pt x="2808" y="4392"/>
                </a:lnTo>
                <a:lnTo>
                  <a:pt x="2835" y="4386"/>
                </a:lnTo>
                <a:lnTo>
                  <a:pt x="2887" y="4371"/>
                </a:lnTo>
                <a:lnTo>
                  <a:pt x="2938" y="4355"/>
                </a:lnTo>
                <a:lnTo>
                  <a:pt x="2989" y="4338"/>
                </a:lnTo>
                <a:lnTo>
                  <a:pt x="3040" y="4320"/>
                </a:lnTo>
                <a:lnTo>
                  <a:pt x="3090" y="4301"/>
                </a:lnTo>
                <a:lnTo>
                  <a:pt x="3138" y="4279"/>
                </a:lnTo>
                <a:lnTo>
                  <a:pt x="3162" y="4267"/>
                </a:lnTo>
                <a:lnTo>
                  <a:pt x="3174" y="4261"/>
                </a:lnTo>
                <a:lnTo>
                  <a:pt x="3187" y="4256"/>
                </a:lnTo>
                <a:lnTo>
                  <a:pt x="3234" y="4232"/>
                </a:lnTo>
                <a:lnTo>
                  <a:pt x="3282" y="4208"/>
                </a:lnTo>
                <a:lnTo>
                  <a:pt x="3328" y="4181"/>
                </a:lnTo>
                <a:lnTo>
                  <a:pt x="3351" y="4166"/>
                </a:lnTo>
                <a:lnTo>
                  <a:pt x="3375" y="4153"/>
                </a:lnTo>
                <a:lnTo>
                  <a:pt x="3420" y="4124"/>
                </a:lnTo>
                <a:lnTo>
                  <a:pt x="3467" y="4095"/>
                </a:lnTo>
                <a:lnTo>
                  <a:pt x="3556" y="4031"/>
                </a:lnTo>
                <a:lnTo>
                  <a:pt x="3599" y="3997"/>
                </a:lnTo>
                <a:lnTo>
                  <a:pt x="3621" y="3979"/>
                </a:lnTo>
                <a:lnTo>
                  <a:pt x="3643" y="3962"/>
                </a:lnTo>
                <a:lnTo>
                  <a:pt x="3664" y="3943"/>
                </a:lnTo>
                <a:lnTo>
                  <a:pt x="3685" y="3925"/>
                </a:lnTo>
                <a:lnTo>
                  <a:pt x="3729" y="3888"/>
                </a:lnTo>
                <a:lnTo>
                  <a:pt x="3769" y="3849"/>
                </a:lnTo>
                <a:lnTo>
                  <a:pt x="3779" y="3839"/>
                </a:lnTo>
                <a:lnTo>
                  <a:pt x="3790" y="3829"/>
                </a:lnTo>
                <a:lnTo>
                  <a:pt x="3811" y="3810"/>
                </a:lnTo>
                <a:lnTo>
                  <a:pt x="3831" y="3788"/>
                </a:lnTo>
                <a:lnTo>
                  <a:pt x="3840" y="3777"/>
                </a:lnTo>
                <a:lnTo>
                  <a:pt x="3851" y="3768"/>
                </a:lnTo>
                <a:lnTo>
                  <a:pt x="3889" y="3727"/>
                </a:lnTo>
                <a:lnTo>
                  <a:pt x="3927" y="3684"/>
                </a:lnTo>
                <a:lnTo>
                  <a:pt x="3945" y="3662"/>
                </a:lnTo>
                <a:lnTo>
                  <a:pt x="3964" y="3642"/>
                </a:lnTo>
                <a:lnTo>
                  <a:pt x="3981" y="3619"/>
                </a:lnTo>
                <a:lnTo>
                  <a:pt x="3999" y="3598"/>
                </a:lnTo>
                <a:lnTo>
                  <a:pt x="4032" y="3554"/>
                </a:lnTo>
                <a:lnTo>
                  <a:pt x="4097" y="3466"/>
                </a:lnTo>
                <a:lnTo>
                  <a:pt x="4126" y="3419"/>
                </a:lnTo>
                <a:lnTo>
                  <a:pt x="4155" y="3373"/>
                </a:lnTo>
                <a:lnTo>
                  <a:pt x="4168" y="3349"/>
                </a:lnTo>
                <a:lnTo>
                  <a:pt x="4182" y="3326"/>
                </a:lnTo>
                <a:lnTo>
                  <a:pt x="4209" y="3281"/>
                </a:lnTo>
                <a:lnTo>
                  <a:pt x="4233" y="3233"/>
                </a:lnTo>
                <a:lnTo>
                  <a:pt x="4257" y="3186"/>
                </a:lnTo>
                <a:lnTo>
                  <a:pt x="4261" y="3173"/>
                </a:lnTo>
                <a:lnTo>
                  <a:pt x="4267" y="3161"/>
                </a:lnTo>
                <a:lnTo>
                  <a:pt x="4279" y="3137"/>
                </a:lnTo>
                <a:lnTo>
                  <a:pt x="4301" y="3089"/>
                </a:lnTo>
                <a:lnTo>
                  <a:pt x="4320" y="3038"/>
                </a:lnTo>
                <a:lnTo>
                  <a:pt x="4338" y="2988"/>
                </a:lnTo>
                <a:lnTo>
                  <a:pt x="4355" y="2936"/>
                </a:lnTo>
                <a:lnTo>
                  <a:pt x="4372" y="2886"/>
                </a:lnTo>
                <a:lnTo>
                  <a:pt x="4386" y="2833"/>
                </a:lnTo>
                <a:lnTo>
                  <a:pt x="4392" y="2807"/>
                </a:lnTo>
                <a:lnTo>
                  <a:pt x="4399" y="2782"/>
                </a:lnTo>
                <a:lnTo>
                  <a:pt x="4423" y="2676"/>
                </a:lnTo>
                <a:lnTo>
                  <a:pt x="4432" y="2621"/>
                </a:lnTo>
                <a:lnTo>
                  <a:pt x="4433" y="2606"/>
                </a:lnTo>
                <a:lnTo>
                  <a:pt x="4435" y="2593"/>
                </a:lnTo>
                <a:lnTo>
                  <a:pt x="4440" y="2567"/>
                </a:lnTo>
                <a:lnTo>
                  <a:pt x="4447" y="2512"/>
                </a:lnTo>
                <a:lnTo>
                  <a:pt x="4455" y="2458"/>
                </a:lnTo>
                <a:lnTo>
                  <a:pt x="4456" y="2429"/>
                </a:lnTo>
                <a:lnTo>
                  <a:pt x="4458" y="2401"/>
                </a:lnTo>
                <a:lnTo>
                  <a:pt x="4462" y="2346"/>
                </a:lnTo>
                <a:lnTo>
                  <a:pt x="4464" y="2289"/>
                </a:lnTo>
                <a:lnTo>
                  <a:pt x="4464" y="2260"/>
                </a:lnTo>
                <a:lnTo>
                  <a:pt x="4464" y="2245"/>
                </a:lnTo>
                <a:lnTo>
                  <a:pt x="4465" y="2232"/>
                </a:lnTo>
                <a:lnTo>
                  <a:pt x="4464" y="2173"/>
                </a:lnTo>
                <a:lnTo>
                  <a:pt x="4462" y="2116"/>
                </a:lnTo>
                <a:lnTo>
                  <a:pt x="4455" y="2004"/>
                </a:lnTo>
                <a:lnTo>
                  <a:pt x="4440" y="1893"/>
                </a:lnTo>
                <a:lnTo>
                  <a:pt x="4423" y="1786"/>
                </a:lnTo>
                <a:lnTo>
                  <a:pt x="4399" y="1679"/>
                </a:lnTo>
                <a:lnTo>
                  <a:pt x="4386" y="1626"/>
                </a:lnTo>
                <a:lnTo>
                  <a:pt x="4372" y="1575"/>
                </a:lnTo>
                <a:lnTo>
                  <a:pt x="4338" y="1473"/>
                </a:lnTo>
                <a:lnTo>
                  <a:pt x="4320" y="1422"/>
                </a:lnTo>
                <a:lnTo>
                  <a:pt x="4301" y="1374"/>
                </a:lnTo>
                <a:lnTo>
                  <a:pt x="4279" y="1324"/>
                </a:lnTo>
                <a:lnTo>
                  <a:pt x="4257" y="1276"/>
                </a:lnTo>
                <a:lnTo>
                  <a:pt x="4209" y="1181"/>
                </a:lnTo>
                <a:lnTo>
                  <a:pt x="4182" y="1133"/>
                </a:lnTo>
                <a:lnTo>
                  <a:pt x="4155" y="1088"/>
                </a:lnTo>
                <a:lnTo>
                  <a:pt x="4097" y="998"/>
                </a:lnTo>
                <a:lnTo>
                  <a:pt x="4032" y="908"/>
                </a:lnTo>
                <a:lnTo>
                  <a:pt x="3999" y="864"/>
                </a:lnTo>
                <a:lnTo>
                  <a:pt x="3964" y="821"/>
                </a:lnTo>
                <a:lnTo>
                  <a:pt x="3889" y="736"/>
                </a:lnTo>
                <a:lnTo>
                  <a:pt x="3851" y="695"/>
                </a:lnTo>
                <a:lnTo>
                  <a:pt x="3811" y="654"/>
                </a:lnTo>
                <a:lnTo>
                  <a:pt x="3769" y="612"/>
                </a:lnTo>
                <a:lnTo>
                  <a:pt x="3729" y="574"/>
                </a:lnTo>
                <a:lnTo>
                  <a:pt x="3685" y="536"/>
                </a:lnTo>
                <a:lnTo>
                  <a:pt x="3643" y="500"/>
                </a:lnTo>
                <a:lnTo>
                  <a:pt x="3599" y="464"/>
                </a:lnTo>
                <a:lnTo>
                  <a:pt x="3556" y="430"/>
                </a:lnTo>
                <a:lnTo>
                  <a:pt x="3467" y="368"/>
                </a:lnTo>
                <a:lnTo>
                  <a:pt x="3420" y="336"/>
                </a:lnTo>
                <a:lnTo>
                  <a:pt x="3375" y="308"/>
                </a:lnTo>
                <a:lnTo>
                  <a:pt x="3328" y="280"/>
                </a:lnTo>
                <a:lnTo>
                  <a:pt x="3282" y="255"/>
                </a:lnTo>
                <a:lnTo>
                  <a:pt x="3234" y="230"/>
                </a:lnTo>
                <a:lnTo>
                  <a:pt x="3187" y="207"/>
                </a:lnTo>
                <a:lnTo>
                  <a:pt x="3138" y="184"/>
                </a:lnTo>
                <a:lnTo>
                  <a:pt x="3090" y="164"/>
                </a:lnTo>
                <a:lnTo>
                  <a:pt x="2989" y="125"/>
                </a:lnTo>
                <a:lnTo>
                  <a:pt x="2938" y="107"/>
                </a:lnTo>
                <a:lnTo>
                  <a:pt x="2887" y="92"/>
                </a:lnTo>
                <a:lnTo>
                  <a:pt x="2835" y="76"/>
                </a:lnTo>
                <a:lnTo>
                  <a:pt x="2783" y="63"/>
                </a:lnTo>
                <a:lnTo>
                  <a:pt x="2677" y="41"/>
                </a:lnTo>
                <a:lnTo>
                  <a:pt x="2622" y="30"/>
                </a:lnTo>
                <a:lnTo>
                  <a:pt x="2568" y="22"/>
                </a:lnTo>
                <a:lnTo>
                  <a:pt x="2513" y="15"/>
                </a:lnTo>
                <a:lnTo>
                  <a:pt x="2459" y="10"/>
                </a:lnTo>
                <a:lnTo>
                  <a:pt x="2403" y="5"/>
                </a:lnTo>
                <a:lnTo>
                  <a:pt x="2347" y="3"/>
                </a:lnTo>
                <a:lnTo>
                  <a:pt x="2290" y="0"/>
                </a:lnTo>
                <a:lnTo>
                  <a:pt x="2233" y="0"/>
                </a:lnTo>
                <a:lnTo>
                  <a:pt x="2117" y="3"/>
                </a:lnTo>
                <a:lnTo>
                  <a:pt x="2005" y="10"/>
                </a:lnTo>
                <a:lnTo>
                  <a:pt x="1894" y="22"/>
                </a:lnTo>
                <a:lnTo>
                  <a:pt x="1787" y="41"/>
                </a:lnTo>
                <a:lnTo>
                  <a:pt x="1680" y="63"/>
                </a:lnTo>
                <a:lnTo>
                  <a:pt x="1576" y="92"/>
                </a:lnTo>
                <a:lnTo>
                  <a:pt x="1474" y="125"/>
                </a:lnTo>
                <a:lnTo>
                  <a:pt x="1375" y="164"/>
                </a:lnTo>
                <a:lnTo>
                  <a:pt x="1276" y="207"/>
                </a:lnTo>
                <a:lnTo>
                  <a:pt x="1181" y="255"/>
                </a:lnTo>
                <a:lnTo>
                  <a:pt x="1086" y="308"/>
                </a:lnTo>
                <a:lnTo>
                  <a:pt x="996" y="368"/>
                </a:lnTo>
                <a:lnTo>
                  <a:pt x="906" y="430"/>
                </a:lnTo>
                <a:lnTo>
                  <a:pt x="820" y="500"/>
                </a:lnTo>
                <a:lnTo>
                  <a:pt x="734" y="574"/>
                </a:lnTo>
                <a:lnTo>
                  <a:pt x="653" y="654"/>
                </a:lnTo>
                <a:close/>
              </a:path>
            </a:pathLst>
          </a:custGeom>
          <a:solidFill>
            <a:srgbClr val="FFFFFF"/>
          </a:solidFill>
          <a:ln w="9525">
            <a:noFill/>
            <a:round/>
            <a:headEnd/>
            <a:tailEnd/>
          </a:ln>
        </p:spPr>
        <p:txBody>
          <a:bodyPr/>
          <a:lstStyle/>
          <a:p>
            <a:endParaRPr lang="en-US" dirty="0"/>
          </a:p>
        </p:txBody>
      </p:sp>
      <p:sp>
        <p:nvSpPr>
          <p:cNvPr id="30771" name="Line 50"/>
          <p:cNvSpPr>
            <a:spLocks noChangeShapeType="1"/>
          </p:cNvSpPr>
          <p:nvPr/>
        </p:nvSpPr>
        <p:spPr bwMode="auto">
          <a:xfrm>
            <a:off x="6070600" y="3835400"/>
            <a:ext cx="14288" cy="17463"/>
          </a:xfrm>
          <a:prstGeom prst="line">
            <a:avLst/>
          </a:prstGeom>
          <a:noFill/>
          <a:ln w="25400">
            <a:solidFill>
              <a:srgbClr val="666666"/>
            </a:solidFill>
            <a:round/>
            <a:headEnd/>
            <a:tailEnd/>
          </a:ln>
        </p:spPr>
        <p:txBody>
          <a:bodyPr/>
          <a:lstStyle/>
          <a:p>
            <a:endParaRPr lang="en-US" dirty="0"/>
          </a:p>
        </p:txBody>
      </p:sp>
      <p:sp>
        <p:nvSpPr>
          <p:cNvPr id="30772" name="Freeform 51"/>
          <p:cNvSpPr>
            <a:spLocks/>
          </p:cNvSpPr>
          <p:nvPr/>
        </p:nvSpPr>
        <p:spPr bwMode="auto">
          <a:xfrm>
            <a:off x="5819775" y="1925638"/>
            <a:ext cx="2363788" cy="2362200"/>
          </a:xfrm>
          <a:custGeom>
            <a:avLst/>
            <a:gdLst>
              <a:gd name="T0" fmla="*/ 2147483647 w 4465"/>
              <a:gd name="T1" fmla="*/ 2147483647 h 4465"/>
              <a:gd name="T2" fmla="*/ 2147483647 w 4465"/>
              <a:gd name="T3" fmla="*/ 2147483647 h 4465"/>
              <a:gd name="T4" fmla="*/ 2147483647 w 4465"/>
              <a:gd name="T5" fmla="*/ 2147483647 h 4465"/>
              <a:gd name="T6" fmla="*/ 2147483647 w 4465"/>
              <a:gd name="T7" fmla="*/ 2147483647 h 4465"/>
              <a:gd name="T8" fmla="*/ 2147483647 w 4465"/>
              <a:gd name="T9" fmla="*/ 2147483647 h 4465"/>
              <a:gd name="T10" fmla="*/ 2147483647 w 4465"/>
              <a:gd name="T11" fmla="*/ 2147483647 h 4465"/>
              <a:gd name="T12" fmla="*/ 2147483647 w 4465"/>
              <a:gd name="T13" fmla="*/ 2147483647 h 4465"/>
              <a:gd name="T14" fmla="*/ 2147483647 w 4465"/>
              <a:gd name="T15" fmla="*/ 2147483647 h 4465"/>
              <a:gd name="T16" fmla="*/ 2147483647 w 4465"/>
              <a:gd name="T17" fmla="*/ 2147483647 h 4465"/>
              <a:gd name="T18" fmla="*/ 2147483647 w 4465"/>
              <a:gd name="T19" fmla="*/ 2147483647 h 4465"/>
              <a:gd name="T20" fmla="*/ 2147483647 w 4465"/>
              <a:gd name="T21" fmla="*/ 2147483647 h 4465"/>
              <a:gd name="T22" fmla="*/ 2147483647 w 4465"/>
              <a:gd name="T23" fmla="*/ 2147483647 h 4465"/>
              <a:gd name="T24" fmla="*/ 2147483647 w 4465"/>
              <a:gd name="T25" fmla="*/ 2147483647 h 4465"/>
              <a:gd name="T26" fmla="*/ 2147483647 w 4465"/>
              <a:gd name="T27" fmla="*/ 2147483647 h 4465"/>
              <a:gd name="T28" fmla="*/ 2147483647 w 4465"/>
              <a:gd name="T29" fmla="*/ 2147483647 h 4465"/>
              <a:gd name="T30" fmla="*/ 2147483647 w 4465"/>
              <a:gd name="T31" fmla="*/ 2147483647 h 4465"/>
              <a:gd name="T32" fmla="*/ 2147483647 w 4465"/>
              <a:gd name="T33" fmla="*/ 2147483647 h 4465"/>
              <a:gd name="T34" fmla="*/ 2147483647 w 4465"/>
              <a:gd name="T35" fmla="*/ 2147483647 h 4465"/>
              <a:gd name="T36" fmla="*/ 2147483647 w 4465"/>
              <a:gd name="T37" fmla="*/ 2147483647 h 4465"/>
              <a:gd name="T38" fmla="*/ 2147483647 w 4465"/>
              <a:gd name="T39" fmla="*/ 2147483647 h 4465"/>
              <a:gd name="T40" fmla="*/ 2147483647 w 4465"/>
              <a:gd name="T41" fmla="*/ 2147483647 h 4465"/>
              <a:gd name="T42" fmla="*/ 2147483647 w 4465"/>
              <a:gd name="T43" fmla="*/ 2147483647 h 4465"/>
              <a:gd name="T44" fmla="*/ 2147483647 w 4465"/>
              <a:gd name="T45" fmla="*/ 2147483647 h 4465"/>
              <a:gd name="T46" fmla="*/ 2147483647 w 4465"/>
              <a:gd name="T47" fmla="*/ 2147483647 h 4465"/>
              <a:gd name="T48" fmla="*/ 2147483647 w 4465"/>
              <a:gd name="T49" fmla="*/ 2147483647 h 4465"/>
              <a:gd name="T50" fmla="*/ 2147483647 w 4465"/>
              <a:gd name="T51" fmla="*/ 2147483647 h 4465"/>
              <a:gd name="T52" fmla="*/ 2147483647 w 4465"/>
              <a:gd name="T53" fmla="*/ 2147483647 h 4465"/>
              <a:gd name="T54" fmla="*/ 2147483647 w 4465"/>
              <a:gd name="T55" fmla="*/ 2147483647 h 4465"/>
              <a:gd name="T56" fmla="*/ 2147483647 w 4465"/>
              <a:gd name="T57" fmla="*/ 2147483647 h 4465"/>
              <a:gd name="T58" fmla="*/ 2147483647 w 4465"/>
              <a:gd name="T59" fmla="*/ 2147483647 h 4465"/>
              <a:gd name="T60" fmla="*/ 2147483647 w 4465"/>
              <a:gd name="T61" fmla="*/ 2147483647 h 4465"/>
              <a:gd name="T62" fmla="*/ 2147483647 w 4465"/>
              <a:gd name="T63" fmla="*/ 2147483647 h 4465"/>
              <a:gd name="T64" fmla="*/ 2147483647 w 4465"/>
              <a:gd name="T65" fmla="*/ 2147483647 h 4465"/>
              <a:gd name="T66" fmla="*/ 2147483647 w 4465"/>
              <a:gd name="T67" fmla="*/ 2147483647 h 4465"/>
              <a:gd name="T68" fmla="*/ 2147483647 w 4465"/>
              <a:gd name="T69" fmla="*/ 2147483647 h 4465"/>
              <a:gd name="T70" fmla="*/ 2147483647 w 4465"/>
              <a:gd name="T71" fmla="*/ 2147483647 h 4465"/>
              <a:gd name="T72" fmla="*/ 2147483647 w 4465"/>
              <a:gd name="T73" fmla="*/ 2147483647 h 4465"/>
              <a:gd name="T74" fmla="*/ 2147483647 w 4465"/>
              <a:gd name="T75" fmla="*/ 2147483647 h 4465"/>
              <a:gd name="T76" fmla="*/ 2147483647 w 4465"/>
              <a:gd name="T77" fmla="*/ 2147483647 h 4465"/>
              <a:gd name="T78" fmla="*/ 2147483647 w 4465"/>
              <a:gd name="T79" fmla="*/ 2147483647 h 4465"/>
              <a:gd name="T80" fmla="*/ 2147483647 w 4465"/>
              <a:gd name="T81" fmla="*/ 0 h 4465"/>
              <a:gd name="T82" fmla="*/ 2147483647 w 4465"/>
              <a:gd name="T83" fmla="*/ 2147483647 h 4465"/>
              <a:gd name="T84" fmla="*/ 2147483647 w 4465"/>
              <a:gd name="T85" fmla="*/ 2147483647 h 4465"/>
              <a:gd name="T86" fmla="*/ 2147483647 w 4465"/>
              <a:gd name="T87" fmla="*/ 2147483647 h 4465"/>
              <a:gd name="T88" fmla="*/ 2147483647 w 4465"/>
              <a:gd name="T89" fmla="*/ 2147483647 h 4465"/>
              <a:gd name="T90" fmla="*/ 2147483647 w 4465"/>
              <a:gd name="T91" fmla="*/ 2147483647 h 4465"/>
              <a:gd name="T92" fmla="*/ 2147483647 w 4465"/>
              <a:gd name="T93" fmla="*/ 2147483647 h 4465"/>
              <a:gd name="T94" fmla="*/ 2147483647 w 4465"/>
              <a:gd name="T95" fmla="*/ 2147483647 h 4465"/>
              <a:gd name="T96" fmla="*/ 0 w 4465"/>
              <a:gd name="T97" fmla="*/ 2147483647 h 4465"/>
              <a:gd name="T98" fmla="*/ 2147483647 w 4465"/>
              <a:gd name="T99" fmla="*/ 2147483647 h 4465"/>
              <a:gd name="T100" fmla="*/ 2147483647 w 4465"/>
              <a:gd name="T101" fmla="*/ 2147483647 h 4465"/>
              <a:gd name="T102" fmla="*/ 2147483647 w 4465"/>
              <a:gd name="T103" fmla="*/ 2147483647 h 4465"/>
              <a:gd name="T104" fmla="*/ 2147483647 w 4465"/>
              <a:gd name="T105" fmla="*/ 2147483647 h 44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65"/>
              <a:gd name="T160" fmla="*/ 0 h 4465"/>
              <a:gd name="T161" fmla="*/ 4465 w 4465"/>
              <a:gd name="T162" fmla="*/ 4465 h 44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65" h="4465">
                <a:moveTo>
                  <a:pt x="499" y="3641"/>
                </a:moveTo>
                <a:lnTo>
                  <a:pt x="535" y="3683"/>
                </a:lnTo>
                <a:lnTo>
                  <a:pt x="574" y="3726"/>
                </a:lnTo>
                <a:lnTo>
                  <a:pt x="653" y="3810"/>
                </a:lnTo>
                <a:lnTo>
                  <a:pt x="694" y="3849"/>
                </a:lnTo>
                <a:lnTo>
                  <a:pt x="734" y="3888"/>
                </a:lnTo>
                <a:lnTo>
                  <a:pt x="820" y="3962"/>
                </a:lnTo>
                <a:lnTo>
                  <a:pt x="863" y="3997"/>
                </a:lnTo>
                <a:lnTo>
                  <a:pt x="906" y="4031"/>
                </a:lnTo>
                <a:lnTo>
                  <a:pt x="996" y="4095"/>
                </a:lnTo>
                <a:lnTo>
                  <a:pt x="1086" y="4153"/>
                </a:lnTo>
                <a:lnTo>
                  <a:pt x="1181" y="4208"/>
                </a:lnTo>
                <a:lnTo>
                  <a:pt x="1276" y="4256"/>
                </a:lnTo>
                <a:lnTo>
                  <a:pt x="1325" y="4279"/>
                </a:lnTo>
                <a:lnTo>
                  <a:pt x="1375" y="4301"/>
                </a:lnTo>
                <a:lnTo>
                  <a:pt x="1423" y="4320"/>
                </a:lnTo>
                <a:lnTo>
                  <a:pt x="1474" y="4338"/>
                </a:lnTo>
                <a:lnTo>
                  <a:pt x="1576" y="4371"/>
                </a:lnTo>
                <a:lnTo>
                  <a:pt x="1627" y="4386"/>
                </a:lnTo>
                <a:lnTo>
                  <a:pt x="1680" y="4399"/>
                </a:lnTo>
                <a:lnTo>
                  <a:pt x="1787" y="4423"/>
                </a:lnTo>
                <a:lnTo>
                  <a:pt x="1894" y="4440"/>
                </a:lnTo>
                <a:lnTo>
                  <a:pt x="2005" y="4454"/>
                </a:lnTo>
                <a:lnTo>
                  <a:pt x="2117" y="4461"/>
                </a:lnTo>
                <a:lnTo>
                  <a:pt x="2174" y="4464"/>
                </a:lnTo>
                <a:lnTo>
                  <a:pt x="2233" y="4465"/>
                </a:lnTo>
                <a:lnTo>
                  <a:pt x="2246" y="4464"/>
                </a:lnTo>
                <a:lnTo>
                  <a:pt x="2261" y="4464"/>
                </a:lnTo>
                <a:lnTo>
                  <a:pt x="2290" y="4464"/>
                </a:lnTo>
                <a:lnTo>
                  <a:pt x="2347" y="4461"/>
                </a:lnTo>
                <a:lnTo>
                  <a:pt x="2403" y="4458"/>
                </a:lnTo>
                <a:lnTo>
                  <a:pt x="2430" y="4455"/>
                </a:lnTo>
                <a:lnTo>
                  <a:pt x="2459" y="4454"/>
                </a:lnTo>
                <a:lnTo>
                  <a:pt x="2513" y="4447"/>
                </a:lnTo>
                <a:lnTo>
                  <a:pt x="2568" y="4440"/>
                </a:lnTo>
                <a:lnTo>
                  <a:pt x="2595" y="4435"/>
                </a:lnTo>
                <a:lnTo>
                  <a:pt x="2608" y="4433"/>
                </a:lnTo>
                <a:lnTo>
                  <a:pt x="2622" y="4431"/>
                </a:lnTo>
                <a:lnTo>
                  <a:pt x="2677" y="4423"/>
                </a:lnTo>
                <a:lnTo>
                  <a:pt x="2783" y="4399"/>
                </a:lnTo>
                <a:lnTo>
                  <a:pt x="2808" y="4392"/>
                </a:lnTo>
                <a:lnTo>
                  <a:pt x="2835" y="4386"/>
                </a:lnTo>
                <a:lnTo>
                  <a:pt x="2887" y="4371"/>
                </a:lnTo>
                <a:lnTo>
                  <a:pt x="2938" y="4355"/>
                </a:lnTo>
                <a:lnTo>
                  <a:pt x="2989" y="4338"/>
                </a:lnTo>
                <a:lnTo>
                  <a:pt x="3040" y="4320"/>
                </a:lnTo>
                <a:lnTo>
                  <a:pt x="3090" y="4301"/>
                </a:lnTo>
                <a:lnTo>
                  <a:pt x="3138" y="4279"/>
                </a:lnTo>
                <a:lnTo>
                  <a:pt x="3162" y="4267"/>
                </a:lnTo>
                <a:lnTo>
                  <a:pt x="3174" y="4261"/>
                </a:lnTo>
                <a:lnTo>
                  <a:pt x="3187" y="4256"/>
                </a:lnTo>
                <a:lnTo>
                  <a:pt x="3234" y="4232"/>
                </a:lnTo>
                <a:lnTo>
                  <a:pt x="3282" y="4208"/>
                </a:lnTo>
                <a:lnTo>
                  <a:pt x="3328" y="4181"/>
                </a:lnTo>
                <a:lnTo>
                  <a:pt x="3351" y="4166"/>
                </a:lnTo>
                <a:lnTo>
                  <a:pt x="3375" y="4153"/>
                </a:lnTo>
                <a:lnTo>
                  <a:pt x="3420" y="4124"/>
                </a:lnTo>
                <a:lnTo>
                  <a:pt x="3467" y="4095"/>
                </a:lnTo>
                <a:lnTo>
                  <a:pt x="3556" y="4031"/>
                </a:lnTo>
                <a:lnTo>
                  <a:pt x="3599" y="3997"/>
                </a:lnTo>
                <a:lnTo>
                  <a:pt x="3621" y="3979"/>
                </a:lnTo>
                <a:lnTo>
                  <a:pt x="3643" y="3962"/>
                </a:lnTo>
                <a:lnTo>
                  <a:pt x="3664" y="3943"/>
                </a:lnTo>
                <a:lnTo>
                  <a:pt x="3685" y="3925"/>
                </a:lnTo>
                <a:lnTo>
                  <a:pt x="3729" y="3888"/>
                </a:lnTo>
                <a:lnTo>
                  <a:pt x="3769" y="3849"/>
                </a:lnTo>
                <a:lnTo>
                  <a:pt x="3779" y="3839"/>
                </a:lnTo>
                <a:lnTo>
                  <a:pt x="3790" y="3829"/>
                </a:lnTo>
                <a:lnTo>
                  <a:pt x="3811" y="3810"/>
                </a:lnTo>
                <a:lnTo>
                  <a:pt x="3831" y="3788"/>
                </a:lnTo>
                <a:lnTo>
                  <a:pt x="3840" y="3777"/>
                </a:lnTo>
                <a:lnTo>
                  <a:pt x="3851" y="3768"/>
                </a:lnTo>
                <a:lnTo>
                  <a:pt x="3889" y="3727"/>
                </a:lnTo>
                <a:lnTo>
                  <a:pt x="3927" y="3684"/>
                </a:lnTo>
                <a:lnTo>
                  <a:pt x="3945" y="3662"/>
                </a:lnTo>
                <a:lnTo>
                  <a:pt x="3964" y="3642"/>
                </a:lnTo>
                <a:lnTo>
                  <a:pt x="3981" y="3619"/>
                </a:lnTo>
                <a:lnTo>
                  <a:pt x="3999" y="3598"/>
                </a:lnTo>
                <a:lnTo>
                  <a:pt x="4032" y="3554"/>
                </a:lnTo>
                <a:lnTo>
                  <a:pt x="4097" y="3466"/>
                </a:lnTo>
                <a:lnTo>
                  <a:pt x="4126" y="3419"/>
                </a:lnTo>
                <a:lnTo>
                  <a:pt x="4155" y="3373"/>
                </a:lnTo>
                <a:lnTo>
                  <a:pt x="4168" y="3349"/>
                </a:lnTo>
                <a:lnTo>
                  <a:pt x="4182" y="3326"/>
                </a:lnTo>
                <a:lnTo>
                  <a:pt x="4209" y="3281"/>
                </a:lnTo>
                <a:lnTo>
                  <a:pt x="4233" y="3233"/>
                </a:lnTo>
                <a:lnTo>
                  <a:pt x="4257" y="3186"/>
                </a:lnTo>
                <a:lnTo>
                  <a:pt x="4261" y="3173"/>
                </a:lnTo>
                <a:lnTo>
                  <a:pt x="4267" y="3161"/>
                </a:lnTo>
                <a:lnTo>
                  <a:pt x="4279" y="3137"/>
                </a:lnTo>
                <a:lnTo>
                  <a:pt x="4301" y="3089"/>
                </a:lnTo>
                <a:lnTo>
                  <a:pt x="4320" y="3038"/>
                </a:lnTo>
                <a:lnTo>
                  <a:pt x="4338" y="2988"/>
                </a:lnTo>
                <a:lnTo>
                  <a:pt x="4355" y="2936"/>
                </a:lnTo>
                <a:lnTo>
                  <a:pt x="4372" y="2886"/>
                </a:lnTo>
                <a:lnTo>
                  <a:pt x="4386" y="2833"/>
                </a:lnTo>
                <a:lnTo>
                  <a:pt x="4392" y="2807"/>
                </a:lnTo>
                <a:lnTo>
                  <a:pt x="4399" y="2782"/>
                </a:lnTo>
                <a:lnTo>
                  <a:pt x="4423" y="2676"/>
                </a:lnTo>
                <a:lnTo>
                  <a:pt x="4432" y="2621"/>
                </a:lnTo>
                <a:lnTo>
                  <a:pt x="4433" y="2606"/>
                </a:lnTo>
                <a:lnTo>
                  <a:pt x="4435" y="2593"/>
                </a:lnTo>
                <a:lnTo>
                  <a:pt x="4440" y="2567"/>
                </a:lnTo>
                <a:lnTo>
                  <a:pt x="4447" y="2512"/>
                </a:lnTo>
                <a:lnTo>
                  <a:pt x="4455" y="2458"/>
                </a:lnTo>
                <a:lnTo>
                  <a:pt x="4456" y="2429"/>
                </a:lnTo>
                <a:lnTo>
                  <a:pt x="4458" y="2401"/>
                </a:lnTo>
                <a:lnTo>
                  <a:pt x="4462" y="2346"/>
                </a:lnTo>
                <a:lnTo>
                  <a:pt x="4464" y="2289"/>
                </a:lnTo>
                <a:lnTo>
                  <a:pt x="4464" y="2260"/>
                </a:lnTo>
                <a:lnTo>
                  <a:pt x="4464" y="2245"/>
                </a:lnTo>
                <a:lnTo>
                  <a:pt x="4465" y="2232"/>
                </a:lnTo>
                <a:lnTo>
                  <a:pt x="4464" y="2173"/>
                </a:lnTo>
                <a:lnTo>
                  <a:pt x="4462" y="2116"/>
                </a:lnTo>
                <a:lnTo>
                  <a:pt x="4455" y="2004"/>
                </a:lnTo>
                <a:lnTo>
                  <a:pt x="4440" y="1893"/>
                </a:lnTo>
                <a:lnTo>
                  <a:pt x="4423" y="1786"/>
                </a:lnTo>
                <a:lnTo>
                  <a:pt x="4399" y="1679"/>
                </a:lnTo>
                <a:lnTo>
                  <a:pt x="4386" y="1626"/>
                </a:lnTo>
                <a:lnTo>
                  <a:pt x="4372" y="1575"/>
                </a:lnTo>
                <a:lnTo>
                  <a:pt x="4338" y="1473"/>
                </a:lnTo>
                <a:lnTo>
                  <a:pt x="4320" y="1422"/>
                </a:lnTo>
                <a:lnTo>
                  <a:pt x="4301" y="1374"/>
                </a:lnTo>
                <a:lnTo>
                  <a:pt x="4279" y="1324"/>
                </a:lnTo>
                <a:lnTo>
                  <a:pt x="4257" y="1276"/>
                </a:lnTo>
                <a:lnTo>
                  <a:pt x="4209" y="1181"/>
                </a:lnTo>
                <a:lnTo>
                  <a:pt x="4182" y="1133"/>
                </a:lnTo>
                <a:lnTo>
                  <a:pt x="4155" y="1088"/>
                </a:lnTo>
                <a:lnTo>
                  <a:pt x="4097" y="998"/>
                </a:lnTo>
                <a:lnTo>
                  <a:pt x="4032" y="908"/>
                </a:lnTo>
                <a:lnTo>
                  <a:pt x="3999" y="864"/>
                </a:lnTo>
                <a:lnTo>
                  <a:pt x="3964" y="821"/>
                </a:lnTo>
                <a:lnTo>
                  <a:pt x="3889" y="736"/>
                </a:lnTo>
                <a:lnTo>
                  <a:pt x="3851" y="695"/>
                </a:lnTo>
                <a:lnTo>
                  <a:pt x="3811" y="654"/>
                </a:lnTo>
                <a:lnTo>
                  <a:pt x="3769" y="612"/>
                </a:lnTo>
                <a:lnTo>
                  <a:pt x="3729" y="574"/>
                </a:lnTo>
                <a:lnTo>
                  <a:pt x="3685" y="536"/>
                </a:lnTo>
                <a:lnTo>
                  <a:pt x="3643" y="500"/>
                </a:lnTo>
                <a:lnTo>
                  <a:pt x="3599" y="464"/>
                </a:lnTo>
                <a:lnTo>
                  <a:pt x="3556" y="430"/>
                </a:lnTo>
                <a:lnTo>
                  <a:pt x="3467" y="368"/>
                </a:lnTo>
                <a:lnTo>
                  <a:pt x="3420" y="336"/>
                </a:lnTo>
                <a:lnTo>
                  <a:pt x="3375" y="308"/>
                </a:lnTo>
                <a:lnTo>
                  <a:pt x="3328" y="280"/>
                </a:lnTo>
                <a:lnTo>
                  <a:pt x="3282" y="255"/>
                </a:lnTo>
                <a:lnTo>
                  <a:pt x="3234" y="230"/>
                </a:lnTo>
                <a:lnTo>
                  <a:pt x="3187" y="207"/>
                </a:lnTo>
                <a:lnTo>
                  <a:pt x="3138" y="184"/>
                </a:lnTo>
                <a:lnTo>
                  <a:pt x="3090" y="164"/>
                </a:lnTo>
                <a:lnTo>
                  <a:pt x="2989" y="125"/>
                </a:lnTo>
                <a:lnTo>
                  <a:pt x="2938" y="107"/>
                </a:lnTo>
                <a:lnTo>
                  <a:pt x="2887" y="92"/>
                </a:lnTo>
                <a:lnTo>
                  <a:pt x="2835" y="76"/>
                </a:lnTo>
                <a:lnTo>
                  <a:pt x="2783" y="63"/>
                </a:lnTo>
                <a:lnTo>
                  <a:pt x="2677" y="41"/>
                </a:lnTo>
                <a:lnTo>
                  <a:pt x="2622" y="30"/>
                </a:lnTo>
                <a:lnTo>
                  <a:pt x="2568" y="22"/>
                </a:lnTo>
                <a:lnTo>
                  <a:pt x="2513" y="15"/>
                </a:lnTo>
                <a:lnTo>
                  <a:pt x="2459" y="10"/>
                </a:lnTo>
                <a:lnTo>
                  <a:pt x="2403" y="5"/>
                </a:lnTo>
                <a:lnTo>
                  <a:pt x="2347" y="3"/>
                </a:lnTo>
                <a:lnTo>
                  <a:pt x="2290" y="0"/>
                </a:lnTo>
                <a:lnTo>
                  <a:pt x="2233" y="0"/>
                </a:lnTo>
                <a:lnTo>
                  <a:pt x="2117" y="3"/>
                </a:lnTo>
                <a:lnTo>
                  <a:pt x="2005" y="10"/>
                </a:lnTo>
                <a:lnTo>
                  <a:pt x="1894" y="22"/>
                </a:lnTo>
                <a:lnTo>
                  <a:pt x="1787" y="41"/>
                </a:lnTo>
                <a:lnTo>
                  <a:pt x="1680" y="63"/>
                </a:lnTo>
                <a:lnTo>
                  <a:pt x="1576" y="92"/>
                </a:lnTo>
                <a:lnTo>
                  <a:pt x="1474" y="125"/>
                </a:lnTo>
                <a:lnTo>
                  <a:pt x="1375" y="164"/>
                </a:lnTo>
                <a:lnTo>
                  <a:pt x="1276" y="207"/>
                </a:lnTo>
                <a:lnTo>
                  <a:pt x="1181" y="255"/>
                </a:lnTo>
                <a:lnTo>
                  <a:pt x="1086" y="308"/>
                </a:lnTo>
                <a:lnTo>
                  <a:pt x="996" y="368"/>
                </a:lnTo>
                <a:lnTo>
                  <a:pt x="906" y="430"/>
                </a:lnTo>
                <a:lnTo>
                  <a:pt x="820" y="500"/>
                </a:lnTo>
                <a:lnTo>
                  <a:pt x="734" y="574"/>
                </a:lnTo>
                <a:lnTo>
                  <a:pt x="653" y="654"/>
                </a:lnTo>
                <a:lnTo>
                  <a:pt x="574" y="736"/>
                </a:lnTo>
                <a:lnTo>
                  <a:pt x="499" y="821"/>
                </a:lnTo>
                <a:lnTo>
                  <a:pt x="430" y="908"/>
                </a:lnTo>
                <a:lnTo>
                  <a:pt x="367" y="998"/>
                </a:lnTo>
                <a:lnTo>
                  <a:pt x="307" y="1088"/>
                </a:lnTo>
                <a:lnTo>
                  <a:pt x="254" y="1181"/>
                </a:lnTo>
                <a:lnTo>
                  <a:pt x="206" y="1276"/>
                </a:lnTo>
                <a:lnTo>
                  <a:pt x="163" y="1374"/>
                </a:lnTo>
                <a:lnTo>
                  <a:pt x="125" y="1473"/>
                </a:lnTo>
                <a:lnTo>
                  <a:pt x="91" y="1575"/>
                </a:lnTo>
                <a:lnTo>
                  <a:pt x="62" y="1679"/>
                </a:lnTo>
                <a:lnTo>
                  <a:pt x="41" y="1786"/>
                </a:lnTo>
                <a:lnTo>
                  <a:pt x="22" y="1893"/>
                </a:lnTo>
                <a:lnTo>
                  <a:pt x="10" y="2004"/>
                </a:lnTo>
                <a:lnTo>
                  <a:pt x="2" y="2116"/>
                </a:lnTo>
                <a:lnTo>
                  <a:pt x="0" y="2232"/>
                </a:lnTo>
                <a:lnTo>
                  <a:pt x="1" y="2329"/>
                </a:lnTo>
                <a:lnTo>
                  <a:pt x="7" y="2425"/>
                </a:lnTo>
                <a:lnTo>
                  <a:pt x="16" y="2519"/>
                </a:lnTo>
                <a:lnTo>
                  <a:pt x="29" y="2612"/>
                </a:lnTo>
                <a:lnTo>
                  <a:pt x="44" y="2704"/>
                </a:lnTo>
                <a:lnTo>
                  <a:pt x="65" y="2794"/>
                </a:lnTo>
                <a:lnTo>
                  <a:pt x="89" y="2882"/>
                </a:lnTo>
                <a:lnTo>
                  <a:pt x="102" y="2926"/>
                </a:lnTo>
                <a:lnTo>
                  <a:pt x="118" y="2970"/>
                </a:lnTo>
                <a:lnTo>
                  <a:pt x="148" y="3054"/>
                </a:lnTo>
                <a:lnTo>
                  <a:pt x="184" y="3138"/>
                </a:lnTo>
                <a:lnTo>
                  <a:pt x="222" y="3220"/>
                </a:lnTo>
                <a:lnTo>
                  <a:pt x="265" y="3301"/>
                </a:lnTo>
                <a:lnTo>
                  <a:pt x="311" y="3380"/>
                </a:lnTo>
                <a:lnTo>
                  <a:pt x="335" y="3419"/>
                </a:lnTo>
                <a:lnTo>
                  <a:pt x="361" y="3458"/>
                </a:lnTo>
                <a:lnTo>
                  <a:pt x="415" y="3534"/>
                </a:lnTo>
                <a:lnTo>
                  <a:pt x="474" y="3610"/>
                </a:lnTo>
              </a:path>
            </a:pathLst>
          </a:custGeom>
          <a:noFill/>
          <a:ln w="25400">
            <a:solidFill>
              <a:srgbClr val="000000"/>
            </a:solidFill>
            <a:prstDash val="solid"/>
            <a:round/>
            <a:headEnd/>
            <a:tailEnd/>
          </a:ln>
        </p:spPr>
        <p:txBody>
          <a:bodyPr/>
          <a:lstStyle/>
          <a:p>
            <a:endParaRPr lang="en-US" dirty="0"/>
          </a:p>
        </p:txBody>
      </p:sp>
      <p:sp>
        <p:nvSpPr>
          <p:cNvPr id="2961460" name="Freeform 52"/>
          <p:cNvSpPr>
            <a:spLocks/>
          </p:cNvSpPr>
          <p:nvPr/>
        </p:nvSpPr>
        <p:spPr bwMode="auto">
          <a:xfrm>
            <a:off x="6256338" y="3101975"/>
            <a:ext cx="1508125" cy="457200"/>
          </a:xfrm>
          <a:custGeom>
            <a:avLst/>
            <a:gdLst/>
            <a:ahLst/>
            <a:cxnLst>
              <a:cxn ang="0">
                <a:pos x="168" y="0"/>
              </a:cxn>
              <a:cxn ang="0">
                <a:pos x="126" y="6"/>
              </a:cxn>
              <a:cxn ang="0">
                <a:pos x="90" y="18"/>
              </a:cxn>
              <a:cxn ang="0">
                <a:pos x="60" y="36"/>
              </a:cxn>
              <a:cxn ang="0">
                <a:pos x="36" y="60"/>
              </a:cxn>
              <a:cxn ang="0">
                <a:pos x="18" y="90"/>
              </a:cxn>
              <a:cxn ang="0">
                <a:pos x="6" y="126"/>
              </a:cxn>
              <a:cxn ang="0">
                <a:pos x="0" y="168"/>
              </a:cxn>
              <a:cxn ang="0">
                <a:pos x="0" y="672"/>
              </a:cxn>
              <a:cxn ang="0">
                <a:pos x="3" y="716"/>
              </a:cxn>
              <a:cxn ang="0">
                <a:pos x="12" y="756"/>
              </a:cxn>
              <a:cxn ang="0">
                <a:pos x="27" y="788"/>
              </a:cxn>
              <a:cxn ang="0">
                <a:pos x="48" y="816"/>
              </a:cxn>
              <a:cxn ang="0">
                <a:pos x="75" y="836"/>
              </a:cxn>
              <a:cxn ang="0">
                <a:pos x="108" y="852"/>
              </a:cxn>
              <a:cxn ang="0">
                <a:pos x="147" y="860"/>
              </a:cxn>
              <a:cxn ang="0">
                <a:pos x="192" y="864"/>
              </a:cxn>
              <a:cxn ang="0">
                <a:pos x="2662" y="862"/>
              </a:cxn>
              <a:cxn ang="0">
                <a:pos x="2680" y="862"/>
              </a:cxn>
              <a:cxn ang="0">
                <a:pos x="2711" y="858"/>
              </a:cxn>
              <a:cxn ang="0">
                <a:pos x="2722" y="856"/>
              </a:cxn>
              <a:cxn ang="0">
                <a:pos x="2758" y="844"/>
              </a:cxn>
              <a:cxn ang="0">
                <a:pos x="2769" y="837"/>
              </a:cxn>
              <a:cxn ang="0">
                <a:pos x="2788" y="826"/>
              </a:cxn>
              <a:cxn ang="0">
                <a:pos x="2794" y="820"/>
              </a:cxn>
              <a:cxn ang="0">
                <a:pos x="2806" y="808"/>
              </a:cxn>
              <a:cxn ang="0">
                <a:pos x="2812" y="802"/>
              </a:cxn>
              <a:cxn ang="0">
                <a:pos x="2823" y="783"/>
              </a:cxn>
              <a:cxn ang="0">
                <a:pos x="2830" y="772"/>
              </a:cxn>
              <a:cxn ang="0">
                <a:pos x="2842" y="736"/>
              </a:cxn>
              <a:cxn ang="0">
                <a:pos x="2843" y="726"/>
              </a:cxn>
              <a:cxn ang="0">
                <a:pos x="2848" y="694"/>
              </a:cxn>
              <a:cxn ang="0">
                <a:pos x="2848" y="676"/>
              </a:cxn>
              <a:cxn ang="0">
                <a:pos x="2849" y="192"/>
              </a:cxn>
              <a:cxn ang="0">
                <a:pos x="2845" y="138"/>
              </a:cxn>
              <a:cxn ang="0">
                <a:pos x="2831" y="93"/>
              </a:cxn>
              <a:cxn ang="0">
                <a:pos x="2810" y="57"/>
              </a:cxn>
              <a:cxn ang="0">
                <a:pos x="2781" y="31"/>
              </a:cxn>
              <a:cxn ang="0">
                <a:pos x="2755" y="17"/>
              </a:cxn>
              <a:cxn ang="0">
                <a:pos x="2726" y="7"/>
              </a:cxn>
              <a:cxn ang="0">
                <a:pos x="2657" y="0"/>
              </a:cxn>
            </a:cxnLst>
            <a:rect l="0" t="0" r="r" b="b"/>
            <a:pathLst>
              <a:path w="2849" h="864">
                <a:moveTo>
                  <a:pt x="192" y="0"/>
                </a:moveTo>
                <a:lnTo>
                  <a:pt x="168" y="0"/>
                </a:lnTo>
                <a:lnTo>
                  <a:pt x="147" y="2"/>
                </a:lnTo>
                <a:lnTo>
                  <a:pt x="126" y="6"/>
                </a:lnTo>
                <a:lnTo>
                  <a:pt x="108" y="12"/>
                </a:lnTo>
                <a:lnTo>
                  <a:pt x="90" y="18"/>
                </a:lnTo>
                <a:lnTo>
                  <a:pt x="75" y="26"/>
                </a:lnTo>
                <a:lnTo>
                  <a:pt x="60" y="36"/>
                </a:lnTo>
                <a:lnTo>
                  <a:pt x="48" y="48"/>
                </a:lnTo>
                <a:lnTo>
                  <a:pt x="36" y="60"/>
                </a:lnTo>
                <a:lnTo>
                  <a:pt x="27" y="74"/>
                </a:lnTo>
                <a:lnTo>
                  <a:pt x="18" y="90"/>
                </a:lnTo>
                <a:lnTo>
                  <a:pt x="12" y="108"/>
                </a:lnTo>
                <a:lnTo>
                  <a:pt x="6" y="126"/>
                </a:lnTo>
                <a:lnTo>
                  <a:pt x="3" y="146"/>
                </a:lnTo>
                <a:lnTo>
                  <a:pt x="0" y="168"/>
                </a:lnTo>
                <a:lnTo>
                  <a:pt x="0" y="192"/>
                </a:lnTo>
                <a:lnTo>
                  <a:pt x="0" y="672"/>
                </a:lnTo>
                <a:lnTo>
                  <a:pt x="0" y="694"/>
                </a:lnTo>
                <a:lnTo>
                  <a:pt x="3" y="716"/>
                </a:lnTo>
                <a:lnTo>
                  <a:pt x="6" y="736"/>
                </a:lnTo>
                <a:lnTo>
                  <a:pt x="12" y="756"/>
                </a:lnTo>
                <a:lnTo>
                  <a:pt x="18" y="772"/>
                </a:lnTo>
                <a:lnTo>
                  <a:pt x="27" y="788"/>
                </a:lnTo>
                <a:lnTo>
                  <a:pt x="36" y="802"/>
                </a:lnTo>
                <a:lnTo>
                  <a:pt x="48" y="816"/>
                </a:lnTo>
                <a:lnTo>
                  <a:pt x="60" y="826"/>
                </a:lnTo>
                <a:lnTo>
                  <a:pt x="75" y="836"/>
                </a:lnTo>
                <a:lnTo>
                  <a:pt x="90" y="844"/>
                </a:lnTo>
                <a:lnTo>
                  <a:pt x="108" y="852"/>
                </a:lnTo>
                <a:lnTo>
                  <a:pt x="126" y="856"/>
                </a:lnTo>
                <a:lnTo>
                  <a:pt x="147" y="860"/>
                </a:lnTo>
                <a:lnTo>
                  <a:pt x="168" y="862"/>
                </a:lnTo>
                <a:lnTo>
                  <a:pt x="192" y="864"/>
                </a:lnTo>
                <a:lnTo>
                  <a:pt x="2657" y="864"/>
                </a:lnTo>
                <a:lnTo>
                  <a:pt x="2662" y="862"/>
                </a:lnTo>
                <a:lnTo>
                  <a:pt x="2668" y="862"/>
                </a:lnTo>
                <a:lnTo>
                  <a:pt x="2680" y="862"/>
                </a:lnTo>
                <a:lnTo>
                  <a:pt x="2702" y="860"/>
                </a:lnTo>
                <a:lnTo>
                  <a:pt x="2711" y="858"/>
                </a:lnTo>
                <a:lnTo>
                  <a:pt x="2716" y="856"/>
                </a:lnTo>
                <a:lnTo>
                  <a:pt x="2722" y="856"/>
                </a:lnTo>
                <a:lnTo>
                  <a:pt x="2741" y="852"/>
                </a:lnTo>
                <a:lnTo>
                  <a:pt x="2758" y="844"/>
                </a:lnTo>
                <a:lnTo>
                  <a:pt x="2765" y="840"/>
                </a:lnTo>
                <a:lnTo>
                  <a:pt x="2769" y="837"/>
                </a:lnTo>
                <a:lnTo>
                  <a:pt x="2774" y="836"/>
                </a:lnTo>
                <a:lnTo>
                  <a:pt x="2788" y="826"/>
                </a:lnTo>
                <a:lnTo>
                  <a:pt x="2791" y="823"/>
                </a:lnTo>
                <a:lnTo>
                  <a:pt x="2794" y="820"/>
                </a:lnTo>
                <a:lnTo>
                  <a:pt x="2801" y="816"/>
                </a:lnTo>
                <a:lnTo>
                  <a:pt x="2806" y="808"/>
                </a:lnTo>
                <a:lnTo>
                  <a:pt x="2809" y="805"/>
                </a:lnTo>
                <a:lnTo>
                  <a:pt x="2812" y="802"/>
                </a:lnTo>
                <a:lnTo>
                  <a:pt x="2822" y="788"/>
                </a:lnTo>
                <a:lnTo>
                  <a:pt x="2823" y="783"/>
                </a:lnTo>
                <a:lnTo>
                  <a:pt x="2825" y="780"/>
                </a:lnTo>
                <a:lnTo>
                  <a:pt x="2830" y="772"/>
                </a:lnTo>
                <a:lnTo>
                  <a:pt x="2837" y="756"/>
                </a:lnTo>
                <a:lnTo>
                  <a:pt x="2842" y="736"/>
                </a:lnTo>
                <a:lnTo>
                  <a:pt x="2842" y="730"/>
                </a:lnTo>
                <a:lnTo>
                  <a:pt x="2843" y="726"/>
                </a:lnTo>
                <a:lnTo>
                  <a:pt x="2846" y="716"/>
                </a:lnTo>
                <a:lnTo>
                  <a:pt x="2848" y="694"/>
                </a:lnTo>
                <a:lnTo>
                  <a:pt x="2848" y="682"/>
                </a:lnTo>
                <a:lnTo>
                  <a:pt x="2848" y="676"/>
                </a:lnTo>
                <a:lnTo>
                  <a:pt x="2849" y="672"/>
                </a:lnTo>
                <a:lnTo>
                  <a:pt x="2849" y="192"/>
                </a:lnTo>
                <a:lnTo>
                  <a:pt x="2848" y="163"/>
                </a:lnTo>
                <a:lnTo>
                  <a:pt x="2845" y="138"/>
                </a:lnTo>
                <a:lnTo>
                  <a:pt x="2839" y="114"/>
                </a:lnTo>
                <a:lnTo>
                  <a:pt x="2831" y="93"/>
                </a:lnTo>
                <a:lnTo>
                  <a:pt x="2821" y="73"/>
                </a:lnTo>
                <a:lnTo>
                  <a:pt x="2810" y="57"/>
                </a:lnTo>
                <a:lnTo>
                  <a:pt x="2797" y="42"/>
                </a:lnTo>
                <a:lnTo>
                  <a:pt x="2781" y="31"/>
                </a:lnTo>
                <a:lnTo>
                  <a:pt x="2768" y="23"/>
                </a:lnTo>
                <a:lnTo>
                  <a:pt x="2755" y="17"/>
                </a:lnTo>
                <a:lnTo>
                  <a:pt x="2740" y="11"/>
                </a:lnTo>
                <a:lnTo>
                  <a:pt x="2726" y="7"/>
                </a:lnTo>
                <a:lnTo>
                  <a:pt x="2693" y="1"/>
                </a:lnTo>
                <a:lnTo>
                  <a:pt x="2657" y="0"/>
                </a:lnTo>
                <a:lnTo>
                  <a:pt x="192" y="0"/>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Calibri" pitchFamily="34" charset="0"/>
            </a:endParaRPr>
          </a:p>
        </p:txBody>
      </p:sp>
      <p:sp>
        <p:nvSpPr>
          <p:cNvPr id="2961461" name="Freeform 53"/>
          <p:cNvSpPr>
            <a:spLocks/>
          </p:cNvSpPr>
          <p:nvPr/>
        </p:nvSpPr>
        <p:spPr bwMode="auto">
          <a:xfrm>
            <a:off x="6257925" y="3560763"/>
            <a:ext cx="1506538" cy="457200"/>
          </a:xfrm>
          <a:custGeom>
            <a:avLst/>
            <a:gdLst/>
            <a:ahLst/>
            <a:cxnLst>
              <a:cxn ang="0">
                <a:pos x="0" y="695"/>
              </a:cxn>
              <a:cxn ang="0">
                <a:pos x="6" y="737"/>
              </a:cxn>
              <a:cxn ang="0">
                <a:pos x="18" y="773"/>
              </a:cxn>
              <a:cxn ang="0">
                <a:pos x="36" y="803"/>
              </a:cxn>
              <a:cxn ang="0">
                <a:pos x="60" y="827"/>
              </a:cxn>
              <a:cxn ang="0">
                <a:pos x="90" y="845"/>
              </a:cxn>
              <a:cxn ang="0">
                <a:pos x="126" y="857"/>
              </a:cxn>
              <a:cxn ang="0">
                <a:pos x="168" y="863"/>
              </a:cxn>
              <a:cxn ang="0">
                <a:pos x="2657" y="864"/>
              </a:cxn>
              <a:cxn ang="0">
                <a:pos x="2667" y="863"/>
              </a:cxn>
              <a:cxn ang="0">
                <a:pos x="2701" y="860"/>
              </a:cxn>
              <a:cxn ang="0">
                <a:pos x="2715" y="857"/>
              </a:cxn>
              <a:cxn ang="0">
                <a:pos x="2741" y="852"/>
              </a:cxn>
              <a:cxn ang="0">
                <a:pos x="2765" y="840"/>
              </a:cxn>
              <a:cxn ang="0">
                <a:pos x="2773" y="836"/>
              </a:cxn>
              <a:cxn ang="0">
                <a:pos x="2790" y="823"/>
              </a:cxn>
              <a:cxn ang="0">
                <a:pos x="2801" y="816"/>
              </a:cxn>
              <a:cxn ang="0">
                <a:pos x="2808" y="805"/>
              </a:cxn>
              <a:cxn ang="0">
                <a:pos x="2821" y="788"/>
              </a:cxn>
              <a:cxn ang="0">
                <a:pos x="2825" y="780"/>
              </a:cxn>
              <a:cxn ang="0">
                <a:pos x="2837" y="756"/>
              </a:cxn>
              <a:cxn ang="0">
                <a:pos x="2841" y="731"/>
              </a:cxn>
              <a:cxn ang="0">
                <a:pos x="2845" y="716"/>
              </a:cxn>
              <a:cxn ang="0">
                <a:pos x="2847" y="683"/>
              </a:cxn>
              <a:cxn ang="0">
                <a:pos x="2849" y="672"/>
              </a:cxn>
              <a:cxn ang="0">
                <a:pos x="2847" y="167"/>
              </a:cxn>
              <a:cxn ang="0">
                <a:pos x="2838" y="114"/>
              </a:cxn>
              <a:cxn ang="0">
                <a:pos x="2822" y="77"/>
              </a:cxn>
              <a:cxn ang="0">
                <a:pos x="2802" y="49"/>
              </a:cxn>
              <a:cxn ang="0">
                <a:pos x="2774" y="26"/>
              </a:cxn>
              <a:cxn ang="0">
                <a:pos x="2741" y="11"/>
              </a:cxn>
              <a:cxn ang="0">
                <a:pos x="2687" y="1"/>
              </a:cxn>
              <a:cxn ang="0">
                <a:pos x="192" y="0"/>
              </a:cxn>
              <a:cxn ang="0">
                <a:pos x="146" y="2"/>
              </a:cxn>
              <a:cxn ang="0">
                <a:pos x="108" y="12"/>
              </a:cxn>
              <a:cxn ang="0">
                <a:pos x="74" y="26"/>
              </a:cxn>
              <a:cxn ang="0">
                <a:pos x="48" y="48"/>
              </a:cxn>
              <a:cxn ang="0">
                <a:pos x="26" y="74"/>
              </a:cxn>
              <a:cxn ang="0">
                <a:pos x="12" y="108"/>
              </a:cxn>
              <a:cxn ang="0">
                <a:pos x="2" y="146"/>
              </a:cxn>
              <a:cxn ang="0">
                <a:pos x="0" y="192"/>
              </a:cxn>
            </a:cxnLst>
            <a:rect l="0" t="0" r="r" b="b"/>
            <a:pathLst>
              <a:path w="2849" h="864">
                <a:moveTo>
                  <a:pt x="0" y="672"/>
                </a:moveTo>
                <a:lnTo>
                  <a:pt x="0" y="695"/>
                </a:lnTo>
                <a:lnTo>
                  <a:pt x="2" y="716"/>
                </a:lnTo>
                <a:lnTo>
                  <a:pt x="6" y="737"/>
                </a:lnTo>
                <a:lnTo>
                  <a:pt x="12" y="756"/>
                </a:lnTo>
                <a:lnTo>
                  <a:pt x="18" y="773"/>
                </a:lnTo>
                <a:lnTo>
                  <a:pt x="26" y="788"/>
                </a:lnTo>
                <a:lnTo>
                  <a:pt x="36" y="803"/>
                </a:lnTo>
                <a:lnTo>
                  <a:pt x="48" y="816"/>
                </a:lnTo>
                <a:lnTo>
                  <a:pt x="60" y="827"/>
                </a:lnTo>
                <a:lnTo>
                  <a:pt x="74" y="836"/>
                </a:lnTo>
                <a:lnTo>
                  <a:pt x="90" y="845"/>
                </a:lnTo>
                <a:lnTo>
                  <a:pt x="108" y="852"/>
                </a:lnTo>
                <a:lnTo>
                  <a:pt x="126" y="857"/>
                </a:lnTo>
                <a:lnTo>
                  <a:pt x="146" y="860"/>
                </a:lnTo>
                <a:lnTo>
                  <a:pt x="168" y="863"/>
                </a:lnTo>
                <a:lnTo>
                  <a:pt x="192" y="864"/>
                </a:lnTo>
                <a:lnTo>
                  <a:pt x="2657" y="864"/>
                </a:lnTo>
                <a:lnTo>
                  <a:pt x="2661" y="863"/>
                </a:lnTo>
                <a:lnTo>
                  <a:pt x="2667" y="863"/>
                </a:lnTo>
                <a:lnTo>
                  <a:pt x="2679" y="863"/>
                </a:lnTo>
                <a:lnTo>
                  <a:pt x="2701" y="860"/>
                </a:lnTo>
                <a:lnTo>
                  <a:pt x="2711" y="858"/>
                </a:lnTo>
                <a:lnTo>
                  <a:pt x="2715" y="857"/>
                </a:lnTo>
                <a:lnTo>
                  <a:pt x="2721" y="857"/>
                </a:lnTo>
                <a:lnTo>
                  <a:pt x="2741" y="852"/>
                </a:lnTo>
                <a:lnTo>
                  <a:pt x="2757" y="845"/>
                </a:lnTo>
                <a:lnTo>
                  <a:pt x="2765" y="840"/>
                </a:lnTo>
                <a:lnTo>
                  <a:pt x="2768" y="837"/>
                </a:lnTo>
                <a:lnTo>
                  <a:pt x="2773" y="836"/>
                </a:lnTo>
                <a:lnTo>
                  <a:pt x="2787" y="827"/>
                </a:lnTo>
                <a:lnTo>
                  <a:pt x="2790" y="823"/>
                </a:lnTo>
                <a:lnTo>
                  <a:pt x="2793" y="821"/>
                </a:lnTo>
                <a:lnTo>
                  <a:pt x="2801" y="816"/>
                </a:lnTo>
                <a:lnTo>
                  <a:pt x="2805" y="809"/>
                </a:lnTo>
                <a:lnTo>
                  <a:pt x="2808" y="805"/>
                </a:lnTo>
                <a:lnTo>
                  <a:pt x="2811" y="803"/>
                </a:lnTo>
                <a:lnTo>
                  <a:pt x="2821" y="788"/>
                </a:lnTo>
                <a:lnTo>
                  <a:pt x="2822" y="783"/>
                </a:lnTo>
                <a:lnTo>
                  <a:pt x="2825" y="780"/>
                </a:lnTo>
                <a:lnTo>
                  <a:pt x="2829" y="773"/>
                </a:lnTo>
                <a:lnTo>
                  <a:pt x="2837" y="756"/>
                </a:lnTo>
                <a:lnTo>
                  <a:pt x="2841" y="737"/>
                </a:lnTo>
                <a:lnTo>
                  <a:pt x="2841" y="731"/>
                </a:lnTo>
                <a:lnTo>
                  <a:pt x="2843" y="726"/>
                </a:lnTo>
                <a:lnTo>
                  <a:pt x="2845" y="716"/>
                </a:lnTo>
                <a:lnTo>
                  <a:pt x="2847" y="695"/>
                </a:lnTo>
                <a:lnTo>
                  <a:pt x="2847" y="683"/>
                </a:lnTo>
                <a:lnTo>
                  <a:pt x="2847" y="677"/>
                </a:lnTo>
                <a:lnTo>
                  <a:pt x="2849" y="672"/>
                </a:lnTo>
                <a:lnTo>
                  <a:pt x="2849" y="192"/>
                </a:lnTo>
                <a:lnTo>
                  <a:pt x="2847" y="167"/>
                </a:lnTo>
                <a:lnTo>
                  <a:pt x="2845" y="144"/>
                </a:lnTo>
                <a:lnTo>
                  <a:pt x="2838" y="114"/>
                </a:lnTo>
                <a:lnTo>
                  <a:pt x="2829" y="89"/>
                </a:lnTo>
                <a:lnTo>
                  <a:pt x="2822" y="77"/>
                </a:lnTo>
                <a:lnTo>
                  <a:pt x="2816" y="67"/>
                </a:lnTo>
                <a:lnTo>
                  <a:pt x="2802" y="49"/>
                </a:lnTo>
                <a:lnTo>
                  <a:pt x="2784" y="34"/>
                </a:lnTo>
                <a:lnTo>
                  <a:pt x="2774" y="26"/>
                </a:lnTo>
                <a:lnTo>
                  <a:pt x="2765" y="22"/>
                </a:lnTo>
                <a:lnTo>
                  <a:pt x="2741" y="11"/>
                </a:lnTo>
                <a:lnTo>
                  <a:pt x="2715" y="5"/>
                </a:lnTo>
                <a:lnTo>
                  <a:pt x="2687" y="1"/>
                </a:lnTo>
                <a:lnTo>
                  <a:pt x="2657" y="0"/>
                </a:lnTo>
                <a:lnTo>
                  <a:pt x="192" y="0"/>
                </a:lnTo>
                <a:lnTo>
                  <a:pt x="168" y="0"/>
                </a:lnTo>
                <a:lnTo>
                  <a:pt x="146" y="2"/>
                </a:lnTo>
                <a:lnTo>
                  <a:pt x="126" y="6"/>
                </a:lnTo>
                <a:lnTo>
                  <a:pt x="108" y="12"/>
                </a:lnTo>
                <a:lnTo>
                  <a:pt x="90" y="18"/>
                </a:lnTo>
                <a:lnTo>
                  <a:pt x="74" y="26"/>
                </a:lnTo>
                <a:lnTo>
                  <a:pt x="60" y="36"/>
                </a:lnTo>
                <a:lnTo>
                  <a:pt x="48" y="48"/>
                </a:lnTo>
                <a:lnTo>
                  <a:pt x="36" y="60"/>
                </a:lnTo>
                <a:lnTo>
                  <a:pt x="26" y="74"/>
                </a:lnTo>
                <a:lnTo>
                  <a:pt x="18" y="90"/>
                </a:lnTo>
                <a:lnTo>
                  <a:pt x="12" y="108"/>
                </a:lnTo>
                <a:lnTo>
                  <a:pt x="6" y="126"/>
                </a:lnTo>
                <a:lnTo>
                  <a:pt x="2" y="146"/>
                </a:lnTo>
                <a:lnTo>
                  <a:pt x="0" y="168"/>
                </a:lnTo>
                <a:lnTo>
                  <a:pt x="0" y="192"/>
                </a:lnTo>
                <a:lnTo>
                  <a:pt x="0" y="672"/>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Calibri" pitchFamily="34" charset="0"/>
            </a:endParaRPr>
          </a:p>
        </p:txBody>
      </p:sp>
      <p:sp>
        <p:nvSpPr>
          <p:cNvPr id="2961462" name="Freeform 54"/>
          <p:cNvSpPr>
            <a:spLocks/>
          </p:cNvSpPr>
          <p:nvPr/>
        </p:nvSpPr>
        <p:spPr bwMode="auto">
          <a:xfrm>
            <a:off x="6256338" y="2185988"/>
            <a:ext cx="1508125" cy="457200"/>
          </a:xfrm>
          <a:custGeom>
            <a:avLst/>
            <a:gdLst/>
            <a:ahLst/>
            <a:cxnLst>
              <a:cxn ang="0">
                <a:pos x="0" y="695"/>
              </a:cxn>
              <a:cxn ang="0">
                <a:pos x="6" y="737"/>
              </a:cxn>
              <a:cxn ang="0">
                <a:pos x="18" y="773"/>
              </a:cxn>
              <a:cxn ang="0">
                <a:pos x="36" y="803"/>
              </a:cxn>
              <a:cxn ang="0">
                <a:pos x="60" y="827"/>
              </a:cxn>
              <a:cxn ang="0">
                <a:pos x="90" y="845"/>
              </a:cxn>
              <a:cxn ang="0">
                <a:pos x="126" y="857"/>
              </a:cxn>
              <a:cxn ang="0">
                <a:pos x="168" y="863"/>
              </a:cxn>
              <a:cxn ang="0">
                <a:pos x="2657" y="864"/>
              </a:cxn>
              <a:cxn ang="0">
                <a:pos x="2668" y="863"/>
              </a:cxn>
              <a:cxn ang="0">
                <a:pos x="2702" y="861"/>
              </a:cxn>
              <a:cxn ang="0">
                <a:pos x="2716" y="857"/>
              </a:cxn>
              <a:cxn ang="0">
                <a:pos x="2741" y="852"/>
              </a:cxn>
              <a:cxn ang="0">
                <a:pos x="2765" y="840"/>
              </a:cxn>
              <a:cxn ang="0">
                <a:pos x="2774" y="837"/>
              </a:cxn>
              <a:cxn ang="0">
                <a:pos x="2791" y="823"/>
              </a:cxn>
              <a:cxn ang="0">
                <a:pos x="2801" y="816"/>
              </a:cxn>
              <a:cxn ang="0">
                <a:pos x="2809" y="805"/>
              </a:cxn>
              <a:cxn ang="0">
                <a:pos x="2822" y="789"/>
              </a:cxn>
              <a:cxn ang="0">
                <a:pos x="2825" y="780"/>
              </a:cxn>
              <a:cxn ang="0">
                <a:pos x="2837" y="756"/>
              </a:cxn>
              <a:cxn ang="0">
                <a:pos x="2842" y="731"/>
              </a:cxn>
              <a:cxn ang="0">
                <a:pos x="2846" y="717"/>
              </a:cxn>
              <a:cxn ang="0">
                <a:pos x="2848" y="683"/>
              </a:cxn>
              <a:cxn ang="0">
                <a:pos x="2849" y="672"/>
              </a:cxn>
              <a:cxn ang="0">
                <a:pos x="2848" y="164"/>
              </a:cxn>
              <a:cxn ang="0">
                <a:pos x="2839" y="114"/>
              </a:cxn>
              <a:cxn ang="0">
                <a:pos x="2821" y="74"/>
              </a:cxn>
              <a:cxn ang="0">
                <a:pos x="2797" y="42"/>
              </a:cxn>
              <a:cxn ang="0">
                <a:pos x="2768" y="23"/>
              </a:cxn>
              <a:cxn ang="0">
                <a:pos x="2740" y="11"/>
              </a:cxn>
              <a:cxn ang="0">
                <a:pos x="2693" y="2"/>
              </a:cxn>
              <a:cxn ang="0">
                <a:pos x="192" y="0"/>
              </a:cxn>
              <a:cxn ang="0">
                <a:pos x="147" y="3"/>
              </a:cxn>
              <a:cxn ang="0">
                <a:pos x="108" y="12"/>
              </a:cxn>
              <a:cxn ang="0">
                <a:pos x="75" y="27"/>
              </a:cxn>
              <a:cxn ang="0">
                <a:pos x="48" y="48"/>
              </a:cxn>
              <a:cxn ang="0">
                <a:pos x="27" y="75"/>
              </a:cxn>
              <a:cxn ang="0">
                <a:pos x="12" y="108"/>
              </a:cxn>
              <a:cxn ang="0">
                <a:pos x="3" y="147"/>
              </a:cxn>
              <a:cxn ang="0">
                <a:pos x="0" y="192"/>
              </a:cxn>
            </a:cxnLst>
            <a:rect l="0" t="0" r="r" b="b"/>
            <a:pathLst>
              <a:path w="2849" h="864">
                <a:moveTo>
                  <a:pt x="0" y="672"/>
                </a:moveTo>
                <a:lnTo>
                  <a:pt x="0" y="695"/>
                </a:lnTo>
                <a:lnTo>
                  <a:pt x="3" y="717"/>
                </a:lnTo>
                <a:lnTo>
                  <a:pt x="6" y="737"/>
                </a:lnTo>
                <a:lnTo>
                  <a:pt x="12" y="756"/>
                </a:lnTo>
                <a:lnTo>
                  <a:pt x="18" y="773"/>
                </a:lnTo>
                <a:lnTo>
                  <a:pt x="27" y="789"/>
                </a:lnTo>
                <a:lnTo>
                  <a:pt x="36" y="803"/>
                </a:lnTo>
                <a:lnTo>
                  <a:pt x="48" y="816"/>
                </a:lnTo>
                <a:lnTo>
                  <a:pt x="60" y="827"/>
                </a:lnTo>
                <a:lnTo>
                  <a:pt x="75" y="837"/>
                </a:lnTo>
                <a:lnTo>
                  <a:pt x="90" y="845"/>
                </a:lnTo>
                <a:lnTo>
                  <a:pt x="108" y="852"/>
                </a:lnTo>
                <a:lnTo>
                  <a:pt x="126" y="857"/>
                </a:lnTo>
                <a:lnTo>
                  <a:pt x="147" y="861"/>
                </a:lnTo>
                <a:lnTo>
                  <a:pt x="168" y="863"/>
                </a:lnTo>
                <a:lnTo>
                  <a:pt x="192" y="864"/>
                </a:lnTo>
                <a:lnTo>
                  <a:pt x="2657" y="864"/>
                </a:lnTo>
                <a:lnTo>
                  <a:pt x="2662" y="863"/>
                </a:lnTo>
                <a:lnTo>
                  <a:pt x="2668" y="863"/>
                </a:lnTo>
                <a:lnTo>
                  <a:pt x="2680" y="863"/>
                </a:lnTo>
                <a:lnTo>
                  <a:pt x="2702" y="861"/>
                </a:lnTo>
                <a:lnTo>
                  <a:pt x="2711" y="858"/>
                </a:lnTo>
                <a:lnTo>
                  <a:pt x="2716" y="857"/>
                </a:lnTo>
                <a:lnTo>
                  <a:pt x="2722" y="857"/>
                </a:lnTo>
                <a:lnTo>
                  <a:pt x="2741" y="852"/>
                </a:lnTo>
                <a:lnTo>
                  <a:pt x="2758" y="845"/>
                </a:lnTo>
                <a:lnTo>
                  <a:pt x="2765" y="840"/>
                </a:lnTo>
                <a:lnTo>
                  <a:pt x="2769" y="838"/>
                </a:lnTo>
                <a:lnTo>
                  <a:pt x="2774" y="837"/>
                </a:lnTo>
                <a:lnTo>
                  <a:pt x="2788" y="827"/>
                </a:lnTo>
                <a:lnTo>
                  <a:pt x="2791" y="823"/>
                </a:lnTo>
                <a:lnTo>
                  <a:pt x="2794" y="821"/>
                </a:lnTo>
                <a:lnTo>
                  <a:pt x="2801" y="816"/>
                </a:lnTo>
                <a:lnTo>
                  <a:pt x="2806" y="809"/>
                </a:lnTo>
                <a:lnTo>
                  <a:pt x="2809" y="805"/>
                </a:lnTo>
                <a:lnTo>
                  <a:pt x="2812" y="803"/>
                </a:lnTo>
                <a:lnTo>
                  <a:pt x="2822" y="789"/>
                </a:lnTo>
                <a:lnTo>
                  <a:pt x="2823" y="784"/>
                </a:lnTo>
                <a:lnTo>
                  <a:pt x="2825" y="780"/>
                </a:lnTo>
                <a:lnTo>
                  <a:pt x="2830" y="773"/>
                </a:lnTo>
                <a:lnTo>
                  <a:pt x="2837" y="756"/>
                </a:lnTo>
                <a:lnTo>
                  <a:pt x="2842" y="737"/>
                </a:lnTo>
                <a:lnTo>
                  <a:pt x="2842" y="731"/>
                </a:lnTo>
                <a:lnTo>
                  <a:pt x="2843" y="726"/>
                </a:lnTo>
                <a:lnTo>
                  <a:pt x="2846" y="717"/>
                </a:lnTo>
                <a:lnTo>
                  <a:pt x="2848" y="695"/>
                </a:lnTo>
                <a:lnTo>
                  <a:pt x="2848" y="683"/>
                </a:lnTo>
                <a:lnTo>
                  <a:pt x="2848" y="677"/>
                </a:lnTo>
                <a:lnTo>
                  <a:pt x="2849" y="672"/>
                </a:lnTo>
                <a:lnTo>
                  <a:pt x="2849" y="192"/>
                </a:lnTo>
                <a:lnTo>
                  <a:pt x="2848" y="164"/>
                </a:lnTo>
                <a:lnTo>
                  <a:pt x="2845" y="138"/>
                </a:lnTo>
                <a:lnTo>
                  <a:pt x="2839" y="114"/>
                </a:lnTo>
                <a:lnTo>
                  <a:pt x="2831" y="94"/>
                </a:lnTo>
                <a:lnTo>
                  <a:pt x="2821" y="74"/>
                </a:lnTo>
                <a:lnTo>
                  <a:pt x="2810" y="58"/>
                </a:lnTo>
                <a:lnTo>
                  <a:pt x="2797" y="42"/>
                </a:lnTo>
                <a:lnTo>
                  <a:pt x="2781" y="32"/>
                </a:lnTo>
                <a:lnTo>
                  <a:pt x="2768" y="23"/>
                </a:lnTo>
                <a:lnTo>
                  <a:pt x="2755" y="17"/>
                </a:lnTo>
                <a:lnTo>
                  <a:pt x="2740" y="11"/>
                </a:lnTo>
                <a:lnTo>
                  <a:pt x="2726" y="8"/>
                </a:lnTo>
                <a:lnTo>
                  <a:pt x="2693" y="2"/>
                </a:lnTo>
                <a:lnTo>
                  <a:pt x="2657" y="0"/>
                </a:lnTo>
                <a:lnTo>
                  <a:pt x="192" y="0"/>
                </a:lnTo>
                <a:lnTo>
                  <a:pt x="168" y="0"/>
                </a:lnTo>
                <a:lnTo>
                  <a:pt x="147" y="3"/>
                </a:lnTo>
                <a:lnTo>
                  <a:pt x="126" y="6"/>
                </a:lnTo>
                <a:lnTo>
                  <a:pt x="108" y="12"/>
                </a:lnTo>
                <a:lnTo>
                  <a:pt x="90" y="18"/>
                </a:lnTo>
                <a:lnTo>
                  <a:pt x="75" y="27"/>
                </a:lnTo>
                <a:lnTo>
                  <a:pt x="60" y="36"/>
                </a:lnTo>
                <a:lnTo>
                  <a:pt x="48" y="48"/>
                </a:lnTo>
                <a:lnTo>
                  <a:pt x="36" y="60"/>
                </a:lnTo>
                <a:lnTo>
                  <a:pt x="27" y="75"/>
                </a:lnTo>
                <a:lnTo>
                  <a:pt x="18" y="90"/>
                </a:lnTo>
                <a:lnTo>
                  <a:pt x="12" y="108"/>
                </a:lnTo>
                <a:lnTo>
                  <a:pt x="6" y="126"/>
                </a:lnTo>
                <a:lnTo>
                  <a:pt x="3" y="147"/>
                </a:lnTo>
                <a:lnTo>
                  <a:pt x="0" y="168"/>
                </a:lnTo>
                <a:lnTo>
                  <a:pt x="0" y="192"/>
                </a:lnTo>
                <a:lnTo>
                  <a:pt x="0" y="672"/>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Calibri" pitchFamily="34" charset="0"/>
            </a:endParaRPr>
          </a:p>
        </p:txBody>
      </p:sp>
      <p:sp>
        <p:nvSpPr>
          <p:cNvPr id="2961463" name="Freeform 55"/>
          <p:cNvSpPr>
            <a:spLocks/>
          </p:cNvSpPr>
          <p:nvPr/>
        </p:nvSpPr>
        <p:spPr bwMode="auto">
          <a:xfrm>
            <a:off x="6256338" y="2643188"/>
            <a:ext cx="725487" cy="457200"/>
          </a:xfrm>
          <a:custGeom>
            <a:avLst/>
            <a:gdLst/>
            <a:ahLst/>
            <a:cxnLst>
              <a:cxn ang="0">
                <a:pos x="168" y="0"/>
              </a:cxn>
              <a:cxn ang="0">
                <a:pos x="126" y="6"/>
              </a:cxn>
              <a:cxn ang="0">
                <a:pos x="90" y="18"/>
              </a:cxn>
              <a:cxn ang="0">
                <a:pos x="60" y="36"/>
              </a:cxn>
              <a:cxn ang="0">
                <a:pos x="36" y="60"/>
              </a:cxn>
              <a:cxn ang="0">
                <a:pos x="18" y="90"/>
              </a:cxn>
              <a:cxn ang="0">
                <a:pos x="6" y="126"/>
              </a:cxn>
              <a:cxn ang="0">
                <a:pos x="0" y="168"/>
              </a:cxn>
              <a:cxn ang="0">
                <a:pos x="0" y="672"/>
              </a:cxn>
              <a:cxn ang="0">
                <a:pos x="3" y="717"/>
              </a:cxn>
              <a:cxn ang="0">
                <a:pos x="12" y="756"/>
              </a:cxn>
              <a:cxn ang="0">
                <a:pos x="27" y="789"/>
              </a:cxn>
              <a:cxn ang="0">
                <a:pos x="48" y="816"/>
              </a:cxn>
              <a:cxn ang="0">
                <a:pos x="75" y="837"/>
              </a:cxn>
              <a:cxn ang="0">
                <a:pos x="108" y="852"/>
              </a:cxn>
              <a:cxn ang="0">
                <a:pos x="147" y="861"/>
              </a:cxn>
              <a:cxn ang="0">
                <a:pos x="192" y="864"/>
              </a:cxn>
              <a:cxn ang="0">
                <a:pos x="1185" y="863"/>
              </a:cxn>
              <a:cxn ang="0">
                <a:pos x="1203" y="863"/>
              </a:cxn>
              <a:cxn ang="0">
                <a:pos x="1234" y="858"/>
              </a:cxn>
              <a:cxn ang="0">
                <a:pos x="1245" y="857"/>
              </a:cxn>
              <a:cxn ang="0">
                <a:pos x="1281" y="845"/>
              </a:cxn>
              <a:cxn ang="0">
                <a:pos x="1292" y="838"/>
              </a:cxn>
              <a:cxn ang="0">
                <a:pos x="1311" y="827"/>
              </a:cxn>
              <a:cxn ang="0">
                <a:pos x="1317" y="821"/>
              </a:cxn>
              <a:cxn ang="0">
                <a:pos x="1329" y="809"/>
              </a:cxn>
              <a:cxn ang="0">
                <a:pos x="1335" y="803"/>
              </a:cxn>
              <a:cxn ang="0">
                <a:pos x="1346" y="784"/>
              </a:cxn>
              <a:cxn ang="0">
                <a:pos x="1353" y="773"/>
              </a:cxn>
              <a:cxn ang="0">
                <a:pos x="1365" y="737"/>
              </a:cxn>
              <a:cxn ang="0">
                <a:pos x="1366" y="726"/>
              </a:cxn>
              <a:cxn ang="0">
                <a:pos x="1371" y="695"/>
              </a:cxn>
              <a:cxn ang="0">
                <a:pos x="1371" y="677"/>
              </a:cxn>
              <a:cxn ang="0">
                <a:pos x="1372" y="192"/>
              </a:cxn>
              <a:cxn ang="0">
                <a:pos x="1368" y="147"/>
              </a:cxn>
              <a:cxn ang="0">
                <a:pos x="1360" y="108"/>
              </a:cxn>
              <a:cxn ang="0">
                <a:pos x="1344" y="75"/>
              </a:cxn>
              <a:cxn ang="0">
                <a:pos x="1324" y="48"/>
              </a:cxn>
              <a:cxn ang="0">
                <a:pos x="1296" y="27"/>
              </a:cxn>
              <a:cxn ang="0">
                <a:pos x="1264" y="12"/>
              </a:cxn>
              <a:cxn ang="0">
                <a:pos x="1224" y="3"/>
              </a:cxn>
              <a:cxn ang="0">
                <a:pos x="1180" y="0"/>
              </a:cxn>
            </a:cxnLst>
            <a:rect l="0" t="0" r="r" b="b"/>
            <a:pathLst>
              <a:path w="1372" h="864">
                <a:moveTo>
                  <a:pt x="192" y="0"/>
                </a:moveTo>
                <a:lnTo>
                  <a:pt x="168" y="0"/>
                </a:lnTo>
                <a:lnTo>
                  <a:pt x="147" y="3"/>
                </a:lnTo>
                <a:lnTo>
                  <a:pt x="126" y="6"/>
                </a:lnTo>
                <a:lnTo>
                  <a:pt x="108" y="12"/>
                </a:lnTo>
                <a:lnTo>
                  <a:pt x="90" y="18"/>
                </a:lnTo>
                <a:lnTo>
                  <a:pt x="75" y="27"/>
                </a:lnTo>
                <a:lnTo>
                  <a:pt x="60" y="36"/>
                </a:lnTo>
                <a:lnTo>
                  <a:pt x="48" y="48"/>
                </a:lnTo>
                <a:lnTo>
                  <a:pt x="36" y="60"/>
                </a:lnTo>
                <a:lnTo>
                  <a:pt x="27" y="75"/>
                </a:lnTo>
                <a:lnTo>
                  <a:pt x="18" y="90"/>
                </a:lnTo>
                <a:lnTo>
                  <a:pt x="12" y="108"/>
                </a:lnTo>
                <a:lnTo>
                  <a:pt x="6" y="126"/>
                </a:lnTo>
                <a:lnTo>
                  <a:pt x="3" y="147"/>
                </a:lnTo>
                <a:lnTo>
                  <a:pt x="0" y="168"/>
                </a:lnTo>
                <a:lnTo>
                  <a:pt x="0" y="192"/>
                </a:lnTo>
                <a:lnTo>
                  <a:pt x="0" y="672"/>
                </a:lnTo>
                <a:lnTo>
                  <a:pt x="0" y="695"/>
                </a:lnTo>
                <a:lnTo>
                  <a:pt x="3" y="717"/>
                </a:lnTo>
                <a:lnTo>
                  <a:pt x="6" y="737"/>
                </a:lnTo>
                <a:lnTo>
                  <a:pt x="12" y="756"/>
                </a:lnTo>
                <a:lnTo>
                  <a:pt x="18" y="773"/>
                </a:lnTo>
                <a:lnTo>
                  <a:pt x="27" y="789"/>
                </a:lnTo>
                <a:lnTo>
                  <a:pt x="36" y="803"/>
                </a:lnTo>
                <a:lnTo>
                  <a:pt x="48" y="816"/>
                </a:lnTo>
                <a:lnTo>
                  <a:pt x="60" y="827"/>
                </a:lnTo>
                <a:lnTo>
                  <a:pt x="75" y="837"/>
                </a:lnTo>
                <a:lnTo>
                  <a:pt x="90" y="845"/>
                </a:lnTo>
                <a:lnTo>
                  <a:pt x="108" y="852"/>
                </a:lnTo>
                <a:lnTo>
                  <a:pt x="126" y="857"/>
                </a:lnTo>
                <a:lnTo>
                  <a:pt x="147" y="861"/>
                </a:lnTo>
                <a:lnTo>
                  <a:pt x="168" y="863"/>
                </a:lnTo>
                <a:lnTo>
                  <a:pt x="192" y="864"/>
                </a:lnTo>
                <a:lnTo>
                  <a:pt x="1180" y="864"/>
                </a:lnTo>
                <a:lnTo>
                  <a:pt x="1185" y="863"/>
                </a:lnTo>
                <a:lnTo>
                  <a:pt x="1191" y="863"/>
                </a:lnTo>
                <a:lnTo>
                  <a:pt x="1203" y="863"/>
                </a:lnTo>
                <a:lnTo>
                  <a:pt x="1224" y="861"/>
                </a:lnTo>
                <a:lnTo>
                  <a:pt x="1234" y="858"/>
                </a:lnTo>
                <a:lnTo>
                  <a:pt x="1239" y="857"/>
                </a:lnTo>
                <a:lnTo>
                  <a:pt x="1245" y="857"/>
                </a:lnTo>
                <a:lnTo>
                  <a:pt x="1264" y="852"/>
                </a:lnTo>
                <a:lnTo>
                  <a:pt x="1281" y="845"/>
                </a:lnTo>
                <a:lnTo>
                  <a:pt x="1288" y="840"/>
                </a:lnTo>
                <a:lnTo>
                  <a:pt x="1292" y="838"/>
                </a:lnTo>
                <a:lnTo>
                  <a:pt x="1296" y="837"/>
                </a:lnTo>
                <a:lnTo>
                  <a:pt x="1311" y="827"/>
                </a:lnTo>
                <a:lnTo>
                  <a:pt x="1313" y="824"/>
                </a:lnTo>
                <a:lnTo>
                  <a:pt x="1317" y="821"/>
                </a:lnTo>
                <a:lnTo>
                  <a:pt x="1324" y="816"/>
                </a:lnTo>
                <a:lnTo>
                  <a:pt x="1329" y="809"/>
                </a:lnTo>
                <a:lnTo>
                  <a:pt x="1331" y="806"/>
                </a:lnTo>
                <a:lnTo>
                  <a:pt x="1335" y="803"/>
                </a:lnTo>
                <a:lnTo>
                  <a:pt x="1344" y="789"/>
                </a:lnTo>
                <a:lnTo>
                  <a:pt x="1346" y="784"/>
                </a:lnTo>
                <a:lnTo>
                  <a:pt x="1348" y="780"/>
                </a:lnTo>
                <a:lnTo>
                  <a:pt x="1353" y="773"/>
                </a:lnTo>
                <a:lnTo>
                  <a:pt x="1360" y="756"/>
                </a:lnTo>
                <a:lnTo>
                  <a:pt x="1365" y="737"/>
                </a:lnTo>
                <a:lnTo>
                  <a:pt x="1365" y="731"/>
                </a:lnTo>
                <a:lnTo>
                  <a:pt x="1366" y="726"/>
                </a:lnTo>
                <a:lnTo>
                  <a:pt x="1368" y="717"/>
                </a:lnTo>
                <a:lnTo>
                  <a:pt x="1371" y="695"/>
                </a:lnTo>
                <a:lnTo>
                  <a:pt x="1371" y="683"/>
                </a:lnTo>
                <a:lnTo>
                  <a:pt x="1371" y="677"/>
                </a:lnTo>
                <a:lnTo>
                  <a:pt x="1372" y="672"/>
                </a:lnTo>
                <a:lnTo>
                  <a:pt x="1372" y="192"/>
                </a:lnTo>
                <a:lnTo>
                  <a:pt x="1371" y="168"/>
                </a:lnTo>
                <a:lnTo>
                  <a:pt x="1368" y="147"/>
                </a:lnTo>
                <a:lnTo>
                  <a:pt x="1365" y="126"/>
                </a:lnTo>
                <a:lnTo>
                  <a:pt x="1360" y="108"/>
                </a:lnTo>
                <a:lnTo>
                  <a:pt x="1353" y="90"/>
                </a:lnTo>
                <a:lnTo>
                  <a:pt x="1344" y="75"/>
                </a:lnTo>
                <a:lnTo>
                  <a:pt x="1335" y="60"/>
                </a:lnTo>
                <a:lnTo>
                  <a:pt x="1324" y="48"/>
                </a:lnTo>
                <a:lnTo>
                  <a:pt x="1311" y="36"/>
                </a:lnTo>
                <a:lnTo>
                  <a:pt x="1296" y="27"/>
                </a:lnTo>
                <a:lnTo>
                  <a:pt x="1281" y="18"/>
                </a:lnTo>
                <a:lnTo>
                  <a:pt x="1264" y="12"/>
                </a:lnTo>
                <a:lnTo>
                  <a:pt x="1245" y="6"/>
                </a:lnTo>
                <a:lnTo>
                  <a:pt x="1224" y="3"/>
                </a:lnTo>
                <a:lnTo>
                  <a:pt x="1203" y="0"/>
                </a:lnTo>
                <a:lnTo>
                  <a:pt x="1180" y="0"/>
                </a:lnTo>
                <a:lnTo>
                  <a:pt x="192" y="0"/>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Calibri" pitchFamily="34" charset="0"/>
            </a:endParaRPr>
          </a:p>
        </p:txBody>
      </p:sp>
      <p:sp>
        <p:nvSpPr>
          <p:cNvPr id="2961464" name="Freeform 56"/>
          <p:cNvSpPr>
            <a:spLocks/>
          </p:cNvSpPr>
          <p:nvPr/>
        </p:nvSpPr>
        <p:spPr bwMode="auto">
          <a:xfrm>
            <a:off x="7021513" y="2643188"/>
            <a:ext cx="725487" cy="457200"/>
          </a:xfrm>
          <a:custGeom>
            <a:avLst/>
            <a:gdLst/>
            <a:ahLst/>
            <a:cxnLst>
              <a:cxn ang="0">
                <a:pos x="1371" y="168"/>
              </a:cxn>
              <a:cxn ang="0">
                <a:pos x="1365" y="126"/>
              </a:cxn>
              <a:cxn ang="0">
                <a:pos x="1353" y="90"/>
              </a:cxn>
              <a:cxn ang="0">
                <a:pos x="1335" y="60"/>
              </a:cxn>
              <a:cxn ang="0">
                <a:pos x="1311" y="36"/>
              </a:cxn>
              <a:cxn ang="0">
                <a:pos x="1281" y="18"/>
              </a:cxn>
              <a:cxn ang="0">
                <a:pos x="1245" y="6"/>
              </a:cxn>
              <a:cxn ang="0">
                <a:pos x="1203" y="0"/>
              </a:cxn>
              <a:cxn ang="0">
                <a:pos x="432" y="0"/>
              </a:cxn>
              <a:cxn ang="0">
                <a:pos x="411" y="0"/>
              </a:cxn>
              <a:cxn ang="0">
                <a:pos x="168" y="0"/>
              </a:cxn>
              <a:cxn ang="0">
                <a:pos x="126" y="6"/>
              </a:cxn>
              <a:cxn ang="0">
                <a:pos x="90" y="18"/>
              </a:cxn>
              <a:cxn ang="0">
                <a:pos x="60" y="36"/>
              </a:cxn>
              <a:cxn ang="0">
                <a:pos x="36" y="60"/>
              </a:cxn>
              <a:cxn ang="0">
                <a:pos x="18" y="90"/>
              </a:cxn>
              <a:cxn ang="0">
                <a:pos x="6" y="126"/>
              </a:cxn>
              <a:cxn ang="0">
                <a:pos x="0" y="168"/>
              </a:cxn>
              <a:cxn ang="0">
                <a:pos x="0" y="672"/>
              </a:cxn>
              <a:cxn ang="0">
                <a:pos x="3" y="717"/>
              </a:cxn>
              <a:cxn ang="0">
                <a:pos x="12" y="756"/>
              </a:cxn>
              <a:cxn ang="0">
                <a:pos x="27" y="789"/>
              </a:cxn>
              <a:cxn ang="0">
                <a:pos x="48" y="816"/>
              </a:cxn>
              <a:cxn ang="0">
                <a:pos x="75" y="837"/>
              </a:cxn>
              <a:cxn ang="0">
                <a:pos x="108" y="852"/>
              </a:cxn>
              <a:cxn ang="0">
                <a:pos x="147" y="861"/>
              </a:cxn>
              <a:cxn ang="0">
                <a:pos x="192" y="864"/>
              </a:cxn>
              <a:cxn ang="0">
                <a:pos x="432" y="864"/>
              </a:cxn>
              <a:cxn ang="0">
                <a:pos x="1185" y="863"/>
              </a:cxn>
              <a:cxn ang="0">
                <a:pos x="1203" y="863"/>
              </a:cxn>
              <a:cxn ang="0">
                <a:pos x="1234" y="858"/>
              </a:cxn>
              <a:cxn ang="0">
                <a:pos x="1245" y="857"/>
              </a:cxn>
              <a:cxn ang="0">
                <a:pos x="1281" y="845"/>
              </a:cxn>
              <a:cxn ang="0">
                <a:pos x="1292" y="838"/>
              </a:cxn>
              <a:cxn ang="0">
                <a:pos x="1311" y="827"/>
              </a:cxn>
              <a:cxn ang="0">
                <a:pos x="1317" y="821"/>
              </a:cxn>
              <a:cxn ang="0">
                <a:pos x="1329" y="809"/>
              </a:cxn>
              <a:cxn ang="0">
                <a:pos x="1335" y="803"/>
              </a:cxn>
              <a:cxn ang="0">
                <a:pos x="1346" y="784"/>
              </a:cxn>
              <a:cxn ang="0">
                <a:pos x="1353" y="773"/>
              </a:cxn>
              <a:cxn ang="0">
                <a:pos x="1365" y="737"/>
              </a:cxn>
              <a:cxn ang="0">
                <a:pos x="1366" y="726"/>
              </a:cxn>
              <a:cxn ang="0">
                <a:pos x="1371" y="695"/>
              </a:cxn>
              <a:cxn ang="0">
                <a:pos x="1371" y="677"/>
              </a:cxn>
              <a:cxn ang="0">
                <a:pos x="1372" y="192"/>
              </a:cxn>
            </a:cxnLst>
            <a:rect l="0" t="0" r="r" b="b"/>
            <a:pathLst>
              <a:path w="1372" h="864">
                <a:moveTo>
                  <a:pt x="1372" y="192"/>
                </a:moveTo>
                <a:lnTo>
                  <a:pt x="1371" y="168"/>
                </a:lnTo>
                <a:lnTo>
                  <a:pt x="1368" y="147"/>
                </a:lnTo>
                <a:lnTo>
                  <a:pt x="1365" y="126"/>
                </a:lnTo>
                <a:lnTo>
                  <a:pt x="1360" y="108"/>
                </a:lnTo>
                <a:lnTo>
                  <a:pt x="1353" y="90"/>
                </a:lnTo>
                <a:lnTo>
                  <a:pt x="1344" y="75"/>
                </a:lnTo>
                <a:lnTo>
                  <a:pt x="1335" y="60"/>
                </a:lnTo>
                <a:lnTo>
                  <a:pt x="1324" y="48"/>
                </a:lnTo>
                <a:lnTo>
                  <a:pt x="1311" y="36"/>
                </a:lnTo>
                <a:lnTo>
                  <a:pt x="1296" y="27"/>
                </a:lnTo>
                <a:lnTo>
                  <a:pt x="1281" y="18"/>
                </a:lnTo>
                <a:lnTo>
                  <a:pt x="1264" y="12"/>
                </a:lnTo>
                <a:lnTo>
                  <a:pt x="1245" y="6"/>
                </a:lnTo>
                <a:lnTo>
                  <a:pt x="1224" y="3"/>
                </a:lnTo>
                <a:lnTo>
                  <a:pt x="1203" y="0"/>
                </a:lnTo>
                <a:lnTo>
                  <a:pt x="1180" y="0"/>
                </a:lnTo>
                <a:lnTo>
                  <a:pt x="432" y="0"/>
                </a:lnTo>
                <a:lnTo>
                  <a:pt x="411" y="2"/>
                </a:lnTo>
                <a:lnTo>
                  <a:pt x="411" y="0"/>
                </a:lnTo>
                <a:lnTo>
                  <a:pt x="192" y="0"/>
                </a:lnTo>
                <a:lnTo>
                  <a:pt x="168" y="0"/>
                </a:lnTo>
                <a:lnTo>
                  <a:pt x="147" y="3"/>
                </a:lnTo>
                <a:lnTo>
                  <a:pt x="126" y="6"/>
                </a:lnTo>
                <a:lnTo>
                  <a:pt x="108" y="12"/>
                </a:lnTo>
                <a:lnTo>
                  <a:pt x="90" y="18"/>
                </a:lnTo>
                <a:lnTo>
                  <a:pt x="75" y="27"/>
                </a:lnTo>
                <a:lnTo>
                  <a:pt x="60" y="36"/>
                </a:lnTo>
                <a:lnTo>
                  <a:pt x="48" y="48"/>
                </a:lnTo>
                <a:lnTo>
                  <a:pt x="36" y="60"/>
                </a:lnTo>
                <a:lnTo>
                  <a:pt x="27" y="75"/>
                </a:lnTo>
                <a:lnTo>
                  <a:pt x="18" y="90"/>
                </a:lnTo>
                <a:lnTo>
                  <a:pt x="12" y="108"/>
                </a:lnTo>
                <a:lnTo>
                  <a:pt x="6" y="126"/>
                </a:lnTo>
                <a:lnTo>
                  <a:pt x="3" y="147"/>
                </a:lnTo>
                <a:lnTo>
                  <a:pt x="0" y="168"/>
                </a:lnTo>
                <a:lnTo>
                  <a:pt x="0" y="192"/>
                </a:lnTo>
                <a:lnTo>
                  <a:pt x="0" y="672"/>
                </a:lnTo>
                <a:lnTo>
                  <a:pt x="0" y="695"/>
                </a:lnTo>
                <a:lnTo>
                  <a:pt x="3" y="717"/>
                </a:lnTo>
                <a:lnTo>
                  <a:pt x="6" y="737"/>
                </a:lnTo>
                <a:lnTo>
                  <a:pt x="12" y="756"/>
                </a:lnTo>
                <a:lnTo>
                  <a:pt x="18" y="773"/>
                </a:lnTo>
                <a:lnTo>
                  <a:pt x="27" y="789"/>
                </a:lnTo>
                <a:lnTo>
                  <a:pt x="36" y="803"/>
                </a:lnTo>
                <a:lnTo>
                  <a:pt x="48" y="816"/>
                </a:lnTo>
                <a:lnTo>
                  <a:pt x="60" y="827"/>
                </a:lnTo>
                <a:lnTo>
                  <a:pt x="75" y="837"/>
                </a:lnTo>
                <a:lnTo>
                  <a:pt x="90" y="845"/>
                </a:lnTo>
                <a:lnTo>
                  <a:pt x="108" y="852"/>
                </a:lnTo>
                <a:lnTo>
                  <a:pt x="126" y="857"/>
                </a:lnTo>
                <a:lnTo>
                  <a:pt x="147" y="861"/>
                </a:lnTo>
                <a:lnTo>
                  <a:pt x="168" y="863"/>
                </a:lnTo>
                <a:lnTo>
                  <a:pt x="192" y="864"/>
                </a:lnTo>
                <a:lnTo>
                  <a:pt x="411" y="864"/>
                </a:lnTo>
                <a:lnTo>
                  <a:pt x="432" y="864"/>
                </a:lnTo>
                <a:lnTo>
                  <a:pt x="1180" y="864"/>
                </a:lnTo>
                <a:lnTo>
                  <a:pt x="1185" y="863"/>
                </a:lnTo>
                <a:lnTo>
                  <a:pt x="1191" y="863"/>
                </a:lnTo>
                <a:lnTo>
                  <a:pt x="1203" y="863"/>
                </a:lnTo>
                <a:lnTo>
                  <a:pt x="1224" y="861"/>
                </a:lnTo>
                <a:lnTo>
                  <a:pt x="1234" y="858"/>
                </a:lnTo>
                <a:lnTo>
                  <a:pt x="1239" y="857"/>
                </a:lnTo>
                <a:lnTo>
                  <a:pt x="1245" y="857"/>
                </a:lnTo>
                <a:lnTo>
                  <a:pt x="1264" y="852"/>
                </a:lnTo>
                <a:lnTo>
                  <a:pt x="1281" y="845"/>
                </a:lnTo>
                <a:lnTo>
                  <a:pt x="1288" y="840"/>
                </a:lnTo>
                <a:lnTo>
                  <a:pt x="1292" y="838"/>
                </a:lnTo>
                <a:lnTo>
                  <a:pt x="1296" y="837"/>
                </a:lnTo>
                <a:lnTo>
                  <a:pt x="1311" y="827"/>
                </a:lnTo>
                <a:lnTo>
                  <a:pt x="1313" y="824"/>
                </a:lnTo>
                <a:lnTo>
                  <a:pt x="1317" y="821"/>
                </a:lnTo>
                <a:lnTo>
                  <a:pt x="1324" y="816"/>
                </a:lnTo>
                <a:lnTo>
                  <a:pt x="1329" y="809"/>
                </a:lnTo>
                <a:lnTo>
                  <a:pt x="1331" y="806"/>
                </a:lnTo>
                <a:lnTo>
                  <a:pt x="1335" y="803"/>
                </a:lnTo>
                <a:lnTo>
                  <a:pt x="1344" y="789"/>
                </a:lnTo>
                <a:lnTo>
                  <a:pt x="1346" y="784"/>
                </a:lnTo>
                <a:lnTo>
                  <a:pt x="1348" y="780"/>
                </a:lnTo>
                <a:lnTo>
                  <a:pt x="1353" y="773"/>
                </a:lnTo>
                <a:lnTo>
                  <a:pt x="1360" y="756"/>
                </a:lnTo>
                <a:lnTo>
                  <a:pt x="1365" y="737"/>
                </a:lnTo>
                <a:lnTo>
                  <a:pt x="1365" y="731"/>
                </a:lnTo>
                <a:lnTo>
                  <a:pt x="1366" y="726"/>
                </a:lnTo>
                <a:lnTo>
                  <a:pt x="1368" y="717"/>
                </a:lnTo>
                <a:lnTo>
                  <a:pt x="1371" y="695"/>
                </a:lnTo>
                <a:lnTo>
                  <a:pt x="1371" y="683"/>
                </a:lnTo>
                <a:lnTo>
                  <a:pt x="1371" y="677"/>
                </a:lnTo>
                <a:lnTo>
                  <a:pt x="1372" y="672"/>
                </a:lnTo>
                <a:lnTo>
                  <a:pt x="1372" y="192"/>
                </a:lnTo>
                <a:close/>
              </a:path>
            </a:pathLst>
          </a:custGeom>
          <a:gradFill rotWithShape="1">
            <a:gsLst>
              <a:gs pos="0">
                <a:srgbClr val="FFCC00">
                  <a:gamma/>
                  <a:shade val="46275"/>
                  <a:invGamma/>
                </a:srgbClr>
              </a:gs>
              <a:gs pos="50000">
                <a:srgbClr val="FFCC00">
                  <a:alpha val="70000"/>
                </a:srgbClr>
              </a:gs>
              <a:gs pos="100000">
                <a:srgbClr val="FFCC00">
                  <a:gamma/>
                  <a:shade val="46275"/>
                  <a:invGamma/>
                </a:srgbClr>
              </a:gs>
            </a:gsLst>
            <a:lin ang="5400000" scaled="1"/>
          </a:gradFill>
          <a:ln w="9525" cap="flat" cmpd="sng">
            <a:solidFill>
              <a:srgbClr val="000000"/>
            </a:solidFill>
            <a:prstDash val="solid"/>
            <a:round/>
            <a:headEnd type="none" w="med" len="med"/>
            <a:tailEnd type="none" w="med" len="med"/>
          </a:ln>
          <a:effectLst/>
        </p:spPr>
        <p:txBody>
          <a:bodyPr tIns="0" bIns="0" anchor="ctr"/>
          <a:lstStyle/>
          <a:p>
            <a:pPr>
              <a:defRPr/>
            </a:pPr>
            <a:endParaRPr lang="en-US" sz="1400" dirty="0">
              <a:latin typeface="Calibri" pitchFamily="34" charset="0"/>
            </a:endParaRPr>
          </a:p>
        </p:txBody>
      </p:sp>
      <p:sp>
        <p:nvSpPr>
          <p:cNvPr id="30788" name="Rectangle 57"/>
          <p:cNvSpPr>
            <a:spLocks noChangeArrowheads="1"/>
          </p:cNvSpPr>
          <p:nvPr/>
        </p:nvSpPr>
        <p:spPr bwMode="auto">
          <a:xfrm>
            <a:off x="6389688" y="2338388"/>
            <a:ext cx="1391599" cy="215444"/>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Network </a:t>
            </a:r>
            <a:r>
              <a:rPr lang="en-US" sz="1400" b="1" dirty="0" smtClean="0">
                <a:solidFill>
                  <a:srgbClr val="000000"/>
                </a:solidFill>
                <a:latin typeface="Calibri" pitchFamily="34" charset="0"/>
              </a:rPr>
              <a:t>Interface </a:t>
            </a:r>
            <a:endParaRPr lang="en-US" sz="1400" dirty="0">
              <a:solidFill>
                <a:srgbClr val="000000"/>
              </a:solidFill>
              <a:latin typeface="Calibri" pitchFamily="34" charset="0"/>
            </a:endParaRPr>
          </a:p>
        </p:txBody>
      </p:sp>
      <p:sp>
        <p:nvSpPr>
          <p:cNvPr id="30789" name="Rectangle 58"/>
          <p:cNvSpPr>
            <a:spLocks noChangeArrowheads="1"/>
          </p:cNvSpPr>
          <p:nvPr/>
        </p:nvSpPr>
        <p:spPr bwMode="auto">
          <a:xfrm>
            <a:off x="6530975" y="2797175"/>
            <a:ext cx="282963" cy="215444"/>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NFS</a:t>
            </a:r>
            <a:endParaRPr lang="en-US" sz="1400" dirty="0">
              <a:solidFill>
                <a:srgbClr val="000000"/>
              </a:solidFill>
              <a:latin typeface="Calibri" pitchFamily="34" charset="0"/>
            </a:endParaRPr>
          </a:p>
        </p:txBody>
      </p:sp>
      <p:sp>
        <p:nvSpPr>
          <p:cNvPr id="30790" name="Rectangle 59"/>
          <p:cNvSpPr>
            <a:spLocks noChangeArrowheads="1"/>
          </p:cNvSpPr>
          <p:nvPr/>
        </p:nvSpPr>
        <p:spPr bwMode="auto">
          <a:xfrm>
            <a:off x="7246938" y="2797175"/>
            <a:ext cx="307007" cy="215444"/>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CIFS</a:t>
            </a:r>
            <a:endParaRPr lang="en-US" sz="1400" dirty="0">
              <a:solidFill>
                <a:srgbClr val="000000"/>
              </a:solidFill>
              <a:latin typeface="Calibri" pitchFamily="34" charset="0"/>
            </a:endParaRPr>
          </a:p>
        </p:txBody>
      </p:sp>
      <p:sp>
        <p:nvSpPr>
          <p:cNvPr id="30791" name="Rectangle 60"/>
          <p:cNvSpPr>
            <a:spLocks noChangeArrowheads="1"/>
          </p:cNvSpPr>
          <p:nvPr/>
        </p:nvSpPr>
        <p:spPr bwMode="auto">
          <a:xfrm>
            <a:off x="6519863" y="3254375"/>
            <a:ext cx="1137234" cy="215444"/>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NAS Device OS </a:t>
            </a:r>
            <a:endParaRPr lang="en-US" sz="1400" dirty="0">
              <a:solidFill>
                <a:srgbClr val="000000"/>
              </a:solidFill>
              <a:latin typeface="Calibri" pitchFamily="34" charset="0"/>
            </a:endParaRPr>
          </a:p>
        </p:txBody>
      </p:sp>
      <p:sp>
        <p:nvSpPr>
          <p:cNvPr id="30792" name="Rectangle 61"/>
          <p:cNvSpPr>
            <a:spLocks noChangeArrowheads="1"/>
          </p:cNvSpPr>
          <p:nvPr/>
        </p:nvSpPr>
        <p:spPr bwMode="auto">
          <a:xfrm>
            <a:off x="6416675" y="3713163"/>
            <a:ext cx="1306512" cy="215444"/>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Storage </a:t>
            </a:r>
            <a:r>
              <a:rPr lang="en-US" sz="1400" b="1" dirty="0" smtClean="0">
                <a:solidFill>
                  <a:srgbClr val="000000"/>
                </a:solidFill>
                <a:latin typeface="Calibri" pitchFamily="34" charset="0"/>
              </a:rPr>
              <a:t>Interface </a:t>
            </a:r>
            <a:endParaRPr lang="en-US" sz="1400" dirty="0">
              <a:solidFill>
                <a:srgbClr val="000000"/>
              </a:solidFill>
              <a:latin typeface="Calibri" pitchFamily="34" charset="0"/>
            </a:endParaRPr>
          </a:p>
        </p:txBody>
      </p:sp>
      <p:sp>
        <p:nvSpPr>
          <p:cNvPr id="30793" name="Rectangle 62"/>
          <p:cNvSpPr>
            <a:spLocks noChangeArrowheads="1"/>
          </p:cNvSpPr>
          <p:nvPr/>
        </p:nvSpPr>
        <p:spPr bwMode="auto">
          <a:xfrm>
            <a:off x="4572000" y="2514600"/>
            <a:ext cx="780663" cy="215444"/>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NAS </a:t>
            </a:r>
            <a:r>
              <a:rPr lang="en-US" sz="1400" b="1" dirty="0" smtClean="0">
                <a:solidFill>
                  <a:srgbClr val="000000"/>
                </a:solidFill>
                <a:latin typeface="Calibri" pitchFamily="34" charset="0"/>
              </a:rPr>
              <a:t>Head </a:t>
            </a:r>
            <a:endParaRPr lang="en-US" sz="1400" dirty="0">
              <a:latin typeface="Calibri" pitchFamily="34" charset="0"/>
            </a:endParaRPr>
          </a:p>
        </p:txBody>
      </p:sp>
      <p:sp>
        <p:nvSpPr>
          <p:cNvPr id="30794" name="Rectangle 63"/>
          <p:cNvSpPr>
            <a:spLocks noChangeArrowheads="1"/>
          </p:cNvSpPr>
          <p:nvPr/>
        </p:nvSpPr>
        <p:spPr bwMode="auto">
          <a:xfrm>
            <a:off x="2187575" y="2306638"/>
            <a:ext cx="282963" cy="215444"/>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NFS</a:t>
            </a:r>
            <a:endParaRPr lang="en-US" sz="1400" dirty="0">
              <a:latin typeface="Calibri" pitchFamily="34" charset="0"/>
            </a:endParaRPr>
          </a:p>
        </p:txBody>
      </p:sp>
      <p:sp>
        <p:nvSpPr>
          <p:cNvPr id="30795" name="Rectangle 64"/>
          <p:cNvSpPr>
            <a:spLocks noChangeArrowheads="1"/>
          </p:cNvSpPr>
          <p:nvPr/>
        </p:nvSpPr>
        <p:spPr bwMode="auto">
          <a:xfrm>
            <a:off x="2189163" y="3786188"/>
            <a:ext cx="307007" cy="215444"/>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CIFS</a:t>
            </a:r>
            <a:endParaRPr lang="en-US" sz="1400" dirty="0">
              <a:latin typeface="Calibri" pitchFamily="34" charset="0"/>
            </a:endParaRPr>
          </a:p>
        </p:txBody>
      </p:sp>
      <p:sp>
        <p:nvSpPr>
          <p:cNvPr id="30796" name="Rectangle 65"/>
          <p:cNvSpPr>
            <a:spLocks noChangeArrowheads="1"/>
          </p:cNvSpPr>
          <p:nvPr/>
        </p:nvSpPr>
        <p:spPr bwMode="auto">
          <a:xfrm>
            <a:off x="990600" y="2209800"/>
            <a:ext cx="423193" cy="215444"/>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UNIX </a:t>
            </a:r>
            <a:endParaRPr lang="en-US" sz="1400" dirty="0">
              <a:latin typeface="Calibri" pitchFamily="34" charset="0"/>
            </a:endParaRPr>
          </a:p>
        </p:txBody>
      </p:sp>
      <p:sp>
        <p:nvSpPr>
          <p:cNvPr id="30797" name="Rectangle 66"/>
          <p:cNvSpPr>
            <a:spLocks noChangeArrowheads="1"/>
          </p:cNvSpPr>
          <p:nvPr/>
        </p:nvSpPr>
        <p:spPr bwMode="auto">
          <a:xfrm>
            <a:off x="762000" y="4902200"/>
            <a:ext cx="700641" cy="215444"/>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Windows</a:t>
            </a:r>
            <a:endParaRPr lang="en-US" sz="1400" dirty="0">
              <a:latin typeface="Calibri" pitchFamily="34" charset="0"/>
            </a:endParaRPr>
          </a:p>
        </p:txBody>
      </p:sp>
      <p:sp>
        <p:nvSpPr>
          <p:cNvPr id="30798" name="Freeform 67"/>
          <p:cNvSpPr>
            <a:spLocks/>
          </p:cNvSpPr>
          <p:nvPr/>
        </p:nvSpPr>
        <p:spPr bwMode="auto">
          <a:xfrm>
            <a:off x="2786063" y="2774950"/>
            <a:ext cx="922337" cy="595313"/>
          </a:xfrm>
          <a:custGeom>
            <a:avLst/>
            <a:gdLst>
              <a:gd name="T0" fmla="*/ 2147483647 w 1744"/>
              <a:gd name="T1" fmla="*/ 2147483647 h 1124"/>
              <a:gd name="T2" fmla="*/ 2147483647 w 1744"/>
              <a:gd name="T3" fmla="*/ 2147483647 h 1124"/>
              <a:gd name="T4" fmla="*/ 2147483647 w 1744"/>
              <a:gd name="T5" fmla="*/ 2147483647 h 1124"/>
              <a:gd name="T6" fmla="*/ 2147483647 w 1744"/>
              <a:gd name="T7" fmla="*/ 2147483647 h 1124"/>
              <a:gd name="T8" fmla="*/ 2147483647 w 1744"/>
              <a:gd name="T9" fmla="*/ 2147483647 h 1124"/>
              <a:gd name="T10" fmla="*/ 2147483647 w 1744"/>
              <a:gd name="T11" fmla="*/ 2147483647 h 1124"/>
              <a:gd name="T12" fmla="*/ 2147483647 w 1744"/>
              <a:gd name="T13" fmla="*/ 2147483647 h 1124"/>
              <a:gd name="T14" fmla="*/ 2147483647 w 1744"/>
              <a:gd name="T15" fmla="*/ 2147483647 h 1124"/>
              <a:gd name="T16" fmla="*/ 2147483647 w 1744"/>
              <a:gd name="T17" fmla="*/ 2147483647 h 1124"/>
              <a:gd name="T18" fmla="*/ 2147483647 w 1744"/>
              <a:gd name="T19" fmla="*/ 2147483647 h 1124"/>
              <a:gd name="T20" fmla="*/ 2147483647 w 1744"/>
              <a:gd name="T21" fmla="*/ 2147483647 h 1124"/>
              <a:gd name="T22" fmla="*/ 2147483647 w 1744"/>
              <a:gd name="T23" fmla="*/ 2147483647 h 1124"/>
              <a:gd name="T24" fmla="*/ 2147483647 w 1744"/>
              <a:gd name="T25" fmla="*/ 2147483647 h 1124"/>
              <a:gd name="T26" fmla="*/ 2147483647 w 1744"/>
              <a:gd name="T27" fmla="*/ 2147483647 h 1124"/>
              <a:gd name="T28" fmla="*/ 2147483647 w 1744"/>
              <a:gd name="T29" fmla="*/ 2147483647 h 1124"/>
              <a:gd name="T30" fmla="*/ 2147483647 w 1744"/>
              <a:gd name="T31" fmla="*/ 2147483647 h 1124"/>
              <a:gd name="T32" fmla="*/ 2147483647 w 1744"/>
              <a:gd name="T33" fmla="*/ 2147483647 h 1124"/>
              <a:gd name="T34" fmla="*/ 0 w 1744"/>
              <a:gd name="T35" fmla="*/ 2147483647 h 1124"/>
              <a:gd name="T36" fmla="*/ 2147483647 w 1744"/>
              <a:gd name="T37" fmla="*/ 2147483647 h 1124"/>
              <a:gd name="T38" fmla="*/ 2147483647 w 1744"/>
              <a:gd name="T39" fmla="*/ 2147483647 h 1124"/>
              <a:gd name="T40" fmla="*/ 2147483647 w 1744"/>
              <a:gd name="T41" fmla="*/ 2147483647 h 1124"/>
              <a:gd name="T42" fmla="*/ 2147483647 w 1744"/>
              <a:gd name="T43" fmla="*/ 2147483647 h 1124"/>
              <a:gd name="T44" fmla="*/ 2147483647 w 1744"/>
              <a:gd name="T45" fmla="*/ 2147483647 h 1124"/>
              <a:gd name="T46" fmla="*/ 2147483647 w 1744"/>
              <a:gd name="T47" fmla="*/ 2147483647 h 1124"/>
              <a:gd name="T48" fmla="*/ 2147483647 w 1744"/>
              <a:gd name="T49" fmla="*/ 2147483647 h 1124"/>
              <a:gd name="T50" fmla="*/ 2147483647 w 1744"/>
              <a:gd name="T51" fmla="*/ 2147483647 h 1124"/>
              <a:gd name="T52" fmla="*/ 2147483647 w 1744"/>
              <a:gd name="T53" fmla="*/ 2147483647 h 1124"/>
              <a:gd name="T54" fmla="*/ 2147483647 w 1744"/>
              <a:gd name="T55" fmla="*/ 2147483647 h 1124"/>
              <a:gd name="T56" fmla="*/ 2147483647 w 1744"/>
              <a:gd name="T57" fmla="*/ 2147483647 h 1124"/>
              <a:gd name="T58" fmla="*/ 2147483647 w 1744"/>
              <a:gd name="T59" fmla="*/ 2147483647 h 1124"/>
              <a:gd name="T60" fmla="*/ 2147483647 w 1744"/>
              <a:gd name="T61" fmla="*/ 2147483647 h 1124"/>
              <a:gd name="T62" fmla="*/ 2147483647 w 1744"/>
              <a:gd name="T63" fmla="*/ 2147483647 h 1124"/>
              <a:gd name="T64" fmla="*/ 2147483647 w 1744"/>
              <a:gd name="T65" fmla="*/ 2147483647 h 1124"/>
              <a:gd name="T66" fmla="*/ 2147483647 w 1744"/>
              <a:gd name="T67" fmla="*/ 2147483647 h 1124"/>
              <a:gd name="T68" fmla="*/ 2147483647 w 1744"/>
              <a:gd name="T69" fmla="*/ 2147483647 h 1124"/>
              <a:gd name="T70" fmla="*/ 2147483647 w 1744"/>
              <a:gd name="T71" fmla="*/ 2147483647 h 1124"/>
              <a:gd name="T72" fmla="*/ 2147483647 w 1744"/>
              <a:gd name="T73" fmla="*/ 2147483647 h 1124"/>
              <a:gd name="T74" fmla="*/ 2147483647 w 1744"/>
              <a:gd name="T75" fmla="*/ 2147483647 h 1124"/>
              <a:gd name="T76" fmla="*/ 2147483647 w 1744"/>
              <a:gd name="T77" fmla="*/ 2147483647 h 1124"/>
              <a:gd name="T78" fmla="*/ 2147483647 w 1744"/>
              <a:gd name="T79" fmla="*/ 2147483647 h 1124"/>
              <a:gd name="T80" fmla="*/ 2147483647 w 1744"/>
              <a:gd name="T81" fmla="*/ 2147483647 h 1124"/>
              <a:gd name="T82" fmla="*/ 2147483647 w 1744"/>
              <a:gd name="T83" fmla="*/ 2147483647 h 1124"/>
              <a:gd name="T84" fmla="*/ 2147483647 w 1744"/>
              <a:gd name="T85" fmla="*/ 2147483647 h 1124"/>
              <a:gd name="T86" fmla="*/ 2147483647 w 1744"/>
              <a:gd name="T87" fmla="*/ 2147483647 h 1124"/>
              <a:gd name="T88" fmla="*/ 2147483647 w 1744"/>
              <a:gd name="T89" fmla="*/ 2147483647 h 1124"/>
              <a:gd name="T90" fmla="*/ 2147483647 w 1744"/>
              <a:gd name="T91" fmla="*/ 2147483647 h 1124"/>
              <a:gd name="T92" fmla="*/ 2147483647 w 1744"/>
              <a:gd name="T93" fmla="*/ 2147483647 h 1124"/>
              <a:gd name="T94" fmla="*/ 2147483647 w 1744"/>
              <a:gd name="T95" fmla="*/ 2147483647 h 1124"/>
              <a:gd name="T96" fmla="*/ 2147483647 w 1744"/>
              <a:gd name="T97" fmla="*/ 2147483647 h 11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44"/>
              <a:gd name="T148" fmla="*/ 0 h 1124"/>
              <a:gd name="T149" fmla="*/ 1744 w 1744"/>
              <a:gd name="T150" fmla="*/ 1124 h 11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44" h="1124">
                <a:moveTo>
                  <a:pt x="1627" y="171"/>
                </a:moveTo>
                <a:lnTo>
                  <a:pt x="1617" y="151"/>
                </a:lnTo>
                <a:lnTo>
                  <a:pt x="1605" y="132"/>
                </a:lnTo>
                <a:lnTo>
                  <a:pt x="1591" y="114"/>
                </a:lnTo>
                <a:lnTo>
                  <a:pt x="1577" y="98"/>
                </a:lnTo>
                <a:lnTo>
                  <a:pt x="1560" y="81"/>
                </a:lnTo>
                <a:lnTo>
                  <a:pt x="1543" y="67"/>
                </a:lnTo>
                <a:lnTo>
                  <a:pt x="1524" y="52"/>
                </a:lnTo>
                <a:lnTo>
                  <a:pt x="1505" y="40"/>
                </a:lnTo>
                <a:lnTo>
                  <a:pt x="1462" y="20"/>
                </a:lnTo>
                <a:lnTo>
                  <a:pt x="1419" y="7"/>
                </a:lnTo>
                <a:lnTo>
                  <a:pt x="1375" y="1"/>
                </a:lnTo>
                <a:lnTo>
                  <a:pt x="1354" y="0"/>
                </a:lnTo>
                <a:lnTo>
                  <a:pt x="1333" y="2"/>
                </a:lnTo>
                <a:lnTo>
                  <a:pt x="1308" y="6"/>
                </a:lnTo>
                <a:lnTo>
                  <a:pt x="1285" y="12"/>
                </a:lnTo>
                <a:lnTo>
                  <a:pt x="1264" y="20"/>
                </a:lnTo>
                <a:lnTo>
                  <a:pt x="1245" y="32"/>
                </a:lnTo>
                <a:lnTo>
                  <a:pt x="1224" y="44"/>
                </a:lnTo>
                <a:lnTo>
                  <a:pt x="1206" y="60"/>
                </a:lnTo>
                <a:lnTo>
                  <a:pt x="1189" y="78"/>
                </a:lnTo>
                <a:lnTo>
                  <a:pt x="1175" y="98"/>
                </a:lnTo>
                <a:lnTo>
                  <a:pt x="1137" y="76"/>
                </a:lnTo>
                <a:lnTo>
                  <a:pt x="1098" y="58"/>
                </a:lnTo>
                <a:lnTo>
                  <a:pt x="1060" y="43"/>
                </a:lnTo>
                <a:lnTo>
                  <a:pt x="1024" y="31"/>
                </a:lnTo>
                <a:lnTo>
                  <a:pt x="985" y="20"/>
                </a:lnTo>
                <a:lnTo>
                  <a:pt x="947" y="14"/>
                </a:lnTo>
                <a:lnTo>
                  <a:pt x="909" y="10"/>
                </a:lnTo>
                <a:lnTo>
                  <a:pt x="873" y="9"/>
                </a:lnTo>
                <a:lnTo>
                  <a:pt x="834" y="10"/>
                </a:lnTo>
                <a:lnTo>
                  <a:pt x="796" y="14"/>
                </a:lnTo>
                <a:lnTo>
                  <a:pt x="757" y="20"/>
                </a:lnTo>
                <a:lnTo>
                  <a:pt x="721" y="31"/>
                </a:lnTo>
                <a:lnTo>
                  <a:pt x="683" y="43"/>
                </a:lnTo>
                <a:lnTo>
                  <a:pt x="645" y="58"/>
                </a:lnTo>
                <a:lnTo>
                  <a:pt x="606" y="76"/>
                </a:lnTo>
                <a:lnTo>
                  <a:pt x="570" y="98"/>
                </a:lnTo>
                <a:lnTo>
                  <a:pt x="553" y="78"/>
                </a:lnTo>
                <a:lnTo>
                  <a:pt x="537" y="60"/>
                </a:lnTo>
                <a:lnTo>
                  <a:pt x="519" y="44"/>
                </a:lnTo>
                <a:lnTo>
                  <a:pt x="501" y="32"/>
                </a:lnTo>
                <a:lnTo>
                  <a:pt x="480" y="20"/>
                </a:lnTo>
                <a:lnTo>
                  <a:pt x="460" y="12"/>
                </a:lnTo>
                <a:lnTo>
                  <a:pt x="437" y="6"/>
                </a:lnTo>
                <a:lnTo>
                  <a:pt x="414" y="2"/>
                </a:lnTo>
                <a:lnTo>
                  <a:pt x="370" y="1"/>
                </a:lnTo>
                <a:lnTo>
                  <a:pt x="327" y="7"/>
                </a:lnTo>
                <a:lnTo>
                  <a:pt x="283" y="20"/>
                </a:lnTo>
                <a:lnTo>
                  <a:pt x="241" y="40"/>
                </a:lnTo>
                <a:lnTo>
                  <a:pt x="220" y="52"/>
                </a:lnTo>
                <a:lnTo>
                  <a:pt x="202" y="67"/>
                </a:lnTo>
                <a:lnTo>
                  <a:pt x="184" y="81"/>
                </a:lnTo>
                <a:lnTo>
                  <a:pt x="168" y="98"/>
                </a:lnTo>
                <a:lnTo>
                  <a:pt x="153" y="114"/>
                </a:lnTo>
                <a:lnTo>
                  <a:pt x="141" y="132"/>
                </a:lnTo>
                <a:lnTo>
                  <a:pt x="120" y="171"/>
                </a:lnTo>
                <a:lnTo>
                  <a:pt x="109" y="193"/>
                </a:lnTo>
                <a:lnTo>
                  <a:pt x="103" y="216"/>
                </a:lnTo>
                <a:lnTo>
                  <a:pt x="97" y="237"/>
                </a:lnTo>
                <a:lnTo>
                  <a:pt x="96" y="261"/>
                </a:lnTo>
                <a:lnTo>
                  <a:pt x="95" y="283"/>
                </a:lnTo>
                <a:lnTo>
                  <a:pt x="99" y="307"/>
                </a:lnTo>
                <a:lnTo>
                  <a:pt x="112" y="352"/>
                </a:lnTo>
                <a:lnTo>
                  <a:pt x="84" y="376"/>
                </a:lnTo>
                <a:lnTo>
                  <a:pt x="61" y="403"/>
                </a:lnTo>
                <a:lnTo>
                  <a:pt x="42" y="429"/>
                </a:lnTo>
                <a:lnTo>
                  <a:pt x="28" y="456"/>
                </a:lnTo>
                <a:lnTo>
                  <a:pt x="15" y="480"/>
                </a:lnTo>
                <a:lnTo>
                  <a:pt x="6" y="506"/>
                </a:lnTo>
                <a:lnTo>
                  <a:pt x="1" y="532"/>
                </a:lnTo>
                <a:lnTo>
                  <a:pt x="0" y="559"/>
                </a:lnTo>
                <a:lnTo>
                  <a:pt x="1" y="583"/>
                </a:lnTo>
                <a:lnTo>
                  <a:pt x="6" y="609"/>
                </a:lnTo>
                <a:lnTo>
                  <a:pt x="15" y="634"/>
                </a:lnTo>
                <a:lnTo>
                  <a:pt x="28" y="661"/>
                </a:lnTo>
                <a:lnTo>
                  <a:pt x="42" y="685"/>
                </a:lnTo>
                <a:lnTo>
                  <a:pt x="61" y="711"/>
                </a:lnTo>
                <a:lnTo>
                  <a:pt x="84" y="736"/>
                </a:lnTo>
                <a:lnTo>
                  <a:pt x="112" y="763"/>
                </a:lnTo>
                <a:lnTo>
                  <a:pt x="99" y="806"/>
                </a:lnTo>
                <a:lnTo>
                  <a:pt x="95" y="827"/>
                </a:lnTo>
                <a:lnTo>
                  <a:pt x="96" y="851"/>
                </a:lnTo>
                <a:lnTo>
                  <a:pt x="97" y="873"/>
                </a:lnTo>
                <a:lnTo>
                  <a:pt x="103" y="896"/>
                </a:lnTo>
                <a:lnTo>
                  <a:pt x="109" y="917"/>
                </a:lnTo>
                <a:lnTo>
                  <a:pt x="120" y="941"/>
                </a:lnTo>
                <a:lnTo>
                  <a:pt x="133" y="969"/>
                </a:lnTo>
                <a:lnTo>
                  <a:pt x="151" y="994"/>
                </a:lnTo>
                <a:lnTo>
                  <a:pt x="172" y="1017"/>
                </a:lnTo>
                <a:lnTo>
                  <a:pt x="183" y="1028"/>
                </a:lnTo>
                <a:lnTo>
                  <a:pt x="196" y="1040"/>
                </a:lnTo>
                <a:lnTo>
                  <a:pt x="216" y="1057"/>
                </a:lnTo>
                <a:lnTo>
                  <a:pt x="241" y="1072"/>
                </a:lnTo>
                <a:lnTo>
                  <a:pt x="262" y="1083"/>
                </a:lnTo>
                <a:lnTo>
                  <a:pt x="283" y="1093"/>
                </a:lnTo>
                <a:lnTo>
                  <a:pt x="305" y="1100"/>
                </a:lnTo>
                <a:lnTo>
                  <a:pt x="327" y="1106"/>
                </a:lnTo>
                <a:lnTo>
                  <a:pt x="348" y="1109"/>
                </a:lnTo>
                <a:lnTo>
                  <a:pt x="370" y="1112"/>
                </a:lnTo>
                <a:lnTo>
                  <a:pt x="391" y="1112"/>
                </a:lnTo>
                <a:lnTo>
                  <a:pt x="414" y="1111"/>
                </a:lnTo>
                <a:lnTo>
                  <a:pt x="437" y="1106"/>
                </a:lnTo>
                <a:lnTo>
                  <a:pt x="442" y="1103"/>
                </a:lnTo>
                <a:lnTo>
                  <a:pt x="444" y="1102"/>
                </a:lnTo>
                <a:lnTo>
                  <a:pt x="448" y="1102"/>
                </a:lnTo>
                <a:lnTo>
                  <a:pt x="460" y="1100"/>
                </a:lnTo>
                <a:lnTo>
                  <a:pt x="469" y="1095"/>
                </a:lnTo>
                <a:lnTo>
                  <a:pt x="474" y="1093"/>
                </a:lnTo>
                <a:lnTo>
                  <a:pt x="477" y="1091"/>
                </a:lnTo>
                <a:lnTo>
                  <a:pt x="480" y="1091"/>
                </a:lnTo>
                <a:lnTo>
                  <a:pt x="490" y="1085"/>
                </a:lnTo>
                <a:lnTo>
                  <a:pt x="501" y="1081"/>
                </a:lnTo>
                <a:lnTo>
                  <a:pt x="509" y="1073"/>
                </a:lnTo>
                <a:lnTo>
                  <a:pt x="519" y="1067"/>
                </a:lnTo>
                <a:lnTo>
                  <a:pt x="522" y="1063"/>
                </a:lnTo>
                <a:lnTo>
                  <a:pt x="527" y="1059"/>
                </a:lnTo>
                <a:lnTo>
                  <a:pt x="537" y="1052"/>
                </a:lnTo>
                <a:lnTo>
                  <a:pt x="553" y="1034"/>
                </a:lnTo>
                <a:lnTo>
                  <a:pt x="570" y="1016"/>
                </a:lnTo>
                <a:lnTo>
                  <a:pt x="604" y="1040"/>
                </a:lnTo>
                <a:lnTo>
                  <a:pt x="639" y="1063"/>
                </a:lnTo>
                <a:lnTo>
                  <a:pt x="675" y="1081"/>
                </a:lnTo>
                <a:lnTo>
                  <a:pt x="711" y="1096"/>
                </a:lnTo>
                <a:lnTo>
                  <a:pt x="747" y="1107"/>
                </a:lnTo>
                <a:lnTo>
                  <a:pt x="784" y="1117"/>
                </a:lnTo>
                <a:lnTo>
                  <a:pt x="821" y="1121"/>
                </a:lnTo>
                <a:lnTo>
                  <a:pt x="859" y="1124"/>
                </a:lnTo>
                <a:lnTo>
                  <a:pt x="897" y="1121"/>
                </a:lnTo>
                <a:lnTo>
                  <a:pt x="935" y="1117"/>
                </a:lnTo>
                <a:lnTo>
                  <a:pt x="973" y="1107"/>
                </a:lnTo>
                <a:lnTo>
                  <a:pt x="1013" y="1096"/>
                </a:lnTo>
                <a:lnTo>
                  <a:pt x="1051" y="1081"/>
                </a:lnTo>
                <a:lnTo>
                  <a:pt x="1092" y="1063"/>
                </a:lnTo>
                <a:lnTo>
                  <a:pt x="1133" y="1040"/>
                </a:lnTo>
                <a:lnTo>
                  <a:pt x="1175" y="1016"/>
                </a:lnTo>
                <a:lnTo>
                  <a:pt x="1189" y="1034"/>
                </a:lnTo>
                <a:lnTo>
                  <a:pt x="1206" y="1052"/>
                </a:lnTo>
                <a:lnTo>
                  <a:pt x="1224" y="1067"/>
                </a:lnTo>
                <a:lnTo>
                  <a:pt x="1245" y="1081"/>
                </a:lnTo>
                <a:lnTo>
                  <a:pt x="1264" y="1091"/>
                </a:lnTo>
                <a:lnTo>
                  <a:pt x="1285" y="1100"/>
                </a:lnTo>
                <a:lnTo>
                  <a:pt x="1308" y="1106"/>
                </a:lnTo>
                <a:lnTo>
                  <a:pt x="1333" y="1111"/>
                </a:lnTo>
                <a:lnTo>
                  <a:pt x="1343" y="1111"/>
                </a:lnTo>
                <a:lnTo>
                  <a:pt x="1348" y="1111"/>
                </a:lnTo>
                <a:lnTo>
                  <a:pt x="1350" y="1111"/>
                </a:lnTo>
                <a:lnTo>
                  <a:pt x="1351" y="1111"/>
                </a:lnTo>
                <a:lnTo>
                  <a:pt x="1354" y="1112"/>
                </a:lnTo>
                <a:lnTo>
                  <a:pt x="1375" y="1112"/>
                </a:lnTo>
                <a:lnTo>
                  <a:pt x="1397" y="1109"/>
                </a:lnTo>
                <a:lnTo>
                  <a:pt x="1419" y="1106"/>
                </a:lnTo>
                <a:lnTo>
                  <a:pt x="1440" y="1100"/>
                </a:lnTo>
                <a:lnTo>
                  <a:pt x="1462" y="1093"/>
                </a:lnTo>
                <a:lnTo>
                  <a:pt x="1483" y="1083"/>
                </a:lnTo>
                <a:lnTo>
                  <a:pt x="1505" y="1072"/>
                </a:lnTo>
                <a:lnTo>
                  <a:pt x="1524" y="1059"/>
                </a:lnTo>
                <a:lnTo>
                  <a:pt x="1543" y="1046"/>
                </a:lnTo>
                <a:lnTo>
                  <a:pt x="1560" y="1030"/>
                </a:lnTo>
                <a:lnTo>
                  <a:pt x="1577" y="1015"/>
                </a:lnTo>
                <a:lnTo>
                  <a:pt x="1591" y="997"/>
                </a:lnTo>
                <a:lnTo>
                  <a:pt x="1605" y="980"/>
                </a:lnTo>
                <a:lnTo>
                  <a:pt x="1617" y="961"/>
                </a:lnTo>
                <a:lnTo>
                  <a:pt x="1627" y="941"/>
                </a:lnTo>
                <a:lnTo>
                  <a:pt x="1635" y="920"/>
                </a:lnTo>
                <a:lnTo>
                  <a:pt x="1641" y="901"/>
                </a:lnTo>
                <a:lnTo>
                  <a:pt x="1645" y="881"/>
                </a:lnTo>
                <a:lnTo>
                  <a:pt x="1649" y="862"/>
                </a:lnTo>
                <a:lnTo>
                  <a:pt x="1649" y="841"/>
                </a:lnTo>
                <a:lnTo>
                  <a:pt x="1648" y="821"/>
                </a:lnTo>
                <a:lnTo>
                  <a:pt x="1645" y="802"/>
                </a:lnTo>
                <a:lnTo>
                  <a:pt x="1642" y="783"/>
                </a:lnTo>
                <a:lnTo>
                  <a:pt x="1633" y="763"/>
                </a:lnTo>
                <a:lnTo>
                  <a:pt x="1659" y="735"/>
                </a:lnTo>
                <a:lnTo>
                  <a:pt x="1681" y="709"/>
                </a:lnTo>
                <a:lnTo>
                  <a:pt x="1699" y="682"/>
                </a:lnTo>
                <a:lnTo>
                  <a:pt x="1716" y="656"/>
                </a:lnTo>
                <a:lnTo>
                  <a:pt x="1727" y="630"/>
                </a:lnTo>
                <a:lnTo>
                  <a:pt x="1737" y="603"/>
                </a:lnTo>
                <a:lnTo>
                  <a:pt x="1741" y="577"/>
                </a:lnTo>
                <a:lnTo>
                  <a:pt x="1744" y="553"/>
                </a:lnTo>
                <a:lnTo>
                  <a:pt x="1741" y="526"/>
                </a:lnTo>
                <a:lnTo>
                  <a:pt x="1737" y="501"/>
                </a:lnTo>
                <a:lnTo>
                  <a:pt x="1727" y="475"/>
                </a:lnTo>
                <a:lnTo>
                  <a:pt x="1716" y="451"/>
                </a:lnTo>
                <a:lnTo>
                  <a:pt x="1699" y="424"/>
                </a:lnTo>
                <a:lnTo>
                  <a:pt x="1681" y="400"/>
                </a:lnTo>
                <a:lnTo>
                  <a:pt x="1659" y="376"/>
                </a:lnTo>
                <a:lnTo>
                  <a:pt x="1633" y="352"/>
                </a:lnTo>
                <a:lnTo>
                  <a:pt x="1639" y="328"/>
                </a:lnTo>
                <a:lnTo>
                  <a:pt x="1645" y="307"/>
                </a:lnTo>
                <a:lnTo>
                  <a:pt x="1648" y="283"/>
                </a:lnTo>
                <a:lnTo>
                  <a:pt x="1649" y="261"/>
                </a:lnTo>
                <a:lnTo>
                  <a:pt x="1645" y="237"/>
                </a:lnTo>
                <a:lnTo>
                  <a:pt x="1642" y="216"/>
                </a:lnTo>
                <a:lnTo>
                  <a:pt x="1636" y="193"/>
                </a:lnTo>
                <a:lnTo>
                  <a:pt x="1627" y="171"/>
                </a:lnTo>
                <a:close/>
              </a:path>
            </a:pathLst>
          </a:custGeom>
          <a:solidFill>
            <a:srgbClr val="FFFFFF"/>
          </a:solidFill>
          <a:ln w="9525">
            <a:noFill/>
            <a:round/>
            <a:headEnd/>
            <a:tailEnd/>
          </a:ln>
        </p:spPr>
        <p:txBody>
          <a:bodyPr/>
          <a:lstStyle/>
          <a:p>
            <a:endParaRPr lang="en-US" sz="1400" dirty="0">
              <a:latin typeface="Calibri" pitchFamily="34" charset="0"/>
            </a:endParaRPr>
          </a:p>
        </p:txBody>
      </p:sp>
      <p:sp>
        <p:nvSpPr>
          <p:cNvPr id="30799" name="Freeform 68"/>
          <p:cNvSpPr>
            <a:spLocks/>
          </p:cNvSpPr>
          <p:nvPr/>
        </p:nvSpPr>
        <p:spPr bwMode="auto">
          <a:xfrm>
            <a:off x="5473700" y="2894013"/>
            <a:ext cx="6350" cy="304800"/>
          </a:xfrm>
          <a:custGeom>
            <a:avLst/>
            <a:gdLst>
              <a:gd name="T0" fmla="*/ 2147483647 w 11"/>
              <a:gd name="T1" fmla="*/ 0 h 577"/>
              <a:gd name="T2" fmla="*/ 0 w 11"/>
              <a:gd name="T3" fmla="*/ 0 h 577"/>
              <a:gd name="T4" fmla="*/ 0 w 11"/>
              <a:gd name="T5" fmla="*/ 2147483647 h 577"/>
              <a:gd name="T6" fmla="*/ 0 w 11"/>
              <a:gd name="T7" fmla="*/ 2147483647 h 577"/>
              <a:gd name="T8" fmla="*/ 0 w 11"/>
              <a:gd name="T9" fmla="*/ 2147483647 h 577"/>
              <a:gd name="T10" fmla="*/ 2147483647 w 11"/>
              <a:gd name="T11" fmla="*/ 2147483647 h 577"/>
              <a:gd name="T12" fmla="*/ 2147483647 w 11"/>
              <a:gd name="T13" fmla="*/ 0 h 577"/>
              <a:gd name="T14" fmla="*/ 0 60000 65536"/>
              <a:gd name="T15" fmla="*/ 0 60000 65536"/>
              <a:gd name="T16" fmla="*/ 0 60000 65536"/>
              <a:gd name="T17" fmla="*/ 0 60000 65536"/>
              <a:gd name="T18" fmla="*/ 0 60000 65536"/>
              <a:gd name="T19" fmla="*/ 0 60000 65536"/>
              <a:gd name="T20" fmla="*/ 0 60000 65536"/>
              <a:gd name="T21" fmla="*/ 0 w 11"/>
              <a:gd name="T22" fmla="*/ 0 h 577"/>
              <a:gd name="T23" fmla="*/ 11 w 11"/>
              <a:gd name="T24" fmla="*/ 577 h 5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577">
                <a:moveTo>
                  <a:pt x="11" y="0"/>
                </a:moveTo>
                <a:lnTo>
                  <a:pt x="0" y="0"/>
                </a:lnTo>
                <a:lnTo>
                  <a:pt x="0" y="8"/>
                </a:lnTo>
                <a:lnTo>
                  <a:pt x="0" y="569"/>
                </a:lnTo>
                <a:lnTo>
                  <a:pt x="0" y="577"/>
                </a:lnTo>
                <a:lnTo>
                  <a:pt x="11" y="577"/>
                </a:lnTo>
                <a:lnTo>
                  <a:pt x="11" y="0"/>
                </a:lnTo>
                <a:close/>
              </a:path>
            </a:pathLst>
          </a:custGeom>
          <a:solidFill>
            <a:srgbClr val="666666"/>
          </a:solidFill>
          <a:ln w="9525">
            <a:noFill/>
            <a:round/>
            <a:headEnd/>
            <a:tailEnd/>
          </a:ln>
        </p:spPr>
        <p:txBody>
          <a:bodyPr/>
          <a:lstStyle/>
          <a:p>
            <a:endParaRPr lang="en-US" sz="1400" dirty="0">
              <a:latin typeface="Calibri" pitchFamily="34" charset="0"/>
            </a:endParaRPr>
          </a:p>
        </p:txBody>
      </p:sp>
      <p:sp>
        <p:nvSpPr>
          <p:cNvPr id="30800" name="Freeform 69"/>
          <p:cNvSpPr>
            <a:spLocks/>
          </p:cNvSpPr>
          <p:nvPr/>
        </p:nvSpPr>
        <p:spPr bwMode="auto">
          <a:xfrm>
            <a:off x="5362575" y="3036888"/>
            <a:ext cx="71438" cy="41275"/>
          </a:xfrm>
          <a:custGeom>
            <a:avLst/>
            <a:gdLst>
              <a:gd name="T0" fmla="*/ 2147483647 w 134"/>
              <a:gd name="T1" fmla="*/ 2147483647 h 78"/>
              <a:gd name="T2" fmla="*/ 2147483647 w 134"/>
              <a:gd name="T3" fmla="*/ 2147483647 h 78"/>
              <a:gd name="T4" fmla="*/ 2147483647 w 134"/>
              <a:gd name="T5" fmla="*/ 2147483647 h 78"/>
              <a:gd name="T6" fmla="*/ 2147483647 w 134"/>
              <a:gd name="T7" fmla="*/ 2147483647 h 78"/>
              <a:gd name="T8" fmla="*/ 2147483647 w 134"/>
              <a:gd name="T9" fmla="*/ 2147483647 h 78"/>
              <a:gd name="T10" fmla="*/ 2147483647 w 134"/>
              <a:gd name="T11" fmla="*/ 2147483647 h 78"/>
              <a:gd name="T12" fmla="*/ 2147483647 w 134"/>
              <a:gd name="T13" fmla="*/ 2147483647 h 78"/>
              <a:gd name="T14" fmla="*/ 2147483647 w 134"/>
              <a:gd name="T15" fmla="*/ 2147483647 h 78"/>
              <a:gd name="T16" fmla="*/ 2147483647 w 134"/>
              <a:gd name="T17" fmla="*/ 2147483647 h 78"/>
              <a:gd name="T18" fmla="*/ 2147483647 w 134"/>
              <a:gd name="T19" fmla="*/ 2147483647 h 78"/>
              <a:gd name="T20" fmla="*/ 2147483647 w 134"/>
              <a:gd name="T21" fmla="*/ 2147483647 h 78"/>
              <a:gd name="T22" fmla="*/ 2147483647 w 134"/>
              <a:gd name="T23" fmla="*/ 2147483647 h 78"/>
              <a:gd name="T24" fmla="*/ 2147483647 w 134"/>
              <a:gd name="T25" fmla="*/ 2147483647 h 78"/>
              <a:gd name="T26" fmla="*/ 2147483647 w 134"/>
              <a:gd name="T27" fmla="*/ 2147483647 h 78"/>
              <a:gd name="T28" fmla="*/ 2147483647 w 134"/>
              <a:gd name="T29" fmla="*/ 2147483647 h 78"/>
              <a:gd name="T30" fmla="*/ 2147483647 w 134"/>
              <a:gd name="T31" fmla="*/ 2147483647 h 78"/>
              <a:gd name="T32" fmla="*/ 2147483647 w 134"/>
              <a:gd name="T33" fmla="*/ 0 h 78"/>
              <a:gd name="T34" fmla="*/ 2147483647 w 134"/>
              <a:gd name="T35" fmla="*/ 0 h 78"/>
              <a:gd name="T36" fmla="*/ 2147483647 w 134"/>
              <a:gd name="T37" fmla="*/ 0 h 78"/>
              <a:gd name="T38" fmla="*/ 2147483647 w 134"/>
              <a:gd name="T39" fmla="*/ 2147483647 h 78"/>
              <a:gd name="T40" fmla="*/ 2147483647 w 134"/>
              <a:gd name="T41" fmla="*/ 2147483647 h 78"/>
              <a:gd name="T42" fmla="*/ 0 w 134"/>
              <a:gd name="T43" fmla="*/ 2147483647 h 78"/>
              <a:gd name="T44" fmla="*/ 0 w 134"/>
              <a:gd name="T45" fmla="*/ 2147483647 h 78"/>
              <a:gd name="T46" fmla="*/ 0 w 134"/>
              <a:gd name="T47" fmla="*/ 2147483647 h 78"/>
              <a:gd name="T48" fmla="*/ 0 w 134"/>
              <a:gd name="T49" fmla="*/ 2147483647 h 78"/>
              <a:gd name="T50" fmla="*/ 2147483647 w 134"/>
              <a:gd name="T51" fmla="*/ 2147483647 h 78"/>
              <a:gd name="T52" fmla="*/ 2147483647 w 134"/>
              <a:gd name="T53" fmla="*/ 2147483647 h 78"/>
              <a:gd name="T54" fmla="*/ 2147483647 w 134"/>
              <a:gd name="T55" fmla="*/ 2147483647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78"/>
              <a:gd name="T86" fmla="*/ 134 w 134"/>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78">
                <a:moveTo>
                  <a:pt x="18" y="78"/>
                </a:moveTo>
                <a:lnTo>
                  <a:pt x="112" y="78"/>
                </a:lnTo>
                <a:lnTo>
                  <a:pt x="112" y="77"/>
                </a:lnTo>
                <a:lnTo>
                  <a:pt x="113" y="77"/>
                </a:lnTo>
                <a:lnTo>
                  <a:pt x="115" y="77"/>
                </a:lnTo>
                <a:lnTo>
                  <a:pt x="120" y="77"/>
                </a:lnTo>
                <a:lnTo>
                  <a:pt x="124" y="75"/>
                </a:lnTo>
                <a:lnTo>
                  <a:pt x="128" y="74"/>
                </a:lnTo>
                <a:lnTo>
                  <a:pt x="128" y="71"/>
                </a:lnTo>
                <a:lnTo>
                  <a:pt x="128" y="70"/>
                </a:lnTo>
                <a:lnTo>
                  <a:pt x="130" y="70"/>
                </a:lnTo>
                <a:lnTo>
                  <a:pt x="132" y="68"/>
                </a:lnTo>
                <a:lnTo>
                  <a:pt x="134" y="60"/>
                </a:lnTo>
                <a:lnTo>
                  <a:pt x="134" y="18"/>
                </a:lnTo>
                <a:lnTo>
                  <a:pt x="132" y="10"/>
                </a:lnTo>
                <a:lnTo>
                  <a:pt x="128" y="4"/>
                </a:lnTo>
                <a:lnTo>
                  <a:pt x="120" y="0"/>
                </a:lnTo>
                <a:lnTo>
                  <a:pt x="112" y="0"/>
                </a:lnTo>
                <a:lnTo>
                  <a:pt x="18" y="0"/>
                </a:lnTo>
                <a:lnTo>
                  <a:pt x="10" y="2"/>
                </a:lnTo>
                <a:lnTo>
                  <a:pt x="4" y="5"/>
                </a:lnTo>
                <a:lnTo>
                  <a:pt x="0" y="10"/>
                </a:lnTo>
                <a:lnTo>
                  <a:pt x="0" y="18"/>
                </a:lnTo>
                <a:lnTo>
                  <a:pt x="0" y="60"/>
                </a:lnTo>
                <a:lnTo>
                  <a:pt x="0" y="66"/>
                </a:lnTo>
                <a:lnTo>
                  <a:pt x="4" y="72"/>
                </a:lnTo>
                <a:lnTo>
                  <a:pt x="10" y="76"/>
                </a:lnTo>
                <a:lnTo>
                  <a:pt x="18" y="78"/>
                </a:lnTo>
                <a:close/>
              </a:path>
            </a:pathLst>
          </a:custGeom>
          <a:solidFill>
            <a:srgbClr val="666666"/>
          </a:solidFill>
          <a:ln w="9525">
            <a:noFill/>
            <a:round/>
            <a:headEnd/>
            <a:tailEnd/>
          </a:ln>
        </p:spPr>
        <p:txBody>
          <a:bodyPr/>
          <a:lstStyle/>
          <a:p>
            <a:endParaRPr lang="en-US" sz="1400" dirty="0">
              <a:latin typeface="Calibri" pitchFamily="34" charset="0"/>
            </a:endParaRPr>
          </a:p>
        </p:txBody>
      </p:sp>
      <p:sp>
        <p:nvSpPr>
          <p:cNvPr id="30801" name="Rectangle 70"/>
          <p:cNvSpPr>
            <a:spLocks noChangeArrowheads="1"/>
          </p:cNvSpPr>
          <p:nvPr/>
        </p:nvSpPr>
        <p:spPr bwMode="auto">
          <a:xfrm>
            <a:off x="5386388" y="3062288"/>
            <a:ext cx="26987" cy="9525"/>
          </a:xfrm>
          <a:prstGeom prst="rect">
            <a:avLst/>
          </a:prstGeom>
          <a:solidFill>
            <a:srgbClr val="333333"/>
          </a:solidFill>
          <a:ln w="9525">
            <a:noFill/>
            <a:miter lim="800000"/>
            <a:headEnd/>
            <a:tailEnd/>
          </a:ln>
        </p:spPr>
        <p:txBody>
          <a:bodyPr/>
          <a:lstStyle/>
          <a:p>
            <a:endParaRPr lang="en-US" sz="1400" dirty="0">
              <a:latin typeface="Calibri" pitchFamily="34" charset="0"/>
            </a:endParaRPr>
          </a:p>
        </p:txBody>
      </p:sp>
      <p:sp>
        <p:nvSpPr>
          <p:cNvPr id="30802" name="Rectangle 71"/>
          <p:cNvSpPr>
            <a:spLocks noChangeArrowheads="1"/>
          </p:cNvSpPr>
          <p:nvPr/>
        </p:nvSpPr>
        <p:spPr bwMode="auto">
          <a:xfrm>
            <a:off x="5386388" y="3044825"/>
            <a:ext cx="26987" cy="11113"/>
          </a:xfrm>
          <a:prstGeom prst="rect">
            <a:avLst/>
          </a:prstGeom>
          <a:solidFill>
            <a:srgbClr val="333333"/>
          </a:solidFill>
          <a:ln w="9525">
            <a:noFill/>
            <a:miter lim="800000"/>
            <a:headEnd/>
            <a:tailEnd/>
          </a:ln>
        </p:spPr>
        <p:txBody>
          <a:bodyPr/>
          <a:lstStyle/>
          <a:p>
            <a:endParaRPr lang="en-US" sz="1400" dirty="0">
              <a:latin typeface="Calibri" pitchFamily="34" charset="0"/>
            </a:endParaRPr>
          </a:p>
        </p:txBody>
      </p:sp>
      <p:sp>
        <p:nvSpPr>
          <p:cNvPr id="30803" name="Rectangle 72"/>
          <p:cNvSpPr>
            <a:spLocks noChangeArrowheads="1"/>
          </p:cNvSpPr>
          <p:nvPr/>
        </p:nvSpPr>
        <p:spPr bwMode="auto">
          <a:xfrm>
            <a:off x="4654550" y="5181600"/>
            <a:ext cx="1006238" cy="215444"/>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Storage Array</a:t>
            </a:r>
            <a:endParaRPr lang="en-US" sz="1400" dirty="0">
              <a:latin typeface="Calibri" pitchFamily="34" charset="0"/>
            </a:endParaRPr>
          </a:p>
        </p:txBody>
      </p:sp>
      <p:sp>
        <p:nvSpPr>
          <p:cNvPr id="30804" name="Line 73"/>
          <p:cNvSpPr>
            <a:spLocks noChangeShapeType="1"/>
          </p:cNvSpPr>
          <p:nvPr/>
        </p:nvSpPr>
        <p:spPr bwMode="auto">
          <a:xfrm>
            <a:off x="3384550" y="2922588"/>
            <a:ext cx="1406525" cy="0"/>
          </a:xfrm>
          <a:prstGeom prst="line">
            <a:avLst/>
          </a:prstGeom>
          <a:noFill/>
          <a:ln w="25400">
            <a:solidFill>
              <a:srgbClr val="0000FF"/>
            </a:solidFill>
            <a:round/>
            <a:headEnd/>
            <a:tailEnd/>
          </a:ln>
        </p:spPr>
        <p:txBody>
          <a:bodyPr/>
          <a:lstStyle/>
          <a:p>
            <a:endParaRPr lang="en-US" sz="1400" dirty="0">
              <a:latin typeface="Calibri" pitchFamily="34" charset="0"/>
            </a:endParaRPr>
          </a:p>
        </p:txBody>
      </p:sp>
      <p:sp>
        <p:nvSpPr>
          <p:cNvPr id="30805" name="Line 74"/>
          <p:cNvSpPr>
            <a:spLocks noChangeShapeType="1"/>
          </p:cNvSpPr>
          <p:nvPr/>
        </p:nvSpPr>
        <p:spPr bwMode="auto">
          <a:xfrm>
            <a:off x="3482975" y="3186113"/>
            <a:ext cx="1393825" cy="0"/>
          </a:xfrm>
          <a:prstGeom prst="line">
            <a:avLst/>
          </a:prstGeom>
          <a:noFill/>
          <a:ln w="25400">
            <a:solidFill>
              <a:srgbClr val="0000FF"/>
            </a:solidFill>
            <a:round/>
            <a:headEnd/>
            <a:tailEnd/>
          </a:ln>
        </p:spPr>
        <p:txBody>
          <a:bodyPr/>
          <a:lstStyle/>
          <a:p>
            <a:endParaRPr lang="en-US" sz="1400" dirty="0">
              <a:latin typeface="Calibri" pitchFamily="34" charset="0"/>
            </a:endParaRPr>
          </a:p>
        </p:txBody>
      </p:sp>
      <p:pic>
        <p:nvPicPr>
          <p:cNvPr id="30806" name="Picture 79" descr="Client1"/>
          <p:cNvPicPr>
            <a:picLocks noChangeAspect="1" noChangeArrowheads="1"/>
          </p:cNvPicPr>
          <p:nvPr/>
        </p:nvPicPr>
        <p:blipFill>
          <a:blip r:embed="rId3" cstate="print"/>
          <a:srcRect/>
          <a:stretch>
            <a:fillRect/>
          </a:stretch>
        </p:blipFill>
        <p:spPr bwMode="auto">
          <a:xfrm>
            <a:off x="841375" y="1481138"/>
            <a:ext cx="835025" cy="652462"/>
          </a:xfrm>
          <a:prstGeom prst="rect">
            <a:avLst/>
          </a:prstGeom>
          <a:gradFill rotWithShape="1">
            <a:gsLst>
              <a:gs pos="0">
                <a:srgbClr val="F4F1E3"/>
              </a:gs>
              <a:gs pos="100000">
                <a:srgbClr val="E0D8B0"/>
              </a:gs>
            </a:gsLst>
            <a:lin ang="5400000" scaled="1"/>
          </a:gradFill>
          <a:ln w="28575" algn="ctr">
            <a:solidFill>
              <a:schemeClr val="bg1"/>
            </a:solidFill>
            <a:miter lim="800000"/>
            <a:headEnd/>
            <a:tailEnd/>
          </a:ln>
        </p:spPr>
      </p:pic>
      <p:pic>
        <p:nvPicPr>
          <p:cNvPr id="30807" name="Picture 80" descr="Client1"/>
          <p:cNvPicPr>
            <a:picLocks noChangeAspect="1" noChangeArrowheads="1"/>
          </p:cNvPicPr>
          <p:nvPr/>
        </p:nvPicPr>
        <p:blipFill>
          <a:blip r:embed="rId3" cstate="print"/>
          <a:srcRect/>
          <a:stretch>
            <a:fillRect/>
          </a:stretch>
        </p:blipFill>
        <p:spPr bwMode="auto">
          <a:xfrm>
            <a:off x="723900" y="4224338"/>
            <a:ext cx="835025" cy="652462"/>
          </a:xfrm>
          <a:prstGeom prst="rect">
            <a:avLst/>
          </a:prstGeom>
          <a:gradFill rotWithShape="1">
            <a:gsLst>
              <a:gs pos="0">
                <a:srgbClr val="F4F1E3"/>
              </a:gs>
              <a:gs pos="100000">
                <a:srgbClr val="E0D8B0"/>
              </a:gs>
            </a:gsLst>
            <a:lin ang="5400000" scaled="1"/>
          </a:gradFill>
          <a:ln w="28575" algn="ctr">
            <a:solidFill>
              <a:schemeClr val="bg1"/>
            </a:solidFill>
            <a:miter lim="800000"/>
            <a:headEnd/>
            <a:tailEnd/>
          </a:ln>
        </p:spPr>
      </p:pic>
      <p:sp>
        <p:nvSpPr>
          <p:cNvPr id="30808" name="Text Box 81"/>
          <p:cNvSpPr txBox="1">
            <a:spLocks noChangeArrowheads="1"/>
          </p:cNvSpPr>
          <p:nvPr/>
        </p:nvSpPr>
        <p:spPr bwMode="auto">
          <a:xfrm>
            <a:off x="6324600" y="5638800"/>
            <a:ext cx="376237" cy="212725"/>
          </a:xfrm>
          <a:prstGeom prst="rect">
            <a:avLst/>
          </a:prstGeom>
          <a:noFill/>
          <a:ln w="25400" algn="ctr">
            <a:noFill/>
            <a:miter lim="800000"/>
            <a:headEnd/>
            <a:tailEnd type="none" w="lg" len="med"/>
          </a:ln>
        </p:spPr>
        <p:txBody>
          <a:bodyPr wrap="none" lIns="0" tIns="0" rIns="0" bIns="0">
            <a:spAutoFit/>
          </a:bodyPr>
          <a:lstStyle/>
          <a:p>
            <a:pPr marL="354013" indent="-354013" defTabSz="941388"/>
            <a:r>
              <a:rPr lang="en-US" sz="1400" b="1" dirty="0">
                <a:solidFill>
                  <a:srgbClr val="000000"/>
                </a:solidFill>
              </a:rPr>
              <a:t>NAS</a:t>
            </a:r>
          </a:p>
        </p:txBody>
      </p:sp>
      <p:pic>
        <p:nvPicPr>
          <p:cNvPr id="30809" name="Picture 83" descr="Blade_thick.png"/>
          <p:cNvPicPr>
            <a:picLocks noChangeAspect="1"/>
          </p:cNvPicPr>
          <p:nvPr/>
        </p:nvPicPr>
        <p:blipFill>
          <a:blip r:embed="rId4" cstate="print"/>
          <a:srcRect/>
          <a:stretch>
            <a:fillRect/>
          </a:stretch>
        </p:blipFill>
        <p:spPr bwMode="auto">
          <a:xfrm>
            <a:off x="4419600" y="2743200"/>
            <a:ext cx="1403350" cy="533400"/>
          </a:xfrm>
          <a:prstGeom prst="rect">
            <a:avLst/>
          </a:prstGeom>
          <a:noFill/>
          <a:ln w="9525">
            <a:noFill/>
            <a:miter lim="800000"/>
            <a:headEnd/>
            <a:tailEnd/>
          </a:ln>
        </p:spPr>
      </p:pic>
      <p:pic>
        <p:nvPicPr>
          <p:cNvPr id="30810" name="Picture 84" descr="Storage Array_Tall.png"/>
          <p:cNvPicPr>
            <a:picLocks noChangeAspect="1"/>
          </p:cNvPicPr>
          <p:nvPr/>
        </p:nvPicPr>
        <p:blipFill>
          <a:blip r:embed="rId5" cstate="print"/>
          <a:srcRect/>
          <a:stretch>
            <a:fillRect/>
          </a:stretch>
        </p:blipFill>
        <p:spPr bwMode="auto">
          <a:xfrm>
            <a:off x="4800600" y="3733800"/>
            <a:ext cx="679450" cy="1447800"/>
          </a:xfrm>
          <a:prstGeom prst="rect">
            <a:avLst/>
          </a:prstGeom>
          <a:noFill/>
          <a:ln w="9525">
            <a:noFill/>
            <a:miter lim="800000"/>
            <a:headEnd/>
            <a:tailEnd/>
          </a:ln>
        </p:spPr>
      </p:pic>
      <p:pic>
        <p:nvPicPr>
          <p:cNvPr id="30811" name="Picture 6" descr="Blue Cloud.png"/>
          <p:cNvPicPr>
            <a:picLocks noChangeAspect="1"/>
          </p:cNvPicPr>
          <p:nvPr/>
        </p:nvPicPr>
        <p:blipFill>
          <a:blip r:embed="rId6" cstate="print"/>
          <a:srcRect/>
          <a:stretch>
            <a:fillRect/>
          </a:stretch>
        </p:blipFill>
        <p:spPr bwMode="auto">
          <a:xfrm>
            <a:off x="2667000" y="2724150"/>
            <a:ext cx="1041400" cy="539750"/>
          </a:xfrm>
          <a:prstGeom prst="rect">
            <a:avLst/>
          </a:prstGeom>
          <a:noFill/>
          <a:ln w="9525">
            <a:noFill/>
            <a:miter lim="800000"/>
            <a:headEnd/>
            <a:tailEnd/>
          </a:ln>
        </p:spPr>
      </p:pic>
      <p:sp>
        <p:nvSpPr>
          <p:cNvPr id="30812" name="Rectangle 27"/>
          <p:cNvSpPr>
            <a:spLocks noChangeArrowheads="1"/>
          </p:cNvSpPr>
          <p:nvPr/>
        </p:nvSpPr>
        <p:spPr bwMode="auto">
          <a:xfrm>
            <a:off x="3009900" y="2917825"/>
            <a:ext cx="144270" cy="215444"/>
          </a:xfrm>
          <a:prstGeom prst="rect">
            <a:avLst/>
          </a:prstGeom>
          <a:noFill/>
          <a:ln w="9525">
            <a:noFill/>
            <a:miter lim="800000"/>
            <a:headEnd/>
            <a:tailEnd/>
          </a:ln>
        </p:spPr>
        <p:txBody>
          <a:bodyPr wrap="none" lIns="0" tIns="0" rIns="0" bIns="0">
            <a:spAutoFit/>
          </a:bodyPr>
          <a:lstStyle/>
          <a:p>
            <a:r>
              <a:rPr lang="en-US" sz="1400" b="1" dirty="0">
                <a:solidFill>
                  <a:srgbClr val="000000"/>
                </a:solidFill>
                <a:latin typeface="Calibri" pitchFamily="34" charset="0"/>
              </a:rPr>
              <a:t>IP</a:t>
            </a:r>
            <a:endParaRPr lang="en-US" sz="1400" b="1" dirty="0">
              <a:latin typeface="Calibri" pitchFamily="34" charset="0"/>
            </a:endParaRPr>
          </a:p>
        </p:txBody>
      </p:sp>
      <p:sp>
        <p:nvSpPr>
          <p:cNvPr id="84" name="Footer Placeholder 3"/>
          <p:cNvSpPr>
            <a:spLocks noGrp="1"/>
          </p:cNvSpPr>
          <p:nvPr>
            <p:ph type="ftr" sz="quarter" idx="10"/>
          </p:nvPr>
        </p:nvSpPr>
        <p:spPr>
          <a:xfrm>
            <a:off x="4419600" y="6629400"/>
            <a:ext cx="4191000" cy="228600"/>
          </a:xfrm>
        </p:spPr>
        <p:txBody>
          <a:bodyPr/>
          <a:lstStyle/>
          <a:p>
            <a:r>
              <a:rPr lang="en-US" dirty="0" smtClean="0"/>
              <a:t>Classic Data Center</a:t>
            </a:r>
            <a:endParaRPr lang="en-US" dirty="0"/>
          </a:p>
        </p:txBody>
      </p:sp>
      <p:sp>
        <p:nvSpPr>
          <p:cNvPr id="85" name="Slide Number Placeholder 4"/>
          <p:cNvSpPr>
            <a:spLocks noGrp="1"/>
          </p:cNvSpPr>
          <p:nvPr>
            <p:ph type="sldNum" sz="quarter" idx="11"/>
          </p:nvPr>
        </p:nvSpPr>
        <p:spPr>
          <a:xfrm>
            <a:off x="8686800" y="6629400"/>
            <a:ext cx="457200" cy="228600"/>
          </a:xfrm>
        </p:spPr>
        <p:txBody>
          <a:bodyPr/>
          <a:lstStyle/>
          <a:p>
            <a:r>
              <a:rPr lang="en-US" dirty="0"/>
              <a:t> </a:t>
            </a:r>
            <a:fld id="{CF609E28-6870-455F-96FD-9E1AEBCBFD1B}" type="slidenum">
              <a:rPr lang="en-US" smtClean="0"/>
              <a:pPr/>
              <a:t>42</a:t>
            </a:fld>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dirty="0" smtClean="0">
                <a:solidFill>
                  <a:schemeClr val="bg2">
                    <a:lumMod val="75000"/>
                  </a:schemeClr>
                </a:solidFill>
              </a:rPr>
              <a:t> 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Object Based Storage</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Unified Storage</a:t>
            </a:r>
            <a:endParaRPr lang="en-US" dirty="0">
              <a:solidFill>
                <a:schemeClr val="bg2">
                  <a:lumMod val="75000"/>
                </a:schemeClr>
              </a:solidFill>
            </a:endParaRPr>
          </a:p>
        </p:txBody>
      </p:sp>
      <p:sp>
        <p:nvSpPr>
          <p:cNvPr id="23556" name="Content Placeholder 7"/>
          <p:cNvSpPr>
            <a:spLocks noGrp="1"/>
          </p:cNvSpPr>
          <p:nvPr>
            <p:ph sz="quarter" idx="13"/>
          </p:nvPr>
        </p:nvSpPr>
        <p:spPr/>
        <p:txBody>
          <a:bodyPr/>
          <a:lstStyle/>
          <a:p>
            <a:r>
              <a:rPr lang="en-US" dirty="0" smtClean="0"/>
              <a:t>Lesson 4: Object Based and Unified Storage Technologies</a:t>
            </a:r>
          </a:p>
        </p:txBody>
      </p:sp>
      <p:sp>
        <p:nvSpPr>
          <p:cNvPr id="9" name="Footer Placeholder 8"/>
          <p:cNvSpPr>
            <a:spLocks noGrp="1"/>
          </p:cNvSpPr>
          <p:nvPr>
            <p:ph type="ftr" sz="quarter" idx="14"/>
          </p:nvPr>
        </p:nvSpPr>
        <p:spPr/>
        <p:txBody>
          <a:bodyPr/>
          <a:lstStyle/>
          <a:p>
            <a:pPr>
              <a:defRPr/>
            </a:pPr>
            <a:r>
              <a:rPr lang="en-US" dirty="0" smtClean="0"/>
              <a:t>Classic Data Center</a:t>
            </a:r>
            <a:endParaRPr lang="en-US" dirty="0"/>
          </a:p>
        </p:txBody>
      </p:sp>
      <p:sp>
        <p:nvSpPr>
          <p:cNvPr id="5" name="Slide Number Placeholder 4"/>
          <p:cNvSpPr>
            <a:spLocks noGrp="1"/>
          </p:cNvSpPr>
          <p:nvPr>
            <p:ph type="sldNum" sz="quarter" idx="15"/>
          </p:nvPr>
        </p:nvSpPr>
        <p:spPr/>
        <p:txBody>
          <a:bodyPr/>
          <a:lstStyle/>
          <a:p>
            <a:pPr>
              <a:defRPr/>
            </a:pPr>
            <a:fld id="{C1314293-9A8B-4ACA-B212-D2D19BB5553B}" type="slidenum">
              <a:rPr lang="en-US"/>
              <a:pPr>
                <a:defRPr/>
              </a:pPr>
              <a:t>43</a:t>
            </a:fld>
            <a:endParaRPr lang="en-US" dirty="0"/>
          </a:p>
        </p:txBody>
      </p:sp>
      <p:sp>
        <p:nvSpPr>
          <p:cNvPr id="10" name="Title 4"/>
          <p:cNvSpPr>
            <a:spLocks noGrp="1"/>
          </p:cNvSpPr>
          <p:nvPr>
            <p:ph type="ctrTitle"/>
          </p:nvPr>
        </p:nvSpPr>
        <p:spPr>
          <a:xfrm>
            <a:off x="685800" y="1143000"/>
            <a:ext cx="7772400" cy="688975"/>
          </a:xfrm>
        </p:spPr>
        <p:txBody>
          <a:bodyPr/>
          <a:lstStyle/>
          <a:p>
            <a:r>
              <a:rPr lang="en-US" dirty="0" smtClean="0"/>
              <a:t>Module 2: Classic Data Center (CDC)</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57" name="Line 61"/>
          <p:cNvSpPr>
            <a:spLocks noChangeShapeType="1"/>
          </p:cNvSpPr>
          <p:nvPr/>
        </p:nvSpPr>
        <p:spPr bwMode="auto">
          <a:xfrm flipV="1">
            <a:off x="2895600" y="5010150"/>
            <a:ext cx="2895600" cy="609600"/>
          </a:xfrm>
          <a:prstGeom prst="line">
            <a:avLst/>
          </a:prstGeom>
          <a:noFill/>
          <a:ln w="25400">
            <a:solidFill>
              <a:srgbClr val="FF0000"/>
            </a:solidFill>
            <a:prstDash val="dash"/>
            <a:round/>
            <a:headEnd/>
            <a:tailEnd/>
          </a:ln>
          <a:effectLst/>
        </p:spPr>
        <p:txBody>
          <a:bodyPr/>
          <a:lstStyle/>
          <a:p>
            <a:endParaRPr lang="en-US" dirty="0"/>
          </a:p>
        </p:txBody>
      </p:sp>
      <p:sp>
        <p:nvSpPr>
          <p:cNvPr id="55298" name="Title 6"/>
          <p:cNvSpPr>
            <a:spLocks noGrp="1"/>
          </p:cNvSpPr>
          <p:nvPr>
            <p:ph type="title" idx="4294967295"/>
          </p:nvPr>
        </p:nvSpPr>
        <p:spPr>
          <a:xfrm>
            <a:off x="304800" y="76200"/>
            <a:ext cx="8458200" cy="762000"/>
          </a:xfrm>
        </p:spPr>
        <p:txBody>
          <a:bodyPr/>
          <a:lstStyle/>
          <a:p>
            <a:pPr eaLnBrk="1" hangingPunct="1"/>
            <a:r>
              <a:rPr lang="en-US" dirty="0" smtClean="0">
                <a:solidFill>
                  <a:schemeClr val="accent1"/>
                </a:solidFill>
              </a:rPr>
              <a:t> Object Based Storage </a:t>
            </a:r>
          </a:p>
        </p:txBody>
      </p:sp>
      <p:sp>
        <p:nvSpPr>
          <p:cNvPr id="8" name="Content Placeholder 7"/>
          <p:cNvSpPr>
            <a:spLocks noGrp="1"/>
          </p:cNvSpPr>
          <p:nvPr>
            <p:ph idx="4294967295"/>
          </p:nvPr>
        </p:nvSpPr>
        <p:spPr/>
        <p:txBody>
          <a:bodyPr tIns="18288" anchor="t" anchorCtr="0"/>
          <a:lstStyle/>
          <a:p>
            <a:pPr eaLnBrk="1" hangingPunct="1"/>
            <a:r>
              <a:rPr lang="en-US" dirty="0" smtClean="0"/>
              <a:t>Object Based Storage combines data with rich metadata to create an “object” </a:t>
            </a:r>
          </a:p>
          <a:p>
            <a:pPr eaLnBrk="1" hangingPunct="1"/>
            <a:r>
              <a:rPr lang="en-US" dirty="0" smtClean="0"/>
              <a:t>Object Based Storage stores data in a flat address space </a:t>
            </a:r>
          </a:p>
          <a:p>
            <a:pPr lvl="1" eaLnBrk="1" hangingPunct="1"/>
            <a:r>
              <a:rPr lang="en-US" dirty="0" smtClean="0"/>
              <a:t>There are no hierarchies or nested directories</a:t>
            </a:r>
          </a:p>
          <a:p>
            <a:pPr eaLnBrk="1" hangingPunct="1"/>
            <a:r>
              <a:rPr lang="en-US" dirty="0" smtClean="0"/>
              <a:t>Each object is identified by an unique ID (Object ID)</a:t>
            </a:r>
          </a:p>
          <a:p>
            <a:pPr lvl="1" eaLnBrk="1" hangingPunct="1"/>
            <a:r>
              <a:rPr lang="en-US" dirty="0" smtClean="0"/>
              <a:t>Generated by a hashing function</a:t>
            </a:r>
          </a:p>
        </p:txBody>
      </p:sp>
      <p:sp>
        <p:nvSpPr>
          <p:cNvPr id="5" name="Footer Placeholder 4"/>
          <p:cNvSpPr txBox="1">
            <a:spLocks noGrp="1"/>
          </p:cNvSpPr>
          <p:nvPr/>
        </p:nvSpPr>
        <p:spPr>
          <a:xfrm>
            <a:off x="4419600" y="6629400"/>
            <a:ext cx="4191000" cy="228600"/>
          </a:xfrm>
          <a:prstGeom prst="rect">
            <a:avLst/>
          </a:prstGeom>
          <a:noFill/>
        </p:spPr>
        <p:txBody>
          <a:bodyPr anchor="b"/>
          <a:lstStyle/>
          <a:p>
            <a:pPr algn="r" fontAlgn="auto">
              <a:spcBef>
                <a:spcPts val="0"/>
              </a:spcBef>
              <a:spcAft>
                <a:spcPts val="0"/>
              </a:spcAft>
              <a:defRPr/>
            </a:pPr>
            <a:r>
              <a:rPr lang="en-US" sz="1000" dirty="0">
                <a:solidFill>
                  <a:schemeClr val="tx1">
                    <a:lumMod val="75000"/>
                    <a:lumOff val="25000"/>
                  </a:schemeClr>
                </a:solidFill>
                <a:latin typeface="Calibri" pitchFamily="34" charset="0"/>
                <a:cs typeface="+mn-cs"/>
              </a:rPr>
              <a:t>Classic Data Center</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2E13BADE-0552-47AD-9B07-F0195221A90B}"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44</a:t>
            </a:fld>
            <a:endParaRPr lang="en-US" sz="1000" dirty="0">
              <a:solidFill>
                <a:schemeClr val="tx1">
                  <a:lumMod val="75000"/>
                  <a:lumOff val="25000"/>
                </a:schemeClr>
              </a:solidFill>
              <a:latin typeface="Calibri" pitchFamily="34" charset="0"/>
              <a:cs typeface="+mn-cs"/>
            </a:endParaRPr>
          </a:p>
        </p:txBody>
      </p:sp>
      <p:pic>
        <p:nvPicPr>
          <p:cNvPr id="55323" name="Picture 27" descr="curcle"/>
          <p:cNvPicPr>
            <a:picLocks noChangeAspect="1" noChangeArrowheads="1"/>
          </p:cNvPicPr>
          <p:nvPr/>
        </p:nvPicPr>
        <p:blipFill>
          <a:blip r:embed="rId3" cstate="print"/>
          <a:srcRect/>
          <a:stretch>
            <a:fillRect/>
          </a:stretch>
        </p:blipFill>
        <p:spPr bwMode="auto">
          <a:xfrm>
            <a:off x="1447800" y="3810000"/>
            <a:ext cx="2566988" cy="1881188"/>
          </a:xfrm>
          <a:prstGeom prst="rect">
            <a:avLst/>
          </a:prstGeom>
          <a:noFill/>
        </p:spPr>
      </p:pic>
      <p:grpSp>
        <p:nvGrpSpPr>
          <p:cNvPr id="2" name="Group 30"/>
          <p:cNvGrpSpPr>
            <a:grpSpLocks/>
          </p:cNvGrpSpPr>
          <p:nvPr/>
        </p:nvGrpSpPr>
        <p:grpSpPr bwMode="auto">
          <a:xfrm>
            <a:off x="5419725" y="4229100"/>
            <a:ext cx="590550" cy="373063"/>
            <a:chOff x="4128" y="2688"/>
            <a:chExt cx="372" cy="235"/>
          </a:xfrm>
        </p:grpSpPr>
        <p:pic>
          <p:nvPicPr>
            <p:cNvPr id="55324" name="Picture 28" descr="object"/>
            <p:cNvPicPr>
              <a:picLocks noChangeAspect="1" noChangeArrowheads="1"/>
            </p:cNvPicPr>
            <p:nvPr/>
          </p:nvPicPr>
          <p:blipFill>
            <a:blip r:embed="rId4" cstate="print"/>
            <a:srcRect/>
            <a:stretch>
              <a:fillRect/>
            </a:stretch>
          </p:blipFill>
          <p:spPr bwMode="auto">
            <a:xfrm>
              <a:off x="4128" y="2688"/>
              <a:ext cx="372" cy="235"/>
            </a:xfrm>
            <a:prstGeom prst="rect">
              <a:avLst/>
            </a:prstGeom>
            <a:noFill/>
          </p:spPr>
        </p:pic>
        <p:sp>
          <p:nvSpPr>
            <p:cNvPr id="55325" name="Text Box 29"/>
            <p:cNvSpPr txBox="1">
              <a:spLocks noChangeArrowheads="1"/>
            </p:cNvSpPr>
            <p:nvPr/>
          </p:nvSpPr>
          <p:spPr bwMode="auto">
            <a:xfrm>
              <a:off x="4166" y="2736"/>
              <a:ext cx="313" cy="144"/>
            </a:xfrm>
            <a:prstGeom prst="rect">
              <a:avLst/>
            </a:prstGeom>
            <a:noFill/>
            <a:ln w="9525">
              <a:noFill/>
              <a:miter lim="800000"/>
              <a:headEnd/>
              <a:tailEnd/>
            </a:ln>
            <a:effectLst/>
          </p:spPr>
          <p:txBody>
            <a:bodyPr wrap="none">
              <a:spAutoFit/>
            </a:bodyPr>
            <a:lstStyle/>
            <a:p>
              <a:r>
                <a:rPr lang="en-US" sz="900" b="1" dirty="0">
                  <a:solidFill>
                    <a:schemeClr val="bg1"/>
                  </a:solidFill>
                  <a:latin typeface="Calibri" pitchFamily="34" charset="0"/>
                </a:rPr>
                <a:t>Object</a:t>
              </a:r>
            </a:p>
          </p:txBody>
        </p:sp>
      </p:grpSp>
      <p:grpSp>
        <p:nvGrpSpPr>
          <p:cNvPr id="3" name="Group 34"/>
          <p:cNvGrpSpPr>
            <a:grpSpLocks/>
          </p:cNvGrpSpPr>
          <p:nvPr/>
        </p:nvGrpSpPr>
        <p:grpSpPr bwMode="auto">
          <a:xfrm>
            <a:off x="5429250" y="4686300"/>
            <a:ext cx="590550" cy="373063"/>
            <a:chOff x="4128" y="2688"/>
            <a:chExt cx="372" cy="235"/>
          </a:xfrm>
        </p:grpSpPr>
        <p:pic>
          <p:nvPicPr>
            <p:cNvPr id="55331" name="Picture 35" descr="object"/>
            <p:cNvPicPr>
              <a:picLocks noChangeAspect="1" noChangeArrowheads="1"/>
            </p:cNvPicPr>
            <p:nvPr/>
          </p:nvPicPr>
          <p:blipFill>
            <a:blip r:embed="rId4" cstate="print"/>
            <a:srcRect/>
            <a:stretch>
              <a:fillRect/>
            </a:stretch>
          </p:blipFill>
          <p:spPr bwMode="auto">
            <a:xfrm>
              <a:off x="4128" y="2688"/>
              <a:ext cx="372" cy="235"/>
            </a:xfrm>
            <a:prstGeom prst="rect">
              <a:avLst/>
            </a:prstGeom>
            <a:noFill/>
          </p:spPr>
        </p:pic>
        <p:sp>
          <p:nvSpPr>
            <p:cNvPr id="55332" name="Text Box 36"/>
            <p:cNvSpPr txBox="1">
              <a:spLocks noChangeArrowheads="1"/>
            </p:cNvSpPr>
            <p:nvPr/>
          </p:nvSpPr>
          <p:spPr bwMode="auto">
            <a:xfrm>
              <a:off x="4166" y="2736"/>
              <a:ext cx="313" cy="144"/>
            </a:xfrm>
            <a:prstGeom prst="rect">
              <a:avLst/>
            </a:prstGeom>
            <a:noFill/>
            <a:ln w="9525">
              <a:noFill/>
              <a:miter lim="800000"/>
              <a:headEnd/>
              <a:tailEnd/>
            </a:ln>
            <a:effectLst/>
          </p:spPr>
          <p:txBody>
            <a:bodyPr wrap="none">
              <a:spAutoFit/>
            </a:bodyPr>
            <a:lstStyle/>
            <a:p>
              <a:r>
                <a:rPr lang="en-US" sz="900" b="1" dirty="0">
                  <a:solidFill>
                    <a:schemeClr val="bg1"/>
                  </a:solidFill>
                  <a:latin typeface="Calibri" pitchFamily="34" charset="0"/>
                </a:rPr>
                <a:t>Object</a:t>
              </a:r>
            </a:p>
          </p:txBody>
        </p:sp>
      </p:grpSp>
      <p:grpSp>
        <p:nvGrpSpPr>
          <p:cNvPr id="4" name="Group 37"/>
          <p:cNvGrpSpPr>
            <a:grpSpLocks/>
          </p:cNvGrpSpPr>
          <p:nvPr/>
        </p:nvGrpSpPr>
        <p:grpSpPr bwMode="auto">
          <a:xfrm>
            <a:off x="5429250" y="5143500"/>
            <a:ext cx="590550" cy="373063"/>
            <a:chOff x="4128" y="2688"/>
            <a:chExt cx="372" cy="235"/>
          </a:xfrm>
        </p:grpSpPr>
        <p:pic>
          <p:nvPicPr>
            <p:cNvPr id="55334" name="Picture 38" descr="object"/>
            <p:cNvPicPr>
              <a:picLocks noChangeAspect="1" noChangeArrowheads="1"/>
            </p:cNvPicPr>
            <p:nvPr/>
          </p:nvPicPr>
          <p:blipFill>
            <a:blip r:embed="rId4" cstate="print"/>
            <a:srcRect/>
            <a:stretch>
              <a:fillRect/>
            </a:stretch>
          </p:blipFill>
          <p:spPr bwMode="auto">
            <a:xfrm>
              <a:off x="4128" y="2688"/>
              <a:ext cx="372" cy="235"/>
            </a:xfrm>
            <a:prstGeom prst="rect">
              <a:avLst/>
            </a:prstGeom>
            <a:noFill/>
          </p:spPr>
        </p:pic>
        <p:sp>
          <p:nvSpPr>
            <p:cNvPr id="55335" name="Text Box 39"/>
            <p:cNvSpPr txBox="1">
              <a:spLocks noChangeArrowheads="1"/>
            </p:cNvSpPr>
            <p:nvPr/>
          </p:nvSpPr>
          <p:spPr bwMode="auto">
            <a:xfrm>
              <a:off x="4166" y="2736"/>
              <a:ext cx="313" cy="144"/>
            </a:xfrm>
            <a:prstGeom prst="rect">
              <a:avLst/>
            </a:prstGeom>
            <a:noFill/>
            <a:ln w="9525">
              <a:noFill/>
              <a:miter lim="800000"/>
              <a:headEnd/>
              <a:tailEnd/>
            </a:ln>
            <a:effectLst/>
          </p:spPr>
          <p:txBody>
            <a:bodyPr wrap="none">
              <a:spAutoFit/>
            </a:bodyPr>
            <a:lstStyle/>
            <a:p>
              <a:r>
                <a:rPr lang="en-US" sz="900" b="1" dirty="0">
                  <a:solidFill>
                    <a:schemeClr val="bg1"/>
                  </a:solidFill>
                  <a:latin typeface="Calibri" pitchFamily="34" charset="0"/>
                </a:rPr>
                <a:t>Object</a:t>
              </a:r>
            </a:p>
          </p:txBody>
        </p:sp>
      </p:grpSp>
      <p:grpSp>
        <p:nvGrpSpPr>
          <p:cNvPr id="7" name="Group 40"/>
          <p:cNvGrpSpPr>
            <a:grpSpLocks/>
          </p:cNvGrpSpPr>
          <p:nvPr/>
        </p:nvGrpSpPr>
        <p:grpSpPr bwMode="auto">
          <a:xfrm>
            <a:off x="6391275" y="4219575"/>
            <a:ext cx="590550" cy="373063"/>
            <a:chOff x="4128" y="2688"/>
            <a:chExt cx="372" cy="235"/>
          </a:xfrm>
        </p:grpSpPr>
        <p:pic>
          <p:nvPicPr>
            <p:cNvPr id="55337" name="Picture 41" descr="object"/>
            <p:cNvPicPr>
              <a:picLocks noChangeAspect="1" noChangeArrowheads="1"/>
            </p:cNvPicPr>
            <p:nvPr/>
          </p:nvPicPr>
          <p:blipFill>
            <a:blip r:embed="rId4" cstate="print"/>
            <a:srcRect/>
            <a:stretch>
              <a:fillRect/>
            </a:stretch>
          </p:blipFill>
          <p:spPr bwMode="auto">
            <a:xfrm>
              <a:off x="4128" y="2688"/>
              <a:ext cx="372" cy="235"/>
            </a:xfrm>
            <a:prstGeom prst="rect">
              <a:avLst/>
            </a:prstGeom>
            <a:noFill/>
          </p:spPr>
        </p:pic>
        <p:sp>
          <p:nvSpPr>
            <p:cNvPr id="55338" name="Text Box 42"/>
            <p:cNvSpPr txBox="1">
              <a:spLocks noChangeArrowheads="1"/>
            </p:cNvSpPr>
            <p:nvPr/>
          </p:nvSpPr>
          <p:spPr bwMode="auto">
            <a:xfrm>
              <a:off x="4166" y="2736"/>
              <a:ext cx="313" cy="144"/>
            </a:xfrm>
            <a:prstGeom prst="rect">
              <a:avLst/>
            </a:prstGeom>
            <a:noFill/>
            <a:ln w="9525">
              <a:noFill/>
              <a:miter lim="800000"/>
              <a:headEnd/>
              <a:tailEnd/>
            </a:ln>
            <a:effectLst/>
          </p:spPr>
          <p:txBody>
            <a:bodyPr wrap="none">
              <a:spAutoFit/>
            </a:bodyPr>
            <a:lstStyle/>
            <a:p>
              <a:r>
                <a:rPr lang="en-US" sz="900" b="1" dirty="0">
                  <a:solidFill>
                    <a:schemeClr val="bg1"/>
                  </a:solidFill>
                  <a:latin typeface="Calibri" pitchFamily="34" charset="0"/>
                </a:rPr>
                <a:t>Object</a:t>
              </a:r>
            </a:p>
          </p:txBody>
        </p:sp>
      </p:grpSp>
      <p:grpSp>
        <p:nvGrpSpPr>
          <p:cNvPr id="9" name="Group 43"/>
          <p:cNvGrpSpPr>
            <a:grpSpLocks/>
          </p:cNvGrpSpPr>
          <p:nvPr/>
        </p:nvGrpSpPr>
        <p:grpSpPr bwMode="auto">
          <a:xfrm>
            <a:off x="6400800" y="4676775"/>
            <a:ext cx="590550" cy="373063"/>
            <a:chOff x="4128" y="2688"/>
            <a:chExt cx="372" cy="235"/>
          </a:xfrm>
        </p:grpSpPr>
        <p:pic>
          <p:nvPicPr>
            <p:cNvPr id="55340" name="Picture 44" descr="object"/>
            <p:cNvPicPr>
              <a:picLocks noChangeAspect="1" noChangeArrowheads="1"/>
            </p:cNvPicPr>
            <p:nvPr/>
          </p:nvPicPr>
          <p:blipFill>
            <a:blip r:embed="rId4" cstate="print"/>
            <a:srcRect/>
            <a:stretch>
              <a:fillRect/>
            </a:stretch>
          </p:blipFill>
          <p:spPr bwMode="auto">
            <a:xfrm>
              <a:off x="4128" y="2688"/>
              <a:ext cx="372" cy="235"/>
            </a:xfrm>
            <a:prstGeom prst="rect">
              <a:avLst/>
            </a:prstGeom>
            <a:noFill/>
          </p:spPr>
        </p:pic>
        <p:sp>
          <p:nvSpPr>
            <p:cNvPr id="55341" name="Text Box 45"/>
            <p:cNvSpPr txBox="1">
              <a:spLocks noChangeArrowheads="1"/>
            </p:cNvSpPr>
            <p:nvPr/>
          </p:nvSpPr>
          <p:spPr bwMode="auto">
            <a:xfrm>
              <a:off x="4166" y="2736"/>
              <a:ext cx="313" cy="144"/>
            </a:xfrm>
            <a:prstGeom prst="rect">
              <a:avLst/>
            </a:prstGeom>
            <a:noFill/>
            <a:ln w="9525">
              <a:noFill/>
              <a:miter lim="800000"/>
              <a:headEnd/>
              <a:tailEnd/>
            </a:ln>
            <a:effectLst/>
          </p:spPr>
          <p:txBody>
            <a:bodyPr wrap="none">
              <a:spAutoFit/>
            </a:bodyPr>
            <a:lstStyle/>
            <a:p>
              <a:r>
                <a:rPr lang="en-US" sz="900" b="1" dirty="0">
                  <a:solidFill>
                    <a:schemeClr val="bg1"/>
                  </a:solidFill>
                  <a:latin typeface="Calibri" pitchFamily="34" charset="0"/>
                </a:rPr>
                <a:t>Object</a:t>
              </a:r>
            </a:p>
          </p:txBody>
        </p:sp>
      </p:grpSp>
      <p:grpSp>
        <p:nvGrpSpPr>
          <p:cNvPr id="10" name="Group 46"/>
          <p:cNvGrpSpPr>
            <a:grpSpLocks/>
          </p:cNvGrpSpPr>
          <p:nvPr/>
        </p:nvGrpSpPr>
        <p:grpSpPr bwMode="auto">
          <a:xfrm>
            <a:off x="6400800" y="5133975"/>
            <a:ext cx="590550" cy="373063"/>
            <a:chOff x="4128" y="2688"/>
            <a:chExt cx="372" cy="235"/>
          </a:xfrm>
        </p:grpSpPr>
        <p:pic>
          <p:nvPicPr>
            <p:cNvPr id="55343" name="Picture 47" descr="object"/>
            <p:cNvPicPr>
              <a:picLocks noChangeAspect="1" noChangeArrowheads="1"/>
            </p:cNvPicPr>
            <p:nvPr/>
          </p:nvPicPr>
          <p:blipFill>
            <a:blip r:embed="rId4" cstate="print"/>
            <a:srcRect/>
            <a:stretch>
              <a:fillRect/>
            </a:stretch>
          </p:blipFill>
          <p:spPr bwMode="auto">
            <a:xfrm>
              <a:off x="4128" y="2688"/>
              <a:ext cx="372" cy="235"/>
            </a:xfrm>
            <a:prstGeom prst="rect">
              <a:avLst/>
            </a:prstGeom>
            <a:noFill/>
          </p:spPr>
        </p:pic>
        <p:sp>
          <p:nvSpPr>
            <p:cNvPr id="55344" name="Text Box 48"/>
            <p:cNvSpPr txBox="1">
              <a:spLocks noChangeArrowheads="1"/>
            </p:cNvSpPr>
            <p:nvPr/>
          </p:nvSpPr>
          <p:spPr bwMode="auto">
            <a:xfrm>
              <a:off x="4166" y="2736"/>
              <a:ext cx="313" cy="144"/>
            </a:xfrm>
            <a:prstGeom prst="rect">
              <a:avLst/>
            </a:prstGeom>
            <a:noFill/>
            <a:ln w="9525">
              <a:noFill/>
              <a:miter lim="800000"/>
              <a:headEnd/>
              <a:tailEnd/>
            </a:ln>
            <a:effectLst/>
          </p:spPr>
          <p:txBody>
            <a:bodyPr wrap="none">
              <a:spAutoFit/>
            </a:bodyPr>
            <a:lstStyle/>
            <a:p>
              <a:r>
                <a:rPr lang="en-US" sz="900" b="1" dirty="0">
                  <a:solidFill>
                    <a:schemeClr val="bg1"/>
                  </a:solidFill>
                  <a:latin typeface="Calibri" pitchFamily="34" charset="0"/>
                </a:rPr>
                <a:t>Object</a:t>
              </a:r>
            </a:p>
          </p:txBody>
        </p:sp>
      </p:grpSp>
      <p:grpSp>
        <p:nvGrpSpPr>
          <p:cNvPr id="11" name="Group 49"/>
          <p:cNvGrpSpPr>
            <a:grpSpLocks/>
          </p:cNvGrpSpPr>
          <p:nvPr/>
        </p:nvGrpSpPr>
        <p:grpSpPr bwMode="auto">
          <a:xfrm>
            <a:off x="5915025" y="4467225"/>
            <a:ext cx="590550" cy="373063"/>
            <a:chOff x="4128" y="2688"/>
            <a:chExt cx="372" cy="235"/>
          </a:xfrm>
        </p:grpSpPr>
        <p:pic>
          <p:nvPicPr>
            <p:cNvPr id="55346" name="Picture 50" descr="object"/>
            <p:cNvPicPr>
              <a:picLocks noChangeAspect="1" noChangeArrowheads="1"/>
            </p:cNvPicPr>
            <p:nvPr/>
          </p:nvPicPr>
          <p:blipFill>
            <a:blip r:embed="rId4" cstate="print"/>
            <a:srcRect/>
            <a:stretch>
              <a:fillRect/>
            </a:stretch>
          </p:blipFill>
          <p:spPr bwMode="auto">
            <a:xfrm>
              <a:off x="4128" y="2688"/>
              <a:ext cx="372" cy="235"/>
            </a:xfrm>
            <a:prstGeom prst="rect">
              <a:avLst/>
            </a:prstGeom>
            <a:noFill/>
          </p:spPr>
        </p:pic>
        <p:sp>
          <p:nvSpPr>
            <p:cNvPr id="55347" name="Text Box 51"/>
            <p:cNvSpPr txBox="1">
              <a:spLocks noChangeArrowheads="1"/>
            </p:cNvSpPr>
            <p:nvPr/>
          </p:nvSpPr>
          <p:spPr bwMode="auto">
            <a:xfrm>
              <a:off x="4166" y="2736"/>
              <a:ext cx="313" cy="144"/>
            </a:xfrm>
            <a:prstGeom prst="rect">
              <a:avLst/>
            </a:prstGeom>
            <a:noFill/>
            <a:ln w="9525">
              <a:noFill/>
              <a:miter lim="800000"/>
              <a:headEnd/>
              <a:tailEnd/>
            </a:ln>
            <a:effectLst/>
          </p:spPr>
          <p:txBody>
            <a:bodyPr wrap="none">
              <a:spAutoFit/>
            </a:bodyPr>
            <a:lstStyle/>
            <a:p>
              <a:r>
                <a:rPr lang="en-US" sz="900" b="1" dirty="0">
                  <a:solidFill>
                    <a:schemeClr val="bg1"/>
                  </a:solidFill>
                  <a:latin typeface="Calibri" pitchFamily="34" charset="0"/>
                </a:rPr>
                <a:t>Object</a:t>
              </a:r>
            </a:p>
          </p:txBody>
        </p:sp>
      </p:grpSp>
      <p:grpSp>
        <p:nvGrpSpPr>
          <p:cNvPr id="12" name="Group 52"/>
          <p:cNvGrpSpPr>
            <a:grpSpLocks/>
          </p:cNvGrpSpPr>
          <p:nvPr/>
        </p:nvGrpSpPr>
        <p:grpSpPr bwMode="auto">
          <a:xfrm>
            <a:off x="5924550" y="4924425"/>
            <a:ext cx="590550" cy="373063"/>
            <a:chOff x="4128" y="2688"/>
            <a:chExt cx="372" cy="235"/>
          </a:xfrm>
        </p:grpSpPr>
        <p:pic>
          <p:nvPicPr>
            <p:cNvPr id="55349" name="Picture 53" descr="object"/>
            <p:cNvPicPr>
              <a:picLocks noChangeAspect="1" noChangeArrowheads="1"/>
            </p:cNvPicPr>
            <p:nvPr/>
          </p:nvPicPr>
          <p:blipFill>
            <a:blip r:embed="rId4" cstate="print"/>
            <a:srcRect/>
            <a:stretch>
              <a:fillRect/>
            </a:stretch>
          </p:blipFill>
          <p:spPr bwMode="auto">
            <a:xfrm>
              <a:off x="4128" y="2688"/>
              <a:ext cx="372" cy="235"/>
            </a:xfrm>
            <a:prstGeom prst="rect">
              <a:avLst/>
            </a:prstGeom>
            <a:noFill/>
          </p:spPr>
        </p:pic>
        <p:sp>
          <p:nvSpPr>
            <p:cNvPr id="55350" name="Text Box 54"/>
            <p:cNvSpPr txBox="1">
              <a:spLocks noChangeArrowheads="1"/>
            </p:cNvSpPr>
            <p:nvPr/>
          </p:nvSpPr>
          <p:spPr bwMode="auto">
            <a:xfrm>
              <a:off x="4166" y="2736"/>
              <a:ext cx="313" cy="144"/>
            </a:xfrm>
            <a:prstGeom prst="rect">
              <a:avLst/>
            </a:prstGeom>
            <a:noFill/>
            <a:ln w="9525">
              <a:noFill/>
              <a:miter lim="800000"/>
              <a:headEnd/>
              <a:tailEnd/>
            </a:ln>
            <a:effectLst/>
          </p:spPr>
          <p:txBody>
            <a:bodyPr wrap="none">
              <a:spAutoFit/>
            </a:bodyPr>
            <a:lstStyle/>
            <a:p>
              <a:r>
                <a:rPr lang="en-US" sz="900" b="1" dirty="0">
                  <a:solidFill>
                    <a:schemeClr val="bg1"/>
                  </a:solidFill>
                  <a:latin typeface="Calibri" pitchFamily="34" charset="0"/>
                </a:rPr>
                <a:t>Object</a:t>
              </a:r>
            </a:p>
          </p:txBody>
        </p:sp>
      </p:grpSp>
      <p:sp>
        <p:nvSpPr>
          <p:cNvPr id="55303" name="AutoShape 7"/>
          <p:cNvSpPr>
            <a:spLocks noChangeArrowheads="1"/>
          </p:cNvSpPr>
          <p:nvPr/>
        </p:nvSpPr>
        <p:spPr bwMode="auto">
          <a:xfrm>
            <a:off x="5410200" y="3714750"/>
            <a:ext cx="1600200" cy="1981200"/>
          </a:xfrm>
          <a:prstGeom prst="can">
            <a:avLst>
              <a:gd name="adj" fmla="val 24705"/>
            </a:avLst>
          </a:prstGeom>
          <a:solidFill>
            <a:srgbClr val="808080">
              <a:alpha val="22000"/>
            </a:srgbClr>
          </a:solidFill>
          <a:ln w="9525">
            <a:solidFill>
              <a:srgbClr val="969696"/>
            </a:solidFill>
            <a:round/>
            <a:headEnd/>
            <a:tailEnd/>
          </a:ln>
          <a:effectLst/>
        </p:spPr>
        <p:txBody>
          <a:bodyPr wrap="none" anchor="ctr"/>
          <a:lstStyle/>
          <a:p>
            <a:endParaRPr lang="en-US" dirty="0">
              <a:latin typeface="Calibri" pitchFamily="34" charset="0"/>
            </a:endParaRPr>
          </a:p>
        </p:txBody>
      </p:sp>
      <p:pic>
        <p:nvPicPr>
          <p:cNvPr id="55351" name="Picture 55" descr="Object_1"/>
          <p:cNvPicPr>
            <a:picLocks noChangeAspect="1" noChangeArrowheads="1"/>
          </p:cNvPicPr>
          <p:nvPr/>
        </p:nvPicPr>
        <p:blipFill>
          <a:blip r:embed="rId5" cstate="print"/>
          <a:srcRect/>
          <a:stretch>
            <a:fillRect/>
          </a:stretch>
        </p:blipFill>
        <p:spPr bwMode="auto">
          <a:xfrm>
            <a:off x="2286000" y="4095750"/>
            <a:ext cx="846138" cy="534988"/>
          </a:xfrm>
          <a:prstGeom prst="rect">
            <a:avLst/>
          </a:prstGeom>
          <a:noFill/>
        </p:spPr>
      </p:pic>
      <p:pic>
        <p:nvPicPr>
          <p:cNvPr id="55352" name="Picture 56" descr="object_2"/>
          <p:cNvPicPr>
            <a:picLocks noChangeAspect="1" noChangeArrowheads="1"/>
          </p:cNvPicPr>
          <p:nvPr/>
        </p:nvPicPr>
        <p:blipFill>
          <a:blip r:embed="rId6" cstate="print"/>
          <a:srcRect/>
          <a:stretch>
            <a:fillRect/>
          </a:stretch>
        </p:blipFill>
        <p:spPr bwMode="auto">
          <a:xfrm>
            <a:off x="1676400" y="4629150"/>
            <a:ext cx="850900" cy="538163"/>
          </a:xfrm>
          <a:prstGeom prst="rect">
            <a:avLst/>
          </a:prstGeom>
          <a:noFill/>
        </p:spPr>
      </p:pic>
      <p:pic>
        <p:nvPicPr>
          <p:cNvPr id="55353" name="Picture 57" descr="object_4"/>
          <p:cNvPicPr>
            <a:picLocks noChangeAspect="1" noChangeArrowheads="1"/>
          </p:cNvPicPr>
          <p:nvPr/>
        </p:nvPicPr>
        <p:blipFill>
          <a:blip r:embed="rId7" cstate="print"/>
          <a:srcRect/>
          <a:stretch>
            <a:fillRect/>
          </a:stretch>
        </p:blipFill>
        <p:spPr bwMode="auto">
          <a:xfrm>
            <a:off x="2895600" y="4629150"/>
            <a:ext cx="866775" cy="547688"/>
          </a:xfrm>
          <a:prstGeom prst="rect">
            <a:avLst/>
          </a:prstGeom>
          <a:noFill/>
        </p:spPr>
      </p:pic>
      <p:sp>
        <p:nvSpPr>
          <p:cNvPr id="55354" name="Text Box 58"/>
          <p:cNvSpPr txBox="1">
            <a:spLocks noChangeArrowheads="1"/>
          </p:cNvSpPr>
          <p:nvPr/>
        </p:nvSpPr>
        <p:spPr bwMode="auto">
          <a:xfrm>
            <a:off x="2457450" y="4191000"/>
            <a:ext cx="504825" cy="336550"/>
          </a:xfrm>
          <a:prstGeom prst="rect">
            <a:avLst/>
          </a:prstGeom>
          <a:noFill/>
          <a:ln w="9525">
            <a:noFill/>
            <a:miter lim="800000"/>
            <a:headEnd/>
            <a:tailEnd/>
          </a:ln>
          <a:effectLst/>
        </p:spPr>
        <p:txBody>
          <a:bodyPr wrap="none">
            <a:spAutoFit/>
          </a:bodyPr>
          <a:lstStyle/>
          <a:p>
            <a:r>
              <a:rPr lang="en-US" sz="1600" b="1" dirty="0">
                <a:solidFill>
                  <a:schemeClr val="bg1"/>
                </a:solidFill>
                <a:latin typeface="Calibri" pitchFamily="34" charset="0"/>
              </a:rPr>
              <a:t>OID</a:t>
            </a:r>
          </a:p>
        </p:txBody>
      </p:sp>
      <p:sp>
        <p:nvSpPr>
          <p:cNvPr id="55355" name="Text Box 59"/>
          <p:cNvSpPr txBox="1">
            <a:spLocks noChangeArrowheads="1"/>
          </p:cNvSpPr>
          <p:nvPr/>
        </p:nvSpPr>
        <p:spPr bwMode="auto">
          <a:xfrm>
            <a:off x="2943225" y="4764088"/>
            <a:ext cx="804863" cy="274637"/>
          </a:xfrm>
          <a:prstGeom prst="rect">
            <a:avLst/>
          </a:prstGeom>
          <a:noFill/>
          <a:ln w="9525">
            <a:noFill/>
            <a:miter lim="800000"/>
            <a:headEnd/>
            <a:tailEnd/>
          </a:ln>
          <a:effectLst/>
        </p:spPr>
        <p:txBody>
          <a:bodyPr wrap="none">
            <a:spAutoFit/>
          </a:bodyPr>
          <a:lstStyle/>
          <a:p>
            <a:r>
              <a:rPr lang="en-US" sz="1200" b="1" dirty="0">
                <a:solidFill>
                  <a:schemeClr val="bg1"/>
                </a:solidFill>
                <a:latin typeface="Calibri" pitchFamily="34" charset="0"/>
              </a:rPr>
              <a:t>Metadata</a:t>
            </a:r>
          </a:p>
        </p:txBody>
      </p:sp>
      <p:sp>
        <p:nvSpPr>
          <p:cNvPr id="55356" name="Text Box 60"/>
          <p:cNvSpPr txBox="1">
            <a:spLocks noChangeArrowheads="1"/>
          </p:cNvSpPr>
          <p:nvPr/>
        </p:nvSpPr>
        <p:spPr bwMode="auto">
          <a:xfrm>
            <a:off x="1885950" y="4764088"/>
            <a:ext cx="482600" cy="274637"/>
          </a:xfrm>
          <a:prstGeom prst="rect">
            <a:avLst/>
          </a:prstGeom>
          <a:noFill/>
          <a:ln w="9525">
            <a:noFill/>
            <a:miter lim="800000"/>
            <a:headEnd/>
            <a:tailEnd/>
          </a:ln>
          <a:effectLst/>
        </p:spPr>
        <p:txBody>
          <a:bodyPr wrap="none">
            <a:spAutoFit/>
          </a:bodyPr>
          <a:lstStyle/>
          <a:p>
            <a:r>
              <a:rPr lang="en-US" sz="1200" b="1" dirty="0">
                <a:solidFill>
                  <a:schemeClr val="bg1"/>
                </a:solidFill>
                <a:latin typeface="Calibri" pitchFamily="34" charset="0"/>
              </a:rPr>
              <a:t>Data</a:t>
            </a:r>
          </a:p>
        </p:txBody>
      </p:sp>
      <p:sp>
        <p:nvSpPr>
          <p:cNvPr id="55358" name="Line 62"/>
          <p:cNvSpPr>
            <a:spLocks noChangeShapeType="1"/>
          </p:cNvSpPr>
          <p:nvPr/>
        </p:nvSpPr>
        <p:spPr bwMode="auto">
          <a:xfrm>
            <a:off x="2971800" y="3867150"/>
            <a:ext cx="2819400" cy="838200"/>
          </a:xfrm>
          <a:prstGeom prst="line">
            <a:avLst/>
          </a:prstGeom>
          <a:noFill/>
          <a:ln w="25400">
            <a:solidFill>
              <a:srgbClr val="FF0000"/>
            </a:solidFill>
            <a:prstDash val="dash"/>
            <a:round/>
            <a:headEnd/>
            <a:tailEnd/>
          </a:ln>
          <a:effectLst/>
        </p:spPr>
        <p:txBody>
          <a:bodyPr/>
          <a:lstStyle/>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Object Based Storage (contd.)</a:t>
            </a:r>
            <a:endParaRPr lang="en-US" dirty="0"/>
          </a:p>
        </p:txBody>
      </p:sp>
      <p:sp>
        <p:nvSpPr>
          <p:cNvPr id="8" name="Content Placeholder 7"/>
          <p:cNvSpPr>
            <a:spLocks noGrp="1"/>
          </p:cNvSpPr>
          <p:nvPr>
            <p:ph idx="1"/>
          </p:nvPr>
        </p:nvSpPr>
        <p:spPr/>
        <p:txBody>
          <a:bodyPr/>
          <a:lstStyle/>
          <a:p>
            <a:r>
              <a:rPr lang="en-US" dirty="0" smtClean="0"/>
              <a:t>Object Based Storage uses HTTP communication as its standard interface</a:t>
            </a:r>
          </a:p>
          <a:p>
            <a:pPr lvl="1"/>
            <a:r>
              <a:rPr lang="en-US" dirty="0" smtClean="0"/>
              <a:t>SOAP and REST are the protocols commonly used in object based communication in Cloud</a:t>
            </a:r>
          </a:p>
          <a:p>
            <a:r>
              <a:rPr lang="en-US" dirty="0" smtClean="0"/>
              <a:t>Simple Object Access Protocol (SOAP ) is used for communication between peers in a distributed environment</a:t>
            </a:r>
          </a:p>
          <a:p>
            <a:pPr lvl="1"/>
            <a:r>
              <a:rPr lang="en-US" dirty="0" smtClean="0"/>
              <a:t>Uses</a:t>
            </a:r>
            <a:r>
              <a:rPr lang="en-US" dirty="0" smtClean="0">
                <a:solidFill>
                  <a:schemeClr val="tx1"/>
                </a:solidFill>
              </a:rPr>
              <a:t> </a:t>
            </a:r>
            <a:r>
              <a:rPr lang="en-US" dirty="0" smtClean="0"/>
              <a:t>Extensible Markup Language ( XML) framework</a:t>
            </a:r>
          </a:p>
          <a:p>
            <a:r>
              <a:rPr lang="en-US" dirty="0" smtClean="0"/>
              <a:t>Representational State Transfer (REST) is used to retrieve information from a Website by reading Web pages </a:t>
            </a:r>
          </a:p>
          <a:p>
            <a:pPr lvl="1"/>
            <a:endParaRPr lang="en-US" sz="2400" b="1" dirty="0" smtClean="0">
              <a:solidFill>
                <a:schemeClr val="bg1"/>
              </a:solidFill>
              <a:cs typeface="Arial" charset="0"/>
            </a:endParaRPr>
          </a:p>
          <a:p>
            <a:pPr lvl="1"/>
            <a:endParaRPr lang="en-US" dirty="0" smtClean="0"/>
          </a:p>
          <a:p>
            <a:pPr lvl="1"/>
            <a:endParaRPr lang="en-US" sz="2400" b="1" dirty="0" smtClean="0">
              <a:solidFill>
                <a:schemeClr val="bg1"/>
              </a:solidFill>
              <a:cs typeface="Arial" charset="0"/>
            </a:endParaRPr>
          </a:p>
          <a:p>
            <a:pPr lvl="1"/>
            <a:endParaRPr lang="en-US" dirty="0" smtClean="0"/>
          </a:p>
          <a:p>
            <a:endParaRPr lang="en-US" dirty="0"/>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45</a:t>
            </a:fld>
            <a:endParaRPr lang="en-US" dirty="0"/>
          </a:p>
        </p:txBody>
      </p:sp>
      <p:sp>
        <p:nvSpPr>
          <p:cNvPr id="9"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p:sp>
      <p:sp>
        <p:nvSpPr>
          <p:cNvPr id="6" name="Content Placeholder 5"/>
          <p:cNvSpPr>
            <a:spLocks noGrp="1"/>
          </p:cNvSpPr>
          <p:nvPr>
            <p:ph sz="half" idx="1"/>
          </p:nvPr>
        </p:nvSpPr>
        <p:spPr>
          <a:xfrm>
            <a:off x="304800" y="914400"/>
            <a:ext cx="5257800" cy="4953001"/>
          </a:xfrm>
        </p:spPr>
        <p:txBody>
          <a:bodyPr/>
          <a:lstStyle/>
          <a:p>
            <a:pPr>
              <a:lnSpc>
                <a:spcPct val="90000"/>
              </a:lnSpc>
            </a:pPr>
            <a:r>
              <a:rPr lang="en-US" altLang="zh-TW" dirty="0" smtClean="0">
                <a:sym typeface="Wingdings" pitchFamily="2" charset="2"/>
              </a:rPr>
              <a:t>Increasing amount of unstructured data</a:t>
            </a:r>
          </a:p>
          <a:p>
            <a:pPr lvl="1">
              <a:lnSpc>
                <a:spcPct val="90000"/>
              </a:lnSpc>
            </a:pPr>
            <a:r>
              <a:rPr lang="en-US" altLang="zh-TW" sz="2200" dirty="0" smtClean="0"/>
              <a:t>SAN is highly scalable and supports data access at a block level</a:t>
            </a:r>
          </a:p>
          <a:p>
            <a:pPr lvl="2">
              <a:lnSpc>
                <a:spcPct val="90000"/>
              </a:lnSpc>
            </a:pPr>
            <a:r>
              <a:rPr lang="en-US" altLang="zh-TW" sz="2000" dirty="0" smtClean="0"/>
              <a:t>Not a good option for data sharing</a:t>
            </a:r>
          </a:p>
          <a:p>
            <a:pPr lvl="1">
              <a:lnSpc>
                <a:spcPct val="90000"/>
              </a:lnSpc>
            </a:pPr>
            <a:r>
              <a:rPr lang="en-US" altLang="zh-TW" sz="2200" dirty="0" smtClean="0"/>
              <a:t>NAS is a good option for applications which need to share data</a:t>
            </a:r>
          </a:p>
          <a:p>
            <a:pPr lvl="2">
              <a:lnSpc>
                <a:spcPct val="90000"/>
              </a:lnSpc>
            </a:pPr>
            <a:r>
              <a:rPr lang="en-US" altLang="zh-TW" sz="2000" dirty="0" smtClean="0"/>
              <a:t>Limited scalability due to hierarchical structure</a:t>
            </a:r>
          </a:p>
          <a:p>
            <a:pPr lvl="1">
              <a:lnSpc>
                <a:spcPct val="90000"/>
              </a:lnSpc>
            </a:pPr>
            <a:r>
              <a:rPr lang="en-US" altLang="zh-TW" sz="2200" dirty="0" smtClean="0"/>
              <a:t>Object Based approach potentially eliminates SAN and NAS limitations</a:t>
            </a:r>
          </a:p>
          <a:p>
            <a:pPr lvl="2">
              <a:lnSpc>
                <a:spcPct val="90000"/>
              </a:lnSpc>
            </a:pPr>
            <a:r>
              <a:rPr lang="en-US" altLang="zh-TW" sz="2000" dirty="0" smtClean="0"/>
              <a:t>Highly scalable with data sharing capabilities</a:t>
            </a:r>
          </a:p>
          <a:p>
            <a:endParaRPr lang="en-US" dirty="0"/>
          </a:p>
        </p:txBody>
      </p:sp>
      <p:sp>
        <p:nvSpPr>
          <p:cNvPr id="5" name="Title 4"/>
          <p:cNvSpPr>
            <a:spLocks noGrp="1"/>
          </p:cNvSpPr>
          <p:nvPr>
            <p:ph type="title"/>
          </p:nvPr>
        </p:nvSpPr>
        <p:spPr/>
        <p:txBody>
          <a:bodyPr/>
          <a:lstStyle/>
          <a:p>
            <a:r>
              <a:rPr lang="en-US" dirty="0" smtClean="0"/>
              <a:t>Why Object Based Storage ?</a:t>
            </a:r>
            <a:endParaRPr lang="en-US" dirty="0"/>
          </a:p>
        </p:txBody>
      </p:sp>
      <p:sp>
        <p:nvSpPr>
          <p:cNvPr id="3" name="Footer Placeholder 2"/>
          <p:cNvSpPr>
            <a:spLocks noGrp="1"/>
          </p:cNvSpPr>
          <p:nvPr>
            <p:ph type="ftr" sz="quarter" idx="13"/>
          </p:nvPr>
        </p:nvSpPr>
        <p:spPr>
          <a:xfrm>
            <a:off x="4648200" y="6629400"/>
            <a:ext cx="3962400" cy="228600"/>
          </a:xfrm>
        </p:spPr>
        <p:txBody>
          <a:bodyPr/>
          <a:lstStyle/>
          <a:p>
            <a:r>
              <a:rPr lang="en-US" dirty="0" smtClean="0"/>
              <a:t>Classic Data Center</a:t>
            </a:r>
            <a:endParaRPr lang="en-US" dirty="0"/>
          </a:p>
        </p:txBody>
      </p:sp>
      <p:pic>
        <p:nvPicPr>
          <p:cNvPr id="7" name="Picture 6" descr="big_data.GIF"/>
          <p:cNvPicPr>
            <a:picLocks noChangeAspect="1"/>
          </p:cNvPicPr>
          <p:nvPr/>
        </p:nvPicPr>
        <p:blipFill>
          <a:blip r:embed="rId3" cstate="print"/>
          <a:stretch>
            <a:fillRect/>
          </a:stretch>
        </p:blipFill>
        <p:spPr>
          <a:xfrm>
            <a:off x="5562600" y="1066800"/>
            <a:ext cx="3352800" cy="3788228"/>
          </a:xfrm>
          <a:prstGeom prst="rect">
            <a:avLst/>
          </a:prstGeom>
        </p:spPr>
      </p:pic>
      <p:sp>
        <p:nvSpPr>
          <p:cNvPr id="11" name="Slide Number Placeholder 4"/>
          <p:cNvSpPr>
            <a:spLocks noGrp="1"/>
          </p:cNvSpPr>
          <p:nvPr>
            <p:ph type="sldNum" sz="quarter" idx="4294967295"/>
          </p:nvPr>
        </p:nvSpPr>
        <p:spPr>
          <a:xfrm>
            <a:off x="8686800" y="6629400"/>
            <a:ext cx="457200" cy="228600"/>
          </a:xfrm>
          <a:prstGeom prst="rect">
            <a:avLst/>
          </a:prstGeom>
        </p:spPr>
        <p:txBody>
          <a:bodyPr anchor="b"/>
          <a:lstStyle/>
          <a:p>
            <a:pPr algn="r">
              <a:defRPr/>
            </a:pPr>
            <a:fld id="{C1314293-9A8B-4ACA-B212-D2D19BB5553B}" type="slidenum">
              <a:rPr lang="en-US" sz="1000">
                <a:latin typeface="Calibri" pitchFamily="34" charset="0"/>
              </a:rPr>
              <a:pPr algn="r">
                <a:defRPr/>
              </a:pPr>
              <a:t>46</a:t>
            </a:fld>
            <a:endParaRPr lang="en-US" sz="1000" dirty="0">
              <a:latin typeface="Calibri"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76200"/>
            <a:ext cx="8458200" cy="758952"/>
          </a:xfrm>
        </p:spPr>
        <p:txBody>
          <a:bodyPr/>
          <a:lstStyle/>
          <a:p>
            <a:r>
              <a:rPr lang="en-US" dirty="0" smtClean="0"/>
              <a:t>Benefits of Object Based Storage </a:t>
            </a:r>
            <a:endParaRPr lang="en-US" dirty="0"/>
          </a:p>
        </p:txBody>
      </p:sp>
      <p:sp>
        <p:nvSpPr>
          <p:cNvPr id="8" name="Content Placeholder 7"/>
          <p:cNvSpPr>
            <a:spLocks noGrp="1"/>
          </p:cNvSpPr>
          <p:nvPr>
            <p:ph idx="1"/>
          </p:nvPr>
        </p:nvSpPr>
        <p:spPr/>
        <p:txBody>
          <a:bodyPr/>
          <a:lstStyle/>
          <a:p>
            <a:r>
              <a:rPr lang="en-US" dirty="0" smtClean="0"/>
              <a:t>Automates and simplifies storage management</a:t>
            </a:r>
          </a:p>
          <a:p>
            <a:r>
              <a:rPr lang="en-US" dirty="0" smtClean="0"/>
              <a:t>Ensures data integrity</a:t>
            </a:r>
          </a:p>
          <a:p>
            <a:r>
              <a:rPr lang="en-US" dirty="0" smtClean="0"/>
              <a:t>Ensures compliance and </a:t>
            </a:r>
            <a:r>
              <a:rPr lang="en-US" dirty="0" err="1" smtClean="0"/>
              <a:t>auditability</a:t>
            </a:r>
            <a:endParaRPr lang="en-US" dirty="0" smtClean="0"/>
          </a:p>
          <a:p>
            <a:r>
              <a:rPr lang="en-US" dirty="0" smtClean="0"/>
              <a:t>Enables easy data migration</a:t>
            </a:r>
          </a:p>
          <a:p>
            <a:r>
              <a:rPr lang="en-US" dirty="0" smtClean="0"/>
              <a:t>Enables self healing </a:t>
            </a:r>
          </a:p>
          <a:p>
            <a:r>
              <a:rPr lang="en-US" dirty="0" smtClean="0"/>
              <a:t>Facilitates intelligent replication</a:t>
            </a:r>
          </a:p>
          <a:p>
            <a:r>
              <a:rPr lang="en-US" dirty="0" smtClean="0"/>
              <a:t>Allows flexible scalability</a:t>
            </a:r>
          </a:p>
          <a:p>
            <a:endParaRPr lang="en-US" dirty="0" smtClean="0"/>
          </a:p>
          <a:p>
            <a:pPr>
              <a:buNone/>
            </a:pPr>
            <a:endParaRPr lang="en-US" dirty="0"/>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47</a:t>
            </a:fld>
            <a:endParaRPr lang="en-US" dirty="0"/>
          </a:p>
        </p:txBody>
      </p:sp>
      <p:sp>
        <p:nvSpPr>
          <p:cNvPr id="9"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1" name="Straight Connector 130"/>
          <p:cNvCxnSpPr>
            <a:cxnSpLocks noChangeShapeType="1"/>
          </p:cNvCxnSpPr>
          <p:nvPr/>
        </p:nvCxnSpPr>
        <p:spPr bwMode="auto">
          <a:xfrm rot="10800000">
            <a:off x="3200400" y="3048000"/>
            <a:ext cx="0" cy="533400"/>
          </a:xfrm>
          <a:prstGeom prst="line">
            <a:avLst/>
          </a:prstGeom>
          <a:noFill/>
          <a:ln w="38100" algn="ctr">
            <a:solidFill>
              <a:srgbClr val="004B96"/>
            </a:solidFill>
            <a:round/>
            <a:headEnd/>
            <a:tailEnd/>
          </a:ln>
        </p:spPr>
      </p:cxnSp>
      <p:cxnSp>
        <p:nvCxnSpPr>
          <p:cNvPr id="122" name="Straight Connector 121"/>
          <p:cNvCxnSpPr>
            <a:cxnSpLocks noChangeShapeType="1"/>
          </p:cNvCxnSpPr>
          <p:nvPr/>
        </p:nvCxnSpPr>
        <p:spPr bwMode="auto">
          <a:xfrm rot="5400000">
            <a:off x="748506" y="3209132"/>
            <a:ext cx="471487" cy="6350"/>
          </a:xfrm>
          <a:prstGeom prst="line">
            <a:avLst/>
          </a:prstGeom>
          <a:noFill/>
          <a:ln w="38100" algn="ctr">
            <a:solidFill>
              <a:srgbClr val="FF9900"/>
            </a:solidFill>
            <a:round/>
            <a:headEnd/>
            <a:tailEnd/>
          </a:ln>
        </p:spPr>
      </p:cxnSp>
      <p:sp>
        <p:nvSpPr>
          <p:cNvPr id="61444" name="Rectangle 2"/>
          <p:cNvSpPr>
            <a:spLocks noGrp="1" noChangeArrowheads="1"/>
          </p:cNvSpPr>
          <p:nvPr>
            <p:ph type="title" idx="4294967295"/>
          </p:nvPr>
        </p:nvSpPr>
        <p:spPr/>
        <p:txBody>
          <a:bodyPr/>
          <a:lstStyle/>
          <a:p>
            <a:pPr eaLnBrk="1" hangingPunct="1"/>
            <a:r>
              <a:rPr lang="en-US" dirty="0" smtClean="0">
                <a:solidFill>
                  <a:schemeClr val="accent1"/>
                </a:solidFill>
              </a:rPr>
              <a:t>Unified Storage </a:t>
            </a:r>
          </a:p>
        </p:txBody>
      </p:sp>
      <p:sp>
        <p:nvSpPr>
          <p:cNvPr id="61445" name="Rectangle 77"/>
          <p:cNvSpPr>
            <a:spLocks noGrp="1" noChangeArrowheads="1"/>
          </p:cNvSpPr>
          <p:nvPr>
            <p:ph idx="4294967295"/>
          </p:nvPr>
        </p:nvSpPr>
        <p:spPr>
          <a:xfrm>
            <a:off x="304800" y="914400"/>
            <a:ext cx="8458200" cy="914400"/>
          </a:xfrm>
        </p:spPr>
        <p:txBody>
          <a:bodyPr/>
          <a:lstStyle/>
          <a:p>
            <a:pPr eaLnBrk="1" hangingPunct="1"/>
            <a:r>
              <a:rPr lang="en-US" dirty="0" smtClean="0"/>
              <a:t>Provides Consolidated Management interface for NAS, SAN, iSCSI, </a:t>
            </a:r>
            <a:r>
              <a:rPr lang="en-US" dirty="0" err="1" smtClean="0"/>
              <a:t>FCoE</a:t>
            </a:r>
            <a:r>
              <a:rPr lang="en-US" dirty="0" smtClean="0"/>
              <a:t>, and object based technologies</a:t>
            </a:r>
          </a:p>
        </p:txBody>
      </p:sp>
      <p:pic>
        <p:nvPicPr>
          <p:cNvPr id="61450" name="Picture 89" descr="Host.png"/>
          <p:cNvPicPr>
            <a:picLocks noChangeAspect="1"/>
          </p:cNvPicPr>
          <p:nvPr/>
        </p:nvPicPr>
        <p:blipFill>
          <a:blip r:embed="rId3" cstate="print"/>
          <a:srcRect/>
          <a:stretch>
            <a:fillRect/>
          </a:stretch>
        </p:blipFill>
        <p:spPr bwMode="auto">
          <a:xfrm>
            <a:off x="352425" y="1919287"/>
            <a:ext cx="471488" cy="747713"/>
          </a:xfrm>
          <a:prstGeom prst="rect">
            <a:avLst/>
          </a:prstGeom>
          <a:noFill/>
          <a:ln w="9525">
            <a:noFill/>
            <a:miter lim="800000"/>
            <a:headEnd/>
            <a:tailEnd/>
          </a:ln>
        </p:spPr>
      </p:pic>
      <p:pic>
        <p:nvPicPr>
          <p:cNvPr id="61451" name="Picture 90" descr="Host.png"/>
          <p:cNvPicPr>
            <a:picLocks noChangeAspect="1"/>
          </p:cNvPicPr>
          <p:nvPr/>
        </p:nvPicPr>
        <p:blipFill>
          <a:blip r:embed="rId3" cstate="print"/>
          <a:srcRect/>
          <a:stretch>
            <a:fillRect/>
          </a:stretch>
        </p:blipFill>
        <p:spPr bwMode="auto">
          <a:xfrm>
            <a:off x="457200" y="2071687"/>
            <a:ext cx="471488" cy="747713"/>
          </a:xfrm>
          <a:prstGeom prst="rect">
            <a:avLst/>
          </a:prstGeom>
          <a:noFill/>
          <a:ln w="9525">
            <a:noFill/>
            <a:miter lim="800000"/>
            <a:headEnd/>
            <a:tailEnd/>
          </a:ln>
        </p:spPr>
      </p:pic>
      <p:pic>
        <p:nvPicPr>
          <p:cNvPr id="61452" name="Picture 91" descr="Host.png"/>
          <p:cNvPicPr>
            <a:picLocks noChangeAspect="1"/>
          </p:cNvPicPr>
          <p:nvPr/>
        </p:nvPicPr>
        <p:blipFill>
          <a:blip r:embed="rId3" cstate="print"/>
          <a:srcRect/>
          <a:stretch>
            <a:fillRect/>
          </a:stretch>
        </p:blipFill>
        <p:spPr bwMode="auto">
          <a:xfrm>
            <a:off x="609600" y="2224087"/>
            <a:ext cx="471488" cy="747713"/>
          </a:xfrm>
          <a:prstGeom prst="rect">
            <a:avLst/>
          </a:prstGeom>
          <a:noFill/>
          <a:ln w="9525">
            <a:noFill/>
            <a:miter lim="800000"/>
            <a:headEnd/>
            <a:tailEnd/>
          </a:ln>
        </p:spPr>
      </p:pic>
      <p:pic>
        <p:nvPicPr>
          <p:cNvPr id="61453" name="Picture 92" descr="Host.png"/>
          <p:cNvPicPr>
            <a:picLocks noChangeAspect="1"/>
          </p:cNvPicPr>
          <p:nvPr/>
        </p:nvPicPr>
        <p:blipFill>
          <a:blip r:embed="rId3" cstate="print"/>
          <a:srcRect/>
          <a:stretch>
            <a:fillRect/>
          </a:stretch>
        </p:blipFill>
        <p:spPr bwMode="auto">
          <a:xfrm>
            <a:off x="723900" y="2376487"/>
            <a:ext cx="471488" cy="747713"/>
          </a:xfrm>
          <a:prstGeom prst="rect">
            <a:avLst/>
          </a:prstGeom>
          <a:noFill/>
          <a:ln w="9525">
            <a:noFill/>
            <a:miter lim="800000"/>
            <a:headEnd/>
            <a:tailEnd/>
          </a:ln>
        </p:spPr>
      </p:pic>
      <p:pic>
        <p:nvPicPr>
          <p:cNvPr id="61454" name="Picture 93" descr="Host.png"/>
          <p:cNvPicPr>
            <a:picLocks noChangeAspect="1"/>
          </p:cNvPicPr>
          <p:nvPr/>
        </p:nvPicPr>
        <p:blipFill>
          <a:blip r:embed="rId3" cstate="print"/>
          <a:srcRect/>
          <a:stretch>
            <a:fillRect/>
          </a:stretch>
        </p:blipFill>
        <p:spPr bwMode="auto">
          <a:xfrm>
            <a:off x="2500313" y="1905000"/>
            <a:ext cx="471487" cy="747713"/>
          </a:xfrm>
          <a:prstGeom prst="rect">
            <a:avLst/>
          </a:prstGeom>
          <a:noFill/>
          <a:ln w="9525">
            <a:noFill/>
            <a:miter lim="800000"/>
            <a:headEnd/>
            <a:tailEnd/>
          </a:ln>
        </p:spPr>
      </p:pic>
      <p:pic>
        <p:nvPicPr>
          <p:cNvPr id="61455" name="Picture 94" descr="Host.png"/>
          <p:cNvPicPr>
            <a:picLocks noChangeAspect="1"/>
          </p:cNvPicPr>
          <p:nvPr/>
        </p:nvPicPr>
        <p:blipFill>
          <a:blip r:embed="rId3" cstate="print"/>
          <a:srcRect/>
          <a:stretch>
            <a:fillRect/>
          </a:stretch>
        </p:blipFill>
        <p:spPr bwMode="auto">
          <a:xfrm>
            <a:off x="2652713" y="2057400"/>
            <a:ext cx="471487" cy="747713"/>
          </a:xfrm>
          <a:prstGeom prst="rect">
            <a:avLst/>
          </a:prstGeom>
          <a:noFill/>
          <a:ln w="9525">
            <a:noFill/>
            <a:miter lim="800000"/>
            <a:headEnd/>
            <a:tailEnd/>
          </a:ln>
        </p:spPr>
      </p:pic>
      <p:pic>
        <p:nvPicPr>
          <p:cNvPr id="61456" name="Picture 95" descr="Host.png"/>
          <p:cNvPicPr>
            <a:picLocks noChangeAspect="1"/>
          </p:cNvPicPr>
          <p:nvPr/>
        </p:nvPicPr>
        <p:blipFill>
          <a:blip r:embed="rId3" cstate="print"/>
          <a:srcRect/>
          <a:stretch>
            <a:fillRect/>
          </a:stretch>
        </p:blipFill>
        <p:spPr bwMode="auto">
          <a:xfrm>
            <a:off x="2805113" y="2209800"/>
            <a:ext cx="471487" cy="747713"/>
          </a:xfrm>
          <a:prstGeom prst="rect">
            <a:avLst/>
          </a:prstGeom>
          <a:noFill/>
          <a:ln w="9525">
            <a:noFill/>
            <a:miter lim="800000"/>
            <a:headEnd/>
            <a:tailEnd/>
          </a:ln>
        </p:spPr>
      </p:pic>
      <p:pic>
        <p:nvPicPr>
          <p:cNvPr id="61457" name="Picture 96" descr="Host.png"/>
          <p:cNvPicPr>
            <a:picLocks noChangeAspect="1"/>
          </p:cNvPicPr>
          <p:nvPr/>
        </p:nvPicPr>
        <p:blipFill>
          <a:blip r:embed="rId3" cstate="print"/>
          <a:srcRect/>
          <a:stretch>
            <a:fillRect/>
          </a:stretch>
        </p:blipFill>
        <p:spPr bwMode="auto">
          <a:xfrm>
            <a:off x="2957513" y="2362200"/>
            <a:ext cx="471487" cy="747713"/>
          </a:xfrm>
          <a:prstGeom prst="rect">
            <a:avLst/>
          </a:prstGeom>
          <a:noFill/>
          <a:ln w="9525">
            <a:noFill/>
            <a:miter lim="800000"/>
            <a:headEnd/>
            <a:tailEnd/>
          </a:ln>
        </p:spPr>
      </p:pic>
      <p:cxnSp>
        <p:nvCxnSpPr>
          <p:cNvPr id="108" name="Straight Connector 107"/>
          <p:cNvCxnSpPr>
            <a:cxnSpLocks noChangeShapeType="1"/>
          </p:cNvCxnSpPr>
          <p:nvPr/>
        </p:nvCxnSpPr>
        <p:spPr bwMode="auto">
          <a:xfrm rot="16200000" flipH="1">
            <a:off x="2343150" y="3143250"/>
            <a:ext cx="876300" cy="3276600"/>
          </a:xfrm>
          <a:prstGeom prst="line">
            <a:avLst/>
          </a:prstGeom>
          <a:noFill/>
          <a:ln w="38100" algn="ctr">
            <a:solidFill>
              <a:srgbClr val="FF9900"/>
            </a:solidFill>
            <a:round/>
            <a:headEnd/>
            <a:tailEnd/>
          </a:ln>
        </p:spPr>
      </p:cxnSp>
      <p:cxnSp>
        <p:nvCxnSpPr>
          <p:cNvPr id="112" name="Straight Connector 111"/>
          <p:cNvCxnSpPr>
            <a:cxnSpLocks noChangeShapeType="1"/>
          </p:cNvCxnSpPr>
          <p:nvPr/>
        </p:nvCxnSpPr>
        <p:spPr bwMode="auto">
          <a:xfrm rot="5400000">
            <a:off x="4914900" y="4229100"/>
            <a:ext cx="609600" cy="838200"/>
          </a:xfrm>
          <a:prstGeom prst="line">
            <a:avLst/>
          </a:prstGeom>
          <a:noFill/>
          <a:ln w="38100" algn="ctr">
            <a:solidFill>
              <a:srgbClr val="0000FF"/>
            </a:solidFill>
            <a:round/>
            <a:headEnd/>
            <a:tailEnd/>
          </a:ln>
        </p:spPr>
      </p:cxnSp>
      <p:cxnSp>
        <p:nvCxnSpPr>
          <p:cNvPr id="114" name="Straight Connector 113"/>
          <p:cNvCxnSpPr>
            <a:cxnSpLocks noChangeShapeType="1"/>
          </p:cNvCxnSpPr>
          <p:nvPr/>
        </p:nvCxnSpPr>
        <p:spPr bwMode="auto">
          <a:xfrm rot="10800000" flipV="1">
            <a:off x="5099050" y="4419600"/>
            <a:ext cx="2862263" cy="800100"/>
          </a:xfrm>
          <a:prstGeom prst="line">
            <a:avLst/>
          </a:prstGeom>
          <a:noFill/>
          <a:ln w="38100" algn="ctr">
            <a:solidFill>
              <a:srgbClr val="00CCFF"/>
            </a:solidFill>
            <a:round/>
            <a:headEnd/>
            <a:tailEnd/>
          </a:ln>
        </p:spPr>
      </p:cxnSp>
      <p:cxnSp>
        <p:nvCxnSpPr>
          <p:cNvPr id="116" name="Straight Connector 115"/>
          <p:cNvCxnSpPr>
            <a:cxnSpLocks noChangeShapeType="1"/>
          </p:cNvCxnSpPr>
          <p:nvPr/>
        </p:nvCxnSpPr>
        <p:spPr bwMode="auto">
          <a:xfrm rot="16200000" flipH="1">
            <a:off x="7315200" y="3124200"/>
            <a:ext cx="762000" cy="152400"/>
          </a:xfrm>
          <a:prstGeom prst="line">
            <a:avLst/>
          </a:prstGeom>
          <a:noFill/>
          <a:ln w="38100" algn="ctr">
            <a:solidFill>
              <a:srgbClr val="00CCFF"/>
            </a:solidFill>
            <a:round/>
            <a:headEnd/>
            <a:tailEnd/>
          </a:ln>
        </p:spPr>
      </p:cxnSp>
      <p:pic>
        <p:nvPicPr>
          <p:cNvPr id="61477" name="Picture 126" descr="WWW Cloud.png"/>
          <p:cNvPicPr>
            <a:picLocks noChangeAspect="1"/>
          </p:cNvPicPr>
          <p:nvPr/>
        </p:nvPicPr>
        <p:blipFill>
          <a:blip r:embed="rId4" cstate="print"/>
          <a:srcRect/>
          <a:stretch>
            <a:fillRect/>
          </a:stretch>
        </p:blipFill>
        <p:spPr bwMode="auto">
          <a:xfrm>
            <a:off x="7086600" y="3514725"/>
            <a:ext cx="1889125" cy="981075"/>
          </a:xfrm>
          <a:prstGeom prst="rect">
            <a:avLst/>
          </a:prstGeom>
          <a:noFill/>
          <a:ln w="9525">
            <a:noFill/>
            <a:miter lim="800000"/>
            <a:headEnd/>
            <a:tailEnd/>
          </a:ln>
        </p:spPr>
      </p:pic>
      <p:cxnSp>
        <p:nvCxnSpPr>
          <p:cNvPr id="2" name="Straight Connector 130"/>
          <p:cNvCxnSpPr>
            <a:cxnSpLocks noChangeShapeType="1"/>
          </p:cNvCxnSpPr>
          <p:nvPr/>
        </p:nvCxnSpPr>
        <p:spPr bwMode="auto">
          <a:xfrm rot="10800000">
            <a:off x="3352800" y="4343400"/>
            <a:ext cx="1371600" cy="609600"/>
          </a:xfrm>
          <a:prstGeom prst="line">
            <a:avLst/>
          </a:prstGeom>
          <a:noFill/>
          <a:ln w="38100" algn="ctr">
            <a:solidFill>
              <a:srgbClr val="004B96"/>
            </a:solidFill>
            <a:round/>
            <a:headEnd/>
            <a:tailEnd/>
          </a:ln>
        </p:spPr>
      </p:cxnSp>
      <p:pic>
        <p:nvPicPr>
          <p:cNvPr id="61448" name="Picture 84" descr="SAN Cloud.png"/>
          <p:cNvPicPr>
            <a:picLocks noChangeAspect="1"/>
          </p:cNvPicPr>
          <p:nvPr/>
        </p:nvPicPr>
        <p:blipFill>
          <a:blip r:embed="rId5" cstate="print"/>
          <a:srcRect/>
          <a:stretch>
            <a:fillRect/>
          </a:stretch>
        </p:blipFill>
        <p:spPr bwMode="auto">
          <a:xfrm>
            <a:off x="152400" y="3438525"/>
            <a:ext cx="1889125" cy="981075"/>
          </a:xfrm>
          <a:prstGeom prst="rect">
            <a:avLst/>
          </a:prstGeom>
          <a:noFill/>
          <a:ln w="9525">
            <a:noFill/>
            <a:miter lim="800000"/>
            <a:headEnd/>
            <a:tailEnd/>
          </a:ln>
        </p:spPr>
      </p:pic>
      <p:pic>
        <p:nvPicPr>
          <p:cNvPr id="61466" name="Picture 105" descr="Storage Array_Tall.png"/>
          <p:cNvPicPr>
            <a:picLocks noChangeAspect="1"/>
          </p:cNvPicPr>
          <p:nvPr/>
        </p:nvPicPr>
        <p:blipFill>
          <a:blip r:embed="rId6" cstate="print"/>
          <a:srcRect/>
          <a:stretch>
            <a:fillRect/>
          </a:stretch>
        </p:blipFill>
        <p:spPr bwMode="auto">
          <a:xfrm>
            <a:off x="4419600" y="4724400"/>
            <a:ext cx="679450" cy="1295400"/>
          </a:xfrm>
          <a:prstGeom prst="rect">
            <a:avLst/>
          </a:prstGeom>
          <a:noFill/>
          <a:ln w="9525">
            <a:noFill/>
            <a:miter lim="800000"/>
            <a:headEnd/>
            <a:tailEnd/>
          </a:ln>
        </p:spPr>
      </p:pic>
      <p:pic>
        <p:nvPicPr>
          <p:cNvPr id="61447" name="Picture 82" descr="Converged Cloud.png"/>
          <p:cNvPicPr>
            <a:picLocks noChangeAspect="1"/>
          </p:cNvPicPr>
          <p:nvPr/>
        </p:nvPicPr>
        <p:blipFill>
          <a:blip r:embed="rId7" cstate="print"/>
          <a:srcRect/>
          <a:stretch>
            <a:fillRect/>
          </a:stretch>
        </p:blipFill>
        <p:spPr bwMode="auto">
          <a:xfrm>
            <a:off x="2438400" y="3429000"/>
            <a:ext cx="1889125" cy="981075"/>
          </a:xfrm>
          <a:prstGeom prst="rect">
            <a:avLst/>
          </a:prstGeom>
          <a:noFill/>
          <a:ln w="9525">
            <a:noFill/>
            <a:miter lim="800000"/>
            <a:headEnd/>
            <a:tailEnd/>
          </a:ln>
        </p:spPr>
      </p:pic>
      <p:sp>
        <p:nvSpPr>
          <p:cNvPr id="61482" name="Line 42"/>
          <p:cNvSpPr>
            <a:spLocks noChangeShapeType="1"/>
          </p:cNvSpPr>
          <p:nvPr/>
        </p:nvSpPr>
        <p:spPr bwMode="auto">
          <a:xfrm flipH="1">
            <a:off x="5486400" y="2819400"/>
            <a:ext cx="228600" cy="685800"/>
          </a:xfrm>
          <a:prstGeom prst="line">
            <a:avLst/>
          </a:prstGeom>
          <a:noFill/>
          <a:ln w="38100">
            <a:solidFill>
              <a:srgbClr val="0000FF"/>
            </a:solidFill>
            <a:round/>
            <a:headEnd/>
            <a:tailEnd/>
          </a:ln>
          <a:effectLst/>
        </p:spPr>
        <p:txBody>
          <a:bodyPr/>
          <a:lstStyle/>
          <a:p>
            <a:endParaRPr lang="en-US" dirty="0"/>
          </a:p>
        </p:txBody>
      </p:sp>
      <p:pic>
        <p:nvPicPr>
          <p:cNvPr id="61449" name="Picture 87" descr="Blue Cloud.png"/>
          <p:cNvPicPr>
            <a:picLocks noChangeAspect="1"/>
          </p:cNvPicPr>
          <p:nvPr/>
        </p:nvPicPr>
        <p:blipFill>
          <a:blip r:embed="rId8" cstate="print"/>
          <a:srcRect/>
          <a:stretch>
            <a:fillRect/>
          </a:stretch>
        </p:blipFill>
        <p:spPr bwMode="auto">
          <a:xfrm>
            <a:off x="4724400" y="3429000"/>
            <a:ext cx="1895475" cy="981075"/>
          </a:xfrm>
          <a:prstGeom prst="rect">
            <a:avLst/>
          </a:prstGeom>
          <a:noFill/>
          <a:ln w="9525">
            <a:noFill/>
            <a:miter lim="800000"/>
            <a:headEnd/>
            <a:tailEnd/>
          </a:ln>
        </p:spPr>
      </p:pic>
      <p:pic>
        <p:nvPicPr>
          <p:cNvPr id="61487" name="Picture 47" descr="system"/>
          <p:cNvPicPr>
            <a:picLocks noChangeAspect="1" noChangeArrowheads="1"/>
          </p:cNvPicPr>
          <p:nvPr/>
        </p:nvPicPr>
        <p:blipFill>
          <a:blip r:embed="rId9" cstate="print"/>
          <a:srcRect/>
          <a:stretch>
            <a:fillRect/>
          </a:stretch>
        </p:blipFill>
        <p:spPr bwMode="auto">
          <a:xfrm>
            <a:off x="5457825" y="1990725"/>
            <a:ext cx="1006475" cy="800100"/>
          </a:xfrm>
          <a:prstGeom prst="rect">
            <a:avLst/>
          </a:prstGeom>
          <a:noFill/>
        </p:spPr>
      </p:pic>
      <p:pic>
        <p:nvPicPr>
          <p:cNvPr id="61488" name="Picture 48" descr="system"/>
          <p:cNvPicPr>
            <a:picLocks noChangeAspect="1" noChangeArrowheads="1"/>
          </p:cNvPicPr>
          <p:nvPr/>
        </p:nvPicPr>
        <p:blipFill>
          <a:blip r:embed="rId9" cstate="print"/>
          <a:srcRect/>
          <a:stretch>
            <a:fillRect/>
          </a:stretch>
        </p:blipFill>
        <p:spPr bwMode="auto">
          <a:xfrm>
            <a:off x="5191125" y="2124075"/>
            <a:ext cx="1006475" cy="800100"/>
          </a:xfrm>
          <a:prstGeom prst="rect">
            <a:avLst/>
          </a:prstGeom>
          <a:noFill/>
        </p:spPr>
      </p:pic>
      <p:pic>
        <p:nvPicPr>
          <p:cNvPr id="61490" name="Picture 50" descr="system"/>
          <p:cNvPicPr>
            <a:picLocks noChangeAspect="1" noChangeArrowheads="1"/>
          </p:cNvPicPr>
          <p:nvPr/>
        </p:nvPicPr>
        <p:blipFill>
          <a:blip r:embed="rId9" cstate="print"/>
          <a:srcRect/>
          <a:stretch>
            <a:fillRect/>
          </a:stretch>
        </p:blipFill>
        <p:spPr bwMode="auto">
          <a:xfrm>
            <a:off x="7375525" y="1981200"/>
            <a:ext cx="1006475" cy="800100"/>
          </a:xfrm>
          <a:prstGeom prst="rect">
            <a:avLst/>
          </a:prstGeom>
          <a:noFill/>
        </p:spPr>
      </p:pic>
      <p:pic>
        <p:nvPicPr>
          <p:cNvPr id="61491" name="Picture 51" descr="system"/>
          <p:cNvPicPr>
            <a:picLocks noChangeAspect="1" noChangeArrowheads="1"/>
          </p:cNvPicPr>
          <p:nvPr/>
        </p:nvPicPr>
        <p:blipFill>
          <a:blip r:embed="rId9" cstate="print"/>
          <a:srcRect/>
          <a:stretch>
            <a:fillRect/>
          </a:stretch>
        </p:blipFill>
        <p:spPr bwMode="auto">
          <a:xfrm>
            <a:off x="7108825" y="2114550"/>
            <a:ext cx="1006475" cy="800100"/>
          </a:xfrm>
          <a:prstGeom prst="rect">
            <a:avLst/>
          </a:prstGeom>
          <a:noFill/>
        </p:spPr>
      </p:pic>
      <p:sp>
        <p:nvSpPr>
          <p:cNvPr id="61492" name="AutoShape 52"/>
          <p:cNvSpPr>
            <a:spLocks noChangeArrowheads="1"/>
          </p:cNvSpPr>
          <p:nvPr/>
        </p:nvSpPr>
        <p:spPr bwMode="auto">
          <a:xfrm>
            <a:off x="1143000" y="3124200"/>
            <a:ext cx="533400" cy="304800"/>
          </a:xfrm>
          <a:prstGeom prst="wedgeRoundRectCallout">
            <a:avLst>
              <a:gd name="adj1" fmla="val -26486"/>
              <a:gd name="adj2" fmla="val 50523"/>
              <a:gd name="adj3" fmla="val 16667"/>
            </a:avLst>
          </a:prstGeom>
          <a:solidFill>
            <a:srgbClr val="969696"/>
          </a:solidFill>
          <a:ln w="9525">
            <a:solidFill>
              <a:srgbClr val="008000"/>
            </a:solidFill>
            <a:miter lim="800000"/>
            <a:headEnd/>
            <a:tailEnd/>
          </a:ln>
          <a:effectLst/>
        </p:spPr>
        <p:txBody>
          <a:bodyPr/>
          <a:lstStyle/>
          <a:p>
            <a:pPr algn="ctr"/>
            <a:r>
              <a:rPr lang="en-US" sz="1400" b="1" dirty="0">
                <a:solidFill>
                  <a:schemeClr val="bg1"/>
                </a:solidFill>
                <a:latin typeface="Calibri" pitchFamily="34" charset="0"/>
              </a:rPr>
              <a:t>FC</a:t>
            </a:r>
          </a:p>
        </p:txBody>
      </p:sp>
      <p:sp>
        <p:nvSpPr>
          <p:cNvPr id="61493" name="AutoShape 53"/>
          <p:cNvSpPr>
            <a:spLocks noChangeArrowheads="1"/>
          </p:cNvSpPr>
          <p:nvPr/>
        </p:nvSpPr>
        <p:spPr bwMode="auto">
          <a:xfrm>
            <a:off x="3429000" y="3124200"/>
            <a:ext cx="1447800" cy="304800"/>
          </a:xfrm>
          <a:prstGeom prst="wedgeRoundRectCallout">
            <a:avLst>
              <a:gd name="adj1" fmla="val -22148"/>
              <a:gd name="adj2" fmla="val 49481"/>
              <a:gd name="adj3" fmla="val 16667"/>
            </a:avLst>
          </a:prstGeom>
          <a:solidFill>
            <a:srgbClr val="969696"/>
          </a:solidFill>
          <a:ln w="9525">
            <a:solidFill>
              <a:srgbClr val="008000"/>
            </a:solidFill>
            <a:miter lim="800000"/>
            <a:headEnd/>
            <a:tailEnd/>
          </a:ln>
          <a:effectLst/>
        </p:spPr>
        <p:txBody>
          <a:bodyPr/>
          <a:lstStyle/>
          <a:p>
            <a:r>
              <a:rPr lang="en-US" sz="1400" dirty="0" smtClean="0">
                <a:solidFill>
                  <a:schemeClr val="bg1"/>
                </a:solidFill>
                <a:latin typeface="Calibri" pitchFamily="34" charset="0"/>
              </a:rPr>
              <a:t> </a:t>
            </a:r>
            <a:r>
              <a:rPr lang="en-US" sz="1400" dirty="0">
                <a:solidFill>
                  <a:schemeClr val="bg1"/>
                </a:solidFill>
                <a:latin typeface="Calibri" pitchFamily="34" charset="0"/>
              </a:rPr>
              <a:t>FCoE</a:t>
            </a:r>
            <a:endParaRPr lang="en-US" dirty="0">
              <a:solidFill>
                <a:schemeClr val="bg1"/>
              </a:solidFill>
            </a:endParaRPr>
          </a:p>
        </p:txBody>
      </p:sp>
      <p:sp>
        <p:nvSpPr>
          <p:cNvPr id="61494" name="AutoShape 54"/>
          <p:cNvSpPr>
            <a:spLocks noChangeArrowheads="1"/>
          </p:cNvSpPr>
          <p:nvPr/>
        </p:nvSpPr>
        <p:spPr bwMode="auto">
          <a:xfrm>
            <a:off x="5791200" y="3124200"/>
            <a:ext cx="1219200" cy="304800"/>
          </a:xfrm>
          <a:prstGeom prst="wedgeRoundRectCallout">
            <a:avLst>
              <a:gd name="adj1" fmla="val -27343"/>
              <a:gd name="adj2" fmla="val 46356"/>
              <a:gd name="adj3" fmla="val 16667"/>
            </a:avLst>
          </a:prstGeom>
          <a:solidFill>
            <a:srgbClr val="969696"/>
          </a:solidFill>
          <a:ln w="9525">
            <a:solidFill>
              <a:srgbClr val="008000"/>
            </a:solidFill>
            <a:miter lim="800000"/>
            <a:headEnd/>
            <a:tailEnd/>
          </a:ln>
          <a:effectLst/>
        </p:spPr>
        <p:txBody>
          <a:bodyPr/>
          <a:lstStyle/>
          <a:p>
            <a:r>
              <a:rPr lang="en-US" sz="1400" b="1" dirty="0">
                <a:solidFill>
                  <a:schemeClr val="bg1"/>
                </a:solidFill>
                <a:latin typeface="Calibri" pitchFamily="34" charset="0"/>
              </a:rPr>
              <a:t>NFS and CIFS</a:t>
            </a:r>
          </a:p>
        </p:txBody>
      </p:sp>
      <p:sp>
        <p:nvSpPr>
          <p:cNvPr id="61495" name="AutoShape 55"/>
          <p:cNvSpPr>
            <a:spLocks noChangeArrowheads="1"/>
          </p:cNvSpPr>
          <p:nvPr/>
        </p:nvSpPr>
        <p:spPr bwMode="auto">
          <a:xfrm>
            <a:off x="7772400" y="3048000"/>
            <a:ext cx="1295400" cy="304800"/>
          </a:xfrm>
          <a:prstGeom prst="wedgeRoundRectCallout">
            <a:avLst>
              <a:gd name="adj1" fmla="val -21444"/>
              <a:gd name="adj2" fmla="val 49481"/>
              <a:gd name="adj3" fmla="val 16667"/>
            </a:avLst>
          </a:prstGeom>
          <a:solidFill>
            <a:srgbClr val="969696"/>
          </a:solidFill>
          <a:ln w="9525">
            <a:solidFill>
              <a:srgbClr val="008000"/>
            </a:solidFill>
            <a:miter lim="800000"/>
            <a:headEnd/>
            <a:tailEnd/>
          </a:ln>
          <a:effectLst/>
        </p:spPr>
        <p:txBody>
          <a:bodyPr/>
          <a:lstStyle/>
          <a:p>
            <a:r>
              <a:rPr lang="en-US" sz="1200" b="1" dirty="0">
                <a:solidFill>
                  <a:schemeClr val="bg1"/>
                </a:solidFill>
                <a:latin typeface="Calibri" pitchFamily="34" charset="0"/>
              </a:rPr>
              <a:t>SOAP and REST</a:t>
            </a:r>
          </a:p>
        </p:txBody>
      </p:sp>
      <p:sp>
        <p:nvSpPr>
          <p:cNvPr id="61480" name="Text Box 40"/>
          <p:cNvSpPr txBox="1">
            <a:spLocks noChangeArrowheads="1"/>
          </p:cNvSpPr>
          <p:nvPr/>
        </p:nvSpPr>
        <p:spPr bwMode="auto">
          <a:xfrm>
            <a:off x="4953000" y="3790950"/>
            <a:ext cx="1165225" cy="366713"/>
          </a:xfrm>
          <a:prstGeom prst="rect">
            <a:avLst/>
          </a:prstGeom>
          <a:noFill/>
          <a:ln w="9525">
            <a:noFill/>
            <a:miter lim="800000"/>
            <a:headEnd/>
            <a:tailEnd/>
          </a:ln>
        </p:spPr>
        <p:txBody>
          <a:bodyPr wrap="none">
            <a:spAutoFit/>
          </a:bodyPr>
          <a:lstStyle/>
          <a:p>
            <a:r>
              <a:rPr lang="en-US" b="1" dirty="0">
                <a:latin typeface="Calibri" pitchFamily="34" charset="0"/>
              </a:rPr>
              <a:t>LAN/WAN</a:t>
            </a:r>
          </a:p>
        </p:txBody>
      </p:sp>
      <p:sp>
        <p:nvSpPr>
          <p:cNvPr id="36" name="AutoShape 53"/>
          <p:cNvSpPr>
            <a:spLocks noChangeArrowheads="1"/>
          </p:cNvSpPr>
          <p:nvPr/>
        </p:nvSpPr>
        <p:spPr bwMode="auto">
          <a:xfrm>
            <a:off x="5105400" y="5715000"/>
            <a:ext cx="1447800" cy="304800"/>
          </a:xfrm>
          <a:prstGeom prst="wedgeRoundRectCallout">
            <a:avLst>
              <a:gd name="adj1" fmla="val -22148"/>
              <a:gd name="adj2" fmla="val 49481"/>
              <a:gd name="adj3" fmla="val 16667"/>
            </a:avLst>
          </a:prstGeom>
          <a:solidFill>
            <a:srgbClr val="969696"/>
          </a:solidFill>
          <a:ln w="9525">
            <a:solidFill>
              <a:srgbClr val="008000"/>
            </a:solidFill>
            <a:miter lim="800000"/>
            <a:headEnd/>
            <a:tailEnd/>
          </a:ln>
          <a:effectLst/>
        </p:spPr>
        <p:txBody>
          <a:bodyPr/>
          <a:lstStyle/>
          <a:p>
            <a:r>
              <a:rPr lang="en-US" sz="1400" dirty="0" smtClean="0">
                <a:solidFill>
                  <a:schemeClr val="bg1"/>
                </a:solidFill>
                <a:latin typeface="Calibri" pitchFamily="34" charset="0"/>
              </a:rPr>
              <a:t>Unified Storage</a:t>
            </a:r>
            <a:endParaRPr lang="en-US" dirty="0">
              <a:solidFill>
                <a:schemeClr val="bg1"/>
              </a:solidFill>
            </a:endParaRPr>
          </a:p>
        </p:txBody>
      </p:sp>
      <p:sp>
        <p:nvSpPr>
          <p:cNvPr id="37" name="Footer Placeholder 3"/>
          <p:cNvSpPr>
            <a:spLocks noGrp="1"/>
          </p:cNvSpPr>
          <p:nvPr>
            <p:ph type="ftr" sz="quarter" idx="10"/>
          </p:nvPr>
        </p:nvSpPr>
        <p:spPr>
          <a:xfrm>
            <a:off x="4419600" y="6629400"/>
            <a:ext cx="4191000" cy="228600"/>
          </a:xfrm>
        </p:spPr>
        <p:txBody>
          <a:bodyPr/>
          <a:lstStyle/>
          <a:p>
            <a:r>
              <a:rPr lang="en-US" dirty="0" smtClean="0"/>
              <a:t>Classic Data Center</a:t>
            </a:r>
            <a:endParaRPr lang="en-US" dirty="0"/>
          </a:p>
        </p:txBody>
      </p:sp>
      <p:sp>
        <p:nvSpPr>
          <p:cNvPr id="38"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48</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Benefits of Unified Storage</a:t>
            </a:r>
          </a:p>
        </p:txBody>
      </p:sp>
      <p:sp>
        <p:nvSpPr>
          <p:cNvPr id="3075" name="Rectangle 3"/>
          <p:cNvSpPr>
            <a:spLocks noGrp="1" noChangeArrowheads="1"/>
          </p:cNvSpPr>
          <p:nvPr>
            <p:ph type="body" idx="1"/>
          </p:nvPr>
        </p:nvSpPr>
        <p:spPr/>
        <p:txBody>
          <a:bodyPr/>
          <a:lstStyle/>
          <a:p>
            <a:pPr eaLnBrk="1" hangingPunct="1">
              <a:defRPr/>
            </a:pPr>
            <a:r>
              <a:rPr lang="en-US" dirty="0" smtClean="0"/>
              <a:t>Provides consolidated multi-protocol</a:t>
            </a:r>
            <a:r>
              <a:rPr lang="en-US" dirty="0" smtClean="0">
                <a:solidFill>
                  <a:srgbClr val="FF0000"/>
                </a:solidFill>
              </a:rPr>
              <a:t> </a:t>
            </a:r>
            <a:r>
              <a:rPr lang="en-US" dirty="0" smtClean="0"/>
              <a:t>storage</a:t>
            </a:r>
          </a:p>
          <a:p>
            <a:pPr lvl="1">
              <a:defRPr/>
            </a:pPr>
            <a:r>
              <a:rPr lang="en-US" dirty="0" smtClean="0"/>
              <a:t>File: NFS, CIFS</a:t>
            </a:r>
          </a:p>
          <a:p>
            <a:pPr lvl="1">
              <a:defRPr/>
            </a:pPr>
            <a:r>
              <a:rPr lang="en-US" dirty="0" smtClean="0"/>
              <a:t>Block: iSCSI, FC, FCoE</a:t>
            </a:r>
          </a:p>
          <a:p>
            <a:pPr lvl="1">
              <a:defRPr/>
            </a:pPr>
            <a:r>
              <a:rPr lang="en-US" dirty="0" smtClean="0"/>
              <a:t>Object: REST, SOAP</a:t>
            </a:r>
            <a:endParaRPr lang="en-US" dirty="0" smtClean="0">
              <a:solidFill>
                <a:schemeClr val="bg2"/>
              </a:solidFill>
              <a:latin typeface="MetaNormalLF-Roman" pitchFamily="34" charset="0"/>
            </a:endParaRPr>
          </a:p>
          <a:p>
            <a:pPr>
              <a:defRPr/>
            </a:pPr>
            <a:r>
              <a:rPr lang="en-US" dirty="0" smtClean="0"/>
              <a:t>Simplifies administration</a:t>
            </a:r>
          </a:p>
          <a:p>
            <a:pPr lvl="1">
              <a:defRPr/>
            </a:pPr>
            <a:r>
              <a:rPr lang="en-US" dirty="0" smtClean="0"/>
              <a:t>Integrated management interface</a:t>
            </a:r>
          </a:p>
          <a:p>
            <a:pPr>
              <a:defRPr/>
            </a:pPr>
            <a:r>
              <a:rPr lang="en-US" dirty="0" smtClean="0"/>
              <a:t>Reduces cost of storage assets, along with power, cooling, and space</a:t>
            </a:r>
          </a:p>
          <a:p>
            <a:pPr eaLnBrk="1" hangingPunct="1">
              <a:defRPr/>
            </a:pPr>
            <a:r>
              <a:rPr lang="en-US" dirty="0" smtClean="0"/>
              <a:t>Provides a highly scalable architecture</a:t>
            </a:r>
          </a:p>
          <a:p>
            <a:pPr lvl="1" eaLnBrk="1" hangingPunct="1">
              <a:buNone/>
              <a:defRPr/>
            </a:pPr>
            <a:endParaRPr lang="en-US" dirty="0" smtClean="0"/>
          </a:p>
          <a:p>
            <a:pPr lvl="1" eaLnBrk="1" hangingPunct="1">
              <a:defRPr/>
            </a:pPr>
            <a:endParaRPr lang="en-US" dirty="0" smtClean="0"/>
          </a:p>
          <a:p>
            <a:pPr eaLnBrk="1" hangingPunct="1">
              <a:defRPr/>
            </a:pPr>
            <a:endParaRPr lang="en-US" dirty="0" smtClean="0"/>
          </a:p>
        </p:txBody>
      </p:sp>
      <p:sp>
        <p:nvSpPr>
          <p:cNvPr id="5" name="Footer Placeholder 3"/>
          <p:cNvSpPr>
            <a:spLocks noGrp="1"/>
          </p:cNvSpPr>
          <p:nvPr>
            <p:ph type="ftr" sz="quarter" idx="10"/>
          </p:nvPr>
        </p:nvSpPr>
        <p:spPr>
          <a:xfrm>
            <a:off x="4419600" y="6629400"/>
            <a:ext cx="4191000" cy="228600"/>
          </a:xfrm>
        </p:spPr>
        <p:txBody>
          <a:bodyPr/>
          <a:lstStyle/>
          <a:p>
            <a:r>
              <a:rPr lang="en-US" dirty="0" smtClean="0"/>
              <a:t>Classic Data Center</a:t>
            </a:r>
            <a:endParaRPr lang="en-US" dirty="0"/>
          </a:p>
        </p:txBody>
      </p:sp>
      <p:sp>
        <p:nvSpPr>
          <p:cNvPr id="7"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49</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Database Management System (DBMS)</a:t>
            </a:r>
            <a:endParaRPr lang="en-US" dirty="0"/>
          </a:p>
        </p:txBody>
      </p:sp>
      <p:sp>
        <p:nvSpPr>
          <p:cNvPr id="8" name="Content Placeholder 7"/>
          <p:cNvSpPr>
            <a:spLocks noGrp="1"/>
          </p:cNvSpPr>
          <p:nvPr>
            <p:ph idx="1"/>
          </p:nvPr>
        </p:nvSpPr>
        <p:spPr/>
        <p:txBody>
          <a:bodyPr/>
          <a:lstStyle/>
          <a:p>
            <a:r>
              <a:rPr lang="en-US" dirty="0" smtClean="0"/>
              <a:t>Database is a structured way to store data in logically organized tables that are interrelated</a:t>
            </a:r>
          </a:p>
          <a:p>
            <a:pPr lvl="1"/>
            <a:r>
              <a:rPr lang="en-US" dirty="0" smtClean="0"/>
              <a:t>Helps to optimize the storage and retrieval of data</a:t>
            </a:r>
          </a:p>
          <a:p>
            <a:r>
              <a:rPr lang="en-US" dirty="0" smtClean="0"/>
              <a:t>DBMS is a collection of computer programs that control the creation, maintenance, and use of databases</a:t>
            </a:r>
          </a:p>
          <a:p>
            <a:pPr lvl="1"/>
            <a:r>
              <a:rPr lang="en-US" dirty="0" smtClean="0"/>
              <a:t>Processes an application’s request for data </a:t>
            </a:r>
          </a:p>
          <a:p>
            <a:pPr lvl="1"/>
            <a:r>
              <a:rPr lang="en-US" dirty="0" smtClean="0"/>
              <a:t>Instructs the OS to retrieve the appropriate data from storage</a:t>
            </a:r>
          </a:p>
          <a:p>
            <a:r>
              <a:rPr lang="en-US" dirty="0" smtClean="0"/>
              <a:t>Popular DBMS examples are MySQL, Oracle RDBMS, SQL Server, etc.</a:t>
            </a:r>
          </a:p>
          <a:p>
            <a:endParaRPr lang="en-US" dirty="0"/>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5</a:t>
            </a:fld>
            <a:endParaRPr lang="en-US" dirty="0"/>
          </a:p>
        </p:txBody>
      </p:sp>
      <p:sp>
        <p:nvSpPr>
          <p:cNvPr id="5" name="Footer Placeholder 4"/>
          <p:cNvSpPr>
            <a:spLocks noGrp="1"/>
          </p:cNvSpPr>
          <p:nvPr>
            <p:ph type="ftr" sz="quarter" idx="10"/>
          </p:nvPr>
        </p:nvSpPr>
        <p:spPr/>
        <p:txBody>
          <a:bodyPr/>
          <a:lstStyle/>
          <a:p>
            <a:pPr>
              <a:defRPr/>
            </a:pPr>
            <a:r>
              <a:rPr lang="en-US" dirty="0" smtClean="0"/>
              <a:t>Classic Data Center</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dirty="0" smtClean="0"/>
              <a:t> 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Business Continuity (BC) Terminologies</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Backup Granularity</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Backup Components and Operation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Deduplication: Types and methods</a:t>
            </a:r>
          </a:p>
          <a:p>
            <a:pPr lvl="1" indent="-223838" algn="l">
              <a:buClr>
                <a:srgbClr val="92D050"/>
              </a:buClr>
              <a:buSzPct val="110000"/>
              <a:defRPr/>
            </a:pPr>
            <a:endParaRPr lang="en-US" sz="2000" dirty="0" smtClean="0">
              <a:solidFill>
                <a:schemeClr val="bg2">
                  <a:lumMod val="75000"/>
                </a:schemeClr>
              </a:solidFill>
            </a:endParaRPr>
          </a:p>
        </p:txBody>
      </p:sp>
      <p:sp>
        <p:nvSpPr>
          <p:cNvPr id="23556" name="Content Placeholder 7"/>
          <p:cNvSpPr>
            <a:spLocks noGrp="1"/>
          </p:cNvSpPr>
          <p:nvPr>
            <p:ph sz="quarter" idx="13"/>
          </p:nvPr>
        </p:nvSpPr>
        <p:spPr/>
        <p:txBody>
          <a:bodyPr/>
          <a:lstStyle/>
          <a:p>
            <a:r>
              <a:rPr lang="en-US" dirty="0" smtClean="0"/>
              <a:t>Lesson 5: Business Continuity Overview and Backup</a:t>
            </a:r>
          </a:p>
        </p:txBody>
      </p:sp>
      <p:sp>
        <p:nvSpPr>
          <p:cNvPr id="9" name="Footer Placeholder 8"/>
          <p:cNvSpPr>
            <a:spLocks noGrp="1"/>
          </p:cNvSpPr>
          <p:nvPr>
            <p:ph type="ftr" sz="quarter" idx="14"/>
          </p:nvPr>
        </p:nvSpPr>
        <p:spPr/>
        <p:txBody>
          <a:bodyPr/>
          <a:lstStyle/>
          <a:p>
            <a:pPr>
              <a:defRPr/>
            </a:pPr>
            <a:r>
              <a:rPr lang="en-US" dirty="0" smtClean="0"/>
              <a:t>Classic Data Center</a:t>
            </a:r>
            <a:endParaRPr lang="en-US" dirty="0"/>
          </a:p>
        </p:txBody>
      </p:sp>
      <p:sp>
        <p:nvSpPr>
          <p:cNvPr id="10" name="Title 4"/>
          <p:cNvSpPr>
            <a:spLocks noGrp="1"/>
          </p:cNvSpPr>
          <p:nvPr>
            <p:ph type="ctrTitle"/>
          </p:nvPr>
        </p:nvSpPr>
        <p:spPr>
          <a:xfrm>
            <a:off x="685800" y="1143000"/>
            <a:ext cx="7772400" cy="688975"/>
          </a:xfrm>
        </p:spPr>
        <p:txBody>
          <a:bodyPr/>
          <a:lstStyle/>
          <a:p>
            <a:r>
              <a:rPr lang="en-US" dirty="0" smtClean="0"/>
              <a:t>Module 2: Classic Data Center (CDC)</a:t>
            </a:r>
          </a:p>
        </p:txBody>
      </p:sp>
      <p:sp>
        <p:nvSpPr>
          <p:cNvPr id="12"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50</a:t>
            </a:fld>
            <a:endParaRPr lang="en-US" sz="1000" dirty="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5266" name="Rectangle 2"/>
          <p:cNvSpPr>
            <a:spLocks noGrp="1" noChangeArrowheads="1"/>
          </p:cNvSpPr>
          <p:nvPr>
            <p:ph type="title"/>
          </p:nvPr>
        </p:nvSpPr>
        <p:spPr/>
        <p:txBody>
          <a:bodyPr/>
          <a:lstStyle/>
          <a:p>
            <a:r>
              <a:rPr lang="en-US" dirty="0" smtClean="0"/>
              <a:t>Business Continuity</a:t>
            </a:r>
            <a:endParaRPr lang="en-US" dirty="0">
              <a:solidFill>
                <a:srgbClr val="FF33CC"/>
              </a:solidFill>
            </a:endParaRPr>
          </a:p>
        </p:txBody>
      </p:sp>
      <p:sp>
        <p:nvSpPr>
          <p:cNvPr id="2955267" name="Rectangle 3"/>
          <p:cNvSpPr>
            <a:spLocks noGrp="1" noChangeArrowheads="1"/>
          </p:cNvSpPr>
          <p:nvPr>
            <p:ph type="body" idx="1"/>
          </p:nvPr>
        </p:nvSpPr>
        <p:spPr/>
        <p:txBody>
          <a:bodyPr/>
          <a:lstStyle/>
          <a:p>
            <a:endParaRPr lang="en-US" dirty="0" smtClean="0"/>
          </a:p>
          <a:p>
            <a:endParaRPr lang="en-US" dirty="0" smtClean="0"/>
          </a:p>
          <a:p>
            <a:endParaRPr lang="en-US" dirty="0" smtClean="0"/>
          </a:p>
          <a:p>
            <a:pPr>
              <a:buNone/>
            </a:pPr>
            <a:endParaRPr lang="en-US" dirty="0" smtClean="0"/>
          </a:p>
          <a:p>
            <a:r>
              <a:rPr lang="en-US" dirty="0" smtClean="0"/>
              <a:t>BC </a:t>
            </a:r>
            <a:r>
              <a:rPr lang="en-US" dirty="0"/>
              <a:t>solutions address unavailability and degraded application performance</a:t>
            </a:r>
          </a:p>
          <a:p>
            <a:r>
              <a:rPr lang="en-US" dirty="0"/>
              <a:t>BC is an integrated and enterprise wide process and set of activities to ensure “information availability</a:t>
            </a:r>
            <a:r>
              <a:rPr lang="en-US" dirty="0" smtClean="0"/>
              <a:t>”</a:t>
            </a:r>
          </a:p>
          <a:p>
            <a:endParaRPr lang="en-US" dirty="0" smtClean="0"/>
          </a:p>
          <a:p>
            <a:endParaRPr lang="en-US" dirty="0">
              <a:solidFill>
                <a:schemeClr val="tx1"/>
              </a:solidFill>
            </a:endParaRPr>
          </a:p>
        </p:txBody>
      </p:sp>
      <p:sp>
        <p:nvSpPr>
          <p:cNvPr id="6" name="Rectangle 5"/>
          <p:cNvSpPr/>
          <p:nvPr/>
        </p:nvSpPr>
        <p:spPr>
          <a:xfrm>
            <a:off x="457200" y="1143000"/>
            <a:ext cx="7239000" cy="114300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7330" tIns="229108" rIns="297330" bIns="113792" numCol="1" spcCol="1270" anchor="ctr" anchorCtr="0">
            <a:noAutofit/>
          </a:bodyPr>
          <a:lstStyle/>
          <a:p>
            <a:r>
              <a:rPr lang="en-US" sz="2000" dirty="0" smtClean="0"/>
              <a:t> </a:t>
            </a:r>
          </a:p>
          <a:p>
            <a:r>
              <a:rPr lang="en-US" sz="2000" dirty="0" smtClean="0">
                <a:latin typeface="Calibri" pitchFamily="34" charset="0"/>
              </a:rPr>
              <a:t>Processes and/or procedures for ensuring continued business operations</a:t>
            </a:r>
          </a:p>
          <a:p>
            <a:endParaRPr lang="en-US" sz="2000" dirty="0" smtClean="0">
              <a:latin typeface="Calibri" pitchFamily="34" charset="0"/>
            </a:endParaRPr>
          </a:p>
        </p:txBody>
      </p:sp>
      <p:sp>
        <p:nvSpPr>
          <p:cNvPr id="7" name="Rounded Rectangle 4"/>
          <p:cNvSpPr/>
          <p:nvPr/>
        </p:nvSpPr>
        <p:spPr>
          <a:xfrm>
            <a:off x="762001" y="990600"/>
            <a:ext cx="1295400" cy="293016"/>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01362" tIns="0" rIns="101362" bIns="0" numCol="1" spcCol="1270" anchor="ctr" anchorCtr="0">
            <a:noAutofit/>
          </a:bodyPr>
          <a:lstStyle/>
          <a:p>
            <a:pPr lvl="0" algn="ctr" defTabSz="800100" rtl="0">
              <a:lnSpc>
                <a:spcPct val="90000"/>
              </a:lnSpc>
              <a:spcBef>
                <a:spcPct val="0"/>
              </a:spcBef>
              <a:spcAft>
                <a:spcPct val="35000"/>
              </a:spcAft>
            </a:pPr>
            <a:r>
              <a:rPr lang="en-US" sz="1600" kern="1200" dirty="0" smtClean="0">
                <a:latin typeface="Calibri" pitchFamily="34" charset="0"/>
              </a:rPr>
              <a:t>BC</a:t>
            </a:r>
            <a:endParaRPr lang="en-US" sz="1600" kern="1200" dirty="0">
              <a:latin typeface="Calibri" pitchFamily="34" charset="0"/>
            </a:endParaRPr>
          </a:p>
        </p:txBody>
      </p:sp>
      <p:sp>
        <p:nvSpPr>
          <p:cNvPr id="8"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10"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51</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76200"/>
            <a:ext cx="8458200" cy="762000"/>
          </a:xfrm>
        </p:spPr>
        <p:txBody>
          <a:bodyPr/>
          <a:lstStyle/>
          <a:p>
            <a:r>
              <a:rPr lang="en-US" dirty="0" smtClean="0"/>
              <a:t>BC Terminologies</a:t>
            </a:r>
            <a:endParaRPr lang="en-US" dirty="0"/>
          </a:p>
        </p:txBody>
      </p:sp>
      <p:graphicFrame>
        <p:nvGraphicFramePr>
          <p:cNvPr id="9" name="Content Placeholder 8"/>
          <p:cNvGraphicFramePr>
            <a:graphicFrameLocks noGrp="1"/>
          </p:cNvGraphicFramePr>
          <p:nvPr>
            <p:ph idx="1"/>
          </p:nvPr>
        </p:nvGraphicFramePr>
        <p:xfrm>
          <a:off x="304800" y="1310640"/>
          <a:ext cx="8458200" cy="3931920"/>
        </p:xfrm>
        <a:graphic>
          <a:graphicData uri="http://schemas.openxmlformats.org/drawingml/2006/table">
            <a:tbl>
              <a:tblPr firstRow="1" bandRow="1">
                <a:tableStyleId>{5C22544A-7EE6-4342-B048-85BDC9FD1C3A}</a:tableStyleId>
              </a:tblPr>
              <a:tblGrid>
                <a:gridCol w="2590800"/>
                <a:gridCol w="5867400"/>
              </a:tblGrid>
              <a:tr h="701040">
                <a:tc>
                  <a:txBody>
                    <a:bodyPr/>
                    <a:lstStyle/>
                    <a:p>
                      <a:r>
                        <a:rPr lang="en-US" dirty="0" smtClean="0"/>
                        <a:t>BC Terminologies</a:t>
                      </a:r>
                      <a:endParaRPr lang="en-US" dirty="0"/>
                    </a:p>
                  </a:txBody>
                  <a:tcPr/>
                </a:tc>
                <a:tc>
                  <a:txBody>
                    <a:bodyPr/>
                    <a:lstStyle/>
                    <a:p>
                      <a:r>
                        <a:rPr lang="en-US" dirty="0" smtClean="0"/>
                        <a:t>Description</a:t>
                      </a:r>
                      <a:endParaRPr lang="en-US" dirty="0"/>
                    </a:p>
                  </a:txBody>
                  <a:tcPr/>
                </a:tc>
              </a:tr>
              <a:tr h="701040">
                <a:tc>
                  <a:txBody>
                    <a:bodyPr/>
                    <a:lstStyle/>
                    <a:p>
                      <a:r>
                        <a:rPr lang="en-US" sz="1800" dirty="0" smtClean="0"/>
                        <a:t>Disaster Recovery(DR)</a:t>
                      </a:r>
                      <a:endParaRPr lang="en-US" sz="18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Coordinated process of restoring systems, data, and infrastructure required to support ongoing business operations in the event of a disaster</a:t>
                      </a:r>
                    </a:p>
                  </a:txBody>
                  <a:tcPr/>
                </a:tc>
              </a:tr>
              <a:tr h="701040">
                <a:tc>
                  <a:txBody>
                    <a:bodyPr/>
                    <a:lstStyle/>
                    <a:p>
                      <a:r>
                        <a:rPr lang="en-US" sz="1800" dirty="0" smtClean="0"/>
                        <a:t>Hot Site</a:t>
                      </a:r>
                      <a:endParaRPr lang="en-US" sz="1800" dirty="0"/>
                    </a:p>
                  </a:txBody>
                  <a:tcPr/>
                </a:tc>
                <a:tc>
                  <a:txBody>
                    <a:bodyPr/>
                    <a:lstStyle/>
                    <a:p>
                      <a:pPr marL="231775" indent="-231775">
                        <a:buFont typeface="Arial" pitchFamily="34" charset="0"/>
                        <a:buChar char="•"/>
                      </a:pPr>
                      <a:r>
                        <a:rPr lang="en-US" sz="1800" dirty="0" smtClean="0"/>
                        <a:t>A site where an enterprise’s operations can be moved in the event of disaster</a:t>
                      </a:r>
                    </a:p>
                    <a:p>
                      <a:pPr marL="231775" indent="-231775">
                        <a:buFont typeface="Arial" pitchFamily="34" charset="0"/>
                        <a:buChar char="•"/>
                      </a:pPr>
                      <a:r>
                        <a:rPr lang="en-US" sz="1800" baseline="0" dirty="0" smtClean="0"/>
                        <a:t>DR site infrastructure is up and running all the times</a:t>
                      </a:r>
                      <a:r>
                        <a:rPr lang="en-US" sz="1800" dirty="0" smtClean="0"/>
                        <a:t> </a:t>
                      </a:r>
                      <a:endParaRPr lang="en-US" sz="1800" dirty="0"/>
                    </a:p>
                  </a:txBody>
                  <a:tcPr/>
                </a:tc>
              </a:tr>
              <a:tr h="701040">
                <a:tc>
                  <a:txBody>
                    <a:bodyPr/>
                    <a:lstStyle/>
                    <a:p>
                      <a:r>
                        <a:rPr lang="en-US" sz="1800" b="0" dirty="0" smtClean="0"/>
                        <a:t>Cold</a:t>
                      </a:r>
                      <a:r>
                        <a:rPr lang="en-US" sz="1800" b="0" baseline="0" dirty="0" smtClean="0"/>
                        <a:t> Site</a:t>
                      </a:r>
                      <a:endParaRPr lang="en-US" sz="1800" b="0" dirty="0"/>
                    </a:p>
                  </a:txBody>
                  <a:tcPr/>
                </a:tc>
                <a:tc>
                  <a:txBody>
                    <a:bodyPr/>
                    <a:lstStyle/>
                    <a:p>
                      <a:pPr marL="0" indent="0">
                        <a:buFont typeface="Arial" pitchFamily="34" charset="0"/>
                        <a:buNone/>
                      </a:pPr>
                      <a:r>
                        <a:rPr lang="en-US" sz="1800" kern="1200" dirty="0" smtClean="0">
                          <a:solidFill>
                            <a:schemeClr val="dk1"/>
                          </a:solidFill>
                          <a:latin typeface="+mn-lt"/>
                          <a:ea typeface="+mn-ea"/>
                          <a:cs typeface="+mn-cs"/>
                        </a:rPr>
                        <a:t>The IT infrastructure required to support DR is not activated</a:t>
                      </a:r>
                      <a:endParaRPr lang="en-US" sz="1800" kern="1200" dirty="0">
                        <a:solidFill>
                          <a:schemeClr val="dk1"/>
                        </a:solidFill>
                        <a:latin typeface="+mn-lt"/>
                        <a:ea typeface="+mn-ea"/>
                        <a:cs typeface="+mn-cs"/>
                      </a:endParaRPr>
                    </a:p>
                  </a:txBody>
                  <a:tcPr/>
                </a:tc>
              </a:tr>
              <a:tr h="701040">
                <a:tc>
                  <a:txBody>
                    <a:bodyPr/>
                    <a:lstStyle/>
                    <a:p>
                      <a:r>
                        <a:rPr lang="en-US" sz="1800" dirty="0" smtClean="0"/>
                        <a:t>Cluster</a:t>
                      </a:r>
                      <a:endParaRPr lang="en-US" sz="1800" dirty="0"/>
                    </a:p>
                  </a:txBody>
                  <a:tcPr/>
                </a:tc>
                <a:tc>
                  <a:txBody>
                    <a:bodyPr/>
                    <a:lstStyle/>
                    <a:p>
                      <a:r>
                        <a:rPr lang="en-US" sz="1800" kern="1200" dirty="0" smtClean="0">
                          <a:solidFill>
                            <a:schemeClr val="dk1"/>
                          </a:solidFill>
                          <a:latin typeface="+mn-lt"/>
                          <a:ea typeface="+mn-ea"/>
                          <a:cs typeface="+mn-cs"/>
                        </a:rPr>
                        <a:t>A group of servers and other necessary resources, coupled to operate as a single system</a:t>
                      </a:r>
                      <a:endParaRPr lang="en-US" sz="1800" dirty="0"/>
                    </a:p>
                  </a:txBody>
                  <a:tcPr/>
                </a:tc>
              </a:tr>
            </a:tbl>
          </a:graphicData>
        </a:graphic>
      </p:graphicFrame>
      <p:sp>
        <p:nvSpPr>
          <p:cNvPr id="8"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11"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52</a:t>
            </a:fld>
            <a:endParaRPr lang="en-US" sz="1000" dirty="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3698" name="Rectangle 2"/>
          <p:cNvSpPr>
            <a:spLocks noGrp="1" noChangeArrowheads="1"/>
          </p:cNvSpPr>
          <p:nvPr>
            <p:ph type="title"/>
          </p:nvPr>
        </p:nvSpPr>
        <p:spPr/>
        <p:txBody>
          <a:bodyPr/>
          <a:lstStyle/>
          <a:p>
            <a:r>
              <a:rPr lang="en-US" dirty="0" smtClean="0"/>
              <a:t>RTO and RPO</a:t>
            </a:r>
            <a:endParaRPr lang="en-US" dirty="0"/>
          </a:p>
        </p:txBody>
      </p:sp>
      <p:sp>
        <p:nvSpPr>
          <p:cNvPr id="2973945" name="Rectangle 249"/>
          <p:cNvSpPr>
            <a:spLocks noGrp="1" noChangeArrowheads="1"/>
          </p:cNvSpPr>
          <p:nvPr>
            <p:ph type="body" sz="half" idx="1"/>
          </p:nvPr>
        </p:nvSpPr>
        <p:spPr>
          <a:xfrm>
            <a:off x="301752" y="914400"/>
            <a:ext cx="4419600" cy="2473325"/>
          </a:xfrm>
        </p:spPr>
        <p:txBody>
          <a:bodyPr/>
          <a:lstStyle/>
          <a:p>
            <a:pPr>
              <a:buFont typeface="Wingdings" pitchFamily="2" charset="2"/>
              <a:buNone/>
            </a:pPr>
            <a:r>
              <a:rPr lang="en-US" sz="2400" b="1" dirty="0"/>
              <a:t>Recovery Point Objective (RPO)</a:t>
            </a:r>
            <a:endParaRPr lang="en-US" sz="2400" dirty="0"/>
          </a:p>
          <a:p>
            <a:r>
              <a:rPr lang="en-US" sz="2400" dirty="0"/>
              <a:t>Point in time to which systems and data must be recovered after an outage</a:t>
            </a:r>
          </a:p>
          <a:p>
            <a:r>
              <a:rPr lang="en-US" sz="2400" dirty="0"/>
              <a:t>Amount of data loss that a business can endure</a:t>
            </a:r>
          </a:p>
        </p:txBody>
      </p:sp>
      <p:sp>
        <p:nvSpPr>
          <p:cNvPr id="2973946" name="Rectangle 250"/>
          <p:cNvSpPr>
            <a:spLocks noGrp="1" noChangeArrowheads="1"/>
          </p:cNvSpPr>
          <p:nvPr>
            <p:ph type="body" sz="half" idx="2"/>
          </p:nvPr>
        </p:nvSpPr>
        <p:spPr>
          <a:xfrm>
            <a:off x="4724400" y="914400"/>
            <a:ext cx="4486275" cy="2460625"/>
          </a:xfrm>
        </p:spPr>
        <p:txBody>
          <a:bodyPr/>
          <a:lstStyle/>
          <a:p>
            <a:pPr>
              <a:buFont typeface="Wingdings" pitchFamily="2" charset="2"/>
              <a:buNone/>
            </a:pPr>
            <a:r>
              <a:rPr lang="en-US" sz="2400" b="1" dirty="0"/>
              <a:t>Recovery Time Objective (RTO)</a:t>
            </a:r>
          </a:p>
          <a:p>
            <a:r>
              <a:rPr lang="en-US" sz="2400" dirty="0"/>
              <a:t>Time within which systems, applications, or functions must be recovered after an outage</a:t>
            </a:r>
          </a:p>
          <a:p>
            <a:r>
              <a:rPr lang="en-US" sz="2400" dirty="0"/>
              <a:t>Amount of downtime that a business can endure and survive</a:t>
            </a:r>
          </a:p>
        </p:txBody>
      </p:sp>
      <p:sp>
        <p:nvSpPr>
          <p:cNvPr id="2973900" name="Rectangle 204"/>
          <p:cNvSpPr>
            <a:spLocks noChangeArrowheads="1"/>
          </p:cNvSpPr>
          <p:nvPr/>
        </p:nvSpPr>
        <p:spPr bwMode="auto">
          <a:xfrm>
            <a:off x="1676400" y="5624512"/>
            <a:ext cx="2122504" cy="246221"/>
          </a:xfrm>
          <a:prstGeom prst="rect">
            <a:avLst/>
          </a:prstGeom>
          <a:noFill/>
          <a:ln w="9525">
            <a:noFill/>
            <a:miter lim="800000"/>
            <a:headEnd/>
            <a:tailEnd/>
          </a:ln>
        </p:spPr>
        <p:txBody>
          <a:bodyPr wrap="none" lIns="0" tIns="0" rIns="0" bIns="0">
            <a:spAutoFit/>
          </a:bodyPr>
          <a:lstStyle/>
          <a:p>
            <a:pPr marL="354013" indent="-354013" algn="ctr" defTabSz="941388"/>
            <a:r>
              <a:rPr lang="en-US" sz="1600" b="1" dirty="0">
                <a:solidFill>
                  <a:srgbClr val="000000"/>
                </a:solidFill>
                <a:latin typeface="Calibri" pitchFamily="34" charset="0"/>
              </a:rPr>
              <a:t>Recovery-point objective</a:t>
            </a:r>
            <a:endParaRPr lang="en-US" sz="1600" dirty="0">
              <a:latin typeface="Calibri" pitchFamily="34" charset="0"/>
            </a:endParaRPr>
          </a:p>
        </p:txBody>
      </p:sp>
      <p:sp>
        <p:nvSpPr>
          <p:cNvPr id="2973901" name="Rectangle 205"/>
          <p:cNvSpPr>
            <a:spLocks noChangeArrowheads="1"/>
          </p:cNvSpPr>
          <p:nvPr/>
        </p:nvSpPr>
        <p:spPr bwMode="auto">
          <a:xfrm>
            <a:off x="6096000" y="5624512"/>
            <a:ext cx="2061911" cy="246221"/>
          </a:xfrm>
          <a:prstGeom prst="rect">
            <a:avLst/>
          </a:prstGeom>
          <a:noFill/>
          <a:ln w="9525">
            <a:noFill/>
            <a:miter lim="800000"/>
            <a:headEnd/>
            <a:tailEnd/>
          </a:ln>
        </p:spPr>
        <p:txBody>
          <a:bodyPr wrap="none" lIns="0" tIns="0" rIns="0" bIns="0">
            <a:spAutoFit/>
          </a:bodyPr>
          <a:lstStyle/>
          <a:p>
            <a:pPr marL="354013" indent="-354013" algn="ctr" defTabSz="941388"/>
            <a:r>
              <a:rPr lang="en-US" sz="1600" b="1" dirty="0">
                <a:solidFill>
                  <a:srgbClr val="000000"/>
                </a:solidFill>
                <a:latin typeface="Calibri" pitchFamily="34" charset="0"/>
              </a:rPr>
              <a:t>Recovery-time objective</a:t>
            </a:r>
            <a:endParaRPr lang="en-US" sz="1600" dirty="0">
              <a:latin typeface="Calibri" pitchFamily="34" charset="0"/>
            </a:endParaRPr>
          </a:p>
        </p:txBody>
      </p:sp>
      <p:sp>
        <p:nvSpPr>
          <p:cNvPr id="2973902" name="Freeform 206"/>
          <p:cNvSpPr>
            <a:spLocks/>
          </p:cNvSpPr>
          <p:nvPr/>
        </p:nvSpPr>
        <p:spPr bwMode="auto">
          <a:xfrm>
            <a:off x="1162050" y="3200400"/>
            <a:ext cx="519113" cy="2441575"/>
          </a:xfrm>
          <a:custGeom>
            <a:avLst/>
            <a:gdLst/>
            <a:ahLst/>
            <a:cxnLst>
              <a:cxn ang="0">
                <a:pos x="206" y="4613"/>
              </a:cxn>
              <a:cxn ang="0">
                <a:pos x="778" y="4613"/>
              </a:cxn>
              <a:cxn ang="0">
                <a:pos x="778" y="494"/>
              </a:cxn>
              <a:cxn ang="0">
                <a:pos x="941" y="494"/>
              </a:cxn>
              <a:cxn ang="0">
                <a:pos x="940" y="493"/>
              </a:cxn>
              <a:cxn ang="0">
                <a:pos x="980" y="493"/>
              </a:cxn>
              <a:cxn ang="0">
                <a:pos x="492" y="0"/>
              </a:cxn>
              <a:cxn ang="0">
                <a:pos x="0" y="493"/>
              </a:cxn>
              <a:cxn ang="0">
                <a:pos x="44" y="493"/>
              </a:cxn>
              <a:cxn ang="0">
                <a:pos x="43" y="494"/>
              </a:cxn>
              <a:cxn ang="0">
                <a:pos x="206" y="494"/>
              </a:cxn>
              <a:cxn ang="0">
                <a:pos x="206" y="4613"/>
              </a:cxn>
            </a:cxnLst>
            <a:rect l="0" t="0" r="r" b="b"/>
            <a:pathLst>
              <a:path w="980" h="4613">
                <a:moveTo>
                  <a:pt x="206" y="4613"/>
                </a:moveTo>
                <a:lnTo>
                  <a:pt x="778" y="4613"/>
                </a:lnTo>
                <a:lnTo>
                  <a:pt x="778" y="494"/>
                </a:lnTo>
                <a:lnTo>
                  <a:pt x="941" y="494"/>
                </a:lnTo>
                <a:lnTo>
                  <a:pt x="940" y="493"/>
                </a:lnTo>
                <a:lnTo>
                  <a:pt x="980" y="493"/>
                </a:lnTo>
                <a:lnTo>
                  <a:pt x="492" y="0"/>
                </a:lnTo>
                <a:lnTo>
                  <a:pt x="0" y="493"/>
                </a:lnTo>
                <a:lnTo>
                  <a:pt x="44" y="493"/>
                </a:lnTo>
                <a:lnTo>
                  <a:pt x="43" y="494"/>
                </a:lnTo>
                <a:lnTo>
                  <a:pt x="206" y="494"/>
                </a:lnTo>
                <a:lnTo>
                  <a:pt x="206" y="4613"/>
                </a:lnTo>
                <a:close/>
              </a:path>
            </a:pathLst>
          </a:custGeom>
          <a:solidFill>
            <a:srgbClr val="99CC00"/>
          </a:solidFill>
          <a:ln w="9525">
            <a:noFill/>
            <a:round/>
            <a:headEnd/>
            <a:tailEnd/>
          </a:ln>
        </p:spPr>
        <p:txBody>
          <a:bodyPr/>
          <a:lstStyle/>
          <a:p>
            <a:endParaRPr lang="en-US" dirty="0"/>
          </a:p>
        </p:txBody>
      </p:sp>
      <p:grpSp>
        <p:nvGrpSpPr>
          <p:cNvPr id="2" name="Group 296"/>
          <p:cNvGrpSpPr>
            <a:grpSpLocks/>
          </p:cNvGrpSpPr>
          <p:nvPr/>
        </p:nvGrpSpPr>
        <p:grpSpPr bwMode="auto">
          <a:xfrm>
            <a:off x="304799" y="3276600"/>
            <a:ext cx="8542336" cy="2351087"/>
            <a:chOff x="211" y="2335"/>
            <a:chExt cx="5381" cy="1538"/>
          </a:xfrm>
        </p:grpSpPr>
        <p:sp>
          <p:nvSpPr>
            <p:cNvPr id="2973703" name="Freeform 7"/>
            <p:cNvSpPr>
              <a:spLocks/>
            </p:cNvSpPr>
            <p:nvPr/>
          </p:nvSpPr>
          <p:spPr bwMode="auto">
            <a:xfrm>
              <a:off x="3054"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04" name="Freeform 8"/>
            <p:cNvSpPr>
              <a:spLocks/>
            </p:cNvSpPr>
            <p:nvPr/>
          </p:nvSpPr>
          <p:spPr bwMode="auto">
            <a:xfrm>
              <a:off x="3086"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05" name="Freeform 9"/>
            <p:cNvSpPr>
              <a:spLocks/>
            </p:cNvSpPr>
            <p:nvPr/>
          </p:nvSpPr>
          <p:spPr bwMode="auto">
            <a:xfrm>
              <a:off x="3118"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06" name="Freeform 10"/>
            <p:cNvSpPr>
              <a:spLocks/>
            </p:cNvSpPr>
            <p:nvPr/>
          </p:nvSpPr>
          <p:spPr bwMode="auto">
            <a:xfrm>
              <a:off x="3150"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07" name="Freeform 11"/>
            <p:cNvSpPr>
              <a:spLocks/>
            </p:cNvSpPr>
            <p:nvPr/>
          </p:nvSpPr>
          <p:spPr bwMode="auto">
            <a:xfrm>
              <a:off x="3182"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08" name="Freeform 12"/>
            <p:cNvSpPr>
              <a:spLocks/>
            </p:cNvSpPr>
            <p:nvPr/>
          </p:nvSpPr>
          <p:spPr bwMode="auto">
            <a:xfrm>
              <a:off x="3214"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09" name="Freeform 13"/>
            <p:cNvSpPr>
              <a:spLocks/>
            </p:cNvSpPr>
            <p:nvPr/>
          </p:nvSpPr>
          <p:spPr bwMode="auto">
            <a:xfrm>
              <a:off x="3246"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10" name="Freeform 14"/>
            <p:cNvSpPr>
              <a:spLocks/>
            </p:cNvSpPr>
            <p:nvPr/>
          </p:nvSpPr>
          <p:spPr bwMode="auto">
            <a:xfrm>
              <a:off x="3278"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11" name="Freeform 15"/>
            <p:cNvSpPr>
              <a:spLocks/>
            </p:cNvSpPr>
            <p:nvPr/>
          </p:nvSpPr>
          <p:spPr bwMode="auto">
            <a:xfrm>
              <a:off x="3310"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12" name="Freeform 16"/>
            <p:cNvSpPr>
              <a:spLocks/>
            </p:cNvSpPr>
            <p:nvPr/>
          </p:nvSpPr>
          <p:spPr bwMode="auto">
            <a:xfrm>
              <a:off x="3342"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13" name="Freeform 17"/>
            <p:cNvSpPr>
              <a:spLocks/>
            </p:cNvSpPr>
            <p:nvPr/>
          </p:nvSpPr>
          <p:spPr bwMode="auto">
            <a:xfrm>
              <a:off x="3374"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14" name="Freeform 18"/>
            <p:cNvSpPr>
              <a:spLocks/>
            </p:cNvSpPr>
            <p:nvPr/>
          </p:nvSpPr>
          <p:spPr bwMode="auto">
            <a:xfrm>
              <a:off x="3406"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15" name="Freeform 19"/>
            <p:cNvSpPr>
              <a:spLocks/>
            </p:cNvSpPr>
            <p:nvPr/>
          </p:nvSpPr>
          <p:spPr bwMode="auto">
            <a:xfrm>
              <a:off x="3438"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16" name="Freeform 20"/>
            <p:cNvSpPr>
              <a:spLocks/>
            </p:cNvSpPr>
            <p:nvPr/>
          </p:nvSpPr>
          <p:spPr bwMode="auto">
            <a:xfrm>
              <a:off x="3470"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17" name="Freeform 21"/>
            <p:cNvSpPr>
              <a:spLocks/>
            </p:cNvSpPr>
            <p:nvPr/>
          </p:nvSpPr>
          <p:spPr bwMode="auto">
            <a:xfrm>
              <a:off x="3502"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18" name="Freeform 22"/>
            <p:cNvSpPr>
              <a:spLocks/>
            </p:cNvSpPr>
            <p:nvPr/>
          </p:nvSpPr>
          <p:spPr bwMode="auto">
            <a:xfrm>
              <a:off x="3534"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19" name="Freeform 23"/>
            <p:cNvSpPr>
              <a:spLocks/>
            </p:cNvSpPr>
            <p:nvPr/>
          </p:nvSpPr>
          <p:spPr bwMode="auto">
            <a:xfrm>
              <a:off x="3566"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20" name="Freeform 24"/>
            <p:cNvSpPr>
              <a:spLocks/>
            </p:cNvSpPr>
            <p:nvPr/>
          </p:nvSpPr>
          <p:spPr bwMode="auto">
            <a:xfrm>
              <a:off x="3598"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21" name="Freeform 25"/>
            <p:cNvSpPr>
              <a:spLocks/>
            </p:cNvSpPr>
            <p:nvPr/>
          </p:nvSpPr>
          <p:spPr bwMode="auto">
            <a:xfrm>
              <a:off x="3630"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22" name="Freeform 26"/>
            <p:cNvSpPr>
              <a:spLocks/>
            </p:cNvSpPr>
            <p:nvPr/>
          </p:nvSpPr>
          <p:spPr bwMode="auto">
            <a:xfrm>
              <a:off x="3662"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23" name="Freeform 27"/>
            <p:cNvSpPr>
              <a:spLocks/>
            </p:cNvSpPr>
            <p:nvPr/>
          </p:nvSpPr>
          <p:spPr bwMode="auto">
            <a:xfrm>
              <a:off x="3694"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24" name="Freeform 28"/>
            <p:cNvSpPr>
              <a:spLocks/>
            </p:cNvSpPr>
            <p:nvPr/>
          </p:nvSpPr>
          <p:spPr bwMode="auto">
            <a:xfrm>
              <a:off x="3726"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25" name="Freeform 29"/>
            <p:cNvSpPr>
              <a:spLocks/>
            </p:cNvSpPr>
            <p:nvPr/>
          </p:nvSpPr>
          <p:spPr bwMode="auto">
            <a:xfrm>
              <a:off x="3758"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26" name="Freeform 30"/>
            <p:cNvSpPr>
              <a:spLocks/>
            </p:cNvSpPr>
            <p:nvPr/>
          </p:nvSpPr>
          <p:spPr bwMode="auto">
            <a:xfrm>
              <a:off x="3790"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27" name="Freeform 31"/>
            <p:cNvSpPr>
              <a:spLocks/>
            </p:cNvSpPr>
            <p:nvPr/>
          </p:nvSpPr>
          <p:spPr bwMode="auto">
            <a:xfrm>
              <a:off x="3822"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28" name="Freeform 32"/>
            <p:cNvSpPr>
              <a:spLocks/>
            </p:cNvSpPr>
            <p:nvPr/>
          </p:nvSpPr>
          <p:spPr bwMode="auto">
            <a:xfrm>
              <a:off x="3854"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29" name="Freeform 33"/>
            <p:cNvSpPr>
              <a:spLocks/>
            </p:cNvSpPr>
            <p:nvPr/>
          </p:nvSpPr>
          <p:spPr bwMode="auto">
            <a:xfrm>
              <a:off x="3886"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30" name="Freeform 34"/>
            <p:cNvSpPr>
              <a:spLocks/>
            </p:cNvSpPr>
            <p:nvPr/>
          </p:nvSpPr>
          <p:spPr bwMode="auto">
            <a:xfrm>
              <a:off x="3918"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31" name="Freeform 35"/>
            <p:cNvSpPr>
              <a:spLocks/>
            </p:cNvSpPr>
            <p:nvPr/>
          </p:nvSpPr>
          <p:spPr bwMode="auto">
            <a:xfrm>
              <a:off x="3950"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32" name="Freeform 36"/>
            <p:cNvSpPr>
              <a:spLocks/>
            </p:cNvSpPr>
            <p:nvPr/>
          </p:nvSpPr>
          <p:spPr bwMode="auto">
            <a:xfrm>
              <a:off x="3982"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33" name="Freeform 37"/>
            <p:cNvSpPr>
              <a:spLocks/>
            </p:cNvSpPr>
            <p:nvPr/>
          </p:nvSpPr>
          <p:spPr bwMode="auto">
            <a:xfrm>
              <a:off x="4014"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34" name="Freeform 38"/>
            <p:cNvSpPr>
              <a:spLocks/>
            </p:cNvSpPr>
            <p:nvPr/>
          </p:nvSpPr>
          <p:spPr bwMode="auto">
            <a:xfrm>
              <a:off x="4046"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35" name="Freeform 39"/>
            <p:cNvSpPr>
              <a:spLocks/>
            </p:cNvSpPr>
            <p:nvPr/>
          </p:nvSpPr>
          <p:spPr bwMode="auto">
            <a:xfrm>
              <a:off x="4078"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36" name="Freeform 40"/>
            <p:cNvSpPr>
              <a:spLocks/>
            </p:cNvSpPr>
            <p:nvPr/>
          </p:nvSpPr>
          <p:spPr bwMode="auto">
            <a:xfrm>
              <a:off x="4110"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37" name="Freeform 41"/>
            <p:cNvSpPr>
              <a:spLocks/>
            </p:cNvSpPr>
            <p:nvPr/>
          </p:nvSpPr>
          <p:spPr bwMode="auto">
            <a:xfrm>
              <a:off x="4142"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38" name="Freeform 42"/>
            <p:cNvSpPr>
              <a:spLocks/>
            </p:cNvSpPr>
            <p:nvPr/>
          </p:nvSpPr>
          <p:spPr bwMode="auto">
            <a:xfrm>
              <a:off x="4174"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39" name="Freeform 43"/>
            <p:cNvSpPr>
              <a:spLocks/>
            </p:cNvSpPr>
            <p:nvPr/>
          </p:nvSpPr>
          <p:spPr bwMode="auto">
            <a:xfrm>
              <a:off x="4206"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40" name="Freeform 44"/>
            <p:cNvSpPr>
              <a:spLocks/>
            </p:cNvSpPr>
            <p:nvPr/>
          </p:nvSpPr>
          <p:spPr bwMode="auto">
            <a:xfrm>
              <a:off x="4238"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41" name="Freeform 45"/>
            <p:cNvSpPr>
              <a:spLocks/>
            </p:cNvSpPr>
            <p:nvPr/>
          </p:nvSpPr>
          <p:spPr bwMode="auto">
            <a:xfrm>
              <a:off x="4270"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42" name="Freeform 46"/>
            <p:cNvSpPr>
              <a:spLocks/>
            </p:cNvSpPr>
            <p:nvPr/>
          </p:nvSpPr>
          <p:spPr bwMode="auto">
            <a:xfrm>
              <a:off x="4302"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43" name="Freeform 47"/>
            <p:cNvSpPr>
              <a:spLocks/>
            </p:cNvSpPr>
            <p:nvPr/>
          </p:nvSpPr>
          <p:spPr bwMode="auto">
            <a:xfrm>
              <a:off x="4334"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44" name="Freeform 48"/>
            <p:cNvSpPr>
              <a:spLocks/>
            </p:cNvSpPr>
            <p:nvPr/>
          </p:nvSpPr>
          <p:spPr bwMode="auto">
            <a:xfrm>
              <a:off x="4366"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45" name="Freeform 49"/>
            <p:cNvSpPr>
              <a:spLocks/>
            </p:cNvSpPr>
            <p:nvPr/>
          </p:nvSpPr>
          <p:spPr bwMode="auto">
            <a:xfrm>
              <a:off x="4398"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46" name="Freeform 50"/>
            <p:cNvSpPr>
              <a:spLocks/>
            </p:cNvSpPr>
            <p:nvPr/>
          </p:nvSpPr>
          <p:spPr bwMode="auto">
            <a:xfrm>
              <a:off x="4430"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47" name="Freeform 51"/>
            <p:cNvSpPr>
              <a:spLocks/>
            </p:cNvSpPr>
            <p:nvPr/>
          </p:nvSpPr>
          <p:spPr bwMode="auto">
            <a:xfrm>
              <a:off x="4462"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48" name="Freeform 52"/>
            <p:cNvSpPr>
              <a:spLocks/>
            </p:cNvSpPr>
            <p:nvPr/>
          </p:nvSpPr>
          <p:spPr bwMode="auto">
            <a:xfrm>
              <a:off x="4494"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49" name="Freeform 53"/>
            <p:cNvSpPr>
              <a:spLocks/>
            </p:cNvSpPr>
            <p:nvPr/>
          </p:nvSpPr>
          <p:spPr bwMode="auto">
            <a:xfrm>
              <a:off x="4526"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50" name="Freeform 54"/>
            <p:cNvSpPr>
              <a:spLocks/>
            </p:cNvSpPr>
            <p:nvPr/>
          </p:nvSpPr>
          <p:spPr bwMode="auto">
            <a:xfrm>
              <a:off x="4558"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51" name="Freeform 55"/>
            <p:cNvSpPr>
              <a:spLocks/>
            </p:cNvSpPr>
            <p:nvPr/>
          </p:nvSpPr>
          <p:spPr bwMode="auto">
            <a:xfrm>
              <a:off x="4590"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52" name="Freeform 56"/>
            <p:cNvSpPr>
              <a:spLocks/>
            </p:cNvSpPr>
            <p:nvPr/>
          </p:nvSpPr>
          <p:spPr bwMode="auto">
            <a:xfrm>
              <a:off x="4622"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53" name="Freeform 57"/>
            <p:cNvSpPr>
              <a:spLocks/>
            </p:cNvSpPr>
            <p:nvPr/>
          </p:nvSpPr>
          <p:spPr bwMode="auto">
            <a:xfrm>
              <a:off x="4654"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54" name="Freeform 58"/>
            <p:cNvSpPr>
              <a:spLocks/>
            </p:cNvSpPr>
            <p:nvPr/>
          </p:nvSpPr>
          <p:spPr bwMode="auto">
            <a:xfrm>
              <a:off x="4686"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55" name="Freeform 59"/>
            <p:cNvSpPr>
              <a:spLocks/>
            </p:cNvSpPr>
            <p:nvPr/>
          </p:nvSpPr>
          <p:spPr bwMode="auto">
            <a:xfrm>
              <a:off x="4718"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56" name="Freeform 60"/>
            <p:cNvSpPr>
              <a:spLocks/>
            </p:cNvSpPr>
            <p:nvPr/>
          </p:nvSpPr>
          <p:spPr bwMode="auto">
            <a:xfrm>
              <a:off x="4750"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57" name="Freeform 61"/>
            <p:cNvSpPr>
              <a:spLocks/>
            </p:cNvSpPr>
            <p:nvPr/>
          </p:nvSpPr>
          <p:spPr bwMode="auto">
            <a:xfrm>
              <a:off x="4782"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58" name="Freeform 62"/>
            <p:cNvSpPr>
              <a:spLocks/>
            </p:cNvSpPr>
            <p:nvPr/>
          </p:nvSpPr>
          <p:spPr bwMode="auto">
            <a:xfrm>
              <a:off x="4814"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59" name="Freeform 63"/>
            <p:cNvSpPr>
              <a:spLocks/>
            </p:cNvSpPr>
            <p:nvPr/>
          </p:nvSpPr>
          <p:spPr bwMode="auto">
            <a:xfrm>
              <a:off x="4846"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60" name="Freeform 64"/>
            <p:cNvSpPr>
              <a:spLocks/>
            </p:cNvSpPr>
            <p:nvPr/>
          </p:nvSpPr>
          <p:spPr bwMode="auto">
            <a:xfrm>
              <a:off x="4878"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61" name="Freeform 65"/>
            <p:cNvSpPr>
              <a:spLocks/>
            </p:cNvSpPr>
            <p:nvPr/>
          </p:nvSpPr>
          <p:spPr bwMode="auto">
            <a:xfrm>
              <a:off x="4910"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62" name="Freeform 66"/>
            <p:cNvSpPr>
              <a:spLocks/>
            </p:cNvSpPr>
            <p:nvPr/>
          </p:nvSpPr>
          <p:spPr bwMode="auto">
            <a:xfrm>
              <a:off x="4942"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63" name="Freeform 67"/>
            <p:cNvSpPr>
              <a:spLocks/>
            </p:cNvSpPr>
            <p:nvPr/>
          </p:nvSpPr>
          <p:spPr bwMode="auto">
            <a:xfrm>
              <a:off x="4974"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64" name="Freeform 68"/>
            <p:cNvSpPr>
              <a:spLocks/>
            </p:cNvSpPr>
            <p:nvPr/>
          </p:nvSpPr>
          <p:spPr bwMode="auto">
            <a:xfrm>
              <a:off x="5006"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65" name="Freeform 69"/>
            <p:cNvSpPr>
              <a:spLocks/>
            </p:cNvSpPr>
            <p:nvPr/>
          </p:nvSpPr>
          <p:spPr bwMode="auto">
            <a:xfrm>
              <a:off x="5038"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66" name="Freeform 70"/>
            <p:cNvSpPr>
              <a:spLocks/>
            </p:cNvSpPr>
            <p:nvPr/>
          </p:nvSpPr>
          <p:spPr bwMode="auto">
            <a:xfrm>
              <a:off x="5070"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67" name="Freeform 71"/>
            <p:cNvSpPr>
              <a:spLocks/>
            </p:cNvSpPr>
            <p:nvPr/>
          </p:nvSpPr>
          <p:spPr bwMode="auto">
            <a:xfrm>
              <a:off x="5102"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68" name="Freeform 72"/>
            <p:cNvSpPr>
              <a:spLocks/>
            </p:cNvSpPr>
            <p:nvPr/>
          </p:nvSpPr>
          <p:spPr bwMode="auto">
            <a:xfrm>
              <a:off x="5134"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69" name="Freeform 73"/>
            <p:cNvSpPr>
              <a:spLocks/>
            </p:cNvSpPr>
            <p:nvPr/>
          </p:nvSpPr>
          <p:spPr bwMode="auto">
            <a:xfrm>
              <a:off x="5166"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70" name="Freeform 74"/>
            <p:cNvSpPr>
              <a:spLocks/>
            </p:cNvSpPr>
            <p:nvPr/>
          </p:nvSpPr>
          <p:spPr bwMode="auto">
            <a:xfrm>
              <a:off x="5198"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71" name="Freeform 75"/>
            <p:cNvSpPr>
              <a:spLocks/>
            </p:cNvSpPr>
            <p:nvPr/>
          </p:nvSpPr>
          <p:spPr bwMode="auto">
            <a:xfrm>
              <a:off x="5230"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72" name="Freeform 76"/>
            <p:cNvSpPr>
              <a:spLocks/>
            </p:cNvSpPr>
            <p:nvPr/>
          </p:nvSpPr>
          <p:spPr bwMode="auto">
            <a:xfrm>
              <a:off x="5262"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73" name="Freeform 77"/>
            <p:cNvSpPr>
              <a:spLocks/>
            </p:cNvSpPr>
            <p:nvPr/>
          </p:nvSpPr>
          <p:spPr bwMode="auto">
            <a:xfrm>
              <a:off x="5294"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74" name="Freeform 78"/>
            <p:cNvSpPr>
              <a:spLocks/>
            </p:cNvSpPr>
            <p:nvPr/>
          </p:nvSpPr>
          <p:spPr bwMode="auto">
            <a:xfrm>
              <a:off x="5326"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75" name="Freeform 79"/>
            <p:cNvSpPr>
              <a:spLocks/>
            </p:cNvSpPr>
            <p:nvPr/>
          </p:nvSpPr>
          <p:spPr bwMode="auto">
            <a:xfrm>
              <a:off x="5358"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76" name="Freeform 80"/>
            <p:cNvSpPr>
              <a:spLocks/>
            </p:cNvSpPr>
            <p:nvPr/>
          </p:nvSpPr>
          <p:spPr bwMode="auto">
            <a:xfrm>
              <a:off x="5390"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77" name="Freeform 81"/>
            <p:cNvSpPr>
              <a:spLocks/>
            </p:cNvSpPr>
            <p:nvPr/>
          </p:nvSpPr>
          <p:spPr bwMode="auto">
            <a:xfrm>
              <a:off x="5422"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78" name="Freeform 82"/>
            <p:cNvSpPr>
              <a:spLocks/>
            </p:cNvSpPr>
            <p:nvPr/>
          </p:nvSpPr>
          <p:spPr bwMode="auto">
            <a:xfrm>
              <a:off x="5454"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79" name="Freeform 83"/>
            <p:cNvSpPr>
              <a:spLocks/>
            </p:cNvSpPr>
            <p:nvPr/>
          </p:nvSpPr>
          <p:spPr bwMode="auto">
            <a:xfrm>
              <a:off x="5486"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80" name="Freeform 84"/>
            <p:cNvSpPr>
              <a:spLocks/>
            </p:cNvSpPr>
            <p:nvPr/>
          </p:nvSpPr>
          <p:spPr bwMode="auto">
            <a:xfrm>
              <a:off x="5518"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81" name="Freeform 85"/>
            <p:cNvSpPr>
              <a:spLocks/>
            </p:cNvSpPr>
            <p:nvPr/>
          </p:nvSpPr>
          <p:spPr bwMode="auto">
            <a:xfrm>
              <a:off x="5550" y="3828"/>
              <a:ext cx="16" cy="16"/>
            </a:xfrm>
            <a:custGeom>
              <a:avLst/>
              <a:gdLst/>
              <a:ahLst/>
              <a:cxnLst>
                <a:cxn ang="0">
                  <a:pos x="48" y="24"/>
                </a:cxn>
                <a:cxn ang="0">
                  <a:pos x="47" y="24"/>
                </a:cxn>
                <a:cxn ang="0">
                  <a:pos x="47" y="25"/>
                </a:cxn>
                <a:cxn ang="0">
                  <a:pos x="47" y="27"/>
                </a:cxn>
                <a:cxn ang="0">
                  <a:pos x="46" y="32"/>
                </a:cxn>
                <a:cxn ang="0">
                  <a:pos x="43" y="36"/>
                </a:cxn>
                <a:cxn ang="0">
                  <a:pos x="41" y="41"/>
                </a:cxn>
                <a:cxn ang="0">
                  <a:pos x="36" y="43"/>
                </a:cxn>
                <a:cxn ang="0">
                  <a:pos x="33" y="45"/>
                </a:cxn>
                <a:cxn ang="0">
                  <a:pos x="28" y="47"/>
                </a:cxn>
                <a:cxn ang="0">
                  <a:pos x="25" y="47"/>
                </a:cxn>
                <a:cxn ang="0">
                  <a:pos x="24" y="47"/>
                </a:cxn>
                <a:cxn ang="0">
                  <a:pos x="24" y="48"/>
                </a:cxn>
                <a:cxn ang="0">
                  <a:pos x="15" y="45"/>
                </a:cxn>
                <a:cxn ang="0">
                  <a:pos x="7" y="41"/>
                </a:cxn>
                <a:cxn ang="0">
                  <a:pos x="1" y="32"/>
                </a:cxn>
                <a:cxn ang="0">
                  <a:pos x="0" y="24"/>
                </a:cxn>
                <a:cxn ang="0">
                  <a:pos x="1" y="14"/>
                </a:cxn>
                <a:cxn ang="0">
                  <a:pos x="7"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3" y="36"/>
                  </a:lnTo>
                  <a:lnTo>
                    <a:pt x="41" y="41"/>
                  </a:lnTo>
                  <a:lnTo>
                    <a:pt x="36" y="43"/>
                  </a:lnTo>
                  <a:lnTo>
                    <a:pt x="33" y="45"/>
                  </a:lnTo>
                  <a:lnTo>
                    <a:pt x="28" y="47"/>
                  </a:lnTo>
                  <a:lnTo>
                    <a:pt x="25" y="47"/>
                  </a:lnTo>
                  <a:lnTo>
                    <a:pt x="24" y="47"/>
                  </a:lnTo>
                  <a:lnTo>
                    <a:pt x="24" y="48"/>
                  </a:lnTo>
                  <a:lnTo>
                    <a:pt x="15" y="45"/>
                  </a:lnTo>
                  <a:lnTo>
                    <a:pt x="7" y="41"/>
                  </a:lnTo>
                  <a:lnTo>
                    <a:pt x="1" y="32"/>
                  </a:lnTo>
                  <a:lnTo>
                    <a:pt x="0" y="24"/>
                  </a:lnTo>
                  <a:lnTo>
                    <a:pt x="1" y="14"/>
                  </a:lnTo>
                  <a:lnTo>
                    <a:pt x="7"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82" name="Freeform 86"/>
            <p:cNvSpPr>
              <a:spLocks/>
            </p:cNvSpPr>
            <p:nvPr/>
          </p:nvSpPr>
          <p:spPr bwMode="auto">
            <a:xfrm>
              <a:off x="259"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83" name="Freeform 87"/>
            <p:cNvSpPr>
              <a:spLocks/>
            </p:cNvSpPr>
            <p:nvPr/>
          </p:nvSpPr>
          <p:spPr bwMode="auto">
            <a:xfrm>
              <a:off x="291"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84" name="Freeform 88"/>
            <p:cNvSpPr>
              <a:spLocks/>
            </p:cNvSpPr>
            <p:nvPr/>
          </p:nvSpPr>
          <p:spPr bwMode="auto">
            <a:xfrm>
              <a:off x="323"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85" name="Freeform 89"/>
            <p:cNvSpPr>
              <a:spLocks/>
            </p:cNvSpPr>
            <p:nvPr/>
          </p:nvSpPr>
          <p:spPr bwMode="auto">
            <a:xfrm>
              <a:off x="355"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86" name="Freeform 90"/>
            <p:cNvSpPr>
              <a:spLocks/>
            </p:cNvSpPr>
            <p:nvPr/>
          </p:nvSpPr>
          <p:spPr bwMode="auto">
            <a:xfrm>
              <a:off x="387"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87" name="Freeform 91"/>
            <p:cNvSpPr>
              <a:spLocks/>
            </p:cNvSpPr>
            <p:nvPr/>
          </p:nvSpPr>
          <p:spPr bwMode="auto">
            <a:xfrm>
              <a:off x="419"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88" name="Freeform 92"/>
            <p:cNvSpPr>
              <a:spLocks/>
            </p:cNvSpPr>
            <p:nvPr/>
          </p:nvSpPr>
          <p:spPr bwMode="auto">
            <a:xfrm>
              <a:off x="451"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89" name="Freeform 93"/>
            <p:cNvSpPr>
              <a:spLocks/>
            </p:cNvSpPr>
            <p:nvPr/>
          </p:nvSpPr>
          <p:spPr bwMode="auto">
            <a:xfrm>
              <a:off x="483"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90" name="Freeform 94"/>
            <p:cNvSpPr>
              <a:spLocks/>
            </p:cNvSpPr>
            <p:nvPr/>
          </p:nvSpPr>
          <p:spPr bwMode="auto">
            <a:xfrm>
              <a:off x="515"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91" name="Freeform 95"/>
            <p:cNvSpPr>
              <a:spLocks/>
            </p:cNvSpPr>
            <p:nvPr/>
          </p:nvSpPr>
          <p:spPr bwMode="auto">
            <a:xfrm>
              <a:off x="547"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92" name="Freeform 96"/>
            <p:cNvSpPr>
              <a:spLocks/>
            </p:cNvSpPr>
            <p:nvPr/>
          </p:nvSpPr>
          <p:spPr bwMode="auto">
            <a:xfrm>
              <a:off x="579"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93" name="Freeform 97"/>
            <p:cNvSpPr>
              <a:spLocks/>
            </p:cNvSpPr>
            <p:nvPr/>
          </p:nvSpPr>
          <p:spPr bwMode="auto">
            <a:xfrm>
              <a:off x="611"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94" name="Freeform 98"/>
            <p:cNvSpPr>
              <a:spLocks/>
            </p:cNvSpPr>
            <p:nvPr/>
          </p:nvSpPr>
          <p:spPr bwMode="auto">
            <a:xfrm>
              <a:off x="643"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95" name="Freeform 99"/>
            <p:cNvSpPr>
              <a:spLocks/>
            </p:cNvSpPr>
            <p:nvPr/>
          </p:nvSpPr>
          <p:spPr bwMode="auto">
            <a:xfrm>
              <a:off x="675"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96" name="Freeform 100"/>
            <p:cNvSpPr>
              <a:spLocks/>
            </p:cNvSpPr>
            <p:nvPr/>
          </p:nvSpPr>
          <p:spPr bwMode="auto">
            <a:xfrm>
              <a:off x="707"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97" name="Freeform 101"/>
            <p:cNvSpPr>
              <a:spLocks/>
            </p:cNvSpPr>
            <p:nvPr/>
          </p:nvSpPr>
          <p:spPr bwMode="auto">
            <a:xfrm>
              <a:off x="739"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98" name="Freeform 102"/>
            <p:cNvSpPr>
              <a:spLocks/>
            </p:cNvSpPr>
            <p:nvPr/>
          </p:nvSpPr>
          <p:spPr bwMode="auto">
            <a:xfrm>
              <a:off x="771"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799" name="Freeform 103"/>
            <p:cNvSpPr>
              <a:spLocks/>
            </p:cNvSpPr>
            <p:nvPr/>
          </p:nvSpPr>
          <p:spPr bwMode="auto">
            <a:xfrm>
              <a:off x="803"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00" name="Freeform 104"/>
            <p:cNvSpPr>
              <a:spLocks/>
            </p:cNvSpPr>
            <p:nvPr/>
          </p:nvSpPr>
          <p:spPr bwMode="auto">
            <a:xfrm>
              <a:off x="835"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01" name="Freeform 105"/>
            <p:cNvSpPr>
              <a:spLocks/>
            </p:cNvSpPr>
            <p:nvPr/>
          </p:nvSpPr>
          <p:spPr bwMode="auto">
            <a:xfrm>
              <a:off x="867"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02" name="Freeform 106"/>
            <p:cNvSpPr>
              <a:spLocks/>
            </p:cNvSpPr>
            <p:nvPr/>
          </p:nvSpPr>
          <p:spPr bwMode="auto">
            <a:xfrm>
              <a:off x="899"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03" name="Freeform 107"/>
            <p:cNvSpPr>
              <a:spLocks/>
            </p:cNvSpPr>
            <p:nvPr/>
          </p:nvSpPr>
          <p:spPr bwMode="auto">
            <a:xfrm>
              <a:off x="931"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04" name="Freeform 108"/>
            <p:cNvSpPr>
              <a:spLocks/>
            </p:cNvSpPr>
            <p:nvPr/>
          </p:nvSpPr>
          <p:spPr bwMode="auto">
            <a:xfrm>
              <a:off x="963"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05" name="Freeform 109"/>
            <p:cNvSpPr>
              <a:spLocks/>
            </p:cNvSpPr>
            <p:nvPr/>
          </p:nvSpPr>
          <p:spPr bwMode="auto">
            <a:xfrm>
              <a:off x="995"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06" name="Freeform 110"/>
            <p:cNvSpPr>
              <a:spLocks/>
            </p:cNvSpPr>
            <p:nvPr/>
          </p:nvSpPr>
          <p:spPr bwMode="auto">
            <a:xfrm>
              <a:off x="1027"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07" name="Freeform 111"/>
            <p:cNvSpPr>
              <a:spLocks/>
            </p:cNvSpPr>
            <p:nvPr/>
          </p:nvSpPr>
          <p:spPr bwMode="auto">
            <a:xfrm>
              <a:off x="1059"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08" name="Freeform 112"/>
            <p:cNvSpPr>
              <a:spLocks/>
            </p:cNvSpPr>
            <p:nvPr/>
          </p:nvSpPr>
          <p:spPr bwMode="auto">
            <a:xfrm>
              <a:off x="1091"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09" name="Freeform 113"/>
            <p:cNvSpPr>
              <a:spLocks/>
            </p:cNvSpPr>
            <p:nvPr/>
          </p:nvSpPr>
          <p:spPr bwMode="auto">
            <a:xfrm>
              <a:off x="1123"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10" name="Freeform 114"/>
            <p:cNvSpPr>
              <a:spLocks/>
            </p:cNvSpPr>
            <p:nvPr/>
          </p:nvSpPr>
          <p:spPr bwMode="auto">
            <a:xfrm>
              <a:off x="1155"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11" name="Freeform 115"/>
            <p:cNvSpPr>
              <a:spLocks/>
            </p:cNvSpPr>
            <p:nvPr/>
          </p:nvSpPr>
          <p:spPr bwMode="auto">
            <a:xfrm>
              <a:off x="1187"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12" name="Freeform 116"/>
            <p:cNvSpPr>
              <a:spLocks/>
            </p:cNvSpPr>
            <p:nvPr/>
          </p:nvSpPr>
          <p:spPr bwMode="auto">
            <a:xfrm>
              <a:off x="1219"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13" name="Freeform 117"/>
            <p:cNvSpPr>
              <a:spLocks/>
            </p:cNvSpPr>
            <p:nvPr/>
          </p:nvSpPr>
          <p:spPr bwMode="auto">
            <a:xfrm>
              <a:off x="1251"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14" name="Freeform 118"/>
            <p:cNvSpPr>
              <a:spLocks/>
            </p:cNvSpPr>
            <p:nvPr/>
          </p:nvSpPr>
          <p:spPr bwMode="auto">
            <a:xfrm>
              <a:off x="1283"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15" name="Freeform 119"/>
            <p:cNvSpPr>
              <a:spLocks/>
            </p:cNvSpPr>
            <p:nvPr/>
          </p:nvSpPr>
          <p:spPr bwMode="auto">
            <a:xfrm>
              <a:off x="1315"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16" name="Freeform 120"/>
            <p:cNvSpPr>
              <a:spLocks/>
            </p:cNvSpPr>
            <p:nvPr/>
          </p:nvSpPr>
          <p:spPr bwMode="auto">
            <a:xfrm>
              <a:off x="1347"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17" name="Freeform 121"/>
            <p:cNvSpPr>
              <a:spLocks/>
            </p:cNvSpPr>
            <p:nvPr/>
          </p:nvSpPr>
          <p:spPr bwMode="auto">
            <a:xfrm>
              <a:off x="1379"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18" name="Freeform 122"/>
            <p:cNvSpPr>
              <a:spLocks/>
            </p:cNvSpPr>
            <p:nvPr/>
          </p:nvSpPr>
          <p:spPr bwMode="auto">
            <a:xfrm>
              <a:off x="1411"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19" name="Freeform 123"/>
            <p:cNvSpPr>
              <a:spLocks/>
            </p:cNvSpPr>
            <p:nvPr/>
          </p:nvSpPr>
          <p:spPr bwMode="auto">
            <a:xfrm>
              <a:off x="1443"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20" name="Freeform 124"/>
            <p:cNvSpPr>
              <a:spLocks/>
            </p:cNvSpPr>
            <p:nvPr/>
          </p:nvSpPr>
          <p:spPr bwMode="auto">
            <a:xfrm>
              <a:off x="1475"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21" name="Freeform 125"/>
            <p:cNvSpPr>
              <a:spLocks/>
            </p:cNvSpPr>
            <p:nvPr/>
          </p:nvSpPr>
          <p:spPr bwMode="auto">
            <a:xfrm>
              <a:off x="1507"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22" name="Freeform 126"/>
            <p:cNvSpPr>
              <a:spLocks/>
            </p:cNvSpPr>
            <p:nvPr/>
          </p:nvSpPr>
          <p:spPr bwMode="auto">
            <a:xfrm>
              <a:off x="1539"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23" name="Freeform 127"/>
            <p:cNvSpPr>
              <a:spLocks/>
            </p:cNvSpPr>
            <p:nvPr/>
          </p:nvSpPr>
          <p:spPr bwMode="auto">
            <a:xfrm>
              <a:off x="1571"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24" name="Freeform 128"/>
            <p:cNvSpPr>
              <a:spLocks/>
            </p:cNvSpPr>
            <p:nvPr/>
          </p:nvSpPr>
          <p:spPr bwMode="auto">
            <a:xfrm>
              <a:off x="1603"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25" name="Freeform 129"/>
            <p:cNvSpPr>
              <a:spLocks/>
            </p:cNvSpPr>
            <p:nvPr/>
          </p:nvSpPr>
          <p:spPr bwMode="auto">
            <a:xfrm>
              <a:off x="1635"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26" name="Freeform 130"/>
            <p:cNvSpPr>
              <a:spLocks/>
            </p:cNvSpPr>
            <p:nvPr/>
          </p:nvSpPr>
          <p:spPr bwMode="auto">
            <a:xfrm>
              <a:off x="1667"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27" name="Freeform 131"/>
            <p:cNvSpPr>
              <a:spLocks/>
            </p:cNvSpPr>
            <p:nvPr/>
          </p:nvSpPr>
          <p:spPr bwMode="auto">
            <a:xfrm>
              <a:off x="1699"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28" name="Freeform 132"/>
            <p:cNvSpPr>
              <a:spLocks/>
            </p:cNvSpPr>
            <p:nvPr/>
          </p:nvSpPr>
          <p:spPr bwMode="auto">
            <a:xfrm>
              <a:off x="1731"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29" name="Freeform 133"/>
            <p:cNvSpPr>
              <a:spLocks/>
            </p:cNvSpPr>
            <p:nvPr/>
          </p:nvSpPr>
          <p:spPr bwMode="auto">
            <a:xfrm>
              <a:off x="1763"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30" name="Freeform 134"/>
            <p:cNvSpPr>
              <a:spLocks/>
            </p:cNvSpPr>
            <p:nvPr/>
          </p:nvSpPr>
          <p:spPr bwMode="auto">
            <a:xfrm>
              <a:off x="1795"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31" name="Freeform 135"/>
            <p:cNvSpPr>
              <a:spLocks/>
            </p:cNvSpPr>
            <p:nvPr/>
          </p:nvSpPr>
          <p:spPr bwMode="auto">
            <a:xfrm>
              <a:off x="1827"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32" name="Freeform 136"/>
            <p:cNvSpPr>
              <a:spLocks/>
            </p:cNvSpPr>
            <p:nvPr/>
          </p:nvSpPr>
          <p:spPr bwMode="auto">
            <a:xfrm>
              <a:off x="1859"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33" name="Freeform 137"/>
            <p:cNvSpPr>
              <a:spLocks/>
            </p:cNvSpPr>
            <p:nvPr/>
          </p:nvSpPr>
          <p:spPr bwMode="auto">
            <a:xfrm>
              <a:off x="1891"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34" name="Freeform 138"/>
            <p:cNvSpPr>
              <a:spLocks/>
            </p:cNvSpPr>
            <p:nvPr/>
          </p:nvSpPr>
          <p:spPr bwMode="auto">
            <a:xfrm>
              <a:off x="1923"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35" name="Freeform 139"/>
            <p:cNvSpPr>
              <a:spLocks/>
            </p:cNvSpPr>
            <p:nvPr/>
          </p:nvSpPr>
          <p:spPr bwMode="auto">
            <a:xfrm>
              <a:off x="1955"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36" name="Freeform 140"/>
            <p:cNvSpPr>
              <a:spLocks/>
            </p:cNvSpPr>
            <p:nvPr/>
          </p:nvSpPr>
          <p:spPr bwMode="auto">
            <a:xfrm>
              <a:off x="1987"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37" name="Freeform 141"/>
            <p:cNvSpPr>
              <a:spLocks/>
            </p:cNvSpPr>
            <p:nvPr/>
          </p:nvSpPr>
          <p:spPr bwMode="auto">
            <a:xfrm>
              <a:off x="2019"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38" name="Freeform 142"/>
            <p:cNvSpPr>
              <a:spLocks/>
            </p:cNvSpPr>
            <p:nvPr/>
          </p:nvSpPr>
          <p:spPr bwMode="auto">
            <a:xfrm>
              <a:off x="2051"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39" name="Freeform 143"/>
            <p:cNvSpPr>
              <a:spLocks/>
            </p:cNvSpPr>
            <p:nvPr/>
          </p:nvSpPr>
          <p:spPr bwMode="auto">
            <a:xfrm>
              <a:off x="2083"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40" name="Freeform 144"/>
            <p:cNvSpPr>
              <a:spLocks/>
            </p:cNvSpPr>
            <p:nvPr/>
          </p:nvSpPr>
          <p:spPr bwMode="auto">
            <a:xfrm>
              <a:off x="2115"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41" name="Freeform 145"/>
            <p:cNvSpPr>
              <a:spLocks/>
            </p:cNvSpPr>
            <p:nvPr/>
          </p:nvSpPr>
          <p:spPr bwMode="auto">
            <a:xfrm>
              <a:off x="2147"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42" name="Freeform 146"/>
            <p:cNvSpPr>
              <a:spLocks/>
            </p:cNvSpPr>
            <p:nvPr/>
          </p:nvSpPr>
          <p:spPr bwMode="auto">
            <a:xfrm>
              <a:off x="2179"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43" name="Freeform 147"/>
            <p:cNvSpPr>
              <a:spLocks/>
            </p:cNvSpPr>
            <p:nvPr/>
          </p:nvSpPr>
          <p:spPr bwMode="auto">
            <a:xfrm>
              <a:off x="2211"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44" name="Freeform 148"/>
            <p:cNvSpPr>
              <a:spLocks/>
            </p:cNvSpPr>
            <p:nvPr/>
          </p:nvSpPr>
          <p:spPr bwMode="auto">
            <a:xfrm>
              <a:off x="2243"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45" name="Freeform 149"/>
            <p:cNvSpPr>
              <a:spLocks/>
            </p:cNvSpPr>
            <p:nvPr/>
          </p:nvSpPr>
          <p:spPr bwMode="auto">
            <a:xfrm>
              <a:off x="2275"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46" name="Freeform 150"/>
            <p:cNvSpPr>
              <a:spLocks/>
            </p:cNvSpPr>
            <p:nvPr/>
          </p:nvSpPr>
          <p:spPr bwMode="auto">
            <a:xfrm>
              <a:off x="2307"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47" name="Freeform 151"/>
            <p:cNvSpPr>
              <a:spLocks/>
            </p:cNvSpPr>
            <p:nvPr/>
          </p:nvSpPr>
          <p:spPr bwMode="auto">
            <a:xfrm>
              <a:off x="2339"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48" name="Freeform 152"/>
            <p:cNvSpPr>
              <a:spLocks/>
            </p:cNvSpPr>
            <p:nvPr/>
          </p:nvSpPr>
          <p:spPr bwMode="auto">
            <a:xfrm>
              <a:off x="2371"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49" name="Freeform 153"/>
            <p:cNvSpPr>
              <a:spLocks/>
            </p:cNvSpPr>
            <p:nvPr/>
          </p:nvSpPr>
          <p:spPr bwMode="auto">
            <a:xfrm>
              <a:off x="2403"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50" name="Freeform 154"/>
            <p:cNvSpPr>
              <a:spLocks/>
            </p:cNvSpPr>
            <p:nvPr/>
          </p:nvSpPr>
          <p:spPr bwMode="auto">
            <a:xfrm>
              <a:off x="2435"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51" name="Freeform 155"/>
            <p:cNvSpPr>
              <a:spLocks/>
            </p:cNvSpPr>
            <p:nvPr/>
          </p:nvSpPr>
          <p:spPr bwMode="auto">
            <a:xfrm>
              <a:off x="2467"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52" name="Freeform 156"/>
            <p:cNvSpPr>
              <a:spLocks/>
            </p:cNvSpPr>
            <p:nvPr/>
          </p:nvSpPr>
          <p:spPr bwMode="auto">
            <a:xfrm>
              <a:off x="2499"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53" name="Freeform 157"/>
            <p:cNvSpPr>
              <a:spLocks/>
            </p:cNvSpPr>
            <p:nvPr/>
          </p:nvSpPr>
          <p:spPr bwMode="auto">
            <a:xfrm>
              <a:off x="2531"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54" name="Freeform 158"/>
            <p:cNvSpPr>
              <a:spLocks/>
            </p:cNvSpPr>
            <p:nvPr/>
          </p:nvSpPr>
          <p:spPr bwMode="auto">
            <a:xfrm>
              <a:off x="2563"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55" name="Freeform 159"/>
            <p:cNvSpPr>
              <a:spLocks/>
            </p:cNvSpPr>
            <p:nvPr/>
          </p:nvSpPr>
          <p:spPr bwMode="auto">
            <a:xfrm>
              <a:off x="2595"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56" name="Freeform 160"/>
            <p:cNvSpPr>
              <a:spLocks/>
            </p:cNvSpPr>
            <p:nvPr/>
          </p:nvSpPr>
          <p:spPr bwMode="auto">
            <a:xfrm>
              <a:off x="2627"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57" name="Freeform 161"/>
            <p:cNvSpPr>
              <a:spLocks/>
            </p:cNvSpPr>
            <p:nvPr/>
          </p:nvSpPr>
          <p:spPr bwMode="auto">
            <a:xfrm>
              <a:off x="2659"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58" name="Freeform 162"/>
            <p:cNvSpPr>
              <a:spLocks/>
            </p:cNvSpPr>
            <p:nvPr/>
          </p:nvSpPr>
          <p:spPr bwMode="auto">
            <a:xfrm>
              <a:off x="2691"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59" name="Freeform 163"/>
            <p:cNvSpPr>
              <a:spLocks/>
            </p:cNvSpPr>
            <p:nvPr/>
          </p:nvSpPr>
          <p:spPr bwMode="auto">
            <a:xfrm>
              <a:off x="2723" y="3828"/>
              <a:ext cx="16" cy="16"/>
            </a:xfrm>
            <a:custGeom>
              <a:avLst/>
              <a:gdLst/>
              <a:ahLst/>
              <a:cxnLst>
                <a:cxn ang="0">
                  <a:pos x="48" y="24"/>
                </a:cxn>
                <a:cxn ang="0">
                  <a:pos x="47" y="24"/>
                </a:cxn>
                <a:cxn ang="0">
                  <a:pos x="47" y="25"/>
                </a:cxn>
                <a:cxn ang="0">
                  <a:pos x="47" y="27"/>
                </a:cxn>
                <a:cxn ang="0">
                  <a:pos x="46" y="32"/>
                </a:cxn>
                <a:cxn ang="0">
                  <a:pos x="44" y="36"/>
                </a:cxn>
                <a:cxn ang="0">
                  <a:pos x="41" y="41"/>
                </a:cxn>
                <a:cxn ang="0">
                  <a:pos x="36" y="43"/>
                </a:cxn>
                <a:cxn ang="0">
                  <a:pos x="33" y="45"/>
                </a:cxn>
                <a:cxn ang="0">
                  <a:pos x="28" y="47"/>
                </a:cxn>
                <a:cxn ang="0">
                  <a:pos x="26" y="47"/>
                </a:cxn>
                <a:cxn ang="0">
                  <a:pos x="24" y="47"/>
                </a:cxn>
                <a:cxn ang="0">
                  <a:pos x="24" y="48"/>
                </a:cxn>
                <a:cxn ang="0">
                  <a:pos x="15" y="45"/>
                </a:cxn>
                <a:cxn ang="0">
                  <a:pos x="8" y="41"/>
                </a:cxn>
                <a:cxn ang="0">
                  <a:pos x="2" y="32"/>
                </a:cxn>
                <a:cxn ang="0">
                  <a:pos x="0" y="24"/>
                </a:cxn>
                <a:cxn ang="0">
                  <a:pos x="2" y="14"/>
                </a:cxn>
                <a:cxn ang="0">
                  <a:pos x="8" y="7"/>
                </a:cxn>
                <a:cxn ang="0">
                  <a:pos x="15" y="1"/>
                </a:cxn>
                <a:cxn ang="0">
                  <a:pos x="24" y="0"/>
                </a:cxn>
                <a:cxn ang="0">
                  <a:pos x="33" y="1"/>
                </a:cxn>
                <a:cxn ang="0">
                  <a:pos x="41" y="7"/>
                </a:cxn>
                <a:cxn ang="0">
                  <a:pos x="46" y="14"/>
                </a:cxn>
                <a:cxn ang="0">
                  <a:pos x="48" y="24"/>
                </a:cxn>
              </a:cxnLst>
              <a:rect l="0" t="0" r="r" b="b"/>
              <a:pathLst>
                <a:path w="48" h="48">
                  <a:moveTo>
                    <a:pt x="48" y="24"/>
                  </a:moveTo>
                  <a:lnTo>
                    <a:pt x="47" y="24"/>
                  </a:lnTo>
                  <a:lnTo>
                    <a:pt x="47" y="25"/>
                  </a:lnTo>
                  <a:lnTo>
                    <a:pt x="47" y="27"/>
                  </a:lnTo>
                  <a:lnTo>
                    <a:pt x="46" y="32"/>
                  </a:lnTo>
                  <a:lnTo>
                    <a:pt x="44" y="36"/>
                  </a:lnTo>
                  <a:lnTo>
                    <a:pt x="41" y="41"/>
                  </a:lnTo>
                  <a:lnTo>
                    <a:pt x="36" y="43"/>
                  </a:lnTo>
                  <a:lnTo>
                    <a:pt x="33" y="45"/>
                  </a:lnTo>
                  <a:lnTo>
                    <a:pt x="28" y="47"/>
                  </a:lnTo>
                  <a:lnTo>
                    <a:pt x="26" y="47"/>
                  </a:lnTo>
                  <a:lnTo>
                    <a:pt x="24" y="47"/>
                  </a:lnTo>
                  <a:lnTo>
                    <a:pt x="24" y="48"/>
                  </a:lnTo>
                  <a:lnTo>
                    <a:pt x="15" y="45"/>
                  </a:lnTo>
                  <a:lnTo>
                    <a:pt x="8" y="41"/>
                  </a:lnTo>
                  <a:lnTo>
                    <a:pt x="2" y="32"/>
                  </a:lnTo>
                  <a:lnTo>
                    <a:pt x="0" y="24"/>
                  </a:lnTo>
                  <a:lnTo>
                    <a:pt x="2" y="14"/>
                  </a:lnTo>
                  <a:lnTo>
                    <a:pt x="8" y="7"/>
                  </a:lnTo>
                  <a:lnTo>
                    <a:pt x="15" y="1"/>
                  </a:lnTo>
                  <a:lnTo>
                    <a:pt x="24" y="0"/>
                  </a:lnTo>
                  <a:lnTo>
                    <a:pt x="33" y="1"/>
                  </a:lnTo>
                  <a:lnTo>
                    <a:pt x="41" y="7"/>
                  </a:lnTo>
                  <a:lnTo>
                    <a:pt x="46" y="14"/>
                  </a:lnTo>
                  <a:lnTo>
                    <a:pt x="48" y="24"/>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77" name="Freeform 181"/>
            <p:cNvSpPr>
              <a:spLocks/>
            </p:cNvSpPr>
            <p:nvPr/>
          </p:nvSpPr>
          <p:spPr bwMode="auto">
            <a:xfrm>
              <a:off x="3548" y="2335"/>
              <a:ext cx="327" cy="1538"/>
            </a:xfrm>
            <a:custGeom>
              <a:avLst/>
              <a:gdLst/>
              <a:ahLst/>
              <a:cxnLst>
                <a:cxn ang="0">
                  <a:pos x="778" y="4613"/>
                </a:cxn>
                <a:cxn ang="0">
                  <a:pos x="206" y="4613"/>
                </a:cxn>
                <a:cxn ang="0">
                  <a:pos x="206" y="494"/>
                </a:cxn>
                <a:cxn ang="0">
                  <a:pos x="43" y="494"/>
                </a:cxn>
                <a:cxn ang="0">
                  <a:pos x="44" y="493"/>
                </a:cxn>
                <a:cxn ang="0">
                  <a:pos x="0" y="493"/>
                </a:cxn>
                <a:cxn ang="0">
                  <a:pos x="492" y="0"/>
                </a:cxn>
                <a:cxn ang="0">
                  <a:pos x="980" y="493"/>
                </a:cxn>
                <a:cxn ang="0">
                  <a:pos x="940" y="493"/>
                </a:cxn>
                <a:cxn ang="0">
                  <a:pos x="941" y="494"/>
                </a:cxn>
                <a:cxn ang="0">
                  <a:pos x="778" y="494"/>
                </a:cxn>
                <a:cxn ang="0">
                  <a:pos x="778" y="4613"/>
                </a:cxn>
              </a:cxnLst>
              <a:rect l="0" t="0" r="r" b="b"/>
              <a:pathLst>
                <a:path w="980" h="4613">
                  <a:moveTo>
                    <a:pt x="778" y="4613"/>
                  </a:moveTo>
                  <a:lnTo>
                    <a:pt x="206" y="4613"/>
                  </a:lnTo>
                  <a:lnTo>
                    <a:pt x="206" y="494"/>
                  </a:lnTo>
                  <a:lnTo>
                    <a:pt x="43" y="494"/>
                  </a:lnTo>
                  <a:lnTo>
                    <a:pt x="44" y="493"/>
                  </a:lnTo>
                  <a:lnTo>
                    <a:pt x="0" y="493"/>
                  </a:lnTo>
                  <a:lnTo>
                    <a:pt x="492" y="0"/>
                  </a:lnTo>
                  <a:lnTo>
                    <a:pt x="980" y="493"/>
                  </a:lnTo>
                  <a:lnTo>
                    <a:pt x="940" y="493"/>
                  </a:lnTo>
                  <a:lnTo>
                    <a:pt x="941" y="494"/>
                  </a:lnTo>
                  <a:lnTo>
                    <a:pt x="778" y="494"/>
                  </a:lnTo>
                  <a:lnTo>
                    <a:pt x="778" y="4613"/>
                  </a:lnTo>
                  <a:close/>
                </a:path>
              </a:pathLst>
            </a:custGeom>
            <a:solidFill>
              <a:srgbClr val="99CC00"/>
            </a:solidFill>
            <a:ln w="9525" cap="flat" cmpd="sng">
              <a:noFill/>
              <a:prstDash val="solid"/>
              <a:round/>
              <a:headEnd type="none" w="med" len="med"/>
              <a:tailEnd type="none" w="med" len="med"/>
            </a:ln>
            <a:effectLst/>
          </p:spPr>
          <p:txBody>
            <a:bodyPr/>
            <a:lstStyle/>
            <a:p>
              <a:endParaRPr lang="en-US" dirty="0">
                <a:latin typeface="Calibri" pitchFamily="34" charset="0"/>
              </a:endParaRPr>
            </a:p>
          </p:txBody>
        </p:sp>
        <p:sp>
          <p:nvSpPr>
            <p:cNvPr id="2973878" name="Freeform 182"/>
            <p:cNvSpPr>
              <a:spLocks noEditPoints="1"/>
            </p:cNvSpPr>
            <p:nvPr/>
          </p:nvSpPr>
          <p:spPr bwMode="auto">
            <a:xfrm>
              <a:off x="3659" y="3506"/>
              <a:ext cx="81" cy="79"/>
            </a:xfrm>
            <a:custGeom>
              <a:avLst/>
              <a:gdLst/>
              <a:ahLst/>
              <a:cxnLst>
                <a:cxn ang="0">
                  <a:pos x="76" y="98"/>
                </a:cxn>
                <a:cxn ang="0">
                  <a:pos x="66" y="98"/>
                </a:cxn>
                <a:cxn ang="0">
                  <a:pos x="60" y="102"/>
                </a:cxn>
                <a:cxn ang="0">
                  <a:pos x="53" y="107"/>
                </a:cxn>
                <a:cxn ang="0">
                  <a:pos x="50" y="115"/>
                </a:cxn>
                <a:cxn ang="0">
                  <a:pos x="46" y="130"/>
                </a:cxn>
                <a:cxn ang="0">
                  <a:pos x="46" y="150"/>
                </a:cxn>
                <a:cxn ang="0">
                  <a:pos x="46" y="173"/>
                </a:cxn>
                <a:cxn ang="0">
                  <a:pos x="112" y="173"/>
                </a:cxn>
                <a:cxn ang="0">
                  <a:pos x="112" y="154"/>
                </a:cxn>
                <a:cxn ang="0">
                  <a:pos x="111" y="145"/>
                </a:cxn>
                <a:cxn ang="0">
                  <a:pos x="111" y="139"/>
                </a:cxn>
                <a:cxn ang="0">
                  <a:pos x="110" y="128"/>
                </a:cxn>
                <a:cxn ang="0">
                  <a:pos x="107" y="118"/>
                </a:cxn>
                <a:cxn ang="0">
                  <a:pos x="104" y="110"/>
                </a:cxn>
                <a:cxn ang="0">
                  <a:pos x="98" y="104"/>
                </a:cxn>
                <a:cxn ang="0">
                  <a:pos x="93" y="101"/>
                </a:cxn>
                <a:cxn ang="0">
                  <a:pos x="84" y="98"/>
                </a:cxn>
                <a:cxn ang="0">
                  <a:pos x="76" y="98"/>
                </a:cxn>
                <a:cxn ang="0">
                  <a:pos x="245" y="0"/>
                </a:cxn>
                <a:cxn ang="0">
                  <a:pos x="245" y="77"/>
                </a:cxn>
                <a:cxn ang="0">
                  <a:pos x="155" y="143"/>
                </a:cxn>
                <a:cxn ang="0">
                  <a:pos x="155" y="173"/>
                </a:cxn>
                <a:cxn ang="0">
                  <a:pos x="245" y="173"/>
                </a:cxn>
                <a:cxn ang="0">
                  <a:pos x="245" y="235"/>
                </a:cxn>
                <a:cxn ang="0">
                  <a:pos x="0" y="235"/>
                </a:cxn>
                <a:cxn ang="0">
                  <a:pos x="0" y="130"/>
                </a:cxn>
                <a:cxn ang="0">
                  <a:pos x="0" y="109"/>
                </a:cxn>
                <a:cxn ang="0">
                  <a:pos x="3" y="92"/>
                </a:cxn>
                <a:cxn ang="0">
                  <a:pos x="6" y="77"/>
                </a:cxn>
                <a:cxn ang="0">
                  <a:pos x="14" y="64"/>
                </a:cxn>
                <a:cxn ang="0">
                  <a:pos x="22" y="50"/>
                </a:cxn>
                <a:cxn ang="0">
                  <a:pos x="35" y="41"/>
                </a:cxn>
                <a:cxn ang="0">
                  <a:pos x="50" y="35"/>
                </a:cxn>
                <a:cxn ang="0">
                  <a:pos x="68" y="34"/>
                </a:cxn>
                <a:cxn ang="0">
                  <a:pos x="80" y="34"/>
                </a:cxn>
                <a:cxn ang="0">
                  <a:pos x="92" y="36"/>
                </a:cxn>
                <a:cxn ang="0">
                  <a:pos x="102" y="40"/>
                </a:cxn>
                <a:cxn ang="0">
                  <a:pos x="112" y="46"/>
                </a:cxn>
                <a:cxn ang="0">
                  <a:pos x="119" y="52"/>
                </a:cxn>
                <a:cxn ang="0">
                  <a:pos x="128" y="60"/>
                </a:cxn>
                <a:cxn ang="0">
                  <a:pos x="134" y="70"/>
                </a:cxn>
                <a:cxn ang="0">
                  <a:pos x="141" y="82"/>
                </a:cxn>
                <a:cxn ang="0">
                  <a:pos x="245" y="0"/>
                </a:cxn>
              </a:cxnLst>
              <a:rect l="0" t="0" r="r" b="b"/>
              <a:pathLst>
                <a:path w="245" h="235">
                  <a:moveTo>
                    <a:pt x="76" y="98"/>
                  </a:moveTo>
                  <a:lnTo>
                    <a:pt x="66" y="98"/>
                  </a:lnTo>
                  <a:lnTo>
                    <a:pt x="60" y="102"/>
                  </a:lnTo>
                  <a:lnTo>
                    <a:pt x="53" y="107"/>
                  </a:lnTo>
                  <a:lnTo>
                    <a:pt x="50" y="115"/>
                  </a:lnTo>
                  <a:lnTo>
                    <a:pt x="46" y="130"/>
                  </a:lnTo>
                  <a:lnTo>
                    <a:pt x="46" y="150"/>
                  </a:lnTo>
                  <a:lnTo>
                    <a:pt x="46" y="173"/>
                  </a:lnTo>
                  <a:lnTo>
                    <a:pt x="112" y="173"/>
                  </a:lnTo>
                  <a:lnTo>
                    <a:pt x="112" y="154"/>
                  </a:lnTo>
                  <a:lnTo>
                    <a:pt x="111" y="145"/>
                  </a:lnTo>
                  <a:lnTo>
                    <a:pt x="111" y="139"/>
                  </a:lnTo>
                  <a:lnTo>
                    <a:pt x="110" y="128"/>
                  </a:lnTo>
                  <a:lnTo>
                    <a:pt x="107" y="118"/>
                  </a:lnTo>
                  <a:lnTo>
                    <a:pt x="104" y="110"/>
                  </a:lnTo>
                  <a:lnTo>
                    <a:pt x="98" y="104"/>
                  </a:lnTo>
                  <a:lnTo>
                    <a:pt x="93" y="101"/>
                  </a:lnTo>
                  <a:lnTo>
                    <a:pt x="84" y="98"/>
                  </a:lnTo>
                  <a:lnTo>
                    <a:pt x="76" y="98"/>
                  </a:lnTo>
                  <a:close/>
                  <a:moveTo>
                    <a:pt x="245" y="0"/>
                  </a:moveTo>
                  <a:lnTo>
                    <a:pt x="245" y="77"/>
                  </a:lnTo>
                  <a:lnTo>
                    <a:pt x="155" y="143"/>
                  </a:lnTo>
                  <a:lnTo>
                    <a:pt x="155" y="173"/>
                  </a:lnTo>
                  <a:lnTo>
                    <a:pt x="245" y="173"/>
                  </a:lnTo>
                  <a:lnTo>
                    <a:pt x="245" y="235"/>
                  </a:lnTo>
                  <a:lnTo>
                    <a:pt x="0" y="235"/>
                  </a:lnTo>
                  <a:lnTo>
                    <a:pt x="0" y="130"/>
                  </a:lnTo>
                  <a:lnTo>
                    <a:pt x="0" y="109"/>
                  </a:lnTo>
                  <a:lnTo>
                    <a:pt x="3" y="92"/>
                  </a:lnTo>
                  <a:lnTo>
                    <a:pt x="6" y="77"/>
                  </a:lnTo>
                  <a:lnTo>
                    <a:pt x="14" y="64"/>
                  </a:lnTo>
                  <a:lnTo>
                    <a:pt x="22" y="50"/>
                  </a:lnTo>
                  <a:lnTo>
                    <a:pt x="35" y="41"/>
                  </a:lnTo>
                  <a:lnTo>
                    <a:pt x="50" y="35"/>
                  </a:lnTo>
                  <a:lnTo>
                    <a:pt x="68" y="34"/>
                  </a:lnTo>
                  <a:lnTo>
                    <a:pt x="80" y="34"/>
                  </a:lnTo>
                  <a:lnTo>
                    <a:pt x="92" y="36"/>
                  </a:lnTo>
                  <a:lnTo>
                    <a:pt x="102" y="40"/>
                  </a:lnTo>
                  <a:lnTo>
                    <a:pt x="112" y="46"/>
                  </a:lnTo>
                  <a:lnTo>
                    <a:pt x="119" y="52"/>
                  </a:lnTo>
                  <a:lnTo>
                    <a:pt x="128" y="60"/>
                  </a:lnTo>
                  <a:lnTo>
                    <a:pt x="134" y="70"/>
                  </a:lnTo>
                  <a:lnTo>
                    <a:pt x="141" y="82"/>
                  </a:lnTo>
                  <a:lnTo>
                    <a:pt x="245"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79" name="Freeform 183"/>
            <p:cNvSpPr>
              <a:spLocks noEditPoints="1"/>
            </p:cNvSpPr>
            <p:nvPr/>
          </p:nvSpPr>
          <p:spPr bwMode="auto">
            <a:xfrm>
              <a:off x="3673" y="3438"/>
              <a:ext cx="65" cy="65"/>
            </a:xfrm>
            <a:custGeom>
              <a:avLst/>
              <a:gdLst/>
              <a:ahLst/>
              <a:cxnLst>
                <a:cxn ang="0">
                  <a:pos x="108" y="134"/>
                </a:cxn>
                <a:cxn ang="0">
                  <a:pos x="127" y="128"/>
                </a:cxn>
                <a:cxn ang="0">
                  <a:pos x="141" y="117"/>
                </a:cxn>
                <a:cxn ang="0">
                  <a:pos x="146" y="105"/>
                </a:cxn>
                <a:cxn ang="0">
                  <a:pos x="150" y="98"/>
                </a:cxn>
                <a:cxn ang="0">
                  <a:pos x="152" y="79"/>
                </a:cxn>
                <a:cxn ang="0">
                  <a:pos x="153" y="73"/>
                </a:cxn>
                <a:cxn ang="0">
                  <a:pos x="146" y="37"/>
                </a:cxn>
                <a:cxn ang="0">
                  <a:pos x="132" y="9"/>
                </a:cxn>
                <a:cxn ang="0">
                  <a:pos x="178" y="2"/>
                </a:cxn>
                <a:cxn ang="0">
                  <a:pos x="190" y="41"/>
                </a:cxn>
                <a:cxn ang="0">
                  <a:pos x="194" y="80"/>
                </a:cxn>
                <a:cxn ang="0">
                  <a:pos x="192" y="95"/>
                </a:cxn>
                <a:cxn ang="0">
                  <a:pos x="192" y="105"/>
                </a:cxn>
                <a:cxn ang="0">
                  <a:pos x="187" y="128"/>
                </a:cxn>
                <a:cxn ang="0">
                  <a:pos x="178" y="147"/>
                </a:cxn>
                <a:cxn ang="0">
                  <a:pos x="169" y="164"/>
                </a:cxn>
                <a:cxn ang="0">
                  <a:pos x="154" y="176"/>
                </a:cxn>
                <a:cxn ang="0">
                  <a:pos x="139" y="186"/>
                </a:cxn>
                <a:cxn ang="0">
                  <a:pos x="118" y="192"/>
                </a:cxn>
                <a:cxn ang="0">
                  <a:pos x="108" y="193"/>
                </a:cxn>
                <a:cxn ang="0">
                  <a:pos x="75" y="192"/>
                </a:cxn>
                <a:cxn ang="0">
                  <a:pos x="39" y="177"/>
                </a:cxn>
                <a:cxn ang="0">
                  <a:pos x="19" y="158"/>
                </a:cxn>
                <a:cxn ang="0">
                  <a:pos x="6" y="133"/>
                </a:cxn>
                <a:cxn ang="0">
                  <a:pos x="1" y="113"/>
                </a:cxn>
                <a:cxn ang="0">
                  <a:pos x="1" y="67"/>
                </a:cxn>
                <a:cxn ang="0">
                  <a:pos x="12" y="33"/>
                </a:cxn>
                <a:cxn ang="0">
                  <a:pos x="33" y="11"/>
                </a:cxn>
                <a:cxn ang="0">
                  <a:pos x="67" y="1"/>
                </a:cxn>
                <a:cxn ang="0">
                  <a:pos x="108" y="0"/>
                </a:cxn>
                <a:cxn ang="0">
                  <a:pos x="63" y="57"/>
                </a:cxn>
                <a:cxn ang="0">
                  <a:pos x="45" y="67"/>
                </a:cxn>
                <a:cxn ang="0">
                  <a:pos x="38" y="78"/>
                </a:cxn>
                <a:cxn ang="0">
                  <a:pos x="36" y="95"/>
                </a:cxn>
                <a:cxn ang="0">
                  <a:pos x="38" y="109"/>
                </a:cxn>
                <a:cxn ang="0">
                  <a:pos x="45" y="122"/>
                </a:cxn>
                <a:cxn ang="0">
                  <a:pos x="56" y="129"/>
                </a:cxn>
                <a:cxn ang="0">
                  <a:pos x="73" y="134"/>
                </a:cxn>
              </a:cxnLst>
              <a:rect l="0" t="0" r="r" b="b"/>
              <a:pathLst>
                <a:path w="194" h="194">
                  <a:moveTo>
                    <a:pt x="108" y="0"/>
                  </a:moveTo>
                  <a:lnTo>
                    <a:pt x="108" y="134"/>
                  </a:lnTo>
                  <a:lnTo>
                    <a:pt x="117" y="132"/>
                  </a:lnTo>
                  <a:lnTo>
                    <a:pt x="127" y="128"/>
                  </a:lnTo>
                  <a:lnTo>
                    <a:pt x="134" y="123"/>
                  </a:lnTo>
                  <a:lnTo>
                    <a:pt x="141" y="117"/>
                  </a:lnTo>
                  <a:lnTo>
                    <a:pt x="146" y="109"/>
                  </a:lnTo>
                  <a:lnTo>
                    <a:pt x="146" y="105"/>
                  </a:lnTo>
                  <a:lnTo>
                    <a:pt x="147" y="103"/>
                  </a:lnTo>
                  <a:lnTo>
                    <a:pt x="150" y="98"/>
                  </a:lnTo>
                  <a:lnTo>
                    <a:pt x="152" y="86"/>
                  </a:lnTo>
                  <a:lnTo>
                    <a:pt x="152" y="79"/>
                  </a:lnTo>
                  <a:lnTo>
                    <a:pt x="152" y="75"/>
                  </a:lnTo>
                  <a:lnTo>
                    <a:pt x="153" y="73"/>
                  </a:lnTo>
                  <a:lnTo>
                    <a:pt x="151" y="54"/>
                  </a:lnTo>
                  <a:lnTo>
                    <a:pt x="146" y="37"/>
                  </a:lnTo>
                  <a:lnTo>
                    <a:pt x="139" y="20"/>
                  </a:lnTo>
                  <a:lnTo>
                    <a:pt x="132" y="9"/>
                  </a:lnTo>
                  <a:lnTo>
                    <a:pt x="132" y="2"/>
                  </a:lnTo>
                  <a:lnTo>
                    <a:pt x="178" y="2"/>
                  </a:lnTo>
                  <a:lnTo>
                    <a:pt x="184" y="21"/>
                  </a:lnTo>
                  <a:lnTo>
                    <a:pt x="190" y="41"/>
                  </a:lnTo>
                  <a:lnTo>
                    <a:pt x="193" y="59"/>
                  </a:lnTo>
                  <a:lnTo>
                    <a:pt x="194" y="80"/>
                  </a:lnTo>
                  <a:lnTo>
                    <a:pt x="193" y="92"/>
                  </a:lnTo>
                  <a:lnTo>
                    <a:pt x="192" y="95"/>
                  </a:lnTo>
                  <a:lnTo>
                    <a:pt x="192" y="98"/>
                  </a:lnTo>
                  <a:lnTo>
                    <a:pt x="192" y="105"/>
                  </a:lnTo>
                  <a:lnTo>
                    <a:pt x="189" y="116"/>
                  </a:lnTo>
                  <a:lnTo>
                    <a:pt x="187" y="128"/>
                  </a:lnTo>
                  <a:lnTo>
                    <a:pt x="182" y="138"/>
                  </a:lnTo>
                  <a:lnTo>
                    <a:pt x="178" y="147"/>
                  </a:lnTo>
                  <a:lnTo>
                    <a:pt x="174" y="156"/>
                  </a:lnTo>
                  <a:lnTo>
                    <a:pt x="169" y="164"/>
                  </a:lnTo>
                  <a:lnTo>
                    <a:pt x="162" y="170"/>
                  </a:lnTo>
                  <a:lnTo>
                    <a:pt x="154" y="176"/>
                  </a:lnTo>
                  <a:lnTo>
                    <a:pt x="146" y="181"/>
                  </a:lnTo>
                  <a:lnTo>
                    <a:pt x="139" y="186"/>
                  </a:lnTo>
                  <a:lnTo>
                    <a:pt x="128" y="188"/>
                  </a:lnTo>
                  <a:lnTo>
                    <a:pt x="118" y="192"/>
                  </a:lnTo>
                  <a:lnTo>
                    <a:pt x="112" y="192"/>
                  </a:lnTo>
                  <a:lnTo>
                    <a:pt x="108" y="193"/>
                  </a:lnTo>
                  <a:lnTo>
                    <a:pt x="98" y="194"/>
                  </a:lnTo>
                  <a:lnTo>
                    <a:pt x="75" y="192"/>
                  </a:lnTo>
                  <a:lnTo>
                    <a:pt x="57" y="187"/>
                  </a:lnTo>
                  <a:lnTo>
                    <a:pt x="39" y="177"/>
                  </a:lnTo>
                  <a:lnTo>
                    <a:pt x="26" y="167"/>
                  </a:lnTo>
                  <a:lnTo>
                    <a:pt x="19" y="158"/>
                  </a:lnTo>
                  <a:lnTo>
                    <a:pt x="14" y="151"/>
                  </a:lnTo>
                  <a:lnTo>
                    <a:pt x="6" y="133"/>
                  </a:lnTo>
                  <a:lnTo>
                    <a:pt x="2" y="122"/>
                  </a:lnTo>
                  <a:lnTo>
                    <a:pt x="1" y="113"/>
                  </a:lnTo>
                  <a:lnTo>
                    <a:pt x="0" y="90"/>
                  </a:lnTo>
                  <a:lnTo>
                    <a:pt x="1" y="67"/>
                  </a:lnTo>
                  <a:lnTo>
                    <a:pt x="4" y="49"/>
                  </a:lnTo>
                  <a:lnTo>
                    <a:pt x="12" y="33"/>
                  </a:lnTo>
                  <a:lnTo>
                    <a:pt x="22" y="21"/>
                  </a:lnTo>
                  <a:lnTo>
                    <a:pt x="33" y="11"/>
                  </a:lnTo>
                  <a:lnTo>
                    <a:pt x="49" y="5"/>
                  </a:lnTo>
                  <a:lnTo>
                    <a:pt x="67" y="1"/>
                  </a:lnTo>
                  <a:lnTo>
                    <a:pt x="87" y="0"/>
                  </a:lnTo>
                  <a:lnTo>
                    <a:pt x="108" y="0"/>
                  </a:lnTo>
                  <a:close/>
                  <a:moveTo>
                    <a:pt x="73" y="57"/>
                  </a:moveTo>
                  <a:lnTo>
                    <a:pt x="63" y="57"/>
                  </a:lnTo>
                  <a:lnTo>
                    <a:pt x="56" y="60"/>
                  </a:lnTo>
                  <a:lnTo>
                    <a:pt x="45" y="67"/>
                  </a:lnTo>
                  <a:lnTo>
                    <a:pt x="40" y="71"/>
                  </a:lnTo>
                  <a:lnTo>
                    <a:pt x="38" y="78"/>
                  </a:lnTo>
                  <a:lnTo>
                    <a:pt x="36" y="85"/>
                  </a:lnTo>
                  <a:lnTo>
                    <a:pt x="36" y="95"/>
                  </a:lnTo>
                  <a:lnTo>
                    <a:pt x="36" y="102"/>
                  </a:lnTo>
                  <a:lnTo>
                    <a:pt x="38" y="109"/>
                  </a:lnTo>
                  <a:lnTo>
                    <a:pt x="40" y="115"/>
                  </a:lnTo>
                  <a:lnTo>
                    <a:pt x="45" y="122"/>
                  </a:lnTo>
                  <a:lnTo>
                    <a:pt x="49" y="126"/>
                  </a:lnTo>
                  <a:lnTo>
                    <a:pt x="56" y="129"/>
                  </a:lnTo>
                  <a:lnTo>
                    <a:pt x="63" y="132"/>
                  </a:lnTo>
                  <a:lnTo>
                    <a:pt x="73" y="134"/>
                  </a:lnTo>
                  <a:lnTo>
                    <a:pt x="73" y="57"/>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80" name="Freeform 184"/>
            <p:cNvSpPr>
              <a:spLocks/>
            </p:cNvSpPr>
            <p:nvPr/>
          </p:nvSpPr>
          <p:spPr bwMode="auto">
            <a:xfrm>
              <a:off x="3673" y="3371"/>
              <a:ext cx="65" cy="57"/>
            </a:xfrm>
            <a:custGeom>
              <a:avLst/>
              <a:gdLst/>
              <a:ahLst/>
              <a:cxnLst>
                <a:cxn ang="0">
                  <a:pos x="193" y="68"/>
                </a:cxn>
                <a:cxn ang="0">
                  <a:pos x="192" y="86"/>
                </a:cxn>
                <a:cxn ang="0">
                  <a:pos x="188" y="100"/>
                </a:cxn>
                <a:cxn ang="0">
                  <a:pos x="186" y="110"/>
                </a:cxn>
                <a:cxn ang="0">
                  <a:pos x="181" y="124"/>
                </a:cxn>
                <a:cxn ang="0">
                  <a:pos x="171" y="141"/>
                </a:cxn>
                <a:cxn ang="0">
                  <a:pos x="157" y="154"/>
                </a:cxn>
                <a:cxn ang="0">
                  <a:pos x="140" y="164"/>
                </a:cxn>
                <a:cxn ang="0">
                  <a:pos x="120" y="170"/>
                </a:cxn>
                <a:cxn ang="0">
                  <a:pos x="109" y="171"/>
                </a:cxn>
                <a:cxn ang="0">
                  <a:pos x="98" y="172"/>
                </a:cxn>
                <a:cxn ang="0">
                  <a:pos x="62" y="166"/>
                </a:cxn>
                <a:cxn ang="0">
                  <a:pos x="36" y="153"/>
                </a:cxn>
                <a:cxn ang="0">
                  <a:pos x="12" y="123"/>
                </a:cxn>
                <a:cxn ang="0">
                  <a:pos x="2" y="94"/>
                </a:cxn>
                <a:cxn ang="0">
                  <a:pos x="0" y="64"/>
                </a:cxn>
                <a:cxn ang="0">
                  <a:pos x="4" y="29"/>
                </a:cxn>
                <a:cxn ang="0">
                  <a:pos x="15" y="0"/>
                </a:cxn>
                <a:cxn ang="0">
                  <a:pos x="66" y="9"/>
                </a:cxn>
                <a:cxn ang="0">
                  <a:pos x="50" y="28"/>
                </a:cxn>
                <a:cxn ang="0">
                  <a:pos x="42" y="51"/>
                </a:cxn>
                <a:cxn ang="0">
                  <a:pos x="42" y="72"/>
                </a:cxn>
                <a:cxn ang="0">
                  <a:pos x="49" y="90"/>
                </a:cxn>
                <a:cxn ang="0">
                  <a:pos x="64" y="102"/>
                </a:cxn>
                <a:cxn ang="0">
                  <a:pos x="85" y="110"/>
                </a:cxn>
                <a:cxn ang="0">
                  <a:pos x="110" y="110"/>
                </a:cxn>
                <a:cxn ang="0">
                  <a:pos x="129" y="102"/>
                </a:cxn>
                <a:cxn ang="0">
                  <a:pos x="140" y="93"/>
                </a:cxn>
                <a:cxn ang="0">
                  <a:pos x="144" y="89"/>
                </a:cxn>
                <a:cxn ang="0">
                  <a:pos x="151" y="71"/>
                </a:cxn>
                <a:cxn ang="0">
                  <a:pos x="152" y="60"/>
                </a:cxn>
                <a:cxn ang="0">
                  <a:pos x="150" y="41"/>
                </a:cxn>
                <a:cxn ang="0">
                  <a:pos x="144" y="26"/>
                </a:cxn>
                <a:cxn ang="0">
                  <a:pos x="129" y="9"/>
                </a:cxn>
                <a:cxn ang="0">
                  <a:pos x="180" y="0"/>
                </a:cxn>
                <a:cxn ang="0">
                  <a:pos x="190" y="29"/>
                </a:cxn>
                <a:cxn ang="0">
                  <a:pos x="194" y="63"/>
                </a:cxn>
              </a:cxnLst>
              <a:rect l="0" t="0" r="r" b="b"/>
              <a:pathLst>
                <a:path w="194" h="172">
                  <a:moveTo>
                    <a:pt x="194" y="63"/>
                  </a:moveTo>
                  <a:lnTo>
                    <a:pt x="193" y="68"/>
                  </a:lnTo>
                  <a:lnTo>
                    <a:pt x="193" y="74"/>
                  </a:lnTo>
                  <a:lnTo>
                    <a:pt x="192" y="86"/>
                  </a:lnTo>
                  <a:lnTo>
                    <a:pt x="189" y="95"/>
                  </a:lnTo>
                  <a:lnTo>
                    <a:pt x="188" y="100"/>
                  </a:lnTo>
                  <a:lnTo>
                    <a:pt x="188" y="106"/>
                  </a:lnTo>
                  <a:lnTo>
                    <a:pt x="186" y="110"/>
                  </a:lnTo>
                  <a:lnTo>
                    <a:pt x="184" y="114"/>
                  </a:lnTo>
                  <a:lnTo>
                    <a:pt x="181" y="124"/>
                  </a:lnTo>
                  <a:lnTo>
                    <a:pt x="176" y="132"/>
                  </a:lnTo>
                  <a:lnTo>
                    <a:pt x="171" y="141"/>
                  </a:lnTo>
                  <a:lnTo>
                    <a:pt x="164" y="147"/>
                  </a:lnTo>
                  <a:lnTo>
                    <a:pt x="157" y="154"/>
                  </a:lnTo>
                  <a:lnTo>
                    <a:pt x="148" y="159"/>
                  </a:lnTo>
                  <a:lnTo>
                    <a:pt x="140" y="164"/>
                  </a:lnTo>
                  <a:lnTo>
                    <a:pt x="129" y="166"/>
                  </a:lnTo>
                  <a:lnTo>
                    <a:pt x="120" y="170"/>
                  </a:lnTo>
                  <a:lnTo>
                    <a:pt x="114" y="170"/>
                  </a:lnTo>
                  <a:lnTo>
                    <a:pt x="109" y="171"/>
                  </a:lnTo>
                  <a:lnTo>
                    <a:pt x="103" y="171"/>
                  </a:lnTo>
                  <a:lnTo>
                    <a:pt x="98" y="172"/>
                  </a:lnTo>
                  <a:lnTo>
                    <a:pt x="73" y="170"/>
                  </a:lnTo>
                  <a:lnTo>
                    <a:pt x="62" y="166"/>
                  </a:lnTo>
                  <a:lnTo>
                    <a:pt x="54" y="164"/>
                  </a:lnTo>
                  <a:lnTo>
                    <a:pt x="36" y="153"/>
                  </a:lnTo>
                  <a:lnTo>
                    <a:pt x="22" y="140"/>
                  </a:lnTo>
                  <a:lnTo>
                    <a:pt x="12" y="123"/>
                  </a:lnTo>
                  <a:lnTo>
                    <a:pt x="6" y="105"/>
                  </a:lnTo>
                  <a:lnTo>
                    <a:pt x="2" y="94"/>
                  </a:lnTo>
                  <a:lnTo>
                    <a:pt x="1" y="84"/>
                  </a:lnTo>
                  <a:lnTo>
                    <a:pt x="0" y="64"/>
                  </a:lnTo>
                  <a:lnTo>
                    <a:pt x="1" y="46"/>
                  </a:lnTo>
                  <a:lnTo>
                    <a:pt x="4" y="29"/>
                  </a:lnTo>
                  <a:lnTo>
                    <a:pt x="8" y="14"/>
                  </a:lnTo>
                  <a:lnTo>
                    <a:pt x="15" y="0"/>
                  </a:lnTo>
                  <a:lnTo>
                    <a:pt x="66" y="0"/>
                  </a:lnTo>
                  <a:lnTo>
                    <a:pt x="66" y="9"/>
                  </a:lnTo>
                  <a:lnTo>
                    <a:pt x="58" y="16"/>
                  </a:lnTo>
                  <a:lnTo>
                    <a:pt x="50" y="28"/>
                  </a:lnTo>
                  <a:lnTo>
                    <a:pt x="44" y="44"/>
                  </a:lnTo>
                  <a:lnTo>
                    <a:pt x="42" y="51"/>
                  </a:lnTo>
                  <a:lnTo>
                    <a:pt x="42" y="62"/>
                  </a:lnTo>
                  <a:lnTo>
                    <a:pt x="42" y="72"/>
                  </a:lnTo>
                  <a:lnTo>
                    <a:pt x="45" y="82"/>
                  </a:lnTo>
                  <a:lnTo>
                    <a:pt x="49" y="90"/>
                  </a:lnTo>
                  <a:lnTo>
                    <a:pt x="57" y="98"/>
                  </a:lnTo>
                  <a:lnTo>
                    <a:pt x="64" y="102"/>
                  </a:lnTo>
                  <a:lnTo>
                    <a:pt x="74" y="107"/>
                  </a:lnTo>
                  <a:lnTo>
                    <a:pt x="85" y="110"/>
                  </a:lnTo>
                  <a:lnTo>
                    <a:pt x="98" y="111"/>
                  </a:lnTo>
                  <a:lnTo>
                    <a:pt x="110" y="110"/>
                  </a:lnTo>
                  <a:lnTo>
                    <a:pt x="121" y="107"/>
                  </a:lnTo>
                  <a:lnTo>
                    <a:pt x="129" y="102"/>
                  </a:lnTo>
                  <a:lnTo>
                    <a:pt x="138" y="98"/>
                  </a:lnTo>
                  <a:lnTo>
                    <a:pt x="140" y="93"/>
                  </a:lnTo>
                  <a:lnTo>
                    <a:pt x="141" y="90"/>
                  </a:lnTo>
                  <a:lnTo>
                    <a:pt x="144" y="89"/>
                  </a:lnTo>
                  <a:lnTo>
                    <a:pt x="148" y="81"/>
                  </a:lnTo>
                  <a:lnTo>
                    <a:pt x="151" y="71"/>
                  </a:lnTo>
                  <a:lnTo>
                    <a:pt x="151" y="65"/>
                  </a:lnTo>
                  <a:lnTo>
                    <a:pt x="152" y="60"/>
                  </a:lnTo>
                  <a:lnTo>
                    <a:pt x="151" y="50"/>
                  </a:lnTo>
                  <a:lnTo>
                    <a:pt x="150" y="41"/>
                  </a:lnTo>
                  <a:lnTo>
                    <a:pt x="146" y="32"/>
                  </a:lnTo>
                  <a:lnTo>
                    <a:pt x="144" y="26"/>
                  </a:lnTo>
                  <a:lnTo>
                    <a:pt x="136" y="16"/>
                  </a:lnTo>
                  <a:lnTo>
                    <a:pt x="129" y="9"/>
                  </a:lnTo>
                  <a:lnTo>
                    <a:pt x="129" y="0"/>
                  </a:lnTo>
                  <a:lnTo>
                    <a:pt x="180" y="0"/>
                  </a:lnTo>
                  <a:lnTo>
                    <a:pt x="186" y="14"/>
                  </a:lnTo>
                  <a:lnTo>
                    <a:pt x="190" y="29"/>
                  </a:lnTo>
                  <a:lnTo>
                    <a:pt x="193" y="45"/>
                  </a:lnTo>
                  <a:lnTo>
                    <a:pt x="194" y="63"/>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81" name="Freeform 185"/>
            <p:cNvSpPr>
              <a:spLocks noEditPoints="1"/>
            </p:cNvSpPr>
            <p:nvPr/>
          </p:nvSpPr>
          <p:spPr bwMode="auto">
            <a:xfrm>
              <a:off x="3673" y="3295"/>
              <a:ext cx="65" cy="67"/>
            </a:xfrm>
            <a:custGeom>
              <a:avLst/>
              <a:gdLst/>
              <a:ahLst/>
              <a:cxnLst>
                <a:cxn ang="0">
                  <a:pos x="117" y="2"/>
                </a:cxn>
                <a:cxn ang="0">
                  <a:pos x="138" y="6"/>
                </a:cxn>
                <a:cxn ang="0">
                  <a:pos x="160" y="20"/>
                </a:cxn>
                <a:cxn ang="0">
                  <a:pos x="180" y="40"/>
                </a:cxn>
                <a:cxn ang="0">
                  <a:pos x="193" y="78"/>
                </a:cxn>
                <a:cxn ang="0">
                  <a:pos x="194" y="106"/>
                </a:cxn>
                <a:cxn ang="0">
                  <a:pos x="193" y="117"/>
                </a:cxn>
                <a:cxn ang="0">
                  <a:pos x="190" y="132"/>
                </a:cxn>
                <a:cxn ang="0">
                  <a:pos x="183" y="152"/>
                </a:cxn>
                <a:cxn ang="0">
                  <a:pos x="180" y="160"/>
                </a:cxn>
                <a:cxn ang="0">
                  <a:pos x="169" y="176"/>
                </a:cxn>
                <a:cxn ang="0">
                  <a:pos x="153" y="186"/>
                </a:cxn>
                <a:cxn ang="0">
                  <a:pos x="145" y="190"/>
                </a:cxn>
                <a:cxn ang="0">
                  <a:pos x="127" y="197"/>
                </a:cxn>
                <a:cxn ang="0">
                  <a:pos x="111" y="200"/>
                </a:cxn>
                <a:cxn ang="0">
                  <a:pos x="97" y="202"/>
                </a:cxn>
                <a:cxn ang="0">
                  <a:pos x="56" y="195"/>
                </a:cxn>
                <a:cxn ang="0">
                  <a:pos x="25" y="176"/>
                </a:cxn>
                <a:cxn ang="0">
                  <a:pos x="13" y="160"/>
                </a:cxn>
                <a:cxn ang="0">
                  <a:pos x="6" y="143"/>
                </a:cxn>
                <a:cxn ang="0">
                  <a:pos x="1" y="123"/>
                </a:cxn>
                <a:cxn ang="0">
                  <a:pos x="1" y="78"/>
                </a:cxn>
                <a:cxn ang="0">
                  <a:pos x="14" y="40"/>
                </a:cxn>
                <a:cxn ang="0">
                  <a:pos x="39" y="15"/>
                </a:cxn>
                <a:cxn ang="0">
                  <a:pos x="74" y="2"/>
                </a:cxn>
                <a:cxn ang="0">
                  <a:pos x="142" y="72"/>
                </a:cxn>
                <a:cxn ang="0">
                  <a:pos x="112" y="62"/>
                </a:cxn>
                <a:cxn ang="0">
                  <a:pos x="82" y="62"/>
                </a:cxn>
                <a:cxn ang="0">
                  <a:pos x="52" y="72"/>
                </a:cxn>
                <a:cxn ang="0">
                  <a:pos x="43" y="86"/>
                </a:cxn>
                <a:cxn ang="0">
                  <a:pos x="40" y="108"/>
                </a:cxn>
                <a:cxn ang="0">
                  <a:pos x="46" y="122"/>
                </a:cxn>
                <a:cxn ang="0">
                  <a:pos x="58" y="134"/>
                </a:cxn>
                <a:cxn ang="0">
                  <a:pos x="81" y="140"/>
                </a:cxn>
                <a:cxn ang="0">
                  <a:pos x="98" y="141"/>
                </a:cxn>
                <a:cxn ang="0">
                  <a:pos x="104" y="140"/>
                </a:cxn>
                <a:cxn ang="0">
                  <a:pos x="123" y="138"/>
                </a:cxn>
                <a:cxn ang="0">
                  <a:pos x="136" y="131"/>
                </a:cxn>
                <a:cxn ang="0">
                  <a:pos x="147" y="123"/>
                </a:cxn>
                <a:cxn ang="0">
                  <a:pos x="147" y="119"/>
                </a:cxn>
                <a:cxn ang="0">
                  <a:pos x="151" y="117"/>
                </a:cxn>
                <a:cxn ang="0">
                  <a:pos x="151" y="110"/>
                </a:cxn>
                <a:cxn ang="0">
                  <a:pos x="152" y="108"/>
                </a:cxn>
                <a:cxn ang="0">
                  <a:pos x="152" y="101"/>
                </a:cxn>
                <a:cxn ang="0">
                  <a:pos x="153" y="100"/>
                </a:cxn>
                <a:cxn ang="0">
                  <a:pos x="147" y="78"/>
                </a:cxn>
              </a:cxnLst>
              <a:rect l="0" t="0" r="r" b="b"/>
              <a:pathLst>
                <a:path w="195" h="202">
                  <a:moveTo>
                    <a:pt x="97" y="0"/>
                  </a:moveTo>
                  <a:lnTo>
                    <a:pt x="117" y="2"/>
                  </a:lnTo>
                  <a:lnTo>
                    <a:pt x="127" y="3"/>
                  </a:lnTo>
                  <a:lnTo>
                    <a:pt x="138" y="6"/>
                  </a:lnTo>
                  <a:lnTo>
                    <a:pt x="153" y="15"/>
                  </a:lnTo>
                  <a:lnTo>
                    <a:pt x="160" y="20"/>
                  </a:lnTo>
                  <a:lnTo>
                    <a:pt x="169" y="27"/>
                  </a:lnTo>
                  <a:lnTo>
                    <a:pt x="180" y="40"/>
                  </a:lnTo>
                  <a:lnTo>
                    <a:pt x="188" y="58"/>
                  </a:lnTo>
                  <a:lnTo>
                    <a:pt x="193" y="78"/>
                  </a:lnTo>
                  <a:lnTo>
                    <a:pt x="195" y="101"/>
                  </a:lnTo>
                  <a:lnTo>
                    <a:pt x="194" y="106"/>
                  </a:lnTo>
                  <a:lnTo>
                    <a:pt x="194" y="112"/>
                  </a:lnTo>
                  <a:lnTo>
                    <a:pt x="193" y="117"/>
                  </a:lnTo>
                  <a:lnTo>
                    <a:pt x="193" y="123"/>
                  </a:lnTo>
                  <a:lnTo>
                    <a:pt x="190" y="132"/>
                  </a:lnTo>
                  <a:lnTo>
                    <a:pt x="188" y="143"/>
                  </a:lnTo>
                  <a:lnTo>
                    <a:pt x="183" y="152"/>
                  </a:lnTo>
                  <a:lnTo>
                    <a:pt x="181" y="155"/>
                  </a:lnTo>
                  <a:lnTo>
                    <a:pt x="180" y="160"/>
                  </a:lnTo>
                  <a:lnTo>
                    <a:pt x="174" y="167"/>
                  </a:lnTo>
                  <a:lnTo>
                    <a:pt x="169" y="176"/>
                  </a:lnTo>
                  <a:lnTo>
                    <a:pt x="160" y="180"/>
                  </a:lnTo>
                  <a:lnTo>
                    <a:pt x="153" y="186"/>
                  </a:lnTo>
                  <a:lnTo>
                    <a:pt x="148" y="188"/>
                  </a:lnTo>
                  <a:lnTo>
                    <a:pt x="145" y="190"/>
                  </a:lnTo>
                  <a:lnTo>
                    <a:pt x="138" y="195"/>
                  </a:lnTo>
                  <a:lnTo>
                    <a:pt x="127" y="197"/>
                  </a:lnTo>
                  <a:lnTo>
                    <a:pt x="117" y="200"/>
                  </a:lnTo>
                  <a:lnTo>
                    <a:pt x="111" y="200"/>
                  </a:lnTo>
                  <a:lnTo>
                    <a:pt x="106" y="201"/>
                  </a:lnTo>
                  <a:lnTo>
                    <a:pt x="97" y="202"/>
                  </a:lnTo>
                  <a:lnTo>
                    <a:pt x="74" y="200"/>
                  </a:lnTo>
                  <a:lnTo>
                    <a:pt x="56" y="195"/>
                  </a:lnTo>
                  <a:lnTo>
                    <a:pt x="38" y="186"/>
                  </a:lnTo>
                  <a:lnTo>
                    <a:pt x="25" y="176"/>
                  </a:lnTo>
                  <a:lnTo>
                    <a:pt x="18" y="167"/>
                  </a:lnTo>
                  <a:lnTo>
                    <a:pt x="13" y="160"/>
                  </a:lnTo>
                  <a:lnTo>
                    <a:pt x="8" y="152"/>
                  </a:lnTo>
                  <a:lnTo>
                    <a:pt x="6" y="143"/>
                  </a:lnTo>
                  <a:lnTo>
                    <a:pt x="2" y="132"/>
                  </a:lnTo>
                  <a:lnTo>
                    <a:pt x="1" y="123"/>
                  </a:lnTo>
                  <a:lnTo>
                    <a:pt x="0" y="101"/>
                  </a:lnTo>
                  <a:lnTo>
                    <a:pt x="1" y="78"/>
                  </a:lnTo>
                  <a:lnTo>
                    <a:pt x="6" y="58"/>
                  </a:lnTo>
                  <a:lnTo>
                    <a:pt x="14" y="40"/>
                  </a:lnTo>
                  <a:lnTo>
                    <a:pt x="26" y="27"/>
                  </a:lnTo>
                  <a:lnTo>
                    <a:pt x="39" y="15"/>
                  </a:lnTo>
                  <a:lnTo>
                    <a:pt x="56" y="6"/>
                  </a:lnTo>
                  <a:lnTo>
                    <a:pt x="74" y="2"/>
                  </a:lnTo>
                  <a:lnTo>
                    <a:pt x="97" y="0"/>
                  </a:lnTo>
                  <a:close/>
                  <a:moveTo>
                    <a:pt x="142" y="72"/>
                  </a:moveTo>
                  <a:lnTo>
                    <a:pt x="126" y="64"/>
                  </a:lnTo>
                  <a:lnTo>
                    <a:pt x="112" y="62"/>
                  </a:lnTo>
                  <a:lnTo>
                    <a:pt x="98" y="62"/>
                  </a:lnTo>
                  <a:lnTo>
                    <a:pt x="82" y="62"/>
                  </a:lnTo>
                  <a:lnTo>
                    <a:pt x="70" y="64"/>
                  </a:lnTo>
                  <a:lnTo>
                    <a:pt x="52" y="72"/>
                  </a:lnTo>
                  <a:lnTo>
                    <a:pt x="46" y="77"/>
                  </a:lnTo>
                  <a:lnTo>
                    <a:pt x="43" y="86"/>
                  </a:lnTo>
                  <a:lnTo>
                    <a:pt x="40" y="101"/>
                  </a:lnTo>
                  <a:lnTo>
                    <a:pt x="40" y="108"/>
                  </a:lnTo>
                  <a:lnTo>
                    <a:pt x="43" y="116"/>
                  </a:lnTo>
                  <a:lnTo>
                    <a:pt x="46" y="122"/>
                  </a:lnTo>
                  <a:lnTo>
                    <a:pt x="52" y="129"/>
                  </a:lnTo>
                  <a:lnTo>
                    <a:pt x="58" y="134"/>
                  </a:lnTo>
                  <a:lnTo>
                    <a:pt x="69" y="137"/>
                  </a:lnTo>
                  <a:lnTo>
                    <a:pt x="81" y="140"/>
                  </a:lnTo>
                  <a:lnTo>
                    <a:pt x="88" y="140"/>
                  </a:lnTo>
                  <a:lnTo>
                    <a:pt x="98" y="141"/>
                  </a:lnTo>
                  <a:lnTo>
                    <a:pt x="100" y="140"/>
                  </a:lnTo>
                  <a:lnTo>
                    <a:pt x="104" y="140"/>
                  </a:lnTo>
                  <a:lnTo>
                    <a:pt x="111" y="140"/>
                  </a:lnTo>
                  <a:lnTo>
                    <a:pt x="123" y="138"/>
                  </a:lnTo>
                  <a:lnTo>
                    <a:pt x="133" y="134"/>
                  </a:lnTo>
                  <a:lnTo>
                    <a:pt x="136" y="131"/>
                  </a:lnTo>
                  <a:lnTo>
                    <a:pt x="141" y="130"/>
                  </a:lnTo>
                  <a:lnTo>
                    <a:pt x="147" y="123"/>
                  </a:lnTo>
                  <a:lnTo>
                    <a:pt x="147" y="120"/>
                  </a:lnTo>
                  <a:lnTo>
                    <a:pt x="147" y="119"/>
                  </a:lnTo>
                  <a:lnTo>
                    <a:pt x="148" y="119"/>
                  </a:lnTo>
                  <a:lnTo>
                    <a:pt x="151" y="117"/>
                  </a:lnTo>
                  <a:lnTo>
                    <a:pt x="151" y="112"/>
                  </a:lnTo>
                  <a:lnTo>
                    <a:pt x="151" y="110"/>
                  </a:lnTo>
                  <a:lnTo>
                    <a:pt x="151" y="108"/>
                  </a:lnTo>
                  <a:lnTo>
                    <a:pt x="152" y="108"/>
                  </a:lnTo>
                  <a:lnTo>
                    <a:pt x="152" y="104"/>
                  </a:lnTo>
                  <a:lnTo>
                    <a:pt x="152" y="101"/>
                  </a:lnTo>
                  <a:lnTo>
                    <a:pt x="152" y="100"/>
                  </a:lnTo>
                  <a:lnTo>
                    <a:pt x="153" y="100"/>
                  </a:lnTo>
                  <a:lnTo>
                    <a:pt x="151" y="86"/>
                  </a:lnTo>
                  <a:lnTo>
                    <a:pt x="147" y="78"/>
                  </a:lnTo>
                  <a:lnTo>
                    <a:pt x="142" y="72"/>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82" name="Freeform 186"/>
            <p:cNvSpPr>
              <a:spLocks/>
            </p:cNvSpPr>
            <p:nvPr/>
          </p:nvSpPr>
          <p:spPr bwMode="auto">
            <a:xfrm>
              <a:off x="3675" y="3219"/>
              <a:ext cx="61" cy="70"/>
            </a:xfrm>
            <a:custGeom>
              <a:avLst/>
              <a:gdLst/>
              <a:ahLst/>
              <a:cxnLst>
                <a:cxn ang="0">
                  <a:pos x="0" y="0"/>
                </a:cxn>
                <a:cxn ang="0">
                  <a:pos x="185" y="71"/>
                </a:cxn>
                <a:cxn ang="0">
                  <a:pos x="185" y="138"/>
                </a:cxn>
                <a:cxn ang="0">
                  <a:pos x="0" y="209"/>
                </a:cxn>
                <a:cxn ang="0">
                  <a:pos x="0" y="147"/>
                </a:cxn>
                <a:cxn ang="0">
                  <a:pos x="128" y="104"/>
                </a:cxn>
                <a:cxn ang="0">
                  <a:pos x="0" y="61"/>
                </a:cxn>
                <a:cxn ang="0">
                  <a:pos x="0" y="0"/>
                </a:cxn>
              </a:cxnLst>
              <a:rect l="0" t="0" r="r" b="b"/>
              <a:pathLst>
                <a:path w="185" h="209">
                  <a:moveTo>
                    <a:pt x="0" y="0"/>
                  </a:moveTo>
                  <a:lnTo>
                    <a:pt x="185" y="71"/>
                  </a:lnTo>
                  <a:lnTo>
                    <a:pt x="185" y="138"/>
                  </a:lnTo>
                  <a:lnTo>
                    <a:pt x="0" y="209"/>
                  </a:lnTo>
                  <a:lnTo>
                    <a:pt x="0" y="147"/>
                  </a:lnTo>
                  <a:lnTo>
                    <a:pt x="128" y="104"/>
                  </a:lnTo>
                  <a:lnTo>
                    <a:pt x="0" y="61"/>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83" name="Freeform 187"/>
            <p:cNvSpPr>
              <a:spLocks noEditPoints="1"/>
            </p:cNvSpPr>
            <p:nvPr/>
          </p:nvSpPr>
          <p:spPr bwMode="auto">
            <a:xfrm>
              <a:off x="3673" y="3148"/>
              <a:ext cx="65" cy="65"/>
            </a:xfrm>
            <a:custGeom>
              <a:avLst/>
              <a:gdLst/>
              <a:ahLst/>
              <a:cxnLst>
                <a:cxn ang="0">
                  <a:pos x="108" y="134"/>
                </a:cxn>
                <a:cxn ang="0">
                  <a:pos x="127" y="128"/>
                </a:cxn>
                <a:cxn ang="0">
                  <a:pos x="141" y="117"/>
                </a:cxn>
                <a:cxn ang="0">
                  <a:pos x="146" y="105"/>
                </a:cxn>
                <a:cxn ang="0">
                  <a:pos x="150" y="98"/>
                </a:cxn>
                <a:cxn ang="0">
                  <a:pos x="152" y="79"/>
                </a:cxn>
                <a:cxn ang="0">
                  <a:pos x="153" y="73"/>
                </a:cxn>
                <a:cxn ang="0">
                  <a:pos x="146" y="37"/>
                </a:cxn>
                <a:cxn ang="0">
                  <a:pos x="132" y="9"/>
                </a:cxn>
                <a:cxn ang="0">
                  <a:pos x="178" y="2"/>
                </a:cxn>
                <a:cxn ang="0">
                  <a:pos x="190" y="40"/>
                </a:cxn>
                <a:cxn ang="0">
                  <a:pos x="194" y="80"/>
                </a:cxn>
                <a:cxn ang="0">
                  <a:pos x="192" y="94"/>
                </a:cxn>
                <a:cxn ang="0">
                  <a:pos x="192" y="105"/>
                </a:cxn>
                <a:cxn ang="0">
                  <a:pos x="187" y="128"/>
                </a:cxn>
                <a:cxn ang="0">
                  <a:pos x="178" y="147"/>
                </a:cxn>
                <a:cxn ang="0">
                  <a:pos x="169" y="164"/>
                </a:cxn>
                <a:cxn ang="0">
                  <a:pos x="154" y="176"/>
                </a:cxn>
                <a:cxn ang="0">
                  <a:pos x="139" y="186"/>
                </a:cxn>
                <a:cxn ang="0">
                  <a:pos x="118" y="192"/>
                </a:cxn>
                <a:cxn ang="0">
                  <a:pos x="108" y="193"/>
                </a:cxn>
                <a:cxn ang="0">
                  <a:pos x="75" y="192"/>
                </a:cxn>
                <a:cxn ang="0">
                  <a:pos x="39" y="177"/>
                </a:cxn>
                <a:cxn ang="0">
                  <a:pos x="19" y="158"/>
                </a:cxn>
                <a:cxn ang="0">
                  <a:pos x="6" y="133"/>
                </a:cxn>
                <a:cxn ang="0">
                  <a:pos x="1" y="112"/>
                </a:cxn>
                <a:cxn ang="0">
                  <a:pos x="1" y="67"/>
                </a:cxn>
                <a:cxn ang="0">
                  <a:pos x="12" y="33"/>
                </a:cxn>
                <a:cxn ang="0">
                  <a:pos x="33" y="10"/>
                </a:cxn>
                <a:cxn ang="0">
                  <a:pos x="67" y="1"/>
                </a:cxn>
                <a:cxn ang="0">
                  <a:pos x="108" y="0"/>
                </a:cxn>
                <a:cxn ang="0">
                  <a:pos x="63" y="57"/>
                </a:cxn>
                <a:cxn ang="0">
                  <a:pos x="45" y="67"/>
                </a:cxn>
                <a:cxn ang="0">
                  <a:pos x="38" y="78"/>
                </a:cxn>
                <a:cxn ang="0">
                  <a:pos x="36" y="94"/>
                </a:cxn>
                <a:cxn ang="0">
                  <a:pos x="38" y="109"/>
                </a:cxn>
                <a:cxn ang="0">
                  <a:pos x="45" y="122"/>
                </a:cxn>
                <a:cxn ang="0">
                  <a:pos x="56" y="129"/>
                </a:cxn>
                <a:cxn ang="0">
                  <a:pos x="73" y="134"/>
                </a:cxn>
              </a:cxnLst>
              <a:rect l="0" t="0" r="r" b="b"/>
              <a:pathLst>
                <a:path w="194" h="194">
                  <a:moveTo>
                    <a:pt x="108" y="0"/>
                  </a:moveTo>
                  <a:lnTo>
                    <a:pt x="108" y="134"/>
                  </a:lnTo>
                  <a:lnTo>
                    <a:pt x="117" y="132"/>
                  </a:lnTo>
                  <a:lnTo>
                    <a:pt x="127" y="128"/>
                  </a:lnTo>
                  <a:lnTo>
                    <a:pt x="134" y="123"/>
                  </a:lnTo>
                  <a:lnTo>
                    <a:pt x="141" y="117"/>
                  </a:lnTo>
                  <a:lnTo>
                    <a:pt x="146" y="109"/>
                  </a:lnTo>
                  <a:lnTo>
                    <a:pt x="146" y="105"/>
                  </a:lnTo>
                  <a:lnTo>
                    <a:pt x="147" y="103"/>
                  </a:lnTo>
                  <a:lnTo>
                    <a:pt x="150" y="98"/>
                  </a:lnTo>
                  <a:lnTo>
                    <a:pt x="152" y="86"/>
                  </a:lnTo>
                  <a:lnTo>
                    <a:pt x="152" y="79"/>
                  </a:lnTo>
                  <a:lnTo>
                    <a:pt x="152" y="75"/>
                  </a:lnTo>
                  <a:lnTo>
                    <a:pt x="153" y="73"/>
                  </a:lnTo>
                  <a:lnTo>
                    <a:pt x="151" y="54"/>
                  </a:lnTo>
                  <a:lnTo>
                    <a:pt x="146" y="37"/>
                  </a:lnTo>
                  <a:lnTo>
                    <a:pt x="139" y="20"/>
                  </a:lnTo>
                  <a:lnTo>
                    <a:pt x="132" y="9"/>
                  </a:lnTo>
                  <a:lnTo>
                    <a:pt x="132" y="2"/>
                  </a:lnTo>
                  <a:lnTo>
                    <a:pt x="178" y="2"/>
                  </a:lnTo>
                  <a:lnTo>
                    <a:pt x="184" y="21"/>
                  </a:lnTo>
                  <a:lnTo>
                    <a:pt x="190" y="40"/>
                  </a:lnTo>
                  <a:lnTo>
                    <a:pt x="193" y="58"/>
                  </a:lnTo>
                  <a:lnTo>
                    <a:pt x="194" y="80"/>
                  </a:lnTo>
                  <a:lnTo>
                    <a:pt x="193" y="92"/>
                  </a:lnTo>
                  <a:lnTo>
                    <a:pt x="192" y="94"/>
                  </a:lnTo>
                  <a:lnTo>
                    <a:pt x="192" y="98"/>
                  </a:lnTo>
                  <a:lnTo>
                    <a:pt x="192" y="105"/>
                  </a:lnTo>
                  <a:lnTo>
                    <a:pt x="189" y="116"/>
                  </a:lnTo>
                  <a:lnTo>
                    <a:pt x="187" y="128"/>
                  </a:lnTo>
                  <a:lnTo>
                    <a:pt x="182" y="138"/>
                  </a:lnTo>
                  <a:lnTo>
                    <a:pt x="178" y="147"/>
                  </a:lnTo>
                  <a:lnTo>
                    <a:pt x="174" y="156"/>
                  </a:lnTo>
                  <a:lnTo>
                    <a:pt x="169" y="164"/>
                  </a:lnTo>
                  <a:lnTo>
                    <a:pt x="162" y="170"/>
                  </a:lnTo>
                  <a:lnTo>
                    <a:pt x="154" y="176"/>
                  </a:lnTo>
                  <a:lnTo>
                    <a:pt x="146" y="181"/>
                  </a:lnTo>
                  <a:lnTo>
                    <a:pt x="139" y="186"/>
                  </a:lnTo>
                  <a:lnTo>
                    <a:pt x="128" y="188"/>
                  </a:lnTo>
                  <a:lnTo>
                    <a:pt x="118" y="192"/>
                  </a:lnTo>
                  <a:lnTo>
                    <a:pt x="112" y="192"/>
                  </a:lnTo>
                  <a:lnTo>
                    <a:pt x="108" y="193"/>
                  </a:lnTo>
                  <a:lnTo>
                    <a:pt x="98" y="194"/>
                  </a:lnTo>
                  <a:lnTo>
                    <a:pt x="75" y="192"/>
                  </a:lnTo>
                  <a:lnTo>
                    <a:pt x="57" y="187"/>
                  </a:lnTo>
                  <a:lnTo>
                    <a:pt x="39" y="177"/>
                  </a:lnTo>
                  <a:lnTo>
                    <a:pt x="26" y="166"/>
                  </a:lnTo>
                  <a:lnTo>
                    <a:pt x="19" y="158"/>
                  </a:lnTo>
                  <a:lnTo>
                    <a:pt x="14" y="151"/>
                  </a:lnTo>
                  <a:lnTo>
                    <a:pt x="6" y="133"/>
                  </a:lnTo>
                  <a:lnTo>
                    <a:pt x="2" y="122"/>
                  </a:lnTo>
                  <a:lnTo>
                    <a:pt x="1" y="112"/>
                  </a:lnTo>
                  <a:lnTo>
                    <a:pt x="0" y="90"/>
                  </a:lnTo>
                  <a:lnTo>
                    <a:pt x="1" y="67"/>
                  </a:lnTo>
                  <a:lnTo>
                    <a:pt x="4" y="49"/>
                  </a:lnTo>
                  <a:lnTo>
                    <a:pt x="12" y="33"/>
                  </a:lnTo>
                  <a:lnTo>
                    <a:pt x="22" y="21"/>
                  </a:lnTo>
                  <a:lnTo>
                    <a:pt x="33" y="10"/>
                  </a:lnTo>
                  <a:lnTo>
                    <a:pt x="49" y="4"/>
                  </a:lnTo>
                  <a:lnTo>
                    <a:pt x="67" y="1"/>
                  </a:lnTo>
                  <a:lnTo>
                    <a:pt x="87" y="0"/>
                  </a:lnTo>
                  <a:lnTo>
                    <a:pt x="108" y="0"/>
                  </a:lnTo>
                  <a:close/>
                  <a:moveTo>
                    <a:pt x="73" y="57"/>
                  </a:moveTo>
                  <a:lnTo>
                    <a:pt x="63" y="57"/>
                  </a:lnTo>
                  <a:lnTo>
                    <a:pt x="56" y="60"/>
                  </a:lnTo>
                  <a:lnTo>
                    <a:pt x="45" y="67"/>
                  </a:lnTo>
                  <a:lnTo>
                    <a:pt x="40" y="70"/>
                  </a:lnTo>
                  <a:lnTo>
                    <a:pt x="38" y="78"/>
                  </a:lnTo>
                  <a:lnTo>
                    <a:pt x="36" y="85"/>
                  </a:lnTo>
                  <a:lnTo>
                    <a:pt x="36" y="94"/>
                  </a:lnTo>
                  <a:lnTo>
                    <a:pt x="36" y="102"/>
                  </a:lnTo>
                  <a:lnTo>
                    <a:pt x="38" y="109"/>
                  </a:lnTo>
                  <a:lnTo>
                    <a:pt x="40" y="115"/>
                  </a:lnTo>
                  <a:lnTo>
                    <a:pt x="45" y="122"/>
                  </a:lnTo>
                  <a:lnTo>
                    <a:pt x="49" y="126"/>
                  </a:lnTo>
                  <a:lnTo>
                    <a:pt x="56" y="129"/>
                  </a:lnTo>
                  <a:lnTo>
                    <a:pt x="63" y="132"/>
                  </a:lnTo>
                  <a:lnTo>
                    <a:pt x="73" y="134"/>
                  </a:lnTo>
                  <a:lnTo>
                    <a:pt x="73" y="57"/>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84" name="Freeform 188"/>
            <p:cNvSpPr>
              <a:spLocks/>
            </p:cNvSpPr>
            <p:nvPr/>
          </p:nvSpPr>
          <p:spPr bwMode="auto">
            <a:xfrm>
              <a:off x="3675" y="3089"/>
              <a:ext cx="61" cy="45"/>
            </a:xfrm>
            <a:custGeom>
              <a:avLst/>
              <a:gdLst/>
              <a:ahLst/>
              <a:cxnLst>
                <a:cxn ang="0">
                  <a:pos x="57" y="0"/>
                </a:cxn>
                <a:cxn ang="0">
                  <a:pos x="57" y="6"/>
                </a:cxn>
                <a:cxn ang="0">
                  <a:pos x="56" y="10"/>
                </a:cxn>
                <a:cxn ang="0">
                  <a:pos x="56" y="18"/>
                </a:cxn>
                <a:cxn ang="0">
                  <a:pos x="54" y="33"/>
                </a:cxn>
                <a:cxn ang="0">
                  <a:pos x="54" y="43"/>
                </a:cxn>
                <a:cxn ang="0">
                  <a:pos x="57" y="54"/>
                </a:cxn>
                <a:cxn ang="0">
                  <a:pos x="62" y="75"/>
                </a:cxn>
                <a:cxn ang="0">
                  <a:pos x="185" y="75"/>
                </a:cxn>
                <a:cxn ang="0">
                  <a:pos x="185" y="135"/>
                </a:cxn>
                <a:cxn ang="0">
                  <a:pos x="0" y="135"/>
                </a:cxn>
                <a:cxn ang="0">
                  <a:pos x="0" y="75"/>
                </a:cxn>
                <a:cxn ang="0">
                  <a:pos x="28" y="75"/>
                </a:cxn>
                <a:cxn ang="0">
                  <a:pos x="14" y="57"/>
                </a:cxn>
                <a:cxn ang="0">
                  <a:pos x="6" y="41"/>
                </a:cxn>
                <a:cxn ang="0">
                  <a:pos x="2" y="27"/>
                </a:cxn>
                <a:cxn ang="0">
                  <a:pos x="0" y="15"/>
                </a:cxn>
                <a:cxn ang="0">
                  <a:pos x="0" y="7"/>
                </a:cxn>
                <a:cxn ang="0">
                  <a:pos x="0" y="0"/>
                </a:cxn>
                <a:cxn ang="0">
                  <a:pos x="57" y="0"/>
                </a:cxn>
              </a:cxnLst>
              <a:rect l="0" t="0" r="r" b="b"/>
              <a:pathLst>
                <a:path w="185" h="135">
                  <a:moveTo>
                    <a:pt x="57" y="0"/>
                  </a:moveTo>
                  <a:lnTo>
                    <a:pt x="57" y="6"/>
                  </a:lnTo>
                  <a:lnTo>
                    <a:pt x="56" y="10"/>
                  </a:lnTo>
                  <a:lnTo>
                    <a:pt x="56" y="18"/>
                  </a:lnTo>
                  <a:lnTo>
                    <a:pt x="54" y="33"/>
                  </a:lnTo>
                  <a:lnTo>
                    <a:pt x="54" y="43"/>
                  </a:lnTo>
                  <a:lnTo>
                    <a:pt x="57" y="54"/>
                  </a:lnTo>
                  <a:lnTo>
                    <a:pt x="62" y="75"/>
                  </a:lnTo>
                  <a:lnTo>
                    <a:pt x="185" y="75"/>
                  </a:lnTo>
                  <a:lnTo>
                    <a:pt x="185" y="135"/>
                  </a:lnTo>
                  <a:lnTo>
                    <a:pt x="0" y="135"/>
                  </a:lnTo>
                  <a:lnTo>
                    <a:pt x="0" y="75"/>
                  </a:lnTo>
                  <a:lnTo>
                    <a:pt x="28" y="75"/>
                  </a:lnTo>
                  <a:lnTo>
                    <a:pt x="14" y="57"/>
                  </a:lnTo>
                  <a:lnTo>
                    <a:pt x="6" y="41"/>
                  </a:lnTo>
                  <a:lnTo>
                    <a:pt x="2" y="27"/>
                  </a:lnTo>
                  <a:lnTo>
                    <a:pt x="0" y="15"/>
                  </a:lnTo>
                  <a:lnTo>
                    <a:pt x="0" y="7"/>
                  </a:lnTo>
                  <a:lnTo>
                    <a:pt x="0" y="0"/>
                  </a:lnTo>
                  <a:lnTo>
                    <a:pt x="57"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85" name="Freeform 189"/>
            <p:cNvSpPr>
              <a:spLocks/>
            </p:cNvSpPr>
            <p:nvPr/>
          </p:nvSpPr>
          <p:spPr bwMode="auto">
            <a:xfrm>
              <a:off x="3675" y="3016"/>
              <a:ext cx="84" cy="70"/>
            </a:xfrm>
            <a:custGeom>
              <a:avLst/>
              <a:gdLst/>
              <a:ahLst/>
              <a:cxnLst>
                <a:cxn ang="0">
                  <a:pos x="120" y="102"/>
                </a:cxn>
                <a:cxn ang="0">
                  <a:pos x="0" y="60"/>
                </a:cxn>
                <a:cxn ang="0">
                  <a:pos x="0" y="0"/>
                </a:cxn>
                <a:cxn ang="0">
                  <a:pos x="252" y="102"/>
                </a:cxn>
                <a:cxn ang="0">
                  <a:pos x="252" y="167"/>
                </a:cxn>
                <a:cxn ang="0">
                  <a:pos x="184" y="137"/>
                </a:cxn>
                <a:cxn ang="0">
                  <a:pos x="0" y="209"/>
                </a:cxn>
                <a:cxn ang="0">
                  <a:pos x="0" y="146"/>
                </a:cxn>
                <a:cxn ang="0">
                  <a:pos x="120" y="102"/>
                </a:cxn>
              </a:cxnLst>
              <a:rect l="0" t="0" r="r" b="b"/>
              <a:pathLst>
                <a:path w="252" h="209">
                  <a:moveTo>
                    <a:pt x="120" y="102"/>
                  </a:moveTo>
                  <a:lnTo>
                    <a:pt x="0" y="60"/>
                  </a:lnTo>
                  <a:lnTo>
                    <a:pt x="0" y="0"/>
                  </a:lnTo>
                  <a:lnTo>
                    <a:pt x="252" y="102"/>
                  </a:lnTo>
                  <a:lnTo>
                    <a:pt x="252" y="167"/>
                  </a:lnTo>
                  <a:lnTo>
                    <a:pt x="184" y="137"/>
                  </a:lnTo>
                  <a:lnTo>
                    <a:pt x="0" y="209"/>
                  </a:lnTo>
                  <a:lnTo>
                    <a:pt x="0" y="146"/>
                  </a:lnTo>
                  <a:lnTo>
                    <a:pt x="120" y="102"/>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86" name="Freeform 190"/>
            <p:cNvSpPr>
              <a:spLocks/>
            </p:cNvSpPr>
            <p:nvPr/>
          </p:nvSpPr>
          <p:spPr bwMode="auto">
            <a:xfrm>
              <a:off x="3663" y="2902"/>
              <a:ext cx="81" cy="72"/>
            </a:xfrm>
            <a:custGeom>
              <a:avLst/>
              <a:gdLst/>
              <a:ahLst/>
              <a:cxnLst>
                <a:cxn ang="0">
                  <a:pos x="48" y="0"/>
                </a:cxn>
                <a:cxn ang="0">
                  <a:pos x="48" y="75"/>
                </a:cxn>
                <a:cxn ang="0">
                  <a:pos x="245" y="75"/>
                </a:cxn>
                <a:cxn ang="0">
                  <a:pos x="245" y="139"/>
                </a:cxn>
                <a:cxn ang="0">
                  <a:pos x="48" y="139"/>
                </a:cxn>
                <a:cxn ang="0">
                  <a:pos x="48" y="215"/>
                </a:cxn>
                <a:cxn ang="0">
                  <a:pos x="0" y="215"/>
                </a:cxn>
                <a:cxn ang="0">
                  <a:pos x="0" y="0"/>
                </a:cxn>
                <a:cxn ang="0">
                  <a:pos x="48" y="0"/>
                </a:cxn>
              </a:cxnLst>
              <a:rect l="0" t="0" r="r" b="b"/>
              <a:pathLst>
                <a:path w="245" h="215">
                  <a:moveTo>
                    <a:pt x="48" y="0"/>
                  </a:moveTo>
                  <a:lnTo>
                    <a:pt x="48" y="75"/>
                  </a:lnTo>
                  <a:lnTo>
                    <a:pt x="245" y="75"/>
                  </a:lnTo>
                  <a:lnTo>
                    <a:pt x="245" y="139"/>
                  </a:lnTo>
                  <a:lnTo>
                    <a:pt x="48" y="139"/>
                  </a:lnTo>
                  <a:lnTo>
                    <a:pt x="48" y="215"/>
                  </a:lnTo>
                  <a:lnTo>
                    <a:pt x="0" y="215"/>
                  </a:lnTo>
                  <a:lnTo>
                    <a:pt x="0" y="0"/>
                  </a:lnTo>
                  <a:lnTo>
                    <a:pt x="48"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87" name="Freeform 191"/>
            <p:cNvSpPr>
              <a:spLocks noEditPoints="1"/>
            </p:cNvSpPr>
            <p:nvPr/>
          </p:nvSpPr>
          <p:spPr bwMode="auto">
            <a:xfrm>
              <a:off x="3659" y="2870"/>
              <a:ext cx="85" cy="21"/>
            </a:xfrm>
            <a:custGeom>
              <a:avLst/>
              <a:gdLst/>
              <a:ahLst/>
              <a:cxnLst>
                <a:cxn ang="0">
                  <a:pos x="255" y="1"/>
                </a:cxn>
                <a:cxn ang="0">
                  <a:pos x="255" y="61"/>
                </a:cxn>
                <a:cxn ang="0">
                  <a:pos x="70" y="61"/>
                </a:cxn>
                <a:cxn ang="0">
                  <a:pos x="70" y="1"/>
                </a:cxn>
                <a:cxn ang="0">
                  <a:pos x="255" y="1"/>
                </a:cxn>
                <a:cxn ang="0">
                  <a:pos x="45" y="0"/>
                </a:cxn>
                <a:cxn ang="0">
                  <a:pos x="45" y="62"/>
                </a:cxn>
                <a:cxn ang="0">
                  <a:pos x="0" y="62"/>
                </a:cxn>
                <a:cxn ang="0">
                  <a:pos x="0" y="0"/>
                </a:cxn>
                <a:cxn ang="0">
                  <a:pos x="45" y="0"/>
                </a:cxn>
              </a:cxnLst>
              <a:rect l="0" t="0" r="r" b="b"/>
              <a:pathLst>
                <a:path w="255" h="62">
                  <a:moveTo>
                    <a:pt x="255" y="1"/>
                  </a:moveTo>
                  <a:lnTo>
                    <a:pt x="255" y="61"/>
                  </a:lnTo>
                  <a:lnTo>
                    <a:pt x="70" y="61"/>
                  </a:lnTo>
                  <a:lnTo>
                    <a:pt x="70" y="1"/>
                  </a:lnTo>
                  <a:lnTo>
                    <a:pt x="255" y="1"/>
                  </a:lnTo>
                  <a:close/>
                  <a:moveTo>
                    <a:pt x="45" y="0"/>
                  </a:moveTo>
                  <a:lnTo>
                    <a:pt x="45" y="62"/>
                  </a:lnTo>
                  <a:lnTo>
                    <a:pt x="0" y="62"/>
                  </a:lnTo>
                  <a:lnTo>
                    <a:pt x="0" y="0"/>
                  </a:lnTo>
                  <a:lnTo>
                    <a:pt x="45"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88" name="Freeform 192"/>
            <p:cNvSpPr>
              <a:spLocks/>
            </p:cNvSpPr>
            <p:nvPr/>
          </p:nvSpPr>
          <p:spPr bwMode="auto">
            <a:xfrm>
              <a:off x="3681" y="2752"/>
              <a:ext cx="63" cy="100"/>
            </a:xfrm>
            <a:custGeom>
              <a:avLst/>
              <a:gdLst/>
              <a:ahLst/>
              <a:cxnLst>
                <a:cxn ang="0">
                  <a:pos x="58" y="121"/>
                </a:cxn>
                <a:cxn ang="0">
                  <a:pos x="189" y="121"/>
                </a:cxn>
                <a:cxn ang="0">
                  <a:pos x="189" y="180"/>
                </a:cxn>
                <a:cxn ang="0">
                  <a:pos x="97" y="180"/>
                </a:cxn>
                <a:cxn ang="0">
                  <a:pos x="74" y="181"/>
                </a:cxn>
                <a:cxn ang="0">
                  <a:pos x="64" y="181"/>
                </a:cxn>
                <a:cxn ang="0">
                  <a:pos x="58" y="184"/>
                </a:cxn>
                <a:cxn ang="0">
                  <a:pos x="50" y="193"/>
                </a:cxn>
                <a:cxn ang="0">
                  <a:pos x="48" y="199"/>
                </a:cxn>
                <a:cxn ang="0">
                  <a:pos x="48" y="210"/>
                </a:cxn>
                <a:cxn ang="0">
                  <a:pos x="51" y="226"/>
                </a:cxn>
                <a:cxn ang="0">
                  <a:pos x="58" y="242"/>
                </a:cxn>
                <a:cxn ang="0">
                  <a:pos x="189" y="242"/>
                </a:cxn>
                <a:cxn ang="0">
                  <a:pos x="189" y="301"/>
                </a:cxn>
                <a:cxn ang="0">
                  <a:pos x="4" y="301"/>
                </a:cxn>
                <a:cxn ang="0">
                  <a:pos x="4" y="242"/>
                </a:cxn>
                <a:cxn ang="0">
                  <a:pos x="25" y="242"/>
                </a:cxn>
                <a:cxn ang="0">
                  <a:pos x="14" y="226"/>
                </a:cxn>
                <a:cxn ang="0">
                  <a:pos x="7" y="212"/>
                </a:cxn>
                <a:cxn ang="0">
                  <a:pos x="1" y="198"/>
                </a:cxn>
                <a:cxn ang="0">
                  <a:pos x="0" y="182"/>
                </a:cxn>
                <a:cxn ang="0">
                  <a:pos x="1" y="164"/>
                </a:cxn>
                <a:cxn ang="0">
                  <a:pos x="3" y="156"/>
                </a:cxn>
                <a:cxn ang="0">
                  <a:pos x="8" y="150"/>
                </a:cxn>
                <a:cxn ang="0">
                  <a:pos x="18" y="136"/>
                </a:cxn>
                <a:cxn ang="0">
                  <a:pos x="32" y="128"/>
                </a:cxn>
                <a:cxn ang="0">
                  <a:pos x="18" y="110"/>
                </a:cxn>
                <a:cxn ang="0">
                  <a:pos x="8" y="93"/>
                </a:cxn>
                <a:cxn ang="0">
                  <a:pos x="1" y="76"/>
                </a:cxn>
                <a:cxn ang="0">
                  <a:pos x="0" y="61"/>
                </a:cxn>
                <a:cxn ang="0">
                  <a:pos x="0" y="45"/>
                </a:cxn>
                <a:cxn ang="0">
                  <a:pos x="3" y="33"/>
                </a:cxn>
                <a:cxn ang="0">
                  <a:pos x="9" y="22"/>
                </a:cxn>
                <a:cxn ang="0">
                  <a:pos x="18" y="15"/>
                </a:cxn>
                <a:cxn ang="0">
                  <a:pos x="26" y="7"/>
                </a:cxn>
                <a:cxn ang="0">
                  <a:pos x="39" y="3"/>
                </a:cxn>
                <a:cxn ang="0">
                  <a:pos x="52" y="0"/>
                </a:cxn>
                <a:cxn ang="0">
                  <a:pos x="69" y="0"/>
                </a:cxn>
                <a:cxn ang="0">
                  <a:pos x="189" y="0"/>
                </a:cxn>
                <a:cxn ang="0">
                  <a:pos x="189" y="58"/>
                </a:cxn>
                <a:cxn ang="0">
                  <a:pos x="97" y="58"/>
                </a:cxn>
                <a:cxn ang="0">
                  <a:pos x="74" y="60"/>
                </a:cxn>
                <a:cxn ang="0">
                  <a:pos x="64" y="60"/>
                </a:cxn>
                <a:cxn ang="0">
                  <a:pos x="58" y="63"/>
                </a:cxn>
                <a:cxn ang="0">
                  <a:pos x="50" y="72"/>
                </a:cxn>
                <a:cxn ang="0">
                  <a:pos x="48" y="78"/>
                </a:cxn>
                <a:cxn ang="0">
                  <a:pos x="48" y="88"/>
                </a:cxn>
                <a:cxn ang="0">
                  <a:pos x="48" y="96"/>
                </a:cxn>
                <a:cxn ang="0">
                  <a:pos x="50" y="103"/>
                </a:cxn>
                <a:cxn ang="0">
                  <a:pos x="52" y="110"/>
                </a:cxn>
                <a:cxn ang="0">
                  <a:pos x="58" y="121"/>
                </a:cxn>
              </a:cxnLst>
              <a:rect l="0" t="0" r="r" b="b"/>
              <a:pathLst>
                <a:path w="189" h="301">
                  <a:moveTo>
                    <a:pt x="58" y="121"/>
                  </a:moveTo>
                  <a:lnTo>
                    <a:pt x="189" y="121"/>
                  </a:lnTo>
                  <a:lnTo>
                    <a:pt x="189" y="180"/>
                  </a:lnTo>
                  <a:lnTo>
                    <a:pt x="97" y="180"/>
                  </a:lnTo>
                  <a:lnTo>
                    <a:pt x="74" y="181"/>
                  </a:lnTo>
                  <a:lnTo>
                    <a:pt x="64" y="181"/>
                  </a:lnTo>
                  <a:lnTo>
                    <a:pt x="58" y="184"/>
                  </a:lnTo>
                  <a:lnTo>
                    <a:pt x="50" y="193"/>
                  </a:lnTo>
                  <a:lnTo>
                    <a:pt x="48" y="199"/>
                  </a:lnTo>
                  <a:lnTo>
                    <a:pt x="48" y="210"/>
                  </a:lnTo>
                  <a:lnTo>
                    <a:pt x="51" y="226"/>
                  </a:lnTo>
                  <a:lnTo>
                    <a:pt x="58" y="242"/>
                  </a:lnTo>
                  <a:lnTo>
                    <a:pt x="189" y="242"/>
                  </a:lnTo>
                  <a:lnTo>
                    <a:pt x="189" y="301"/>
                  </a:lnTo>
                  <a:lnTo>
                    <a:pt x="4" y="301"/>
                  </a:lnTo>
                  <a:lnTo>
                    <a:pt x="4" y="242"/>
                  </a:lnTo>
                  <a:lnTo>
                    <a:pt x="25" y="242"/>
                  </a:lnTo>
                  <a:lnTo>
                    <a:pt x="14" y="226"/>
                  </a:lnTo>
                  <a:lnTo>
                    <a:pt x="7" y="212"/>
                  </a:lnTo>
                  <a:lnTo>
                    <a:pt x="1" y="198"/>
                  </a:lnTo>
                  <a:lnTo>
                    <a:pt x="0" y="182"/>
                  </a:lnTo>
                  <a:lnTo>
                    <a:pt x="1" y="164"/>
                  </a:lnTo>
                  <a:lnTo>
                    <a:pt x="3" y="156"/>
                  </a:lnTo>
                  <a:lnTo>
                    <a:pt x="8" y="150"/>
                  </a:lnTo>
                  <a:lnTo>
                    <a:pt x="18" y="136"/>
                  </a:lnTo>
                  <a:lnTo>
                    <a:pt x="32" y="128"/>
                  </a:lnTo>
                  <a:lnTo>
                    <a:pt x="18" y="110"/>
                  </a:lnTo>
                  <a:lnTo>
                    <a:pt x="8" y="93"/>
                  </a:lnTo>
                  <a:lnTo>
                    <a:pt x="1" y="76"/>
                  </a:lnTo>
                  <a:lnTo>
                    <a:pt x="0" y="61"/>
                  </a:lnTo>
                  <a:lnTo>
                    <a:pt x="0" y="45"/>
                  </a:lnTo>
                  <a:lnTo>
                    <a:pt x="3" y="33"/>
                  </a:lnTo>
                  <a:lnTo>
                    <a:pt x="9" y="22"/>
                  </a:lnTo>
                  <a:lnTo>
                    <a:pt x="18" y="15"/>
                  </a:lnTo>
                  <a:lnTo>
                    <a:pt x="26" y="7"/>
                  </a:lnTo>
                  <a:lnTo>
                    <a:pt x="39" y="3"/>
                  </a:lnTo>
                  <a:lnTo>
                    <a:pt x="52" y="0"/>
                  </a:lnTo>
                  <a:lnTo>
                    <a:pt x="69" y="0"/>
                  </a:lnTo>
                  <a:lnTo>
                    <a:pt x="189" y="0"/>
                  </a:lnTo>
                  <a:lnTo>
                    <a:pt x="189" y="58"/>
                  </a:lnTo>
                  <a:lnTo>
                    <a:pt x="97" y="58"/>
                  </a:lnTo>
                  <a:lnTo>
                    <a:pt x="74" y="60"/>
                  </a:lnTo>
                  <a:lnTo>
                    <a:pt x="64" y="60"/>
                  </a:lnTo>
                  <a:lnTo>
                    <a:pt x="58" y="63"/>
                  </a:lnTo>
                  <a:lnTo>
                    <a:pt x="50" y="72"/>
                  </a:lnTo>
                  <a:lnTo>
                    <a:pt x="48" y="78"/>
                  </a:lnTo>
                  <a:lnTo>
                    <a:pt x="48" y="88"/>
                  </a:lnTo>
                  <a:lnTo>
                    <a:pt x="48" y="96"/>
                  </a:lnTo>
                  <a:lnTo>
                    <a:pt x="50" y="103"/>
                  </a:lnTo>
                  <a:lnTo>
                    <a:pt x="52" y="110"/>
                  </a:lnTo>
                  <a:lnTo>
                    <a:pt x="58" y="121"/>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89" name="Freeform 193"/>
            <p:cNvSpPr>
              <a:spLocks noEditPoints="1"/>
            </p:cNvSpPr>
            <p:nvPr/>
          </p:nvSpPr>
          <p:spPr bwMode="auto">
            <a:xfrm>
              <a:off x="3681" y="2673"/>
              <a:ext cx="65" cy="65"/>
            </a:xfrm>
            <a:custGeom>
              <a:avLst/>
              <a:gdLst/>
              <a:ahLst/>
              <a:cxnLst>
                <a:cxn ang="0">
                  <a:pos x="108" y="135"/>
                </a:cxn>
                <a:cxn ang="0">
                  <a:pos x="127" y="129"/>
                </a:cxn>
                <a:cxn ang="0">
                  <a:pos x="141" y="118"/>
                </a:cxn>
                <a:cxn ang="0">
                  <a:pos x="146" y="106"/>
                </a:cxn>
                <a:cxn ang="0">
                  <a:pos x="150" y="99"/>
                </a:cxn>
                <a:cxn ang="0">
                  <a:pos x="152" y="80"/>
                </a:cxn>
                <a:cxn ang="0">
                  <a:pos x="153" y="74"/>
                </a:cxn>
                <a:cxn ang="0">
                  <a:pos x="146" y="38"/>
                </a:cxn>
                <a:cxn ang="0">
                  <a:pos x="132" y="10"/>
                </a:cxn>
                <a:cxn ang="0">
                  <a:pos x="178" y="3"/>
                </a:cxn>
                <a:cxn ang="0">
                  <a:pos x="190" y="41"/>
                </a:cxn>
                <a:cxn ang="0">
                  <a:pos x="194" y="81"/>
                </a:cxn>
                <a:cxn ang="0">
                  <a:pos x="192" y="95"/>
                </a:cxn>
                <a:cxn ang="0">
                  <a:pos x="192" y="106"/>
                </a:cxn>
                <a:cxn ang="0">
                  <a:pos x="187" y="129"/>
                </a:cxn>
                <a:cxn ang="0">
                  <a:pos x="178" y="148"/>
                </a:cxn>
                <a:cxn ang="0">
                  <a:pos x="169" y="165"/>
                </a:cxn>
                <a:cxn ang="0">
                  <a:pos x="154" y="177"/>
                </a:cxn>
                <a:cxn ang="0">
                  <a:pos x="139" y="186"/>
                </a:cxn>
                <a:cxn ang="0">
                  <a:pos x="118" y="192"/>
                </a:cxn>
                <a:cxn ang="0">
                  <a:pos x="108" y="194"/>
                </a:cxn>
                <a:cxn ang="0">
                  <a:pos x="75" y="192"/>
                </a:cxn>
                <a:cxn ang="0">
                  <a:pos x="39" y="178"/>
                </a:cxn>
                <a:cxn ang="0">
                  <a:pos x="19" y="159"/>
                </a:cxn>
                <a:cxn ang="0">
                  <a:pos x="6" y="134"/>
                </a:cxn>
                <a:cxn ang="0">
                  <a:pos x="1" y="113"/>
                </a:cxn>
                <a:cxn ang="0">
                  <a:pos x="1" y="68"/>
                </a:cxn>
                <a:cxn ang="0">
                  <a:pos x="12" y="34"/>
                </a:cxn>
                <a:cxn ang="0">
                  <a:pos x="33" y="11"/>
                </a:cxn>
                <a:cxn ang="0">
                  <a:pos x="67" y="2"/>
                </a:cxn>
                <a:cxn ang="0">
                  <a:pos x="108" y="0"/>
                </a:cxn>
                <a:cxn ang="0">
                  <a:pos x="63" y="58"/>
                </a:cxn>
                <a:cxn ang="0">
                  <a:pos x="45" y="68"/>
                </a:cxn>
                <a:cxn ang="0">
                  <a:pos x="38" y="78"/>
                </a:cxn>
                <a:cxn ang="0">
                  <a:pos x="36" y="95"/>
                </a:cxn>
                <a:cxn ang="0">
                  <a:pos x="38" y="110"/>
                </a:cxn>
                <a:cxn ang="0">
                  <a:pos x="45" y="123"/>
                </a:cxn>
                <a:cxn ang="0">
                  <a:pos x="56" y="130"/>
                </a:cxn>
                <a:cxn ang="0">
                  <a:pos x="73" y="135"/>
                </a:cxn>
              </a:cxnLst>
              <a:rect l="0" t="0" r="r" b="b"/>
              <a:pathLst>
                <a:path w="194" h="195">
                  <a:moveTo>
                    <a:pt x="108" y="0"/>
                  </a:moveTo>
                  <a:lnTo>
                    <a:pt x="108" y="135"/>
                  </a:lnTo>
                  <a:lnTo>
                    <a:pt x="117" y="132"/>
                  </a:lnTo>
                  <a:lnTo>
                    <a:pt x="127" y="129"/>
                  </a:lnTo>
                  <a:lnTo>
                    <a:pt x="134" y="124"/>
                  </a:lnTo>
                  <a:lnTo>
                    <a:pt x="141" y="118"/>
                  </a:lnTo>
                  <a:lnTo>
                    <a:pt x="146" y="110"/>
                  </a:lnTo>
                  <a:lnTo>
                    <a:pt x="146" y="106"/>
                  </a:lnTo>
                  <a:lnTo>
                    <a:pt x="147" y="104"/>
                  </a:lnTo>
                  <a:lnTo>
                    <a:pt x="150" y="99"/>
                  </a:lnTo>
                  <a:lnTo>
                    <a:pt x="152" y="87"/>
                  </a:lnTo>
                  <a:lnTo>
                    <a:pt x="152" y="80"/>
                  </a:lnTo>
                  <a:lnTo>
                    <a:pt x="152" y="76"/>
                  </a:lnTo>
                  <a:lnTo>
                    <a:pt x="153" y="74"/>
                  </a:lnTo>
                  <a:lnTo>
                    <a:pt x="151" y="54"/>
                  </a:lnTo>
                  <a:lnTo>
                    <a:pt x="146" y="38"/>
                  </a:lnTo>
                  <a:lnTo>
                    <a:pt x="139" y="21"/>
                  </a:lnTo>
                  <a:lnTo>
                    <a:pt x="132" y="10"/>
                  </a:lnTo>
                  <a:lnTo>
                    <a:pt x="132" y="3"/>
                  </a:lnTo>
                  <a:lnTo>
                    <a:pt x="178" y="3"/>
                  </a:lnTo>
                  <a:lnTo>
                    <a:pt x="184" y="22"/>
                  </a:lnTo>
                  <a:lnTo>
                    <a:pt x="190" y="41"/>
                  </a:lnTo>
                  <a:lnTo>
                    <a:pt x="193" y="59"/>
                  </a:lnTo>
                  <a:lnTo>
                    <a:pt x="194" y="81"/>
                  </a:lnTo>
                  <a:lnTo>
                    <a:pt x="193" y="93"/>
                  </a:lnTo>
                  <a:lnTo>
                    <a:pt x="192" y="95"/>
                  </a:lnTo>
                  <a:lnTo>
                    <a:pt x="192" y="99"/>
                  </a:lnTo>
                  <a:lnTo>
                    <a:pt x="192" y="106"/>
                  </a:lnTo>
                  <a:lnTo>
                    <a:pt x="189" y="117"/>
                  </a:lnTo>
                  <a:lnTo>
                    <a:pt x="187" y="129"/>
                  </a:lnTo>
                  <a:lnTo>
                    <a:pt x="182" y="138"/>
                  </a:lnTo>
                  <a:lnTo>
                    <a:pt x="178" y="148"/>
                  </a:lnTo>
                  <a:lnTo>
                    <a:pt x="174" y="156"/>
                  </a:lnTo>
                  <a:lnTo>
                    <a:pt x="169" y="165"/>
                  </a:lnTo>
                  <a:lnTo>
                    <a:pt x="162" y="171"/>
                  </a:lnTo>
                  <a:lnTo>
                    <a:pt x="154" y="177"/>
                  </a:lnTo>
                  <a:lnTo>
                    <a:pt x="146" y="182"/>
                  </a:lnTo>
                  <a:lnTo>
                    <a:pt x="139" y="186"/>
                  </a:lnTo>
                  <a:lnTo>
                    <a:pt x="128" y="189"/>
                  </a:lnTo>
                  <a:lnTo>
                    <a:pt x="118" y="192"/>
                  </a:lnTo>
                  <a:lnTo>
                    <a:pt x="112" y="192"/>
                  </a:lnTo>
                  <a:lnTo>
                    <a:pt x="108" y="194"/>
                  </a:lnTo>
                  <a:lnTo>
                    <a:pt x="98" y="195"/>
                  </a:lnTo>
                  <a:lnTo>
                    <a:pt x="75" y="192"/>
                  </a:lnTo>
                  <a:lnTo>
                    <a:pt x="57" y="188"/>
                  </a:lnTo>
                  <a:lnTo>
                    <a:pt x="39" y="178"/>
                  </a:lnTo>
                  <a:lnTo>
                    <a:pt x="26" y="167"/>
                  </a:lnTo>
                  <a:lnTo>
                    <a:pt x="19" y="159"/>
                  </a:lnTo>
                  <a:lnTo>
                    <a:pt x="14" y="152"/>
                  </a:lnTo>
                  <a:lnTo>
                    <a:pt x="6" y="134"/>
                  </a:lnTo>
                  <a:lnTo>
                    <a:pt x="2" y="123"/>
                  </a:lnTo>
                  <a:lnTo>
                    <a:pt x="1" y="113"/>
                  </a:lnTo>
                  <a:lnTo>
                    <a:pt x="0" y="90"/>
                  </a:lnTo>
                  <a:lnTo>
                    <a:pt x="1" y="68"/>
                  </a:lnTo>
                  <a:lnTo>
                    <a:pt x="4" y="50"/>
                  </a:lnTo>
                  <a:lnTo>
                    <a:pt x="12" y="34"/>
                  </a:lnTo>
                  <a:lnTo>
                    <a:pt x="22" y="22"/>
                  </a:lnTo>
                  <a:lnTo>
                    <a:pt x="33" y="11"/>
                  </a:lnTo>
                  <a:lnTo>
                    <a:pt x="49" y="5"/>
                  </a:lnTo>
                  <a:lnTo>
                    <a:pt x="67" y="2"/>
                  </a:lnTo>
                  <a:lnTo>
                    <a:pt x="87" y="0"/>
                  </a:lnTo>
                  <a:lnTo>
                    <a:pt x="108" y="0"/>
                  </a:lnTo>
                  <a:close/>
                  <a:moveTo>
                    <a:pt x="73" y="58"/>
                  </a:moveTo>
                  <a:lnTo>
                    <a:pt x="63" y="58"/>
                  </a:lnTo>
                  <a:lnTo>
                    <a:pt x="56" y="60"/>
                  </a:lnTo>
                  <a:lnTo>
                    <a:pt x="45" y="68"/>
                  </a:lnTo>
                  <a:lnTo>
                    <a:pt x="40" y="71"/>
                  </a:lnTo>
                  <a:lnTo>
                    <a:pt x="38" y="78"/>
                  </a:lnTo>
                  <a:lnTo>
                    <a:pt x="36" y="86"/>
                  </a:lnTo>
                  <a:lnTo>
                    <a:pt x="36" y="95"/>
                  </a:lnTo>
                  <a:lnTo>
                    <a:pt x="36" y="102"/>
                  </a:lnTo>
                  <a:lnTo>
                    <a:pt x="38" y="110"/>
                  </a:lnTo>
                  <a:lnTo>
                    <a:pt x="40" y="116"/>
                  </a:lnTo>
                  <a:lnTo>
                    <a:pt x="45" y="123"/>
                  </a:lnTo>
                  <a:lnTo>
                    <a:pt x="49" y="126"/>
                  </a:lnTo>
                  <a:lnTo>
                    <a:pt x="56" y="130"/>
                  </a:lnTo>
                  <a:lnTo>
                    <a:pt x="63" y="132"/>
                  </a:lnTo>
                  <a:lnTo>
                    <a:pt x="73" y="135"/>
                  </a:lnTo>
                  <a:lnTo>
                    <a:pt x="73" y="58"/>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90" name="Freeform 194"/>
            <p:cNvSpPr>
              <a:spLocks/>
            </p:cNvSpPr>
            <p:nvPr/>
          </p:nvSpPr>
          <p:spPr bwMode="auto">
            <a:xfrm>
              <a:off x="3433" y="2658"/>
              <a:ext cx="117" cy="103"/>
            </a:xfrm>
            <a:custGeom>
              <a:avLst/>
              <a:gdLst/>
              <a:ahLst/>
              <a:cxnLst>
                <a:cxn ang="0">
                  <a:pos x="0" y="0"/>
                </a:cxn>
                <a:cxn ang="0">
                  <a:pos x="72" y="154"/>
                </a:cxn>
                <a:cxn ang="0">
                  <a:pos x="0" y="310"/>
                </a:cxn>
                <a:cxn ang="0">
                  <a:pos x="350" y="154"/>
                </a:cxn>
                <a:cxn ang="0">
                  <a:pos x="0" y="0"/>
                </a:cxn>
              </a:cxnLst>
              <a:rect l="0" t="0" r="r" b="b"/>
              <a:pathLst>
                <a:path w="350" h="310">
                  <a:moveTo>
                    <a:pt x="0" y="0"/>
                  </a:moveTo>
                  <a:lnTo>
                    <a:pt x="72" y="154"/>
                  </a:lnTo>
                  <a:lnTo>
                    <a:pt x="0" y="310"/>
                  </a:lnTo>
                  <a:lnTo>
                    <a:pt x="350" y="154"/>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91" name="Rectangle 195"/>
            <p:cNvSpPr>
              <a:spLocks noChangeArrowheads="1"/>
            </p:cNvSpPr>
            <p:nvPr/>
          </p:nvSpPr>
          <p:spPr bwMode="auto">
            <a:xfrm>
              <a:off x="3043" y="3609"/>
              <a:ext cx="271" cy="101"/>
            </a:xfrm>
            <a:prstGeom prst="rect">
              <a:avLst/>
            </a:prstGeom>
            <a:noFill/>
            <a:ln w="9525">
              <a:noFill/>
              <a:miter lim="800000"/>
              <a:headEnd/>
              <a:tailEnd/>
            </a:ln>
          </p:spPr>
          <p:txBody>
            <a:bodyPr wrap="none" lIns="0" tIns="0" rIns="0" bIns="0">
              <a:spAutoFit/>
            </a:bodyPr>
            <a:lstStyle/>
            <a:p>
              <a:pPr marL="354013" indent="-354013" defTabSz="941388"/>
              <a:r>
                <a:rPr lang="en-US" sz="1000" dirty="0">
                  <a:solidFill>
                    <a:srgbClr val="000000"/>
                  </a:solidFill>
                  <a:latin typeface="Calibri" pitchFamily="34" charset="0"/>
                </a:rPr>
                <a:t>Seconds</a:t>
              </a:r>
              <a:endParaRPr lang="en-US" sz="2600" dirty="0">
                <a:latin typeface="Calibri" pitchFamily="34" charset="0"/>
              </a:endParaRPr>
            </a:p>
          </p:txBody>
        </p:sp>
        <p:sp>
          <p:nvSpPr>
            <p:cNvPr id="2973892" name="Freeform 196"/>
            <p:cNvSpPr>
              <a:spLocks/>
            </p:cNvSpPr>
            <p:nvPr/>
          </p:nvSpPr>
          <p:spPr bwMode="auto">
            <a:xfrm>
              <a:off x="3433" y="2898"/>
              <a:ext cx="117" cy="103"/>
            </a:xfrm>
            <a:custGeom>
              <a:avLst/>
              <a:gdLst/>
              <a:ahLst/>
              <a:cxnLst>
                <a:cxn ang="0">
                  <a:pos x="0" y="0"/>
                </a:cxn>
                <a:cxn ang="0">
                  <a:pos x="72" y="154"/>
                </a:cxn>
                <a:cxn ang="0">
                  <a:pos x="0" y="310"/>
                </a:cxn>
                <a:cxn ang="0">
                  <a:pos x="350" y="154"/>
                </a:cxn>
                <a:cxn ang="0">
                  <a:pos x="0" y="0"/>
                </a:cxn>
              </a:cxnLst>
              <a:rect l="0" t="0" r="r" b="b"/>
              <a:pathLst>
                <a:path w="350" h="310">
                  <a:moveTo>
                    <a:pt x="0" y="0"/>
                  </a:moveTo>
                  <a:lnTo>
                    <a:pt x="72" y="154"/>
                  </a:lnTo>
                  <a:lnTo>
                    <a:pt x="0" y="310"/>
                  </a:lnTo>
                  <a:lnTo>
                    <a:pt x="350" y="154"/>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93" name="Freeform 197"/>
            <p:cNvSpPr>
              <a:spLocks/>
            </p:cNvSpPr>
            <p:nvPr/>
          </p:nvSpPr>
          <p:spPr bwMode="auto">
            <a:xfrm>
              <a:off x="3433" y="3138"/>
              <a:ext cx="117" cy="104"/>
            </a:xfrm>
            <a:custGeom>
              <a:avLst/>
              <a:gdLst/>
              <a:ahLst/>
              <a:cxnLst>
                <a:cxn ang="0">
                  <a:pos x="0" y="0"/>
                </a:cxn>
                <a:cxn ang="0">
                  <a:pos x="72" y="154"/>
                </a:cxn>
                <a:cxn ang="0">
                  <a:pos x="0" y="311"/>
                </a:cxn>
                <a:cxn ang="0">
                  <a:pos x="350" y="154"/>
                </a:cxn>
                <a:cxn ang="0">
                  <a:pos x="0" y="0"/>
                </a:cxn>
              </a:cxnLst>
              <a:rect l="0" t="0" r="r" b="b"/>
              <a:pathLst>
                <a:path w="350" h="311">
                  <a:moveTo>
                    <a:pt x="0" y="0"/>
                  </a:moveTo>
                  <a:lnTo>
                    <a:pt x="72" y="154"/>
                  </a:lnTo>
                  <a:lnTo>
                    <a:pt x="0" y="311"/>
                  </a:lnTo>
                  <a:lnTo>
                    <a:pt x="350" y="154"/>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94" name="Freeform 198"/>
            <p:cNvSpPr>
              <a:spLocks/>
            </p:cNvSpPr>
            <p:nvPr/>
          </p:nvSpPr>
          <p:spPr bwMode="auto">
            <a:xfrm>
              <a:off x="3433" y="3378"/>
              <a:ext cx="117" cy="104"/>
            </a:xfrm>
            <a:custGeom>
              <a:avLst/>
              <a:gdLst/>
              <a:ahLst/>
              <a:cxnLst>
                <a:cxn ang="0">
                  <a:pos x="0" y="0"/>
                </a:cxn>
                <a:cxn ang="0">
                  <a:pos x="72" y="155"/>
                </a:cxn>
                <a:cxn ang="0">
                  <a:pos x="0" y="311"/>
                </a:cxn>
                <a:cxn ang="0">
                  <a:pos x="350" y="155"/>
                </a:cxn>
                <a:cxn ang="0">
                  <a:pos x="0" y="0"/>
                </a:cxn>
              </a:cxnLst>
              <a:rect l="0" t="0" r="r" b="b"/>
              <a:pathLst>
                <a:path w="350" h="311">
                  <a:moveTo>
                    <a:pt x="0" y="0"/>
                  </a:moveTo>
                  <a:lnTo>
                    <a:pt x="72" y="155"/>
                  </a:lnTo>
                  <a:lnTo>
                    <a:pt x="0" y="311"/>
                  </a:lnTo>
                  <a:lnTo>
                    <a:pt x="350" y="155"/>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95" name="Freeform 199"/>
            <p:cNvSpPr>
              <a:spLocks/>
            </p:cNvSpPr>
            <p:nvPr/>
          </p:nvSpPr>
          <p:spPr bwMode="auto">
            <a:xfrm>
              <a:off x="3433" y="3618"/>
              <a:ext cx="117" cy="104"/>
            </a:xfrm>
            <a:custGeom>
              <a:avLst/>
              <a:gdLst/>
              <a:ahLst/>
              <a:cxnLst>
                <a:cxn ang="0">
                  <a:pos x="0" y="0"/>
                </a:cxn>
                <a:cxn ang="0">
                  <a:pos x="72" y="155"/>
                </a:cxn>
                <a:cxn ang="0">
                  <a:pos x="0" y="311"/>
                </a:cxn>
                <a:cxn ang="0">
                  <a:pos x="350" y="155"/>
                </a:cxn>
                <a:cxn ang="0">
                  <a:pos x="0" y="0"/>
                </a:cxn>
              </a:cxnLst>
              <a:rect l="0" t="0" r="r" b="b"/>
              <a:pathLst>
                <a:path w="350" h="311">
                  <a:moveTo>
                    <a:pt x="0" y="0"/>
                  </a:moveTo>
                  <a:lnTo>
                    <a:pt x="72" y="155"/>
                  </a:lnTo>
                  <a:lnTo>
                    <a:pt x="0" y="311"/>
                  </a:lnTo>
                  <a:lnTo>
                    <a:pt x="350" y="155"/>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896" name="Rectangle 200"/>
            <p:cNvSpPr>
              <a:spLocks noChangeArrowheads="1"/>
            </p:cNvSpPr>
            <p:nvPr/>
          </p:nvSpPr>
          <p:spPr bwMode="auto">
            <a:xfrm>
              <a:off x="3068" y="3373"/>
              <a:ext cx="271" cy="101"/>
            </a:xfrm>
            <a:prstGeom prst="rect">
              <a:avLst/>
            </a:prstGeom>
            <a:noFill/>
            <a:ln w="9525">
              <a:noFill/>
              <a:miter lim="800000"/>
              <a:headEnd/>
              <a:tailEnd/>
            </a:ln>
          </p:spPr>
          <p:txBody>
            <a:bodyPr wrap="none" lIns="0" tIns="0" rIns="0" bIns="0">
              <a:spAutoFit/>
            </a:bodyPr>
            <a:lstStyle/>
            <a:p>
              <a:pPr marL="354013" indent="-354013" defTabSz="941388"/>
              <a:r>
                <a:rPr lang="en-US" sz="1000" dirty="0">
                  <a:solidFill>
                    <a:srgbClr val="000000"/>
                  </a:solidFill>
                  <a:latin typeface="Calibri" pitchFamily="34" charset="0"/>
                </a:rPr>
                <a:t>Minutes</a:t>
              </a:r>
              <a:endParaRPr lang="en-US" sz="2600" dirty="0">
                <a:latin typeface="Calibri" pitchFamily="34" charset="0"/>
              </a:endParaRPr>
            </a:p>
          </p:txBody>
        </p:sp>
        <p:sp>
          <p:nvSpPr>
            <p:cNvPr id="2973897" name="Rectangle 201"/>
            <p:cNvSpPr>
              <a:spLocks noChangeArrowheads="1"/>
            </p:cNvSpPr>
            <p:nvPr/>
          </p:nvSpPr>
          <p:spPr bwMode="auto">
            <a:xfrm>
              <a:off x="3144" y="3133"/>
              <a:ext cx="195" cy="101"/>
            </a:xfrm>
            <a:prstGeom prst="rect">
              <a:avLst/>
            </a:prstGeom>
            <a:noFill/>
            <a:ln w="9525">
              <a:noFill/>
              <a:miter lim="800000"/>
              <a:headEnd/>
              <a:tailEnd/>
            </a:ln>
          </p:spPr>
          <p:txBody>
            <a:bodyPr wrap="none" lIns="0" tIns="0" rIns="0" bIns="0">
              <a:spAutoFit/>
            </a:bodyPr>
            <a:lstStyle/>
            <a:p>
              <a:pPr marL="354013" indent="-354013" defTabSz="941388"/>
              <a:r>
                <a:rPr lang="en-US" sz="1000" dirty="0">
                  <a:solidFill>
                    <a:srgbClr val="000000"/>
                  </a:solidFill>
                  <a:latin typeface="Calibri" pitchFamily="34" charset="0"/>
                </a:rPr>
                <a:t>Hours</a:t>
              </a:r>
              <a:endParaRPr lang="en-US" sz="2600" dirty="0">
                <a:latin typeface="Calibri" pitchFamily="34" charset="0"/>
              </a:endParaRPr>
            </a:p>
          </p:txBody>
        </p:sp>
        <p:sp>
          <p:nvSpPr>
            <p:cNvPr id="2973898" name="Rectangle 202"/>
            <p:cNvSpPr>
              <a:spLocks noChangeArrowheads="1"/>
            </p:cNvSpPr>
            <p:nvPr/>
          </p:nvSpPr>
          <p:spPr bwMode="auto">
            <a:xfrm>
              <a:off x="3179" y="2891"/>
              <a:ext cx="156" cy="101"/>
            </a:xfrm>
            <a:prstGeom prst="rect">
              <a:avLst/>
            </a:prstGeom>
            <a:noFill/>
            <a:ln w="9525">
              <a:noFill/>
              <a:miter lim="800000"/>
              <a:headEnd/>
              <a:tailEnd/>
            </a:ln>
          </p:spPr>
          <p:txBody>
            <a:bodyPr wrap="none" lIns="0" tIns="0" rIns="0" bIns="0">
              <a:spAutoFit/>
            </a:bodyPr>
            <a:lstStyle/>
            <a:p>
              <a:pPr marL="354013" indent="-354013" defTabSz="941388"/>
              <a:r>
                <a:rPr lang="en-US" sz="1000" dirty="0">
                  <a:solidFill>
                    <a:srgbClr val="000000"/>
                  </a:solidFill>
                  <a:latin typeface="Calibri" pitchFamily="34" charset="0"/>
                </a:rPr>
                <a:t>Days</a:t>
              </a:r>
              <a:endParaRPr lang="en-US" sz="2600" dirty="0">
                <a:latin typeface="Calibri" pitchFamily="34" charset="0"/>
              </a:endParaRPr>
            </a:p>
          </p:txBody>
        </p:sp>
        <p:sp>
          <p:nvSpPr>
            <p:cNvPr id="2973899" name="Rectangle 203"/>
            <p:cNvSpPr>
              <a:spLocks noChangeArrowheads="1"/>
            </p:cNvSpPr>
            <p:nvPr/>
          </p:nvSpPr>
          <p:spPr bwMode="auto">
            <a:xfrm>
              <a:off x="3120" y="2649"/>
              <a:ext cx="220" cy="101"/>
            </a:xfrm>
            <a:prstGeom prst="rect">
              <a:avLst/>
            </a:prstGeom>
            <a:noFill/>
            <a:ln w="9525">
              <a:noFill/>
              <a:miter lim="800000"/>
              <a:headEnd/>
              <a:tailEnd/>
            </a:ln>
          </p:spPr>
          <p:txBody>
            <a:bodyPr wrap="none" lIns="0" tIns="0" rIns="0" bIns="0">
              <a:spAutoFit/>
            </a:bodyPr>
            <a:lstStyle/>
            <a:p>
              <a:pPr marL="354013" indent="-354013" defTabSz="941388"/>
              <a:r>
                <a:rPr lang="en-US" sz="1000" dirty="0">
                  <a:solidFill>
                    <a:srgbClr val="000000"/>
                  </a:solidFill>
                  <a:latin typeface="Calibri" pitchFamily="34" charset="0"/>
                </a:rPr>
                <a:t>Weeks</a:t>
              </a:r>
              <a:endParaRPr lang="en-US" sz="2600" dirty="0">
                <a:latin typeface="Calibri" pitchFamily="34" charset="0"/>
              </a:endParaRPr>
            </a:p>
          </p:txBody>
        </p:sp>
        <p:sp>
          <p:nvSpPr>
            <p:cNvPr id="2973904" name="Freeform 208"/>
            <p:cNvSpPr>
              <a:spLocks noEditPoints="1"/>
            </p:cNvSpPr>
            <p:nvPr/>
          </p:nvSpPr>
          <p:spPr bwMode="auto">
            <a:xfrm>
              <a:off x="859" y="3522"/>
              <a:ext cx="81" cy="79"/>
            </a:xfrm>
            <a:custGeom>
              <a:avLst/>
              <a:gdLst/>
              <a:ahLst/>
              <a:cxnLst>
                <a:cxn ang="0">
                  <a:pos x="76" y="98"/>
                </a:cxn>
                <a:cxn ang="0">
                  <a:pos x="66" y="98"/>
                </a:cxn>
                <a:cxn ang="0">
                  <a:pos x="60" y="102"/>
                </a:cxn>
                <a:cxn ang="0">
                  <a:pos x="53" y="107"/>
                </a:cxn>
                <a:cxn ang="0">
                  <a:pos x="50" y="115"/>
                </a:cxn>
                <a:cxn ang="0">
                  <a:pos x="46" y="130"/>
                </a:cxn>
                <a:cxn ang="0">
                  <a:pos x="46" y="150"/>
                </a:cxn>
                <a:cxn ang="0">
                  <a:pos x="46" y="173"/>
                </a:cxn>
                <a:cxn ang="0">
                  <a:pos x="112" y="173"/>
                </a:cxn>
                <a:cxn ang="0">
                  <a:pos x="112" y="154"/>
                </a:cxn>
                <a:cxn ang="0">
                  <a:pos x="111" y="145"/>
                </a:cxn>
                <a:cxn ang="0">
                  <a:pos x="111" y="139"/>
                </a:cxn>
                <a:cxn ang="0">
                  <a:pos x="110" y="128"/>
                </a:cxn>
                <a:cxn ang="0">
                  <a:pos x="107" y="118"/>
                </a:cxn>
                <a:cxn ang="0">
                  <a:pos x="104" y="110"/>
                </a:cxn>
                <a:cxn ang="0">
                  <a:pos x="98" y="104"/>
                </a:cxn>
                <a:cxn ang="0">
                  <a:pos x="93" y="101"/>
                </a:cxn>
                <a:cxn ang="0">
                  <a:pos x="84" y="98"/>
                </a:cxn>
                <a:cxn ang="0">
                  <a:pos x="76" y="98"/>
                </a:cxn>
                <a:cxn ang="0">
                  <a:pos x="245" y="0"/>
                </a:cxn>
                <a:cxn ang="0">
                  <a:pos x="245" y="77"/>
                </a:cxn>
                <a:cxn ang="0">
                  <a:pos x="155" y="143"/>
                </a:cxn>
                <a:cxn ang="0">
                  <a:pos x="155" y="173"/>
                </a:cxn>
                <a:cxn ang="0">
                  <a:pos x="245" y="173"/>
                </a:cxn>
                <a:cxn ang="0">
                  <a:pos x="245" y="235"/>
                </a:cxn>
                <a:cxn ang="0">
                  <a:pos x="0" y="235"/>
                </a:cxn>
                <a:cxn ang="0">
                  <a:pos x="0" y="130"/>
                </a:cxn>
                <a:cxn ang="0">
                  <a:pos x="0" y="109"/>
                </a:cxn>
                <a:cxn ang="0">
                  <a:pos x="3" y="92"/>
                </a:cxn>
                <a:cxn ang="0">
                  <a:pos x="6" y="77"/>
                </a:cxn>
                <a:cxn ang="0">
                  <a:pos x="14" y="64"/>
                </a:cxn>
                <a:cxn ang="0">
                  <a:pos x="22" y="50"/>
                </a:cxn>
                <a:cxn ang="0">
                  <a:pos x="35" y="41"/>
                </a:cxn>
                <a:cxn ang="0">
                  <a:pos x="50" y="35"/>
                </a:cxn>
                <a:cxn ang="0">
                  <a:pos x="68" y="34"/>
                </a:cxn>
                <a:cxn ang="0">
                  <a:pos x="80" y="34"/>
                </a:cxn>
                <a:cxn ang="0">
                  <a:pos x="92" y="36"/>
                </a:cxn>
                <a:cxn ang="0">
                  <a:pos x="102" y="40"/>
                </a:cxn>
                <a:cxn ang="0">
                  <a:pos x="112" y="46"/>
                </a:cxn>
                <a:cxn ang="0">
                  <a:pos x="119" y="52"/>
                </a:cxn>
                <a:cxn ang="0">
                  <a:pos x="128" y="60"/>
                </a:cxn>
                <a:cxn ang="0">
                  <a:pos x="134" y="70"/>
                </a:cxn>
                <a:cxn ang="0">
                  <a:pos x="141" y="82"/>
                </a:cxn>
                <a:cxn ang="0">
                  <a:pos x="245" y="0"/>
                </a:cxn>
              </a:cxnLst>
              <a:rect l="0" t="0" r="r" b="b"/>
              <a:pathLst>
                <a:path w="245" h="235">
                  <a:moveTo>
                    <a:pt x="76" y="98"/>
                  </a:moveTo>
                  <a:lnTo>
                    <a:pt x="66" y="98"/>
                  </a:lnTo>
                  <a:lnTo>
                    <a:pt x="60" y="102"/>
                  </a:lnTo>
                  <a:lnTo>
                    <a:pt x="53" y="107"/>
                  </a:lnTo>
                  <a:lnTo>
                    <a:pt x="50" y="115"/>
                  </a:lnTo>
                  <a:lnTo>
                    <a:pt x="46" y="130"/>
                  </a:lnTo>
                  <a:lnTo>
                    <a:pt x="46" y="150"/>
                  </a:lnTo>
                  <a:lnTo>
                    <a:pt x="46" y="173"/>
                  </a:lnTo>
                  <a:lnTo>
                    <a:pt x="112" y="173"/>
                  </a:lnTo>
                  <a:lnTo>
                    <a:pt x="112" y="154"/>
                  </a:lnTo>
                  <a:lnTo>
                    <a:pt x="111" y="145"/>
                  </a:lnTo>
                  <a:lnTo>
                    <a:pt x="111" y="139"/>
                  </a:lnTo>
                  <a:lnTo>
                    <a:pt x="110" y="128"/>
                  </a:lnTo>
                  <a:lnTo>
                    <a:pt x="107" y="118"/>
                  </a:lnTo>
                  <a:lnTo>
                    <a:pt x="104" y="110"/>
                  </a:lnTo>
                  <a:lnTo>
                    <a:pt x="98" y="104"/>
                  </a:lnTo>
                  <a:lnTo>
                    <a:pt x="93" y="101"/>
                  </a:lnTo>
                  <a:lnTo>
                    <a:pt x="84" y="98"/>
                  </a:lnTo>
                  <a:lnTo>
                    <a:pt x="76" y="98"/>
                  </a:lnTo>
                  <a:close/>
                  <a:moveTo>
                    <a:pt x="245" y="0"/>
                  </a:moveTo>
                  <a:lnTo>
                    <a:pt x="245" y="77"/>
                  </a:lnTo>
                  <a:lnTo>
                    <a:pt x="155" y="143"/>
                  </a:lnTo>
                  <a:lnTo>
                    <a:pt x="155" y="173"/>
                  </a:lnTo>
                  <a:lnTo>
                    <a:pt x="245" y="173"/>
                  </a:lnTo>
                  <a:lnTo>
                    <a:pt x="245" y="235"/>
                  </a:lnTo>
                  <a:lnTo>
                    <a:pt x="0" y="235"/>
                  </a:lnTo>
                  <a:lnTo>
                    <a:pt x="0" y="130"/>
                  </a:lnTo>
                  <a:lnTo>
                    <a:pt x="0" y="109"/>
                  </a:lnTo>
                  <a:lnTo>
                    <a:pt x="3" y="92"/>
                  </a:lnTo>
                  <a:lnTo>
                    <a:pt x="6" y="77"/>
                  </a:lnTo>
                  <a:lnTo>
                    <a:pt x="14" y="64"/>
                  </a:lnTo>
                  <a:lnTo>
                    <a:pt x="22" y="50"/>
                  </a:lnTo>
                  <a:lnTo>
                    <a:pt x="35" y="41"/>
                  </a:lnTo>
                  <a:lnTo>
                    <a:pt x="50" y="35"/>
                  </a:lnTo>
                  <a:lnTo>
                    <a:pt x="68" y="34"/>
                  </a:lnTo>
                  <a:lnTo>
                    <a:pt x="80" y="34"/>
                  </a:lnTo>
                  <a:lnTo>
                    <a:pt x="92" y="36"/>
                  </a:lnTo>
                  <a:lnTo>
                    <a:pt x="102" y="40"/>
                  </a:lnTo>
                  <a:lnTo>
                    <a:pt x="112" y="46"/>
                  </a:lnTo>
                  <a:lnTo>
                    <a:pt x="119" y="52"/>
                  </a:lnTo>
                  <a:lnTo>
                    <a:pt x="128" y="60"/>
                  </a:lnTo>
                  <a:lnTo>
                    <a:pt x="134" y="70"/>
                  </a:lnTo>
                  <a:lnTo>
                    <a:pt x="141" y="82"/>
                  </a:lnTo>
                  <a:lnTo>
                    <a:pt x="245"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05" name="Freeform 209"/>
            <p:cNvSpPr>
              <a:spLocks noEditPoints="1"/>
            </p:cNvSpPr>
            <p:nvPr/>
          </p:nvSpPr>
          <p:spPr bwMode="auto">
            <a:xfrm>
              <a:off x="877" y="3454"/>
              <a:ext cx="65" cy="65"/>
            </a:xfrm>
            <a:custGeom>
              <a:avLst/>
              <a:gdLst/>
              <a:ahLst/>
              <a:cxnLst>
                <a:cxn ang="0">
                  <a:pos x="108" y="134"/>
                </a:cxn>
                <a:cxn ang="0">
                  <a:pos x="127" y="128"/>
                </a:cxn>
                <a:cxn ang="0">
                  <a:pos x="141" y="117"/>
                </a:cxn>
                <a:cxn ang="0">
                  <a:pos x="146" y="105"/>
                </a:cxn>
                <a:cxn ang="0">
                  <a:pos x="150" y="98"/>
                </a:cxn>
                <a:cxn ang="0">
                  <a:pos x="152" y="79"/>
                </a:cxn>
                <a:cxn ang="0">
                  <a:pos x="153" y="73"/>
                </a:cxn>
                <a:cxn ang="0">
                  <a:pos x="146" y="37"/>
                </a:cxn>
                <a:cxn ang="0">
                  <a:pos x="132" y="9"/>
                </a:cxn>
                <a:cxn ang="0">
                  <a:pos x="178" y="2"/>
                </a:cxn>
                <a:cxn ang="0">
                  <a:pos x="190" y="41"/>
                </a:cxn>
                <a:cxn ang="0">
                  <a:pos x="194" y="80"/>
                </a:cxn>
                <a:cxn ang="0">
                  <a:pos x="192" y="95"/>
                </a:cxn>
                <a:cxn ang="0">
                  <a:pos x="192" y="105"/>
                </a:cxn>
                <a:cxn ang="0">
                  <a:pos x="187" y="128"/>
                </a:cxn>
                <a:cxn ang="0">
                  <a:pos x="178" y="147"/>
                </a:cxn>
                <a:cxn ang="0">
                  <a:pos x="169" y="164"/>
                </a:cxn>
                <a:cxn ang="0">
                  <a:pos x="154" y="176"/>
                </a:cxn>
                <a:cxn ang="0">
                  <a:pos x="139" y="186"/>
                </a:cxn>
                <a:cxn ang="0">
                  <a:pos x="118" y="192"/>
                </a:cxn>
                <a:cxn ang="0">
                  <a:pos x="108" y="193"/>
                </a:cxn>
                <a:cxn ang="0">
                  <a:pos x="75" y="192"/>
                </a:cxn>
                <a:cxn ang="0">
                  <a:pos x="39" y="177"/>
                </a:cxn>
                <a:cxn ang="0">
                  <a:pos x="19" y="158"/>
                </a:cxn>
                <a:cxn ang="0">
                  <a:pos x="6" y="133"/>
                </a:cxn>
                <a:cxn ang="0">
                  <a:pos x="1" y="113"/>
                </a:cxn>
                <a:cxn ang="0">
                  <a:pos x="1" y="67"/>
                </a:cxn>
                <a:cxn ang="0">
                  <a:pos x="12" y="33"/>
                </a:cxn>
                <a:cxn ang="0">
                  <a:pos x="33" y="11"/>
                </a:cxn>
                <a:cxn ang="0">
                  <a:pos x="67" y="1"/>
                </a:cxn>
                <a:cxn ang="0">
                  <a:pos x="108" y="0"/>
                </a:cxn>
                <a:cxn ang="0">
                  <a:pos x="63" y="57"/>
                </a:cxn>
                <a:cxn ang="0">
                  <a:pos x="45" y="67"/>
                </a:cxn>
                <a:cxn ang="0">
                  <a:pos x="38" y="78"/>
                </a:cxn>
                <a:cxn ang="0">
                  <a:pos x="36" y="95"/>
                </a:cxn>
                <a:cxn ang="0">
                  <a:pos x="38" y="109"/>
                </a:cxn>
                <a:cxn ang="0">
                  <a:pos x="45" y="122"/>
                </a:cxn>
                <a:cxn ang="0">
                  <a:pos x="56" y="129"/>
                </a:cxn>
                <a:cxn ang="0">
                  <a:pos x="73" y="134"/>
                </a:cxn>
              </a:cxnLst>
              <a:rect l="0" t="0" r="r" b="b"/>
              <a:pathLst>
                <a:path w="194" h="194">
                  <a:moveTo>
                    <a:pt x="108" y="0"/>
                  </a:moveTo>
                  <a:lnTo>
                    <a:pt x="108" y="134"/>
                  </a:lnTo>
                  <a:lnTo>
                    <a:pt x="117" y="132"/>
                  </a:lnTo>
                  <a:lnTo>
                    <a:pt x="127" y="128"/>
                  </a:lnTo>
                  <a:lnTo>
                    <a:pt x="134" y="123"/>
                  </a:lnTo>
                  <a:lnTo>
                    <a:pt x="141" y="117"/>
                  </a:lnTo>
                  <a:lnTo>
                    <a:pt x="146" y="109"/>
                  </a:lnTo>
                  <a:lnTo>
                    <a:pt x="146" y="105"/>
                  </a:lnTo>
                  <a:lnTo>
                    <a:pt x="147" y="103"/>
                  </a:lnTo>
                  <a:lnTo>
                    <a:pt x="150" y="98"/>
                  </a:lnTo>
                  <a:lnTo>
                    <a:pt x="152" y="86"/>
                  </a:lnTo>
                  <a:lnTo>
                    <a:pt x="152" y="79"/>
                  </a:lnTo>
                  <a:lnTo>
                    <a:pt x="152" y="75"/>
                  </a:lnTo>
                  <a:lnTo>
                    <a:pt x="153" y="73"/>
                  </a:lnTo>
                  <a:lnTo>
                    <a:pt x="151" y="54"/>
                  </a:lnTo>
                  <a:lnTo>
                    <a:pt x="146" y="37"/>
                  </a:lnTo>
                  <a:lnTo>
                    <a:pt x="139" y="20"/>
                  </a:lnTo>
                  <a:lnTo>
                    <a:pt x="132" y="9"/>
                  </a:lnTo>
                  <a:lnTo>
                    <a:pt x="132" y="2"/>
                  </a:lnTo>
                  <a:lnTo>
                    <a:pt x="178" y="2"/>
                  </a:lnTo>
                  <a:lnTo>
                    <a:pt x="184" y="21"/>
                  </a:lnTo>
                  <a:lnTo>
                    <a:pt x="190" y="41"/>
                  </a:lnTo>
                  <a:lnTo>
                    <a:pt x="193" y="59"/>
                  </a:lnTo>
                  <a:lnTo>
                    <a:pt x="194" y="80"/>
                  </a:lnTo>
                  <a:lnTo>
                    <a:pt x="193" y="92"/>
                  </a:lnTo>
                  <a:lnTo>
                    <a:pt x="192" y="95"/>
                  </a:lnTo>
                  <a:lnTo>
                    <a:pt x="192" y="98"/>
                  </a:lnTo>
                  <a:lnTo>
                    <a:pt x="192" y="105"/>
                  </a:lnTo>
                  <a:lnTo>
                    <a:pt x="189" y="116"/>
                  </a:lnTo>
                  <a:lnTo>
                    <a:pt x="187" y="128"/>
                  </a:lnTo>
                  <a:lnTo>
                    <a:pt x="182" y="138"/>
                  </a:lnTo>
                  <a:lnTo>
                    <a:pt x="178" y="147"/>
                  </a:lnTo>
                  <a:lnTo>
                    <a:pt x="174" y="156"/>
                  </a:lnTo>
                  <a:lnTo>
                    <a:pt x="169" y="164"/>
                  </a:lnTo>
                  <a:lnTo>
                    <a:pt x="162" y="170"/>
                  </a:lnTo>
                  <a:lnTo>
                    <a:pt x="154" y="176"/>
                  </a:lnTo>
                  <a:lnTo>
                    <a:pt x="146" y="181"/>
                  </a:lnTo>
                  <a:lnTo>
                    <a:pt x="139" y="186"/>
                  </a:lnTo>
                  <a:lnTo>
                    <a:pt x="128" y="188"/>
                  </a:lnTo>
                  <a:lnTo>
                    <a:pt x="118" y="192"/>
                  </a:lnTo>
                  <a:lnTo>
                    <a:pt x="112" y="192"/>
                  </a:lnTo>
                  <a:lnTo>
                    <a:pt x="108" y="193"/>
                  </a:lnTo>
                  <a:lnTo>
                    <a:pt x="98" y="194"/>
                  </a:lnTo>
                  <a:lnTo>
                    <a:pt x="75" y="192"/>
                  </a:lnTo>
                  <a:lnTo>
                    <a:pt x="57" y="187"/>
                  </a:lnTo>
                  <a:lnTo>
                    <a:pt x="39" y="177"/>
                  </a:lnTo>
                  <a:lnTo>
                    <a:pt x="26" y="167"/>
                  </a:lnTo>
                  <a:lnTo>
                    <a:pt x="19" y="158"/>
                  </a:lnTo>
                  <a:lnTo>
                    <a:pt x="14" y="151"/>
                  </a:lnTo>
                  <a:lnTo>
                    <a:pt x="6" y="133"/>
                  </a:lnTo>
                  <a:lnTo>
                    <a:pt x="2" y="122"/>
                  </a:lnTo>
                  <a:lnTo>
                    <a:pt x="1" y="113"/>
                  </a:lnTo>
                  <a:lnTo>
                    <a:pt x="0" y="90"/>
                  </a:lnTo>
                  <a:lnTo>
                    <a:pt x="1" y="67"/>
                  </a:lnTo>
                  <a:lnTo>
                    <a:pt x="4" y="49"/>
                  </a:lnTo>
                  <a:lnTo>
                    <a:pt x="12" y="33"/>
                  </a:lnTo>
                  <a:lnTo>
                    <a:pt x="22" y="21"/>
                  </a:lnTo>
                  <a:lnTo>
                    <a:pt x="33" y="11"/>
                  </a:lnTo>
                  <a:lnTo>
                    <a:pt x="49" y="5"/>
                  </a:lnTo>
                  <a:lnTo>
                    <a:pt x="67" y="1"/>
                  </a:lnTo>
                  <a:lnTo>
                    <a:pt x="87" y="0"/>
                  </a:lnTo>
                  <a:lnTo>
                    <a:pt x="108" y="0"/>
                  </a:lnTo>
                  <a:close/>
                  <a:moveTo>
                    <a:pt x="73" y="57"/>
                  </a:moveTo>
                  <a:lnTo>
                    <a:pt x="63" y="57"/>
                  </a:lnTo>
                  <a:lnTo>
                    <a:pt x="56" y="60"/>
                  </a:lnTo>
                  <a:lnTo>
                    <a:pt x="45" y="67"/>
                  </a:lnTo>
                  <a:lnTo>
                    <a:pt x="40" y="71"/>
                  </a:lnTo>
                  <a:lnTo>
                    <a:pt x="38" y="78"/>
                  </a:lnTo>
                  <a:lnTo>
                    <a:pt x="36" y="85"/>
                  </a:lnTo>
                  <a:lnTo>
                    <a:pt x="36" y="95"/>
                  </a:lnTo>
                  <a:lnTo>
                    <a:pt x="36" y="102"/>
                  </a:lnTo>
                  <a:lnTo>
                    <a:pt x="38" y="109"/>
                  </a:lnTo>
                  <a:lnTo>
                    <a:pt x="40" y="115"/>
                  </a:lnTo>
                  <a:lnTo>
                    <a:pt x="45" y="122"/>
                  </a:lnTo>
                  <a:lnTo>
                    <a:pt x="49" y="126"/>
                  </a:lnTo>
                  <a:lnTo>
                    <a:pt x="56" y="129"/>
                  </a:lnTo>
                  <a:lnTo>
                    <a:pt x="63" y="132"/>
                  </a:lnTo>
                  <a:lnTo>
                    <a:pt x="73" y="134"/>
                  </a:lnTo>
                  <a:lnTo>
                    <a:pt x="73" y="57"/>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06" name="Freeform 210"/>
            <p:cNvSpPr>
              <a:spLocks/>
            </p:cNvSpPr>
            <p:nvPr/>
          </p:nvSpPr>
          <p:spPr bwMode="auto">
            <a:xfrm>
              <a:off x="877" y="3387"/>
              <a:ext cx="65" cy="57"/>
            </a:xfrm>
            <a:custGeom>
              <a:avLst/>
              <a:gdLst/>
              <a:ahLst/>
              <a:cxnLst>
                <a:cxn ang="0">
                  <a:pos x="193" y="68"/>
                </a:cxn>
                <a:cxn ang="0">
                  <a:pos x="192" y="86"/>
                </a:cxn>
                <a:cxn ang="0">
                  <a:pos x="188" y="100"/>
                </a:cxn>
                <a:cxn ang="0">
                  <a:pos x="186" y="110"/>
                </a:cxn>
                <a:cxn ang="0">
                  <a:pos x="181" y="124"/>
                </a:cxn>
                <a:cxn ang="0">
                  <a:pos x="171" y="141"/>
                </a:cxn>
                <a:cxn ang="0">
                  <a:pos x="157" y="154"/>
                </a:cxn>
                <a:cxn ang="0">
                  <a:pos x="140" y="164"/>
                </a:cxn>
                <a:cxn ang="0">
                  <a:pos x="120" y="170"/>
                </a:cxn>
                <a:cxn ang="0">
                  <a:pos x="109" y="171"/>
                </a:cxn>
                <a:cxn ang="0">
                  <a:pos x="98" y="172"/>
                </a:cxn>
                <a:cxn ang="0">
                  <a:pos x="62" y="166"/>
                </a:cxn>
                <a:cxn ang="0">
                  <a:pos x="36" y="153"/>
                </a:cxn>
                <a:cxn ang="0">
                  <a:pos x="12" y="123"/>
                </a:cxn>
                <a:cxn ang="0">
                  <a:pos x="2" y="94"/>
                </a:cxn>
                <a:cxn ang="0">
                  <a:pos x="0" y="64"/>
                </a:cxn>
                <a:cxn ang="0">
                  <a:pos x="4" y="29"/>
                </a:cxn>
                <a:cxn ang="0">
                  <a:pos x="15" y="0"/>
                </a:cxn>
                <a:cxn ang="0">
                  <a:pos x="66" y="9"/>
                </a:cxn>
                <a:cxn ang="0">
                  <a:pos x="50" y="28"/>
                </a:cxn>
                <a:cxn ang="0">
                  <a:pos x="42" y="51"/>
                </a:cxn>
                <a:cxn ang="0">
                  <a:pos x="42" y="72"/>
                </a:cxn>
                <a:cxn ang="0">
                  <a:pos x="49" y="90"/>
                </a:cxn>
                <a:cxn ang="0">
                  <a:pos x="64" y="102"/>
                </a:cxn>
                <a:cxn ang="0">
                  <a:pos x="85" y="110"/>
                </a:cxn>
                <a:cxn ang="0">
                  <a:pos x="110" y="110"/>
                </a:cxn>
                <a:cxn ang="0">
                  <a:pos x="129" y="102"/>
                </a:cxn>
                <a:cxn ang="0">
                  <a:pos x="140" y="93"/>
                </a:cxn>
                <a:cxn ang="0">
                  <a:pos x="144" y="89"/>
                </a:cxn>
                <a:cxn ang="0">
                  <a:pos x="151" y="71"/>
                </a:cxn>
                <a:cxn ang="0">
                  <a:pos x="152" y="60"/>
                </a:cxn>
                <a:cxn ang="0">
                  <a:pos x="150" y="41"/>
                </a:cxn>
                <a:cxn ang="0">
                  <a:pos x="144" y="26"/>
                </a:cxn>
                <a:cxn ang="0">
                  <a:pos x="129" y="9"/>
                </a:cxn>
                <a:cxn ang="0">
                  <a:pos x="180" y="0"/>
                </a:cxn>
                <a:cxn ang="0">
                  <a:pos x="190" y="29"/>
                </a:cxn>
                <a:cxn ang="0">
                  <a:pos x="194" y="63"/>
                </a:cxn>
              </a:cxnLst>
              <a:rect l="0" t="0" r="r" b="b"/>
              <a:pathLst>
                <a:path w="194" h="172">
                  <a:moveTo>
                    <a:pt x="194" y="63"/>
                  </a:moveTo>
                  <a:lnTo>
                    <a:pt x="193" y="68"/>
                  </a:lnTo>
                  <a:lnTo>
                    <a:pt x="193" y="74"/>
                  </a:lnTo>
                  <a:lnTo>
                    <a:pt x="192" y="86"/>
                  </a:lnTo>
                  <a:lnTo>
                    <a:pt x="189" y="95"/>
                  </a:lnTo>
                  <a:lnTo>
                    <a:pt x="188" y="100"/>
                  </a:lnTo>
                  <a:lnTo>
                    <a:pt x="188" y="106"/>
                  </a:lnTo>
                  <a:lnTo>
                    <a:pt x="186" y="110"/>
                  </a:lnTo>
                  <a:lnTo>
                    <a:pt x="184" y="114"/>
                  </a:lnTo>
                  <a:lnTo>
                    <a:pt x="181" y="124"/>
                  </a:lnTo>
                  <a:lnTo>
                    <a:pt x="176" y="132"/>
                  </a:lnTo>
                  <a:lnTo>
                    <a:pt x="171" y="141"/>
                  </a:lnTo>
                  <a:lnTo>
                    <a:pt x="164" y="147"/>
                  </a:lnTo>
                  <a:lnTo>
                    <a:pt x="157" y="154"/>
                  </a:lnTo>
                  <a:lnTo>
                    <a:pt x="148" y="159"/>
                  </a:lnTo>
                  <a:lnTo>
                    <a:pt x="140" y="164"/>
                  </a:lnTo>
                  <a:lnTo>
                    <a:pt x="129" y="166"/>
                  </a:lnTo>
                  <a:lnTo>
                    <a:pt x="120" y="170"/>
                  </a:lnTo>
                  <a:lnTo>
                    <a:pt x="114" y="170"/>
                  </a:lnTo>
                  <a:lnTo>
                    <a:pt x="109" y="171"/>
                  </a:lnTo>
                  <a:lnTo>
                    <a:pt x="103" y="171"/>
                  </a:lnTo>
                  <a:lnTo>
                    <a:pt x="98" y="172"/>
                  </a:lnTo>
                  <a:lnTo>
                    <a:pt x="73" y="170"/>
                  </a:lnTo>
                  <a:lnTo>
                    <a:pt x="62" y="166"/>
                  </a:lnTo>
                  <a:lnTo>
                    <a:pt x="54" y="164"/>
                  </a:lnTo>
                  <a:lnTo>
                    <a:pt x="36" y="153"/>
                  </a:lnTo>
                  <a:lnTo>
                    <a:pt x="22" y="140"/>
                  </a:lnTo>
                  <a:lnTo>
                    <a:pt x="12" y="123"/>
                  </a:lnTo>
                  <a:lnTo>
                    <a:pt x="6" y="105"/>
                  </a:lnTo>
                  <a:lnTo>
                    <a:pt x="2" y="94"/>
                  </a:lnTo>
                  <a:lnTo>
                    <a:pt x="1" y="84"/>
                  </a:lnTo>
                  <a:lnTo>
                    <a:pt x="0" y="64"/>
                  </a:lnTo>
                  <a:lnTo>
                    <a:pt x="1" y="46"/>
                  </a:lnTo>
                  <a:lnTo>
                    <a:pt x="4" y="29"/>
                  </a:lnTo>
                  <a:lnTo>
                    <a:pt x="8" y="14"/>
                  </a:lnTo>
                  <a:lnTo>
                    <a:pt x="15" y="0"/>
                  </a:lnTo>
                  <a:lnTo>
                    <a:pt x="66" y="0"/>
                  </a:lnTo>
                  <a:lnTo>
                    <a:pt x="66" y="9"/>
                  </a:lnTo>
                  <a:lnTo>
                    <a:pt x="58" y="16"/>
                  </a:lnTo>
                  <a:lnTo>
                    <a:pt x="50" y="28"/>
                  </a:lnTo>
                  <a:lnTo>
                    <a:pt x="44" y="44"/>
                  </a:lnTo>
                  <a:lnTo>
                    <a:pt x="42" y="51"/>
                  </a:lnTo>
                  <a:lnTo>
                    <a:pt x="42" y="62"/>
                  </a:lnTo>
                  <a:lnTo>
                    <a:pt x="42" y="72"/>
                  </a:lnTo>
                  <a:lnTo>
                    <a:pt x="45" y="82"/>
                  </a:lnTo>
                  <a:lnTo>
                    <a:pt x="49" y="90"/>
                  </a:lnTo>
                  <a:lnTo>
                    <a:pt x="57" y="98"/>
                  </a:lnTo>
                  <a:lnTo>
                    <a:pt x="64" y="102"/>
                  </a:lnTo>
                  <a:lnTo>
                    <a:pt x="74" y="107"/>
                  </a:lnTo>
                  <a:lnTo>
                    <a:pt x="85" y="110"/>
                  </a:lnTo>
                  <a:lnTo>
                    <a:pt x="98" y="111"/>
                  </a:lnTo>
                  <a:lnTo>
                    <a:pt x="110" y="110"/>
                  </a:lnTo>
                  <a:lnTo>
                    <a:pt x="121" y="107"/>
                  </a:lnTo>
                  <a:lnTo>
                    <a:pt x="129" y="102"/>
                  </a:lnTo>
                  <a:lnTo>
                    <a:pt x="138" y="98"/>
                  </a:lnTo>
                  <a:lnTo>
                    <a:pt x="140" y="93"/>
                  </a:lnTo>
                  <a:lnTo>
                    <a:pt x="141" y="90"/>
                  </a:lnTo>
                  <a:lnTo>
                    <a:pt x="144" y="89"/>
                  </a:lnTo>
                  <a:lnTo>
                    <a:pt x="148" y="81"/>
                  </a:lnTo>
                  <a:lnTo>
                    <a:pt x="151" y="71"/>
                  </a:lnTo>
                  <a:lnTo>
                    <a:pt x="151" y="65"/>
                  </a:lnTo>
                  <a:lnTo>
                    <a:pt x="152" y="60"/>
                  </a:lnTo>
                  <a:lnTo>
                    <a:pt x="151" y="50"/>
                  </a:lnTo>
                  <a:lnTo>
                    <a:pt x="150" y="41"/>
                  </a:lnTo>
                  <a:lnTo>
                    <a:pt x="146" y="32"/>
                  </a:lnTo>
                  <a:lnTo>
                    <a:pt x="144" y="26"/>
                  </a:lnTo>
                  <a:lnTo>
                    <a:pt x="136" y="16"/>
                  </a:lnTo>
                  <a:lnTo>
                    <a:pt x="129" y="9"/>
                  </a:lnTo>
                  <a:lnTo>
                    <a:pt x="129" y="0"/>
                  </a:lnTo>
                  <a:lnTo>
                    <a:pt x="180" y="0"/>
                  </a:lnTo>
                  <a:lnTo>
                    <a:pt x="186" y="14"/>
                  </a:lnTo>
                  <a:lnTo>
                    <a:pt x="190" y="29"/>
                  </a:lnTo>
                  <a:lnTo>
                    <a:pt x="193" y="45"/>
                  </a:lnTo>
                  <a:lnTo>
                    <a:pt x="194" y="63"/>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07" name="Freeform 211"/>
            <p:cNvSpPr>
              <a:spLocks noEditPoints="1"/>
            </p:cNvSpPr>
            <p:nvPr/>
          </p:nvSpPr>
          <p:spPr bwMode="auto">
            <a:xfrm>
              <a:off x="877" y="3311"/>
              <a:ext cx="65" cy="67"/>
            </a:xfrm>
            <a:custGeom>
              <a:avLst/>
              <a:gdLst/>
              <a:ahLst/>
              <a:cxnLst>
                <a:cxn ang="0">
                  <a:pos x="117" y="2"/>
                </a:cxn>
                <a:cxn ang="0">
                  <a:pos x="138" y="6"/>
                </a:cxn>
                <a:cxn ang="0">
                  <a:pos x="160" y="20"/>
                </a:cxn>
                <a:cxn ang="0">
                  <a:pos x="180" y="40"/>
                </a:cxn>
                <a:cxn ang="0">
                  <a:pos x="193" y="78"/>
                </a:cxn>
                <a:cxn ang="0">
                  <a:pos x="194" y="106"/>
                </a:cxn>
                <a:cxn ang="0">
                  <a:pos x="193" y="117"/>
                </a:cxn>
                <a:cxn ang="0">
                  <a:pos x="190" y="132"/>
                </a:cxn>
                <a:cxn ang="0">
                  <a:pos x="183" y="152"/>
                </a:cxn>
                <a:cxn ang="0">
                  <a:pos x="180" y="160"/>
                </a:cxn>
                <a:cxn ang="0">
                  <a:pos x="169" y="176"/>
                </a:cxn>
                <a:cxn ang="0">
                  <a:pos x="153" y="186"/>
                </a:cxn>
                <a:cxn ang="0">
                  <a:pos x="145" y="190"/>
                </a:cxn>
                <a:cxn ang="0">
                  <a:pos x="127" y="197"/>
                </a:cxn>
                <a:cxn ang="0">
                  <a:pos x="111" y="200"/>
                </a:cxn>
                <a:cxn ang="0">
                  <a:pos x="97" y="202"/>
                </a:cxn>
                <a:cxn ang="0">
                  <a:pos x="56" y="195"/>
                </a:cxn>
                <a:cxn ang="0">
                  <a:pos x="25" y="176"/>
                </a:cxn>
                <a:cxn ang="0">
                  <a:pos x="13" y="160"/>
                </a:cxn>
                <a:cxn ang="0">
                  <a:pos x="6" y="143"/>
                </a:cxn>
                <a:cxn ang="0">
                  <a:pos x="1" y="123"/>
                </a:cxn>
                <a:cxn ang="0">
                  <a:pos x="1" y="78"/>
                </a:cxn>
                <a:cxn ang="0">
                  <a:pos x="14" y="40"/>
                </a:cxn>
                <a:cxn ang="0">
                  <a:pos x="39" y="15"/>
                </a:cxn>
                <a:cxn ang="0">
                  <a:pos x="74" y="2"/>
                </a:cxn>
                <a:cxn ang="0">
                  <a:pos x="142" y="72"/>
                </a:cxn>
                <a:cxn ang="0">
                  <a:pos x="112" y="62"/>
                </a:cxn>
                <a:cxn ang="0">
                  <a:pos x="82" y="62"/>
                </a:cxn>
                <a:cxn ang="0">
                  <a:pos x="52" y="72"/>
                </a:cxn>
                <a:cxn ang="0">
                  <a:pos x="43" y="86"/>
                </a:cxn>
                <a:cxn ang="0">
                  <a:pos x="40" y="108"/>
                </a:cxn>
                <a:cxn ang="0">
                  <a:pos x="46" y="122"/>
                </a:cxn>
                <a:cxn ang="0">
                  <a:pos x="58" y="134"/>
                </a:cxn>
                <a:cxn ang="0">
                  <a:pos x="81" y="140"/>
                </a:cxn>
                <a:cxn ang="0">
                  <a:pos x="98" y="141"/>
                </a:cxn>
                <a:cxn ang="0">
                  <a:pos x="104" y="140"/>
                </a:cxn>
                <a:cxn ang="0">
                  <a:pos x="123" y="138"/>
                </a:cxn>
                <a:cxn ang="0">
                  <a:pos x="136" y="131"/>
                </a:cxn>
                <a:cxn ang="0">
                  <a:pos x="147" y="123"/>
                </a:cxn>
                <a:cxn ang="0">
                  <a:pos x="147" y="119"/>
                </a:cxn>
                <a:cxn ang="0">
                  <a:pos x="151" y="117"/>
                </a:cxn>
                <a:cxn ang="0">
                  <a:pos x="151" y="110"/>
                </a:cxn>
                <a:cxn ang="0">
                  <a:pos x="152" y="108"/>
                </a:cxn>
                <a:cxn ang="0">
                  <a:pos x="152" y="101"/>
                </a:cxn>
                <a:cxn ang="0">
                  <a:pos x="153" y="100"/>
                </a:cxn>
                <a:cxn ang="0">
                  <a:pos x="147" y="78"/>
                </a:cxn>
              </a:cxnLst>
              <a:rect l="0" t="0" r="r" b="b"/>
              <a:pathLst>
                <a:path w="195" h="202">
                  <a:moveTo>
                    <a:pt x="97" y="0"/>
                  </a:moveTo>
                  <a:lnTo>
                    <a:pt x="117" y="2"/>
                  </a:lnTo>
                  <a:lnTo>
                    <a:pt x="127" y="3"/>
                  </a:lnTo>
                  <a:lnTo>
                    <a:pt x="138" y="6"/>
                  </a:lnTo>
                  <a:lnTo>
                    <a:pt x="153" y="15"/>
                  </a:lnTo>
                  <a:lnTo>
                    <a:pt x="160" y="20"/>
                  </a:lnTo>
                  <a:lnTo>
                    <a:pt x="169" y="27"/>
                  </a:lnTo>
                  <a:lnTo>
                    <a:pt x="180" y="40"/>
                  </a:lnTo>
                  <a:lnTo>
                    <a:pt x="188" y="58"/>
                  </a:lnTo>
                  <a:lnTo>
                    <a:pt x="193" y="78"/>
                  </a:lnTo>
                  <a:lnTo>
                    <a:pt x="195" y="101"/>
                  </a:lnTo>
                  <a:lnTo>
                    <a:pt x="194" y="106"/>
                  </a:lnTo>
                  <a:lnTo>
                    <a:pt x="194" y="112"/>
                  </a:lnTo>
                  <a:lnTo>
                    <a:pt x="193" y="117"/>
                  </a:lnTo>
                  <a:lnTo>
                    <a:pt x="193" y="123"/>
                  </a:lnTo>
                  <a:lnTo>
                    <a:pt x="190" y="132"/>
                  </a:lnTo>
                  <a:lnTo>
                    <a:pt x="188" y="143"/>
                  </a:lnTo>
                  <a:lnTo>
                    <a:pt x="183" y="152"/>
                  </a:lnTo>
                  <a:lnTo>
                    <a:pt x="181" y="155"/>
                  </a:lnTo>
                  <a:lnTo>
                    <a:pt x="180" y="160"/>
                  </a:lnTo>
                  <a:lnTo>
                    <a:pt x="174" y="167"/>
                  </a:lnTo>
                  <a:lnTo>
                    <a:pt x="169" y="176"/>
                  </a:lnTo>
                  <a:lnTo>
                    <a:pt x="160" y="180"/>
                  </a:lnTo>
                  <a:lnTo>
                    <a:pt x="153" y="186"/>
                  </a:lnTo>
                  <a:lnTo>
                    <a:pt x="148" y="188"/>
                  </a:lnTo>
                  <a:lnTo>
                    <a:pt x="145" y="190"/>
                  </a:lnTo>
                  <a:lnTo>
                    <a:pt x="138" y="195"/>
                  </a:lnTo>
                  <a:lnTo>
                    <a:pt x="127" y="197"/>
                  </a:lnTo>
                  <a:lnTo>
                    <a:pt x="117" y="200"/>
                  </a:lnTo>
                  <a:lnTo>
                    <a:pt x="111" y="200"/>
                  </a:lnTo>
                  <a:lnTo>
                    <a:pt x="106" y="201"/>
                  </a:lnTo>
                  <a:lnTo>
                    <a:pt x="97" y="202"/>
                  </a:lnTo>
                  <a:lnTo>
                    <a:pt x="74" y="200"/>
                  </a:lnTo>
                  <a:lnTo>
                    <a:pt x="56" y="195"/>
                  </a:lnTo>
                  <a:lnTo>
                    <a:pt x="38" y="186"/>
                  </a:lnTo>
                  <a:lnTo>
                    <a:pt x="25" y="176"/>
                  </a:lnTo>
                  <a:lnTo>
                    <a:pt x="18" y="167"/>
                  </a:lnTo>
                  <a:lnTo>
                    <a:pt x="13" y="160"/>
                  </a:lnTo>
                  <a:lnTo>
                    <a:pt x="8" y="152"/>
                  </a:lnTo>
                  <a:lnTo>
                    <a:pt x="6" y="143"/>
                  </a:lnTo>
                  <a:lnTo>
                    <a:pt x="2" y="132"/>
                  </a:lnTo>
                  <a:lnTo>
                    <a:pt x="1" y="123"/>
                  </a:lnTo>
                  <a:lnTo>
                    <a:pt x="0" y="101"/>
                  </a:lnTo>
                  <a:lnTo>
                    <a:pt x="1" y="78"/>
                  </a:lnTo>
                  <a:lnTo>
                    <a:pt x="6" y="58"/>
                  </a:lnTo>
                  <a:lnTo>
                    <a:pt x="14" y="40"/>
                  </a:lnTo>
                  <a:lnTo>
                    <a:pt x="26" y="27"/>
                  </a:lnTo>
                  <a:lnTo>
                    <a:pt x="39" y="15"/>
                  </a:lnTo>
                  <a:lnTo>
                    <a:pt x="56" y="6"/>
                  </a:lnTo>
                  <a:lnTo>
                    <a:pt x="74" y="2"/>
                  </a:lnTo>
                  <a:lnTo>
                    <a:pt x="97" y="0"/>
                  </a:lnTo>
                  <a:close/>
                  <a:moveTo>
                    <a:pt x="142" y="72"/>
                  </a:moveTo>
                  <a:lnTo>
                    <a:pt x="126" y="64"/>
                  </a:lnTo>
                  <a:lnTo>
                    <a:pt x="112" y="62"/>
                  </a:lnTo>
                  <a:lnTo>
                    <a:pt x="98" y="62"/>
                  </a:lnTo>
                  <a:lnTo>
                    <a:pt x="82" y="62"/>
                  </a:lnTo>
                  <a:lnTo>
                    <a:pt x="70" y="64"/>
                  </a:lnTo>
                  <a:lnTo>
                    <a:pt x="52" y="72"/>
                  </a:lnTo>
                  <a:lnTo>
                    <a:pt x="46" y="77"/>
                  </a:lnTo>
                  <a:lnTo>
                    <a:pt x="43" y="86"/>
                  </a:lnTo>
                  <a:lnTo>
                    <a:pt x="40" y="101"/>
                  </a:lnTo>
                  <a:lnTo>
                    <a:pt x="40" y="108"/>
                  </a:lnTo>
                  <a:lnTo>
                    <a:pt x="43" y="116"/>
                  </a:lnTo>
                  <a:lnTo>
                    <a:pt x="46" y="122"/>
                  </a:lnTo>
                  <a:lnTo>
                    <a:pt x="52" y="129"/>
                  </a:lnTo>
                  <a:lnTo>
                    <a:pt x="58" y="134"/>
                  </a:lnTo>
                  <a:lnTo>
                    <a:pt x="69" y="137"/>
                  </a:lnTo>
                  <a:lnTo>
                    <a:pt x="81" y="140"/>
                  </a:lnTo>
                  <a:lnTo>
                    <a:pt x="88" y="140"/>
                  </a:lnTo>
                  <a:lnTo>
                    <a:pt x="98" y="141"/>
                  </a:lnTo>
                  <a:lnTo>
                    <a:pt x="100" y="140"/>
                  </a:lnTo>
                  <a:lnTo>
                    <a:pt x="104" y="140"/>
                  </a:lnTo>
                  <a:lnTo>
                    <a:pt x="111" y="140"/>
                  </a:lnTo>
                  <a:lnTo>
                    <a:pt x="123" y="138"/>
                  </a:lnTo>
                  <a:lnTo>
                    <a:pt x="133" y="134"/>
                  </a:lnTo>
                  <a:lnTo>
                    <a:pt x="136" y="131"/>
                  </a:lnTo>
                  <a:lnTo>
                    <a:pt x="141" y="130"/>
                  </a:lnTo>
                  <a:lnTo>
                    <a:pt x="147" y="123"/>
                  </a:lnTo>
                  <a:lnTo>
                    <a:pt x="147" y="120"/>
                  </a:lnTo>
                  <a:lnTo>
                    <a:pt x="147" y="119"/>
                  </a:lnTo>
                  <a:lnTo>
                    <a:pt x="148" y="119"/>
                  </a:lnTo>
                  <a:lnTo>
                    <a:pt x="151" y="117"/>
                  </a:lnTo>
                  <a:lnTo>
                    <a:pt x="151" y="112"/>
                  </a:lnTo>
                  <a:lnTo>
                    <a:pt x="151" y="110"/>
                  </a:lnTo>
                  <a:lnTo>
                    <a:pt x="151" y="108"/>
                  </a:lnTo>
                  <a:lnTo>
                    <a:pt x="152" y="108"/>
                  </a:lnTo>
                  <a:lnTo>
                    <a:pt x="152" y="104"/>
                  </a:lnTo>
                  <a:lnTo>
                    <a:pt x="152" y="101"/>
                  </a:lnTo>
                  <a:lnTo>
                    <a:pt x="152" y="100"/>
                  </a:lnTo>
                  <a:lnTo>
                    <a:pt x="153" y="100"/>
                  </a:lnTo>
                  <a:lnTo>
                    <a:pt x="151" y="86"/>
                  </a:lnTo>
                  <a:lnTo>
                    <a:pt x="147" y="78"/>
                  </a:lnTo>
                  <a:lnTo>
                    <a:pt x="142" y="72"/>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08" name="Freeform 212"/>
            <p:cNvSpPr>
              <a:spLocks/>
            </p:cNvSpPr>
            <p:nvPr/>
          </p:nvSpPr>
          <p:spPr bwMode="auto">
            <a:xfrm>
              <a:off x="879" y="3235"/>
              <a:ext cx="61" cy="70"/>
            </a:xfrm>
            <a:custGeom>
              <a:avLst/>
              <a:gdLst/>
              <a:ahLst/>
              <a:cxnLst>
                <a:cxn ang="0">
                  <a:pos x="0" y="0"/>
                </a:cxn>
                <a:cxn ang="0">
                  <a:pos x="185" y="71"/>
                </a:cxn>
                <a:cxn ang="0">
                  <a:pos x="185" y="138"/>
                </a:cxn>
                <a:cxn ang="0">
                  <a:pos x="0" y="209"/>
                </a:cxn>
                <a:cxn ang="0">
                  <a:pos x="0" y="147"/>
                </a:cxn>
                <a:cxn ang="0">
                  <a:pos x="128" y="104"/>
                </a:cxn>
                <a:cxn ang="0">
                  <a:pos x="0" y="62"/>
                </a:cxn>
                <a:cxn ang="0">
                  <a:pos x="0" y="0"/>
                </a:cxn>
              </a:cxnLst>
              <a:rect l="0" t="0" r="r" b="b"/>
              <a:pathLst>
                <a:path w="185" h="209">
                  <a:moveTo>
                    <a:pt x="0" y="0"/>
                  </a:moveTo>
                  <a:lnTo>
                    <a:pt x="185" y="71"/>
                  </a:lnTo>
                  <a:lnTo>
                    <a:pt x="185" y="138"/>
                  </a:lnTo>
                  <a:lnTo>
                    <a:pt x="0" y="209"/>
                  </a:lnTo>
                  <a:lnTo>
                    <a:pt x="0" y="147"/>
                  </a:lnTo>
                  <a:lnTo>
                    <a:pt x="128" y="104"/>
                  </a:lnTo>
                  <a:lnTo>
                    <a:pt x="0" y="62"/>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09" name="Freeform 213"/>
            <p:cNvSpPr>
              <a:spLocks noEditPoints="1"/>
            </p:cNvSpPr>
            <p:nvPr/>
          </p:nvSpPr>
          <p:spPr bwMode="auto">
            <a:xfrm>
              <a:off x="877" y="3164"/>
              <a:ext cx="65" cy="65"/>
            </a:xfrm>
            <a:custGeom>
              <a:avLst/>
              <a:gdLst/>
              <a:ahLst/>
              <a:cxnLst>
                <a:cxn ang="0">
                  <a:pos x="108" y="134"/>
                </a:cxn>
                <a:cxn ang="0">
                  <a:pos x="127" y="128"/>
                </a:cxn>
                <a:cxn ang="0">
                  <a:pos x="141" y="117"/>
                </a:cxn>
                <a:cxn ang="0">
                  <a:pos x="146" y="105"/>
                </a:cxn>
                <a:cxn ang="0">
                  <a:pos x="150" y="98"/>
                </a:cxn>
                <a:cxn ang="0">
                  <a:pos x="152" y="79"/>
                </a:cxn>
                <a:cxn ang="0">
                  <a:pos x="153" y="73"/>
                </a:cxn>
                <a:cxn ang="0">
                  <a:pos x="146" y="37"/>
                </a:cxn>
                <a:cxn ang="0">
                  <a:pos x="132" y="9"/>
                </a:cxn>
                <a:cxn ang="0">
                  <a:pos x="178" y="2"/>
                </a:cxn>
                <a:cxn ang="0">
                  <a:pos x="190" y="40"/>
                </a:cxn>
                <a:cxn ang="0">
                  <a:pos x="194" y="80"/>
                </a:cxn>
                <a:cxn ang="0">
                  <a:pos x="192" y="94"/>
                </a:cxn>
                <a:cxn ang="0">
                  <a:pos x="192" y="105"/>
                </a:cxn>
                <a:cxn ang="0">
                  <a:pos x="187" y="128"/>
                </a:cxn>
                <a:cxn ang="0">
                  <a:pos x="178" y="147"/>
                </a:cxn>
                <a:cxn ang="0">
                  <a:pos x="169" y="164"/>
                </a:cxn>
                <a:cxn ang="0">
                  <a:pos x="154" y="176"/>
                </a:cxn>
                <a:cxn ang="0">
                  <a:pos x="139" y="186"/>
                </a:cxn>
                <a:cxn ang="0">
                  <a:pos x="118" y="192"/>
                </a:cxn>
                <a:cxn ang="0">
                  <a:pos x="108" y="193"/>
                </a:cxn>
                <a:cxn ang="0">
                  <a:pos x="75" y="192"/>
                </a:cxn>
                <a:cxn ang="0">
                  <a:pos x="39" y="177"/>
                </a:cxn>
                <a:cxn ang="0">
                  <a:pos x="19" y="158"/>
                </a:cxn>
                <a:cxn ang="0">
                  <a:pos x="6" y="133"/>
                </a:cxn>
                <a:cxn ang="0">
                  <a:pos x="1" y="112"/>
                </a:cxn>
                <a:cxn ang="0">
                  <a:pos x="1" y="67"/>
                </a:cxn>
                <a:cxn ang="0">
                  <a:pos x="12" y="33"/>
                </a:cxn>
                <a:cxn ang="0">
                  <a:pos x="33" y="10"/>
                </a:cxn>
                <a:cxn ang="0">
                  <a:pos x="67" y="1"/>
                </a:cxn>
                <a:cxn ang="0">
                  <a:pos x="108" y="0"/>
                </a:cxn>
                <a:cxn ang="0">
                  <a:pos x="63" y="57"/>
                </a:cxn>
                <a:cxn ang="0">
                  <a:pos x="45" y="67"/>
                </a:cxn>
                <a:cxn ang="0">
                  <a:pos x="38" y="78"/>
                </a:cxn>
                <a:cxn ang="0">
                  <a:pos x="36" y="94"/>
                </a:cxn>
                <a:cxn ang="0">
                  <a:pos x="38" y="109"/>
                </a:cxn>
                <a:cxn ang="0">
                  <a:pos x="45" y="122"/>
                </a:cxn>
                <a:cxn ang="0">
                  <a:pos x="56" y="129"/>
                </a:cxn>
                <a:cxn ang="0">
                  <a:pos x="73" y="134"/>
                </a:cxn>
              </a:cxnLst>
              <a:rect l="0" t="0" r="r" b="b"/>
              <a:pathLst>
                <a:path w="194" h="194">
                  <a:moveTo>
                    <a:pt x="108" y="0"/>
                  </a:moveTo>
                  <a:lnTo>
                    <a:pt x="108" y="134"/>
                  </a:lnTo>
                  <a:lnTo>
                    <a:pt x="117" y="132"/>
                  </a:lnTo>
                  <a:lnTo>
                    <a:pt x="127" y="128"/>
                  </a:lnTo>
                  <a:lnTo>
                    <a:pt x="134" y="123"/>
                  </a:lnTo>
                  <a:lnTo>
                    <a:pt x="141" y="117"/>
                  </a:lnTo>
                  <a:lnTo>
                    <a:pt x="146" y="109"/>
                  </a:lnTo>
                  <a:lnTo>
                    <a:pt x="146" y="105"/>
                  </a:lnTo>
                  <a:lnTo>
                    <a:pt x="147" y="103"/>
                  </a:lnTo>
                  <a:lnTo>
                    <a:pt x="150" y="98"/>
                  </a:lnTo>
                  <a:lnTo>
                    <a:pt x="152" y="86"/>
                  </a:lnTo>
                  <a:lnTo>
                    <a:pt x="152" y="79"/>
                  </a:lnTo>
                  <a:lnTo>
                    <a:pt x="152" y="75"/>
                  </a:lnTo>
                  <a:lnTo>
                    <a:pt x="153" y="73"/>
                  </a:lnTo>
                  <a:lnTo>
                    <a:pt x="151" y="54"/>
                  </a:lnTo>
                  <a:lnTo>
                    <a:pt x="146" y="37"/>
                  </a:lnTo>
                  <a:lnTo>
                    <a:pt x="139" y="20"/>
                  </a:lnTo>
                  <a:lnTo>
                    <a:pt x="132" y="9"/>
                  </a:lnTo>
                  <a:lnTo>
                    <a:pt x="132" y="2"/>
                  </a:lnTo>
                  <a:lnTo>
                    <a:pt x="178" y="2"/>
                  </a:lnTo>
                  <a:lnTo>
                    <a:pt x="184" y="21"/>
                  </a:lnTo>
                  <a:lnTo>
                    <a:pt x="190" y="40"/>
                  </a:lnTo>
                  <a:lnTo>
                    <a:pt x="193" y="58"/>
                  </a:lnTo>
                  <a:lnTo>
                    <a:pt x="194" y="80"/>
                  </a:lnTo>
                  <a:lnTo>
                    <a:pt x="193" y="92"/>
                  </a:lnTo>
                  <a:lnTo>
                    <a:pt x="192" y="94"/>
                  </a:lnTo>
                  <a:lnTo>
                    <a:pt x="192" y="98"/>
                  </a:lnTo>
                  <a:lnTo>
                    <a:pt x="192" y="105"/>
                  </a:lnTo>
                  <a:lnTo>
                    <a:pt x="189" y="116"/>
                  </a:lnTo>
                  <a:lnTo>
                    <a:pt x="187" y="128"/>
                  </a:lnTo>
                  <a:lnTo>
                    <a:pt x="182" y="138"/>
                  </a:lnTo>
                  <a:lnTo>
                    <a:pt x="178" y="147"/>
                  </a:lnTo>
                  <a:lnTo>
                    <a:pt x="174" y="156"/>
                  </a:lnTo>
                  <a:lnTo>
                    <a:pt x="169" y="164"/>
                  </a:lnTo>
                  <a:lnTo>
                    <a:pt x="162" y="170"/>
                  </a:lnTo>
                  <a:lnTo>
                    <a:pt x="154" y="176"/>
                  </a:lnTo>
                  <a:lnTo>
                    <a:pt x="146" y="181"/>
                  </a:lnTo>
                  <a:lnTo>
                    <a:pt x="139" y="186"/>
                  </a:lnTo>
                  <a:lnTo>
                    <a:pt x="128" y="188"/>
                  </a:lnTo>
                  <a:lnTo>
                    <a:pt x="118" y="192"/>
                  </a:lnTo>
                  <a:lnTo>
                    <a:pt x="112" y="192"/>
                  </a:lnTo>
                  <a:lnTo>
                    <a:pt x="108" y="193"/>
                  </a:lnTo>
                  <a:lnTo>
                    <a:pt x="98" y="194"/>
                  </a:lnTo>
                  <a:lnTo>
                    <a:pt x="75" y="192"/>
                  </a:lnTo>
                  <a:lnTo>
                    <a:pt x="57" y="187"/>
                  </a:lnTo>
                  <a:lnTo>
                    <a:pt x="39" y="177"/>
                  </a:lnTo>
                  <a:lnTo>
                    <a:pt x="26" y="166"/>
                  </a:lnTo>
                  <a:lnTo>
                    <a:pt x="19" y="158"/>
                  </a:lnTo>
                  <a:lnTo>
                    <a:pt x="14" y="151"/>
                  </a:lnTo>
                  <a:lnTo>
                    <a:pt x="6" y="133"/>
                  </a:lnTo>
                  <a:lnTo>
                    <a:pt x="2" y="122"/>
                  </a:lnTo>
                  <a:lnTo>
                    <a:pt x="1" y="112"/>
                  </a:lnTo>
                  <a:lnTo>
                    <a:pt x="0" y="90"/>
                  </a:lnTo>
                  <a:lnTo>
                    <a:pt x="1" y="67"/>
                  </a:lnTo>
                  <a:lnTo>
                    <a:pt x="4" y="49"/>
                  </a:lnTo>
                  <a:lnTo>
                    <a:pt x="12" y="33"/>
                  </a:lnTo>
                  <a:lnTo>
                    <a:pt x="22" y="21"/>
                  </a:lnTo>
                  <a:lnTo>
                    <a:pt x="33" y="10"/>
                  </a:lnTo>
                  <a:lnTo>
                    <a:pt x="49" y="4"/>
                  </a:lnTo>
                  <a:lnTo>
                    <a:pt x="67" y="1"/>
                  </a:lnTo>
                  <a:lnTo>
                    <a:pt x="87" y="0"/>
                  </a:lnTo>
                  <a:lnTo>
                    <a:pt x="108" y="0"/>
                  </a:lnTo>
                  <a:close/>
                  <a:moveTo>
                    <a:pt x="73" y="57"/>
                  </a:moveTo>
                  <a:lnTo>
                    <a:pt x="63" y="57"/>
                  </a:lnTo>
                  <a:lnTo>
                    <a:pt x="56" y="60"/>
                  </a:lnTo>
                  <a:lnTo>
                    <a:pt x="45" y="67"/>
                  </a:lnTo>
                  <a:lnTo>
                    <a:pt x="40" y="70"/>
                  </a:lnTo>
                  <a:lnTo>
                    <a:pt x="38" y="78"/>
                  </a:lnTo>
                  <a:lnTo>
                    <a:pt x="36" y="85"/>
                  </a:lnTo>
                  <a:lnTo>
                    <a:pt x="36" y="94"/>
                  </a:lnTo>
                  <a:lnTo>
                    <a:pt x="36" y="102"/>
                  </a:lnTo>
                  <a:lnTo>
                    <a:pt x="38" y="109"/>
                  </a:lnTo>
                  <a:lnTo>
                    <a:pt x="40" y="115"/>
                  </a:lnTo>
                  <a:lnTo>
                    <a:pt x="45" y="122"/>
                  </a:lnTo>
                  <a:lnTo>
                    <a:pt x="49" y="126"/>
                  </a:lnTo>
                  <a:lnTo>
                    <a:pt x="56" y="129"/>
                  </a:lnTo>
                  <a:lnTo>
                    <a:pt x="63" y="132"/>
                  </a:lnTo>
                  <a:lnTo>
                    <a:pt x="73" y="134"/>
                  </a:lnTo>
                  <a:lnTo>
                    <a:pt x="73" y="57"/>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10" name="Freeform 214"/>
            <p:cNvSpPr>
              <a:spLocks/>
            </p:cNvSpPr>
            <p:nvPr/>
          </p:nvSpPr>
          <p:spPr bwMode="auto">
            <a:xfrm>
              <a:off x="879" y="3105"/>
              <a:ext cx="61" cy="45"/>
            </a:xfrm>
            <a:custGeom>
              <a:avLst/>
              <a:gdLst/>
              <a:ahLst/>
              <a:cxnLst>
                <a:cxn ang="0">
                  <a:pos x="57" y="0"/>
                </a:cxn>
                <a:cxn ang="0">
                  <a:pos x="57" y="6"/>
                </a:cxn>
                <a:cxn ang="0">
                  <a:pos x="56" y="10"/>
                </a:cxn>
                <a:cxn ang="0">
                  <a:pos x="56" y="18"/>
                </a:cxn>
                <a:cxn ang="0">
                  <a:pos x="54" y="33"/>
                </a:cxn>
                <a:cxn ang="0">
                  <a:pos x="54" y="43"/>
                </a:cxn>
                <a:cxn ang="0">
                  <a:pos x="57" y="54"/>
                </a:cxn>
                <a:cxn ang="0">
                  <a:pos x="62" y="75"/>
                </a:cxn>
                <a:cxn ang="0">
                  <a:pos x="185" y="75"/>
                </a:cxn>
                <a:cxn ang="0">
                  <a:pos x="185" y="135"/>
                </a:cxn>
                <a:cxn ang="0">
                  <a:pos x="0" y="135"/>
                </a:cxn>
                <a:cxn ang="0">
                  <a:pos x="0" y="75"/>
                </a:cxn>
                <a:cxn ang="0">
                  <a:pos x="28" y="75"/>
                </a:cxn>
                <a:cxn ang="0">
                  <a:pos x="14" y="57"/>
                </a:cxn>
                <a:cxn ang="0">
                  <a:pos x="6" y="41"/>
                </a:cxn>
                <a:cxn ang="0">
                  <a:pos x="2" y="27"/>
                </a:cxn>
                <a:cxn ang="0">
                  <a:pos x="0" y="15"/>
                </a:cxn>
                <a:cxn ang="0">
                  <a:pos x="0" y="7"/>
                </a:cxn>
                <a:cxn ang="0">
                  <a:pos x="0" y="0"/>
                </a:cxn>
                <a:cxn ang="0">
                  <a:pos x="57" y="0"/>
                </a:cxn>
              </a:cxnLst>
              <a:rect l="0" t="0" r="r" b="b"/>
              <a:pathLst>
                <a:path w="185" h="135">
                  <a:moveTo>
                    <a:pt x="57" y="0"/>
                  </a:moveTo>
                  <a:lnTo>
                    <a:pt x="57" y="6"/>
                  </a:lnTo>
                  <a:lnTo>
                    <a:pt x="56" y="10"/>
                  </a:lnTo>
                  <a:lnTo>
                    <a:pt x="56" y="18"/>
                  </a:lnTo>
                  <a:lnTo>
                    <a:pt x="54" y="33"/>
                  </a:lnTo>
                  <a:lnTo>
                    <a:pt x="54" y="43"/>
                  </a:lnTo>
                  <a:lnTo>
                    <a:pt x="57" y="54"/>
                  </a:lnTo>
                  <a:lnTo>
                    <a:pt x="62" y="75"/>
                  </a:lnTo>
                  <a:lnTo>
                    <a:pt x="185" y="75"/>
                  </a:lnTo>
                  <a:lnTo>
                    <a:pt x="185" y="135"/>
                  </a:lnTo>
                  <a:lnTo>
                    <a:pt x="0" y="135"/>
                  </a:lnTo>
                  <a:lnTo>
                    <a:pt x="0" y="75"/>
                  </a:lnTo>
                  <a:lnTo>
                    <a:pt x="28" y="75"/>
                  </a:lnTo>
                  <a:lnTo>
                    <a:pt x="14" y="57"/>
                  </a:lnTo>
                  <a:lnTo>
                    <a:pt x="6" y="41"/>
                  </a:lnTo>
                  <a:lnTo>
                    <a:pt x="2" y="27"/>
                  </a:lnTo>
                  <a:lnTo>
                    <a:pt x="0" y="15"/>
                  </a:lnTo>
                  <a:lnTo>
                    <a:pt x="0" y="7"/>
                  </a:lnTo>
                  <a:lnTo>
                    <a:pt x="0" y="0"/>
                  </a:lnTo>
                  <a:lnTo>
                    <a:pt x="57"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11" name="Freeform 215"/>
            <p:cNvSpPr>
              <a:spLocks/>
            </p:cNvSpPr>
            <p:nvPr/>
          </p:nvSpPr>
          <p:spPr bwMode="auto">
            <a:xfrm>
              <a:off x="879" y="3032"/>
              <a:ext cx="84" cy="70"/>
            </a:xfrm>
            <a:custGeom>
              <a:avLst/>
              <a:gdLst/>
              <a:ahLst/>
              <a:cxnLst>
                <a:cxn ang="0">
                  <a:pos x="120" y="102"/>
                </a:cxn>
                <a:cxn ang="0">
                  <a:pos x="0" y="60"/>
                </a:cxn>
                <a:cxn ang="0">
                  <a:pos x="0" y="0"/>
                </a:cxn>
                <a:cxn ang="0">
                  <a:pos x="252" y="102"/>
                </a:cxn>
                <a:cxn ang="0">
                  <a:pos x="252" y="167"/>
                </a:cxn>
                <a:cxn ang="0">
                  <a:pos x="184" y="137"/>
                </a:cxn>
                <a:cxn ang="0">
                  <a:pos x="0" y="209"/>
                </a:cxn>
                <a:cxn ang="0">
                  <a:pos x="0" y="146"/>
                </a:cxn>
                <a:cxn ang="0">
                  <a:pos x="120" y="102"/>
                </a:cxn>
              </a:cxnLst>
              <a:rect l="0" t="0" r="r" b="b"/>
              <a:pathLst>
                <a:path w="252" h="209">
                  <a:moveTo>
                    <a:pt x="120" y="102"/>
                  </a:moveTo>
                  <a:lnTo>
                    <a:pt x="0" y="60"/>
                  </a:lnTo>
                  <a:lnTo>
                    <a:pt x="0" y="0"/>
                  </a:lnTo>
                  <a:lnTo>
                    <a:pt x="252" y="102"/>
                  </a:lnTo>
                  <a:lnTo>
                    <a:pt x="252" y="167"/>
                  </a:lnTo>
                  <a:lnTo>
                    <a:pt x="184" y="137"/>
                  </a:lnTo>
                  <a:lnTo>
                    <a:pt x="0" y="209"/>
                  </a:lnTo>
                  <a:lnTo>
                    <a:pt x="0" y="146"/>
                  </a:lnTo>
                  <a:lnTo>
                    <a:pt x="120" y="102"/>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12" name="Freeform 216"/>
            <p:cNvSpPr>
              <a:spLocks noEditPoints="1"/>
            </p:cNvSpPr>
            <p:nvPr/>
          </p:nvSpPr>
          <p:spPr bwMode="auto">
            <a:xfrm>
              <a:off x="859" y="2915"/>
              <a:ext cx="81" cy="67"/>
            </a:xfrm>
            <a:custGeom>
              <a:avLst/>
              <a:gdLst/>
              <a:ahLst/>
              <a:cxnLst>
                <a:cxn ang="0">
                  <a:pos x="78" y="0"/>
                </a:cxn>
                <a:cxn ang="0">
                  <a:pos x="93" y="1"/>
                </a:cxn>
                <a:cxn ang="0">
                  <a:pos x="110" y="6"/>
                </a:cxn>
                <a:cxn ang="0">
                  <a:pos x="123" y="12"/>
                </a:cxn>
                <a:cxn ang="0">
                  <a:pos x="136" y="22"/>
                </a:cxn>
                <a:cxn ang="0">
                  <a:pos x="148" y="37"/>
                </a:cxn>
                <a:cxn ang="0">
                  <a:pos x="159" y="55"/>
                </a:cxn>
                <a:cxn ang="0">
                  <a:pos x="161" y="64"/>
                </a:cxn>
                <a:cxn ang="0">
                  <a:pos x="164" y="74"/>
                </a:cxn>
                <a:cxn ang="0">
                  <a:pos x="166" y="100"/>
                </a:cxn>
                <a:cxn ang="0">
                  <a:pos x="166" y="139"/>
                </a:cxn>
                <a:cxn ang="0">
                  <a:pos x="245" y="139"/>
                </a:cxn>
                <a:cxn ang="0">
                  <a:pos x="245" y="202"/>
                </a:cxn>
                <a:cxn ang="0">
                  <a:pos x="0" y="202"/>
                </a:cxn>
                <a:cxn ang="0">
                  <a:pos x="0" y="98"/>
                </a:cxn>
                <a:cxn ang="0">
                  <a:pos x="2" y="76"/>
                </a:cxn>
                <a:cxn ang="0">
                  <a:pos x="5" y="59"/>
                </a:cxn>
                <a:cxn ang="0">
                  <a:pos x="9" y="43"/>
                </a:cxn>
                <a:cxn ang="0">
                  <a:pos x="17" y="30"/>
                </a:cxn>
                <a:cxn ang="0">
                  <a:pos x="28" y="17"/>
                </a:cxn>
                <a:cxn ang="0">
                  <a:pos x="41" y="7"/>
                </a:cxn>
                <a:cxn ang="0">
                  <a:pos x="58" y="1"/>
                </a:cxn>
                <a:cxn ang="0">
                  <a:pos x="78" y="0"/>
                </a:cxn>
                <a:cxn ang="0">
                  <a:pos x="80" y="65"/>
                </a:cxn>
                <a:cxn ang="0">
                  <a:pos x="69" y="66"/>
                </a:cxn>
                <a:cxn ang="0">
                  <a:pos x="62" y="71"/>
                </a:cxn>
                <a:cxn ang="0">
                  <a:pos x="51" y="84"/>
                </a:cxn>
                <a:cxn ang="0">
                  <a:pos x="47" y="103"/>
                </a:cxn>
                <a:cxn ang="0">
                  <a:pos x="46" y="114"/>
                </a:cxn>
                <a:cxn ang="0">
                  <a:pos x="46" y="128"/>
                </a:cxn>
                <a:cxn ang="0">
                  <a:pos x="46" y="139"/>
                </a:cxn>
                <a:cxn ang="0">
                  <a:pos x="119" y="139"/>
                </a:cxn>
                <a:cxn ang="0">
                  <a:pos x="119" y="120"/>
                </a:cxn>
                <a:cxn ang="0">
                  <a:pos x="118" y="104"/>
                </a:cxn>
                <a:cxn ang="0">
                  <a:pos x="118" y="94"/>
                </a:cxn>
                <a:cxn ang="0">
                  <a:pos x="114" y="84"/>
                </a:cxn>
                <a:cxn ang="0">
                  <a:pos x="110" y="77"/>
                </a:cxn>
                <a:cxn ang="0">
                  <a:pos x="104" y="71"/>
                </a:cxn>
                <a:cxn ang="0">
                  <a:pos x="98" y="67"/>
                </a:cxn>
                <a:cxn ang="0">
                  <a:pos x="89" y="65"/>
                </a:cxn>
                <a:cxn ang="0">
                  <a:pos x="80" y="65"/>
                </a:cxn>
              </a:cxnLst>
              <a:rect l="0" t="0" r="r" b="b"/>
              <a:pathLst>
                <a:path w="245" h="202">
                  <a:moveTo>
                    <a:pt x="78" y="0"/>
                  </a:moveTo>
                  <a:lnTo>
                    <a:pt x="93" y="1"/>
                  </a:lnTo>
                  <a:lnTo>
                    <a:pt x="110" y="6"/>
                  </a:lnTo>
                  <a:lnTo>
                    <a:pt x="123" y="12"/>
                  </a:lnTo>
                  <a:lnTo>
                    <a:pt x="136" y="22"/>
                  </a:lnTo>
                  <a:lnTo>
                    <a:pt x="148" y="37"/>
                  </a:lnTo>
                  <a:lnTo>
                    <a:pt x="159" y="55"/>
                  </a:lnTo>
                  <a:lnTo>
                    <a:pt x="161" y="64"/>
                  </a:lnTo>
                  <a:lnTo>
                    <a:pt x="164" y="74"/>
                  </a:lnTo>
                  <a:lnTo>
                    <a:pt x="166" y="100"/>
                  </a:lnTo>
                  <a:lnTo>
                    <a:pt x="166" y="139"/>
                  </a:lnTo>
                  <a:lnTo>
                    <a:pt x="245" y="139"/>
                  </a:lnTo>
                  <a:lnTo>
                    <a:pt x="245" y="202"/>
                  </a:lnTo>
                  <a:lnTo>
                    <a:pt x="0" y="202"/>
                  </a:lnTo>
                  <a:lnTo>
                    <a:pt x="0" y="98"/>
                  </a:lnTo>
                  <a:lnTo>
                    <a:pt x="2" y="76"/>
                  </a:lnTo>
                  <a:lnTo>
                    <a:pt x="5" y="59"/>
                  </a:lnTo>
                  <a:lnTo>
                    <a:pt x="9" y="43"/>
                  </a:lnTo>
                  <a:lnTo>
                    <a:pt x="17" y="30"/>
                  </a:lnTo>
                  <a:lnTo>
                    <a:pt x="28" y="17"/>
                  </a:lnTo>
                  <a:lnTo>
                    <a:pt x="41" y="7"/>
                  </a:lnTo>
                  <a:lnTo>
                    <a:pt x="58" y="1"/>
                  </a:lnTo>
                  <a:lnTo>
                    <a:pt x="78" y="0"/>
                  </a:lnTo>
                  <a:close/>
                  <a:moveTo>
                    <a:pt x="80" y="65"/>
                  </a:moveTo>
                  <a:lnTo>
                    <a:pt x="69" y="66"/>
                  </a:lnTo>
                  <a:lnTo>
                    <a:pt x="62" y="71"/>
                  </a:lnTo>
                  <a:lnTo>
                    <a:pt x="51" y="84"/>
                  </a:lnTo>
                  <a:lnTo>
                    <a:pt x="47" y="103"/>
                  </a:lnTo>
                  <a:lnTo>
                    <a:pt x="46" y="114"/>
                  </a:lnTo>
                  <a:lnTo>
                    <a:pt x="46" y="128"/>
                  </a:lnTo>
                  <a:lnTo>
                    <a:pt x="46" y="139"/>
                  </a:lnTo>
                  <a:lnTo>
                    <a:pt x="119" y="139"/>
                  </a:lnTo>
                  <a:lnTo>
                    <a:pt x="119" y="120"/>
                  </a:lnTo>
                  <a:lnTo>
                    <a:pt x="118" y="104"/>
                  </a:lnTo>
                  <a:lnTo>
                    <a:pt x="118" y="94"/>
                  </a:lnTo>
                  <a:lnTo>
                    <a:pt x="114" y="84"/>
                  </a:lnTo>
                  <a:lnTo>
                    <a:pt x="110" y="77"/>
                  </a:lnTo>
                  <a:lnTo>
                    <a:pt x="104" y="71"/>
                  </a:lnTo>
                  <a:lnTo>
                    <a:pt x="98" y="67"/>
                  </a:lnTo>
                  <a:lnTo>
                    <a:pt x="89" y="65"/>
                  </a:lnTo>
                  <a:lnTo>
                    <a:pt x="80" y="65"/>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13" name="Freeform 217"/>
            <p:cNvSpPr>
              <a:spLocks noEditPoints="1"/>
            </p:cNvSpPr>
            <p:nvPr/>
          </p:nvSpPr>
          <p:spPr bwMode="auto">
            <a:xfrm>
              <a:off x="877" y="2838"/>
              <a:ext cx="65" cy="67"/>
            </a:xfrm>
            <a:custGeom>
              <a:avLst/>
              <a:gdLst/>
              <a:ahLst/>
              <a:cxnLst>
                <a:cxn ang="0">
                  <a:pos x="117" y="1"/>
                </a:cxn>
                <a:cxn ang="0">
                  <a:pos x="138" y="6"/>
                </a:cxn>
                <a:cxn ang="0">
                  <a:pos x="160" y="19"/>
                </a:cxn>
                <a:cxn ang="0">
                  <a:pos x="180" y="39"/>
                </a:cxn>
                <a:cxn ang="0">
                  <a:pos x="193" y="78"/>
                </a:cxn>
                <a:cxn ang="0">
                  <a:pos x="194" y="105"/>
                </a:cxn>
                <a:cxn ang="0">
                  <a:pos x="193" y="116"/>
                </a:cxn>
                <a:cxn ang="0">
                  <a:pos x="190" y="132"/>
                </a:cxn>
                <a:cxn ang="0">
                  <a:pos x="183" y="151"/>
                </a:cxn>
                <a:cxn ang="0">
                  <a:pos x="180" y="159"/>
                </a:cxn>
                <a:cxn ang="0">
                  <a:pos x="169" y="175"/>
                </a:cxn>
                <a:cxn ang="0">
                  <a:pos x="153" y="186"/>
                </a:cxn>
                <a:cxn ang="0">
                  <a:pos x="145" y="189"/>
                </a:cxn>
                <a:cxn ang="0">
                  <a:pos x="127" y="197"/>
                </a:cxn>
                <a:cxn ang="0">
                  <a:pos x="111" y="199"/>
                </a:cxn>
                <a:cxn ang="0">
                  <a:pos x="97" y="201"/>
                </a:cxn>
                <a:cxn ang="0">
                  <a:pos x="56" y="194"/>
                </a:cxn>
                <a:cxn ang="0">
                  <a:pos x="25" y="175"/>
                </a:cxn>
                <a:cxn ang="0">
                  <a:pos x="13" y="159"/>
                </a:cxn>
                <a:cxn ang="0">
                  <a:pos x="6" y="143"/>
                </a:cxn>
                <a:cxn ang="0">
                  <a:pos x="1" y="122"/>
                </a:cxn>
                <a:cxn ang="0">
                  <a:pos x="1" y="78"/>
                </a:cxn>
                <a:cxn ang="0">
                  <a:pos x="14" y="39"/>
                </a:cxn>
                <a:cxn ang="0">
                  <a:pos x="39" y="14"/>
                </a:cxn>
                <a:cxn ang="0">
                  <a:pos x="74" y="1"/>
                </a:cxn>
                <a:cxn ang="0">
                  <a:pos x="142" y="72"/>
                </a:cxn>
                <a:cxn ang="0">
                  <a:pos x="112" y="61"/>
                </a:cxn>
                <a:cxn ang="0">
                  <a:pos x="82" y="61"/>
                </a:cxn>
                <a:cxn ang="0">
                  <a:pos x="52" y="72"/>
                </a:cxn>
                <a:cxn ang="0">
                  <a:pos x="43" y="85"/>
                </a:cxn>
                <a:cxn ang="0">
                  <a:pos x="40" y="108"/>
                </a:cxn>
                <a:cxn ang="0">
                  <a:pos x="46" y="121"/>
                </a:cxn>
                <a:cxn ang="0">
                  <a:pos x="58" y="133"/>
                </a:cxn>
                <a:cxn ang="0">
                  <a:pos x="81" y="139"/>
                </a:cxn>
                <a:cxn ang="0">
                  <a:pos x="98" y="140"/>
                </a:cxn>
                <a:cxn ang="0">
                  <a:pos x="104" y="139"/>
                </a:cxn>
                <a:cxn ang="0">
                  <a:pos x="123" y="138"/>
                </a:cxn>
                <a:cxn ang="0">
                  <a:pos x="136" y="131"/>
                </a:cxn>
                <a:cxn ang="0">
                  <a:pos x="147" y="122"/>
                </a:cxn>
                <a:cxn ang="0">
                  <a:pos x="147" y="119"/>
                </a:cxn>
                <a:cxn ang="0">
                  <a:pos x="151" y="116"/>
                </a:cxn>
                <a:cxn ang="0">
                  <a:pos x="151" y="109"/>
                </a:cxn>
                <a:cxn ang="0">
                  <a:pos x="152" y="108"/>
                </a:cxn>
                <a:cxn ang="0">
                  <a:pos x="152" y="101"/>
                </a:cxn>
                <a:cxn ang="0">
                  <a:pos x="153" y="99"/>
                </a:cxn>
                <a:cxn ang="0">
                  <a:pos x="147" y="78"/>
                </a:cxn>
              </a:cxnLst>
              <a:rect l="0" t="0" r="r" b="b"/>
              <a:pathLst>
                <a:path w="195" h="201">
                  <a:moveTo>
                    <a:pt x="97" y="0"/>
                  </a:moveTo>
                  <a:lnTo>
                    <a:pt x="117" y="1"/>
                  </a:lnTo>
                  <a:lnTo>
                    <a:pt x="127" y="2"/>
                  </a:lnTo>
                  <a:lnTo>
                    <a:pt x="138" y="6"/>
                  </a:lnTo>
                  <a:lnTo>
                    <a:pt x="153" y="14"/>
                  </a:lnTo>
                  <a:lnTo>
                    <a:pt x="160" y="19"/>
                  </a:lnTo>
                  <a:lnTo>
                    <a:pt x="169" y="26"/>
                  </a:lnTo>
                  <a:lnTo>
                    <a:pt x="180" y="39"/>
                  </a:lnTo>
                  <a:lnTo>
                    <a:pt x="188" y="57"/>
                  </a:lnTo>
                  <a:lnTo>
                    <a:pt x="193" y="78"/>
                  </a:lnTo>
                  <a:lnTo>
                    <a:pt x="195" y="101"/>
                  </a:lnTo>
                  <a:lnTo>
                    <a:pt x="194" y="105"/>
                  </a:lnTo>
                  <a:lnTo>
                    <a:pt x="194" y="111"/>
                  </a:lnTo>
                  <a:lnTo>
                    <a:pt x="193" y="116"/>
                  </a:lnTo>
                  <a:lnTo>
                    <a:pt x="193" y="122"/>
                  </a:lnTo>
                  <a:lnTo>
                    <a:pt x="190" y="132"/>
                  </a:lnTo>
                  <a:lnTo>
                    <a:pt x="188" y="143"/>
                  </a:lnTo>
                  <a:lnTo>
                    <a:pt x="183" y="151"/>
                  </a:lnTo>
                  <a:lnTo>
                    <a:pt x="181" y="155"/>
                  </a:lnTo>
                  <a:lnTo>
                    <a:pt x="180" y="159"/>
                  </a:lnTo>
                  <a:lnTo>
                    <a:pt x="174" y="167"/>
                  </a:lnTo>
                  <a:lnTo>
                    <a:pt x="169" y="175"/>
                  </a:lnTo>
                  <a:lnTo>
                    <a:pt x="160" y="180"/>
                  </a:lnTo>
                  <a:lnTo>
                    <a:pt x="153" y="186"/>
                  </a:lnTo>
                  <a:lnTo>
                    <a:pt x="148" y="187"/>
                  </a:lnTo>
                  <a:lnTo>
                    <a:pt x="145" y="189"/>
                  </a:lnTo>
                  <a:lnTo>
                    <a:pt x="138" y="194"/>
                  </a:lnTo>
                  <a:lnTo>
                    <a:pt x="127" y="197"/>
                  </a:lnTo>
                  <a:lnTo>
                    <a:pt x="117" y="199"/>
                  </a:lnTo>
                  <a:lnTo>
                    <a:pt x="111" y="199"/>
                  </a:lnTo>
                  <a:lnTo>
                    <a:pt x="106" y="200"/>
                  </a:lnTo>
                  <a:lnTo>
                    <a:pt x="97" y="201"/>
                  </a:lnTo>
                  <a:lnTo>
                    <a:pt x="74" y="199"/>
                  </a:lnTo>
                  <a:lnTo>
                    <a:pt x="56" y="194"/>
                  </a:lnTo>
                  <a:lnTo>
                    <a:pt x="38" y="186"/>
                  </a:lnTo>
                  <a:lnTo>
                    <a:pt x="25" y="175"/>
                  </a:lnTo>
                  <a:lnTo>
                    <a:pt x="18" y="167"/>
                  </a:lnTo>
                  <a:lnTo>
                    <a:pt x="13" y="159"/>
                  </a:lnTo>
                  <a:lnTo>
                    <a:pt x="8" y="151"/>
                  </a:lnTo>
                  <a:lnTo>
                    <a:pt x="6" y="143"/>
                  </a:lnTo>
                  <a:lnTo>
                    <a:pt x="2" y="132"/>
                  </a:lnTo>
                  <a:lnTo>
                    <a:pt x="1" y="122"/>
                  </a:lnTo>
                  <a:lnTo>
                    <a:pt x="0" y="101"/>
                  </a:lnTo>
                  <a:lnTo>
                    <a:pt x="1" y="78"/>
                  </a:lnTo>
                  <a:lnTo>
                    <a:pt x="6" y="57"/>
                  </a:lnTo>
                  <a:lnTo>
                    <a:pt x="14" y="39"/>
                  </a:lnTo>
                  <a:lnTo>
                    <a:pt x="26" y="26"/>
                  </a:lnTo>
                  <a:lnTo>
                    <a:pt x="39" y="14"/>
                  </a:lnTo>
                  <a:lnTo>
                    <a:pt x="56" y="6"/>
                  </a:lnTo>
                  <a:lnTo>
                    <a:pt x="74" y="1"/>
                  </a:lnTo>
                  <a:lnTo>
                    <a:pt x="97" y="0"/>
                  </a:lnTo>
                  <a:close/>
                  <a:moveTo>
                    <a:pt x="142" y="72"/>
                  </a:moveTo>
                  <a:lnTo>
                    <a:pt x="126" y="63"/>
                  </a:lnTo>
                  <a:lnTo>
                    <a:pt x="112" y="61"/>
                  </a:lnTo>
                  <a:lnTo>
                    <a:pt x="98" y="61"/>
                  </a:lnTo>
                  <a:lnTo>
                    <a:pt x="82" y="61"/>
                  </a:lnTo>
                  <a:lnTo>
                    <a:pt x="70" y="63"/>
                  </a:lnTo>
                  <a:lnTo>
                    <a:pt x="52" y="72"/>
                  </a:lnTo>
                  <a:lnTo>
                    <a:pt x="46" y="77"/>
                  </a:lnTo>
                  <a:lnTo>
                    <a:pt x="43" y="85"/>
                  </a:lnTo>
                  <a:lnTo>
                    <a:pt x="40" y="101"/>
                  </a:lnTo>
                  <a:lnTo>
                    <a:pt x="40" y="108"/>
                  </a:lnTo>
                  <a:lnTo>
                    <a:pt x="43" y="115"/>
                  </a:lnTo>
                  <a:lnTo>
                    <a:pt x="46" y="121"/>
                  </a:lnTo>
                  <a:lnTo>
                    <a:pt x="52" y="128"/>
                  </a:lnTo>
                  <a:lnTo>
                    <a:pt x="58" y="133"/>
                  </a:lnTo>
                  <a:lnTo>
                    <a:pt x="69" y="137"/>
                  </a:lnTo>
                  <a:lnTo>
                    <a:pt x="81" y="139"/>
                  </a:lnTo>
                  <a:lnTo>
                    <a:pt x="88" y="139"/>
                  </a:lnTo>
                  <a:lnTo>
                    <a:pt x="98" y="140"/>
                  </a:lnTo>
                  <a:lnTo>
                    <a:pt x="100" y="139"/>
                  </a:lnTo>
                  <a:lnTo>
                    <a:pt x="104" y="139"/>
                  </a:lnTo>
                  <a:lnTo>
                    <a:pt x="111" y="139"/>
                  </a:lnTo>
                  <a:lnTo>
                    <a:pt x="123" y="138"/>
                  </a:lnTo>
                  <a:lnTo>
                    <a:pt x="133" y="133"/>
                  </a:lnTo>
                  <a:lnTo>
                    <a:pt x="136" y="131"/>
                  </a:lnTo>
                  <a:lnTo>
                    <a:pt x="141" y="129"/>
                  </a:lnTo>
                  <a:lnTo>
                    <a:pt x="147" y="122"/>
                  </a:lnTo>
                  <a:lnTo>
                    <a:pt x="147" y="120"/>
                  </a:lnTo>
                  <a:lnTo>
                    <a:pt x="147" y="119"/>
                  </a:lnTo>
                  <a:lnTo>
                    <a:pt x="148" y="119"/>
                  </a:lnTo>
                  <a:lnTo>
                    <a:pt x="151" y="116"/>
                  </a:lnTo>
                  <a:lnTo>
                    <a:pt x="151" y="111"/>
                  </a:lnTo>
                  <a:lnTo>
                    <a:pt x="151" y="109"/>
                  </a:lnTo>
                  <a:lnTo>
                    <a:pt x="151" y="108"/>
                  </a:lnTo>
                  <a:lnTo>
                    <a:pt x="152" y="108"/>
                  </a:lnTo>
                  <a:lnTo>
                    <a:pt x="152" y="103"/>
                  </a:lnTo>
                  <a:lnTo>
                    <a:pt x="152" y="101"/>
                  </a:lnTo>
                  <a:lnTo>
                    <a:pt x="152" y="99"/>
                  </a:lnTo>
                  <a:lnTo>
                    <a:pt x="153" y="99"/>
                  </a:lnTo>
                  <a:lnTo>
                    <a:pt x="151" y="85"/>
                  </a:lnTo>
                  <a:lnTo>
                    <a:pt x="147" y="78"/>
                  </a:lnTo>
                  <a:lnTo>
                    <a:pt x="142" y="72"/>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14" name="Freeform 218"/>
            <p:cNvSpPr>
              <a:spLocks noEditPoints="1"/>
            </p:cNvSpPr>
            <p:nvPr/>
          </p:nvSpPr>
          <p:spPr bwMode="auto">
            <a:xfrm>
              <a:off x="855" y="2804"/>
              <a:ext cx="85" cy="21"/>
            </a:xfrm>
            <a:custGeom>
              <a:avLst/>
              <a:gdLst/>
              <a:ahLst/>
              <a:cxnLst>
                <a:cxn ang="0">
                  <a:pos x="255" y="1"/>
                </a:cxn>
                <a:cxn ang="0">
                  <a:pos x="255" y="61"/>
                </a:cxn>
                <a:cxn ang="0">
                  <a:pos x="70" y="61"/>
                </a:cxn>
                <a:cxn ang="0">
                  <a:pos x="70" y="1"/>
                </a:cxn>
                <a:cxn ang="0">
                  <a:pos x="255" y="1"/>
                </a:cxn>
                <a:cxn ang="0">
                  <a:pos x="45" y="0"/>
                </a:cxn>
                <a:cxn ang="0">
                  <a:pos x="45" y="62"/>
                </a:cxn>
                <a:cxn ang="0">
                  <a:pos x="0" y="62"/>
                </a:cxn>
                <a:cxn ang="0">
                  <a:pos x="0" y="0"/>
                </a:cxn>
                <a:cxn ang="0">
                  <a:pos x="45" y="0"/>
                </a:cxn>
              </a:cxnLst>
              <a:rect l="0" t="0" r="r" b="b"/>
              <a:pathLst>
                <a:path w="255" h="62">
                  <a:moveTo>
                    <a:pt x="255" y="1"/>
                  </a:moveTo>
                  <a:lnTo>
                    <a:pt x="255" y="61"/>
                  </a:lnTo>
                  <a:lnTo>
                    <a:pt x="70" y="61"/>
                  </a:lnTo>
                  <a:lnTo>
                    <a:pt x="70" y="1"/>
                  </a:lnTo>
                  <a:lnTo>
                    <a:pt x="255" y="1"/>
                  </a:lnTo>
                  <a:close/>
                  <a:moveTo>
                    <a:pt x="45" y="0"/>
                  </a:moveTo>
                  <a:lnTo>
                    <a:pt x="45" y="62"/>
                  </a:lnTo>
                  <a:lnTo>
                    <a:pt x="0" y="62"/>
                  </a:lnTo>
                  <a:lnTo>
                    <a:pt x="0" y="0"/>
                  </a:lnTo>
                  <a:lnTo>
                    <a:pt x="45"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15" name="Freeform 219"/>
            <p:cNvSpPr>
              <a:spLocks/>
            </p:cNvSpPr>
            <p:nvPr/>
          </p:nvSpPr>
          <p:spPr bwMode="auto">
            <a:xfrm>
              <a:off x="877" y="2724"/>
              <a:ext cx="63" cy="62"/>
            </a:xfrm>
            <a:custGeom>
              <a:avLst/>
              <a:gdLst/>
              <a:ahLst/>
              <a:cxnLst>
                <a:cxn ang="0">
                  <a:pos x="189" y="0"/>
                </a:cxn>
                <a:cxn ang="0">
                  <a:pos x="189" y="59"/>
                </a:cxn>
                <a:cxn ang="0">
                  <a:pos x="98" y="59"/>
                </a:cxn>
                <a:cxn ang="0">
                  <a:pos x="75" y="60"/>
                </a:cxn>
                <a:cxn ang="0">
                  <a:pos x="66" y="61"/>
                </a:cxn>
                <a:cxn ang="0">
                  <a:pos x="60" y="63"/>
                </a:cxn>
                <a:cxn ang="0">
                  <a:pos x="54" y="67"/>
                </a:cxn>
                <a:cxn ang="0">
                  <a:pos x="50" y="73"/>
                </a:cxn>
                <a:cxn ang="0">
                  <a:pos x="48" y="80"/>
                </a:cxn>
                <a:cxn ang="0">
                  <a:pos x="48" y="91"/>
                </a:cxn>
                <a:cxn ang="0">
                  <a:pos x="48" y="98"/>
                </a:cxn>
                <a:cxn ang="0">
                  <a:pos x="50" y="107"/>
                </a:cxn>
                <a:cxn ang="0">
                  <a:pos x="58" y="125"/>
                </a:cxn>
                <a:cxn ang="0">
                  <a:pos x="189" y="125"/>
                </a:cxn>
                <a:cxn ang="0">
                  <a:pos x="189" y="185"/>
                </a:cxn>
                <a:cxn ang="0">
                  <a:pos x="4" y="185"/>
                </a:cxn>
                <a:cxn ang="0">
                  <a:pos x="4" y="125"/>
                </a:cxn>
                <a:cxn ang="0">
                  <a:pos x="25" y="125"/>
                </a:cxn>
                <a:cxn ang="0">
                  <a:pos x="14" y="109"/>
                </a:cxn>
                <a:cxn ang="0">
                  <a:pos x="7" y="95"/>
                </a:cxn>
                <a:cxn ang="0">
                  <a:pos x="1" y="79"/>
                </a:cxn>
                <a:cxn ang="0">
                  <a:pos x="0" y="62"/>
                </a:cxn>
                <a:cxn ang="0">
                  <a:pos x="0" y="48"/>
                </a:cxn>
                <a:cxn ang="0">
                  <a:pos x="3" y="36"/>
                </a:cxn>
                <a:cxn ang="0">
                  <a:pos x="9" y="24"/>
                </a:cxn>
                <a:cxn ang="0">
                  <a:pos x="18" y="15"/>
                </a:cxn>
                <a:cxn ang="0">
                  <a:pos x="26" y="7"/>
                </a:cxn>
                <a:cxn ang="0">
                  <a:pos x="38" y="3"/>
                </a:cxn>
                <a:cxn ang="0">
                  <a:pos x="51" y="0"/>
                </a:cxn>
                <a:cxn ang="0">
                  <a:pos x="69" y="0"/>
                </a:cxn>
                <a:cxn ang="0">
                  <a:pos x="189" y="0"/>
                </a:cxn>
              </a:cxnLst>
              <a:rect l="0" t="0" r="r" b="b"/>
              <a:pathLst>
                <a:path w="189" h="185">
                  <a:moveTo>
                    <a:pt x="189" y="0"/>
                  </a:moveTo>
                  <a:lnTo>
                    <a:pt x="189" y="59"/>
                  </a:lnTo>
                  <a:lnTo>
                    <a:pt x="98" y="59"/>
                  </a:lnTo>
                  <a:lnTo>
                    <a:pt x="75" y="60"/>
                  </a:lnTo>
                  <a:lnTo>
                    <a:pt x="66" y="61"/>
                  </a:lnTo>
                  <a:lnTo>
                    <a:pt x="60" y="63"/>
                  </a:lnTo>
                  <a:lnTo>
                    <a:pt x="54" y="67"/>
                  </a:lnTo>
                  <a:lnTo>
                    <a:pt x="50" y="73"/>
                  </a:lnTo>
                  <a:lnTo>
                    <a:pt x="48" y="80"/>
                  </a:lnTo>
                  <a:lnTo>
                    <a:pt x="48" y="91"/>
                  </a:lnTo>
                  <a:lnTo>
                    <a:pt x="48" y="98"/>
                  </a:lnTo>
                  <a:lnTo>
                    <a:pt x="50" y="107"/>
                  </a:lnTo>
                  <a:lnTo>
                    <a:pt x="58" y="125"/>
                  </a:lnTo>
                  <a:lnTo>
                    <a:pt x="189" y="125"/>
                  </a:lnTo>
                  <a:lnTo>
                    <a:pt x="189" y="185"/>
                  </a:lnTo>
                  <a:lnTo>
                    <a:pt x="4" y="185"/>
                  </a:lnTo>
                  <a:lnTo>
                    <a:pt x="4" y="125"/>
                  </a:lnTo>
                  <a:lnTo>
                    <a:pt x="25" y="125"/>
                  </a:lnTo>
                  <a:lnTo>
                    <a:pt x="14" y="109"/>
                  </a:lnTo>
                  <a:lnTo>
                    <a:pt x="7" y="95"/>
                  </a:lnTo>
                  <a:lnTo>
                    <a:pt x="1" y="79"/>
                  </a:lnTo>
                  <a:lnTo>
                    <a:pt x="0" y="62"/>
                  </a:lnTo>
                  <a:lnTo>
                    <a:pt x="0" y="48"/>
                  </a:lnTo>
                  <a:lnTo>
                    <a:pt x="3" y="36"/>
                  </a:lnTo>
                  <a:lnTo>
                    <a:pt x="9" y="24"/>
                  </a:lnTo>
                  <a:lnTo>
                    <a:pt x="18" y="15"/>
                  </a:lnTo>
                  <a:lnTo>
                    <a:pt x="26" y="7"/>
                  </a:lnTo>
                  <a:lnTo>
                    <a:pt x="38" y="3"/>
                  </a:lnTo>
                  <a:lnTo>
                    <a:pt x="51" y="0"/>
                  </a:lnTo>
                  <a:lnTo>
                    <a:pt x="69" y="0"/>
                  </a:lnTo>
                  <a:lnTo>
                    <a:pt x="189"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16" name="Freeform 220"/>
            <p:cNvSpPr>
              <a:spLocks/>
            </p:cNvSpPr>
            <p:nvPr/>
          </p:nvSpPr>
          <p:spPr bwMode="auto">
            <a:xfrm>
              <a:off x="862" y="2667"/>
              <a:ext cx="80" cy="46"/>
            </a:xfrm>
            <a:custGeom>
              <a:avLst/>
              <a:gdLst/>
              <a:ahLst/>
              <a:cxnLst>
                <a:cxn ang="0">
                  <a:pos x="235" y="0"/>
                </a:cxn>
                <a:cxn ang="0">
                  <a:pos x="239" y="19"/>
                </a:cxn>
                <a:cxn ang="0">
                  <a:pos x="239" y="30"/>
                </a:cxn>
                <a:cxn ang="0">
                  <a:pos x="240" y="46"/>
                </a:cxn>
                <a:cxn ang="0">
                  <a:pos x="239" y="53"/>
                </a:cxn>
                <a:cxn ang="0">
                  <a:pos x="239" y="61"/>
                </a:cxn>
                <a:cxn ang="0">
                  <a:pos x="236" y="76"/>
                </a:cxn>
                <a:cxn ang="0">
                  <a:pos x="231" y="87"/>
                </a:cxn>
                <a:cxn ang="0">
                  <a:pos x="228" y="91"/>
                </a:cxn>
                <a:cxn ang="0">
                  <a:pos x="225" y="97"/>
                </a:cxn>
                <a:cxn ang="0">
                  <a:pos x="221" y="100"/>
                </a:cxn>
                <a:cxn ang="0">
                  <a:pos x="218" y="101"/>
                </a:cxn>
                <a:cxn ang="0">
                  <a:pos x="217" y="103"/>
                </a:cxn>
                <a:cxn ang="0">
                  <a:pos x="211" y="106"/>
                </a:cxn>
                <a:cxn ang="0">
                  <a:pos x="206" y="109"/>
                </a:cxn>
                <a:cxn ang="0">
                  <a:pos x="199" y="111"/>
                </a:cxn>
                <a:cxn ang="0">
                  <a:pos x="193" y="113"/>
                </a:cxn>
                <a:cxn ang="0">
                  <a:pos x="186" y="113"/>
                </a:cxn>
                <a:cxn ang="0">
                  <a:pos x="179" y="114"/>
                </a:cxn>
                <a:cxn ang="0">
                  <a:pos x="92" y="114"/>
                </a:cxn>
                <a:cxn ang="0">
                  <a:pos x="92" y="138"/>
                </a:cxn>
                <a:cxn ang="0">
                  <a:pos x="51" y="138"/>
                </a:cxn>
                <a:cxn ang="0">
                  <a:pos x="51" y="114"/>
                </a:cxn>
                <a:cxn ang="0">
                  <a:pos x="0" y="114"/>
                </a:cxn>
                <a:cxn ang="0">
                  <a:pos x="0" y="55"/>
                </a:cxn>
                <a:cxn ang="0">
                  <a:pos x="51" y="55"/>
                </a:cxn>
                <a:cxn ang="0">
                  <a:pos x="51" y="0"/>
                </a:cxn>
                <a:cxn ang="0">
                  <a:pos x="92" y="0"/>
                </a:cxn>
                <a:cxn ang="0">
                  <a:pos x="92" y="55"/>
                </a:cxn>
                <a:cxn ang="0">
                  <a:pos x="157" y="55"/>
                </a:cxn>
                <a:cxn ang="0">
                  <a:pos x="157" y="54"/>
                </a:cxn>
                <a:cxn ang="0">
                  <a:pos x="158" y="54"/>
                </a:cxn>
                <a:cxn ang="0">
                  <a:pos x="161" y="54"/>
                </a:cxn>
                <a:cxn ang="0">
                  <a:pos x="165" y="54"/>
                </a:cxn>
                <a:cxn ang="0">
                  <a:pos x="174" y="54"/>
                </a:cxn>
                <a:cxn ang="0">
                  <a:pos x="176" y="53"/>
                </a:cxn>
                <a:cxn ang="0">
                  <a:pos x="180" y="53"/>
                </a:cxn>
                <a:cxn ang="0">
                  <a:pos x="187" y="52"/>
                </a:cxn>
                <a:cxn ang="0">
                  <a:pos x="192" y="48"/>
                </a:cxn>
                <a:cxn ang="0">
                  <a:pos x="197" y="45"/>
                </a:cxn>
                <a:cxn ang="0">
                  <a:pos x="199" y="36"/>
                </a:cxn>
                <a:cxn ang="0">
                  <a:pos x="199" y="31"/>
                </a:cxn>
                <a:cxn ang="0">
                  <a:pos x="200" y="27"/>
                </a:cxn>
                <a:cxn ang="0">
                  <a:pos x="199" y="24"/>
                </a:cxn>
                <a:cxn ang="0">
                  <a:pos x="199" y="23"/>
                </a:cxn>
                <a:cxn ang="0">
                  <a:pos x="199" y="21"/>
                </a:cxn>
                <a:cxn ang="0">
                  <a:pos x="198" y="18"/>
                </a:cxn>
                <a:cxn ang="0">
                  <a:pos x="198" y="17"/>
                </a:cxn>
                <a:cxn ang="0">
                  <a:pos x="198" y="15"/>
                </a:cxn>
                <a:cxn ang="0">
                  <a:pos x="195" y="9"/>
                </a:cxn>
                <a:cxn ang="0">
                  <a:pos x="194" y="5"/>
                </a:cxn>
                <a:cxn ang="0">
                  <a:pos x="194" y="0"/>
                </a:cxn>
                <a:cxn ang="0">
                  <a:pos x="235" y="0"/>
                </a:cxn>
              </a:cxnLst>
              <a:rect l="0" t="0" r="r" b="b"/>
              <a:pathLst>
                <a:path w="240" h="138">
                  <a:moveTo>
                    <a:pt x="235" y="0"/>
                  </a:moveTo>
                  <a:lnTo>
                    <a:pt x="239" y="19"/>
                  </a:lnTo>
                  <a:lnTo>
                    <a:pt x="239" y="30"/>
                  </a:lnTo>
                  <a:lnTo>
                    <a:pt x="240" y="46"/>
                  </a:lnTo>
                  <a:lnTo>
                    <a:pt x="239" y="53"/>
                  </a:lnTo>
                  <a:lnTo>
                    <a:pt x="239" y="61"/>
                  </a:lnTo>
                  <a:lnTo>
                    <a:pt x="236" y="76"/>
                  </a:lnTo>
                  <a:lnTo>
                    <a:pt x="231" y="87"/>
                  </a:lnTo>
                  <a:lnTo>
                    <a:pt x="228" y="91"/>
                  </a:lnTo>
                  <a:lnTo>
                    <a:pt x="225" y="97"/>
                  </a:lnTo>
                  <a:lnTo>
                    <a:pt x="221" y="100"/>
                  </a:lnTo>
                  <a:lnTo>
                    <a:pt x="218" y="101"/>
                  </a:lnTo>
                  <a:lnTo>
                    <a:pt x="217" y="103"/>
                  </a:lnTo>
                  <a:lnTo>
                    <a:pt x="211" y="106"/>
                  </a:lnTo>
                  <a:lnTo>
                    <a:pt x="206" y="109"/>
                  </a:lnTo>
                  <a:lnTo>
                    <a:pt x="199" y="111"/>
                  </a:lnTo>
                  <a:lnTo>
                    <a:pt x="193" y="113"/>
                  </a:lnTo>
                  <a:lnTo>
                    <a:pt x="186" y="113"/>
                  </a:lnTo>
                  <a:lnTo>
                    <a:pt x="179" y="114"/>
                  </a:lnTo>
                  <a:lnTo>
                    <a:pt x="92" y="114"/>
                  </a:lnTo>
                  <a:lnTo>
                    <a:pt x="92" y="138"/>
                  </a:lnTo>
                  <a:lnTo>
                    <a:pt x="51" y="138"/>
                  </a:lnTo>
                  <a:lnTo>
                    <a:pt x="51" y="114"/>
                  </a:lnTo>
                  <a:lnTo>
                    <a:pt x="0" y="114"/>
                  </a:lnTo>
                  <a:lnTo>
                    <a:pt x="0" y="55"/>
                  </a:lnTo>
                  <a:lnTo>
                    <a:pt x="51" y="55"/>
                  </a:lnTo>
                  <a:lnTo>
                    <a:pt x="51" y="0"/>
                  </a:lnTo>
                  <a:lnTo>
                    <a:pt x="92" y="0"/>
                  </a:lnTo>
                  <a:lnTo>
                    <a:pt x="92" y="55"/>
                  </a:lnTo>
                  <a:lnTo>
                    <a:pt x="157" y="55"/>
                  </a:lnTo>
                  <a:lnTo>
                    <a:pt x="157" y="54"/>
                  </a:lnTo>
                  <a:lnTo>
                    <a:pt x="158" y="54"/>
                  </a:lnTo>
                  <a:lnTo>
                    <a:pt x="161" y="54"/>
                  </a:lnTo>
                  <a:lnTo>
                    <a:pt x="165" y="54"/>
                  </a:lnTo>
                  <a:lnTo>
                    <a:pt x="174" y="54"/>
                  </a:lnTo>
                  <a:lnTo>
                    <a:pt x="176" y="53"/>
                  </a:lnTo>
                  <a:lnTo>
                    <a:pt x="180" y="53"/>
                  </a:lnTo>
                  <a:lnTo>
                    <a:pt x="187" y="52"/>
                  </a:lnTo>
                  <a:lnTo>
                    <a:pt x="192" y="48"/>
                  </a:lnTo>
                  <a:lnTo>
                    <a:pt x="197" y="45"/>
                  </a:lnTo>
                  <a:lnTo>
                    <a:pt x="199" y="36"/>
                  </a:lnTo>
                  <a:lnTo>
                    <a:pt x="199" y="31"/>
                  </a:lnTo>
                  <a:lnTo>
                    <a:pt x="200" y="27"/>
                  </a:lnTo>
                  <a:lnTo>
                    <a:pt x="199" y="24"/>
                  </a:lnTo>
                  <a:lnTo>
                    <a:pt x="199" y="23"/>
                  </a:lnTo>
                  <a:lnTo>
                    <a:pt x="199" y="21"/>
                  </a:lnTo>
                  <a:lnTo>
                    <a:pt x="198" y="18"/>
                  </a:lnTo>
                  <a:lnTo>
                    <a:pt x="198" y="17"/>
                  </a:lnTo>
                  <a:lnTo>
                    <a:pt x="198" y="15"/>
                  </a:lnTo>
                  <a:lnTo>
                    <a:pt x="195" y="9"/>
                  </a:lnTo>
                  <a:lnTo>
                    <a:pt x="194" y="5"/>
                  </a:lnTo>
                  <a:lnTo>
                    <a:pt x="194" y="0"/>
                  </a:lnTo>
                  <a:lnTo>
                    <a:pt x="235"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17" name="Freeform 221"/>
            <p:cNvSpPr>
              <a:spLocks/>
            </p:cNvSpPr>
            <p:nvPr/>
          </p:nvSpPr>
          <p:spPr bwMode="auto">
            <a:xfrm>
              <a:off x="617" y="2674"/>
              <a:ext cx="117" cy="103"/>
            </a:xfrm>
            <a:custGeom>
              <a:avLst/>
              <a:gdLst/>
              <a:ahLst/>
              <a:cxnLst>
                <a:cxn ang="0">
                  <a:pos x="0" y="0"/>
                </a:cxn>
                <a:cxn ang="0">
                  <a:pos x="72" y="154"/>
                </a:cxn>
                <a:cxn ang="0">
                  <a:pos x="0" y="310"/>
                </a:cxn>
                <a:cxn ang="0">
                  <a:pos x="350" y="154"/>
                </a:cxn>
                <a:cxn ang="0">
                  <a:pos x="0" y="0"/>
                </a:cxn>
              </a:cxnLst>
              <a:rect l="0" t="0" r="r" b="b"/>
              <a:pathLst>
                <a:path w="350" h="310">
                  <a:moveTo>
                    <a:pt x="0" y="0"/>
                  </a:moveTo>
                  <a:lnTo>
                    <a:pt x="72" y="154"/>
                  </a:lnTo>
                  <a:lnTo>
                    <a:pt x="0" y="310"/>
                  </a:lnTo>
                  <a:lnTo>
                    <a:pt x="350" y="154"/>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18" name="Rectangle 222"/>
            <p:cNvSpPr>
              <a:spLocks noChangeArrowheads="1"/>
            </p:cNvSpPr>
            <p:nvPr/>
          </p:nvSpPr>
          <p:spPr bwMode="auto">
            <a:xfrm>
              <a:off x="211" y="3625"/>
              <a:ext cx="271" cy="101"/>
            </a:xfrm>
            <a:prstGeom prst="rect">
              <a:avLst/>
            </a:prstGeom>
            <a:noFill/>
            <a:ln w="9525">
              <a:noFill/>
              <a:miter lim="800000"/>
              <a:headEnd/>
              <a:tailEnd/>
            </a:ln>
          </p:spPr>
          <p:txBody>
            <a:bodyPr wrap="none" lIns="0" tIns="0" rIns="0" bIns="0">
              <a:spAutoFit/>
            </a:bodyPr>
            <a:lstStyle/>
            <a:p>
              <a:pPr marL="354013" indent="-354013" defTabSz="941388"/>
              <a:r>
                <a:rPr lang="en-US" sz="1000" dirty="0">
                  <a:solidFill>
                    <a:srgbClr val="000000"/>
                  </a:solidFill>
                  <a:latin typeface="Calibri" pitchFamily="34" charset="0"/>
                </a:rPr>
                <a:t>Seconds</a:t>
              </a:r>
              <a:endParaRPr lang="en-US" sz="2600" dirty="0">
                <a:latin typeface="Calibri" pitchFamily="34" charset="0"/>
              </a:endParaRPr>
            </a:p>
          </p:txBody>
        </p:sp>
        <p:sp>
          <p:nvSpPr>
            <p:cNvPr id="2973919" name="Freeform 223"/>
            <p:cNvSpPr>
              <a:spLocks/>
            </p:cNvSpPr>
            <p:nvPr/>
          </p:nvSpPr>
          <p:spPr bwMode="auto">
            <a:xfrm>
              <a:off x="617" y="2914"/>
              <a:ext cx="117" cy="103"/>
            </a:xfrm>
            <a:custGeom>
              <a:avLst/>
              <a:gdLst/>
              <a:ahLst/>
              <a:cxnLst>
                <a:cxn ang="0">
                  <a:pos x="0" y="0"/>
                </a:cxn>
                <a:cxn ang="0">
                  <a:pos x="72" y="154"/>
                </a:cxn>
                <a:cxn ang="0">
                  <a:pos x="0" y="310"/>
                </a:cxn>
                <a:cxn ang="0">
                  <a:pos x="350" y="154"/>
                </a:cxn>
                <a:cxn ang="0">
                  <a:pos x="0" y="0"/>
                </a:cxn>
              </a:cxnLst>
              <a:rect l="0" t="0" r="r" b="b"/>
              <a:pathLst>
                <a:path w="350" h="310">
                  <a:moveTo>
                    <a:pt x="0" y="0"/>
                  </a:moveTo>
                  <a:lnTo>
                    <a:pt x="72" y="154"/>
                  </a:lnTo>
                  <a:lnTo>
                    <a:pt x="0" y="310"/>
                  </a:lnTo>
                  <a:lnTo>
                    <a:pt x="350" y="154"/>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20" name="Freeform 224"/>
            <p:cNvSpPr>
              <a:spLocks/>
            </p:cNvSpPr>
            <p:nvPr/>
          </p:nvSpPr>
          <p:spPr bwMode="auto">
            <a:xfrm>
              <a:off x="617" y="3154"/>
              <a:ext cx="117" cy="104"/>
            </a:xfrm>
            <a:custGeom>
              <a:avLst/>
              <a:gdLst/>
              <a:ahLst/>
              <a:cxnLst>
                <a:cxn ang="0">
                  <a:pos x="0" y="0"/>
                </a:cxn>
                <a:cxn ang="0">
                  <a:pos x="72" y="154"/>
                </a:cxn>
                <a:cxn ang="0">
                  <a:pos x="0" y="311"/>
                </a:cxn>
                <a:cxn ang="0">
                  <a:pos x="350" y="154"/>
                </a:cxn>
                <a:cxn ang="0">
                  <a:pos x="0" y="0"/>
                </a:cxn>
              </a:cxnLst>
              <a:rect l="0" t="0" r="r" b="b"/>
              <a:pathLst>
                <a:path w="350" h="311">
                  <a:moveTo>
                    <a:pt x="0" y="0"/>
                  </a:moveTo>
                  <a:lnTo>
                    <a:pt x="72" y="154"/>
                  </a:lnTo>
                  <a:lnTo>
                    <a:pt x="0" y="311"/>
                  </a:lnTo>
                  <a:lnTo>
                    <a:pt x="350" y="154"/>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21" name="Freeform 225"/>
            <p:cNvSpPr>
              <a:spLocks/>
            </p:cNvSpPr>
            <p:nvPr/>
          </p:nvSpPr>
          <p:spPr bwMode="auto">
            <a:xfrm>
              <a:off x="617" y="3394"/>
              <a:ext cx="117" cy="104"/>
            </a:xfrm>
            <a:custGeom>
              <a:avLst/>
              <a:gdLst/>
              <a:ahLst/>
              <a:cxnLst>
                <a:cxn ang="0">
                  <a:pos x="0" y="0"/>
                </a:cxn>
                <a:cxn ang="0">
                  <a:pos x="72" y="155"/>
                </a:cxn>
                <a:cxn ang="0">
                  <a:pos x="0" y="311"/>
                </a:cxn>
                <a:cxn ang="0">
                  <a:pos x="350" y="155"/>
                </a:cxn>
                <a:cxn ang="0">
                  <a:pos x="0" y="0"/>
                </a:cxn>
              </a:cxnLst>
              <a:rect l="0" t="0" r="r" b="b"/>
              <a:pathLst>
                <a:path w="350" h="311">
                  <a:moveTo>
                    <a:pt x="0" y="0"/>
                  </a:moveTo>
                  <a:lnTo>
                    <a:pt x="72" y="155"/>
                  </a:lnTo>
                  <a:lnTo>
                    <a:pt x="0" y="311"/>
                  </a:lnTo>
                  <a:lnTo>
                    <a:pt x="350" y="155"/>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22" name="Freeform 226"/>
            <p:cNvSpPr>
              <a:spLocks/>
            </p:cNvSpPr>
            <p:nvPr/>
          </p:nvSpPr>
          <p:spPr bwMode="auto">
            <a:xfrm>
              <a:off x="617" y="3634"/>
              <a:ext cx="117" cy="104"/>
            </a:xfrm>
            <a:custGeom>
              <a:avLst/>
              <a:gdLst/>
              <a:ahLst/>
              <a:cxnLst>
                <a:cxn ang="0">
                  <a:pos x="0" y="0"/>
                </a:cxn>
                <a:cxn ang="0">
                  <a:pos x="72" y="155"/>
                </a:cxn>
                <a:cxn ang="0">
                  <a:pos x="0" y="311"/>
                </a:cxn>
                <a:cxn ang="0">
                  <a:pos x="350" y="155"/>
                </a:cxn>
                <a:cxn ang="0">
                  <a:pos x="0" y="0"/>
                </a:cxn>
              </a:cxnLst>
              <a:rect l="0" t="0" r="r" b="b"/>
              <a:pathLst>
                <a:path w="350" h="311">
                  <a:moveTo>
                    <a:pt x="0" y="0"/>
                  </a:moveTo>
                  <a:lnTo>
                    <a:pt x="72" y="155"/>
                  </a:lnTo>
                  <a:lnTo>
                    <a:pt x="0" y="311"/>
                  </a:lnTo>
                  <a:lnTo>
                    <a:pt x="350" y="155"/>
                  </a:lnTo>
                  <a:lnTo>
                    <a:pt x="0" y="0"/>
                  </a:lnTo>
                  <a:close/>
                </a:path>
              </a:pathLst>
            </a:custGeom>
            <a:solidFill>
              <a:srgbClr val="000000"/>
            </a:solidFill>
            <a:ln w="9525">
              <a:noFill/>
              <a:round/>
              <a:headEnd/>
              <a:tailEnd/>
            </a:ln>
          </p:spPr>
          <p:txBody>
            <a:bodyPr/>
            <a:lstStyle/>
            <a:p>
              <a:endParaRPr lang="en-US" dirty="0">
                <a:latin typeface="Calibri" pitchFamily="34" charset="0"/>
              </a:endParaRPr>
            </a:p>
          </p:txBody>
        </p:sp>
        <p:sp>
          <p:nvSpPr>
            <p:cNvPr id="2973923" name="Rectangle 227"/>
            <p:cNvSpPr>
              <a:spLocks noChangeArrowheads="1"/>
            </p:cNvSpPr>
            <p:nvPr/>
          </p:nvSpPr>
          <p:spPr bwMode="auto">
            <a:xfrm>
              <a:off x="236" y="3389"/>
              <a:ext cx="271" cy="101"/>
            </a:xfrm>
            <a:prstGeom prst="rect">
              <a:avLst/>
            </a:prstGeom>
            <a:noFill/>
            <a:ln w="9525">
              <a:noFill/>
              <a:miter lim="800000"/>
              <a:headEnd/>
              <a:tailEnd/>
            </a:ln>
          </p:spPr>
          <p:txBody>
            <a:bodyPr wrap="none" lIns="0" tIns="0" rIns="0" bIns="0">
              <a:spAutoFit/>
            </a:bodyPr>
            <a:lstStyle/>
            <a:p>
              <a:pPr marL="354013" indent="-354013" defTabSz="941388"/>
              <a:r>
                <a:rPr lang="en-US" sz="1000" dirty="0">
                  <a:solidFill>
                    <a:srgbClr val="000000"/>
                  </a:solidFill>
                  <a:latin typeface="Calibri" pitchFamily="34" charset="0"/>
                </a:rPr>
                <a:t>Minutes</a:t>
              </a:r>
              <a:endParaRPr lang="en-US" sz="2600" dirty="0">
                <a:latin typeface="Calibri" pitchFamily="34" charset="0"/>
              </a:endParaRPr>
            </a:p>
          </p:txBody>
        </p:sp>
        <p:sp>
          <p:nvSpPr>
            <p:cNvPr id="2973924" name="Rectangle 228"/>
            <p:cNvSpPr>
              <a:spLocks noChangeArrowheads="1"/>
            </p:cNvSpPr>
            <p:nvPr/>
          </p:nvSpPr>
          <p:spPr bwMode="auto">
            <a:xfrm>
              <a:off x="312" y="3149"/>
              <a:ext cx="195" cy="101"/>
            </a:xfrm>
            <a:prstGeom prst="rect">
              <a:avLst/>
            </a:prstGeom>
            <a:noFill/>
            <a:ln w="9525">
              <a:noFill/>
              <a:miter lim="800000"/>
              <a:headEnd/>
              <a:tailEnd/>
            </a:ln>
          </p:spPr>
          <p:txBody>
            <a:bodyPr wrap="none" lIns="0" tIns="0" rIns="0" bIns="0">
              <a:spAutoFit/>
            </a:bodyPr>
            <a:lstStyle/>
            <a:p>
              <a:pPr marL="354013" indent="-354013" defTabSz="941388"/>
              <a:r>
                <a:rPr lang="en-US" sz="1000" dirty="0">
                  <a:solidFill>
                    <a:srgbClr val="000000"/>
                  </a:solidFill>
                  <a:latin typeface="Calibri" pitchFamily="34" charset="0"/>
                </a:rPr>
                <a:t>Hours</a:t>
              </a:r>
              <a:endParaRPr lang="en-US" sz="2600" dirty="0">
                <a:latin typeface="Calibri" pitchFamily="34" charset="0"/>
              </a:endParaRPr>
            </a:p>
          </p:txBody>
        </p:sp>
        <p:sp>
          <p:nvSpPr>
            <p:cNvPr id="2973925" name="Rectangle 229"/>
            <p:cNvSpPr>
              <a:spLocks noChangeArrowheads="1"/>
            </p:cNvSpPr>
            <p:nvPr/>
          </p:nvSpPr>
          <p:spPr bwMode="auto">
            <a:xfrm>
              <a:off x="347" y="2907"/>
              <a:ext cx="156" cy="101"/>
            </a:xfrm>
            <a:prstGeom prst="rect">
              <a:avLst/>
            </a:prstGeom>
            <a:noFill/>
            <a:ln w="9525">
              <a:noFill/>
              <a:miter lim="800000"/>
              <a:headEnd/>
              <a:tailEnd/>
            </a:ln>
          </p:spPr>
          <p:txBody>
            <a:bodyPr wrap="none" lIns="0" tIns="0" rIns="0" bIns="0">
              <a:spAutoFit/>
            </a:bodyPr>
            <a:lstStyle/>
            <a:p>
              <a:pPr marL="354013" indent="-354013" defTabSz="941388"/>
              <a:r>
                <a:rPr lang="en-US" sz="1000" dirty="0">
                  <a:solidFill>
                    <a:srgbClr val="000000"/>
                  </a:solidFill>
                  <a:latin typeface="Calibri" pitchFamily="34" charset="0"/>
                </a:rPr>
                <a:t>Days</a:t>
              </a:r>
              <a:endParaRPr lang="en-US" sz="2600" dirty="0">
                <a:latin typeface="Calibri" pitchFamily="34" charset="0"/>
              </a:endParaRPr>
            </a:p>
          </p:txBody>
        </p:sp>
        <p:sp>
          <p:nvSpPr>
            <p:cNvPr id="2973926" name="Rectangle 230"/>
            <p:cNvSpPr>
              <a:spLocks noChangeArrowheads="1"/>
            </p:cNvSpPr>
            <p:nvPr/>
          </p:nvSpPr>
          <p:spPr bwMode="auto">
            <a:xfrm>
              <a:off x="288" y="2665"/>
              <a:ext cx="220" cy="101"/>
            </a:xfrm>
            <a:prstGeom prst="rect">
              <a:avLst/>
            </a:prstGeom>
            <a:noFill/>
            <a:ln w="9525">
              <a:noFill/>
              <a:miter lim="800000"/>
              <a:headEnd/>
              <a:tailEnd/>
            </a:ln>
          </p:spPr>
          <p:txBody>
            <a:bodyPr wrap="none" lIns="0" tIns="0" rIns="0" bIns="0">
              <a:spAutoFit/>
            </a:bodyPr>
            <a:lstStyle/>
            <a:p>
              <a:pPr marL="354013" indent="-354013" defTabSz="941388"/>
              <a:r>
                <a:rPr lang="en-US" sz="1000" dirty="0">
                  <a:solidFill>
                    <a:srgbClr val="000000"/>
                  </a:solidFill>
                  <a:latin typeface="Calibri" pitchFamily="34" charset="0"/>
                </a:rPr>
                <a:t>Weeks</a:t>
              </a:r>
              <a:endParaRPr lang="en-US" sz="2600" dirty="0">
                <a:latin typeface="Calibri" pitchFamily="34" charset="0"/>
              </a:endParaRPr>
            </a:p>
          </p:txBody>
        </p:sp>
        <p:grpSp>
          <p:nvGrpSpPr>
            <p:cNvPr id="3" name="Group 274"/>
            <p:cNvGrpSpPr>
              <a:grpSpLocks/>
            </p:cNvGrpSpPr>
            <p:nvPr/>
          </p:nvGrpSpPr>
          <p:grpSpPr bwMode="auto">
            <a:xfrm>
              <a:off x="1118" y="2613"/>
              <a:ext cx="1624" cy="1137"/>
              <a:chOff x="1118" y="2613"/>
              <a:chExt cx="1624" cy="1137"/>
            </a:xfrm>
          </p:grpSpPr>
          <p:sp>
            <p:nvSpPr>
              <p:cNvPr id="2973949" name="Freeform 253"/>
              <p:cNvSpPr>
                <a:spLocks/>
              </p:cNvSpPr>
              <p:nvPr/>
            </p:nvSpPr>
            <p:spPr bwMode="auto">
              <a:xfrm>
                <a:off x="1118" y="3464"/>
                <a:ext cx="1624" cy="286"/>
              </a:xfrm>
              <a:custGeom>
                <a:avLst/>
                <a:gdLst/>
                <a:ahLst/>
                <a:cxnLst>
                  <a:cxn ang="0">
                    <a:pos x="141" y="888"/>
                  </a:cxn>
                  <a:cxn ang="0">
                    <a:pos x="106" y="885"/>
                  </a:cxn>
                  <a:cxn ang="0">
                    <a:pos x="90" y="881"/>
                  </a:cxn>
                  <a:cxn ang="0">
                    <a:pos x="77" y="878"/>
                  </a:cxn>
                  <a:cxn ang="0">
                    <a:pos x="64" y="872"/>
                  </a:cxn>
                  <a:cxn ang="0">
                    <a:pos x="53" y="866"/>
                  </a:cxn>
                  <a:cxn ang="0">
                    <a:pos x="42" y="857"/>
                  </a:cxn>
                  <a:cxn ang="0">
                    <a:pos x="34" y="850"/>
                  </a:cxn>
                  <a:cxn ang="0">
                    <a:pos x="18" y="830"/>
                  </a:cxn>
                  <a:cxn ang="0">
                    <a:pos x="12" y="818"/>
                  </a:cxn>
                  <a:cxn ang="0">
                    <a:pos x="9" y="806"/>
                  </a:cxn>
                  <a:cxn ang="0">
                    <a:pos x="4" y="791"/>
                  </a:cxn>
                  <a:cxn ang="0">
                    <a:pos x="1" y="777"/>
                  </a:cxn>
                  <a:cxn ang="0">
                    <a:pos x="0" y="744"/>
                  </a:cxn>
                  <a:cxn ang="0">
                    <a:pos x="0" y="138"/>
                  </a:cxn>
                  <a:cxn ang="0">
                    <a:pos x="1" y="120"/>
                  </a:cxn>
                  <a:cxn ang="0">
                    <a:pos x="5" y="95"/>
                  </a:cxn>
                  <a:cxn ang="0">
                    <a:pos x="11" y="74"/>
                  </a:cxn>
                  <a:cxn ang="0">
                    <a:pos x="15" y="63"/>
                  </a:cxn>
                  <a:cxn ang="0">
                    <a:pos x="21" y="54"/>
                  </a:cxn>
                  <a:cxn ang="0">
                    <a:pos x="34" y="39"/>
                  </a:cxn>
                  <a:cxn ang="0">
                    <a:pos x="42" y="29"/>
                  </a:cxn>
                  <a:cxn ang="0">
                    <a:pos x="53" y="22"/>
                  </a:cxn>
                  <a:cxn ang="0">
                    <a:pos x="65" y="15"/>
                  </a:cxn>
                  <a:cxn ang="0">
                    <a:pos x="79" y="10"/>
                  </a:cxn>
                  <a:cxn ang="0">
                    <a:pos x="93" y="5"/>
                  </a:cxn>
                  <a:cxn ang="0">
                    <a:pos x="108" y="3"/>
                  </a:cxn>
                  <a:cxn ang="0">
                    <a:pos x="125" y="0"/>
                  </a:cxn>
                  <a:cxn ang="0">
                    <a:pos x="144" y="0"/>
                  </a:cxn>
                  <a:cxn ang="0">
                    <a:pos x="4728" y="0"/>
                  </a:cxn>
                  <a:cxn ang="0">
                    <a:pos x="4758" y="1"/>
                  </a:cxn>
                  <a:cxn ang="0">
                    <a:pos x="4786" y="7"/>
                  </a:cxn>
                  <a:cxn ang="0">
                    <a:pos x="4809" y="16"/>
                  </a:cxn>
                  <a:cxn ang="0">
                    <a:pos x="4818" y="22"/>
                  </a:cxn>
                  <a:cxn ang="0">
                    <a:pos x="4829" y="30"/>
                  </a:cxn>
                  <a:cxn ang="0">
                    <a:pos x="4845" y="46"/>
                  </a:cxn>
                  <a:cxn ang="0">
                    <a:pos x="4851" y="55"/>
                  </a:cxn>
                  <a:cxn ang="0">
                    <a:pos x="4857" y="67"/>
                  </a:cxn>
                  <a:cxn ang="0">
                    <a:pos x="4860" y="78"/>
                  </a:cxn>
                  <a:cxn ang="0">
                    <a:pos x="4865" y="92"/>
                  </a:cxn>
                  <a:cxn ang="0">
                    <a:pos x="4867" y="105"/>
                  </a:cxn>
                  <a:cxn ang="0">
                    <a:pos x="4871" y="120"/>
                  </a:cxn>
                  <a:cxn ang="0">
                    <a:pos x="4872" y="138"/>
                  </a:cxn>
                  <a:cxn ang="0">
                    <a:pos x="4872" y="744"/>
                  </a:cxn>
                  <a:cxn ang="0">
                    <a:pos x="4871" y="752"/>
                  </a:cxn>
                  <a:cxn ang="0">
                    <a:pos x="4871" y="760"/>
                  </a:cxn>
                  <a:cxn ang="0">
                    <a:pos x="4870" y="777"/>
                  </a:cxn>
                  <a:cxn ang="0">
                    <a:pos x="4866" y="791"/>
                  </a:cxn>
                  <a:cxn ang="0">
                    <a:pos x="4863" y="806"/>
                  </a:cxn>
                  <a:cxn ang="0">
                    <a:pos x="4857" y="818"/>
                  </a:cxn>
                  <a:cxn ang="0">
                    <a:pos x="4852" y="830"/>
                  </a:cxn>
                  <a:cxn ang="0">
                    <a:pos x="4845" y="840"/>
                  </a:cxn>
                  <a:cxn ang="0">
                    <a:pos x="4837" y="851"/>
                  </a:cxn>
                  <a:cxn ang="0">
                    <a:pos x="4827" y="858"/>
                  </a:cxn>
                  <a:cxn ang="0">
                    <a:pos x="4817" y="866"/>
                  </a:cxn>
                  <a:cxn ang="0">
                    <a:pos x="4805" y="872"/>
                  </a:cxn>
                  <a:cxn ang="0">
                    <a:pos x="4793" y="878"/>
                  </a:cxn>
                  <a:cxn ang="0">
                    <a:pos x="4779" y="881"/>
                  </a:cxn>
                  <a:cxn ang="0">
                    <a:pos x="4764" y="885"/>
                  </a:cxn>
                  <a:cxn ang="0">
                    <a:pos x="4756" y="885"/>
                  </a:cxn>
                  <a:cxn ang="0">
                    <a:pos x="4749" y="886"/>
                  </a:cxn>
                  <a:cxn ang="0">
                    <a:pos x="4733" y="888"/>
                  </a:cxn>
                </a:cxnLst>
                <a:rect l="0" t="0" r="r" b="b"/>
                <a:pathLst>
                  <a:path w="4872" h="888">
                    <a:moveTo>
                      <a:pt x="141" y="888"/>
                    </a:moveTo>
                    <a:lnTo>
                      <a:pt x="106" y="885"/>
                    </a:lnTo>
                    <a:lnTo>
                      <a:pt x="90" y="881"/>
                    </a:lnTo>
                    <a:lnTo>
                      <a:pt x="77" y="878"/>
                    </a:lnTo>
                    <a:lnTo>
                      <a:pt x="64" y="872"/>
                    </a:lnTo>
                    <a:lnTo>
                      <a:pt x="53" y="866"/>
                    </a:lnTo>
                    <a:lnTo>
                      <a:pt x="42" y="857"/>
                    </a:lnTo>
                    <a:lnTo>
                      <a:pt x="34" y="850"/>
                    </a:lnTo>
                    <a:lnTo>
                      <a:pt x="18" y="830"/>
                    </a:lnTo>
                    <a:lnTo>
                      <a:pt x="12" y="818"/>
                    </a:lnTo>
                    <a:lnTo>
                      <a:pt x="9" y="806"/>
                    </a:lnTo>
                    <a:lnTo>
                      <a:pt x="4" y="791"/>
                    </a:lnTo>
                    <a:lnTo>
                      <a:pt x="1" y="777"/>
                    </a:lnTo>
                    <a:lnTo>
                      <a:pt x="0" y="744"/>
                    </a:lnTo>
                    <a:lnTo>
                      <a:pt x="0" y="138"/>
                    </a:lnTo>
                    <a:lnTo>
                      <a:pt x="1" y="120"/>
                    </a:lnTo>
                    <a:lnTo>
                      <a:pt x="5" y="95"/>
                    </a:lnTo>
                    <a:lnTo>
                      <a:pt x="11" y="74"/>
                    </a:lnTo>
                    <a:lnTo>
                      <a:pt x="15" y="63"/>
                    </a:lnTo>
                    <a:lnTo>
                      <a:pt x="21" y="54"/>
                    </a:lnTo>
                    <a:lnTo>
                      <a:pt x="34" y="39"/>
                    </a:lnTo>
                    <a:lnTo>
                      <a:pt x="42" y="29"/>
                    </a:lnTo>
                    <a:lnTo>
                      <a:pt x="53" y="22"/>
                    </a:lnTo>
                    <a:lnTo>
                      <a:pt x="65" y="15"/>
                    </a:lnTo>
                    <a:lnTo>
                      <a:pt x="79" y="10"/>
                    </a:lnTo>
                    <a:lnTo>
                      <a:pt x="93" y="5"/>
                    </a:lnTo>
                    <a:lnTo>
                      <a:pt x="108" y="3"/>
                    </a:lnTo>
                    <a:lnTo>
                      <a:pt x="125" y="0"/>
                    </a:lnTo>
                    <a:lnTo>
                      <a:pt x="144" y="0"/>
                    </a:lnTo>
                    <a:lnTo>
                      <a:pt x="4728" y="0"/>
                    </a:lnTo>
                    <a:lnTo>
                      <a:pt x="4758" y="1"/>
                    </a:lnTo>
                    <a:lnTo>
                      <a:pt x="4786" y="7"/>
                    </a:lnTo>
                    <a:lnTo>
                      <a:pt x="4809" y="16"/>
                    </a:lnTo>
                    <a:lnTo>
                      <a:pt x="4818" y="22"/>
                    </a:lnTo>
                    <a:lnTo>
                      <a:pt x="4829" y="30"/>
                    </a:lnTo>
                    <a:lnTo>
                      <a:pt x="4845" y="46"/>
                    </a:lnTo>
                    <a:lnTo>
                      <a:pt x="4851" y="55"/>
                    </a:lnTo>
                    <a:lnTo>
                      <a:pt x="4857" y="67"/>
                    </a:lnTo>
                    <a:lnTo>
                      <a:pt x="4860" y="78"/>
                    </a:lnTo>
                    <a:lnTo>
                      <a:pt x="4865" y="92"/>
                    </a:lnTo>
                    <a:lnTo>
                      <a:pt x="4867" y="105"/>
                    </a:lnTo>
                    <a:lnTo>
                      <a:pt x="4871" y="120"/>
                    </a:lnTo>
                    <a:lnTo>
                      <a:pt x="4872" y="138"/>
                    </a:lnTo>
                    <a:lnTo>
                      <a:pt x="4872" y="744"/>
                    </a:lnTo>
                    <a:lnTo>
                      <a:pt x="4871" y="752"/>
                    </a:lnTo>
                    <a:lnTo>
                      <a:pt x="4871" y="760"/>
                    </a:lnTo>
                    <a:lnTo>
                      <a:pt x="4870" y="777"/>
                    </a:lnTo>
                    <a:lnTo>
                      <a:pt x="4866" y="791"/>
                    </a:lnTo>
                    <a:lnTo>
                      <a:pt x="4863" y="806"/>
                    </a:lnTo>
                    <a:lnTo>
                      <a:pt x="4857" y="818"/>
                    </a:lnTo>
                    <a:lnTo>
                      <a:pt x="4852" y="830"/>
                    </a:lnTo>
                    <a:lnTo>
                      <a:pt x="4845" y="840"/>
                    </a:lnTo>
                    <a:lnTo>
                      <a:pt x="4837" y="851"/>
                    </a:lnTo>
                    <a:lnTo>
                      <a:pt x="4827" y="858"/>
                    </a:lnTo>
                    <a:lnTo>
                      <a:pt x="4817" y="866"/>
                    </a:lnTo>
                    <a:lnTo>
                      <a:pt x="4805" y="872"/>
                    </a:lnTo>
                    <a:lnTo>
                      <a:pt x="4793" y="878"/>
                    </a:lnTo>
                    <a:lnTo>
                      <a:pt x="4779" y="881"/>
                    </a:lnTo>
                    <a:lnTo>
                      <a:pt x="4764" y="885"/>
                    </a:lnTo>
                    <a:lnTo>
                      <a:pt x="4756" y="885"/>
                    </a:lnTo>
                    <a:lnTo>
                      <a:pt x="4749" y="886"/>
                    </a:lnTo>
                    <a:lnTo>
                      <a:pt x="4733" y="888"/>
                    </a:lnTo>
                  </a:path>
                </a:pathLst>
              </a:custGeom>
              <a:solidFill>
                <a:srgbClr val="FFEEDD"/>
              </a:solidFill>
              <a:ln w="25400">
                <a:solidFill>
                  <a:srgbClr val="999999"/>
                </a:solidFill>
                <a:prstDash val="solid"/>
                <a:round/>
                <a:headEnd/>
                <a:tailEnd/>
              </a:ln>
            </p:spPr>
            <p:txBody>
              <a:bodyPr/>
              <a:lstStyle/>
              <a:p>
                <a:endParaRPr lang="en-US" sz="1400" dirty="0">
                  <a:latin typeface="Calibri" pitchFamily="34" charset="0"/>
                </a:endParaRPr>
              </a:p>
            </p:txBody>
          </p:sp>
          <p:sp>
            <p:nvSpPr>
              <p:cNvPr id="2973948" name="Freeform 252"/>
              <p:cNvSpPr>
                <a:spLocks/>
              </p:cNvSpPr>
              <p:nvPr/>
            </p:nvSpPr>
            <p:spPr bwMode="auto">
              <a:xfrm>
                <a:off x="1118" y="3176"/>
                <a:ext cx="1624" cy="286"/>
              </a:xfrm>
              <a:custGeom>
                <a:avLst/>
                <a:gdLst/>
                <a:ahLst/>
                <a:cxnLst>
                  <a:cxn ang="0">
                    <a:pos x="141" y="888"/>
                  </a:cxn>
                  <a:cxn ang="0">
                    <a:pos x="106" y="885"/>
                  </a:cxn>
                  <a:cxn ang="0">
                    <a:pos x="90" y="881"/>
                  </a:cxn>
                  <a:cxn ang="0">
                    <a:pos x="77" y="878"/>
                  </a:cxn>
                  <a:cxn ang="0">
                    <a:pos x="64" y="872"/>
                  </a:cxn>
                  <a:cxn ang="0">
                    <a:pos x="53" y="866"/>
                  </a:cxn>
                  <a:cxn ang="0">
                    <a:pos x="42" y="857"/>
                  </a:cxn>
                  <a:cxn ang="0">
                    <a:pos x="34" y="850"/>
                  </a:cxn>
                  <a:cxn ang="0">
                    <a:pos x="18" y="830"/>
                  </a:cxn>
                  <a:cxn ang="0">
                    <a:pos x="12" y="818"/>
                  </a:cxn>
                  <a:cxn ang="0">
                    <a:pos x="9" y="806"/>
                  </a:cxn>
                  <a:cxn ang="0">
                    <a:pos x="4" y="791"/>
                  </a:cxn>
                  <a:cxn ang="0">
                    <a:pos x="1" y="777"/>
                  </a:cxn>
                  <a:cxn ang="0">
                    <a:pos x="0" y="744"/>
                  </a:cxn>
                  <a:cxn ang="0">
                    <a:pos x="0" y="138"/>
                  </a:cxn>
                  <a:cxn ang="0">
                    <a:pos x="1" y="120"/>
                  </a:cxn>
                  <a:cxn ang="0">
                    <a:pos x="5" y="95"/>
                  </a:cxn>
                  <a:cxn ang="0">
                    <a:pos x="11" y="74"/>
                  </a:cxn>
                  <a:cxn ang="0">
                    <a:pos x="15" y="63"/>
                  </a:cxn>
                  <a:cxn ang="0">
                    <a:pos x="21" y="54"/>
                  </a:cxn>
                  <a:cxn ang="0">
                    <a:pos x="34" y="39"/>
                  </a:cxn>
                  <a:cxn ang="0">
                    <a:pos x="42" y="29"/>
                  </a:cxn>
                  <a:cxn ang="0">
                    <a:pos x="53" y="22"/>
                  </a:cxn>
                  <a:cxn ang="0">
                    <a:pos x="65" y="15"/>
                  </a:cxn>
                  <a:cxn ang="0">
                    <a:pos x="79" y="10"/>
                  </a:cxn>
                  <a:cxn ang="0">
                    <a:pos x="93" y="5"/>
                  </a:cxn>
                  <a:cxn ang="0">
                    <a:pos x="108" y="3"/>
                  </a:cxn>
                  <a:cxn ang="0">
                    <a:pos x="125" y="0"/>
                  </a:cxn>
                  <a:cxn ang="0">
                    <a:pos x="144" y="0"/>
                  </a:cxn>
                  <a:cxn ang="0">
                    <a:pos x="4728" y="0"/>
                  </a:cxn>
                  <a:cxn ang="0">
                    <a:pos x="4758" y="1"/>
                  </a:cxn>
                  <a:cxn ang="0">
                    <a:pos x="4786" y="7"/>
                  </a:cxn>
                  <a:cxn ang="0">
                    <a:pos x="4809" y="16"/>
                  </a:cxn>
                  <a:cxn ang="0">
                    <a:pos x="4818" y="22"/>
                  </a:cxn>
                  <a:cxn ang="0">
                    <a:pos x="4829" y="30"/>
                  </a:cxn>
                  <a:cxn ang="0">
                    <a:pos x="4845" y="46"/>
                  </a:cxn>
                  <a:cxn ang="0">
                    <a:pos x="4851" y="55"/>
                  </a:cxn>
                  <a:cxn ang="0">
                    <a:pos x="4857" y="67"/>
                  </a:cxn>
                  <a:cxn ang="0">
                    <a:pos x="4860" y="78"/>
                  </a:cxn>
                  <a:cxn ang="0">
                    <a:pos x="4865" y="92"/>
                  </a:cxn>
                  <a:cxn ang="0">
                    <a:pos x="4867" y="105"/>
                  </a:cxn>
                  <a:cxn ang="0">
                    <a:pos x="4871" y="120"/>
                  </a:cxn>
                  <a:cxn ang="0">
                    <a:pos x="4872" y="138"/>
                  </a:cxn>
                  <a:cxn ang="0">
                    <a:pos x="4872" y="744"/>
                  </a:cxn>
                  <a:cxn ang="0">
                    <a:pos x="4871" y="752"/>
                  </a:cxn>
                  <a:cxn ang="0">
                    <a:pos x="4871" y="760"/>
                  </a:cxn>
                  <a:cxn ang="0">
                    <a:pos x="4870" y="777"/>
                  </a:cxn>
                  <a:cxn ang="0">
                    <a:pos x="4866" y="791"/>
                  </a:cxn>
                  <a:cxn ang="0">
                    <a:pos x="4863" y="806"/>
                  </a:cxn>
                  <a:cxn ang="0">
                    <a:pos x="4857" y="818"/>
                  </a:cxn>
                  <a:cxn ang="0">
                    <a:pos x="4852" y="830"/>
                  </a:cxn>
                  <a:cxn ang="0">
                    <a:pos x="4845" y="840"/>
                  </a:cxn>
                  <a:cxn ang="0">
                    <a:pos x="4837" y="851"/>
                  </a:cxn>
                  <a:cxn ang="0">
                    <a:pos x="4827" y="858"/>
                  </a:cxn>
                  <a:cxn ang="0">
                    <a:pos x="4817" y="866"/>
                  </a:cxn>
                  <a:cxn ang="0">
                    <a:pos x="4805" y="872"/>
                  </a:cxn>
                  <a:cxn ang="0">
                    <a:pos x="4793" y="878"/>
                  </a:cxn>
                  <a:cxn ang="0">
                    <a:pos x="4779" y="881"/>
                  </a:cxn>
                  <a:cxn ang="0">
                    <a:pos x="4764" y="885"/>
                  </a:cxn>
                  <a:cxn ang="0">
                    <a:pos x="4756" y="885"/>
                  </a:cxn>
                  <a:cxn ang="0">
                    <a:pos x="4749" y="886"/>
                  </a:cxn>
                  <a:cxn ang="0">
                    <a:pos x="4733" y="888"/>
                  </a:cxn>
                </a:cxnLst>
                <a:rect l="0" t="0" r="r" b="b"/>
                <a:pathLst>
                  <a:path w="4872" h="888">
                    <a:moveTo>
                      <a:pt x="141" y="888"/>
                    </a:moveTo>
                    <a:lnTo>
                      <a:pt x="106" y="885"/>
                    </a:lnTo>
                    <a:lnTo>
                      <a:pt x="90" y="881"/>
                    </a:lnTo>
                    <a:lnTo>
                      <a:pt x="77" y="878"/>
                    </a:lnTo>
                    <a:lnTo>
                      <a:pt x="64" y="872"/>
                    </a:lnTo>
                    <a:lnTo>
                      <a:pt x="53" y="866"/>
                    </a:lnTo>
                    <a:lnTo>
                      <a:pt x="42" y="857"/>
                    </a:lnTo>
                    <a:lnTo>
                      <a:pt x="34" y="850"/>
                    </a:lnTo>
                    <a:lnTo>
                      <a:pt x="18" y="830"/>
                    </a:lnTo>
                    <a:lnTo>
                      <a:pt x="12" y="818"/>
                    </a:lnTo>
                    <a:lnTo>
                      <a:pt x="9" y="806"/>
                    </a:lnTo>
                    <a:lnTo>
                      <a:pt x="4" y="791"/>
                    </a:lnTo>
                    <a:lnTo>
                      <a:pt x="1" y="777"/>
                    </a:lnTo>
                    <a:lnTo>
                      <a:pt x="0" y="744"/>
                    </a:lnTo>
                    <a:lnTo>
                      <a:pt x="0" y="138"/>
                    </a:lnTo>
                    <a:lnTo>
                      <a:pt x="1" y="120"/>
                    </a:lnTo>
                    <a:lnTo>
                      <a:pt x="5" y="95"/>
                    </a:lnTo>
                    <a:lnTo>
                      <a:pt x="11" y="74"/>
                    </a:lnTo>
                    <a:lnTo>
                      <a:pt x="15" y="63"/>
                    </a:lnTo>
                    <a:lnTo>
                      <a:pt x="21" y="54"/>
                    </a:lnTo>
                    <a:lnTo>
                      <a:pt x="34" y="39"/>
                    </a:lnTo>
                    <a:lnTo>
                      <a:pt x="42" y="29"/>
                    </a:lnTo>
                    <a:lnTo>
                      <a:pt x="53" y="22"/>
                    </a:lnTo>
                    <a:lnTo>
                      <a:pt x="65" y="15"/>
                    </a:lnTo>
                    <a:lnTo>
                      <a:pt x="79" y="10"/>
                    </a:lnTo>
                    <a:lnTo>
                      <a:pt x="93" y="5"/>
                    </a:lnTo>
                    <a:lnTo>
                      <a:pt x="108" y="3"/>
                    </a:lnTo>
                    <a:lnTo>
                      <a:pt x="125" y="0"/>
                    </a:lnTo>
                    <a:lnTo>
                      <a:pt x="144" y="0"/>
                    </a:lnTo>
                    <a:lnTo>
                      <a:pt x="4728" y="0"/>
                    </a:lnTo>
                    <a:lnTo>
                      <a:pt x="4758" y="1"/>
                    </a:lnTo>
                    <a:lnTo>
                      <a:pt x="4786" y="7"/>
                    </a:lnTo>
                    <a:lnTo>
                      <a:pt x="4809" y="16"/>
                    </a:lnTo>
                    <a:lnTo>
                      <a:pt x="4818" y="22"/>
                    </a:lnTo>
                    <a:lnTo>
                      <a:pt x="4829" y="30"/>
                    </a:lnTo>
                    <a:lnTo>
                      <a:pt x="4845" y="46"/>
                    </a:lnTo>
                    <a:lnTo>
                      <a:pt x="4851" y="55"/>
                    </a:lnTo>
                    <a:lnTo>
                      <a:pt x="4857" y="67"/>
                    </a:lnTo>
                    <a:lnTo>
                      <a:pt x="4860" y="78"/>
                    </a:lnTo>
                    <a:lnTo>
                      <a:pt x="4865" y="92"/>
                    </a:lnTo>
                    <a:lnTo>
                      <a:pt x="4867" y="105"/>
                    </a:lnTo>
                    <a:lnTo>
                      <a:pt x="4871" y="120"/>
                    </a:lnTo>
                    <a:lnTo>
                      <a:pt x="4872" y="138"/>
                    </a:lnTo>
                    <a:lnTo>
                      <a:pt x="4872" y="744"/>
                    </a:lnTo>
                    <a:lnTo>
                      <a:pt x="4871" y="752"/>
                    </a:lnTo>
                    <a:lnTo>
                      <a:pt x="4871" y="760"/>
                    </a:lnTo>
                    <a:lnTo>
                      <a:pt x="4870" y="777"/>
                    </a:lnTo>
                    <a:lnTo>
                      <a:pt x="4866" y="791"/>
                    </a:lnTo>
                    <a:lnTo>
                      <a:pt x="4863" y="806"/>
                    </a:lnTo>
                    <a:lnTo>
                      <a:pt x="4857" y="818"/>
                    </a:lnTo>
                    <a:lnTo>
                      <a:pt x="4852" y="830"/>
                    </a:lnTo>
                    <a:lnTo>
                      <a:pt x="4845" y="840"/>
                    </a:lnTo>
                    <a:lnTo>
                      <a:pt x="4837" y="851"/>
                    </a:lnTo>
                    <a:lnTo>
                      <a:pt x="4827" y="858"/>
                    </a:lnTo>
                    <a:lnTo>
                      <a:pt x="4817" y="866"/>
                    </a:lnTo>
                    <a:lnTo>
                      <a:pt x="4805" y="872"/>
                    </a:lnTo>
                    <a:lnTo>
                      <a:pt x="4793" y="878"/>
                    </a:lnTo>
                    <a:lnTo>
                      <a:pt x="4779" y="881"/>
                    </a:lnTo>
                    <a:lnTo>
                      <a:pt x="4764" y="885"/>
                    </a:lnTo>
                    <a:lnTo>
                      <a:pt x="4756" y="885"/>
                    </a:lnTo>
                    <a:lnTo>
                      <a:pt x="4749" y="886"/>
                    </a:lnTo>
                    <a:lnTo>
                      <a:pt x="4733" y="888"/>
                    </a:lnTo>
                  </a:path>
                </a:pathLst>
              </a:custGeom>
              <a:solidFill>
                <a:srgbClr val="FFFFB7"/>
              </a:solidFill>
              <a:ln w="25400">
                <a:solidFill>
                  <a:srgbClr val="999999"/>
                </a:solidFill>
                <a:prstDash val="solid"/>
                <a:round/>
                <a:headEnd/>
                <a:tailEnd/>
              </a:ln>
            </p:spPr>
            <p:txBody>
              <a:bodyPr/>
              <a:lstStyle/>
              <a:p>
                <a:endParaRPr lang="en-US" dirty="0">
                  <a:latin typeface="Calibri" pitchFamily="34" charset="0"/>
                </a:endParaRPr>
              </a:p>
            </p:txBody>
          </p:sp>
          <p:sp>
            <p:nvSpPr>
              <p:cNvPr id="2973947" name="Freeform 251"/>
              <p:cNvSpPr>
                <a:spLocks/>
              </p:cNvSpPr>
              <p:nvPr/>
            </p:nvSpPr>
            <p:spPr bwMode="auto">
              <a:xfrm>
                <a:off x="1118" y="2907"/>
                <a:ext cx="1624" cy="265"/>
              </a:xfrm>
              <a:custGeom>
                <a:avLst/>
                <a:gdLst/>
                <a:ahLst/>
                <a:cxnLst>
                  <a:cxn ang="0">
                    <a:pos x="141" y="888"/>
                  </a:cxn>
                  <a:cxn ang="0">
                    <a:pos x="106" y="885"/>
                  </a:cxn>
                  <a:cxn ang="0">
                    <a:pos x="90" y="881"/>
                  </a:cxn>
                  <a:cxn ang="0">
                    <a:pos x="77" y="878"/>
                  </a:cxn>
                  <a:cxn ang="0">
                    <a:pos x="64" y="872"/>
                  </a:cxn>
                  <a:cxn ang="0">
                    <a:pos x="53" y="866"/>
                  </a:cxn>
                  <a:cxn ang="0">
                    <a:pos x="42" y="857"/>
                  </a:cxn>
                  <a:cxn ang="0">
                    <a:pos x="34" y="850"/>
                  </a:cxn>
                  <a:cxn ang="0">
                    <a:pos x="18" y="830"/>
                  </a:cxn>
                  <a:cxn ang="0">
                    <a:pos x="12" y="818"/>
                  </a:cxn>
                  <a:cxn ang="0">
                    <a:pos x="9" y="806"/>
                  </a:cxn>
                  <a:cxn ang="0">
                    <a:pos x="4" y="791"/>
                  </a:cxn>
                  <a:cxn ang="0">
                    <a:pos x="1" y="777"/>
                  </a:cxn>
                  <a:cxn ang="0">
                    <a:pos x="0" y="744"/>
                  </a:cxn>
                  <a:cxn ang="0">
                    <a:pos x="0" y="138"/>
                  </a:cxn>
                  <a:cxn ang="0">
                    <a:pos x="1" y="120"/>
                  </a:cxn>
                  <a:cxn ang="0">
                    <a:pos x="5" y="95"/>
                  </a:cxn>
                  <a:cxn ang="0">
                    <a:pos x="11" y="74"/>
                  </a:cxn>
                  <a:cxn ang="0">
                    <a:pos x="15" y="63"/>
                  </a:cxn>
                  <a:cxn ang="0">
                    <a:pos x="21" y="54"/>
                  </a:cxn>
                  <a:cxn ang="0">
                    <a:pos x="34" y="39"/>
                  </a:cxn>
                  <a:cxn ang="0">
                    <a:pos x="42" y="29"/>
                  </a:cxn>
                  <a:cxn ang="0">
                    <a:pos x="53" y="22"/>
                  </a:cxn>
                  <a:cxn ang="0">
                    <a:pos x="65" y="15"/>
                  </a:cxn>
                  <a:cxn ang="0">
                    <a:pos x="79" y="10"/>
                  </a:cxn>
                  <a:cxn ang="0">
                    <a:pos x="93" y="5"/>
                  </a:cxn>
                  <a:cxn ang="0">
                    <a:pos x="108" y="3"/>
                  </a:cxn>
                  <a:cxn ang="0">
                    <a:pos x="125" y="0"/>
                  </a:cxn>
                  <a:cxn ang="0">
                    <a:pos x="144" y="0"/>
                  </a:cxn>
                  <a:cxn ang="0">
                    <a:pos x="4728" y="0"/>
                  </a:cxn>
                  <a:cxn ang="0">
                    <a:pos x="4758" y="1"/>
                  </a:cxn>
                  <a:cxn ang="0">
                    <a:pos x="4786" y="7"/>
                  </a:cxn>
                  <a:cxn ang="0">
                    <a:pos x="4809" y="16"/>
                  </a:cxn>
                  <a:cxn ang="0">
                    <a:pos x="4818" y="22"/>
                  </a:cxn>
                  <a:cxn ang="0">
                    <a:pos x="4829" y="30"/>
                  </a:cxn>
                  <a:cxn ang="0">
                    <a:pos x="4845" y="46"/>
                  </a:cxn>
                  <a:cxn ang="0">
                    <a:pos x="4851" y="55"/>
                  </a:cxn>
                  <a:cxn ang="0">
                    <a:pos x="4857" y="67"/>
                  </a:cxn>
                  <a:cxn ang="0">
                    <a:pos x="4860" y="78"/>
                  </a:cxn>
                  <a:cxn ang="0">
                    <a:pos x="4865" y="92"/>
                  </a:cxn>
                  <a:cxn ang="0">
                    <a:pos x="4867" y="105"/>
                  </a:cxn>
                  <a:cxn ang="0">
                    <a:pos x="4871" y="120"/>
                  </a:cxn>
                  <a:cxn ang="0">
                    <a:pos x="4872" y="138"/>
                  </a:cxn>
                  <a:cxn ang="0">
                    <a:pos x="4872" y="744"/>
                  </a:cxn>
                  <a:cxn ang="0">
                    <a:pos x="4871" y="752"/>
                  </a:cxn>
                  <a:cxn ang="0">
                    <a:pos x="4871" y="760"/>
                  </a:cxn>
                  <a:cxn ang="0">
                    <a:pos x="4870" y="777"/>
                  </a:cxn>
                  <a:cxn ang="0">
                    <a:pos x="4866" y="791"/>
                  </a:cxn>
                  <a:cxn ang="0">
                    <a:pos x="4863" y="806"/>
                  </a:cxn>
                  <a:cxn ang="0">
                    <a:pos x="4857" y="818"/>
                  </a:cxn>
                  <a:cxn ang="0">
                    <a:pos x="4852" y="830"/>
                  </a:cxn>
                  <a:cxn ang="0">
                    <a:pos x="4845" y="840"/>
                  </a:cxn>
                  <a:cxn ang="0">
                    <a:pos x="4837" y="851"/>
                  </a:cxn>
                  <a:cxn ang="0">
                    <a:pos x="4827" y="858"/>
                  </a:cxn>
                  <a:cxn ang="0">
                    <a:pos x="4817" y="866"/>
                  </a:cxn>
                  <a:cxn ang="0">
                    <a:pos x="4805" y="872"/>
                  </a:cxn>
                  <a:cxn ang="0">
                    <a:pos x="4793" y="878"/>
                  </a:cxn>
                  <a:cxn ang="0">
                    <a:pos x="4779" y="881"/>
                  </a:cxn>
                  <a:cxn ang="0">
                    <a:pos x="4764" y="885"/>
                  </a:cxn>
                  <a:cxn ang="0">
                    <a:pos x="4756" y="885"/>
                  </a:cxn>
                  <a:cxn ang="0">
                    <a:pos x="4749" y="886"/>
                  </a:cxn>
                  <a:cxn ang="0">
                    <a:pos x="4733" y="888"/>
                  </a:cxn>
                </a:cxnLst>
                <a:rect l="0" t="0" r="r" b="b"/>
                <a:pathLst>
                  <a:path w="4872" h="888">
                    <a:moveTo>
                      <a:pt x="141" y="888"/>
                    </a:moveTo>
                    <a:lnTo>
                      <a:pt x="106" y="885"/>
                    </a:lnTo>
                    <a:lnTo>
                      <a:pt x="90" y="881"/>
                    </a:lnTo>
                    <a:lnTo>
                      <a:pt x="77" y="878"/>
                    </a:lnTo>
                    <a:lnTo>
                      <a:pt x="64" y="872"/>
                    </a:lnTo>
                    <a:lnTo>
                      <a:pt x="53" y="866"/>
                    </a:lnTo>
                    <a:lnTo>
                      <a:pt x="42" y="857"/>
                    </a:lnTo>
                    <a:lnTo>
                      <a:pt x="34" y="850"/>
                    </a:lnTo>
                    <a:lnTo>
                      <a:pt x="18" y="830"/>
                    </a:lnTo>
                    <a:lnTo>
                      <a:pt x="12" y="818"/>
                    </a:lnTo>
                    <a:lnTo>
                      <a:pt x="9" y="806"/>
                    </a:lnTo>
                    <a:lnTo>
                      <a:pt x="4" y="791"/>
                    </a:lnTo>
                    <a:lnTo>
                      <a:pt x="1" y="777"/>
                    </a:lnTo>
                    <a:lnTo>
                      <a:pt x="0" y="744"/>
                    </a:lnTo>
                    <a:lnTo>
                      <a:pt x="0" y="138"/>
                    </a:lnTo>
                    <a:lnTo>
                      <a:pt x="1" y="120"/>
                    </a:lnTo>
                    <a:lnTo>
                      <a:pt x="5" y="95"/>
                    </a:lnTo>
                    <a:lnTo>
                      <a:pt x="11" y="74"/>
                    </a:lnTo>
                    <a:lnTo>
                      <a:pt x="15" y="63"/>
                    </a:lnTo>
                    <a:lnTo>
                      <a:pt x="21" y="54"/>
                    </a:lnTo>
                    <a:lnTo>
                      <a:pt x="34" y="39"/>
                    </a:lnTo>
                    <a:lnTo>
                      <a:pt x="42" y="29"/>
                    </a:lnTo>
                    <a:lnTo>
                      <a:pt x="53" y="22"/>
                    </a:lnTo>
                    <a:lnTo>
                      <a:pt x="65" y="15"/>
                    </a:lnTo>
                    <a:lnTo>
                      <a:pt x="79" y="10"/>
                    </a:lnTo>
                    <a:lnTo>
                      <a:pt x="93" y="5"/>
                    </a:lnTo>
                    <a:lnTo>
                      <a:pt x="108" y="3"/>
                    </a:lnTo>
                    <a:lnTo>
                      <a:pt x="125" y="0"/>
                    </a:lnTo>
                    <a:lnTo>
                      <a:pt x="144" y="0"/>
                    </a:lnTo>
                    <a:lnTo>
                      <a:pt x="4728" y="0"/>
                    </a:lnTo>
                    <a:lnTo>
                      <a:pt x="4758" y="1"/>
                    </a:lnTo>
                    <a:lnTo>
                      <a:pt x="4786" y="7"/>
                    </a:lnTo>
                    <a:lnTo>
                      <a:pt x="4809" y="16"/>
                    </a:lnTo>
                    <a:lnTo>
                      <a:pt x="4818" y="22"/>
                    </a:lnTo>
                    <a:lnTo>
                      <a:pt x="4829" y="30"/>
                    </a:lnTo>
                    <a:lnTo>
                      <a:pt x="4845" y="46"/>
                    </a:lnTo>
                    <a:lnTo>
                      <a:pt x="4851" y="55"/>
                    </a:lnTo>
                    <a:lnTo>
                      <a:pt x="4857" y="67"/>
                    </a:lnTo>
                    <a:lnTo>
                      <a:pt x="4860" y="78"/>
                    </a:lnTo>
                    <a:lnTo>
                      <a:pt x="4865" y="92"/>
                    </a:lnTo>
                    <a:lnTo>
                      <a:pt x="4867" y="105"/>
                    </a:lnTo>
                    <a:lnTo>
                      <a:pt x="4871" y="120"/>
                    </a:lnTo>
                    <a:lnTo>
                      <a:pt x="4872" y="138"/>
                    </a:lnTo>
                    <a:lnTo>
                      <a:pt x="4872" y="744"/>
                    </a:lnTo>
                    <a:lnTo>
                      <a:pt x="4871" y="752"/>
                    </a:lnTo>
                    <a:lnTo>
                      <a:pt x="4871" y="760"/>
                    </a:lnTo>
                    <a:lnTo>
                      <a:pt x="4870" y="777"/>
                    </a:lnTo>
                    <a:lnTo>
                      <a:pt x="4866" y="791"/>
                    </a:lnTo>
                    <a:lnTo>
                      <a:pt x="4863" y="806"/>
                    </a:lnTo>
                    <a:lnTo>
                      <a:pt x="4857" y="818"/>
                    </a:lnTo>
                    <a:lnTo>
                      <a:pt x="4852" y="830"/>
                    </a:lnTo>
                    <a:lnTo>
                      <a:pt x="4845" y="840"/>
                    </a:lnTo>
                    <a:lnTo>
                      <a:pt x="4837" y="851"/>
                    </a:lnTo>
                    <a:lnTo>
                      <a:pt x="4827" y="858"/>
                    </a:lnTo>
                    <a:lnTo>
                      <a:pt x="4817" y="866"/>
                    </a:lnTo>
                    <a:lnTo>
                      <a:pt x="4805" y="872"/>
                    </a:lnTo>
                    <a:lnTo>
                      <a:pt x="4793" y="878"/>
                    </a:lnTo>
                    <a:lnTo>
                      <a:pt x="4779" y="881"/>
                    </a:lnTo>
                    <a:lnTo>
                      <a:pt x="4764" y="885"/>
                    </a:lnTo>
                    <a:lnTo>
                      <a:pt x="4756" y="885"/>
                    </a:lnTo>
                    <a:lnTo>
                      <a:pt x="4749" y="886"/>
                    </a:lnTo>
                    <a:lnTo>
                      <a:pt x="4733" y="888"/>
                    </a:lnTo>
                  </a:path>
                </a:pathLst>
              </a:custGeom>
              <a:solidFill>
                <a:srgbClr val="DCB9FF"/>
              </a:solidFill>
              <a:ln w="25400">
                <a:solidFill>
                  <a:srgbClr val="999999"/>
                </a:solidFill>
                <a:prstDash val="solid"/>
                <a:round/>
                <a:headEnd/>
                <a:tailEnd/>
              </a:ln>
            </p:spPr>
            <p:txBody>
              <a:bodyPr/>
              <a:lstStyle/>
              <a:p>
                <a:endParaRPr lang="en-US" dirty="0">
                  <a:latin typeface="Calibri" pitchFamily="34" charset="0"/>
                </a:endParaRPr>
              </a:p>
            </p:txBody>
          </p:sp>
          <p:sp>
            <p:nvSpPr>
              <p:cNvPr id="2973927" name="Freeform 231"/>
              <p:cNvSpPr>
                <a:spLocks/>
              </p:cNvSpPr>
              <p:nvPr/>
            </p:nvSpPr>
            <p:spPr bwMode="auto">
              <a:xfrm>
                <a:off x="1118" y="2613"/>
                <a:ext cx="1624" cy="296"/>
              </a:xfrm>
              <a:custGeom>
                <a:avLst/>
                <a:gdLst/>
                <a:ahLst/>
                <a:cxnLst>
                  <a:cxn ang="0">
                    <a:pos x="141" y="888"/>
                  </a:cxn>
                  <a:cxn ang="0">
                    <a:pos x="106" y="885"/>
                  </a:cxn>
                  <a:cxn ang="0">
                    <a:pos x="90" y="881"/>
                  </a:cxn>
                  <a:cxn ang="0">
                    <a:pos x="77" y="878"/>
                  </a:cxn>
                  <a:cxn ang="0">
                    <a:pos x="64" y="872"/>
                  </a:cxn>
                  <a:cxn ang="0">
                    <a:pos x="53" y="866"/>
                  </a:cxn>
                  <a:cxn ang="0">
                    <a:pos x="42" y="857"/>
                  </a:cxn>
                  <a:cxn ang="0">
                    <a:pos x="34" y="850"/>
                  </a:cxn>
                  <a:cxn ang="0">
                    <a:pos x="18" y="830"/>
                  </a:cxn>
                  <a:cxn ang="0">
                    <a:pos x="12" y="818"/>
                  </a:cxn>
                  <a:cxn ang="0">
                    <a:pos x="9" y="806"/>
                  </a:cxn>
                  <a:cxn ang="0">
                    <a:pos x="4" y="791"/>
                  </a:cxn>
                  <a:cxn ang="0">
                    <a:pos x="1" y="777"/>
                  </a:cxn>
                  <a:cxn ang="0">
                    <a:pos x="0" y="744"/>
                  </a:cxn>
                  <a:cxn ang="0">
                    <a:pos x="0" y="138"/>
                  </a:cxn>
                  <a:cxn ang="0">
                    <a:pos x="1" y="120"/>
                  </a:cxn>
                  <a:cxn ang="0">
                    <a:pos x="5" y="95"/>
                  </a:cxn>
                  <a:cxn ang="0">
                    <a:pos x="11" y="74"/>
                  </a:cxn>
                  <a:cxn ang="0">
                    <a:pos x="15" y="63"/>
                  </a:cxn>
                  <a:cxn ang="0">
                    <a:pos x="21" y="54"/>
                  </a:cxn>
                  <a:cxn ang="0">
                    <a:pos x="34" y="39"/>
                  </a:cxn>
                  <a:cxn ang="0">
                    <a:pos x="42" y="29"/>
                  </a:cxn>
                  <a:cxn ang="0">
                    <a:pos x="53" y="22"/>
                  </a:cxn>
                  <a:cxn ang="0">
                    <a:pos x="65" y="15"/>
                  </a:cxn>
                  <a:cxn ang="0">
                    <a:pos x="79" y="10"/>
                  </a:cxn>
                  <a:cxn ang="0">
                    <a:pos x="93" y="5"/>
                  </a:cxn>
                  <a:cxn ang="0">
                    <a:pos x="108" y="3"/>
                  </a:cxn>
                  <a:cxn ang="0">
                    <a:pos x="125" y="0"/>
                  </a:cxn>
                  <a:cxn ang="0">
                    <a:pos x="144" y="0"/>
                  </a:cxn>
                  <a:cxn ang="0">
                    <a:pos x="4728" y="0"/>
                  </a:cxn>
                  <a:cxn ang="0">
                    <a:pos x="4758" y="1"/>
                  </a:cxn>
                  <a:cxn ang="0">
                    <a:pos x="4786" y="7"/>
                  </a:cxn>
                  <a:cxn ang="0">
                    <a:pos x="4809" y="16"/>
                  </a:cxn>
                  <a:cxn ang="0">
                    <a:pos x="4818" y="22"/>
                  </a:cxn>
                  <a:cxn ang="0">
                    <a:pos x="4829" y="30"/>
                  </a:cxn>
                  <a:cxn ang="0">
                    <a:pos x="4845" y="46"/>
                  </a:cxn>
                  <a:cxn ang="0">
                    <a:pos x="4851" y="55"/>
                  </a:cxn>
                  <a:cxn ang="0">
                    <a:pos x="4857" y="67"/>
                  </a:cxn>
                  <a:cxn ang="0">
                    <a:pos x="4860" y="78"/>
                  </a:cxn>
                  <a:cxn ang="0">
                    <a:pos x="4865" y="92"/>
                  </a:cxn>
                  <a:cxn ang="0">
                    <a:pos x="4867" y="105"/>
                  </a:cxn>
                  <a:cxn ang="0">
                    <a:pos x="4871" y="120"/>
                  </a:cxn>
                  <a:cxn ang="0">
                    <a:pos x="4872" y="138"/>
                  </a:cxn>
                  <a:cxn ang="0">
                    <a:pos x="4872" y="744"/>
                  </a:cxn>
                  <a:cxn ang="0">
                    <a:pos x="4871" y="752"/>
                  </a:cxn>
                  <a:cxn ang="0">
                    <a:pos x="4871" y="760"/>
                  </a:cxn>
                  <a:cxn ang="0">
                    <a:pos x="4870" y="777"/>
                  </a:cxn>
                  <a:cxn ang="0">
                    <a:pos x="4866" y="791"/>
                  </a:cxn>
                  <a:cxn ang="0">
                    <a:pos x="4863" y="806"/>
                  </a:cxn>
                  <a:cxn ang="0">
                    <a:pos x="4857" y="818"/>
                  </a:cxn>
                  <a:cxn ang="0">
                    <a:pos x="4852" y="830"/>
                  </a:cxn>
                  <a:cxn ang="0">
                    <a:pos x="4845" y="840"/>
                  </a:cxn>
                  <a:cxn ang="0">
                    <a:pos x="4837" y="851"/>
                  </a:cxn>
                  <a:cxn ang="0">
                    <a:pos x="4827" y="858"/>
                  </a:cxn>
                  <a:cxn ang="0">
                    <a:pos x="4817" y="866"/>
                  </a:cxn>
                  <a:cxn ang="0">
                    <a:pos x="4805" y="872"/>
                  </a:cxn>
                  <a:cxn ang="0">
                    <a:pos x="4793" y="878"/>
                  </a:cxn>
                  <a:cxn ang="0">
                    <a:pos x="4779" y="881"/>
                  </a:cxn>
                  <a:cxn ang="0">
                    <a:pos x="4764" y="885"/>
                  </a:cxn>
                  <a:cxn ang="0">
                    <a:pos x="4756" y="885"/>
                  </a:cxn>
                  <a:cxn ang="0">
                    <a:pos x="4749" y="886"/>
                  </a:cxn>
                  <a:cxn ang="0">
                    <a:pos x="4733" y="888"/>
                  </a:cxn>
                </a:cxnLst>
                <a:rect l="0" t="0" r="r" b="b"/>
                <a:pathLst>
                  <a:path w="4872" h="888">
                    <a:moveTo>
                      <a:pt x="141" y="888"/>
                    </a:moveTo>
                    <a:lnTo>
                      <a:pt x="106" y="885"/>
                    </a:lnTo>
                    <a:lnTo>
                      <a:pt x="90" y="881"/>
                    </a:lnTo>
                    <a:lnTo>
                      <a:pt x="77" y="878"/>
                    </a:lnTo>
                    <a:lnTo>
                      <a:pt x="64" y="872"/>
                    </a:lnTo>
                    <a:lnTo>
                      <a:pt x="53" y="866"/>
                    </a:lnTo>
                    <a:lnTo>
                      <a:pt x="42" y="857"/>
                    </a:lnTo>
                    <a:lnTo>
                      <a:pt x="34" y="850"/>
                    </a:lnTo>
                    <a:lnTo>
                      <a:pt x="18" y="830"/>
                    </a:lnTo>
                    <a:lnTo>
                      <a:pt x="12" y="818"/>
                    </a:lnTo>
                    <a:lnTo>
                      <a:pt x="9" y="806"/>
                    </a:lnTo>
                    <a:lnTo>
                      <a:pt x="4" y="791"/>
                    </a:lnTo>
                    <a:lnTo>
                      <a:pt x="1" y="777"/>
                    </a:lnTo>
                    <a:lnTo>
                      <a:pt x="0" y="744"/>
                    </a:lnTo>
                    <a:lnTo>
                      <a:pt x="0" y="138"/>
                    </a:lnTo>
                    <a:lnTo>
                      <a:pt x="1" y="120"/>
                    </a:lnTo>
                    <a:lnTo>
                      <a:pt x="5" y="95"/>
                    </a:lnTo>
                    <a:lnTo>
                      <a:pt x="11" y="74"/>
                    </a:lnTo>
                    <a:lnTo>
                      <a:pt x="15" y="63"/>
                    </a:lnTo>
                    <a:lnTo>
                      <a:pt x="21" y="54"/>
                    </a:lnTo>
                    <a:lnTo>
                      <a:pt x="34" y="39"/>
                    </a:lnTo>
                    <a:lnTo>
                      <a:pt x="42" y="29"/>
                    </a:lnTo>
                    <a:lnTo>
                      <a:pt x="53" y="22"/>
                    </a:lnTo>
                    <a:lnTo>
                      <a:pt x="65" y="15"/>
                    </a:lnTo>
                    <a:lnTo>
                      <a:pt x="79" y="10"/>
                    </a:lnTo>
                    <a:lnTo>
                      <a:pt x="93" y="5"/>
                    </a:lnTo>
                    <a:lnTo>
                      <a:pt x="108" y="3"/>
                    </a:lnTo>
                    <a:lnTo>
                      <a:pt x="125" y="0"/>
                    </a:lnTo>
                    <a:lnTo>
                      <a:pt x="144" y="0"/>
                    </a:lnTo>
                    <a:lnTo>
                      <a:pt x="4728" y="0"/>
                    </a:lnTo>
                    <a:lnTo>
                      <a:pt x="4758" y="1"/>
                    </a:lnTo>
                    <a:lnTo>
                      <a:pt x="4786" y="7"/>
                    </a:lnTo>
                    <a:lnTo>
                      <a:pt x="4809" y="16"/>
                    </a:lnTo>
                    <a:lnTo>
                      <a:pt x="4818" y="22"/>
                    </a:lnTo>
                    <a:lnTo>
                      <a:pt x="4829" y="30"/>
                    </a:lnTo>
                    <a:lnTo>
                      <a:pt x="4845" y="46"/>
                    </a:lnTo>
                    <a:lnTo>
                      <a:pt x="4851" y="55"/>
                    </a:lnTo>
                    <a:lnTo>
                      <a:pt x="4857" y="67"/>
                    </a:lnTo>
                    <a:lnTo>
                      <a:pt x="4860" y="78"/>
                    </a:lnTo>
                    <a:lnTo>
                      <a:pt x="4865" y="92"/>
                    </a:lnTo>
                    <a:lnTo>
                      <a:pt x="4867" y="105"/>
                    </a:lnTo>
                    <a:lnTo>
                      <a:pt x="4871" y="120"/>
                    </a:lnTo>
                    <a:lnTo>
                      <a:pt x="4872" y="138"/>
                    </a:lnTo>
                    <a:lnTo>
                      <a:pt x="4872" y="744"/>
                    </a:lnTo>
                    <a:lnTo>
                      <a:pt x="4871" y="752"/>
                    </a:lnTo>
                    <a:lnTo>
                      <a:pt x="4871" y="760"/>
                    </a:lnTo>
                    <a:lnTo>
                      <a:pt x="4870" y="777"/>
                    </a:lnTo>
                    <a:lnTo>
                      <a:pt x="4866" y="791"/>
                    </a:lnTo>
                    <a:lnTo>
                      <a:pt x="4863" y="806"/>
                    </a:lnTo>
                    <a:lnTo>
                      <a:pt x="4857" y="818"/>
                    </a:lnTo>
                    <a:lnTo>
                      <a:pt x="4852" y="830"/>
                    </a:lnTo>
                    <a:lnTo>
                      <a:pt x="4845" y="840"/>
                    </a:lnTo>
                    <a:lnTo>
                      <a:pt x="4837" y="851"/>
                    </a:lnTo>
                    <a:lnTo>
                      <a:pt x="4827" y="858"/>
                    </a:lnTo>
                    <a:lnTo>
                      <a:pt x="4817" y="866"/>
                    </a:lnTo>
                    <a:lnTo>
                      <a:pt x="4805" y="872"/>
                    </a:lnTo>
                    <a:lnTo>
                      <a:pt x="4793" y="878"/>
                    </a:lnTo>
                    <a:lnTo>
                      <a:pt x="4779" y="881"/>
                    </a:lnTo>
                    <a:lnTo>
                      <a:pt x="4764" y="885"/>
                    </a:lnTo>
                    <a:lnTo>
                      <a:pt x="4756" y="885"/>
                    </a:lnTo>
                    <a:lnTo>
                      <a:pt x="4749" y="886"/>
                    </a:lnTo>
                    <a:lnTo>
                      <a:pt x="4733" y="888"/>
                    </a:lnTo>
                  </a:path>
                </a:pathLst>
              </a:custGeom>
              <a:solidFill>
                <a:srgbClr val="D5CDA7"/>
              </a:solidFill>
              <a:ln w="25400">
                <a:solidFill>
                  <a:srgbClr val="999999"/>
                </a:solidFill>
                <a:prstDash val="solid"/>
                <a:round/>
                <a:headEnd/>
                <a:tailEnd/>
              </a:ln>
            </p:spPr>
            <p:txBody>
              <a:bodyPr/>
              <a:lstStyle/>
              <a:p>
                <a:endParaRPr lang="en-US" sz="1400" dirty="0">
                  <a:latin typeface="Calibri" pitchFamily="34" charset="0"/>
                </a:endParaRPr>
              </a:p>
            </p:txBody>
          </p:sp>
          <p:sp>
            <p:nvSpPr>
              <p:cNvPr id="2973928" name="Freeform 232"/>
              <p:cNvSpPr>
                <a:spLocks/>
              </p:cNvSpPr>
              <p:nvPr/>
            </p:nvSpPr>
            <p:spPr bwMode="auto">
              <a:xfrm>
                <a:off x="1118" y="2909"/>
                <a:ext cx="47" cy="264"/>
              </a:xfrm>
              <a:custGeom>
                <a:avLst/>
                <a:gdLst/>
                <a:ahLst/>
                <a:cxnLst>
                  <a:cxn ang="0">
                    <a:pos x="141" y="792"/>
                  </a:cxn>
                  <a:cxn ang="0">
                    <a:pos x="106" y="789"/>
                  </a:cxn>
                  <a:cxn ang="0">
                    <a:pos x="90" y="785"/>
                  </a:cxn>
                  <a:cxn ang="0">
                    <a:pos x="77" y="782"/>
                  </a:cxn>
                  <a:cxn ang="0">
                    <a:pos x="64" y="776"/>
                  </a:cxn>
                  <a:cxn ang="0">
                    <a:pos x="53" y="770"/>
                  </a:cxn>
                  <a:cxn ang="0">
                    <a:pos x="42" y="761"/>
                  </a:cxn>
                  <a:cxn ang="0">
                    <a:pos x="34" y="754"/>
                  </a:cxn>
                  <a:cxn ang="0">
                    <a:pos x="21" y="736"/>
                  </a:cxn>
                  <a:cxn ang="0">
                    <a:pos x="15" y="726"/>
                  </a:cxn>
                  <a:cxn ang="0">
                    <a:pos x="11" y="718"/>
                  </a:cxn>
                  <a:cxn ang="0">
                    <a:pos x="5" y="695"/>
                  </a:cxn>
                  <a:cxn ang="0">
                    <a:pos x="1" y="672"/>
                  </a:cxn>
                  <a:cxn ang="0">
                    <a:pos x="0" y="654"/>
                  </a:cxn>
                  <a:cxn ang="0">
                    <a:pos x="0" y="138"/>
                  </a:cxn>
                  <a:cxn ang="0">
                    <a:pos x="1" y="120"/>
                  </a:cxn>
                  <a:cxn ang="0">
                    <a:pos x="5" y="95"/>
                  </a:cxn>
                  <a:cxn ang="0">
                    <a:pos x="11" y="74"/>
                  </a:cxn>
                  <a:cxn ang="0">
                    <a:pos x="15" y="63"/>
                  </a:cxn>
                  <a:cxn ang="0">
                    <a:pos x="21" y="54"/>
                  </a:cxn>
                  <a:cxn ang="0">
                    <a:pos x="34" y="39"/>
                  </a:cxn>
                  <a:cxn ang="0">
                    <a:pos x="42" y="29"/>
                  </a:cxn>
                  <a:cxn ang="0">
                    <a:pos x="53" y="22"/>
                  </a:cxn>
                  <a:cxn ang="0">
                    <a:pos x="64" y="15"/>
                  </a:cxn>
                  <a:cxn ang="0">
                    <a:pos x="77" y="10"/>
                  </a:cxn>
                  <a:cxn ang="0">
                    <a:pos x="90" y="5"/>
                  </a:cxn>
                  <a:cxn ang="0">
                    <a:pos x="106" y="3"/>
                  </a:cxn>
                  <a:cxn ang="0">
                    <a:pos x="141" y="0"/>
                  </a:cxn>
                </a:cxnLst>
                <a:rect l="0" t="0" r="r" b="b"/>
                <a:pathLst>
                  <a:path w="141" h="792">
                    <a:moveTo>
                      <a:pt x="141" y="792"/>
                    </a:moveTo>
                    <a:lnTo>
                      <a:pt x="106" y="789"/>
                    </a:lnTo>
                    <a:lnTo>
                      <a:pt x="90" y="785"/>
                    </a:lnTo>
                    <a:lnTo>
                      <a:pt x="77" y="782"/>
                    </a:lnTo>
                    <a:lnTo>
                      <a:pt x="64" y="776"/>
                    </a:lnTo>
                    <a:lnTo>
                      <a:pt x="53" y="770"/>
                    </a:lnTo>
                    <a:lnTo>
                      <a:pt x="42" y="761"/>
                    </a:lnTo>
                    <a:lnTo>
                      <a:pt x="34" y="754"/>
                    </a:lnTo>
                    <a:lnTo>
                      <a:pt x="21" y="736"/>
                    </a:lnTo>
                    <a:lnTo>
                      <a:pt x="15" y="726"/>
                    </a:lnTo>
                    <a:lnTo>
                      <a:pt x="11" y="718"/>
                    </a:lnTo>
                    <a:lnTo>
                      <a:pt x="5" y="695"/>
                    </a:lnTo>
                    <a:lnTo>
                      <a:pt x="1" y="672"/>
                    </a:lnTo>
                    <a:lnTo>
                      <a:pt x="0" y="654"/>
                    </a:lnTo>
                    <a:lnTo>
                      <a:pt x="0" y="138"/>
                    </a:lnTo>
                    <a:lnTo>
                      <a:pt x="1" y="120"/>
                    </a:lnTo>
                    <a:lnTo>
                      <a:pt x="5" y="95"/>
                    </a:lnTo>
                    <a:lnTo>
                      <a:pt x="11" y="74"/>
                    </a:lnTo>
                    <a:lnTo>
                      <a:pt x="15" y="63"/>
                    </a:lnTo>
                    <a:lnTo>
                      <a:pt x="21" y="54"/>
                    </a:lnTo>
                    <a:lnTo>
                      <a:pt x="34" y="39"/>
                    </a:lnTo>
                    <a:lnTo>
                      <a:pt x="42" y="29"/>
                    </a:lnTo>
                    <a:lnTo>
                      <a:pt x="53" y="22"/>
                    </a:lnTo>
                    <a:lnTo>
                      <a:pt x="64" y="15"/>
                    </a:lnTo>
                    <a:lnTo>
                      <a:pt x="77" y="10"/>
                    </a:lnTo>
                    <a:lnTo>
                      <a:pt x="90" y="5"/>
                    </a:lnTo>
                    <a:lnTo>
                      <a:pt x="106" y="3"/>
                    </a:lnTo>
                    <a:lnTo>
                      <a:pt x="141" y="0"/>
                    </a:lnTo>
                  </a:path>
                </a:pathLst>
              </a:custGeom>
              <a:noFill/>
              <a:ln w="25400">
                <a:solidFill>
                  <a:srgbClr val="999999"/>
                </a:solidFill>
                <a:prstDash val="solid"/>
                <a:round/>
                <a:headEnd/>
                <a:tailEnd/>
              </a:ln>
            </p:spPr>
            <p:txBody>
              <a:bodyPr/>
              <a:lstStyle/>
              <a:p>
                <a:endParaRPr lang="en-US" dirty="0">
                  <a:latin typeface="Calibri" pitchFamily="34" charset="0"/>
                </a:endParaRPr>
              </a:p>
            </p:txBody>
          </p:sp>
          <p:sp>
            <p:nvSpPr>
              <p:cNvPr id="2973929" name="Freeform 233"/>
              <p:cNvSpPr>
                <a:spLocks/>
              </p:cNvSpPr>
              <p:nvPr/>
            </p:nvSpPr>
            <p:spPr bwMode="auto">
              <a:xfrm>
                <a:off x="1118" y="3173"/>
                <a:ext cx="47" cy="289"/>
              </a:xfrm>
              <a:custGeom>
                <a:avLst/>
                <a:gdLst/>
                <a:ahLst/>
                <a:cxnLst>
                  <a:cxn ang="0">
                    <a:pos x="141" y="865"/>
                  </a:cxn>
                  <a:cxn ang="0">
                    <a:pos x="106" y="861"/>
                  </a:cxn>
                  <a:cxn ang="0">
                    <a:pos x="90" y="857"/>
                  </a:cxn>
                  <a:cxn ang="0">
                    <a:pos x="77" y="854"/>
                  </a:cxn>
                  <a:cxn ang="0">
                    <a:pos x="64" y="848"/>
                  </a:cxn>
                  <a:cxn ang="0">
                    <a:pos x="53" y="842"/>
                  </a:cxn>
                  <a:cxn ang="0">
                    <a:pos x="42" y="833"/>
                  </a:cxn>
                  <a:cxn ang="0">
                    <a:pos x="34" y="826"/>
                  </a:cxn>
                  <a:cxn ang="0">
                    <a:pos x="21" y="808"/>
                  </a:cxn>
                  <a:cxn ang="0">
                    <a:pos x="15" y="799"/>
                  </a:cxn>
                  <a:cxn ang="0">
                    <a:pos x="11" y="790"/>
                  </a:cxn>
                  <a:cxn ang="0">
                    <a:pos x="5" y="767"/>
                  </a:cxn>
                  <a:cxn ang="0">
                    <a:pos x="1" y="745"/>
                  </a:cxn>
                  <a:cxn ang="0">
                    <a:pos x="0" y="727"/>
                  </a:cxn>
                  <a:cxn ang="0">
                    <a:pos x="0" y="138"/>
                  </a:cxn>
                  <a:cxn ang="0">
                    <a:pos x="1" y="120"/>
                  </a:cxn>
                  <a:cxn ang="0">
                    <a:pos x="5" y="95"/>
                  </a:cxn>
                  <a:cxn ang="0">
                    <a:pos x="11" y="74"/>
                  </a:cxn>
                  <a:cxn ang="0">
                    <a:pos x="15" y="63"/>
                  </a:cxn>
                  <a:cxn ang="0">
                    <a:pos x="21" y="54"/>
                  </a:cxn>
                  <a:cxn ang="0">
                    <a:pos x="34" y="39"/>
                  </a:cxn>
                  <a:cxn ang="0">
                    <a:pos x="42" y="29"/>
                  </a:cxn>
                  <a:cxn ang="0">
                    <a:pos x="53" y="22"/>
                  </a:cxn>
                  <a:cxn ang="0">
                    <a:pos x="64" y="15"/>
                  </a:cxn>
                  <a:cxn ang="0">
                    <a:pos x="77" y="10"/>
                  </a:cxn>
                  <a:cxn ang="0">
                    <a:pos x="90" y="5"/>
                  </a:cxn>
                  <a:cxn ang="0">
                    <a:pos x="106" y="3"/>
                  </a:cxn>
                  <a:cxn ang="0">
                    <a:pos x="141" y="0"/>
                  </a:cxn>
                </a:cxnLst>
                <a:rect l="0" t="0" r="r" b="b"/>
                <a:pathLst>
                  <a:path w="141" h="865">
                    <a:moveTo>
                      <a:pt x="141" y="865"/>
                    </a:moveTo>
                    <a:lnTo>
                      <a:pt x="106" y="861"/>
                    </a:lnTo>
                    <a:lnTo>
                      <a:pt x="90" y="857"/>
                    </a:lnTo>
                    <a:lnTo>
                      <a:pt x="77" y="854"/>
                    </a:lnTo>
                    <a:lnTo>
                      <a:pt x="64" y="848"/>
                    </a:lnTo>
                    <a:lnTo>
                      <a:pt x="53" y="842"/>
                    </a:lnTo>
                    <a:lnTo>
                      <a:pt x="42" y="833"/>
                    </a:lnTo>
                    <a:lnTo>
                      <a:pt x="34" y="826"/>
                    </a:lnTo>
                    <a:lnTo>
                      <a:pt x="21" y="808"/>
                    </a:lnTo>
                    <a:lnTo>
                      <a:pt x="15" y="799"/>
                    </a:lnTo>
                    <a:lnTo>
                      <a:pt x="11" y="790"/>
                    </a:lnTo>
                    <a:lnTo>
                      <a:pt x="5" y="767"/>
                    </a:lnTo>
                    <a:lnTo>
                      <a:pt x="1" y="745"/>
                    </a:lnTo>
                    <a:lnTo>
                      <a:pt x="0" y="727"/>
                    </a:lnTo>
                    <a:lnTo>
                      <a:pt x="0" y="138"/>
                    </a:lnTo>
                    <a:lnTo>
                      <a:pt x="1" y="120"/>
                    </a:lnTo>
                    <a:lnTo>
                      <a:pt x="5" y="95"/>
                    </a:lnTo>
                    <a:lnTo>
                      <a:pt x="11" y="74"/>
                    </a:lnTo>
                    <a:lnTo>
                      <a:pt x="15" y="63"/>
                    </a:lnTo>
                    <a:lnTo>
                      <a:pt x="21" y="54"/>
                    </a:lnTo>
                    <a:lnTo>
                      <a:pt x="34" y="39"/>
                    </a:lnTo>
                    <a:lnTo>
                      <a:pt x="42" y="29"/>
                    </a:lnTo>
                    <a:lnTo>
                      <a:pt x="53" y="22"/>
                    </a:lnTo>
                    <a:lnTo>
                      <a:pt x="64" y="15"/>
                    </a:lnTo>
                    <a:lnTo>
                      <a:pt x="77" y="10"/>
                    </a:lnTo>
                    <a:lnTo>
                      <a:pt x="90" y="5"/>
                    </a:lnTo>
                    <a:lnTo>
                      <a:pt x="106" y="3"/>
                    </a:lnTo>
                    <a:lnTo>
                      <a:pt x="141" y="0"/>
                    </a:lnTo>
                  </a:path>
                </a:pathLst>
              </a:custGeom>
              <a:noFill/>
              <a:ln w="25400">
                <a:solidFill>
                  <a:srgbClr val="999999"/>
                </a:solidFill>
                <a:prstDash val="solid"/>
                <a:round/>
                <a:headEnd/>
                <a:tailEnd/>
              </a:ln>
            </p:spPr>
            <p:txBody>
              <a:bodyPr/>
              <a:lstStyle/>
              <a:p>
                <a:endParaRPr lang="en-US" sz="1400" dirty="0">
                  <a:latin typeface="Calibri" pitchFamily="34" charset="0"/>
                </a:endParaRPr>
              </a:p>
            </p:txBody>
          </p:sp>
          <p:sp>
            <p:nvSpPr>
              <p:cNvPr id="2973930" name="Freeform 234"/>
              <p:cNvSpPr>
                <a:spLocks/>
              </p:cNvSpPr>
              <p:nvPr/>
            </p:nvSpPr>
            <p:spPr bwMode="auto">
              <a:xfrm>
                <a:off x="2696" y="2909"/>
                <a:ext cx="46" cy="264"/>
              </a:xfrm>
              <a:custGeom>
                <a:avLst/>
                <a:gdLst/>
                <a:ahLst/>
                <a:cxnLst>
                  <a:cxn ang="0">
                    <a:pos x="0" y="0"/>
                  </a:cxn>
                  <a:cxn ang="0">
                    <a:pos x="29" y="2"/>
                  </a:cxn>
                  <a:cxn ang="0">
                    <a:pos x="55" y="8"/>
                  </a:cxn>
                  <a:cxn ang="0">
                    <a:pos x="66" y="11"/>
                  </a:cxn>
                  <a:cxn ang="0">
                    <a:pos x="78" y="17"/>
                  </a:cxn>
                  <a:cxn ang="0">
                    <a:pos x="88" y="23"/>
                  </a:cxn>
                  <a:cxn ang="0">
                    <a:pos x="97" y="32"/>
                  </a:cxn>
                  <a:cxn ang="0">
                    <a:pos x="112" y="47"/>
                  </a:cxn>
                  <a:cxn ang="0">
                    <a:pos x="124" y="68"/>
                  </a:cxn>
                  <a:cxn ang="0">
                    <a:pos x="127" y="78"/>
                  </a:cxn>
                  <a:cxn ang="0">
                    <a:pos x="132" y="92"/>
                  </a:cxn>
                  <a:cxn ang="0">
                    <a:pos x="134" y="105"/>
                  </a:cxn>
                  <a:cxn ang="0">
                    <a:pos x="138" y="120"/>
                  </a:cxn>
                  <a:cxn ang="0">
                    <a:pos x="139" y="138"/>
                  </a:cxn>
                  <a:cxn ang="0">
                    <a:pos x="139" y="654"/>
                  </a:cxn>
                  <a:cxn ang="0">
                    <a:pos x="138" y="654"/>
                  </a:cxn>
                  <a:cxn ang="0">
                    <a:pos x="138" y="656"/>
                  </a:cxn>
                  <a:cxn ang="0">
                    <a:pos x="138" y="658"/>
                  </a:cxn>
                  <a:cxn ang="0">
                    <a:pos x="138" y="663"/>
                  </a:cxn>
                  <a:cxn ang="0">
                    <a:pos x="138" y="672"/>
                  </a:cxn>
                  <a:cxn ang="0">
                    <a:pos x="136" y="678"/>
                  </a:cxn>
                  <a:cxn ang="0">
                    <a:pos x="134" y="686"/>
                  </a:cxn>
                  <a:cxn ang="0">
                    <a:pos x="132" y="699"/>
                  </a:cxn>
                  <a:cxn ang="0">
                    <a:pos x="127" y="711"/>
                  </a:cxn>
                  <a:cxn ang="0">
                    <a:pos x="124" y="723"/>
                  </a:cxn>
                  <a:cxn ang="0">
                    <a:pos x="118" y="732"/>
                  </a:cxn>
                  <a:cxn ang="0">
                    <a:pos x="114" y="737"/>
                  </a:cxn>
                  <a:cxn ang="0">
                    <a:pos x="112" y="743"/>
                  </a:cxn>
                  <a:cxn ang="0">
                    <a:pos x="104" y="752"/>
                  </a:cxn>
                  <a:cxn ang="0">
                    <a:pos x="97" y="761"/>
                  </a:cxn>
                  <a:cxn ang="0">
                    <a:pos x="88" y="767"/>
                  </a:cxn>
                  <a:cxn ang="0">
                    <a:pos x="78" y="773"/>
                  </a:cxn>
                  <a:cxn ang="0">
                    <a:pos x="66" y="778"/>
                  </a:cxn>
                  <a:cxn ang="0">
                    <a:pos x="55" y="783"/>
                  </a:cxn>
                  <a:cxn ang="0">
                    <a:pos x="42" y="785"/>
                  </a:cxn>
                  <a:cxn ang="0">
                    <a:pos x="35" y="786"/>
                  </a:cxn>
                  <a:cxn ang="0">
                    <a:pos x="29" y="789"/>
                  </a:cxn>
                  <a:cxn ang="0">
                    <a:pos x="14" y="790"/>
                  </a:cxn>
                  <a:cxn ang="0">
                    <a:pos x="0" y="792"/>
                  </a:cxn>
                </a:cxnLst>
                <a:rect l="0" t="0" r="r" b="b"/>
                <a:pathLst>
                  <a:path w="139" h="792">
                    <a:moveTo>
                      <a:pt x="0" y="0"/>
                    </a:moveTo>
                    <a:lnTo>
                      <a:pt x="29" y="2"/>
                    </a:lnTo>
                    <a:lnTo>
                      <a:pt x="55" y="8"/>
                    </a:lnTo>
                    <a:lnTo>
                      <a:pt x="66" y="11"/>
                    </a:lnTo>
                    <a:lnTo>
                      <a:pt x="78" y="17"/>
                    </a:lnTo>
                    <a:lnTo>
                      <a:pt x="88" y="23"/>
                    </a:lnTo>
                    <a:lnTo>
                      <a:pt x="97" y="32"/>
                    </a:lnTo>
                    <a:lnTo>
                      <a:pt x="112" y="47"/>
                    </a:lnTo>
                    <a:lnTo>
                      <a:pt x="124" y="68"/>
                    </a:lnTo>
                    <a:lnTo>
                      <a:pt x="127" y="78"/>
                    </a:lnTo>
                    <a:lnTo>
                      <a:pt x="132" y="92"/>
                    </a:lnTo>
                    <a:lnTo>
                      <a:pt x="134" y="105"/>
                    </a:lnTo>
                    <a:lnTo>
                      <a:pt x="138" y="120"/>
                    </a:lnTo>
                    <a:lnTo>
                      <a:pt x="139" y="138"/>
                    </a:lnTo>
                    <a:lnTo>
                      <a:pt x="139" y="654"/>
                    </a:lnTo>
                    <a:lnTo>
                      <a:pt x="138" y="654"/>
                    </a:lnTo>
                    <a:lnTo>
                      <a:pt x="138" y="656"/>
                    </a:lnTo>
                    <a:lnTo>
                      <a:pt x="138" y="658"/>
                    </a:lnTo>
                    <a:lnTo>
                      <a:pt x="138" y="663"/>
                    </a:lnTo>
                    <a:lnTo>
                      <a:pt x="138" y="672"/>
                    </a:lnTo>
                    <a:lnTo>
                      <a:pt x="136" y="678"/>
                    </a:lnTo>
                    <a:lnTo>
                      <a:pt x="134" y="686"/>
                    </a:lnTo>
                    <a:lnTo>
                      <a:pt x="132" y="699"/>
                    </a:lnTo>
                    <a:lnTo>
                      <a:pt x="127" y="711"/>
                    </a:lnTo>
                    <a:lnTo>
                      <a:pt x="124" y="723"/>
                    </a:lnTo>
                    <a:lnTo>
                      <a:pt x="118" y="732"/>
                    </a:lnTo>
                    <a:lnTo>
                      <a:pt x="114" y="737"/>
                    </a:lnTo>
                    <a:lnTo>
                      <a:pt x="112" y="743"/>
                    </a:lnTo>
                    <a:lnTo>
                      <a:pt x="104" y="752"/>
                    </a:lnTo>
                    <a:lnTo>
                      <a:pt x="97" y="761"/>
                    </a:lnTo>
                    <a:lnTo>
                      <a:pt x="88" y="767"/>
                    </a:lnTo>
                    <a:lnTo>
                      <a:pt x="78" y="773"/>
                    </a:lnTo>
                    <a:lnTo>
                      <a:pt x="66" y="778"/>
                    </a:lnTo>
                    <a:lnTo>
                      <a:pt x="55" y="783"/>
                    </a:lnTo>
                    <a:lnTo>
                      <a:pt x="42" y="785"/>
                    </a:lnTo>
                    <a:lnTo>
                      <a:pt x="35" y="786"/>
                    </a:lnTo>
                    <a:lnTo>
                      <a:pt x="29" y="789"/>
                    </a:lnTo>
                    <a:lnTo>
                      <a:pt x="14" y="790"/>
                    </a:lnTo>
                    <a:lnTo>
                      <a:pt x="0" y="792"/>
                    </a:lnTo>
                  </a:path>
                </a:pathLst>
              </a:custGeom>
              <a:noFill/>
              <a:ln w="25400">
                <a:solidFill>
                  <a:srgbClr val="999999"/>
                </a:solidFill>
                <a:prstDash val="solid"/>
                <a:round/>
                <a:headEnd/>
                <a:tailEnd/>
              </a:ln>
            </p:spPr>
            <p:txBody>
              <a:bodyPr/>
              <a:lstStyle/>
              <a:p>
                <a:endParaRPr lang="en-US" dirty="0">
                  <a:latin typeface="Calibri" pitchFamily="34" charset="0"/>
                </a:endParaRPr>
              </a:p>
            </p:txBody>
          </p:sp>
          <p:sp>
            <p:nvSpPr>
              <p:cNvPr id="2973931" name="Line 235"/>
              <p:cNvSpPr>
                <a:spLocks noChangeShapeType="1"/>
              </p:cNvSpPr>
              <p:nvPr/>
            </p:nvSpPr>
            <p:spPr bwMode="auto">
              <a:xfrm flipH="1">
                <a:off x="1165" y="3173"/>
                <a:ext cx="1531" cy="0"/>
              </a:xfrm>
              <a:prstGeom prst="line">
                <a:avLst/>
              </a:prstGeom>
              <a:noFill/>
              <a:ln w="25400">
                <a:solidFill>
                  <a:srgbClr val="999999"/>
                </a:solidFill>
                <a:round/>
                <a:headEnd/>
                <a:tailEnd/>
              </a:ln>
            </p:spPr>
            <p:txBody>
              <a:bodyPr/>
              <a:lstStyle/>
              <a:p>
                <a:endParaRPr lang="en-US" dirty="0">
                  <a:latin typeface="Calibri" pitchFamily="34" charset="0"/>
                </a:endParaRPr>
              </a:p>
            </p:txBody>
          </p:sp>
          <p:sp>
            <p:nvSpPr>
              <p:cNvPr id="2973932" name="Line 236"/>
              <p:cNvSpPr>
                <a:spLocks noChangeShapeType="1"/>
              </p:cNvSpPr>
              <p:nvPr/>
            </p:nvSpPr>
            <p:spPr bwMode="auto">
              <a:xfrm flipH="1">
                <a:off x="1165" y="2909"/>
                <a:ext cx="1531" cy="0"/>
              </a:xfrm>
              <a:prstGeom prst="line">
                <a:avLst/>
              </a:prstGeom>
              <a:noFill/>
              <a:ln w="25400">
                <a:solidFill>
                  <a:srgbClr val="999999"/>
                </a:solidFill>
                <a:round/>
                <a:headEnd/>
                <a:tailEnd/>
              </a:ln>
            </p:spPr>
            <p:txBody>
              <a:bodyPr/>
              <a:lstStyle/>
              <a:p>
                <a:endParaRPr lang="en-US" dirty="0">
                  <a:latin typeface="Calibri" pitchFamily="34" charset="0"/>
                </a:endParaRPr>
              </a:p>
            </p:txBody>
          </p:sp>
          <p:sp>
            <p:nvSpPr>
              <p:cNvPr id="2973933" name="Freeform 237"/>
              <p:cNvSpPr>
                <a:spLocks/>
              </p:cNvSpPr>
              <p:nvPr/>
            </p:nvSpPr>
            <p:spPr bwMode="auto">
              <a:xfrm>
                <a:off x="2741" y="3206"/>
                <a:ext cx="1" cy="13"/>
              </a:xfrm>
              <a:custGeom>
                <a:avLst/>
                <a:gdLst/>
                <a:ahLst/>
                <a:cxnLst>
                  <a:cxn ang="0">
                    <a:pos x="0" y="0"/>
                  </a:cxn>
                  <a:cxn ang="0">
                    <a:pos x="4" y="22"/>
                  </a:cxn>
                  <a:cxn ang="0">
                    <a:pos x="5" y="40"/>
                  </a:cxn>
                </a:cxnLst>
                <a:rect l="0" t="0" r="r" b="b"/>
                <a:pathLst>
                  <a:path w="5" h="40">
                    <a:moveTo>
                      <a:pt x="0" y="0"/>
                    </a:moveTo>
                    <a:lnTo>
                      <a:pt x="4" y="22"/>
                    </a:lnTo>
                    <a:lnTo>
                      <a:pt x="5" y="40"/>
                    </a:lnTo>
                  </a:path>
                </a:pathLst>
              </a:custGeom>
              <a:noFill/>
              <a:ln w="25400">
                <a:solidFill>
                  <a:srgbClr val="999999"/>
                </a:solidFill>
                <a:prstDash val="solid"/>
                <a:round/>
                <a:headEnd/>
                <a:tailEnd/>
              </a:ln>
            </p:spPr>
            <p:txBody>
              <a:bodyPr/>
              <a:lstStyle/>
              <a:p>
                <a:endParaRPr lang="en-US" dirty="0">
                  <a:latin typeface="Calibri" pitchFamily="34" charset="0"/>
                </a:endParaRPr>
              </a:p>
            </p:txBody>
          </p:sp>
          <p:sp>
            <p:nvSpPr>
              <p:cNvPr id="2973934" name="Line 238"/>
              <p:cNvSpPr>
                <a:spLocks noChangeShapeType="1"/>
              </p:cNvSpPr>
              <p:nvPr/>
            </p:nvSpPr>
            <p:spPr bwMode="auto">
              <a:xfrm>
                <a:off x="2741" y="3206"/>
                <a:ext cx="1" cy="13"/>
              </a:xfrm>
              <a:prstGeom prst="line">
                <a:avLst/>
              </a:prstGeom>
              <a:noFill/>
              <a:ln w="25400">
                <a:solidFill>
                  <a:srgbClr val="999999"/>
                </a:solidFill>
                <a:round/>
                <a:headEnd/>
                <a:tailEnd/>
              </a:ln>
            </p:spPr>
            <p:txBody>
              <a:bodyPr/>
              <a:lstStyle/>
              <a:p>
                <a:endParaRPr lang="en-US" dirty="0">
                  <a:latin typeface="Calibri" pitchFamily="34" charset="0"/>
                </a:endParaRPr>
              </a:p>
            </p:txBody>
          </p:sp>
          <p:sp>
            <p:nvSpPr>
              <p:cNvPr id="2973935" name="Freeform 239"/>
              <p:cNvSpPr>
                <a:spLocks/>
              </p:cNvSpPr>
              <p:nvPr/>
            </p:nvSpPr>
            <p:spPr bwMode="auto">
              <a:xfrm>
                <a:off x="2696" y="3219"/>
                <a:ext cx="46" cy="243"/>
              </a:xfrm>
              <a:custGeom>
                <a:avLst/>
                <a:gdLst/>
                <a:ahLst/>
                <a:cxnLst>
                  <a:cxn ang="0">
                    <a:pos x="139" y="0"/>
                  </a:cxn>
                  <a:cxn ang="0">
                    <a:pos x="139" y="589"/>
                  </a:cxn>
                  <a:cxn ang="0">
                    <a:pos x="138" y="589"/>
                  </a:cxn>
                  <a:cxn ang="0">
                    <a:pos x="138" y="590"/>
                  </a:cxn>
                  <a:cxn ang="0">
                    <a:pos x="138" y="592"/>
                  </a:cxn>
                  <a:cxn ang="0">
                    <a:pos x="138" y="597"/>
                  </a:cxn>
                  <a:cxn ang="0">
                    <a:pos x="138" y="607"/>
                  </a:cxn>
                  <a:cxn ang="0">
                    <a:pos x="136" y="613"/>
                  </a:cxn>
                  <a:cxn ang="0">
                    <a:pos x="134" y="620"/>
                  </a:cxn>
                  <a:cxn ang="0">
                    <a:pos x="132" y="633"/>
                  </a:cxn>
                  <a:cxn ang="0">
                    <a:pos x="127" y="645"/>
                  </a:cxn>
                  <a:cxn ang="0">
                    <a:pos x="124" y="657"/>
                  </a:cxn>
                  <a:cxn ang="0">
                    <a:pos x="118" y="667"/>
                  </a:cxn>
                  <a:cxn ang="0">
                    <a:pos x="114" y="671"/>
                  </a:cxn>
                  <a:cxn ang="0">
                    <a:pos x="112" y="677"/>
                  </a:cxn>
                  <a:cxn ang="0">
                    <a:pos x="104" y="686"/>
                  </a:cxn>
                  <a:cxn ang="0">
                    <a:pos x="97" y="695"/>
                  </a:cxn>
                  <a:cxn ang="0">
                    <a:pos x="88" y="701"/>
                  </a:cxn>
                  <a:cxn ang="0">
                    <a:pos x="78" y="707"/>
                  </a:cxn>
                  <a:cxn ang="0">
                    <a:pos x="66" y="712"/>
                  </a:cxn>
                  <a:cxn ang="0">
                    <a:pos x="55" y="717"/>
                  </a:cxn>
                  <a:cxn ang="0">
                    <a:pos x="42" y="719"/>
                  </a:cxn>
                  <a:cxn ang="0">
                    <a:pos x="35" y="721"/>
                  </a:cxn>
                  <a:cxn ang="0">
                    <a:pos x="29" y="723"/>
                  </a:cxn>
                  <a:cxn ang="0">
                    <a:pos x="14" y="724"/>
                  </a:cxn>
                  <a:cxn ang="0">
                    <a:pos x="0" y="727"/>
                  </a:cxn>
                </a:cxnLst>
                <a:rect l="0" t="0" r="r" b="b"/>
                <a:pathLst>
                  <a:path w="139" h="727">
                    <a:moveTo>
                      <a:pt x="139" y="0"/>
                    </a:moveTo>
                    <a:lnTo>
                      <a:pt x="139" y="589"/>
                    </a:lnTo>
                    <a:lnTo>
                      <a:pt x="138" y="589"/>
                    </a:lnTo>
                    <a:lnTo>
                      <a:pt x="138" y="590"/>
                    </a:lnTo>
                    <a:lnTo>
                      <a:pt x="138" y="592"/>
                    </a:lnTo>
                    <a:lnTo>
                      <a:pt x="138" y="597"/>
                    </a:lnTo>
                    <a:lnTo>
                      <a:pt x="138" y="607"/>
                    </a:lnTo>
                    <a:lnTo>
                      <a:pt x="136" y="613"/>
                    </a:lnTo>
                    <a:lnTo>
                      <a:pt x="134" y="620"/>
                    </a:lnTo>
                    <a:lnTo>
                      <a:pt x="132" y="633"/>
                    </a:lnTo>
                    <a:lnTo>
                      <a:pt x="127" y="645"/>
                    </a:lnTo>
                    <a:lnTo>
                      <a:pt x="124" y="657"/>
                    </a:lnTo>
                    <a:lnTo>
                      <a:pt x="118" y="667"/>
                    </a:lnTo>
                    <a:lnTo>
                      <a:pt x="114" y="671"/>
                    </a:lnTo>
                    <a:lnTo>
                      <a:pt x="112" y="677"/>
                    </a:lnTo>
                    <a:lnTo>
                      <a:pt x="104" y="686"/>
                    </a:lnTo>
                    <a:lnTo>
                      <a:pt x="97" y="695"/>
                    </a:lnTo>
                    <a:lnTo>
                      <a:pt x="88" y="701"/>
                    </a:lnTo>
                    <a:lnTo>
                      <a:pt x="78" y="707"/>
                    </a:lnTo>
                    <a:lnTo>
                      <a:pt x="66" y="712"/>
                    </a:lnTo>
                    <a:lnTo>
                      <a:pt x="55" y="717"/>
                    </a:lnTo>
                    <a:lnTo>
                      <a:pt x="42" y="719"/>
                    </a:lnTo>
                    <a:lnTo>
                      <a:pt x="35" y="721"/>
                    </a:lnTo>
                    <a:lnTo>
                      <a:pt x="29" y="723"/>
                    </a:lnTo>
                    <a:lnTo>
                      <a:pt x="14" y="724"/>
                    </a:lnTo>
                    <a:lnTo>
                      <a:pt x="0" y="727"/>
                    </a:lnTo>
                  </a:path>
                </a:pathLst>
              </a:custGeom>
              <a:noFill/>
              <a:ln w="25400">
                <a:solidFill>
                  <a:srgbClr val="999999"/>
                </a:solidFill>
                <a:prstDash val="solid"/>
                <a:round/>
                <a:headEnd/>
                <a:tailEnd/>
              </a:ln>
            </p:spPr>
            <p:txBody>
              <a:bodyPr/>
              <a:lstStyle/>
              <a:p>
                <a:endParaRPr lang="en-US" dirty="0">
                  <a:latin typeface="Calibri" pitchFamily="34" charset="0"/>
                </a:endParaRPr>
              </a:p>
            </p:txBody>
          </p:sp>
          <p:sp>
            <p:nvSpPr>
              <p:cNvPr id="2973936" name="Freeform 240"/>
              <p:cNvSpPr>
                <a:spLocks/>
              </p:cNvSpPr>
              <p:nvPr/>
            </p:nvSpPr>
            <p:spPr bwMode="auto">
              <a:xfrm>
                <a:off x="1118" y="3462"/>
                <a:ext cx="1624" cy="288"/>
              </a:xfrm>
              <a:custGeom>
                <a:avLst/>
                <a:gdLst/>
                <a:ahLst/>
                <a:cxnLst>
                  <a:cxn ang="0">
                    <a:pos x="4872" y="138"/>
                  </a:cxn>
                  <a:cxn ang="0">
                    <a:pos x="4872" y="726"/>
                  </a:cxn>
                  <a:cxn ang="0">
                    <a:pos x="4871" y="726"/>
                  </a:cxn>
                  <a:cxn ang="0">
                    <a:pos x="4871" y="727"/>
                  </a:cxn>
                  <a:cxn ang="0">
                    <a:pos x="4871" y="729"/>
                  </a:cxn>
                  <a:cxn ang="0">
                    <a:pos x="4871" y="734"/>
                  </a:cxn>
                  <a:cxn ang="0">
                    <a:pos x="4871" y="744"/>
                  </a:cxn>
                  <a:cxn ang="0">
                    <a:pos x="4869" y="750"/>
                  </a:cxn>
                  <a:cxn ang="0">
                    <a:pos x="4867" y="757"/>
                  </a:cxn>
                  <a:cxn ang="0">
                    <a:pos x="4865" y="770"/>
                  </a:cxn>
                  <a:cxn ang="0">
                    <a:pos x="4860" y="782"/>
                  </a:cxn>
                  <a:cxn ang="0">
                    <a:pos x="4857" y="794"/>
                  </a:cxn>
                  <a:cxn ang="0">
                    <a:pos x="4851" y="804"/>
                  </a:cxn>
                  <a:cxn ang="0">
                    <a:pos x="4847" y="808"/>
                  </a:cxn>
                  <a:cxn ang="0">
                    <a:pos x="4845" y="814"/>
                  </a:cxn>
                  <a:cxn ang="0">
                    <a:pos x="4837" y="823"/>
                  </a:cxn>
                  <a:cxn ang="0">
                    <a:pos x="4830" y="832"/>
                  </a:cxn>
                  <a:cxn ang="0">
                    <a:pos x="4821" y="838"/>
                  </a:cxn>
                  <a:cxn ang="0">
                    <a:pos x="4811" y="844"/>
                  </a:cxn>
                  <a:cxn ang="0">
                    <a:pos x="4799" y="849"/>
                  </a:cxn>
                  <a:cxn ang="0">
                    <a:pos x="4788" y="854"/>
                  </a:cxn>
                  <a:cxn ang="0">
                    <a:pos x="4775" y="856"/>
                  </a:cxn>
                  <a:cxn ang="0">
                    <a:pos x="4768" y="858"/>
                  </a:cxn>
                  <a:cxn ang="0">
                    <a:pos x="4762" y="860"/>
                  </a:cxn>
                  <a:cxn ang="0">
                    <a:pos x="4747" y="861"/>
                  </a:cxn>
                  <a:cxn ang="0">
                    <a:pos x="4733" y="864"/>
                  </a:cxn>
                  <a:cxn ang="0">
                    <a:pos x="141" y="864"/>
                  </a:cxn>
                  <a:cxn ang="0">
                    <a:pos x="124" y="861"/>
                  </a:cxn>
                  <a:cxn ang="0">
                    <a:pos x="109" y="860"/>
                  </a:cxn>
                  <a:cxn ang="0">
                    <a:pos x="95" y="856"/>
                  </a:cxn>
                  <a:cxn ang="0">
                    <a:pos x="83" y="854"/>
                  </a:cxn>
                  <a:cxn ang="0">
                    <a:pos x="70" y="849"/>
                  </a:cxn>
                  <a:cxn ang="0">
                    <a:pos x="59" y="844"/>
                  </a:cxn>
                  <a:cxn ang="0">
                    <a:pos x="41" y="832"/>
                  </a:cxn>
                  <a:cxn ang="0">
                    <a:pos x="31" y="823"/>
                  </a:cxn>
                  <a:cxn ang="0">
                    <a:pos x="24" y="814"/>
                  </a:cxn>
                  <a:cxn ang="0">
                    <a:pos x="13" y="794"/>
                  </a:cxn>
                  <a:cxn ang="0">
                    <a:pos x="5" y="770"/>
                  </a:cxn>
                  <a:cxn ang="0">
                    <a:pos x="1" y="744"/>
                  </a:cxn>
                  <a:cxn ang="0">
                    <a:pos x="0" y="726"/>
                  </a:cxn>
                  <a:cxn ang="0">
                    <a:pos x="0" y="138"/>
                  </a:cxn>
                  <a:cxn ang="0">
                    <a:pos x="1" y="120"/>
                  </a:cxn>
                  <a:cxn ang="0">
                    <a:pos x="5" y="94"/>
                  </a:cxn>
                  <a:cxn ang="0">
                    <a:pos x="11" y="73"/>
                  </a:cxn>
                  <a:cxn ang="0">
                    <a:pos x="15" y="62"/>
                  </a:cxn>
                  <a:cxn ang="0">
                    <a:pos x="21" y="54"/>
                  </a:cxn>
                  <a:cxn ang="0">
                    <a:pos x="34" y="38"/>
                  </a:cxn>
                  <a:cxn ang="0">
                    <a:pos x="42" y="28"/>
                  </a:cxn>
                  <a:cxn ang="0">
                    <a:pos x="53" y="21"/>
                  </a:cxn>
                  <a:cxn ang="0">
                    <a:pos x="64" y="14"/>
                  </a:cxn>
                  <a:cxn ang="0">
                    <a:pos x="77" y="9"/>
                  </a:cxn>
                  <a:cxn ang="0">
                    <a:pos x="90" y="4"/>
                  </a:cxn>
                  <a:cxn ang="0">
                    <a:pos x="106" y="2"/>
                  </a:cxn>
                  <a:cxn ang="0">
                    <a:pos x="141" y="0"/>
                  </a:cxn>
                </a:cxnLst>
                <a:rect l="0" t="0" r="r" b="b"/>
                <a:pathLst>
                  <a:path w="4872" h="864">
                    <a:moveTo>
                      <a:pt x="4872" y="138"/>
                    </a:moveTo>
                    <a:lnTo>
                      <a:pt x="4872" y="726"/>
                    </a:lnTo>
                    <a:lnTo>
                      <a:pt x="4871" y="726"/>
                    </a:lnTo>
                    <a:lnTo>
                      <a:pt x="4871" y="727"/>
                    </a:lnTo>
                    <a:lnTo>
                      <a:pt x="4871" y="729"/>
                    </a:lnTo>
                    <a:lnTo>
                      <a:pt x="4871" y="734"/>
                    </a:lnTo>
                    <a:lnTo>
                      <a:pt x="4871" y="744"/>
                    </a:lnTo>
                    <a:lnTo>
                      <a:pt x="4869" y="750"/>
                    </a:lnTo>
                    <a:lnTo>
                      <a:pt x="4867" y="757"/>
                    </a:lnTo>
                    <a:lnTo>
                      <a:pt x="4865" y="770"/>
                    </a:lnTo>
                    <a:lnTo>
                      <a:pt x="4860" y="782"/>
                    </a:lnTo>
                    <a:lnTo>
                      <a:pt x="4857" y="794"/>
                    </a:lnTo>
                    <a:lnTo>
                      <a:pt x="4851" y="804"/>
                    </a:lnTo>
                    <a:lnTo>
                      <a:pt x="4847" y="808"/>
                    </a:lnTo>
                    <a:lnTo>
                      <a:pt x="4845" y="814"/>
                    </a:lnTo>
                    <a:lnTo>
                      <a:pt x="4837" y="823"/>
                    </a:lnTo>
                    <a:lnTo>
                      <a:pt x="4830" y="832"/>
                    </a:lnTo>
                    <a:lnTo>
                      <a:pt x="4821" y="838"/>
                    </a:lnTo>
                    <a:lnTo>
                      <a:pt x="4811" y="844"/>
                    </a:lnTo>
                    <a:lnTo>
                      <a:pt x="4799" y="849"/>
                    </a:lnTo>
                    <a:lnTo>
                      <a:pt x="4788" y="854"/>
                    </a:lnTo>
                    <a:lnTo>
                      <a:pt x="4775" y="856"/>
                    </a:lnTo>
                    <a:lnTo>
                      <a:pt x="4768" y="858"/>
                    </a:lnTo>
                    <a:lnTo>
                      <a:pt x="4762" y="860"/>
                    </a:lnTo>
                    <a:lnTo>
                      <a:pt x="4747" y="861"/>
                    </a:lnTo>
                    <a:lnTo>
                      <a:pt x="4733" y="864"/>
                    </a:lnTo>
                    <a:lnTo>
                      <a:pt x="141" y="864"/>
                    </a:lnTo>
                    <a:lnTo>
                      <a:pt x="124" y="861"/>
                    </a:lnTo>
                    <a:lnTo>
                      <a:pt x="109" y="860"/>
                    </a:lnTo>
                    <a:lnTo>
                      <a:pt x="95" y="856"/>
                    </a:lnTo>
                    <a:lnTo>
                      <a:pt x="83" y="854"/>
                    </a:lnTo>
                    <a:lnTo>
                      <a:pt x="70" y="849"/>
                    </a:lnTo>
                    <a:lnTo>
                      <a:pt x="59" y="844"/>
                    </a:lnTo>
                    <a:lnTo>
                      <a:pt x="41" y="832"/>
                    </a:lnTo>
                    <a:lnTo>
                      <a:pt x="31" y="823"/>
                    </a:lnTo>
                    <a:lnTo>
                      <a:pt x="24" y="814"/>
                    </a:lnTo>
                    <a:lnTo>
                      <a:pt x="13" y="794"/>
                    </a:lnTo>
                    <a:lnTo>
                      <a:pt x="5" y="770"/>
                    </a:lnTo>
                    <a:lnTo>
                      <a:pt x="1" y="744"/>
                    </a:lnTo>
                    <a:lnTo>
                      <a:pt x="0" y="726"/>
                    </a:lnTo>
                    <a:lnTo>
                      <a:pt x="0" y="138"/>
                    </a:lnTo>
                    <a:lnTo>
                      <a:pt x="1" y="120"/>
                    </a:lnTo>
                    <a:lnTo>
                      <a:pt x="5" y="94"/>
                    </a:lnTo>
                    <a:lnTo>
                      <a:pt x="11" y="73"/>
                    </a:lnTo>
                    <a:lnTo>
                      <a:pt x="15" y="62"/>
                    </a:lnTo>
                    <a:lnTo>
                      <a:pt x="21" y="54"/>
                    </a:lnTo>
                    <a:lnTo>
                      <a:pt x="34" y="38"/>
                    </a:lnTo>
                    <a:lnTo>
                      <a:pt x="42" y="28"/>
                    </a:lnTo>
                    <a:lnTo>
                      <a:pt x="53" y="21"/>
                    </a:lnTo>
                    <a:lnTo>
                      <a:pt x="64" y="14"/>
                    </a:lnTo>
                    <a:lnTo>
                      <a:pt x="77" y="9"/>
                    </a:lnTo>
                    <a:lnTo>
                      <a:pt x="90" y="4"/>
                    </a:lnTo>
                    <a:lnTo>
                      <a:pt x="106" y="2"/>
                    </a:lnTo>
                    <a:lnTo>
                      <a:pt x="141" y="0"/>
                    </a:lnTo>
                  </a:path>
                </a:pathLst>
              </a:custGeom>
              <a:noFill/>
              <a:ln w="25400">
                <a:solidFill>
                  <a:srgbClr val="999999"/>
                </a:solidFill>
                <a:prstDash val="solid"/>
                <a:round/>
                <a:headEnd/>
                <a:tailEnd/>
              </a:ln>
            </p:spPr>
            <p:txBody>
              <a:bodyPr/>
              <a:lstStyle/>
              <a:p>
                <a:endParaRPr lang="en-US" dirty="0">
                  <a:latin typeface="Calibri" pitchFamily="34" charset="0"/>
                </a:endParaRPr>
              </a:p>
            </p:txBody>
          </p:sp>
          <p:sp>
            <p:nvSpPr>
              <p:cNvPr id="2973937" name="Freeform 241"/>
              <p:cNvSpPr>
                <a:spLocks/>
              </p:cNvSpPr>
              <p:nvPr/>
            </p:nvSpPr>
            <p:spPr bwMode="auto">
              <a:xfrm>
                <a:off x="2696" y="3462"/>
                <a:ext cx="45" cy="32"/>
              </a:xfrm>
              <a:custGeom>
                <a:avLst/>
                <a:gdLst/>
                <a:ahLst/>
                <a:cxnLst>
                  <a:cxn ang="0">
                    <a:pos x="0" y="0"/>
                  </a:cxn>
                  <a:cxn ang="0">
                    <a:pos x="25" y="1"/>
                  </a:cxn>
                  <a:cxn ang="0">
                    <a:pos x="37" y="2"/>
                  </a:cxn>
                  <a:cxn ang="0">
                    <a:pos x="50" y="6"/>
                  </a:cxn>
                  <a:cxn ang="0">
                    <a:pos x="60" y="8"/>
                  </a:cxn>
                  <a:cxn ang="0">
                    <a:pos x="71" y="13"/>
                  </a:cxn>
                  <a:cxn ang="0">
                    <a:pos x="90" y="24"/>
                  </a:cxn>
                  <a:cxn ang="0">
                    <a:pos x="104" y="37"/>
                  </a:cxn>
                  <a:cxn ang="0">
                    <a:pos x="110" y="44"/>
                  </a:cxn>
                  <a:cxn ang="0">
                    <a:pos x="118" y="54"/>
                  </a:cxn>
                  <a:cxn ang="0">
                    <a:pos x="126" y="74"/>
                  </a:cxn>
                  <a:cxn ang="0">
                    <a:pos x="134" y="97"/>
                  </a:cxn>
                </a:cxnLst>
                <a:rect l="0" t="0" r="r" b="b"/>
                <a:pathLst>
                  <a:path w="134" h="97">
                    <a:moveTo>
                      <a:pt x="0" y="0"/>
                    </a:moveTo>
                    <a:lnTo>
                      <a:pt x="25" y="1"/>
                    </a:lnTo>
                    <a:lnTo>
                      <a:pt x="37" y="2"/>
                    </a:lnTo>
                    <a:lnTo>
                      <a:pt x="50" y="6"/>
                    </a:lnTo>
                    <a:lnTo>
                      <a:pt x="60" y="8"/>
                    </a:lnTo>
                    <a:lnTo>
                      <a:pt x="71" y="13"/>
                    </a:lnTo>
                    <a:lnTo>
                      <a:pt x="90" y="24"/>
                    </a:lnTo>
                    <a:lnTo>
                      <a:pt x="104" y="37"/>
                    </a:lnTo>
                    <a:lnTo>
                      <a:pt x="110" y="44"/>
                    </a:lnTo>
                    <a:lnTo>
                      <a:pt x="118" y="54"/>
                    </a:lnTo>
                    <a:lnTo>
                      <a:pt x="126" y="74"/>
                    </a:lnTo>
                    <a:lnTo>
                      <a:pt x="134" y="97"/>
                    </a:lnTo>
                  </a:path>
                </a:pathLst>
              </a:custGeom>
              <a:noFill/>
              <a:ln w="25400">
                <a:solidFill>
                  <a:srgbClr val="999999"/>
                </a:solidFill>
                <a:prstDash val="solid"/>
                <a:round/>
                <a:headEnd/>
                <a:tailEnd/>
              </a:ln>
            </p:spPr>
            <p:txBody>
              <a:bodyPr/>
              <a:lstStyle/>
              <a:p>
                <a:endParaRPr lang="en-US" dirty="0">
                  <a:latin typeface="Calibri" pitchFamily="34" charset="0"/>
                </a:endParaRPr>
              </a:p>
            </p:txBody>
          </p:sp>
          <p:sp>
            <p:nvSpPr>
              <p:cNvPr id="2973938" name="Line 242"/>
              <p:cNvSpPr>
                <a:spLocks noChangeShapeType="1"/>
              </p:cNvSpPr>
              <p:nvPr/>
            </p:nvSpPr>
            <p:spPr bwMode="auto">
              <a:xfrm flipH="1">
                <a:off x="1165" y="3462"/>
                <a:ext cx="1531" cy="0"/>
              </a:xfrm>
              <a:prstGeom prst="line">
                <a:avLst/>
              </a:prstGeom>
              <a:noFill/>
              <a:ln w="25400">
                <a:solidFill>
                  <a:srgbClr val="999999"/>
                </a:solidFill>
                <a:round/>
                <a:headEnd/>
                <a:tailEnd/>
              </a:ln>
            </p:spPr>
            <p:txBody>
              <a:bodyPr/>
              <a:lstStyle/>
              <a:p>
                <a:endParaRPr lang="en-US" dirty="0">
                  <a:latin typeface="Calibri" pitchFamily="34" charset="0"/>
                </a:endParaRPr>
              </a:p>
            </p:txBody>
          </p:sp>
          <p:sp>
            <p:nvSpPr>
              <p:cNvPr id="2973939" name="Freeform 243"/>
              <p:cNvSpPr>
                <a:spLocks/>
              </p:cNvSpPr>
              <p:nvPr/>
            </p:nvSpPr>
            <p:spPr bwMode="auto">
              <a:xfrm>
                <a:off x="2696" y="3173"/>
                <a:ext cx="45" cy="33"/>
              </a:xfrm>
              <a:custGeom>
                <a:avLst/>
                <a:gdLst/>
                <a:ahLst/>
                <a:cxnLst>
                  <a:cxn ang="0">
                    <a:pos x="0" y="0"/>
                  </a:cxn>
                  <a:cxn ang="0">
                    <a:pos x="25" y="2"/>
                  </a:cxn>
                  <a:cxn ang="0">
                    <a:pos x="37" y="3"/>
                  </a:cxn>
                  <a:cxn ang="0">
                    <a:pos x="50" y="6"/>
                  </a:cxn>
                  <a:cxn ang="0">
                    <a:pos x="60" y="9"/>
                  </a:cxn>
                  <a:cxn ang="0">
                    <a:pos x="71" y="14"/>
                  </a:cxn>
                  <a:cxn ang="0">
                    <a:pos x="90" y="24"/>
                  </a:cxn>
                  <a:cxn ang="0">
                    <a:pos x="104" y="38"/>
                  </a:cxn>
                  <a:cxn ang="0">
                    <a:pos x="110" y="45"/>
                  </a:cxn>
                  <a:cxn ang="0">
                    <a:pos x="118" y="54"/>
                  </a:cxn>
                  <a:cxn ang="0">
                    <a:pos x="126" y="75"/>
                  </a:cxn>
                  <a:cxn ang="0">
                    <a:pos x="134" y="98"/>
                  </a:cxn>
                </a:cxnLst>
                <a:rect l="0" t="0" r="r" b="b"/>
                <a:pathLst>
                  <a:path w="134" h="98">
                    <a:moveTo>
                      <a:pt x="0" y="0"/>
                    </a:moveTo>
                    <a:lnTo>
                      <a:pt x="25" y="2"/>
                    </a:lnTo>
                    <a:lnTo>
                      <a:pt x="37" y="3"/>
                    </a:lnTo>
                    <a:lnTo>
                      <a:pt x="50" y="6"/>
                    </a:lnTo>
                    <a:lnTo>
                      <a:pt x="60" y="9"/>
                    </a:lnTo>
                    <a:lnTo>
                      <a:pt x="71" y="14"/>
                    </a:lnTo>
                    <a:lnTo>
                      <a:pt x="90" y="24"/>
                    </a:lnTo>
                    <a:lnTo>
                      <a:pt x="104" y="38"/>
                    </a:lnTo>
                    <a:lnTo>
                      <a:pt x="110" y="45"/>
                    </a:lnTo>
                    <a:lnTo>
                      <a:pt x="118" y="54"/>
                    </a:lnTo>
                    <a:lnTo>
                      <a:pt x="126" y="75"/>
                    </a:lnTo>
                    <a:lnTo>
                      <a:pt x="134" y="98"/>
                    </a:lnTo>
                  </a:path>
                </a:pathLst>
              </a:custGeom>
              <a:noFill/>
              <a:ln w="25400">
                <a:solidFill>
                  <a:srgbClr val="999999"/>
                </a:solidFill>
                <a:prstDash val="solid"/>
                <a:round/>
                <a:headEnd/>
                <a:tailEnd/>
              </a:ln>
            </p:spPr>
            <p:txBody>
              <a:bodyPr/>
              <a:lstStyle/>
              <a:p>
                <a:endParaRPr lang="en-US" dirty="0">
                  <a:latin typeface="Calibri" pitchFamily="34" charset="0"/>
                </a:endParaRPr>
              </a:p>
            </p:txBody>
          </p:sp>
          <p:sp>
            <p:nvSpPr>
              <p:cNvPr id="2973940" name="Rectangle 244"/>
              <p:cNvSpPr>
                <a:spLocks noChangeArrowheads="1"/>
              </p:cNvSpPr>
              <p:nvPr/>
            </p:nvSpPr>
            <p:spPr bwMode="auto">
              <a:xfrm>
                <a:off x="1591" y="2685"/>
                <a:ext cx="586" cy="141"/>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Tape Backup</a:t>
                </a:r>
                <a:endParaRPr lang="en-US" sz="1400" dirty="0">
                  <a:latin typeface="Calibri" pitchFamily="34" charset="0"/>
                </a:endParaRPr>
              </a:p>
            </p:txBody>
          </p:sp>
          <p:sp>
            <p:nvSpPr>
              <p:cNvPr id="2973941" name="Rectangle 245"/>
              <p:cNvSpPr>
                <a:spLocks noChangeArrowheads="1"/>
              </p:cNvSpPr>
              <p:nvPr/>
            </p:nvSpPr>
            <p:spPr bwMode="auto">
              <a:xfrm>
                <a:off x="1398" y="2973"/>
                <a:ext cx="932" cy="141"/>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Periodic Replication</a:t>
                </a:r>
                <a:endParaRPr lang="en-US" sz="1400" dirty="0">
                  <a:latin typeface="Calibri" pitchFamily="34" charset="0"/>
                </a:endParaRPr>
              </a:p>
            </p:txBody>
          </p:sp>
          <p:sp>
            <p:nvSpPr>
              <p:cNvPr id="2973942" name="Rectangle 246"/>
              <p:cNvSpPr>
                <a:spLocks noChangeArrowheads="1"/>
              </p:cNvSpPr>
              <p:nvPr/>
            </p:nvSpPr>
            <p:spPr bwMode="auto">
              <a:xfrm>
                <a:off x="1238" y="3254"/>
                <a:ext cx="1212" cy="141"/>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Asynchronous Replication</a:t>
                </a:r>
                <a:endParaRPr lang="en-US" sz="1400" dirty="0">
                  <a:latin typeface="Calibri" pitchFamily="34" charset="0"/>
                </a:endParaRPr>
              </a:p>
            </p:txBody>
          </p:sp>
          <p:sp>
            <p:nvSpPr>
              <p:cNvPr id="2973943" name="Rectangle 247"/>
              <p:cNvSpPr>
                <a:spLocks noChangeArrowheads="1"/>
              </p:cNvSpPr>
              <p:nvPr/>
            </p:nvSpPr>
            <p:spPr bwMode="auto">
              <a:xfrm>
                <a:off x="1279" y="3542"/>
                <a:ext cx="1152" cy="141"/>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Synchronous Replication</a:t>
                </a:r>
                <a:endParaRPr lang="en-US" sz="1400" dirty="0">
                  <a:latin typeface="Calibri" pitchFamily="34" charset="0"/>
                </a:endParaRPr>
              </a:p>
            </p:txBody>
          </p:sp>
        </p:grpSp>
        <p:sp>
          <p:nvSpPr>
            <p:cNvPr id="2973972" name="Freeform 276"/>
            <p:cNvSpPr>
              <a:spLocks/>
            </p:cNvSpPr>
            <p:nvPr/>
          </p:nvSpPr>
          <p:spPr bwMode="auto">
            <a:xfrm>
              <a:off x="3968" y="3464"/>
              <a:ext cx="1624" cy="286"/>
            </a:xfrm>
            <a:custGeom>
              <a:avLst/>
              <a:gdLst/>
              <a:ahLst/>
              <a:cxnLst>
                <a:cxn ang="0">
                  <a:pos x="141" y="888"/>
                </a:cxn>
                <a:cxn ang="0">
                  <a:pos x="106" y="885"/>
                </a:cxn>
                <a:cxn ang="0">
                  <a:pos x="90" y="881"/>
                </a:cxn>
                <a:cxn ang="0">
                  <a:pos x="77" y="878"/>
                </a:cxn>
                <a:cxn ang="0">
                  <a:pos x="64" y="872"/>
                </a:cxn>
                <a:cxn ang="0">
                  <a:pos x="53" y="866"/>
                </a:cxn>
                <a:cxn ang="0">
                  <a:pos x="42" y="857"/>
                </a:cxn>
                <a:cxn ang="0">
                  <a:pos x="34" y="850"/>
                </a:cxn>
                <a:cxn ang="0">
                  <a:pos x="18" y="830"/>
                </a:cxn>
                <a:cxn ang="0">
                  <a:pos x="12" y="818"/>
                </a:cxn>
                <a:cxn ang="0">
                  <a:pos x="9" y="806"/>
                </a:cxn>
                <a:cxn ang="0">
                  <a:pos x="4" y="791"/>
                </a:cxn>
                <a:cxn ang="0">
                  <a:pos x="1" y="777"/>
                </a:cxn>
                <a:cxn ang="0">
                  <a:pos x="0" y="744"/>
                </a:cxn>
                <a:cxn ang="0">
                  <a:pos x="0" y="138"/>
                </a:cxn>
                <a:cxn ang="0">
                  <a:pos x="1" y="120"/>
                </a:cxn>
                <a:cxn ang="0">
                  <a:pos x="5" y="95"/>
                </a:cxn>
                <a:cxn ang="0">
                  <a:pos x="11" y="74"/>
                </a:cxn>
                <a:cxn ang="0">
                  <a:pos x="15" y="63"/>
                </a:cxn>
                <a:cxn ang="0">
                  <a:pos x="21" y="54"/>
                </a:cxn>
                <a:cxn ang="0">
                  <a:pos x="34" y="39"/>
                </a:cxn>
                <a:cxn ang="0">
                  <a:pos x="42" y="29"/>
                </a:cxn>
                <a:cxn ang="0">
                  <a:pos x="53" y="22"/>
                </a:cxn>
                <a:cxn ang="0">
                  <a:pos x="65" y="15"/>
                </a:cxn>
                <a:cxn ang="0">
                  <a:pos x="79" y="10"/>
                </a:cxn>
                <a:cxn ang="0">
                  <a:pos x="93" y="5"/>
                </a:cxn>
                <a:cxn ang="0">
                  <a:pos x="108" y="3"/>
                </a:cxn>
                <a:cxn ang="0">
                  <a:pos x="125" y="0"/>
                </a:cxn>
                <a:cxn ang="0">
                  <a:pos x="144" y="0"/>
                </a:cxn>
                <a:cxn ang="0">
                  <a:pos x="4728" y="0"/>
                </a:cxn>
                <a:cxn ang="0">
                  <a:pos x="4758" y="1"/>
                </a:cxn>
                <a:cxn ang="0">
                  <a:pos x="4786" y="7"/>
                </a:cxn>
                <a:cxn ang="0">
                  <a:pos x="4809" y="16"/>
                </a:cxn>
                <a:cxn ang="0">
                  <a:pos x="4818" y="22"/>
                </a:cxn>
                <a:cxn ang="0">
                  <a:pos x="4829" y="30"/>
                </a:cxn>
                <a:cxn ang="0">
                  <a:pos x="4845" y="46"/>
                </a:cxn>
                <a:cxn ang="0">
                  <a:pos x="4851" y="55"/>
                </a:cxn>
                <a:cxn ang="0">
                  <a:pos x="4857" y="67"/>
                </a:cxn>
                <a:cxn ang="0">
                  <a:pos x="4860" y="78"/>
                </a:cxn>
                <a:cxn ang="0">
                  <a:pos x="4865" y="92"/>
                </a:cxn>
                <a:cxn ang="0">
                  <a:pos x="4867" y="105"/>
                </a:cxn>
                <a:cxn ang="0">
                  <a:pos x="4871" y="120"/>
                </a:cxn>
                <a:cxn ang="0">
                  <a:pos x="4872" y="138"/>
                </a:cxn>
                <a:cxn ang="0">
                  <a:pos x="4872" y="744"/>
                </a:cxn>
                <a:cxn ang="0">
                  <a:pos x="4871" y="752"/>
                </a:cxn>
                <a:cxn ang="0">
                  <a:pos x="4871" y="760"/>
                </a:cxn>
                <a:cxn ang="0">
                  <a:pos x="4870" y="777"/>
                </a:cxn>
                <a:cxn ang="0">
                  <a:pos x="4866" y="791"/>
                </a:cxn>
                <a:cxn ang="0">
                  <a:pos x="4863" y="806"/>
                </a:cxn>
                <a:cxn ang="0">
                  <a:pos x="4857" y="818"/>
                </a:cxn>
                <a:cxn ang="0">
                  <a:pos x="4852" y="830"/>
                </a:cxn>
                <a:cxn ang="0">
                  <a:pos x="4845" y="840"/>
                </a:cxn>
                <a:cxn ang="0">
                  <a:pos x="4837" y="851"/>
                </a:cxn>
                <a:cxn ang="0">
                  <a:pos x="4827" y="858"/>
                </a:cxn>
                <a:cxn ang="0">
                  <a:pos x="4817" y="866"/>
                </a:cxn>
                <a:cxn ang="0">
                  <a:pos x="4805" y="872"/>
                </a:cxn>
                <a:cxn ang="0">
                  <a:pos x="4793" y="878"/>
                </a:cxn>
                <a:cxn ang="0">
                  <a:pos x="4779" y="881"/>
                </a:cxn>
                <a:cxn ang="0">
                  <a:pos x="4764" y="885"/>
                </a:cxn>
                <a:cxn ang="0">
                  <a:pos x="4756" y="885"/>
                </a:cxn>
                <a:cxn ang="0">
                  <a:pos x="4749" y="886"/>
                </a:cxn>
                <a:cxn ang="0">
                  <a:pos x="4733" y="888"/>
                </a:cxn>
              </a:cxnLst>
              <a:rect l="0" t="0" r="r" b="b"/>
              <a:pathLst>
                <a:path w="4872" h="888">
                  <a:moveTo>
                    <a:pt x="141" y="888"/>
                  </a:moveTo>
                  <a:lnTo>
                    <a:pt x="106" y="885"/>
                  </a:lnTo>
                  <a:lnTo>
                    <a:pt x="90" y="881"/>
                  </a:lnTo>
                  <a:lnTo>
                    <a:pt x="77" y="878"/>
                  </a:lnTo>
                  <a:lnTo>
                    <a:pt x="64" y="872"/>
                  </a:lnTo>
                  <a:lnTo>
                    <a:pt x="53" y="866"/>
                  </a:lnTo>
                  <a:lnTo>
                    <a:pt x="42" y="857"/>
                  </a:lnTo>
                  <a:lnTo>
                    <a:pt x="34" y="850"/>
                  </a:lnTo>
                  <a:lnTo>
                    <a:pt x="18" y="830"/>
                  </a:lnTo>
                  <a:lnTo>
                    <a:pt x="12" y="818"/>
                  </a:lnTo>
                  <a:lnTo>
                    <a:pt x="9" y="806"/>
                  </a:lnTo>
                  <a:lnTo>
                    <a:pt x="4" y="791"/>
                  </a:lnTo>
                  <a:lnTo>
                    <a:pt x="1" y="777"/>
                  </a:lnTo>
                  <a:lnTo>
                    <a:pt x="0" y="744"/>
                  </a:lnTo>
                  <a:lnTo>
                    <a:pt x="0" y="138"/>
                  </a:lnTo>
                  <a:lnTo>
                    <a:pt x="1" y="120"/>
                  </a:lnTo>
                  <a:lnTo>
                    <a:pt x="5" y="95"/>
                  </a:lnTo>
                  <a:lnTo>
                    <a:pt x="11" y="74"/>
                  </a:lnTo>
                  <a:lnTo>
                    <a:pt x="15" y="63"/>
                  </a:lnTo>
                  <a:lnTo>
                    <a:pt x="21" y="54"/>
                  </a:lnTo>
                  <a:lnTo>
                    <a:pt x="34" y="39"/>
                  </a:lnTo>
                  <a:lnTo>
                    <a:pt x="42" y="29"/>
                  </a:lnTo>
                  <a:lnTo>
                    <a:pt x="53" y="22"/>
                  </a:lnTo>
                  <a:lnTo>
                    <a:pt x="65" y="15"/>
                  </a:lnTo>
                  <a:lnTo>
                    <a:pt x="79" y="10"/>
                  </a:lnTo>
                  <a:lnTo>
                    <a:pt x="93" y="5"/>
                  </a:lnTo>
                  <a:lnTo>
                    <a:pt x="108" y="3"/>
                  </a:lnTo>
                  <a:lnTo>
                    <a:pt x="125" y="0"/>
                  </a:lnTo>
                  <a:lnTo>
                    <a:pt x="144" y="0"/>
                  </a:lnTo>
                  <a:lnTo>
                    <a:pt x="4728" y="0"/>
                  </a:lnTo>
                  <a:lnTo>
                    <a:pt x="4758" y="1"/>
                  </a:lnTo>
                  <a:lnTo>
                    <a:pt x="4786" y="7"/>
                  </a:lnTo>
                  <a:lnTo>
                    <a:pt x="4809" y="16"/>
                  </a:lnTo>
                  <a:lnTo>
                    <a:pt x="4818" y="22"/>
                  </a:lnTo>
                  <a:lnTo>
                    <a:pt x="4829" y="30"/>
                  </a:lnTo>
                  <a:lnTo>
                    <a:pt x="4845" y="46"/>
                  </a:lnTo>
                  <a:lnTo>
                    <a:pt x="4851" y="55"/>
                  </a:lnTo>
                  <a:lnTo>
                    <a:pt x="4857" y="67"/>
                  </a:lnTo>
                  <a:lnTo>
                    <a:pt x="4860" y="78"/>
                  </a:lnTo>
                  <a:lnTo>
                    <a:pt x="4865" y="92"/>
                  </a:lnTo>
                  <a:lnTo>
                    <a:pt x="4867" y="105"/>
                  </a:lnTo>
                  <a:lnTo>
                    <a:pt x="4871" y="120"/>
                  </a:lnTo>
                  <a:lnTo>
                    <a:pt x="4872" y="138"/>
                  </a:lnTo>
                  <a:lnTo>
                    <a:pt x="4872" y="744"/>
                  </a:lnTo>
                  <a:lnTo>
                    <a:pt x="4871" y="752"/>
                  </a:lnTo>
                  <a:lnTo>
                    <a:pt x="4871" y="760"/>
                  </a:lnTo>
                  <a:lnTo>
                    <a:pt x="4870" y="777"/>
                  </a:lnTo>
                  <a:lnTo>
                    <a:pt x="4866" y="791"/>
                  </a:lnTo>
                  <a:lnTo>
                    <a:pt x="4863" y="806"/>
                  </a:lnTo>
                  <a:lnTo>
                    <a:pt x="4857" y="818"/>
                  </a:lnTo>
                  <a:lnTo>
                    <a:pt x="4852" y="830"/>
                  </a:lnTo>
                  <a:lnTo>
                    <a:pt x="4845" y="840"/>
                  </a:lnTo>
                  <a:lnTo>
                    <a:pt x="4837" y="851"/>
                  </a:lnTo>
                  <a:lnTo>
                    <a:pt x="4827" y="858"/>
                  </a:lnTo>
                  <a:lnTo>
                    <a:pt x="4817" y="866"/>
                  </a:lnTo>
                  <a:lnTo>
                    <a:pt x="4805" y="872"/>
                  </a:lnTo>
                  <a:lnTo>
                    <a:pt x="4793" y="878"/>
                  </a:lnTo>
                  <a:lnTo>
                    <a:pt x="4779" y="881"/>
                  </a:lnTo>
                  <a:lnTo>
                    <a:pt x="4764" y="885"/>
                  </a:lnTo>
                  <a:lnTo>
                    <a:pt x="4756" y="885"/>
                  </a:lnTo>
                  <a:lnTo>
                    <a:pt x="4749" y="886"/>
                  </a:lnTo>
                  <a:lnTo>
                    <a:pt x="4733" y="888"/>
                  </a:lnTo>
                </a:path>
              </a:pathLst>
            </a:custGeom>
            <a:solidFill>
              <a:srgbClr val="FFEEDD"/>
            </a:solidFill>
            <a:ln w="25400">
              <a:solidFill>
                <a:srgbClr val="999999"/>
              </a:solidFill>
              <a:prstDash val="solid"/>
              <a:round/>
              <a:headEnd/>
              <a:tailEnd/>
            </a:ln>
          </p:spPr>
          <p:txBody>
            <a:bodyPr/>
            <a:lstStyle/>
            <a:p>
              <a:endParaRPr lang="en-US" dirty="0">
                <a:latin typeface="Calibri" pitchFamily="34" charset="0"/>
              </a:endParaRPr>
            </a:p>
          </p:txBody>
        </p:sp>
        <p:sp>
          <p:nvSpPr>
            <p:cNvPr id="2973973" name="Freeform 277"/>
            <p:cNvSpPr>
              <a:spLocks/>
            </p:cNvSpPr>
            <p:nvPr/>
          </p:nvSpPr>
          <p:spPr bwMode="auto">
            <a:xfrm>
              <a:off x="3968" y="3176"/>
              <a:ext cx="1624" cy="286"/>
            </a:xfrm>
            <a:custGeom>
              <a:avLst/>
              <a:gdLst/>
              <a:ahLst/>
              <a:cxnLst>
                <a:cxn ang="0">
                  <a:pos x="141" y="888"/>
                </a:cxn>
                <a:cxn ang="0">
                  <a:pos x="106" y="885"/>
                </a:cxn>
                <a:cxn ang="0">
                  <a:pos x="90" y="881"/>
                </a:cxn>
                <a:cxn ang="0">
                  <a:pos x="77" y="878"/>
                </a:cxn>
                <a:cxn ang="0">
                  <a:pos x="64" y="872"/>
                </a:cxn>
                <a:cxn ang="0">
                  <a:pos x="53" y="866"/>
                </a:cxn>
                <a:cxn ang="0">
                  <a:pos x="42" y="857"/>
                </a:cxn>
                <a:cxn ang="0">
                  <a:pos x="34" y="850"/>
                </a:cxn>
                <a:cxn ang="0">
                  <a:pos x="18" y="830"/>
                </a:cxn>
                <a:cxn ang="0">
                  <a:pos x="12" y="818"/>
                </a:cxn>
                <a:cxn ang="0">
                  <a:pos x="9" y="806"/>
                </a:cxn>
                <a:cxn ang="0">
                  <a:pos x="4" y="791"/>
                </a:cxn>
                <a:cxn ang="0">
                  <a:pos x="1" y="777"/>
                </a:cxn>
                <a:cxn ang="0">
                  <a:pos x="0" y="744"/>
                </a:cxn>
                <a:cxn ang="0">
                  <a:pos x="0" y="138"/>
                </a:cxn>
                <a:cxn ang="0">
                  <a:pos x="1" y="120"/>
                </a:cxn>
                <a:cxn ang="0">
                  <a:pos x="5" y="95"/>
                </a:cxn>
                <a:cxn ang="0">
                  <a:pos x="11" y="74"/>
                </a:cxn>
                <a:cxn ang="0">
                  <a:pos x="15" y="63"/>
                </a:cxn>
                <a:cxn ang="0">
                  <a:pos x="21" y="54"/>
                </a:cxn>
                <a:cxn ang="0">
                  <a:pos x="34" y="39"/>
                </a:cxn>
                <a:cxn ang="0">
                  <a:pos x="42" y="29"/>
                </a:cxn>
                <a:cxn ang="0">
                  <a:pos x="53" y="22"/>
                </a:cxn>
                <a:cxn ang="0">
                  <a:pos x="65" y="15"/>
                </a:cxn>
                <a:cxn ang="0">
                  <a:pos x="79" y="10"/>
                </a:cxn>
                <a:cxn ang="0">
                  <a:pos x="93" y="5"/>
                </a:cxn>
                <a:cxn ang="0">
                  <a:pos x="108" y="3"/>
                </a:cxn>
                <a:cxn ang="0">
                  <a:pos x="125" y="0"/>
                </a:cxn>
                <a:cxn ang="0">
                  <a:pos x="144" y="0"/>
                </a:cxn>
                <a:cxn ang="0">
                  <a:pos x="4728" y="0"/>
                </a:cxn>
                <a:cxn ang="0">
                  <a:pos x="4758" y="1"/>
                </a:cxn>
                <a:cxn ang="0">
                  <a:pos x="4786" y="7"/>
                </a:cxn>
                <a:cxn ang="0">
                  <a:pos x="4809" y="16"/>
                </a:cxn>
                <a:cxn ang="0">
                  <a:pos x="4818" y="22"/>
                </a:cxn>
                <a:cxn ang="0">
                  <a:pos x="4829" y="30"/>
                </a:cxn>
                <a:cxn ang="0">
                  <a:pos x="4845" y="46"/>
                </a:cxn>
                <a:cxn ang="0">
                  <a:pos x="4851" y="55"/>
                </a:cxn>
                <a:cxn ang="0">
                  <a:pos x="4857" y="67"/>
                </a:cxn>
                <a:cxn ang="0">
                  <a:pos x="4860" y="78"/>
                </a:cxn>
                <a:cxn ang="0">
                  <a:pos x="4865" y="92"/>
                </a:cxn>
                <a:cxn ang="0">
                  <a:pos x="4867" y="105"/>
                </a:cxn>
                <a:cxn ang="0">
                  <a:pos x="4871" y="120"/>
                </a:cxn>
                <a:cxn ang="0">
                  <a:pos x="4872" y="138"/>
                </a:cxn>
                <a:cxn ang="0">
                  <a:pos x="4872" y="744"/>
                </a:cxn>
                <a:cxn ang="0">
                  <a:pos x="4871" y="752"/>
                </a:cxn>
                <a:cxn ang="0">
                  <a:pos x="4871" y="760"/>
                </a:cxn>
                <a:cxn ang="0">
                  <a:pos x="4870" y="777"/>
                </a:cxn>
                <a:cxn ang="0">
                  <a:pos x="4866" y="791"/>
                </a:cxn>
                <a:cxn ang="0">
                  <a:pos x="4863" y="806"/>
                </a:cxn>
                <a:cxn ang="0">
                  <a:pos x="4857" y="818"/>
                </a:cxn>
                <a:cxn ang="0">
                  <a:pos x="4852" y="830"/>
                </a:cxn>
                <a:cxn ang="0">
                  <a:pos x="4845" y="840"/>
                </a:cxn>
                <a:cxn ang="0">
                  <a:pos x="4837" y="851"/>
                </a:cxn>
                <a:cxn ang="0">
                  <a:pos x="4827" y="858"/>
                </a:cxn>
                <a:cxn ang="0">
                  <a:pos x="4817" y="866"/>
                </a:cxn>
                <a:cxn ang="0">
                  <a:pos x="4805" y="872"/>
                </a:cxn>
                <a:cxn ang="0">
                  <a:pos x="4793" y="878"/>
                </a:cxn>
                <a:cxn ang="0">
                  <a:pos x="4779" y="881"/>
                </a:cxn>
                <a:cxn ang="0">
                  <a:pos x="4764" y="885"/>
                </a:cxn>
                <a:cxn ang="0">
                  <a:pos x="4756" y="885"/>
                </a:cxn>
                <a:cxn ang="0">
                  <a:pos x="4749" y="886"/>
                </a:cxn>
                <a:cxn ang="0">
                  <a:pos x="4733" y="888"/>
                </a:cxn>
              </a:cxnLst>
              <a:rect l="0" t="0" r="r" b="b"/>
              <a:pathLst>
                <a:path w="4872" h="888">
                  <a:moveTo>
                    <a:pt x="141" y="888"/>
                  </a:moveTo>
                  <a:lnTo>
                    <a:pt x="106" y="885"/>
                  </a:lnTo>
                  <a:lnTo>
                    <a:pt x="90" y="881"/>
                  </a:lnTo>
                  <a:lnTo>
                    <a:pt x="77" y="878"/>
                  </a:lnTo>
                  <a:lnTo>
                    <a:pt x="64" y="872"/>
                  </a:lnTo>
                  <a:lnTo>
                    <a:pt x="53" y="866"/>
                  </a:lnTo>
                  <a:lnTo>
                    <a:pt x="42" y="857"/>
                  </a:lnTo>
                  <a:lnTo>
                    <a:pt x="34" y="850"/>
                  </a:lnTo>
                  <a:lnTo>
                    <a:pt x="18" y="830"/>
                  </a:lnTo>
                  <a:lnTo>
                    <a:pt x="12" y="818"/>
                  </a:lnTo>
                  <a:lnTo>
                    <a:pt x="9" y="806"/>
                  </a:lnTo>
                  <a:lnTo>
                    <a:pt x="4" y="791"/>
                  </a:lnTo>
                  <a:lnTo>
                    <a:pt x="1" y="777"/>
                  </a:lnTo>
                  <a:lnTo>
                    <a:pt x="0" y="744"/>
                  </a:lnTo>
                  <a:lnTo>
                    <a:pt x="0" y="138"/>
                  </a:lnTo>
                  <a:lnTo>
                    <a:pt x="1" y="120"/>
                  </a:lnTo>
                  <a:lnTo>
                    <a:pt x="5" y="95"/>
                  </a:lnTo>
                  <a:lnTo>
                    <a:pt x="11" y="74"/>
                  </a:lnTo>
                  <a:lnTo>
                    <a:pt x="15" y="63"/>
                  </a:lnTo>
                  <a:lnTo>
                    <a:pt x="21" y="54"/>
                  </a:lnTo>
                  <a:lnTo>
                    <a:pt x="34" y="39"/>
                  </a:lnTo>
                  <a:lnTo>
                    <a:pt x="42" y="29"/>
                  </a:lnTo>
                  <a:lnTo>
                    <a:pt x="53" y="22"/>
                  </a:lnTo>
                  <a:lnTo>
                    <a:pt x="65" y="15"/>
                  </a:lnTo>
                  <a:lnTo>
                    <a:pt x="79" y="10"/>
                  </a:lnTo>
                  <a:lnTo>
                    <a:pt x="93" y="5"/>
                  </a:lnTo>
                  <a:lnTo>
                    <a:pt x="108" y="3"/>
                  </a:lnTo>
                  <a:lnTo>
                    <a:pt x="125" y="0"/>
                  </a:lnTo>
                  <a:lnTo>
                    <a:pt x="144" y="0"/>
                  </a:lnTo>
                  <a:lnTo>
                    <a:pt x="4728" y="0"/>
                  </a:lnTo>
                  <a:lnTo>
                    <a:pt x="4758" y="1"/>
                  </a:lnTo>
                  <a:lnTo>
                    <a:pt x="4786" y="7"/>
                  </a:lnTo>
                  <a:lnTo>
                    <a:pt x="4809" y="16"/>
                  </a:lnTo>
                  <a:lnTo>
                    <a:pt x="4818" y="22"/>
                  </a:lnTo>
                  <a:lnTo>
                    <a:pt x="4829" y="30"/>
                  </a:lnTo>
                  <a:lnTo>
                    <a:pt x="4845" y="46"/>
                  </a:lnTo>
                  <a:lnTo>
                    <a:pt x="4851" y="55"/>
                  </a:lnTo>
                  <a:lnTo>
                    <a:pt x="4857" y="67"/>
                  </a:lnTo>
                  <a:lnTo>
                    <a:pt x="4860" y="78"/>
                  </a:lnTo>
                  <a:lnTo>
                    <a:pt x="4865" y="92"/>
                  </a:lnTo>
                  <a:lnTo>
                    <a:pt x="4867" y="105"/>
                  </a:lnTo>
                  <a:lnTo>
                    <a:pt x="4871" y="120"/>
                  </a:lnTo>
                  <a:lnTo>
                    <a:pt x="4872" y="138"/>
                  </a:lnTo>
                  <a:lnTo>
                    <a:pt x="4872" y="744"/>
                  </a:lnTo>
                  <a:lnTo>
                    <a:pt x="4871" y="752"/>
                  </a:lnTo>
                  <a:lnTo>
                    <a:pt x="4871" y="760"/>
                  </a:lnTo>
                  <a:lnTo>
                    <a:pt x="4870" y="777"/>
                  </a:lnTo>
                  <a:lnTo>
                    <a:pt x="4866" y="791"/>
                  </a:lnTo>
                  <a:lnTo>
                    <a:pt x="4863" y="806"/>
                  </a:lnTo>
                  <a:lnTo>
                    <a:pt x="4857" y="818"/>
                  </a:lnTo>
                  <a:lnTo>
                    <a:pt x="4852" y="830"/>
                  </a:lnTo>
                  <a:lnTo>
                    <a:pt x="4845" y="840"/>
                  </a:lnTo>
                  <a:lnTo>
                    <a:pt x="4837" y="851"/>
                  </a:lnTo>
                  <a:lnTo>
                    <a:pt x="4827" y="858"/>
                  </a:lnTo>
                  <a:lnTo>
                    <a:pt x="4817" y="866"/>
                  </a:lnTo>
                  <a:lnTo>
                    <a:pt x="4805" y="872"/>
                  </a:lnTo>
                  <a:lnTo>
                    <a:pt x="4793" y="878"/>
                  </a:lnTo>
                  <a:lnTo>
                    <a:pt x="4779" y="881"/>
                  </a:lnTo>
                  <a:lnTo>
                    <a:pt x="4764" y="885"/>
                  </a:lnTo>
                  <a:lnTo>
                    <a:pt x="4756" y="885"/>
                  </a:lnTo>
                  <a:lnTo>
                    <a:pt x="4749" y="886"/>
                  </a:lnTo>
                  <a:lnTo>
                    <a:pt x="4733" y="888"/>
                  </a:lnTo>
                </a:path>
              </a:pathLst>
            </a:custGeom>
            <a:solidFill>
              <a:srgbClr val="FFFFB7"/>
            </a:solidFill>
            <a:ln w="25400">
              <a:solidFill>
                <a:srgbClr val="999999"/>
              </a:solidFill>
              <a:prstDash val="solid"/>
              <a:round/>
              <a:headEnd/>
              <a:tailEnd/>
            </a:ln>
          </p:spPr>
          <p:txBody>
            <a:bodyPr/>
            <a:lstStyle/>
            <a:p>
              <a:endParaRPr lang="en-US" dirty="0">
                <a:latin typeface="Calibri" pitchFamily="34" charset="0"/>
              </a:endParaRPr>
            </a:p>
          </p:txBody>
        </p:sp>
        <p:sp>
          <p:nvSpPr>
            <p:cNvPr id="2973974" name="Freeform 278"/>
            <p:cNvSpPr>
              <a:spLocks/>
            </p:cNvSpPr>
            <p:nvPr/>
          </p:nvSpPr>
          <p:spPr bwMode="auto">
            <a:xfrm>
              <a:off x="3968" y="2907"/>
              <a:ext cx="1624" cy="265"/>
            </a:xfrm>
            <a:custGeom>
              <a:avLst/>
              <a:gdLst/>
              <a:ahLst/>
              <a:cxnLst>
                <a:cxn ang="0">
                  <a:pos x="141" y="888"/>
                </a:cxn>
                <a:cxn ang="0">
                  <a:pos x="106" y="885"/>
                </a:cxn>
                <a:cxn ang="0">
                  <a:pos x="90" y="881"/>
                </a:cxn>
                <a:cxn ang="0">
                  <a:pos x="77" y="878"/>
                </a:cxn>
                <a:cxn ang="0">
                  <a:pos x="64" y="872"/>
                </a:cxn>
                <a:cxn ang="0">
                  <a:pos x="53" y="866"/>
                </a:cxn>
                <a:cxn ang="0">
                  <a:pos x="42" y="857"/>
                </a:cxn>
                <a:cxn ang="0">
                  <a:pos x="34" y="850"/>
                </a:cxn>
                <a:cxn ang="0">
                  <a:pos x="18" y="830"/>
                </a:cxn>
                <a:cxn ang="0">
                  <a:pos x="12" y="818"/>
                </a:cxn>
                <a:cxn ang="0">
                  <a:pos x="9" y="806"/>
                </a:cxn>
                <a:cxn ang="0">
                  <a:pos x="4" y="791"/>
                </a:cxn>
                <a:cxn ang="0">
                  <a:pos x="1" y="777"/>
                </a:cxn>
                <a:cxn ang="0">
                  <a:pos x="0" y="744"/>
                </a:cxn>
                <a:cxn ang="0">
                  <a:pos x="0" y="138"/>
                </a:cxn>
                <a:cxn ang="0">
                  <a:pos x="1" y="120"/>
                </a:cxn>
                <a:cxn ang="0">
                  <a:pos x="5" y="95"/>
                </a:cxn>
                <a:cxn ang="0">
                  <a:pos x="11" y="74"/>
                </a:cxn>
                <a:cxn ang="0">
                  <a:pos x="15" y="63"/>
                </a:cxn>
                <a:cxn ang="0">
                  <a:pos x="21" y="54"/>
                </a:cxn>
                <a:cxn ang="0">
                  <a:pos x="34" y="39"/>
                </a:cxn>
                <a:cxn ang="0">
                  <a:pos x="42" y="29"/>
                </a:cxn>
                <a:cxn ang="0">
                  <a:pos x="53" y="22"/>
                </a:cxn>
                <a:cxn ang="0">
                  <a:pos x="65" y="15"/>
                </a:cxn>
                <a:cxn ang="0">
                  <a:pos x="79" y="10"/>
                </a:cxn>
                <a:cxn ang="0">
                  <a:pos x="93" y="5"/>
                </a:cxn>
                <a:cxn ang="0">
                  <a:pos x="108" y="3"/>
                </a:cxn>
                <a:cxn ang="0">
                  <a:pos x="125" y="0"/>
                </a:cxn>
                <a:cxn ang="0">
                  <a:pos x="144" y="0"/>
                </a:cxn>
                <a:cxn ang="0">
                  <a:pos x="4728" y="0"/>
                </a:cxn>
                <a:cxn ang="0">
                  <a:pos x="4758" y="1"/>
                </a:cxn>
                <a:cxn ang="0">
                  <a:pos x="4786" y="7"/>
                </a:cxn>
                <a:cxn ang="0">
                  <a:pos x="4809" y="16"/>
                </a:cxn>
                <a:cxn ang="0">
                  <a:pos x="4818" y="22"/>
                </a:cxn>
                <a:cxn ang="0">
                  <a:pos x="4829" y="30"/>
                </a:cxn>
                <a:cxn ang="0">
                  <a:pos x="4845" y="46"/>
                </a:cxn>
                <a:cxn ang="0">
                  <a:pos x="4851" y="55"/>
                </a:cxn>
                <a:cxn ang="0">
                  <a:pos x="4857" y="67"/>
                </a:cxn>
                <a:cxn ang="0">
                  <a:pos x="4860" y="78"/>
                </a:cxn>
                <a:cxn ang="0">
                  <a:pos x="4865" y="92"/>
                </a:cxn>
                <a:cxn ang="0">
                  <a:pos x="4867" y="105"/>
                </a:cxn>
                <a:cxn ang="0">
                  <a:pos x="4871" y="120"/>
                </a:cxn>
                <a:cxn ang="0">
                  <a:pos x="4872" y="138"/>
                </a:cxn>
                <a:cxn ang="0">
                  <a:pos x="4872" y="744"/>
                </a:cxn>
                <a:cxn ang="0">
                  <a:pos x="4871" y="752"/>
                </a:cxn>
                <a:cxn ang="0">
                  <a:pos x="4871" y="760"/>
                </a:cxn>
                <a:cxn ang="0">
                  <a:pos x="4870" y="777"/>
                </a:cxn>
                <a:cxn ang="0">
                  <a:pos x="4866" y="791"/>
                </a:cxn>
                <a:cxn ang="0">
                  <a:pos x="4863" y="806"/>
                </a:cxn>
                <a:cxn ang="0">
                  <a:pos x="4857" y="818"/>
                </a:cxn>
                <a:cxn ang="0">
                  <a:pos x="4852" y="830"/>
                </a:cxn>
                <a:cxn ang="0">
                  <a:pos x="4845" y="840"/>
                </a:cxn>
                <a:cxn ang="0">
                  <a:pos x="4837" y="851"/>
                </a:cxn>
                <a:cxn ang="0">
                  <a:pos x="4827" y="858"/>
                </a:cxn>
                <a:cxn ang="0">
                  <a:pos x="4817" y="866"/>
                </a:cxn>
                <a:cxn ang="0">
                  <a:pos x="4805" y="872"/>
                </a:cxn>
                <a:cxn ang="0">
                  <a:pos x="4793" y="878"/>
                </a:cxn>
                <a:cxn ang="0">
                  <a:pos x="4779" y="881"/>
                </a:cxn>
                <a:cxn ang="0">
                  <a:pos x="4764" y="885"/>
                </a:cxn>
                <a:cxn ang="0">
                  <a:pos x="4756" y="885"/>
                </a:cxn>
                <a:cxn ang="0">
                  <a:pos x="4749" y="886"/>
                </a:cxn>
                <a:cxn ang="0">
                  <a:pos x="4733" y="888"/>
                </a:cxn>
              </a:cxnLst>
              <a:rect l="0" t="0" r="r" b="b"/>
              <a:pathLst>
                <a:path w="4872" h="888">
                  <a:moveTo>
                    <a:pt x="141" y="888"/>
                  </a:moveTo>
                  <a:lnTo>
                    <a:pt x="106" y="885"/>
                  </a:lnTo>
                  <a:lnTo>
                    <a:pt x="90" y="881"/>
                  </a:lnTo>
                  <a:lnTo>
                    <a:pt x="77" y="878"/>
                  </a:lnTo>
                  <a:lnTo>
                    <a:pt x="64" y="872"/>
                  </a:lnTo>
                  <a:lnTo>
                    <a:pt x="53" y="866"/>
                  </a:lnTo>
                  <a:lnTo>
                    <a:pt x="42" y="857"/>
                  </a:lnTo>
                  <a:lnTo>
                    <a:pt x="34" y="850"/>
                  </a:lnTo>
                  <a:lnTo>
                    <a:pt x="18" y="830"/>
                  </a:lnTo>
                  <a:lnTo>
                    <a:pt x="12" y="818"/>
                  </a:lnTo>
                  <a:lnTo>
                    <a:pt x="9" y="806"/>
                  </a:lnTo>
                  <a:lnTo>
                    <a:pt x="4" y="791"/>
                  </a:lnTo>
                  <a:lnTo>
                    <a:pt x="1" y="777"/>
                  </a:lnTo>
                  <a:lnTo>
                    <a:pt x="0" y="744"/>
                  </a:lnTo>
                  <a:lnTo>
                    <a:pt x="0" y="138"/>
                  </a:lnTo>
                  <a:lnTo>
                    <a:pt x="1" y="120"/>
                  </a:lnTo>
                  <a:lnTo>
                    <a:pt x="5" y="95"/>
                  </a:lnTo>
                  <a:lnTo>
                    <a:pt x="11" y="74"/>
                  </a:lnTo>
                  <a:lnTo>
                    <a:pt x="15" y="63"/>
                  </a:lnTo>
                  <a:lnTo>
                    <a:pt x="21" y="54"/>
                  </a:lnTo>
                  <a:lnTo>
                    <a:pt x="34" y="39"/>
                  </a:lnTo>
                  <a:lnTo>
                    <a:pt x="42" y="29"/>
                  </a:lnTo>
                  <a:lnTo>
                    <a:pt x="53" y="22"/>
                  </a:lnTo>
                  <a:lnTo>
                    <a:pt x="65" y="15"/>
                  </a:lnTo>
                  <a:lnTo>
                    <a:pt x="79" y="10"/>
                  </a:lnTo>
                  <a:lnTo>
                    <a:pt x="93" y="5"/>
                  </a:lnTo>
                  <a:lnTo>
                    <a:pt x="108" y="3"/>
                  </a:lnTo>
                  <a:lnTo>
                    <a:pt x="125" y="0"/>
                  </a:lnTo>
                  <a:lnTo>
                    <a:pt x="144" y="0"/>
                  </a:lnTo>
                  <a:lnTo>
                    <a:pt x="4728" y="0"/>
                  </a:lnTo>
                  <a:lnTo>
                    <a:pt x="4758" y="1"/>
                  </a:lnTo>
                  <a:lnTo>
                    <a:pt x="4786" y="7"/>
                  </a:lnTo>
                  <a:lnTo>
                    <a:pt x="4809" y="16"/>
                  </a:lnTo>
                  <a:lnTo>
                    <a:pt x="4818" y="22"/>
                  </a:lnTo>
                  <a:lnTo>
                    <a:pt x="4829" y="30"/>
                  </a:lnTo>
                  <a:lnTo>
                    <a:pt x="4845" y="46"/>
                  </a:lnTo>
                  <a:lnTo>
                    <a:pt x="4851" y="55"/>
                  </a:lnTo>
                  <a:lnTo>
                    <a:pt x="4857" y="67"/>
                  </a:lnTo>
                  <a:lnTo>
                    <a:pt x="4860" y="78"/>
                  </a:lnTo>
                  <a:lnTo>
                    <a:pt x="4865" y="92"/>
                  </a:lnTo>
                  <a:lnTo>
                    <a:pt x="4867" y="105"/>
                  </a:lnTo>
                  <a:lnTo>
                    <a:pt x="4871" y="120"/>
                  </a:lnTo>
                  <a:lnTo>
                    <a:pt x="4872" y="138"/>
                  </a:lnTo>
                  <a:lnTo>
                    <a:pt x="4872" y="744"/>
                  </a:lnTo>
                  <a:lnTo>
                    <a:pt x="4871" y="752"/>
                  </a:lnTo>
                  <a:lnTo>
                    <a:pt x="4871" y="760"/>
                  </a:lnTo>
                  <a:lnTo>
                    <a:pt x="4870" y="777"/>
                  </a:lnTo>
                  <a:lnTo>
                    <a:pt x="4866" y="791"/>
                  </a:lnTo>
                  <a:lnTo>
                    <a:pt x="4863" y="806"/>
                  </a:lnTo>
                  <a:lnTo>
                    <a:pt x="4857" y="818"/>
                  </a:lnTo>
                  <a:lnTo>
                    <a:pt x="4852" y="830"/>
                  </a:lnTo>
                  <a:lnTo>
                    <a:pt x="4845" y="840"/>
                  </a:lnTo>
                  <a:lnTo>
                    <a:pt x="4837" y="851"/>
                  </a:lnTo>
                  <a:lnTo>
                    <a:pt x="4827" y="858"/>
                  </a:lnTo>
                  <a:lnTo>
                    <a:pt x="4817" y="866"/>
                  </a:lnTo>
                  <a:lnTo>
                    <a:pt x="4805" y="872"/>
                  </a:lnTo>
                  <a:lnTo>
                    <a:pt x="4793" y="878"/>
                  </a:lnTo>
                  <a:lnTo>
                    <a:pt x="4779" y="881"/>
                  </a:lnTo>
                  <a:lnTo>
                    <a:pt x="4764" y="885"/>
                  </a:lnTo>
                  <a:lnTo>
                    <a:pt x="4756" y="885"/>
                  </a:lnTo>
                  <a:lnTo>
                    <a:pt x="4749" y="886"/>
                  </a:lnTo>
                  <a:lnTo>
                    <a:pt x="4733" y="888"/>
                  </a:lnTo>
                </a:path>
              </a:pathLst>
            </a:custGeom>
            <a:solidFill>
              <a:srgbClr val="DCB9FF"/>
            </a:solidFill>
            <a:ln w="25400">
              <a:solidFill>
                <a:srgbClr val="999999"/>
              </a:solidFill>
              <a:prstDash val="solid"/>
              <a:round/>
              <a:headEnd/>
              <a:tailEnd/>
            </a:ln>
          </p:spPr>
          <p:txBody>
            <a:bodyPr/>
            <a:lstStyle/>
            <a:p>
              <a:endParaRPr lang="en-US" dirty="0">
                <a:latin typeface="Calibri" pitchFamily="34" charset="0"/>
              </a:endParaRPr>
            </a:p>
          </p:txBody>
        </p:sp>
        <p:sp>
          <p:nvSpPr>
            <p:cNvPr id="2973975" name="Freeform 279"/>
            <p:cNvSpPr>
              <a:spLocks/>
            </p:cNvSpPr>
            <p:nvPr/>
          </p:nvSpPr>
          <p:spPr bwMode="auto">
            <a:xfrm>
              <a:off x="3968" y="2613"/>
              <a:ext cx="1624" cy="296"/>
            </a:xfrm>
            <a:custGeom>
              <a:avLst/>
              <a:gdLst/>
              <a:ahLst/>
              <a:cxnLst>
                <a:cxn ang="0">
                  <a:pos x="141" y="888"/>
                </a:cxn>
                <a:cxn ang="0">
                  <a:pos x="106" y="885"/>
                </a:cxn>
                <a:cxn ang="0">
                  <a:pos x="90" y="881"/>
                </a:cxn>
                <a:cxn ang="0">
                  <a:pos x="77" y="878"/>
                </a:cxn>
                <a:cxn ang="0">
                  <a:pos x="64" y="872"/>
                </a:cxn>
                <a:cxn ang="0">
                  <a:pos x="53" y="866"/>
                </a:cxn>
                <a:cxn ang="0">
                  <a:pos x="42" y="857"/>
                </a:cxn>
                <a:cxn ang="0">
                  <a:pos x="34" y="850"/>
                </a:cxn>
                <a:cxn ang="0">
                  <a:pos x="18" y="830"/>
                </a:cxn>
                <a:cxn ang="0">
                  <a:pos x="12" y="818"/>
                </a:cxn>
                <a:cxn ang="0">
                  <a:pos x="9" y="806"/>
                </a:cxn>
                <a:cxn ang="0">
                  <a:pos x="4" y="791"/>
                </a:cxn>
                <a:cxn ang="0">
                  <a:pos x="1" y="777"/>
                </a:cxn>
                <a:cxn ang="0">
                  <a:pos x="0" y="744"/>
                </a:cxn>
                <a:cxn ang="0">
                  <a:pos x="0" y="138"/>
                </a:cxn>
                <a:cxn ang="0">
                  <a:pos x="1" y="120"/>
                </a:cxn>
                <a:cxn ang="0">
                  <a:pos x="5" y="95"/>
                </a:cxn>
                <a:cxn ang="0">
                  <a:pos x="11" y="74"/>
                </a:cxn>
                <a:cxn ang="0">
                  <a:pos x="15" y="63"/>
                </a:cxn>
                <a:cxn ang="0">
                  <a:pos x="21" y="54"/>
                </a:cxn>
                <a:cxn ang="0">
                  <a:pos x="34" y="39"/>
                </a:cxn>
                <a:cxn ang="0">
                  <a:pos x="42" y="29"/>
                </a:cxn>
                <a:cxn ang="0">
                  <a:pos x="53" y="22"/>
                </a:cxn>
                <a:cxn ang="0">
                  <a:pos x="65" y="15"/>
                </a:cxn>
                <a:cxn ang="0">
                  <a:pos x="79" y="10"/>
                </a:cxn>
                <a:cxn ang="0">
                  <a:pos x="93" y="5"/>
                </a:cxn>
                <a:cxn ang="0">
                  <a:pos x="108" y="3"/>
                </a:cxn>
                <a:cxn ang="0">
                  <a:pos x="125" y="0"/>
                </a:cxn>
                <a:cxn ang="0">
                  <a:pos x="144" y="0"/>
                </a:cxn>
                <a:cxn ang="0">
                  <a:pos x="4728" y="0"/>
                </a:cxn>
                <a:cxn ang="0">
                  <a:pos x="4758" y="1"/>
                </a:cxn>
                <a:cxn ang="0">
                  <a:pos x="4786" y="7"/>
                </a:cxn>
                <a:cxn ang="0">
                  <a:pos x="4809" y="16"/>
                </a:cxn>
                <a:cxn ang="0">
                  <a:pos x="4818" y="22"/>
                </a:cxn>
                <a:cxn ang="0">
                  <a:pos x="4829" y="30"/>
                </a:cxn>
                <a:cxn ang="0">
                  <a:pos x="4845" y="46"/>
                </a:cxn>
                <a:cxn ang="0">
                  <a:pos x="4851" y="55"/>
                </a:cxn>
                <a:cxn ang="0">
                  <a:pos x="4857" y="67"/>
                </a:cxn>
                <a:cxn ang="0">
                  <a:pos x="4860" y="78"/>
                </a:cxn>
                <a:cxn ang="0">
                  <a:pos x="4865" y="92"/>
                </a:cxn>
                <a:cxn ang="0">
                  <a:pos x="4867" y="105"/>
                </a:cxn>
                <a:cxn ang="0">
                  <a:pos x="4871" y="120"/>
                </a:cxn>
                <a:cxn ang="0">
                  <a:pos x="4872" y="138"/>
                </a:cxn>
                <a:cxn ang="0">
                  <a:pos x="4872" y="744"/>
                </a:cxn>
                <a:cxn ang="0">
                  <a:pos x="4871" y="752"/>
                </a:cxn>
                <a:cxn ang="0">
                  <a:pos x="4871" y="760"/>
                </a:cxn>
                <a:cxn ang="0">
                  <a:pos x="4870" y="777"/>
                </a:cxn>
                <a:cxn ang="0">
                  <a:pos x="4866" y="791"/>
                </a:cxn>
                <a:cxn ang="0">
                  <a:pos x="4863" y="806"/>
                </a:cxn>
                <a:cxn ang="0">
                  <a:pos x="4857" y="818"/>
                </a:cxn>
                <a:cxn ang="0">
                  <a:pos x="4852" y="830"/>
                </a:cxn>
                <a:cxn ang="0">
                  <a:pos x="4845" y="840"/>
                </a:cxn>
                <a:cxn ang="0">
                  <a:pos x="4837" y="851"/>
                </a:cxn>
                <a:cxn ang="0">
                  <a:pos x="4827" y="858"/>
                </a:cxn>
                <a:cxn ang="0">
                  <a:pos x="4817" y="866"/>
                </a:cxn>
                <a:cxn ang="0">
                  <a:pos x="4805" y="872"/>
                </a:cxn>
                <a:cxn ang="0">
                  <a:pos x="4793" y="878"/>
                </a:cxn>
                <a:cxn ang="0">
                  <a:pos x="4779" y="881"/>
                </a:cxn>
                <a:cxn ang="0">
                  <a:pos x="4764" y="885"/>
                </a:cxn>
                <a:cxn ang="0">
                  <a:pos x="4756" y="885"/>
                </a:cxn>
                <a:cxn ang="0">
                  <a:pos x="4749" y="886"/>
                </a:cxn>
                <a:cxn ang="0">
                  <a:pos x="4733" y="888"/>
                </a:cxn>
              </a:cxnLst>
              <a:rect l="0" t="0" r="r" b="b"/>
              <a:pathLst>
                <a:path w="4872" h="888">
                  <a:moveTo>
                    <a:pt x="141" y="888"/>
                  </a:moveTo>
                  <a:lnTo>
                    <a:pt x="106" y="885"/>
                  </a:lnTo>
                  <a:lnTo>
                    <a:pt x="90" y="881"/>
                  </a:lnTo>
                  <a:lnTo>
                    <a:pt x="77" y="878"/>
                  </a:lnTo>
                  <a:lnTo>
                    <a:pt x="64" y="872"/>
                  </a:lnTo>
                  <a:lnTo>
                    <a:pt x="53" y="866"/>
                  </a:lnTo>
                  <a:lnTo>
                    <a:pt x="42" y="857"/>
                  </a:lnTo>
                  <a:lnTo>
                    <a:pt x="34" y="850"/>
                  </a:lnTo>
                  <a:lnTo>
                    <a:pt x="18" y="830"/>
                  </a:lnTo>
                  <a:lnTo>
                    <a:pt x="12" y="818"/>
                  </a:lnTo>
                  <a:lnTo>
                    <a:pt x="9" y="806"/>
                  </a:lnTo>
                  <a:lnTo>
                    <a:pt x="4" y="791"/>
                  </a:lnTo>
                  <a:lnTo>
                    <a:pt x="1" y="777"/>
                  </a:lnTo>
                  <a:lnTo>
                    <a:pt x="0" y="744"/>
                  </a:lnTo>
                  <a:lnTo>
                    <a:pt x="0" y="138"/>
                  </a:lnTo>
                  <a:lnTo>
                    <a:pt x="1" y="120"/>
                  </a:lnTo>
                  <a:lnTo>
                    <a:pt x="5" y="95"/>
                  </a:lnTo>
                  <a:lnTo>
                    <a:pt x="11" y="74"/>
                  </a:lnTo>
                  <a:lnTo>
                    <a:pt x="15" y="63"/>
                  </a:lnTo>
                  <a:lnTo>
                    <a:pt x="21" y="54"/>
                  </a:lnTo>
                  <a:lnTo>
                    <a:pt x="34" y="39"/>
                  </a:lnTo>
                  <a:lnTo>
                    <a:pt x="42" y="29"/>
                  </a:lnTo>
                  <a:lnTo>
                    <a:pt x="53" y="22"/>
                  </a:lnTo>
                  <a:lnTo>
                    <a:pt x="65" y="15"/>
                  </a:lnTo>
                  <a:lnTo>
                    <a:pt x="79" y="10"/>
                  </a:lnTo>
                  <a:lnTo>
                    <a:pt x="93" y="5"/>
                  </a:lnTo>
                  <a:lnTo>
                    <a:pt x="108" y="3"/>
                  </a:lnTo>
                  <a:lnTo>
                    <a:pt x="125" y="0"/>
                  </a:lnTo>
                  <a:lnTo>
                    <a:pt x="144" y="0"/>
                  </a:lnTo>
                  <a:lnTo>
                    <a:pt x="4728" y="0"/>
                  </a:lnTo>
                  <a:lnTo>
                    <a:pt x="4758" y="1"/>
                  </a:lnTo>
                  <a:lnTo>
                    <a:pt x="4786" y="7"/>
                  </a:lnTo>
                  <a:lnTo>
                    <a:pt x="4809" y="16"/>
                  </a:lnTo>
                  <a:lnTo>
                    <a:pt x="4818" y="22"/>
                  </a:lnTo>
                  <a:lnTo>
                    <a:pt x="4829" y="30"/>
                  </a:lnTo>
                  <a:lnTo>
                    <a:pt x="4845" y="46"/>
                  </a:lnTo>
                  <a:lnTo>
                    <a:pt x="4851" y="55"/>
                  </a:lnTo>
                  <a:lnTo>
                    <a:pt x="4857" y="67"/>
                  </a:lnTo>
                  <a:lnTo>
                    <a:pt x="4860" y="78"/>
                  </a:lnTo>
                  <a:lnTo>
                    <a:pt x="4865" y="92"/>
                  </a:lnTo>
                  <a:lnTo>
                    <a:pt x="4867" y="105"/>
                  </a:lnTo>
                  <a:lnTo>
                    <a:pt x="4871" y="120"/>
                  </a:lnTo>
                  <a:lnTo>
                    <a:pt x="4872" y="138"/>
                  </a:lnTo>
                  <a:lnTo>
                    <a:pt x="4872" y="744"/>
                  </a:lnTo>
                  <a:lnTo>
                    <a:pt x="4871" y="752"/>
                  </a:lnTo>
                  <a:lnTo>
                    <a:pt x="4871" y="760"/>
                  </a:lnTo>
                  <a:lnTo>
                    <a:pt x="4870" y="777"/>
                  </a:lnTo>
                  <a:lnTo>
                    <a:pt x="4866" y="791"/>
                  </a:lnTo>
                  <a:lnTo>
                    <a:pt x="4863" y="806"/>
                  </a:lnTo>
                  <a:lnTo>
                    <a:pt x="4857" y="818"/>
                  </a:lnTo>
                  <a:lnTo>
                    <a:pt x="4852" y="830"/>
                  </a:lnTo>
                  <a:lnTo>
                    <a:pt x="4845" y="840"/>
                  </a:lnTo>
                  <a:lnTo>
                    <a:pt x="4837" y="851"/>
                  </a:lnTo>
                  <a:lnTo>
                    <a:pt x="4827" y="858"/>
                  </a:lnTo>
                  <a:lnTo>
                    <a:pt x="4817" y="866"/>
                  </a:lnTo>
                  <a:lnTo>
                    <a:pt x="4805" y="872"/>
                  </a:lnTo>
                  <a:lnTo>
                    <a:pt x="4793" y="878"/>
                  </a:lnTo>
                  <a:lnTo>
                    <a:pt x="4779" y="881"/>
                  </a:lnTo>
                  <a:lnTo>
                    <a:pt x="4764" y="885"/>
                  </a:lnTo>
                  <a:lnTo>
                    <a:pt x="4756" y="885"/>
                  </a:lnTo>
                  <a:lnTo>
                    <a:pt x="4749" y="886"/>
                  </a:lnTo>
                  <a:lnTo>
                    <a:pt x="4733" y="888"/>
                  </a:lnTo>
                </a:path>
              </a:pathLst>
            </a:custGeom>
            <a:solidFill>
              <a:srgbClr val="D5CDA7"/>
            </a:solidFill>
            <a:ln w="25400">
              <a:solidFill>
                <a:srgbClr val="999999"/>
              </a:solidFill>
              <a:prstDash val="solid"/>
              <a:round/>
              <a:headEnd/>
              <a:tailEnd/>
            </a:ln>
          </p:spPr>
          <p:txBody>
            <a:bodyPr/>
            <a:lstStyle/>
            <a:p>
              <a:endParaRPr lang="en-US" dirty="0">
                <a:latin typeface="Calibri" pitchFamily="34" charset="0"/>
              </a:endParaRPr>
            </a:p>
          </p:txBody>
        </p:sp>
        <p:sp>
          <p:nvSpPr>
            <p:cNvPr id="2973976" name="Freeform 280"/>
            <p:cNvSpPr>
              <a:spLocks/>
            </p:cNvSpPr>
            <p:nvPr/>
          </p:nvSpPr>
          <p:spPr bwMode="auto">
            <a:xfrm>
              <a:off x="3968" y="2909"/>
              <a:ext cx="47" cy="264"/>
            </a:xfrm>
            <a:custGeom>
              <a:avLst/>
              <a:gdLst/>
              <a:ahLst/>
              <a:cxnLst>
                <a:cxn ang="0">
                  <a:pos x="141" y="792"/>
                </a:cxn>
                <a:cxn ang="0">
                  <a:pos x="106" y="789"/>
                </a:cxn>
                <a:cxn ang="0">
                  <a:pos x="90" y="785"/>
                </a:cxn>
                <a:cxn ang="0">
                  <a:pos x="77" y="782"/>
                </a:cxn>
                <a:cxn ang="0">
                  <a:pos x="64" y="776"/>
                </a:cxn>
                <a:cxn ang="0">
                  <a:pos x="53" y="770"/>
                </a:cxn>
                <a:cxn ang="0">
                  <a:pos x="42" y="761"/>
                </a:cxn>
                <a:cxn ang="0">
                  <a:pos x="34" y="754"/>
                </a:cxn>
                <a:cxn ang="0">
                  <a:pos x="21" y="736"/>
                </a:cxn>
                <a:cxn ang="0">
                  <a:pos x="15" y="726"/>
                </a:cxn>
                <a:cxn ang="0">
                  <a:pos x="11" y="718"/>
                </a:cxn>
                <a:cxn ang="0">
                  <a:pos x="5" y="695"/>
                </a:cxn>
                <a:cxn ang="0">
                  <a:pos x="1" y="672"/>
                </a:cxn>
                <a:cxn ang="0">
                  <a:pos x="0" y="654"/>
                </a:cxn>
                <a:cxn ang="0">
                  <a:pos x="0" y="138"/>
                </a:cxn>
                <a:cxn ang="0">
                  <a:pos x="1" y="120"/>
                </a:cxn>
                <a:cxn ang="0">
                  <a:pos x="5" y="95"/>
                </a:cxn>
                <a:cxn ang="0">
                  <a:pos x="11" y="74"/>
                </a:cxn>
                <a:cxn ang="0">
                  <a:pos x="15" y="63"/>
                </a:cxn>
                <a:cxn ang="0">
                  <a:pos x="21" y="54"/>
                </a:cxn>
                <a:cxn ang="0">
                  <a:pos x="34" y="39"/>
                </a:cxn>
                <a:cxn ang="0">
                  <a:pos x="42" y="29"/>
                </a:cxn>
                <a:cxn ang="0">
                  <a:pos x="53" y="22"/>
                </a:cxn>
                <a:cxn ang="0">
                  <a:pos x="64" y="15"/>
                </a:cxn>
                <a:cxn ang="0">
                  <a:pos x="77" y="10"/>
                </a:cxn>
                <a:cxn ang="0">
                  <a:pos x="90" y="5"/>
                </a:cxn>
                <a:cxn ang="0">
                  <a:pos x="106" y="3"/>
                </a:cxn>
                <a:cxn ang="0">
                  <a:pos x="141" y="0"/>
                </a:cxn>
              </a:cxnLst>
              <a:rect l="0" t="0" r="r" b="b"/>
              <a:pathLst>
                <a:path w="141" h="792">
                  <a:moveTo>
                    <a:pt x="141" y="792"/>
                  </a:moveTo>
                  <a:lnTo>
                    <a:pt x="106" y="789"/>
                  </a:lnTo>
                  <a:lnTo>
                    <a:pt x="90" y="785"/>
                  </a:lnTo>
                  <a:lnTo>
                    <a:pt x="77" y="782"/>
                  </a:lnTo>
                  <a:lnTo>
                    <a:pt x="64" y="776"/>
                  </a:lnTo>
                  <a:lnTo>
                    <a:pt x="53" y="770"/>
                  </a:lnTo>
                  <a:lnTo>
                    <a:pt x="42" y="761"/>
                  </a:lnTo>
                  <a:lnTo>
                    <a:pt x="34" y="754"/>
                  </a:lnTo>
                  <a:lnTo>
                    <a:pt x="21" y="736"/>
                  </a:lnTo>
                  <a:lnTo>
                    <a:pt x="15" y="726"/>
                  </a:lnTo>
                  <a:lnTo>
                    <a:pt x="11" y="718"/>
                  </a:lnTo>
                  <a:lnTo>
                    <a:pt x="5" y="695"/>
                  </a:lnTo>
                  <a:lnTo>
                    <a:pt x="1" y="672"/>
                  </a:lnTo>
                  <a:lnTo>
                    <a:pt x="0" y="654"/>
                  </a:lnTo>
                  <a:lnTo>
                    <a:pt x="0" y="138"/>
                  </a:lnTo>
                  <a:lnTo>
                    <a:pt x="1" y="120"/>
                  </a:lnTo>
                  <a:lnTo>
                    <a:pt x="5" y="95"/>
                  </a:lnTo>
                  <a:lnTo>
                    <a:pt x="11" y="74"/>
                  </a:lnTo>
                  <a:lnTo>
                    <a:pt x="15" y="63"/>
                  </a:lnTo>
                  <a:lnTo>
                    <a:pt x="21" y="54"/>
                  </a:lnTo>
                  <a:lnTo>
                    <a:pt x="34" y="39"/>
                  </a:lnTo>
                  <a:lnTo>
                    <a:pt x="42" y="29"/>
                  </a:lnTo>
                  <a:lnTo>
                    <a:pt x="53" y="22"/>
                  </a:lnTo>
                  <a:lnTo>
                    <a:pt x="64" y="15"/>
                  </a:lnTo>
                  <a:lnTo>
                    <a:pt x="77" y="10"/>
                  </a:lnTo>
                  <a:lnTo>
                    <a:pt x="90" y="5"/>
                  </a:lnTo>
                  <a:lnTo>
                    <a:pt x="106" y="3"/>
                  </a:lnTo>
                  <a:lnTo>
                    <a:pt x="141" y="0"/>
                  </a:lnTo>
                </a:path>
              </a:pathLst>
            </a:custGeom>
            <a:noFill/>
            <a:ln w="25400">
              <a:solidFill>
                <a:srgbClr val="999999"/>
              </a:solidFill>
              <a:prstDash val="solid"/>
              <a:round/>
              <a:headEnd/>
              <a:tailEnd/>
            </a:ln>
          </p:spPr>
          <p:txBody>
            <a:bodyPr/>
            <a:lstStyle/>
            <a:p>
              <a:endParaRPr lang="en-US" dirty="0">
                <a:latin typeface="Calibri" pitchFamily="34" charset="0"/>
              </a:endParaRPr>
            </a:p>
          </p:txBody>
        </p:sp>
        <p:sp>
          <p:nvSpPr>
            <p:cNvPr id="2973977" name="Freeform 281"/>
            <p:cNvSpPr>
              <a:spLocks/>
            </p:cNvSpPr>
            <p:nvPr/>
          </p:nvSpPr>
          <p:spPr bwMode="auto">
            <a:xfrm>
              <a:off x="3968" y="3173"/>
              <a:ext cx="47" cy="289"/>
            </a:xfrm>
            <a:custGeom>
              <a:avLst/>
              <a:gdLst/>
              <a:ahLst/>
              <a:cxnLst>
                <a:cxn ang="0">
                  <a:pos x="141" y="865"/>
                </a:cxn>
                <a:cxn ang="0">
                  <a:pos x="106" y="861"/>
                </a:cxn>
                <a:cxn ang="0">
                  <a:pos x="90" y="857"/>
                </a:cxn>
                <a:cxn ang="0">
                  <a:pos x="77" y="854"/>
                </a:cxn>
                <a:cxn ang="0">
                  <a:pos x="64" y="848"/>
                </a:cxn>
                <a:cxn ang="0">
                  <a:pos x="53" y="842"/>
                </a:cxn>
                <a:cxn ang="0">
                  <a:pos x="42" y="833"/>
                </a:cxn>
                <a:cxn ang="0">
                  <a:pos x="34" y="826"/>
                </a:cxn>
                <a:cxn ang="0">
                  <a:pos x="21" y="808"/>
                </a:cxn>
                <a:cxn ang="0">
                  <a:pos x="15" y="799"/>
                </a:cxn>
                <a:cxn ang="0">
                  <a:pos x="11" y="790"/>
                </a:cxn>
                <a:cxn ang="0">
                  <a:pos x="5" y="767"/>
                </a:cxn>
                <a:cxn ang="0">
                  <a:pos x="1" y="745"/>
                </a:cxn>
                <a:cxn ang="0">
                  <a:pos x="0" y="727"/>
                </a:cxn>
                <a:cxn ang="0">
                  <a:pos x="0" y="138"/>
                </a:cxn>
                <a:cxn ang="0">
                  <a:pos x="1" y="120"/>
                </a:cxn>
                <a:cxn ang="0">
                  <a:pos x="5" y="95"/>
                </a:cxn>
                <a:cxn ang="0">
                  <a:pos x="11" y="74"/>
                </a:cxn>
                <a:cxn ang="0">
                  <a:pos x="15" y="63"/>
                </a:cxn>
                <a:cxn ang="0">
                  <a:pos x="21" y="54"/>
                </a:cxn>
                <a:cxn ang="0">
                  <a:pos x="34" y="39"/>
                </a:cxn>
                <a:cxn ang="0">
                  <a:pos x="42" y="29"/>
                </a:cxn>
                <a:cxn ang="0">
                  <a:pos x="53" y="22"/>
                </a:cxn>
                <a:cxn ang="0">
                  <a:pos x="64" y="15"/>
                </a:cxn>
                <a:cxn ang="0">
                  <a:pos x="77" y="10"/>
                </a:cxn>
                <a:cxn ang="0">
                  <a:pos x="90" y="5"/>
                </a:cxn>
                <a:cxn ang="0">
                  <a:pos x="106" y="3"/>
                </a:cxn>
                <a:cxn ang="0">
                  <a:pos x="141" y="0"/>
                </a:cxn>
              </a:cxnLst>
              <a:rect l="0" t="0" r="r" b="b"/>
              <a:pathLst>
                <a:path w="141" h="865">
                  <a:moveTo>
                    <a:pt x="141" y="865"/>
                  </a:moveTo>
                  <a:lnTo>
                    <a:pt x="106" y="861"/>
                  </a:lnTo>
                  <a:lnTo>
                    <a:pt x="90" y="857"/>
                  </a:lnTo>
                  <a:lnTo>
                    <a:pt x="77" y="854"/>
                  </a:lnTo>
                  <a:lnTo>
                    <a:pt x="64" y="848"/>
                  </a:lnTo>
                  <a:lnTo>
                    <a:pt x="53" y="842"/>
                  </a:lnTo>
                  <a:lnTo>
                    <a:pt x="42" y="833"/>
                  </a:lnTo>
                  <a:lnTo>
                    <a:pt x="34" y="826"/>
                  </a:lnTo>
                  <a:lnTo>
                    <a:pt x="21" y="808"/>
                  </a:lnTo>
                  <a:lnTo>
                    <a:pt x="15" y="799"/>
                  </a:lnTo>
                  <a:lnTo>
                    <a:pt x="11" y="790"/>
                  </a:lnTo>
                  <a:lnTo>
                    <a:pt x="5" y="767"/>
                  </a:lnTo>
                  <a:lnTo>
                    <a:pt x="1" y="745"/>
                  </a:lnTo>
                  <a:lnTo>
                    <a:pt x="0" y="727"/>
                  </a:lnTo>
                  <a:lnTo>
                    <a:pt x="0" y="138"/>
                  </a:lnTo>
                  <a:lnTo>
                    <a:pt x="1" y="120"/>
                  </a:lnTo>
                  <a:lnTo>
                    <a:pt x="5" y="95"/>
                  </a:lnTo>
                  <a:lnTo>
                    <a:pt x="11" y="74"/>
                  </a:lnTo>
                  <a:lnTo>
                    <a:pt x="15" y="63"/>
                  </a:lnTo>
                  <a:lnTo>
                    <a:pt x="21" y="54"/>
                  </a:lnTo>
                  <a:lnTo>
                    <a:pt x="34" y="39"/>
                  </a:lnTo>
                  <a:lnTo>
                    <a:pt x="42" y="29"/>
                  </a:lnTo>
                  <a:lnTo>
                    <a:pt x="53" y="22"/>
                  </a:lnTo>
                  <a:lnTo>
                    <a:pt x="64" y="15"/>
                  </a:lnTo>
                  <a:lnTo>
                    <a:pt x="77" y="10"/>
                  </a:lnTo>
                  <a:lnTo>
                    <a:pt x="90" y="5"/>
                  </a:lnTo>
                  <a:lnTo>
                    <a:pt x="106" y="3"/>
                  </a:lnTo>
                  <a:lnTo>
                    <a:pt x="141" y="0"/>
                  </a:lnTo>
                </a:path>
              </a:pathLst>
            </a:custGeom>
            <a:noFill/>
            <a:ln w="25400">
              <a:solidFill>
                <a:srgbClr val="999999"/>
              </a:solidFill>
              <a:prstDash val="solid"/>
              <a:round/>
              <a:headEnd/>
              <a:tailEnd/>
            </a:ln>
          </p:spPr>
          <p:txBody>
            <a:bodyPr/>
            <a:lstStyle/>
            <a:p>
              <a:endParaRPr lang="en-US" dirty="0">
                <a:latin typeface="Calibri" pitchFamily="34" charset="0"/>
              </a:endParaRPr>
            </a:p>
          </p:txBody>
        </p:sp>
        <p:sp>
          <p:nvSpPr>
            <p:cNvPr id="2973978" name="Freeform 282"/>
            <p:cNvSpPr>
              <a:spLocks/>
            </p:cNvSpPr>
            <p:nvPr/>
          </p:nvSpPr>
          <p:spPr bwMode="auto">
            <a:xfrm>
              <a:off x="5546" y="2909"/>
              <a:ext cx="46" cy="264"/>
            </a:xfrm>
            <a:custGeom>
              <a:avLst/>
              <a:gdLst/>
              <a:ahLst/>
              <a:cxnLst>
                <a:cxn ang="0">
                  <a:pos x="0" y="0"/>
                </a:cxn>
                <a:cxn ang="0">
                  <a:pos x="29" y="2"/>
                </a:cxn>
                <a:cxn ang="0">
                  <a:pos x="55" y="8"/>
                </a:cxn>
                <a:cxn ang="0">
                  <a:pos x="66" y="11"/>
                </a:cxn>
                <a:cxn ang="0">
                  <a:pos x="78" y="17"/>
                </a:cxn>
                <a:cxn ang="0">
                  <a:pos x="88" y="23"/>
                </a:cxn>
                <a:cxn ang="0">
                  <a:pos x="97" y="32"/>
                </a:cxn>
                <a:cxn ang="0">
                  <a:pos x="112" y="47"/>
                </a:cxn>
                <a:cxn ang="0">
                  <a:pos x="124" y="68"/>
                </a:cxn>
                <a:cxn ang="0">
                  <a:pos x="127" y="78"/>
                </a:cxn>
                <a:cxn ang="0">
                  <a:pos x="132" y="92"/>
                </a:cxn>
                <a:cxn ang="0">
                  <a:pos x="134" y="105"/>
                </a:cxn>
                <a:cxn ang="0">
                  <a:pos x="138" y="120"/>
                </a:cxn>
                <a:cxn ang="0">
                  <a:pos x="139" y="138"/>
                </a:cxn>
                <a:cxn ang="0">
                  <a:pos x="139" y="654"/>
                </a:cxn>
                <a:cxn ang="0">
                  <a:pos x="138" y="654"/>
                </a:cxn>
                <a:cxn ang="0">
                  <a:pos x="138" y="656"/>
                </a:cxn>
                <a:cxn ang="0">
                  <a:pos x="138" y="658"/>
                </a:cxn>
                <a:cxn ang="0">
                  <a:pos x="138" y="663"/>
                </a:cxn>
                <a:cxn ang="0">
                  <a:pos x="138" y="672"/>
                </a:cxn>
                <a:cxn ang="0">
                  <a:pos x="136" y="678"/>
                </a:cxn>
                <a:cxn ang="0">
                  <a:pos x="134" y="686"/>
                </a:cxn>
                <a:cxn ang="0">
                  <a:pos x="132" y="699"/>
                </a:cxn>
                <a:cxn ang="0">
                  <a:pos x="127" y="711"/>
                </a:cxn>
                <a:cxn ang="0">
                  <a:pos x="124" y="723"/>
                </a:cxn>
                <a:cxn ang="0">
                  <a:pos x="118" y="732"/>
                </a:cxn>
                <a:cxn ang="0">
                  <a:pos x="114" y="737"/>
                </a:cxn>
                <a:cxn ang="0">
                  <a:pos x="112" y="743"/>
                </a:cxn>
                <a:cxn ang="0">
                  <a:pos x="104" y="752"/>
                </a:cxn>
                <a:cxn ang="0">
                  <a:pos x="97" y="761"/>
                </a:cxn>
                <a:cxn ang="0">
                  <a:pos x="88" y="767"/>
                </a:cxn>
                <a:cxn ang="0">
                  <a:pos x="78" y="773"/>
                </a:cxn>
                <a:cxn ang="0">
                  <a:pos x="66" y="778"/>
                </a:cxn>
                <a:cxn ang="0">
                  <a:pos x="55" y="783"/>
                </a:cxn>
                <a:cxn ang="0">
                  <a:pos x="42" y="785"/>
                </a:cxn>
                <a:cxn ang="0">
                  <a:pos x="35" y="786"/>
                </a:cxn>
                <a:cxn ang="0">
                  <a:pos x="29" y="789"/>
                </a:cxn>
                <a:cxn ang="0">
                  <a:pos x="14" y="790"/>
                </a:cxn>
                <a:cxn ang="0">
                  <a:pos x="0" y="792"/>
                </a:cxn>
              </a:cxnLst>
              <a:rect l="0" t="0" r="r" b="b"/>
              <a:pathLst>
                <a:path w="139" h="792">
                  <a:moveTo>
                    <a:pt x="0" y="0"/>
                  </a:moveTo>
                  <a:lnTo>
                    <a:pt x="29" y="2"/>
                  </a:lnTo>
                  <a:lnTo>
                    <a:pt x="55" y="8"/>
                  </a:lnTo>
                  <a:lnTo>
                    <a:pt x="66" y="11"/>
                  </a:lnTo>
                  <a:lnTo>
                    <a:pt x="78" y="17"/>
                  </a:lnTo>
                  <a:lnTo>
                    <a:pt x="88" y="23"/>
                  </a:lnTo>
                  <a:lnTo>
                    <a:pt x="97" y="32"/>
                  </a:lnTo>
                  <a:lnTo>
                    <a:pt x="112" y="47"/>
                  </a:lnTo>
                  <a:lnTo>
                    <a:pt x="124" y="68"/>
                  </a:lnTo>
                  <a:lnTo>
                    <a:pt x="127" y="78"/>
                  </a:lnTo>
                  <a:lnTo>
                    <a:pt x="132" y="92"/>
                  </a:lnTo>
                  <a:lnTo>
                    <a:pt x="134" y="105"/>
                  </a:lnTo>
                  <a:lnTo>
                    <a:pt x="138" y="120"/>
                  </a:lnTo>
                  <a:lnTo>
                    <a:pt x="139" y="138"/>
                  </a:lnTo>
                  <a:lnTo>
                    <a:pt x="139" y="654"/>
                  </a:lnTo>
                  <a:lnTo>
                    <a:pt x="138" y="654"/>
                  </a:lnTo>
                  <a:lnTo>
                    <a:pt x="138" y="656"/>
                  </a:lnTo>
                  <a:lnTo>
                    <a:pt x="138" y="658"/>
                  </a:lnTo>
                  <a:lnTo>
                    <a:pt x="138" y="663"/>
                  </a:lnTo>
                  <a:lnTo>
                    <a:pt x="138" y="672"/>
                  </a:lnTo>
                  <a:lnTo>
                    <a:pt x="136" y="678"/>
                  </a:lnTo>
                  <a:lnTo>
                    <a:pt x="134" y="686"/>
                  </a:lnTo>
                  <a:lnTo>
                    <a:pt x="132" y="699"/>
                  </a:lnTo>
                  <a:lnTo>
                    <a:pt x="127" y="711"/>
                  </a:lnTo>
                  <a:lnTo>
                    <a:pt x="124" y="723"/>
                  </a:lnTo>
                  <a:lnTo>
                    <a:pt x="118" y="732"/>
                  </a:lnTo>
                  <a:lnTo>
                    <a:pt x="114" y="737"/>
                  </a:lnTo>
                  <a:lnTo>
                    <a:pt x="112" y="743"/>
                  </a:lnTo>
                  <a:lnTo>
                    <a:pt x="104" y="752"/>
                  </a:lnTo>
                  <a:lnTo>
                    <a:pt x="97" y="761"/>
                  </a:lnTo>
                  <a:lnTo>
                    <a:pt x="88" y="767"/>
                  </a:lnTo>
                  <a:lnTo>
                    <a:pt x="78" y="773"/>
                  </a:lnTo>
                  <a:lnTo>
                    <a:pt x="66" y="778"/>
                  </a:lnTo>
                  <a:lnTo>
                    <a:pt x="55" y="783"/>
                  </a:lnTo>
                  <a:lnTo>
                    <a:pt x="42" y="785"/>
                  </a:lnTo>
                  <a:lnTo>
                    <a:pt x="35" y="786"/>
                  </a:lnTo>
                  <a:lnTo>
                    <a:pt x="29" y="789"/>
                  </a:lnTo>
                  <a:lnTo>
                    <a:pt x="14" y="790"/>
                  </a:lnTo>
                  <a:lnTo>
                    <a:pt x="0" y="792"/>
                  </a:lnTo>
                </a:path>
              </a:pathLst>
            </a:custGeom>
            <a:noFill/>
            <a:ln w="25400">
              <a:solidFill>
                <a:srgbClr val="999999"/>
              </a:solidFill>
              <a:prstDash val="solid"/>
              <a:round/>
              <a:headEnd/>
              <a:tailEnd/>
            </a:ln>
          </p:spPr>
          <p:txBody>
            <a:bodyPr/>
            <a:lstStyle/>
            <a:p>
              <a:endParaRPr lang="en-US" dirty="0">
                <a:latin typeface="Calibri" pitchFamily="34" charset="0"/>
              </a:endParaRPr>
            </a:p>
          </p:txBody>
        </p:sp>
        <p:sp>
          <p:nvSpPr>
            <p:cNvPr id="2973979" name="Line 283"/>
            <p:cNvSpPr>
              <a:spLocks noChangeShapeType="1"/>
            </p:cNvSpPr>
            <p:nvPr/>
          </p:nvSpPr>
          <p:spPr bwMode="auto">
            <a:xfrm flipH="1">
              <a:off x="4015" y="3173"/>
              <a:ext cx="1531" cy="0"/>
            </a:xfrm>
            <a:prstGeom prst="line">
              <a:avLst/>
            </a:prstGeom>
            <a:noFill/>
            <a:ln w="25400">
              <a:solidFill>
                <a:srgbClr val="999999"/>
              </a:solidFill>
              <a:round/>
              <a:headEnd/>
              <a:tailEnd/>
            </a:ln>
          </p:spPr>
          <p:txBody>
            <a:bodyPr/>
            <a:lstStyle/>
            <a:p>
              <a:endParaRPr lang="en-US" dirty="0">
                <a:latin typeface="Calibri" pitchFamily="34" charset="0"/>
              </a:endParaRPr>
            </a:p>
          </p:txBody>
        </p:sp>
        <p:sp>
          <p:nvSpPr>
            <p:cNvPr id="2973980" name="Line 284"/>
            <p:cNvSpPr>
              <a:spLocks noChangeShapeType="1"/>
            </p:cNvSpPr>
            <p:nvPr/>
          </p:nvSpPr>
          <p:spPr bwMode="auto">
            <a:xfrm flipH="1">
              <a:off x="4015" y="2909"/>
              <a:ext cx="1531" cy="0"/>
            </a:xfrm>
            <a:prstGeom prst="line">
              <a:avLst/>
            </a:prstGeom>
            <a:noFill/>
            <a:ln w="25400">
              <a:solidFill>
                <a:srgbClr val="999999"/>
              </a:solidFill>
              <a:round/>
              <a:headEnd/>
              <a:tailEnd/>
            </a:ln>
          </p:spPr>
          <p:txBody>
            <a:bodyPr/>
            <a:lstStyle/>
            <a:p>
              <a:endParaRPr lang="en-US" dirty="0">
                <a:latin typeface="Calibri" pitchFamily="34" charset="0"/>
              </a:endParaRPr>
            </a:p>
          </p:txBody>
        </p:sp>
        <p:sp>
          <p:nvSpPr>
            <p:cNvPr id="2973981" name="Freeform 285"/>
            <p:cNvSpPr>
              <a:spLocks/>
            </p:cNvSpPr>
            <p:nvPr/>
          </p:nvSpPr>
          <p:spPr bwMode="auto">
            <a:xfrm>
              <a:off x="5591" y="3206"/>
              <a:ext cx="1" cy="13"/>
            </a:xfrm>
            <a:custGeom>
              <a:avLst/>
              <a:gdLst/>
              <a:ahLst/>
              <a:cxnLst>
                <a:cxn ang="0">
                  <a:pos x="0" y="0"/>
                </a:cxn>
                <a:cxn ang="0">
                  <a:pos x="4" y="22"/>
                </a:cxn>
                <a:cxn ang="0">
                  <a:pos x="5" y="40"/>
                </a:cxn>
              </a:cxnLst>
              <a:rect l="0" t="0" r="r" b="b"/>
              <a:pathLst>
                <a:path w="5" h="40">
                  <a:moveTo>
                    <a:pt x="0" y="0"/>
                  </a:moveTo>
                  <a:lnTo>
                    <a:pt x="4" y="22"/>
                  </a:lnTo>
                  <a:lnTo>
                    <a:pt x="5" y="40"/>
                  </a:lnTo>
                </a:path>
              </a:pathLst>
            </a:custGeom>
            <a:noFill/>
            <a:ln w="25400">
              <a:solidFill>
                <a:srgbClr val="999999"/>
              </a:solidFill>
              <a:prstDash val="solid"/>
              <a:round/>
              <a:headEnd/>
              <a:tailEnd/>
            </a:ln>
          </p:spPr>
          <p:txBody>
            <a:bodyPr/>
            <a:lstStyle/>
            <a:p>
              <a:endParaRPr lang="en-US" dirty="0">
                <a:latin typeface="Calibri" pitchFamily="34" charset="0"/>
              </a:endParaRPr>
            </a:p>
          </p:txBody>
        </p:sp>
        <p:sp>
          <p:nvSpPr>
            <p:cNvPr id="2973982" name="Line 286"/>
            <p:cNvSpPr>
              <a:spLocks noChangeShapeType="1"/>
            </p:cNvSpPr>
            <p:nvPr/>
          </p:nvSpPr>
          <p:spPr bwMode="auto">
            <a:xfrm>
              <a:off x="5591" y="3206"/>
              <a:ext cx="1" cy="13"/>
            </a:xfrm>
            <a:prstGeom prst="line">
              <a:avLst/>
            </a:prstGeom>
            <a:noFill/>
            <a:ln w="25400">
              <a:solidFill>
                <a:srgbClr val="999999"/>
              </a:solidFill>
              <a:round/>
              <a:headEnd/>
              <a:tailEnd/>
            </a:ln>
          </p:spPr>
          <p:txBody>
            <a:bodyPr/>
            <a:lstStyle/>
            <a:p>
              <a:endParaRPr lang="en-US" dirty="0">
                <a:latin typeface="Calibri" pitchFamily="34" charset="0"/>
              </a:endParaRPr>
            </a:p>
          </p:txBody>
        </p:sp>
        <p:sp>
          <p:nvSpPr>
            <p:cNvPr id="2973983" name="Freeform 287"/>
            <p:cNvSpPr>
              <a:spLocks/>
            </p:cNvSpPr>
            <p:nvPr/>
          </p:nvSpPr>
          <p:spPr bwMode="auto">
            <a:xfrm>
              <a:off x="5546" y="3219"/>
              <a:ext cx="46" cy="243"/>
            </a:xfrm>
            <a:custGeom>
              <a:avLst/>
              <a:gdLst/>
              <a:ahLst/>
              <a:cxnLst>
                <a:cxn ang="0">
                  <a:pos x="139" y="0"/>
                </a:cxn>
                <a:cxn ang="0">
                  <a:pos x="139" y="589"/>
                </a:cxn>
                <a:cxn ang="0">
                  <a:pos x="138" y="589"/>
                </a:cxn>
                <a:cxn ang="0">
                  <a:pos x="138" y="590"/>
                </a:cxn>
                <a:cxn ang="0">
                  <a:pos x="138" y="592"/>
                </a:cxn>
                <a:cxn ang="0">
                  <a:pos x="138" y="597"/>
                </a:cxn>
                <a:cxn ang="0">
                  <a:pos x="138" y="607"/>
                </a:cxn>
                <a:cxn ang="0">
                  <a:pos x="136" y="613"/>
                </a:cxn>
                <a:cxn ang="0">
                  <a:pos x="134" y="620"/>
                </a:cxn>
                <a:cxn ang="0">
                  <a:pos x="132" y="633"/>
                </a:cxn>
                <a:cxn ang="0">
                  <a:pos x="127" y="645"/>
                </a:cxn>
                <a:cxn ang="0">
                  <a:pos x="124" y="657"/>
                </a:cxn>
                <a:cxn ang="0">
                  <a:pos x="118" y="667"/>
                </a:cxn>
                <a:cxn ang="0">
                  <a:pos x="114" y="671"/>
                </a:cxn>
                <a:cxn ang="0">
                  <a:pos x="112" y="677"/>
                </a:cxn>
                <a:cxn ang="0">
                  <a:pos x="104" y="686"/>
                </a:cxn>
                <a:cxn ang="0">
                  <a:pos x="97" y="695"/>
                </a:cxn>
                <a:cxn ang="0">
                  <a:pos x="88" y="701"/>
                </a:cxn>
                <a:cxn ang="0">
                  <a:pos x="78" y="707"/>
                </a:cxn>
                <a:cxn ang="0">
                  <a:pos x="66" y="712"/>
                </a:cxn>
                <a:cxn ang="0">
                  <a:pos x="55" y="717"/>
                </a:cxn>
                <a:cxn ang="0">
                  <a:pos x="42" y="719"/>
                </a:cxn>
                <a:cxn ang="0">
                  <a:pos x="35" y="721"/>
                </a:cxn>
                <a:cxn ang="0">
                  <a:pos x="29" y="723"/>
                </a:cxn>
                <a:cxn ang="0">
                  <a:pos x="14" y="724"/>
                </a:cxn>
                <a:cxn ang="0">
                  <a:pos x="0" y="727"/>
                </a:cxn>
              </a:cxnLst>
              <a:rect l="0" t="0" r="r" b="b"/>
              <a:pathLst>
                <a:path w="139" h="727">
                  <a:moveTo>
                    <a:pt x="139" y="0"/>
                  </a:moveTo>
                  <a:lnTo>
                    <a:pt x="139" y="589"/>
                  </a:lnTo>
                  <a:lnTo>
                    <a:pt x="138" y="589"/>
                  </a:lnTo>
                  <a:lnTo>
                    <a:pt x="138" y="590"/>
                  </a:lnTo>
                  <a:lnTo>
                    <a:pt x="138" y="592"/>
                  </a:lnTo>
                  <a:lnTo>
                    <a:pt x="138" y="597"/>
                  </a:lnTo>
                  <a:lnTo>
                    <a:pt x="138" y="607"/>
                  </a:lnTo>
                  <a:lnTo>
                    <a:pt x="136" y="613"/>
                  </a:lnTo>
                  <a:lnTo>
                    <a:pt x="134" y="620"/>
                  </a:lnTo>
                  <a:lnTo>
                    <a:pt x="132" y="633"/>
                  </a:lnTo>
                  <a:lnTo>
                    <a:pt x="127" y="645"/>
                  </a:lnTo>
                  <a:lnTo>
                    <a:pt x="124" y="657"/>
                  </a:lnTo>
                  <a:lnTo>
                    <a:pt x="118" y="667"/>
                  </a:lnTo>
                  <a:lnTo>
                    <a:pt x="114" y="671"/>
                  </a:lnTo>
                  <a:lnTo>
                    <a:pt x="112" y="677"/>
                  </a:lnTo>
                  <a:lnTo>
                    <a:pt x="104" y="686"/>
                  </a:lnTo>
                  <a:lnTo>
                    <a:pt x="97" y="695"/>
                  </a:lnTo>
                  <a:lnTo>
                    <a:pt x="88" y="701"/>
                  </a:lnTo>
                  <a:lnTo>
                    <a:pt x="78" y="707"/>
                  </a:lnTo>
                  <a:lnTo>
                    <a:pt x="66" y="712"/>
                  </a:lnTo>
                  <a:lnTo>
                    <a:pt x="55" y="717"/>
                  </a:lnTo>
                  <a:lnTo>
                    <a:pt x="42" y="719"/>
                  </a:lnTo>
                  <a:lnTo>
                    <a:pt x="35" y="721"/>
                  </a:lnTo>
                  <a:lnTo>
                    <a:pt x="29" y="723"/>
                  </a:lnTo>
                  <a:lnTo>
                    <a:pt x="14" y="724"/>
                  </a:lnTo>
                  <a:lnTo>
                    <a:pt x="0" y="727"/>
                  </a:lnTo>
                </a:path>
              </a:pathLst>
            </a:custGeom>
            <a:noFill/>
            <a:ln w="25400">
              <a:solidFill>
                <a:srgbClr val="999999"/>
              </a:solidFill>
              <a:prstDash val="solid"/>
              <a:round/>
              <a:headEnd/>
              <a:tailEnd/>
            </a:ln>
          </p:spPr>
          <p:txBody>
            <a:bodyPr/>
            <a:lstStyle/>
            <a:p>
              <a:endParaRPr lang="en-US" dirty="0">
                <a:latin typeface="Calibri" pitchFamily="34" charset="0"/>
              </a:endParaRPr>
            </a:p>
          </p:txBody>
        </p:sp>
        <p:sp>
          <p:nvSpPr>
            <p:cNvPr id="2973984" name="Freeform 288"/>
            <p:cNvSpPr>
              <a:spLocks/>
            </p:cNvSpPr>
            <p:nvPr/>
          </p:nvSpPr>
          <p:spPr bwMode="auto">
            <a:xfrm>
              <a:off x="3968" y="3462"/>
              <a:ext cx="1624" cy="288"/>
            </a:xfrm>
            <a:custGeom>
              <a:avLst/>
              <a:gdLst/>
              <a:ahLst/>
              <a:cxnLst>
                <a:cxn ang="0">
                  <a:pos x="4872" y="138"/>
                </a:cxn>
                <a:cxn ang="0">
                  <a:pos x="4872" y="726"/>
                </a:cxn>
                <a:cxn ang="0">
                  <a:pos x="4871" y="726"/>
                </a:cxn>
                <a:cxn ang="0">
                  <a:pos x="4871" y="727"/>
                </a:cxn>
                <a:cxn ang="0">
                  <a:pos x="4871" y="729"/>
                </a:cxn>
                <a:cxn ang="0">
                  <a:pos x="4871" y="734"/>
                </a:cxn>
                <a:cxn ang="0">
                  <a:pos x="4871" y="744"/>
                </a:cxn>
                <a:cxn ang="0">
                  <a:pos x="4869" y="750"/>
                </a:cxn>
                <a:cxn ang="0">
                  <a:pos x="4867" y="757"/>
                </a:cxn>
                <a:cxn ang="0">
                  <a:pos x="4865" y="770"/>
                </a:cxn>
                <a:cxn ang="0">
                  <a:pos x="4860" y="782"/>
                </a:cxn>
                <a:cxn ang="0">
                  <a:pos x="4857" y="794"/>
                </a:cxn>
                <a:cxn ang="0">
                  <a:pos x="4851" y="804"/>
                </a:cxn>
                <a:cxn ang="0">
                  <a:pos x="4847" y="808"/>
                </a:cxn>
                <a:cxn ang="0">
                  <a:pos x="4845" y="814"/>
                </a:cxn>
                <a:cxn ang="0">
                  <a:pos x="4837" y="823"/>
                </a:cxn>
                <a:cxn ang="0">
                  <a:pos x="4830" y="832"/>
                </a:cxn>
                <a:cxn ang="0">
                  <a:pos x="4821" y="838"/>
                </a:cxn>
                <a:cxn ang="0">
                  <a:pos x="4811" y="844"/>
                </a:cxn>
                <a:cxn ang="0">
                  <a:pos x="4799" y="849"/>
                </a:cxn>
                <a:cxn ang="0">
                  <a:pos x="4788" y="854"/>
                </a:cxn>
                <a:cxn ang="0">
                  <a:pos x="4775" y="856"/>
                </a:cxn>
                <a:cxn ang="0">
                  <a:pos x="4768" y="858"/>
                </a:cxn>
                <a:cxn ang="0">
                  <a:pos x="4762" y="860"/>
                </a:cxn>
                <a:cxn ang="0">
                  <a:pos x="4747" y="861"/>
                </a:cxn>
                <a:cxn ang="0">
                  <a:pos x="4733" y="864"/>
                </a:cxn>
                <a:cxn ang="0">
                  <a:pos x="141" y="864"/>
                </a:cxn>
                <a:cxn ang="0">
                  <a:pos x="124" y="861"/>
                </a:cxn>
                <a:cxn ang="0">
                  <a:pos x="109" y="860"/>
                </a:cxn>
                <a:cxn ang="0">
                  <a:pos x="95" y="856"/>
                </a:cxn>
                <a:cxn ang="0">
                  <a:pos x="83" y="854"/>
                </a:cxn>
                <a:cxn ang="0">
                  <a:pos x="70" y="849"/>
                </a:cxn>
                <a:cxn ang="0">
                  <a:pos x="59" y="844"/>
                </a:cxn>
                <a:cxn ang="0">
                  <a:pos x="41" y="832"/>
                </a:cxn>
                <a:cxn ang="0">
                  <a:pos x="31" y="823"/>
                </a:cxn>
                <a:cxn ang="0">
                  <a:pos x="24" y="814"/>
                </a:cxn>
                <a:cxn ang="0">
                  <a:pos x="13" y="794"/>
                </a:cxn>
                <a:cxn ang="0">
                  <a:pos x="5" y="770"/>
                </a:cxn>
                <a:cxn ang="0">
                  <a:pos x="1" y="744"/>
                </a:cxn>
                <a:cxn ang="0">
                  <a:pos x="0" y="726"/>
                </a:cxn>
                <a:cxn ang="0">
                  <a:pos x="0" y="138"/>
                </a:cxn>
                <a:cxn ang="0">
                  <a:pos x="1" y="120"/>
                </a:cxn>
                <a:cxn ang="0">
                  <a:pos x="5" y="94"/>
                </a:cxn>
                <a:cxn ang="0">
                  <a:pos x="11" y="73"/>
                </a:cxn>
                <a:cxn ang="0">
                  <a:pos x="15" y="62"/>
                </a:cxn>
                <a:cxn ang="0">
                  <a:pos x="21" y="54"/>
                </a:cxn>
                <a:cxn ang="0">
                  <a:pos x="34" y="38"/>
                </a:cxn>
                <a:cxn ang="0">
                  <a:pos x="42" y="28"/>
                </a:cxn>
                <a:cxn ang="0">
                  <a:pos x="53" y="21"/>
                </a:cxn>
                <a:cxn ang="0">
                  <a:pos x="64" y="14"/>
                </a:cxn>
                <a:cxn ang="0">
                  <a:pos x="77" y="9"/>
                </a:cxn>
                <a:cxn ang="0">
                  <a:pos x="90" y="4"/>
                </a:cxn>
                <a:cxn ang="0">
                  <a:pos x="106" y="2"/>
                </a:cxn>
                <a:cxn ang="0">
                  <a:pos x="141" y="0"/>
                </a:cxn>
              </a:cxnLst>
              <a:rect l="0" t="0" r="r" b="b"/>
              <a:pathLst>
                <a:path w="4872" h="864">
                  <a:moveTo>
                    <a:pt x="4872" y="138"/>
                  </a:moveTo>
                  <a:lnTo>
                    <a:pt x="4872" y="726"/>
                  </a:lnTo>
                  <a:lnTo>
                    <a:pt x="4871" y="726"/>
                  </a:lnTo>
                  <a:lnTo>
                    <a:pt x="4871" y="727"/>
                  </a:lnTo>
                  <a:lnTo>
                    <a:pt x="4871" y="729"/>
                  </a:lnTo>
                  <a:lnTo>
                    <a:pt x="4871" y="734"/>
                  </a:lnTo>
                  <a:lnTo>
                    <a:pt x="4871" y="744"/>
                  </a:lnTo>
                  <a:lnTo>
                    <a:pt x="4869" y="750"/>
                  </a:lnTo>
                  <a:lnTo>
                    <a:pt x="4867" y="757"/>
                  </a:lnTo>
                  <a:lnTo>
                    <a:pt x="4865" y="770"/>
                  </a:lnTo>
                  <a:lnTo>
                    <a:pt x="4860" y="782"/>
                  </a:lnTo>
                  <a:lnTo>
                    <a:pt x="4857" y="794"/>
                  </a:lnTo>
                  <a:lnTo>
                    <a:pt x="4851" y="804"/>
                  </a:lnTo>
                  <a:lnTo>
                    <a:pt x="4847" y="808"/>
                  </a:lnTo>
                  <a:lnTo>
                    <a:pt x="4845" y="814"/>
                  </a:lnTo>
                  <a:lnTo>
                    <a:pt x="4837" y="823"/>
                  </a:lnTo>
                  <a:lnTo>
                    <a:pt x="4830" y="832"/>
                  </a:lnTo>
                  <a:lnTo>
                    <a:pt x="4821" y="838"/>
                  </a:lnTo>
                  <a:lnTo>
                    <a:pt x="4811" y="844"/>
                  </a:lnTo>
                  <a:lnTo>
                    <a:pt x="4799" y="849"/>
                  </a:lnTo>
                  <a:lnTo>
                    <a:pt x="4788" y="854"/>
                  </a:lnTo>
                  <a:lnTo>
                    <a:pt x="4775" y="856"/>
                  </a:lnTo>
                  <a:lnTo>
                    <a:pt x="4768" y="858"/>
                  </a:lnTo>
                  <a:lnTo>
                    <a:pt x="4762" y="860"/>
                  </a:lnTo>
                  <a:lnTo>
                    <a:pt x="4747" y="861"/>
                  </a:lnTo>
                  <a:lnTo>
                    <a:pt x="4733" y="864"/>
                  </a:lnTo>
                  <a:lnTo>
                    <a:pt x="141" y="864"/>
                  </a:lnTo>
                  <a:lnTo>
                    <a:pt x="124" y="861"/>
                  </a:lnTo>
                  <a:lnTo>
                    <a:pt x="109" y="860"/>
                  </a:lnTo>
                  <a:lnTo>
                    <a:pt x="95" y="856"/>
                  </a:lnTo>
                  <a:lnTo>
                    <a:pt x="83" y="854"/>
                  </a:lnTo>
                  <a:lnTo>
                    <a:pt x="70" y="849"/>
                  </a:lnTo>
                  <a:lnTo>
                    <a:pt x="59" y="844"/>
                  </a:lnTo>
                  <a:lnTo>
                    <a:pt x="41" y="832"/>
                  </a:lnTo>
                  <a:lnTo>
                    <a:pt x="31" y="823"/>
                  </a:lnTo>
                  <a:lnTo>
                    <a:pt x="24" y="814"/>
                  </a:lnTo>
                  <a:lnTo>
                    <a:pt x="13" y="794"/>
                  </a:lnTo>
                  <a:lnTo>
                    <a:pt x="5" y="770"/>
                  </a:lnTo>
                  <a:lnTo>
                    <a:pt x="1" y="744"/>
                  </a:lnTo>
                  <a:lnTo>
                    <a:pt x="0" y="726"/>
                  </a:lnTo>
                  <a:lnTo>
                    <a:pt x="0" y="138"/>
                  </a:lnTo>
                  <a:lnTo>
                    <a:pt x="1" y="120"/>
                  </a:lnTo>
                  <a:lnTo>
                    <a:pt x="5" y="94"/>
                  </a:lnTo>
                  <a:lnTo>
                    <a:pt x="11" y="73"/>
                  </a:lnTo>
                  <a:lnTo>
                    <a:pt x="15" y="62"/>
                  </a:lnTo>
                  <a:lnTo>
                    <a:pt x="21" y="54"/>
                  </a:lnTo>
                  <a:lnTo>
                    <a:pt x="34" y="38"/>
                  </a:lnTo>
                  <a:lnTo>
                    <a:pt x="42" y="28"/>
                  </a:lnTo>
                  <a:lnTo>
                    <a:pt x="53" y="21"/>
                  </a:lnTo>
                  <a:lnTo>
                    <a:pt x="64" y="14"/>
                  </a:lnTo>
                  <a:lnTo>
                    <a:pt x="77" y="9"/>
                  </a:lnTo>
                  <a:lnTo>
                    <a:pt x="90" y="4"/>
                  </a:lnTo>
                  <a:lnTo>
                    <a:pt x="106" y="2"/>
                  </a:lnTo>
                  <a:lnTo>
                    <a:pt x="141" y="0"/>
                  </a:lnTo>
                </a:path>
              </a:pathLst>
            </a:custGeom>
            <a:noFill/>
            <a:ln w="25400">
              <a:solidFill>
                <a:srgbClr val="999999"/>
              </a:solidFill>
              <a:prstDash val="solid"/>
              <a:round/>
              <a:headEnd/>
              <a:tailEnd/>
            </a:ln>
          </p:spPr>
          <p:txBody>
            <a:bodyPr/>
            <a:lstStyle/>
            <a:p>
              <a:endParaRPr lang="en-US" dirty="0">
                <a:latin typeface="Calibri" pitchFamily="34" charset="0"/>
              </a:endParaRPr>
            </a:p>
          </p:txBody>
        </p:sp>
        <p:sp>
          <p:nvSpPr>
            <p:cNvPr id="2973985" name="Freeform 289"/>
            <p:cNvSpPr>
              <a:spLocks/>
            </p:cNvSpPr>
            <p:nvPr/>
          </p:nvSpPr>
          <p:spPr bwMode="auto">
            <a:xfrm>
              <a:off x="5546" y="3462"/>
              <a:ext cx="45" cy="32"/>
            </a:xfrm>
            <a:custGeom>
              <a:avLst/>
              <a:gdLst/>
              <a:ahLst/>
              <a:cxnLst>
                <a:cxn ang="0">
                  <a:pos x="0" y="0"/>
                </a:cxn>
                <a:cxn ang="0">
                  <a:pos x="25" y="1"/>
                </a:cxn>
                <a:cxn ang="0">
                  <a:pos x="37" y="2"/>
                </a:cxn>
                <a:cxn ang="0">
                  <a:pos x="50" y="6"/>
                </a:cxn>
                <a:cxn ang="0">
                  <a:pos x="60" y="8"/>
                </a:cxn>
                <a:cxn ang="0">
                  <a:pos x="71" y="13"/>
                </a:cxn>
                <a:cxn ang="0">
                  <a:pos x="90" y="24"/>
                </a:cxn>
                <a:cxn ang="0">
                  <a:pos x="104" y="37"/>
                </a:cxn>
                <a:cxn ang="0">
                  <a:pos x="110" y="44"/>
                </a:cxn>
                <a:cxn ang="0">
                  <a:pos x="118" y="54"/>
                </a:cxn>
                <a:cxn ang="0">
                  <a:pos x="126" y="74"/>
                </a:cxn>
                <a:cxn ang="0">
                  <a:pos x="134" y="97"/>
                </a:cxn>
              </a:cxnLst>
              <a:rect l="0" t="0" r="r" b="b"/>
              <a:pathLst>
                <a:path w="134" h="97">
                  <a:moveTo>
                    <a:pt x="0" y="0"/>
                  </a:moveTo>
                  <a:lnTo>
                    <a:pt x="25" y="1"/>
                  </a:lnTo>
                  <a:lnTo>
                    <a:pt x="37" y="2"/>
                  </a:lnTo>
                  <a:lnTo>
                    <a:pt x="50" y="6"/>
                  </a:lnTo>
                  <a:lnTo>
                    <a:pt x="60" y="8"/>
                  </a:lnTo>
                  <a:lnTo>
                    <a:pt x="71" y="13"/>
                  </a:lnTo>
                  <a:lnTo>
                    <a:pt x="90" y="24"/>
                  </a:lnTo>
                  <a:lnTo>
                    <a:pt x="104" y="37"/>
                  </a:lnTo>
                  <a:lnTo>
                    <a:pt x="110" y="44"/>
                  </a:lnTo>
                  <a:lnTo>
                    <a:pt x="118" y="54"/>
                  </a:lnTo>
                  <a:lnTo>
                    <a:pt x="126" y="74"/>
                  </a:lnTo>
                  <a:lnTo>
                    <a:pt x="134" y="97"/>
                  </a:lnTo>
                </a:path>
              </a:pathLst>
            </a:custGeom>
            <a:noFill/>
            <a:ln w="25400">
              <a:solidFill>
                <a:srgbClr val="999999"/>
              </a:solidFill>
              <a:prstDash val="solid"/>
              <a:round/>
              <a:headEnd/>
              <a:tailEnd/>
            </a:ln>
          </p:spPr>
          <p:txBody>
            <a:bodyPr/>
            <a:lstStyle/>
            <a:p>
              <a:endParaRPr lang="en-US" dirty="0">
                <a:latin typeface="Calibri" pitchFamily="34" charset="0"/>
              </a:endParaRPr>
            </a:p>
          </p:txBody>
        </p:sp>
        <p:sp>
          <p:nvSpPr>
            <p:cNvPr id="2973986" name="Line 290"/>
            <p:cNvSpPr>
              <a:spLocks noChangeShapeType="1"/>
            </p:cNvSpPr>
            <p:nvPr/>
          </p:nvSpPr>
          <p:spPr bwMode="auto">
            <a:xfrm flipH="1">
              <a:off x="4015" y="3462"/>
              <a:ext cx="1531" cy="0"/>
            </a:xfrm>
            <a:prstGeom prst="line">
              <a:avLst/>
            </a:prstGeom>
            <a:noFill/>
            <a:ln w="25400">
              <a:solidFill>
                <a:srgbClr val="999999"/>
              </a:solidFill>
              <a:round/>
              <a:headEnd/>
              <a:tailEnd/>
            </a:ln>
          </p:spPr>
          <p:txBody>
            <a:bodyPr/>
            <a:lstStyle/>
            <a:p>
              <a:endParaRPr lang="en-US" dirty="0">
                <a:latin typeface="Calibri" pitchFamily="34" charset="0"/>
              </a:endParaRPr>
            </a:p>
          </p:txBody>
        </p:sp>
        <p:sp>
          <p:nvSpPr>
            <p:cNvPr id="2973987" name="Freeform 291"/>
            <p:cNvSpPr>
              <a:spLocks/>
            </p:cNvSpPr>
            <p:nvPr/>
          </p:nvSpPr>
          <p:spPr bwMode="auto">
            <a:xfrm>
              <a:off x="5546" y="3173"/>
              <a:ext cx="45" cy="33"/>
            </a:xfrm>
            <a:custGeom>
              <a:avLst/>
              <a:gdLst/>
              <a:ahLst/>
              <a:cxnLst>
                <a:cxn ang="0">
                  <a:pos x="0" y="0"/>
                </a:cxn>
                <a:cxn ang="0">
                  <a:pos x="25" y="2"/>
                </a:cxn>
                <a:cxn ang="0">
                  <a:pos x="37" y="3"/>
                </a:cxn>
                <a:cxn ang="0">
                  <a:pos x="50" y="6"/>
                </a:cxn>
                <a:cxn ang="0">
                  <a:pos x="60" y="9"/>
                </a:cxn>
                <a:cxn ang="0">
                  <a:pos x="71" y="14"/>
                </a:cxn>
                <a:cxn ang="0">
                  <a:pos x="90" y="24"/>
                </a:cxn>
                <a:cxn ang="0">
                  <a:pos x="104" y="38"/>
                </a:cxn>
                <a:cxn ang="0">
                  <a:pos x="110" y="45"/>
                </a:cxn>
                <a:cxn ang="0">
                  <a:pos x="118" y="54"/>
                </a:cxn>
                <a:cxn ang="0">
                  <a:pos x="126" y="75"/>
                </a:cxn>
                <a:cxn ang="0">
                  <a:pos x="134" y="98"/>
                </a:cxn>
              </a:cxnLst>
              <a:rect l="0" t="0" r="r" b="b"/>
              <a:pathLst>
                <a:path w="134" h="98">
                  <a:moveTo>
                    <a:pt x="0" y="0"/>
                  </a:moveTo>
                  <a:lnTo>
                    <a:pt x="25" y="2"/>
                  </a:lnTo>
                  <a:lnTo>
                    <a:pt x="37" y="3"/>
                  </a:lnTo>
                  <a:lnTo>
                    <a:pt x="50" y="6"/>
                  </a:lnTo>
                  <a:lnTo>
                    <a:pt x="60" y="9"/>
                  </a:lnTo>
                  <a:lnTo>
                    <a:pt x="71" y="14"/>
                  </a:lnTo>
                  <a:lnTo>
                    <a:pt x="90" y="24"/>
                  </a:lnTo>
                  <a:lnTo>
                    <a:pt x="104" y="38"/>
                  </a:lnTo>
                  <a:lnTo>
                    <a:pt x="110" y="45"/>
                  </a:lnTo>
                  <a:lnTo>
                    <a:pt x="118" y="54"/>
                  </a:lnTo>
                  <a:lnTo>
                    <a:pt x="126" y="75"/>
                  </a:lnTo>
                  <a:lnTo>
                    <a:pt x="134" y="98"/>
                  </a:lnTo>
                </a:path>
              </a:pathLst>
            </a:custGeom>
            <a:noFill/>
            <a:ln w="25400">
              <a:solidFill>
                <a:srgbClr val="999999"/>
              </a:solidFill>
              <a:prstDash val="solid"/>
              <a:round/>
              <a:headEnd/>
              <a:tailEnd/>
            </a:ln>
          </p:spPr>
          <p:txBody>
            <a:bodyPr/>
            <a:lstStyle/>
            <a:p>
              <a:endParaRPr lang="en-US" dirty="0">
                <a:latin typeface="Calibri" pitchFamily="34" charset="0"/>
              </a:endParaRPr>
            </a:p>
          </p:txBody>
        </p:sp>
        <p:sp>
          <p:nvSpPr>
            <p:cNvPr id="2973988" name="Rectangle 292"/>
            <p:cNvSpPr>
              <a:spLocks noChangeArrowheads="1"/>
            </p:cNvSpPr>
            <p:nvPr/>
          </p:nvSpPr>
          <p:spPr bwMode="auto">
            <a:xfrm>
              <a:off x="4428" y="2685"/>
              <a:ext cx="602" cy="141"/>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Tape Restore</a:t>
              </a:r>
              <a:endParaRPr lang="en-US" sz="1400" dirty="0">
                <a:latin typeface="Calibri" pitchFamily="34" charset="0"/>
              </a:endParaRPr>
            </a:p>
          </p:txBody>
        </p:sp>
        <p:sp>
          <p:nvSpPr>
            <p:cNvPr id="2973989" name="Rectangle 293"/>
            <p:cNvSpPr>
              <a:spLocks noChangeArrowheads="1"/>
            </p:cNvSpPr>
            <p:nvPr/>
          </p:nvSpPr>
          <p:spPr bwMode="auto">
            <a:xfrm>
              <a:off x="4440" y="2973"/>
              <a:ext cx="582" cy="141"/>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Disk Restore</a:t>
              </a:r>
              <a:endParaRPr lang="en-US" sz="1400" dirty="0">
                <a:latin typeface="Calibri" pitchFamily="34" charset="0"/>
              </a:endParaRPr>
            </a:p>
          </p:txBody>
        </p:sp>
        <p:sp>
          <p:nvSpPr>
            <p:cNvPr id="2973990" name="Rectangle 294"/>
            <p:cNvSpPr>
              <a:spLocks noChangeArrowheads="1"/>
            </p:cNvSpPr>
            <p:nvPr/>
          </p:nvSpPr>
          <p:spPr bwMode="auto">
            <a:xfrm>
              <a:off x="4317" y="3254"/>
              <a:ext cx="847" cy="141"/>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Manual Migration</a:t>
              </a:r>
              <a:endParaRPr lang="en-US" sz="1400" dirty="0">
                <a:latin typeface="Calibri" pitchFamily="34" charset="0"/>
              </a:endParaRPr>
            </a:p>
          </p:txBody>
        </p:sp>
        <p:sp>
          <p:nvSpPr>
            <p:cNvPr id="2973991" name="Rectangle 295"/>
            <p:cNvSpPr>
              <a:spLocks noChangeArrowheads="1"/>
            </p:cNvSpPr>
            <p:nvPr/>
          </p:nvSpPr>
          <p:spPr bwMode="auto">
            <a:xfrm>
              <a:off x="4416" y="3542"/>
              <a:ext cx="658" cy="141"/>
            </a:xfrm>
            <a:prstGeom prst="rect">
              <a:avLst/>
            </a:prstGeom>
            <a:noFill/>
            <a:ln w="9525">
              <a:noFill/>
              <a:miter lim="800000"/>
              <a:headEnd/>
              <a:tailEnd/>
            </a:ln>
          </p:spPr>
          <p:txBody>
            <a:bodyPr wrap="none" lIns="0" tIns="0" rIns="0" bIns="0">
              <a:spAutoFit/>
            </a:bodyPr>
            <a:lstStyle/>
            <a:p>
              <a:pPr marL="354013" indent="-354013" defTabSz="941388"/>
              <a:r>
                <a:rPr lang="en-US" sz="1400" b="1" dirty="0">
                  <a:solidFill>
                    <a:srgbClr val="000000"/>
                  </a:solidFill>
                  <a:latin typeface="Calibri" pitchFamily="34" charset="0"/>
                </a:rPr>
                <a:t>Global Cluster</a:t>
              </a:r>
              <a:endParaRPr lang="en-US" sz="1400" dirty="0">
                <a:latin typeface="Calibri" pitchFamily="34" charset="0"/>
              </a:endParaRPr>
            </a:p>
          </p:txBody>
        </p:sp>
      </p:grpSp>
      <p:sp>
        <p:nvSpPr>
          <p:cNvPr id="255" name="Footer Placeholder 3"/>
          <p:cNvSpPr>
            <a:spLocks noGrp="1"/>
          </p:cNvSpPr>
          <p:nvPr>
            <p:ph type="ftr" sz="quarter" idx="10"/>
          </p:nvPr>
        </p:nvSpPr>
        <p:spPr>
          <a:xfrm>
            <a:off x="4419600" y="6629400"/>
            <a:ext cx="4191000" cy="228600"/>
          </a:xfrm>
        </p:spPr>
        <p:txBody>
          <a:bodyPr/>
          <a:lstStyle/>
          <a:p>
            <a:r>
              <a:rPr lang="en-US" dirty="0" smtClean="0"/>
              <a:t>Classic Data Center</a:t>
            </a:r>
            <a:endParaRPr lang="en-US" dirty="0"/>
          </a:p>
        </p:txBody>
      </p:sp>
      <p:sp>
        <p:nvSpPr>
          <p:cNvPr id="257"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53</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4898" name="Rectangle 2"/>
          <p:cNvSpPr>
            <a:spLocks noGrp="1" noChangeArrowheads="1"/>
          </p:cNvSpPr>
          <p:nvPr>
            <p:ph type="title"/>
          </p:nvPr>
        </p:nvSpPr>
        <p:spPr/>
        <p:txBody>
          <a:bodyPr/>
          <a:lstStyle/>
          <a:p>
            <a:r>
              <a:rPr lang="en-US" dirty="0"/>
              <a:t>BC Technology Solutions</a:t>
            </a:r>
          </a:p>
        </p:txBody>
      </p:sp>
      <p:sp>
        <p:nvSpPr>
          <p:cNvPr id="3024899" name="Rectangle 3"/>
          <p:cNvSpPr>
            <a:spLocks noGrp="1" noChangeArrowheads="1"/>
          </p:cNvSpPr>
          <p:nvPr>
            <p:ph type="body" idx="1"/>
          </p:nvPr>
        </p:nvSpPr>
        <p:spPr/>
        <p:txBody>
          <a:bodyPr/>
          <a:lstStyle/>
          <a:p>
            <a:pPr marL="0" indent="0">
              <a:buNone/>
            </a:pPr>
            <a:r>
              <a:rPr lang="en-US" dirty="0"/>
              <a:t>Following are the solutions and supporting technologies that enable business continuity and uninterrupted data availability:</a:t>
            </a:r>
          </a:p>
          <a:p>
            <a:pPr marL="231775" lvl="1" indent="-231775">
              <a:buClr>
                <a:srgbClr val="92D050"/>
              </a:buClr>
              <a:buSzPct val="120000"/>
              <a:buFont typeface="Arial" charset="0"/>
              <a:buChar char="•"/>
            </a:pPr>
            <a:r>
              <a:rPr lang="en-US" dirty="0" smtClean="0"/>
              <a:t>Eliminating single points </a:t>
            </a:r>
            <a:r>
              <a:rPr lang="en-US" dirty="0"/>
              <a:t>of failure</a:t>
            </a:r>
          </a:p>
          <a:p>
            <a:pPr marL="231775" lvl="1" indent="-231775">
              <a:buClr>
                <a:srgbClr val="92D050"/>
              </a:buClr>
              <a:buSzPct val="120000"/>
              <a:buFont typeface="Arial" charset="0"/>
              <a:buChar char="•"/>
            </a:pPr>
            <a:r>
              <a:rPr lang="en-US" dirty="0"/>
              <a:t>Multi-pathing software</a:t>
            </a:r>
          </a:p>
          <a:p>
            <a:pPr marL="231775" lvl="1" indent="-231775">
              <a:buClr>
                <a:srgbClr val="92D050"/>
              </a:buClr>
              <a:buSzPct val="120000"/>
              <a:buFont typeface="Arial" charset="0"/>
              <a:buChar char="•"/>
            </a:pPr>
            <a:r>
              <a:rPr lang="en-US" dirty="0" smtClean="0"/>
              <a:t>Backup</a:t>
            </a:r>
            <a:endParaRPr lang="en-US" dirty="0"/>
          </a:p>
          <a:p>
            <a:pPr lvl="1"/>
            <a:r>
              <a:rPr lang="en-US" dirty="0" smtClean="0"/>
              <a:t>Backup/restore</a:t>
            </a:r>
          </a:p>
          <a:p>
            <a:pPr marL="231775" lvl="1" indent="-231775">
              <a:buClr>
                <a:srgbClr val="92D050"/>
              </a:buClr>
              <a:buSzPct val="120000"/>
              <a:buFont typeface="Arial" charset="0"/>
              <a:buChar char="•"/>
            </a:pPr>
            <a:r>
              <a:rPr lang="en-US" dirty="0" smtClean="0"/>
              <a:t>Replication</a:t>
            </a:r>
            <a:endParaRPr lang="en-US" dirty="0"/>
          </a:p>
          <a:p>
            <a:pPr lvl="1"/>
            <a:r>
              <a:rPr lang="en-US" dirty="0"/>
              <a:t>Local replication</a:t>
            </a:r>
          </a:p>
          <a:p>
            <a:pPr lvl="1"/>
            <a:r>
              <a:rPr lang="en-US" dirty="0"/>
              <a:t>Remote replication</a:t>
            </a:r>
          </a:p>
          <a:p>
            <a:endParaRPr lang="en-US" dirty="0"/>
          </a:p>
        </p:txBody>
      </p:sp>
      <p:sp>
        <p:nvSpPr>
          <p:cNvPr id="6"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8"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54</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1170" name="Rectangle 2"/>
          <p:cNvSpPr>
            <a:spLocks noGrp="1" noChangeArrowheads="1"/>
          </p:cNvSpPr>
          <p:nvPr>
            <p:ph type="title"/>
          </p:nvPr>
        </p:nvSpPr>
        <p:spPr/>
        <p:txBody>
          <a:bodyPr/>
          <a:lstStyle/>
          <a:p>
            <a:r>
              <a:rPr lang="pt-BR" dirty="0" smtClean="0"/>
              <a:t>Backup and Recovery</a:t>
            </a:r>
            <a:endParaRPr lang="en-US" dirty="0"/>
          </a:p>
        </p:txBody>
      </p:sp>
      <p:sp>
        <p:nvSpPr>
          <p:cNvPr id="2951171" name="Rectangle 3"/>
          <p:cNvSpPr>
            <a:spLocks noGrp="1" noChangeArrowheads="1"/>
          </p:cNvSpPr>
          <p:nvPr>
            <p:ph type="body" idx="1"/>
          </p:nvPr>
        </p:nvSpPr>
        <p:spPr/>
        <p:txBody>
          <a:bodyPr/>
          <a:lstStyle/>
          <a:p>
            <a:r>
              <a:rPr lang="pt-BR" dirty="0"/>
              <a:t>Backup is an additional copy of data that can be used for restore and recovery purposes</a:t>
            </a:r>
          </a:p>
          <a:p>
            <a:r>
              <a:rPr lang="pt-BR" dirty="0"/>
              <a:t>The Backup copy is used when the primary copy is lost or corrupted</a:t>
            </a:r>
          </a:p>
          <a:p>
            <a:r>
              <a:rPr lang="pt-BR" dirty="0"/>
              <a:t>This Backup copy can be created by:</a:t>
            </a:r>
          </a:p>
          <a:p>
            <a:pPr lvl="1"/>
            <a:r>
              <a:rPr lang="pt-BR" dirty="0"/>
              <a:t>Simply </a:t>
            </a:r>
            <a:r>
              <a:rPr lang="pt-BR" dirty="0" smtClean="0"/>
              <a:t>copying </a:t>
            </a:r>
            <a:r>
              <a:rPr lang="pt-BR" dirty="0"/>
              <a:t>data (there can be one or more copies)</a:t>
            </a:r>
          </a:p>
          <a:p>
            <a:pPr lvl="1"/>
            <a:r>
              <a:rPr lang="pt-BR" dirty="0"/>
              <a:t>Mirroring </a:t>
            </a:r>
            <a:r>
              <a:rPr lang="pt-BR" dirty="0" smtClean="0"/>
              <a:t>data</a:t>
            </a:r>
          </a:p>
          <a:p>
            <a:r>
              <a:rPr lang="pt-BR" dirty="0" smtClean="0"/>
              <a:t>The Backup purposes are:</a:t>
            </a:r>
          </a:p>
          <a:p>
            <a:pPr lvl="1"/>
            <a:r>
              <a:rPr lang="pt-BR" dirty="0" smtClean="0"/>
              <a:t>Disaster Recovery</a:t>
            </a:r>
          </a:p>
          <a:p>
            <a:pPr lvl="1"/>
            <a:r>
              <a:rPr lang="pt-BR" dirty="0" smtClean="0"/>
              <a:t>Operational backup</a:t>
            </a:r>
          </a:p>
          <a:p>
            <a:pPr lvl="1"/>
            <a:r>
              <a:rPr lang="pt-BR" dirty="0" smtClean="0"/>
              <a:t>Archival</a:t>
            </a:r>
          </a:p>
          <a:p>
            <a:pPr lvl="1" indent="-682625">
              <a:buNone/>
            </a:pPr>
            <a:endParaRPr lang="en-US" dirty="0"/>
          </a:p>
        </p:txBody>
      </p:sp>
      <p:sp>
        <p:nvSpPr>
          <p:cNvPr id="6"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8"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55</a:t>
            </a:fld>
            <a:endParaRPr lang="en-US" sz="1000" dirty="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Footer Placeholder 3"/>
          <p:cNvSpPr>
            <a:spLocks noGrp="1"/>
          </p:cNvSpPr>
          <p:nvPr>
            <p:ph type="ftr" sz="quarter" idx="10"/>
          </p:nvPr>
        </p:nvSpPr>
        <p:spPr/>
        <p:txBody>
          <a:bodyPr/>
          <a:lstStyle/>
          <a:p>
            <a:pPr lvl="0">
              <a:defRPr/>
            </a:pPr>
            <a:r>
              <a:rPr lang="en-US" dirty="0" smtClean="0"/>
              <a:t>Classic Data Center</a:t>
            </a:r>
            <a:endParaRPr lang="en-US" dirty="0"/>
          </a:p>
        </p:txBody>
      </p:sp>
      <p:sp>
        <p:nvSpPr>
          <p:cNvPr id="164" name="Slide Number Placeholder 4"/>
          <p:cNvSpPr>
            <a:spLocks noGrp="1"/>
          </p:cNvSpPr>
          <p:nvPr>
            <p:ph type="sldNum" sz="quarter" idx="11"/>
          </p:nvPr>
        </p:nvSpPr>
        <p:spPr/>
        <p:txBody>
          <a:bodyPr/>
          <a:lstStyle/>
          <a:p>
            <a:r>
              <a:rPr lang="en-US" dirty="0"/>
              <a:t> </a:t>
            </a:r>
            <a:fld id="{C95F94B8-94D1-459A-A446-2EB44C81FB47}" type="slidenum">
              <a:rPr lang="en-US" smtClean="0"/>
              <a:pPr/>
              <a:t>56</a:t>
            </a:fld>
            <a:endParaRPr lang="en-US" dirty="0"/>
          </a:p>
        </p:txBody>
      </p:sp>
      <p:sp>
        <p:nvSpPr>
          <p:cNvPr id="2957314" name="Rectangle 2"/>
          <p:cNvSpPr>
            <a:spLocks noGrp="1" noChangeArrowheads="1"/>
          </p:cNvSpPr>
          <p:nvPr>
            <p:ph type="title"/>
          </p:nvPr>
        </p:nvSpPr>
        <p:spPr/>
        <p:txBody>
          <a:bodyPr/>
          <a:lstStyle/>
          <a:p>
            <a:r>
              <a:rPr lang="en-US"/>
              <a:t>Backup Granularity</a:t>
            </a:r>
          </a:p>
        </p:txBody>
      </p:sp>
      <p:grpSp>
        <p:nvGrpSpPr>
          <p:cNvPr id="2" name="Group 729"/>
          <p:cNvGrpSpPr>
            <a:grpSpLocks/>
          </p:cNvGrpSpPr>
          <p:nvPr/>
        </p:nvGrpSpPr>
        <p:grpSpPr bwMode="auto">
          <a:xfrm>
            <a:off x="312738" y="1190625"/>
            <a:ext cx="8485187" cy="1104900"/>
            <a:chOff x="197" y="750"/>
            <a:chExt cx="5345" cy="696"/>
          </a:xfrm>
        </p:grpSpPr>
        <p:sp>
          <p:nvSpPr>
            <p:cNvPr id="2958006" name="Rectangle 694"/>
            <p:cNvSpPr>
              <a:spLocks noChangeArrowheads="1"/>
            </p:cNvSpPr>
            <p:nvPr/>
          </p:nvSpPr>
          <p:spPr bwMode="auto">
            <a:xfrm>
              <a:off x="4061" y="934"/>
              <a:ext cx="132" cy="39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miter lim="800000"/>
              <a:headEnd/>
              <a:tailEnd/>
            </a:ln>
          </p:spPr>
          <p:txBody>
            <a:bodyPr/>
            <a:lstStyle/>
            <a:p>
              <a:endParaRPr lang="en-US"/>
            </a:p>
          </p:txBody>
        </p:sp>
        <p:sp>
          <p:nvSpPr>
            <p:cNvPr id="2958007" name="Rectangle 695"/>
            <p:cNvSpPr>
              <a:spLocks noChangeArrowheads="1"/>
            </p:cNvSpPr>
            <p:nvPr/>
          </p:nvSpPr>
          <p:spPr bwMode="auto">
            <a:xfrm>
              <a:off x="5299" y="936"/>
              <a:ext cx="151" cy="39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miter lim="800000"/>
              <a:headEnd/>
              <a:tailEnd/>
            </a:ln>
          </p:spPr>
          <p:txBody>
            <a:bodyPr/>
            <a:lstStyle/>
            <a:p>
              <a:endParaRPr lang="en-US"/>
            </a:p>
          </p:txBody>
        </p:sp>
        <p:sp>
          <p:nvSpPr>
            <p:cNvPr id="2958008" name="Rectangle 696"/>
            <p:cNvSpPr>
              <a:spLocks noChangeArrowheads="1"/>
            </p:cNvSpPr>
            <p:nvPr/>
          </p:nvSpPr>
          <p:spPr bwMode="auto">
            <a:xfrm>
              <a:off x="267" y="933"/>
              <a:ext cx="135" cy="39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miter lim="800000"/>
              <a:headEnd/>
              <a:tailEnd/>
            </a:ln>
          </p:spPr>
          <p:txBody>
            <a:bodyPr/>
            <a:lstStyle/>
            <a:p>
              <a:endParaRPr lang="en-US"/>
            </a:p>
          </p:txBody>
        </p:sp>
        <p:sp>
          <p:nvSpPr>
            <p:cNvPr id="2958005" name="Rectangle 693"/>
            <p:cNvSpPr>
              <a:spLocks noChangeArrowheads="1"/>
            </p:cNvSpPr>
            <p:nvPr/>
          </p:nvSpPr>
          <p:spPr bwMode="auto">
            <a:xfrm>
              <a:off x="1529" y="933"/>
              <a:ext cx="137" cy="39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miter lim="800000"/>
              <a:headEnd/>
              <a:tailEnd/>
            </a:ln>
          </p:spPr>
          <p:txBody>
            <a:bodyPr/>
            <a:lstStyle/>
            <a:p>
              <a:endParaRPr lang="en-US"/>
            </a:p>
          </p:txBody>
        </p:sp>
        <p:sp>
          <p:nvSpPr>
            <p:cNvPr id="2957883" name="Rectangle 571"/>
            <p:cNvSpPr>
              <a:spLocks noChangeArrowheads="1"/>
            </p:cNvSpPr>
            <p:nvPr/>
          </p:nvSpPr>
          <p:spPr bwMode="auto">
            <a:xfrm>
              <a:off x="280" y="750"/>
              <a:ext cx="776" cy="144"/>
            </a:xfrm>
            <a:prstGeom prst="rect">
              <a:avLst/>
            </a:prstGeom>
            <a:noFill/>
            <a:ln w="9525">
              <a:noFill/>
              <a:miter lim="800000"/>
              <a:headEnd/>
              <a:tailEnd/>
            </a:ln>
          </p:spPr>
          <p:txBody>
            <a:bodyPr wrap="none" lIns="0" tIns="0" rIns="0" bIns="0">
              <a:spAutoFit/>
            </a:bodyPr>
            <a:lstStyle/>
            <a:p>
              <a:pPr marL="354013" indent="-354013" defTabSz="941388"/>
              <a:r>
                <a:rPr lang="en-US" sz="1500" b="1">
                  <a:solidFill>
                    <a:srgbClr val="000000"/>
                  </a:solidFill>
                  <a:latin typeface="Verdana" pitchFamily="34" charset="0"/>
                </a:rPr>
                <a:t>Full Backup</a:t>
              </a:r>
              <a:endParaRPr lang="en-US"/>
            </a:p>
          </p:txBody>
        </p:sp>
        <p:sp>
          <p:nvSpPr>
            <p:cNvPr id="2957886" name="Rectangle 574"/>
            <p:cNvSpPr>
              <a:spLocks noChangeArrowheads="1"/>
            </p:cNvSpPr>
            <p:nvPr/>
          </p:nvSpPr>
          <p:spPr bwMode="auto">
            <a:xfrm>
              <a:off x="5449" y="933"/>
              <a:ext cx="93" cy="397"/>
            </a:xfrm>
            <a:prstGeom prst="rect">
              <a:avLst/>
            </a:prstGeom>
            <a:solidFill>
              <a:srgbClr val="CCCCCC"/>
            </a:solidFill>
            <a:ln w="9525">
              <a:noFill/>
              <a:miter lim="800000"/>
              <a:headEnd/>
              <a:tailEnd/>
            </a:ln>
          </p:spPr>
          <p:txBody>
            <a:bodyPr/>
            <a:lstStyle/>
            <a:p>
              <a:endParaRPr lang="en-US"/>
            </a:p>
          </p:txBody>
        </p:sp>
        <p:sp>
          <p:nvSpPr>
            <p:cNvPr id="2957887" name="Rectangle 575"/>
            <p:cNvSpPr>
              <a:spLocks noChangeArrowheads="1"/>
            </p:cNvSpPr>
            <p:nvPr/>
          </p:nvSpPr>
          <p:spPr bwMode="auto">
            <a:xfrm>
              <a:off x="2929" y="933"/>
              <a:ext cx="1133" cy="397"/>
            </a:xfrm>
            <a:prstGeom prst="rect">
              <a:avLst/>
            </a:prstGeom>
            <a:solidFill>
              <a:srgbClr val="CCCCCC"/>
            </a:solidFill>
            <a:ln w="9525" algn="ctr">
              <a:noFill/>
              <a:miter lim="800000"/>
              <a:headEnd/>
              <a:tailEnd/>
            </a:ln>
            <a:effectLst/>
          </p:spPr>
          <p:txBody>
            <a:bodyPr/>
            <a:lstStyle/>
            <a:p>
              <a:endParaRPr lang="en-US"/>
            </a:p>
          </p:txBody>
        </p:sp>
        <p:sp>
          <p:nvSpPr>
            <p:cNvPr id="2957888" name="Rectangle 576"/>
            <p:cNvSpPr>
              <a:spLocks noChangeArrowheads="1"/>
            </p:cNvSpPr>
            <p:nvPr/>
          </p:nvSpPr>
          <p:spPr bwMode="auto">
            <a:xfrm>
              <a:off x="1665" y="933"/>
              <a:ext cx="1132" cy="397"/>
            </a:xfrm>
            <a:prstGeom prst="rect">
              <a:avLst/>
            </a:prstGeom>
            <a:solidFill>
              <a:srgbClr val="CCCCCC"/>
            </a:solidFill>
            <a:ln w="9525" algn="ctr">
              <a:noFill/>
              <a:miter lim="800000"/>
              <a:headEnd/>
              <a:tailEnd/>
            </a:ln>
            <a:effectLst/>
          </p:spPr>
          <p:txBody>
            <a:bodyPr/>
            <a:lstStyle/>
            <a:p>
              <a:endParaRPr lang="en-US"/>
            </a:p>
          </p:txBody>
        </p:sp>
        <p:sp>
          <p:nvSpPr>
            <p:cNvPr id="2957889" name="Rectangle 577"/>
            <p:cNvSpPr>
              <a:spLocks noChangeArrowheads="1"/>
            </p:cNvSpPr>
            <p:nvPr/>
          </p:nvSpPr>
          <p:spPr bwMode="auto">
            <a:xfrm>
              <a:off x="4193" y="933"/>
              <a:ext cx="1123" cy="397"/>
            </a:xfrm>
            <a:prstGeom prst="rect">
              <a:avLst/>
            </a:prstGeom>
            <a:solidFill>
              <a:srgbClr val="CCCCCC"/>
            </a:solidFill>
            <a:ln w="9525" algn="ctr">
              <a:noFill/>
              <a:miter lim="800000"/>
              <a:headEnd/>
              <a:tailEnd/>
            </a:ln>
            <a:effectLst/>
          </p:spPr>
          <p:txBody>
            <a:bodyPr/>
            <a:lstStyle/>
            <a:p>
              <a:endParaRPr lang="en-US"/>
            </a:p>
          </p:txBody>
        </p:sp>
        <p:sp>
          <p:nvSpPr>
            <p:cNvPr id="2957890" name="Rectangle 578"/>
            <p:cNvSpPr>
              <a:spLocks noChangeArrowheads="1"/>
            </p:cNvSpPr>
            <p:nvPr/>
          </p:nvSpPr>
          <p:spPr bwMode="auto">
            <a:xfrm>
              <a:off x="401" y="933"/>
              <a:ext cx="1132" cy="397"/>
            </a:xfrm>
            <a:prstGeom prst="rect">
              <a:avLst/>
            </a:prstGeom>
            <a:solidFill>
              <a:srgbClr val="CCCCCC"/>
            </a:solidFill>
            <a:ln w="9525" algn="ctr">
              <a:noFill/>
              <a:miter lim="800000"/>
              <a:headEnd/>
              <a:tailEnd/>
            </a:ln>
            <a:effectLst/>
          </p:spPr>
          <p:txBody>
            <a:bodyPr/>
            <a:lstStyle/>
            <a:p>
              <a:endParaRPr lang="en-US"/>
            </a:p>
          </p:txBody>
        </p:sp>
        <p:sp>
          <p:nvSpPr>
            <p:cNvPr id="2957891" name="Rectangle 579"/>
            <p:cNvSpPr>
              <a:spLocks noChangeArrowheads="1"/>
            </p:cNvSpPr>
            <p:nvPr/>
          </p:nvSpPr>
          <p:spPr bwMode="auto">
            <a:xfrm>
              <a:off x="197" y="933"/>
              <a:ext cx="72" cy="397"/>
            </a:xfrm>
            <a:prstGeom prst="rect">
              <a:avLst/>
            </a:prstGeom>
            <a:solidFill>
              <a:srgbClr val="CCCCCC"/>
            </a:solidFill>
            <a:ln w="9525">
              <a:noFill/>
              <a:miter lim="800000"/>
              <a:headEnd/>
              <a:tailEnd/>
            </a:ln>
          </p:spPr>
          <p:txBody>
            <a:bodyPr/>
            <a:lstStyle/>
            <a:p>
              <a:endParaRPr lang="en-US"/>
            </a:p>
          </p:txBody>
        </p:sp>
        <p:sp>
          <p:nvSpPr>
            <p:cNvPr id="2957909" name="Rectangle 597"/>
            <p:cNvSpPr>
              <a:spLocks noChangeArrowheads="1"/>
            </p:cNvSpPr>
            <p:nvPr/>
          </p:nvSpPr>
          <p:spPr bwMode="auto">
            <a:xfrm>
              <a:off x="2797" y="935"/>
              <a:ext cx="132" cy="39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miter lim="800000"/>
              <a:headEnd/>
              <a:tailEnd/>
            </a:ln>
          </p:spPr>
          <p:txBody>
            <a:bodyPr/>
            <a:lstStyle/>
            <a:p>
              <a:endParaRPr lang="en-US"/>
            </a:p>
          </p:txBody>
        </p:sp>
        <p:sp>
          <p:nvSpPr>
            <p:cNvPr id="2957927" name="Line 615"/>
            <p:cNvSpPr>
              <a:spLocks noChangeShapeType="1"/>
            </p:cNvSpPr>
            <p:nvPr/>
          </p:nvSpPr>
          <p:spPr bwMode="auto">
            <a:xfrm flipH="1">
              <a:off x="197" y="933"/>
              <a:ext cx="5345" cy="0"/>
            </a:xfrm>
            <a:prstGeom prst="line">
              <a:avLst/>
            </a:prstGeom>
            <a:noFill/>
            <a:ln w="38100">
              <a:solidFill>
                <a:srgbClr val="000000"/>
              </a:solidFill>
              <a:round/>
              <a:headEnd/>
              <a:tailEnd/>
            </a:ln>
          </p:spPr>
          <p:txBody>
            <a:bodyPr/>
            <a:lstStyle/>
            <a:p>
              <a:endParaRPr lang="en-US"/>
            </a:p>
          </p:txBody>
        </p:sp>
        <p:sp>
          <p:nvSpPr>
            <p:cNvPr id="2957928" name="Line 616"/>
            <p:cNvSpPr>
              <a:spLocks noChangeShapeType="1"/>
            </p:cNvSpPr>
            <p:nvPr/>
          </p:nvSpPr>
          <p:spPr bwMode="auto">
            <a:xfrm>
              <a:off x="197" y="1330"/>
              <a:ext cx="5345" cy="0"/>
            </a:xfrm>
            <a:prstGeom prst="line">
              <a:avLst/>
            </a:prstGeom>
            <a:noFill/>
            <a:ln w="38100">
              <a:solidFill>
                <a:srgbClr val="000000"/>
              </a:solidFill>
              <a:round/>
              <a:headEnd/>
              <a:tailEnd/>
            </a:ln>
          </p:spPr>
          <p:txBody>
            <a:bodyPr/>
            <a:lstStyle/>
            <a:p>
              <a:endParaRPr lang="en-US"/>
            </a:p>
          </p:txBody>
        </p:sp>
        <p:sp>
          <p:nvSpPr>
            <p:cNvPr id="2957929" name="Rectangle 617"/>
            <p:cNvSpPr>
              <a:spLocks noChangeArrowheads="1"/>
            </p:cNvSpPr>
            <p:nvPr/>
          </p:nvSpPr>
          <p:spPr bwMode="auto">
            <a:xfrm>
              <a:off x="294" y="1331"/>
              <a:ext cx="134"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Su</a:t>
              </a:r>
              <a:endParaRPr lang="en-US"/>
            </a:p>
          </p:txBody>
        </p:sp>
        <p:sp>
          <p:nvSpPr>
            <p:cNvPr id="2957930" name="Rectangle 618"/>
            <p:cNvSpPr>
              <a:spLocks noChangeArrowheads="1"/>
            </p:cNvSpPr>
            <p:nvPr/>
          </p:nvSpPr>
          <p:spPr bwMode="auto">
            <a:xfrm>
              <a:off x="1552" y="1331"/>
              <a:ext cx="136"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Su</a:t>
              </a:r>
              <a:endParaRPr lang="en-US"/>
            </a:p>
          </p:txBody>
        </p:sp>
        <p:sp>
          <p:nvSpPr>
            <p:cNvPr id="2957931" name="Rectangle 619"/>
            <p:cNvSpPr>
              <a:spLocks noChangeArrowheads="1"/>
            </p:cNvSpPr>
            <p:nvPr/>
          </p:nvSpPr>
          <p:spPr bwMode="auto">
            <a:xfrm>
              <a:off x="2818" y="1331"/>
              <a:ext cx="136"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Su</a:t>
              </a:r>
              <a:endParaRPr lang="en-US"/>
            </a:p>
          </p:txBody>
        </p:sp>
        <p:sp>
          <p:nvSpPr>
            <p:cNvPr id="2957932" name="Rectangle 620"/>
            <p:cNvSpPr>
              <a:spLocks noChangeArrowheads="1"/>
            </p:cNvSpPr>
            <p:nvPr/>
          </p:nvSpPr>
          <p:spPr bwMode="auto">
            <a:xfrm>
              <a:off x="4091" y="1331"/>
              <a:ext cx="136"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Su</a:t>
              </a:r>
              <a:endParaRPr lang="en-US"/>
            </a:p>
          </p:txBody>
        </p:sp>
        <p:sp>
          <p:nvSpPr>
            <p:cNvPr id="2957933" name="Rectangle 621"/>
            <p:cNvSpPr>
              <a:spLocks noChangeArrowheads="1"/>
            </p:cNvSpPr>
            <p:nvPr/>
          </p:nvSpPr>
          <p:spPr bwMode="auto">
            <a:xfrm>
              <a:off x="5344" y="1331"/>
              <a:ext cx="136"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Su</a:t>
              </a:r>
              <a:endParaRPr lang="en-US"/>
            </a:p>
          </p:txBody>
        </p:sp>
      </p:grpSp>
      <p:grpSp>
        <p:nvGrpSpPr>
          <p:cNvPr id="3" name="Group 731"/>
          <p:cNvGrpSpPr>
            <a:grpSpLocks/>
          </p:cNvGrpSpPr>
          <p:nvPr/>
        </p:nvGrpSpPr>
        <p:grpSpPr bwMode="auto">
          <a:xfrm>
            <a:off x="312738" y="3989388"/>
            <a:ext cx="8485187" cy="1104900"/>
            <a:chOff x="197" y="2513"/>
            <a:chExt cx="5345" cy="696"/>
          </a:xfrm>
        </p:grpSpPr>
        <p:sp>
          <p:nvSpPr>
            <p:cNvPr id="2957650" name="Freeform 338"/>
            <p:cNvSpPr>
              <a:spLocks/>
            </p:cNvSpPr>
            <p:nvPr/>
          </p:nvSpPr>
          <p:spPr bwMode="auto">
            <a:xfrm>
              <a:off x="401" y="2687"/>
              <a:ext cx="4915" cy="397"/>
            </a:xfrm>
            <a:custGeom>
              <a:avLst/>
              <a:gdLst/>
              <a:ahLst/>
              <a:cxnLst>
                <a:cxn ang="0">
                  <a:pos x="4120" y="216"/>
                </a:cxn>
                <a:cxn ang="0">
                  <a:pos x="4348" y="216"/>
                </a:cxn>
                <a:cxn ang="0">
                  <a:pos x="4348" y="794"/>
                </a:cxn>
                <a:cxn ang="0">
                  <a:pos x="6294" y="794"/>
                </a:cxn>
                <a:cxn ang="0">
                  <a:pos x="6294" y="101"/>
                </a:cxn>
                <a:cxn ang="0">
                  <a:pos x="6522" y="101"/>
                </a:cxn>
                <a:cxn ang="0">
                  <a:pos x="6522" y="794"/>
                </a:cxn>
                <a:cxn ang="0">
                  <a:pos x="8453" y="794"/>
                </a:cxn>
                <a:cxn ang="0">
                  <a:pos x="8453" y="0"/>
                </a:cxn>
                <a:cxn ang="0">
                  <a:pos x="0" y="0"/>
                </a:cxn>
                <a:cxn ang="0">
                  <a:pos x="0" y="794"/>
                </a:cxn>
                <a:cxn ang="0">
                  <a:pos x="85" y="794"/>
                </a:cxn>
                <a:cxn ang="0">
                  <a:pos x="85" y="573"/>
                </a:cxn>
                <a:cxn ang="0">
                  <a:pos x="313" y="573"/>
                </a:cxn>
                <a:cxn ang="0">
                  <a:pos x="313" y="794"/>
                </a:cxn>
                <a:cxn ang="0">
                  <a:pos x="398" y="794"/>
                </a:cxn>
                <a:cxn ang="0">
                  <a:pos x="398" y="573"/>
                </a:cxn>
                <a:cxn ang="0">
                  <a:pos x="625" y="573"/>
                </a:cxn>
                <a:cxn ang="0">
                  <a:pos x="625" y="794"/>
                </a:cxn>
                <a:cxn ang="0">
                  <a:pos x="711" y="794"/>
                </a:cxn>
                <a:cxn ang="0">
                  <a:pos x="711" y="573"/>
                </a:cxn>
                <a:cxn ang="0">
                  <a:pos x="938" y="573"/>
                </a:cxn>
                <a:cxn ang="0">
                  <a:pos x="938" y="794"/>
                </a:cxn>
                <a:cxn ang="0">
                  <a:pos x="1024" y="794"/>
                </a:cxn>
                <a:cxn ang="0">
                  <a:pos x="1024" y="573"/>
                </a:cxn>
                <a:cxn ang="0">
                  <a:pos x="1251" y="573"/>
                </a:cxn>
                <a:cxn ang="0">
                  <a:pos x="1251" y="794"/>
                </a:cxn>
                <a:cxn ang="0">
                  <a:pos x="1946" y="794"/>
                </a:cxn>
                <a:cxn ang="0">
                  <a:pos x="1946" y="361"/>
                </a:cxn>
                <a:cxn ang="0">
                  <a:pos x="2174" y="361"/>
                </a:cxn>
                <a:cxn ang="0">
                  <a:pos x="2174" y="794"/>
                </a:cxn>
                <a:cxn ang="0">
                  <a:pos x="4120" y="794"/>
                </a:cxn>
                <a:cxn ang="0">
                  <a:pos x="4120" y="216"/>
                </a:cxn>
              </a:cxnLst>
              <a:rect l="0" t="0" r="r" b="b"/>
              <a:pathLst>
                <a:path w="8453" h="794">
                  <a:moveTo>
                    <a:pt x="4120" y="216"/>
                  </a:moveTo>
                  <a:lnTo>
                    <a:pt x="4348" y="216"/>
                  </a:lnTo>
                  <a:lnTo>
                    <a:pt x="4348" y="794"/>
                  </a:lnTo>
                  <a:lnTo>
                    <a:pt x="6294" y="794"/>
                  </a:lnTo>
                  <a:lnTo>
                    <a:pt x="6294" y="101"/>
                  </a:lnTo>
                  <a:lnTo>
                    <a:pt x="6522" y="101"/>
                  </a:lnTo>
                  <a:lnTo>
                    <a:pt x="6522" y="794"/>
                  </a:lnTo>
                  <a:lnTo>
                    <a:pt x="8453" y="794"/>
                  </a:lnTo>
                  <a:lnTo>
                    <a:pt x="8453" y="0"/>
                  </a:lnTo>
                  <a:lnTo>
                    <a:pt x="0" y="0"/>
                  </a:lnTo>
                  <a:lnTo>
                    <a:pt x="0" y="794"/>
                  </a:lnTo>
                  <a:lnTo>
                    <a:pt x="85" y="794"/>
                  </a:lnTo>
                  <a:lnTo>
                    <a:pt x="85" y="573"/>
                  </a:lnTo>
                  <a:lnTo>
                    <a:pt x="313" y="573"/>
                  </a:lnTo>
                  <a:lnTo>
                    <a:pt x="313" y="794"/>
                  </a:lnTo>
                  <a:lnTo>
                    <a:pt x="398" y="794"/>
                  </a:lnTo>
                  <a:lnTo>
                    <a:pt x="398" y="573"/>
                  </a:lnTo>
                  <a:lnTo>
                    <a:pt x="625" y="573"/>
                  </a:lnTo>
                  <a:lnTo>
                    <a:pt x="625" y="794"/>
                  </a:lnTo>
                  <a:lnTo>
                    <a:pt x="711" y="794"/>
                  </a:lnTo>
                  <a:lnTo>
                    <a:pt x="711" y="573"/>
                  </a:lnTo>
                  <a:lnTo>
                    <a:pt x="938" y="573"/>
                  </a:lnTo>
                  <a:lnTo>
                    <a:pt x="938" y="794"/>
                  </a:lnTo>
                  <a:lnTo>
                    <a:pt x="1024" y="794"/>
                  </a:lnTo>
                  <a:lnTo>
                    <a:pt x="1024" y="573"/>
                  </a:lnTo>
                  <a:lnTo>
                    <a:pt x="1251" y="573"/>
                  </a:lnTo>
                  <a:lnTo>
                    <a:pt x="1251" y="794"/>
                  </a:lnTo>
                  <a:lnTo>
                    <a:pt x="1946" y="794"/>
                  </a:lnTo>
                  <a:lnTo>
                    <a:pt x="1946" y="361"/>
                  </a:lnTo>
                  <a:lnTo>
                    <a:pt x="2174" y="361"/>
                  </a:lnTo>
                  <a:lnTo>
                    <a:pt x="2174" y="794"/>
                  </a:lnTo>
                  <a:lnTo>
                    <a:pt x="4120" y="794"/>
                  </a:lnTo>
                  <a:lnTo>
                    <a:pt x="4120" y="216"/>
                  </a:lnTo>
                  <a:close/>
                </a:path>
              </a:pathLst>
            </a:custGeom>
            <a:solidFill>
              <a:srgbClr val="CCCCCC"/>
            </a:solidFill>
            <a:ln w="9525" cap="flat" cmpd="sng">
              <a:noFill/>
              <a:prstDash val="solid"/>
              <a:round/>
              <a:headEnd type="none" w="med" len="med"/>
              <a:tailEnd type="none" w="med" len="med"/>
            </a:ln>
            <a:effectLst/>
          </p:spPr>
          <p:txBody>
            <a:bodyPr/>
            <a:lstStyle/>
            <a:p>
              <a:endParaRPr lang="en-US"/>
            </a:p>
          </p:txBody>
        </p:sp>
        <p:sp>
          <p:nvSpPr>
            <p:cNvPr id="2958015" name="Rectangle 703"/>
            <p:cNvSpPr>
              <a:spLocks noChangeArrowheads="1"/>
            </p:cNvSpPr>
            <p:nvPr/>
          </p:nvSpPr>
          <p:spPr bwMode="auto">
            <a:xfrm>
              <a:off x="4061" y="2688"/>
              <a:ext cx="132" cy="39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miter lim="800000"/>
              <a:headEnd/>
              <a:tailEnd/>
            </a:ln>
          </p:spPr>
          <p:txBody>
            <a:bodyPr/>
            <a:lstStyle/>
            <a:p>
              <a:endParaRPr lang="en-US"/>
            </a:p>
          </p:txBody>
        </p:sp>
        <p:sp>
          <p:nvSpPr>
            <p:cNvPr id="2958016" name="Rectangle 704"/>
            <p:cNvSpPr>
              <a:spLocks noChangeArrowheads="1"/>
            </p:cNvSpPr>
            <p:nvPr/>
          </p:nvSpPr>
          <p:spPr bwMode="auto">
            <a:xfrm>
              <a:off x="5309" y="2690"/>
              <a:ext cx="141" cy="39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miter lim="800000"/>
              <a:headEnd/>
              <a:tailEnd/>
            </a:ln>
          </p:spPr>
          <p:txBody>
            <a:bodyPr/>
            <a:lstStyle/>
            <a:p>
              <a:endParaRPr lang="en-US"/>
            </a:p>
          </p:txBody>
        </p:sp>
        <p:sp>
          <p:nvSpPr>
            <p:cNvPr id="2958017" name="Rectangle 705"/>
            <p:cNvSpPr>
              <a:spLocks noChangeArrowheads="1"/>
            </p:cNvSpPr>
            <p:nvPr/>
          </p:nvSpPr>
          <p:spPr bwMode="auto">
            <a:xfrm>
              <a:off x="267" y="2687"/>
              <a:ext cx="135" cy="39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miter lim="800000"/>
              <a:headEnd/>
              <a:tailEnd/>
            </a:ln>
          </p:spPr>
          <p:txBody>
            <a:bodyPr/>
            <a:lstStyle/>
            <a:p>
              <a:endParaRPr lang="en-US"/>
            </a:p>
          </p:txBody>
        </p:sp>
        <p:sp>
          <p:nvSpPr>
            <p:cNvPr id="2958018" name="Rectangle 706"/>
            <p:cNvSpPr>
              <a:spLocks noChangeArrowheads="1"/>
            </p:cNvSpPr>
            <p:nvPr/>
          </p:nvSpPr>
          <p:spPr bwMode="auto">
            <a:xfrm>
              <a:off x="1531" y="2687"/>
              <a:ext cx="139" cy="39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miter lim="800000"/>
              <a:headEnd/>
              <a:tailEnd/>
            </a:ln>
          </p:spPr>
          <p:txBody>
            <a:bodyPr/>
            <a:lstStyle/>
            <a:p>
              <a:endParaRPr lang="en-US"/>
            </a:p>
          </p:txBody>
        </p:sp>
        <p:sp>
          <p:nvSpPr>
            <p:cNvPr id="2958019" name="Rectangle 707"/>
            <p:cNvSpPr>
              <a:spLocks noChangeArrowheads="1"/>
            </p:cNvSpPr>
            <p:nvPr/>
          </p:nvSpPr>
          <p:spPr bwMode="auto">
            <a:xfrm>
              <a:off x="2796" y="2689"/>
              <a:ext cx="133" cy="39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miter lim="800000"/>
              <a:headEnd/>
              <a:tailEnd/>
            </a:ln>
          </p:spPr>
          <p:txBody>
            <a:bodyPr/>
            <a:lstStyle/>
            <a:p>
              <a:endParaRPr lang="en-US"/>
            </a:p>
          </p:txBody>
        </p:sp>
        <p:sp>
          <p:nvSpPr>
            <p:cNvPr id="2957651" name="Rectangle 339"/>
            <p:cNvSpPr>
              <a:spLocks noChangeArrowheads="1"/>
            </p:cNvSpPr>
            <p:nvPr/>
          </p:nvSpPr>
          <p:spPr bwMode="auto">
            <a:xfrm>
              <a:off x="632" y="2978"/>
              <a:ext cx="133" cy="111"/>
            </a:xfrm>
            <a:prstGeom prst="rect">
              <a:avLst/>
            </a:prstGeom>
            <a:solidFill>
              <a:srgbClr val="F7F7F7"/>
            </a:solidFill>
            <a:ln w="9525">
              <a:noFill/>
              <a:miter lim="800000"/>
              <a:headEnd/>
              <a:tailEnd/>
            </a:ln>
          </p:spPr>
          <p:txBody>
            <a:bodyPr/>
            <a:lstStyle/>
            <a:p>
              <a:endParaRPr lang="en-US"/>
            </a:p>
          </p:txBody>
        </p:sp>
        <p:sp>
          <p:nvSpPr>
            <p:cNvPr id="2957652" name="Rectangle 340"/>
            <p:cNvSpPr>
              <a:spLocks noChangeArrowheads="1"/>
            </p:cNvSpPr>
            <p:nvPr/>
          </p:nvSpPr>
          <p:spPr bwMode="auto">
            <a:xfrm>
              <a:off x="996" y="2978"/>
              <a:ext cx="133" cy="111"/>
            </a:xfrm>
            <a:prstGeom prst="rect">
              <a:avLst/>
            </a:prstGeom>
            <a:solidFill>
              <a:srgbClr val="F7F7F7"/>
            </a:solidFill>
            <a:ln w="9525">
              <a:noFill/>
              <a:miter lim="800000"/>
              <a:headEnd/>
              <a:tailEnd/>
            </a:ln>
          </p:spPr>
          <p:txBody>
            <a:bodyPr/>
            <a:lstStyle/>
            <a:p>
              <a:endParaRPr lang="en-US"/>
            </a:p>
          </p:txBody>
        </p:sp>
        <p:sp>
          <p:nvSpPr>
            <p:cNvPr id="2957653" name="Rectangle 341"/>
            <p:cNvSpPr>
              <a:spLocks noChangeArrowheads="1"/>
            </p:cNvSpPr>
            <p:nvPr/>
          </p:nvSpPr>
          <p:spPr bwMode="auto">
            <a:xfrm>
              <a:off x="815" y="2978"/>
              <a:ext cx="132" cy="111"/>
            </a:xfrm>
            <a:prstGeom prst="rect">
              <a:avLst/>
            </a:prstGeom>
            <a:solidFill>
              <a:srgbClr val="F7F7F7"/>
            </a:solidFill>
            <a:ln w="9525">
              <a:noFill/>
              <a:miter lim="800000"/>
              <a:headEnd/>
              <a:tailEnd/>
            </a:ln>
          </p:spPr>
          <p:txBody>
            <a:bodyPr/>
            <a:lstStyle/>
            <a:p>
              <a:endParaRPr lang="en-US"/>
            </a:p>
          </p:txBody>
        </p:sp>
        <p:sp>
          <p:nvSpPr>
            <p:cNvPr id="2957654" name="Rectangle 342"/>
            <p:cNvSpPr>
              <a:spLocks noChangeArrowheads="1"/>
            </p:cNvSpPr>
            <p:nvPr/>
          </p:nvSpPr>
          <p:spPr bwMode="auto">
            <a:xfrm>
              <a:off x="5449" y="2692"/>
              <a:ext cx="93" cy="397"/>
            </a:xfrm>
            <a:prstGeom prst="rect">
              <a:avLst/>
            </a:prstGeom>
            <a:solidFill>
              <a:srgbClr val="CCCCCC"/>
            </a:solidFill>
            <a:ln w="9525">
              <a:noFill/>
              <a:miter lim="800000"/>
              <a:headEnd/>
              <a:tailEnd/>
            </a:ln>
          </p:spPr>
          <p:txBody>
            <a:bodyPr/>
            <a:lstStyle/>
            <a:p>
              <a:endParaRPr lang="en-US"/>
            </a:p>
          </p:txBody>
        </p:sp>
        <p:sp>
          <p:nvSpPr>
            <p:cNvPr id="2957655" name="Rectangle 343"/>
            <p:cNvSpPr>
              <a:spLocks noChangeArrowheads="1"/>
            </p:cNvSpPr>
            <p:nvPr/>
          </p:nvSpPr>
          <p:spPr bwMode="auto">
            <a:xfrm>
              <a:off x="197" y="2692"/>
              <a:ext cx="72" cy="397"/>
            </a:xfrm>
            <a:prstGeom prst="rect">
              <a:avLst/>
            </a:prstGeom>
            <a:solidFill>
              <a:srgbClr val="CCCCCC"/>
            </a:solidFill>
            <a:ln w="9525">
              <a:noFill/>
              <a:miter lim="800000"/>
              <a:headEnd/>
              <a:tailEnd/>
            </a:ln>
          </p:spPr>
          <p:txBody>
            <a:bodyPr/>
            <a:lstStyle/>
            <a:p>
              <a:endParaRPr lang="en-US"/>
            </a:p>
          </p:txBody>
        </p:sp>
        <p:sp>
          <p:nvSpPr>
            <p:cNvPr id="2957668" name="Rectangle 356"/>
            <p:cNvSpPr>
              <a:spLocks noChangeArrowheads="1"/>
            </p:cNvSpPr>
            <p:nvPr/>
          </p:nvSpPr>
          <p:spPr bwMode="auto">
            <a:xfrm>
              <a:off x="4613" y="2848"/>
              <a:ext cx="114" cy="238"/>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681" name="Rectangle 369"/>
            <p:cNvSpPr>
              <a:spLocks noChangeArrowheads="1"/>
            </p:cNvSpPr>
            <p:nvPr/>
          </p:nvSpPr>
          <p:spPr bwMode="auto">
            <a:xfrm>
              <a:off x="4424" y="2954"/>
              <a:ext cx="121" cy="132"/>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682" name="Rectangle 370"/>
            <p:cNvSpPr>
              <a:spLocks noChangeArrowheads="1"/>
            </p:cNvSpPr>
            <p:nvPr/>
          </p:nvSpPr>
          <p:spPr bwMode="auto">
            <a:xfrm>
              <a:off x="4970" y="3009"/>
              <a:ext cx="114" cy="77"/>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694" name="Rectangle 382"/>
            <p:cNvSpPr>
              <a:spLocks noChangeArrowheads="1"/>
            </p:cNvSpPr>
            <p:nvPr/>
          </p:nvSpPr>
          <p:spPr bwMode="auto">
            <a:xfrm>
              <a:off x="4242" y="2889"/>
              <a:ext cx="121" cy="197"/>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701" name="Rectangle 389"/>
            <p:cNvSpPr>
              <a:spLocks noChangeArrowheads="1"/>
            </p:cNvSpPr>
            <p:nvPr/>
          </p:nvSpPr>
          <p:spPr bwMode="auto">
            <a:xfrm>
              <a:off x="5144" y="2889"/>
              <a:ext cx="127" cy="197"/>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703" name="Rectangle 391"/>
            <p:cNvSpPr>
              <a:spLocks noChangeArrowheads="1"/>
            </p:cNvSpPr>
            <p:nvPr/>
          </p:nvSpPr>
          <p:spPr bwMode="auto">
            <a:xfrm>
              <a:off x="4792" y="2790"/>
              <a:ext cx="114" cy="296"/>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724" name="Rectangle 412"/>
            <p:cNvSpPr>
              <a:spLocks noChangeArrowheads="1"/>
            </p:cNvSpPr>
            <p:nvPr/>
          </p:nvSpPr>
          <p:spPr bwMode="auto">
            <a:xfrm>
              <a:off x="2980" y="2790"/>
              <a:ext cx="116" cy="296"/>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729" name="Rectangle 417"/>
            <p:cNvSpPr>
              <a:spLocks noChangeArrowheads="1"/>
            </p:cNvSpPr>
            <p:nvPr/>
          </p:nvSpPr>
          <p:spPr bwMode="auto">
            <a:xfrm>
              <a:off x="3354" y="2848"/>
              <a:ext cx="123" cy="238"/>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742" name="Rectangle 430"/>
            <p:cNvSpPr>
              <a:spLocks noChangeArrowheads="1"/>
            </p:cNvSpPr>
            <p:nvPr/>
          </p:nvSpPr>
          <p:spPr bwMode="auto">
            <a:xfrm>
              <a:off x="3165" y="2954"/>
              <a:ext cx="116" cy="132"/>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743" name="Rectangle 431"/>
            <p:cNvSpPr>
              <a:spLocks noChangeArrowheads="1"/>
            </p:cNvSpPr>
            <p:nvPr/>
          </p:nvSpPr>
          <p:spPr bwMode="auto">
            <a:xfrm>
              <a:off x="3710" y="3009"/>
              <a:ext cx="123" cy="77"/>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755" name="Rectangle 443"/>
            <p:cNvSpPr>
              <a:spLocks noChangeArrowheads="1"/>
            </p:cNvSpPr>
            <p:nvPr/>
          </p:nvSpPr>
          <p:spPr bwMode="auto">
            <a:xfrm>
              <a:off x="3529" y="2889"/>
              <a:ext cx="116" cy="197"/>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762" name="Rectangle 450"/>
            <p:cNvSpPr>
              <a:spLocks noChangeArrowheads="1"/>
            </p:cNvSpPr>
            <p:nvPr/>
          </p:nvSpPr>
          <p:spPr bwMode="auto">
            <a:xfrm>
              <a:off x="3886" y="2889"/>
              <a:ext cx="116" cy="197"/>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779" name="Rectangle 467"/>
            <p:cNvSpPr>
              <a:spLocks noChangeArrowheads="1"/>
            </p:cNvSpPr>
            <p:nvPr/>
          </p:nvSpPr>
          <p:spPr bwMode="auto">
            <a:xfrm>
              <a:off x="2259" y="2763"/>
              <a:ext cx="120" cy="323"/>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786" name="Rectangle 474"/>
            <p:cNvSpPr>
              <a:spLocks noChangeArrowheads="1"/>
            </p:cNvSpPr>
            <p:nvPr/>
          </p:nvSpPr>
          <p:spPr bwMode="auto">
            <a:xfrm>
              <a:off x="1710" y="2790"/>
              <a:ext cx="120" cy="296"/>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790" name="Rectangle 478"/>
            <p:cNvSpPr>
              <a:spLocks noChangeArrowheads="1"/>
            </p:cNvSpPr>
            <p:nvPr/>
          </p:nvSpPr>
          <p:spPr bwMode="auto">
            <a:xfrm>
              <a:off x="2084" y="2848"/>
              <a:ext cx="127" cy="238"/>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804" name="Rectangle 492"/>
            <p:cNvSpPr>
              <a:spLocks noChangeArrowheads="1"/>
            </p:cNvSpPr>
            <p:nvPr/>
          </p:nvSpPr>
          <p:spPr bwMode="auto">
            <a:xfrm>
              <a:off x="1895" y="2954"/>
              <a:ext cx="120" cy="132"/>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805" name="Rectangle 493"/>
            <p:cNvSpPr>
              <a:spLocks noChangeArrowheads="1"/>
            </p:cNvSpPr>
            <p:nvPr/>
          </p:nvSpPr>
          <p:spPr bwMode="auto">
            <a:xfrm>
              <a:off x="2440" y="3009"/>
              <a:ext cx="134" cy="77"/>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817" name="Rectangle 505"/>
            <p:cNvSpPr>
              <a:spLocks noChangeArrowheads="1"/>
            </p:cNvSpPr>
            <p:nvPr/>
          </p:nvSpPr>
          <p:spPr bwMode="auto">
            <a:xfrm>
              <a:off x="2619" y="2889"/>
              <a:ext cx="127" cy="197"/>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845" name="Rectangle 533"/>
            <p:cNvSpPr>
              <a:spLocks noChangeArrowheads="1"/>
            </p:cNvSpPr>
            <p:nvPr/>
          </p:nvSpPr>
          <p:spPr bwMode="auto">
            <a:xfrm>
              <a:off x="447" y="2790"/>
              <a:ext cx="136" cy="296"/>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846" name="Rectangle 534"/>
            <p:cNvSpPr>
              <a:spLocks noChangeArrowheads="1"/>
            </p:cNvSpPr>
            <p:nvPr/>
          </p:nvSpPr>
          <p:spPr bwMode="auto">
            <a:xfrm>
              <a:off x="996" y="2848"/>
              <a:ext cx="132" cy="238"/>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858" name="Rectangle 546"/>
            <p:cNvSpPr>
              <a:spLocks noChangeArrowheads="1"/>
            </p:cNvSpPr>
            <p:nvPr/>
          </p:nvSpPr>
          <p:spPr bwMode="auto">
            <a:xfrm>
              <a:off x="815" y="2889"/>
              <a:ext cx="131" cy="197"/>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866" name="Rectangle 554"/>
            <p:cNvSpPr>
              <a:spLocks noChangeArrowheads="1"/>
            </p:cNvSpPr>
            <p:nvPr/>
          </p:nvSpPr>
          <p:spPr bwMode="auto">
            <a:xfrm>
              <a:off x="632" y="2954"/>
              <a:ext cx="145" cy="132"/>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867" name="Rectangle 555"/>
            <p:cNvSpPr>
              <a:spLocks noChangeArrowheads="1"/>
            </p:cNvSpPr>
            <p:nvPr/>
          </p:nvSpPr>
          <p:spPr bwMode="auto">
            <a:xfrm>
              <a:off x="1179" y="3009"/>
              <a:ext cx="129" cy="77"/>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874" name="Rectangle 562"/>
            <p:cNvSpPr>
              <a:spLocks noChangeArrowheads="1"/>
            </p:cNvSpPr>
            <p:nvPr/>
          </p:nvSpPr>
          <p:spPr bwMode="auto">
            <a:xfrm>
              <a:off x="1353" y="3009"/>
              <a:ext cx="129" cy="77"/>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881" name="Line 569"/>
            <p:cNvSpPr>
              <a:spLocks noChangeShapeType="1"/>
            </p:cNvSpPr>
            <p:nvPr/>
          </p:nvSpPr>
          <p:spPr bwMode="auto">
            <a:xfrm flipH="1">
              <a:off x="197" y="2692"/>
              <a:ext cx="5345" cy="0"/>
            </a:xfrm>
            <a:prstGeom prst="line">
              <a:avLst/>
            </a:prstGeom>
            <a:noFill/>
            <a:ln w="38100">
              <a:solidFill>
                <a:srgbClr val="000000"/>
              </a:solidFill>
              <a:round/>
              <a:headEnd/>
              <a:tailEnd/>
            </a:ln>
          </p:spPr>
          <p:txBody>
            <a:bodyPr/>
            <a:lstStyle/>
            <a:p>
              <a:endParaRPr lang="en-US"/>
            </a:p>
          </p:txBody>
        </p:sp>
        <p:sp>
          <p:nvSpPr>
            <p:cNvPr id="2957882" name="Line 570"/>
            <p:cNvSpPr>
              <a:spLocks noChangeShapeType="1"/>
            </p:cNvSpPr>
            <p:nvPr/>
          </p:nvSpPr>
          <p:spPr bwMode="auto">
            <a:xfrm>
              <a:off x="197" y="3089"/>
              <a:ext cx="5345" cy="0"/>
            </a:xfrm>
            <a:prstGeom prst="line">
              <a:avLst/>
            </a:prstGeom>
            <a:noFill/>
            <a:ln w="38100">
              <a:solidFill>
                <a:srgbClr val="000000"/>
              </a:solidFill>
              <a:round/>
              <a:headEnd/>
              <a:tailEnd/>
            </a:ln>
          </p:spPr>
          <p:txBody>
            <a:bodyPr/>
            <a:lstStyle/>
            <a:p>
              <a:endParaRPr lang="en-US"/>
            </a:p>
          </p:txBody>
        </p:sp>
        <p:sp>
          <p:nvSpPr>
            <p:cNvPr id="2957885" name="Rectangle 573"/>
            <p:cNvSpPr>
              <a:spLocks noChangeArrowheads="1"/>
            </p:cNvSpPr>
            <p:nvPr/>
          </p:nvSpPr>
          <p:spPr bwMode="auto">
            <a:xfrm>
              <a:off x="327" y="2513"/>
              <a:ext cx="1363" cy="144"/>
            </a:xfrm>
            <a:prstGeom prst="rect">
              <a:avLst/>
            </a:prstGeom>
            <a:noFill/>
            <a:ln w="9525">
              <a:noFill/>
              <a:miter lim="800000"/>
              <a:headEnd/>
              <a:tailEnd/>
            </a:ln>
          </p:spPr>
          <p:txBody>
            <a:bodyPr wrap="none" lIns="0" tIns="0" rIns="0" bIns="0">
              <a:spAutoFit/>
            </a:bodyPr>
            <a:lstStyle/>
            <a:p>
              <a:pPr marL="354013" indent="-354013" defTabSz="941388"/>
              <a:r>
                <a:rPr lang="en-US" sz="1500" b="1">
                  <a:solidFill>
                    <a:srgbClr val="000000"/>
                  </a:solidFill>
                  <a:latin typeface="Verdana" pitchFamily="34" charset="0"/>
                </a:rPr>
                <a:t>Incremental Backup</a:t>
              </a:r>
              <a:endParaRPr lang="en-US"/>
            </a:p>
          </p:txBody>
        </p:sp>
        <p:sp>
          <p:nvSpPr>
            <p:cNvPr id="2957934" name="Rectangle 622"/>
            <p:cNvSpPr>
              <a:spLocks noChangeArrowheads="1"/>
            </p:cNvSpPr>
            <p:nvPr/>
          </p:nvSpPr>
          <p:spPr bwMode="auto">
            <a:xfrm>
              <a:off x="294" y="3088"/>
              <a:ext cx="134"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Su</a:t>
              </a:r>
              <a:endParaRPr lang="en-US"/>
            </a:p>
          </p:txBody>
        </p:sp>
        <p:sp>
          <p:nvSpPr>
            <p:cNvPr id="2957935" name="Rectangle 623"/>
            <p:cNvSpPr>
              <a:spLocks noChangeArrowheads="1"/>
            </p:cNvSpPr>
            <p:nvPr/>
          </p:nvSpPr>
          <p:spPr bwMode="auto">
            <a:xfrm>
              <a:off x="1552" y="3088"/>
              <a:ext cx="136"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Su</a:t>
              </a:r>
              <a:endParaRPr lang="en-US"/>
            </a:p>
          </p:txBody>
        </p:sp>
        <p:sp>
          <p:nvSpPr>
            <p:cNvPr id="2957936" name="Rectangle 624"/>
            <p:cNvSpPr>
              <a:spLocks noChangeArrowheads="1"/>
            </p:cNvSpPr>
            <p:nvPr/>
          </p:nvSpPr>
          <p:spPr bwMode="auto">
            <a:xfrm>
              <a:off x="2818" y="3088"/>
              <a:ext cx="136"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Su</a:t>
              </a:r>
              <a:endParaRPr lang="en-US"/>
            </a:p>
          </p:txBody>
        </p:sp>
        <p:sp>
          <p:nvSpPr>
            <p:cNvPr id="2957937" name="Rectangle 625"/>
            <p:cNvSpPr>
              <a:spLocks noChangeArrowheads="1"/>
            </p:cNvSpPr>
            <p:nvPr/>
          </p:nvSpPr>
          <p:spPr bwMode="auto">
            <a:xfrm>
              <a:off x="4091" y="3088"/>
              <a:ext cx="136"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Su</a:t>
              </a:r>
              <a:endParaRPr lang="en-US"/>
            </a:p>
          </p:txBody>
        </p:sp>
        <p:sp>
          <p:nvSpPr>
            <p:cNvPr id="2957938" name="Rectangle 626"/>
            <p:cNvSpPr>
              <a:spLocks noChangeArrowheads="1"/>
            </p:cNvSpPr>
            <p:nvPr/>
          </p:nvSpPr>
          <p:spPr bwMode="auto">
            <a:xfrm>
              <a:off x="5344" y="3088"/>
              <a:ext cx="136"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Su</a:t>
              </a:r>
              <a:endParaRPr lang="en-US"/>
            </a:p>
          </p:txBody>
        </p:sp>
        <p:sp>
          <p:nvSpPr>
            <p:cNvPr id="2957939" name="Rectangle 627"/>
            <p:cNvSpPr>
              <a:spLocks noChangeArrowheads="1"/>
            </p:cNvSpPr>
            <p:nvPr/>
          </p:nvSpPr>
          <p:spPr bwMode="auto">
            <a:xfrm>
              <a:off x="497" y="3094"/>
              <a:ext cx="91"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M</a:t>
              </a:r>
              <a:endParaRPr lang="en-US"/>
            </a:p>
          </p:txBody>
        </p:sp>
        <p:sp>
          <p:nvSpPr>
            <p:cNvPr id="2957940" name="Rectangle 628"/>
            <p:cNvSpPr>
              <a:spLocks noChangeArrowheads="1"/>
            </p:cNvSpPr>
            <p:nvPr/>
          </p:nvSpPr>
          <p:spPr bwMode="auto">
            <a:xfrm>
              <a:off x="692" y="3094"/>
              <a:ext cx="66"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T</a:t>
              </a:r>
              <a:endParaRPr lang="en-US"/>
            </a:p>
          </p:txBody>
        </p:sp>
        <p:sp>
          <p:nvSpPr>
            <p:cNvPr id="2957941" name="Rectangle 629"/>
            <p:cNvSpPr>
              <a:spLocks noChangeArrowheads="1"/>
            </p:cNvSpPr>
            <p:nvPr/>
          </p:nvSpPr>
          <p:spPr bwMode="auto">
            <a:xfrm>
              <a:off x="1056" y="3094"/>
              <a:ext cx="66"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T</a:t>
              </a:r>
              <a:endParaRPr lang="en-US"/>
            </a:p>
          </p:txBody>
        </p:sp>
        <p:sp>
          <p:nvSpPr>
            <p:cNvPr id="2957942" name="Rectangle 630"/>
            <p:cNvSpPr>
              <a:spLocks noChangeArrowheads="1"/>
            </p:cNvSpPr>
            <p:nvPr/>
          </p:nvSpPr>
          <p:spPr bwMode="auto">
            <a:xfrm>
              <a:off x="849" y="3094"/>
              <a:ext cx="109"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W</a:t>
              </a:r>
              <a:endParaRPr lang="en-US"/>
            </a:p>
          </p:txBody>
        </p:sp>
        <p:sp>
          <p:nvSpPr>
            <p:cNvPr id="2957943" name="Rectangle 631"/>
            <p:cNvSpPr>
              <a:spLocks noChangeArrowheads="1"/>
            </p:cNvSpPr>
            <p:nvPr/>
          </p:nvSpPr>
          <p:spPr bwMode="auto">
            <a:xfrm>
              <a:off x="1230" y="3094"/>
              <a:ext cx="63"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F</a:t>
              </a:r>
              <a:endParaRPr lang="en-US"/>
            </a:p>
          </p:txBody>
        </p:sp>
        <p:sp>
          <p:nvSpPr>
            <p:cNvPr id="2957944" name="Rectangle 632"/>
            <p:cNvSpPr>
              <a:spLocks noChangeArrowheads="1"/>
            </p:cNvSpPr>
            <p:nvPr/>
          </p:nvSpPr>
          <p:spPr bwMode="auto">
            <a:xfrm>
              <a:off x="1412" y="3094"/>
              <a:ext cx="68"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a:t>
              </a:r>
              <a:endParaRPr lang="en-US"/>
            </a:p>
          </p:txBody>
        </p:sp>
        <p:sp>
          <p:nvSpPr>
            <p:cNvPr id="2957945" name="Rectangle 633"/>
            <p:cNvSpPr>
              <a:spLocks noChangeArrowheads="1"/>
            </p:cNvSpPr>
            <p:nvPr/>
          </p:nvSpPr>
          <p:spPr bwMode="auto">
            <a:xfrm>
              <a:off x="1764" y="3094"/>
              <a:ext cx="91"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M</a:t>
              </a:r>
              <a:endParaRPr lang="en-US"/>
            </a:p>
          </p:txBody>
        </p:sp>
        <p:sp>
          <p:nvSpPr>
            <p:cNvPr id="2957946" name="Rectangle 634"/>
            <p:cNvSpPr>
              <a:spLocks noChangeArrowheads="1"/>
            </p:cNvSpPr>
            <p:nvPr/>
          </p:nvSpPr>
          <p:spPr bwMode="auto">
            <a:xfrm>
              <a:off x="1958" y="3094"/>
              <a:ext cx="65"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T</a:t>
              </a:r>
              <a:endParaRPr lang="en-US"/>
            </a:p>
          </p:txBody>
        </p:sp>
        <p:sp>
          <p:nvSpPr>
            <p:cNvPr id="2957947" name="Rectangle 635"/>
            <p:cNvSpPr>
              <a:spLocks noChangeArrowheads="1"/>
            </p:cNvSpPr>
            <p:nvPr/>
          </p:nvSpPr>
          <p:spPr bwMode="auto">
            <a:xfrm>
              <a:off x="2321" y="3094"/>
              <a:ext cx="65"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T</a:t>
              </a:r>
              <a:endParaRPr lang="en-US"/>
            </a:p>
          </p:txBody>
        </p:sp>
        <p:sp>
          <p:nvSpPr>
            <p:cNvPr id="2957948" name="Rectangle 636"/>
            <p:cNvSpPr>
              <a:spLocks noChangeArrowheads="1"/>
            </p:cNvSpPr>
            <p:nvPr/>
          </p:nvSpPr>
          <p:spPr bwMode="auto">
            <a:xfrm>
              <a:off x="2123" y="3094"/>
              <a:ext cx="108"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W</a:t>
              </a:r>
              <a:endParaRPr lang="en-US"/>
            </a:p>
          </p:txBody>
        </p:sp>
        <p:sp>
          <p:nvSpPr>
            <p:cNvPr id="2957949" name="Rectangle 637"/>
            <p:cNvSpPr>
              <a:spLocks noChangeArrowheads="1"/>
            </p:cNvSpPr>
            <p:nvPr/>
          </p:nvSpPr>
          <p:spPr bwMode="auto">
            <a:xfrm>
              <a:off x="2497" y="3094"/>
              <a:ext cx="62"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F</a:t>
              </a:r>
              <a:endParaRPr lang="en-US"/>
            </a:p>
          </p:txBody>
        </p:sp>
        <p:sp>
          <p:nvSpPr>
            <p:cNvPr id="2957950" name="Rectangle 638"/>
            <p:cNvSpPr>
              <a:spLocks noChangeArrowheads="1"/>
            </p:cNvSpPr>
            <p:nvPr/>
          </p:nvSpPr>
          <p:spPr bwMode="auto">
            <a:xfrm>
              <a:off x="2678" y="3094"/>
              <a:ext cx="68"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a:t>
              </a:r>
              <a:endParaRPr lang="en-US"/>
            </a:p>
          </p:txBody>
        </p:sp>
        <p:sp>
          <p:nvSpPr>
            <p:cNvPr id="2957951" name="Rectangle 639"/>
            <p:cNvSpPr>
              <a:spLocks noChangeArrowheads="1"/>
            </p:cNvSpPr>
            <p:nvPr/>
          </p:nvSpPr>
          <p:spPr bwMode="auto">
            <a:xfrm>
              <a:off x="3030" y="3094"/>
              <a:ext cx="91"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M</a:t>
              </a:r>
              <a:endParaRPr lang="en-US"/>
            </a:p>
          </p:txBody>
        </p:sp>
        <p:sp>
          <p:nvSpPr>
            <p:cNvPr id="2957952" name="Rectangle 640"/>
            <p:cNvSpPr>
              <a:spLocks noChangeArrowheads="1"/>
            </p:cNvSpPr>
            <p:nvPr/>
          </p:nvSpPr>
          <p:spPr bwMode="auto">
            <a:xfrm>
              <a:off x="3223" y="3094"/>
              <a:ext cx="65"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T</a:t>
              </a:r>
              <a:endParaRPr lang="en-US"/>
            </a:p>
          </p:txBody>
        </p:sp>
        <p:sp>
          <p:nvSpPr>
            <p:cNvPr id="2957953" name="Rectangle 641"/>
            <p:cNvSpPr>
              <a:spLocks noChangeArrowheads="1"/>
            </p:cNvSpPr>
            <p:nvPr/>
          </p:nvSpPr>
          <p:spPr bwMode="auto">
            <a:xfrm>
              <a:off x="3587" y="3094"/>
              <a:ext cx="65"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T</a:t>
              </a:r>
              <a:endParaRPr lang="en-US"/>
            </a:p>
          </p:txBody>
        </p:sp>
        <p:sp>
          <p:nvSpPr>
            <p:cNvPr id="2957954" name="Rectangle 642"/>
            <p:cNvSpPr>
              <a:spLocks noChangeArrowheads="1"/>
            </p:cNvSpPr>
            <p:nvPr/>
          </p:nvSpPr>
          <p:spPr bwMode="auto">
            <a:xfrm>
              <a:off x="3391" y="3094"/>
              <a:ext cx="107"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W</a:t>
              </a:r>
              <a:endParaRPr lang="en-US"/>
            </a:p>
          </p:txBody>
        </p:sp>
        <p:sp>
          <p:nvSpPr>
            <p:cNvPr id="2957955" name="Rectangle 643"/>
            <p:cNvSpPr>
              <a:spLocks noChangeArrowheads="1"/>
            </p:cNvSpPr>
            <p:nvPr/>
          </p:nvSpPr>
          <p:spPr bwMode="auto">
            <a:xfrm>
              <a:off x="3763" y="3094"/>
              <a:ext cx="62"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F</a:t>
              </a:r>
              <a:endParaRPr lang="en-US"/>
            </a:p>
          </p:txBody>
        </p:sp>
        <p:sp>
          <p:nvSpPr>
            <p:cNvPr id="2957956" name="Rectangle 644"/>
            <p:cNvSpPr>
              <a:spLocks noChangeArrowheads="1"/>
            </p:cNvSpPr>
            <p:nvPr/>
          </p:nvSpPr>
          <p:spPr bwMode="auto">
            <a:xfrm>
              <a:off x="3945" y="3094"/>
              <a:ext cx="68"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a:t>
              </a:r>
              <a:endParaRPr lang="en-US"/>
            </a:p>
          </p:txBody>
        </p:sp>
        <p:sp>
          <p:nvSpPr>
            <p:cNvPr id="2957957" name="Rectangle 645"/>
            <p:cNvSpPr>
              <a:spLocks noChangeArrowheads="1"/>
            </p:cNvSpPr>
            <p:nvPr/>
          </p:nvSpPr>
          <p:spPr bwMode="auto">
            <a:xfrm>
              <a:off x="4289" y="3094"/>
              <a:ext cx="92"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M</a:t>
              </a:r>
              <a:endParaRPr lang="en-US"/>
            </a:p>
          </p:txBody>
        </p:sp>
        <p:sp>
          <p:nvSpPr>
            <p:cNvPr id="2957958" name="Rectangle 646"/>
            <p:cNvSpPr>
              <a:spLocks noChangeArrowheads="1"/>
            </p:cNvSpPr>
            <p:nvPr/>
          </p:nvSpPr>
          <p:spPr bwMode="auto">
            <a:xfrm>
              <a:off x="4483" y="3094"/>
              <a:ext cx="65"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T</a:t>
              </a:r>
              <a:endParaRPr lang="en-US"/>
            </a:p>
          </p:txBody>
        </p:sp>
        <p:sp>
          <p:nvSpPr>
            <p:cNvPr id="2957959" name="Rectangle 647"/>
            <p:cNvSpPr>
              <a:spLocks noChangeArrowheads="1"/>
            </p:cNvSpPr>
            <p:nvPr/>
          </p:nvSpPr>
          <p:spPr bwMode="auto">
            <a:xfrm>
              <a:off x="4847" y="3094"/>
              <a:ext cx="65"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T</a:t>
              </a:r>
              <a:endParaRPr lang="en-US"/>
            </a:p>
          </p:txBody>
        </p:sp>
        <p:sp>
          <p:nvSpPr>
            <p:cNvPr id="2957960" name="Rectangle 648"/>
            <p:cNvSpPr>
              <a:spLocks noChangeArrowheads="1"/>
            </p:cNvSpPr>
            <p:nvPr/>
          </p:nvSpPr>
          <p:spPr bwMode="auto">
            <a:xfrm>
              <a:off x="4655" y="3094"/>
              <a:ext cx="108"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W</a:t>
              </a:r>
              <a:endParaRPr lang="en-US"/>
            </a:p>
          </p:txBody>
        </p:sp>
        <p:sp>
          <p:nvSpPr>
            <p:cNvPr id="2957961" name="Rectangle 649"/>
            <p:cNvSpPr>
              <a:spLocks noChangeArrowheads="1"/>
            </p:cNvSpPr>
            <p:nvPr/>
          </p:nvSpPr>
          <p:spPr bwMode="auto">
            <a:xfrm>
              <a:off x="5021" y="3094"/>
              <a:ext cx="62"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F</a:t>
              </a:r>
              <a:endParaRPr lang="en-US"/>
            </a:p>
          </p:txBody>
        </p:sp>
        <p:sp>
          <p:nvSpPr>
            <p:cNvPr id="2957962" name="Rectangle 650"/>
            <p:cNvSpPr>
              <a:spLocks noChangeArrowheads="1"/>
            </p:cNvSpPr>
            <p:nvPr/>
          </p:nvSpPr>
          <p:spPr bwMode="auto">
            <a:xfrm>
              <a:off x="5204" y="3094"/>
              <a:ext cx="68"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a:t>
              </a:r>
              <a:endParaRPr lang="en-US"/>
            </a:p>
          </p:txBody>
        </p:sp>
      </p:grpSp>
      <p:grpSp>
        <p:nvGrpSpPr>
          <p:cNvPr id="4" name="Group 730"/>
          <p:cNvGrpSpPr>
            <a:grpSpLocks/>
          </p:cNvGrpSpPr>
          <p:nvPr/>
        </p:nvGrpSpPr>
        <p:grpSpPr bwMode="auto">
          <a:xfrm>
            <a:off x="312738" y="2605088"/>
            <a:ext cx="8485187" cy="1103312"/>
            <a:chOff x="197" y="1641"/>
            <a:chExt cx="5345" cy="695"/>
          </a:xfrm>
        </p:grpSpPr>
        <p:sp>
          <p:nvSpPr>
            <p:cNvPr id="2958026" name="Rectangle 714"/>
            <p:cNvSpPr>
              <a:spLocks noChangeArrowheads="1"/>
            </p:cNvSpPr>
            <p:nvPr/>
          </p:nvSpPr>
          <p:spPr bwMode="auto">
            <a:xfrm>
              <a:off x="5144" y="1851"/>
              <a:ext cx="140" cy="362"/>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27" name="Rectangle 715"/>
            <p:cNvSpPr>
              <a:spLocks noChangeArrowheads="1"/>
            </p:cNvSpPr>
            <p:nvPr/>
          </p:nvSpPr>
          <p:spPr bwMode="auto">
            <a:xfrm>
              <a:off x="4965" y="1912"/>
              <a:ext cx="138" cy="30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28" name="Rectangle 716"/>
            <p:cNvSpPr>
              <a:spLocks noChangeArrowheads="1"/>
            </p:cNvSpPr>
            <p:nvPr/>
          </p:nvSpPr>
          <p:spPr bwMode="auto">
            <a:xfrm>
              <a:off x="4786" y="1971"/>
              <a:ext cx="134" cy="242"/>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29" name="Rectangle 717"/>
            <p:cNvSpPr>
              <a:spLocks noChangeArrowheads="1"/>
            </p:cNvSpPr>
            <p:nvPr/>
          </p:nvSpPr>
          <p:spPr bwMode="auto">
            <a:xfrm>
              <a:off x="4607" y="2008"/>
              <a:ext cx="141" cy="196"/>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30" name="Rectangle 718"/>
            <p:cNvSpPr>
              <a:spLocks noChangeArrowheads="1"/>
            </p:cNvSpPr>
            <p:nvPr/>
          </p:nvSpPr>
          <p:spPr bwMode="auto">
            <a:xfrm>
              <a:off x="4425" y="2073"/>
              <a:ext cx="133" cy="13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31" name="Rectangle 719"/>
            <p:cNvSpPr>
              <a:spLocks noChangeArrowheads="1"/>
            </p:cNvSpPr>
            <p:nvPr/>
          </p:nvSpPr>
          <p:spPr bwMode="auto">
            <a:xfrm>
              <a:off x="4240" y="2134"/>
              <a:ext cx="137" cy="79"/>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33" name="Rectangle 721"/>
            <p:cNvSpPr>
              <a:spLocks noChangeArrowheads="1"/>
            </p:cNvSpPr>
            <p:nvPr/>
          </p:nvSpPr>
          <p:spPr bwMode="auto">
            <a:xfrm>
              <a:off x="3888" y="1849"/>
              <a:ext cx="133" cy="365"/>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34" name="Rectangle 722"/>
            <p:cNvSpPr>
              <a:spLocks noChangeArrowheads="1"/>
            </p:cNvSpPr>
            <p:nvPr/>
          </p:nvSpPr>
          <p:spPr bwMode="auto">
            <a:xfrm>
              <a:off x="3699" y="1913"/>
              <a:ext cx="150" cy="30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35" name="Rectangle 723"/>
            <p:cNvSpPr>
              <a:spLocks noChangeArrowheads="1"/>
            </p:cNvSpPr>
            <p:nvPr/>
          </p:nvSpPr>
          <p:spPr bwMode="auto">
            <a:xfrm>
              <a:off x="3520" y="1965"/>
              <a:ext cx="137" cy="249"/>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36" name="Rectangle 724"/>
            <p:cNvSpPr>
              <a:spLocks noChangeArrowheads="1"/>
            </p:cNvSpPr>
            <p:nvPr/>
          </p:nvSpPr>
          <p:spPr bwMode="auto">
            <a:xfrm>
              <a:off x="3342" y="2009"/>
              <a:ext cx="132" cy="196"/>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37" name="Rectangle 725"/>
            <p:cNvSpPr>
              <a:spLocks noChangeArrowheads="1"/>
            </p:cNvSpPr>
            <p:nvPr/>
          </p:nvSpPr>
          <p:spPr bwMode="auto">
            <a:xfrm>
              <a:off x="3159" y="2074"/>
              <a:ext cx="136" cy="13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38" name="Rectangle 726"/>
            <p:cNvSpPr>
              <a:spLocks noChangeArrowheads="1"/>
            </p:cNvSpPr>
            <p:nvPr/>
          </p:nvSpPr>
          <p:spPr bwMode="auto">
            <a:xfrm>
              <a:off x="2978" y="2136"/>
              <a:ext cx="136" cy="78"/>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20" name="Rectangle 708"/>
            <p:cNvSpPr>
              <a:spLocks noChangeArrowheads="1"/>
            </p:cNvSpPr>
            <p:nvPr/>
          </p:nvSpPr>
          <p:spPr bwMode="auto">
            <a:xfrm>
              <a:off x="2623" y="1851"/>
              <a:ext cx="140" cy="36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21" name="Rectangle 709"/>
            <p:cNvSpPr>
              <a:spLocks noChangeArrowheads="1"/>
            </p:cNvSpPr>
            <p:nvPr/>
          </p:nvSpPr>
          <p:spPr bwMode="auto">
            <a:xfrm>
              <a:off x="2441" y="1911"/>
              <a:ext cx="141" cy="30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22" name="Rectangle 710"/>
            <p:cNvSpPr>
              <a:spLocks noChangeArrowheads="1"/>
            </p:cNvSpPr>
            <p:nvPr/>
          </p:nvSpPr>
          <p:spPr bwMode="auto">
            <a:xfrm>
              <a:off x="2259" y="1972"/>
              <a:ext cx="140" cy="240"/>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23" name="Rectangle 711"/>
            <p:cNvSpPr>
              <a:spLocks noChangeArrowheads="1"/>
            </p:cNvSpPr>
            <p:nvPr/>
          </p:nvSpPr>
          <p:spPr bwMode="auto">
            <a:xfrm>
              <a:off x="2078" y="2007"/>
              <a:ext cx="137" cy="196"/>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24" name="Rectangle 712"/>
            <p:cNvSpPr>
              <a:spLocks noChangeArrowheads="1"/>
            </p:cNvSpPr>
            <p:nvPr/>
          </p:nvSpPr>
          <p:spPr bwMode="auto">
            <a:xfrm>
              <a:off x="1895" y="2072"/>
              <a:ext cx="133" cy="13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25" name="Rectangle 713"/>
            <p:cNvSpPr>
              <a:spLocks noChangeArrowheads="1"/>
            </p:cNvSpPr>
            <p:nvPr/>
          </p:nvSpPr>
          <p:spPr bwMode="auto">
            <a:xfrm>
              <a:off x="1714" y="2136"/>
              <a:ext cx="133" cy="76"/>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8009" name="Rectangle 697"/>
            <p:cNvSpPr>
              <a:spLocks noChangeArrowheads="1"/>
            </p:cNvSpPr>
            <p:nvPr/>
          </p:nvSpPr>
          <p:spPr bwMode="auto">
            <a:xfrm>
              <a:off x="4061" y="1816"/>
              <a:ext cx="132" cy="39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miter lim="800000"/>
              <a:headEnd/>
              <a:tailEnd/>
            </a:ln>
          </p:spPr>
          <p:txBody>
            <a:bodyPr/>
            <a:lstStyle/>
            <a:p>
              <a:endParaRPr lang="en-US"/>
            </a:p>
          </p:txBody>
        </p:sp>
        <p:sp>
          <p:nvSpPr>
            <p:cNvPr id="2958010" name="Rectangle 698"/>
            <p:cNvSpPr>
              <a:spLocks noChangeArrowheads="1"/>
            </p:cNvSpPr>
            <p:nvPr/>
          </p:nvSpPr>
          <p:spPr bwMode="auto">
            <a:xfrm>
              <a:off x="5309" y="1818"/>
              <a:ext cx="141" cy="39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miter lim="800000"/>
              <a:headEnd/>
              <a:tailEnd/>
            </a:ln>
          </p:spPr>
          <p:txBody>
            <a:bodyPr/>
            <a:lstStyle/>
            <a:p>
              <a:endParaRPr lang="en-US"/>
            </a:p>
          </p:txBody>
        </p:sp>
        <p:sp>
          <p:nvSpPr>
            <p:cNvPr id="2958011" name="Rectangle 699"/>
            <p:cNvSpPr>
              <a:spLocks noChangeArrowheads="1"/>
            </p:cNvSpPr>
            <p:nvPr/>
          </p:nvSpPr>
          <p:spPr bwMode="auto">
            <a:xfrm>
              <a:off x="267" y="1815"/>
              <a:ext cx="134" cy="39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miter lim="800000"/>
              <a:headEnd/>
              <a:tailEnd/>
            </a:ln>
          </p:spPr>
          <p:txBody>
            <a:bodyPr/>
            <a:lstStyle/>
            <a:p>
              <a:endParaRPr lang="en-US"/>
            </a:p>
          </p:txBody>
        </p:sp>
        <p:sp>
          <p:nvSpPr>
            <p:cNvPr id="2958012" name="Rectangle 700"/>
            <p:cNvSpPr>
              <a:spLocks noChangeArrowheads="1"/>
            </p:cNvSpPr>
            <p:nvPr/>
          </p:nvSpPr>
          <p:spPr bwMode="auto">
            <a:xfrm>
              <a:off x="1532" y="1815"/>
              <a:ext cx="138" cy="39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miter lim="800000"/>
              <a:headEnd/>
              <a:tailEnd/>
            </a:ln>
          </p:spPr>
          <p:txBody>
            <a:bodyPr/>
            <a:lstStyle/>
            <a:p>
              <a:endParaRPr lang="en-US"/>
            </a:p>
          </p:txBody>
        </p:sp>
        <p:sp>
          <p:nvSpPr>
            <p:cNvPr id="2958013" name="Rectangle 701"/>
            <p:cNvSpPr>
              <a:spLocks noChangeArrowheads="1"/>
            </p:cNvSpPr>
            <p:nvPr/>
          </p:nvSpPr>
          <p:spPr bwMode="auto">
            <a:xfrm>
              <a:off x="2797" y="1817"/>
              <a:ext cx="132" cy="39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miter lim="800000"/>
              <a:headEnd/>
              <a:tailEnd/>
            </a:ln>
          </p:spPr>
          <p:txBody>
            <a:bodyPr/>
            <a:lstStyle/>
            <a:p>
              <a:endParaRPr lang="en-US"/>
            </a:p>
          </p:txBody>
        </p:sp>
        <p:sp>
          <p:nvSpPr>
            <p:cNvPr id="2957400" name="Freeform 88"/>
            <p:cNvSpPr>
              <a:spLocks/>
            </p:cNvSpPr>
            <p:nvPr/>
          </p:nvSpPr>
          <p:spPr bwMode="auto">
            <a:xfrm>
              <a:off x="2929" y="1816"/>
              <a:ext cx="1132" cy="397"/>
            </a:xfrm>
            <a:custGeom>
              <a:avLst/>
              <a:gdLst/>
              <a:ahLst/>
              <a:cxnLst>
                <a:cxn ang="0">
                  <a:pos x="1336" y="201"/>
                </a:cxn>
                <a:cxn ang="0">
                  <a:pos x="1564" y="201"/>
                </a:cxn>
                <a:cxn ang="0">
                  <a:pos x="1564" y="794"/>
                </a:cxn>
                <a:cxn ang="0">
                  <a:pos x="1649" y="794"/>
                </a:cxn>
                <a:cxn ang="0">
                  <a:pos x="1649" y="71"/>
                </a:cxn>
                <a:cxn ang="0">
                  <a:pos x="1877" y="71"/>
                </a:cxn>
                <a:cxn ang="0">
                  <a:pos x="1877" y="794"/>
                </a:cxn>
                <a:cxn ang="0">
                  <a:pos x="1946" y="794"/>
                </a:cxn>
                <a:cxn ang="0">
                  <a:pos x="1946" y="0"/>
                </a:cxn>
                <a:cxn ang="0">
                  <a:pos x="0" y="0"/>
                </a:cxn>
                <a:cxn ang="0">
                  <a:pos x="0" y="794"/>
                </a:cxn>
                <a:cxn ang="0">
                  <a:pos x="85" y="794"/>
                </a:cxn>
                <a:cxn ang="0">
                  <a:pos x="85" y="639"/>
                </a:cxn>
                <a:cxn ang="0">
                  <a:pos x="313" y="639"/>
                </a:cxn>
                <a:cxn ang="0">
                  <a:pos x="313" y="794"/>
                </a:cxn>
                <a:cxn ang="0">
                  <a:pos x="398" y="794"/>
                </a:cxn>
                <a:cxn ang="0">
                  <a:pos x="398" y="524"/>
                </a:cxn>
                <a:cxn ang="0">
                  <a:pos x="625" y="524"/>
                </a:cxn>
                <a:cxn ang="0">
                  <a:pos x="625" y="794"/>
                </a:cxn>
                <a:cxn ang="0">
                  <a:pos x="711" y="794"/>
                </a:cxn>
                <a:cxn ang="0">
                  <a:pos x="711" y="397"/>
                </a:cxn>
                <a:cxn ang="0">
                  <a:pos x="938" y="397"/>
                </a:cxn>
                <a:cxn ang="0">
                  <a:pos x="938" y="794"/>
                </a:cxn>
                <a:cxn ang="0">
                  <a:pos x="1024" y="794"/>
                </a:cxn>
                <a:cxn ang="0">
                  <a:pos x="1024" y="314"/>
                </a:cxn>
                <a:cxn ang="0">
                  <a:pos x="1251" y="314"/>
                </a:cxn>
                <a:cxn ang="0">
                  <a:pos x="1251" y="794"/>
                </a:cxn>
                <a:cxn ang="0">
                  <a:pos x="1336" y="794"/>
                </a:cxn>
                <a:cxn ang="0">
                  <a:pos x="1336" y="201"/>
                </a:cxn>
              </a:cxnLst>
              <a:rect l="0" t="0" r="r" b="b"/>
              <a:pathLst>
                <a:path w="1946" h="794">
                  <a:moveTo>
                    <a:pt x="1336" y="201"/>
                  </a:moveTo>
                  <a:lnTo>
                    <a:pt x="1564" y="201"/>
                  </a:lnTo>
                  <a:lnTo>
                    <a:pt x="1564" y="794"/>
                  </a:lnTo>
                  <a:lnTo>
                    <a:pt x="1649" y="794"/>
                  </a:lnTo>
                  <a:lnTo>
                    <a:pt x="1649" y="71"/>
                  </a:lnTo>
                  <a:lnTo>
                    <a:pt x="1877" y="71"/>
                  </a:lnTo>
                  <a:lnTo>
                    <a:pt x="1877" y="794"/>
                  </a:lnTo>
                  <a:lnTo>
                    <a:pt x="1946" y="794"/>
                  </a:lnTo>
                  <a:lnTo>
                    <a:pt x="1946" y="0"/>
                  </a:lnTo>
                  <a:lnTo>
                    <a:pt x="0" y="0"/>
                  </a:lnTo>
                  <a:lnTo>
                    <a:pt x="0" y="794"/>
                  </a:lnTo>
                  <a:lnTo>
                    <a:pt x="85" y="794"/>
                  </a:lnTo>
                  <a:lnTo>
                    <a:pt x="85" y="639"/>
                  </a:lnTo>
                  <a:lnTo>
                    <a:pt x="313" y="639"/>
                  </a:lnTo>
                  <a:lnTo>
                    <a:pt x="313" y="794"/>
                  </a:lnTo>
                  <a:lnTo>
                    <a:pt x="398" y="794"/>
                  </a:lnTo>
                  <a:lnTo>
                    <a:pt x="398" y="524"/>
                  </a:lnTo>
                  <a:lnTo>
                    <a:pt x="625" y="524"/>
                  </a:lnTo>
                  <a:lnTo>
                    <a:pt x="625" y="794"/>
                  </a:lnTo>
                  <a:lnTo>
                    <a:pt x="711" y="794"/>
                  </a:lnTo>
                  <a:lnTo>
                    <a:pt x="711" y="397"/>
                  </a:lnTo>
                  <a:lnTo>
                    <a:pt x="938" y="397"/>
                  </a:lnTo>
                  <a:lnTo>
                    <a:pt x="938" y="794"/>
                  </a:lnTo>
                  <a:lnTo>
                    <a:pt x="1024" y="794"/>
                  </a:lnTo>
                  <a:lnTo>
                    <a:pt x="1024" y="314"/>
                  </a:lnTo>
                  <a:lnTo>
                    <a:pt x="1251" y="314"/>
                  </a:lnTo>
                  <a:lnTo>
                    <a:pt x="1251" y="794"/>
                  </a:lnTo>
                  <a:lnTo>
                    <a:pt x="1336" y="794"/>
                  </a:lnTo>
                  <a:lnTo>
                    <a:pt x="1336" y="201"/>
                  </a:lnTo>
                  <a:close/>
                </a:path>
              </a:pathLst>
            </a:custGeom>
            <a:solidFill>
              <a:srgbClr val="CCCCCC"/>
            </a:solidFill>
            <a:ln w="9525" cap="flat" cmpd="sng">
              <a:noFill/>
              <a:prstDash val="solid"/>
              <a:round/>
              <a:headEnd type="none" w="med" len="med"/>
              <a:tailEnd type="none" w="med" len="med"/>
            </a:ln>
            <a:effectLst/>
          </p:spPr>
          <p:txBody>
            <a:bodyPr/>
            <a:lstStyle/>
            <a:p>
              <a:endParaRPr lang="en-US"/>
            </a:p>
          </p:txBody>
        </p:sp>
        <p:sp>
          <p:nvSpPr>
            <p:cNvPr id="2957407" name="Freeform 95"/>
            <p:cNvSpPr>
              <a:spLocks/>
            </p:cNvSpPr>
            <p:nvPr/>
          </p:nvSpPr>
          <p:spPr bwMode="auto">
            <a:xfrm>
              <a:off x="1665" y="1816"/>
              <a:ext cx="1132" cy="397"/>
            </a:xfrm>
            <a:custGeom>
              <a:avLst/>
              <a:gdLst/>
              <a:ahLst/>
              <a:cxnLst>
                <a:cxn ang="0">
                  <a:pos x="1649" y="71"/>
                </a:cxn>
                <a:cxn ang="0">
                  <a:pos x="1877" y="71"/>
                </a:cxn>
                <a:cxn ang="0">
                  <a:pos x="1877" y="794"/>
                </a:cxn>
                <a:cxn ang="0">
                  <a:pos x="1946" y="794"/>
                </a:cxn>
                <a:cxn ang="0">
                  <a:pos x="1946" y="0"/>
                </a:cxn>
                <a:cxn ang="0">
                  <a:pos x="0" y="0"/>
                </a:cxn>
                <a:cxn ang="0">
                  <a:pos x="0" y="794"/>
                </a:cxn>
                <a:cxn ang="0">
                  <a:pos x="85" y="794"/>
                </a:cxn>
                <a:cxn ang="0">
                  <a:pos x="85" y="639"/>
                </a:cxn>
                <a:cxn ang="0">
                  <a:pos x="313" y="639"/>
                </a:cxn>
                <a:cxn ang="0">
                  <a:pos x="313" y="794"/>
                </a:cxn>
                <a:cxn ang="0">
                  <a:pos x="398" y="794"/>
                </a:cxn>
                <a:cxn ang="0">
                  <a:pos x="398" y="524"/>
                </a:cxn>
                <a:cxn ang="0">
                  <a:pos x="625" y="524"/>
                </a:cxn>
                <a:cxn ang="0">
                  <a:pos x="625" y="794"/>
                </a:cxn>
                <a:cxn ang="0">
                  <a:pos x="711" y="794"/>
                </a:cxn>
                <a:cxn ang="0">
                  <a:pos x="711" y="397"/>
                </a:cxn>
                <a:cxn ang="0">
                  <a:pos x="938" y="397"/>
                </a:cxn>
                <a:cxn ang="0">
                  <a:pos x="938" y="794"/>
                </a:cxn>
                <a:cxn ang="0">
                  <a:pos x="1024" y="794"/>
                </a:cxn>
                <a:cxn ang="0">
                  <a:pos x="1024" y="314"/>
                </a:cxn>
                <a:cxn ang="0">
                  <a:pos x="1251" y="314"/>
                </a:cxn>
                <a:cxn ang="0">
                  <a:pos x="1251" y="794"/>
                </a:cxn>
                <a:cxn ang="0">
                  <a:pos x="1336" y="794"/>
                </a:cxn>
                <a:cxn ang="0">
                  <a:pos x="1336" y="201"/>
                </a:cxn>
                <a:cxn ang="0">
                  <a:pos x="1564" y="201"/>
                </a:cxn>
                <a:cxn ang="0">
                  <a:pos x="1564" y="794"/>
                </a:cxn>
                <a:cxn ang="0">
                  <a:pos x="1649" y="794"/>
                </a:cxn>
                <a:cxn ang="0">
                  <a:pos x="1649" y="71"/>
                </a:cxn>
              </a:cxnLst>
              <a:rect l="0" t="0" r="r" b="b"/>
              <a:pathLst>
                <a:path w="1946" h="794">
                  <a:moveTo>
                    <a:pt x="1649" y="71"/>
                  </a:moveTo>
                  <a:lnTo>
                    <a:pt x="1877" y="71"/>
                  </a:lnTo>
                  <a:lnTo>
                    <a:pt x="1877" y="794"/>
                  </a:lnTo>
                  <a:lnTo>
                    <a:pt x="1946" y="794"/>
                  </a:lnTo>
                  <a:lnTo>
                    <a:pt x="1946" y="0"/>
                  </a:lnTo>
                  <a:lnTo>
                    <a:pt x="0" y="0"/>
                  </a:lnTo>
                  <a:lnTo>
                    <a:pt x="0" y="794"/>
                  </a:lnTo>
                  <a:lnTo>
                    <a:pt x="85" y="794"/>
                  </a:lnTo>
                  <a:lnTo>
                    <a:pt x="85" y="639"/>
                  </a:lnTo>
                  <a:lnTo>
                    <a:pt x="313" y="639"/>
                  </a:lnTo>
                  <a:lnTo>
                    <a:pt x="313" y="794"/>
                  </a:lnTo>
                  <a:lnTo>
                    <a:pt x="398" y="794"/>
                  </a:lnTo>
                  <a:lnTo>
                    <a:pt x="398" y="524"/>
                  </a:lnTo>
                  <a:lnTo>
                    <a:pt x="625" y="524"/>
                  </a:lnTo>
                  <a:lnTo>
                    <a:pt x="625" y="794"/>
                  </a:lnTo>
                  <a:lnTo>
                    <a:pt x="711" y="794"/>
                  </a:lnTo>
                  <a:lnTo>
                    <a:pt x="711" y="397"/>
                  </a:lnTo>
                  <a:lnTo>
                    <a:pt x="938" y="397"/>
                  </a:lnTo>
                  <a:lnTo>
                    <a:pt x="938" y="794"/>
                  </a:lnTo>
                  <a:lnTo>
                    <a:pt x="1024" y="794"/>
                  </a:lnTo>
                  <a:lnTo>
                    <a:pt x="1024" y="314"/>
                  </a:lnTo>
                  <a:lnTo>
                    <a:pt x="1251" y="314"/>
                  </a:lnTo>
                  <a:lnTo>
                    <a:pt x="1251" y="794"/>
                  </a:lnTo>
                  <a:lnTo>
                    <a:pt x="1336" y="794"/>
                  </a:lnTo>
                  <a:lnTo>
                    <a:pt x="1336" y="201"/>
                  </a:lnTo>
                  <a:lnTo>
                    <a:pt x="1564" y="201"/>
                  </a:lnTo>
                  <a:lnTo>
                    <a:pt x="1564" y="794"/>
                  </a:lnTo>
                  <a:lnTo>
                    <a:pt x="1649" y="794"/>
                  </a:lnTo>
                  <a:lnTo>
                    <a:pt x="1649" y="71"/>
                  </a:lnTo>
                  <a:close/>
                </a:path>
              </a:pathLst>
            </a:custGeom>
            <a:solidFill>
              <a:srgbClr val="CCCCCC"/>
            </a:solidFill>
            <a:ln w="9525" cap="flat" cmpd="sng">
              <a:noFill/>
              <a:prstDash val="solid"/>
              <a:round/>
              <a:headEnd type="none" w="med" len="med"/>
              <a:tailEnd type="none" w="med" len="med"/>
            </a:ln>
            <a:effectLst/>
          </p:spPr>
          <p:txBody>
            <a:bodyPr/>
            <a:lstStyle/>
            <a:p>
              <a:endParaRPr lang="en-US"/>
            </a:p>
          </p:txBody>
        </p:sp>
        <p:sp>
          <p:nvSpPr>
            <p:cNvPr id="2957414" name="Freeform 102"/>
            <p:cNvSpPr>
              <a:spLocks/>
            </p:cNvSpPr>
            <p:nvPr/>
          </p:nvSpPr>
          <p:spPr bwMode="auto">
            <a:xfrm>
              <a:off x="4193" y="1816"/>
              <a:ext cx="1123" cy="397"/>
            </a:xfrm>
            <a:custGeom>
              <a:avLst/>
              <a:gdLst/>
              <a:ahLst/>
              <a:cxnLst>
                <a:cxn ang="0">
                  <a:pos x="398" y="524"/>
                </a:cxn>
                <a:cxn ang="0">
                  <a:pos x="625" y="524"/>
                </a:cxn>
                <a:cxn ang="0">
                  <a:pos x="625" y="794"/>
                </a:cxn>
                <a:cxn ang="0">
                  <a:pos x="711" y="794"/>
                </a:cxn>
                <a:cxn ang="0">
                  <a:pos x="711" y="397"/>
                </a:cxn>
                <a:cxn ang="0">
                  <a:pos x="938" y="397"/>
                </a:cxn>
                <a:cxn ang="0">
                  <a:pos x="938" y="794"/>
                </a:cxn>
                <a:cxn ang="0">
                  <a:pos x="1024" y="794"/>
                </a:cxn>
                <a:cxn ang="0">
                  <a:pos x="1024" y="314"/>
                </a:cxn>
                <a:cxn ang="0">
                  <a:pos x="1251" y="314"/>
                </a:cxn>
                <a:cxn ang="0">
                  <a:pos x="1251" y="794"/>
                </a:cxn>
                <a:cxn ang="0">
                  <a:pos x="1336" y="794"/>
                </a:cxn>
                <a:cxn ang="0">
                  <a:pos x="1336" y="201"/>
                </a:cxn>
                <a:cxn ang="0">
                  <a:pos x="1564" y="201"/>
                </a:cxn>
                <a:cxn ang="0">
                  <a:pos x="1564" y="794"/>
                </a:cxn>
                <a:cxn ang="0">
                  <a:pos x="1649" y="794"/>
                </a:cxn>
                <a:cxn ang="0">
                  <a:pos x="1649" y="71"/>
                </a:cxn>
                <a:cxn ang="0">
                  <a:pos x="1877" y="71"/>
                </a:cxn>
                <a:cxn ang="0">
                  <a:pos x="1877" y="794"/>
                </a:cxn>
                <a:cxn ang="0">
                  <a:pos x="1931" y="794"/>
                </a:cxn>
                <a:cxn ang="0">
                  <a:pos x="1931" y="0"/>
                </a:cxn>
                <a:cxn ang="0">
                  <a:pos x="0" y="0"/>
                </a:cxn>
                <a:cxn ang="0">
                  <a:pos x="0" y="794"/>
                </a:cxn>
                <a:cxn ang="0">
                  <a:pos x="85" y="794"/>
                </a:cxn>
                <a:cxn ang="0">
                  <a:pos x="85" y="639"/>
                </a:cxn>
                <a:cxn ang="0">
                  <a:pos x="313" y="639"/>
                </a:cxn>
                <a:cxn ang="0">
                  <a:pos x="313" y="794"/>
                </a:cxn>
                <a:cxn ang="0">
                  <a:pos x="398" y="794"/>
                </a:cxn>
                <a:cxn ang="0">
                  <a:pos x="398" y="524"/>
                </a:cxn>
              </a:cxnLst>
              <a:rect l="0" t="0" r="r" b="b"/>
              <a:pathLst>
                <a:path w="1931" h="794">
                  <a:moveTo>
                    <a:pt x="398" y="524"/>
                  </a:moveTo>
                  <a:lnTo>
                    <a:pt x="625" y="524"/>
                  </a:lnTo>
                  <a:lnTo>
                    <a:pt x="625" y="794"/>
                  </a:lnTo>
                  <a:lnTo>
                    <a:pt x="711" y="794"/>
                  </a:lnTo>
                  <a:lnTo>
                    <a:pt x="711" y="397"/>
                  </a:lnTo>
                  <a:lnTo>
                    <a:pt x="938" y="397"/>
                  </a:lnTo>
                  <a:lnTo>
                    <a:pt x="938" y="794"/>
                  </a:lnTo>
                  <a:lnTo>
                    <a:pt x="1024" y="794"/>
                  </a:lnTo>
                  <a:lnTo>
                    <a:pt x="1024" y="314"/>
                  </a:lnTo>
                  <a:lnTo>
                    <a:pt x="1251" y="314"/>
                  </a:lnTo>
                  <a:lnTo>
                    <a:pt x="1251" y="794"/>
                  </a:lnTo>
                  <a:lnTo>
                    <a:pt x="1336" y="794"/>
                  </a:lnTo>
                  <a:lnTo>
                    <a:pt x="1336" y="201"/>
                  </a:lnTo>
                  <a:lnTo>
                    <a:pt x="1564" y="201"/>
                  </a:lnTo>
                  <a:lnTo>
                    <a:pt x="1564" y="794"/>
                  </a:lnTo>
                  <a:lnTo>
                    <a:pt x="1649" y="794"/>
                  </a:lnTo>
                  <a:lnTo>
                    <a:pt x="1649" y="71"/>
                  </a:lnTo>
                  <a:lnTo>
                    <a:pt x="1877" y="71"/>
                  </a:lnTo>
                  <a:lnTo>
                    <a:pt x="1877" y="794"/>
                  </a:lnTo>
                  <a:lnTo>
                    <a:pt x="1931" y="794"/>
                  </a:lnTo>
                  <a:lnTo>
                    <a:pt x="1931" y="0"/>
                  </a:lnTo>
                  <a:lnTo>
                    <a:pt x="0" y="0"/>
                  </a:lnTo>
                  <a:lnTo>
                    <a:pt x="0" y="794"/>
                  </a:lnTo>
                  <a:lnTo>
                    <a:pt x="85" y="794"/>
                  </a:lnTo>
                  <a:lnTo>
                    <a:pt x="85" y="639"/>
                  </a:lnTo>
                  <a:lnTo>
                    <a:pt x="313" y="639"/>
                  </a:lnTo>
                  <a:lnTo>
                    <a:pt x="313" y="794"/>
                  </a:lnTo>
                  <a:lnTo>
                    <a:pt x="398" y="794"/>
                  </a:lnTo>
                  <a:lnTo>
                    <a:pt x="398" y="524"/>
                  </a:lnTo>
                  <a:close/>
                </a:path>
              </a:pathLst>
            </a:custGeom>
            <a:solidFill>
              <a:srgbClr val="CCCCCC"/>
            </a:solidFill>
            <a:ln w="9525" cap="flat" cmpd="sng">
              <a:noFill/>
              <a:prstDash val="solid"/>
              <a:round/>
              <a:headEnd type="none" w="med" len="med"/>
              <a:tailEnd type="none" w="med" len="med"/>
            </a:ln>
            <a:effectLst/>
          </p:spPr>
          <p:txBody>
            <a:bodyPr/>
            <a:lstStyle/>
            <a:p>
              <a:endParaRPr lang="en-US"/>
            </a:p>
          </p:txBody>
        </p:sp>
        <p:sp>
          <p:nvSpPr>
            <p:cNvPr id="2957421" name="Rectangle 109"/>
            <p:cNvSpPr>
              <a:spLocks noChangeArrowheads="1"/>
            </p:cNvSpPr>
            <p:nvPr/>
          </p:nvSpPr>
          <p:spPr bwMode="auto">
            <a:xfrm>
              <a:off x="5449" y="1816"/>
              <a:ext cx="93" cy="397"/>
            </a:xfrm>
            <a:prstGeom prst="rect">
              <a:avLst/>
            </a:prstGeom>
            <a:solidFill>
              <a:srgbClr val="CCCCCC"/>
            </a:solidFill>
            <a:ln w="9525">
              <a:noFill/>
              <a:miter lim="800000"/>
              <a:headEnd/>
              <a:tailEnd/>
            </a:ln>
          </p:spPr>
          <p:txBody>
            <a:bodyPr/>
            <a:lstStyle/>
            <a:p>
              <a:endParaRPr lang="en-US"/>
            </a:p>
          </p:txBody>
        </p:sp>
        <p:sp>
          <p:nvSpPr>
            <p:cNvPr id="2957422" name="Rectangle 110"/>
            <p:cNvSpPr>
              <a:spLocks noChangeArrowheads="1"/>
            </p:cNvSpPr>
            <p:nvPr/>
          </p:nvSpPr>
          <p:spPr bwMode="auto">
            <a:xfrm>
              <a:off x="197" y="1816"/>
              <a:ext cx="72" cy="397"/>
            </a:xfrm>
            <a:prstGeom prst="rect">
              <a:avLst/>
            </a:prstGeom>
            <a:solidFill>
              <a:srgbClr val="CCCCCC"/>
            </a:solidFill>
            <a:ln w="9525">
              <a:noFill/>
              <a:miter lim="800000"/>
              <a:headEnd/>
              <a:tailEnd/>
            </a:ln>
          </p:spPr>
          <p:txBody>
            <a:bodyPr/>
            <a:lstStyle/>
            <a:p>
              <a:endParaRPr lang="en-US"/>
            </a:p>
          </p:txBody>
        </p:sp>
        <p:sp>
          <p:nvSpPr>
            <p:cNvPr id="2957423" name="Freeform 111"/>
            <p:cNvSpPr>
              <a:spLocks/>
            </p:cNvSpPr>
            <p:nvPr/>
          </p:nvSpPr>
          <p:spPr bwMode="auto">
            <a:xfrm>
              <a:off x="401" y="1816"/>
              <a:ext cx="1132" cy="397"/>
            </a:xfrm>
            <a:custGeom>
              <a:avLst/>
              <a:gdLst/>
              <a:ahLst/>
              <a:cxnLst>
                <a:cxn ang="0">
                  <a:pos x="85" y="639"/>
                </a:cxn>
                <a:cxn ang="0">
                  <a:pos x="313" y="639"/>
                </a:cxn>
                <a:cxn ang="0">
                  <a:pos x="313" y="794"/>
                </a:cxn>
                <a:cxn ang="0">
                  <a:pos x="398" y="794"/>
                </a:cxn>
                <a:cxn ang="0">
                  <a:pos x="398" y="524"/>
                </a:cxn>
                <a:cxn ang="0">
                  <a:pos x="625" y="524"/>
                </a:cxn>
                <a:cxn ang="0">
                  <a:pos x="625" y="794"/>
                </a:cxn>
                <a:cxn ang="0">
                  <a:pos x="711" y="794"/>
                </a:cxn>
                <a:cxn ang="0">
                  <a:pos x="711" y="397"/>
                </a:cxn>
                <a:cxn ang="0">
                  <a:pos x="938" y="397"/>
                </a:cxn>
                <a:cxn ang="0">
                  <a:pos x="938" y="794"/>
                </a:cxn>
                <a:cxn ang="0">
                  <a:pos x="1024" y="794"/>
                </a:cxn>
                <a:cxn ang="0">
                  <a:pos x="1024" y="314"/>
                </a:cxn>
                <a:cxn ang="0">
                  <a:pos x="1251" y="314"/>
                </a:cxn>
                <a:cxn ang="0">
                  <a:pos x="1251" y="794"/>
                </a:cxn>
                <a:cxn ang="0">
                  <a:pos x="1336" y="794"/>
                </a:cxn>
                <a:cxn ang="0">
                  <a:pos x="1336" y="201"/>
                </a:cxn>
                <a:cxn ang="0">
                  <a:pos x="1564" y="201"/>
                </a:cxn>
                <a:cxn ang="0">
                  <a:pos x="1564" y="794"/>
                </a:cxn>
                <a:cxn ang="0">
                  <a:pos x="1649" y="794"/>
                </a:cxn>
                <a:cxn ang="0">
                  <a:pos x="1649" y="71"/>
                </a:cxn>
                <a:cxn ang="0">
                  <a:pos x="1877" y="71"/>
                </a:cxn>
                <a:cxn ang="0">
                  <a:pos x="1877" y="794"/>
                </a:cxn>
                <a:cxn ang="0">
                  <a:pos x="1946" y="794"/>
                </a:cxn>
                <a:cxn ang="0">
                  <a:pos x="1946" y="0"/>
                </a:cxn>
                <a:cxn ang="0">
                  <a:pos x="0" y="0"/>
                </a:cxn>
                <a:cxn ang="0">
                  <a:pos x="0" y="794"/>
                </a:cxn>
                <a:cxn ang="0">
                  <a:pos x="85" y="794"/>
                </a:cxn>
                <a:cxn ang="0">
                  <a:pos x="85" y="639"/>
                </a:cxn>
              </a:cxnLst>
              <a:rect l="0" t="0" r="r" b="b"/>
              <a:pathLst>
                <a:path w="1946" h="794">
                  <a:moveTo>
                    <a:pt x="85" y="639"/>
                  </a:moveTo>
                  <a:lnTo>
                    <a:pt x="313" y="639"/>
                  </a:lnTo>
                  <a:lnTo>
                    <a:pt x="313" y="794"/>
                  </a:lnTo>
                  <a:lnTo>
                    <a:pt x="398" y="794"/>
                  </a:lnTo>
                  <a:lnTo>
                    <a:pt x="398" y="524"/>
                  </a:lnTo>
                  <a:lnTo>
                    <a:pt x="625" y="524"/>
                  </a:lnTo>
                  <a:lnTo>
                    <a:pt x="625" y="794"/>
                  </a:lnTo>
                  <a:lnTo>
                    <a:pt x="711" y="794"/>
                  </a:lnTo>
                  <a:lnTo>
                    <a:pt x="711" y="397"/>
                  </a:lnTo>
                  <a:lnTo>
                    <a:pt x="938" y="397"/>
                  </a:lnTo>
                  <a:lnTo>
                    <a:pt x="938" y="794"/>
                  </a:lnTo>
                  <a:lnTo>
                    <a:pt x="1024" y="794"/>
                  </a:lnTo>
                  <a:lnTo>
                    <a:pt x="1024" y="314"/>
                  </a:lnTo>
                  <a:lnTo>
                    <a:pt x="1251" y="314"/>
                  </a:lnTo>
                  <a:lnTo>
                    <a:pt x="1251" y="794"/>
                  </a:lnTo>
                  <a:lnTo>
                    <a:pt x="1336" y="794"/>
                  </a:lnTo>
                  <a:lnTo>
                    <a:pt x="1336" y="201"/>
                  </a:lnTo>
                  <a:lnTo>
                    <a:pt x="1564" y="201"/>
                  </a:lnTo>
                  <a:lnTo>
                    <a:pt x="1564" y="794"/>
                  </a:lnTo>
                  <a:lnTo>
                    <a:pt x="1649" y="794"/>
                  </a:lnTo>
                  <a:lnTo>
                    <a:pt x="1649" y="71"/>
                  </a:lnTo>
                  <a:lnTo>
                    <a:pt x="1877" y="71"/>
                  </a:lnTo>
                  <a:lnTo>
                    <a:pt x="1877" y="794"/>
                  </a:lnTo>
                  <a:lnTo>
                    <a:pt x="1946" y="794"/>
                  </a:lnTo>
                  <a:lnTo>
                    <a:pt x="1946" y="0"/>
                  </a:lnTo>
                  <a:lnTo>
                    <a:pt x="0" y="0"/>
                  </a:lnTo>
                  <a:lnTo>
                    <a:pt x="0" y="794"/>
                  </a:lnTo>
                  <a:lnTo>
                    <a:pt x="85" y="794"/>
                  </a:lnTo>
                  <a:lnTo>
                    <a:pt x="85" y="639"/>
                  </a:lnTo>
                  <a:close/>
                </a:path>
              </a:pathLst>
            </a:custGeom>
            <a:solidFill>
              <a:srgbClr val="CCCCCC"/>
            </a:solidFill>
            <a:ln w="9525" cap="flat" cmpd="sng">
              <a:noFill/>
              <a:prstDash val="solid"/>
              <a:round/>
              <a:headEnd/>
              <a:tailEnd/>
            </a:ln>
            <a:effectLst/>
          </p:spPr>
          <p:txBody>
            <a:bodyPr/>
            <a:lstStyle/>
            <a:p>
              <a:endParaRPr lang="en-US"/>
            </a:p>
          </p:txBody>
        </p:sp>
        <p:sp>
          <p:nvSpPr>
            <p:cNvPr id="2957464" name="Rectangle 152"/>
            <p:cNvSpPr>
              <a:spLocks noChangeArrowheads="1"/>
            </p:cNvSpPr>
            <p:nvPr/>
          </p:nvSpPr>
          <p:spPr bwMode="auto">
            <a:xfrm>
              <a:off x="1360" y="1851"/>
              <a:ext cx="133" cy="362"/>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471" name="Rectangle 159"/>
            <p:cNvSpPr>
              <a:spLocks noChangeArrowheads="1"/>
            </p:cNvSpPr>
            <p:nvPr/>
          </p:nvSpPr>
          <p:spPr bwMode="auto">
            <a:xfrm>
              <a:off x="1178" y="1912"/>
              <a:ext cx="134" cy="30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478" name="Rectangle 166"/>
            <p:cNvSpPr>
              <a:spLocks noChangeArrowheads="1"/>
            </p:cNvSpPr>
            <p:nvPr/>
          </p:nvSpPr>
          <p:spPr bwMode="auto">
            <a:xfrm>
              <a:off x="996" y="1973"/>
              <a:ext cx="133" cy="240"/>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490" name="Rectangle 178"/>
            <p:cNvSpPr>
              <a:spLocks noChangeArrowheads="1"/>
            </p:cNvSpPr>
            <p:nvPr/>
          </p:nvSpPr>
          <p:spPr bwMode="auto">
            <a:xfrm>
              <a:off x="815" y="2008"/>
              <a:ext cx="137" cy="196"/>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498" name="Rectangle 186"/>
            <p:cNvSpPr>
              <a:spLocks noChangeArrowheads="1"/>
            </p:cNvSpPr>
            <p:nvPr/>
          </p:nvSpPr>
          <p:spPr bwMode="auto">
            <a:xfrm>
              <a:off x="632" y="2073"/>
              <a:ext cx="133" cy="13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499" name="Rectangle 187"/>
            <p:cNvSpPr>
              <a:spLocks noChangeArrowheads="1"/>
            </p:cNvSpPr>
            <p:nvPr/>
          </p:nvSpPr>
          <p:spPr bwMode="auto">
            <a:xfrm>
              <a:off x="448" y="2134"/>
              <a:ext cx="136" cy="79"/>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lgn="ctr">
              <a:noFill/>
              <a:miter lim="800000"/>
              <a:headEnd/>
              <a:tailEnd/>
            </a:ln>
            <a:effectLst/>
          </p:spPr>
          <p:txBody>
            <a:bodyPr/>
            <a:lstStyle/>
            <a:p>
              <a:endParaRPr lang="en-US"/>
            </a:p>
          </p:txBody>
        </p:sp>
        <p:sp>
          <p:nvSpPr>
            <p:cNvPr id="2957648" name="Line 336"/>
            <p:cNvSpPr>
              <a:spLocks noChangeShapeType="1"/>
            </p:cNvSpPr>
            <p:nvPr/>
          </p:nvSpPr>
          <p:spPr bwMode="auto">
            <a:xfrm flipH="1">
              <a:off x="197" y="1816"/>
              <a:ext cx="5345" cy="0"/>
            </a:xfrm>
            <a:prstGeom prst="line">
              <a:avLst/>
            </a:prstGeom>
            <a:noFill/>
            <a:ln w="38100">
              <a:solidFill>
                <a:srgbClr val="000000"/>
              </a:solidFill>
              <a:round/>
              <a:headEnd/>
              <a:tailEnd/>
            </a:ln>
          </p:spPr>
          <p:txBody>
            <a:bodyPr/>
            <a:lstStyle/>
            <a:p>
              <a:endParaRPr lang="en-US"/>
            </a:p>
          </p:txBody>
        </p:sp>
        <p:sp>
          <p:nvSpPr>
            <p:cNvPr id="2957649" name="Line 337"/>
            <p:cNvSpPr>
              <a:spLocks noChangeShapeType="1"/>
            </p:cNvSpPr>
            <p:nvPr/>
          </p:nvSpPr>
          <p:spPr bwMode="auto">
            <a:xfrm>
              <a:off x="197" y="2213"/>
              <a:ext cx="5345" cy="0"/>
            </a:xfrm>
            <a:prstGeom prst="line">
              <a:avLst/>
            </a:prstGeom>
            <a:noFill/>
            <a:ln w="38100">
              <a:solidFill>
                <a:srgbClr val="000000"/>
              </a:solidFill>
              <a:round/>
              <a:headEnd/>
              <a:tailEnd/>
            </a:ln>
          </p:spPr>
          <p:txBody>
            <a:bodyPr/>
            <a:lstStyle/>
            <a:p>
              <a:endParaRPr lang="en-US"/>
            </a:p>
          </p:txBody>
        </p:sp>
        <p:sp>
          <p:nvSpPr>
            <p:cNvPr id="2957884" name="Rectangle 572"/>
            <p:cNvSpPr>
              <a:spLocks noChangeArrowheads="1"/>
            </p:cNvSpPr>
            <p:nvPr/>
          </p:nvSpPr>
          <p:spPr bwMode="auto">
            <a:xfrm>
              <a:off x="398" y="1641"/>
              <a:ext cx="2228" cy="144"/>
            </a:xfrm>
            <a:prstGeom prst="rect">
              <a:avLst/>
            </a:prstGeom>
            <a:noFill/>
            <a:ln w="9525">
              <a:noFill/>
              <a:miter lim="800000"/>
              <a:headEnd/>
              <a:tailEnd/>
            </a:ln>
          </p:spPr>
          <p:txBody>
            <a:bodyPr wrap="none" lIns="0" tIns="0" rIns="0" bIns="0">
              <a:spAutoFit/>
            </a:bodyPr>
            <a:lstStyle/>
            <a:p>
              <a:pPr marL="354013" indent="-354013" defTabSz="941388"/>
              <a:r>
                <a:rPr lang="en-US" sz="1500" b="1">
                  <a:solidFill>
                    <a:srgbClr val="000000"/>
                  </a:solidFill>
                  <a:latin typeface="Verdana" pitchFamily="34" charset="0"/>
                </a:rPr>
                <a:t>Cumulative (Differential) Backup</a:t>
              </a:r>
              <a:endParaRPr lang="en-US"/>
            </a:p>
          </p:txBody>
        </p:sp>
        <p:sp>
          <p:nvSpPr>
            <p:cNvPr id="2957963" name="Rectangle 651"/>
            <p:cNvSpPr>
              <a:spLocks noChangeArrowheads="1"/>
            </p:cNvSpPr>
            <p:nvPr/>
          </p:nvSpPr>
          <p:spPr bwMode="auto">
            <a:xfrm>
              <a:off x="294" y="2215"/>
              <a:ext cx="134"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Su</a:t>
              </a:r>
              <a:endParaRPr lang="en-US"/>
            </a:p>
          </p:txBody>
        </p:sp>
        <p:sp>
          <p:nvSpPr>
            <p:cNvPr id="2957964" name="Rectangle 652"/>
            <p:cNvSpPr>
              <a:spLocks noChangeArrowheads="1"/>
            </p:cNvSpPr>
            <p:nvPr/>
          </p:nvSpPr>
          <p:spPr bwMode="auto">
            <a:xfrm>
              <a:off x="1552" y="2215"/>
              <a:ext cx="136"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Su</a:t>
              </a:r>
              <a:endParaRPr lang="en-US"/>
            </a:p>
          </p:txBody>
        </p:sp>
        <p:sp>
          <p:nvSpPr>
            <p:cNvPr id="2957965" name="Rectangle 653"/>
            <p:cNvSpPr>
              <a:spLocks noChangeArrowheads="1"/>
            </p:cNvSpPr>
            <p:nvPr/>
          </p:nvSpPr>
          <p:spPr bwMode="auto">
            <a:xfrm>
              <a:off x="2818" y="2215"/>
              <a:ext cx="136"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Su</a:t>
              </a:r>
              <a:endParaRPr lang="en-US"/>
            </a:p>
          </p:txBody>
        </p:sp>
        <p:sp>
          <p:nvSpPr>
            <p:cNvPr id="2957966" name="Rectangle 654"/>
            <p:cNvSpPr>
              <a:spLocks noChangeArrowheads="1"/>
            </p:cNvSpPr>
            <p:nvPr/>
          </p:nvSpPr>
          <p:spPr bwMode="auto">
            <a:xfrm>
              <a:off x="4091" y="2215"/>
              <a:ext cx="136"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Su</a:t>
              </a:r>
              <a:endParaRPr lang="en-US"/>
            </a:p>
          </p:txBody>
        </p:sp>
        <p:sp>
          <p:nvSpPr>
            <p:cNvPr id="2957967" name="Rectangle 655"/>
            <p:cNvSpPr>
              <a:spLocks noChangeArrowheads="1"/>
            </p:cNvSpPr>
            <p:nvPr/>
          </p:nvSpPr>
          <p:spPr bwMode="auto">
            <a:xfrm>
              <a:off x="5344" y="2215"/>
              <a:ext cx="136"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Su</a:t>
              </a:r>
              <a:endParaRPr lang="en-US"/>
            </a:p>
          </p:txBody>
        </p:sp>
        <p:sp>
          <p:nvSpPr>
            <p:cNvPr id="2957968" name="Rectangle 656"/>
            <p:cNvSpPr>
              <a:spLocks noChangeArrowheads="1"/>
            </p:cNvSpPr>
            <p:nvPr/>
          </p:nvSpPr>
          <p:spPr bwMode="auto">
            <a:xfrm>
              <a:off x="497" y="2221"/>
              <a:ext cx="91"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M</a:t>
              </a:r>
              <a:endParaRPr lang="en-US"/>
            </a:p>
          </p:txBody>
        </p:sp>
        <p:sp>
          <p:nvSpPr>
            <p:cNvPr id="2957969" name="Rectangle 657"/>
            <p:cNvSpPr>
              <a:spLocks noChangeArrowheads="1"/>
            </p:cNvSpPr>
            <p:nvPr/>
          </p:nvSpPr>
          <p:spPr bwMode="auto">
            <a:xfrm>
              <a:off x="692" y="2221"/>
              <a:ext cx="66"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T</a:t>
              </a:r>
              <a:endParaRPr lang="en-US"/>
            </a:p>
          </p:txBody>
        </p:sp>
        <p:sp>
          <p:nvSpPr>
            <p:cNvPr id="2957970" name="Rectangle 658"/>
            <p:cNvSpPr>
              <a:spLocks noChangeArrowheads="1"/>
            </p:cNvSpPr>
            <p:nvPr/>
          </p:nvSpPr>
          <p:spPr bwMode="auto">
            <a:xfrm>
              <a:off x="1056" y="2221"/>
              <a:ext cx="66"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T</a:t>
              </a:r>
              <a:endParaRPr lang="en-US"/>
            </a:p>
          </p:txBody>
        </p:sp>
        <p:sp>
          <p:nvSpPr>
            <p:cNvPr id="2957971" name="Rectangle 659"/>
            <p:cNvSpPr>
              <a:spLocks noChangeArrowheads="1"/>
            </p:cNvSpPr>
            <p:nvPr/>
          </p:nvSpPr>
          <p:spPr bwMode="auto">
            <a:xfrm>
              <a:off x="849" y="2221"/>
              <a:ext cx="109"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W</a:t>
              </a:r>
              <a:endParaRPr lang="en-US"/>
            </a:p>
          </p:txBody>
        </p:sp>
        <p:sp>
          <p:nvSpPr>
            <p:cNvPr id="2957972" name="Rectangle 660"/>
            <p:cNvSpPr>
              <a:spLocks noChangeArrowheads="1"/>
            </p:cNvSpPr>
            <p:nvPr/>
          </p:nvSpPr>
          <p:spPr bwMode="auto">
            <a:xfrm>
              <a:off x="1230" y="2221"/>
              <a:ext cx="63"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F</a:t>
              </a:r>
              <a:endParaRPr lang="en-US"/>
            </a:p>
          </p:txBody>
        </p:sp>
        <p:sp>
          <p:nvSpPr>
            <p:cNvPr id="2957973" name="Rectangle 661"/>
            <p:cNvSpPr>
              <a:spLocks noChangeArrowheads="1"/>
            </p:cNvSpPr>
            <p:nvPr/>
          </p:nvSpPr>
          <p:spPr bwMode="auto">
            <a:xfrm>
              <a:off x="1412" y="2221"/>
              <a:ext cx="68"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a:t>
              </a:r>
              <a:endParaRPr lang="en-US"/>
            </a:p>
          </p:txBody>
        </p:sp>
        <p:sp>
          <p:nvSpPr>
            <p:cNvPr id="2957974" name="Rectangle 662"/>
            <p:cNvSpPr>
              <a:spLocks noChangeArrowheads="1"/>
            </p:cNvSpPr>
            <p:nvPr/>
          </p:nvSpPr>
          <p:spPr bwMode="auto">
            <a:xfrm>
              <a:off x="1764" y="2221"/>
              <a:ext cx="91"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M</a:t>
              </a:r>
              <a:endParaRPr lang="en-US"/>
            </a:p>
          </p:txBody>
        </p:sp>
        <p:sp>
          <p:nvSpPr>
            <p:cNvPr id="2957975" name="Rectangle 663"/>
            <p:cNvSpPr>
              <a:spLocks noChangeArrowheads="1"/>
            </p:cNvSpPr>
            <p:nvPr/>
          </p:nvSpPr>
          <p:spPr bwMode="auto">
            <a:xfrm>
              <a:off x="1958" y="2221"/>
              <a:ext cx="65"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T</a:t>
              </a:r>
              <a:endParaRPr lang="en-US"/>
            </a:p>
          </p:txBody>
        </p:sp>
        <p:sp>
          <p:nvSpPr>
            <p:cNvPr id="2957976" name="Rectangle 664"/>
            <p:cNvSpPr>
              <a:spLocks noChangeArrowheads="1"/>
            </p:cNvSpPr>
            <p:nvPr/>
          </p:nvSpPr>
          <p:spPr bwMode="auto">
            <a:xfrm>
              <a:off x="2321" y="2221"/>
              <a:ext cx="65"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T</a:t>
              </a:r>
              <a:endParaRPr lang="en-US"/>
            </a:p>
          </p:txBody>
        </p:sp>
        <p:sp>
          <p:nvSpPr>
            <p:cNvPr id="2957977" name="Rectangle 665"/>
            <p:cNvSpPr>
              <a:spLocks noChangeArrowheads="1"/>
            </p:cNvSpPr>
            <p:nvPr/>
          </p:nvSpPr>
          <p:spPr bwMode="auto">
            <a:xfrm>
              <a:off x="2123" y="2221"/>
              <a:ext cx="108"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W</a:t>
              </a:r>
              <a:endParaRPr lang="en-US"/>
            </a:p>
          </p:txBody>
        </p:sp>
        <p:sp>
          <p:nvSpPr>
            <p:cNvPr id="2957978" name="Rectangle 666"/>
            <p:cNvSpPr>
              <a:spLocks noChangeArrowheads="1"/>
            </p:cNvSpPr>
            <p:nvPr/>
          </p:nvSpPr>
          <p:spPr bwMode="auto">
            <a:xfrm>
              <a:off x="2497" y="2221"/>
              <a:ext cx="62"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F</a:t>
              </a:r>
              <a:endParaRPr lang="en-US"/>
            </a:p>
          </p:txBody>
        </p:sp>
        <p:sp>
          <p:nvSpPr>
            <p:cNvPr id="2957979" name="Rectangle 667"/>
            <p:cNvSpPr>
              <a:spLocks noChangeArrowheads="1"/>
            </p:cNvSpPr>
            <p:nvPr/>
          </p:nvSpPr>
          <p:spPr bwMode="auto">
            <a:xfrm>
              <a:off x="2678" y="2221"/>
              <a:ext cx="68"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a:t>
              </a:r>
              <a:endParaRPr lang="en-US"/>
            </a:p>
          </p:txBody>
        </p:sp>
        <p:sp>
          <p:nvSpPr>
            <p:cNvPr id="2957980" name="Rectangle 668"/>
            <p:cNvSpPr>
              <a:spLocks noChangeArrowheads="1"/>
            </p:cNvSpPr>
            <p:nvPr/>
          </p:nvSpPr>
          <p:spPr bwMode="auto">
            <a:xfrm>
              <a:off x="3030" y="2221"/>
              <a:ext cx="91"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M</a:t>
              </a:r>
              <a:endParaRPr lang="en-US"/>
            </a:p>
          </p:txBody>
        </p:sp>
        <p:sp>
          <p:nvSpPr>
            <p:cNvPr id="2957981" name="Rectangle 669"/>
            <p:cNvSpPr>
              <a:spLocks noChangeArrowheads="1"/>
            </p:cNvSpPr>
            <p:nvPr/>
          </p:nvSpPr>
          <p:spPr bwMode="auto">
            <a:xfrm>
              <a:off x="3223" y="2221"/>
              <a:ext cx="65"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T</a:t>
              </a:r>
              <a:endParaRPr lang="en-US"/>
            </a:p>
          </p:txBody>
        </p:sp>
        <p:sp>
          <p:nvSpPr>
            <p:cNvPr id="2957982" name="Rectangle 670"/>
            <p:cNvSpPr>
              <a:spLocks noChangeArrowheads="1"/>
            </p:cNvSpPr>
            <p:nvPr/>
          </p:nvSpPr>
          <p:spPr bwMode="auto">
            <a:xfrm>
              <a:off x="3587" y="2221"/>
              <a:ext cx="65"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T</a:t>
              </a:r>
              <a:endParaRPr lang="en-US"/>
            </a:p>
          </p:txBody>
        </p:sp>
        <p:sp>
          <p:nvSpPr>
            <p:cNvPr id="2957983" name="Rectangle 671"/>
            <p:cNvSpPr>
              <a:spLocks noChangeArrowheads="1"/>
            </p:cNvSpPr>
            <p:nvPr/>
          </p:nvSpPr>
          <p:spPr bwMode="auto">
            <a:xfrm>
              <a:off x="3391" y="2221"/>
              <a:ext cx="107"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W</a:t>
              </a:r>
              <a:endParaRPr lang="en-US"/>
            </a:p>
          </p:txBody>
        </p:sp>
        <p:sp>
          <p:nvSpPr>
            <p:cNvPr id="2957984" name="Rectangle 672"/>
            <p:cNvSpPr>
              <a:spLocks noChangeArrowheads="1"/>
            </p:cNvSpPr>
            <p:nvPr/>
          </p:nvSpPr>
          <p:spPr bwMode="auto">
            <a:xfrm>
              <a:off x="3763" y="2221"/>
              <a:ext cx="62"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F</a:t>
              </a:r>
              <a:endParaRPr lang="en-US"/>
            </a:p>
          </p:txBody>
        </p:sp>
        <p:sp>
          <p:nvSpPr>
            <p:cNvPr id="2957985" name="Rectangle 673"/>
            <p:cNvSpPr>
              <a:spLocks noChangeArrowheads="1"/>
            </p:cNvSpPr>
            <p:nvPr/>
          </p:nvSpPr>
          <p:spPr bwMode="auto">
            <a:xfrm>
              <a:off x="3945" y="2221"/>
              <a:ext cx="68"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a:t>
              </a:r>
              <a:endParaRPr lang="en-US"/>
            </a:p>
          </p:txBody>
        </p:sp>
        <p:sp>
          <p:nvSpPr>
            <p:cNvPr id="2957986" name="Rectangle 674"/>
            <p:cNvSpPr>
              <a:spLocks noChangeArrowheads="1"/>
            </p:cNvSpPr>
            <p:nvPr/>
          </p:nvSpPr>
          <p:spPr bwMode="auto">
            <a:xfrm>
              <a:off x="4289" y="2221"/>
              <a:ext cx="92"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M</a:t>
              </a:r>
              <a:endParaRPr lang="en-US"/>
            </a:p>
          </p:txBody>
        </p:sp>
        <p:sp>
          <p:nvSpPr>
            <p:cNvPr id="2957987" name="Rectangle 675"/>
            <p:cNvSpPr>
              <a:spLocks noChangeArrowheads="1"/>
            </p:cNvSpPr>
            <p:nvPr/>
          </p:nvSpPr>
          <p:spPr bwMode="auto">
            <a:xfrm>
              <a:off x="4483" y="2221"/>
              <a:ext cx="65"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T</a:t>
              </a:r>
              <a:endParaRPr lang="en-US"/>
            </a:p>
          </p:txBody>
        </p:sp>
        <p:sp>
          <p:nvSpPr>
            <p:cNvPr id="2957988" name="Rectangle 676"/>
            <p:cNvSpPr>
              <a:spLocks noChangeArrowheads="1"/>
            </p:cNvSpPr>
            <p:nvPr/>
          </p:nvSpPr>
          <p:spPr bwMode="auto">
            <a:xfrm>
              <a:off x="4847" y="2221"/>
              <a:ext cx="65"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T</a:t>
              </a:r>
              <a:endParaRPr lang="en-US"/>
            </a:p>
          </p:txBody>
        </p:sp>
        <p:sp>
          <p:nvSpPr>
            <p:cNvPr id="2957989" name="Rectangle 677"/>
            <p:cNvSpPr>
              <a:spLocks noChangeArrowheads="1"/>
            </p:cNvSpPr>
            <p:nvPr/>
          </p:nvSpPr>
          <p:spPr bwMode="auto">
            <a:xfrm>
              <a:off x="4655" y="2221"/>
              <a:ext cx="108"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W</a:t>
              </a:r>
              <a:endParaRPr lang="en-US"/>
            </a:p>
          </p:txBody>
        </p:sp>
        <p:sp>
          <p:nvSpPr>
            <p:cNvPr id="2957990" name="Rectangle 678"/>
            <p:cNvSpPr>
              <a:spLocks noChangeArrowheads="1"/>
            </p:cNvSpPr>
            <p:nvPr/>
          </p:nvSpPr>
          <p:spPr bwMode="auto">
            <a:xfrm>
              <a:off x="5021" y="2221"/>
              <a:ext cx="62"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F</a:t>
              </a:r>
              <a:endParaRPr lang="en-US"/>
            </a:p>
          </p:txBody>
        </p:sp>
        <p:sp>
          <p:nvSpPr>
            <p:cNvPr id="2957991" name="Rectangle 679"/>
            <p:cNvSpPr>
              <a:spLocks noChangeArrowheads="1"/>
            </p:cNvSpPr>
            <p:nvPr/>
          </p:nvSpPr>
          <p:spPr bwMode="auto">
            <a:xfrm>
              <a:off x="5204" y="2221"/>
              <a:ext cx="68" cy="115"/>
            </a:xfrm>
            <a:prstGeom prst="rect">
              <a:avLst/>
            </a:prstGeom>
            <a:noFill/>
            <a:ln w="9525">
              <a:noFill/>
              <a:miter lim="800000"/>
              <a:headEnd/>
              <a:tailEnd/>
            </a:ln>
          </p:spPr>
          <p:txBody>
            <a:bodyPr wrap="none" lIns="0" tIns="0" rIns="0" bIns="0">
              <a:spAutoFit/>
            </a:bodyPr>
            <a:lstStyle/>
            <a:p>
              <a:pPr marL="354013" indent="-354013" defTabSz="941388"/>
              <a:r>
                <a:rPr lang="en-US" sz="1200" b="1">
                  <a:solidFill>
                    <a:srgbClr val="000000"/>
                  </a:solidFill>
                  <a:latin typeface="Verdana" pitchFamily="34" charset="0"/>
                </a:rPr>
                <a:t>S</a:t>
              </a:r>
              <a:endParaRPr lang="en-US"/>
            </a:p>
          </p:txBody>
        </p:sp>
      </p:grpSp>
      <p:grpSp>
        <p:nvGrpSpPr>
          <p:cNvPr id="5" name="Group 732"/>
          <p:cNvGrpSpPr>
            <a:grpSpLocks/>
          </p:cNvGrpSpPr>
          <p:nvPr/>
        </p:nvGrpSpPr>
        <p:grpSpPr bwMode="auto">
          <a:xfrm>
            <a:off x="2932113" y="5265738"/>
            <a:ext cx="3052762" cy="754062"/>
            <a:chOff x="1847" y="3611"/>
            <a:chExt cx="1923" cy="475"/>
          </a:xfrm>
        </p:grpSpPr>
        <p:sp>
          <p:nvSpPr>
            <p:cNvPr id="2957995" name="Freeform 683"/>
            <p:cNvSpPr>
              <a:spLocks/>
            </p:cNvSpPr>
            <p:nvPr/>
          </p:nvSpPr>
          <p:spPr bwMode="auto">
            <a:xfrm>
              <a:off x="1847" y="3611"/>
              <a:ext cx="1923" cy="475"/>
            </a:xfrm>
            <a:custGeom>
              <a:avLst/>
              <a:gdLst/>
              <a:ahLst/>
              <a:cxnLst>
                <a:cxn ang="0">
                  <a:pos x="1" y="168"/>
                </a:cxn>
                <a:cxn ang="0">
                  <a:pos x="3" y="128"/>
                </a:cxn>
                <a:cxn ang="0">
                  <a:pos x="23" y="65"/>
                </a:cxn>
                <a:cxn ang="0">
                  <a:pos x="56" y="23"/>
                </a:cxn>
                <a:cxn ang="0">
                  <a:pos x="104" y="2"/>
                </a:cxn>
                <a:cxn ang="0">
                  <a:pos x="136" y="0"/>
                </a:cxn>
                <a:cxn ang="0">
                  <a:pos x="4663" y="0"/>
                </a:cxn>
                <a:cxn ang="0">
                  <a:pos x="4691" y="5"/>
                </a:cxn>
                <a:cxn ang="0">
                  <a:pos x="4715" y="15"/>
                </a:cxn>
                <a:cxn ang="0">
                  <a:pos x="4735" y="31"/>
                </a:cxn>
                <a:cxn ang="0">
                  <a:pos x="4752" y="52"/>
                </a:cxn>
                <a:cxn ang="0">
                  <a:pos x="4765" y="78"/>
                </a:cxn>
                <a:cxn ang="0">
                  <a:pos x="4775" y="110"/>
                </a:cxn>
                <a:cxn ang="0">
                  <a:pos x="4782" y="147"/>
                </a:cxn>
                <a:cxn ang="0">
                  <a:pos x="4784" y="184"/>
                </a:cxn>
                <a:cxn ang="0">
                  <a:pos x="4783" y="991"/>
                </a:cxn>
                <a:cxn ang="0">
                  <a:pos x="4783" y="1009"/>
                </a:cxn>
                <a:cxn ang="0">
                  <a:pos x="4780" y="1041"/>
                </a:cxn>
                <a:cxn ang="0">
                  <a:pos x="4778" y="1051"/>
                </a:cxn>
                <a:cxn ang="0">
                  <a:pos x="4769" y="1088"/>
                </a:cxn>
                <a:cxn ang="0">
                  <a:pos x="4757" y="1118"/>
                </a:cxn>
                <a:cxn ang="0">
                  <a:pos x="4740" y="1142"/>
                </a:cxn>
                <a:cxn ang="0">
                  <a:pos x="4718" y="1160"/>
                </a:cxn>
                <a:cxn ang="0">
                  <a:pos x="4693" y="1172"/>
                </a:cxn>
                <a:cxn ang="0">
                  <a:pos x="4680" y="1175"/>
                </a:cxn>
                <a:cxn ang="0">
                  <a:pos x="4656" y="1178"/>
                </a:cxn>
                <a:cxn ang="0">
                  <a:pos x="136" y="1179"/>
                </a:cxn>
                <a:cxn ang="0">
                  <a:pos x="102" y="1175"/>
                </a:cxn>
                <a:cxn ang="0">
                  <a:pos x="75" y="1167"/>
                </a:cxn>
                <a:cxn ang="0">
                  <a:pos x="51" y="1151"/>
                </a:cxn>
                <a:cxn ang="0">
                  <a:pos x="33" y="1131"/>
                </a:cxn>
                <a:cxn ang="0">
                  <a:pos x="18" y="1103"/>
                </a:cxn>
                <a:cxn ang="0">
                  <a:pos x="8" y="1071"/>
                </a:cxn>
                <a:cxn ang="0">
                  <a:pos x="1" y="1031"/>
                </a:cxn>
                <a:cxn ang="0">
                  <a:pos x="0" y="986"/>
                </a:cxn>
                <a:cxn ang="0">
                  <a:pos x="0" y="178"/>
                </a:cxn>
              </a:cxnLst>
              <a:rect l="0" t="0" r="r" b="b"/>
              <a:pathLst>
                <a:path w="4784" h="1179">
                  <a:moveTo>
                    <a:pt x="0" y="177"/>
                  </a:moveTo>
                  <a:lnTo>
                    <a:pt x="1" y="168"/>
                  </a:lnTo>
                  <a:lnTo>
                    <a:pt x="1" y="147"/>
                  </a:lnTo>
                  <a:lnTo>
                    <a:pt x="3" y="128"/>
                  </a:lnTo>
                  <a:lnTo>
                    <a:pt x="12" y="94"/>
                  </a:lnTo>
                  <a:lnTo>
                    <a:pt x="23" y="65"/>
                  </a:lnTo>
                  <a:lnTo>
                    <a:pt x="38" y="42"/>
                  </a:lnTo>
                  <a:lnTo>
                    <a:pt x="56" y="23"/>
                  </a:lnTo>
                  <a:lnTo>
                    <a:pt x="79" y="10"/>
                  </a:lnTo>
                  <a:lnTo>
                    <a:pt x="104" y="2"/>
                  </a:lnTo>
                  <a:lnTo>
                    <a:pt x="119" y="0"/>
                  </a:lnTo>
                  <a:lnTo>
                    <a:pt x="136" y="0"/>
                  </a:lnTo>
                  <a:lnTo>
                    <a:pt x="4648" y="0"/>
                  </a:lnTo>
                  <a:lnTo>
                    <a:pt x="4663" y="0"/>
                  </a:lnTo>
                  <a:lnTo>
                    <a:pt x="4677" y="2"/>
                  </a:lnTo>
                  <a:lnTo>
                    <a:pt x="4691" y="5"/>
                  </a:lnTo>
                  <a:lnTo>
                    <a:pt x="4704" y="10"/>
                  </a:lnTo>
                  <a:lnTo>
                    <a:pt x="4715" y="15"/>
                  </a:lnTo>
                  <a:lnTo>
                    <a:pt x="4725" y="23"/>
                  </a:lnTo>
                  <a:lnTo>
                    <a:pt x="4735" y="31"/>
                  </a:lnTo>
                  <a:lnTo>
                    <a:pt x="4745" y="42"/>
                  </a:lnTo>
                  <a:lnTo>
                    <a:pt x="4752" y="52"/>
                  </a:lnTo>
                  <a:lnTo>
                    <a:pt x="4759" y="65"/>
                  </a:lnTo>
                  <a:lnTo>
                    <a:pt x="4765" y="78"/>
                  </a:lnTo>
                  <a:lnTo>
                    <a:pt x="4771" y="94"/>
                  </a:lnTo>
                  <a:lnTo>
                    <a:pt x="4775" y="110"/>
                  </a:lnTo>
                  <a:lnTo>
                    <a:pt x="4780" y="128"/>
                  </a:lnTo>
                  <a:lnTo>
                    <a:pt x="4782" y="147"/>
                  </a:lnTo>
                  <a:lnTo>
                    <a:pt x="4784" y="168"/>
                  </a:lnTo>
                  <a:lnTo>
                    <a:pt x="4784" y="184"/>
                  </a:lnTo>
                  <a:lnTo>
                    <a:pt x="4784" y="986"/>
                  </a:lnTo>
                  <a:lnTo>
                    <a:pt x="4783" y="991"/>
                  </a:lnTo>
                  <a:lnTo>
                    <a:pt x="4783" y="997"/>
                  </a:lnTo>
                  <a:lnTo>
                    <a:pt x="4783" y="1009"/>
                  </a:lnTo>
                  <a:lnTo>
                    <a:pt x="4782" y="1031"/>
                  </a:lnTo>
                  <a:lnTo>
                    <a:pt x="4780" y="1041"/>
                  </a:lnTo>
                  <a:lnTo>
                    <a:pt x="4778" y="1045"/>
                  </a:lnTo>
                  <a:lnTo>
                    <a:pt x="4778" y="1051"/>
                  </a:lnTo>
                  <a:lnTo>
                    <a:pt x="4775" y="1071"/>
                  </a:lnTo>
                  <a:lnTo>
                    <a:pt x="4769" y="1088"/>
                  </a:lnTo>
                  <a:lnTo>
                    <a:pt x="4764" y="1103"/>
                  </a:lnTo>
                  <a:lnTo>
                    <a:pt x="4757" y="1118"/>
                  </a:lnTo>
                  <a:lnTo>
                    <a:pt x="4749" y="1131"/>
                  </a:lnTo>
                  <a:lnTo>
                    <a:pt x="4740" y="1142"/>
                  </a:lnTo>
                  <a:lnTo>
                    <a:pt x="4730" y="1151"/>
                  </a:lnTo>
                  <a:lnTo>
                    <a:pt x="4718" y="1160"/>
                  </a:lnTo>
                  <a:lnTo>
                    <a:pt x="4707" y="1167"/>
                  </a:lnTo>
                  <a:lnTo>
                    <a:pt x="4693" y="1172"/>
                  </a:lnTo>
                  <a:lnTo>
                    <a:pt x="4686" y="1173"/>
                  </a:lnTo>
                  <a:lnTo>
                    <a:pt x="4680" y="1175"/>
                  </a:lnTo>
                  <a:lnTo>
                    <a:pt x="4664" y="1178"/>
                  </a:lnTo>
                  <a:lnTo>
                    <a:pt x="4656" y="1178"/>
                  </a:lnTo>
                  <a:lnTo>
                    <a:pt x="4648" y="1179"/>
                  </a:lnTo>
                  <a:lnTo>
                    <a:pt x="136" y="1179"/>
                  </a:lnTo>
                  <a:lnTo>
                    <a:pt x="118" y="1178"/>
                  </a:lnTo>
                  <a:lnTo>
                    <a:pt x="102" y="1175"/>
                  </a:lnTo>
                  <a:lnTo>
                    <a:pt x="87" y="1172"/>
                  </a:lnTo>
                  <a:lnTo>
                    <a:pt x="75" y="1167"/>
                  </a:lnTo>
                  <a:lnTo>
                    <a:pt x="62" y="1160"/>
                  </a:lnTo>
                  <a:lnTo>
                    <a:pt x="51" y="1151"/>
                  </a:lnTo>
                  <a:lnTo>
                    <a:pt x="42" y="1142"/>
                  </a:lnTo>
                  <a:lnTo>
                    <a:pt x="33" y="1131"/>
                  </a:lnTo>
                  <a:lnTo>
                    <a:pt x="25" y="1118"/>
                  </a:lnTo>
                  <a:lnTo>
                    <a:pt x="18" y="1103"/>
                  </a:lnTo>
                  <a:lnTo>
                    <a:pt x="12" y="1088"/>
                  </a:lnTo>
                  <a:lnTo>
                    <a:pt x="8" y="1071"/>
                  </a:lnTo>
                  <a:lnTo>
                    <a:pt x="3" y="1051"/>
                  </a:lnTo>
                  <a:lnTo>
                    <a:pt x="1" y="1031"/>
                  </a:lnTo>
                  <a:lnTo>
                    <a:pt x="0" y="1009"/>
                  </a:lnTo>
                  <a:lnTo>
                    <a:pt x="0" y="986"/>
                  </a:lnTo>
                  <a:lnTo>
                    <a:pt x="0" y="184"/>
                  </a:lnTo>
                  <a:lnTo>
                    <a:pt x="0" y="178"/>
                  </a:lnTo>
                  <a:lnTo>
                    <a:pt x="0" y="177"/>
                  </a:lnTo>
                </a:path>
              </a:pathLst>
            </a:custGeom>
            <a:noFill/>
            <a:ln w="38100">
              <a:solidFill>
                <a:srgbClr val="666666"/>
              </a:solidFill>
              <a:prstDash val="solid"/>
              <a:round/>
              <a:headEnd/>
              <a:tailEnd/>
            </a:ln>
          </p:spPr>
          <p:txBody>
            <a:bodyPr/>
            <a:lstStyle/>
            <a:p>
              <a:endParaRPr lang="en-US"/>
            </a:p>
          </p:txBody>
        </p:sp>
        <p:sp>
          <p:nvSpPr>
            <p:cNvPr id="2958004" name="Rectangle 692"/>
            <p:cNvSpPr>
              <a:spLocks noChangeArrowheads="1"/>
            </p:cNvSpPr>
            <p:nvPr/>
          </p:nvSpPr>
          <p:spPr bwMode="auto">
            <a:xfrm>
              <a:off x="2173" y="3809"/>
              <a:ext cx="1567" cy="144"/>
            </a:xfrm>
            <a:prstGeom prst="rect">
              <a:avLst/>
            </a:prstGeom>
            <a:noFill/>
            <a:ln w="9525">
              <a:noFill/>
              <a:miter lim="800000"/>
              <a:headEnd/>
              <a:tailEnd/>
            </a:ln>
          </p:spPr>
          <p:txBody>
            <a:bodyPr wrap="none" lIns="0" tIns="0" rIns="0" bIns="0">
              <a:spAutoFit/>
            </a:bodyPr>
            <a:lstStyle/>
            <a:p>
              <a:pPr marL="354013" indent="-354013" defTabSz="941388"/>
              <a:r>
                <a:rPr lang="en-US" sz="1500" b="1">
                  <a:solidFill>
                    <a:srgbClr val="000000"/>
                  </a:solidFill>
                  <a:latin typeface="Verdana" pitchFamily="34" charset="0"/>
                </a:rPr>
                <a:t>Amount of data backup</a:t>
              </a:r>
              <a:endParaRPr lang="en-US"/>
            </a:p>
          </p:txBody>
        </p:sp>
        <p:sp>
          <p:nvSpPr>
            <p:cNvPr id="2958039" name="Rectangle 727"/>
            <p:cNvSpPr>
              <a:spLocks noChangeArrowheads="1"/>
            </p:cNvSpPr>
            <p:nvPr/>
          </p:nvSpPr>
          <p:spPr bwMode="auto">
            <a:xfrm>
              <a:off x="1940" y="3653"/>
              <a:ext cx="132" cy="391"/>
            </a:xfrm>
            <a:prstGeom prst="rect">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miter lim="800000"/>
              <a:headEnd/>
              <a:tailEnd/>
            </a:ln>
          </p:spPr>
          <p:txBody>
            <a:bodyPr/>
            <a:lstStyle/>
            <a:p>
              <a:endParaRPr lang="en-US"/>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3939" name="Rectangle 3"/>
          <p:cNvSpPr>
            <a:spLocks noGrp="1" noChangeArrowheads="1"/>
          </p:cNvSpPr>
          <p:nvPr>
            <p:ph type="title"/>
          </p:nvPr>
        </p:nvSpPr>
        <p:spPr>
          <a:xfrm>
            <a:off x="301752" y="73152"/>
            <a:ext cx="8458200" cy="758952"/>
          </a:xfrm>
        </p:spPr>
        <p:txBody>
          <a:bodyPr/>
          <a:lstStyle/>
          <a:p>
            <a:r>
              <a:rPr lang="en-US" dirty="0"/>
              <a:t>Backup </a:t>
            </a:r>
            <a:r>
              <a:rPr lang="en-US" dirty="0" smtClean="0"/>
              <a:t>Components </a:t>
            </a:r>
            <a:endParaRPr lang="en-US" dirty="0"/>
          </a:p>
        </p:txBody>
      </p:sp>
      <p:sp>
        <p:nvSpPr>
          <p:cNvPr id="3090526" name="Rectangle 2142"/>
          <p:cNvSpPr>
            <a:spLocks noGrp="1" noChangeArrowheads="1"/>
          </p:cNvSpPr>
          <p:nvPr>
            <p:ph type="body" sz="half" idx="1"/>
          </p:nvPr>
        </p:nvSpPr>
        <p:spPr>
          <a:xfrm>
            <a:off x="301752" y="914401"/>
            <a:ext cx="3732213" cy="5181600"/>
          </a:xfrm>
        </p:spPr>
        <p:txBody>
          <a:bodyPr/>
          <a:lstStyle/>
          <a:p>
            <a:r>
              <a:rPr lang="en-US" dirty="0"/>
              <a:t>Backup client</a:t>
            </a:r>
          </a:p>
          <a:p>
            <a:pPr lvl="1"/>
            <a:r>
              <a:rPr lang="en-US" dirty="0"/>
              <a:t>Sends backup data to backup server or storage node</a:t>
            </a:r>
          </a:p>
          <a:p>
            <a:r>
              <a:rPr lang="en-US" dirty="0"/>
              <a:t>Backup server</a:t>
            </a:r>
          </a:p>
          <a:p>
            <a:pPr lvl="1"/>
            <a:r>
              <a:rPr lang="en-US" dirty="0"/>
              <a:t>Manages backup operations and maintains backup catalog</a:t>
            </a:r>
          </a:p>
          <a:p>
            <a:r>
              <a:rPr lang="en-US" dirty="0"/>
              <a:t>Storage node</a:t>
            </a:r>
          </a:p>
          <a:p>
            <a:pPr lvl="1"/>
            <a:r>
              <a:rPr lang="en-US" dirty="0"/>
              <a:t>Responsible for writing data to backup </a:t>
            </a:r>
            <a:r>
              <a:rPr lang="en-US" dirty="0" smtClean="0"/>
              <a:t>device</a:t>
            </a:r>
          </a:p>
          <a:p>
            <a:r>
              <a:rPr lang="en-US" dirty="0" smtClean="0"/>
              <a:t>Backup device</a:t>
            </a:r>
          </a:p>
          <a:p>
            <a:pPr lvl="1"/>
            <a:r>
              <a:rPr lang="en-US" dirty="0" smtClean="0"/>
              <a:t>Stores backup data</a:t>
            </a:r>
            <a:endParaRPr lang="en-US" dirty="0"/>
          </a:p>
        </p:txBody>
      </p:sp>
      <p:sp>
        <p:nvSpPr>
          <p:cNvPr id="3110305" name="Rectangle 3489"/>
          <p:cNvSpPr>
            <a:spLocks noChangeArrowheads="1"/>
          </p:cNvSpPr>
          <p:nvPr/>
        </p:nvSpPr>
        <p:spPr bwMode="auto">
          <a:xfrm>
            <a:off x="5741988" y="4208125"/>
            <a:ext cx="1145378" cy="430887"/>
          </a:xfrm>
          <a:prstGeom prst="rect">
            <a:avLst/>
          </a:prstGeom>
          <a:noFill/>
          <a:ln w="25400" algn="ctr">
            <a:noFill/>
            <a:miter lim="800000"/>
            <a:headEnd/>
            <a:tailEnd/>
          </a:ln>
          <a:effectLst/>
        </p:spPr>
        <p:txBody>
          <a:bodyPr wrap="none" lIns="0" tIns="0" rIns="0" bIns="0" anchor="ctr" anchorCtr="1">
            <a:spAutoFit/>
          </a:bodyPr>
          <a:lstStyle/>
          <a:p>
            <a:pPr marL="354013" indent="-354013" defTabSz="941388"/>
            <a:r>
              <a:rPr lang="en-US" sz="1400" dirty="0">
                <a:solidFill>
                  <a:srgbClr val="001636"/>
                </a:solidFill>
                <a:latin typeface="Calibri" pitchFamily="34" charset="0"/>
              </a:rPr>
              <a:t>Backup Server/ </a:t>
            </a:r>
          </a:p>
          <a:p>
            <a:pPr marL="354013" indent="-354013" defTabSz="941388"/>
            <a:r>
              <a:rPr lang="en-US" sz="1400" dirty="0">
                <a:solidFill>
                  <a:srgbClr val="001636"/>
                </a:solidFill>
                <a:latin typeface="Calibri" pitchFamily="34" charset="0"/>
              </a:rPr>
              <a:t>Storage Node</a:t>
            </a:r>
          </a:p>
        </p:txBody>
      </p:sp>
      <p:sp>
        <p:nvSpPr>
          <p:cNvPr id="3110307" name="Rectangle 3491"/>
          <p:cNvSpPr>
            <a:spLocks noChangeArrowheads="1"/>
          </p:cNvSpPr>
          <p:nvPr/>
        </p:nvSpPr>
        <p:spPr bwMode="auto">
          <a:xfrm>
            <a:off x="7970838" y="4997679"/>
            <a:ext cx="1040349" cy="215444"/>
          </a:xfrm>
          <a:prstGeom prst="rect">
            <a:avLst/>
          </a:prstGeom>
          <a:noFill/>
          <a:ln w="25400" algn="ctr">
            <a:noFill/>
            <a:miter lim="800000"/>
            <a:headEnd/>
            <a:tailEnd/>
          </a:ln>
          <a:effectLst/>
        </p:spPr>
        <p:txBody>
          <a:bodyPr wrap="none" lIns="0" tIns="0" rIns="0" bIns="0" anchor="ctr" anchorCtr="1">
            <a:spAutoFit/>
          </a:bodyPr>
          <a:lstStyle/>
          <a:p>
            <a:pPr marL="354013" indent="-354013" defTabSz="941388"/>
            <a:r>
              <a:rPr lang="en-US" sz="1400" dirty="0" smtClean="0">
                <a:solidFill>
                  <a:srgbClr val="001636"/>
                </a:solidFill>
                <a:latin typeface="Calibri" pitchFamily="34" charset="0"/>
              </a:rPr>
              <a:t>Backup device</a:t>
            </a:r>
            <a:endParaRPr lang="en-US" sz="1400" dirty="0">
              <a:solidFill>
                <a:srgbClr val="001636"/>
              </a:solidFill>
              <a:latin typeface="Calibri" pitchFamily="34" charset="0"/>
            </a:endParaRPr>
          </a:p>
        </p:txBody>
      </p:sp>
      <p:sp>
        <p:nvSpPr>
          <p:cNvPr id="3110308" name="Rectangle 3492"/>
          <p:cNvSpPr>
            <a:spLocks noChangeArrowheads="1"/>
          </p:cNvSpPr>
          <p:nvPr/>
        </p:nvSpPr>
        <p:spPr bwMode="auto">
          <a:xfrm>
            <a:off x="7772400" y="3199041"/>
            <a:ext cx="984821" cy="215444"/>
          </a:xfrm>
          <a:prstGeom prst="rect">
            <a:avLst/>
          </a:prstGeom>
          <a:noFill/>
          <a:ln w="25400" algn="ctr">
            <a:noFill/>
            <a:miter lim="800000"/>
            <a:headEnd/>
            <a:tailEnd/>
          </a:ln>
          <a:effectLst/>
        </p:spPr>
        <p:txBody>
          <a:bodyPr wrap="none" lIns="0" tIns="0" rIns="0" bIns="0" anchor="ctr" anchorCtr="1">
            <a:spAutoFit/>
          </a:bodyPr>
          <a:lstStyle/>
          <a:p>
            <a:pPr marL="354013" indent="-354013" defTabSz="941388"/>
            <a:r>
              <a:rPr lang="en-US" sz="1400" dirty="0">
                <a:solidFill>
                  <a:srgbClr val="001636"/>
                </a:solidFill>
                <a:latin typeface="Calibri" pitchFamily="34" charset="0"/>
              </a:rPr>
              <a:t>Storage Array</a:t>
            </a:r>
          </a:p>
        </p:txBody>
      </p:sp>
      <p:sp>
        <p:nvSpPr>
          <p:cNvPr id="3110309" name="Rectangle 3493"/>
          <p:cNvSpPr>
            <a:spLocks noChangeArrowheads="1"/>
          </p:cNvSpPr>
          <p:nvPr/>
        </p:nvSpPr>
        <p:spPr bwMode="auto">
          <a:xfrm>
            <a:off x="4005969" y="4267200"/>
            <a:ext cx="1404231" cy="430887"/>
          </a:xfrm>
          <a:prstGeom prst="rect">
            <a:avLst/>
          </a:prstGeom>
          <a:noFill/>
          <a:ln w="25400" algn="ctr">
            <a:noFill/>
            <a:miter lim="800000"/>
            <a:headEnd/>
            <a:tailEnd/>
          </a:ln>
          <a:effectLst/>
        </p:spPr>
        <p:txBody>
          <a:bodyPr wrap="none" lIns="0" tIns="0" rIns="0" bIns="0" anchor="ctr" anchorCtr="1">
            <a:spAutoFit/>
          </a:bodyPr>
          <a:lstStyle/>
          <a:p>
            <a:pPr marL="354013" indent="-354013" defTabSz="941388"/>
            <a:r>
              <a:rPr lang="en-US" sz="1400" dirty="0">
                <a:solidFill>
                  <a:srgbClr val="001636"/>
                </a:solidFill>
                <a:latin typeface="Calibri" pitchFamily="34" charset="0"/>
              </a:rPr>
              <a:t>Application Server/</a:t>
            </a:r>
          </a:p>
          <a:p>
            <a:pPr marL="354013" indent="-354013" defTabSz="941388"/>
            <a:r>
              <a:rPr lang="en-US" sz="1400" dirty="0">
                <a:solidFill>
                  <a:srgbClr val="001636"/>
                </a:solidFill>
                <a:latin typeface="Calibri" pitchFamily="34" charset="0"/>
              </a:rPr>
              <a:t>Backup Client</a:t>
            </a:r>
          </a:p>
        </p:txBody>
      </p:sp>
      <p:sp>
        <p:nvSpPr>
          <p:cNvPr id="3110328" name="Rectangle 3512"/>
          <p:cNvSpPr>
            <a:spLocks noChangeArrowheads="1"/>
          </p:cNvSpPr>
          <p:nvPr/>
        </p:nvSpPr>
        <p:spPr bwMode="auto">
          <a:xfrm>
            <a:off x="4991100" y="3371850"/>
            <a:ext cx="777072" cy="184666"/>
          </a:xfrm>
          <a:prstGeom prst="rect">
            <a:avLst/>
          </a:prstGeom>
          <a:noFill/>
          <a:ln w="9525" algn="ctr">
            <a:noFill/>
            <a:miter lim="800000"/>
            <a:headEnd/>
            <a:tailEnd/>
          </a:ln>
          <a:effectLst/>
        </p:spPr>
        <p:txBody>
          <a:bodyPr wrap="none" lIns="0" tIns="0" rIns="0" bIns="0">
            <a:spAutoFit/>
          </a:bodyPr>
          <a:lstStyle/>
          <a:p>
            <a:pPr marL="354013" indent="-354013" defTabSz="941388"/>
            <a:r>
              <a:rPr lang="en-US" sz="1200" dirty="0">
                <a:solidFill>
                  <a:srgbClr val="000000"/>
                </a:solidFill>
                <a:latin typeface="Calibri" pitchFamily="34" charset="0"/>
              </a:rPr>
              <a:t>Backup Data</a:t>
            </a:r>
          </a:p>
        </p:txBody>
      </p:sp>
      <p:sp>
        <p:nvSpPr>
          <p:cNvPr id="3110343" name="Line 3527"/>
          <p:cNvSpPr>
            <a:spLocks noChangeShapeType="1"/>
          </p:cNvSpPr>
          <p:nvPr/>
        </p:nvSpPr>
        <p:spPr bwMode="auto">
          <a:xfrm>
            <a:off x="4910138" y="3602038"/>
            <a:ext cx="944562" cy="0"/>
          </a:xfrm>
          <a:prstGeom prst="line">
            <a:avLst/>
          </a:prstGeom>
          <a:noFill/>
          <a:ln w="38100">
            <a:solidFill>
              <a:srgbClr val="000000"/>
            </a:solidFill>
            <a:round/>
            <a:headEnd/>
            <a:tailEnd type="stealth" w="lg" len="lg"/>
          </a:ln>
          <a:effectLst/>
        </p:spPr>
        <p:txBody>
          <a:bodyPr wrap="none" lIns="0" tIns="0" rIns="0" bIns="0" anchor="ctr"/>
          <a:lstStyle/>
          <a:p>
            <a:endParaRPr lang="en-US" dirty="0"/>
          </a:p>
        </p:txBody>
      </p:sp>
      <p:sp>
        <p:nvSpPr>
          <p:cNvPr id="3110345" name="Line 3529"/>
          <p:cNvSpPr>
            <a:spLocks noChangeShapeType="1"/>
          </p:cNvSpPr>
          <p:nvPr/>
        </p:nvSpPr>
        <p:spPr bwMode="auto">
          <a:xfrm flipV="1">
            <a:off x="6711950" y="2830513"/>
            <a:ext cx="933450" cy="593725"/>
          </a:xfrm>
          <a:prstGeom prst="line">
            <a:avLst/>
          </a:prstGeom>
          <a:noFill/>
          <a:ln w="38100">
            <a:solidFill>
              <a:srgbClr val="000000"/>
            </a:solidFill>
            <a:round/>
            <a:headEnd/>
            <a:tailEnd type="stealth" w="lg" len="lg"/>
          </a:ln>
          <a:effectLst/>
        </p:spPr>
        <p:txBody>
          <a:bodyPr wrap="none" lIns="0" tIns="0" rIns="0" bIns="0" anchor="ctr"/>
          <a:lstStyle/>
          <a:p>
            <a:endParaRPr lang="en-US" dirty="0"/>
          </a:p>
        </p:txBody>
      </p:sp>
      <p:sp>
        <p:nvSpPr>
          <p:cNvPr id="3110347" name="Line 3531"/>
          <p:cNvSpPr>
            <a:spLocks noChangeShapeType="1"/>
          </p:cNvSpPr>
          <p:nvPr/>
        </p:nvSpPr>
        <p:spPr bwMode="auto">
          <a:xfrm>
            <a:off x="6721475" y="3716338"/>
            <a:ext cx="1081088" cy="641350"/>
          </a:xfrm>
          <a:prstGeom prst="line">
            <a:avLst/>
          </a:prstGeom>
          <a:noFill/>
          <a:ln w="38100">
            <a:solidFill>
              <a:srgbClr val="000000"/>
            </a:solidFill>
            <a:round/>
            <a:headEnd/>
            <a:tailEnd type="stealth" w="lg" len="lg"/>
          </a:ln>
          <a:effectLst/>
        </p:spPr>
        <p:txBody>
          <a:bodyPr wrap="none" lIns="0" tIns="0" rIns="0" bIns="0" anchor="ctr"/>
          <a:lstStyle/>
          <a:p>
            <a:endParaRPr lang="en-US" dirty="0"/>
          </a:p>
        </p:txBody>
      </p:sp>
      <p:sp>
        <p:nvSpPr>
          <p:cNvPr id="3110350" name="Text Box 3534"/>
          <p:cNvSpPr txBox="1">
            <a:spLocks noChangeArrowheads="1"/>
          </p:cNvSpPr>
          <p:nvPr/>
        </p:nvSpPr>
        <p:spPr bwMode="auto">
          <a:xfrm rot="-1928997">
            <a:off x="6514314" y="2865181"/>
            <a:ext cx="1108060" cy="184666"/>
          </a:xfrm>
          <a:prstGeom prst="rect">
            <a:avLst/>
          </a:prstGeom>
          <a:noFill/>
          <a:ln w="9525" algn="ctr">
            <a:noFill/>
            <a:miter lim="800000"/>
            <a:headEnd/>
            <a:tailEnd/>
          </a:ln>
          <a:effectLst/>
        </p:spPr>
        <p:txBody>
          <a:bodyPr wrap="none" lIns="0" tIns="0" rIns="0" bIns="0">
            <a:spAutoFit/>
          </a:bodyPr>
          <a:lstStyle/>
          <a:p>
            <a:pPr marL="354013" indent="-354013" defTabSz="941388"/>
            <a:r>
              <a:rPr lang="en-US" sz="1200" dirty="0">
                <a:solidFill>
                  <a:srgbClr val="000000"/>
                </a:solidFill>
                <a:latin typeface="Calibri" pitchFamily="34" charset="0"/>
              </a:rPr>
              <a:t>Metadata Catalog</a:t>
            </a:r>
          </a:p>
        </p:txBody>
      </p:sp>
      <p:sp>
        <p:nvSpPr>
          <p:cNvPr id="3110351" name="Text Box 3535"/>
          <p:cNvSpPr txBox="1">
            <a:spLocks noChangeArrowheads="1"/>
          </p:cNvSpPr>
          <p:nvPr/>
        </p:nvSpPr>
        <p:spPr bwMode="auto">
          <a:xfrm rot="1903190">
            <a:off x="6921200" y="3811331"/>
            <a:ext cx="751488" cy="184666"/>
          </a:xfrm>
          <a:prstGeom prst="rect">
            <a:avLst/>
          </a:prstGeom>
          <a:noFill/>
          <a:ln w="9525" algn="ctr">
            <a:noFill/>
            <a:miter lim="800000"/>
            <a:headEnd/>
            <a:tailEnd/>
          </a:ln>
          <a:effectLst/>
        </p:spPr>
        <p:txBody>
          <a:bodyPr wrap="none" lIns="0" tIns="0" rIns="0" bIns="0">
            <a:spAutoFit/>
          </a:bodyPr>
          <a:lstStyle/>
          <a:p>
            <a:pPr marL="354013" indent="-354013" defTabSz="941388"/>
            <a:r>
              <a:rPr lang="en-US" sz="1200" dirty="0">
                <a:solidFill>
                  <a:srgbClr val="000000"/>
                </a:solidFill>
                <a:latin typeface="Calibri" pitchFamily="34" charset="0"/>
              </a:rPr>
              <a:t>Backup</a:t>
            </a:r>
            <a:r>
              <a:rPr lang="en-US" sz="1100" dirty="0">
                <a:solidFill>
                  <a:srgbClr val="000000"/>
                </a:solidFill>
                <a:latin typeface="Calibri" pitchFamily="34" charset="0"/>
              </a:rPr>
              <a:t> Data</a:t>
            </a:r>
          </a:p>
        </p:txBody>
      </p:sp>
      <p:pic>
        <p:nvPicPr>
          <p:cNvPr id="20" name="Picture 19" descr="Host.png"/>
          <p:cNvPicPr>
            <a:picLocks noChangeAspect="1"/>
          </p:cNvPicPr>
          <p:nvPr/>
        </p:nvPicPr>
        <p:blipFill>
          <a:blip r:embed="rId3" cstate="print"/>
          <a:stretch>
            <a:fillRect/>
          </a:stretch>
        </p:blipFill>
        <p:spPr>
          <a:xfrm>
            <a:off x="4101243" y="3124200"/>
            <a:ext cx="699357" cy="976926"/>
          </a:xfrm>
          <a:prstGeom prst="rect">
            <a:avLst/>
          </a:prstGeom>
        </p:spPr>
      </p:pic>
      <p:pic>
        <p:nvPicPr>
          <p:cNvPr id="21" name="Picture 20" descr="Host.png"/>
          <p:cNvPicPr>
            <a:picLocks noChangeAspect="1"/>
          </p:cNvPicPr>
          <p:nvPr/>
        </p:nvPicPr>
        <p:blipFill>
          <a:blip r:embed="rId3" cstate="print"/>
          <a:stretch>
            <a:fillRect/>
          </a:stretch>
        </p:blipFill>
        <p:spPr>
          <a:xfrm>
            <a:off x="5867400" y="3124200"/>
            <a:ext cx="699357" cy="976926"/>
          </a:xfrm>
          <a:prstGeom prst="rect">
            <a:avLst/>
          </a:prstGeom>
        </p:spPr>
      </p:pic>
      <p:pic>
        <p:nvPicPr>
          <p:cNvPr id="22" name="Picture 21" descr="Storage Array_Tall.png"/>
          <p:cNvPicPr>
            <a:picLocks noChangeAspect="1"/>
          </p:cNvPicPr>
          <p:nvPr/>
        </p:nvPicPr>
        <p:blipFill>
          <a:blip r:embed="rId4" cstate="print"/>
          <a:stretch>
            <a:fillRect/>
          </a:stretch>
        </p:blipFill>
        <p:spPr>
          <a:xfrm>
            <a:off x="7772400" y="1600200"/>
            <a:ext cx="914400" cy="1447800"/>
          </a:xfrm>
          <a:prstGeom prst="rect">
            <a:avLst/>
          </a:prstGeom>
        </p:spPr>
      </p:pic>
      <p:grpSp>
        <p:nvGrpSpPr>
          <p:cNvPr id="23" name="Group 96"/>
          <p:cNvGrpSpPr>
            <a:grpSpLocks/>
          </p:cNvGrpSpPr>
          <p:nvPr/>
        </p:nvGrpSpPr>
        <p:grpSpPr bwMode="auto">
          <a:xfrm>
            <a:off x="7924800" y="3810000"/>
            <a:ext cx="1066800" cy="1143000"/>
            <a:chOff x="4176" y="368"/>
            <a:chExt cx="720" cy="936"/>
          </a:xfrm>
        </p:grpSpPr>
        <p:grpSp>
          <p:nvGrpSpPr>
            <p:cNvPr id="24" name="Group 87"/>
            <p:cNvGrpSpPr>
              <a:grpSpLocks/>
            </p:cNvGrpSpPr>
            <p:nvPr/>
          </p:nvGrpSpPr>
          <p:grpSpPr bwMode="auto">
            <a:xfrm>
              <a:off x="4176" y="368"/>
              <a:ext cx="720" cy="296"/>
              <a:chOff x="4176" y="368"/>
              <a:chExt cx="720" cy="296"/>
            </a:xfrm>
          </p:grpSpPr>
          <p:sp>
            <p:nvSpPr>
              <p:cNvPr id="33" name="AutoShape 68"/>
              <p:cNvSpPr>
                <a:spLocks noChangeArrowheads="1"/>
              </p:cNvSpPr>
              <p:nvPr/>
            </p:nvSpPr>
            <p:spPr bwMode="auto">
              <a:xfrm>
                <a:off x="4176" y="368"/>
                <a:ext cx="720" cy="296"/>
              </a:xfrm>
              <a:prstGeom prst="roundRect">
                <a:avLst>
                  <a:gd name="adj" fmla="val 19444"/>
                </a:avLst>
              </a:prstGeom>
              <a:solidFill>
                <a:srgbClr val="C0C0C0"/>
              </a:solidFill>
              <a:ln w="9525">
                <a:solidFill>
                  <a:schemeClr val="tx1"/>
                </a:solidFill>
                <a:round/>
                <a:headEnd/>
                <a:tailEnd/>
              </a:ln>
            </p:spPr>
            <p:txBody>
              <a:bodyPr wrap="none" anchor="ctr"/>
              <a:lstStyle/>
              <a:p>
                <a:endParaRPr lang="en-US" dirty="0"/>
              </a:p>
            </p:txBody>
          </p:sp>
          <p:pic>
            <p:nvPicPr>
              <p:cNvPr id="34" name="Picture 15" descr="Tape Reel Icon.png"/>
              <p:cNvPicPr>
                <a:picLocks noChangeAspect="1"/>
              </p:cNvPicPr>
              <p:nvPr/>
            </p:nvPicPr>
            <p:blipFill>
              <a:blip r:embed="rId5" cstate="print"/>
              <a:srcRect/>
              <a:stretch>
                <a:fillRect/>
              </a:stretch>
            </p:blipFill>
            <p:spPr bwMode="auto">
              <a:xfrm>
                <a:off x="4221" y="399"/>
                <a:ext cx="307" cy="233"/>
              </a:xfrm>
              <a:prstGeom prst="rect">
                <a:avLst/>
              </a:prstGeom>
              <a:noFill/>
              <a:ln w="9525">
                <a:noFill/>
                <a:miter lim="800000"/>
                <a:headEnd/>
                <a:tailEnd/>
              </a:ln>
            </p:spPr>
          </p:pic>
          <p:pic>
            <p:nvPicPr>
              <p:cNvPr id="35" name="Picture 15" descr="Tape Reel Icon.png"/>
              <p:cNvPicPr>
                <a:picLocks noChangeAspect="1"/>
              </p:cNvPicPr>
              <p:nvPr/>
            </p:nvPicPr>
            <p:blipFill>
              <a:blip r:embed="rId5" cstate="print"/>
              <a:srcRect/>
              <a:stretch>
                <a:fillRect/>
              </a:stretch>
            </p:blipFill>
            <p:spPr bwMode="auto">
              <a:xfrm>
                <a:off x="4544" y="399"/>
                <a:ext cx="306" cy="233"/>
              </a:xfrm>
              <a:prstGeom prst="rect">
                <a:avLst/>
              </a:prstGeom>
              <a:noFill/>
              <a:ln w="9525">
                <a:noFill/>
                <a:miter lim="800000"/>
                <a:headEnd/>
                <a:tailEnd/>
              </a:ln>
            </p:spPr>
          </p:pic>
        </p:grpSp>
        <p:grpSp>
          <p:nvGrpSpPr>
            <p:cNvPr id="25" name="Group 88"/>
            <p:cNvGrpSpPr>
              <a:grpSpLocks/>
            </p:cNvGrpSpPr>
            <p:nvPr/>
          </p:nvGrpSpPr>
          <p:grpSpPr bwMode="auto">
            <a:xfrm>
              <a:off x="4176" y="688"/>
              <a:ext cx="720" cy="296"/>
              <a:chOff x="4176" y="368"/>
              <a:chExt cx="720" cy="296"/>
            </a:xfrm>
          </p:grpSpPr>
          <p:sp>
            <p:nvSpPr>
              <p:cNvPr id="30" name="AutoShape 89"/>
              <p:cNvSpPr>
                <a:spLocks noChangeArrowheads="1"/>
              </p:cNvSpPr>
              <p:nvPr/>
            </p:nvSpPr>
            <p:spPr bwMode="auto">
              <a:xfrm>
                <a:off x="4176" y="368"/>
                <a:ext cx="720" cy="296"/>
              </a:xfrm>
              <a:prstGeom prst="roundRect">
                <a:avLst>
                  <a:gd name="adj" fmla="val 19444"/>
                </a:avLst>
              </a:prstGeom>
              <a:solidFill>
                <a:srgbClr val="C0C0C0"/>
              </a:solidFill>
              <a:ln w="9525">
                <a:solidFill>
                  <a:schemeClr val="tx1"/>
                </a:solidFill>
                <a:round/>
                <a:headEnd/>
                <a:tailEnd/>
              </a:ln>
            </p:spPr>
            <p:txBody>
              <a:bodyPr wrap="none" anchor="ctr"/>
              <a:lstStyle/>
              <a:p>
                <a:endParaRPr lang="en-US" dirty="0"/>
              </a:p>
            </p:txBody>
          </p:sp>
          <p:pic>
            <p:nvPicPr>
              <p:cNvPr id="31" name="Picture 15" descr="Tape Reel Icon.png"/>
              <p:cNvPicPr>
                <a:picLocks noChangeAspect="1"/>
              </p:cNvPicPr>
              <p:nvPr/>
            </p:nvPicPr>
            <p:blipFill>
              <a:blip r:embed="rId5" cstate="print"/>
              <a:srcRect/>
              <a:stretch>
                <a:fillRect/>
              </a:stretch>
            </p:blipFill>
            <p:spPr bwMode="auto">
              <a:xfrm>
                <a:off x="4221" y="399"/>
                <a:ext cx="307" cy="233"/>
              </a:xfrm>
              <a:prstGeom prst="rect">
                <a:avLst/>
              </a:prstGeom>
              <a:noFill/>
              <a:ln w="9525">
                <a:noFill/>
                <a:miter lim="800000"/>
                <a:headEnd/>
                <a:tailEnd/>
              </a:ln>
            </p:spPr>
          </p:pic>
          <p:pic>
            <p:nvPicPr>
              <p:cNvPr id="32" name="Picture 15" descr="Tape Reel Icon.png"/>
              <p:cNvPicPr>
                <a:picLocks noChangeAspect="1"/>
              </p:cNvPicPr>
              <p:nvPr/>
            </p:nvPicPr>
            <p:blipFill>
              <a:blip r:embed="rId5" cstate="print"/>
              <a:srcRect/>
              <a:stretch>
                <a:fillRect/>
              </a:stretch>
            </p:blipFill>
            <p:spPr bwMode="auto">
              <a:xfrm>
                <a:off x="4544" y="399"/>
                <a:ext cx="306" cy="233"/>
              </a:xfrm>
              <a:prstGeom prst="rect">
                <a:avLst/>
              </a:prstGeom>
              <a:noFill/>
              <a:ln w="9525">
                <a:noFill/>
                <a:miter lim="800000"/>
                <a:headEnd/>
                <a:tailEnd/>
              </a:ln>
            </p:spPr>
          </p:pic>
        </p:grpSp>
        <p:grpSp>
          <p:nvGrpSpPr>
            <p:cNvPr id="26" name="Group 92"/>
            <p:cNvGrpSpPr>
              <a:grpSpLocks/>
            </p:cNvGrpSpPr>
            <p:nvPr/>
          </p:nvGrpSpPr>
          <p:grpSpPr bwMode="auto">
            <a:xfrm>
              <a:off x="4176" y="1008"/>
              <a:ext cx="720" cy="296"/>
              <a:chOff x="4176" y="368"/>
              <a:chExt cx="720" cy="296"/>
            </a:xfrm>
          </p:grpSpPr>
          <p:sp>
            <p:nvSpPr>
              <p:cNvPr id="27" name="AutoShape 93"/>
              <p:cNvSpPr>
                <a:spLocks noChangeArrowheads="1"/>
              </p:cNvSpPr>
              <p:nvPr/>
            </p:nvSpPr>
            <p:spPr bwMode="auto">
              <a:xfrm>
                <a:off x="4176" y="368"/>
                <a:ext cx="720" cy="296"/>
              </a:xfrm>
              <a:prstGeom prst="roundRect">
                <a:avLst>
                  <a:gd name="adj" fmla="val 19444"/>
                </a:avLst>
              </a:prstGeom>
              <a:solidFill>
                <a:srgbClr val="C0C0C0"/>
              </a:solidFill>
              <a:ln w="9525">
                <a:solidFill>
                  <a:schemeClr val="tx1"/>
                </a:solidFill>
                <a:round/>
                <a:headEnd/>
                <a:tailEnd/>
              </a:ln>
            </p:spPr>
            <p:txBody>
              <a:bodyPr wrap="none" anchor="ctr"/>
              <a:lstStyle/>
              <a:p>
                <a:endParaRPr lang="en-US" dirty="0"/>
              </a:p>
            </p:txBody>
          </p:sp>
          <p:pic>
            <p:nvPicPr>
              <p:cNvPr id="28" name="Picture 15" descr="Tape Reel Icon.png"/>
              <p:cNvPicPr>
                <a:picLocks noChangeAspect="1"/>
              </p:cNvPicPr>
              <p:nvPr/>
            </p:nvPicPr>
            <p:blipFill>
              <a:blip r:embed="rId5" cstate="print"/>
              <a:srcRect/>
              <a:stretch>
                <a:fillRect/>
              </a:stretch>
            </p:blipFill>
            <p:spPr bwMode="auto">
              <a:xfrm>
                <a:off x="4221" y="399"/>
                <a:ext cx="307" cy="233"/>
              </a:xfrm>
              <a:prstGeom prst="rect">
                <a:avLst/>
              </a:prstGeom>
              <a:noFill/>
              <a:ln w="9525">
                <a:noFill/>
                <a:miter lim="800000"/>
                <a:headEnd/>
                <a:tailEnd/>
              </a:ln>
            </p:spPr>
          </p:pic>
          <p:pic>
            <p:nvPicPr>
              <p:cNvPr id="29" name="Picture 15" descr="Tape Reel Icon.png"/>
              <p:cNvPicPr>
                <a:picLocks noChangeAspect="1"/>
              </p:cNvPicPr>
              <p:nvPr/>
            </p:nvPicPr>
            <p:blipFill>
              <a:blip r:embed="rId5" cstate="print"/>
              <a:srcRect/>
              <a:stretch>
                <a:fillRect/>
              </a:stretch>
            </p:blipFill>
            <p:spPr bwMode="auto">
              <a:xfrm>
                <a:off x="4544" y="399"/>
                <a:ext cx="306" cy="233"/>
              </a:xfrm>
              <a:prstGeom prst="rect">
                <a:avLst/>
              </a:prstGeom>
              <a:noFill/>
              <a:ln w="9525">
                <a:noFill/>
                <a:miter lim="800000"/>
                <a:headEnd/>
                <a:tailEnd/>
              </a:ln>
            </p:spPr>
          </p:pic>
        </p:grpSp>
      </p:grpSp>
      <p:sp>
        <p:nvSpPr>
          <p:cNvPr id="36" name="Footer Placeholder 3"/>
          <p:cNvSpPr>
            <a:spLocks noGrp="1"/>
          </p:cNvSpPr>
          <p:nvPr>
            <p:ph type="ftr" sz="quarter" idx="10"/>
          </p:nvPr>
        </p:nvSpPr>
        <p:spPr>
          <a:xfrm>
            <a:off x="4419600" y="6629400"/>
            <a:ext cx="4191000" cy="228600"/>
          </a:xfrm>
        </p:spPr>
        <p:txBody>
          <a:bodyPr/>
          <a:lstStyle/>
          <a:p>
            <a:r>
              <a:rPr lang="en-US" dirty="0" smtClean="0"/>
              <a:t>Classic Data Center</a:t>
            </a:r>
            <a:endParaRPr lang="en-US" dirty="0"/>
          </a:p>
        </p:txBody>
      </p:sp>
      <p:sp>
        <p:nvSpPr>
          <p:cNvPr id="38"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57</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5986" name="Rectangle 2"/>
          <p:cNvSpPr>
            <a:spLocks noGrp="1" noChangeArrowheads="1"/>
          </p:cNvSpPr>
          <p:nvPr>
            <p:ph type="title"/>
          </p:nvPr>
        </p:nvSpPr>
        <p:spPr/>
        <p:txBody>
          <a:bodyPr/>
          <a:lstStyle/>
          <a:p>
            <a:r>
              <a:rPr lang="en-US" dirty="0"/>
              <a:t>Backup </a:t>
            </a:r>
            <a:r>
              <a:rPr lang="en-US" dirty="0" smtClean="0"/>
              <a:t>and Restore Operation</a:t>
            </a:r>
            <a:endParaRPr lang="en-US" sz="2400" dirty="0"/>
          </a:p>
        </p:txBody>
      </p:sp>
      <p:sp>
        <p:nvSpPr>
          <p:cNvPr id="6" name="Content Placeholder 5"/>
          <p:cNvSpPr>
            <a:spLocks noGrp="1"/>
          </p:cNvSpPr>
          <p:nvPr>
            <p:ph idx="1"/>
          </p:nvPr>
        </p:nvSpPr>
        <p:spPr/>
        <p:txBody>
          <a:bodyPr/>
          <a:lstStyle/>
          <a:p>
            <a:r>
              <a:rPr lang="en-US" dirty="0" smtClean="0"/>
              <a:t>Backup operation</a:t>
            </a:r>
          </a:p>
          <a:p>
            <a:pPr lvl="1"/>
            <a:r>
              <a:rPr lang="en-US" dirty="0" smtClean="0"/>
              <a:t>Backup server initiates a scheduled backup </a:t>
            </a:r>
          </a:p>
          <a:p>
            <a:pPr lvl="2"/>
            <a:r>
              <a:rPr lang="en-US" dirty="0" smtClean="0"/>
              <a:t>Instructs storage node to load backup media and instructs clients to send backup data to the storage node</a:t>
            </a:r>
          </a:p>
          <a:p>
            <a:pPr lvl="2"/>
            <a:r>
              <a:rPr lang="en-US" dirty="0" smtClean="0"/>
              <a:t>Storage node sends backup data to backup device and media information to backup server</a:t>
            </a:r>
          </a:p>
          <a:p>
            <a:pPr lvl="2"/>
            <a:r>
              <a:rPr lang="en-US" dirty="0" smtClean="0"/>
              <a:t>Backup server updates catalog and records the status</a:t>
            </a:r>
          </a:p>
          <a:p>
            <a:r>
              <a:rPr lang="en-US" dirty="0" smtClean="0"/>
              <a:t>Restore operation</a:t>
            </a:r>
          </a:p>
          <a:p>
            <a:pPr lvl="1"/>
            <a:r>
              <a:rPr lang="en-US" dirty="0" smtClean="0"/>
              <a:t>Backup client initiates the restore </a:t>
            </a:r>
          </a:p>
          <a:p>
            <a:pPr lvl="2"/>
            <a:r>
              <a:rPr lang="en-US" dirty="0" smtClean="0">
                <a:solidFill>
                  <a:schemeClr val="tx1"/>
                </a:solidFill>
              </a:rPr>
              <a:t>Backup server scans backup catalog to identify data to be restored and the client that will receive the data</a:t>
            </a:r>
          </a:p>
          <a:p>
            <a:pPr lvl="2"/>
            <a:r>
              <a:rPr lang="en-US" dirty="0" smtClean="0">
                <a:solidFill>
                  <a:schemeClr val="tx1"/>
                </a:solidFill>
              </a:rPr>
              <a:t>Backup server instructs storage node to load backup media </a:t>
            </a:r>
          </a:p>
          <a:p>
            <a:pPr lvl="2"/>
            <a:r>
              <a:rPr lang="en-US" dirty="0" smtClean="0">
                <a:solidFill>
                  <a:schemeClr val="dk1"/>
                </a:solidFill>
              </a:rPr>
              <a:t>Storage node restores the backup data to the client and sends metadata to the backup server</a:t>
            </a:r>
          </a:p>
        </p:txBody>
      </p:sp>
      <p:sp>
        <p:nvSpPr>
          <p:cNvPr id="109" name="Footer Placeholder 3"/>
          <p:cNvSpPr>
            <a:spLocks noGrp="1"/>
          </p:cNvSpPr>
          <p:nvPr>
            <p:ph type="ftr" sz="quarter" idx="10"/>
          </p:nvPr>
        </p:nvSpPr>
        <p:spPr/>
        <p:txBody>
          <a:bodyPr/>
          <a:lstStyle/>
          <a:p>
            <a:r>
              <a:rPr lang="en-US" dirty="0" smtClean="0"/>
              <a:t>Classic Data Center</a:t>
            </a:r>
            <a:endParaRPr lang="en-US" dirty="0"/>
          </a:p>
        </p:txBody>
      </p:sp>
      <p:sp>
        <p:nvSpPr>
          <p:cNvPr id="111"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58</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6514" name="Rectangle 2"/>
          <p:cNvSpPr>
            <a:spLocks noGrp="1" noChangeArrowheads="1"/>
          </p:cNvSpPr>
          <p:nvPr>
            <p:ph type="title"/>
          </p:nvPr>
        </p:nvSpPr>
        <p:spPr>
          <a:xfrm>
            <a:off x="304800" y="76200"/>
            <a:ext cx="8458200" cy="762000"/>
          </a:xfrm>
        </p:spPr>
        <p:txBody>
          <a:bodyPr/>
          <a:lstStyle/>
          <a:p>
            <a:r>
              <a:rPr lang="en-US" dirty="0" smtClean="0"/>
              <a:t>Backup Technology Options </a:t>
            </a:r>
            <a:endParaRPr lang="en-US" dirty="0"/>
          </a:p>
        </p:txBody>
      </p:sp>
      <p:sp>
        <p:nvSpPr>
          <p:cNvPr id="3136515" name="Rectangle 3"/>
          <p:cNvSpPr>
            <a:spLocks noGrp="1" noChangeArrowheads="1"/>
          </p:cNvSpPr>
          <p:nvPr>
            <p:ph type="body" idx="1"/>
          </p:nvPr>
        </p:nvSpPr>
        <p:spPr/>
        <p:txBody>
          <a:bodyPr/>
          <a:lstStyle/>
          <a:p>
            <a:r>
              <a:rPr lang="en-US" dirty="0"/>
              <a:t>Backup to Tape</a:t>
            </a:r>
          </a:p>
          <a:p>
            <a:pPr lvl="1"/>
            <a:r>
              <a:rPr lang="en-US" dirty="0"/>
              <a:t>Physical tape library</a:t>
            </a:r>
          </a:p>
          <a:p>
            <a:r>
              <a:rPr lang="en-US" dirty="0"/>
              <a:t>Backup to </a:t>
            </a:r>
            <a:r>
              <a:rPr lang="en-US" dirty="0" smtClean="0"/>
              <a:t>Disk</a:t>
            </a:r>
          </a:p>
          <a:p>
            <a:r>
              <a:rPr lang="en-US" dirty="0" smtClean="0"/>
              <a:t>Backup </a:t>
            </a:r>
            <a:r>
              <a:rPr lang="en-US" dirty="0"/>
              <a:t>to </a:t>
            </a:r>
            <a:r>
              <a:rPr lang="en-US" dirty="0" smtClean="0"/>
              <a:t>virtual </a:t>
            </a:r>
            <a:r>
              <a:rPr lang="en-US" dirty="0"/>
              <a:t>tape</a:t>
            </a:r>
          </a:p>
          <a:p>
            <a:pPr lvl="1"/>
            <a:r>
              <a:rPr lang="en-US" dirty="0"/>
              <a:t>Virtual tape </a:t>
            </a:r>
            <a:r>
              <a:rPr lang="en-US" dirty="0" smtClean="0"/>
              <a:t>library</a:t>
            </a:r>
          </a:p>
          <a:p>
            <a:pPr>
              <a:buNone/>
            </a:pPr>
            <a:endParaRPr lang="en-US" dirty="0" smtClean="0"/>
          </a:p>
          <a:p>
            <a:pPr lvl="1" indent="-682625">
              <a:buNone/>
            </a:pPr>
            <a:endParaRPr lang="en-US" sz="2400" dirty="0" smtClean="0"/>
          </a:p>
          <a:p>
            <a:pPr lvl="1" indent="-682625"/>
            <a:endParaRPr lang="en-US" dirty="0" smtClean="0"/>
          </a:p>
          <a:p>
            <a:pPr lvl="1"/>
            <a:endParaRPr lang="en-US" dirty="0"/>
          </a:p>
        </p:txBody>
      </p:sp>
      <p:sp>
        <p:nvSpPr>
          <p:cNvPr id="6"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8"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59</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7794" name="Rectangle 2"/>
          <p:cNvSpPr>
            <a:spLocks noGrp="1" noChangeArrowheads="1"/>
          </p:cNvSpPr>
          <p:nvPr>
            <p:ph type="title"/>
          </p:nvPr>
        </p:nvSpPr>
        <p:spPr/>
        <p:txBody>
          <a:bodyPr/>
          <a:lstStyle/>
          <a:p>
            <a:r>
              <a:rPr lang="en-US" dirty="0" smtClean="0"/>
              <a:t>Compute</a:t>
            </a:r>
            <a:endParaRPr lang="en-US" dirty="0"/>
          </a:p>
        </p:txBody>
      </p:sp>
      <p:sp>
        <p:nvSpPr>
          <p:cNvPr id="2977808" name="Rectangle 16"/>
          <p:cNvSpPr>
            <a:spLocks noGrp="1" noChangeArrowheads="1"/>
          </p:cNvSpPr>
          <p:nvPr>
            <p:ph idx="1"/>
          </p:nvPr>
        </p:nvSpPr>
        <p:spPr/>
        <p:txBody>
          <a:bodyPr/>
          <a:lstStyle/>
          <a:p>
            <a:endParaRPr lang="en-US" sz="2100" dirty="0" smtClean="0"/>
          </a:p>
          <a:p>
            <a:endParaRPr lang="en-US" sz="2100" dirty="0" smtClean="0"/>
          </a:p>
          <a:p>
            <a:endParaRPr lang="en-US" sz="2100" dirty="0" smtClean="0"/>
          </a:p>
          <a:p>
            <a:endParaRPr lang="en-US" sz="2100" dirty="0" smtClean="0"/>
          </a:p>
          <a:p>
            <a:r>
              <a:rPr lang="en-US" sz="2100" dirty="0" smtClean="0"/>
              <a:t>Compute consists of physical components (hardware devices) and logical components (software and protocols)</a:t>
            </a:r>
          </a:p>
          <a:p>
            <a:r>
              <a:rPr lang="en-US" sz="2100" dirty="0" smtClean="0"/>
              <a:t>Physical components of compute are </a:t>
            </a:r>
            <a:r>
              <a:rPr lang="en-US" sz="1900" dirty="0" smtClean="0"/>
              <a:t>CPU, Memory, and Input/Output (I/O) </a:t>
            </a:r>
            <a:r>
              <a:rPr lang="en-US" sz="2100" dirty="0" smtClean="0"/>
              <a:t>devices</a:t>
            </a:r>
          </a:p>
          <a:p>
            <a:r>
              <a:rPr lang="en-US" sz="2100" dirty="0" smtClean="0"/>
              <a:t>I/O devices facilitate the following types of communication:</a:t>
            </a:r>
          </a:p>
          <a:p>
            <a:pPr lvl="1"/>
            <a:r>
              <a:rPr lang="en-US" sz="1900" dirty="0" smtClean="0"/>
              <a:t>User to compute: Handled by basic I/O devices such as keyboard, mouse, etc.</a:t>
            </a:r>
          </a:p>
          <a:p>
            <a:pPr lvl="1"/>
            <a:r>
              <a:rPr lang="en-US" sz="1800" dirty="0" smtClean="0"/>
              <a:t>Compute to compute/storage: Enabled using host controller or host adapter</a:t>
            </a:r>
          </a:p>
          <a:p>
            <a:pPr lvl="1">
              <a:buNone/>
            </a:pPr>
            <a:endParaRPr lang="en-US" sz="1800" dirty="0" smtClean="0"/>
          </a:p>
          <a:p>
            <a:pPr>
              <a:buNone/>
            </a:pPr>
            <a:endParaRPr lang="en-US" sz="1400" dirty="0" smtClean="0"/>
          </a:p>
          <a:p>
            <a:endParaRPr lang="en-US" sz="2100" dirty="0"/>
          </a:p>
        </p:txBody>
      </p:sp>
      <p:sp>
        <p:nvSpPr>
          <p:cNvPr id="20" name="Slide Number Placeholder 5"/>
          <p:cNvSpPr>
            <a:spLocks noGrp="1"/>
          </p:cNvSpPr>
          <p:nvPr>
            <p:ph type="sldNum" sz="quarter" idx="11"/>
          </p:nvPr>
        </p:nvSpPr>
        <p:spPr/>
        <p:txBody>
          <a:bodyPr/>
          <a:lstStyle/>
          <a:p>
            <a:r>
              <a:rPr lang="en-US" dirty="0" smtClean="0"/>
              <a:t> </a:t>
            </a:r>
            <a:fld id="{01A518E4-44B0-46AF-BC01-0AF7E4C8C297}" type="slidenum">
              <a:rPr lang="en-US" smtClean="0"/>
              <a:pPr/>
              <a:t>6</a:t>
            </a:fld>
            <a:endParaRPr lang="en-US" dirty="0"/>
          </a:p>
        </p:txBody>
      </p:sp>
      <p:sp>
        <p:nvSpPr>
          <p:cNvPr id="7" name="Rectangle 2"/>
          <p:cNvSpPr txBox="1">
            <a:spLocks noChangeArrowheads="1"/>
          </p:cNvSpPr>
          <p:nvPr/>
        </p:nvSpPr>
        <p:spPr bwMode="auto">
          <a:xfrm>
            <a:off x="228600" y="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accent1"/>
                </a:solidFill>
                <a:effectLst/>
                <a:uLnTx/>
                <a:uFillTx/>
                <a:latin typeface="+mj-lt"/>
                <a:ea typeface="+mj-ea"/>
                <a:cs typeface="+mj-cs"/>
              </a:rPr>
              <a:t> </a:t>
            </a:r>
            <a:endParaRPr kumimoji="0" lang="en-US" sz="2800" b="0" i="0" u="none" strike="noStrike" kern="1200" cap="none" spc="0" normalizeH="0" baseline="0" noProof="0" dirty="0">
              <a:ln>
                <a:noFill/>
              </a:ln>
              <a:solidFill>
                <a:schemeClr val="accent1"/>
              </a:solidFill>
              <a:effectLst/>
              <a:uLnTx/>
              <a:uFillTx/>
              <a:latin typeface="+mj-lt"/>
              <a:ea typeface="+mj-ea"/>
              <a:cs typeface="+mj-cs"/>
            </a:endParaRPr>
          </a:p>
        </p:txBody>
      </p:sp>
      <p:sp>
        <p:nvSpPr>
          <p:cNvPr id="8" name="Rectangle 7"/>
          <p:cNvSpPr/>
          <p:nvPr/>
        </p:nvSpPr>
        <p:spPr>
          <a:xfrm>
            <a:off x="304800" y="1066800"/>
            <a:ext cx="8153400" cy="121920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7330" tIns="229108" rIns="297330" bIns="113792" numCol="1" spcCol="1270" anchor="ctr" anchorCtr="0">
            <a:noAutofit/>
          </a:bodyPr>
          <a:lstStyle/>
          <a:p>
            <a:r>
              <a:rPr lang="en-US" sz="2000" dirty="0" smtClean="0">
                <a:latin typeface="Calibri" pitchFamily="34" charset="0"/>
              </a:rPr>
              <a:t> </a:t>
            </a:r>
          </a:p>
          <a:p>
            <a:r>
              <a:rPr lang="en-US" sz="2000" dirty="0" smtClean="0">
                <a:latin typeface="Calibri" pitchFamily="34" charset="0"/>
              </a:rPr>
              <a:t>A resource that runs applications with the help of underlying computing components</a:t>
            </a:r>
          </a:p>
          <a:p>
            <a:endParaRPr lang="en-US" sz="2000" b="0" dirty="0" smtClean="0">
              <a:latin typeface="Calibri" pitchFamily="34" charset="0"/>
            </a:endParaRPr>
          </a:p>
        </p:txBody>
      </p:sp>
      <p:sp>
        <p:nvSpPr>
          <p:cNvPr id="9" name="Rounded Rectangle 4"/>
          <p:cNvSpPr/>
          <p:nvPr/>
        </p:nvSpPr>
        <p:spPr>
          <a:xfrm>
            <a:off x="609600" y="914400"/>
            <a:ext cx="1369877" cy="293016"/>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01362" tIns="0" rIns="101362" bIns="0" numCol="1" spcCol="1270" anchor="ctr" anchorCtr="0">
            <a:noAutofit/>
          </a:bodyPr>
          <a:lstStyle/>
          <a:p>
            <a:pPr lvl="0" algn="ctr" defTabSz="800100" rtl="0">
              <a:lnSpc>
                <a:spcPct val="90000"/>
              </a:lnSpc>
              <a:spcBef>
                <a:spcPct val="0"/>
              </a:spcBef>
              <a:spcAft>
                <a:spcPct val="35000"/>
              </a:spcAft>
            </a:pPr>
            <a:r>
              <a:rPr lang="en-US" sz="1600" dirty="0" smtClean="0">
                <a:latin typeface="Calibri" pitchFamily="34" charset="0"/>
              </a:rPr>
              <a:t>Compute</a:t>
            </a:r>
            <a:endParaRPr lang="en-US" sz="1600" kern="1200" dirty="0">
              <a:latin typeface="Calibri" pitchFamily="34" charset="0"/>
            </a:endParaRPr>
          </a:p>
        </p:txBody>
      </p:sp>
      <p:sp>
        <p:nvSpPr>
          <p:cNvPr id="10"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1826" name="Rectangle 2"/>
          <p:cNvSpPr>
            <a:spLocks noGrp="1" noChangeArrowheads="1"/>
          </p:cNvSpPr>
          <p:nvPr>
            <p:ph type="title"/>
          </p:nvPr>
        </p:nvSpPr>
        <p:spPr>
          <a:xfrm>
            <a:off x="304800" y="76200"/>
            <a:ext cx="8458200" cy="762000"/>
          </a:xfrm>
        </p:spPr>
        <p:txBody>
          <a:bodyPr/>
          <a:lstStyle/>
          <a:p>
            <a:r>
              <a:rPr lang="en-US" dirty="0" smtClean="0"/>
              <a:t>Backup Optimization: Deduplication </a:t>
            </a:r>
            <a:endParaRPr lang="en-US" dirty="0"/>
          </a:p>
        </p:txBody>
      </p:sp>
      <p:sp>
        <p:nvSpPr>
          <p:cNvPr id="3021827" name="Rectangle 3"/>
          <p:cNvSpPr>
            <a:spLocks noGrp="1" noChangeArrowheads="1"/>
          </p:cNvSpPr>
          <p:nvPr>
            <p:ph type="body" idx="1"/>
          </p:nvPr>
        </p:nvSpPr>
        <p:spPr/>
        <p:txBody>
          <a:bodyPr/>
          <a:lstStyle/>
          <a:p>
            <a:endParaRPr lang="en-US" dirty="0" smtClean="0"/>
          </a:p>
          <a:p>
            <a:endParaRPr lang="en-US" dirty="0" smtClean="0"/>
          </a:p>
          <a:p>
            <a:endParaRPr lang="en-US" dirty="0" smtClean="0"/>
          </a:p>
          <a:p>
            <a:endParaRPr lang="en-US" dirty="0" smtClean="0"/>
          </a:p>
          <a:p>
            <a:r>
              <a:rPr lang="en-US" dirty="0" smtClean="0"/>
              <a:t>Can </a:t>
            </a:r>
            <a:r>
              <a:rPr lang="en-US" dirty="0"/>
              <a:t>be implemented at:</a:t>
            </a:r>
          </a:p>
          <a:p>
            <a:pPr lvl="1"/>
            <a:r>
              <a:rPr lang="en-US" dirty="0"/>
              <a:t>File level</a:t>
            </a:r>
          </a:p>
          <a:p>
            <a:pPr lvl="1"/>
            <a:r>
              <a:rPr lang="en-US" dirty="0" smtClean="0"/>
              <a:t>Block/chunk </a:t>
            </a:r>
            <a:r>
              <a:rPr lang="en-US" dirty="0"/>
              <a:t>level</a:t>
            </a:r>
          </a:p>
          <a:p>
            <a:r>
              <a:rPr lang="en-US" dirty="0" smtClean="0"/>
              <a:t>Deduplication can be:</a:t>
            </a:r>
          </a:p>
          <a:p>
            <a:pPr lvl="1"/>
            <a:r>
              <a:rPr lang="en-US" dirty="0" smtClean="0"/>
              <a:t>Source Based (client)</a:t>
            </a:r>
          </a:p>
          <a:p>
            <a:pPr lvl="1"/>
            <a:r>
              <a:rPr lang="en-US" dirty="0" smtClean="0"/>
              <a:t>Target Based (Storage Device)	</a:t>
            </a:r>
            <a:endParaRPr lang="en-US" dirty="0"/>
          </a:p>
        </p:txBody>
      </p:sp>
      <p:sp>
        <p:nvSpPr>
          <p:cNvPr id="6" name="Rectangle 5"/>
          <p:cNvSpPr/>
          <p:nvPr/>
        </p:nvSpPr>
        <p:spPr>
          <a:xfrm>
            <a:off x="381000" y="990600"/>
            <a:ext cx="8229600" cy="114300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7330" tIns="229108" rIns="297330" bIns="113792" numCol="1" spcCol="1270" anchor="ctr" anchorCtr="0">
            <a:noAutofit/>
          </a:bodyPr>
          <a:lstStyle/>
          <a:p>
            <a:r>
              <a:rPr lang="en-US" sz="2000" dirty="0" smtClean="0"/>
              <a:t> </a:t>
            </a:r>
          </a:p>
          <a:p>
            <a:r>
              <a:rPr lang="en-US" sz="2000" dirty="0" smtClean="0">
                <a:latin typeface="Calibri" pitchFamily="34" charset="0"/>
              </a:rPr>
              <a:t>Technology that conserves storage capacity and/or network traffic by eliminating duplicate data. </a:t>
            </a:r>
          </a:p>
          <a:p>
            <a:endParaRPr lang="en-US" sz="2000" dirty="0">
              <a:latin typeface="Calibri" pitchFamily="34" charset="0"/>
            </a:endParaRPr>
          </a:p>
        </p:txBody>
      </p:sp>
      <p:sp>
        <p:nvSpPr>
          <p:cNvPr id="7" name="Rounded Rectangle 4"/>
          <p:cNvSpPr/>
          <p:nvPr/>
        </p:nvSpPr>
        <p:spPr>
          <a:xfrm>
            <a:off x="609600" y="838200"/>
            <a:ext cx="1600200" cy="304800"/>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01362" tIns="0" rIns="101362" bIns="0" numCol="1" spcCol="1270" anchor="ctr" anchorCtr="0">
            <a:noAutofit/>
          </a:bodyPr>
          <a:lstStyle/>
          <a:p>
            <a:pPr lvl="0" algn="ctr" defTabSz="800100" rtl="0">
              <a:lnSpc>
                <a:spcPct val="90000"/>
              </a:lnSpc>
              <a:spcBef>
                <a:spcPct val="0"/>
              </a:spcBef>
              <a:spcAft>
                <a:spcPct val="35000"/>
              </a:spcAft>
            </a:pPr>
            <a:r>
              <a:rPr lang="en-US" sz="1600" kern="1200" dirty="0" smtClean="0">
                <a:latin typeface="Calibri" pitchFamily="34" charset="0"/>
              </a:rPr>
              <a:t>Deduplication</a:t>
            </a:r>
            <a:endParaRPr lang="en-US" sz="1600" kern="1200" dirty="0">
              <a:latin typeface="Calibri" pitchFamily="34" charset="0"/>
            </a:endParaRPr>
          </a:p>
        </p:txBody>
      </p:sp>
      <p:pic>
        <p:nvPicPr>
          <p:cNvPr id="8" name="Picture 7"/>
          <p:cNvPicPr>
            <a:picLocks noChangeAspect="1" noChangeArrowheads="1"/>
          </p:cNvPicPr>
          <p:nvPr/>
        </p:nvPicPr>
        <p:blipFill>
          <a:blip r:embed="rId3" cstate="print"/>
          <a:srcRect/>
          <a:stretch>
            <a:fillRect/>
          </a:stretch>
        </p:blipFill>
        <p:spPr>
          <a:xfrm>
            <a:off x="4724400" y="2438400"/>
            <a:ext cx="4276725" cy="3381375"/>
          </a:xfrm>
          <a:prstGeom prst="rect">
            <a:avLst/>
          </a:prstGeom>
          <a:noFill/>
          <a:ln/>
        </p:spPr>
      </p:pic>
      <p:sp>
        <p:nvSpPr>
          <p:cNvPr id="9"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11"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60</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dirty="0" smtClean="0"/>
              <a:t>Benefits of Deduplication</a:t>
            </a:r>
          </a:p>
        </p:txBody>
      </p:sp>
      <p:sp>
        <p:nvSpPr>
          <p:cNvPr id="5125" name="Rectangle 3"/>
          <p:cNvSpPr>
            <a:spLocks noGrp="1" noChangeArrowheads="1"/>
          </p:cNvSpPr>
          <p:nvPr>
            <p:ph type="body" idx="1"/>
          </p:nvPr>
        </p:nvSpPr>
        <p:spPr>
          <a:xfrm>
            <a:off x="304800" y="914400"/>
            <a:ext cx="8458200" cy="4343400"/>
          </a:xfrm>
        </p:spPr>
        <p:txBody>
          <a:bodyPr/>
          <a:lstStyle/>
          <a:p>
            <a:pPr marL="231775" lvl="1" indent="-231775">
              <a:buClr>
                <a:srgbClr val="92D050"/>
              </a:buClr>
              <a:buSzPct val="120000"/>
              <a:buFont typeface="Arial" charset="0"/>
              <a:buChar char="•"/>
            </a:pPr>
            <a:r>
              <a:rPr lang="en-US" sz="2400" dirty="0" smtClean="0"/>
              <a:t>By eliminating redundant data, far less infrastructure is required to hold the backup images</a:t>
            </a:r>
          </a:p>
          <a:p>
            <a:pPr lvl="1"/>
            <a:r>
              <a:rPr lang="en-US" dirty="0" smtClean="0"/>
              <a:t>Lowers infrastructure costs</a:t>
            </a:r>
          </a:p>
          <a:p>
            <a:pPr marL="231775" lvl="1" indent="-231775">
              <a:buClr>
                <a:srgbClr val="92D050"/>
              </a:buClr>
              <a:buSzPct val="120000"/>
              <a:buFont typeface="Arial" charset="0"/>
              <a:buChar char="•"/>
            </a:pPr>
            <a:r>
              <a:rPr lang="en-US" sz="2400" dirty="0" smtClean="0"/>
              <a:t>Reduces the amount of redundant content in the daily backup</a:t>
            </a:r>
          </a:p>
          <a:p>
            <a:pPr lvl="1"/>
            <a:r>
              <a:rPr lang="en-US" dirty="0" smtClean="0"/>
              <a:t>Enables longer retention periods</a:t>
            </a:r>
          </a:p>
          <a:p>
            <a:r>
              <a:rPr lang="en-US" dirty="0" smtClean="0"/>
              <a:t>Reduces backup window and enables faster restore</a:t>
            </a:r>
          </a:p>
          <a:p>
            <a:pPr lvl="1" indent="-334963"/>
            <a:r>
              <a:rPr lang="en-US" dirty="0" smtClean="0"/>
              <a:t>Less data to be backed up</a:t>
            </a:r>
          </a:p>
          <a:p>
            <a:pPr lvl="1" indent="-334963"/>
            <a:r>
              <a:rPr lang="en-US" dirty="0" smtClean="0"/>
              <a:t>Enables</a:t>
            </a:r>
            <a:r>
              <a:rPr lang="en-US" b="1" dirty="0" smtClean="0"/>
              <a:t> </a:t>
            </a:r>
            <a:r>
              <a:rPr lang="en-US" dirty="0" smtClean="0"/>
              <a:t>creation of daily full backup images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7"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9"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61</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2"/>
          <p:cNvSpPr>
            <a:spLocks noGrp="1"/>
          </p:cNvSpPr>
          <p:nvPr>
            <p:ph type="ftr" sz="quarter" idx="10"/>
          </p:nvPr>
        </p:nvSpPr>
        <p:spPr/>
        <p:txBody>
          <a:bodyPr/>
          <a:lstStyle/>
          <a:p>
            <a:r>
              <a:rPr lang="en-US" dirty="0" smtClean="0"/>
              <a:t>Classic Data Center</a:t>
            </a:r>
            <a:endParaRPr lang="en-US" dirty="0"/>
          </a:p>
        </p:txBody>
      </p:sp>
      <p:sp>
        <p:nvSpPr>
          <p:cNvPr id="44" name="Slide Number Placeholder 3"/>
          <p:cNvSpPr>
            <a:spLocks noGrp="1"/>
          </p:cNvSpPr>
          <p:nvPr>
            <p:ph type="sldNum" sz="quarter" idx="11"/>
          </p:nvPr>
        </p:nvSpPr>
        <p:spPr/>
        <p:txBody>
          <a:bodyPr/>
          <a:lstStyle/>
          <a:p>
            <a:r>
              <a:rPr lang="en-US" dirty="0"/>
              <a:t> </a:t>
            </a:r>
            <a:r>
              <a:rPr lang="en-US" dirty="0" smtClean="0"/>
              <a:t> </a:t>
            </a:r>
            <a:fld id="{D3F4DD07-C9E3-4BC0-B5B4-CCCF079A2639}" type="slidenum">
              <a:rPr lang="en-US" sz="800"/>
              <a:pPr/>
              <a:t>62</a:t>
            </a:fld>
            <a:endParaRPr lang="en-US" sz="800" dirty="0"/>
          </a:p>
        </p:txBody>
      </p:sp>
      <p:sp>
        <p:nvSpPr>
          <p:cNvPr id="3034124" name="AutoShape 114"/>
          <p:cNvSpPr>
            <a:spLocks noChangeArrowheads="1"/>
          </p:cNvSpPr>
          <p:nvPr/>
        </p:nvSpPr>
        <p:spPr bwMode="gray">
          <a:xfrm>
            <a:off x="5540375" y="4581525"/>
            <a:ext cx="1930016" cy="221599"/>
          </a:xfrm>
          <a:prstGeom prst="rect">
            <a:avLst/>
          </a:prstGeom>
          <a:noFill/>
          <a:ln w="9525" algn="ctr">
            <a:noFill/>
            <a:prstDash val="sysDot"/>
            <a:miter lim="800000"/>
            <a:headEnd/>
            <a:tailEnd/>
          </a:ln>
        </p:spPr>
        <p:txBody>
          <a:bodyPr wrap="none" lIns="0" tIns="0" rIns="0" bIns="0">
            <a:spAutoFit/>
          </a:bodyPr>
          <a:lstStyle/>
          <a:p>
            <a:pPr>
              <a:lnSpc>
                <a:spcPct val="90000"/>
              </a:lnSpc>
              <a:buClr>
                <a:schemeClr val="folHlink"/>
              </a:buClr>
            </a:pPr>
            <a:r>
              <a:rPr lang="en-US" sz="1600" dirty="0" smtClean="0">
                <a:solidFill>
                  <a:schemeClr val="tx1"/>
                </a:solidFill>
                <a:latin typeface="Calibri" pitchFamily="34" charset="0"/>
              </a:rPr>
              <a:t>Deduplication </a:t>
            </a:r>
            <a:r>
              <a:rPr lang="en-US" sz="1600" dirty="0">
                <a:solidFill>
                  <a:schemeClr val="tx1"/>
                </a:solidFill>
                <a:latin typeface="Calibri" pitchFamily="34" charset="0"/>
              </a:rPr>
              <a:t>at Target</a:t>
            </a:r>
          </a:p>
        </p:txBody>
      </p:sp>
      <p:sp>
        <p:nvSpPr>
          <p:cNvPr id="3034125" name="AutoShape 115"/>
          <p:cNvSpPr>
            <a:spLocks noChangeArrowheads="1"/>
          </p:cNvSpPr>
          <p:nvPr/>
        </p:nvSpPr>
        <p:spPr bwMode="gray">
          <a:xfrm>
            <a:off x="1244600" y="4581525"/>
            <a:ext cx="1983941" cy="221599"/>
          </a:xfrm>
          <a:prstGeom prst="rect">
            <a:avLst/>
          </a:prstGeom>
          <a:noFill/>
          <a:ln w="9525" algn="ctr">
            <a:noFill/>
            <a:prstDash val="sysDot"/>
            <a:miter lim="800000"/>
            <a:headEnd/>
            <a:tailEnd/>
          </a:ln>
        </p:spPr>
        <p:txBody>
          <a:bodyPr wrap="none" lIns="0" tIns="0" rIns="0" bIns="0">
            <a:spAutoFit/>
          </a:bodyPr>
          <a:lstStyle/>
          <a:p>
            <a:pPr>
              <a:lnSpc>
                <a:spcPct val="90000"/>
              </a:lnSpc>
              <a:buClr>
                <a:schemeClr val="folHlink"/>
              </a:buClr>
            </a:pPr>
            <a:r>
              <a:rPr lang="en-US" sz="1600" dirty="0" smtClean="0">
                <a:solidFill>
                  <a:schemeClr val="tx1"/>
                </a:solidFill>
                <a:latin typeface="Calibri" pitchFamily="34" charset="0"/>
              </a:rPr>
              <a:t>Deduplication </a:t>
            </a:r>
            <a:r>
              <a:rPr lang="en-US" sz="1600" dirty="0">
                <a:solidFill>
                  <a:schemeClr val="tx1"/>
                </a:solidFill>
                <a:latin typeface="Calibri" pitchFamily="34" charset="0"/>
              </a:rPr>
              <a:t>at Source</a:t>
            </a:r>
          </a:p>
        </p:txBody>
      </p:sp>
      <p:sp>
        <p:nvSpPr>
          <p:cNvPr id="3034126" name="Rectangle 14"/>
          <p:cNvSpPr>
            <a:spLocks noGrp="1" noChangeArrowheads="1"/>
          </p:cNvSpPr>
          <p:nvPr>
            <p:ph type="title"/>
          </p:nvPr>
        </p:nvSpPr>
        <p:spPr>
          <a:xfrm>
            <a:off x="304800" y="76200"/>
            <a:ext cx="8458200" cy="762000"/>
          </a:xfrm>
        </p:spPr>
        <p:txBody>
          <a:bodyPr/>
          <a:lstStyle/>
          <a:p>
            <a:r>
              <a:rPr lang="en-US" dirty="0"/>
              <a:t>Where </a:t>
            </a:r>
            <a:r>
              <a:rPr lang="en-US" dirty="0" smtClean="0"/>
              <a:t>does Deduplication </a:t>
            </a:r>
            <a:r>
              <a:rPr lang="en-US" dirty="0"/>
              <a:t>Occur?</a:t>
            </a:r>
          </a:p>
        </p:txBody>
      </p:sp>
      <p:sp>
        <p:nvSpPr>
          <p:cNvPr id="3034127" name="AutoShape 15"/>
          <p:cNvSpPr>
            <a:spLocks noChangeArrowheads="1"/>
          </p:cNvSpPr>
          <p:nvPr/>
        </p:nvSpPr>
        <p:spPr bwMode="gray">
          <a:xfrm>
            <a:off x="385763" y="1219200"/>
            <a:ext cx="4129087" cy="5262563"/>
          </a:xfrm>
          <a:prstGeom prst="roundRect">
            <a:avLst>
              <a:gd name="adj" fmla="val 2676"/>
            </a:avLst>
          </a:prstGeom>
          <a:noFill/>
          <a:ln w="19050" algn="ctr">
            <a:solidFill>
              <a:schemeClr val="bg2"/>
            </a:solidFill>
            <a:prstDash val="sysDot"/>
            <a:round/>
            <a:headEnd/>
            <a:tailEnd/>
          </a:ln>
          <a:effectLst/>
        </p:spPr>
        <p:txBody>
          <a:bodyPr bIns="0"/>
          <a:lstStyle/>
          <a:p>
            <a:pPr eaLnBrk="0" hangingPunct="0">
              <a:spcAft>
                <a:spcPct val="20000"/>
              </a:spcAft>
            </a:pPr>
            <a:r>
              <a:rPr lang="en-US" sz="2000" dirty="0" smtClean="0">
                <a:solidFill>
                  <a:schemeClr val="bg2">
                    <a:lumMod val="75000"/>
                  </a:schemeClr>
                </a:solidFill>
                <a:latin typeface="Calibri" pitchFamily="34" charset="0"/>
              </a:rPr>
              <a:t>Source Based Deduplication </a:t>
            </a:r>
            <a:endParaRPr lang="en-US" sz="2000" dirty="0">
              <a:solidFill>
                <a:schemeClr val="bg2">
                  <a:lumMod val="75000"/>
                </a:schemeClr>
              </a:solidFill>
              <a:latin typeface="Calibri" pitchFamily="34" charset="0"/>
            </a:endParaRPr>
          </a:p>
          <a:p>
            <a:pPr marL="285750" lvl="1" indent="-171450" eaLnBrk="0" hangingPunct="0">
              <a:spcBef>
                <a:spcPct val="40000"/>
              </a:spcBef>
              <a:buFont typeface="Wingdings" pitchFamily="2" charset="2"/>
              <a:buChar char=""/>
            </a:pPr>
            <a:r>
              <a:rPr lang="en-US" dirty="0" smtClean="0">
                <a:solidFill>
                  <a:schemeClr val="bg2">
                    <a:lumMod val="75000"/>
                  </a:schemeClr>
                </a:solidFill>
                <a:latin typeface="Calibri" pitchFamily="34" charset="0"/>
              </a:rPr>
              <a:t>Data is Deduplicated at the source (backup client)</a:t>
            </a:r>
          </a:p>
          <a:p>
            <a:pPr marL="285750" lvl="1" indent="-171450" eaLnBrk="0" hangingPunct="0">
              <a:spcBef>
                <a:spcPct val="40000"/>
              </a:spcBef>
              <a:buFont typeface="Wingdings" pitchFamily="2" charset="2"/>
              <a:buChar char=""/>
            </a:pPr>
            <a:r>
              <a:rPr lang="en-US" dirty="0" smtClean="0">
                <a:solidFill>
                  <a:schemeClr val="bg2">
                    <a:lumMod val="75000"/>
                  </a:schemeClr>
                </a:solidFill>
                <a:latin typeface="Calibri" pitchFamily="34" charset="0"/>
              </a:rPr>
              <a:t>Backup client sends only new, unique segments across the network to  the backup device </a:t>
            </a:r>
          </a:p>
          <a:p>
            <a:pPr marL="285750" lvl="1" indent="-171450" algn="l" eaLnBrk="0" hangingPunct="0">
              <a:spcBef>
                <a:spcPct val="40000"/>
              </a:spcBef>
              <a:buFont typeface="Wingdings" pitchFamily="2" charset="2"/>
              <a:buChar char=""/>
            </a:pPr>
            <a:r>
              <a:rPr lang="en-US" dirty="0" smtClean="0">
                <a:solidFill>
                  <a:schemeClr val="bg2">
                    <a:lumMod val="75000"/>
                  </a:schemeClr>
                </a:solidFill>
                <a:latin typeface="Calibri" pitchFamily="34" charset="0"/>
              </a:rPr>
              <a:t>Reduced storage capacity and network bandwidth requirements and  increased overhead on the backup client</a:t>
            </a:r>
          </a:p>
          <a:p>
            <a:pPr marL="285750" lvl="1" indent="-171450" algn="l" eaLnBrk="0" hangingPunct="0">
              <a:spcBef>
                <a:spcPct val="40000"/>
              </a:spcBef>
            </a:pPr>
            <a:endParaRPr lang="en-US" sz="1700" dirty="0">
              <a:solidFill>
                <a:schemeClr val="bg2">
                  <a:lumMod val="75000"/>
                </a:schemeClr>
              </a:solidFill>
              <a:latin typeface="Calibri" pitchFamily="34" charset="0"/>
            </a:endParaRPr>
          </a:p>
        </p:txBody>
      </p:sp>
      <p:sp>
        <p:nvSpPr>
          <p:cNvPr id="3034128" name="AutoShape 16"/>
          <p:cNvSpPr>
            <a:spLocks noChangeArrowheads="1"/>
          </p:cNvSpPr>
          <p:nvPr/>
        </p:nvSpPr>
        <p:spPr bwMode="gray">
          <a:xfrm>
            <a:off x="4648200" y="1219200"/>
            <a:ext cx="4129088" cy="5262563"/>
          </a:xfrm>
          <a:prstGeom prst="roundRect">
            <a:avLst>
              <a:gd name="adj" fmla="val 2676"/>
            </a:avLst>
          </a:prstGeom>
          <a:noFill/>
          <a:ln w="19050" algn="ctr">
            <a:solidFill>
              <a:schemeClr val="bg2"/>
            </a:solidFill>
            <a:prstDash val="sysDot"/>
            <a:round/>
            <a:headEnd/>
            <a:tailEnd/>
          </a:ln>
          <a:effectLst/>
        </p:spPr>
        <p:txBody>
          <a:bodyPr bIns="0"/>
          <a:lstStyle/>
          <a:p>
            <a:pPr eaLnBrk="0" hangingPunct="0">
              <a:spcAft>
                <a:spcPct val="20000"/>
              </a:spcAft>
            </a:pPr>
            <a:r>
              <a:rPr lang="en-US" sz="2000" dirty="0" smtClean="0">
                <a:solidFill>
                  <a:schemeClr val="bg2">
                    <a:lumMod val="75000"/>
                  </a:schemeClr>
                </a:solidFill>
                <a:latin typeface="Calibri" pitchFamily="34" charset="0"/>
              </a:rPr>
              <a:t>Target Based Deduplication </a:t>
            </a:r>
            <a:endParaRPr lang="en-US" sz="2000" dirty="0">
              <a:solidFill>
                <a:schemeClr val="bg2">
                  <a:lumMod val="75000"/>
                </a:schemeClr>
              </a:solidFill>
              <a:latin typeface="Calibri" pitchFamily="34" charset="0"/>
            </a:endParaRPr>
          </a:p>
          <a:p>
            <a:pPr marL="285750" lvl="1" indent="-171450" eaLnBrk="0" hangingPunct="0">
              <a:spcBef>
                <a:spcPct val="40000"/>
              </a:spcBef>
              <a:buFont typeface="Wingdings" pitchFamily="2" charset="2"/>
              <a:buChar char=""/>
            </a:pPr>
            <a:r>
              <a:rPr lang="en-US" dirty="0" smtClean="0">
                <a:solidFill>
                  <a:schemeClr val="bg2">
                    <a:lumMod val="75000"/>
                  </a:schemeClr>
                </a:solidFill>
                <a:latin typeface="Calibri" pitchFamily="34" charset="0"/>
              </a:rPr>
              <a:t>Data is Deduplicated at the target (backup device)</a:t>
            </a:r>
          </a:p>
          <a:p>
            <a:pPr marL="285750" lvl="1" indent="-171450" algn="l" eaLnBrk="0" hangingPunct="0">
              <a:spcBef>
                <a:spcPct val="40000"/>
              </a:spcBef>
              <a:buFont typeface="Wingdings" pitchFamily="2" charset="2"/>
              <a:buChar char=""/>
            </a:pPr>
            <a:r>
              <a:rPr lang="en-US" dirty="0" smtClean="0">
                <a:solidFill>
                  <a:schemeClr val="bg2">
                    <a:lumMod val="75000"/>
                  </a:schemeClr>
                </a:solidFill>
                <a:latin typeface="Calibri" pitchFamily="34" charset="0"/>
              </a:rPr>
              <a:t>Backup client sends </a:t>
            </a:r>
            <a:r>
              <a:rPr lang="en-US" dirty="0">
                <a:solidFill>
                  <a:schemeClr val="bg2">
                    <a:lumMod val="75000"/>
                  </a:schemeClr>
                </a:solidFill>
                <a:latin typeface="Calibri" pitchFamily="34" charset="0"/>
              </a:rPr>
              <a:t>native data to </a:t>
            </a:r>
            <a:r>
              <a:rPr lang="en-US" dirty="0" smtClean="0">
                <a:solidFill>
                  <a:schemeClr val="bg2">
                    <a:lumMod val="75000"/>
                  </a:schemeClr>
                </a:solidFill>
                <a:latin typeface="Calibri" pitchFamily="34" charset="0"/>
              </a:rPr>
              <a:t>the backup </a:t>
            </a:r>
            <a:r>
              <a:rPr lang="en-US" dirty="0">
                <a:solidFill>
                  <a:schemeClr val="bg2">
                    <a:lumMod val="75000"/>
                  </a:schemeClr>
                </a:solidFill>
                <a:latin typeface="Calibri" pitchFamily="34" charset="0"/>
              </a:rPr>
              <a:t>device</a:t>
            </a:r>
          </a:p>
          <a:p>
            <a:pPr marL="285750" lvl="1" indent="-171450" algn="l" eaLnBrk="0" hangingPunct="0">
              <a:spcBef>
                <a:spcPct val="40000"/>
              </a:spcBef>
              <a:buFont typeface="Wingdings" pitchFamily="2" charset="2"/>
              <a:buChar char=""/>
            </a:pPr>
            <a:r>
              <a:rPr lang="en-US" dirty="0" smtClean="0">
                <a:solidFill>
                  <a:schemeClr val="bg2">
                    <a:lumMod val="75000"/>
                  </a:schemeClr>
                </a:solidFill>
                <a:latin typeface="Calibri" pitchFamily="34" charset="0"/>
              </a:rPr>
              <a:t>Increased network  bandwidth  and storage capacity requirements</a:t>
            </a:r>
            <a:endParaRPr lang="en-US" dirty="0">
              <a:solidFill>
                <a:schemeClr val="bg2">
                  <a:lumMod val="75000"/>
                </a:schemeClr>
              </a:solidFill>
              <a:latin typeface="Calibri" pitchFamily="34" charset="0"/>
            </a:endParaRPr>
          </a:p>
        </p:txBody>
      </p:sp>
      <p:sp>
        <p:nvSpPr>
          <p:cNvPr id="3034130" name="Line 18"/>
          <p:cNvSpPr>
            <a:spLocks noChangeShapeType="1"/>
          </p:cNvSpPr>
          <p:nvPr/>
        </p:nvSpPr>
        <p:spPr bwMode="gray">
          <a:xfrm>
            <a:off x="1519238" y="4800600"/>
            <a:ext cx="0" cy="434975"/>
          </a:xfrm>
          <a:prstGeom prst="line">
            <a:avLst/>
          </a:prstGeom>
          <a:noFill/>
          <a:ln w="57150">
            <a:solidFill>
              <a:schemeClr val="tx2"/>
            </a:solidFill>
            <a:round/>
            <a:headEnd/>
            <a:tailEnd type="triangle" w="med" len="med"/>
          </a:ln>
          <a:effectLst/>
        </p:spPr>
        <p:txBody>
          <a:bodyPr/>
          <a:lstStyle/>
          <a:p>
            <a:endParaRPr lang="en-US" dirty="0"/>
          </a:p>
        </p:txBody>
      </p:sp>
      <p:sp>
        <p:nvSpPr>
          <p:cNvPr id="3034131" name="Line 19"/>
          <p:cNvSpPr>
            <a:spLocks noChangeShapeType="1"/>
          </p:cNvSpPr>
          <p:nvPr/>
        </p:nvSpPr>
        <p:spPr bwMode="gray">
          <a:xfrm>
            <a:off x="8305800" y="4343400"/>
            <a:ext cx="0" cy="434975"/>
          </a:xfrm>
          <a:prstGeom prst="line">
            <a:avLst/>
          </a:prstGeom>
          <a:noFill/>
          <a:ln w="57150">
            <a:solidFill>
              <a:schemeClr val="tx2"/>
            </a:solidFill>
            <a:round/>
            <a:headEnd/>
            <a:tailEnd type="triangle" w="med" len="med"/>
          </a:ln>
          <a:effectLst/>
        </p:spPr>
        <p:txBody>
          <a:bodyPr/>
          <a:lstStyle/>
          <a:p>
            <a:endParaRPr lang="en-US" dirty="0"/>
          </a:p>
        </p:txBody>
      </p:sp>
      <p:pic>
        <p:nvPicPr>
          <p:cNvPr id="45" name="Picture 44" descr="Host.png"/>
          <p:cNvPicPr>
            <a:picLocks noChangeAspect="1"/>
          </p:cNvPicPr>
          <p:nvPr/>
        </p:nvPicPr>
        <p:blipFill>
          <a:blip r:embed="rId3" cstate="print"/>
          <a:stretch>
            <a:fillRect/>
          </a:stretch>
        </p:blipFill>
        <p:spPr>
          <a:xfrm>
            <a:off x="1219200" y="5181600"/>
            <a:ext cx="546957" cy="824526"/>
          </a:xfrm>
          <a:prstGeom prst="rect">
            <a:avLst/>
          </a:prstGeom>
        </p:spPr>
      </p:pic>
      <p:pic>
        <p:nvPicPr>
          <p:cNvPr id="46" name="Picture 45" descr="Storage Array_Tall.png"/>
          <p:cNvPicPr>
            <a:picLocks noChangeAspect="1"/>
          </p:cNvPicPr>
          <p:nvPr/>
        </p:nvPicPr>
        <p:blipFill>
          <a:blip r:embed="rId4" cstate="print"/>
          <a:stretch>
            <a:fillRect/>
          </a:stretch>
        </p:blipFill>
        <p:spPr>
          <a:xfrm>
            <a:off x="3810000" y="4724400"/>
            <a:ext cx="679489" cy="1295400"/>
          </a:xfrm>
          <a:prstGeom prst="rect">
            <a:avLst/>
          </a:prstGeom>
        </p:spPr>
      </p:pic>
      <p:pic>
        <p:nvPicPr>
          <p:cNvPr id="47" name="Picture 46" descr="Host.png"/>
          <p:cNvPicPr>
            <a:picLocks noChangeAspect="1"/>
          </p:cNvPicPr>
          <p:nvPr/>
        </p:nvPicPr>
        <p:blipFill>
          <a:blip r:embed="rId3" cstate="print"/>
          <a:stretch>
            <a:fillRect/>
          </a:stretch>
        </p:blipFill>
        <p:spPr>
          <a:xfrm>
            <a:off x="5410200" y="5181600"/>
            <a:ext cx="546957" cy="824526"/>
          </a:xfrm>
          <a:prstGeom prst="rect">
            <a:avLst/>
          </a:prstGeom>
        </p:spPr>
      </p:pic>
      <p:pic>
        <p:nvPicPr>
          <p:cNvPr id="48" name="Picture 47" descr="Storage Array_Tall.png"/>
          <p:cNvPicPr>
            <a:picLocks noChangeAspect="1"/>
          </p:cNvPicPr>
          <p:nvPr/>
        </p:nvPicPr>
        <p:blipFill>
          <a:blip r:embed="rId4" cstate="print"/>
          <a:stretch>
            <a:fillRect/>
          </a:stretch>
        </p:blipFill>
        <p:spPr>
          <a:xfrm>
            <a:off x="8001000" y="4724400"/>
            <a:ext cx="679489" cy="1295400"/>
          </a:xfrm>
          <a:prstGeom prst="rect">
            <a:avLst/>
          </a:prstGeom>
        </p:spPr>
      </p:pic>
      <p:sp>
        <p:nvSpPr>
          <p:cNvPr id="49" name="TextBox 48"/>
          <p:cNvSpPr txBox="1"/>
          <p:nvPr/>
        </p:nvSpPr>
        <p:spPr>
          <a:xfrm>
            <a:off x="838200" y="5943600"/>
            <a:ext cx="1295400" cy="261610"/>
          </a:xfrm>
          <a:prstGeom prst="rect">
            <a:avLst/>
          </a:prstGeom>
          <a:noFill/>
        </p:spPr>
        <p:txBody>
          <a:bodyPr wrap="square" rtlCol="0">
            <a:spAutoFit/>
          </a:bodyPr>
          <a:lstStyle/>
          <a:p>
            <a:r>
              <a:rPr lang="en-US" sz="1100" dirty="0" smtClean="0"/>
              <a:t>Backup client</a:t>
            </a:r>
            <a:endParaRPr lang="en-US" sz="1100" dirty="0"/>
          </a:p>
        </p:txBody>
      </p:sp>
      <p:sp>
        <p:nvSpPr>
          <p:cNvPr id="50" name="TextBox 49"/>
          <p:cNvSpPr txBox="1"/>
          <p:nvPr/>
        </p:nvSpPr>
        <p:spPr>
          <a:xfrm>
            <a:off x="5105400" y="5943600"/>
            <a:ext cx="1295400" cy="261610"/>
          </a:xfrm>
          <a:prstGeom prst="rect">
            <a:avLst/>
          </a:prstGeom>
          <a:noFill/>
        </p:spPr>
        <p:txBody>
          <a:bodyPr wrap="square" rtlCol="0">
            <a:spAutoFit/>
          </a:bodyPr>
          <a:lstStyle/>
          <a:p>
            <a:r>
              <a:rPr lang="en-US" sz="1100" dirty="0" smtClean="0"/>
              <a:t>Backup client</a:t>
            </a:r>
            <a:endParaRPr lang="en-US" sz="1100" dirty="0"/>
          </a:p>
        </p:txBody>
      </p:sp>
      <p:sp>
        <p:nvSpPr>
          <p:cNvPr id="51" name="TextBox 50"/>
          <p:cNvSpPr txBox="1"/>
          <p:nvPr/>
        </p:nvSpPr>
        <p:spPr>
          <a:xfrm>
            <a:off x="3505200" y="5943600"/>
            <a:ext cx="1143000" cy="246221"/>
          </a:xfrm>
          <a:prstGeom prst="rect">
            <a:avLst/>
          </a:prstGeom>
          <a:noFill/>
        </p:spPr>
        <p:txBody>
          <a:bodyPr wrap="square" rtlCol="0">
            <a:spAutoFit/>
          </a:bodyPr>
          <a:lstStyle/>
          <a:p>
            <a:r>
              <a:rPr lang="en-US" sz="1000" dirty="0" smtClean="0"/>
              <a:t>Backup device</a:t>
            </a:r>
            <a:endParaRPr lang="en-US" sz="1000" dirty="0"/>
          </a:p>
        </p:txBody>
      </p:sp>
      <p:sp>
        <p:nvSpPr>
          <p:cNvPr id="52" name="TextBox 51"/>
          <p:cNvSpPr txBox="1"/>
          <p:nvPr/>
        </p:nvSpPr>
        <p:spPr>
          <a:xfrm>
            <a:off x="7772400" y="5943600"/>
            <a:ext cx="1143000" cy="246221"/>
          </a:xfrm>
          <a:prstGeom prst="rect">
            <a:avLst/>
          </a:prstGeom>
          <a:noFill/>
        </p:spPr>
        <p:txBody>
          <a:bodyPr wrap="square" rtlCol="0">
            <a:spAutoFit/>
          </a:bodyPr>
          <a:lstStyle/>
          <a:p>
            <a:r>
              <a:rPr lang="en-US" sz="1000" dirty="0" smtClean="0"/>
              <a:t>Backup device</a:t>
            </a:r>
            <a:endParaRPr lang="en-US" sz="1000" dirty="0"/>
          </a:p>
        </p:txBody>
      </p:sp>
      <p:pic>
        <p:nvPicPr>
          <p:cNvPr id="29" name="Picture 141" descr="SAN"/>
          <p:cNvPicPr>
            <a:picLocks noChangeAspect="1" noChangeArrowheads="1"/>
          </p:cNvPicPr>
          <p:nvPr/>
        </p:nvPicPr>
        <p:blipFill>
          <a:blip r:embed="rId5" cstate="print"/>
          <a:srcRect/>
          <a:stretch>
            <a:fillRect/>
          </a:stretch>
        </p:blipFill>
        <p:spPr bwMode="auto">
          <a:xfrm>
            <a:off x="2286000" y="5410200"/>
            <a:ext cx="1208088" cy="627063"/>
          </a:xfrm>
          <a:prstGeom prst="rect">
            <a:avLst/>
          </a:prstGeom>
          <a:noFill/>
          <a:ln w="9525">
            <a:noFill/>
            <a:miter lim="800000"/>
            <a:headEnd/>
            <a:tailEnd/>
          </a:ln>
        </p:spPr>
      </p:pic>
      <p:sp>
        <p:nvSpPr>
          <p:cNvPr id="30" name="Line 34"/>
          <p:cNvSpPr>
            <a:spLocks noChangeShapeType="1"/>
          </p:cNvSpPr>
          <p:nvPr/>
        </p:nvSpPr>
        <p:spPr bwMode="auto">
          <a:xfrm>
            <a:off x="3505199" y="5791200"/>
            <a:ext cx="304801" cy="0"/>
          </a:xfrm>
          <a:prstGeom prst="line">
            <a:avLst/>
          </a:prstGeom>
          <a:noFill/>
          <a:ln w="38100">
            <a:solidFill>
              <a:srgbClr val="FF9900"/>
            </a:solidFill>
            <a:round/>
            <a:headEnd/>
            <a:tailEnd/>
          </a:ln>
        </p:spPr>
        <p:txBody>
          <a:bodyPr/>
          <a:lstStyle/>
          <a:p>
            <a:endParaRPr lang="en-US" dirty="0"/>
          </a:p>
        </p:txBody>
      </p:sp>
      <p:sp>
        <p:nvSpPr>
          <p:cNvPr id="31" name="Line 34"/>
          <p:cNvSpPr>
            <a:spLocks noChangeShapeType="1"/>
          </p:cNvSpPr>
          <p:nvPr/>
        </p:nvSpPr>
        <p:spPr bwMode="auto">
          <a:xfrm>
            <a:off x="1752600" y="5791200"/>
            <a:ext cx="533401" cy="0"/>
          </a:xfrm>
          <a:prstGeom prst="line">
            <a:avLst/>
          </a:prstGeom>
          <a:noFill/>
          <a:ln w="38100">
            <a:solidFill>
              <a:srgbClr val="FF9900"/>
            </a:solidFill>
            <a:round/>
            <a:headEnd/>
            <a:tailEnd/>
          </a:ln>
        </p:spPr>
        <p:txBody>
          <a:bodyPr/>
          <a:lstStyle/>
          <a:p>
            <a:endParaRPr lang="en-US" dirty="0"/>
          </a:p>
        </p:txBody>
      </p:sp>
      <p:sp>
        <p:nvSpPr>
          <p:cNvPr id="32" name="TextBox 31"/>
          <p:cNvSpPr txBox="1"/>
          <p:nvPr/>
        </p:nvSpPr>
        <p:spPr>
          <a:xfrm>
            <a:off x="2209800" y="5638800"/>
            <a:ext cx="1143000" cy="246221"/>
          </a:xfrm>
          <a:prstGeom prst="rect">
            <a:avLst/>
          </a:prstGeom>
          <a:noFill/>
        </p:spPr>
        <p:txBody>
          <a:bodyPr wrap="square" rtlCol="0">
            <a:spAutoFit/>
          </a:bodyPr>
          <a:lstStyle/>
          <a:p>
            <a:pPr algn="ctr"/>
            <a:r>
              <a:rPr lang="en-US" sz="1000" dirty="0" smtClean="0"/>
              <a:t>SAN</a:t>
            </a:r>
            <a:endParaRPr lang="en-US" sz="1000" dirty="0"/>
          </a:p>
        </p:txBody>
      </p:sp>
      <p:pic>
        <p:nvPicPr>
          <p:cNvPr id="33" name="Picture 141" descr="SAN"/>
          <p:cNvPicPr>
            <a:picLocks noChangeAspect="1" noChangeArrowheads="1"/>
          </p:cNvPicPr>
          <p:nvPr/>
        </p:nvPicPr>
        <p:blipFill>
          <a:blip r:embed="rId5" cstate="print"/>
          <a:srcRect/>
          <a:stretch>
            <a:fillRect/>
          </a:stretch>
        </p:blipFill>
        <p:spPr bwMode="auto">
          <a:xfrm>
            <a:off x="6324600" y="5257800"/>
            <a:ext cx="1208088" cy="627063"/>
          </a:xfrm>
          <a:prstGeom prst="rect">
            <a:avLst/>
          </a:prstGeom>
          <a:noFill/>
          <a:ln w="9525">
            <a:noFill/>
            <a:miter lim="800000"/>
            <a:headEnd/>
            <a:tailEnd/>
          </a:ln>
        </p:spPr>
      </p:pic>
      <p:sp>
        <p:nvSpPr>
          <p:cNvPr id="35" name="Line 34"/>
          <p:cNvSpPr>
            <a:spLocks noChangeShapeType="1"/>
          </p:cNvSpPr>
          <p:nvPr/>
        </p:nvSpPr>
        <p:spPr bwMode="auto">
          <a:xfrm>
            <a:off x="5943600" y="5638800"/>
            <a:ext cx="381000" cy="0"/>
          </a:xfrm>
          <a:prstGeom prst="line">
            <a:avLst/>
          </a:prstGeom>
          <a:noFill/>
          <a:ln w="38100">
            <a:solidFill>
              <a:srgbClr val="FF9900"/>
            </a:solidFill>
            <a:round/>
            <a:headEnd/>
            <a:tailEnd/>
          </a:ln>
        </p:spPr>
        <p:txBody>
          <a:bodyPr/>
          <a:lstStyle/>
          <a:p>
            <a:endParaRPr lang="en-US" dirty="0"/>
          </a:p>
        </p:txBody>
      </p:sp>
      <p:sp>
        <p:nvSpPr>
          <p:cNvPr id="36" name="Line 34"/>
          <p:cNvSpPr>
            <a:spLocks noChangeShapeType="1"/>
          </p:cNvSpPr>
          <p:nvPr/>
        </p:nvSpPr>
        <p:spPr bwMode="auto">
          <a:xfrm>
            <a:off x="7467600" y="5638800"/>
            <a:ext cx="533401" cy="0"/>
          </a:xfrm>
          <a:prstGeom prst="line">
            <a:avLst/>
          </a:prstGeom>
          <a:noFill/>
          <a:ln w="38100">
            <a:solidFill>
              <a:srgbClr val="FF9900"/>
            </a:solidFill>
            <a:round/>
            <a:headEnd/>
            <a:tailEnd/>
          </a:ln>
        </p:spPr>
        <p:txBody>
          <a:bodyPr/>
          <a:lstStyle/>
          <a:p>
            <a:endParaRPr lang="en-US" dirty="0"/>
          </a:p>
        </p:txBody>
      </p:sp>
      <p:sp>
        <p:nvSpPr>
          <p:cNvPr id="37" name="TextBox 36"/>
          <p:cNvSpPr txBox="1"/>
          <p:nvPr/>
        </p:nvSpPr>
        <p:spPr>
          <a:xfrm>
            <a:off x="6324600" y="5486400"/>
            <a:ext cx="1143000" cy="246221"/>
          </a:xfrm>
          <a:prstGeom prst="rect">
            <a:avLst/>
          </a:prstGeom>
          <a:noFill/>
        </p:spPr>
        <p:txBody>
          <a:bodyPr wrap="square" rtlCol="0">
            <a:spAutoFit/>
          </a:bodyPr>
          <a:lstStyle/>
          <a:p>
            <a:pPr algn="ctr"/>
            <a:r>
              <a:rPr lang="en-US" sz="1000" dirty="0" smtClean="0"/>
              <a:t>SAN</a:t>
            </a:r>
            <a:endParaRPr lang="en-US" sz="1000"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solidFill>
                  <a:srgbClr val="000000">
                    <a:lumMod val="75000"/>
                    <a:lumOff val="25000"/>
                  </a:srgbClr>
                </a:solidFill>
              </a:rPr>
              <a:t>Classic Data Center</a:t>
            </a:r>
            <a:endParaRPr lang="en-US" dirty="0">
              <a:solidFill>
                <a:srgbClr val="000000">
                  <a:lumMod val="75000"/>
                  <a:lumOff val="25000"/>
                </a:srgbClr>
              </a:solidFill>
            </a:endParaRPr>
          </a:p>
        </p:txBody>
      </p:sp>
      <p:sp>
        <p:nvSpPr>
          <p:cNvPr id="5" name="Slide Number Placeholder 4"/>
          <p:cNvSpPr>
            <a:spLocks noGrp="1"/>
          </p:cNvSpPr>
          <p:nvPr>
            <p:ph type="sldNum" sz="quarter" idx="11"/>
          </p:nvPr>
        </p:nvSpPr>
        <p:spPr/>
        <p:txBody>
          <a:bodyPr/>
          <a:lstStyle/>
          <a:p>
            <a:r>
              <a:rPr lang="en-US" dirty="0">
                <a:solidFill>
                  <a:srgbClr val="000000">
                    <a:lumMod val="75000"/>
                    <a:lumOff val="25000"/>
                  </a:srgbClr>
                </a:solidFill>
              </a:rPr>
              <a:t> </a:t>
            </a:r>
            <a:fld id="{D320597B-BC19-43D1-AD90-B24D8A773DF4}" type="slidenum">
              <a:rPr lang="en-US" sz="800" smtClean="0">
                <a:solidFill>
                  <a:srgbClr val="000000">
                    <a:lumMod val="75000"/>
                    <a:lumOff val="25000"/>
                  </a:srgbClr>
                </a:solidFill>
              </a:rPr>
              <a:pPr/>
              <a:t>63</a:t>
            </a:fld>
            <a:endParaRPr lang="en-US" sz="800" dirty="0">
              <a:solidFill>
                <a:srgbClr val="000000">
                  <a:lumMod val="75000"/>
                  <a:lumOff val="25000"/>
                </a:srgbClr>
              </a:solidFill>
            </a:endParaRPr>
          </a:p>
        </p:txBody>
      </p:sp>
      <p:sp>
        <p:nvSpPr>
          <p:cNvPr id="3025922" name="Rectangle 2"/>
          <p:cNvSpPr>
            <a:spLocks noGrp="1" noChangeArrowheads="1"/>
          </p:cNvSpPr>
          <p:nvPr>
            <p:ph type="title"/>
          </p:nvPr>
        </p:nvSpPr>
        <p:spPr>
          <a:xfrm>
            <a:off x="304800" y="76200"/>
            <a:ext cx="8458200" cy="762000"/>
          </a:xfrm>
        </p:spPr>
        <p:txBody>
          <a:bodyPr/>
          <a:lstStyle/>
          <a:p>
            <a:r>
              <a:rPr lang="en-US" dirty="0" smtClean="0"/>
              <a:t> Deduplication : Methods</a:t>
            </a:r>
            <a:endParaRPr lang="en-US" dirty="0"/>
          </a:p>
        </p:txBody>
      </p:sp>
      <p:sp>
        <p:nvSpPr>
          <p:cNvPr id="3025923" name="Rectangle 3"/>
          <p:cNvSpPr>
            <a:spLocks noGrp="1" noChangeArrowheads="1"/>
          </p:cNvSpPr>
          <p:nvPr>
            <p:ph type="body" idx="1"/>
          </p:nvPr>
        </p:nvSpPr>
        <p:spPr/>
        <p:txBody>
          <a:bodyPr/>
          <a:lstStyle/>
          <a:p>
            <a:r>
              <a:rPr lang="en-US" dirty="0" smtClean="0"/>
              <a:t>Single Instance </a:t>
            </a:r>
            <a:r>
              <a:rPr lang="en-US" dirty="0"/>
              <a:t>Storage (SIS)</a:t>
            </a:r>
          </a:p>
          <a:p>
            <a:pPr lvl="1"/>
            <a:r>
              <a:rPr lang="en-US" dirty="0" smtClean="0"/>
              <a:t>Detects </a:t>
            </a:r>
            <a:r>
              <a:rPr lang="en-US" dirty="0"/>
              <a:t>and </a:t>
            </a:r>
            <a:r>
              <a:rPr lang="en-US" dirty="0" smtClean="0"/>
              <a:t>removes </a:t>
            </a:r>
            <a:r>
              <a:rPr lang="en-US" dirty="0"/>
              <a:t>redundant copies of identical files</a:t>
            </a:r>
          </a:p>
          <a:p>
            <a:pPr lvl="1"/>
            <a:r>
              <a:rPr lang="en-US" dirty="0" smtClean="0"/>
              <a:t>After a </a:t>
            </a:r>
            <a:r>
              <a:rPr lang="en-US" dirty="0"/>
              <a:t>file is stored in the SIS system, all other references to the same file refer to the original copy</a:t>
            </a:r>
          </a:p>
          <a:p>
            <a:r>
              <a:rPr lang="en-US" dirty="0" smtClean="0"/>
              <a:t>Sub-file Deduplication </a:t>
            </a:r>
          </a:p>
          <a:p>
            <a:pPr lvl="1"/>
            <a:r>
              <a:rPr lang="en-US" dirty="0" smtClean="0"/>
              <a:t>Identifies and filters  repeated data segments stored in files</a:t>
            </a:r>
          </a:p>
          <a:p>
            <a:pPr lvl="2"/>
            <a:r>
              <a:rPr lang="en-US" dirty="0" smtClean="0"/>
              <a:t>Within a single system and  across multiple systems</a:t>
            </a:r>
          </a:p>
          <a:p>
            <a:r>
              <a:rPr lang="en-US" dirty="0" smtClean="0"/>
              <a:t>Compression</a:t>
            </a:r>
          </a:p>
          <a:p>
            <a:pPr lvl="1"/>
            <a:r>
              <a:rPr lang="en-US" dirty="0" smtClean="0"/>
              <a:t> Reduces file size</a:t>
            </a:r>
          </a:p>
          <a:p>
            <a:pPr lvl="1"/>
            <a:r>
              <a:rPr lang="en-US" dirty="0" smtClean="0"/>
              <a:t> Identifies and  removes blank spaces and repeated data chunks</a:t>
            </a:r>
          </a:p>
          <a:p>
            <a:pPr lvl="1"/>
            <a:r>
              <a:rPr lang="en-US" dirty="0" smtClean="0"/>
              <a:t>Can be performed at source(client) or target(storage device)</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dirty="0" smtClean="0"/>
              <a:t> 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Types of Replication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Local Replication Methods</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Remote Replication Methods</a:t>
            </a:r>
          </a:p>
          <a:p>
            <a:pPr lvl="1" indent="-223838" algn="l">
              <a:buClr>
                <a:srgbClr val="92D050"/>
              </a:buClr>
              <a:buSzPct val="110000"/>
              <a:buFont typeface="Arial" pitchFamily="34" charset="0"/>
              <a:buChar char="•"/>
              <a:defRPr/>
            </a:pPr>
            <a:endParaRPr lang="en-US" sz="2000" dirty="0" smtClean="0">
              <a:solidFill>
                <a:schemeClr val="bg2">
                  <a:lumMod val="75000"/>
                </a:schemeClr>
              </a:solidFill>
            </a:endParaRPr>
          </a:p>
          <a:p>
            <a:pPr lvl="1" indent="-223838" algn="l">
              <a:buClr>
                <a:srgbClr val="92D050"/>
              </a:buClr>
              <a:buSzPct val="110000"/>
              <a:defRPr/>
            </a:pPr>
            <a:endParaRPr lang="en-US" sz="2000" dirty="0" smtClean="0">
              <a:solidFill>
                <a:schemeClr val="bg2">
                  <a:lumMod val="75000"/>
                </a:schemeClr>
              </a:solidFill>
            </a:endParaRPr>
          </a:p>
          <a:p>
            <a:pPr lvl="1" indent="-223838" algn="l">
              <a:buClr>
                <a:srgbClr val="92D050"/>
              </a:buClr>
              <a:buSzPct val="110000"/>
              <a:defRPr/>
            </a:pPr>
            <a:endParaRPr lang="en-US" sz="2000" dirty="0" smtClean="0">
              <a:solidFill>
                <a:schemeClr val="bg2">
                  <a:lumMod val="75000"/>
                </a:schemeClr>
              </a:solidFill>
            </a:endParaRPr>
          </a:p>
        </p:txBody>
      </p:sp>
      <p:sp>
        <p:nvSpPr>
          <p:cNvPr id="23556" name="Content Placeholder 7"/>
          <p:cNvSpPr>
            <a:spLocks noGrp="1"/>
          </p:cNvSpPr>
          <p:nvPr>
            <p:ph sz="quarter" idx="13"/>
          </p:nvPr>
        </p:nvSpPr>
        <p:spPr/>
        <p:txBody>
          <a:bodyPr/>
          <a:lstStyle/>
          <a:p>
            <a:r>
              <a:rPr lang="en-US" dirty="0" smtClean="0"/>
              <a:t>Lesson 6: Replication Technologies</a:t>
            </a:r>
          </a:p>
        </p:txBody>
      </p:sp>
      <p:sp>
        <p:nvSpPr>
          <p:cNvPr id="9" name="Footer Placeholder 8"/>
          <p:cNvSpPr>
            <a:spLocks noGrp="1"/>
          </p:cNvSpPr>
          <p:nvPr>
            <p:ph type="ftr" sz="quarter" idx="14"/>
          </p:nvPr>
        </p:nvSpPr>
        <p:spPr/>
        <p:txBody>
          <a:bodyPr/>
          <a:lstStyle/>
          <a:p>
            <a:pPr>
              <a:defRPr/>
            </a:pPr>
            <a:r>
              <a:rPr lang="en-US" dirty="0" smtClean="0"/>
              <a:t>Classic Data Center</a:t>
            </a:r>
            <a:endParaRPr lang="en-US" dirty="0"/>
          </a:p>
        </p:txBody>
      </p:sp>
      <p:sp>
        <p:nvSpPr>
          <p:cNvPr id="10" name="Title 4"/>
          <p:cNvSpPr>
            <a:spLocks noGrp="1"/>
          </p:cNvSpPr>
          <p:nvPr>
            <p:ph type="ctrTitle"/>
          </p:nvPr>
        </p:nvSpPr>
        <p:spPr>
          <a:xfrm>
            <a:off x="685800" y="1143000"/>
            <a:ext cx="7772400" cy="688975"/>
          </a:xfrm>
        </p:spPr>
        <p:txBody>
          <a:bodyPr/>
          <a:lstStyle/>
          <a:p>
            <a:r>
              <a:rPr lang="en-US" dirty="0" smtClean="0"/>
              <a:t>Module 2: Classic Data Center (CDC)</a:t>
            </a:r>
          </a:p>
        </p:txBody>
      </p:sp>
      <p:sp>
        <p:nvSpPr>
          <p:cNvPr id="12"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64</a:t>
            </a:fld>
            <a:endParaRPr lang="en-US" sz="1000" dirty="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3218" name="Rectangle 2"/>
          <p:cNvSpPr>
            <a:spLocks noGrp="1" noChangeArrowheads="1"/>
          </p:cNvSpPr>
          <p:nvPr>
            <p:ph type="title"/>
          </p:nvPr>
        </p:nvSpPr>
        <p:spPr/>
        <p:txBody>
          <a:bodyPr/>
          <a:lstStyle/>
          <a:p>
            <a:r>
              <a:rPr lang="en-US" dirty="0"/>
              <a:t>What is </a:t>
            </a:r>
            <a:r>
              <a:rPr lang="en-US" dirty="0" smtClean="0"/>
              <a:t>Replication?</a:t>
            </a:r>
            <a:endParaRPr lang="en-US" dirty="0"/>
          </a:p>
        </p:txBody>
      </p:sp>
      <p:sp>
        <p:nvSpPr>
          <p:cNvPr id="2953219" name="Rectangle 3"/>
          <p:cNvSpPr>
            <a:spLocks noGrp="1" noChangeArrowheads="1"/>
          </p:cNvSpPr>
          <p:nvPr>
            <p:ph type="body" idx="1"/>
          </p:nvPr>
        </p:nvSpPr>
        <p:spPr/>
        <p:txBody>
          <a:bodyPr/>
          <a:lstStyle/>
          <a:p>
            <a:r>
              <a:rPr lang="en-US" dirty="0" smtClean="0"/>
              <a:t>Process of creating an exact copy of data</a:t>
            </a:r>
          </a:p>
          <a:p>
            <a:r>
              <a:rPr lang="en-US" dirty="0" smtClean="0"/>
              <a:t>Drivers for replication </a:t>
            </a:r>
          </a:p>
          <a:p>
            <a:pPr lvl="1"/>
            <a:r>
              <a:rPr lang="en-US" dirty="0" smtClean="0"/>
              <a:t>Alternate source for backup</a:t>
            </a:r>
          </a:p>
          <a:p>
            <a:pPr lvl="1"/>
            <a:r>
              <a:rPr lang="en-US" dirty="0" smtClean="0"/>
              <a:t>Fast recovery</a:t>
            </a:r>
          </a:p>
          <a:p>
            <a:pPr lvl="1"/>
            <a:r>
              <a:rPr lang="en-US" dirty="0" smtClean="0"/>
              <a:t>Decision support </a:t>
            </a:r>
          </a:p>
          <a:p>
            <a:pPr lvl="1"/>
            <a:r>
              <a:rPr lang="en-US" dirty="0" smtClean="0"/>
              <a:t>Testing platform</a:t>
            </a:r>
          </a:p>
          <a:p>
            <a:pPr lvl="1"/>
            <a:r>
              <a:rPr lang="en-US" dirty="0" smtClean="0"/>
              <a:t>Restart from replica</a:t>
            </a:r>
          </a:p>
          <a:p>
            <a:r>
              <a:rPr lang="en-US" dirty="0" smtClean="0"/>
              <a:t>Classification of Replication: </a:t>
            </a:r>
          </a:p>
          <a:p>
            <a:pPr lvl="1"/>
            <a:r>
              <a:rPr lang="en-US" dirty="0" smtClean="0"/>
              <a:t>Local replication</a:t>
            </a:r>
          </a:p>
          <a:p>
            <a:pPr lvl="1"/>
            <a:r>
              <a:rPr lang="en-US" dirty="0" smtClean="0"/>
              <a:t>Remote replication </a:t>
            </a:r>
          </a:p>
          <a:p>
            <a:pPr lvl="1"/>
            <a:endParaRPr lang="en-US" dirty="0"/>
          </a:p>
        </p:txBody>
      </p:sp>
      <p:sp>
        <p:nvSpPr>
          <p:cNvPr id="2953238" name="Text Box 22"/>
          <p:cNvSpPr txBox="1">
            <a:spLocks noChangeArrowheads="1"/>
          </p:cNvSpPr>
          <p:nvPr/>
        </p:nvSpPr>
        <p:spPr bwMode="gray">
          <a:xfrm>
            <a:off x="3932594" y="5715000"/>
            <a:ext cx="639406" cy="276999"/>
          </a:xfrm>
          <a:prstGeom prst="rect">
            <a:avLst/>
          </a:prstGeom>
          <a:noFill/>
          <a:ln w="12700" algn="ctr">
            <a:noFill/>
            <a:miter lim="800000"/>
            <a:headEnd/>
            <a:tailEnd type="none" w="lg" len="lg"/>
          </a:ln>
          <a:effectLst/>
        </p:spPr>
        <p:txBody>
          <a:bodyPr wrap="none" lIns="0" tIns="0" rIns="0" bIns="0">
            <a:spAutoFit/>
          </a:bodyPr>
          <a:lstStyle/>
          <a:p>
            <a:pPr marL="354013" indent="-354013" defTabSz="941388"/>
            <a:r>
              <a:rPr lang="en-US" sz="1800" dirty="0">
                <a:solidFill>
                  <a:srgbClr val="000000"/>
                </a:solidFill>
                <a:latin typeface="Calibri" pitchFamily="34" charset="0"/>
              </a:rPr>
              <a:t>Source</a:t>
            </a:r>
          </a:p>
        </p:txBody>
      </p:sp>
      <p:sp>
        <p:nvSpPr>
          <p:cNvPr id="2953240" name="Rectangle 24"/>
          <p:cNvSpPr>
            <a:spLocks noChangeArrowheads="1"/>
          </p:cNvSpPr>
          <p:nvPr/>
        </p:nvSpPr>
        <p:spPr bwMode="gray">
          <a:xfrm>
            <a:off x="3895787" y="5272088"/>
            <a:ext cx="314325" cy="214312"/>
          </a:xfrm>
          <a:prstGeom prst="rect">
            <a:avLst/>
          </a:prstGeom>
          <a:solidFill>
            <a:srgbClr val="2DBEFF"/>
          </a:solidFill>
          <a:ln w="12700" algn="ctr">
            <a:solidFill>
              <a:srgbClr val="000A18"/>
            </a:solidFill>
            <a:miter lim="800000"/>
            <a:headEnd/>
            <a:tailEnd type="none" w="lg" len="lg"/>
          </a:ln>
          <a:effectLst/>
        </p:spPr>
        <p:txBody>
          <a:bodyPr wrap="none" anchor="ctr"/>
          <a:lstStyle/>
          <a:p>
            <a:endParaRPr lang="en-US" dirty="0"/>
          </a:p>
        </p:txBody>
      </p:sp>
      <p:sp>
        <p:nvSpPr>
          <p:cNvPr id="2953241" name="Rectangle 25"/>
          <p:cNvSpPr>
            <a:spLocks noChangeArrowheads="1"/>
          </p:cNvSpPr>
          <p:nvPr/>
        </p:nvSpPr>
        <p:spPr bwMode="gray">
          <a:xfrm>
            <a:off x="4114862" y="5105400"/>
            <a:ext cx="314325" cy="214312"/>
          </a:xfrm>
          <a:prstGeom prst="rect">
            <a:avLst/>
          </a:prstGeom>
          <a:solidFill>
            <a:srgbClr val="96FF2D"/>
          </a:solidFill>
          <a:ln w="12700" algn="ctr">
            <a:solidFill>
              <a:srgbClr val="000A18"/>
            </a:solidFill>
            <a:miter lim="800000"/>
            <a:headEnd/>
            <a:tailEnd type="none" w="lg" len="lg"/>
          </a:ln>
          <a:effectLst/>
        </p:spPr>
        <p:txBody>
          <a:bodyPr wrap="none" anchor="ctr"/>
          <a:lstStyle/>
          <a:p>
            <a:endParaRPr lang="en-US" dirty="0"/>
          </a:p>
        </p:txBody>
      </p:sp>
      <p:sp>
        <p:nvSpPr>
          <p:cNvPr id="2953260" name="Text Box 44"/>
          <p:cNvSpPr txBox="1">
            <a:spLocks noChangeArrowheads="1"/>
          </p:cNvSpPr>
          <p:nvPr/>
        </p:nvSpPr>
        <p:spPr bwMode="gray">
          <a:xfrm>
            <a:off x="7623302" y="5742801"/>
            <a:ext cx="1444498" cy="276999"/>
          </a:xfrm>
          <a:prstGeom prst="rect">
            <a:avLst/>
          </a:prstGeom>
          <a:noFill/>
          <a:ln w="12700" algn="ctr">
            <a:noFill/>
            <a:miter lim="800000"/>
            <a:headEnd/>
            <a:tailEnd type="none" w="lg" len="lg"/>
          </a:ln>
          <a:effectLst/>
        </p:spPr>
        <p:txBody>
          <a:bodyPr wrap="none" lIns="0" tIns="0" rIns="0" bIns="0">
            <a:spAutoFit/>
          </a:bodyPr>
          <a:lstStyle/>
          <a:p>
            <a:pPr marL="354013" indent="-354013" defTabSz="941388"/>
            <a:r>
              <a:rPr lang="en-US" sz="1800" dirty="0">
                <a:solidFill>
                  <a:srgbClr val="000A18"/>
                </a:solidFill>
                <a:latin typeface="Calibri" pitchFamily="34" charset="0"/>
              </a:rPr>
              <a:t>Replica (Target)</a:t>
            </a:r>
          </a:p>
        </p:txBody>
      </p:sp>
      <p:sp>
        <p:nvSpPr>
          <p:cNvPr id="2953264" name="AutoShape 48"/>
          <p:cNvSpPr>
            <a:spLocks noChangeArrowheads="1"/>
          </p:cNvSpPr>
          <p:nvPr/>
        </p:nvSpPr>
        <p:spPr bwMode="gray">
          <a:xfrm>
            <a:off x="4800600" y="4800600"/>
            <a:ext cx="3000375" cy="914400"/>
          </a:xfrm>
          <a:prstGeom prst="rightArrow">
            <a:avLst>
              <a:gd name="adj1" fmla="val 57981"/>
              <a:gd name="adj2" fmla="val 57464"/>
            </a:avLst>
          </a:prstGeom>
          <a:gradFill rotWithShape="1">
            <a:gsLst>
              <a:gs pos="0">
                <a:srgbClr val="777777"/>
              </a:gs>
              <a:gs pos="50000">
                <a:srgbClr val="777777">
                  <a:gamma/>
                  <a:shade val="36471"/>
                  <a:invGamma/>
                </a:srgbClr>
              </a:gs>
              <a:gs pos="100000">
                <a:srgbClr val="777777"/>
              </a:gs>
            </a:gsLst>
            <a:lin ang="0" scaled="1"/>
          </a:gradFill>
          <a:ln w="12700" algn="ctr">
            <a:noFill/>
            <a:miter lim="800000"/>
            <a:headEnd/>
            <a:tailEnd/>
          </a:ln>
          <a:effectLst/>
        </p:spPr>
        <p:txBody>
          <a:bodyPr wrap="none" anchor="ctr"/>
          <a:lstStyle/>
          <a:p>
            <a:endParaRPr lang="en-US" dirty="0"/>
          </a:p>
        </p:txBody>
      </p:sp>
      <p:sp>
        <p:nvSpPr>
          <p:cNvPr id="2953265" name="Text Box 49"/>
          <p:cNvSpPr txBox="1">
            <a:spLocks noChangeArrowheads="1"/>
          </p:cNvSpPr>
          <p:nvPr/>
        </p:nvSpPr>
        <p:spPr bwMode="gray">
          <a:xfrm>
            <a:off x="5461000" y="5135562"/>
            <a:ext cx="1549400" cy="274638"/>
          </a:xfrm>
          <a:prstGeom prst="rect">
            <a:avLst/>
          </a:prstGeom>
          <a:noFill/>
          <a:ln w="12700" algn="ctr">
            <a:noFill/>
            <a:miter lim="800000"/>
            <a:headEnd/>
            <a:tailEnd type="none" w="lg" len="lg"/>
          </a:ln>
          <a:effectLst>
            <a:outerShdw dist="17961" dir="2700000" algn="ctr" rotWithShape="0">
              <a:srgbClr val="000000"/>
            </a:outerShdw>
          </a:effectLst>
        </p:spPr>
        <p:txBody>
          <a:bodyPr wrap="none" lIns="0" tIns="0" rIns="0" bIns="0">
            <a:spAutoFit/>
          </a:bodyPr>
          <a:lstStyle/>
          <a:p>
            <a:pPr marL="354013" indent="-354013" defTabSz="941388"/>
            <a:r>
              <a:rPr lang="en-US" sz="1800" b="1" dirty="0">
                <a:solidFill>
                  <a:schemeClr val="bg1"/>
                </a:solidFill>
              </a:rPr>
              <a:t>REPLICATION</a:t>
            </a:r>
          </a:p>
        </p:txBody>
      </p:sp>
      <p:pic>
        <p:nvPicPr>
          <p:cNvPr id="21" name="Picture 20" descr="Tan Storage 50.png"/>
          <p:cNvPicPr>
            <a:picLocks noChangeAspect="1"/>
          </p:cNvPicPr>
          <p:nvPr/>
        </p:nvPicPr>
        <p:blipFill>
          <a:blip r:embed="rId3" cstate="print"/>
          <a:stretch>
            <a:fillRect/>
          </a:stretch>
        </p:blipFill>
        <p:spPr>
          <a:xfrm>
            <a:off x="3733800" y="4709105"/>
            <a:ext cx="940180" cy="929696"/>
          </a:xfrm>
          <a:prstGeom prst="rect">
            <a:avLst/>
          </a:prstGeom>
        </p:spPr>
      </p:pic>
      <p:sp>
        <p:nvSpPr>
          <p:cNvPr id="20"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24"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65</a:t>
            </a:fld>
            <a:endParaRPr lang="en-US" sz="1000" dirty="0">
              <a:solidFill>
                <a:schemeClr val="tx1">
                  <a:lumMod val="75000"/>
                  <a:lumOff val="25000"/>
                </a:schemeClr>
              </a:solidFill>
              <a:latin typeface="Calibri" pitchFamily="34" charset="0"/>
              <a:cs typeface="+mn-cs"/>
            </a:endParaRPr>
          </a:p>
        </p:txBody>
      </p:sp>
      <p:pic>
        <p:nvPicPr>
          <p:cNvPr id="23" name="Picture 22" descr="Tan Storage 50.png"/>
          <p:cNvPicPr>
            <a:picLocks noChangeAspect="1"/>
          </p:cNvPicPr>
          <p:nvPr/>
        </p:nvPicPr>
        <p:blipFill>
          <a:blip r:embed="rId3" cstate="print"/>
          <a:stretch>
            <a:fillRect/>
          </a:stretch>
        </p:blipFill>
        <p:spPr>
          <a:xfrm>
            <a:off x="7899020" y="4724400"/>
            <a:ext cx="940180" cy="929696"/>
          </a:xfrm>
          <a:prstGeom prst="rect">
            <a:avLst/>
          </a:prstGeom>
        </p:spPr>
      </p:pic>
      <p:sp>
        <p:nvSpPr>
          <p:cNvPr id="25" name="Rectangle 24"/>
          <p:cNvSpPr>
            <a:spLocks noChangeArrowheads="1"/>
          </p:cNvSpPr>
          <p:nvPr/>
        </p:nvSpPr>
        <p:spPr bwMode="gray">
          <a:xfrm>
            <a:off x="8077200" y="5272088"/>
            <a:ext cx="314325" cy="214312"/>
          </a:xfrm>
          <a:prstGeom prst="rect">
            <a:avLst/>
          </a:prstGeom>
          <a:solidFill>
            <a:srgbClr val="2DBEFF"/>
          </a:solidFill>
          <a:ln w="12700" algn="ctr">
            <a:solidFill>
              <a:srgbClr val="000A18"/>
            </a:solidFill>
            <a:miter lim="800000"/>
            <a:headEnd/>
            <a:tailEnd type="none" w="lg" len="lg"/>
          </a:ln>
          <a:effectLst/>
        </p:spPr>
        <p:txBody>
          <a:bodyPr wrap="none" anchor="ctr"/>
          <a:lstStyle/>
          <a:p>
            <a:endParaRPr lang="en-US" dirty="0"/>
          </a:p>
        </p:txBody>
      </p:sp>
      <p:sp>
        <p:nvSpPr>
          <p:cNvPr id="26" name="Rectangle 25"/>
          <p:cNvSpPr>
            <a:spLocks noChangeArrowheads="1"/>
          </p:cNvSpPr>
          <p:nvPr/>
        </p:nvSpPr>
        <p:spPr bwMode="gray">
          <a:xfrm>
            <a:off x="8296275" y="5105400"/>
            <a:ext cx="314325" cy="214312"/>
          </a:xfrm>
          <a:prstGeom prst="rect">
            <a:avLst/>
          </a:prstGeom>
          <a:solidFill>
            <a:srgbClr val="96FF2D"/>
          </a:solidFill>
          <a:ln w="12700" algn="ctr">
            <a:solidFill>
              <a:srgbClr val="000A18"/>
            </a:solidFill>
            <a:miter lim="800000"/>
            <a:headEnd/>
            <a:tailEnd type="none" w="lg" len="lg"/>
          </a:ln>
          <a:effectLst/>
        </p:spPr>
        <p:txBody>
          <a:bodyPr wrap="none" anchor="ctr"/>
          <a:lstStyle/>
          <a:p>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57314" name="Rectangle 2"/>
          <p:cNvSpPr>
            <a:spLocks noGrp="1" noChangeArrowheads="1"/>
          </p:cNvSpPr>
          <p:nvPr>
            <p:ph type="title"/>
          </p:nvPr>
        </p:nvSpPr>
        <p:spPr>
          <a:xfrm>
            <a:off x="304800" y="76200"/>
            <a:ext cx="8458200" cy="758952"/>
          </a:xfrm>
        </p:spPr>
        <p:txBody>
          <a:bodyPr/>
          <a:lstStyle/>
          <a:p>
            <a:r>
              <a:rPr lang="en-US" dirty="0" smtClean="0"/>
              <a:t>Replica: Types and Characteristics</a:t>
            </a:r>
            <a:endParaRPr lang="en-US" dirty="0"/>
          </a:p>
        </p:txBody>
      </p:sp>
      <p:sp>
        <p:nvSpPr>
          <p:cNvPr id="2957315" name="Rectangle 3"/>
          <p:cNvSpPr>
            <a:spLocks noGrp="1" noChangeArrowheads="1"/>
          </p:cNvSpPr>
          <p:nvPr>
            <p:ph type="body" idx="1"/>
          </p:nvPr>
        </p:nvSpPr>
        <p:spPr/>
        <p:txBody>
          <a:bodyPr/>
          <a:lstStyle/>
          <a:p>
            <a:r>
              <a:rPr lang="en-US" dirty="0"/>
              <a:t>Types of Replica: Choice of replica ties back to RPO</a:t>
            </a:r>
          </a:p>
          <a:p>
            <a:pPr lvl="1"/>
            <a:r>
              <a:rPr lang="en-US" dirty="0"/>
              <a:t>Point-in-Time (PIT) </a:t>
            </a:r>
          </a:p>
          <a:p>
            <a:pPr lvl="2"/>
            <a:r>
              <a:rPr lang="en-US" dirty="0"/>
              <a:t>Non-zero RPO</a:t>
            </a:r>
          </a:p>
          <a:p>
            <a:pPr lvl="1"/>
            <a:r>
              <a:rPr lang="en-US" dirty="0"/>
              <a:t>Continuous </a:t>
            </a:r>
          </a:p>
          <a:p>
            <a:pPr lvl="2"/>
            <a:r>
              <a:rPr lang="en-US" dirty="0"/>
              <a:t>Near-zero RPO</a:t>
            </a:r>
          </a:p>
          <a:p>
            <a:r>
              <a:rPr lang="en-US" dirty="0" smtClean="0"/>
              <a:t>Characteristics of a good replica:</a:t>
            </a:r>
            <a:endParaRPr lang="en-US" dirty="0"/>
          </a:p>
          <a:p>
            <a:pPr lvl="1"/>
            <a:r>
              <a:rPr lang="en-US" dirty="0"/>
              <a:t>Recoverability</a:t>
            </a:r>
          </a:p>
          <a:p>
            <a:pPr lvl="2"/>
            <a:r>
              <a:rPr lang="en-US" dirty="0"/>
              <a:t>Replica should be able to restore data on the source device</a:t>
            </a:r>
          </a:p>
          <a:p>
            <a:pPr lvl="1"/>
            <a:r>
              <a:rPr lang="en-US" dirty="0"/>
              <a:t>Restartability</a:t>
            </a:r>
          </a:p>
          <a:p>
            <a:pPr lvl="2"/>
            <a:r>
              <a:rPr lang="en-US" dirty="0"/>
              <a:t>Restart business operation from replica </a:t>
            </a:r>
          </a:p>
          <a:p>
            <a:pPr lvl="1"/>
            <a:r>
              <a:rPr lang="en-US" dirty="0"/>
              <a:t>Consistency</a:t>
            </a:r>
          </a:p>
          <a:p>
            <a:pPr lvl="2"/>
            <a:r>
              <a:rPr lang="en-US" dirty="0" smtClean="0"/>
              <a:t>Consistent replica ensures that </a:t>
            </a:r>
            <a:r>
              <a:rPr lang="en-US" dirty="0"/>
              <a:t>the data buffered in </a:t>
            </a:r>
            <a:r>
              <a:rPr lang="en-US" dirty="0" smtClean="0"/>
              <a:t>the compute system is </a:t>
            </a:r>
            <a:r>
              <a:rPr lang="en-US" dirty="0"/>
              <a:t>properly captured on the disk when the replica is created</a:t>
            </a:r>
          </a:p>
        </p:txBody>
      </p:sp>
      <p:sp>
        <p:nvSpPr>
          <p:cNvPr id="6"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8"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66</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Replica: Types and Characteristics (Contd.)</a:t>
            </a:r>
            <a:endParaRPr lang="en-US" dirty="0"/>
          </a:p>
        </p:txBody>
      </p:sp>
      <p:sp>
        <p:nvSpPr>
          <p:cNvPr id="9"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11"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67</a:t>
            </a:fld>
            <a:endParaRPr lang="en-US" sz="1000" dirty="0">
              <a:solidFill>
                <a:schemeClr val="tx1">
                  <a:lumMod val="75000"/>
                  <a:lumOff val="25000"/>
                </a:schemeClr>
              </a:solidFill>
              <a:latin typeface="Calibri" pitchFamily="34" charset="0"/>
              <a:cs typeface="+mn-cs"/>
            </a:endParaRPr>
          </a:p>
        </p:txBody>
      </p:sp>
      <p:sp>
        <p:nvSpPr>
          <p:cNvPr id="10" name="Rectangle 20"/>
          <p:cNvSpPr txBox="1">
            <a:spLocks noChangeArrowheads="1"/>
          </p:cNvSpPr>
          <p:nvPr/>
        </p:nvSpPr>
        <p:spPr bwMode="auto">
          <a:xfrm>
            <a:off x="1670050" y="2895600"/>
            <a:ext cx="5803900" cy="438150"/>
          </a:xfrm>
          <a:prstGeom prst="rect">
            <a:avLst/>
          </a:prstGeom>
          <a:noFill/>
          <a:ln w="12700">
            <a:noFill/>
            <a:miter lim="800000"/>
            <a:headEnd/>
            <a:tailEnd/>
          </a:ln>
        </p:spPr>
        <p:txBody>
          <a:bodyPr lIns="0" tIns="0" rIns="0" bIns="0"/>
          <a:lstStyle/>
          <a:p>
            <a:pPr marL="234950" indent="-234950" algn="ctr" defTabSz="890588" eaLnBrk="0" hangingPunct="0">
              <a:tabLst>
                <a:tab pos="6985000" algn="l"/>
                <a:tab pos="7185025" algn="l"/>
                <a:tab pos="7837488" algn="l"/>
              </a:tabLst>
              <a:defRPr/>
            </a:pPr>
            <a:r>
              <a:rPr lang="en-US" sz="2400" kern="0" dirty="0">
                <a:solidFill>
                  <a:schemeClr val="tx2"/>
                </a:solidFill>
                <a:latin typeface="+mn-lt"/>
                <a:cs typeface="+mn-cs"/>
              </a:rPr>
              <a:t>This slide is intentionally left </a:t>
            </a:r>
            <a:r>
              <a:rPr lang="en-US" sz="2400" kern="0" dirty="0" smtClean="0">
                <a:solidFill>
                  <a:schemeClr val="tx2"/>
                </a:solidFill>
                <a:latin typeface="+mn-lt"/>
                <a:cs typeface="+mn-cs"/>
              </a:rPr>
              <a:t>blank</a:t>
            </a:r>
            <a:endParaRPr lang="en-US" sz="2400" kern="0" dirty="0">
              <a:solidFill>
                <a:schemeClr val="tx2"/>
              </a:solidFill>
              <a:latin typeface="+mn-lt"/>
              <a:cs typeface="+mn-cs"/>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5266" name="Rectangle 2"/>
          <p:cNvSpPr>
            <a:spLocks noGrp="1" noChangeArrowheads="1"/>
          </p:cNvSpPr>
          <p:nvPr>
            <p:ph type="title"/>
          </p:nvPr>
        </p:nvSpPr>
        <p:spPr/>
        <p:txBody>
          <a:bodyPr/>
          <a:lstStyle/>
          <a:p>
            <a:r>
              <a:rPr lang="en-US" dirty="0" smtClean="0"/>
              <a:t>Local Replication </a:t>
            </a:r>
            <a:endParaRPr lang="en-US" dirty="0"/>
          </a:p>
        </p:txBody>
      </p:sp>
      <p:sp>
        <p:nvSpPr>
          <p:cNvPr id="2955267" name="Rectangle 3"/>
          <p:cNvSpPr>
            <a:spLocks noGrp="1" noChangeArrowheads="1"/>
          </p:cNvSpPr>
          <p:nvPr>
            <p:ph type="body" idx="1"/>
          </p:nvPr>
        </p:nvSpPr>
        <p:spPr>
          <a:xfrm>
            <a:off x="381000" y="914400"/>
            <a:ext cx="8458200" cy="5181600"/>
          </a:xfrm>
        </p:spPr>
        <p:txBody>
          <a:bodyPr/>
          <a:lstStyle/>
          <a:p>
            <a:r>
              <a:rPr lang="en-US" dirty="0" smtClean="0"/>
              <a:t>Process of replicating data within the same array or the same data center </a:t>
            </a:r>
          </a:p>
          <a:p>
            <a:r>
              <a:rPr lang="en-US" dirty="0" smtClean="0"/>
              <a:t>Compute based replication</a:t>
            </a:r>
          </a:p>
          <a:p>
            <a:pPr lvl="1"/>
            <a:r>
              <a:rPr lang="en-US" dirty="0" smtClean="0"/>
              <a:t>Replication is performed by using CPU resources of the compute system</a:t>
            </a:r>
          </a:p>
          <a:p>
            <a:pPr lvl="1"/>
            <a:r>
              <a:rPr lang="en-US" dirty="0" smtClean="0"/>
              <a:t>Types: LVM based mirroring and File system Snapshot</a:t>
            </a:r>
          </a:p>
          <a:p>
            <a:r>
              <a:rPr lang="en-US" dirty="0" smtClean="0"/>
              <a:t>Storage array based replication</a:t>
            </a:r>
          </a:p>
          <a:p>
            <a:pPr lvl="1"/>
            <a:r>
              <a:rPr lang="en-US" dirty="0" smtClean="0"/>
              <a:t>Replication is performed by using CPU resources of the storage array</a:t>
            </a:r>
          </a:p>
          <a:p>
            <a:pPr lvl="1"/>
            <a:r>
              <a:rPr lang="en-US" dirty="0" smtClean="0"/>
              <a:t>Types of Storage array based replication techniques:</a:t>
            </a:r>
          </a:p>
          <a:p>
            <a:pPr lvl="2"/>
            <a:r>
              <a:rPr lang="en-US" dirty="0" smtClean="0"/>
              <a:t>Full volume mirroring</a:t>
            </a:r>
          </a:p>
          <a:p>
            <a:pPr lvl="2"/>
            <a:r>
              <a:rPr lang="en-US" dirty="0" smtClean="0"/>
              <a:t>Pointer based full volume replication</a:t>
            </a:r>
          </a:p>
          <a:p>
            <a:pPr lvl="2"/>
            <a:r>
              <a:rPr lang="en-US" dirty="0" smtClean="0"/>
              <a:t>Pointer based virtual replication</a:t>
            </a:r>
          </a:p>
          <a:p>
            <a:pPr lvl="1"/>
            <a:endParaRPr lang="en-US" dirty="0" smtClean="0"/>
          </a:p>
          <a:p>
            <a:pPr>
              <a:buNone/>
            </a:pPr>
            <a:r>
              <a:rPr lang="en-US" dirty="0" smtClean="0"/>
              <a:t> </a:t>
            </a:r>
            <a:endParaRPr lang="en-US" dirty="0"/>
          </a:p>
        </p:txBody>
      </p:sp>
      <p:sp>
        <p:nvSpPr>
          <p:cNvPr id="8"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10"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68</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Compute Based Replication</a:t>
            </a:r>
            <a:endParaRPr lang="en-US" dirty="0"/>
          </a:p>
        </p:txBody>
      </p:sp>
      <p:sp>
        <p:nvSpPr>
          <p:cNvPr id="8" name="Content Placeholder 7"/>
          <p:cNvSpPr>
            <a:spLocks noGrp="1"/>
          </p:cNvSpPr>
          <p:nvPr>
            <p:ph idx="1"/>
          </p:nvPr>
        </p:nvSpPr>
        <p:spPr/>
        <p:txBody>
          <a:bodyPr/>
          <a:lstStyle/>
          <a:p>
            <a:r>
              <a:rPr lang="en-US" dirty="0" smtClean="0"/>
              <a:t>Logical Volume Manager based mirroring</a:t>
            </a:r>
            <a:endParaRPr lang="en-US" dirty="0" smtClean="0">
              <a:solidFill>
                <a:srgbClr val="FF0000"/>
              </a:solidFill>
            </a:endParaRPr>
          </a:p>
          <a:p>
            <a:pPr lvl="1"/>
            <a:r>
              <a:rPr lang="en-US" dirty="0" smtClean="0"/>
              <a:t>Each logical partition in a logical volume is mapped to two physical partitions on two different physical volumes</a:t>
            </a:r>
          </a:p>
          <a:p>
            <a:pPr lvl="1"/>
            <a:r>
              <a:rPr lang="en-US" dirty="0" smtClean="0"/>
              <a:t>Write to a logical partition is written to the two physical partitions</a:t>
            </a:r>
          </a:p>
          <a:p>
            <a:r>
              <a:rPr lang="en-US" dirty="0" smtClean="0"/>
              <a:t>File System Snapshot</a:t>
            </a:r>
          </a:p>
          <a:p>
            <a:pPr lvl="1"/>
            <a:r>
              <a:rPr lang="en-US" dirty="0" smtClean="0"/>
              <a:t>Pointer-based local replication uses Copy on the First Write (</a:t>
            </a:r>
            <a:r>
              <a:rPr lang="en-US" dirty="0" err="1" smtClean="0"/>
              <a:t>CoFW</a:t>
            </a:r>
            <a:r>
              <a:rPr lang="en-US" dirty="0" smtClean="0"/>
              <a:t>) principle</a:t>
            </a:r>
          </a:p>
          <a:p>
            <a:pPr lvl="1"/>
            <a:r>
              <a:rPr lang="en-US" dirty="0" smtClean="0"/>
              <a:t>Uses bit map and block map</a:t>
            </a:r>
          </a:p>
          <a:p>
            <a:pPr lvl="1"/>
            <a:r>
              <a:rPr lang="en-US" dirty="0" smtClean="0"/>
              <a:t>Requires a fraction of the space used by the production FS</a:t>
            </a:r>
          </a:p>
          <a:p>
            <a:pPr lvl="1"/>
            <a:endParaRPr lang="en-US" dirty="0" smtClean="0"/>
          </a:p>
          <a:p>
            <a:pPr lvl="1"/>
            <a:endParaRPr lang="en-US" dirty="0"/>
          </a:p>
        </p:txBody>
      </p:sp>
      <p:sp>
        <p:nvSpPr>
          <p:cNvPr id="6" name="Slide Number Placeholder 5"/>
          <p:cNvSpPr>
            <a:spLocks noGrp="1"/>
          </p:cNvSpPr>
          <p:nvPr>
            <p:ph type="sldNum" sz="quarter" idx="11"/>
          </p:nvPr>
        </p:nvSpPr>
        <p:spPr/>
        <p:txBody>
          <a:bodyPr/>
          <a:lstStyle/>
          <a:p>
            <a:pPr>
              <a:defRPr/>
            </a:pPr>
            <a:fld id="{A48A423E-7E42-4B9C-9C74-00EBD8B5E9B3}" type="slidenum">
              <a:rPr lang="en-US" smtClean="0">
                <a:solidFill>
                  <a:srgbClr val="000000">
                    <a:lumMod val="75000"/>
                    <a:lumOff val="25000"/>
                  </a:srgbClr>
                </a:solidFill>
              </a:rPr>
              <a:pPr>
                <a:defRPr/>
              </a:pPr>
              <a:t>69</a:t>
            </a:fld>
            <a:endParaRPr lang="en-US">
              <a:solidFill>
                <a:srgbClr val="000000">
                  <a:lumMod val="75000"/>
                  <a:lumOff val="25000"/>
                </a:srgbClr>
              </a:solidFill>
            </a:endParaRPr>
          </a:p>
        </p:txBody>
      </p:sp>
      <p:sp>
        <p:nvSpPr>
          <p:cNvPr id="9"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Examples of Compute System</a:t>
            </a:r>
            <a:endParaRPr lang="en-US" dirty="0"/>
          </a:p>
        </p:txBody>
      </p:sp>
      <p:sp>
        <p:nvSpPr>
          <p:cNvPr id="8" name="Content Placeholder 7"/>
          <p:cNvSpPr>
            <a:spLocks noGrp="1"/>
          </p:cNvSpPr>
          <p:nvPr>
            <p:ph idx="1"/>
          </p:nvPr>
        </p:nvSpPr>
        <p:spPr/>
        <p:txBody>
          <a:bodyPr/>
          <a:lstStyle/>
          <a:p>
            <a:pPr>
              <a:lnSpc>
                <a:spcPct val="90000"/>
              </a:lnSpc>
            </a:pPr>
            <a:r>
              <a:rPr lang="en-US" dirty="0" smtClean="0"/>
              <a:t>Examples of compute systems: </a:t>
            </a:r>
          </a:p>
          <a:p>
            <a:pPr lvl="1">
              <a:lnSpc>
                <a:spcPct val="90000"/>
              </a:lnSpc>
            </a:pPr>
            <a:r>
              <a:rPr lang="en-US" dirty="0" smtClean="0"/>
              <a:t>Laptops/Desktops</a:t>
            </a:r>
          </a:p>
          <a:p>
            <a:pPr lvl="1">
              <a:lnSpc>
                <a:spcPct val="90000"/>
              </a:lnSpc>
            </a:pPr>
            <a:r>
              <a:rPr lang="en-US" dirty="0" smtClean="0"/>
              <a:t>Blade servers </a:t>
            </a:r>
          </a:p>
          <a:p>
            <a:pPr lvl="1">
              <a:lnSpc>
                <a:spcPct val="90000"/>
              </a:lnSpc>
            </a:pPr>
            <a:r>
              <a:rPr lang="en-US" dirty="0" smtClean="0"/>
              <a:t>Complex cluster of servers</a:t>
            </a:r>
          </a:p>
          <a:p>
            <a:pPr lvl="1">
              <a:lnSpc>
                <a:spcPct val="90000"/>
              </a:lnSpc>
            </a:pPr>
            <a:r>
              <a:rPr lang="en-US" dirty="0" smtClean="0"/>
              <a:t>Mainframes </a:t>
            </a:r>
          </a:p>
          <a:p>
            <a:r>
              <a:rPr lang="en-US" dirty="0" smtClean="0"/>
              <a:t>Bladed server technology is commonly used to deploy compute systems in a CDC </a:t>
            </a:r>
          </a:p>
          <a:p>
            <a:pPr lvl="1"/>
            <a:r>
              <a:rPr lang="en-US" dirty="0" smtClean="0"/>
              <a:t>Consolidates power- and system-level function into a single, integrated chassis </a:t>
            </a:r>
          </a:p>
          <a:p>
            <a:pPr lvl="1"/>
            <a:r>
              <a:rPr lang="en-US" dirty="0" smtClean="0"/>
              <a:t>Enables the addition of server modules as hot-pluggable components</a:t>
            </a:r>
          </a:p>
          <a:p>
            <a:pPr lvl="1"/>
            <a:r>
              <a:rPr lang="en-US" dirty="0" smtClean="0"/>
              <a:t>Provides increased server performance and availability without increase in size, cost, or complexity</a:t>
            </a:r>
          </a:p>
          <a:p>
            <a:pPr>
              <a:buNone/>
            </a:pPr>
            <a:endParaRPr lang="en-US" dirty="0"/>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7</a:t>
            </a:fld>
            <a:endParaRPr lang="en-US" dirty="0"/>
          </a:p>
        </p:txBody>
      </p:sp>
      <p:sp>
        <p:nvSpPr>
          <p:cNvPr id="5" name="Footer Placeholder 4"/>
          <p:cNvSpPr>
            <a:spLocks noGrp="1"/>
          </p:cNvSpPr>
          <p:nvPr>
            <p:ph type="ftr" sz="quarter" idx="10"/>
          </p:nvPr>
        </p:nvSpPr>
        <p:spPr/>
        <p:txBody>
          <a:bodyPr/>
          <a:lstStyle/>
          <a:p>
            <a:pPr>
              <a:defRPr/>
            </a:pPr>
            <a:r>
              <a:rPr lang="en-US" smtClean="0"/>
              <a:t>Classic Data Center</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82" name="AutoShape 2"/>
          <p:cNvSpPr>
            <a:spLocks noChangeArrowheads="1"/>
          </p:cNvSpPr>
          <p:nvPr/>
        </p:nvSpPr>
        <p:spPr bwMode="gray">
          <a:xfrm>
            <a:off x="701675" y="3570287"/>
            <a:ext cx="7737475" cy="1963738"/>
          </a:xfrm>
          <a:prstGeom prst="roundRect">
            <a:avLst>
              <a:gd name="adj" fmla="val 8750"/>
            </a:avLst>
          </a:prstGeom>
          <a:solidFill>
            <a:schemeClr val="bg1"/>
          </a:solidFill>
          <a:ln w="19050" algn="ctr">
            <a:solidFill>
              <a:srgbClr val="000000"/>
            </a:solidFill>
            <a:round/>
            <a:headEnd/>
            <a:tailEnd/>
          </a:ln>
          <a:effectLst/>
        </p:spPr>
        <p:txBody>
          <a:bodyPr wrap="none" anchor="ctr"/>
          <a:lstStyle/>
          <a:p>
            <a:endParaRPr lang="en-US" dirty="0">
              <a:latin typeface="Calibri" pitchFamily="34" charset="0"/>
            </a:endParaRPr>
          </a:p>
        </p:txBody>
      </p:sp>
      <p:sp>
        <p:nvSpPr>
          <p:cNvPr id="2990083" name="Rectangle 3"/>
          <p:cNvSpPr>
            <a:spLocks noGrp="1" noChangeArrowheads="1"/>
          </p:cNvSpPr>
          <p:nvPr>
            <p:ph type="title"/>
          </p:nvPr>
        </p:nvSpPr>
        <p:spPr/>
        <p:txBody>
          <a:bodyPr/>
          <a:lstStyle/>
          <a:p>
            <a:r>
              <a:rPr lang="en-US" dirty="0" smtClean="0"/>
              <a:t>Full </a:t>
            </a:r>
            <a:r>
              <a:rPr lang="en-US" dirty="0"/>
              <a:t>Volume </a:t>
            </a:r>
            <a:r>
              <a:rPr lang="en-US" dirty="0" smtClean="0"/>
              <a:t>Mirroring </a:t>
            </a:r>
            <a:endParaRPr lang="en-US" dirty="0">
              <a:solidFill>
                <a:srgbClr val="FF0000"/>
              </a:solidFill>
            </a:endParaRPr>
          </a:p>
        </p:txBody>
      </p:sp>
      <p:sp>
        <p:nvSpPr>
          <p:cNvPr id="2990134" name="Rectangle 54"/>
          <p:cNvSpPr>
            <a:spLocks noGrp="1" noChangeArrowheads="1"/>
          </p:cNvSpPr>
          <p:nvPr>
            <p:ph type="body" idx="1"/>
          </p:nvPr>
        </p:nvSpPr>
        <p:spPr/>
        <p:txBody>
          <a:bodyPr/>
          <a:lstStyle/>
          <a:p>
            <a:r>
              <a:rPr lang="en-US" sz="2400" dirty="0"/>
              <a:t>Target is a full physical copy of the source device</a:t>
            </a:r>
          </a:p>
          <a:p>
            <a:r>
              <a:rPr lang="en-US" sz="2400" dirty="0"/>
              <a:t>Target is attached to the source and data from </a:t>
            </a:r>
            <a:r>
              <a:rPr lang="en-US" sz="2400" dirty="0" smtClean="0"/>
              <a:t>the source </a:t>
            </a:r>
            <a:r>
              <a:rPr lang="en-US" sz="2400" dirty="0"/>
              <a:t>is copied to the target</a:t>
            </a:r>
          </a:p>
          <a:p>
            <a:r>
              <a:rPr lang="en-US" sz="2400" dirty="0"/>
              <a:t>Target is unavailable while it is attached</a:t>
            </a:r>
          </a:p>
          <a:p>
            <a:r>
              <a:rPr lang="en-US" sz="2400" dirty="0"/>
              <a:t>Target device is as large as the source device</a:t>
            </a:r>
          </a:p>
          <a:p>
            <a:pPr>
              <a:buNone/>
            </a:pPr>
            <a:endParaRPr lang="en-US" dirty="0"/>
          </a:p>
          <a:p>
            <a:endParaRPr lang="en-US" dirty="0"/>
          </a:p>
        </p:txBody>
      </p:sp>
      <p:sp>
        <p:nvSpPr>
          <p:cNvPr id="2990084" name="AutoShape 4"/>
          <p:cNvSpPr>
            <a:spLocks noChangeArrowheads="1"/>
          </p:cNvSpPr>
          <p:nvPr/>
        </p:nvSpPr>
        <p:spPr bwMode="gray">
          <a:xfrm>
            <a:off x="2667000" y="3687762"/>
            <a:ext cx="3706812" cy="1606550"/>
          </a:xfrm>
          <a:prstGeom prst="roundRect">
            <a:avLst>
              <a:gd name="adj" fmla="val 8750"/>
            </a:avLst>
          </a:prstGeom>
          <a:solidFill>
            <a:srgbClr val="EAEAEA">
              <a:alpha val="73000"/>
            </a:srgbClr>
          </a:solidFill>
          <a:ln w="19050" algn="ctr">
            <a:solidFill>
              <a:srgbClr val="DDDDDD"/>
            </a:solidFill>
            <a:round/>
            <a:headEnd/>
            <a:tailEnd/>
          </a:ln>
          <a:effectLst/>
        </p:spPr>
        <p:txBody>
          <a:bodyPr wrap="none" anchor="ctr"/>
          <a:lstStyle/>
          <a:p>
            <a:pPr marL="354013" indent="-354013" defTabSz="941388"/>
            <a:endParaRPr lang="en-US" sz="1200" dirty="0">
              <a:latin typeface="Calibri" pitchFamily="34" charset="0"/>
            </a:endParaRPr>
          </a:p>
        </p:txBody>
      </p:sp>
      <p:sp>
        <p:nvSpPr>
          <p:cNvPr id="2990085" name="Rectangle 5"/>
          <p:cNvSpPr>
            <a:spLocks noChangeArrowheads="1"/>
          </p:cNvSpPr>
          <p:nvPr/>
        </p:nvSpPr>
        <p:spPr bwMode="gray">
          <a:xfrm>
            <a:off x="1395413" y="4325937"/>
            <a:ext cx="2008187" cy="255588"/>
          </a:xfrm>
          <a:prstGeom prst="rect">
            <a:avLst/>
          </a:prstGeom>
          <a:solidFill>
            <a:srgbClr val="C0C0C0"/>
          </a:solidFill>
          <a:ln w="6350" algn="ctr">
            <a:solidFill>
              <a:srgbClr val="000000"/>
            </a:solidFill>
            <a:miter lim="800000"/>
            <a:headEnd/>
            <a:tailEnd/>
          </a:ln>
          <a:effectLst/>
        </p:spPr>
        <p:txBody>
          <a:bodyPr wrap="none" anchor="ctr"/>
          <a:lstStyle/>
          <a:p>
            <a:endParaRPr lang="en-US" dirty="0">
              <a:latin typeface="Calibri" pitchFamily="34" charset="0"/>
            </a:endParaRPr>
          </a:p>
        </p:txBody>
      </p:sp>
      <p:sp>
        <p:nvSpPr>
          <p:cNvPr id="2990086" name="Rectangle 6"/>
          <p:cNvSpPr>
            <a:spLocks noChangeArrowheads="1"/>
          </p:cNvSpPr>
          <p:nvPr/>
        </p:nvSpPr>
        <p:spPr bwMode="gray">
          <a:xfrm>
            <a:off x="6515100" y="4325937"/>
            <a:ext cx="1158875" cy="255588"/>
          </a:xfrm>
          <a:prstGeom prst="rect">
            <a:avLst/>
          </a:prstGeom>
          <a:solidFill>
            <a:srgbClr val="C0C0C0"/>
          </a:solidFill>
          <a:ln w="6350" algn="ctr">
            <a:solidFill>
              <a:srgbClr val="000000"/>
            </a:solidFill>
            <a:miter lim="800000"/>
            <a:headEnd/>
            <a:tailEnd/>
          </a:ln>
          <a:effectLst/>
        </p:spPr>
        <p:txBody>
          <a:bodyPr wrap="none" anchor="ctr"/>
          <a:lstStyle/>
          <a:p>
            <a:endParaRPr lang="en-US" dirty="0">
              <a:latin typeface="Calibri" pitchFamily="34" charset="0"/>
            </a:endParaRPr>
          </a:p>
        </p:txBody>
      </p:sp>
      <p:sp>
        <p:nvSpPr>
          <p:cNvPr id="2990087" name="AutoShape 7"/>
          <p:cNvSpPr>
            <a:spLocks noChangeArrowheads="1"/>
          </p:cNvSpPr>
          <p:nvPr/>
        </p:nvSpPr>
        <p:spPr bwMode="gray">
          <a:xfrm>
            <a:off x="3687763" y="4200525"/>
            <a:ext cx="1554162" cy="508000"/>
          </a:xfrm>
          <a:prstGeom prst="rightArrow">
            <a:avLst>
              <a:gd name="adj1" fmla="val 50000"/>
              <a:gd name="adj2" fmla="val 56244"/>
            </a:avLst>
          </a:prstGeom>
          <a:solidFill>
            <a:srgbClr val="C0C0C0"/>
          </a:solidFill>
          <a:ln w="6350" algn="ctr">
            <a:solidFill>
              <a:srgbClr val="000000"/>
            </a:solidFill>
            <a:miter lim="800000"/>
            <a:headEnd/>
            <a:tailEnd/>
          </a:ln>
          <a:effectLst/>
        </p:spPr>
        <p:txBody>
          <a:bodyPr wrap="none" anchor="ctr"/>
          <a:lstStyle/>
          <a:p>
            <a:endParaRPr lang="en-US" dirty="0">
              <a:latin typeface="Calibri" pitchFamily="34" charset="0"/>
            </a:endParaRPr>
          </a:p>
        </p:txBody>
      </p:sp>
      <p:sp>
        <p:nvSpPr>
          <p:cNvPr id="2990088" name="Text Box 8"/>
          <p:cNvSpPr txBox="1">
            <a:spLocks noChangeArrowheads="1"/>
          </p:cNvSpPr>
          <p:nvPr/>
        </p:nvSpPr>
        <p:spPr bwMode="gray">
          <a:xfrm>
            <a:off x="3013075" y="4953000"/>
            <a:ext cx="569258" cy="246221"/>
          </a:xfrm>
          <a:prstGeom prst="rect">
            <a:avLst/>
          </a:prstGeom>
          <a:noFill/>
          <a:ln w="12700" algn="ctr">
            <a:noFill/>
            <a:miter lim="800000"/>
            <a:headEnd/>
            <a:tailEnd type="none" w="lg" len="lg"/>
          </a:ln>
          <a:effectLst/>
        </p:spPr>
        <p:txBody>
          <a:bodyPr wrap="none" lIns="0" tIns="0" rIns="0" bIns="0">
            <a:spAutoFit/>
          </a:bodyPr>
          <a:lstStyle/>
          <a:p>
            <a:pPr marL="354013" indent="-354013" defTabSz="941388"/>
            <a:r>
              <a:rPr lang="en-US" sz="1600" dirty="0">
                <a:solidFill>
                  <a:srgbClr val="000A18"/>
                </a:solidFill>
                <a:latin typeface="Calibri" pitchFamily="34" charset="0"/>
              </a:rPr>
              <a:t>Source</a:t>
            </a:r>
          </a:p>
        </p:txBody>
      </p:sp>
      <p:sp>
        <p:nvSpPr>
          <p:cNvPr id="2990089" name="Text Box 9"/>
          <p:cNvSpPr txBox="1">
            <a:spLocks noChangeArrowheads="1"/>
          </p:cNvSpPr>
          <p:nvPr/>
        </p:nvSpPr>
        <p:spPr bwMode="gray">
          <a:xfrm>
            <a:off x="5497513" y="4953000"/>
            <a:ext cx="515334" cy="221599"/>
          </a:xfrm>
          <a:prstGeom prst="rect">
            <a:avLst/>
          </a:prstGeom>
          <a:noFill/>
          <a:ln w="12700" algn="ctr">
            <a:noFill/>
            <a:miter lim="800000"/>
            <a:headEnd/>
            <a:tailEnd type="none" w="lg" len="lg"/>
          </a:ln>
          <a:effectLst/>
        </p:spPr>
        <p:txBody>
          <a:bodyPr wrap="none" lIns="0" tIns="0" rIns="0" bIns="0">
            <a:spAutoFit/>
          </a:bodyPr>
          <a:lstStyle/>
          <a:p>
            <a:pPr defTabSz="941388">
              <a:lnSpc>
                <a:spcPct val="90000"/>
              </a:lnSpc>
            </a:pPr>
            <a:r>
              <a:rPr lang="en-US" sz="1600" dirty="0">
                <a:solidFill>
                  <a:srgbClr val="000A18"/>
                </a:solidFill>
                <a:latin typeface="Calibri" pitchFamily="34" charset="0"/>
              </a:rPr>
              <a:t>Target</a:t>
            </a:r>
          </a:p>
        </p:txBody>
      </p:sp>
      <p:sp>
        <p:nvSpPr>
          <p:cNvPr id="2990091" name="Freeform 11"/>
          <p:cNvSpPr>
            <a:spLocks/>
          </p:cNvSpPr>
          <p:nvPr/>
        </p:nvSpPr>
        <p:spPr bwMode="gray">
          <a:xfrm rot="-759353">
            <a:off x="6467475" y="4203700"/>
            <a:ext cx="352425" cy="620712"/>
          </a:xfrm>
          <a:custGeom>
            <a:avLst/>
            <a:gdLst/>
            <a:ahLst/>
            <a:cxnLst>
              <a:cxn ang="0">
                <a:pos x="121" y="47"/>
              </a:cxn>
              <a:cxn ang="0">
                <a:pos x="202" y="146"/>
              </a:cxn>
              <a:cxn ang="0">
                <a:pos x="281" y="250"/>
              </a:cxn>
              <a:cxn ang="0">
                <a:pos x="281" y="336"/>
              </a:cxn>
              <a:cxn ang="0">
                <a:pos x="0" y="336"/>
              </a:cxn>
              <a:cxn ang="0">
                <a:pos x="0" y="0"/>
              </a:cxn>
              <a:cxn ang="0">
                <a:pos x="121" y="0"/>
              </a:cxn>
              <a:cxn ang="0">
                <a:pos x="121" y="47"/>
              </a:cxn>
            </a:cxnLst>
            <a:rect l="0" t="0" r="r" b="b"/>
            <a:pathLst>
              <a:path w="281" h="336">
                <a:moveTo>
                  <a:pt x="121" y="47"/>
                </a:moveTo>
                <a:cubicBezTo>
                  <a:pt x="215" y="44"/>
                  <a:pt x="202" y="146"/>
                  <a:pt x="202" y="146"/>
                </a:cubicBezTo>
                <a:cubicBezTo>
                  <a:pt x="202" y="146"/>
                  <a:pt x="193" y="245"/>
                  <a:pt x="281" y="250"/>
                </a:cubicBezTo>
                <a:cubicBezTo>
                  <a:pt x="281" y="293"/>
                  <a:pt x="281" y="336"/>
                  <a:pt x="281" y="336"/>
                </a:cubicBezTo>
                <a:lnTo>
                  <a:pt x="0" y="336"/>
                </a:lnTo>
                <a:lnTo>
                  <a:pt x="0" y="0"/>
                </a:lnTo>
                <a:lnTo>
                  <a:pt x="121" y="0"/>
                </a:lnTo>
                <a:cubicBezTo>
                  <a:pt x="121" y="0"/>
                  <a:pt x="121" y="23"/>
                  <a:pt x="121" y="47"/>
                </a:cubicBezTo>
                <a:close/>
              </a:path>
            </a:pathLst>
          </a:custGeom>
          <a:solidFill>
            <a:schemeClr val="bg1"/>
          </a:solidFill>
          <a:ln w="12700" cap="flat" cmpd="sng">
            <a:noFill/>
            <a:prstDash val="solid"/>
            <a:round/>
            <a:headEnd/>
            <a:tailEnd/>
          </a:ln>
          <a:effectLst/>
        </p:spPr>
        <p:txBody>
          <a:bodyPr wrap="none" anchor="ctr"/>
          <a:lstStyle/>
          <a:p>
            <a:endParaRPr lang="en-US" dirty="0">
              <a:latin typeface="Calibri" pitchFamily="34" charset="0"/>
            </a:endParaRPr>
          </a:p>
        </p:txBody>
      </p:sp>
      <p:sp>
        <p:nvSpPr>
          <p:cNvPr id="2990093" name="Rectangle 13"/>
          <p:cNvSpPr>
            <a:spLocks noChangeArrowheads="1"/>
          </p:cNvSpPr>
          <p:nvPr/>
        </p:nvSpPr>
        <p:spPr bwMode="gray">
          <a:xfrm>
            <a:off x="3205163" y="4467225"/>
            <a:ext cx="254000" cy="66675"/>
          </a:xfrm>
          <a:prstGeom prst="rect">
            <a:avLst/>
          </a:prstGeom>
          <a:solidFill>
            <a:srgbClr val="FF912D"/>
          </a:solidFill>
          <a:ln w="12700" algn="ctr">
            <a:noFill/>
            <a:miter lim="800000"/>
            <a:headEnd/>
            <a:tailEnd type="none" w="lg" len="lg"/>
          </a:ln>
          <a:effectLst/>
        </p:spPr>
        <p:txBody>
          <a:bodyPr wrap="none" anchor="ctr"/>
          <a:lstStyle/>
          <a:p>
            <a:endParaRPr lang="en-US" dirty="0">
              <a:latin typeface="Calibri" pitchFamily="34" charset="0"/>
            </a:endParaRPr>
          </a:p>
        </p:txBody>
      </p:sp>
      <p:sp>
        <p:nvSpPr>
          <p:cNvPr id="2990095" name="Rectangle 15"/>
          <p:cNvSpPr>
            <a:spLocks noChangeArrowheads="1"/>
          </p:cNvSpPr>
          <p:nvPr/>
        </p:nvSpPr>
        <p:spPr bwMode="gray">
          <a:xfrm>
            <a:off x="3205163" y="4467225"/>
            <a:ext cx="254000" cy="66675"/>
          </a:xfrm>
          <a:prstGeom prst="rect">
            <a:avLst/>
          </a:prstGeom>
          <a:solidFill>
            <a:srgbClr val="FF912D"/>
          </a:solidFill>
          <a:ln w="12700" algn="ctr">
            <a:noFill/>
            <a:miter lim="800000"/>
            <a:headEnd/>
            <a:tailEnd type="none" w="lg" len="lg"/>
          </a:ln>
          <a:effectLst/>
        </p:spPr>
        <p:txBody>
          <a:bodyPr wrap="none" anchor="ctr"/>
          <a:lstStyle/>
          <a:p>
            <a:endParaRPr lang="en-US" dirty="0">
              <a:latin typeface="Calibri" pitchFamily="34" charset="0"/>
            </a:endParaRPr>
          </a:p>
        </p:txBody>
      </p:sp>
      <p:sp>
        <p:nvSpPr>
          <p:cNvPr id="2990096" name="Rectangle 16"/>
          <p:cNvSpPr>
            <a:spLocks noChangeArrowheads="1"/>
          </p:cNvSpPr>
          <p:nvPr/>
        </p:nvSpPr>
        <p:spPr bwMode="gray">
          <a:xfrm>
            <a:off x="3208338" y="4421187"/>
            <a:ext cx="254000" cy="66675"/>
          </a:xfrm>
          <a:prstGeom prst="rect">
            <a:avLst/>
          </a:prstGeom>
          <a:solidFill>
            <a:srgbClr val="2D5FFF"/>
          </a:solidFill>
          <a:ln w="12700" algn="ctr">
            <a:noFill/>
            <a:miter lim="800000"/>
            <a:headEnd/>
            <a:tailEnd type="none" w="lg" len="lg"/>
          </a:ln>
          <a:effectLst/>
        </p:spPr>
        <p:txBody>
          <a:bodyPr wrap="none" anchor="ctr"/>
          <a:lstStyle/>
          <a:p>
            <a:endParaRPr lang="en-US" dirty="0">
              <a:latin typeface="Calibri" pitchFamily="34" charset="0"/>
            </a:endParaRPr>
          </a:p>
        </p:txBody>
      </p:sp>
      <p:sp>
        <p:nvSpPr>
          <p:cNvPr id="2990097" name="Rectangle 17"/>
          <p:cNvSpPr>
            <a:spLocks noChangeArrowheads="1"/>
          </p:cNvSpPr>
          <p:nvPr/>
        </p:nvSpPr>
        <p:spPr bwMode="gray">
          <a:xfrm>
            <a:off x="3208338" y="4421187"/>
            <a:ext cx="254000" cy="66675"/>
          </a:xfrm>
          <a:prstGeom prst="rect">
            <a:avLst/>
          </a:prstGeom>
          <a:solidFill>
            <a:srgbClr val="FF912D"/>
          </a:solidFill>
          <a:ln w="12700" algn="ctr">
            <a:noFill/>
            <a:miter lim="800000"/>
            <a:headEnd/>
            <a:tailEnd type="none" w="lg" len="lg"/>
          </a:ln>
          <a:effectLst/>
        </p:spPr>
        <p:txBody>
          <a:bodyPr wrap="none" anchor="ctr"/>
          <a:lstStyle/>
          <a:p>
            <a:endParaRPr lang="en-US" dirty="0">
              <a:latin typeface="Calibri" pitchFamily="34" charset="0"/>
            </a:endParaRPr>
          </a:p>
        </p:txBody>
      </p:sp>
      <p:sp>
        <p:nvSpPr>
          <p:cNvPr id="2990098" name="Rectangle 18"/>
          <p:cNvSpPr>
            <a:spLocks noChangeArrowheads="1"/>
          </p:cNvSpPr>
          <p:nvPr/>
        </p:nvSpPr>
        <p:spPr bwMode="gray">
          <a:xfrm>
            <a:off x="3208338" y="4421187"/>
            <a:ext cx="254000" cy="66675"/>
          </a:xfrm>
          <a:prstGeom prst="rect">
            <a:avLst/>
          </a:prstGeom>
          <a:solidFill>
            <a:srgbClr val="2D5FFF"/>
          </a:solidFill>
          <a:ln w="12700" algn="ctr">
            <a:noFill/>
            <a:miter lim="800000"/>
            <a:headEnd/>
            <a:tailEnd type="none" w="lg" len="lg"/>
          </a:ln>
          <a:effectLst/>
        </p:spPr>
        <p:txBody>
          <a:bodyPr wrap="none" anchor="ctr"/>
          <a:lstStyle/>
          <a:p>
            <a:endParaRPr lang="en-US" dirty="0">
              <a:latin typeface="Calibri" pitchFamily="34" charset="0"/>
            </a:endParaRPr>
          </a:p>
        </p:txBody>
      </p:sp>
      <p:sp>
        <p:nvSpPr>
          <p:cNvPr id="2990099" name="Rectangle 19"/>
          <p:cNvSpPr>
            <a:spLocks noChangeArrowheads="1"/>
          </p:cNvSpPr>
          <p:nvPr/>
        </p:nvSpPr>
        <p:spPr bwMode="gray">
          <a:xfrm>
            <a:off x="3208338" y="4421187"/>
            <a:ext cx="254000" cy="66675"/>
          </a:xfrm>
          <a:prstGeom prst="rect">
            <a:avLst/>
          </a:prstGeom>
          <a:solidFill>
            <a:srgbClr val="FF912D"/>
          </a:solidFill>
          <a:ln w="12700" algn="ctr">
            <a:noFill/>
            <a:miter lim="800000"/>
            <a:headEnd/>
            <a:tailEnd type="none" w="lg" len="lg"/>
          </a:ln>
          <a:effectLst/>
        </p:spPr>
        <p:txBody>
          <a:bodyPr wrap="none" anchor="ctr"/>
          <a:lstStyle/>
          <a:p>
            <a:endParaRPr lang="en-US" dirty="0">
              <a:latin typeface="Calibri" pitchFamily="34" charset="0"/>
            </a:endParaRPr>
          </a:p>
        </p:txBody>
      </p:sp>
      <p:sp>
        <p:nvSpPr>
          <p:cNvPr id="2990101" name="Text Box 21"/>
          <p:cNvSpPr txBox="1">
            <a:spLocks noChangeArrowheads="1"/>
          </p:cNvSpPr>
          <p:nvPr/>
        </p:nvSpPr>
        <p:spPr bwMode="gray">
          <a:xfrm>
            <a:off x="4081463" y="3429000"/>
            <a:ext cx="1050352" cy="307777"/>
          </a:xfrm>
          <a:prstGeom prst="rect">
            <a:avLst/>
          </a:prstGeom>
          <a:solidFill>
            <a:schemeClr val="bg1"/>
          </a:solidFill>
          <a:ln w="12700" algn="ctr">
            <a:noFill/>
            <a:miter lim="800000"/>
            <a:headEnd/>
            <a:tailEnd type="none" w="lg" len="lg"/>
          </a:ln>
          <a:effectLst/>
        </p:spPr>
        <p:txBody>
          <a:bodyPr wrap="none" lIns="45720" tIns="0" rIns="45720" bIns="0">
            <a:spAutoFit/>
          </a:bodyPr>
          <a:lstStyle/>
          <a:p>
            <a:pPr marL="354013" indent="-354013" algn="l" defTabSz="941388"/>
            <a:r>
              <a:rPr lang="en-US" sz="2000" b="1" dirty="0" smtClean="0">
                <a:solidFill>
                  <a:srgbClr val="000A18"/>
                </a:solidFill>
                <a:latin typeface="Calibri" pitchFamily="34" charset="0"/>
              </a:rPr>
              <a:t>Attached</a:t>
            </a:r>
            <a:endParaRPr lang="en-US" sz="2000" b="1" dirty="0">
              <a:solidFill>
                <a:srgbClr val="000A18"/>
              </a:solidFill>
              <a:latin typeface="Calibri" pitchFamily="34" charset="0"/>
            </a:endParaRPr>
          </a:p>
        </p:txBody>
      </p:sp>
      <p:sp>
        <p:nvSpPr>
          <p:cNvPr id="2990102" name="Text Box 22"/>
          <p:cNvSpPr txBox="1">
            <a:spLocks noChangeArrowheads="1"/>
          </p:cNvSpPr>
          <p:nvPr/>
        </p:nvSpPr>
        <p:spPr bwMode="gray">
          <a:xfrm>
            <a:off x="4114800" y="5287962"/>
            <a:ext cx="547687" cy="274638"/>
          </a:xfrm>
          <a:prstGeom prst="rect">
            <a:avLst/>
          </a:prstGeom>
          <a:noFill/>
          <a:ln w="12700" algn="ctr">
            <a:noFill/>
            <a:miter lim="800000"/>
            <a:headEnd/>
            <a:tailEnd type="none" w="lg" len="lg"/>
          </a:ln>
          <a:effectLst/>
        </p:spPr>
        <p:txBody>
          <a:bodyPr wrap="none">
            <a:spAutoFit/>
          </a:bodyPr>
          <a:lstStyle/>
          <a:p>
            <a:pPr marL="354013" indent="-354013" defTabSz="941388"/>
            <a:r>
              <a:rPr lang="en-US" sz="1200" i="1" dirty="0">
                <a:solidFill>
                  <a:srgbClr val="000000"/>
                </a:solidFill>
                <a:latin typeface="Calibri" pitchFamily="34" charset="0"/>
              </a:rPr>
              <a:t>Array</a:t>
            </a:r>
          </a:p>
        </p:txBody>
      </p:sp>
      <p:sp>
        <p:nvSpPr>
          <p:cNvPr id="2990103" name="Text Box 23"/>
          <p:cNvSpPr txBox="1">
            <a:spLocks noChangeArrowheads="1"/>
          </p:cNvSpPr>
          <p:nvPr/>
        </p:nvSpPr>
        <p:spPr bwMode="gray">
          <a:xfrm>
            <a:off x="1874838" y="4106862"/>
            <a:ext cx="867097" cy="215444"/>
          </a:xfrm>
          <a:prstGeom prst="rect">
            <a:avLst/>
          </a:prstGeom>
          <a:noFill/>
          <a:ln w="12700" algn="ctr">
            <a:noFill/>
            <a:miter lim="800000"/>
            <a:headEnd/>
            <a:tailEnd type="none" w="lg" len="lg"/>
          </a:ln>
          <a:effectLst/>
        </p:spPr>
        <p:txBody>
          <a:bodyPr wrap="none" lIns="0" tIns="0" rIns="0" bIns="0">
            <a:spAutoFit/>
          </a:bodyPr>
          <a:lstStyle/>
          <a:p>
            <a:pPr marL="354013" indent="-354013" defTabSz="941388"/>
            <a:r>
              <a:rPr lang="en-US" sz="1400" b="1" dirty="0">
                <a:solidFill>
                  <a:srgbClr val="000A18"/>
                </a:solidFill>
                <a:latin typeface="Calibri" pitchFamily="34" charset="0"/>
              </a:rPr>
              <a:t>Read/Write</a:t>
            </a:r>
          </a:p>
        </p:txBody>
      </p:sp>
      <p:sp>
        <p:nvSpPr>
          <p:cNvPr id="2990104" name="Text Box 24"/>
          <p:cNvSpPr txBox="1">
            <a:spLocks noChangeArrowheads="1"/>
          </p:cNvSpPr>
          <p:nvPr/>
        </p:nvSpPr>
        <p:spPr bwMode="gray">
          <a:xfrm>
            <a:off x="6500813" y="4106862"/>
            <a:ext cx="774827" cy="215444"/>
          </a:xfrm>
          <a:prstGeom prst="rect">
            <a:avLst/>
          </a:prstGeom>
          <a:noFill/>
          <a:ln w="12700" algn="ctr">
            <a:noFill/>
            <a:miter lim="800000"/>
            <a:headEnd/>
            <a:tailEnd type="none" w="lg" len="lg"/>
          </a:ln>
          <a:effectLst/>
        </p:spPr>
        <p:txBody>
          <a:bodyPr wrap="none" lIns="0" tIns="0" rIns="0" bIns="0">
            <a:spAutoFit/>
          </a:bodyPr>
          <a:lstStyle/>
          <a:p>
            <a:pPr marL="354013" indent="-354013" defTabSz="941388"/>
            <a:r>
              <a:rPr lang="en-US" sz="1400" b="1" dirty="0">
                <a:solidFill>
                  <a:srgbClr val="000A18"/>
                </a:solidFill>
                <a:latin typeface="Calibri" pitchFamily="34" charset="0"/>
              </a:rPr>
              <a:t>Not Ready</a:t>
            </a:r>
          </a:p>
        </p:txBody>
      </p:sp>
      <p:pic>
        <p:nvPicPr>
          <p:cNvPr id="30" name="Picture 29" descr="Host.png"/>
          <p:cNvPicPr>
            <a:picLocks noChangeAspect="1"/>
          </p:cNvPicPr>
          <p:nvPr/>
        </p:nvPicPr>
        <p:blipFill>
          <a:blip r:embed="rId3" cstate="print"/>
          <a:stretch>
            <a:fillRect/>
          </a:stretch>
        </p:blipFill>
        <p:spPr>
          <a:xfrm>
            <a:off x="685800" y="3840162"/>
            <a:ext cx="699357" cy="1143000"/>
          </a:xfrm>
          <a:prstGeom prst="rect">
            <a:avLst/>
          </a:prstGeom>
        </p:spPr>
      </p:pic>
      <p:pic>
        <p:nvPicPr>
          <p:cNvPr id="31" name="Picture 30" descr="Tan Storage.png"/>
          <p:cNvPicPr>
            <a:picLocks noChangeAspect="1"/>
          </p:cNvPicPr>
          <p:nvPr/>
        </p:nvPicPr>
        <p:blipFill>
          <a:blip r:embed="rId4" cstate="print"/>
          <a:stretch>
            <a:fillRect/>
          </a:stretch>
        </p:blipFill>
        <p:spPr>
          <a:xfrm>
            <a:off x="3048000" y="4068762"/>
            <a:ext cx="877751" cy="822905"/>
          </a:xfrm>
          <a:prstGeom prst="rect">
            <a:avLst/>
          </a:prstGeom>
        </p:spPr>
      </p:pic>
      <p:pic>
        <p:nvPicPr>
          <p:cNvPr id="32" name="Picture 31" descr="Tan Storage.png"/>
          <p:cNvPicPr>
            <a:picLocks noChangeAspect="1"/>
          </p:cNvPicPr>
          <p:nvPr/>
        </p:nvPicPr>
        <p:blipFill>
          <a:blip r:embed="rId4" cstate="print"/>
          <a:stretch>
            <a:fillRect/>
          </a:stretch>
        </p:blipFill>
        <p:spPr>
          <a:xfrm>
            <a:off x="5257800" y="4068762"/>
            <a:ext cx="877751" cy="838200"/>
          </a:xfrm>
          <a:prstGeom prst="rect">
            <a:avLst/>
          </a:prstGeom>
        </p:spPr>
      </p:pic>
      <p:pic>
        <p:nvPicPr>
          <p:cNvPr id="33" name="Picture 32" descr="Host.png"/>
          <p:cNvPicPr>
            <a:picLocks noChangeAspect="1"/>
          </p:cNvPicPr>
          <p:nvPr/>
        </p:nvPicPr>
        <p:blipFill>
          <a:blip r:embed="rId3" cstate="print"/>
          <a:stretch>
            <a:fillRect/>
          </a:stretch>
        </p:blipFill>
        <p:spPr>
          <a:xfrm>
            <a:off x="7239000" y="3763962"/>
            <a:ext cx="699357" cy="1112838"/>
          </a:xfrm>
          <a:prstGeom prst="rect">
            <a:avLst/>
          </a:prstGeom>
        </p:spPr>
      </p:pic>
      <p:sp>
        <p:nvSpPr>
          <p:cNvPr id="34"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3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70</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smtClean="0"/>
              <a:t>Remote Replication</a:t>
            </a:r>
          </a:p>
        </p:txBody>
      </p:sp>
      <p:sp>
        <p:nvSpPr>
          <p:cNvPr id="66563" name="Rectangle 3"/>
          <p:cNvSpPr>
            <a:spLocks noGrp="1" noChangeArrowheads="1"/>
          </p:cNvSpPr>
          <p:nvPr>
            <p:ph type="body" idx="1"/>
          </p:nvPr>
        </p:nvSpPr>
        <p:spPr/>
        <p:txBody>
          <a:bodyPr/>
          <a:lstStyle/>
          <a:p>
            <a:pPr eaLnBrk="1" hangingPunct="1"/>
            <a:endParaRPr lang="en-US" dirty="0" smtClean="0"/>
          </a:p>
          <a:p>
            <a:pPr eaLnBrk="1" hangingPunct="1"/>
            <a:endParaRPr lang="en-US" dirty="0" smtClean="0"/>
          </a:p>
          <a:p>
            <a:pPr eaLnBrk="1" hangingPunct="1"/>
            <a:endParaRPr lang="en-US" dirty="0" smtClean="0"/>
          </a:p>
          <a:p>
            <a:r>
              <a:rPr lang="en-US" dirty="0" smtClean="0"/>
              <a:t>Addresses risks associated with regionally driven outages</a:t>
            </a:r>
          </a:p>
          <a:p>
            <a:pPr eaLnBrk="1" hangingPunct="1"/>
            <a:r>
              <a:rPr lang="en-US" dirty="0" smtClean="0"/>
              <a:t>Modes of remote replication (based on RPO requirements)</a:t>
            </a:r>
          </a:p>
          <a:p>
            <a:pPr lvl="1" eaLnBrk="1" hangingPunct="1"/>
            <a:r>
              <a:rPr lang="en-US" dirty="0" smtClean="0"/>
              <a:t>Synchronous</a:t>
            </a:r>
          </a:p>
          <a:p>
            <a:pPr lvl="2" indent="-344488" eaLnBrk="1" hangingPunct="1"/>
            <a:r>
              <a:rPr lang="en-US" dirty="0" smtClean="0"/>
              <a:t>Replica is identical to source at all times – near zero RPO</a:t>
            </a:r>
          </a:p>
          <a:p>
            <a:pPr lvl="1" eaLnBrk="1" hangingPunct="1"/>
            <a:r>
              <a:rPr lang="en-US" dirty="0" smtClean="0"/>
              <a:t>Asynchronous</a:t>
            </a:r>
          </a:p>
          <a:p>
            <a:pPr lvl="2" indent="-344488" eaLnBrk="1" hangingPunct="1"/>
            <a:r>
              <a:rPr lang="en-US" dirty="0" smtClean="0"/>
              <a:t>Replica is behind the source by a finite time – finite RPO</a:t>
            </a:r>
          </a:p>
          <a:p>
            <a:r>
              <a:rPr lang="en-US" dirty="0" smtClean="0"/>
              <a:t>Network infrastructure is required between source and target</a:t>
            </a:r>
          </a:p>
        </p:txBody>
      </p:sp>
      <p:sp>
        <p:nvSpPr>
          <p:cNvPr id="4" name="Rectangle 3"/>
          <p:cNvSpPr/>
          <p:nvPr/>
        </p:nvSpPr>
        <p:spPr>
          <a:xfrm>
            <a:off x="457200" y="1066800"/>
            <a:ext cx="7710119" cy="91440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7330" tIns="229108" rIns="297330" bIns="113792" numCol="1" spcCol="1270" anchor="ctr" anchorCtr="0">
            <a:noAutofit/>
          </a:bodyPr>
          <a:lstStyle/>
          <a:p>
            <a:endParaRPr lang="en-US" dirty="0" smtClean="0">
              <a:latin typeface="Calibri" pitchFamily="34" charset="0"/>
            </a:endParaRPr>
          </a:p>
          <a:p>
            <a:r>
              <a:rPr lang="en-US" dirty="0" smtClean="0">
                <a:latin typeface="Calibri" pitchFamily="34" charset="0"/>
              </a:rPr>
              <a:t>A process of creating and maintaining copies of data from a production site to remote site(s)</a:t>
            </a:r>
          </a:p>
          <a:p>
            <a:endParaRPr lang="en-US" dirty="0">
              <a:latin typeface="Calibri" pitchFamily="34" charset="0"/>
            </a:endParaRPr>
          </a:p>
        </p:txBody>
      </p:sp>
      <p:sp>
        <p:nvSpPr>
          <p:cNvPr id="5" name="Rounded Rectangle 4"/>
          <p:cNvSpPr/>
          <p:nvPr/>
        </p:nvSpPr>
        <p:spPr>
          <a:xfrm>
            <a:off x="838200" y="838200"/>
            <a:ext cx="2286000" cy="381000"/>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01362" tIns="0" rIns="101362" bIns="0" numCol="1" spcCol="1270" anchor="ctr" anchorCtr="0">
            <a:noAutofit/>
          </a:bodyPr>
          <a:lstStyle/>
          <a:p>
            <a:pPr lvl="0" algn="ctr" defTabSz="800100" rtl="0">
              <a:lnSpc>
                <a:spcPct val="90000"/>
              </a:lnSpc>
              <a:spcBef>
                <a:spcPct val="0"/>
              </a:spcBef>
              <a:spcAft>
                <a:spcPct val="35000"/>
              </a:spcAft>
            </a:pPr>
            <a:r>
              <a:rPr lang="en-US" sz="1600" dirty="0" smtClean="0">
                <a:latin typeface="Calibri" pitchFamily="34" charset="0"/>
              </a:rPr>
              <a:t>Remote Replication</a:t>
            </a:r>
            <a:endParaRPr lang="en-US" sz="1600" kern="1200" dirty="0">
              <a:latin typeface="Calibri" pitchFamily="34" charset="0"/>
            </a:endParaRPr>
          </a:p>
        </p:txBody>
      </p:sp>
      <p:sp>
        <p:nvSpPr>
          <p:cNvPr id="10"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12"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71</a:t>
            </a:fld>
            <a:endParaRPr lang="en-US" sz="1000" dirty="0">
              <a:solidFill>
                <a:schemeClr val="tx1">
                  <a:lumMod val="75000"/>
                  <a:lumOff val="25000"/>
                </a:schemeClr>
              </a:solidFill>
              <a:latin typeface="Calibri" pitchFamily="34" charset="0"/>
              <a:cs typeface="+mn-cs"/>
            </a:endParaRPr>
          </a:p>
        </p:txBody>
      </p:sp>
    </p:spTree>
    <p:custDataLst>
      <p:tags r:id="rId1"/>
    </p:custData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Synchronous Vs. Asynchronous Replication</a:t>
            </a:r>
            <a:endParaRPr lang="en-US" dirty="0"/>
          </a:p>
        </p:txBody>
      </p:sp>
      <p:graphicFrame>
        <p:nvGraphicFramePr>
          <p:cNvPr id="9" name="Content Placeholder 8"/>
          <p:cNvGraphicFramePr>
            <a:graphicFrameLocks noGrp="1"/>
          </p:cNvGraphicFramePr>
          <p:nvPr>
            <p:ph idx="1"/>
          </p:nvPr>
        </p:nvGraphicFramePr>
        <p:xfrm>
          <a:off x="381000" y="1371600"/>
          <a:ext cx="8458200" cy="3759200"/>
        </p:xfrm>
        <a:graphic>
          <a:graphicData uri="http://schemas.openxmlformats.org/drawingml/2006/table">
            <a:tbl>
              <a:tblPr firstRow="1" bandRow="1">
                <a:tableStyleId>{5C22544A-7EE6-4342-B048-85BDC9FD1C3A}</a:tableStyleId>
              </a:tblPr>
              <a:tblGrid>
                <a:gridCol w="4229100"/>
                <a:gridCol w="4229100"/>
              </a:tblGrid>
              <a:tr h="370840">
                <a:tc>
                  <a:txBody>
                    <a:bodyPr/>
                    <a:lstStyle/>
                    <a:p>
                      <a:r>
                        <a:rPr lang="en-US" dirty="0" smtClean="0">
                          <a:latin typeface="+mj-lt"/>
                        </a:rPr>
                        <a:t>Synchronous Replication</a:t>
                      </a:r>
                      <a:endParaRPr lang="en-US" dirty="0">
                        <a:latin typeface="+mj-lt"/>
                      </a:endParaRPr>
                    </a:p>
                  </a:txBody>
                  <a:tcPr/>
                </a:tc>
                <a:tc>
                  <a:txBody>
                    <a:bodyPr/>
                    <a:lstStyle/>
                    <a:p>
                      <a:pPr marL="0" algn="l" defTabSz="914400" rtl="0" eaLnBrk="1" latinLnBrk="0" hangingPunct="1"/>
                      <a:r>
                        <a:rPr lang="en-US" sz="1800" b="1" kern="1200" dirty="0" smtClean="0">
                          <a:solidFill>
                            <a:schemeClr val="lt1"/>
                          </a:solidFill>
                          <a:latin typeface="+mj-lt"/>
                          <a:ea typeface="+mn-ea"/>
                          <a:cs typeface="+mn-cs"/>
                        </a:rPr>
                        <a:t>Asynchronous Replication</a:t>
                      </a:r>
                      <a:endParaRPr lang="en-US" sz="1800" b="1" kern="1200" dirty="0">
                        <a:solidFill>
                          <a:schemeClr val="lt1"/>
                        </a:solidFill>
                        <a:latin typeface="+mj-lt"/>
                        <a:ea typeface="+mn-ea"/>
                        <a:cs typeface="+mn-cs"/>
                      </a:endParaRPr>
                    </a:p>
                  </a:txBody>
                  <a:tcPr/>
                </a:tc>
              </a:tr>
              <a:tr h="370840">
                <a:tc>
                  <a:txBody>
                    <a:bodyPr/>
                    <a:lstStyle/>
                    <a:p>
                      <a:r>
                        <a:rPr lang="en-US" dirty="0" smtClean="0">
                          <a:latin typeface="+mj-lt"/>
                        </a:rPr>
                        <a:t>A write must be</a:t>
                      </a:r>
                      <a:r>
                        <a:rPr lang="en-US" baseline="0" dirty="0" smtClean="0">
                          <a:latin typeface="+mj-lt"/>
                        </a:rPr>
                        <a:t> committed to the source and remote replica before it is acknowledged to the compute system</a:t>
                      </a:r>
                      <a:endParaRPr lang="en-US" dirty="0">
                        <a:latin typeface="+mj-lt"/>
                      </a:endParaRPr>
                    </a:p>
                  </a:txBody>
                  <a:tcPr/>
                </a:tc>
                <a:tc>
                  <a:txBody>
                    <a:bodyPr/>
                    <a:lstStyle/>
                    <a:p>
                      <a:pPr algn="just"/>
                      <a:r>
                        <a:rPr lang="en-US" dirty="0" smtClean="0">
                          <a:latin typeface="+mj-lt"/>
                        </a:rPr>
                        <a:t>Write is committed to the source and immediately acknowledged to the compute system. Data is buffered at the source and transmitted to the remote replica later</a:t>
                      </a:r>
                      <a:endParaRPr lang="en-US" dirty="0">
                        <a:latin typeface="+mj-lt"/>
                      </a:endParaRPr>
                    </a:p>
                  </a:txBody>
                  <a:tcPr/>
                </a:tc>
              </a:tr>
              <a:tr h="370840">
                <a:tc>
                  <a:txBody>
                    <a:bodyPr/>
                    <a:lstStyle/>
                    <a:p>
                      <a:r>
                        <a:rPr lang="en-US" dirty="0" smtClean="0">
                          <a:latin typeface="+mj-lt"/>
                        </a:rPr>
                        <a:t>Application response time</a:t>
                      </a:r>
                      <a:r>
                        <a:rPr lang="en-US" baseline="0" dirty="0" smtClean="0">
                          <a:latin typeface="+mj-lt"/>
                        </a:rPr>
                        <a:t> </a:t>
                      </a:r>
                      <a:r>
                        <a:rPr lang="en-US" sz="1800" kern="1200" dirty="0" smtClean="0">
                          <a:solidFill>
                            <a:schemeClr val="dk1"/>
                          </a:solidFill>
                          <a:latin typeface="+mj-lt"/>
                          <a:ea typeface="+mn-ea"/>
                          <a:cs typeface="+mn-cs"/>
                        </a:rPr>
                        <a:t>will </a:t>
                      </a:r>
                      <a:r>
                        <a:rPr lang="en-US" baseline="0" dirty="0" smtClean="0">
                          <a:latin typeface="+mj-lt"/>
                        </a:rPr>
                        <a:t>be extended</a:t>
                      </a:r>
                      <a:endParaRPr lang="en-US" dirty="0">
                        <a:latin typeface="+mj-lt"/>
                      </a:endParaRPr>
                    </a:p>
                  </a:txBody>
                  <a:tcPr/>
                </a:tc>
                <a:tc>
                  <a:txBody>
                    <a:bodyPr/>
                    <a:lstStyle/>
                    <a:p>
                      <a:r>
                        <a:rPr lang="en-US" dirty="0" smtClean="0">
                          <a:latin typeface="+mj-lt"/>
                        </a:rPr>
                        <a:t>Application response time is unaffected</a:t>
                      </a:r>
                      <a:endParaRPr lang="en-US" dirty="0">
                        <a:latin typeface="+mj-lt"/>
                      </a:endParaRPr>
                    </a:p>
                  </a:txBody>
                  <a:tcPr/>
                </a:tc>
              </a:tr>
              <a:tr h="370840">
                <a:tc>
                  <a:txBody>
                    <a:bodyPr/>
                    <a:lstStyle/>
                    <a:p>
                      <a:r>
                        <a:rPr lang="en-US" dirty="0" smtClean="0">
                          <a:latin typeface="+mj-lt"/>
                        </a:rPr>
                        <a:t>To</a:t>
                      </a:r>
                      <a:r>
                        <a:rPr lang="en-US" baseline="0" dirty="0" smtClean="0">
                          <a:latin typeface="+mj-lt"/>
                        </a:rPr>
                        <a:t> minimize impact on response time, maximum network bandwidth must be provided at all times</a:t>
                      </a:r>
                      <a:endParaRPr lang="en-US" dirty="0">
                        <a:latin typeface="+mj-lt"/>
                      </a:endParaRPr>
                    </a:p>
                  </a:txBody>
                  <a:tcPr/>
                </a:tc>
                <a:tc>
                  <a:txBody>
                    <a:bodyPr/>
                    <a:lstStyle/>
                    <a:p>
                      <a:r>
                        <a:rPr lang="en-US" dirty="0" smtClean="0">
                          <a:latin typeface="+mj-lt"/>
                        </a:rPr>
                        <a:t>Needs only</a:t>
                      </a:r>
                      <a:r>
                        <a:rPr lang="en-US" baseline="0" dirty="0" smtClean="0">
                          <a:latin typeface="+mj-lt"/>
                        </a:rPr>
                        <a:t> average network bandwidth</a:t>
                      </a:r>
                      <a:endParaRPr lang="en-US" dirty="0">
                        <a:latin typeface="+mj-lt"/>
                      </a:endParaRPr>
                    </a:p>
                  </a:txBody>
                  <a:tcPr/>
                </a:tc>
              </a:tr>
              <a:tr h="370840">
                <a:tc>
                  <a:txBody>
                    <a:bodyPr/>
                    <a:lstStyle/>
                    <a:p>
                      <a:r>
                        <a:rPr lang="en-US" dirty="0" smtClean="0">
                          <a:latin typeface="+mj-lt"/>
                        </a:rPr>
                        <a:t>Rarely</a:t>
                      </a:r>
                      <a:r>
                        <a:rPr lang="en-US" baseline="0" dirty="0" smtClean="0">
                          <a:latin typeface="+mj-lt"/>
                        </a:rPr>
                        <a:t> deployed beyond 200 km</a:t>
                      </a:r>
                      <a:endParaRPr lang="en-US" dirty="0">
                        <a:latin typeface="+mj-lt"/>
                      </a:endParaRPr>
                    </a:p>
                  </a:txBody>
                  <a:tcPr/>
                </a:tc>
                <a:tc>
                  <a:txBody>
                    <a:bodyPr/>
                    <a:lstStyle/>
                    <a:p>
                      <a:r>
                        <a:rPr lang="en-US" dirty="0" smtClean="0">
                          <a:latin typeface="+mj-lt"/>
                        </a:rPr>
                        <a:t>Deployed</a:t>
                      </a:r>
                      <a:r>
                        <a:rPr lang="en-US" baseline="0" dirty="0" smtClean="0">
                          <a:latin typeface="+mj-lt"/>
                        </a:rPr>
                        <a:t> over long distances</a:t>
                      </a:r>
                      <a:endParaRPr lang="en-US" dirty="0">
                        <a:latin typeface="+mj-lt"/>
                      </a:endParaRPr>
                    </a:p>
                  </a:txBody>
                  <a:tcPr/>
                </a:tc>
              </a:tr>
            </a:tbl>
          </a:graphicData>
        </a:graphic>
      </p:graphicFrame>
      <p:sp>
        <p:nvSpPr>
          <p:cNvPr id="8"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11"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72</a:t>
            </a:fld>
            <a:endParaRPr lang="en-US" sz="1000" dirty="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Compute-based Remote Replication</a:t>
            </a:r>
            <a:endParaRPr lang="en-US" dirty="0"/>
          </a:p>
        </p:txBody>
      </p:sp>
      <p:sp>
        <p:nvSpPr>
          <p:cNvPr id="8" name="Content Placeholder 7"/>
          <p:cNvSpPr>
            <a:spLocks noGrp="1"/>
          </p:cNvSpPr>
          <p:nvPr>
            <p:ph idx="1"/>
          </p:nvPr>
        </p:nvSpPr>
        <p:spPr/>
        <p:txBody>
          <a:bodyPr/>
          <a:lstStyle/>
          <a:p>
            <a:r>
              <a:rPr lang="en-US" dirty="0" smtClean="0"/>
              <a:t>Replication is done by using the CPU resources of the compute system, using a software that is running on the compute</a:t>
            </a:r>
          </a:p>
          <a:p>
            <a:r>
              <a:rPr lang="en-US" dirty="0" smtClean="0"/>
              <a:t>The remote replication methods are:</a:t>
            </a:r>
          </a:p>
          <a:p>
            <a:pPr lvl="1"/>
            <a:r>
              <a:rPr lang="en-US" dirty="0" smtClean="0"/>
              <a:t>LVM-based </a:t>
            </a:r>
          </a:p>
          <a:p>
            <a:pPr lvl="2"/>
            <a:r>
              <a:rPr lang="en-US" dirty="0" smtClean="0"/>
              <a:t>All writes to the source Volume Group are replicated to the target Volume Group by the LVM</a:t>
            </a:r>
          </a:p>
          <a:p>
            <a:pPr lvl="2"/>
            <a:r>
              <a:rPr lang="en-US" dirty="0" smtClean="0"/>
              <a:t>Can be in synchronous or asynchronous mode</a:t>
            </a:r>
          </a:p>
          <a:p>
            <a:pPr lvl="1"/>
            <a:r>
              <a:rPr lang="en-US" dirty="0" smtClean="0"/>
              <a:t>Database Log Shipping</a:t>
            </a:r>
          </a:p>
          <a:p>
            <a:pPr lvl="2"/>
            <a:r>
              <a:rPr lang="en-US" dirty="0" smtClean="0"/>
              <a:t>Transactions to the source database are captured in logs, which are periodically transmitted by the source compute system to the remote compute system</a:t>
            </a:r>
          </a:p>
          <a:p>
            <a:pPr lvl="2"/>
            <a:r>
              <a:rPr lang="en-US" dirty="0" smtClean="0"/>
              <a:t>Remote compute system applies these logs to the remote database</a:t>
            </a:r>
          </a:p>
          <a:p>
            <a:pPr lvl="2"/>
            <a:endParaRPr lang="en-US" dirty="0"/>
          </a:p>
        </p:txBody>
      </p:sp>
      <p:sp>
        <p:nvSpPr>
          <p:cNvPr id="6" name="Slide Number Placeholder 5"/>
          <p:cNvSpPr>
            <a:spLocks noGrp="1"/>
          </p:cNvSpPr>
          <p:nvPr>
            <p:ph type="sldNum" sz="quarter" idx="11"/>
          </p:nvPr>
        </p:nvSpPr>
        <p:spPr/>
        <p:txBody>
          <a:bodyPr/>
          <a:lstStyle/>
          <a:p>
            <a:pPr>
              <a:defRPr/>
            </a:pPr>
            <a:fld id="{A48A423E-7E42-4B9C-9C74-00EBD8B5E9B3}" type="slidenum">
              <a:rPr lang="en-US" smtClean="0">
                <a:solidFill>
                  <a:srgbClr val="000000">
                    <a:lumMod val="75000"/>
                    <a:lumOff val="25000"/>
                  </a:srgbClr>
                </a:solidFill>
              </a:rPr>
              <a:pPr>
                <a:defRPr/>
              </a:pPr>
              <a:t>73</a:t>
            </a:fld>
            <a:endParaRPr lang="en-US">
              <a:solidFill>
                <a:srgbClr val="000000">
                  <a:lumMod val="75000"/>
                  <a:lumOff val="25000"/>
                </a:srgbClr>
              </a:solidFill>
            </a:endParaRPr>
          </a:p>
        </p:txBody>
      </p:sp>
      <p:sp>
        <p:nvSpPr>
          <p:cNvPr id="9"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1410" name="Rectangle 2"/>
          <p:cNvSpPr>
            <a:spLocks noGrp="1" noChangeArrowheads="1"/>
          </p:cNvSpPr>
          <p:nvPr>
            <p:ph type="title"/>
          </p:nvPr>
        </p:nvSpPr>
        <p:spPr>
          <a:xfrm>
            <a:off x="304800" y="76200"/>
            <a:ext cx="8458200" cy="762000"/>
          </a:xfrm>
        </p:spPr>
        <p:txBody>
          <a:bodyPr/>
          <a:lstStyle/>
          <a:p>
            <a:r>
              <a:rPr lang="en-US" dirty="0" smtClean="0"/>
              <a:t>Storage Array Based Remote Replication </a:t>
            </a:r>
            <a:endParaRPr lang="en-US" dirty="0"/>
          </a:p>
        </p:txBody>
      </p:sp>
      <p:sp>
        <p:nvSpPr>
          <p:cNvPr id="2961411" name="Rectangle 3"/>
          <p:cNvSpPr>
            <a:spLocks noGrp="1" noChangeArrowheads="1"/>
          </p:cNvSpPr>
          <p:nvPr>
            <p:ph type="body" idx="1"/>
          </p:nvPr>
        </p:nvSpPr>
        <p:spPr/>
        <p:txBody>
          <a:bodyPr/>
          <a:lstStyle/>
          <a:p>
            <a:r>
              <a:rPr lang="en-US" dirty="0" smtClean="0"/>
              <a:t>Performed by array operating environment</a:t>
            </a:r>
          </a:p>
          <a:p>
            <a:pPr lvl="1"/>
            <a:r>
              <a:rPr lang="en-US" dirty="0" smtClean="0"/>
              <a:t>Synchronous Replication</a:t>
            </a:r>
          </a:p>
          <a:p>
            <a:pPr lvl="1"/>
            <a:r>
              <a:rPr lang="en-US" dirty="0" smtClean="0"/>
              <a:t>Asynchronous Replication</a:t>
            </a:r>
          </a:p>
          <a:p>
            <a:pPr lvl="1"/>
            <a:r>
              <a:rPr lang="en-US" dirty="0" smtClean="0"/>
              <a:t>Disk buffered Replication (shown in the figure)</a:t>
            </a:r>
          </a:p>
          <a:p>
            <a:pPr lvl="2"/>
            <a:r>
              <a:rPr lang="en-US" dirty="0" smtClean="0"/>
              <a:t>Combination of local and remote replications</a:t>
            </a:r>
          </a:p>
          <a:p>
            <a:pPr lvl="2"/>
            <a:r>
              <a:rPr lang="en-US" dirty="0" smtClean="0"/>
              <a:t>RPO usually in the order of hours</a:t>
            </a:r>
          </a:p>
          <a:p>
            <a:pPr lvl="2"/>
            <a:r>
              <a:rPr lang="en-US" dirty="0" smtClean="0"/>
              <a:t>Low bandwidth requirements</a:t>
            </a:r>
          </a:p>
          <a:p>
            <a:pPr lvl="2"/>
            <a:r>
              <a:rPr lang="en-US" dirty="0" smtClean="0"/>
              <a:t>Extended distance solution</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371600" y="4114800"/>
            <a:ext cx="5029200" cy="1828800"/>
          </a:xfrm>
          <a:prstGeom prst="rect">
            <a:avLst/>
          </a:prstGeom>
          <a:noFill/>
          <a:ln w="9525">
            <a:noFill/>
            <a:miter lim="800000"/>
            <a:headEnd/>
            <a:tailEnd/>
          </a:ln>
        </p:spPr>
      </p:pic>
      <p:sp>
        <p:nvSpPr>
          <p:cNvPr id="7" name="TextBox 6"/>
          <p:cNvSpPr txBox="1"/>
          <p:nvPr/>
        </p:nvSpPr>
        <p:spPr>
          <a:xfrm>
            <a:off x="2438400" y="5638800"/>
            <a:ext cx="1600200" cy="261610"/>
          </a:xfrm>
          <a:prstGeom prst="rect">
            <a:avLst/>
          </a:prstGeom>
          <a:noFill/>
        </p:spPr>
        <p:txBody>
          <a:bodyPr wrap="square" rtlCol="0">
            <a:spAutoFit/>
          </a:bodyPr>
          <a:lstStyle/>
          <a:p>
            <a:r>
              <a:rPr lang="en-US" sz="1100" b="1" dirty="0" smtClean="0">
                <a:latin typeface="Calibri" pitchFamily="34" charset="0"/>
              </a:rPr>
              <a:t>Source storage array</a:t>
            </a:r>
            <a:endParaRPr lang="en-US" sz="1100" b="1" dirty="0">
              <a:latin typeface="Calibri" pitchFamily="34" charset="0"/>
            </a:endParaRPr>
          </a:p>
        </p:txBody>
      </p:sp>
      <p:sp>
        <p:nvSpPr>
          <p:cNvPr id="9" name="TextBox 8"/>
          <p:cNvSpPr txBox="1"/>
          <p:nvPr/>
        </p:nvSpPr>
        <p:spPr>
          <a:xfrm>
            <a:off x="4495800" y="5638800"/>
            <a:ext cx="1371600" cy="261610"/>
          </a:xfrm>
          <a:prstGeom prst="rect">
            <a:avLst/>
          </a:prstGeom>
          <a:noFill/>
        </p:spPr>
        <p:txBody>
          <a:bodyPr wrap="square" rtlCol="0">
            <a:spAutoFit/>
          </a:bodyPr>
          <a:lstStyle/>
          <a:p>
            <a:r>
              <a:rPr lang="en-US" sz="1100" b="1" dirty="0" smtClean="0">
                <a:latin typeface="Calibri" pitchFamily="34" charset="0"/>
              </a:rPr>
              <a:t>Target storage array</a:t>
            </a:r>
            <a:endParaRPr lang="en-US" sz="1100" b="1" dirty="0">
              <a:latin typeface="Calibri" pitchFamily="34" charset="0"/>
            </a:endParaRPr>
          </a:p>
        </p:txBody>
      </p:sp>
      <p:sp>
        <p:nvSpPr>
          <p:cNvPr id="10"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12"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74</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2130" name="Rectangle 2"/>
          <p:cNvSpPr>
            <a:spLocks noGrp="1" noChangeArrowheads="1"/>
          </p:cNvSpPr>
          <p:nvPr>
            <p:ph type="title"/>
          </p:nvPr>
        </p:nvSpPr>
        <p:spPr/>
        <p:txBody>
          <a:bodyPr/>
          <a:lstStyle/>
          <a:p>
            <a:r>
              <a:rPr lang="en-US" dirty="0" smtClean="0"/>
              <a:t>Advanced Replication Technologies</a:t>
            </a:r>
            <a:endParaRPr lang="en-US" dirty="0"/>
          </a:p>
        </p:txBody>
      </p:sp>
      <p:sp>
        <p:nvSpPr>
          <p:cNvPr id="2992131" name="Rectangle 3"/>
          <p:cNvSpPr>
            <a:spLocks noGrp="1" noChangeArrowheads="1"/>
          </p:cNvSpPr>
          <p:nvPr>
            <p:ph type="body" idx="1"/>
          </p:nvPr>
        </p:nvSpPr>
        <p:spPr/>
        <p:txBody>
          <a:bodyPr/>
          <a:lstStyle/>
          <a:p>
            <a:r>
              <a:rPr lang="en-US" dirty="0" smtClean="0"/>
              <a:t>Three site replication</a:t>
            </a:r>
          </a:p>
          <a:p>
            <a:pPr lvl="1"/>
            <a:r>
              <a:rPr lang="en-US" dirty="0" smtClean="0"/>
              <a:t>Eliminates </a:t>
            </a:r>
            <a:r>
              <a:rPr lang="en-US" dirty="0"/>
              <a:t>disadvantages of two site replication </a:t>
            </a:r>
          </a:p>
          <a:p>
            <a:pPr lvl="1"/>
            <a:r>
              <a:rPr lang="en-US" dirty="0" smtClean="0"/>
              <a:t>Replicates data to </a:t>
            </a:r>
            <a:r>
              <a:rPr lang="en-US" dirty="0"/>
              <a:t>two remote </a:t>
            </a:r>
            <a:r>
              <a:rPr lang="en-US" dirty="0" smtClean="0"/>
              <a:t>sites</a:t>
            </a:r>
          </a:p>
          <a:p>
            <a:r>
              <a:rPr lang="en-US" dirty="0" smtClean="0"/>
              <a:t>SAN based replication</a:t>
            </a:r>
          </a:p>
          <a:p>
            <a:pPr lvl="1"/>
            <a:r>
              <a:rPr lang="en-US" dirty="0" smtClean="0"/>
              <a:t>Allows replication between heterogeneous vendor storage arrays over SAN/WAN</a:t>
            </a:r>
          </a:p>
          <a:p>
            <a:r>
              <a:rPr lang="en-US" dirty="0" smtClean="0"/>
              <a:t>Continuous Data Protection (CDP) </a:t>
            </a:r>
          </a:p>
          <a:p>
            <a:pPr lvl="1"/>
            <a:r>
              <a:rPr lang="en-US" dirty="0" smtClean="0"/>
              <a:t>Changes to data are continuously captured or tracked</a:t>
            </a:r>
          </a:p>
          <a:p>
            <a:endParaRPr lang="en-US" dirty="0"/>
          </a:p>
        </p:txBody>
      </p:sp>
      <p:sp>
        <p:nvSpPr>
          <p:cNvPr id="6"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8"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75</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76200"/>
            <a:ext cx="8458200" cy="762000"/>
          </a:xfrm>
        </p:spPr>
        <p:txBody>
          <a:bodyPr/>
          <a:lstStyle/>
          <a:p>
            <a:r>
              <a:rPr lang="en-US" dirty="0" smtClean="0"/>
              <a:t>Continuous Data Protection</a:t>
            </a:r>
            <a:endParaRPr lang="en-US" dirty="0"/>
          </a:p>
        </p:txBody>
      </p:sp>
      <p:sp>
        <p:nvSpPr>
          <p:cNvPr id="3075" name="Rectangle 3"/>
          <p:cNvSpPr>
            <a:spLocks noGrp="1" noChangeArrowheads="1"/>
          </p:cNvSpPr>
          <p:nvPr>
            <p:ph type="body" idx="1"/>
          </p:nvPr>
        </p:nvSpPr>
        <p:spPr>
          <a:xfrm>
            <a:off x="301752" y="914400"/>
            <a:ext cx="8705850" cy="4800600"/>
          </a:xfrm>
        </p:spPr>
        <p:txBody>
          <a:bodyPr/>
          <a:lstStyle/>
          <a:p>
            <a:r>
              <a:rPr lang="en-US" dirty="0" smtClean="0"/>
              <a:t>All </a:t>
            </a:r>
            <a:r>
              <a:rPr lang="en-US" dirty="0"/>
              <a:t>data changes are stored in </a:t>
            </a:r>
            <a:r>
              <a:rPr lang="en-US" dirty="0" smtClean="0"/>
              <a:t>a location separate from </a:t>
            </a:r>
            <a:r>
              <a:rPr lang="en-US" dirty="0"/>
              <a:t>the primary storage</a:t>
            </a:r>
          </a:p>
          <a:p>
            <a:r>
              <a:rPr lang="en-US" dirty="0"/>
              <a:t>Recovery point objectives are arbitrary and need not be defined in advance of the actual </a:t>
            </a:r>
            <a:r>
              <a:rPr lang="en-US" dirty="0" smtClean="0"/>
              <a:t>recovery</a:t>
            </a:r>
          </a:p>
          <a:p>
            <a:r>
              <a:rPr lang="en-US" dirty="0" smtClean="0"/>
              <a:t>CDP Elements are:</a:t>
            </a:r>
          </a:p>
          <a:p>
            <a:pPr lvl="1"/>
            <a:r>
              <a:rPr lang="en-US" dirty="0" smtClean="0"/>
              <a:t>CDP appliance </a:t>
            </a:r>
          </a:p>
          <a:p>
            <a:pPr lvl="2"/>
            <a:r>
              <a:rPr lang="en-US" dirty="0" smtClean="0"/>
              <a:t>Runs the CDP software and manages all the aspects of local and remote replication</a:t>
            </a:r>
          </a:p>
          <a:p>
            <a:pPr lvl="1"/>
            <a:r>
              <a:rPr lang="en-US" dirty="0" smtClean="0"/>
              <a:t>Storage Volumes</a:t>
            </a:r>
          </a:p>
          <a:p>
            <a:pPr lvl="2"/>
            <a:r>
              <a:rPr lang="en-US" dirty="0" smtClean="0"/>
              <a:t>Repository volume, journal volume, and replication volume</a:t>
            </a:r>
          </a:p>
          <a:p>
            <a:pPr lvl="1">
              <a:spcBef>
                <a:spcPct val="0"/>
              </a:spcBef>
            </a:pPr>
            <a:r>
              <a:rPr lang="en-US" dirty="0" smtClean="0"/>
              <a:t>Write Splitters</a:t>
            </a:r>
          </a:p>
          <a:p>
            <a:pPr lvl="2">
              <a:spcBef>
                <a:spcPct val="0"/>
              </a:spcBef>
            </a:pPr>
            <a:r>
              <a:rPr lang="en-US" dirty="0" smtClean="0"/>
              <a:t>Intercepts write from initiator and splits each write into two copies</a:t>
            </a:r>
          </a:p>
          <a:p>
            <a:pPr lvl="1">
              <a:spcBef>
                <a:spcPct val="0"/>
              </a:spcBef>
            </a:pPr>
            <a:endParaRPr lang="en-US" dirty="0" smtClean="0"/>
          </a:p>
          <a:p>
            <a:pPr lvl="1"/>
            <a:endParaRPr lang="en-US" dirty="0"/>
          </a:p>
        </p:txBody>
      </p:sp>
      <p:sp>
        <p:nvSpPr>
          <p:cNvPr id="7"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9"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76</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dirty="0" smtClean="0"/>
              <a:t> 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Key Management activities in a CDC</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Information Lifecycle Management (ILM)</a:t>
            </a:r>
          </a:p>
        </p:txBody>
      </p:sp>
      <p:sp>
        <p:nvSpPr>
          <p:cNvPr id="23556" name="Content Placeholder 7"/>
          <p:cNvSpPr>
            <a:spLocks noGrp="1"/>
          </p:cNvSpPr>
          <p:nvPr>
            <p:ph sz="quarter" idx="13"/>
          </p:nvPr>
        </p:nvSpPr>
        <p:spPr/>
        <p:txBody>
          <a:bodyPr/>
          <a:lstStyle/>
          <a:p>
            <a:r>
              <a:rPr lang="en-US" dirty="0" smtClean="0"/>
              <a:t>Lesson 7: CDC Management</a:t>
            </a:r>
          </a:p>
        </p:txBody>
      </p:sp>
      <p:sp>
        <p:nvSpPr>
          <p:cNvPr id="9" name="Footer Placeholder 8"/>
          <p:cNvSpPr>
            <a:spLocks noGrp="1"/>
          </p:cNvSpPr>
          <p:nvPr>
            <p:ph type="ftr" sz="quarter" idx="14"/>
          </p:nvPr>
        </p:nvSpPr>
        <p:spPr/>
        <p:txBody>
          <a:bodyPr/>
          <a:lstStyle/>
          <a:p>
            <a:pPr>
              <a:defRPr/>
            </a:pPr>
            <a:r>
              <a:rPr lang="en-US" dirty="0" smtClean="0"/>
              <a:t>Classic Data Center</a:t>
            </a:r>
            <a:endParaRPr lang="en-US" dirty="0"/>
          </a:p>
        </p:txBody>
      </p:sp>
      <p:sp>
        <p:nvSpPr>
          <p:cNvPr id="10" name="Title 4"/>
          <p:cNvSpPr>
            <a:spLocks noGrp="1"/>
          </p:cNvSpPr>
          <p:nvPr>
            <p:ph type="ctrTitle"/>
          </p:nvPr>
        </p:nvSpPr>
        <p:spPr>
          <a:xfrm>
            <a:off x="685800" y="1143000"/>
            <a:ext cx="7772400" cy="688975"/>
          </a:xfrm>
        </p:spPr>
        <p:txBody>
          <a:bodyPr/>
          <a:lstStyle/>
          <a:p>
            <a:r>
              <a:rPr lang="en-US" dirty="0" smtClean="0"/>
              <a:t>Module 2: Classic Data Center (CDC)</a:t>
            </a:r>
          </a:p>
        </p:txBody>
      </p:sp>
      <p:sp>
        <p:nvSpPr>
          <p:cNvPr id="12"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77</a:t>
            </a:fld>
            <a:endParaRPr lang="en-US" sz="1000" dirty="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5859" name="Rectangle 3"/>
          <p:cNvSpPr>
            <a:spLocks noGrp="1" noChangeArrowheads="1"/>
          </p:cNvSpPr>
          <p:nvPr>
            <p:ph type="title"/>
          </p:nvPr>
        </p:nvSpPr>
        <p:spPr/>
        <p:txBody>
          <a:bodyPr/>
          <a:lstStyle/>
          <a:p>
            <a:r>
              <a:rPr lang="en-US" dirty="0" smtClean="0"/>
              <a:t>Overview of CDC Management Activities</a:t>
            </a:r>
            <a:endParaRPr lang="en-US" dirty="0"/>
          </a:p>
        </p:txBody>
      </p:sp>
      <p:sp>
        <p:nvSpPr>
          <p:cNvPr id="7" name="Content Placeholder 6"/>
          <p:cNvSpPr>
            <a:spLocks noGrp="1"/>
          </p:cNvSpPr>
          <p:nvPr>
            <p:ph idx="1"/>
          </p:nvPr>
        </p:nvSpPr>
        <p:spPr/>
        <p:txBody>
          <a:bodyPr/>
          <a:lstStyle/>
          <a:p>
            <a:r>
              <a:rPr lang="en-US" dirty="0" smtClean="0"/>
              <a:t>Key management activities in a CDC:</a:t>
            </a:r>
          </a:p>
          <a:p>
            <a:pPr lvl="1"/>
            <a:r>
              <a:rPr lang="en-US" dirty="0" smtClean="0"/>
              <a:t>Monitoring and Alerting</a:t>
            </a:r>
          </a:p>
          <a:p>
            <a:pPr lvl="1"/>
            <a:r>
              <a:rPr lang="en-US" dirty="0" smtClean="0"/>
              <a:t>Reporting </a:t>
            </a:r>
          </a:p>
          <a:p>
            <a:pPr lvl="1"/>
            <a:r>
              <a:rPr lang="en-US" dirty="0" smtClean="0"/>
              <a:t>Availability Management</a:t>
            </a:r>
          </a:p>
          <a:p>
            <a:pPr lvl="1"/>
            <a:r>
              <a:rPr lang="en-US" dirty="0" smtClean="0"/>
              <a:t>Capacity Management</a:t>
            </a:r>
          </a:p>
          <a:p>
            <a:pPr lvl="1"/>
            <a:r>
              <a:rPr lang="en-US" dirty="0" smtClean="0"/>
              <a:t>Performance Management</a:t>
            </a:r>
          </a:p>
          <a:p>
            <a:pPr lvl="1"/>
            <a:r>
              <a:rPr lang="en-US" dirty="0" smtClean="0"/>
              <a:t>Security Management</a:t>
            </a:r>
          </a:p>
        </p:txBody>
      </p:sp>
      <p:sp>
        <p:nvSpPr>
          <p:cNvPr id="6"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9"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78</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76200"/>
            <a:ext cx="8458200" cy="762000"/>
          </a:xfrm>
        </p:spPr>
        <p:txBody>
          <a:bodyPr/>
          <a:lstStyle/>
          <a:p>
            <a:r>
              <a:rPr lang="en-US" dirty="0" smtClean="0"/>
              <a:t>Monitoring</a:t>
            </a:r>
            <a:endParaRPr lang="en-US" dirty="0"/>
          </a:p>
        </p:txBody>
      </p:sp>
      <p:sp>
        <p:nvSpPr>
          <p:cNvPr id="8" name="Content Placeholder 7"/>
          <p:cNvSpPr>
            <a:spLocks noGrp="1"/>
          </p:cNvSpPr>
          <p:nvPr>
            <p:ph idx="1"/>
          </p:nvPr>
        </p:nvSpPr>
        <p:spPr/>
        <p:txBody>
          <a:bodyPr/>
          <a:lstStyle/>
          <a:p>
            <a:pPr>
              <a:tabLst>
                <a:tab pos="2057400" algn="l"/>
              </a:tabLst>
            </a:pPr>
            <a:r>
              <a:rPr lang="en-US" dirty="0" smtClean="0"/>
              <a:t>Compute systems, storage, and networks are the key components to be monitored</a:t>
            </a:r>
            <a:endParaRPr lang="en-US" dirty="0"/>
          </a:p>
        </p:txBody>
      </p:sp>
      <p:graphicFrame>
        <p:nvGraphicFramePr>
          <p:cNvPr id="9" name="Table 8"/>
          <p:cNvGraphicFramePr>
            <a:graphicFrameLocks noGrp="1"/>
          </p:cNvGraphicFramePr>
          <p:nvPr/>
        </p:nvGraphicFramePr>
        <p:xfrm>
          <a:off x="838200" y="1905000"/>
          <a:ext cx="7010400" cy="3474720"/>
        </p:xfrm>
        <a:graphic>
          <a:graphicData uri="http://schemas.openxmlformats.org/drawingml/2006/table">
            <a:tbl>
              <a:tblPr firstRow="1" bandRow="1">
                <a:tableStyleId>{5C22544A-7EE6-4342-B048-85BDC9FD1C3A}</a:tableStyleId>
              </a:tblPr>
              <a:tblGrid>
                <a:gridCol w="3200400"/>
                <a:gridCol w="3810000"/>
              </a:tblGrid>
              <a:tr h="609600">
                <a:tc>
                  <a:txBody>
                    <a:bodyPr/>
                    <a:lstStyle/>
                    <a:p>
                      <a:r>
                        <a:rPr lang="en-US" dirty="0" smtClean="0"/>
                        <a:t>Key Parameters</a:t>
                      </a:r>
                      <a:r>
                        <a:rPr lang="en-US" baseline="0" dirty="0" smtClean="0"/>
                        <a:t> to be Monitored</a:t>
                      </a:r>
                      <a:endParaRPr lang="en-US" dirty="0"/>
                    </a:p>
                  </a:txBody>
                  <a:tcPr/>
                </a:tc>
                <a:tc>
                  <a:txBody>
                    <a:bodyPr/>
                    <a:lstStyle/>
                    <a:p>
                      <a:r>
                        <a:rPr lang="en-US" dirty="0" smtClean="0"/>
                        <a:t>Description</a:t>
                      </a:r>
                      <a:endParaRPr lang="en-US" dirty="0"/>
                    </a:p>
                  </a:txBody>
                  <a:tcPr/>
                </a:tc>
              </a:tr>
              <a:tr h="609600">
                <a:tc>
                  <a:txBody>
                    <a:bodyPr/>
                    <a:lstStyle/>
                    <a:p>
                      <a:r>
                        <a:rPr lang="en-US" dirty="0" smtClean="0"/>
                        <a:t>Accessibility</a:t>
                      </a:r>
                      <a:endParaRPr lang="en-US" dirty="0"/>
                    </a:p>
                  </a:txBody>
                  <a:tcPr/>
                </a:tc>
                <a:tc>
                  <a:txBody>
                    <a:bodyPr/>
                    <a:lstStyle/>
                    <a:p>
                      <a:r>
                        <a:rPr lang="en-US" dirty="0" smtClean="0"/>
                        <a:t>Availability of a component to perform a desired operation</a:t>
                      </a:r>
                      <a:endParaRPr lang="en-US" dirty="0"/>
                    </a:p>
                  </a:txBody>
                  <a:tcPr/>
                </a:tc>
              </a:tr>
              <a:tr h="609600">
                <a:tc>
                  <a:txBody>
                    <a:bodyPr/>
                    <a:lstStyle/>
                    <a:p>
                      <a:r>
                        <a:rPr lang="en-US" dirty="0" smtClean="0"/>
                        <a:t>Capacity</a:t>
                      </a:r>
                      <a:endParaRPr lang="en-US" dirty="0"/>
                    </a:p>
                  </a:txBody>
                  <a:tcPr/>
                </a:tc>
                <a:tc>
                  <a:txBody>
                    <a:bodyPr/>
                    <a:lstStyle/>
                    <a:p>
                      <a:r>
                        <a:rPr lang="en-US" dirty="0" smtClean="0"/>
                        <a:t>Amount of resources available</a:t>
                      </a:r>
                    </a:p>
                    <a:p>
                      <a:r>
                        <a:rPr lang="en-US" dirty="0" smtClean="0"/>
                        <a:t>For ex: free space available on a file</a:t>
                      </a:r>
                      <a:r>
                        <a:rPr lang="en-US" baseline="0" dirty="0" smtClean="0"/>
                        <a:t> system or RAID group</a:t>
                      </a:r>
                      <a:endParaRPr lang="en-US" dirty="0"/>
                    </a:p>
                  </a:txBody>
                  <a:tcPr/>
                </a:tc>
              </a:tr>
              <a:tr h="609600">
                <a:tc>
                  <a:txBody>
                    <a:bodyPr/>
                    <a:lstStyle/>
                    <a:p>
                      <a:r>
                        <a:rPr lang="en-US" dirty="0" smtClean="0"/>
                        <a:t>Performance</a:t>
                      </a:r>
                      <a:endParaRPr lang="en-US" dirty="0"/>
                    </a:p>
                  </a:txBody>
                  <a:tcPr/>
                </a:tc>
                <a:tc>
                  <a:txBody>
                    <a:bodyPr/>
                    <a:lstStyle/>
                    <a:p>
                      <a:r>
                        <a:rPr lang="en-US" dirty="0" smtClean="0"/>
                        <a:t>Ho</a:t>
                      </a:r>
                      <a:r>
                        <a:rPr lang="en-US" baseline="0" dirty="0" smtClean="0"/>
                        <a:t>w efficiently different components are performing</a:t>
                      </a:r>
                      <a:endParaRPr lang="en-US" dirty="0"/>
                    </a:p>
                  </a:txBody>
                  <a:tcPr/>
                </a:tc>
              </a:tr>
              <a:tr h="609600">
                <a:tc>
                  <a:txBody>
                    <a:bodyPr/>
                    <a:lstStyle/>
                    <a:p>
                      <a:r>
                        <a:rPr lang="en-US" dirty="0" smtClean="0"/>
                        <a:t>Security</a:t>
                      </a:r>
                      <a:endParaRPr lang="en-US" dirty="0"/>
                    </a:p>
                  </a:txBody>
                  <a:tcPr/>
                </a:tc>
                <a:tc>
                  <a:txBody>
                    <a:bodyPr/>
                    <a:lstStyle/>
                    <a:p>
                      <a:r>
                        <a:rPr lang="en-US" dirty="0" smtClean="0"/>
                        <a:t>Mechanisms</a:t>
                      </a:r>
                      <a:r>
                        <a:rPr lang="en-US" baseline="0" dirty="0" smtClean="0"/>
                        <a:t> to track and prevent unauthorized access</a:t>
                      </a:r>
                      <a:endParaRPr lang="en-US" dirty="0"/>
                    </a:p>
                  </a:txBody>
                  <a:tcPr/>
                </a:tc>
              </a:tr>
            </a:tbl>
          </a:graphicData>
        </a:graphic>
      </p:graphicFrame>
      <p:sp>
        <p:nvSpPr>
          <p:cNvPr id="10"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12"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79</a:t>
            </a:fld>
            <a:endParaRPr lang="en-US" sz="1000" dirty="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Server Clustering</a:t>
            </a:r>
            <a:endParaRPr lang="en-US" dirty="0"/>
          </a:p>
        </p:txBody>
      </p:sp>
      <p:sp>
        <p:nvSpPr>
          <p:cNvPr id="8" name="Content Placeholder 7"/>
          <p:cNvSpPr>
            <a:spLocks noGrp="1"/>
          </p:cNvSpPr>
          <p:nvPr>
            <p:ph idx="1"/>
          </p:nvPr>
        </p:nvSpPr>
        <p:spPr/>
        <p:txBody>
          <a:bodyPr/>
          <a:lstStyle/>
          <a:p>
            <a:r>
              <a:rPr lang="en-US" dirty="0" smtClean="0"/>
              <a:t>Multiple servers (nodes ) are brought together in a cluster to improve availability and performance</a:t>
            </a:r>
          </a:p>
          <a:p>
            <a:pPr lvl="1"/>
            <a:r>
              <a:rPr lang="en-US" dirty="0" smtClean="0"/>
              <a:t>When a failure occurs on one node in a cluster, resources and workload are redirected to another node</a:t>
            </a:r>
          </a:p>
          <a:p>
            <a:r>
              <a:rPr lang="en-US" dirty="0" smtClean="0"/>
              <a:t>Exchange heartbeat is a checkup mechanism between two nodes </a:t>
            </a:r>
          </a:p>
          <a:p>
            <a:pPr lvl="1"/>
            <a:r>
              <a:rPr lang="en-US" dirty="0" smtClean="0"/>
              <a:t>To see whether a node is up and running</a:t>
            </a:r>
          </a:p>
          <a:p>
            <a:pPr lvl="1"/>
            <a:r>
              <a:rPr lang="en-US" dirty="0" smtClean="0"/>
              <a:t>A failover is initiated, if heartbeat fails</a:t>
            </a:r>
          </a:p>
          <a:p>
            <a:endParaRPr lang="en-US" dirty="0" smtClean="0"/>
          </a:p>
          <a:p>
            <a:endParaRPr lang="en-US" dirty="0"/>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8</a:t>
            </a:fld>
            <a:endParaRPr lang="en-US" dirty="0"/>
          </a:p>
        </p:txBody>
      </p:sp>
      <p:sp>
        <p:nvSpPr>
          <p:cNvPr id="5" name="Footer Placeholder 4"/>
          <p:cNvSpPr>
            <a:spLocks noGrp="1"/>
          </p:cNvSpPr>
          <p:nvPr>
            <p:ph type="ftr" sz="quarter" idx="10"/>
          </p:nvPr>
        </p:nvSpPr>
        <p:spPr/>
        <p:txBody>
          <a:bodyPr/>
          <a:lstStyle/>
          <a:p>
            <a:pPr>
              <a:defRPr/>
            </a:pPr>
            <a:r>
              <a:rPr lang="en-US" smtClean="0"/>
              <a:t>Classic Data Center</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Monitoring (Contd.)</a:t>
            </a:r>
            <a:endParaRPr lang="en-US" dirty="0"/>
          </a:p>
        </p:txBody>
      </p:sp>
      <p:sp>
        <p:nvSpPr>
          <p:cNvPr id="9"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11"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80</a:t>
            </a:fld>
            <a:endParaRPr lang="en-US" sz="1000" dirty="0">
              <a:solidFill>
                <a:schemeClr val="tx1">
                  <a:lumMod val="75000"/>
                  <a:lumOff val="25000"/>
                </a:schemeClr>
              </a:solidFill>
              <a:latin typeface="Calibri" pitchFamily="34" charset="0"/>
              <a:cs typeface="+mn-cs"/>
            </a:endParaRPr>
          </a:p>
        </p:txBody>
      </p:sp>
      <p:sp>
        <p:nvSpPr>
          <p:cNvPr id="6" name="Rectangle 20"/>
          <p:cNvSpPr txBox="1">
            <a:spLocks noChangeArrowheads="1"/>
          </p:cNvSpPr>
          <p:nvPr/>
        </p:nvSpPr>
        <p:spPr bwMode="auto">
          <a:xfrm>
            <a:off x="1670050" y="2895600"/>
            <a:ext cx="5803900" cy="438150"/>
          </a:xfrm>
          <a:prstGeom prst="rect">
            <a:avLst/>
          </a:prstGeom>
          <a:noFill/>
          <a:ln w="12700">
            <a:noFill/>
            <a:miter lim="800000"/>
            <a:headEnd/>
            <a:tailEnd/>
          </a:ln>
        </p:spPr>
        <p:txBody>
          <a:bodyPr lIns="0" tIns="0" rIns="0" bIns="0"/>
          <a:lstStyle/>
          <a:p>
            <a:pPr marL="234950" indent="-234950" algn="ctr" defTabSz="890588" eaLnBrk="0" hangingPunct="0">
              <a:tabLst>
                <a:tab pos="6985000" algn="l"/>
                <a:tab pos="7185025" algn="l"/>
                <a:tab pos="7837488" algn="l"/>
              </a:tabLst>
              <a:defRPr/>
            </a:pPr>
            <a:r>
              <a:rPr lang="en-US" sz="2400" kern="0" dirty="0">
                <a:solidFill>
                  <a:schemeClr val="tx2"/>
                </a:solidFill>
                <a:latin typeface="+mn-lt"/>
                <a:cs typeface="+mn-cs"/>
              </a:rPr>
              <a:t>This slide is intentionally left </a:t>
            </a:r>
            <a:r>
              <a:rPr lang="en-US" sz="2400" kern="0" dirty="0" smtClean="0">
                <a:solidFill>
                  <a:schemeClr val="tx2"/>
                </a:solidFill>
                <a:latin typeface="+mn-lt"/>
                <a:cs typeface="+mn-cs"/>
              </a:rPr>
              <a:t>blank</a:t>
            </a:r>
            <a:endParaRPr lang="en-US" sz="2400" kern="0" dirty="0">
              <a:solidFill>
                <a:schemeClr val="tx2"/>
              </a:solidFill>
              <a:latin typeface="+mn-lt"/>
              <a:cs typeface="+mn-cs"/>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8626" name="Rectangle 2"/>
          <p:cNvSpPr>
            <a:spLocks noGrp="1" noChangeArrowheads="1"/>
          </p:cNvSpPr>
          <p:nvPr>
            <p:ph type="title"/>
          </p:nvPr>
        </p:nvSpPr>
        <p:spPr>
          <a:xfrm>
            <a:off x="304800" y="76200"/>
            <a:ext cx="8458200" cy="758952"/>
          </a:xfrm>
        </p:spPr>
        <p:txBody>
          <a:bodyPr/>
          <a:lstStyle/>
          <a:p>
            <a:r>
              <a:rPr lang="en-US" dirty="0"/>
              <a:t>Alerting of Events</a:t>
            </a:r>
          </a:p>
        </p:txBody>
      </p:sp>
      <p:sp>
        <p:nvSpPr>
          <p:cNvPr id="3098627" name="Rectangle 3"/>
          <p:cNvSpPr>
            <a:spLocks noGrp="1" noChangeArrowheads="1"/>
          </p:cNvSpPr>
          <p:nvPr>
            <p:ph type="body" idx="1"/>
          </p:nvPr>
        </p:nvSpPr>
        <p:spPr/>
        <p:txBody>
          <a:bodyPr/>
          <a:lstStyle/>
          <a:p>
            <a:r>
              <a:rPr lang="en-US" dirty="0"/>
              <a:t>Alerting is an integral part of monitoring</a:t>
            </a:r>
          </a:p>
          <a:p>
            <a:r>
              <a:rPr lang="en-US" dirty="0"/>
              <a:t>Monitoring tools enables administrators to assign different severity levels for different </a:t>
            </a:r>
            <a:r>
              <a:rPr lang="en-US" dirty="0" smtClean="0"/>
              <a:t>alerts</a:t>
            </a:r>
          </a:p>
          <a:p>
            <a:endParaRPr lang="en-US" dirty="0"/>
          </a:p>
        </p:txBody>
      </p:sp>
      <p:graphicFrame>
        <p:nvGraphicFramePr>
          <p:cNvPr id="6" name="Table 5"/>
          <p:cNvGraphicFramePr>
            <a:graphicFrameLocks noGrp="1"/>
          </p:cNvGraphicFramePr>
          <p:nvPr/>
        </p:nvGraphicFramePr>
        <p:xfrm>
          <a:off x="762000" y="2286000"/>
          <a:ext cx="7391400" cy="3657600"/>
        </p:xfrm>
        <a:graphic>
          <a:graphicData uri="http://schemas.openxmlformats.org/drawingml/2006/table">
            <a:tbl>
              <a:tblPr firstRow="1" bandRow="1">
                <a:tableStyleId>{5C22544A-7EE6-4342-B048-85BDC9FD1C3A}</a:tableStyleId>
              </a:tblPr>
              <a:tblGrid>
                <a:gridCol w="3695700"/>
                <a:gridCol w="3695700"/>
              </a:tblGrid>
              <a:tr h="533400">
                <a:tc>
                  <a:txBody>
                    <a:bodyPr/>
                    <a:lstStyle/>
                    <a:p>
                      <a:r>
                        <a:rPr lang="en-US" dirty="0" smtClean="0"/>
                        <a:t>Levels of</a:t>
                      </a:r>
                      <a:r>
                        <a:rPr lang="en-US" baseline="0" dirty="0" smtClean="0"/>
                        <a:t> Alerts based on Severity</a:t>
                      </a:r>
                      <a:endParaRPr lang="en-US" dirty="0"/>
                    </a:p>
                  </a:txBody>
                  <a:tcPr/>
                </a:tc>
                <a:tc>
                  <a:txBody>
                    <a:bodyPr/>
                    <a:lstStyle/>
                    <a:p>
                      <a:r>
                        <a:rPr lang="en-US" dirty="0" smtClean="0"/>
                        <a:t>Description</a:t>
                      </a:r>
                      <a:endParaRPr lang="en-US" dirty="0"/>
                    </a:p>
                  </a:txBody>
                  <a:tcPr/>
                </a:tc>
              </a:tr>
              <a:tr h="533400">
                <a:tc>
                  <a:txBody>
                    <a:bodyPr/>
                    <a:lstStyle/>
                    <a:p>
                      <a:r>
                        <a:rPr lang="en-US" dirty="0" smtClean="0"/>
                        <a:t>Information </a:t>
                      </a:r>
                      <a:r>
                        <a:rPr lang="en-US" baseline="0" dirty="0" smtClean="0"/>
                        <a:t>alert</a:t>
                      </a:r>
                      <a:endParaRPr lang="en-US" dirty="0"/>
                    </a:p>
                  </a:txBody>
                  <a:tcPr/>
                </a:tc>
                <a:tc>
                  <a:txBody>
                    <a:bodyPr/>
                    <a:lstStyle/>
                    <a:p>
                      <a:r>
                        <a:rPr lang="en-US" dirty="0" smtClean="0"/>
                        <a:t>Provides useful information and may not require administrator intervention </a:t>
                      </a:r>
                    </a:p>
                    <a:p>
                      <a:r>
                        <a:rPr lang="en-US" baseline="0" dirty="0" smtClean="0"/>
                        <a:t>For ex: creation of zone or LUN</a:t>
                      </a:r>
                      <a:endParaRPr lang="en-US" dirty="0"/>
                    </a:p>
                  </a:txBody>
                  <a:tcPr/>
                </a:tc>
              </a:tr>
              <a:tr h="533400">
                <a:tc>
                  <a:txBody>
                    <a:bodyPr/>
                    <a:lstStyle/>
                    <a:p>
                      <a:r>
                        <a:rPr lang="en-US" dirty="0" smtClean="0"/>
                        <a:t>Warning alert</a:t>
                      </a:r>
                      <a:endParaRPr lang="en-US" dirty="0"/>
                    </a:p>
                  </a:txBody>
                  <a:tcPr/>
                </a:tc>
                <a:tc>
                  <a:txBody>
                    <a:bodyPr/>
                    <a:lstStyle/>
                    <a:p>
                      <a:r>
                        <a:rPr lang="en-US" dirty="0" smtClean="0"/>
                        <a:t>Require administrative</a:t>
                      </a:r>
                      <a:r>
                        <a:rPr lang="en-US" baseline="0" dirty="0" smtClean="0"/>
                        <a:t> attention</a:t>
                      </a:r>
                    </a:p>
                    <a:p>
                      <a:r>
                        <a:rPr lang="en-US" baseline="0" dirty="0" smtClean="0"/>
                        <a:t>For ex: file systems becoming full</a:t>
                      </a:r>
                      <a:endParaRPr lang="en-US" dirty="0"/>
                    </a:p>
                  </a:txBody>
                  <a:tcPr/>
                </a:tc>
              </a:tr>
              <a:tr h="533400">
                <a:tc>
                  <a:txBody>
                    <a:bodyPr/>
                    <a:lstStyle/>
                    <a:p>
                      <a:r>
                        <a:rPr lang="en-US" dirty="0" smtClean="0"/>
                        <a:t>Fatal alert</a:t>
                      </a:r>
                      <a:endParaRPr lang="en-US" dirty="0"/>
                    </a:p>
                  </a:txBody>
                  <a:tcPr/>
                </a:tc>
                <a:tc>
                  <a:txBody>
                    <a:bodyPr/>
                    <a:lstStyle/>
                    <a:p>
                      <a:r>
                        <a:rPr lang="en-US" dirty="0" smtClean="0"/>
                        <a:t>Require</a:t>
                      </a:r>
                      <a:r>
                        <a:rPr lang="en-US" baseline="0" dirty="0" smtClean="0"/>
                        <a:t> immediate administrative attention</a:t>
                      </a:r>
                    </a:p>
                    <a:p>
                      <a:r>
                        <a:rPr lang="en-US" baseline="0" dirty="0" smtClean="0"/>
                        <a:t>For ex: power failures/disk failures/memory failures</a:t>
                      </a:r>
                      <a:endParaRPr lang="en-US" dirty="0"/>
                    </a:p>
                  </a:txBody>
                  <a:tcPr/>
                </a:tc>
              </a:tr>
            </a:tbl>
          </a:graphicData>
        </a:graphic>
      </p:graphicFrame>
      <p:sp>
        <p:nvSpPr>
          <p:cNvPr id="7"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9"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81</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5010" name="Rectangle 2"/>
          <p:cNvSpPr>
            <a:spLocks noGrp="1" noChangeArrowheads="1"/>
          </p:cNvSpPr>
          <p:nvPr>
            <p:ph type="title"/>
          </p:nvPr>
        </p:nvSpPr>
        <p:spPr>
          <a:xfrm>
            <a:off x="304800" y="76200"/>
            <a:ext cx="8458200" cy="762000"/>
          </a:xfrm>
        </p:spPr>
        <p:txBody>
          <a:bodyPr/>
          <a:lstStyle/>
          <a:p>
            <a:r>
              <a:rPr lang="en-US" dirty="0" smtClean="0"/>
              <a:t>Reporting</a:t>
            </a:r>
            <a:endParaRPr lang="en-US" dirty="0"/>
          </a:p>
        </p:txBody>
      </p:sp>
      <p:sp>
        <p:nvSpPr>
          <p:cNvPr id="3115011" name="Rectangle 3"/>
          <p:cNvSpPr>
            <a:spLocks noGrp="1" noChangeArrowheads="1"/>
          </p:cNvSpPr>
          <p:nvPr>
            <p:ph type="body" idx="1"/>
          </p:nvPr>
        </p:nvSpPr>
        <p:spPr/>
        <p:txBody>
          <a:bodyPr/>
          <a:lstStyle/>
          <a:p>
            <a:r>
              <a:rPr lang="en-US" dirty="0"/>
              <a:t>Reporting </a:t>
            </a:r>
            <a:r>
              <a:rPr lang="en-US" dirty="0" smtClean="0"/>
              <a:t>on CDC resources </a:t>
            </a:r>
            <a:r>
              <a:rPr lang="en-US" dirty="0"/>
              <a:t>involves keeping track and gathering information from various components/processes</a:t>
            </a:r>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p:txBody>
      </p:sp>
      <p:graphicFrame>
        <p:nvGraphicFramePr>
          <p:cNvPr id="6" name="Table 5"/>
          <p:cNvGraphicFramePr>
            <a:graphicFrameLocks noGrp="1"/>
          </p:cNvGraphicFramePr>
          <p:nvPr/>
        </p:nvGraphicFramePr>
        <p:xfrm>
          <a:off x="457200" y="2133600"/>
          <a:ext cx="7467600" cy="2834640"/>
        </p:xfrm>
        <a:graphic>
          <a:graphicData uri="http://schemas.openxmlformats.org/drawingml/2006/table">
            <a:tbl>
              <a:tblPr firstRow="1" bandRow="1">
                <a:tableStyleId>{5C22544A-7EE6-4342-B048-85BDC9FD1C3A}</a:tableStyleId>
              </a:tblPr>
              <a:tblGrid>
                <a:gridCol w="2133600"/>
                <a:gridCol w="5334000"/>
              </a:tblGrid>
              <a:tr h="336884">
                <a:tc>
                  <a:txBody>
                    <a:bodyPr/>
                    <a:lstStyle/>
                    <a:p>
                      <a:r>
                        <a:rPr lang="en-US" dirty="0" smtClean="0"/>
                        <a:t>Type of Report</a:t>
                      </a:r>
                      <a:endParaRPr lang="en-US" dirty="0"/>
                    </a:p>
                  </a:txBody>
                  <a:tcPr/>
                </a:tc>
                <a:tc>
                  <a:txBody>
                    <a:bodyPr/>
                    <a:lstStyle/>
                    <a:p>
                      <a:r>
                        <a:rPr lang="en-US" dirty="0" smtClean="0"/>
                        <a:t>Description</a:t>
                      </a:r>
                      <a:endParaRPr lang="en-US" dirty="0"/>
                    </a:p>
                  </a:txBody>
                  <a:tcPr/>
                </a:tc>
              </a:tr>
              <a:tr h="548640">
                <a:tc>
                  <a:txBody>
                    <a:bodyPr/>
                    <a:lstStyle/>
                    <a:p>
                      <a:r>
                        <a:rPr lang="en-US" sz="1800" dirty="0" smtClean="0"/>
                        <a:t>Capacity Planning</a:t>
                      </a:r>
                      <a:r>
                        <a:rPr lang="en-US" sz="1800" baseline="0" dirty="0" smtClean="0"/>
                        <a:t> </a:t>
                      </a:r>
                      <a:endParaRPr lang="en-US" sz="1800" dirty="0"/>
                    </a:p>
                  </a:txBody>
                  <a:tcPr/>
                </a:tc>
                <a:tc>
                  <a:txBody>
                    <a:bodyPr/>
                    <a:lstStyle/>
                    <a:p>
                      <a:pPr algn="l"/>
                      <a:r>
                        <a:rPr lang="en-US" sz="1800" dirty="0" smtClean="0"/>
                        <a:t>Provides</a:t>
                      </a:r>
                      <a:r>
                        <a:rPr lang="en-US" sz="1800" baseline="0" dirty="0" smtClean="0"/>
                        <a:t> </a:t>
                      </a:r>
                      <a:r>
                        <a:rPr lang="en-US" sz="1800" dirty="0" smtClean="0"/>
                        <a:t>current and historic information about utilization of storage, file system, database tablespace, ports,</a:t>
                      </a:r>
                      <a:r>
                        <a:rPr lang="en-US" sz="1800" baseline="0" dirty="0" smtClean="0"/>
                        <a:t> and so on</a:t>
                      </a:r>
                      <a:endParaRPr lang="en-US" sz="1800" dirty="0"/>
                    </a:p>
                  </a:txBody>
                  <a:tcPr/>
                </a:tc>
              </a:tr>
              <a:tr h="609600">
                <a:tc>
                  <a:txBody>
                    <a:bodyPr/>
                    <a:lstStyle/>
                    <a:p>
                      <a:r>
                        <a:rPr lang="en-US" sz="1800" dirty="0" smtClean="0"/>
                        <a:t>Chargeback </a:t>
                      </a:r>
                      <a:endParaRPr lang="en-US" sz="1800" dirty="0"/>
                    </a:p>
                  </a:txBody>
                  <a:tcPr/>
                </a:tc>
                <a:tc>
                  <a:txBody>
                    <a:bodyPr/>
                    <a:lstStyle/>
                    <a:p>
                      <a:r>
                        <a:rPr lang="en-US" sz="1800" dirty="0" smtClean="0"/>
                        <a:t>Provides information about the allocation or utilization of the CDC</a:t>
                      </a:r>
                      <a:r>
                        <a:rPr lang="en-US" sz="1800" baseline="0" dirty="0" smtClean="0"/>
                        <a:t> </a:t>
                      </a:r>
                      <a:r>
                        <a:rPr lang="en-US" sz="1800" dirty="0" smtClean="0"/>
                        <a:t>infrastructure components by various departments or user groups</a:t>
                      </a:r>
                      <a:endParaRPr lang="en-US" sz="1800" dirty="0"/>
                    </a:p>
                  </a:txBody>
                  <a:tcPr/>
                </a:tc>
              </a:tr>
              <a:tr h="336884">
                <a:tc>
                  <a:txBody>
                    <a:bodyPr/>
                    <a:lstStyle/>
                    <a:p>
                      <a:r>
                        <a:rPr lang="en-US" sz="1800" dirty="0" smtClean="0"/>
                        <a:t>Performance </a:t>
                      </a:r>
                      <a:endParaRPr lang="en-US" sz="1800" dirty="0"/>
                    </a:p>
                  </a:txBody>
                  <a:tcPr/>
                </a:tc>
                <a:tc>
                  <a:txBody>
                    <a:bodyPr/>
                    <a:lstStyle/>
                    <a:p>
                      <a:r>
                        <a:rPr lang="en-US" sz="1800" dirty="0" smtClean="0"/>
                        <a:t>Provides</a:t>
                      </a:r>
                      <a:r>
                        <a:rPr lang="en-US" sz="1800" baseline="0" dirty="0" smtClean="0"/>
                        <a:t> </a:t>
                      </a:r>
                      <a:r>
                        <a:rPr lang="en-US" sz="1800" dirty="0" smtClean="0"/>
                        <a:t>details about the performance of various infrastructure components</a:t>
                      </a:r>
                      <a:r>
                        <a:rPr lang="en-US" sz="1800" baseline="0" dirty="0" smtClean="0"/>
                        <a:t> in a CDC</a:t>
                      </a:r>
                      <a:endParaRPr lang="en-US" sz="1800" dirty="0"/>
                    </a:p>
                  </a:txBody>
                  <a:tcPr/>
                </a:tc>
              </a:tr>
            </a:tbl>
          </a:graphicData>
        </a:graphic>
      </p:graphicFrame>
      <p:sp>
        <p:nvSpPr>
          <p:cNvPr id="7"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9"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82</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6818" name="Rectangle 2"/>
          <p:cNvSpPr>
            <a:spLocks noGrp="1" noChangeArrowheads="1"/>
          </p:cNvSpPr>
          <p:nvPr>
            <p:ph type="title"/>
          </p:nvPr>
        </p:nvSpPr>
        <p:spPr/>
        <p:txBody>
          <a:bodyPr/>
          <a:lstStyle/>
          <a:p>
            <a:r>
              <a:rPr lang="en-US" dirty="0" smtClean="0"/>
              <a:t/>
            </a:r>
            <a:br>
              <a:rPr lang="en-US" dirty="0" smtClean="0"/>
            </a:br>
            <a:r>
              <a:rPr lang="en-US" dirty="0" smtClean="0"/>
              <a:t>Availability </a:t>
            </a:r>
            <a:r>
              <a:rPr lang="en-US" dirty="0"/>
              <a:t>Management</a:t>
            </a:r>
            <a:br>
              <a:rPr lang="en-US" dirty="0"/>
            </a:br>
            <a:endParaRPr lang="en-US" dirty="0"/>
          </a:p>
        </p:txBody>
      </p:sp>
      <p:sp>
        <p:nvSpPr>
          <p:cNvPr id="3106819" name="Rectangle 3"/>
          <p:cNvSpPr>
            <a:spLocks noGrp="1" noChangeArrowheads="1"/>
          </p:cNvSpPr>
          <p:nvPr>
            <p:ph type="body" idx="1"/>
          </p:nvPr>
        </p:nvSpPr>
        <p:spPr/>
        <p:txBody>
          <a:bodyPr/>
          <a:lstStyle/>
          <a:p>
            <a:r>
              <a:rPr lang="en-US" dirty="0" smtClean="0"/>
              <a:t>Establishes </a:t>
            </a:r>
            <a:r>
              <a:rPr lang="en-US" dirty="0"/>
              <a:t>guidelines for all configurations </a:t>
            </a:r>
            <a:r>
              <a:rPr lang="en-US" dirty="0" smtClean="0"/>
              <a:t>to achieve high availability based </a:t>
            </a:r>
            <a:r>
              <a:rPr lang="en-US" dirty="0"/>
              <a:t>on service </a:t>
            </a:r>
            <a:r>
              <a:rPr lang="en-US" dirty="0" smtClean="0"/>
              <a:t>level requirements</a:t>
            </a:r>
            <a:endParaRPr lang="en-US" dirty="0"/>
          </a:p>
          <a:p>
            <a:r>
              <a:rPr lang="en-US" dirty="0" smtClean="0"/>
              <a:t>Ensures </a:t>
            </a:r>
            <a:r>
              <a:rPr lang="en-US" dirty="0"/>
              <a:t>high availability </a:t>
            </a:r>
            <a:r>
              <a:rPr lang="en-US" dirty="0" smtClean="0"/>
              <a:t>by:</a:t>
            </a:r>
            <a:endParaRPr lang="en-US" sz="3000" dirty="0" smtClean="0"/>
          </a:p>
          <a:p>
            <a:pPr lvl="1"/>
            <a:r>
              <a:rPr lang="en-US" dirty="0" smtClean="0"/>
              <a:t>Eliminating single points of failure by configuring</a:t>
            </a:r>
          </a:p>
          <a:p>
            <a:pPr lvl="2"/>
            <a:r>
              <a:rPr lang="en-US" dirty="0" smtClean="0"/>
              <a:t>Two </a:t>
            </a:r>
            <a:r>
              <a:rPr lang="en-US" dirty="0"/>
              <a:t>or more </a:t>
            </a:r>
            <a:r>
              <a:rPr lang="en-US" dirty="0" smtClean="0"/>
              <a:t>HBAs/NICs</a:t>
            </a:r>
            <a:endParaRPr lang="en-US" dirty="0"/>
          </a:p>
          <a:p>
            <a:pPr lvl="2"/>
            <a:r>
              <a:rPr lang="en-US" dirty="0"/>
              <a:t>Multipathing software</a:t>
            </a:r>
          </a:p>
          <a:p>
            <a:pPr lvl="2"/>
            <a:r>
              <a:rPr lang="en-US" dirty="0"/>
              <a:t>RAID protection</a:t>
            </a:r>
          </a:p>
          <a:p>
            <a:pPr lvl="2"/>
            <a:r>
              <a:rPr lang="en-US" dirty="0"/>
              <a:t>Redundant Fabrics</a:t>
            </a:r>
          </a:p>
          <a:p>
            <a:pPr lvl="1"/>
            <a:r>
              <a:rPr lang="en-US" dirty="0" smtClean="0"/>
              <a:t>Performing </a:t>
            </a:r>
            <a:r>
              <a:rPr lang="en-US" dirty="0"/>
              <a:t>data backup and replication</a:t>
            </a:r>
          </a:p>
          <a:p>
            <a:pPr lvl="1">
              <a:buNone/>
            </a:pPr>
            <a:endParaRPr lang="en-US" sz="2500" dirty="0"/>
          </a:p>
        </p:txBody>
      </p:sp>
      <p:sp>
        <p:nvSpPr>
          <p:cNvPr id="6"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8"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83</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8866" name="Rectangle 2"/>
          <p:cNvSpPr>
            <a:spLocks noGrp="1" noChangeArrowheads="1"/>
          </p:cNvSpPr>
          <p:nvPr>
            <p:ph type="title"/>
          </p:nvPr>
        </p:nvSpPr>
        <p:spPr/>
        <p:txBody>
          <a:bodyPr/>
          <a:lstStyle/>
          <a:p>
            <a:r>
              <a:rPr lang="en-US" dirty="0"/>
              <a:t>Capacity Management</a:t>
            </a:r>
          </a:p>
        </p:txBody>
      </p:sp>
      <p:sp>
        <p:nvSpPr>
          <p:cNvPr id="3108867" name="Rectangle 3"/>
          <p:cNvSpPr>
            <a:spLocks noGrp="1" noChangeArrowheads="1"/>
          </p:cNvSpPr>
          <p:nvPr>
            <p:ph type="body" idx="1"/>
          </p:nvPr>
        </p:nvSpPr>
        <p:spPr/>
        <p:txBody>
          <a:bodyPr/>
          <a:lstStyle/>
          <a:p>
            <a:r>
              <a:rPr lang="en-US" dirty="0"/>
              <a:t>Ensures adequate availability of resources based on their service level requirements</a:t>
            </a:r>
          </a:p>
          <a:p>
            <a:r>
              <a:rPr lang="en-US" dirty="0"/>
              <a:t>Manages resource allocation</a:t>
            </a:r>
          </a:p>
          <a:p>
            <a:r>
              <a:rPr lang="en-US" dirty="0"/>
              <a:t>Key activities</a:t>
            </a:r>
          </a:p>
          <a:p>
            <a:pPr lvl="1"/>
            <a:r>
              <a:rPr lang="en-US" dirty="0"/>
              <a:t>Trend and Capacity analysis</a:t>
            </a:r>
          </a:p>
          <a:p>
            <a:pPr lvl="1"/>
            <a:r>
              <a:rPr lang="en-US" dirty="0"/>
              <a:t>Storage provisioning</a:t>
            </a:r>
          </a:p>
          <a:p>
            <a:pPr lvl="1"/>
            <a:r>
              <a:rPr lang="en-US" dirty="0"/>
              <a:t>Examples</a:t>
            </a:r>
          </a:p>
          <a:p>
            <a:pPr lvl="2"/>
            <a:r>
              <a:rPr lang="en-US" dirty="0" smtClean="0"/>
              <a:t>Compute: Compute </a:t>
            </a:r>
            <a:r>
              <a:rPr lang="en-US" dirty="0"/>
              <a:t>configuration and file system/DB management</a:t>
            </a:r>
          </a:p>
          <a:p>
            <a:pPr lvl="2"/>
            <a:r>
              <a:rPr lang="en-US" dirty="0" smtClean="0"/>
              <a:t>Storage</a:t>
            </a:r>
            <a:r>
              <a:rPr lang="en-US" dirty="0"/>
              <a:t>: Device configuration and LUN </a:t>
            </a:r>
            <a:r>
              <a:rPr lang="en-US" dirty="0" smtClean="0"/>
              <a:t>Masking</a:t>
            </a:r>
          </a:p>
          <a:p>
            <a:pPr lvl="2"/>
            <a:r>
              <a:rPr lang="en-US" dirty="0" smtClean="0"/>
              <a:t>SAN: Unused Ports and Zoning</a:t>
            </a:r>
          </a:p>
          <a:p>
            <a:pPr lvl="2">
              <a:buNone/>
            </a:pPr>
            <a:endParaRPr lang="en-US" dirty="0"/>
          </a:p>
        </p:txBody>
      </p:sp>
      <p:sp>
        <p:nvSpPr>
          <p:cNvPr id="6"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8"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84</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0914" name="Rectangle 2"/>
          <p:cNvSpPr>
            <a:spLocks noGrp="1" noChangeArrowheads="1"/>
          </p:cNvSpPr>
          <p:nvPr>
            <p:ph type="title"/>
          </p:nvPr>
        </p:nvSpPr>
        <p:spPr/>
        <p:txBody>
          <a:bodyPr/>
          <a:lstStyle/>
          <a:p>
            <a:r>
              <a:rPr lang="en-US" dirty="0"/>
              <a:t>Performance Management</a:t>
            </a:r>
          </a:p>
        </p:txBody>
      </p:sp>
      <p:sp>
        <p:nvSpPr>
          <p:cNvPr id="3110915" name="Rectangle 3"/>
          <p:cNvSpPr>
            <a:spLocks noGrp="1" noChangeArrowheads="1"/>
          </p:cNvSpPr>
          <p:nvPr>
            <p:ph type="body" idx="1"/>
          </p:nvPr>
        </p:nvSpPr>
        <p:spPr/>
        <p:txBody>
          <a:bodyPr/>
          <a:lstStyle/>
          <a:p>
            <a:r>
              <a:rPr lang="en-US" dirty="0"/>
              <a:t>Configure/design for optimal operational efficiency</a:t>
            </a:r>
          </a:p>
          <a:p>
            <a:r>
              <a:rPr lang="en-US" dirty="0"/>
              <a:t>Performance analysis</a:t>
            </a:r>
          </a:p>
          <a:p>
            <a:pPr lvl="1"/>
            <a:r>
              <a:rPr lang="en-US" dirty="0"/>
              <a:t>Identify bottlenecks</a:t>
            </a:r>
          </a:p>
          <a:p>
            <a:pPr lvl="1"/>
            <a:r>
              <a:rPr lang="en-US" dirty="0"/>
              <a:t>Fine tuning for performance enhancement </a:t>
            </a:r>
          </a:p>
          <a:p>
            <a:r>
              <a:rPr lang="en-US" dirty="0"/>
              <a:t>Key </a:t>
            </a:r>
            <a:r>
              <a:rPr lang="en-US" dirty="0" smtClean="0"/>
              <a:t>activities:</a:t>
            </a:r>
            <a:endParaRPr lang="en-US" dirty="0"/>
          </a:p>
          <a:p>
            <a:pPr lvl="1"/>
            <a:r>
              <a:rPr lang="en-US" dirty="0" smtClean="0"/>
              <a:t>Compute: </a:t>
            </a:r>
            <a:r>
              <a:rPr lang="en-US" dirty="0"/>
              <a:t>Volume management, database/application layout</a:t>
            </a:r>
          </a:p>
          <a:p>
            <a:pPr lvl="1"/>
            <a:r>
              <a:rPr lang="en-US" dirty="0" smtClean="0"/>
              <a:t>Storage </a:t>
            </a:r>
            <a:r>
              <a:rPr lang="en-US" dirty="0"/>
              <a:t>Array: Choice of RAID type and layout of devices (LUNs) and choice of front-end </a:t>
            </a:r>
            <a:r>
              <a:rPr lang="en-US" dirty="0" smtClean="0"/>
              <a:t>ports</a:t>
            </a:r>
          </a:p>
          <a:p>
            <a:pPr lvl="1"/>
            <a:r>
              <a:rPr lang="en-US" dirty="0" smtClean="0"/>
              <a:t>SAN: Designing sufficient ISLs with adequate bandwidth</a:t>
            </a:r>
          </a:p>
          <a:p>
            <a:pPr lvl="1">
              <a:buNone/>
            </a:pPr>
            <a:endParaRPr lang="en-US" dirty="0"/>
          </a:p>
        </p:txBody>
      </p:sp>
      <p:sp>
        <p:nvSpPr>
          <p:cNvPr id="6"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8"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85</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62" name="Rectangle 2"/>
          <p:cNvSpPr>
            <a:spLocks noGrp="1" noChangeArrowheads="1"/>
          </p:cNvSpPr>
          <p:nvPr>
            <p:ph type="title"/>
          </p:nvPr>
        </p:nvSpPr>
        <p:spPr/>
        <p:txBody>
          <a:bodyPr/>
          <a:lstStyle/>
          <a:p>
            <a:r>
              <a:rPr lang="en-US" dirty="0"/>
              <a:t>Security Management</a:t>
            </a:r>
          </a:p>
        </p:txBody>
      </p:sp>
      <p:sp>
        <p:nvSpPr>
          <p:cNvPr id="3112963" name="Rectangle 3"/>
          <p:cNvSpPr>
            <a:spLocks noGrp="1" noChangeArrowheads="1"/>
          </p:cNvSpPr>
          <p:nvPr>
            <p:ph type="body" idx="1"/>
          </p:nvPr>
        </p:nvSpPr>
        <p:spPr/>
        <p:txBody>
          <a:bodyPr/>
          <a:lstStyle/>
          <a:p>
            <a:r>
              <a:rPr lang="en-US" dirty="0" smtClean="0"/>
              <a:t>Prevents unauthorized </a:t>
            </a:r>
            <a:r>
              <a:rPr lang="en-US" dirty="0"/>
              <a:t>activities or access</a:t>
            </a:r>
          </a:p>
          <a:p>
            <a:r>
              <a:rPr lang="en-US" dirty="0"/>
              <a:t>Key </a:t>
            </a:r>
            <a:r>
              <a:rPr lang="en-US" dirty="0" smtClean="0"/>
              <a:t>activities:</a:t>
            </a:r>
            <a:endParaRPr lang="en-US" dirty="0"/>
          </a:p>
          <a:p>
            <a:pPr lvl="1"/>
            <a:r>
              <a:rPr lang="en-US" dirty="0" smtClean="0"/>
              <a:t>Compute</a:t>
            </a:r>
            <a:endParaRPr lang="en-US" dirty="0"/>
          </a:p>
          <a:p>
            <a:pPr lvl="2"/>
            <a:r>
              <a:rPr lang="en-US" dirty="0"/>
              <a:t>Creation of user </a:t>
            </a:r>
            <a:r>
              <a:rPr lang="en-US" dirty="0" smtClean="0"/>
              <a:t>logins and </a:t>
            </a:r>
            <a:r>
              <a:rPr lang="en-US" dirty="0"/>
              <a:t>user privileges </a:t>
            </a:r>
          </a:p>
          <a:p>
            <a:pPr lvl="1"/>
            <a:r>
              <a:rPr lang="en-US" dirty="0" smtClean="0"/>
              <a:t>Storage Array</a:t>
            </a:r>
            <a:endParaRPr lang="en-US" dirty="0"/>
          </a:p>
          <a:p>
            <a:pPr lvl="2"/>
            <a:r>
              <a:rPr lang="en-US" dirty="0"/>
              <a:t>LUN masking prevents data corruption on the storage array by restricting </a:t>
            </a:r>
            <a:r>
              <a:rPr lang="en-US" dirty="0" smtClean="0"/>
              <a:t>compute </a:t>
            </a:r>
            <a:r>
              <a:rPr lang="en-US" dirty="0"/>
              <a:t>access to a defined set of logical </a:t>
            </a:r>
            <a:r>
              <a:rPr lang="en-US" dirty="0" smtClean="0"/>
              <a:t>devices</a:t>
            </a:r>
          </a:p>
          <a:p>
            <a:pPr lvl="1"/>
            <a:r>
              <a:rPr lang="en-US" dirty="0" smtClean="0"/>
              <a:t>SAN</a:t>
            </a:r>
          </a:p>
          <a:p>
            <a:pPr lvl="2"/>
            <a:r>
              <a:rPr lang="en-US" dirty="0" smtClean="0"/>
              <a:t>Configuration of zoning to restrict unauthorized HBAs</a:t>
            </a:r>
          </a:p>
          <a:p>
            <a:pPr lvl="2">
              <a:buNone/>
            </a:pPr>
            <a:endParaRPr lang="en-US" dirty="0"/>
          </a:p>
        </p:txBody>
      </p:sp>
      <p:sp>
        <p:nvSpPr>
          <p:cNvPr id="6"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9"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86</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3874" name="Rectangle 2"/>
          <p:cNvSpPr>
            <a:spLocks noGrp="1" noChangeArrowheads="1"/>
          </p:cNvSpPr>
          <p:nvPr>
            <p:ph type="title"/>
          </p:nvPr>
        </p:nvSpPr>
        <p:spPr/>
        <p:txBody>
          <a:bodyPr/>
          <a:lstStyle/>
          <a:p>
            <a:r>
              <a:rPr lang="en-US" dirty="0" smtClean="0"/>
              <a:t>Managing Information in CDC – Challenges</a:t>
            </a:r>
            <a:endParaRPr lang="en-US" dirty="0"/>
          </a:p>
        </p:txBody>
      </p:sp>
      <p:sp>
        <p:nvSpPr>
          <p:cNvPr id="3023875" name="Rectangle 3"/>
          <p:cNvSpPr>
            <a:spLocks noGrp="1" noChangeArrowheads="1"/>
          </p:cNvSpPr>
          <p:nvPr>
            <p:ph type="body" idx="1"/>
          </p:nvPr>
        </p:nvSpPr>
        <p:spPr/>
        <p:txBody>
          <a:bodyPr/>
          <a:lstStyle/>
          <a:p>
            <a:r>
              <a:rPr lang="en-US" dirty="0"/>
              <a:t>Exploding digital universe</a:t>
            </a:r>
          </a:p>
          <a:p>
            <a:pPr lvl="1"/>
            <a:r>
              <a:rPr lang="en-US" dirty="0"/>
              <a:t>Multifold increase of information growth</a:t>
            </a:r>
          </a:p>
          <a:p>
            <a:r>
              <a:rPr lang="en-US" dirty="0"/>
              <a:t>Increasing dependency on information</a:t>
            </a:r>
          </a:p>
          <a:p>
            <a:pPr lvl="1"/>
            <a:r>
              <a:rPr lang="en-US" dirty="0"/>
              <a:t>The strategic use of information plays an important role in determining the success of </a:t>
            </a:r>
            <a:r>
              <a:rPr lang="en-US" dirty="0" smtClean="0"/>
              <a:t>an organization</a:t>
            </a:r>
            <a:endParaRPr lang="en-US" dirty="0"/>
          </a:p>
          <a:p>
            <a:r>
              <a:rPr lang="en-US" dirty="0"/>
              <a:t>Changing value of information</a:t>
            </a:r>
          </a:p>
          <a:p>
            <a:pPr lvl="1"/>
            <a:r>
              <a:rPr lang="en-US" dirty="0"/>
              <a:t>Information that is valuable today may become less important </a:t>
            </a:r>
            <a:r>
              <a:rPr lang="en-US" dirty="0" smtClean="0"/>
              <a:t>tomorrow</a:t>
            </a:r>
            <a:endParaRPr lang="en-US" dirty="0"/>
          </a:p>
        </p:txBody>
      </p:sp>
      <p:sp>
        <p:nvSpPr>
          <p:cNvPr id="6"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8"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87</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4114" name="Rectangle 2"/>
          <p:cNvSpPr>
            <a:spLocks noGrp="1" noChangeArrowheads="1"/>
          </p:cNvSpPr>
          <p:nvPr>
            <p:ph type="title"/>
          </p:nvPr>
        </p:nvSpPr>
        <p:spPr>
          <a:xfrm>
            <a:off x="304800" y="76200"/>
            <a:ext cx="8458200" cy="758952"/>
          </a:xfrm>
        </p:spPr>
        <p:txBody>
          <a:bodyPr/>
          <a:lstStyle/>
          <a:p>
            <a:r>
              <a:rPr lang="en-US" dirty="0"/>
              <a:t>Information Lifecycle </a:t>
            </a:r>
            <a:r>
              <a:rPr lang="en-US" dirty="0" smtClean="0"/>
              <a:t>Management (ILM)</a:t>
            </a:r>
            <a:endParaRPr lang="en-US" dirty="0"/>
          </a:p>
        </p:txBody>
      </p:sp>
      <p:grpSp>
        <p:nvGrpSpPr>
          <p:cNvPr id="2" name="Group 95"/>
          <p:cNvGrpSpPr>
            <a:grpSpLocks/>
          </p:cNvGrpSpPr>
          <p:nvPr/>
        </p:nvGrpSpPr>
        <p:grpSpPr bwMode="auto">
          <a:xfrm>
            <a:off x="533401" y="2286000"/>
            <a:ext cx="7086599" cy="3595687"/>
            <a:chOff x="392" y="1131"/>
            <a:chExt cx="5126" cy="2265"/>
          </a:xfrm>
        </p:grpSpPr>
        <p:sp>
          <p:nvSpPr>
            <p:cNvPr id="3034120" name="Rectangle 8"/>
            <p:cNvSpPr>
              <a:spLocks noChangeArrowheads="1"/>
            </p:cNvSpPr>
            <p:nvPr/>
          </p:nvSpPr>
          <p:spPr bwMode="auto">
            <a:xfrm>
              <a:off x="3094" y="1133"/>
              <a:ext cx="1059" cy="2263"/>
            </a:xfrm>
            <a:prstGeom prst="rect">
              <a:avLst/>
            </a:prstGeom>
            <a:solidFill>
              <a:srgbClr val="005596">
                <a:alpha val="70000"/>
              </a:srgbClr>
            </a:solidFill>
            <a:ln w="9525" algn="ctr">
              <a:noFill/>
              <a:miter lim="800000"/>
              <a:headEnd/>
              <a:tailEnd/>
            </a:ln>
            <a:effectLst/>
          </p:spPr>
          <p:txBody>
            <a:bodyPr tIns="0" bIns="0" anchor="ctr"/>
            <a:lstStyle/>
            <a:p>
              <a:endParaRPr lang="en-US" sz="1100" dirty="0">
                <a:latin typeface="Calibri" pitchFamily="34" charset="0"/>
              </a:endParaRPr>
            </a:p>
          </p:txBody>
        </p:sp>
        <p:sp>
          <p:nvSpPr>
            <p:cNvPr id="3034121" name="Rectangle 9"/>
            <p:cNvSpPr>
              <a:spLocks noChangeArrowheads="1"/>
            </p:cNvSpPr>
            <p:nvPr/>
          </p:nvSpPr>
          <p:spPr bwMode="auto">
            <a:xfrm>
              <a:off x="4168" y="1133"/>
              <a:ext cx="668" cy="2263"/>
            </a:xfrm>
            <a:prstGeom prst="rect">
              <a:avLst/>
            </a:prstGeom>
            <a:solidFill>
              <a:srgbClr val="005596">
                <a:alpha val="85001"/>
              </a:srgbClr>
            </a:solidFill>
            <a:ln w="9525" algn="ctr">
              <a:noFill/>
              <a:miter lim="800000"/>
              <a:headEnd/>
              <a:tailEnd/>
            </a:ln>
            <a:effectLst/>
          </p:spPr>
          <p:txBody>
            <a:bodyPr tIns="0" bIns="0" anchor="ctr"/>
            <a:lstStyle/>
            <a:p>
              <a:endParaRPr lang="en-US" sz="1100" dirty="0">
                <a:latin typeface="Calibri" pitchFamily="34" charset="0"/>
              </a:endParaRPr>
            </a:p>
          </p:txBody>
        </p:sp>
        <p:sp>
          <p:nvSpPr>
            <p:cNvPr id="3034122" name="Rectangle 10"/>
            <p:cNvSpPr>
              <a:spLocks noChangeArrowheads="1"/>
            </p:cNvSpPr>
            <p:nvPr/>
          </p:nvSpPr>
          <p:spPr bwMode="auto">
            <a:xfrm>
              <a:off x="4851" y="1133"/>
              <a:ext cx="667" cy="2263"/>
            </a:xfrm>
            <a:prstGeom prst="rect">
              <a:avLst/>
            </a:prstGeom>
            <a:solidFill>
              <a:srgbClr val="005596"/>
            </a:solidFill>
            <a:ln w="9525" algn="ctr">
              <a:noFill/>
              <a:miter lim="800000"/>
              <a:headEnd/>
              <a:tailEnd/>
            </a:ln>
            <a:effectLst/>
          </p:spPr>
          <p:txBody>
            <a:bodyPr tIns="0" bIns="0" anchor="ctr"/>
            <a:lstStyle/>
            <a:p>
              <a:endParaRPr lang="en-US" sz="1100" dirty="0">
                <a:latin typeface="Calibri" pitchFamily="34" charset="0"/>
              </a:endParaRPr>
            </a:p>
          </p:txBody>
        </p:sp>
        <p:sp>
          <p:nvSpPr>
            <p:cNvPr id="3034123" name="Rectangle 11"/>
            <p:cNvSpPr>
              <a:spLocks noChangeArrowheads="1"/>
            </p:cNvSpPr>
            <p:nvPr/>
          </p:nvSpPr>
          <p:spPr bwMode="auto">
            <a:xfrm>
              <a:off x="1484" y="1131"/>
              <a:ext cx="1595" cy="2265"/>
            </a:xfrm>
            <a:prstGeom prst="rect">
              <a:avLst/>
            </a:prstGeom>
            <a:solidFill>
              <a:srgbClr val="005596">
                <a:alpha val="55000"/>
              </a:srgbClr>
            </a:solidFill>
            <a:ln w="9525" algn="ctr">
              <a:noFill/>
              <a:miter lim="800000"/>
              <a:headEnd/>
              <a:tailEnd/>
            </a:ln>
            <a:effectLst/>
          </p:spPr>
          <p:txBody>
            <a:bodyPr tIns="0" bIns="0" anchor="ctr"/>
            <a:lstStyle/>
            <a:p>
              <a:endParaRPr lang="en-US" sz="1100" dirty="0">
                <a:latin typeface="Calibri" pitchFamily="34" charset="0"/>
              </a:endParaRPr>
            </a:p>
          </p:txBody>
        </p:sp>
        <p:sp>
          <p:nvSpPr>
            <p:cNvPr id="3034124" name="Rectangle 12"/>
            <p:cNvSpPr>
              <a:spLocks noChangeArrowheads="1"/>
            </p:cNvSpPr>
            <p:nvPr/>
          </p:nvSpPr>
          <p:spPr bwMode="auto">
            <a:xfrm>
              <a:off x="937" y="1132"/>
              <a:ext cx="535" cy="2253"/>
            </a:xfrm>
            <a:prstGeom prst="rect">
              <a:avLst/>
            </a:prstGeom>
            <a:solidFill>
              <a:srgbClr val="005596">
                <a:alpha val="39999"/>
              </a:srgbClr>
            </a:solidFill>
            <a:ln w="9525" algn="ctr">
              <a:noFill/>
              <a:miter lim="800000"/>
              <a:headEnd/>
              <a:tailEnd/>
            </a:ln>
            <a:effectLst/>
          </p:spPr>
          <p:txBody>
            <a:bodyPr tIns="0" bIns="0" anchor="ctr"/>
            <a:lstStyle/>
            <a:p>
              <a:endParaRPr lang="en-US" sz="1100" dirty="0">
                <a:latin typeface="Calibri" pitchFamily="34" charset="0"/>
              </a:endParaRPr>
            </a:p>
          </p:txBody>
        </p:sp>
        <p:sp>
          <p:nvSpPr>
            <p:cNvPr id="3034125" name="Freeform 13"/>
            <p:cNvSpPr>
              <a:spLocks/>
            </p:cNvSpPr>
            <p:nvPr/>
          </p:nvSpPr>
          <p:spPr bwMode="auto">
            <a:xfrm>
              <a:off x="3479" y="2947"/>
              <a:ext cx="468" cy="373"/>
            </a:xfrm>
            <a:custGeom>
              <a:avLst/>
              <a:gdLst/>
              <a:ahLst/>
              <a:cxnLst>
                <a:cxn ang="0">
                  <a:pos x="1404" y="559"/>
                </a:cxn>
                <a:cxn ang="0">
                  <a:pos x="826" y="0"/>
                </a:cxn>
                <a:cxn ang="0">
                  <a:pos x="826" y="279"/>
                </a:cxn>
                <a:cxn ang="0">
                  <a:pos x="0" y="279"/>
                </a:cxn>
                <a:cxn ang="0">
                  <a:pos x="0" y="838"/>
                </a:cxn>
                <a:cxn ang="0">
                  <a:pos x="826" y="838"/>
                </a:cxn>
                <a:cxn ang="0">
                  <a:pos x="826" y="1118"/>
                </a:cxn>
                <a:cxn ang="0">
                  <a:pos x="1404" y="559"/>
                </a:cxn>
              </a:cxnLst>
              <a:rect l="0" t="0" r="r" b="b"/>
              <a:pathLst>
                <a:path w="1404" h="1118">
                  <a:moveTo>
                    <a:pt x="1404" y="559"/>
                  </a:moveTo>
                  <a:lnTo>
                    <a:pt x="826" y="0"/>
                  </a:lnTo>
                  <a:lnTo>
                    <a:pt x="826" y="279"/>
                  </a:lnTo>
                  <a:lnTo>
                    <a:pt x="0" y="279"/>
                  </a:lnTo>
                  <a:lnTo>
                    <a:pt x="0" y="838"/>
                  </a:lnTo>
                  <a:lnTo>
                    <a:pt x="826" y="838"/>
                  </a:lnTo>
                  <a:lnTo>
                    <a:pt x="826" y="1118"/>
                  </a:lnTo>
                  <a:lnTo>
                    <a:pt x="1404" y="559"/>
                  </a:lnTo>
                  <a:close/>
                </a:path>
              </a:pathLst>
            </a:custGeom>
            <a:solidFill>
              <a:srgbClr val="00AFDB"/>
            </a:solidFill>
            <a:ln w="9525" cap="flat" cmpd="sng">
              <a:noFill/>
              <a:prstDash val="solid"/>
              <a:round/>
              <a:headEnd type="none" w="med" len="med"/>
              <a:tailEnd type="none" w="med" len="med"/>
            </a:ln>
            <a:effectLst/>
          </p:spPr>
          <p:txBody>
            <a:bodyPr tIns="0" bIns="0" anchor="ctr"/>
            <a:lstStyle/>
            <a:p>
              <a:endParaRPr lang="en-US" sz="1100" dirty="0">
                <a:latin typeface="Calibri" pitchFamily="34" charset="0"/>
              </a:endParaRPr>
            </a:p>
          </p:txBody>
        </p:sp>
        <p:sp>
          <p:nvSpPr>
            <p:cNvPr id="3034126" name="Freeform 14"/>
            <p:cNvSpPr>
              <a:spLocks/>
            </p:cNvSpPr>
            <p:nvPr/>
          </p:nvSpPr>
          <p:spPr bwMode="auto">
            <a:xfrm>
              <a:off x="3479" y="2947"/>
              <a:ext cx="468" cy="373"/>
            </a:xfrm>
            <a:custGeom>
              <a:avLst/>
              <a:gdLst/>
              <a:ahLst/>
              <a:cxnLst>
                <a:cxn ang="0">
                  <a:pos x="826" y="0"/>
                </a:cxn>
                <a:cxn ang="0">
                  <a:pos x="826" y="279"/>
                </a:cxn>
                <a:cxn ang="0">
                  <a:pos x="0" y="279"/>
                </a:cxn>
                <a:cxn ang="0">
                  <a:pos x="0" y="838"/>
                </a:cxn>
                <a:cxn ang="0">
                  <a:pos x="826" y="838"/>
                </a:cxn>
                <a:cxn ang="0">
                  <a:pos x="826" y="1118"/>
                </a:cxn>
                <a:cxn ang="0">
                  <a:pos x="1404" y="559"/>
                </a:cxn>
                <a:cxn ang="0">
                  <a:pos x="826" y="0"/>
                </a:cxn>
              </a:cxnLst>
              <a:rect l="0" t="0" r="r" b="b"/>
              <a:pathLst>
                <a:path w="1404" h="1118">
                  <a:moveTo>
                    <a:pt x="826" y="0"/>
                  </a:moveTo>
                  <a:lnTo>
                    <a:pt x="826" y="279"/>
                  </a:lnTo>
                  <a:lnTo>
                    <a:pt x="0" y="279"/>
                  </a:lnTo>
                  <a:lnTo>
                    <a:pt x="0" y="838"/>
                  </a:lnTo>
                  <a:lnTo>
                    <a:pt x="826" y="838"/>
                  </a:lnTo>
                  <a:lnTo>
                    <a:pt x="826" y="1118"/>
                  </a:lnTo>
                  <a:lnTo>
                    <a:pt x="1404" y="559"/>
                  </a:lnTo>
                  <a:lnTo>
                    <a:pt x="826" y="0"/>
                  </a:lnTo>
                </a:path>
              </a:pathLst>
            </a:custGeom>
            <a:noFill/>
            <a:ln w="39688">
              <a:solidFill>
                <a:srgbClr val="FFFFFF"/>
              </a:solidFill>
              <a:prstDash val="solid"/>
              <a:round/>
              <a:headEnd/>
              <a:tailEnd/>
            </a:ln>
          </p:spPr>
          <p:txBody>
            <a:bodyPr/>
            <a:lstStyle/>
            <a:p>
              <a:endParaRPr lang="en-US" sz="1100" dirty="0">
                <a:latin typeface="Calibri" pitchFamily="34" charset="0"/>
              </a:endParaRPr>
            </a:p>
          </p:txBody>
        </p:sp>
        <p:sp>
          <p:nvSpPr>
            <p:cNvPr id="3034127" name="Freeform 15"/>
            <p:cNvSpPr>
              <a:spLocks/>
            </p:cNvSpPr>
            <p:nvPr/>
          </p:nvSpPr>
          <p:spPr bwMode="auto">
            <a:xfrm>
              <a:off x="2027" y="2947"/>
              <a:ext cx="468" cy="373"/>
            </a:xfrm>
            <a:custGeom>
              <a:avLst/>
              <a:gdLst/>
              <a:ahLst/>
              <a:cxnLst>
                <a:cxn ang="0">
                  <a:pos x="1404" y="559"/>
                </a:cxn>
                <a:cxn ang="0">
                  <a:pos x="826" y="0"/>
                </a:cxn>
                <a:cxn ang="0">
                  <a:pos x="826" y="279"/>
                </a:cxn>
                <a:cxn ang="0">
                  <a:pos x="0" y="279"/>
                </a:cxn>
                <a:cxn ang="0">
                  <a:pos x="0" y="838"/>
                </a:cxn>
                <a:cxn ang="0">
                  <a:pos x="826" y="838"/>
                </a:cxn>
                <a:cxn ang="0">
                  <a:pos x="826" y="1118"/>
                </a:cxn>
                <a:cxn ang="0">
                  <a:pos x="1404" y="559"/>
                </a:cxn>
              </a:cxnLst>
              <a:rect l="0" t="0" r="r" b="b"/>
              <a:pathLst>
                <a:path w="1404" h="1118">
                  <a:moveTo>
                    <a:pt x="1404" y="559"/>
                  </a:moveTo>
                  <a:lnTo>
                    <a:pt x="826" y="0"/>
                  </a:lnTo>
                  <a:lnTo>
                    <a:pt x="826" y="279"/>
                  </a:lnTo>
                  <a:lnTo>
                    <a:pt x="0" y="279"/>
                  </a:lnTo>
                  <a:lnTo>
                    <a:pt x="0" y="838"/>
                  </a:lnTo>
                  <a:lnTo>
                    <a:pt x="826" y="838"/>
                  </a:lnTo>
                  <a:lnTo>
                    <a:pt x="826" y="1118"/>
                  </a:lnTo>
                  <a:lnTo>
                    <a:pt x="1404" y="559"/>
                  </a:lnTo>
                  <a:close/>
                </a:path>
              </a:pathLst>
            </a:custGeom>
            <a:solidFill>
              <a:srgbClr val="00AFDB"/>
            </a:solidFill>
            <a:ln w="9525" cap="flat" cmpd="sng">
              <a:noFill/>
              <a:prstDash val="solid"/>
              <a:round/>
              <a:headEnd/>
              <a:tailEnd/>
            </a:ln>
            <a:effectLst/>
          </p:spPr>
          <p:txBody>
            <a:bodyPr tIns="0" bIns="0" anchor="ctr"/>
            <a:lstStyle/>
            <a:p>
              <a:endParaRPr lang="en-US" sz="1100" dirty="0">
                <a:latin typeface="Calibri" pitchFamily="34" charset="0"/>
              </a:endParaRPr>
            </a:p>
          </p:txBody>
        </p:sp>
        <p:sp>
          <p:nvSpPr>
            <p:cNvPr id="3034128" name="Freeform 16"/>
            <p:cNvSpPr>
              <a:spLocks/>
            </p:cNvSpPr>
            <p:nvPr/>
          </p:nvSpPr>
          <p:spPr bwMode="auto">
            <a:xfrm>
              <a:off x="2027" y="2953"/>
              <a:ext cx="468" cy="373"/>
            </a:xfrm>
            <a:custGeom>
              <a:avLst/>
              <a:gdLst/>
              <a:ahLst/>
              <a:cxnLst>
                <a:cxn ang="0">
                  <a:pos x="826" y="0"/>
                </a:cxn>
                <a:cxn ang="0">
                  <a:pos x="826" y="279"/>
                </a:cxn>
                <a:cxn ang="0">
                  <a:pos x="0" y="279"/>
                </a:cxn>
                <a:cxn ang="0">
                  <a:pos x="0" y="838"/>
                </a:cxn>
                <a:cxn ang="0">
                  <a:pos x="826" y="838"/>
                </a:cxn>
                <a:cxn ang="0">
                  <a:pos x="826" y="1118"/>
                </a:cxn>
                <a:cxn ang="0">
                  <a:pos x="1404" y="559"/>
                </a:cxn>
                <a:cxn ang="0">
                  <a:pos x="826" y="0"/>
                </a:cxn>
              </a:cxnLst>
              <a:rect l="0" t="0" r="r" b="b"/>
              <a:pathLst>
                <a:path w="1404" h="1118">
                  <a:moveTo>
                    <a:pt x="826" y="0"/>
                  </a:moveTo>
                  <a:lnTo>
                    <a:pt x="826" y="279"/>
                  </a:lnTo>
                  <a:lnTo>
                    <a:pt x="0" y="279"/>
                  </a:lnTo>
                  <a:lnTo>
                    <a:pt x="0" y="838"/>
                  </a:lnTo>
                  <a:lnTo>
                    <a:pt x="826" y="838"/>
                  </a:lnTo>
                  <a:lnTo>
                    <a:pt x="826" y="1118"/>
                  </a:lnTo>
                  <a:lnTo>
                    <a:pt x="1404" y="559"/>
                  </a:lnTo>
                  <a:lnTo>
                    <a:pt x="826" y="0"/>
                  </a:lnTo>
                </a:path>
              </a:pathLst>
            </a:custGeom>
            <a:noFill/>
            <a:ln w="39688">
              <a:solidFill>
                <a:srgbClr val="FFFFFF"/>
              </a:solidFill>
              <a:prstDash val="solid"/>
              <a:round/>
              <a:headEnd/>
              <a:tailEnd/>
            </a:ln>
          </p:spPr>
          <p:txBody>
            <a:bodyPr/>
            <a:lstStyle/>
            <a:p>
              <a:endParaRPr lang="en-US" sz="1100" dirty="0">
                <a:latin typeface="Calibri" pitchFamily="34" charset="0"/>
              </a:endParaRPr>
            </a:p>
          </p:txBody>
        </p:sp>
        <p:sp>
          <p:nvSpPr>
            <p:cNvPr id="3034129" name="Freeform 17"/>
            <p:cNvSpPr>
              <a:spLocks/>
            </p:cNvSpPr>
            <p:nvPr/>
          </p:nvSpPr>
          <p:spPr bwMode="auto">
            <a:xfrm>
              <a:off x="982" y="2947"/>
              <a:ext cx="468" cy="373"/>
            </a:xfrm>
            <a:custGeom>
              <a:avLst/>
              <a:gdLst/>
              <a:ahLst/>
              <a:cxnLst>
                <a:cxn ang="0">
                  <a:pos x="1404" y="559"/>
                </a:cxn>
                <a:cxn ang="0">
                  <a:pos x="827" y="0"/>
                </a:cxn>
                <a:cxn ang="0">
                  <a:pos x="827" y="279"/>
                </a:cxn>
                <a:cxn ang="0">
                  <a:pos x="0" y="279"/>
                </a:cxn>
                <a:cxn ang="0">
                  <a:pos x="0" y="838"/>
                </a:cxn>
                <a:cxn ang="0">
                  <a:pos x="827" y="838"/>
                </a:cxn>
                <a:cxn ang="0">
                  <a:pos x="827" y="1118"/>
                </a:cxn>
                <a:cxn ang="0">
                  <a:pos x="1404" y="559"/>
                </a:cxn>
              </a:cxnLst>
              <a:rect l="0" t="0" r="r" b="b"/>
              <a:pathLst>
                <a:path w="1404" h="1118">
                  <a:moveTo>
                    <a:pt x="1404" y="559"/>
                  </a:moveTo>
                  <a:lnTo>
                    <a:pt x="827" y="0"/>
                  </a:lnTo>
                  <a:lnTo>
                    <a:pt x="827" y="279"/>
                  </a:lnTo>
                  <a:lnTo>
                    <a:pt x="0" y="279"/>
                  </a:lnTo>
                  <a:lnTo>
                    <a:pt x="0" y="838"/>
                  </a:lnTo>
                  <a:lnTo>
                    <a:pt x="827" y="838"/>
                  </a:lnTo>
                  <a:lnTo>
                    <a:pt x="827" y="1118"/>
                  </a:lnTo>
                  <a:lnTo>
                    <a:pt x="1404" y="559"/>
                  </a:lnTo>
                  <a:close/>
                </a:path>
              </a:pathLst>
            </a:custGeom>
            <a:solidFill>
              <a:srgbClr val="00AFDB"/>
            </a:solidFill>
            <a:ln w="9525" cap="flat" cmpd="sng">
              <a:noFill/>
              <a:prstDash val="solid"/>
              <a:round/>
              <a:headEnd type="none" w="med" len="med"/>
              <a:tailEnd type="none" w="med" len="med"/>
            </a:ln>
            <a:effectLst/>
          </p:spPr>
          <p:txBody>
            <a:bodyPr tIns="0" bIns="0" anchor="ctr"/>
            <a:lstStyle/>
            <a:p>
              <a:endParaRPr lang="en-US" sz="1100" dirty="0">
                <a:latin typeface="Calibri" pitchFamily="34" charset="0"/>
              </a:endParaRPr>
            </a:p>
          </p:txBody>
        </p:sp>
        <p:sp>
          <p:nvSpPr>
            <p:cNvPr id="3034130" name="Freeform 18"/>
            <p:cNvSpPr>
              <a:spLocks/>
            </p:cNvSpPr>
            <p:nvPr/>
          </p:nvSpPr>
          <p:spPr bwMode="auto">
            <a:xfrm>
              <a:off x="982" y="2941"/>
              <a:ext cx="468" cy="373"/>
            </a:xfrm>
            <a:custGeom>
              <a:avLst/>
              <a:gdLst/>
              <a:ahLst/>
              <a:cxnLst>
                <a:cxn ang="0">
                  <a:pos x="827" y="0"/>
                </a:cxn>
                <a:cxn ang="0">
                  <a:pos x="827" y="278"/>
                </a:cxn>
                <a:cxn ang="0">
                  <a:pos x="0" y="278"/>
                </a:cxn>
                <a:cxn ang="0">
                  <a:pos x="0" y="837"/>
                </a:cxn>
                <a:cxn ang="0">
                  <a:pos x="827" y="837"/>
                </a:cxn>
                <a:cxn ang="0">
                  <a:pos x="827" y="1117"/>
                </a:cxn>
                <a:cxn ang="0">
                  <a:pos x="1404" y="558"/>
                </a:cxn>
                <a:cxn ang="0">
                  <a:pos x="827" y="0"/>
                </a:cxn>
              </a:cxnLst>
              <a:rect l="0" t="0" r="r" b="b"/>
              <a:pathLst>
                <a:path w="1404" h="1117">
                  <a:moveTo>
                    <a:pt x="827" y="0"/>
                  </a:moveTo>
                  <a:lnTo>
                    <a:pt x="827" y="278"/>
                  </a:lnTo>
                  <a:lnTo>
                    <a:pt x="0" y="278"/>
                  </a:lnTo>
                  <a:lnTo>
                    <a:pt x="0" y="837"/>
                  </a:lnTo>
                  <a:lnTo>
                    <a:pt x="827" y="837"/>
                  </a:lnTo>
                  <a:lnTo>
                    <a:pt x="827" y="1117"/>
                  </a:lnTo>
                  <a:lnTo>
                    <a:pt x="1404" y="558"/>
                  </a:lnTo>
                  <a:lnTo>
                    <a:pt x="827" y="0"/>
                  </a:lnTo>
                </a:path>
              </a:pathLst>
            </a:custGeom>
            <a:noFill/>
            <a:ln w="39688">
              <a:solidFill>
                <a:srgbClr val="FFFFFF"/>
              </a:solidFill>
              <a:prstDash val="solid"/>
              <a:round/>
              <a:headEnd/>
              <a:tailEnd/>
            </a:ln>
          </p:spPr>
          <p:txBody>
            <a:bodyPr/>
            <a:lstStyle/>
            <a:p>
              <a:endParaRPr lang="en-US" sz="1100" dirty="0">
                <a:latin typeface="Calibri" pitchFamily="34" charset="0"/>
              </a:endParaRPr>
            </a:p>
          </p:txBody>
        </p:sp>
        <p:sp>
          <p:nvSpPr>
            <p:cNvPr id="3034131" name="Freeform 19"/>
            <p:cNvSpPr>
              <a:spLocks/>
            </p:cNvSpPr>
            <p:nvPr/>
          </p:nvSpPr>
          <p:spPr bwMode="auto">
            <a:xfrm>
              <a:off x="4318" y="2953"/>
              <a:ext cx="468" cy="373"/>
            </a:xfrm>
            <a:custGeom>
              <a:avLst/>
              <a:gdLst/>
              <a:ahLst/>
              <a:cxnLst>
                <a:cxn ang="0">
                  <a:pos x="1404" y="559"/>
                </a:cxn>
                <a:cxn ang="0">
                  <a:pos x="826" y="0"/>
                </a:cxn>
                <a:cxn ang="0">
                  <a:pos x="826" y="279"/>
                </a:cxn>
                <a:cxn ang="0">
                  <a:pos x="0" y="279"/>
                </a:cxn>
                <a:cxn ang="0">
                  <a:pos x="0" y="838"/>
                </a:cxn>
                <a:cxn ang="0">
                  <a:pos x="826" y="838"/>
                </a:cxn>
                <a:cxn ang="0">
                  <a:pos x="826" y="1118"/>
                </a:cxn>
                <a:cxn ang="0">
                  <a:pos x="1404" y="559"/>
                </a:cxn>
              </a:cxnLst>
              <a:rect l="0" t="0" r="r" b="b"/>
              <a:pathLst>
                <a:path w="1404" h="1118">
                  <a:moveTo>
                    <a:pt x="1404" y="559"/>
                  </a:moveTo>
                  <a:lnTo>
                    <a:pt x="826" y="0"/>
                  </a:lnTo>
                  <a:lnTo>
                    <a:pt x="826" y="279"/>
                  </a:lnTo>
                  <a:lnTo>
                    <a:pt x="0" y="279"/>
                  </a:lnTo>
                  <a:lnTo>
                    <a:pt x="0" y="838"/>
                  </a:lnTo>
                  <a:lnTo>
                    <a:pt x="826" y="838"/>
                  </a:lnTo>
                  <a:lnTo>
                    <a:pt x="826" y="1118"/>
                  </a:lnTo>
                  <a:lnTo>
                    <a:pt x="1404" y="559"/>
                  </a:lnTo>
                  <a:close/>
                </a:path>
              </a:pathLst>
            </a:custGeom>
            <a:solidFill>
              <a:srgbClr val="00AFDB"/>
            </a:solidFill>
            <a:ln w="9525" cap="flat" cmpd="sng">
              <a:noFill/>
              <a:prstDash val="solid"/>
              <a:round/>
              <a:headEnd type="none" w="med" len="med"/>
              <a:tailEnd type="none" w="med" len="med"/>
            </a:ln>
            <a:effectLst/>
          </p:spPr>
          <p:txBody>
            <a:bodyPr tIns="0" bIns="0" anchor="ctr"/>
            <a:lstStyle/>
            <a:p>
              <a:endParaRPr lang="en-US" sz="1100" dirty="0">
                <a:latin typeface="Calibri" pitchFamily="34" charset="0"/>
              </a:endParaRPr>
            </a:p>
          </p:txBody>
        </p:sp>
        <p:sp>
          <p:nvSpPr>
            <p:cNvPr id="3034132" name="Freeform 20"/>
            <p:cNvSpPr>
              <a:spLocks/>
            </p:cNvSpPr>
            <p:nvPr/>
          </p:nvSpPr>
          <p:spPr bwMode="auto">
            <a:xfrm>
              <a:off x="4318" y="2953"/>
              <a:ext cx="468" cy="373"/>
            </a:xfrm>
            <a:custGeom>
              <a:avLst/>
              <a:gdLst/>
              <a:ahLst/>
              <a:cxnLst>
                <a:cxn ang="0">
                  <a:pos x="826" y="0"/>
                </a:cxn>
                <a:cxn ang="0">
                  <a:pos x="826" y="279"/>
                </a:cxn>
                <a:cxn ang="0">
                  <a:pos x="0" y="279"/>
                </a:cxn>
                <a:cxn ang="0">
                  <a:pos x="0" y="838"/>
                </a:cxn>
                <a:cxn ang="0">
                  <a:pos x="826" y="838"/>
                </a:cxn>
                <a:cxn ang="0">
                  <a:pos x="826" y="1118"/>
                </a:cxn>
                <a:cxn ang="0">
                  <a:pos x="1404" y="559"/>
                </a:cxn>
                <a:cxn ang="0">
                  <a:pos x="826" y="0"/>
                </a:cxn>
              </a:cxnLst>
              <a:rect l="0" t="0" r="r" b="b"/>
              <a:pathLst>
                <a:path w="1404" h="1118">
                  <a:moveTo>
                    <a:pt x="826" y="0"/>
                  </a:moveTo>
                  <a:lnTo>
                    <a:pt x="826" y="279"/>
                  </a:lnTo>
                  <a:lnTo>
                    <a:pt x="0" y="279"/>
                  </a:lnTo>
                  <a:lnTo>
                    <a:pt x="0" y="838"/>
                  </a:lnTo>
                  <a:lnTo>
                    <a:pt x="826" y="838"/>
                  </a:lnTo>
                  <a:lnTo>
                    <a:pt x="826" y="1118"/>
                  </a:lnTo>
                  <a:lnTo>
                    <a:pt x="1404" y="559"/>
                  </a:lnTo>
                  <a:lnTo>
                    <a:pt x="826" y="0"/>
                  </a:lnTo>
                </a:path>
              </a:pathLst>
            </a:custGeom>
            <a:noFill/>
            <a:ln w="39688">
              <a:solidFill>
                <a:srgbClr val="FFFFFF"/>
              </a:solidFill>
              <a:prstDash val="solid"/>
              <a:round/>
              <a:headEnd/>
              <a:tailEnd/>
            </a:ln>
          </p:spPr>
          <p:txBody>
            <a:bodyPr/>
            <a:lstStyle/>
            <a:p>
              <a:endParaRPr lang="en-US" sz="1100" dirty="0">
                <a:latin typeface="Calibri" pitchFamily="34" charset="0"/>
              </a:endParaRPr>
            </a:p>
          </p:txBody>
        </p:sp>
        <p:sp>
          <p:nvSpPr>
            <p:cNvPr id="3034133" name="Freeform 21"/>
            <p:cNvSpPr>
              <a:spLocks/>
            </p:cNvSpPr>
            <p:nvPr/>
          </p:nvSpPr>
          <p:spPr bwMode="auto">
            <a:xfrm>
              <a:off x="4910" y="2953"/>
              <a:ext cx="468" cy="373"/>
            </a:xfrm>
            <a:custGeom>
              <a:avLst/>
              <a:gdLst/>
              <a:ahLst/>
              <a:cxnLst>
                <a:cxn ang="0">
                  <a:pos x="1404" y="559"/>
                </a:cxn>
                <a:cxn ang="0">
                  <a:pos x="826" y="0"/>
                </a:cxn>
                <a:cxn ang="0">
                  <a:pos x="826" y="279"/>
                </a:cxn>
                <a:cxn ang="0">
                  <a:pos x="0" y="279"/>
                </a:cxn>
                <a:cxn ang="0">
                  <a:pos x="0" y="838"/>
                </a:cxn>
                <a:cxn ang="0">
                  <a:pos x="826" y="838"/>
                </a:cxn>
                <a:cxn ang="0">
                  <a:pos x="826" y="1118"/>
                </a:cxn>
                <a:cxn ang="0">
                  <a:pos x="1404" y="559"/>
                </a:cxn>
              </a:cxnLst>
              <a:rect l="0" t="0" r="r" b="b"/>
              <a:pathLst>
                <a:path w="1404" h="1118">
                  <a:moveTo>
                    <a:pt x="1404" y="559"/>
                  </a:moveTo>
                  <a:lnTo>
                    <a:pt x="826" y="0"/>
                  </a:lnTo>
                  <a:lnTo>
                    <a:pt x="826" y="279"/>
                  </a:lnTo>
                  <a:lnTo>
                    <a:pt x="0" y="279"/>
                  </a:lnTo>
                  <a:lnTo>
                    <a:pt x="0" y="838"/>
                  </a:lnTo>
                  <a:lnTo>
                    <a:pt x="826" y="838"/>
                  </a:lnTo>
                  <a:lnTo>
                    <a:pt x="826" y="1118"/>
                  </a:lnTo>
                  <a:lnTo>
                    <a:pt x="1404" y="559"/>
                  </a:lnTo>
                  <a:close/>
                </a:path>
              </a:pathLst>
            </a:custGeom>
            <a:solidFill>
              <a:srgbClr val="00AFDB"/>
            </a:solidFill>
            <a:ln w="9525" cap="flat" cmpd="sng">
              <a:noFill/>
              <a:prstDash val="solid"/>
              <a:round/>
              <a:headEnd type="none" w="med" len="med"/>
              <a:tailEnd type="none" w="med" len="med"/>
            </a:ln>
            <a:effectLst/>
          </p:spPr>
          <p:txBody>
            <a:bodyPr tIns="0" bIns="0" anchor="ctr"/>
            <a:lstStyle/>
            <a:p>
              <a:endParaRPr lang="en-US" sz="1100" dirty="0">
                <a:latin typeface="Calibri" pitchFamily="34" charset="0"/>
              </a:endParaRPr>
            </a:p>
          </p:txBody>
        </p:sp>
        <p:sp>
          <p:nvSpPr>
            <p:cNvPr id="3034134" name="Freeform 22"/>
            <p:cNvSpPr>
              <a:spLocks/>
            </p:cNvSpPr>
            <p:nvPr/>
          </p:nvSpPr>
          <p:spPr bwMode="auto">
            <a:xfrm>
              <a:off x="4910" y="2953"/>
              <a:ext cx="468" cy="373"/>
            </a:xfrm>
            <a:custGeom>
              <a:avLst/>
              <a:gdLst/>
              <a:ahLst/>
              <a:cxnLst>
                <a:cxn ang="0">
                  <a:pos x="826" y="0"/>
                </a:cxn>
                <a:cxn ang="0">
                  <a:pos x="826" y="279"/>
                </a:cxn>
                <a:cxn ang="0">
                  <a:pos x="0" y="279"/>
                </a:cxn>
                <a:cxn ang="0">
                  <a:pos x="0" y="838"/>
                </a:cxn>
                <a:cxn ang="0">
                  <a:pos x="826" y="838"/>
                </a:cxn>
                <a:cxn ang="0">
                  <a:pos x="826" y="1118"/>
                </a:cxn>
                <a:cxn ang="0">
                  <a:pos x="1404" y="559"/>
                </a:cxn>
                <a:cxn ang="0">
                  <a:pos x="826" y="0"/>
                </a:cxn>
              </a:cxnLst>
              <a:rect l="0" t="0" r="r" b="b"/>
              <a:pathLst>
                <a:path w="1404" h="1118">
                  <a:moveTo>
                    <a:pt x="826" y="0"/>
                  </a:moveTo>
                  <a:lnTo>
                    <a:pt x="826" y="279"/>
                  </a:lnTo>
                  <a:lnTo>
                    <a:pt x="0" y="279"/>
                  </a:lnTo>
                  <a:lnTo>
                    <a:pt x="0" y="838"/>
                  </a:lnTo>
                  <a:lnTo>
                    <a:pt x="826" y="838"/>
                  </a:lnTo>
                  <a:lnTo>
                    <a:pt x="826" y="1118"/>
                  </a:lnTo>
                  <a:lnTo>
                    <a:pt x="1404" y="559"/>
                  </a:lnTo>
                  <a:lnTo>
                    <a:pt x="826" y="0"/>
                  </a:lnTo>
                </a:path>
              </a:pathLst>
            </a:custGeom>
            <a:noFill/>
            <a:ln w="39688">
              <a:solidFill>
                <a:srgbClr val="FFFFFF"/>
              </a:solidFill>
              <a:prstDash val="solid"/>
              <a:round/>
              <a:headEnd/>
              <a:tailEnd/>
            </a:ln>
          </p:spPr>
          <p:txBody>
            <a:bodyPr/>
            <a:lstStyle/>
            <a:p>
              <a:endParaRPr lang="en-US" sz="1100" dirty="0">
                <a:latin typeface="Calibri" pitchFamily="34" charset="0"/>
              </a:endParaRPr>
            </a:p>
          </p:txBody>
        </p:sp>
        <p:sp>
          <p:nvSpPr>
            <p:cNvPr id="3034135" name="Freeform 23"/>
            <p:cNvSpPr>
              <a:spLocks/>
            </p:cNvSpPr>
            <p:nvPr/>
          </p:nvSpPr>
          <p:spPr bwMode="auto">
            <a:xfrm>
              <a:off x="949" y="1165"/>
              <a:ext cx="3872" cy="275"/>
            </a:xfrm>
            <a:custGeom>
              <a:avLst/>
              <a:gdLst/>
              <a:ahLst/>
              <a:cxnLst>
                <a:cxn ang="0">
                  <a:pos x="10991" y="0"/>
                </a:cxn>
                <a:cxn ang="0">
                  <a:pos x="10991" y="201"/>
                </a:cxn>
                <a:cxn ang="0">
                  <a:pos x="0" y="201"/>
                </a:cxn>
                <a:cxn ang="0">
                  <a:pos x="0" y="610"/>
                </a:cxn>
                <a:cxn ang="0">
                  <a:pos x="10996" y="610"/>
                </a:cxn>
                <a:cxn ang="0">
                  <a:pos x="10996" y="825"/>
                </a:cxn>
                <a:cxn ang="0">
                  <a:pos x="11616" y="403"/>
                </a:cxn>
                <a:cxn ang="0">
                  <a:pos x="10991" y="0"/>
                </a:cxn>
              </a:cxnLst>
              <a:rect l="0" t="0" r="r" b="b"/>
              <a:pathLst>
                <a:path w="11616" h="825">
                  <a:moveTo>
                    <a:pt x="10991" y="0"/>
                  </a:moveTo>
                  <a:lnTo>
                    <a:pt x="10991" y="201"/>
                  </a:lnTo>
                  <a:lnTo>
                    <a:pt x="0" y="201"/>
                  </a:lnTo>
                  <a:lnTo>
                    <a:pt x="0" y="610"/>
                  </a:lnTo>
                  <a:lnTo>
                    <a:pt x="10996" y="610"/>
                  </a:lnTo>
                  <a:lnTo>
                    <a:pt x="10996" y="825"/>
                  </a:lnTo>
                  <a:lnTo>
                    <a:pt x="11616" y="403"/>
                  </a:lnTo>
                  <a:lnTo>
                    <a:pt x="10991" y="0"/>
                  </a:lnTo>
                  <a:close/>
                </a:path>
              </a:pathLst>
            </a:custGeom>
            <a:solidFill>
              <a:srgbClr val="6AA121"/>
            </a:solidFill>
            <a:ln w="9525" cap="flat" cmpd="sng">
              <a:noFill/>
              <a:prstDash val="solid"/>
              <a:round/>
              <a:headEnd/>
              <a:tailEnd/>
            </a:ln>
            <a:effectLst/>
          </p:spPr>
          <p:txBody>
            <a:bodyPr tIns="0" bIns="0" anchor="ctr"/>
            <a:lstStyle/>
            <a:p>
              <a:endParaRPr lang="en-US" sz="1100" dirty="0">
                <a:latin typeface="Calibri" pitchFamily="34" charset="0"/>
              </a:endParaRPr>
            </a:p>
          </p:txBody>
        </p:sp>
        <p:sp>
          <p:nvSpPr>
            <p:cNvPr id="3034141" name="Rectangle 29"/>
            <p:cNvSpPr>
              <a:spLocks noChangeArrowheads="1"/>
            </p:cNvSpPr>
            <p:nvPr/>
          </p:nvSpPr>
          <p:spPr bwMode="auto">
            <a:xfrm>
              <a:off x="1060" y="3082"/>
              <a:ext cx="278"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Create</a:t>
              </a:r>
              <a:endParaRPr lang="en-US" sz="1100" dirty="0">
                <a:latin typeface="Calibri" pitchFamily="34" charset="0"/>
              </a:endParaRPr>
            </a:p>
          </p:txBody>
        </p:sp>
        <p:sp>
          <p:nvSpPr>
            <p:cNvPr id="3034142" name="Rectangle 30"/>
            <p:cNvSpPr>
              <a:spLocks noChangeArrowheads="1"/>
            </p:cNvSpPr>
            <p:nvPr/>
          </p:nvSpPr>
          <p:spPr bwMode="auto">
            <a:xfrm>
              <a:off x="2101" y="3082"/>
              <a:ext cx="279"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Access</a:t>
              </a:r>
              <a:endParaRPr lang="en-US" sz="1100" dirty="0">
                <a:latin typeface="Calibri" pitchFamily="34" charset="0"/>
              </a:endParaRPr>
            </a:p>
          </p:txBody>
        </p:sp>
        <p:sp>
          <p:nvSpPr>
            <p:cNvPr id="3034143" name="Rectangle 31"/>
            <p:cNvSpPr>
              <a:spLocks noChangeArrowheads="1"/>
            </p:cNvSpPr>
            <p:nvPr/>
          </p:nvSpPr>
          <p:spPr bwMode="auto">
            <a:xfrm>
              <a:off x="3541" y="3075"/>
              <a:ext cx="336"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Migrate</a:t>
              </a:r>
              <a:endParaRPr lang="en-US" sz="1100" dirty="0">
                <a:latin typeface="Calibri" pitchFamily="34" charset="0"/>
              </a:endParaRPr>
            </a:p>
          </p:txBody>
        </p:sp>
        <p:sp>
          <p:nvSpPr>
            <p:cNvPr id="3034144" name="Rectangle 32"/>
            <p:cNvSpPr>
              <a:spLocks noChangeArrowheads="1"/>
            </p:cNvSpPr>
            <p:nvPr/>
          </p:nvSpPr>
          <p:spPr bwMode="auto">
            <a:xfrm>
              <a:off x="4387" y="3082"/>
              <a:ext cx="320"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Archive</a:t>
              </a:r>
              <a:endParaRPr lang="en-US" sz="1100" dirty="0">
                <a:latin typeface="Calibri" pitchFamily="34" charset="0"/>
              </a:endParaRPr>
            </a:p>
          </p:txBody>
        </p:sp>
        <p:sp>
          <p:nvSpPr>
            <p:cNvPr id="3034145" name="Rectangle 33"/>
            <p:cNvSpPr>
              <a:spLocks noChangeArrowheads="1"/>
            </p:cNvSpPr>
            <p:nvPr/>
          </p:nvSpPr>
          <p:spPr bwMode="auto">
            <a:xfrm>
              <a:off x="4977" y="3082"/>
              <a:ext cx="330"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Dispose</a:t>
              </a:r>
              <a:endParaRPr lang="en-US" sz="1100" dirty="0">
                <a:latin typeface="Calibri" pitchFamily="34" charset="0"/>
              </a:endParaRPr>
            </a:p>
          </p:txBody>
        </p:sp>
        <p:sp>
          <p:nvSpPr>
            <p:cNvPr id="3034146" name="Line 34"/>
            <p:cNvSpPr>
              <a:spLocks noChangeShapeType="1"/>
            </p:cNvSpPr>
            <p:nvPr/>
          </p:nvSpPr>
          <p:spPr bwMode="auto">
            <a:xfrm flipH="1">
              <a:off x="3494" y="2441"/>
              <a:ext cx="517" cy="0"/>
            </a:xfrm>
            <a:prstGeom prst="line">
              <a:avLst/>
            </a:prstGeom>
            <a:noFill/>
            <a:ln w="36513">
              <a:solidFill>
                <a:srgbClr val="000000"/>
              </a:solidFill>
              <a:round/>
              <a:headEnd/>
              <a:tailEnd/>
            </a:ln>
          </p:spPr>
          <p:txBody>
            <a:bodyPr/>
            <a:lstStyle/>
            <a:p>
              <a:endParaRPr lang="en-US" sz="1100" dirty="0">
                <a:latin typeface="Calibri" pitchFamily="34" charset="0"/>
              </a:endParaRPr>
            </a:p>
          </p:txBody>
        </p:sp>
        <p:sp>
          <p:nvSpPr>
            <p:cNvPr id="3034147" name="Freeform 35"/>
            <p:cNvSpPr>
              <a:spLocks/>
            </p:cNvSpPr>
            <p:nvPr/>
          </p:nvSpPr>
          <p:spPr bwMode="auto">
            <a:xfrm>
              <a:off x="2972" y="1813"/>
              <a:ext cx="1245" cy="448"/>
            </a:xfrm>
            <a:custGeom>
              <a:avLst/>
              <a:gdLst/>
              <a:ahLst/>
              <a:cxnLst>
                <a:cxn ang="0">
                  <a:pos x="3737" y="1344"/>
                </a:cxn>
                <a:cxn ang="0">
                  <a:pos x="3697" y="1250"/>
                </a:cxn>
                <a:cxn ang="0">
                  <a:pos x="3653" y="1161"/>
                </a:cxn>
                <a:cxn ang="0">
                  <a:pos x="3604" y="1075"/>
                </a:cxn>
                <a:cxn ang="0">
                  <a:pos x="3577" y="1033"/>
                </a:cxn>
                <a:cxn ang="0">
                  <a:pos x="3551" y="993"/>
                </a:cxn>
                <a:cxn ang="0">
                  <a:pos x="3491" y="912"/>
                </a:cxn>
                <a:cxn ang="0">
                  <a:pos x="3428" y="837"/>
                </a:cxn>
                <a:cxn ang="0">
                  <a:pos x="3360" y="765"/>
                </a:cxn>
                <a:cxn ang="0">
                  <a:pos x="3323" y="729"/>
                </a:cxn>
                <a:cxn ang="0">
                  <a:pos x="3286" y="697"/>
                </a:cxn>
                <a:cxn ang="0">
                  <a:pos x="3207" y="630"/>
                </a:cxn>
                <a:cxn ang="0">
                  <a:pos x="3164" y="597"/>
                </a:cxn>
                <a:cxn ang="0">
                  <a:pos x="3122" y="567"/>
                </a:cxn>
                <a:cxn ang="0">
                  <a:pos x="3033" y="508"/>
                </a:cxn>
                <a:cxn ang="0">
                  <a:pos x="2940" y="452"/>
                </a:cxn>
                <a:cxn ang="0">
                  <a:pos x="2841" y="399"/>
                </a:cxn>
                <a:cxn ang="0">
                  <a:pos x="2789" y="373"/>
                </a:cxn>
                <a:cxn ang="0">
                  <a:pos x="2737" y="350"/>
                </a:cxn>
                <a:cxn ang="0">
                  <a:pos x="2682" y="325"/>
                </a:cxn>
                <a:cxn ang="0">
                  <a:pos x="2628" y="303"/>
                </a:cxn>
                <a:cxn ang="0">
                  <a:pos x="2514" y="261"/>
                </a:cxn>
                <a:cxn ang="0">
                  <a:pos x="2454" y="239"/>
                </a:cxn>
                <a:cxn ang="0">
                  <a:pos x="2394" y="220"/>
                </a:cxn>
                <a:cxn ang="0">
                  <a:pos x="2270" y="183"/>
                </a:cxn>
                <a:cxn ang="0">
                  <a:pos x="2204" y="165"/>
                </a:cxn>
                <a:cxn ang="0">
                  <a:pos x="2140" y="150"/>
                </a:cxn>
                <a:cxn ang="0">
                  <a:pos x="2006" y="122"/>
                </a:cxn>
                <a:cxn ang="0">
                  <a:pos x="1935" y="107"/>
                </a:cxn>
                <a:cxn ang="0">
                  <a:pos x="1866" y="94"/>
                </a:cxn>
                <a:cxn ang="0">
                  <a:pos x="1721" y="71"/>
                </a:cxn>
                <a:cxn ang="0">
                  <a:pos x="1570" y="51"/>
                </a:cxn>
                <a:cxn ang="0">
                  <a:pos x="1418" y="36"/>
                </a:cxn>
                <a:cxn ang="0">
                  <a:pos x="1256" y="20"/>
                </a:cxn>
                <a:cxn ang="0">
                  <a:pos x="1092" y="11"/>
                </a:cxn>
                <a:cxn ang="0">
                  <a:pos x="923" y="4"/>
                </a:cxn>
                <a:cxn ang="0">
                  <a:pos x="836" y="1"/>
                </a:cxn>
                <a:cxn ang="0">
                  <a:pos x="748" y="1"/>
                </a:cxn>
                <a:cxn ang="0">
                  <a:pos x="568" y="0"/>
                </a:cxn>
                <a:cxn ang="0">
                  <a:pos x="384" y="4"/>
                </a:cxn>
                <a:cxn ang="0">
                  <a:pos x="194" y="11"/>
                </a:cxn>
                <a:cxn ang="0">
                  <a:pos x="97" y="15"/>
                </a:cxn>
                <a:cxn ang="0">
                  <a:pos x="0" y="22"/>
                </a:cxn>
              </a:cxnLst>
              <a:rect l="0" t="0" r="r" b="b"/>
              <a:pathLst>
                <a:path w="3737" h="1344">
                  <a:moveTo>
                    <a:pt x="3737" y="1344"/>
                  </a:moveTo>
                  <a:lnTo>
                    <a:pt x="3697" y="1250"/>
                  </a:lnTo>
                  <a:lnTo>
                    <a:pt x="3653" y="1161"/>
                  </a:lnTo>
                  <a:lnTo>
                    <a:pt x="3604" y="1075"/>
                  </a:lnTo>
                  <a:lnTo>
                    <a:pt x="3577" y="1033"/>
                  </a:lnTo>
                  <a:lnTo>
                    <a:pt x="3551" y="993"/>
                  </a:lnTo>
                  <a:lnTo>
                    <a:pt x="3491" y="912"/>
                  </a:lnTo>
                  <a:lnTo>
                    <a:pt x="3428" y="837"/>
                  </a:lnTo>
                  <a:lnTo>
                    <a:pt x="3360" y="765"/>
                  </a:lnTo>
                  <a:lnTo>
                    <a:pt x="3323" y="729"/>
                  </a:lnTo>
                  <a:lnTo>
                    <a:pt x="3286" y="697"/>
                  </a:lnTo>
                  <a:lnTo>
                    <a:pt x="3207" y="630"/>
                  </a:lnTo>
                  <a:lnTo>
                    <a:pt x="3164" y="597"/>
                  </a:lnTo>
                  <a:lnTo>
                    <a:pt x="3122" y="567"/>
                  </a:lnTo>
                  <a:lnTo>
                    <a:pt x="3033" y="508"/>
                  </a:lnTo>
                  <a:lnTo>
                    <a:pt x="2940" y="452"/>
                  </a:lnTo>
                  <a:lnTo>
                    <a:pt x="2841" y="399"/>
                  </a:lnTo>
                  <a:lnTo>
                    <a:pt x="2789" y="373"/>
                  </a:lnTo>
                  <a:lnTo>
                    <a:pt x="2737" y="350"/>
                  </a:lnTo>
                  <a:lnTo>
                    <a:pt x="2682" y="325"/>
                  </a:lnTo>
                  <a:lnTo>
                    <a:pt x="2628" y="303"/>
                  </a:lnTo>
                  <a:lnTo>
                    <a:pt x="2514" y="261"/>
                  </a:lnTo>
                  <a:lnTo>
                    <a:pt x="2454" y="239"/>
                  </a:lnTo>
                  <a:lnTo>
                    <a:pt x="2394" y="220"/>
                  </a:lnTo>
                  <a:lnTo>
                    <a:pt x="2270" y="183"/>
                  </a:lnTo>
                  <a:lnTo>
                    <a:pt x="2204" y="165"/>
                  </a:lnTo>
                  <a:lnTo>
                    <a:pt x="2140" y="150"/>
                  </a:lnTo>
                  <a:lnTo>
                    <a:pt x="2006" y="122"/>
                  </a:lnTo>
                  <a:lnTo>
                    <a:pt x="1935" y="107"/>
                  </a:lnTo>
                  <a:lnTo>
                    <a:pt x="1866" y="94"/>
                  </a:lnTo>
                  <a:lnTo>
                    <a:pt x="1721" y="71"/>
                  </a:lnTo>
                  <a:lnTo>
                    <a:pt x="1570" y="51"/>
                  </a:lnTo>
                  <a:lnTo>
                    <a:pt x="1418" y="36"/>
                  </a:lnTo>
                  <a:lnTo>
                    <a:pt x="1256" y="20"/>
                  </a:lnTo>
                  <a:lnTo>
                    <a:pt x="1092" y="11"/>
                  </a:lnTo>
                  <a:lnTo>
                    <a:pt x="923" y="4"/>
                  </a:lnTo>
                  <a:lnTo>
                    <a:pt x="836" y="1"/>
                  </a:lnTo>
                  <a:lnTo>
                    <a:pt x="748" y="1"/>
                  </a:lnTo>
                  <a:lnTo>
                    <a:pt x="568" y="0"/>
                  </a:lnTo>
                  <a:lnTo>
                    <a:pt x="384" y="4"/>
                  </a:lnTo>
                  <a:lnTo>
                    <a:pt x="194" y="11"/>
                  </a:lnTo>
                  <a:lnTo>
                    <a:pt x="97" y="15"/>
                  </a:lnTo>
                  <a:lnTo>
                    <a:pt x="0" y="22"/>
                  </a:lnTo>
                </a:path>
              </a:pathLst>
            </a:custGeom>
            <a:noFill/>
            <a:ln w="36513">
              <a:solidFill>
                <a:srgbClr val="000000"/>
              </a:solidFill>
              <a:prstDash val="solid"/>
              <a:round/>
              <a:headEnd/>
              <a:tailEnd/>
            </a:ln>
          </p:spPr>
          <p:txBody>
            <a:bodyPr/>
            <a:lstStyle/>
            <a:p>
              <a:endParaRPr lang="en-US" sz="1100" dirty="0">
                <a:latin typeface="Calibri" pitchFamily="34" charset="0"/>
              </a:endParaRPr>
            </a:p>
          </p:txBody>
        </p:sp>
        <p:sp>
          <p:nvSpPr>
            <p:cNvPr id="3034148" name="Freeform 36"/>
            <p:cNvSpPr>
              <a:spLocks/>
            </p:cNvSpPr>
            <p:nvPr/>
          </p:nvSpPr>
          <p:spPr bwMode="auto">
            <a:xfrm>
              <a:off x="4159" y="2193"/>
              <a:ext cx="69" cy="85"/>
            </a:xfrm>
            <a:custGeom>
              <a:avLst/>
              <a:gdLst/>
              <a:ahLst/>
              <a:cxnLst>
                <a:cxn ang="0">
                  <a:pos x="203" y="256"/>
                </a:cxn>
                <a:cxn ang="0">
                  <a:pos x="202" y="257"/>
                </a:cxn>
                <a:cxn ang="0">
                  <a:pos x="0" y="75"/>
                </a:cxn>
                <a:cxn ang="0">
                  <a:pos x="208" y="0"/>
                </a:cxn>
                <a:cxn ang="0">
                  <a:pos x="203" y="256"/>
                </a:cxn>
              </a:cxnLst>
              <a:rect l="0" t="0" r="r" b="b"/>
              <a:pathLst>
                <a:path w="208" h="257">
                  <a:moveTo>
                    <a:pt x="203" y="256"/>
                  </a:moveTo>
                  <a:lnTo>
                    <a:pt x="202" y="257"/>
                  </a:lnTo>
                  <a:lnTo>
                    <a:pt x="0" y="75"/>
                  </a:lnTo>
                  <a:lnTo>
                    <a:pt x="208" y="0"/>
                  </a:lnTo>
                  <a:lnTo>
                    <a:pt x="203" y="256"/>
                  </a:lnTo>
                  <a:close/>
                </a:path>
              </a:pathLst>
            </a:custGeom>
            <a:solidFill>
              <a:srgbClr val="000000"/>
            </a:solidFill>
            <a:ln w="9525">
              <a:noFill/>
              <a:round/>
              <a:headEnd/>
              <a:tailEnd/>
            </a:ln>
          </p:spPr>
          <p:txBody>
            <a:bodyPr/>
            <a:lstStyle/>
            <a:p>
              <a:endParaRPr lang="en-US" sz="1100" dirty="0">
                <a:latin typeface="Calibri" pitchFamily="34" charset="0"/>
              </a:endParaRPr>
            </a:p>
          </p:txBody>
        </p:sp>
        <p:sp>
          <p:nvSpPr>
            <p:cNvPr id="3034149" name="Line 37"/>
            <p:cNvSpPr>
              <a:spLocks noChangeShapeType="1"/>
            </p:cNvSpPr>
            <p:nvPr/>
          </p:nvSpPr>
          <p:spPr bwMode="auto">
            <a:xfrm>
              <a:off x="1814" y="1908"/>
              <a:ext cx="210" cy="0"/>
            </a:xfrm>
            <a:prstGeom prst="line">
              <a:avLst/>
            </a:prstGeom>
            <a:noFill/>
            <a:ln w="36513">
              <a:solidFill>
                <a:srgbClr val="000000"/>
              </a:solidFill>
              <a:round/>
              <a:headEnd/>
              <a:tailEnd/>
            </a:ln>
          </p:spPr>
          <p:txBody>
            <a:bodyPr/>
            <a:lstStyle/>
            <a:p>
              <a:endParaRPr lang="en-US" sz="1100" dirty="0">
                <a:latin typeface="Calibri" pitchFamily="34" charset="0"/>
              </a:endParaRPr>
            </a:p>
          </p:txBody>
        </p:sp>
        <p:sp>
          <p:nvSpPr>
            <p:cNvPr id="3034150" name="Freeform 38"/>
            <p:cNvSpPr>
              <a:spLocks/>
            </p:cNvSpPr>
            <p:nvPr/>
          </p:nvSpPr>
          <p:spPr bwMode="auto">
            <a:xfrm>
              <a:off x="1976" y="1877"/>
              <a:ext cx="76" cy="65"/>
            </a:xfrm>
            <a:custGeom>
              <a:avLst/>
              <a:gdLst/>
              <a:ahLst/>
              <a:cxnLst>
                <a:cxn ang="0">
                  <a:pos x="227" y="90"/>
                </a:cxn>
                <a:cxn ang="0">
                  <a:pos x="0" y="0"/>
                </a:cxn>
                <a:cxn ang="0">
                  <a:pos x="0" y="195"/>
                </a:cxn>
                <a:cxn ang="0">
                  <a:pos x="227" y="90"/>
                </a:cxn>
              </a:cxnLst>
              <a:rect l="0" t="0" r="r" b="b"/>
              <a:pathLst>
                <a:path w="227" h="195">
                  <a:moveTo>
                    <a:pt x="227" y="90"/>
                  </a:moveTo>
                  <a:lnTo>
                    <a:pt x="0" y="0"/>
                  </a:lnTo>
                  <a:lnTo>
                    <a:pt x="0" y="195"/>
                  </a:lnTo>
                  <a:lnTo>
                    <a:pt x="227" y="90"/>
                  </a:lnTo>
                  <a:close/>
                </a:path>
              </a:pathLst>
            </a:custGeom>
            <a:solidFill>
              <a:srgbClr val="000000"/>
            </a:solidFill>
            <a:ln w="9525">
              <a:noFill/>
              <a:round/>
              <a:headEnd/>
              <a:tailEnd/>
            </a:ln>
          </p:spPr>
          <p:txBody>
            <a:bodyPr/>
            <a:lstStyle/>
            <a:p>
              <a:endParaRPr lang="en-US" sz="1100" dirty="0">
                <a:latin typeface="Calibri" pitchFamily="34" charset="0"/>
              </a:endParaRPr>
            </a:p>
          </p:txBody>
        </p:sp>
        <p:sp>
          <p:nvSpPr>
            <p:cNvPr id="3034151" name="Line 39"/>
            <p:cNvSpPr>
              <a:spLocks noChangeShapeType="1"/>
            </p:cNvSpPr>
            <p:nvPr/>
          </p:nvSpPr>
          <p:spPr bwMode="auto">
            <a:xfrm>
              <a:off x="2327" y="1908"/>
              <a:ext cx="211" cy="0"/>
            </a:xfrm>
            <a:prstGeom prst="line">
              <a:avLst/>
            </a:prstGeom>
            <a:noFill/>
            <a:ln w="36513">
              <a:solidFill>
                <a:srgbClr val="000000"/>
              </a:solidFill>
              <a:round/>
              <a:headEnd/>
              <a:tailEnd/>
            </a:ln>
          </p:spPr>
          <p:txBody>
            <a:bodyPr/>
            <a:lstStyle/>
            <a:p>
              <a:endParaRPr lang="en-US" sz="1100" dirty="0">
                <a:latin typeface="Calibri" pitchFamily="34" charset="0"/>
              </a:endParaRPr>
            </a:p>
          </p:txBody>
        </p:sp>
        <p:sp>
          <p:nvSpPr>
            <p:cNvPr id="3034152" name="Freeform 40"/>
            <p:cNvSpPr>
              <a:spLocks/>
            </p:cNvSpPr>
            <p:nvPr/>
          </p:nvSpPr>
          <p:spPr bwMode="auto">
            <a:xfrm>
              <a:off x="2491" y="1877"/>
              <a:ext cx="75" cy="65"/>
            </a:xfrm>
            <a:custGeom>
              <a:avLst/>
              <a:gdLst/>
              <a:ahLst/>
              <a:cxnLst>
                <a:cxn ang="0">
                  <a:pos x="227" y="90"/>
                </a:cxn>
                <a:cxn ang="0">
                  <a:pos x="0" y="0"/>
                </a:cxn>
                <a:cxn ang="0">
                  <a:pos x="0" y="195"/>
                </a:cxn>
                <a:cxn ang="0">
                  <a:pos x="227" y="90"/>
                </a:cxn>
              </a:cxnLst>
              <a:rect l="0" t="0" r="r" b="b"/>
              <a:pathLst>
                <a:path w="227" h="195">
                  <a:moveTo>
                    <a:pt x="227" y="90"/>
                  </a:moveTo>
                  <a:lnTo>
                    <a:pt x="0" y="0"/>
                  </a:lnTo>
                  <a:lnTo>
                    <a:pt x="0" y="195"/>
                  </a:lnTo>
                  <a:lnTo>
                    <a:pt x="227" y="90"/>
                  </a:lnTo>
                  <a:close/>
                </a:path>
              </a:pathLst>
            </a:custGeom>
            <a:solidFill>
              <a:srgbClr val="000000"/>
            </a:solidFill>
            <a:ln w="9525">
              <a:noFill/>
              <a:round/>
              <a:headEnd/>
              <a:tailEnd/>
            </a:ln>
          </p:spPr>
          <p:txBody>
            <a:bodyPr/>
            <a:lstStyle/>
            <a:p>
              <a:endParaRPr lang="en-US" sz="1100" dirty="0">
                <a:latin typeface="Calibri" pitchFamily="34" charset="0"/>
              </a:endParaRPr>
            </a:p>
          </p:txBody>
        </p:sp>
        <p:sp>
          <p:nvSpPr>
            <p:cNvPr id="3034153" name="Line 41"/>
            <p:cNvSpPr>
              <a:spLocks noChangeShapeType="1"/>
            </p:cNvSpPr>
            <p:nvPr/>
          </p:nvSpPr>
          <p:spPr bwMode="auto">
            <a:xfrm>
              <a:off x="4388" y="2441"/>
              <a:ext cx="210" cy="0"/>
            </a:xfrm>
            <a:prstGeom prst="line">
              <a:avLst/>
            </a:prstGeom>
            <a:noFill/>
            <a:ln w="36513">
              <a:solidFill>
                <a:srgbClr val="000000"/>
              </a:solidFill>
              <a:round/>
              <a:headEnd/>
              <a:tailEnd/>
            </a:ln>
          </p:spPr>
          <p:txBody>
            <a:bodyPr/>
            <a:lstStyle/>
            <a:p>
              <a:endParaRPr lang="en-US" sz="1100" dirty="0">
                <a:latin typeface="Calibri" pitchFamily="34" charset="0"/>
              </a:endParaRPr>
            </a:p>
          </p:txBody>
        </p:sp>
        <p:sp>
          <p:nvSpPr>
            <p:cNvPr id="3034154" name="Freeform 42"/>
            <p:cNvSpPr>
              <a:spLocks/>
            </p:cNvSpPr>
            <p:nvPr/>
          </p:nvSpPr>
          <p:spPr bwMode="auto">
            <a:xfrm>
              <a:off x="4551" y="2411"/>
              <a:ext cx="76" cy="65"/>
            </a:xfrm>
            <a:custGeom>
              <a:avLst/>
              <a:gdLst/>
              <a:ahLst/>
              <a:cxnLst>
                <a:cxn ang="0">
                  <a:pos x="227" y="90"/>
                </a:cxn>
                <a:cxn ang="0">
                  <a:pos x="0" y="0"/>
                </a:cxn>
                <a:cxn ang="0">
                  <a:pos x="0" y="196"/>
                </a:cxn>
                <a:cxn ang="0">
                  <a:pos x="227" y="90"/>
                </a:cxn>
              </a:cxnLst>
              <a:rect l="0" t="0" r="r" b="b"/>
              <a:pathLst>
                <a:path w="227" h="196">
                  <a:moveTo>
                    <a:pt x="227" y="90"/>
                  </a:moveTo>
                  <a:lnTo>
                    <a:pt x="0" y="0"/>
                  </a:lnTo>
                  <a:lnTo>
                    <a:pt x="0" y="196"/>
                  </a:lnTo>
                  <a:lnTo>
                    <a:pt x="227" y="90"/>
                  </a:lnTo>
                  <a:close/>
                </a:path>
              </a:pathLst>
            </a:custGeom>
            <a:solidFill>
              <a:srgbClr val="000000"/>
            </a:solidFill>
            <a:ln w="9525">
              <a:noFill/>
              <a:round/>
              <a:headEnd/>
              <a:tailEnd/>
            </a:ln>
          </p:spPr>
          <p:txBody>
            <a:bodyPr/>
            <a:lstStyle/>
            <a:p>
              <a:endParaRPr lang="en-US" sz="1100" dirty="0">
                <a:latin typeface="Calibri" pitchFamily="34" charset="0"/>
              </a:endParaRPr>
            </a:p>
          </p:txBody>
        </p:sp>
        <p:sp>
          <p:nvSpPr>
            <p:cNvPr id="3034155" name="Freeform 43"/>
            <p:cNvSpPr>
              <a:spLocks/>
            </p:cNvSpPr>
            <p:nvPr/>
          </p:nvSpPr>
          <p:spPr bwMode="auto">
            <a:xfrm>
              <a:off x="3048" y="1936"/>
              <a:ext cx="319" cy="343"/>
            </a:xfrm>
            <a:custGeom>
              <a:avLst/>
              <a:gdLst/>
              <a:ahLst/>
              <a:cxnLst>
                <a:cxn ang="0">
                  <a:pos x="958" y="1030"/>
                </a:cxn>
                <a:cxn ang="0">
                  <a:pos x="954" y="960"/>
                </a:cxn>
                <a:cxn ang="0">
                  <a:pos x="949" y="896"/>
                </a:cxn>
                <a:cxn ang="0">
                  <a:pos x="943" y="832"/>
                </a:cxn>
                <a:cxn ang="0">
                  <a:pos x="934" y="771"/>
                </a:cxn>
                <a:cxn ang="0">
                  <a:pos x="924" y="713"/>
                </a:cxn>
                <a:cxn ang="0">
                  <a:pos x="913" y="657"/>
                </a:cxn>
                <a:cxn ang="0">
                  <a:pos x="899" y="602"/>
                </a:cxn>
                <a:cxn ang="0">
                  <a:pos x="885" y="552"/>
                </a:cxn>
                <a:cxn ang="0">
                  <a:pos x="868" y="501"/>
                </a:cxn>
                <a:cxn ang="0">
                  <a:pos x="850" y="455"/>
                </a:cxn>
                <a:cxn ang="0">
                  <a:pos x="829" y="410"/>
                </a:cxn>
                <a:cxn ang="0">
                  <a:pos x="807" y="369"/>
                </a:cxn>
                <a:cxn ang="0">
                  <a:pos x="783" y="328"/>
                </a:cxn>
                <a:cxn ang="0">
                  <a:pos x="758" y="291"/>
                </a:cxn>
                <a:cxn ang="0">
                  <a:pos x="731" y="254"/>
                </a:cxn>
                <a:cxn ang="0">
                  <a:pos x="704" y="222"/>
                </a:cxn>
                <a:cxn ang="0">
                  <a:pos x="672" y="191"/>
                </a:cxn>
                <a:cxn ang="0">
                  <a:pos x="639" y="162"/>
                </a:cxn>
                <a:cxn ang="0">
                  <a:pos x="604" y="135"/>
                </a:cxn>
                <a:cxn ang="0">
                  <a:pos x="568" y="112"/>
                </a:cxn>
                <a:cxn ang="0">
                  <a:pos x="530" y="89"/>
                </a:cxn>
                <a:cxn ang="0">
                  <a:pos x="491" y="71"/>
                </a:cxn>
                <a:cxn ang="0">
                  <a:pos x="450" y="53"/>
                </a:cxn>
                <a:cxn ang="0">
                  <a:pos x="407" y="39"/>
                </a:cxn>
                <a:cxn ang="0">
                  <a:pos x="362" y="26"/>
                </a:cxn>
                <a:cxn ang="0">
                  <a:pos x="316" y="16"/>
                </a:cxn>
                <a:cxn ang="0">
                  <a:pos x="267" y="8"/>
                </a:cxn>
                <a:cxn ang="0">
                  <a:pos x="217" y="4"/>
                </a:cxn>
                <a:cxn ang="0">
                  <a:pos x="165" y="0"/>
                </a:cxn>
                <a:cxn ang="0">
                  <a:pos x="112" y="0"/>
                </a:cxn>
                <a:cxn ang="0">
                  <a:pos x="56" y="1"/>
                </a:cxn>
                <a:cxn ang="0">
                  <a:pos x="0" y="7"/>
                </a:cxn>
              </a:cxnLst>
              <a:rect l="0" t="0" r="r" b="b"/>
              <a:pathLst>
                <a:path w="958" h="1030">
                  <a:moveTo>
                    <a:pt x="958" y="1030"/>
                  </a:moveTo>
                  <a:lnTo>
                    <a:pt x="954" y="960"/>
                  </a:lnTo>
                  <a:lnTo>
                    <a:pt x="949" y="896"/>
                  </a:lnTo>
                  <a:lnTo>
                    <a:pt x="943" y="832"/>
                  </a:lnTo>
                  <a:lnTo>
                    <a:pt x="934" y="771"/>
                  </a:lnTo>
                  <a:lnTo>
                    <a:pt x="924" y="713"/>
                  </a:lnTo>
                  <a:lnTo>
                    <a:pt x="913" y="657"/>
                  </a:lnTo>
                  <a:lnTo>
                    <a:pt x="899" y="602"/>
                  </a:lnTo>
                  <a:lnTo>
                    <a:pt x="885" y="552"/>
                  </a:lnTo>
                  <a:lnTo>
                    <a:pt x="868" y="501"/>
                  </a:lnTo>
                  <a:lnTo>
                    <a:pt x="850" y="455"/>
                  </a:lnTo>
                  <a:lnTo>
                    <a:pt x="829" y="410"/>
                  </a:lnTo>
                  <a:lnTo>
                    <a:pt x="807" y="369"/>
                  </a:lnTo>
                  <a:lnTo>
                    <a:pt x="783" y="328"/>
                  </a:lnTo>
                  <a:lnTo>
                    <a:pt x="758" y="291"/>
                  </a:lnTo>
                  <a:lnTo>
                    <a:pt x="731" y="254"/>
                  </a:lnTo>
                  <a:lnTo>
                    <a:pt x="704" y="222"/>
                  </a:lnTo>
                  <a:lnTo>
                    <a:pt x="672" y="191"/>
                  </a:lnTo>
                  <a:lnTo>
                    <a:pt x="639" y="162"/>
                  </a:lnTo>
                  <a:lnTo>
                    <a:pt x="604" y="135"/>
                  </a:lnTo>
                  <a:lnTo>
                    <a:pt x="568" y="112"/>
                  </a:lnTo>
                  <a:lnTo>
                    <a:pt x="530" y="89"/>
                  </a:lnTo>
                  <a:lnTo>
                    <a:pt x="491" y="71"/>
                  </a:lnTo>
                  <a:lnTo>
                    <a:pt x="450" y="53"/>
                  </a:lnTo>
                  <a:lnTo>
                    <a:pt x="407" y="39"/>
                  </a:lnTo>
                  <a:lnTo>
                    <a:pt x="362" y="26"/>
                  </a:lnTo>
                  <a:lnTo>
                    <a:pt x="316" y="16"/>
                  </a:lnTo>
                  <a:lnTo>
                    <a:pt x="267" y="8"/>
                  </a:lnTo>
                  <a:lnTo>
                    <a:pt x="217" y="4"/>
                  </a:lnTo>
                  <a:lnTo>
                    <a:pt x="165" y="0"/>
                  </a:lnTo>
                  <a:lnTo>
                    <a:pt x="112" y="0"/>
                  </a:lnTo>
                  <a:lnTo>
                    <a:pt x="56" y="1"/>
                  </a:lnTo>
                  <a:lnTo>
                    <a:pt x="0" y="7"/>
                  </a:lnTo>
                </a:path>
              </a:pathLst>
            </a:custGeom>
            <a:noFill/>
            <a:ln w="36513">
              <a:solidFill>
                <a:srgbClr val="000000"/>
              </a:solidFill>
              <a:prstDash val="solid"/>
              <a:round/>
              <a:headEnd/>
              <a:tailEnd/>
            </a:ln>
          </p:spPr>
          <p:txBody>
            <a:bodyPr/>
            <a:lstStyle/>
            <a:p>
              <a:endParaRPr lang="en-US" sz="1100" dirty="0">
                <a:latin typeface="Calibri" pitchFamily="34" charset="0"/>
              </a:endParaRPr>
            </a:p>
          </p:txBody>
        </p:sp>
        <p:sp>
          <p:nvSpPr>
            <p:cNvPr id="3034156" name="Freeform 44"/>
            <p:cNvSpPr>
              <a:spLocks/>
            </p:cNvSpPr>
            <p:nvPr/>
          </p:nvSpPr>
          <p:spPr bwMode="auto">
            <a:xfrm>
              <a:off x="2970" y="1899"/>
              <a:ext cx="91" cy="74"/>
            </a:xfrm>
            <a:custGeom>
              <a:avLst/>
              <a:gdLst/>
              <a:ahLst/>
              <a:cxnLst>
                <a:cxn ang="0">
                  <a:pos x="0" y="146"/>
                </a:cxn>
                <a:cxn ang="0">
                  <a:pos x="0" y="143"/>
                </a:cxn>
                <a:cxn ang="0">
                  <a:pos x="244" y="0"/>
                </a:cxn>
                <a:cxn ang="0">
                  <a:pos x="273" y="224"/>
                </a:cxn>
                <a:cxn ang="0">
                  <a:pos x="0" y="146"/>
                </a:cxn>
              </a:cxnLst>
              <a:rect l="0" t="0" r="r" b="b"/>
              <a:pathLst>
                <a:path w="273" h="224">
                  <a:moveTo>
                    <a:pt x="0" y="146"/>
                  </a:moveTo>
                  <a:lnTo>
                    <a:pt x="0" y="143"/>
                  </a:lnTo>
                  <a:lnTo>
                    <a:pt x="244" y="0"/>
                  </a:lnTo>
                  <a:lnTo>
                    <a:pt x="273" y="224"/>
                  </a:lnTo>
                  <a:lnTo>
                    <a:pt x="0" y="146"/>
                  </a:lnTo>
                  <a:close/>
                </a:path>
              </a:pathLst>
            </a:custGeom>
            <a:solidFill>
              <a:srgbClr val="000000"/>
            </a:solidFill>
            <a:ln w="9525">
              <a:noFill/>
              <a:round/>
              <a:headEnd/>
              <a:tailEnd/>
            </a:ln>
          </p:spPr>
          <p:txBody>
            <a:bodyPr/>
            <a:lstStyle/>
            <a:p>
              <a:endParaRPr lang="en-US" sz="1100" dirty="0">
                <a:latin typeface="Calibri" pitchFamily="34" charset="0"/>
              </a:endParaRPr>
            </a:p>
          </p:txBody>
        </p:sp>
        <p:sp>
          <p:nvSpPr>
            <p:cNvPr id="3034157" name="Freeform 45"/>
            <p:cNvSpPr>
              <a:spLocks/>
            </p:cNvSpPr>
            <p:nvPr/>
          </p:nvSpPr>
          <p:spPr bwMode="auto">
            <a:xfrm>
              <a:off x="3156" y="2283"/>
              <a:ext cx="402" cy="316"/>
            </a:xfrm>
            <a:custGeom>
              <a:avLst/>
              <a:gdLst/>
              <a:ahLst/>
              <a:cxnLst>
                <a:cxn ang="0">
                  <a:pos x="1206" y="106"/>
                </a:cxn>
                <a:cxn ang="0">
                  <a:pos x="1203" y="80"/>
                </a:cxn>
                <a:cxn ang="0">
                  <a:pos x="1200" y="68"/>
                </a:cxn>
                <a:cxn ang="0">
                  <a:pos x="1199" y="58"/>
                </a:cxn>
                <a:cxn ang="0">
                  <a:pos x="1191" y="41"/>
                </a:cxn>
                <a:cxn ang="0">
                  <a:pos x="1181" y="25"/>
                </a:cxn>
                <a:cxn ang="0">
                  <a:pos x="1166" y="13"/>
                </a:cxn>
                <a:cxn ang="0">
                  <a:pos x="1158" y="8"/>
                </a:cxn>
                <a:cxn ang="0">
                  <a:pos x="1151" y="5"/>
                </a:cxn>
                <a:cxn ang="0">
                  <a:pos x="1130" y="1"/>
                </a:cxn>
                <a:cxn ang="0">
                  <a:pos x="1110" y="0"/>
                </a:cxn>
                <a:cxn ang="0">
                  <a:pos x="94" y="0"/>
                </a:cxn>
                <a:cxn ang="0">
                  <a:pos x="71" y="1"/>
                </a:cxn>
                <a:cxn ang="0">
                  <a:pos x="51" y="5"/>
                </a:cxn>
                <a:cxn ang="0">
                  <a:pos x="42" y="8"/>
                </a:cxn>
                <a:cxn ang="0">
                  <a:pos x="35" y="13"/>
                </a:cxn>
                <a:cxn ang="0">
                  <a:pos x="23" y="25"/>
                </a:cxn>
                <a:cxn ang="0">
                  <a:pos x="12" y="41"/>
                </a:cxn>
                <a:cxn ang="0">
                  <a:pos x="5" y="58"/>
                </a:cxn>
                <a:cxn ang="0">
                  <a:pos x="1" y="80"/>
                </a:cxn>
                <a:cxn ang="0">
                  <a:pos x="0" y="106"/>
                </a:cxn>
                <a:cxn ang="0">
                  <a:pos x="0" y="841"/>
                </a:cxn>
                <a:cxn ang="0">
                  <a:pos x="1" y="864"/>
                </a:cxn>
                <a:cxn ang="0">
                  <a:pos x="5" y="886"/>
                </a:cxn>
                <a:cxn ang="0">
                  <a:pos x="12" y="904"/>
                </a:cxn>
                <a:cxn ang="0">
                  <a:pos x="16" y="912"/>
                </a:cxn>
                <a:cxn ang="0">
                  <a:pos x="23" y="920"/>
                </a:cxn>
                <a:cxn ang="0">
                  <a:pos x="35" y="931"/>
                </a:cxn>
                <a:cxn ang="0">
                  <a:pos x="42" y="935"/>
                </a:cxn>
                <a:cxn ang="0">
                  <a:pos x="51" y="941"/>
                </a:cxn>
                <a:cxn ang="0">
                  <a:pos x="60" y="942"/>
                </a:cxn>
                <a:cxn ang="0">
                  <a:pos x="71" y="945"/>
                </a:cxn>
                <a:cxn ang="0">
                  <a:pos x="94" y="947"/>
                </a:cxn>
                <a:cxn ang="0">
                  <a:pos x="1110" y="947"/>
                </a:cxn>
                <a:cxn ang="0">
                  <a:pos x="1110" y="946"/>
                </a:cxn>
                <a:cxn ang="0">
                  <a:pos x="1111" y="946"/>
                </a:cxn>
                <a:cxn ang="0">
                  <a:pos x="1114" y="946"/>
                </a:cxn>
                <a:cxn ang="0">
                  <a:pos x="1120" y="946"/>
                </a:cxn>
                <a:cxn ang="0">
                  <a:pos x="1130" y="945"/>
                </a:cxn>
                <a:cxn ang="0">
                  <a:pos x="1140" y="942"/>
                </a:cxn>
                <a:cxn ang="0">
                  <a:pos x="1151" y="941"/>
                </a:cxn>
                <a:cxn ang="0">
                  <a:pos x="1158" y="935"/>
                </a:cxn>
                <a:cxn ang="0">
                  <a:pos x="1166" y="931"/>
                </a:cxn>
                <a:cxn ang="0">
                  <a:pos x="1173" y="926"/>
                </a:cxn>
                <a:cxn ang="0">
                  <a:pos x="1181" y="920"/>
                </a:cxn>
                <a:cxn ang="0">
                  <a:pos x="1185" y="912"/>
                </a:cxn>
                <a:cxn ang="0">
                  <a:pos x="1191" y="904"/>
                </a:cxn>
                <a:cxn ang="0">
                  <a:pos x="1192" y="898"/>
                </a:cxn>
                <a:cxn ang="0">
                  <a:pos x="1195" y="894"/>
                </a:cxn>
                <a:cxn ang="0">
                  <a:pos x="1199" y="886"/>
                </a:cxn>
                <a:cxn ang="0">
                  <a:pos x="1200" y="875"/>
                </a:cxn>
                <a:cxn ang="0">
                  <a:pos x="1203" y="864"/>
                </a:cxn>
                <a:cxn ang="0">
                  <a:pos x="1203" y="857"/>
                </a:cxn>
                <a:cxn ang="0">
                  <a:pos x="1204" y="852"/>
                </a:cxn>
                <a:cxn ang="0">
                  <a:pos x="1206" y="841"/>
                </a:cxn>
                <a:cxn ang="0">
                  <a:pos x="1206" y="106"/>
                </a:cxn>
              </a:cxnLst>
              <a:rect l="0" t="0" r="r" b="b"/>
              <a:pathLst>
                <a:path w="1206" h="947">
                  <a:moveTo>
                    <a:pt x="1206" y="106"/>
                  </a:moveTo>
                  <a:lnTo>
                    <a:pt x="1203" y="80"/>
                  </a:lnTo>
                  <a:lnTo>
                    <a:pt x="1200" y="68"/>
                  </a:lnTo>
                  <a:lnTo>
                    <a:pt x="1199" y="58"/>
                  </a:lnTo>
                  <a:lnTo>
                    <a:pt x="1191" y="41"/>
                  </a:lnTo>
                  <a:lnTo>
                    <a:pt x="1181" y="25"/>
                  </a:lnTo>
                  <a:lnTo>
                    <a:pt x="1166" y="13"/>
                  </a:lnTo>
                  <a:lnTo>
                    <a:pt x="1158" y="8"/>
                  </a:lnTo>
                  <a:lnTo>
                    <a:pt x="1151" y="5"/>
                  </a:lnTo>
                  <a:lnTo>
                    <a:pt x="1130" y="1"/>
                  </a:lnTo>
                  <a:lnTo>
                    <a:pt x="1110" y="0"/>
                  </a:lnTo>
                  <a:lnTo>
                    <a:pt x="94" y="0"/>
                  </a:lnTo>
                  <a:lnTo>
                    <a:pt x="71" y="1"/>
                  </a:lnTo>
                  <a:lnTo>
                    <a:pt x="51" y="5"/>
                  </a:lnTo>
                  <a:lnTo>
                    <a:pt x="42" y="8"/>
                  </a:lnTo>
                  <a:lnTo>
                    <a:pt x="35" y="13"/>
                  </a:lnTo>
                  <a:lnTo>
                    <a:pt x="23" y="25"/>
                  </a:lnTo>
                  <a:lnTo>
                    <a:pt x="12" y="41"/>
                  </a:lnTo>
                  <a:lnTo>
                    <a:pt x="5" y="58"/>
                  </a:lnTo>
                  <a:lnTo>
                    <a:pt x="1" y="80"/>
                  </a:lnTo>
                  <a:lnTo>
                    <a:pt x="0" y="106"/>
                  </a:lnTo>
                  <a:lnTo>
                    <a:pt x="0" y="841"/>
                  </a:lnTo>
                  <a:lnTo>
                    <a:pt x="1" y="864"/>
                  </a:lnTo>
                  <a:lnTo>
                    <a:pt x="5" y="886"/>
                  </a:lnTo>
                  <a:lnTo>
                    <a:pt x="12" y="904"/>
                  </a:lnTo>
                  <a:lnTo>
                    <a:pt x="16" y="912"/>
                  </a:lnTo>
                  <a:lnTo>
                    <a:pt x="23" y="920"/>
                  </a:lnTo>
                  <a:lnTo>
                    <a:pt x="35" y="931"/>
                  </a:lnTo>
                  <a:lnTo>
                    <a:pt x="42" y="935"/>
                  </a:lnTo>
                  <a:lnTo>
                    <a:pt x="51" y="941"/>
                  </a:lnTo>
                  <a:lnTo>
                    <a:pt x="60" y="942"/>
                  </a:lnTo>
                  <a:lnTo>
                    <a:pt x="71" y="945"/>
                  </a:lnTo>
                  <a:lnTo>
                    <a:pt x="94" y="947"/>
                  </a:lnTo>
                  <a:lnTo>
                    <a:pt x="1110" y="947"/>
                  </a:lnTo>
                  <a:lnTo>
                    <a:pt x="1110" y="946"/>
                  </a:lnTo>
                  <a:lnTo>
                    <a:pt x="1111" y="946"/>
                  </a:lnTo>
                  <a:lnTo>
                    <a:pt x="1114" y="946"/>
                  </a:lnTo>
                  <a:lnTo>
                    <a:pt x="1120" y="946"/>
                  </a:lnTo>
                  <a:lnTo>
                    <a:pt x="1130" y="945"/>
                  </a:lnTo>
                  <a:lnTo>
                    <a:pt x="1140" y="942"/>
                  </a:lnTo>
                  <a:lnTo>
                    <a:pt x="1151" y="941"/>
                  </a:lnTo>
                  <a:lnTo>
                    <a:pt x="1158" y="935"/>
                  </a:lnTo>
                  <a:lnTo>
                    <a:pt x="1166" y="931"/>
                  </a:lnTo>
                  <a:lnTo>
                    <a:pt x="1173" y="926"/>
                  </a:lnTo>
                  <a:lnTo>
                    <a:pt x="1181" y="920"/>
                  </a:lnTo>
                  <a:lnTo>
                    <a:pt x="1185" y="912"/>
                  </a:lnTo>
                  <a:lnTo>
                    <a:pt x="1191" y="904"/>
                  </a:lnTo>
                  <a:lnTo>
                    <a:pt x="1192" y="898"/>
                  </a:lnTo>
                  <a:lnTo>
                    <a:pt x="1195" y="894"/>
                  </a:lnTo>
                  <a:lnTo>
                    <a:pt x="1199" y="886"/>
                  </a:lnTo>
                  <a:lnTo>
                    <a:pt x="1200" y="875"/>
                  </a:lnTo>
                  <a:lnTo>
                    <a:pt x="1203" y="864"/>
                  </a:lnTo>
                  <a:lnTo>
                    <a:pt x="1203" y="857"/>
                  </a:lnTo>
                  <a:lnTo>
                    <a:pt x="1204" y="852"/>
                  </a:lnTo>
                  <a:lnTo>
                    <a:pt x="1206" y="841"/>
                  </a:lnTo>
                  <a:lnTo>
                    <a:pt x="1206" y="106"/>
                  </a:lnTo>
                  <a:close/>
                </a:path>
              </a:pathLst>
            </a:custGeom>
            <a:solidFill>
              <a:srgbClr val="FFC425"/>
            </a:solidFill>
            <a:ln w="9525" cap="flat" cmpd="sng">
              <a:noFill/>
              <a:prstDash val="solid"/>
              <a:round/>
              <a:headEnd type="none" w="med" len="med"/>
              <a:tailEnd type="none" w="med" len="med"/>
            </a:ln>
            <a:effectLst/>
          </p:spPr>
          <p:txBody>
            <a:bodyPr tIns="0" bIns="0" anchor="ctr"/>
            <a:lstStyle/>
            <a:p>
              <a:endParaRPr lang="en-US" sz="1100" dirty="0">
                <a:latin typeface="Calibri" pitchFamily="34" charset="0"/>
              </a:endParaRPr>
            </a:p>
          </p:txBody>
        </p:sp>
        <p:sp>
          <p:nvSpPr>
            <p:cNvPr id="3034158" name="Freeform 46"/>
            <p:cNvSpPr>
              <a:spLocks/>
            </p:cNvSpPr>
            <p:nvPr/>
          </p:nvSpPr>
          <p:spPr bwMode="auto">
            <a:xfrm>
              <a:off x="3156" y="2283"/>
              <a:ext cx="402" cy="316"/>
            </a:xfrm>
            <a:custGeom>
              <a:avLst/>
              <a:gdLst/>
              <a:ahLst/>
              <a:cxnLst>
                <a:cxn ang="0">
                  <a:pos x="1206" y="106"/>
                </a:cxn>
                <a:cxn ang="0">
                  <a:pos x="1206" y="841"/>
                </a:cxn>
                <a:cxn ang="0">
                  <a:pos x="1204" y="852"/>
                </a:cxn>
                <a:cxn ang="0">
                  <a:pos x="1203" y="857"/>
                </a:cxn>
                <a:cxn ang="0">
                  <a:pos x="1203" y="864"/>
                </a:cxn>
                <a:cxn ang="0">
                  <a:pos x="1200" y="875"/>
                </a:cxn>
                <a:cxn ang="0">
                  <a:pos x="1199" y="886"/>
                </a:cxn>
                <a:cxn ang="0">
                  <a:pos x="1195" y="894"/>
                </a:cxn>
                <a:cxn ang="0">
                  <a:pos x="1192" y="898"/>
                </a:cxn>
                <a:cxn ang="0">
                  <a:pos x="1191" y="904"/>
                </a:cxn>
                <a:cxn ang="0">
                  <a:pos x="1185" y="912"/>
                </a:cxn>
                <a:cxn ang="0">
                  <a:pos x="1181" y="920"/>
                </a:cxn>
                <a:cxn ang="0">
                  <a:pos x="1173" y="926"/>
                </a:cxn>
                <a:cxn ang="0">
                  <a:pos x="1166" y="931"/>
                </a:cxn>
                <a:cxn ang="0">
                  <a:pos x="1158" y="935"/>
                </a:cxn>
                <a:cxn ang="0">
                  <a:pos x="1151" y="941"/>
                </a:cxn>
                <a:cxn ang="0">
                  <a:pos x="1140" y="942"/>
                </a:cxn>
                <a:cxn ang="0">
                  <a:pos x="1130" y="945"/>
                </a:cxn>
                <a:cxn ang="0">
                  <a:pos x="1120" y="946"/>
                </a:cxn>
                <a:cxn ang="0">
                  <a:pos x="1114" y="946"/>
                </a:cxn>
                <a:cxn ang="0">
                  <a:pos x="1111" y="946"/>
                </a:cxn>
                <a:cxn ang="0">
                  <a:pos x="1110" y="946"/>
                </a:cxn>
                <a:cxn ang="0">
                  <a:pos x="1110" y="947"/>
                </a:cxn>
                <a:cxn ang="0">
                  <a:pos x="94" y="947"/>
                </a:cxn>
                <a:cxn ang="0">
                  <a:pos x="71" y="945"/>
                </a:cxn>
                <a:cxn ang="0">
                  <a:pos x="60" y="942"/>
                </a:cxn>
                <a:cxn ang="0">
                  <a:pos x="51" y="941"/>
                </a:cxn>
                <a:cxn ang="0">
                  <a:pos x="42" y="935"/>
                </a:cxn>
                <a:cxn ang="0">
                  <a:pos x="35" y="931"/>
                </a:cxn>
                <a:cxn ang="0">
                  <a:pos x="23" y="920"/>
                </a:cxn>
                <a:cxn ang="0">
                  <a:pos x="16" y="912"/>
                </a:cxn>
                <a:cxn ang="0">
                  <a:pos x="12" y="904"/>
                </a:cxn>
                <a:cxn ang="0">
                  <a:pos x="5" y="886"/>
                </a:cxn>
                <a:cxn ang="0">
                  <a:pos x="1" y="864"/>
                </a:cxn>
                <a:cxn ang="0">
                  <a:pos x="0" y="841"/>
                </a:cxn>
                <a:cxn ang="0">
                  <a:pos x="0" y="106"/>
                </a:cxn>
                <a:cxn ang="0">
                  <a:pos x="1" y="80"/>
                </a:cxn>
                <a:cxn ang="0">
                  <a:pos x="5" y="58"/>
                </a:cxn>
                <a:cxn ang="0">
                  <a:pos x="12" y="41"/>
                </a:cxn>
                <a:cxn ang="0">
                  <a:pos x="23" y="25"/>
                </a:cxn>
                <a:cxn ang="0">
                  <a:pos x="35" y="13"/>
                </a:cxn>
                <a:cxn ang="0">
                  <a:pos x="42" y="8"/>
                </a:cxn>
                <a:cxn ang="0">
                  <a:pos x="51" y="5"/>
                </a:cxn>
                <a:cxn ang="0">
                  <a:pos x="71" y="1"/>
                </a:cxn>
                <a:cxn ang="0">
                  <a:pos x="94" y="0"/>
                </a:cxn>
                <a:cxn ang="0">
                  <a:pos x="1110" y="0"/>
                </a:cxn>
                <a:cxn ang="0">
                  <a:pos x="1130" y="1"/>
                </a:cxn>
                <a:cxn ang="0">
                  <a:pos x="1151" y="5"/>
                </a:cxn>
                <a:cxn ang="0">
                  <a:pos x="1158" y="8"/>
                </a:cxn>
                <a:cxn ang="0">
                  <a:pos x="1166" y="13"/>
                </a:cxn>
                <a:cxn ang="0">
                  <a:pos x="1181" y="25"/>
                </a:cxn>
                <a:cxn ang="0">
                  <a:pos x="1191" y="41"/>
                </a:cxn>
                <a:cxn ang="0">
                  <a:pos x="1199" y="58"/>
                </a:cxn>
                <a:cxn ang="0">
                  <a:pos x="1200" y="68"/>
                </a:cxn>
                <a:cxn ang="0">
                  <a:pos x="1203" y="80"/>
                </a:cxn>
                <a:cxn ang="0">
                  <a:pos x="1206" y="106"/>
                </a:cxn>
              </a:cxnLst>
              <a:rect l="0" t="0" r="r" b="b"/>
              <a:pathLst>
                <a:path w="1206" h="947">
                  <a:moveTo>
                    <a:pt x="1206" y="106"/>
                  </a:moveTo>
                  <a:lnTo>
                    <a:pt x="1206" y="841"/>
                  </a:lnTo>
                  <a:lnTo>
                    <a:pt x="1204" y="852"/>
                  </a:lnTo>
                  <a:lnTo>
                    <a:pt x="1203" y="857"/>
                  </a:lnTo>
                  <a:lnTo>
                    <a:pt x="1203" y="864"/>
                  </a:lnTo>
                  <a:lnTo>
                    <a:pt x="1200" y="875"/>
                  </a:lnTo>
                  <a:lnTo>
                    <a:pt x="1199" y="886"/>
                  </a:lnTo>
                  <a:lnTo>
                    <a:pt x="1195" y="894"/>
                  </a:lnTo>
                  <a:lnTo>
                    <a:pt x="1192" y="898"/>
                  </a:lnTo>
                  <a:lnTo>
                    <a:pt x="1191" y="904"/>
                  </a:lnTo>
                  <a:lnTo>
                    <a:pt x="1185" y="912"/>
                  </a:lnTo>
                  <a:lnTo>
                    <a:pt x="1181" y="920"/>
                  </a:lnTo>
                  <a:lnTo>
                    <a:pt x="1173" y="926"/>
                  </a:lnTo>
                  <a:lnTo>
                    <a:pt x="1166" y="931"/>
                  </a:lnTo>
                  <a:lnTo>
                    <a:pt x="1158" y="935"/>
                  </a:lnTo>
                  <a:lnTo>
                    <a:pt x="1151" y="941"/>
                  </a:lnTo>
                  <a:lnTo>
                    <a:pt x="1140" y="942"/>
                  </a:lnTo>
                  <a:lnTo>
                    <a:pt x="1130" y="945"/>
                  </a:lnTo>
                  <a:lnTo>
                    <a:pt x="1120" y="946"/>
                  </a:lnTo>
                  <a:lnTo>
                    <a:pt x="1114" y="946"/>
                  </a:lnTo>
                  <a:lnTo>
                    <a:pt x="1111" y="946"/>
                  </a:lnTo>
                  <a:lnTo>
                    <a:pt x="1110" y="946"/>
                  </a:lnTo>
                  <a:lnTo>
                    <a:pt x="1110" y="947"/>
                  </a:lnTo>
                  <a:lnTo>
                    <a:pt x="94" y="947"/>
                  </a:lnTo>
                  <a:lnTo>
                    <a:pt x="71" y="945"/>
                  </a:lnTo>
                  <a:lnTo>
                    <a:pt x="60" y="942"/>
                  </a:lnTo>
                  <a:lnTo>
                    <a:pt x="51" y="941"/>
                  </a:lnTo>
                  <a:lnTo>
                    <a:pt x="42" y="935"/>
                  </a:lnTo>
                  <a:lnTo>
                    <a:pt x="35" y="931"/>
                  </a:lnTo>
                  <a:lnTo>
                    <a:pt x="23" y="920"/>
                  </a:lnTo>
                  <a:lnTo>
                    <a:pt x="16" y="912"/>
                  </a:lnTo>
                  <a:lnTo>
                    <a:pt x="12" y="904"/>
                  </a:lnTo>
                  <a:lnTo>
                    <a:pt x="5" y="886"/>
                  </a:lnTo>
                  <a:lnTo>
                    <a:pt x="1" y="864"/>
                  </a:lnTo>
                  <a:lnTo>
                    <a:pt x="0" y="841"/>
                  </a:lnTo>
                  <a:lnTo>
                    <a:pt x="0" y="106"/>
                  </a:lnTo>
                  <a:lnTo>
                    <a:pt x="1" y="80"/>
                  </a:lnTo>
                  <a:lnTo>
                    <a:pt x="5" y="58"/>
                  </a:lnTo>
                  <a:lnTo>
                    <a:pt x="12" y="41"/>
                  </a:lnTo>
                  <a:lnTo>
                    <a:pt x="23" y="25"/>
                  </a:lnTo>
                  <a:lnTo>
                    <a:pt x="35" y="13"/>
                  </a:lnTo>
                  <a:lnTo>
                    <a:pt x="42" y="8"/>
                  </a:lnTo>
                  <a:lnTo>
                    <a:pt x="51" y="5"/>
                  </a:lnTo>
                  <a:lnTo>
                    <a:pt x="71" y="1"/>
                  </a:lnTo>
                  <a:lnTo>
                    <a:pt x="94" y="0"/>
                  </a:lnTo>
                  <a:lnTo>
                    <a:pt x="1110" y="0"/>
                  </a:lnTo>
                  <a:lnTo>
                    <a:pt x="1130" y="1"/>
                  </a:lnTo>
                  <a:lnTo>
                    <a:pt x="1151" y="5"/>
                  </a:lnTo>
                  <a:lnTo>
                    <a:pt x="1158" y="8"/>
                  </a:lnTo>
                  <a:lnTo>
                    <a:pt x="1166" y="13"/>
                  </a:lnTo>
                  <a:lnTo>
                    <a:pt x="1181" y="25"/>
                  </a:lnTo>
                  <a:lnTo>
                    <a:pt x="1191" y="41"/>
                  </a:lnTo>
                  <a:lnTo>
                    <a:pt x="1199" y="58"/>
                  </a:lnTo>
                  <a:lnTo>
                    <a:pt x="1200" y="68"/>
                  </a:lnTo>
                  <a:lnTo>
                    <a:pt x="1203" y="80"/>
                  </a:lnTo>
                  <a:lnTo>
                    <a:pt x="1206" y="106"/>
                  </a:lnTo>
                </a:path>
              </a:pathLst>
            </a:custGeom>
            <a:noFill/>
            <a:ln w="22225">
              <a:solidFill>
                <a:srgbClr val="666666"/>
              </a:solidFill>
              <a:prstDash val="solid"/>
              <a:round/>
              <a:headEnd/>
              <a:tailEnd/>
            </a:ln>
          </p:spPr>
          <p:txBody>
            <a:bodyPr/>
            <a:lstStyle/>
            <a:p>
              <a:endParaRPr lang="en-US" sz="1100" dirty="0">
                <a:latin typeface="Calibri" pitchFamily="34" charset="0"/>
              </a:endParaRPr>
            </a:p>
          </p:txBody>
        </p:sp>
        <p:sp>
          <p:nvSpPr>
            <p:cNvPr id="3034159" name="Freeform 47"/>
            <p:cNvSpPr>
              <a:spLocks/>
            </p:cNvSpPr>
            <p:nvPr/>
          </p:nvSpPr>
          <p:spPr bwMode="auto">
            <a:xfrm>
              <a:off x="2567" y="1752"/>
              <a:ext cx="413" cy="316"/>
            </a:xfrm>
            <a:custGeom>
              <a:avLst/>
              <a:gdLst/>
              <a:ahLst/>
              <a:cxnLst>
                <a:cxn ang="0">
                  <a:pos x="1239" y="842"/>
                </a:cxn>
                <a:cxn ang="0">
                  <a:pos x="1239" y="107"/>
                </a:cxn>
                <a:cxn ang="0">
                  <a:pos x="1237" y="81"/>
                </a:cxn>
                <a:cxn ang="0">
                  <a:pos x="1234" y="69"/>
                </a:cxn>
                <a:cxn ang="0">
                  <a:pos x="1233" y="59"/>
                </a:cxn>
                <a:cxn ang="0">
                  <a:pos x="1224" y="41"/>
                </a:cxn>
                <a:cxn ang="0">
                  <a:pos x="1215" y="26"/>
                </a:cxn>
                <a:cxn ang="0">
                  <a:pos x="1200" y="14"/>
                </a:cxn>
                <a:cxn ang="0">
                  <a:pos x="1192" y="9"/>
                </a:cxn>
                <a:cxn ang="0">
                  <a:pos x="1183" y="6"/>
                </a:cxn>
                <a:cxn ang="0">
                  <a:pos x="1163" y="2"/>
                </a:cxn>
                <a:cxn ang="0">
                  <a:pos x="1141" y="0"/>
                </a:cxn>
                <a:cxn ang="0">
                  <a:pos x="97" y="0"/>
                </a:cxn>
                <a:cxn ang="0">
                  <a:pos x="74" y="2"/>
                </a:cxn>
                <a:cxn ang="0">
                  <a:pos x="54" y="6"/>
                </a:cxn>
                <a:cxn ang="0">
                  <a:pos x="36" y="14"/>
                </a:cxn>
                <a:cxn ang="0">
                  <a:pos x="24" y="26"/>
                </a:cxn>
                <a:cxn ang="0">
                  <a:pos x="13" y="41"/>
                </a:cxn>
                <a:cxn ang="0">
                  <a:pos x="6" y="59"/>
                </a:cxn>
                <a:cxn ang="0">
                  <a:pos x="2" y="81"/>
                </a:cxn>
                <a:cxn ang="0">
                  <a:pos x="0" y="107"/>
                </a:cxn>
                <a:cxn ang="0">
                  <a:pos x="0" y="842"/>
                </a:cxn>
                <a:cxn ang="0">
                  <a:pos x="2" y="865"/>
                </a:cxn>
                <a:cxn ang="0">
                  <a:pos x="6" y="887"/>
                </a:cxn>
                <a:cxn ang="0">
                  <a:pos x="13" y="905"/>
                </a:cxn>
                <a:cxn ang="0">
                  <a:pos x="17" y="913"/>
                </a:cxn>
                <a:cxn ang="0">
                  <a:pos x="24" y="921"/>
                </a:cxn>
                <a:cxn ang="0">
                  <a:pos x="36" y="932"/>
                </a:cxn>
                <a:cxn ang="0">
                  <a:pos x="54" y="941"/>
                </a:cxn>
                <a:cxn ang="0">
                  <a:pos x="74" y="946"/>
                </a:cxn>
                <a:cxn ang="0">
                  <a:pos x="97" y="948"/>
                </a:cxn>
                <a:cxn ang="0">
                  <a:pos x="1141" y="948"/>
                </a:cxn>
                <a:cxn ang="0">
                  <a:pos x="1152" y="947"/>
                </a:cxn>
                <a:cxn ang="0">
                  <a:pos x="1163" y="946"/>
                </a:cxn>
                <a:cxn ang="0">
                  <a:pos x="1172" y="943"/>
                </a:cxn>
                <a:cxn ang="0">
                  <a:pos x="1183" y="941"/>
                </a:cxn>
                <a:cxn ang="0">
                  <a:pos x="1192" y="936"/>
                </a:cxn>
                <a:cxn ang="0">
                  <a:pos x="1200" y="932"/>
                </a:cxn>
                <a:cxn ang="0">
                  <a:pos x="1207" y="926"/>
                </a:cxn>
                <a:cxn ang="0">
                  <a:pos x="1215" y="921"/>
                </a:cxn>
                <a:cxn ang="0">
                  <a:pos x="1219" y="913"/>
                </a:cxn>
                <a:cxn ang="0">
                  <a:pos x="1224" y="905"/>
                </a:cxn>
                <a:cxn ang="0">
                  <a:pos x="1226" y="899"/>
                </a:cxn>
                <a:cxn ang="0">
                  <a:pos x="1228" y="895"/>
                </a:cxn>
                <a:cxn ang="0">
                  <a:pos x="1233" y="887"/>
                </a:cxn>
                <a:cxn ang="0">
                  <a:pos x="1234" y="876"/>
                </a:cxn>
                <a:cxn ang="0">
                  <a:pos x="1237" y="865"/>
                </a:cxn>
                <a:cxn ang="0">
                  <a:pos x="1237" y="858"/>
                </a:cxn>
                <a:cxn ang="0">
                  <a:pos x="1238" y="853"/>
                </a:cxn>
                <a:cxn ang="0">
                  <a:pos x="1239" y="842"/>
                </a:cxn>
              </a:cxnLst>
              <a:rect l="0" t="0" r="r" b="b"/>
              <a:pathLst>
                <a:path w="1239" h="948">
                  <a:moveTo>
                    <a:pt x="1239" y="842"/>
                  </a:moveTo>
                  <a:lnTo>
                    <a:pt x="1239" y="107"/>
                  </a:lnTo>
                  <a:lnTo>
                    <a:pt x="1237" y="81"/>
                  </a:lnTo>
                  <a:lnTo>
                    <a:pt x="1234" y="69"/>
                  </a:lnTo>
                  <a:lnTo>
                    <a:pt x="1233" y="59"/>
                  </a:lnTo>
                  <a:lnTo>
                    <a:pt x="1224" y="41"/>
                  </a:lnTo>
                  <a:lnTo>
                    <a:pt x="1215" y="26"/>
                  </a:lnTo>
                  <a:lnTo>
                    <a:pt x="1200" y="14"/>
                  </a:lnTo>
                  <a:lnTo>
                    <a:pt x="1192" y="9"/>
                  </a:lnTo>
                  <a:lnTo>
                    <a:pt x="1183" y="6"/>
                  </a:lnTo>
                  <a:lnTo>
                    <a:pt x="1163" y="2"/>
                  </a:lnTo>
                  <a:lnTo>
                    <a:pt x="1141" y="0"/>
                  </a:lnTo>
                  <a:lnTo>
                    <a:pt x="97" y="0"/>
                  </a:lnTo>
                  <a:lnTo>
                    <a:pt x="74" y="2"/>
                  </a:lnTo>
                  <a:lnTo>
                    <a:pt x="54" y="6"/>
                  </a:lnTo>
                  <a:lnTo>
                    <a:pt x="36" y="14"/>
                  </a:lnTo>
                  <a:lnTo>
                    <a:pt x="24" y="26"/>
                  </a:lnTo>
                  <a:lnTo>
                    <a:pt x="13" y="41"/>
                  </a:lnTo>
                  <a:lnTo>
                    <a:pt x="6" y="59"/>
                  </a:lnTo>
                  <a:lnTo>
                    <a:pt x="2" y="81"/>
                  </a:lnTo>
                  <a:lnTo>
                    <a:pt x="0" y="107"/>
                  </a:lnTo>
                  <a:lnTo>
                    <a:pt x="0" y="842"/>
                  </a:lnTo>
                  <a:lnTo>
                    <a:pt x="2" y="865"/>
                  </a:lnTo>
                  <a:lnTo>
                    <a:pt x="6" y="887"/>
                  </a:lnTo>
                  <a:lnTo>
                    <a:pt x="13" y="905"/>
                  </a:lnTo>
                  <a:lnTo>
                    <a:pt x="17" y="913"/>
                  </a:lnTo>
                  <a:lnTo>
                    <a:pt x="24" y="921"/>
                  </a:lnTo>
                  <a:lnTo>
                    <a:pt x="36" y="932"/>
                  </a:lnTo>
                  <a:lnTo>
                    <a:pt x="54" y="941"/>
                  </a:lnTo>
                  <a:lnTo>
                    <a:pt x="74" y="946"/>
                  </a:lnTo>
                  <a:lnTo>
                    <a:pt x="97" y="948"/>
                  </a:lnTo>
                  <a:lnTo>
                    <a:pt x="1141" y="948"/>
                  </a:lnTo>
                  <a:lnTo>
                    <a:pt x="1152" y="947"/>
                  </a:lnTo>
                  <a:lnTo>
                    <a:pt x="1163" y="946"/>
                  </a:lnTo>
                  <a:lnTo>
                    <a:pt x="1172" y="943"/>
                  </a:lnTo>
                  <a:lnTo>
                    <a:pt x="1183" y="941"/>
                  </a:lnTo>
                  <a:lnTo>
                    <a:pt x="1192" y="936"/>
                  </a:lnTo>
                  <a:lnTo>
                    <a:pt x="1200" y="932"/>
                  </a:lnTo>
                  <a:lnTo>
                    <a:pt x="1207" y="926"/>
                  </a:lnTo>
                  <a:lnTo>
                    <a:pt x="1215" y="921"/>
                  </a:lnTo>
                  <a:lnTo>
                    <a:pt x="1219" y="913"/>
                  </a:lnTo>
                  <a:lnTo>
                    <a:pt x="1224" y="905"/>
                  </a:lnTo>
                  <a:lnTo>
                    <a:pt x="1226" y="899"/>
                  </a:lnTo>
                  <a:lnTo>
                    <a:pt x="1228" y="895"/>
                  </a:lnTo>
                  <a:lnTo>
                    <a:pt x="1233" y="887"/>
                  </a:lnTo>
                  <a:lnTo>
                    <a:pt x="1234" y="876"/>
                  </a:lnTo>
                  <a:lnTo>
                    <a:pt x="1237" y="865"/>
                  </a:lnTo>
                  <a:lnTo>
                    <a:pt x="1237" y="858"/>
                  </a:lnTo>
                  <a:lnTo>
                    <a:pt x="1238" y="853"/>
                  </a:lnTo>
                  <a:lnTo>
                    <a:pt x="1239" y="842"/>
                  </a:lnTo>
                  <a:close/>
                </a:path>
              </a:pathLst>
            </a:custGeom>
            <a:solidFill>
              <a:srgbClr val="FFC425"/>
            </a:solidFill>
            <a:ln w="9525" cap="flat" cmpd="sng">
              <a:noFill/>
              <a:prstDash val="solid"/>
              <a:round/>
              <a:headEnd type="none" w="med" len="med"/>
              <a:tailEnd type="none" w="med" len="med"/>
            </a:ln>
            <a:effectLst/>
          </p:spPr>
          <p:txBody>
            <a:bodyPr tIns="0" bIns="0" anchor="ctr"/>
            <a:lstStyle/>
            <a:p>
              <a:endParaRPr lang="en-US" sz="1100" dirty="0">
                <a:latin typeface="Calibri" pitchFamily="34" charset="0"/>
              </a:endParaRPr>
            </a:p>
          </p:txBody>
        </p:sp>
        <p:sp>
          <p:nvSpPr>
            <p:cNvPr id="3034160" name="Freeform 48"/>
            <p:cNvSpPr>
              <a:spLocks/>
            </p:cNvSpPr>
            <p:nvPr/>
          </p:nvSpPr>
          <p:spPr bwMode="auto">
            <a:xfrm>
              <a:off x="2578" y="1752"/>
              <a:ext cx="413" cy="316"/>
            </a:xfrm>
            <a:custGeom>
              <a:avLst/>
              <a:gdLst/>
              <a:ahLst/>
              <a:cxnLst>
                <a:cxn ang="0">
                  <a:pos x="1239" y="842"/>
                </a:cxn>
                <a:cxn ang="0">
                  <a:pos x="1238" y="853"/>
                </a:cxn>
                <a:cxn ang="0">
                  <a:pos x="1237" y="858"/>
                </a:cxn>
                <a:cxn ang="0">
                  <a:pos x="1237" y="865"/>
                </a:cxn>
                <a:cxn ang="0">
                  <a:pos x="1234" y="876"/>
                </a:cxn>
                <a:cxn ang="0">
                  <a:pos x="1233" y="887"/>
                </a:cxn>
                <a:cxn ang="0">
                  <a:pos x="1228" y="895"/>
                </a:cxn>
                <a:cxn ang="0">
                  <a:pos x="1226" y="899"/>
                </a:cxn>
                <a:cxn ang="0">
                  <a:pos x="1224" y="905"/>
                </a:cxn>
                <a:cxn ang="0">
                  <a:pos x="1219" y="913"/>
                </a:cxn>
                <a:cxn ang="0">
                  <a:pos x="1215" y="921"/>
                </a:cxn>
                <a:cxn ang="0">
                  <a:pos x="1207" y="926"/>
                </a:cxn>
                <a:cxn ang="0">
                  <a:pos x="1200" y="932"/>
                </a:cxn>
                <a:cxn ang="0">
                  <a:pos x="1192" y="936"/>
                </a:cxn>
                <a:cxn ang="0">
                  <a:pos x="1183" y="941"/>
                </a:cxn>
                <a:cxn ang="0">
                  <a:pos x="1172" y="943"/>
                </a:cxn>
                <a:cxn ang="0">
                  <a:pos x="1163" y="946"/>
                </a:cxn>
                <a:cxn ang="0">
                  <a:pos x="1152" y="947"/>
                </a:cxn>
                <a:cxn ang="0">
                  <a:pos x="1141" y="948"/>
                </a:cxn>
                <a:cxn ang="0">
                  <a:pos x="97" y="948"/>
                </a:cxn>
                <a:cxn ang="0">
                  <a:pos x="74" y="946"/>
                </a:cxn>
                <a:cxn ang="0">
                  <a:pos x="54" y="941"/>
                </a:cxn>
                <a:cxn ang="0">
                  <a:pos x="36" y="932"/>
                </a:cxn>
                <a:cxn ang="0">
                  <a:pos x="24" y="921"/>
                </a:cxn>
                <a:cxn ang="0">
                  <a:pos x="17" y="913"/>
                </a:cxn>
                <a:cxn ang="0">
                  <a:pos x="13" y="905"/>
                </a:cxn>
                <a:cxn ang="0">
                  <a:pos x="6" y="887"/>
                </a:cxn>
                <a:cxn ang="0">
                  <a:pos x="2" y="865"/>
                </a:cxn>
                <a:cxn ang="0">
                  <a:pos x="0" y="842"/>
                </a:cxn>
                <a:cxn ang="0">
                  <a:pos x="0" y="107"/>
                </a:cxn>
                <a:cxn ang="0">
                  <a:pos x="2" y="81"/>
                </a:cxn>
                <a:cxn ang="0">
                  <a:pos x="6" y="59"/>
                </a:cxn>
                <a:cxn ang="0">
                  <a:pos x="13" y="41"/>
                </a:cxn>
                <a:cxn ang="0">
                  <a:pos x="24" y="26"/>
                </a:cxn>
                <a:cxn ang="0">
                  <a:pos x="36" y="14"/>
                </a:cxn>
                <a:cxn ang="0">
                  <a:pos x="54" y="6"/>
                </a:cxn>
                <a:cxn ang="0">
                  <a:pos x="74" y="2"/>
                </a:cxn>
                <a:cxn ang="0">
                  <a:pos x="97" y="0"/>
                </a:cxn>
                <a:cxn ang="0">
                  <a:pos x="1141" y="0"/>
                </a:cxn>
                <a:cxn ang="0">
                  <a:pos x="1163" y="2"/>
                </a:cxn>
                <a:cxn ang="0">
                  <a:pos x="1183" y="6"/>
                </a:cxn>
                <a:cxn ang="0">
                  <a:pos x="1192" y="9"/>
                </a:cxn>
                <a:cxn ang="0">
                  <a:pos x="1200" y="14"/>
                </a:cxn>
                <a:cxn ang="0">
                  <a:pos x="1215" y="26"/>
                </a:cxn>
                <a:cxn ang="0">
                  <a:pos x="1224" y="41"/>
                </a:cxn>
                <a:cxn ang="0">
                  <a:pos x="1233" y="59"/>
                </a:cxn>
                <a:cxn ang="0">
                  <a:pos x="1234" y="69"/>
                </a:cxn>
                <a:cxn ang="0">
                  <a:pos x="1237" y="81"/>
                </a:cxn>
                <a:cxn ang="0">
                  <a:pos x="1239" y="107"/>
                </a:cxn>
                <a:cxn ang="0">
                  <a:pos x="1239" y="842"/>
                </a:cxn>
              </a:cxnLst>
              <a:rect l="0" t="0" r="r" b="b"/>
              <a:pathLst>
                <a:path w="1239" h="948">
                  <a:moveTo>
                    <a:pt x="1239" y="842"/>
                  </a:moveTo>
                  <a:lnTo>
                    <a:pt x="1238" y="853"/>
                  </a:lnTo>
                  <a:lnTo>
                    <a:pt x="1237" y="858"/>
                  </a:lnTo>
                  <a:lnTo>
                    <a:pt x="1237" y="865"/>
                  </a:lnTo>
                  <a:lnTo>
                    <a:pt x="1234" y="876"/>
                  </a:lnTo>
                  <a:lnTo>
                    <a:pt x="1233" y="887"/>
                  </a:lnTo>
                  <a:lnTo>
                    <a:pt x="1228" y="895"/>
                  </a:lnTo>
                  <a:lnTo>
                    <a:pt x="1226" y="899"/>
                  </a:lnTo>
                  <a:lnTo>
                    <a:pt x="1224" y="905"/>
                  </a:lnTo>
                  <a:lnTo>
                    <a:pt x="1219" y="913"/>
                  </a:lnTo>
                  <a:lnTo>
                    <a:pt x="1215" y="921"/>
                  </a:lnTo>
                  <a:lnTo>
                    <a:pt x="1207" y="926"/>
                  </a:lnTo>
                  <a:lnTo>
                    <a:pt x="1200" y="932"/>
                  </a:lnTo>
                  <a:lnTo>
                    <a:pt x="1192" y="936"/>
                  </a:lnTo>
                  <a:lnTo>
                    <a:pt x="1183" y="941"/>
                  </a:lnTo>
                  <a:lnTo>
                    <a:pt x="1172" y="943"/>
                  </a:lnTo>
                  <a:lnTo>
                    <a:pt x="1163" y="946"/>
                  </a:lnTo>
                  <a:lnTo>
                    <a:pt x="1152" y="947"/>
                  </a:lnTo>
                  <a:lnTo>
                    <a:pt x="1141" y="948"/>
                  </a:lnTo>
                  <a:lnTo>
                    <a:pt x="97" y="948"/>
                  </a:lnTo>
                  <a:lnTo>
                    <a:pt x="74" y="946"/>
                  </a:lnTo>
                  <a:lnTo>
                    <a:pt x="54" y="941"/>
                  </a:lnTo>
                  <a:lnTo>
                    <a:pt x="36" y="932"/>
                  </a:lnTo>
                  <a:lnTo>
                    <a:pt x="24" y="921"/>
                  </a:lnTo>
                  <a:lnTo>
                    <a:pt x="17" y="913"/>
                  </a:lnTo>
                  <a:lnTo>
                    <a:pt x="13" y="905"/>
                  </a:lnTo>
                  <a:lnTo>
                    <a:pt x="6" y="887"/>
                  </a:lnTo>
                  <a:lnTo>
                    <a:pt x="2" y="865"/>
                  </a:lnTo>
                  <a:lnTo>
                    <a:pt x="0" y="842"/>
                  </a:lnTo>
                  <a:lnTo>
                    <a:pt x="0" y="107"/>
                  </a:lnTo>
                  <a:lnTo>
                    <a:pt x="2" y="81"/>
                  </a:lnTo>
                  <a:lnTo>
                    <a:pt x="6" y="59"/>
                  </a:lnTo>
                  <a:lnTo>
                    <a:pt x="13" y="41"/>
                  </a:lnTo>
                  <a:lnTo>
                    <a:pt x="24" y="26"/>
                  </a:lnTo>
                  <a:lnTo>
                    <a:pt x="36" y="14"/>
                  </a:lnTo>
                  <a:lnTo>
                    <a:pt x="54" y="6"/>
                  </a:lnTo>
                  <a:lnTo>
                    <a:pt x="74" y="2"/>
                  </a:lnTo>
                  <a:lnTo>
                    <a:pt x="97" y="0"/>
                  </a:lnTo>
                  <a:lnTo>
                    <a:pt x="1141" y="0"/>
                  </a:lnTo>
                  <a:lnTo>
                    <a:pt x="1163" y="2"/>
                  </a:lnTo>
                  <a:lnTo>
                    <a:pt x="1183" y="6"/>
                  </a:lnTo>
                  <a:lnTo>
                    <a:pt x="1192" y="9"/>
                  </a:lnTo>
                  <a:lnTo>
                    <a:pt x="1200" y="14"/>
                  </a:lnTo>
                  <a:lnTo>
                    <a:pt x="1215" y="26"/>
                  </a:lnTo>
                  <a:lnTo>
                    <a:pt x="1224" y="41"/>
                  </a:lnTo>
                  <a:lnTo>
                    <a:pt x="1233" y="59"/>
                  </a:lnTo>
                  <a:lnTo>
                    <a:pt x="1234" y="69"/>
                  </a:lnTo>
                  <a:lnTo>
                    <a:pt x="1237" y="81"/>
                  </a:lnTo>
                  <a:lnTo>
                    <a:pt x="1239" y="107"/>
                  </a:lnTo>
                  <a:lnTo>
                    <a:pt x="1239" y="842"/>
                  </a:lnTo>
                </a:path>
              </a:pathLst>
            </a:custGeom>
            <a:noFill/>
            <a:ln w="22225">
              <a:solidFill>
                <a:srgbClr val="666666"/>
              </a:solidFill>
              <a:prstDash val="solid"/>
              <a:round/>
              <a:headEnd/>
              <a:tailEnd/>
            </a:ln>
          </p:spPr>
          <p:txBody>
            <a:bodyPr/>
            <a:lstStyle/>
            <a:p>
              <a:endParaRPr lang="en-US" sz="1100" dirty="0">
                <a:latin typeface="Calibri" pitchFamily="34" charset="0"/>
              </a:endParaRPr>
            </a:p>
          </p:txBody>
        </p:sp>
        <p:sp>
          <p:nvSpPr>
            <p:cNvPr id="3034161" name="Freeform 49"/>
            <p:cNvSpPr>
              <a:spLocks/>
            </p:cNvSpPr>
            <p:nvPr/>
          </p:nvSpPr>
          <p:spPr bwMode="auto">
            <a:xfrm>
              <a:off x="2052" y="1752"/>
              <a:ext cx="367" cy="316"/>
            </a:xfrm>
            <a:custGeom>
              <a:avLst/>
              <a:gdLst/>
              <a:ahLst/>
              <a:cxnLst>
                <a:cxn ang="0">
                  <a:pos x="86" y="0"/>
                </a:cxn>
                <a:cxn ang="0">
                  <a:pos x="65" y="2"/>
                </a:cxn>
                <a:cxn ang="0">
                  <a:pos x="48" y="6"/>
                </a:cxn>
                <a:cxn ang="0">
                  <a:pos x="32" y="14"/>
                </a:cxn>
                <a:cxn ang="0">
                  <a:pos x="20" y="26"/>
                </a:cxn>
                <a:cxn ang="0">
                  <a:pos x="11" y="41"/>
                </a:cxn>
                <a:cxn ang="0">
                  <a:pos x="4" y="59"/>
                </a:cxn>
                <a:cxn ang="0">
                  <a:pos x="0" y="81"/>
                </a:cxn>
                <a:cxn ang="0">
                  <a:pos x="0" y="107"/>
                </a:cxn>
                <a:cxn ang="0">
                  <a:pos x="0" y="842"/>
                </a:cxn>
                <a:cxn ang="0">
                  <a:pos x="0" y="865"/>
                </a:cxn>
                <a:cxn ang="0">
                  <a:pos x="4" y="887"/>
                </a:cxn>
                <a:cxn ang="0">
                  <a:pos x="11" y="905"/>
                </a:cxn>
                <a:cxn ang="0">
                  <a:pos x="20" y="921"/>
                </a:cxn>
                <a:cxn ang="0">
                  <a:pos x="32" y="932"/>
                </a:cxn>
                <a:cxn ang="0">
                  <a:pos x="48" y="941"/>
                </a:cxn>
                <a:cxn ang="0">
                  <a:pos x="65" y="946"/>
                </a:cxn>
                <a:cxn ang="0">
                  <a:pos x="86" y="948"/>
                </a:cxn>
                <a:cxn ang="0">
                  <a:pos x="1015" y="948"/>
                </a:cxn>
                <a:cxn ang="0">
                  <a:pos x="1015" y="947"/>
                </a:cxn>
                <a:cxn ang="0">
                  <a:pos x="1016" y="947"/>
                </a:cxn>
                <a:cxn ang="0">
                  <a:pos x="1019" y="947"/>
                </a:cxn>
                <a:cxn ang="0">
                  <a:pos x="1024" y="947"/>
                </a:cxn>
                <a:cxn ang="0">
                  <a:pos x="1035" y="946"/>
                </a:cxn>
                <a:cxn ang="0">
                  <a:pos x="1043" y="943"/>
                </a:cxn>
                <a:cxn ang="0">
                  <a:pos x="1043" y="941"/>
                </a:cxn>
                <a:cxn ang="0">
                  <a:pos x="1045" y="941"/>
                </a:cxn>
                <a:cxn ang="0">
                  <a:pos x="1047" y="941"/>
                </a:cxn>
                <a:cxn ang="0">
                  <a:pos x="1053" y="941"/>
                </a:cxn>
                <a:cxn ang="0">
                  <a:pos x="1060" y="936"/>
                </a:cxn>
                <a:cxn ang="0">
                  <a:pos x="1068" y="932"/>
                </a:cxn>
                <a:cxn ang="0">
                  <a:pos x="1073" y="926"/>
                </a:cxn>
                <a:cxn ang="0">
                  <a:pos x="1080" y="921"/>
                </a:cxn>
                <a:cxn ang="0">
                  <a:pos x="1084" y="913"/>
                </a:cxn>
                <a:cxn ang="0">
                  <a:pos x="1090" y="905"/>
                </a:cxn>
                <a:cxn ang="0">
                  <a:pos x="1092" y="895"/>
                </a:cxn>
                <a:cxn ang="0">
                  <a:pos x="1096" y="887"/>
                </a:cxn>
                <a:cxn ang="0">
                  <a:pos x="1098" y="876"/>
                </a:cxn>
                <a:cxn ang="0">
                  <a:pos x="1101" y="865"/>
                </a:cxn>
                <a:cxn ang="0">
                  <a:pos x="1101" y="853"/>
                </a:cxn>
                <a:cxn ang="0">
                  <a:pos x="1102" y="842"/>
                </a:cxn>
                <a:cxn ang="0">
                  <a:pos x="1102" y="107"/>
                </a:cxn>
                <a:cxn ang="0">
                  <a:pos x="1101" y="81"/>
                </a:cxn>
                <a:cxn ang="0">
                  <a:pos x="1098" y="69"/>
                </a:cxn>
                <a:cxn ang="0">
                  <a:pos x="1096" y="59"/>
                </a:cxn>
                <a:cxn ang="0">
                  <a:pos x="1090" y="41"/>
                </a:cxn>
                <a:cxn ang="0">
                  <a:pos x="1080" y="26"/>
                </a:cxn>
                <a:cxn ang="0">
                  <a:pos x="1068" y="14"/>
                </a:cxn>
                <a:cxn ang="0">
                  <a:pos x="1060" y="9"/>
                </a:cxn>
                <a:cxn ang="0">
                  <a:pos x="1053" y="6"/>
                </a:cxn>
                <a:cxn ang="0">
                  <a:pos x="1035" y="2"/>
                </a:cxn>
                <a:cxn ang="0">
                  <a:pos x="1015" y="0"/>
                </a:cxn>
                <a:cxn ang="0">
                  <a:pos x="86" y="0"/>
                </a:cxn>
              </a:cxnLst>
              <a:rect l="0" t="0" r="r" b="b"/>
              <a:pathLst>
                <a:path w="1102" h="948">
                  <a:moveTo>
                    <a:pt x="86" y="0"/>
                  </a:moveTo>
                  <a:lnTo>
                    <a:pt x="65" y="2"/>
                  </a:lnTo>
                  <a:lnTo>
                    <a:pt x="48" y="6"/>
                  </a:lnTo>
                  <a:lnTo>
                    <a:pt x="32" y="14"/>
                  </a:lnTo>
                  <a:lnTo>
                    <a:pt x="20" y="26"/>
                  </a:lnTo>
                  <a:lnTo>
                    <a:pt x="11" y="41"/>
                  </a:lnTo>
                  <a:lnTo>
                    <a:pt x="4" y="59"/>
                  </a:lnTo>
                  <a:lnTo>
                    <a:pt x="0" y="81"/>
                  </a:lnTo>
                  <a:lnTo>
                    <a:pt x="0" y="107"/>
                  </a:lnTo>
                  <a:lnTo>
                    <a:pt x="0" y="842"/>
                  </a:lnTo>
                  <a:lnTo>
                    <a:pt x="0" y="865"/>
                  </a:lnTo>
                  <a:lnTo>
                    <a:pt x="4" y="887"/>
                  </a:lnTo>
                  <a:lnTo>
                    <a:pt x="11" y="905"/>
                  </a:lnTo>
                  <a:lnTo>
                    <a:pt x="20" y="921"/>
                  </a:lnTo>
                  <a:lnTo>
                    <a:pt x="32" y="932"/>
                  </a:lnTo>
                  <a:lnTo>
                    <a:pt x="48" y="941"/>
                  </a:lnTo>
                  <a:lnTo>
                    <a:pt x="65" y="946"/>
                  </a:lnTo>
                  <a:lnTo>
                    <a:pt x="86" y="948"/>
                  </a:lnTo>
                  <a:lnTo>
                    <a:pt x="1015" y="948"/>
                  </a:lnTo>
                  <a:lnTo>
                    <a:pt x="1015" y="947"/>
                  </a:lnTo>
                  <a:lnTo>
                    <a:pt x="1016" y="947"/>
                  </a:lnTo>
                  <a:lnTo>
                    <a:pt x="1019" y="947"/>
                  </a:lnTo>
                  <a:lnTo>
                    <a:pt x="1024" y="947"/>
                  </a:lnTo>
                  <a:lnTo>
                    <a:pt x="1035" y="946"/>
                  </a:lnTo>
                  <a:lnTo>
                    <a:pt x="1043" y="943"/>
                  </a:lnTo>
                  <a:lnTo>
                    <a:pt x="1043" y="941"/>
                  </a:lnTo>
                  <a:lnTo>
                    <a:pt x="1045" y="941"/>
                  </a:lnTo>
                  <a:lnTo>
                    <a:pt x="1047" y="941"/>
                  </a:lnTo>
                  <a:lnTo>
                    <a:pt x="1053" y="941"/>
                  </a:lnTo>
                  <a:lnTo>
                    <a:pt x="1060" y="936"/>
                  </a:lnTo>
                  <a:lnTo>
                    <a:pt x="1068" y="932"/>
                  </a:lnTo>
                  <a:lnTo>
                    <a:pt x="1073" y="926"/>
                  </a:lnTo>
                  <a:lnTo>
                    <a:pt x="1080" y="921"/>
                  </a:lnTo>
                  <a:lnTo>
                    <a:pt x="1084" y="913"/>
                  </a:lnTo>
                  <a:lnTo>
                    <a:pt x="1090" y="905"/>
                  </a:lnTo>
                  <a:lnTo>
                    <a:pt x="1092" y="895"/>
                  </a:lnTo>
                  <a:lnTo>
                    <a:pt x="1096" y="887"/>
                  </a:lnTo>
                  <a:lnTo>
                    <a:pt x="1098" y="876"/>
                  </a:lnTo>
                  <a:lnTo>
                    <a:pt x="1101" y="865"/>
                  </a:lnTo>
                  <a:lnTo>
                    <a:pt x="1101" y="853"/>
                  </a:lnTo>
                  <a:lnTo>
                    <a:pt x="1102" y="842"/>
                  </a:lnTo>
                  <a:lnTo>
                    <a:pt x="1102" y="107"/>
                  </a:lnTo>
                  <a:lnTo>
                    <a:pt x="1101" y="81"/>
                  </a:lnTo>
                  <a:lnTo>
                    <a:pt x="1098" y="69"/>
                  </a:lnTo>
                  <a:lnTo>
                    <a:pt x="1096" y="59"/>
                  </a:lnTo>
                  <a:lnTo>
                    <a:pt x="1090" y="41"/>
                  </a:lnTo>
                  <a:lnTo>
                    <a:pt x="1080" y="26"/>
                  </a:lnTo>
                  <a:lnTo>
                    <a:pt x="1068" y="14"/>
                  </a:lnTo>
                  <a:lnTo>
                    <a:pt x="1060" y="9"/>
                  </a:lnTo>
                  <a:lnTo>
                    <a:pt x="1053" y="6"/>
                  </a:lnTo>
                  <a:lnTo>
                    <a:pt x="1035" y="2"/>
                  </a:lnTo>
                  <a:lnTo>
                    <a:pt x="1015" y="0"/>
                  </a:lnTo>
                  <a:lnTo>
                    <a:pt x="86" y="0"/>
                  </a:lnTo>
                  <a:close/>
                </a:path>
              </a:pathLst>
            </a:custGeom>
            <a:solidFill>
              <a:srgbClr val="FFC425"/>
            </a:solidFill>
            <a:ln w="9525" cap="flat" cmpd="sng">
              <a:noFill/>
              <a:prstDash val="solid"/>
              <a:round/>
              <a:headEnd type="none" w="med" len="med"/>
              <a:tailEnd type="none" w="med" len="med"/>
            </a:ln>
            <a:effectLst/>
          </p:spPr>
          <p:txBody>
            <a:bodyPr tIns="0" bIns="0" anchor="ctr"/>
            <a:lstStyle/>
            <a:p>
              <a:endParaRPr lang="en-US" sz="1100" dirty="0">
                <a:latin typeface="Calibri" pitchFamily="34" charset="0"/>
              </a:endParaRPr>
            </a:p>
          </p:txBody>
        </p:sp>
        <p:sp>
          <p:nvSpPr>
            <p:cNvPr id="3034162" name="Freeform 50"/>
            <p:cNvSpPr>
              <a:spLocks/>
            </p:cNvSpPr>
            <p:nvPr/>
          </p:nvSpPr>
          <p:spPr bwMode="auto">
            <a:xfrm>
              <a:off x="2052" y="1752"/>
              <a:ext cx="367" cy="316"/>
            </a:xfrm>
            <a:custGeom>
              <a:avLst/>
              <a:gdLst/>
              <a:ahLst/>
              <a:cxnLst>
                <a:cxn ang="0">
                  <a:pos x="86" y="0"/>
                </a:cxn>
                <a:cxn ang="0">
                  <a:pos x="1015" y="0"/>
                </a:cxn>
                <a:cxn ang="0">
                  <a:pos x="1035" y="2"/>
                </a:cxn>
                <a:cxn ang="0">
                  <a:pos x="1053" y="6"/>
                </a:cxn>
                <a:cxn ang="0">
                  <a:pos x="1060" y="9"/>
                </a:cxn>
                <a:cxn ang="0">
                  <a:pos x="1068" y="14"/>
                </a:cxn>
                <a:cxn ang="0">
                  <a:pos x="1080" y="26"/>
                </a:cxn>
                <a:cxn ang="0">
                  <a:pos x="1090" y="41"/>
                </a:cxn>
                <a:cxn ang="0">
                  <a:pos x="1096" y="59"/>
                </a:cxn>
                <a:cxn ang="0">
                  <a:pos x="1098" y="69"/>
                </a:cxn>
                <a:cxn ang="0">
                  <a:pos x="1101" y="81"/>
                </a:cxn>
                <a:cxn ang="0">
                  <a:pos x="1102" y="107"/>
                </a:cxn>
                <a:cxn ang="0">
                  <a:pos x="1102" y="842"/>
                </a:cxn>
                <a:cxn ang="0">
                  <a:pos x="1101" y="853"/>
                </a:cxn>
                <a:cxn ang="0">
                  <a:pos x="1101" y="865"/>
                </a:cxn>
                <a:cxn ang="0">
                  <a:pos x="1098" y="876"/>
                </a:cxn>
                <a:cxn ang="0">
                  <a:pos x="1096" y="887"/>
                </a:cxn>
                <a:cxn ang="0">
                  <a:pos x="1092" y="895"/>
                </a:cxn>
                <a:cxn ang="0">
                  <a:pos x="1090" y="905"/>
                </a:cxn>
                <a:cxn ang="0">
                  <a:pos x="1084" y="913"/>
                </a:cxn>
                <a:cxn ang="0">
                  <a:pos x="1080" y="921"/>
                </a:cxn>
                <a:cxn ang="0">
                  <a:pos x="1073" y="926"/>
                </a:cxn>
                <a:cxn ang="0">
                  <a:pos x="1068" y="932"/>
                </a:cxn>
                <a:cxn ang="0">
                  <a:pos x="1060" y="936"/>
                </a:cxn>
                <a:cxn ang="0">
                  <a:pos x="1053" y="941"/>
                </a:cxn>
                <a:cxn ang="0">
                  <a:pos x="1047" y="941"/>
                </a:cxn>
                <a:cxn ang="0">
                  <a:pos x="1045" y="941"/>
                </a:cxn>
                <a:cxn ang="0">
                  <a:pos x="1043" y="941"/>
                </a:cxn>
                <a:cxn ang="0">
                  <a:pos x="1043" y="943"/>
                </a:cxn>
                <a:cxn ang="0">
                  <a:pos x="1035" y="946"/>
                </a:cxn>
                <a:cxn ang="0">
                  <a:pos x="1024" y="947"/>
                </a:cxn>
                <a:cxn ang="0">
                  <a:pos x="1019" y="947"/>
                </a:cxn>
                <a:cxn ang="0">
                  <a:pos x="1016" y="947"/>
                </a:cxn>
                <a:cxn ang="0">
                  <a:pos x="1015" y="947"/>
                </a:cxn>
                <a:cxn ang="0">
                  <a:pos x="1015" y="948"/>
                </a:cxn>
                <a:cxn ang="0">
                  <a:pos x="86" y="948"/>
                </a:cxn>
                <a:cxn ang="0">
                  <a:pos x="65" y="946"/>
                </a:cxn>
                <a:cxn ang="0">
                  <a:pos x="48" y="941"/>
                </a:cxn>
                <a:cxn ang="0">
                  <a:pos x="32" y="932"/>
                </a:cxn>
                <a:cxn ang="0">
                  <a:pos x="20" y="921"/>
                </a:cxn>
                <a:cxn ang="0">
                  <a:pos x="11" y="905"/>
                </a:cxn>
                <a:cxn ang="0">
                  <a:pos x="4" y="887"/>
                </a:cxn>
                <a:cxn ang="0">
                  <a:pos x="0" y="865"/>
                </a:cxn>
                <a:cxn ang="0">
                  <a:pos x="0" y="842"/>
                </a:cxn>
                <a:cxn ang="0">
                  <a:pos x="0" y="107"/>
                </a:cxn>
                <a:cxn ang="0">
                  <a:pos x="0" y="81"/>
                </a:cxn>
                <a:cxn ang="0">
                  <a:pos x="4" y="59"/>
                </a:cxn>
                <a:cxn ang="0">
                  <a:pos x="11" y="41"/>
                </a:cxn>
                <a:cxn ang="0">
                  <a:pos x="20" y="26"/>
                </a:cxn>
                <a:cxn ang="0">
                  <a:pos x="32" y="14"/>
                </a:cxn>
                <a:cxn ang="0">
                  <a:pos x="48" y="6"/>
                </a:cxn>
                <a:cxn ang="0">
                  <a:pos x="65" y="2"/>
                </a:cxn>
                <a:cxn ang="0">
                  <a:pos x="86" y="0"/>
                </a:cxn>
              </a:cxnLst>
              <a:rect l="0" t="0" r="r" b="b"/>
              <a:pathLst>
                <a:path w="1102" h="948">
                  <a:moveTo>
                    <a:pt x="86" y="0"/>
                  </a:moveTo>
                  <a:lnTo>
                    <a:pt x="1015" y="0"/>
                  </a:lnTo>
                  <a:lnTo>
                    <a:pt x="1035" y="2"/>
                  </a:lnTo>
                  <a:lnTo>
                    <a:pt x="1053" y="6"/>
                  </a:lnTo>
                  <a:lnTo>
                    <a:pt x="1060" y="9"/>
                  </a:lnTo>
                  <a:lnTo>
                    <a:pt x="1068" y="14"/>
                  </a:lnTo>
                  <a:lnTo>
                    <a:pt x="1080" y="26"/>
                  </a:lnTo>
                  <a:lnTo>
                    <a:pt x="1090" y="41"/>
                  </a:lnTo>
                  <a:lnTo>
                    <a:pt x="1096" y="59"/>
                  </a:lnTo>
                  <a:lnTo>
                    <a:pt x="1098" y="69"/>
                  </a:lnTo>
                  <a:lnTo>
                    <a:pt x="1101" y="81"/>
                  </a:lnTo>
                  <a:lnTo>
                    <a:pt x="1102" y="107"/>
                  </a:lnTo>
                  <a:lnTo>
                    <a:pt x="1102" y="842"/>
                  </a:lnTo>
                  <a:lnTo>
                    <a:pt x="1101" y="853"/>
                  </a:lnTo>
                  <a:lnTo>
                    <a:pt x="1101" y="865"/>
                  </a:lnTo>
                  <a:lnTo>
                    <a:pt x="1098" y="876"/>
                  </a:lnTo>
                  <a:lnTo>
                    <a:pt x="1096" y="887"/>
                  </a:lnTo>
                  <a:lnTo>
                    <a:pt x="1092" y="895"/>
                  </a:lnTo>
                  <a:lnTo>
                    <a:pt x="1090" y="905"/>
                  </a:lnTo>
                  <a:lnTo>
                    <a:pt x="1084" y="913"/>
                  </a:lnTo>
                  <a:lnTo>
                    <a:pt x="1080" y="921"/>
                  </a:lnTo>
                  <a:lnTo>
                    <a:pt x="1073" y="926"/>
                  </a:lnTo>
                  <a:lnTo>
                    <a:pt x="1068" y="932"/>
                  </a:lnTo>
                  <a:lnTo>
                    <a:pt x="1060" y="936"/>
                  </a:lnTo>
                  <a:lnTo>
                    <a:pt x="1053" y="941"/>
                  </a:lnTo>
                  <a:lnTo>
                    <a:pt x="1047" y="941"/>
                  </a:lnTo>
                  <a:lnTo>
                    <a:pt x="1045" y="941"/>
                  </a:lnTo>
                  <a:lnTo>
                    <a:pt x="1043" y="941"/>
                  </a:lnTo>
                  <a:lnTo>
                    <a:pt x="1043" y="943"/>
                  </a:lnTo>
                  <a:lnTo>
                    <a:pt x="1035" y="946"/>
                  </a:lnTo>
                  <a:lnTo>
                    <a:pt x="1024" y="947"/>
                  </a:lnTo>
                  <a:lnTo>
                    <a:pt x="1019" y="947"/>
                  </a:lnTo>
                  <a:lnTo>
                    <a:pt x="1016" y="947"/>
                  </a:lnTo>
                  <a:lnTo>
                    <a:pt x="1015" y="947"/>
                  </a:lnTo>
                  <a:lnTo>
                    <a:pt x="1015" y="948"/>
                  </a:lnTo>
                  <a:lnTo>
                    <a:pt x="86" y="948"/>
                  </a:lnTo>
                  <a:lnTo>
                    <a:pt x="65" y="946"/>
                  </a:lnTo>
                  <a:lnTo>
                    <a:pt x="48" y="941"/>
                  </a:lnTo>
                  <a:lnTo>
                    <a:pt x="32" y="932"/>
                  </a:lnTo>
                  <a:lnTo>
                    <a:pt x="20" y="921"/>
                  </a:lnTo>
                  <a:lnTo>
                    <a:pt x="11" y="905"/>
                  </a:lnTo>
                  <a:lnTo>
                    <a:pt x="4" y="887"/>
                  </a:lnTo>
                  <a:lnTo>
                    <a:pt x="0" y="865"/>
                  </a:lnTo>
                  <a:lnTo>
                    <a:pt x="0" y="842"/>
                  </a:lnTo>
                  <a:lnTo>
                    <a:pt x="0" y="107"/>
                  </a:lnTo>
                  <a:lnTo>
                    <a:pt x="0" y="81"/>
                  </a:lnTo>
                  <a:lnTo>
                    <a:pt x="4" y="59"/>
                  </a:lnTo>
                  <a:lnTo>
                    <a:pt x="11" y="41"/>
                  </a:lnTo>
                  <a:lnTo>
                    <a:pt x="20" y="26"/>
                  </a:lnTo>
                  <a:lnTo>
                    <a:pt x="32" y="14"/>
                  </a:lnTo>
                  <a:lnTo>
                    <a:pt x="48" y="6"/>
                  </a:lnTo>
                  <a:lnTo>
                    <a:pt x="65" y="2"/>
                  </a:lnTo>
                  <a:lnTo>
                    <a:pt x="86" y="0"/>
                  </a:lnTo>
                </a:path>
              </a:pathLst>
            </a:custGeom>
            <a:noFill/>
            <a:ln w="22225">
              <a:solidFill>
                <a:srgbClr val="666666"/>
              </a:solidFill>
              <a:prstDash val="solid"/>
              <a:round/>
              <a:headEnd/>
              <a:tailEnd/>
            </a:ln>
          </p:spPr>
          <p:txBody>
            <a:bodyPr/>
            <a:lstStyle/>
            <a:p>
              <a:endParaRPr lang="en-US" sz="1100" dirty="0">
                <a:latin typeface="Calibri" pitchFamily="34" charset="0"/>
              </a:endParaRPr>
            </a:p>
          </p:txBody>
        </p:sp>
        <p:sp>
          <p:nvSpPr>
            <p:cNvPr id="3034163" name="Freeform 51"/>
            <p:cNvSpPr>
              <a:spLocks/>
            </p:cNvSpPr>
            <p:nvPr/>
          </p:nvSpPr>
          <p:spPr bwMode="auto">
            <a:xfrm>
              <a:off x="2304" y="2081"/>
              <a:ext cx="811" cy="422"/>
            </a:xfrm>
            <a:custGeom>
              <a:avLst/>
              <a:gdLst/>
              <a:ahLst/>
              <a:cxnLst>
                <a:cxn ang="0">
                  <a:pos x="2433" y="1239"/>
                </a:cxn>
                <a:cxn ang="0">
                  <a:pos x="2352" y="1244"/>
                </a:cxn>
                <a:cxn ang="0">
                  <a:pos x="2274" y="1250"/>
                </a:cxn>
                <a:cxn ang="0">
                  <a:pos x="2198" y="1254"/>
                </a:cxn>
                <a:cxn ang="0">
                  <a:pos x="2124" y="1259"/>
                </a:cxn>
                <a:cxn ang="0">
                  <a:pos x="2049" y="1261"/>
                </a:cxn>
                <a:cxn ang="0">
                  <a:pos x="1976" y="1264"/>
                </a:cxn>
                <a:cxn ang="0">
                  <a:pos x="1905" y="1265"/>
                </a:cxn>
                <a:cxn ang="0">
                  <a:pos x="1837" y="1266"/>
                </a:cxn>
                <a:cxn ang="0">
                  <a:pos x="1767" y="1265"/>
                </a:cxn>
                <a:cxn ang="0">
                  <a:pos x="1701" y="1265"/>
                </a:cxn>
                <a:cxn ang="0">
                  <a:pos x="1571" y="1261"/>
                </a:cxn>
                <a:cxn ang="0">
                  <a:pos x="1507" y="1257"/>
                </a:cxn>
                <a:cxn ang="0">
                  <a:pos x="1445" y="1253"/>
                </a:cxn>
                <a:cxn ang="0">
                  <a:pos x="1326" y="1243"/>
                </a:cxn>
                <a:cxn ang="0">
                  <a:pos x="1210" y="1228"/>
                </a:cxn>
                <a:cxn ang="0">
                  <a:pos x="1154" y="1220"/>
                </a:cxn>
                <a:cxn ang="0">
                  <a:pos x="1101" y="1212"/>
                </a:cxn>
                <a:cxn ang="0">
                  <a:pos x="996" y="1190"/>
                </a:cxn>
                <a:cxn ang="0">
                  <a:pos x="945" y="1177"/>
                </a:cxn>
                <a:cxn ang="0">
                  <a:pos x="897" y="1167"/>
                </a:cxn>
                <a:cxn ang="0">
                  <a:pos x="848" y="1152"/>
                </a:cxn>
                <a:cxn ang="0">
                  <a:pos x="802" y="1138"/>
                </a:cxn>
                <a:cxn ang="0">
                  <a:pos x="757" y="1123"/>
                </a:cxn>
                <a:cxn ang="0">
                  <a:pos x="714" y="1109"/>
                </a:cxn>
                <a:cxn ang="0">
                  <a:pos x="671" y="1091"/>
                </a:cxn>
                <a:cxn ang="0">
                  <a:pos x="630" y="1075"/>
                </a:cxn>
                <a:cxn ang="0">
                  <a:pos x="590" y="1057"/>
                </a:cxn>
                <a:cxn ang="0">
                  <a:pos x="553" y="1040"/>
                </a:cxn>
                <a:cxn ang="0">
                  <a:pos x="515" y="1018"/>
                </a:cxn>
                <a:cxn ang="0">
                  <a:pos x="479" y="997"/>
                </a:cxn>
                <a:cxn ang="0">
                  <a:pos x="444" y="975"/>
                </a:cxn>
                <a:cxn ang="0">
                  <a:pos x="411" y="955"/>
                </a:cxn>
                <a:cxn ang="0">
                  <a:pos x="378" y="930"/>
                </a:cxn>
                <a:cxn ang="0">
                  <a:pos x="348" y="907"/>
                </a:cxn>
                <a:cxn ang="0">
                  <a:pos x="318" y="882"/>
                </a:cxn>
                <a:cxn ang="0">
                  <a:pos x="291" y="858"/>
                </a:cxn>
                <a:cxn ang="0">
                  <a:pos x="238" y="803"/>
                </a:cxn>
                <a:cxn ang="0">
                  <a:pos x="213" y="775"/>
                </a:cxn>
                <a:cxn ang="0">
                  <a:pos x="191" y="747"/>
                </a:cxn>
                <a:cxn ang="0">
                  <a:pos x="149" y="686"/>
                </a:cxn>
                <a:cxn ang="0">
                  <a:pos x="130" y="654"/>
                </a:cxn>
                <a:cxn ang="0">
                  <a:pos x="113" y="624"/>
                </a:cxn>
                <a:cxn ang="0">
                  <a:pos x="96" y="590"/>
                </a:cxn>
                <a:cxn ang="0">
                  <a:pos x="81" y="556"/>
                </a:cxn>
                <a:cxn ang="0">
                  <a:pos x="55" y="486"/>
                </a:cxn>
                <a:cxn ang="0">
                  <a:pos x="42" y="449"/>
                </a:cxn>
                <a:cxn ang="0">
                  <a:pos x="33" y="413"/>
                </a:cxn>
                <a:cxn ang="0">
                  <a:pos x="18" y="337"/>
                </a:cxn>
                <a:cxn ang="0">
                  <a:pos x="11" y="297"/>
                </a:cxn>
                <a:cxn ang="0">
                  <a:pos x="7" y="257"/>
                </a:cxn>
                <a:cxn ang="0">
                  <a:pos x="3" y="216"/>
                </a:cxn>
                <a:cxn ang="0">
                  <a:pos x="1" y="175"/>
                </a:cxn>
                <a:cxn ang="0">
                  <a:pos x="0" y="131"/>
                </a:cxn>
                <a:cxn ang="0">
                  <a:pos x="1" y="89"/>
                </a:cxn>
                <a:cxn ang="0">
                  <a:pos x="3" y="44"/>
                </a:cxn>
                <a:cxn ang="0">
                  <a:pos x="7" y="0"/>
                </a:cxn>
              </a:cxnLst>
              <a:rect l="0" t="0" r="r" b="b"/>
              <a:pathLst>
                <a:path w="2433" h="1266">
                  <a:moveTo>
                    <a:pt x="2433" y="1239"/>
                  </a:moveTo>
                  <a:lnTo>
                    <a:pt x="2352" y="1244"/>
                  </a:lnTo>
                  <a:lnTo>
                    <a:pt x="2274" y="1250"/>
                  </a:lnTo>
                  <a:lnTo>
                    <a:pt x="2198" y="1254"/>
                  </a:lnTo>
                  <a:lnTo>
                    <a:pt x="2124" y="1259"/>
                  </a:lnTo>
                  <a:lnTo>
                    <a:pt x="2049" y="1261"/>
                  </a:lnTo>
                  <a:lnTo>
                    <a:pt x="1976" y="1264"/>
                  </a:lnTo>
                  <a:lnTo>
                    <a:pt x="1905" y="1265"/>
                  </a:lnTo>
                  <a:lnTo>
                    <a:pt x="1837" y="1266"/>
                  </a:lnTo>
                  <a:lnTo>
                    <a:pt x="1767" y="1265"/>
                  </a:lnTo>
                  <a:lnTo>
                    <a:pt x="1701" y="1265"/>
                  </a:lnTo>
                  <a:lnTo>
                    <a:pt x="1571" y="1261"/>
                  </a:lnTo>
                  <a:lnTo>
                    <a:pt x="1507" y="1257"/>
                  </a:lnTo>
                  <a:lnTo>
                    <a:pt x="1445" y="1253"/>
                  </a:lnTo>
                  <a:lnTo>
                    <a:pt x="1326" y="1243"/>
                  </a:lnTo>
                  <a:lnTo>
                    <a:pt x="1210" y="1228"/>
                  </a:lnTo>
                  <a:lnTo>
                    <a:pt x="1154" y="1220"/>
                  </a:lnTo>
                  <a:lnTo>
                    <a:pt x="1101" y="1212"/>
                  </a:lnTo>
                  <a:lnTo>
                    <a:pt x="996" y="1190"/>
                  </a:lnTo>
                  <a:lnTo>
                    <a:pt x="945" y="1177"/>
                  </a:lnTo>
                  <a:lnTo>
                    <a:pt x="897" y="1167"/>
                  </a:lnTo>
                  <a:lnTo>
                    <a:pt x="848" y="1152"/>
                  </a:lnTo>
                  <a:lnTo>
                    <a:pt x="802" y="1138"/>
                  </a:lnTo>
                  <a:lnTo>
                    <a:pt x="757" y="1123"/>
                  </a:lnTo>
                  <a:lnTo>
                    <a:pt x="714" y="1109"/>
                  </a:lnTo>
                  <a:lnTo>
                    <a:pt x="671" y="1091"/>
                  </a:lnTo>
                  <a:lnTo>
                    <a:pt x="630" y="1075"/>
                  </a:lnTo>
                  <a:lnTo>
                    <a:pt x="590" y="1057"/>
                  </a:lnTo>
                  <a:lnTo>
                    <a:pt x="553" y="1040"/>
                  </a:lnTo>
                  <a:lnTo>
                    <a:pt x="515" y="1018"/>
                  </a:lnTo>
                  <a:lnTo>
                    <a:pt x="479" y="997"/>
                  </a:lnTo>
                  <a:lnTo>
                    <a:pt x="444" y="975"/>
                  </a:lnTo>
                  <a:lnTo>
                    <a:pt x="411" y="955"/>
                  </a:lnTo>
                  <a:lnTo>
                    <a:pt x="378" y="930"/>
                  </a:lnTo>
                  <a:lnTo>
                    <a:pt x="348" y="907"/>
                  </a:lnTo>
                  <a:lnTo>
                    <a:pt x="318" y="882"/>
                  </a:lnTo>
                  <a:lnTo>
                    <a:pt x="291" y="858"/>
                  </a:lnTo>
                  <a:lnTo>
                    <a:pt x="238" y="803"/>
                  </a:lnTo>
                  <a:lnTo>
                    <a:pt x="213" y="775"/>
                  </a:lnTo>
                  <a:lnTo>
                    <a:pt x="191" y="747"/>
                  </a:lnTo>
                  <a:lnTo>
                    <a:pt x="149" y="686"/>
                  </a:lnTo>
                  <a:lnTo>
                    <a:pt x="130" y="654"/>
                  </a:lnTo>
                  <a:lnTo>
                    <a:pt x="113" y="624"/>
                  </a:lnTo>
                  <a:lnTo>
                    <a:pt x="96" y="590"/>
                  </a:lnTo>
                  <a:lnTo>
                    <a:pt x="81" y="556"/>
                  </a:lnTo>
                  <a:lnTo>
                    <a:pt x="55" y="486"/>
                  </a:lnTo>
                  <a:lnTo>
                    <a:pt x="42" y="449"/>
                  </a:lnTo>
                  <a:lnTo>
                    <a:pt x="33" y="413"/>
                  </a:lnTo>
                  <a:lnTo>
                    <a:pt x="18" y="337"/>
                  </a:lnTo>
                  <a:lnTo>
                    <a:pt x="11" y="297"/>
                  </a:lnTo>
                  <a:lnTo>
                    <a:pt x="7" y="257"/>
                  </a:lnTo>
                  <a:lnTo>
                    <a:pt x="3" y="216"/>
                  </a:lnTo>
                  <a:lnTo>
                    <a:pt x="1" y="175"/>
                  </a:lnTo>
                  <a:lnTo>
                    <a:pt x="0" y="131"/>
                  </a:lnTo>
                  <a:lnTo>
                    <a:pt x="1" y="89"/>
                  </a:lnTo>
                  <a:lnTo>
                    <a:pt x="3" y="44"/>
                  </a:lnTo>
                  <a:lnTo>
                    <a:pt x="7" y="0"/>
                  </a:lnTo>
                </a:path>
              </a:pathLst>
            </a:custGeom>
            <a:noFill/>
            <a:ln w="36513">
              <a:solidFill>
                <a:srgbClr val="000000"/>
              </a:solidFill>
              <a:prstDash val="solid"/>
              <a:round/>
              <a:headEnd/>
              <a:tailEnd/>
            </a:ln>
          </p:spPr>
          <p:txBody>
            <a:bodyPr/>
            <a:lstStyle/>
            <a:p>
              <a:endParaRPr lang="en-US" sz="1100" dirty="0">
                <a:latin typeface="Calibri" pitchFamily="34" charset="0"/>
              </a:endParaRPr>
            </a:p>
          </p:txBody>
        </p:sp>
        <p:sp>
          <p:nvSpPr>
            <p:cNvPr id="3034164" name="Freeform 52"/>
            <p:cNvSpPr>
              <a:spLocks/>
            </p:cNvSpPr>
            <p:nvPr/>
          </p:nvSpPr>
          <p:spPr bwMode="auto">
            <a:xfrm>
              <a:off x="3079" y="2466"/>
              <a:ext cx="72" cy="68"/>
            </a:xfrm>
            <a:custGeom>
              <a:avLst/>
              <a:gdLst/>
              <a:ahLst/>
              <a:cxnLst>
                <a:cxn ang="0">
                  <a:pos x="28" y="203"/>
                </a:cxn>
                <a:cxn ang="0">
                  <a:pos x="31" y="203"/>
                </a:cxn>
                <a:cxn ang="0">
                  <a:pos x="214" y="38"/>
                </a:cxn>
                <a:cxn ang="0">
                  <a:pos x="0" y="0"/>
                </a:cxn>
                <a:cxn ang="0">
                  <a:pos x="28" y="203"/>
                </a:cxn>
              </a:cxnLst>
              <a:rect l="0" t="0" r="r" b="b"/>
              <a:pathLst>
                <a:path w="214" h="203">
                  <a:moveTo>
                    <a:pt x="28" y="203"/>
                  </a:moveTo>
                  <a:lnTo>
                    <a:pt x="31" y="203"/>
                  </a:lnTo>
                  <a:lnTo>
                    <a:pt x="214" y="38"/>
                  </a:lnTo>
                  <a:lnTo>
                    <a:pt x="0" y="0"/>
                  </a:lnTo>
                  <a:lnTo>
                    <a:pt x="28" y="203"/>
                  </a:lnTo>
                  <a:close/>
                </a:path>
              </a:pathLst>
            </a:custGeom>
            <a:solidFill>
              <a:srgbClr val="000000"/>
            </a:solidFill>
            <a:ln w="9525">
              <a:noFill/>
              <a:round/>
              <a:headEnd/>
              <a:tailEnd/>
            </a:ln>
          </p:spPr>
          <p:txBody>
            <a:bodyPr/>
            <a:lstStyle/>
            <a:p>
              <a:endParaRPr lang="en-US" sz="1100" dirty="0">
                <a:latin typeface="Calibri" pitchFamily="34" charset="0"/>
              </a:endParaRPr>
            </a:p>
          </p:txBody>
        </p:sp>
        <p:sp>
          <p:nvSpPr>
            <p:cNvPr id="3034165" name="Freeform 53"/>
            <p:cNvSpPr>
              <a:spLocks/>
            </p:cNvSpPr>
            <p:nvPr/>
          </p:nvSpPr>
          <p:spPr bwMode="auto">
            <a:xfrm>
              <a:off x="4040" y="2283"/>
              <a:ext cx="368" cy="316"/>
            </a:xfrm>
            <a:custGeom>
              <a:avLst/>
              <a:gdLst/>
              <a:ahLst/>
              <a:cxnLst>
                <a:cxn ang="0">
                  <a:pos x="1104" y="106"/>
                </a:cxn>
                <a:cxn ang="0">
                  <a:pos x="1101" y="80"/>
                </a:cxn>
                <a:cxn ang="0">
                  <a:pos x="1098" y="68"/>
                </a:cxn>
                <a:cxn ang="0">
                  <a:pos x="1097" y="58"/>
                </a:cxn>
                <a:cxn ang="0">
                  <a:pos x="1090" y="41"/>
                </a:cxn>
                <a:cxn ang="0">
                  <a:pos x="1080" y="25"/>
                </a:cxn>
                <a:cxn ang="0">
                  <a:pos x="1068" y="13"/>
                </a:cxn>
                <a:cxn ang="0">
                  <a:pos x="1060" y="8"/>
                </a:cxn>
                <a:cxn ang="0">
                  <a:pos x="1053" y="5"/>
                </a:cxn>
                <a:cxn ang="0">
                  <a:pos x="1035" y="1"/>
                </a:cxn>
                <a:cxn ang="0">
                  <a:pos x="1015" y="0"/>
                </a:cxn>
                <a:cxn ang="0">
                  <a:pos x="86" y="0"/>
                </a:cxn>
                <a:cxn ang="0">
                  <a:pos x="66" y="1"/>
                </a:cxn>
                <a:cxn ang="0">
                  <a:pos x="48" y="5"/>
                </a:cxn>
                <a:cxn ang="0">
                  <a:pos x="33" y="13"/>
                </a:cxn>
                <a:cxn ang="0">
                  <a:pos x="21" y="25"/>
                </a:cxn>
                <a:cxn ang="0">
                  <a:pos x="11" y="41"/>
                </a:cxn>
                <a:cxn ang="0">
                  <a:pos x="4" y="58"/>
                </a:cxn>
                <a:cxn ang="0">
                  <a:pos x="0" y="80"/>
                </a:cxn>
                <a:cxn ang="0">
                  <a:pos x="0" y="106"/>
                </a:cxn>
                <a:cxn ang="0">
                  <a:pos x="0" y="841"/>
                </a:cxn>
                <a:cxn ang="0">
                  <a:pos x="0" y="864"/>
                </a:cxn>
                <a:cxn ang="0">
                  <a:pos x="4" y="886"/>
                </a:cxn>
                <a:cxn ang="0">
                  <a:pos x="11" y="904"/>
                </a:cxn>
                <a:cxn ang="0">
                  <a:pos x="21" y="920"/>
                </a:cxn>
                <a:cxn ang="0">
                  <a:pos x="33" y="931"/>
                </a:cxn>
                <a:cxn ang="0">
                  <a:pos x="48" y="941"/>
                </a:cxn>
                <a:cxn ang="0">
                  <a:pos x="66" y="945"/>
                </a:cxn>
                <a:cxn ang="0">
                  <a:pos x="86" y="947"/>
                </a:cxn>
                <a:cxn ang="0">
                  <a:pos x="1015" y="947"/>
                </a:cxn>
                <a:cxn ang="0">
                  <a:pos x="1015" y="946"/>
                </a:cxn>
                <a:cxn ang="0">
                  <a:pos x="1016" y="946"/>
                </a:cxn>
                <a:cxn ang="0">
                  <a:pos x="1019" y="946"/>
                </a:cxn>
                <a:cxn ang="0">
                  <a:pos x="1024" y="946"/>
                </a:cxn>
                <a:cxn ang="0">
                  <a:pos x="1035" y="945"/>
                </a:cxn>
                <a:cxn ang="0">
                  <a:pos x="1044" y="942"/>
                </a:cxn>
                <a:cxn ang="0">
                  <a:pos x="1044" y="941"/>
                </a:cxn>
                <a:cxn ang="0">
                  <a:pos x="1045" y="941"/>
                </a:cxn>
                <a:cxn ang="0">
                  <a:pos x="1048" y="941"/>
                </a:cxn>
                <a:cxn ang="0">
                  <a:pos x="1053" y="941"/>
                </a:cxn>
                <a:cxn ang="0">
                  <a:pos x="1060" y="935"/>
                </a:cxn>
                <a:cxn ang="0">
                  <a:pos x="1068" y="931"/>
                </a:cxn>
                <a:cxn ang="0">
                  <a:pos x="1074" y="926"/>
                </a:cxn>
                <a:cxn ang="0">
                  <a:pos x="1080" y="920"/>
                </a:cxn>
                <a:cxn ang="0">
                  <a:pos x="1085" y="912"/>
                </a:cxn>
                <a:cxn ang="0">
                  <a:pos x="1090" y="904"/>
                </a:cxn>
                <a:cxn ang="0">
                  <a:pos x="1093" y="894"/>
                </a:cxn>
                <a:cxn ang="0">
                  <a:pos x="1097" y="886"/>
                </a:cxn>
                <a:cxn ang="0">
                  <a:pos x="1098" y="875"/>
                </a:cxn>
                <a:cxn ang="0">
                  <a:pos x="1101" y="864"/>
                </a:cxn>
                <a:cxn ang="0">
                  <a:pos x="1101" y="857"/>
                </a:cxn>
                <a:cxn ang="0">
                  <a:pos x="1102" y="852"/>
                </a:cxn>
                <a:cxn ang="0">
                  <a:pos x="1104" y="841"/>
                </a:cxn>
                <a:cxn ang="0">
                  <a:pos x="1104" y="106"/>
                </a:cxn>
              </a:cxnLst>
              <a:rect l="0" t="0" r="r" b="b"/>
              <a:pathLst>
                <a:path w="1104" h="947">
                  <a:moveTo>
                    <a:pt x="1104" y="106"/>
                  </a:moveTo>
                  <a:lnTo>
                    <a:pt x="1101" y="80"/>
                  </a:lnTo>
                  <a:lnTo>
                    <a:pt x="1098" y="68"/>
                  </a:lnTo>
                  <a:lnTo>
                    <a:pt x="1097" y="58"/>
                  </a:lnTo>
                  <a:lnTo>
                    <a:pt x="1090" y="41"/>
                  </a:lnTo>
                  <a:lnTo>
                    <a:pt x="1080" y="25"/>
                  </a:lnTo>
                  <a:lnTo>
                    <a:pt x="1068" y="13"/>
                  </a:lnTo>
                  <a:lnTo>
                    <a:pt x="1060" y="8"/>
                  </a:lnTo>
                  <a:lnTo>
                    <a:pt x="1053" y="5"/>
                  </a:lnTo>
                  <a:lnTo>
                    <a:pt x="1035" y="1"/>
                  </a:lnTo>
                  <a:lnTo>
                    <a:pt x="1015" y="0"/>
                  </a:lnTo>
                  <a:lnTo>
                    <a:pt x="86" y="0"/>
                  </a:lnTo>
                  <a:lnTo>
                    <a:pt x="66" y="1"/>
                  </a:lnTo>
                  <a:lnTo>
                    <a:pt x="48" y="5"/>
                  </a:lnTo>
                  <a:lnTo>
                    <a:pt x="33" y="13"/>
                  </a:lnTo>
                  <a:lnTo>
                    <a:pt x="21" y="25"/>
                  </a:lnTo>
                  <a:lnTo>
                    <a:pt x="11" y="41"/>
                  </a:lnTo>
                  <a:lnTo>
                    <a:pt x="4" y="58"/>
                  </a:lnTo>
                  <a:lnTo>
                    <a:pt x="0" y="80"/>
                  </a:lnTo>
                  <a:lnTo>
                    <a:pt x="0" y="106"/>
                  </a:lnTo>
                  <a:lnTo>
                    <a:pt x="0" y="841"/>
                  </a:lnTo>
                  <a:lnTo>
                    <a:pt x="0" y="864"/>
                  </a:lnTo>
                  <a:lnTo>
                    <a:pt x="4" y="886"/>
                  </a:lnTo>
                  <a:lnTo>
                    <a:pt x="11" y="904"/>
                  </a:lnTo>
                  <a:lnTo>
                    <a:pt x="21" y="920"/>
                  </a:lnTo>
                  <a:lnTo>
                    <a:pt x="33" y="931"/>
                  </a:lnTo>
                  <a:lnTo>
                    <a:pt x="48" y="941"/>
                  </a:lnTo>
                  <a:lnTo>
                    <a:pt x="66" y="945"/>
                  </a:lnTo>
                  <a:lnTo>
                    <a:pt x="86" y="947"/>
                  </a:lnTo>
                  <a:lnTo>
                    <a:pt x="1015" y="947"/>
                  </a:lnTo>
                  <a:lnTo>
                    <a:pt x="1015" y="946"/>
                  </a:lnTo>
                  <a:lnTo>
                    <a:pt x="1016" y="946"/>
                  </a:lnTo>
                  <a:lnTo>
                    <a:pt x="1019" y="946"/>
                  </a:lnTo>
                  <a:lnTo>
                    <a:pt x="1024" y="946"/>
                  </a:lnTo>
                  <a:lnTo>
                    <a:pt x="1035" y="945"/>
                  </a:lnTo>
                  <a:lnTo>
                    <a:pt x="1044" y="942"/>
                  </a:lnTo>
                  <a:lnTo>
                    <a:pt x="1044" y="941"/>
                  </a:lnTo>
                  <a:lnTo>
                    <a:pt x="1045" y="941"/>
                  </a:lnTo>
                  <a:lnTo>
                    <a:pt x="1048" y="941"/>
                  </a:lnTo>
                  <a:lnTo>
                    <a:pt x="1053" y="941"/>
                  </a:lnTo>
                  <a:lnTo>
                    <a:pt x="1060" y="935"/>
                  </a:lnTo>
                  <a:lnTo>
                    <a:pt x="1068" y="931"/>
                  </a:lnTo>
                  <a:lnTo>
                    <a:pt x="1074" y="926"/>
                  </a:lnTo>
                  <a:lnTo>
                    <a:pt x="1080" y="920"/>
                  </a:lnTo>
                  <a:lnTo>
                    <a:pt x="1085" y="912"/>
                  </a:lnTo>
                  <a:lnTo>
                    <a:pt x="1090" y="904"/>
                  </a:lnTo>
                  <a:lnTo>
                    <a:pt x="1093" y="894"/>
                  </a:lnTo>
                  <a:lnTo>
                    <a:pt x="1097" y="886"/>
                  </a:lnTo>
                  <a:lnTo>
                    <a:pt x="1098" y="875"/>
                  </a:lnTo>
                  <a:lnTo>
                    <a:pt x="1101" y="864"/>
                  </a:lnTo>
                  <a:lnTo>
                    <a:pt x="1101" y="857"/>
                  </a:lnTo>
                  <a:lnTo>
                    <a:pt x="1102" y="852"/>
                  </a:lnTo>
                  <a:lnTo>
                    <a:pt x="1104" y="841"/>
                  </a:lnTo>
                  <a:lnTo>
                    <a:pt x="1104" y="106"/>
                  </a:lnTo>
                  <a:close/>
                </a:path>
              </a:pathLst>
            </a:custGeom>
            <a:solidFill>
              <a:srgbClr val="FFC425"/>
            </a:solidFill>
            <a:ln w="9525" cap="flat" cmpd="sng">
              <a:noFill/>
              <a:prstDash val="solid"/>
              <a:round/>
              <a:headEnd type="none" w="med" len="med"/>
              <a:tailEnd type="none" w="med" len="med"/>
            </a:ln>
            <a:effectLst/>
          </p:spPr>
          <p:txBody>
            <a:bodyPr tIns="0" bIns="0" anchor="ctr"/>
            <a:lstStyle/>
            <a:p>
              <a:endParaRPr lang="en-US" sz="1100" dirty="0">
                <a:latin typeface="Calibri" pitchFamily="34" charset="0"/>
              </a:endParaRPr>
            </a:p>
          </p:txBody>
        </p:sp>
        <p:sp>
          <p:nvSpPr>
            <p:cNvPr id="3034166" name="Freeform 54"/>
            <p:cNvSpPr>
              <a:spLocks/>
            </p:cNvSpPr>
            <p:nvPr/>
          </p:nvSpPr>
          <p:spPr bwMode="auto">
            <a:xfrm>
              <a:off x="4040" y="2283"/>
              <a:ext cx="368" cy="316"/>
            </a:xfrm>
            <a:custGeom>
              <a:avLst/>
              <a:gdLst/>
              <a:ahLst/>
              <a:cxnLst>
                <a:cxn ang="0">
                  <a:pos x="1104" y="106"/>
                </a:cxn>
                <a:cxn ang="0">
                  <a:pos x="1104" y="841"/>
                </a:cxn>
                <a:cxn ang="0">
                  <a:pos x="1102" y="852"/>
                </a:cxn>
                <a:cxn ang="0">
                  <a:pos x="1101" y="857"/>
                </a:cxn>
                <a:cxn ang="0">
                  <a:pos x="1101" y="864"/>
                </a:cxn>
                <a:cxn ang="0">
                  <a:pos x="1098" y="875"/>
                </a:cxn>
                <a:cxn ang="0">
                  <a:pos x="1097" y="886"/>
                </a:cxn>
                <a:cxn ang="0">
                  <a:pos x="1093" y="894"/>
                </a:cxn>
                <a:cxn ang="0">
                  <a:pos x="1090" y="904"/>
                </a:cxn>
                <a:cxn ang="0">
                  <a:pos x="1085" y="912"/>
                </a:cxn>
                <a:cxn ang="0">
                  <a:pos x="1080" y="920"/>
                </a:cxn>
                <a:cxn ang="0">
                  <a:pos x="1074" y="926"/>
                </a:cxn>
                <a:cxn ang="0">
                  <a:pos x="1068" y="931"/>
                </a:cxn>
                <a:cxn ang="0">
                  <a:pos x="1060" y="935"/>
                </a:cxn>
                <a:cxn ang="0">
                  <a:pos x="1053" y="941"/>
                </a:cxn>
                <a:cxn ang="0">
                  <a:pos x="1048" y="941"/>
                </a:cxn>
                <a:cxn ang="0">
                  <a:pos x="1045" y="941"/>
                </a:cxn>
                <a:cxn ang="0">
                  <a:pos x="1044" y="941"/>
                </a:cxn>
                <a:cxn ang="0">
                  <a:pos x="1044" y="942"/>
                </a:cxn>
                <a:cxn ang="0">
                  <a:pos x="1035" y="945"/>
                </a:cxn>
                <a:cxn ang="0">
                  <a:pos x="1024" y="946"/>
                </a:cxn>
                <a:cxn ang="0">
                  <a:pos x="1019" y="946"/>
                </a:cxn>
                <a:cxn ang="0">
                  <a:pos x="1016" y="946"/>
                </a:cxn>
                <a:cxn ang="0">
                  <a:pos x="1015" y="946"/>
                </a:cxn>
                <a:cxn ang="0">
                  <a:pos x="1015" y="947"/>
                </a:cxn>
                <a:cxn ang="0">
                  <a:pos x="86" y="947"/>
                </a:cxn>
                <a:cxn ang="0">
                  <a:pos x="66" y="945"/>
                </a:cxn>
                <a:cxn ang="0">
                  <a:pos x="48" y="941"/>
                </a:cxn>
                <a:cxn ang="0">
                  <a:pos x="33" y="931"/>
                </a:cxn>
                <a:cxn ang="0">
                  <a:pos x="21" y="920"/>
                </a:cxn>
                <a:cxn ang="0">
                  <a:pos x="11" y="904"/>
                </a:cxn>
                <a:cxn ang="0">
                  <a:pos x="4" y="886"/>
                </a:cxn>
                <a:cxn ang="0">
                  <a:pos x="0" y="864"/>
                </a:cxn>
                <a:cxn ang="0">
                  <a:pos x="0" y="841"/>
                </a:cxn>
                <a:cxn ang="0">
                  <a:pos x="0" y="106"/>
                </a:cxn>
                <a:cxn ang="0">
                  <a:pos x="0" y="80"/>
                </a:cxn>
                <a:cxn ang="0">
                  <a:pos x="4" y="58"/>
                </a:cxn>
                <a:cxn ang="0">
                  <a:pos x="11" y="41"/>
                </a:cxn>
                <a:cxn ang="0">
                  <a:pos x="21" y="25"/>
                </a:cxn>
                <a:cxn ang="0">
                  <a:pos x="33" y="13"/>
                </a:cxn>
                <a:cxn ang="0">
                  <a:pos x="48" y="5"/>
                </a:cxn>
                <a:cxn ang="0">
                  <a:pos x="66" y="1"/>
                </a:cxn>
                <a:cxn ang="0">
                  <a:pos x="86" y="0"/>
                </a:cxn>
                <a:cxn ang="0">
                  <a:pos x="1015" y="0"/>
                </a:cxn>
                <a:cxn ang="0">
                  <a:pos x="1035" y="1"/>
                </a:cxn>
                <a:cxn ang="0">
                  <a:pos x="1053" y="5"/>
                </a:cxn>
                <a:cxn ang="0">
                  <a:pos x="1060" y="8"/>
                </a:cxn>
                <a:cxn ang="0">
                  <a:pos x="1068" y="13"/>
                </a:cxn>
                <a:cxn ang="0">
                  <a:pos x="1080" y="25"/>
                </a:cxn>
                <a:cxn ang="0">
                  <a:pos x="1090" y="41"/>
                </a:cxn>
                <a:cxn ang="0">
                  <a:pos x="1097" y="58"/>
                </a:cxn>
                <a:cxn ang="0">
                  <a:pos x="1098" y="68"/>
                </a:cxn>
                <a:cxn ang="0">
                  <a:pos x="1101" y="80"/>
                </a:cxn>
                <a:cxn ang="0">
                  <a:pos x="1104" y="106"/>
                </a:cxn>
              </a:cxnLst>
              <a:rect l="0" t="0" r="r" b="b"/>
              <a:pathLst>
                <a:path w="1104" h="947">
                  <a:moveTo>
                    <a:pt x="1104" y="106"/>
                  </a:moveTo>
                  <a:lnTo>
                    <a:pt x="1104" y="841"/>
                  </a:lnTo>
                  <a:lnTo>
                    <a:pt x="1102" y="852"/>
                  </a:lnTo>
                  <a:lnTo>
                    <a:pt x="1101" y="857"/>
                  </a:lnTo>
                  <a:lnTo>
                    <a:pt x="1101" y="864"/>
                  </a:lnTo>
                  <a:lnTo>
                    <a:pt x="1098" y="875"/>
                  </a:lnTo>
                  <a:lnTo>
                    <a:pt x="1097" y="886"/>
                  </a:lnTo>
                  <a:lnTo>
                    <a:pt x="1093" y="894"/>
                  </a:lnTo>
                  <a:lnTo>
                    <a:pt x="1090" y="904"/>
                  </a:lnTo>
                  <a:lnTo>
                    <a:pt x="1085" y="912"/>
                  </a:lnTo>
                  <a:lnTo>
                    <a:pt x="1080" y="920"/>
                  </a:lnTo>
                  <a:lnTo>
                    <a:pt x="1074" y="926"/>
                  </a:lnTo>
                  <a:lnTo>
                    <a:pt x="1068" y="931"/>
                  </a:lnTo>
                  <a:lnTo>
                    <a:pt x="1060" y="935"/>
                  </a:lnTo>
                  <a:lnTo>
                    <a:pt x="1053" y="941"/>
                  </a:lnTo>
                  <a:lnTo>
                    <a:pt x="1048" y="941"/>
                  </a:lnTo>
                  <a:lnTo>
                    <a:pt x="1045" y="941"/>
                  </a:lnTo>
                  <a:lnTo>
                    <a:pt x="1044" y="941"/>
                  </a:lnTo>
                  <a:lnTo>
                    <a:pt x="1044" y="942"/>
                  </a:lnTo>
                  <a:lnTo>
                    <a:pt x="1035" y="945"/>
                  </a:lnTo>
                  <a:lnTo>
                    <a:pt x="1024" y="946"/>
                  </a:lnTo>
                  <a:lnTo>
                    <a:pt x="1019" y="946"/>
                  </a:lnTo>
                  <a:lnTo>
                    <a:pt x="1016" y="946"/>
                  </a:lnTo>
                  <a:lnTo>
                    <a:pt x="1015" y="946"/>
                  </a:lnTo>
                  <a:lnTo>
                    <a:pt x="1015" y="947"/>
                  </a:lnTo>
                  <a:lnTo>
                    <a:pt x="86" y="947"/>
                  </a:lnTo>
                  <a:lnTo>
                    <a:pt x="66" y="945"/>
                  </a:lnTo>
                  <a:lnTo>
                    <a:pt x="48" y="941"/>
                  </a:lnTo>
                  <a:lnTo>
                    <a:pt x="33" y="931"/>
                  </a:lnTo>
                  <a:lnTo>
                    <a:pt x="21" y="920"/>
                  </a:lnTo>
                  <a:lnTo>
                    <a:pt x="11" y="904"/>
                  </a:lnTo>
                  <a:lnTo>
                    <a:pt x="4" y="886"/>
                  </a:lnTo>
                  <a:lnTo>
                    <a:pt x="0" y="864"/>
                  </a:lnTo>
                  <a:lnTo>
                    <a:pt x="0" y="841"/>
                  </a:lnTo>
                  <a:lnTo>
                    <a:pt x="0" y="106"/>
                  </a:lnTo>
                  <a:lnTo>
                    <a:pt x="0" y="80"/>
                  </a:lnTo>
                  <a:lnTo>
                    <a:pt x="4" y="58"/>
                  </a:lnTo>
                  <a:lnTo>
                    <a:pt x="11" y="41"/>
                  </a:lnTo>
                  <a:lnTo>
                    <a:pt x="21" y="25"/>
                  </a:lnTo>
                  <a:lnTo>
                    <a:pt x="33" y="13"/>
                  </a:lnTo>
                  <a:lnTo>
                    <a:pt x="48" y="5"/>
                  </a:lnTo>
                  <a:lnTo>
                    <a:pt x="66" y="1"/>
                  </a:lnTo>
                  <a:lnTo>
                    <a:pt x="86" y="0"/>
                  </a:lnTo>
                  <a:lnTo>
                    <a:pt x="1015" y="0"/>
                  </a:lnTo>
                  <a:lnTo>
                    <a:pt x="1035" y="1"/>
                  </a:lnTo>
                  <a:lnTo>
                    <a:pt x="1053" y="5"/>
                  </a:lnTo>
                  <a:lnTo>
                    <a:pt x="1060" y="8"/>
                  </a:lnTo>
                  <a:lnTo>
                    <a:pt x="1068" y="13"/>
                  </a:lnTo>
                  <a:lnTo>
                    <a:pt x="1080" y="25"/>
                  </a:lnTo>
                  <a:lnTo>
                    <a:pt x="1090" y="41"/>
                  </a:lnTo>
                  <a:lnTo>
                    <a:pt x="1097" y="58"/>
                  </a:lnTo>
                  <a:lnTo>
                    <a:pt x="1098" y="68"/>
                  </a:lnTo>
                  <a:lnTo>
                    <a:pt x="1101" y="80"/>
                  </a:lnTo>
                  <a:lnTo>
                    <a:pt x="1104" y="106"/>
                  </a:lnTo>
                </a:path>
              </a:pathLst>
            </a:custGeom>
            <a:noFill/>
            <a:ln w="22225">
              <a:solidFill>
                <a:srgbClr val="666666"/>
              </a:solidFill>
              <a:prstDash val="solid"/>
              <a:round/>
              <a:headEnd/>
              <a:tailEnd/>
            </a:ln>
          </p:spPr>
          <p:txBody>
            <a:bodyPr/>
            <a:lstStyle/>
            <a:p>
              <a:endParaRPr lang="en-US" sz="1100" dirty="0">
                <a:latin typeface="Calibri" pitchFamily="34" charset="0"/>
              </a:endParaRPr>
            </a:p>
          </p:txBody>
        </p:sp>
        <p:sp>
          <p:nvSpPr>
            <p:cNvPr id="3034167" name="Freeform 55"/>
            <p:cNvSpPr>
              <a:spLocks/>
            </p:cNvSpPr>
            <p:nvPr/>
          </p:nvSpPr>
          <p:spPr bwMode="auto">
            <a:xfrm>
              <a:off x="3962" y="2411"/>
              <a:ext cx="76" cy="65"/>
            </a:xfrm>
            <a:custGeom>
              <a:avLst/>
              <a:gdLst/>
              <a:ahLst/>
              <a:cxnLst>
                <a:cxn ang="0">
                  <a:pos x="227" y="90"/>
                </a:cxn>
                <a:cxn ang="0">
                  <a:pos x="0" y="0"/>
                </a:cxn>
                <a:cxn ang="0">
                  <a:pos x="0" y="196"/>
                </a:cxn>
                <a:cxn ang="0">
                  <a:pos x="227" y="90"/>
                </a:cxn>
              </a:cxnLst>
              <a:rect l="0" t="0" r="r" b="b"/>
              <a:pathLst>
                <a:path w="227" h="196">
                  <a:moveTo>
                    <a:pt x="227" y="90"/>
                  </a:moveTo>
                  <a:lnTo>
                    <a:pt x="0" y="0"/>
                  </a:lnTo>
                  <a:lnTo>
                    <a:pt x="0" y="196"/>
                  </a:lnTo>
                  <a:lnTo>
                    <a:pt x="227" y="90"/>
                  </a:lnTo>
                  <a:close/>
                </a:path>
              </a:pathLst>
            </a:custGeom>
            <a:solidFill>
              <a:srgbClr val="000000"/>
            </a:solidFill>
            <a:ln w="9525">
              <a:noFill/>
              <a:round/>
              <a:headEnd/>
              <a:tailEnd/>
            </a:ln>
          </p:spPr>
          <p:txBody>
            <a:bodyPr/>
            <a:lstStyle/>
            <a:p>
              <a:endParaRPr lang="en-US" sz="1100" dirty="0">
                <a:latin typeface="Calibri" pitchFamily="34" charset="0"/>
              </a:endParaRPr>
            </a:p>
          </p:txBody>
        </p:sp>
        <p:sp>
          <p:nvSpPr>
            <p:cNvPr id="3034168" name="Freeform 56"/>
            <p:cNvSpPr>
              <a:spLocks/>
            </p:cNvSpPr>
            <p:nvPr/>
          </p:nvSpPr>
          <p:spPr bwMode="auto">
            <a:xfrm>
              <a:off x="1529" y="1752"/>
              <a:ext cx="367" cy="316"/>
            </a:xfrm>
            <a:custGeom>
              <a:avLst/>
              <a:gdLst/>
              <a:ahLst/>
              <a:cxnLst>
                <a:cxn ang="0">
                  <a:pos x="86" y="0"/>
                </a:cxn>
                <a:cxn ang="0">
                  <a:pos x="66" y="2"/>
                </a:cxn>
                <a:cxn ang="0">
                  <a:pos x="48" y="6"/>
                </a:cxn>
                <a:cxn ang="0">
                  <a:pos x="33" y="14"/>
                </a:cxn>
                <a:cxn ang="0">
                  <a:pos x="21" y="26"/>
                </a:cxn>
                <a:cxn ang="0">
                  <a:pos x="11" y="41"/>
                </a:cxn>
                <a:cxn ang="0">
                  <a:pos x="4" y="59"/>
                </a:cxn>
                <a:cxn ang="0">
                  <a:pos x="0" y="81"/>
                </a:cxn>
                <a:cxn ang="0">
                  <a:pos x="0" y="107"/>
                </a:cxn>
                <a:cxn ang="0">
                  <a:pos x="0" y="842"/>
                </a:cxn>
                <a:cxn ang="0">
                  <a:pos x="0" y="865"/>
                </a:cxn>
                <a:cxn ang="0">
                  <a:pos x="4" y="887"/>
                </a:cxn>
                <a:cxn ang="0">
                  <a:pos x="11" y="905"/>
                </a:cxn>
                <a:cxn ang="0">
                  <a:pos x="21" y="921"/>
                </a:cxn>
                <a:cxn ang="0">
                  <a:pos x="33" y="932"/>
                </a:cxn>
                <a:cxn ang="0">
                  <a:pos x="48" y="941"/>
                </a:cxn>
                <a:cxn ang="0">
                  <a:pos x="66" y="946"/>
                </a:cxn>
                <a:cxn ang="0">
                  <a:pos x="86" y="948"/>
                </a:cxn>
                <a:cxn ang="0">
                  <a:pos x="1015" y="948"/>
                </a:cxn>
                <a:cxn ang="0">
                  <a:pos x="1015" y="947"/>
                </a:cxn>
                <a:cxn ang="0">
                  <a:pos x="1017" y="947"/>
                </a:cxn>
                <a:cxn ang="0">
                  <a:pos x="1019" y="947"/>
                </a:cxn>
                <a:cxn ang="0">
                  <a:pos x="1025" y="947"/>
                </a:cxn>
                <a:cxn ang="0">
                  <a:pos x="1036" y="946"/>
                </a:cxn>
                <a:cxn ang="0">
                  <a:pos x="1044" y="943"/>
                </a:cxn>
                <a:cxn ang="0">
                  <a:pos x="1044" y="941"/>
                </a:cxn>
                <a:cxn ang="0">
                  <a:pos x="1045" y="941"/>
                </a:cxn>
                <a:cxn ang="0">
                  <a:pos x="1048" y="941"/>
                </a:cxn>
                <a:cxn ang="0">
                  <a:pos x="1053" y="941"/>
                </a:cxn>
                <a:cxn ang="0">
                  <a:pos x="1060" y="936"/>
                </a:cxn>
                <a:cxn ang="0">
                  <a:pos x="1068" y="932"/>
                </a:cxn>
                <a:cxn ang="0">
                  <a:pos x="1074" y="926"/>
                </a:cxn>
                <a:cxn ang="0">
                  <a:pos x="1081" y="921"/>
                </a:cxn>
                <a:cxn ang="0">
                  <a:pos x="1085" y="913"/>
                </a:cxn>
                <a:cxn ang="0">
                  <a:pos x="1090" y="905"/>
                </a:cxn>
                <a:cxn ang="0">
                  <a:pos x="1093" y="895"/>
                </a:cxn>
                <a:cxn ang="0">
                  <a:pos x="1097" y="887"/>
                </a:cxn>
                <a:cxn ang="0">
                  <a:pos x="1098" y="876"/>
                </a:cxn>
                <a:cxn ang="0">
                  <a:pos x="1101" y="865"/>
                </a:cxn>
                <a:cxn ang="0">
                  <a:pos x="1101" y="853"/>
                </a:cxn>
                <a:cxn ang="0">
                  <a:pos x="1103" y="842"/>
                </a:cxn>
                <a:cxn ang="0">
                  <a:pos x="1103" y="107"/>
                </a:cxn>
                <a:cxn ang="0">
                  <a:pos x="1101" y="81"/>
                </a:cxn>
                <a:cxn ang="0">
                  <a:pos x="1098" y="69"/>
                </a:cxn>
                <a:cxn ang="0">
                  <a:pos x="1097" y="59"/>
                </a:cxn>
                <a:cxn ang="0">
                  <a:pos x="1090" y="41"/>
                </a:cxn>
                <a:cxn ang="0">
                  <a:pos x="1081" y="26"/>
                </a:cxn>
                <a:cxn ang="0">
                  <a:pos x="1068" y="14"/>
                </a:cxn>
                <a:cxn ang="0">
                  <a:pos x="1060" y="9"/>
                </a:cxn>
                <a:cxn ang="0">
                  <a:pos x="1053" y="6"/>
                </a:cxn>
                <a:cxn ang="0">
                  <a:pos x="1036" y="2"/>
                </a:cxn>
                <a:cxn ang="0">
                  <a:pos x="1015" y="0"/>
                </a:cxn>
                <a:cxn ang="0">
                  <a:pos x="86" y="0"/>
                </a:cxn>
              </a:cxnLst>
              <a:rect l="0" t="0" r="r" b="b"/>
              <a:pathLst>
                <a:path w="1103" h="948">
                  <a:moveTo>
                    <a:pt x="86" y="0"/>
                  </a:moveTo>
                  <a:lnTo>
                    <a:pt x="66" y="2"/>
                  </a:lnTo>
                  <a:lnTo>
                    <a:pt x="48" y="6"/>
                  </a:lnTo>
                  <a:lnTo>
                    <a:pt x="33" y="14"/>
                  </a:lnTo>
                  <a:lnTo>
                    <a:pt x="21" y="26"/>
                  </a:lnTo>
                  <a:lnTo>
                    <a:pt x="11" y="41"/>
                  </a:lnTo>
                  <a:lnTo>
                    <a:pt x="4" y="59"/>
                  </a:lnTo>
                  <a:lnTo>
                    <a:pt x="0" y="81"/>
                  </a:lnTo>
                  <a:lnTo>
                    <a:pt x="0" y="107"/>
                  </a:lnTo>
                  <a:lnTo>
                    <a:pt x="0" y="842"/>
                  </a:lnTo>
                  <a:lnTo>
                    <a:pt x="0" y="865"/>
                  </a:lnTo>
                  <a:lnTo>
                    <a:pt x="4" y="887"/>
                  </a:lnTo>
                  <a:lnTo>
                    <a:pt x="11" y="905"/>
                  </a:lnTo>
                  <a:lnTo>
                    <a:pt x="21" y="921"/>
                  </a:lnTo>
                  <a:lnTo>
                    <a:pt x="33" y="932"/>
                  </a:lnTo>
                  <a:lnTo>
                    <a:pt x="48" y="941"/>
                  </a:lnTo>
                  <a:lnTo>
                    <a:pt x="66" y="946"/>
                  </a:lnTo>
                  <a:lnTo>
                    <a:pt x="86" y="948"/>
                  </a:lnTo>
                  <a:lnTo>
                    <a:pt x="1015" y="948"/>
                  </a:lnTo>
                  <a:lnTo>
                    <a:pt x="1015" y="947"/>
                  </a:lnTo>
                  <a:lnTo>
                    <a:pt x="1017" y="947"/>
                  </a:lnTo>
                  <a:lnTo>
                    <a:pt x="1019" y="947"/>
                  </a:lnTo>
                  <a:lnTo>
                    <a:pt x="1025" y="947"/>
                  </a:lnTo>
                  <a:lnTo>
                    <a:pt x="1036" y="946"/>
                  </a:lnTo>
                  <a:lnTo>
                    <a:pt x="1044" y="943"/>
                  </a:lnTo>
                  <a:lnTo>
                    <a:pt x="1044" y="941"/>
                  </a:lnTo>
                  <a:lnTo>
                    <a:pt x="1045" y="941"/>
                  </a:lnTo>
                  <a:lnTo>
                    <a:pt x="1048" y="941"/>
                  </a:lnTo>
                  <a:lnTo>
                    <a:pt x="1053" y="941"/>
                  </a:lnTo>
                  <a:lnTo>
                    <a:pt x="1060" y="936"/>
                  </a:lnTo>
                  <a:lnTo>
                    <a:pt x="1068" y="932"/>
                  </a:lnTo>
                  <a:lnTo>
                    <a:pt x="1074" y="926"/>
                  </a:lnTo>
                  <a:lnTo>
                    <a:pt x="1081" y="921"/>
                  </a:lnTo>
                  <a:lnTo>
                    <a:pt x="1085" y="913"/>
                  </a:lnTo>
                  <a:lnTo>
                    <a:pt x="1090" y="905"/>
                  </a:lnTo>
                  <a:lnTo>
                    <a:pt x="1093" y="895"/>
                  </a:lnTo>
                  <a:lnTo>
                    <a:pt x="1097" y="887"/>
                  </a:lnTo>
                  <a:lnTo>
                    <a:pt x="1098" y="876"/>
                  </a:lnTo>
                  <a:lnTo>
                    <a:pt x="1101" y="865"/>
                  </a:lnTo>
                  <a:lnTo>
                    <a:pt x="1101" y="853"/>
                  </a:lnTo>
                  <a:lnTo>
                    <a:pt x="1103" y="842"/>
                  </a:lnTo>
                  <a:lnTo>
                    <a:pt x="1103" y="107"/>
                  </a:lnTo>
                  <a:lnTo>
                    <a:pt x="1101" y="81"/>
                  </a:lnTo>
                  <a:lnTo>
                    <a:pt x="1098" y="69"/>
                  </a:lnTo>
                  <a:lnTo>
                    <a:pt x="1097" y="59"/>
                  </a:lnTo>
                  <a:lnTo>
                    <a:pt x="1090" y="41"/>
                  </a:lnTo>
                  <a:lnTo>
                    <a:pt x="1081" y="26"/>
                  </a:lnTo>
                  <a:lnTo>
                    <a:pt x="1068" y="14"/>
                  </a:lnTo>
                  <a:lnTo>
                    <a:pt x="1060" y="9"/>
                  </a:lnTo>
                  <a:lnTo>
                    <a:pt x="1053" y="6"/>
                  </a:lnTo>
                  <a:lnTo>
                    <a:pt x="1036" y="2"/>
                  </a:lnTo>
                  <a:lnTo>
                    <a:pt x="1015" y="0"/>
                  </a:lnTo>
                  <a:lnTo>
                    <a:pt x="86" y="0"/>
                  </a:lnTo>
                  <a:close/>
                </a:path>
              </a:pathLst>
            </a:custGeom>
            <a:solidFill>
              <a:srgbClr val="FFC425"/>
            </a:solidFill>
            <a:ln w="9525" cap="flat" cmpd="sng">
              <a:noFill/>
              <a:prstDash val="solid"/>
              <a:round/>
              <a:headEnd type="none" w="med" len="med"/>
              <a:tailEnd type="none" w="med" len="med"/>
            </a:ln>
            <a:effectLst/>
          </p:spPr>
          <p:txBody>
            <a:bodyPr tIns="0" bIns="0" anchor="ctr"/>
            <a:lstStyle/>
            <a:p>
              <a:endParaRPr lang="en-US" sz="1100" dirty="0">
                <a:latin typeface="Calibri" pitchFamily="34" charset="0"/>
              </a:endParaRPr>
            </a:p>
          </p:txBody>
        </p:sp>
        <p:sp>
          <p:nvSpPr>
            <p:cNvPr id="3034169" name="Freeform 57"/>
            <p:cNvSpPr>
              <a:spLocks/>
            </p:cNvSpPr>
            <p:nvPr/>
          </p:nvSpPr>
          <p:spPr bwMode="auto">
            <a:xfrm>
              <a:off x="1529" y="1752"/>
              <a:ext cx="367" cy="316"/>
            </a:xfrm>
            <a:custGeom>
              <a:avLst/>
              <a:gdLst/>
              <a:ahLst/>
              <a:cxnLst>
                <a:cxn ang="0">
                  <a:pos x="86" y="0"/>
                </a:cxn>
                <a:cxn ang="0">
                  <a:pos x="1015" y="0"/>
                </a:cxn>
                <a:cxn ang="0">
                  <a:pos x="1036" y="2"/>
                </a:cxn>
                <a:cxn ang="0">
                  <a:pos x="1053" y="6"/>
                </a:cxn>
                <a:cxn ang="0">
                  <a:pos x="1060" y="9"/>
                </a:cxn>
                <a:cxn ang="0">
                  <a:pos x="1068" y="14"/>
                </a:cxn>
                <a:cxn ang="0">
                  <a:pos x="1081" y="26"/>
                </a:cxn>
                <a:cxn ang="0">
                  <a:pos x="1090" y="41"/>
                </a:cxn>
                <a:cxn ang="0">
                  <a:pos x="1097" y="59"/>
                </a:cxn>
                <a:cxn ang="0">
                  <a:pos x="1098" y="69"/>
                </a:cxn>
                <a:cxn ang="0">
                  <a:pos x="1101" y="81"/>
                </a:cxn>
                <a:cxn ang="0">
                  <a:pos x="1103" y="107"/>
                </a:cxn>
                <a:cxn ang="0">
                  <a:pos x="1103" y="842"/>
                </a:cxn>
                <a:cxn ang="0">
                  <a:pos x="1101" y="853"/>
                </a:cxn>
                <a:cxn ang="0">
                  <a:pos x="1101" y="865"/>
                </a:cxn>
                <a:cxn ang="0">
                  <a:pos x="1098" y="876"/>
                </a:cxn>
                <a:cxn ang="0">
                  <a:pos x="1097" y="887"/>
                </a:cxn>
                <a:cxn ang="0">
                  <a:pos x="1093" y="895"/>
                </a:cxn>
                <a:cxn ang="0">
                  <a:pos x="1090" y="905"/>
                </a:cxn>
                <a:cxn ang="0">
                  <a:pos x="1085" y="913"/>
                </a:cxn>
                <a:cxn ang="0">
                  <a:pos x="1081" y="921"/>
                </a:cxn>
                <a:cxn ang="0">
                  <a:pos x="1074" y="926"/>
                </a:cxn>
                <a:cxn ang="0">
                  <a:pos x="1068" y="932"/>
                </a:cxn>
                <a:cxn ang="0">
                  <a:pos x="1060" y="936"/>
                </a:cxn>
                <a:cxn ang="0">
                  <a:pos x="1053" y="941"/>
                </a:cxn>
                <a:cxn ang="0">
                  <a:pos x="1048" y="941"/>
                </a:cxn>
                <a:cxn ang="0">
                  <a:pos x="1045" y="941"/>
                </a:cxn>
                <a:cxn ang="0">
                  <a:pos x="1044" y="941"/>
                </a:cxn>
                <a:cxn ang="0">
                  <a:pos x="1044" y="943"/>
                </a:cxn>
                <a:cxn ang="0">
                  <a:pos x="1036" y="946"/>
                </a:cxn>
                <a:cxn ang="0">
                  <a:pos x="1025" y="947"/>
                </a:cxn>
                <a:cxn ang="0">
                  <a:pos x="1019" y="947"/>
                </a:cxn>
                <a:cxn ang="0">
                  <a:pos x="1017" y="947"/>
                </a:cxn>
                <a:cxn ang="0">
                  <a:pos x="1015" y="947"/>
                </a:cxn>
                <a:cxn ang="0">
                  <a:pos x="1015" y="948"/>
                </a:cxn>
                <a:cxn ang="0">
                  <a:pos x="86" y="948"/>
                </a:cxn>
                <a:cxn ang="0">
                  <a:pos x="66" y="946"/>
                </a:cxn>
                <a:cxn ang="0">
                  <a:pos x="48" y="941"/>
                </a:cxn>
                <a:cxn ang="0">
                  <a:pos x="33" y="932"/>
                </a:cxn>
                <a:cxn ang="0">
                  <a:pos x="21" y="921"/>
                </a:cxn>
                <a:cxn ang="0">
                  <a:pos x="11" y="905"/>
                </a:cxn>
                <a:cxn ang="0">
                  <a:pos x="4" y="887"/>
                </a:cxn>
                <a:cxn ang="0">
                  <a:pos x="0" y="865"/>
                </a:cxn>
                <a:cxn ang="0">
                  <a:pos x="0" y="842"/>
                </a:cxn>
                <a:cxn ang="0">
                  <a:pos x="0" y="107"/>
                </a:cxn>
                <a:cxn ang="0">
                  <a:pos x="0" y="81"/>
                </a:cxn>
                <a:cxn ang="0">
                  <a:pos x="4" y="59"/>
                </a:cxn>
                <a:cxn ang="0">
                  <a:pos x="11" y="41"/>
                </a:cxn>
                <a:cxn ang="0">
                  <a:pos x="21" y="26"/>
                </a:cxn>
                <a:cxn ang="0">
                  <a:pos x="33" y="14"/>
                </a:cxn>
                <a:cxn ang="0">
                  <a:pos x="48" y="6"/>
                </a:cxn>
                <a:cxn ang="0">
                  <a:pos x="66" y="2"/>
                </a:cxn>
                <a:cxn ang="0">
                  <a:pos x="86" y="0"/>
                </a:cxn>
              </a:cxnLst>
              <a:rect l="0" t="0" r="r" b="b"/>
              <a:pathLst>
                <a:path w="1103" h="948">
                  <a:moveTo>
                    <a:pt x="86" y="0"/>
                  </a:moveTo>
                  <a:lnTo>
                    <a:pt x="1015" y="0"/>
                  </a:lnTo>
                  <a:lnTo>
                    <a:pt x="1036" y="2"/>
                  </a:lnTo>
                  <a:lnTo>
                    <a:pt x="1053" y="6"/>
                  </a:lnTo>
                  <a:lnTo>
                    <a:pt x="1060" y="9"/>
                  </a:lnTo>
                  <a:lnTo>
                    <a:pt x="1068" y="14"/>
                  </a:lnTo>
                  <a:lnTo>
                    <a:pt x="1081" y="26"/>
                  </a:lnTo>
                  <a:lnTo>
                    <a:pt x="1090" y="41"/>
                  </a:lnTo>
                  <a:lnTo>
                    <a:pt x="1097" y="59"/>
                  </a:lnTo>
                  <a:lnTo>
                    <a:pt x="1098" y="69"/>
                  </a:lnTo>
                  <a:lnTo>
                    <a:pt x="1101" y="81"/>
                  </a:lnTo>
                  <a:lnTo>
                    <a:pt x="1103" y="107"/>
                  </a:lnTo>
                  <a:lnTo>
                    <a:pt x="1103" y="842"/>
                  </a:lnTo>
                  <a:lnTo>
                    <a:pt x="1101" y="853"/>
                  </a:lnTo>
                  <a:lnTo>
                    <a:pt x="1101" y="865"/>
                  </a:lnTo>
                  <a:lnTo>
                    <a:pt x="1098" y="876"/>
                  </a:lnTo>
                  <a:lnTo>
                    <a:pt x="1097" y="887"/>
                  </a:lnTo>
                  <a:lnTo>
                    <a:pt x="1093" y="895"/>
                  </a:lnTo>
                  <a:lnTo>
                    <a:pt x="1090" y="905"/>
                  </a:lnTo>
                  <a:lnTo>
                    <a:pt x="1085" y="913"/>
                  </a:lnTo>
                  <a:lnTo>
                    <a:pt x="1081" y="921"/>
                  </a:lnTo>
                  <a:lnTo>
                    <a:pt x="1074" y="926"/>
                  </a:lnTo>
                  <a:lnTo>
                    <a:pt x="1068" y="932"/>
                  </a:lnTo>
                  <a:lnTo>
                    <a:pt x="1060" y="936"/>
                  </a:lnTo>
                  <a:lnTo>
                    <a:pt x="1053" y="941"/>
                  </a:lnTo>
                  <a:lnTo>
                    <a:pt x="1048" y="941"/>
                  </a:lnTo>
                  <a:lnTo>
                    <a:pt x="1045" y="941"/>
                  </a:lnTo>
                  <a:lnTo>
                    <a:pt x="1044" y="941"/>
                  </a:lnTo>
                  <a:lnTo>
                    <a:pt x="1044" y="943"/>
                  </a:lnTo>
                  <a:lnTo>
                    <a:pt x="1036" y="946"/>
                  </a:lnTo>
                  <a:lnTo>
                    <a:pt x="1025" y="947"/>
                  </a:lnTo>
                  <a:lnTo>
                    <a:pt x="1019" y="947"/>
                  </a:lnTo>
                  <a:lnTo>
                    <a:pt x="1017" y="947"/>
                  </a:lnTo>
                  <a:lnTo>
                    <a:pt x="1015" y="947"/>
                  </a:lnTo>
                  <a:lnTo>
                    <a:pt x="1015" y="948"/>
                  </a:lnTo>
                  <a:lnTo>
                    <a:pt x="86" y="948"/>
                  </a:lnTo>
                  <a:lnTo>
                    <a:pt x="66" y="946"/>
                  </a:lnTo>
                  <a:lnTo>
                    <a:pt x="48" y="941"/>
                  </a:lnTo>
                  <a:lnTo>
                    <a:pt x="33" y="932"/>
                  </a:lnTo>
                  <a:lnTo>
                    <a:pt x="21" y="921"/>
                  </a:lnTo>
                  <a:lnTo>
                    <a:pt x="11" y="905"/>
                  </a:lnTo>
                  <a:lnTo>
                    <a:pt x="4" y="887"/>
                  </a:lnTo>
                  <a:lnTo>
                    <a:pt x="0" y="865"/>
                  </a:lnTo>
                  <a:lnTo>
                    <a:pt x="0" y="842"/>
                  </a:lnTo>
                  <a:lnTo>
                    <a:pt x="0" y="107"/>
                  </a:lnTo>
                  <a:lnTo>
                    <a:pt x="0" y="81"/>
                  </a:lnTo>
                  <a:lnTo>
                    <a:pt x="4" y="59"/>
                  </a:lnTo>
                  <a:lnTo>
                    <a:pt x="11" y="41"/>
                  </a:lnTo>
                  <a:lnTo>
                    <a:pt x="21" y="26"/>
                  </a:lnTo>
                  <a:lnTo>
                    <a:pt x="33" y="14"/>
                  </a:lnTo>
                  <a:lnTo>
                    <a:pt x="48" y="6"/>
                  </a:lnTo>
                  <a:lnTo>
                    <a:pt x="66" y="2"/>
                  </a:lnTo>
                  <a:lnTo>
                    <a:pt x="86" y="0"/>
                  </a:lnTo>
                </a:path>
              </a:pathLst>
            </a:custGeom>
            <a:noFill/>
            <a:ln w="22225">
              <a:solidFill>
                <a:srgbClr val="666666"/>
              </a:solidFill>
              <a:prstDash val="solid"/>
              <a:round/>
              <a:headEnd/>
              <a:tailEnd/>
            </a:ln>
          </p:spPr>
          <p:txBody>
            <a:bodyPr/>
            <a:lstStyle/>
            <a:p>
              <a:endParaRPr lang="en-US" sz="1100" dirty="0">
                <a:latin typeface="Calibri" pitchFamily="34" charset="0"/>
              </a:endParaRPr>
            </a:p>
          </p:txBody>
        </p:sp>
        <p:sp>
          <p:nvSpPr>
            <p:cNvPr id="3034170" name="Line 58"/>
            <p:cNvSpPr>
              <a:spLocks noChangeShapeType="1"/>
            </p:cNvSpPr>
            <p:nvPr/>
          </p:nvSpPr>
          <p:spPr bwMode="auto">
            <a:xfrm>
              <a:off x="1283" y="1908"/>
              <a:ext cx="210" cy="0"/>
            </a:xfrm>
            <a:prstGeom prst="line">
              <a:avLst/>
            </a:prstGeom>
            <a:noFill/>
            <a:ln w="36513">
              <a:solidFill>
                <a:srgbClr val="000000"/>
              </a:solidFill>
              <a:round/>
              <a:headEnd/>
              <a:tailEnd/>
            </a:ln>
          </p:spPr>
          <p:txBody>
            <a:bodyPr/>
            <a:lstStyle/>
            <a:p>
              <a:endParaRPr lang="en-US" sz="1100" dirty="0">
                <a:latin typeface="Calibri" pitchFamily="34" charset="0"/>
              </a:endParaRPr>
            </a:p>
          </p:txBody>
        </p:sp>
        <p:sp>
          <p:nvSpPr>
            <p:cNvPr id="3034171" name="Freeform 59"/>
            <p:cNvSpPr>
              <a:spLocks/>
            </p:cNvSpPr>
            <p:nvPr/>
          </p:nvSpPr>
          <p:spPr bwMode="auto">
            <a:xfrm>
              <a:off x="1445" y="1877"/>
              <a:ext cx="76" cy="65"/>
            </a:xfrm>
            <a:custGeom>
              <a:avLst/>
              <a:gdLst/>
              <a:ahLst/>
              <a:cxnLst>
                <a:cxn ang="0">
                  <a:pos x="227" y="90"/>
                </a:cxn>
                <a:cxn ang="0">
                  <a:pos x="0" y="0"/>
                </a:cxn>
                <a:cxn ang="0">
                  <a:pos x="0" y="195"/>
                </a:cxn>
                <a:cxn ang="0">
                  <a:pos x="227" y="90"/>
                </a:cxn>
              </a:cxnLst>
              <a:rect l="0" t="0" r="r" b="b"/>
              <a:pathLst>
                <a:path w="227" h="195">
                  <a:moveTo>
                    <a:pt x="227" y="90"/>
                  </a:moveTo>
                  <a:lnTo>
                    <a:pt x="0" y="0"/>
                  </a:lnTo>
                  <a:lnTo>
                    <a:pt x="0" y="195"/>
                  </a:lnTo>
                  <a:lnTo>
                    <a:pt x="227" y="90"/>
                  </a:lnTo>
                  <a:close/>
                </a:path>
              </a:pathLst>
            </a:custGeom>
            <a:solidFill>
              <a:srgbClr val="000000"/>
            </a:solidFill>
            <a:ln w="9525">
              <a:noFill/>
              <a:round/>
              <a:headEnd/>
              <a:tailEnd/>
            </a:ln>
          </p:spPr>
          <p:txBody>
            <a:bodyPr/>
            <a:lstStyle/>
            <a:p>
              <a:endParaRPr lang="en-US" sz="1100" dirty="0">
                <a:latin typeface="Calibri" pitchFamily="34" charset="0"/>
              </a:endParaRPr>
            </a:p>
          </p:txBody>
        </p:sp>
        <p:sp>
          <p:nvSpPr>
            <p:cNvPr id="3034172" name="Freeform 60"/>
            <p:cNvSpPr>
              <a:spLocks/>
            </p:cNvSpPr>
            <p:nvPr/>
          </p:nvSpPr>
          <p:spPr bwMode="auto">
            <a:xfrm>
              <a:off x="998" y="1752"/>
              <a:ext cx="368" cy="316"/>
            </a:xfrm>
            <a:custGeom>
              <a:avLst/>
              <a:gdLst/>
              <a:ahLst/>
              <a:cxnLst>
                <a:cxn ang="0">
                  <a:pos x="86" y="0"/>
                </a:cxn>
                <a:cxn ang="0">
                  <a:pos x="66" y="2"/>
                </a:cxn>
                <a:cxn ang="0">
                  <a:pos x="48" y="6"/>
                </a:cxn>
                <a:cxn ang="0">
                  <a:pos x="33" y="14"/>
                </a:cxn>
                <a:cxn ang="0">
                  <a:pos x="21" y="26"/>
                </a:cxn>
                <a:cxn ang="0">
                  <a:pos x="11" y="41"/>
                </a:cxn>
                <a:cxn ang="0">
                  <a:pos x="4" y="59"/>
                </a:cxn>
                <a:cxn ang="0">
                  <a:pos x="0" y="81"/>
                </a:cxn>
                <a:cxn ang="0">
                  <a:pos x="0" y="107"/>
                </a:cxn>
                <a:cxn ang="0">
                  <a:pos x="0" y="842"/>
                </a:cxn>
                <a:cxn ang="0">
                  <a:pos x="0" y="865"/>
                </a:cxn>
                <a:cxn ang="0">
                  <a:pos x="4" y="887"/>
                </a:cxn>
                <a:cxn ang="0">
                  <a:pos x="11" y="905"/>
                </a:cxn>
                <a:cxn ang="0">
                  <a:pos x="21" y="921"/>
                </a:cxn>
                <a:cxn ang="0">
                  <a:pos x="33" y="932"/>
                </a:cxn>
                <a:cxn ang="0">
                  <a:pos x="48" y="941"/>
                </a:cxn>
                <a:cxn ang="0">
                  <a:pos x="66" y="946"/>
                </a:cxn>
                <a:cxn ang="0">
                  <a:pos x="86" y="948"/>
                </a:cxn>
                <a:cxn ang="0">
                  <a:pos x="1015" y="948"/>
                </a:cxn>
                <a:cxn ang="0">
                  <a:pos x="1015" y="947"/>
                </a:cxn>
                <a:cxn ang="0">
                  <a:pos x="1016" y="947"/>
                </a:cxn>
                <a:cxn ang="0">
                  <a:pos x="1019" y="947"/>
                </a:cxn>
                <a:cxn ang="0">
                  <a:pos x="1025" y="947"/>
                </a:cxn>
                <a:cxn ang="0">
                  <a:pos x="1035" y="946"/>
                </a:cxn>
                <a:cxn ang="0">
                  <a:pos x="1044" y="943"/>
                </a:cxn>
                <a:cxn ang="0">
                  <a:pos x="1044" y="941"/>
                </a:cxn>
                <a:cxn ang="0">
                  <a:pos x="1045" y="941"/>
                </a:cxn>
                <a:cxn ang="0">
                  <a:pos x="1048" y="941"/>
                </a:cxn>
                <a:cxn ang="0">
                  <a:pos x="1053" y="941"/>
                </a:cxn>
                <a:cxn ang="0">
                  <a:pos x="1060" y="936"/>
                </a:cxn>
                <a:cxn ang="0">
                  <a:pos x="1068" y="932"/>
                </a:cxn>
                <a:cxn ang="0">
                  <a:pos x="1074" y="926"/>
                </a:cxn>
                <a:cxn ang="0">
                  <a:pos x="1081" y="921"/>
                </a:cxn>
                <a:cxn ang="0">
                  <a:pos x="1085" y="913"/>
                </a:cxn>
                <a:cxn ang="0">
                  <a:pos x="1090" y="905"/>
                </a:cxn>
                <a:cxn ang="0">
                  <a:pos x="1093" y="895"/>
                </a:cxn>
                <a:cxn ang="0">
                  <a:pos x="1097" y="887"/>
                </a:cxn>
                <a:cxn ang="0">
                  <a:pos x="1098" y="876"/>
                </a:cxn>
                <a:cxn ang="0">
                  <a:pos x="1101" y="865"/>
                </a:cxn>
                <a:cxn ang="0">
                  <a:pos x="1101" y="853"/>
                </a:cxn>
                <a:cxn ang="0">
                  <a:pos x="1102" y="842"/>
                </a:cxn>
                <a:cxn ang="0">
                  <a:pos x="1102" y="107"/>
                </a:cxn>
                <a:cxn ang="0">
                  <a:pos x="1101" y="81"/>
                </a:cxn>
                <a:cxn ang="0">
                  <a:pos x="1098" y="69"/>
                </a:cxn>
                <a:cxn ang="0">
                  <a:pos x="1097" y="59"/>
                </a:cxn>
                <a:cxn ang="0">
                  <a:pos x="1090" y="41"/>
                </a:cxn>
                <a:cxn ang="0">
                  <a:pos x="1081" y="26"/>
                </a:cxn>
                <a:cxn ang="0">
                  <a:pos x="1068" y="14"/>
                </a:cxn>
                <a:cxn ang="0">
                  <a:pos x="1060" y="9"/>
                </a:cxn>
                <a:cxn ang="0">
                  <a:pos x="1053" y="6"/>
                </a:cxn>
                <a:cxn ang="0">
                  <a:pos x="1035" y="2"/>
                </a:cxn>
                <a:cxn ang="0">
                  <a:pos x="1015" y="0"/>
                </a:cxn>
                <a:cxn ang="0">
                  <a:pos x="86" y="0"/>
                </a:cxn>
              </a:cxnLst>
              <a:rect l="0" t="0" r="r" b="b"/>
              <a:pathLst>
                <a:path w="1102" h="948">
                  <a:moveTo>
                    <a:pt x="86" y="0"/>
                  </a:moveTo>
                  <a:lnTo>
                    <a:pt x="66" y="2"/>
                  </a:lnTo>
                  <a:lnTo>
                    <a:pt x="48" y="6"/>
                  </a:lnTo>
                  <a:lnTo>
                    <a:pt x="33" y="14"/>
                  </a:lnTo>
                  <a:lnTo>
                    <a:pt x="21" y="26"/>
                  </a:lnTo>
                  <a:lnTo>
                    <a:pt x="11" y="41"/>
                  </a:lnTo>
                  <a:lnTo>
                    <a:pt x="4" y="59"/>
                  </a:lnTo>
                  <a:lnTo>
                    <a:pt x="0" y="81"/>
                  </a:lnTo>
                  <a:lnTo>
                    <a:pt x="0" y="107"/>
                  </a:lnTo>
                  <a:lnTo>
                    <a:pt x="0" y="842"/>
                  </a:lnTo>
                  <a:lnTo>
                    <a:pt x="0" y="865"/>
                  </a:lnTo>
                  <a:lnTo>
                    <a:pt x="4" y="887"/>
                  </a:lnTo>
                  <a:lnTo>
                    <a:pt x="11" y="905"/>
                  </a:lnTo>
                  <a:lnTo>
                    <a:pt x="21" y="921"/>
                  </a:lnTo>
                  <a:lnTo>
                    <a:pt x="33" y="932"/>
                  </a:lnTo>
                  <a:lnTo>
                    <a:pt x="48" y="941"/>
                  </a:lnTo>
                  <a:lnTo>
                    <a:pt x="66" y="946"/>
                  </a:lnTo>
                  <a:lnTo>
                    <a:pt x="86" y="948"/>
                  </a:lnTo>
                  <a:lnTo>
                    <a:pt x="1015" y="948"/>
                  </a:lnTo>
                  <a:lnTo>
                    <a:pt x="1015" y="947"/>
                  </a:lnTo>
                  <a:lnTo>
                    <a:pt x="1016" y="947"/>
                  </a:lnTo>
                  <a:lnTo>
                    <a:pt x="1019" y="947"/>
                  </a:lnTo>
                  <a:lnTo>
                    <a:pt x="1025" y="947"/>
                  </a:lnTo>
                  <a:lnTo>
                    <a:pt x="1035" y="946"/>
                  </a:lnTo>
                  <a:lnTo>
                    <a:pt x="1044" y="943"/>
                  </a:lnTo>
                  <a:lnTo>
                    <a:pt x="1044" y="941"/>
                  </a:lnTo>
                  <a:lnTo>
                    <a:pt x="1045" y="941"/>
                  </a:lnTo>
                  <a:lnTo>
                    <a:pt x="1048" y="941"/>
                  </a:lnTo>
                  <a:lnTo>
                    <a:pt x="1053" y="941"/>
                  </a:lnTo>
                  <a:lnTo>
                    <a:pt x="1060" y="936"/>
                  </a:lnTo>
                  <a:lnTo>
                    <a:pt x="1068" y="932"/>
                  </a:lnTo>
                  <a:lnTo>
                    <a:pt x="1074" y="926"/>
                  </a:lnTo>
                  <a:lnTo>
                    <a:pt x="1081" y="921"/>
                  </a:lnTo>
                  <a:lnTo>
                    <a:pt x="1085" y="913"/>
                  </a:lnTo>
                  <a:lnTo>
                    <a:pt x="1090" y="905"/>
                  </a:lnTo>
                  <a:lnTo>
                    <a:pt x="1093" y="895"/>
                  </a:lnTo>
                  <a:lnTo>
                    <a:pt x="1097" y="887"/>
                  </a:lnTo>
                  <a:lnTo>
                    <a:pt x="1098" y="876"/>
                  </a:lnTo>
                  <a:lnTo>
                    <a:pt x="1101" y="865"/>
                  </a:lnTo>
                  <a:lnTo>
                    <a:pt x="1101" y="853"/>
                  </a:lnTo>
                  <a:lnTo>
                    <a:pt x="1102" y="842"/>
                  </a:lnTo>
                  <a:lnTo>
                    <a:pt x="1102" y="107"/>
                  </a:lnTo>
                  <a:lnTo>
                    <a:pt x="1101" y="81"/>
                  </a:lnTo>
                  <a:lnTo>
                    <a:pt x="1098" y="69"/>
                  </a:lnTo>
                  <a:lnTo>
                    <a:pt x="1097" y="59"/>
                  </a:lnTo>
                  <a:lnTo>
                    <a:pt x="1090" y="41"/>
                  </a:lnTo>
                  <a:lnTo>
                    <a:pt x="1081" y="26"/>
                  </a:lnTo>
                  <a:lnTo>
                    <a:pt x="1068" y="14"/>
                  </a:lnTo>
                  <a:lnTo>
                    <a:pt x="1060" y="9"/>
                  </a:lnTo>
                  <a:lnTo>
                    <a:pt x="1053" y="6"/>
                  </a:lnTo>
                  <a:lnTo>
                    <a:pt x="1035" y="2"/>
                  </a:lnTo>
                  <a:lnTo>
                    <a:pt x="1015" y="0"/>
                  </a:lnTo>
                  <a:lnTo>
                    <a:pt x="86" y="0"/>
                  </a:lnTo>
                  <a:close/>
                </a:path>
              </a:pathLst>
            </a:custGeom>
            <a:solidFill>
              <a:srgbClr val="FFC425"/>
            </a:solidFill>
            <a:ln w="9525" cap="flat" cmpd="sng">
              <a:noFill/>
              <a:prstDash val="solid"/>
              <a:round/>
              <a:headEnd/>
              <a:tailEnd/>
            </a:ln>
            <a:effectLst/>
          </p:spPr>
          <p:txBody>
            <a:bodyPr tIns="0" bIns="0" anchor="ctr"/>
            <a:lstStyle/>
            <a:p>
              <a:endParaRPr lang="en-US" sz="1100" dirty="0">
                <a:latin typeface="Calibri" pitchFamily="34" charset="0"/>
              </a:endParaRPr>
            </a:p>
          </p:txBody>
        </p:sp>
        <p:sp>
          <p:nvSpPr>
            <p:cNvPr id="3034174" name="Freeform 62"/>
            <p:cNvSpPr>
              <a:spLocks/>
            </p:cNvSpPr>
            <p:nvPr/>
          </p:nvSpPr>
          <p:spPr bwMode="auto">
            <a:xfrm>
              <a:off x="4630" y="2283"/>
              <a:ext cx="502" cy="316"/>
            </a:xfrm>
            <a:custGeom>
              <a:avLst/>
              <a:gdLst/>
              <a:ahLst/>
              <a:cxnLst>
                <a:cxn ang="0">
                  <a:pos x="1274" y="106"/>
                </a:cxn>
                <a:cxn ang="0">
                  <a:pos x="1271" y="80"/>
                </a:cxn>
                <a:cxn ang="0">
                  <a:pos x="1268" y="68"/>
                </a:cxn>
                <a:cxn ang="0">
                  <a:pos x="1267" y="58"/>
                </a:cxn>
                <a:cxn ang="0">
                  <a:pos x="1258" y="41"/>
                </a:cxn>
                <a:cxn ang="0">
                  <a:pos x="1248" y="25"/>
                </a:cxn>
                <a:cxn ang="0">
                  <a:pos x="1233" y="13"/>
                </a:cxn>
                <a:cxn ang="0">
                  <a:pos x="1225" y="8"/>
                </a:cxn>
                <a:cxn ang="0">
                  <a:pos x="1217" y="5"/>
                </a:cxn>
                <a:cxn ang="0">
                  <a:pos x="1196" y="1"/>
                </a:cxn>
                <a:cxn ang="0">
                  <a:pos x="1173" y="0"/>
                </a:cxn>
                <a:cxn ang="0">
                  <a:pos x="99" y="0"/>
                </a:cxn>
                <a:cxn ang="0">
                  <a:pos x="75" y="1"/>
                </a:cxn>
                <a:cxn ang="0">
                  <a:pos x="54" y="5"/>
                </a:cxn>
                <a:cxn ang="0">
                  <a:pos x="36" y="13"/>
                </a:cxn>
                <a:cxn ang="0">
                  <a:pos x="24" y="25"/>
                </a:cxn>
                <a:cxn ang="0">
                  <a:pos x="12" y="41"/>
                </a:cxn>
                <a:cxn ang="0">
                  <a:pos x="5" y="58"/>
                </a:cxn>
                <a:cxn ang="0">
                  <a:pos x="1" y="80"/>
                </a:cxn>
                <a:cxn ang="0">
                  <a:pos x="0" y="106"/>
                </a:cxn>
                <a:cxn ang="0">
                  <a:pos x="0" y="841"/>
                </a:cxn>
                <a:cxn ang="0">
                  <a:pos x="1" y="864"/>
                </a:cxn>
                <a:cxn ang="0">
                  <a:pos x="5" y="886"/>
                </a:cxn>
                <a:cxn ang="0">
                  <a:pos x="12" y="904"/>
                </a:cxn>
                <a:cxn ang="0">
                  <a:pos x="24" y="920"/>
                </a:cxn>
                <a:cxn ang="0">
                  <a:pos x="36" y="931"/>
                </a:cxn>
                <a:cxn ang="0">
                  <a:pos x="54" y="941"/>
                </a:cxn>
                <a:cxn ang="0">
                  <a:pos x="75" y="945"/>
                </a:cxn>
                <a:cxn ang="0">
                  <a:pos x="86" y="946"/>
                </a:cxn>
                <a:cxn ang="0">
                  <a:pos x="99" y="947"/>
                </a:cxn>
                <a:cxn ang="0">
                  <a:pos x="1173" y="947"/>
                </a:cxn>
                <a:cxn ang="0">
                  <a:pos x="1184" y="946"/>
                </a:cxn>
                <a:cxn ang="0">
                  <a:pos x="1189" y="945"/>
                </a:cxn>
                <a:cxn ang="0">
                  <a:pos x="1196" y="945"/>
                </a:cxn>
                <a:cxn ang="0">
                  <a:pos x="1206" y="942"/>
                </a:cxn>
                <a:cxn ang="0">
                  <a:pos x="1217" y="941"/>
                </a:cxn>
                <a:cxn ang="0">
                  <a:pos x="1225" y="935"/>
                </a:cxn>
                <a:cxn ang="0">
                  <a:pos x="1233" y="931"/>
                </a:cxn>
                <a:cxn ang="0">
                  <a:pos x="1240" y="926"/>
                </a:cxn>
                <a:cxn ang="0">
                  <a:pos x="1248" y="920"/>
                </a:cxn>
                <a:cxn ang="0">
                  <a:pos x="1252" y="912"/>
                </a:cxn>
                <a:cxn ang="0">
                  <a:pos x="1258" y="904"/>
                </a:cxn>
                <a:cxn ang="0">
                  <a:pos x="1259" y="898"/>
                </a:cxn>
                <a:cxn ang="0">
                  <a:pos x="1262" y="894"/>
                </a:cxn>
                <a:cxn ang="0">
                  <a:pos x="1267" y="886"/>
                </a:cxn>
                <a:cxn ang="0">
                  <a:pos x="1268" y="875"/>
                </a:cxn>
                <a:cxn ang="0">
                  <a:pos x="1271" y="864"/>
                </a:cxn>
                <a:cxn ang="0">
                  <a:pos x="1271" y="857"/>
                </a:cxn>
                <a:cxn ang="0">
                  <a:pos x="1273" y="852"/>
                </a:cxn>
                <a:cxn ang="0">
                  <a:pos x="1274" y="841"/>
                </a:cxn>
                <a:cxn ang="0">
                  <a:pos x="1274" y="106"/>
                </a:cxn>
              </a:cxnLst>
              <a:rect l="0" t="0" r="r" b="b"/>
              <a:pathLst>
                <a:path w="1274" h="947">
                  <a:moveTo>
                    <a:pt x="1274" y="106"/>
                  </a:moveTo>
                  <a:lnTo>
                    <a:pt x="1271" y="80"/>
                  </a:lnTo>
                  <a:lnTo>
                    <a:pt x="1268" y="68"/>
                  </a:lnTo>
                  <a:lnTo>
                    <a:pt x="1267" y="58"/>
                  </a:lnTo>
                  <a:lnTo>
                    <a:pt x="1258" y="41"/>
                  </a:lnTo>
                  <a:lnTo>
                    <a:pt x="1248" y="25"/>
                  </a:lnTo>
                  <a:lnTo>
                    <a:pt x="1233" y="13"/>
                  </a:lnTo>
                  <a:lnTo>
                    <a:pt x="1225" y="8"/>
                  </a:lnTo>
                  <a:lnTo>
                    <a:pt x="1217" y="5"/>
                  </a:lnTo>
                  <a:lnTo>
                    <a:pt x="1196" y="1"/>
                  </a:lnTo>
                  <a:lnTo>
                    <a:pt x="1173" y="0"/>
                  </a:lnTo>
                  <a:lnTo>
                    <a:pt x="99" y="0"/>
                  </a:lnTo>
                  <a:lnTo>
                    <a:pt x="75" y="1"/>
                  </a:lnTo>
                  <a:lnTo>
                    <a:pt x="54" y="5"/>
                  </a:lnTo>
                  <a:lnTo>
                    <a:pt x="36" y="13"/>
                  </a:lnTo>
                  <a:lnTo>
                    <a:pt x="24" y="25"/>
                  </a:lnTo>
                  <a:lnTo>
                    <a:pt x="12" y="41"/>
                  </a:lnTo>
                  <a:lnTo>
                    <a:pt x="5" y="58"/>
                  </a:lnTo>
                  <a:lnTo>
                    <a:pt x="1" y="80"/>
                  </a:lnTo>
                  <a:lnTo>
                    <a:pt x="0" y="106"/>
                  </a:lnTo>
                  <a:lnTo>
                    <a:pt x="0" y="841"/>
                  </a:lnTo>
                  <a:lnTo>
                    <a:pt x="1" y="864"/>
                  </a:lnTo>
                  <a:lnTo>
                    <a:pt x="5" y="886"/>
                  </a:lnTo>
                  <a:lnTo>
                    <a:pt x="12" y="904"/>
                  </a:lnTo>
                  <a:lnTo>
                    <a:pt x="24" y="920"/>
                  </a:lnTo>
                  <a:lnTo>
                    <a:pt x="36" y="931"/>
                  </a:lnTo>
                  <a:lnTo>
                    <a:pt x="54" y="941"/>
                  </a:lnTo>
                  <a:lnTo>
                    <a:pt x="75" y="945"/>
                  </a:lnTo>
                  <a:lnTo>
                    <a:pt x="86" y="946"/>
                  </a:lnTo>
                  <a:lnTo>
                    <a:pt x="99" y="947"/>
                  </a:lnTo>
                  <a:lnTo>
                    <a:pt x="1173" y="947"/>
                  </a:lnTo>
                  <a:lnTo>
                    <a:pt x="1184" y="946"/>
                  </a:lnTo>
                  <a:lnTo>
                    <a:pt x="1189" y="945"/>
                  </a:lnTo>
                  <a:lnTo>
                    <a:pt x="1196" y="945"/>
                  </a:lnTo>
                  <a:lnTo>
                    <a:pt x="1206" y="942"/>
                  </a:lnTo>
                  <a:lnTo>
                    <a:pt x="1217" y="941"/>
                  </a:lnTo>
                  <a:lnTo>
                    <a:pt x="1225" y="935"/>
                  </a:lnTo>
                  <a:lnTo>
                    <a:pt x="1233" y="931"/>
                  </a:lnTo>
                  <a:lnTo>
                    <a:pt x="1240" y="926"/>
                  </a:lnTo>
                  <a:lnTo>
                    <a:pt x="1248" y="920"/>
                  </a:lnTo>
                  <a:lnTo>
                    <a:pt x="1252" y="912"/>
                  </a:lnTo>
                  <a:lnTo>
                    <a:pt x="1258" y="904"/>
                  </a:lnTo>
                  <a:lnTo>
                    <a:pt x="1259" y="898"/>
                  </a:lnTo>
                  <a:lnTo>
                    <a:pt x="1262" y="894"/>
                  </a:lnTo>
                  <a:lnTo>
                    <a:pt x="1267" y="886"/>
                  </a:lnTo>
                  <a:lnTo>
                    <a:pt x="1268" y="875"/>
                  </a:lnTo>
                  <a:lnTo>
                    <a:pt x="1271" y="864"/>
                  </a:lnTo>
                  <a:lnTo>
                    <a:pt x="1271" y="857"/>
                  </a:lnTo>
                  <a:lnTo>
                    <a:pt x="1273" y="852"/>
                  </a:lnTo>
                  <a:lnTo>
                    <a:pt x="1274" y="841"/>
                  </a:lnTo>
                  <a:lnTo>
                    <a:pt x="1274" y="106"/>
                  </a:lnTo>
                  <a:close/>
                </a:path>
              </a:pathLst>
            </a:custGeom>
            <a:solidFill>
              <a:srgbClr val="FFC425"/>
            </a:solidFill>
            <a:ln w="9525" cap="flat" cmpd="sng">
              <a:noFill/>
              <a:prstDash val="solid"/>
              <a:round/>
              <a:headEnd type="none" w="med" len="med"/>
              <a:tailEnd type="none" w="med" len="med"/>
            </a:ln>
            <a:effectLst/>
          </p:spPr>
          <p:txBody>
            <a:bodyPr tIns="0" bIns="0" anchor="ctr"/>
            <a:lstStyle/>
            <a:p>
              <a:endParaRPr lang="en-US" sz="1100" dirty="0">
                <a:latin typeface="Calibri" pitchFamily="34" charset="0"/>
              </a:endParaRPr>
            </a:p>
          </p:txBody>
        </p:sp>
        <p:sp>
          <p:nvSpPr>
            <p:cNvPr id="3034175" name="Freeform 63"/>
            <p:cNvSpPr>
              <a:spLocks/>
            </p:cNvSpPr>
            <p:nvPr/>
          </p:nvSpPr>
          <p:spPr bwMode="auto">
            <a:xfrm>
              <a:off x="4630" y="2283"/>
              <a:ext cx="502" cy="316"/>
            </a:xfrm>
            <a:custGeom>
              <a:avLst/>
              <a:gdLst/>
              <a:ahLst/>
              <a:cxnLst>
                <a:cxn ang="0">
                  <a:pos x="1274" y="106"/>
                </a:cxn>
                <a:cxn ang="0">
                  <a:pos x="1274" y="841"/>
                </a:cxn>
                <a:cxn ang="0">
                  <a:pos x="1273" y="852"/>
                </a:cxn>
                <a:cxn ang="0">
                  <a:pos x="1271" y="857"/>
                </a:cxn>
                <a:cxn ang="0">
                  <a:pos x="1271" y="864"/>
                </a:cxn>
                <a:cxn ang="0">
                  <a:pos x="1268" y="875"/>
                </a:cxn>
                <a:cxn ang="0">
                  <a:pos x="1267" y="886"/>
                </a:cxn>
                <a:cxn ang="0">
                  <a:pos x="1262" y="894"/>
                </a:cxn>
                <a:cxn ang="0">
                  <a:pos x="1259" y="898"/>
                </a:cxn>
                <a:cxn ang="0">
                  <a:pos x="1258" y="904"/>
                </a:cxn>
                <a:cxn ang="0">
                  <a:pos x="1252" y="912"/>
                </a:cxn>
                <a:cxn ang="0">
                  <a:pos x="1248" y="920"/>
                </a:cxn>
                <a:cxn ang="0">
                  <a:pos x="1240" y="926"/>
                </a:cxn>
                <a:cxn ang="0">
                  <a:pos x="1233" y="931"/>
                </a:cxn>
                <a:cxn ang="0">
                  <a:pos x="1225" y="935"/>
                </a:cxn>
                <a:cxn ang="0">
                  <a:pos x="1217" y="941"/>
                </a:cxn>
                <a:cxn ang="0">
                  <a:pos x="1206" y="942"/>
                </a:cxn>
                <a:cxn ang="0">
                  <a:pos x="1196" y="945"/>
                </a:cxn>
                <a:cxn ang="0">
                  <a:pos x="1189" y="945"/>
                </a:cxn>
                <a:cxn ang="0">
                  <a:pos x="1184" y="946"/>
                </a:cxn>
                <a:cxn ang="0">
                  <a:pos x="1173" y="947"/>
                </a:cxn>
                <a:cxn ang="0">
                  <a:pos x="99" y="947"/>
                </a:cxn>
                <a:cxn ang="0">
                  <a:pos x="86" y="946"/>
                </a:cxn>
                <a:cxn ang="0">
                  <a:pos x="75" y="945"/>
                </a:cxn>
                <a:cxn ang="0">
                  <a:pos x="54" y="941"/>
                </a:cxn>
                <a:cxn ang="0">
                  <a:pos x="36" y="931"/>
                </a:cxn>
                <a:cxn ang="0">
                  <a:pos x="24" y="920"/>
                </a:cxn>
                <a:cxn ang="0">
                  <a:pos x="12" y="904"/>
                </a:cxn>
                <a:cxn ang="0">
                  <a:pos x="5" y="886"/>
                </a:cxn>
                <a:cxn ang="0">
                  <a:pos x="1" y="864"/>
                </a:cxn>
                <a:cxn ang="0">
                  <a:pos x="0" y="841"/>
                </a:cxn>
                <a:cxn ang="0">
                  <a:pos x="0" y="106"/>
                </a:cxn>
                <a:cxn ang="0">
                  <a:pos x="1" y="80"/>
                </a:cxn>
                <a:cxn ang="0">
                  <a:pos x="5" y="58"/>
                </a:cxn>
                <a:cxn ang="0">
                  <a:pos x="12" y="41"/>
                </a:cxn>
                <a:cxn ang="0">
                  <a:pos x="24" y="25"/>
                </a:cxn>
                <a:cxn ang="0">
                  <a:pos x="36" y="13"/>
                </a:cxn>
                <a:cxn ang="0">
                  <a:pos x="54" y="5"/>
                </a:cxn>
                <a:cxn ang="0">
                  <a:pos x="75" y="1"/>
                </a:cxn>
                <a:cxn ang="0">
                  <a:pos x="99" y="0"/>
                </a:cxn>
                <a:cxn ang="0">
                  <a:pos x="1173" y="0"/>
                </a:cxn>
                <a:cxn ang="0">
                  <a:pos x="1196" y="1"/>
                </a:cxn>
                <a:cxn ang="0">
                  <a:pos x="1217" y="5"/>
                </a:cxn>
                <a:cxn ang="0">
                  <a:pos x="1225" y="8"/>
                </a:cxn>
                <a:cxn ang="0">
                  <a:pos x="1233" y="13"/>
                </a:cxn>
                <a:cxn ang="0">
                  <a:pos x="1248" y="25"/>
                </a:cxn>
                <a:cxn ang="0">
                  <a:pos x="1258" y="41"/>
                </a:cxn>
                <a:cxn ang="0">
                  <a:pos x="1267" y="58"/>
                </a:cxn>
                <a:cxn ang="0">
                  <a:pos x="1268" y="68"/>
                </a:cxn>
                <a:cxn ang="0">
                  <a:pos x="1271" y="80"/>
                </a:cxn>
                <a:cxn ang="0">
                  <a:pos x="1274" y="106"/>
                </a:cxn>
              </a:cxnLst>
              <a:rect l="0" t="0" r="r" b="b"/>
              <a:pathLst>
                <a:path w="1274" h="947">
                  <a:moveTo>
                    <a:pt x="1274" y="106"/>
                  </a:moveTo>
                  <a:lnTo>
                    <a:pt x="1274" y="841"/>
                  </a:lnTo>
                  <a:lnTo>
                    <a:pt x="1273" y="852"/>
                  </a:lnTo>
                  <a:lnTo>
                    <a:pt x="1271" y="857"/>
                  </a:lnTo>
                  <a:lnTo>
                    <a:pt x="1271" y="864"/>
                  </a:lnTo>
                  <a:lnTo>
                    <a:pt x="1268" y="875"/>
                  </a:lnTo>
                  <a:lnTo>
                    <a:pt x="1267" y="886"/>
                  </a:lnTo>
                  <a:lnTo>
                    <a:pt x="1262" y="894"/>
                  </a:lnTo>
                  <a:lnTo>
                    <a:pt x="1259" y="898"/>
                  </a:lnTo>
                  <a:lnTo>
                    <a:pt x="1258" y="904"/>
                  </a:lnTo>
                  <a:lnTo>
                    <a:pt x="1252" y="912"/>
                  </a:lnTo>
                  <a:lnTo>
                    <a:pt x="1248" y="920"/>
                  </a:lnTo>
                  <a:lnTo>
                    <a:pt x="1240" y="926"/>
                  </a:lnTo>
                  <a:lnTo>
                    <a:pt x="1233" y="931"/>
                  </a:lnTo>
                  <a:lnTo>
                    <a:pt x="1225" y="935"/>
                  </a:lnTo>
                  <a:lnTo>
                    <a:pt x="1217" y="941"/>
                  </a:lnTo>
                  <a:lnTo>
                    <a:pt x="1206" y="942"/>
                  </a:lnTo>
                  <a:lnTo>
                    <a:pt x="1196" y="945"/>
                  </a:lnTo>
                  <a:lnTo>
                    <a:pt x="1189" y="945"/>
                  </a:lnTo>
                  <a:lnTo>
                    <a:pt x="1184" y="946"/>
                  </a:lnTo>
                  <a:lnTo>
                    <a:pt x="1173" y="947"/>
                  </a:lnTo>
                  <a:lnTo>
                    <a:pt x="99" y="947"/>
                  </a:lnTo>
                  <a:lnTo>
                    <a:pt x="86" y="946"/>
                  </a:lnTo>
                  <a:lnTo>
                    <a:pt x="75" y="945"/>
                  </a:lnTo>
                  <a:lnTo>
                    <a:pt x="54" y="941"/>
                  </a:lnTo>
                  <a:lnTo>
                    <a:pt x="36" y="931"/>
                  </a:lnTo>
                  <a:lnTo>
                    <a:pt x="24" y="920"/>
                  </a:lnTo>
                  <a:lnTo>
                    <a:pt x="12" y="904"/>
                  </a:lnTo>
                  <a:lnTo>
                    <a:pt x="5" y="886"/>
                  </a:lnTo>
                  <a:lnTo>
                    <a:pt x="1" y="864"/>
                  </a:lnTo>
                  <a:lnTo>
                    <a:pt x="0" y="841"/>
                  </a:lnTo>
                  <a:lnTo>
                    <a:pt x="0" y="106"/>
                  </a:lnTo>
                  <a:lnTo>
                    <a:pt x="1" y="80"/>
                  </a:lnTo>
                  <a:lnTo>
                    <a:pt x="5" y="58"/>
                  </a:lnTo>
                  <a:lnTo>
                    <a:pt x="12" y="41"/>
                  </a:lnTo>
                  <a:lnTo>
                    <a:pt x="24" y="25"/>
                  </a:lnTo>
                  <a:lnTo>
                    <a:pt x="36" y="13"/>
                  </a:lnTo>
                  <a:lnTo>
                    <a:pt x="54" y="5"/>
                  </a:lnTo>
                  <a:lnTo>
                    <a:pt x="75" y="1"/>
                  </a:lnTo>
                  <a:lnTo>
                    <a:pt x="99" y="0"/>
                  </a:lnTo>
                  <a:lnTo>
                    <a:pt x="1173" y="0"/>
                  </a:lnTo>
                  <a:lnTo>
                    <a:pt x="1196" y="1"/>
                  </a:lnTo>
                  <a:lnTo>
                    <a:pt x="1217" y="5"/>
                  </a:lnTo>
                  <a:lnTo>
                    <a:pt x="1225" y="8"/>
                  </a:lnTo>
                  <a:lnTo>
                    <a:pt x="1233" y="13"/>
                  </a:lnTo>
                  <a:lnTo>
                    <a:pt x="1248" y="25"/>
                  </a:lnTo>
                  <a:lnTo>
                    <a:pt x="1258" y="41"/>
                  </a:lnTo>
                  <a:lnTo>
                    <a:pt x="1267" y="58"/>
                  </a:lnTo>
                  <a:lnTo>
                    <a:pt x="1268" y="68"/>
                  </a:lnTo>
                  <a:lnTo>
                    <a:pt x="1271" y="80"/>
                  </a:lnTo>
                  <a:lnTo>
                    <a:pt x="1274" y="106"/>
                  </a:lnTo>
                </a:path>
              </a:pathLst>
            </a:custGeom>
            <a:noFill/>
            <a:ln w="22225">
              <a:solidFill>
                <a:srgbClr val="666666"/>
              </a:solidFill>
              <a:prstDash val="solid"/>
              <a:round/>
              <a:headEnd/>
              <a:tailEnd/>
            </a:ln>
          </p:spPr>
          <p:txBody>
            <a:bodyPr/>
            <a:lstStyle/>
            <a:p>
              <a:endParaRPr lang="en-US" sz="1100" dirty="0">
                <a:latin typeface="Calibri" pitchFamily="34" charset="0"/>
              </a:endParaRPr>
            </a:p>
          </p:txBody>
        </p:sp>
        <p:grpSp>
          <p:nvGrpSpPr>
            <p:cNvPr id="3" name="Group 92"/>
            <p:cNvGrpSpPr>
              <a:grpSpLocks/>
            </p:cNvGrpSpPr>
            <p:nvPr/>
          </p:nvGrpSpPr>
          <p:grpSpPr bwMode="auto">
            <a:xfrm>
              <a:off x="998" y="1752"/>
              <a:ext cx="368" cy="316"/>
              <a:chOff x="998" y="1752"/>
              <a:chExt cx="368" cy="316"/>
            </a:xfrm>
          </p:grpSpPr>
          <p:sp>
            <p:nvSpPr>
              <p:cNvPr id="3034173" name="Freeform 61"/>
              <p:cNvSpPr>
                <a:spLocks/>
              </p:cNvSpPr>
              <p:nvPr/>
            </p:nvSpPr>
            <p:spPr bwMode="auto">
              <a:xfrm>
                <a:off x="998" y="1752"/>
                <a:ext cx="368" cy="316"/>
              </a:xfrm>
              <a:custGeom>
                <a:avLst/>
                <a:gdLst/>
                <a:ahLst/>
                <a:cxnLst>
                  <a:cxn ang="0">
                    <a:pos x="86" y="0"/>
                  </a:cxn>
                  <a:cxn ang="0">
                    <a:pos x="1015" y="0"/>
                  </a:cxn>
                  <a:cxn ang="0">
                    <a:pos x="1035" y="2"/>
                  </a:cxn>
                  <a:cxn ang="0">
                    <a:pos x="1053" y="6"/>
                  </a:cxn>
                  <a:cxn ang="0">
                    <a:pos x="1060" y="9"/>
                  </a:cxn>
                  <a:cxn ang="0">
                    <a:pos x="1068" y="14"/>
                  </a:cxn>
                  <a:cxn ang="0">
                    <a:pos x="1081" y="26"/>
                  </a:cxn>
                  <a:cxn ang="0">
                    <a:pos x="1090" y="41"/>
                  </a:cxn>
                  <a:cxn ang="0">
                    <a:pos x="1097" y="59"/>
                  </a:cxn>
                  <a:cxn ang="0">
                    <a:pos x="1098" y="69"/>
                  </a:cxn>
                  <a:cxn ang="0">
                    <a:pos x="1101" y="81"/>
                  </a:cxn>
                  <a:cxn ang="0">
                    <a:pos x="1102" y="107"/>
                  </a:cxn>
                  <a:cxn ang="0">
                    <a:pos x="1102" y="842"/>
                  </a:cxn>
                  <a:cxn ang="0">
                    <a:pos x="1101" y="853"/>
                  </a:cxn>
                  <a:cxn ang="0">
                    <a:pos x="1101" y="865"/>
                  </a:cxn>
                  <a:cxn ang="0">
                    <a:pos x="1098" y="876"/>
                  </a:cxn>
                  <a:cxn ang="0">
                    <a:pos x="1097" y="887"/>
                  </a:cxn>
                  <a:cxn ang="0">
                    <a:pos x="1093" y="895"/>
                  </a:cxn>
                  <a:cxn ang="0">
                    <a:pos x="1090" y="905"/>
                  </a:cxn>
                  <a:cxn ang="0">
                    <a:pos x="1085" y="913"/>
                  </a:cxn>
                  <a:cxn ang="0">
                    <a:pos x="1081" y="921"/>
                  </a:cxn>
                  <a:cxn ang="0">
                    <a:pos x="1074" y="926"/>
                  </a:cxn>
                  <a:cxn ang="0">
                    <a:pos x="1068" y="932"/>
                  </a:cxn>
                  <a:cxn ang="0">
                    <a:pos x="1060" y="936"/>
                  </a:cxn>
                  <a:cxn ang="0">
                    <a:pos x="1053" y="941"/>
                  </a:cxn>
                  <a:cxn ang="0">
                    <a:pos x="1048" y="941"/>
                  </a:cxn>
                  <a:cxn ang="0">
                    <a:pos x="1045" y="941"/>
                  </a:cxn>
                  <a:cxn ang="0">
                    <a:pos x="1044" y="941"/>
                  </a:cxn>
                  <a:cxn ang="0">
                    <a:pos x="1044" y="943"/>
                  </a:cxn>
                  <a:cxn ang="0">
                    <a:pos x="1035" y="946"/>
                  </a:cxn>
                  <a:cxn ang="0">
                    <a:pos x="1025" y="947"/>
                  </a:cxn>
                  <a:cxn ang="0">
                    <a:pos x="1019" y="947"/>
                  </a:cxn>
                  <a:cxn ang="0">
                    <a:pos x="1016" y="947"/>
                  </a:cxn>
                  <a:cxn ang="0">
                    <a:pos x="1015" y="947"/>
                  </a:cxn>
                  <a:cxn ang="0">
                    <a:pos x="1015" y="948"/>
                  </a:cxn>
                  <a:cxn ang="0">
                    <a:pos x="86" y="948"/>
                  </a:cxn>
                  <a:cxn ang="0">
                    <a:pos x="66" y="946"/>
                  </a:cxn>
                  <a:cxn ang="0">
                    <a:pos x="48" y="941"/>
                  </a:cxn>
                  <a:cxn ang="0">
                    <a:pos x="33" y="932"/>
                  </a:cxn>
                  <a:cxn ang="0">
                    <a:pos x="21" y="921"/>
                  </a:cxn>
                  <a:cxn ang="0">
                    <a:pos x="11" y="905"/>
                  </a:cxn>
                  <a:cxn ang="0">
                    <a:pos x="4" y="887"/>
                  </a:cxn>
                  <a:cxn ang="0">
                    <a:pos x="0" y="865"/>
                  </a:cxn>
                  <a:cxn ang="0">
                    <a:pos x="0" y="842"/>
                  </a:cxn>
                  <a:cxn ang="0">
                    <a:pos x="0" y="107"/>
                  </a:cxn>
                  <a:cxn ang="0">
                    <a:pos x="0" y="81"/>
                  </a:cxn>
                  <a:cxn ang="0">
                    <a:pos x="4" y="59"/>
                  </a:cxn>
                  <a:cxn ang="0">
                    <a:pos x="11" y="41"/>
                  </a:cxn>
                  <a:cxn ang="0">
                    <a:pos x="21" y="26"/>
                  </a:cxn>
                  <a:cxn ang="0">
                    <a:pos x="33" y="14"/>
                  </a:cxn>
                  <a:cxn ang="0">
                    <a:pos x="48" y="6"/>
                  </a:cxn>
                  <a:cxn ang="0">
                    <a:pos x="66" y="2"/>
                  </a:cxn>
                  <a:cxn ang="0">
                    <a:pos x="86" y="0"/>
                  </a:cxn>
                </a:cxnLst>
                <a:rect l="0" t="0" r="r" b="b"/>
                <a:pathLst>
                  <a:path w="1102" h="948">
                    <a:moveTo>
                      <a:pt x="86" y="0"/>
                    </a:moveTo>
                    <a:lnTo>
                      <a:pt x="1015" y="0"/>
                    </a:lnTo>
                    <a:lnTo>
                      <a:pt x="1035" y="2"/>
                    </a:lnTo>
                    <a:lnTo>
                      <a:pt x="1053" y="6"/>
                    </a:lnTo>
                    <a:lnTo>
                      <a:pt x="1060" y="9"/>
                    </a:lnTo>
                    <a:lnTo>
                      <a:pt x="1068" y="14"/>
                    </a:lnTo>
                    <a:lnTo>
                      <a:pt x="1081" y="26"/>
                    </a:lnTo>
                    <a:lnTo>
                      <a:pt x="1090" y="41"/>
                    </a:lnTo>
                    <a:lnTo>
                      <a:pt x="1097" y="59"/>
                    </a:lnTo>
                    <a:lnTo>
                      <a:pt x="1098" y="69"/>
                    </a:lnTo>
                    <a:lnTo>
                      <a:pt x="1101" y="81"/>
                    </a:lnTo>
                    <a:lnTo>
                      <a:pt x="1102" y="107"/>
                    </a:lnTo>
                    <a:lnTo>
                      <a:pt x="1102" y="842"/>
                    </a:lnTo>
                    <a:lnTo>
                      <a:pt x="1101" y="853"/>
                    </a:lnTo>
                    <a:lnTo>
                      <a:pt x="1101" y="865"/>
                    </a:lnTo>
                    <a:lnTo>
                      <a:pt x="1098" y="876"/>
                    </a:lnTo>
                    <a:lnTo>
                      <a:pt x="1097" y="887"/>
                    </a:lnTo>
                    <a:lnTo>
                      <a:pt x="1093" y="895"/>
                    </a:lnTo>
                    <a:lnTo>
                      <a:pt x="1090" y="905"/>
                    </a:lnTo>
                    <a:lnTo>
                      <a:pt x="1085" y="913"/>
                    </a:lnTo>
                    <a:lnTo>
                      <a:pt x="1081" y="921"/>
                    </a:lnTo>
                    <a:lnTo>
                      <a:pt x="1074" y="926"/>
                    </a:lnTo>
                    <a:lnTo>
                      <a:pt x="1068" y="932"/>
                    </a:lnTo>
                    <a:lnTo>
                      <a:pt x="1060" y="936"/>
                    </a:lnTo>
                    <a:lnTo>
                      <a:pt x="1053" y="941"/>
                    </a:lnTo>
                    <a:lnTo>
                      <a:pt x="1048" y="941"/>
                    </a:lnTo>
                    <a:lnTo>
                      <a:pt x="1045" y="941"/>
                    </a:lnTo>
                    <a:lnTo>
                      <a:pt x="1044" y="941"/>
                    </a:lnTo>
                    <a:lnTo>
                      <a:pt x="1044" y="943"/>
                    </a:lnTo>
                    <a:lnTo>
                      <a:pt x="1035" y="946"/>
                    </a:lnTo>
                    <a:lnTo>
                      <a:pt x="1025" y="947"/>
                    </a:lnTo>
                    <a:lnTo>
                      <a:pt x="1019" y="947"/>
                    </a:lnTo>
                    <a:lnTo>
                      <a:pt x="1016" y="947"/>
                    </a:lnTo>
                    <a:lnTo>
                      <a:pt x="1015" y="947"/>
                    </a:lnTo>
                    <a:lnTo>
                      <a:pt x="1015" y="948"/>
                    </a:lnTo>
                    <a:lnTo>
                      <a:pt x="86" y="948"/>
                    </a:lnTo>
                    <a:lnTo>
                      <a:pt x="66" y="946"/>
                    </a:lnTo>
                    <a:lnTo>
                      <a:pt x="48" y="941"/>
                    </a:lnTo>
                    <a:lnTo>
                      <a:pt x="33" y="932"/>
                    </a:lnTo>
                    <a:lnTo>
                      <a:pt x="21" y="921"/>
                    </a:lnTo>
                    <a:lnTo>
                      <a:pt x="11" y="905"/>
                    </a:lnTo>
                    <a:lnTo>
                      <a:pt x="4" y="887"/>
                    </a:lnTo>
                    <a:lnTo>
                      <a:pt x="0" y="865"/>
                    </a:lnTo>
                    <a:lnTo>
                      <a:pt x="0" y="842"/>
                    </a:lnTo>
                    <a:lnTo>
                      <a:pt x="0" y="107"/>
                    </a:lnTo>
                    <a:lnTo>
                      <a:pt x="0" y="81"/>
                    </a:lnTo>
                    <a:lnTo>
                      <a:pt x="4" y="59"/>
                    </a:lnTo>
                    <a:lnTo>
                      <a:pt x="11" y="41"/>
                    </a:lnTo>
                    <a:lnTo>
                      <a:pt x="21" y="26"/>
                    </a:lnTo>
                    <a:lnTo>
                      <a:pt x="33" y="14"/>
                    </a:lnTo>
                    <a:lnTo>
                      <a:pt x="48" y="6"/>
                    </a:lnTo>
                    <a:lnTo>
                      <a:pt x="66" y="2"/>
                    </a:lnTo>
                    <a:lnTo>
                      <a:pt x="86" y="0"/>
                    </a:lnTo>
                  </a:path>
                </a:pathLst>
              </a:custGeom>
              <a:noFill/>
              <a:ln w="22225">
                <a:solidFill>
                  <a:srgbClr val="666666"/>
                </a:solidFill>
                <a:prstDash val="solid"/>
                <a:round/>
                <a:headEnd/>
                <a:tailEnd/>
              </a:ln>
            </p:spPr>
            <p:txBody>
              <a:bodyPr/>
              <a:lstStyle/>
              <a:p>
                <a:endParaRPr lang="en-US" sz="1100" dirty="0">
                  <a:latin typeface="Calibri" pitchFamily="34" charset="0"/>
                </a:endParaRPr>
              </a:p>
            </p:txBody>
          </p:sp>
          <p:sp>
            <p:nvSpPr>
              <p:cNvPr id="3034176" name="Rectangle 64"/>
              <p:cNvSpPr>
                <a:spLocks noChangeArrowheads="1"/>
              </p:cNvSpPr>
              <p:nvPr/>
            </p:nvSpPr>
            <p:spPr bwMode="auto">
              <a:xfrm>
                <a:off x="1086" y="1811"/>
                <a:ext cx="218"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New </a:t>
                </a:r>
                <a:endParaRPr lang="en-US" sz="1100" dirty="0">
                  <a:latin typeface="Calibri" pitchFamily="34" charset="0"/>
                </a:endParaRPr>
              </a:p>
            </p:txBody>
          </p:sp>
        </p:grpSp>
        <p:sp>
          <p:nvSpPr>
            <p:cNvPr id="3034177" name="Rectangle 65"/>
            <p:cNvSpPr>
              <a:spLocks noChangeArrowheads="1"/>
            </p:cNvSpPr>
            <p:nvPr/>
          </p:nvSpPr>
          <p:spPr bwMode="auto">
            <a:xfrm>
              <a:off x="1076" y="1914"/>
              <a:ext cx="232"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order</a:t>
              </a:r>
              <a:endParaRPr lang="en-US" sz="1100" dirty="0">
                <a:latin typeface="Calibri" pitchFamily="34" charset="0"/>
              </a:endParaRPr>
            </a:p>
          </p:txBody>
        </p:sp>
        <p:grpSp>
          <p:nvGrpSpPr>
            <p:cNvPr id="4" name="Group 91"/>
            <p:cNvGrpSpPr>
              <a:grpSpLocks/>
            </p:cNvGrpSpPr>
            <p:nvPr/>
          </p:nvGrpSpPr>
          <p:grpSpPr bwMode="auto">
            <a:xfrm>
              <a:off x="392" y="1470"/>
              <a:ext cx="373" cy="1399"/>
              <a:chOff x="392" y="1470"/>
              <a:chExt cx="373" cy="1399"/>
            </a:xfrm>
          </p:grpSpPr>
          <p:sp>
            <p:nvSpPr>
              <p:cNvPr id="3034139" name="Freeform 27"/>
              <p:cNvSpPr>
                <a:spLocks/>
              </p:cNvSpPr>
              <p:nvPr/>
            </p:nvSpPr>
            <p:spPr bwMode="auto">
              <a:xfrm>
                <a:off x="392" y="2401"/>
                <a:ext cx="373" cy="468"/>
              </a:xfrm>
              <a:custGeom>
                <a:avLst/>
                <a:gdLst/>
                <a:ahLst/>
                <a:cxnLst>
                  <a:cxn ang="0">
                    <a:pos x="280" y="0"/>
                  </a:cxn>
                  <a:cxn ang="0">
                    <a:pos x="280" y="826"/>
                  </a:cxn>
                  <a:cxn ang="0">
                    <a:pos x="0" y="826"/>
                  </a:cxn>
                  <a:cxn ang="0">
                    <a:pos x="559" y="1402"/>
                  </a:cxn>
                  <a:cxn ang="0">
                    <a:pos x="1117" y="826"/>
                  </a:cxn>
                  <a:cxn ang="0">
                    <a:pos x="839" y="826"/>
                  </a:cxn>
                  <a:cxn ang="0">
                    <a:pos x="839" y="0"/>
                  </a:cxn>
                  <a:cxn ang="0">
                    <a:pos x="280" y="0"/>
                  </a:cxn>
                </a:cxnLst>
                <a:rect l="0" t="0" r="r" b="b"/>
                <a:pathLst>
                  <a:path w="1117" h="1402">
                    <a:moveTo>
                      <a:pt x="280" y="0"/>
                    </a:moveTo>
                    <a:lnTo>
                      <a:pt x="280" y="826"/>
                    </a:lnTo>
                    <a:lnTo>
                      <a:pt x="0" y="826"/>
                    </a:lnTo>
                    <a:lnTo>
                      <a:pt x="559" y="1402"/>
                    </a:lnTo>
                    <a:lnTo>
                      <a:pt x="1117" y="826"/>
                    </a:lnTo>
                    <a:lnTo>
                      <a:pt x="839" y="826"/>
                    </a:lnTo>
                    <a:lnTo>
                      <a:pt x="839" y="0"/>
                    </a:lnTo>
                    <a:lnTo>
                      <a:pt x="280" y="0"/>
                    </a:lnTo>
                  </a:path>
                </a:pathLst>
              </a:custGeom>
              <a:noFill/>
              <a:ln w="36513">
                <a:solidFill>
                  <a:srgbClr val="666666"/>
                </a:solidFill>
                <a:prstDash val="solid"/>
                <a:round/>
                <a:headEnd/>
                <a:tailEnd/>
              </a:ln>
            </p:spPr>
            <p:txBody>
              <a:bodyPr/>
              <a:lstStyle/>
              <a:p>
                <a:endParaRPr lang="en-US" sz="1100" dirty="0">
                  <a:latin typeface="Calibri" pitchFamily="34" charset="0"/>
                </a:endParaRPr>
              </a:p>
            </p:txBody>
          </p:sp>
          <p:sp>
            <p:nvSpPr>
              <p:cNvPr id="3034140" name="Freeform 28"/>
              <p:cNvSpPr>
                <a:spLocks/>
              </p:cNvSpPr>
              <p:nvPr/>
            </p:nvSpPr>
            <p:spPr bwMode="auto">
              <a:xfrm>
                <a:off x="392" y="1470"/>
                <a:ext cx="373" cy="468"/>
              </a:xfrm>
              <a:custGeom>
                <a:avLst/>
                <a:gdLst/>
                <a:ahLst/>
                <a:cxnLst>
                  <a:cxn ang="0">
                    <a:pos x="0" y="577"/>
                  </a:cxn>
                  <a:cxn ang="0">
                    <a:pos x="559" y="0"/>
                  </a:cxn>
                  <a:cxn ang="0">
                    <a:pos x="1117" y="577"/>
                  </a:cxn>
                  <a:cxn ang="0">
                    <a:pos x="839" y="577"/>
                  </a:cxn>
                  <a:cxn ang="0">
                    <a:pos x="839" y="1404"/>
                  </a:cxn>
                  <a:cxn ang="0">
                    <a:pos x="280" y="1404"/>
                  </a:cxn>
                  <a:cxn ang="0">
                    <a:pos x="280" y="577"/>
                  </a:cxn>
                  <a:cxn ang="0">
                    <a:pos x="0" y="577"/>
                  </a:cxn>
                </a:cxnLst>
                <a:rect l="0" t="0" r="r" b="b"/>
                <a:pathLst>
                  <a:path w="1117" h="1404">
                    <a:moveTo>
                      <a:pt x="0" y="577"/>
                    </a:moveTo>
                    <a:lnTo>
                      <a:pt x="559" y="0"/>
                    </a:lnTo>
                    <a:lnTo>
                      <a:pt x="1117" y="577"/>
                    </a:lnTo>
                    <a:lnTo>
                      <a:pt x="839" y="577"/>
                    </a:lnTo>
                    <a:lnTo>
                      <a:pt x="839" y="1404"/>
                    </a:lnTo>
                    <a:lnTo>
                      <a:pt x="280" y="1404"/>
                    </a:lnTo>
                    <a:lnTo>
                      <a:pt x="280" y="577"/>
                    </a:lnTo>
                    <a:lnTo>
                      <a:pt x="0" y="577"/>
                    </a:lnTo>
                  </a:path>
                </a:pathLst>
              </a:custGeom>
              <a:noFill/>
              <a:ln w="36513">
                <a:solidFill>
                  <a:srgbClr val="666666"/>
                </a:solidFill>
                <a:prstDash val="solid"/>
                <a:round/>
                <a:headEnd/>
                <a:tailEnd/>
              </a:ln>
            </p:spPr>
            <p:txBody>
              <a:bodyPr/>
              <a:lstStyle/>
              <a:p>
                <a:endParaRPr lang="en-US" sz="1100" dirty="0">
                  <a:latin typeface="Calibri" pitchFamily="34" charset="0"/>
                </a:endParaRPr>
              </a:p>
            </p:txBody>
          </p:sp>
          <p:sp>
            <p:nvSpPr>
              <p:cNvPr id="3034178" name="Rectangle 66"/>
              <p:cNvSpPr>
                <a:spLocks noChangeArrowheads="1"/>
              </p:cNvSpPr>
              <p:nvPr/>
            </p:nvSpPr>
            <p:spPr bwMode="auto">
              <a:xfrm>
                <a:off x="430" y="1924"/>
                <a:ext cx="297" cy="509"/>
              </a:xfrm>
              <a:prstGeom prst="rect">
                <a:avLst/>
              </a:prstGeom>
              <a:solidFill>
                <a:srgbClr val="B5121B"/>
              </a:solidFill>
              <a:ln w="9525" algn="ctr">
                <a:noFill/>
                <a:miter lim="800000"/>
                <a:headEnd/>
                <a:tailEnd/>
              </a:ln>
              <a:effectLst/>
            </p:spPr>
            <p:txBody>
              <a:bodyPr tIns="0" bIns="0" anchor="ctr"/>
              <a:lstStyle/>
              <a:p>
                <a:endParaRPr lang="en-US" sz="1100" dirty="0">
                  <a:latin typeface="Calibri" pitchFamily="34" charset="0"/>
                </a:endParaRPr>
              </a:p>
            </p:txBody>
          </p:sp>
          <p:grpSp>
            <p:nvGrpSpPr>
              <p:cNvPr id="5" name="Group 89"/>
              <p:cNvGrpSpPr>
                <a:grpSpLocks/>
              </p:cNvGrpSpPr>
              <p:nvPr/>
            </p:nvGrpSpPr>
            <p:grpSpPr bwMode="auto">
              <a:xfrm>
                <a:off x="392" y="1470"/>
                <a:ext cx="373" cy="1399"/>
                <a:chOff x="392" y="1470"/>
                <a:chExt cx="373" cy="1399"/>
              </a:xfrm>
            </p:grpSpPr>
            <p:sp>
              <p:nvSpPr>
                <p:cNvPr id="3034137" name="Freeform 25"/>
                <p:cNvSpPr>
                  <a:spLocks/>
                </p:cNvSpPr>
                <p:nvPr/>
              </p:nvSpPr>
              <p:spPr bwMode="auto">
                <a:xfrm>
                  <a:off x="392" y="1470"/>
                  <a:ext cx="373" cy="468"/>
                </a:xfrm>
                <a:custGeom>
                  <a:avLst/>
                  <a:gdLst/>
                  <a:ahLst/>
                  <a:cxnLst>
                    <a:cxn ang="0">
                      <a:pos x="0" y="577"/>
                    </a:cxn>
                    <a:cxn ang="0">
                      <a:pos x="280" y="577"/>
                    </a:cxn>
                    <a:cxn ang="0">
                      <a:pos x="280" y="1404"/>
                    </a:cxn>
                    <a:cxn ang="0">
                      <a:pos x="839" y="1404"/>
                    </a:cxn>
                    <a:cxn ang="0">
                      <a:pos x="839" y="577"/>
                    </a:cxn>
                    <a:cxn ang="0">
                      <a:pos x="1117" y="577"/>
                    </a:cxn>
                    <a:cxn ang="0">
                      <a:pos x="559" y="0"/>
                    </a:cxn>
                    <a:cxn ang="0">
                      <a:pos x="0" y="577"/>
                    </a:cxn>
                  </a:cxnLst>
                  <a:rect l="0" t="0" r="r" b="b"/>
                  <a:pathLst>
                    <a:path w="1117" h="1404">
                      <a:moveTo>
                        <a:pt x="0" y="577"/>
                      </a:moveTo>
                      <a:lnTo>
                        <a:pt x="280" y="577"/>
                      </a:lnTo>
                      <a:lnTo>
                        <a:pt x="280" y="1404"/>
                      </a:lnTo>
                      <a:lnTo>
                        <a:pt x="839" y="1404"/>
                      </a:lnTo>
                      <a:lnTo>
                        <a:pt x="839" y="577"/>
                      </a:lnTo>
                      <a:lnTo>
                        <a:pt x="1117" y="577"/>
                      </a:lnTo>
                      <a:lnTo>
                        <a:pt x="559" y="0"/>
                      </a:lnTo>
                      <a:lnTo>
                        <a:pt x="0" y="577"/>
                      </a:lnTo>
                      <a:close/>
                    </a:path>
                  </a:pathLst>
                </a:custGeom>
                <a:solidFill>
                  <a:srgbClr val="6AA121"/>
                </a:solidFill>
                <a:ln w="9525" cap="flat" cmpd="sng">
                  <a:noFill/>
                  <a:prstDash val="solid"/>
                  <a:round/>
                  <a:headEnd/>
                  <a:tailEnd/>
                </a:ln>
                <a:effectLst/>
              </p:spPr>
              <p:txBody>
                <a:bodyPr tIns="0" bIns="0" anchor="ctr"/>
                <a:lstStyle/>
                <a:p>
                  <a:endParaRPr lang="en-US" sz="1100" dirty="0">
                    <a:latin typeface="Calibri" pitchFamily="34" charset="0"/>
                  </a:endParaRPr>
                </a:p>
              </p:txBody>
            </p:sp>
            <p:sp>
              <p:nvSpPr>
                <p:cNvPr id="3034138" name="Freeform 26"/>
                <p:cNvSpPr>
                  <a:spLocks/>
                </p:cNvSpPr>
                <p:nvPr/>
              </p:nvSpPr>
              <p:spPr bwMode="auto">
                <a:xfrm>
                  <a:off x="392" y="2401"/>
                  <a:ext cx="373" cy="468"/>
                </a:xfrm>
                <a:custGeom>
                  <a:avLst/>
                  <a:gdLst/>
                  <a:ahLst/>
                  <a:cxnLst>
                    <a:cxn ang="0">
                      <a:pos x="839" y="0"/>
                    </a:cxn>
                    <a:cxn ang="0">
                      <a:pos x="280" y="0"/>
                    </a:cxn>
                    <a:cxn ang="0">
                      <a:pos x="280" y="826"/>
                    </a:cxn>
                    <a:cxn ang="0">
                      <a:pos x="0" y="826"/>
                    </a:cxn>
                    <a:cxn ang="0">
                      <a:pos x="559" y="1402"/>
                    </a:cxn>
                    <a:cxn ang="0">
                      <a:pos x="1117" y="826"/>
                    </a:cxn>
                    <a:cxn ang="0">
                      <a:pos x="839" y="826"/>
                    </a:cxn>
                    <a:cxn ang="0">
                      <a:pos x="839" y="0"/>
                    </a:cxn>
                  </a:cxnLst>
                  <a:rect l="0" t="0" r="r" b="b"/>
                  <a:pathLst>
                    <a:path w="1117" h="1402">
                      <a:moveTo>
                        <a:pt x="839" y="0"/>
                      </a:moveTo>
                      <a:lnTo>
                        <a:pt x="280" y="0"/>
                      </a:lnTo>
                      <a:lnTo>
                        <a:pt x="280" y="826"/>
                      </a:lnTo>
                      <a:lnTo>
                        <a:pt x="0" y="826"/>
                      </a:lnTo>
                      <a:lnTo>
                        <a:pt x="559" y="1402"/>
                      </a:lnTo>
                      <a:lnTo>
                        <a:pt x="1117" y="826"/>
                      </a:lnTo>
                      <a:lnTo>
                        <a:pt x="839" y="826"/>
                      </a:lnTo>
                      <a:lnTo>
                        <a:pt x="839" y="0"/>
                      </a:lnTo>
                      <a:close/>
                    </a:path>
                  </a:pathLst>
                </a:custGeom>
                <a:solidFill>
                  <a:srgbClr val="6AA121"/>
                </a:solidFill>
                <a:ln w="9525" cap="flat" cmpd="sng">
                  <a:noFill/>
                  <a:prstDash val="solid"/>
                  <a:round/>
                  <a:headEnd type="none" w="med" len="med"/>
                  <a:tailEnd type="none" w="med" len="med"/>
                </a:ln>
                <a:effectLst/>
              </p:spPr>
              <p:txBody>
                <a:bodyPr tIns="0" bIns="0" anchor="ctr"/>
                <a:lstStyle/>
                <a:p>
                  <a:endParaRPr lang="en-US" sz="1100" dirty="0">
                    <a:latin typeface="Calibri" pitchFamily="34" charset="0"/>
                  </a:endParaRPr>
                </a:p>
              </p:txBody>
            </p:sp>
            <p:sp>
              <p:nvSpPr>
                <p:cNvPr id="3034179" name="Rectangle 67"/>
                <p:cNvSpPr>
                  <a:spLocks noChangeArrowheads="1"/>
                </p:cNvSpPr>
                <p:nvPr/>
              </p:nvSpPr>
              <p:spPr bwMode="auto">
                <a:xfrm>
                  <a:off x="441" y="1935"/>
                  <a:ext cx="275" cy="487"/>
                </a:xfrm>
                <a:prstGeom prst="rect">
                  <a:avLst/>
                </a:prstGeom>
                <a:noFill/>
                <a:ln w="36513">
                  <a:solidFill>
                    <a:srgbClr val="4D4D4D"/>
                  </a:solidFill>
                  <a:miter lim="800000"/>
                  <a:headEnd/>
                  <a:tailEnd/>
                </a:ln>
              </p:spPr>
              <p:txBody>
                <a:bodyPr/>
                <a:lstStyle/>
                <a:p>
                  <a:endParaRPr lang="en-US" sz="1100" dirty="0">
                    <a:latin typeface="Calibri" pitchFamily="34" charset="0"/>
                  </a:endParaRPr>
                </a:p>
              </p:txBody>
            </p:sp>
            <p:sp>
              <p:nvSpPr>
                <p:cNvPr id="3034180" name="Rectangle 68"/>
                <p:cNvSpPr>
                  <a:spLocks noChangeArrowheads="1"/>
                </p:cNvSpPr>
                <p:nvPr/>
              </p:nvSpPr>
              <p:spPr bwMode="auto">
                <a:xfrm>
                  <a:off x="461" y="2114"/>
                  <a:ext cx="241"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FFFFFF"/>
                      </a:solidFill>
                      <a:latin typeface="Calibri" pitchFamily="34" charset="0"/>
                    </a:rPr>
                    <a:t>Value</a:t>
                  </a:r>
                  <a:endParaRPr lang="en-US" sz="1100" dirty="0">
                    <a:latin typeface="Calibri" pitchFamily="34" charset="0"/>
                  </a:endParaRPr>
                </a:p>
              </p:txBody>
            </p:sp>
          </p:grpSp>
        </p:grpSp>
        <p:sp>
          <p:nvSpPr>
            <p:cNvPr id="3034181" name="Rectangle 69"/>
            <p:cNvSpPr>
              <a:spLocks noChangeArrowheads="1"/>
            </p:cNvSpPr>
            <p:nvPr/>
          </p:nvSpPr>
          <p:spPr bwMode="auto">
            <a:xfrm>
              <a:off x="1556" y="1811"/>
              <a:ext cx="343"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Process </a:t>
              </a:r>
              <a:endParaRPr lang="en-US" sz="1100" dirty="0">
                <a:latin typeface="Calibri" pitchFamily="34" charset="0"/>
              </a:endParaRPr>
            </a:p>
          </p:txBody>
        </p:sp>
        <p:sp>
          <p:nvSpPr>
            <p:cNvPr id="3034182" name="Rectangle 70"/>
            <p:cNvSpPr>
              <a:spLocks noChangeArrowheads="1"/>
            </p:cNvSpPr>
            <p:nvPr/>
          </p:nvSpPr>
          <p:spPr bwMode="auto">
            <a:xfrm>
              <a:off x="1603" y="1914"/>
              <a:ext cx="232"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order</a:t>
              </a:r>
              <a:endParaRPr lang="en-US" sz="1100" dirty="0">
                <a:latin typeface="Calibri" pitchFamily="34" charset="0"/>
              </a:endParaRPr>
            </a:p>
          </p:txBody>
        </p:sp>
        <p:sp>
          <p:nvSpPr>
            <p:cNvPr id="3034183" name="Rectangle 71"/>
            <p:cNvSpPr>
              <a:spLocks noChangeArrowheads="1"/>
            </p:cNvSpPr>
            <p:nvPr/>
          </p:nvSpPr>
          <p:spPr bwMode="auto">
            <a:xfrm>
              <a:off x="2092" y="1811"/>
              <a:ext cx="325"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Deliver </a:t>
              </a:r>
              <a:endParaRPr lang="en-US" sz="1100" dirty="0">
                <a:latin typeface="Calibri" pitchFamily="34" charset="0"/>
              </a:endParaRPr>
            </a:p>
          </p:txBody>
        </p:sp>
        <p:sp>
          <p:nvSpPr>
            <p:cNvPr id="3034184" name="Rectangle 72"/>
            <p:cNvSpPr>
              <a:spLocks noChangeArrowheads="1"/>
            </p:cNvSpPr>
            <p:nvPr/>
          </p:nvSpPr>
          <p:spPr bwMode="auto">
            <a:xfrm>
              <a:off x="2127" y="1914"/>
              <a:ext cx="232"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order</a:t>
              </a:r>
              <a:endParaRPr lang="en-US" sz="1100" dirty="0">
                <a:latin typeface="Calibri" pitchFamily="34" charset="0"/>
              </a:endParaRPr>
            </a:p>
          </p:txBody>
        </p:sp>
        <p:sp>
          <p:nvSpPr>
            <p:cNvPr id="3034185" name="Rectangle 73"/>
            <p:cNvSpPr>
              <a:spLocks noChangeArrowheads="1"/>
            </p:cNvSpPr>
            <p:nvPr/>
          </p:nvSpPr>
          <p:spPr bwMode="auto">
            <a:xfrm>
              <a:off x="2584" y="1811"/>
              <a:ext cx="427" cy="107"/>
            </a:xfrm>
            <a:prstGeom prst="rect">
              <a:avLst/>
            </a:prstGeom>
            <a:noFill/>
            <a:ln w="9525">
              <a:noFill/>
              <a:miter lim="800000"/>
              <a:headEnd/>
              <a:tailEnd/>
            </a:ln>
          </p:spPr>
          <p:txBody>
            <a:bodyPr wrap="none" lIns="0" tIns="0" rIns="0" bIns="0">
              <a:spAutoFit/>
            </a:bodyPr>
            <a:lstStyle/>
            <a:p>
              <a:pPr marL="354013" indent="-354013" algn="ctr" defTabSz="941388"/>
              <a:r>
                <a:rPr lang="en-US" sz="1100" b="1" dirty="0">
                  <a:solidFill>
                    <a:srgbClr val="000000"/>
                  </a:solidFill>
                  <a:latin typeface="Calibri" pitchFamily="34" charset="0"/>
                </a:rPr>
                <a:t>Warranty </a:t>
              </a:r>
              <a:endParaRPr lang="en-US" sz="1100" dirty="0">
                <a:latin typeface="Calibri" pitchFamily="34" charset="0"/>
              </a:endParaRPr>
            </a:p>
          </p:txBody>
        </p:sp>
        <p:sp>
          <p:nvSpPr>
            <p:cNvPr id="3034186" name="Rectangle 74"/>
            <p:cNvSpPr>
              <a:spLocks noChangeArrowheads="1"/>
            </p:cNvSpPr>
            <p:nvPr/>
          </p:nvSpPr>
          <p:spPr bwMode="auto">
            <a:xfrm>
              <a:off x="2655" y="1914"/>
              <a:ext cx="227"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claim</a:t>
              </a:r>
              <a:endParaRPr lang="en-US" sz="1100" dirty="0">
                <a:latin typeface="Calibri" pitchFamily="34" charset="0"/>
              </a:endParaRPr>
            </a:p>
          </p:txBody>
        </p:sp>
        <p:sp>
          <p:nvSpPr>
            <p:cNvPr id="3034187" name="Rectangle 75"/>
            <p:cNvSpPr>
              <a:spLocks noChangeArrowheads="1"/>
            </p:cNvSpPr>
            <p:nvPr/>
          </p:nvSpPr>
          <p:spPr bwMode="auto">
            <a:xfrm>
              <a:off x="3171" y="2342"/>
              <a:ext cx="364"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Fulfilled </a:t>
              </a:r>
              <a:endParaRPr lang="en-US" sz="1100" dirty="0">
                <a:latin typeface="Calibri" pitchFamily="34" charset="0"/>
              </a:endParaRPr>
            </a:p>
          </p:txBody>
        </p:sp>
        <p:sp>
          <p:nvSpPr>
            <p:cNvPr id="3034188" name="Rectangle 76"/>
            <p:cNvSpPr>
              <a:spLocks noChangeArrowheads="1"/>
            </p:cNvSpPr>
            <p:nvPr/>
          </p:nvSpPr>
          <p:spPr bwMode="auto">
            <a:xfrm>
              <a:off x="3254" y="2445"/>
              <a:ext cx="232"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order</a:t>
              </a:r>
              <a:endParaRPr lang="en-US" sz="1100" dirty="0">
                <a:latin typeface="Calibri" pitchFamily="34" charset="0"/>
              </a:endParaRPr>
            </a:p>
          </p:txBody>
        </p:sp>
        <p:sp>
          <p:nvSpPr>
            <p:cNvPr id="3034189" name="Rectangle 77"/>
            <p:cNvSpPr>
              <a:spLocks noChangeArrowheads="1"/>
            </p:cNvSpPr>
            <p:nvPr/>
          </p:nvSpPr>
          <p:spPr bwMode="auto">
            <a:xfrm>
              <a:off x="4122" y="2342"/>
              <a:ext cx="216"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Aged</a:t>
              </a:r>
              <a:endParaRPr lang="en-US" sz="1100" dirty="0">
                <a:latin typeface="Calibri" pitchFamily="34" charset="0"/>
              </a:endParaRPr>
            </a:p>
          </p:txBody>
        </p:sp>
        <p:sp>
          <p:nvSpPr>
            <p:cNvPr id="3034190" name="Rectangle 78"/>
            <p:cNvSpPr>
              <a:spLocks noChangeArrowheads="1"/>
            </p:cNvSpPr>
            <p:nvPr/>
          </p:nvSpPr>
          <p:spPr bwMode="auto">
            <a:xfrm>
              <a:off x="4134" y="2445"/>
              <a:ext cx="190"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data</a:t>
              </a:r>
              <a:endParaRPr lang="en-US" sz="1100" dirty="0">
                <a:latin typeface="Calibri" pitchFamily="34" charset="0"/>
              </a:endParaRPr>
            </a:p>
          </p:txBody>
        </p:sp>
        <p:sp>
          <p:nvSpPr>
            <p:cNvPr id="3034191" name="Rectangle 79"/>
            <p:cNvSpPr>
              <a:spLocks noChangeArrowheads="1"/>
            </p:cNvSpPr>
            <p:nvPr/>
          </p:nvSpPr>
          <p:spPr bwMode="auto">
            <a:xfrm>
              <a:off x="4663" y="2342"/>
              <a:ext cx="404"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Warranty</a:t>
              </a:r>
              <a:endParaRPr lang="en-US" sz="1100" dirty="0">
                <a:latin typeface="Calibri" pitchFamily="34" charset="0"/>
              </a:endParaRPr>
            </a:p>
          </p:txBody>
        </p:sp>
        <p:sp>
          <p:nvSpPr>
            <p:cNvPr id="3034192" name="Rectangle 80"/>
            <p:cNvSpPr>
              <a:spLocks noChangeArrowheads="1"/>
            </p:cNvSpPr>
            <p:nvPr/>
          </p:nvSpPr>
          <p:spPr bwMode="auto">
            <a:xfrm>
              <a:off x="4714" y="2445"/>
              <a:ext cx="300"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000000"/>
                  </a:solidFill>
                  <a:latin typeface="Calibri" pitchFamily="34" charset="0"/>
                </a:rPr>
                <a:t>Voided</a:t>
              </a:r>
              <a:endParaRPr lang="en-US" sz="1100" dirty="0">
                <a:latin typeface="Calibri" pitchFamily="34" charset="0"/>
              </a:endParaRPr>
            </a:p>
          </p:txBody>
        </p:sp>
        <p:grpSp>
          <p:nvGrpSpPr>
            <p:cNvPr id="6" name="Group 90"/>
            <p:cNvGrpSpPr>
              <a:grpSpLocks/>
            </p:cNvGrpSpPr>
            <p:nvPr/>
          </p:nvGrpSpPr>
          <p:grpSpPr bwMode="auto">
            <a:xfrm>
              <a:off x="949" y="1165"/>
              <a:ext cx="3872" cy="275"/>
              <a:chOff x="949" y="1165"/>
              <a:chExt cx="3872" cy="275"/>
            </a:xfrm>
          </p:grpSpPr>
          <p:sp>
            <p:nvSpPr>
              <p:cNvPr id="3034136" name="Freeform 24"/>
              <p:cNvSpPr>
                <a:spLocks/>
              </p:cNvSpPr>
              <p:nvPr/>
            </p:nvSpPr>
            <p:spPr bwMode="auto">
              <a:xfrm>
                <a:off x="949" y="1165"/>
                <a:ext cx="3872" cy="275"/>
              </a:xfrm>
              <a:custGeom>
                <a:avLst/>
                <a:gdLst/>
                <a:ahLst/>
                <a:cxnLst>
                  <a:cxn ang="0">
                    <a:pos x="10991" y="201"/>
                  </a:cxn>
                  <a:cxn ang="0">
                    <a:pos x="0" y="201"/>
                  </a:cxn>
                  <a:cxn ang="0">
                    <a:pos x="0" y="610"/>
                  </a:cxn>
                  <a:cxn ang="0">
                    <a:pos x="10996" y="610"/>
                  </a:cxn>
                  <a:cxn ang="0">
                    <a:pos x="10996" y="825"/>
                  </a:cxn>
                  <a:cxn ang="0">
                    <a:pos x="11616" y="403"/>
                  </a:cxn>
                  <a:cxn ang="0">
                    <a:pos x="10991" y="0"/>
                  </a:cxn>
                  <a:cxn ang="0">
                    <a:pos x="10991" y="201"/>
                  </a:cxn>
                </a:cxnLst>
                <a:rect l="0" t="0" r="r" b="b"/>
                <a:pathLst>
                  <a:path w="11616" h="825">
                    <a:moveTo>
                      <a:pt x="10991" y="201"/>
                    </a:moveTo>
                    <a:lnTo>
                      <a:pt x="0" y="201"/>
                    </a:lnTo>
                    <a:lnTo>
                      <a:pt x="0" y="610"/>
                    </a:lnTo>
                    <a:lnTo>
                      <a:pt x="10996" y="610"/>
                    </a:lnTo>
                    <a:lnTo>
                      <a:pt x="10996" y="825"/>
                    </a:lnTo>
                    <a:lnTo>
                      <a:pt x="11616" y="403"/>
                    </a:lnTo>
                    <a:lnTo>
                      <a:pt x="10991" y="0"/>
                    </a:lnTo>
                    <a:lnTo>
                      <a:pt x="10991" y="201"/>
                    </a:lnTo>
                  </a:path>
                </a:pathLst>
              </a:custGeom>
              <a:noFill/>
              <a:ln w="36513">
                <a:solidFill>
                  <a:srgbClr val="FFFFFF"/>
                </a:solidFill>
                <a:prstDash val="solid"/>
                <a:round/>
                <a:headEnd/>
                <a:tailEnd/>
              </a:ln>
            </p:spPr>
            <p:txBody>
              <a:bodyPr/>
              <a:lstStyle/>
              <a:p>
                <a:endParaRPr lang="en-US" sz="1100" dirty="0">
                  <a:latin typeface="Calibri" pitchFamily="34" charset="0"/>
                </a:endParaRPr>
              </a:p>
            </p:txBody>
          </p:sp>
          <p:sp>
            <p:nvSpPr>
              <p:cNvPr id="3034193" name="Rectangle 81"/>
              <p:cNvSpPr>
                <a:spLocks noChangeArrowheads="1"/>
              </p:cNvSpPr>
              <p:nvPr/>
            </p:nvSpPr>
            <p:spPr bwMode="auto">
              <a:xfrm>
                <a:off x="2608" y="1251"/>
                <a:ext cx="334"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FFFFFF"/>
                    </a:solidFill>
                    <a:latin typeface="Calibri" pitchFamily="34" charset="0"/>
                  </a:rPr>
                  <a:t>Protect </a:t>
                </a:r>
                <a:endParaRPr lang="en-US" sz="1100" dirty="0">
                  <a:latin typeface="Calibri" pitchFamily="34" charset="0"/>
                </a:endParaRPr>
              </a:p>
            </p:txBody>
          </p:sp>
        </p:grpSp>
        <p:sp>
          <p:nvSpPr>
            <p:cNvPr id="3034194" name="Freeform 82"/>
            <p:cNvSpPr>
              <a:spLocks/>
            </p:cNvSpPr>
            <p:nvPr/>
          </p:nvSpPr>
          <p:spPr bwMode="auto">
            <a:xfrm>
              <a:off x="5339" y="2129"/>
              <a:ext cx="141" cy="88"/>
            </a:xfrm>
            <a:custGeom>
              <a:avLst/>
              <a:gdLst/>
              <a:ahLst/>
              <a:cxnLst>
                <a:cxn ang="0">
                  <a:pos x="425" y="25"/>
                </a:cxn>
                <a:cxn ang="0">
                  <a:pos x="425" y="0"/>
                </a:cxn>
                <a:cxn ang="0">
                  <a:pos x="0" y="239"/>
                </a:cxn>
                <a:cxn ang="0">
                  <a:pos x="0" y="264"/>
                </a:cxn>
                <a:cxn ang="0">
                  <a:pos x="425" y="25"/>
                </a:cxn>
              </a:cxnLst>
              <a:rect l="0" t="0" r="r" b="b"/>
              <a:pathLst>
                <a:path w="425" h="264">
                  <a:moveTo>
                    <a:pt x="425" y="25"/>
                  </a:moveTo>
                  <a:lnTo>
                    <a:pt x="425" y="0"/>
                  </a:lnTo>
                  <a:lnTo>
                    <a:pt x="0" y="239"/>
                  </a:lnTo>
                  <a:lnTo>
                    <a:pt x="0" y="264"/>
                  </a:lnTo>
                  <a:lnTo>
                    <a:pt x="425" y="25"/>
                  </a:lnTo>
                  <a:close/>
                </a:path>
              </a:pathLst>
            </a:custGeom>
            <a:solidFill>
              <a:srgbClr val="333333"/>
            </a:solidFill>
            <a:ln w="9525">
              <a:noFill/>
              <a:round/>
              <a:headEnd/>
              <a:tailEnd/>
            </a:ln>
          </p:spPr>
          <p:txBody>
            <a:bodyPr/>
            <a:lstStyle/>
            <a:p>
              <a:endParaRPr lang="en-US" sz="1100" dirty="0">
                <a:latin typeface="Calibri" pitchFamily="34" charset="0"/>
              </a:endParaRPr>
            </a:p>
          </p:txBody>
        </p:sp>
        <p:sp>
          <p:nvSpPr>
            <p:cNvPr id="3034195" name="Freeform 83"/>
            <p:cNvSpPr>
              <a:spLocks/>
            </p:cNvSpPr>
            <p:nvPr/>
          </p:nvSpPr>
          <p:spPr bwMode="auto">
            <a:xfrm>
              <a:off x="785" y="2049"/>
              <a:ext cx="4695" cy="160"/>
            </a:xfrm>
            <a:custGeom>
              <a:avLst/>
              <a:gdLst/>
              <a:ahLst/>
              <a:cxnLst>
                <a:cxn ang="0">
                  <a:pos x="14085" y="240"/>
                </a:cxn>
                <a:cxn ang="0">
                  <a:pos x="14085" y="239"/>
                </a:cxn>
                <a:cxn ang="0">
                  <a:pos x="13660" y="0"/>
                </a:cxn>
                <a:cxn ang="0">
                  <a:pos x="13660" y="171"/>
                </a:cxn>
                <a:cxn ang="0">
                  <a:pos x="0" y="171"/>
                </a:cxn>
                <a:cxn ang="0">
                  <a:pos x="0" y="307"/>
                </a:cxn>
                <a:cxn ang="0">
                  <a:pos x="13660" y="307"/>
                </a:cxn>
                <a:cxn ang="0">
                  <a:pos x="13660" y="309"/>
                </a:cxn>
                <a:cxn ang="0">
                  <a:pos x="13660" y="479"/>
                </a:cxn>
                <a:cxn ang="0">
                  <a:pos x="14085" y="240"/>
                </a:cxn>
              </a:cxnLst>
              <a:rect l="0" t="0" r="r" b="b"/>
              <a:pathLst>
                <a:path w="14085" h="479">
                  <a:moveTo>
                    <a:pt x="14085" y="240"/>
                  </a:moveTo>
                  <a:lnTo>
                    <a:pt x="14085" y="239"/>
                  </a:lnTo>
                  <a:lnTo>
                    <a:pt x="13660" y="0"/>
                  </a:lnTo>
                  <a:lnTo>
                    <a:pt x="13660" y="171"/>
                  </a:lnTo>
                  <a:lnTo>
                    <a:pt x="0" y="171"/>
                  </a:lnTo>
                  <a:lnTo>
                    <a:pt x="0" y="307"/>
                  </a:lnTo>
                  <a:lnTo>
                    <a:pt x="13660" y="307"/>
                  </a:lnTo>
                  <a:lnTo>
                    <a:pt x="13660" y="309"/>
                  </a:lnTo>
                  <a:lnTo>
                    <a:pt x="13660" y="479"/>
                  </a:lnTo>
                  <a:lnTo>
                    <a:pt x="14085" y="240"/>
                  </a:lnTo>
                  <a:close/>
                </a:path>
              </a:pathLst>
            </a:custGeom>
            <a:solidFill>
              <a:srgbClr val="333333"/>
            </a:solidFill>
            <a:ln w="9525">
              <a:noFill/>
              <a:round/>
              <a:headEnd/>
              <a:tailEnd/>
            </a:ln>
          </p:spPr>
          <p:txBody>
            <a:bodyPr/>
            <a:lstStyle/>
            <a:p>
              <a:endParaRPr lang="en-US" sz="1100" dirty="0">
                <a:latin typeface="Calibri" pitchFamily="34" charset="0"/>
              </a:endParaRPr>
            </a:p>
          </p:txBody>
        </p:sp>
        <p:grpSp>
          <p:nvGrpSpPr>
            <p:cNvPr id="7" name="Group 94"/>
            <p:cNvGrpSpPr>
              <a:grpSpLocks/>
            </p:cNvGrpSpPr>
            <p:nvPr/>
          </p:nvGrpSpPr>
          <p:grpSpPr bwMode="auto">
            <a:xfrm>
              <a:off x="785" y="2049"/>
              <a:ext cx="4695" cy="160"/>
              <a:chOff x="785" y="2049"/>
              <a:chExt cx="4695" cy="160"/>
            </a:xfrm>
          </p:grpSpPr>
          <p:sp>
            <p:nvSpPr>
              <p:cNvPr id="3034196" name="Freeform 84"/>
              <p:cNvSpPr>
                <a:spLocks/>
              </p:cNvSpPr>
              <p:nvPr/>
            </p:nvSpPr>
            <p:spPr bwMode="auto">
              <a:xfrm>
                <a:off x="5339" y="2129"/>
                <a:ext cx="141" cy="80"/>
              </a:xfrm>
              <a:custGeom>
                <a:avLst/>
                <a:gdLst/>
                <a:ahLst/>
                <a:cxnLst>
                  <a:cxn ang="0">
                    <a:pos x="0" y="69"/>
                  </a:cxn>
                  <a:cxn ang="0">
                    <a:pos x="0" y="239"/>
                  </a:cxn>
                  <a:cxn ang="0">
                    <a:pos x="425" y="0"/>
                  </a:cxn>
                </a:cxnLst>
                <a:rect l="0" t="0" r="r" b="b"/>
                <a:pathLst>
                  <a:path w="425" h="239">
                    <a:moveTo>
                      <a:pt x="0" y="69"/>
                    </a:moveTo>
                    <a:lnTo>
                      <a:pt x="0" y="239"/>
                    </a:lnTo>
                    <a:lnTo>
                      <a:pt x="425" y="0"/>
                    </a:lnTo>
                  </a:path>
                </a:pathLst>
              </a:custGeom>
              <a:noFill/>
              <a:ln w="36513">
                <a:solidFill>
                  <a:srgbClr val="FFFFFF"/>
                </a:solidFill>
                <a:prstDash val="solid"/>
                <a:round/>
                <a:headEnd/>
                <a:tailEnd/>
              </a:ln>
            </p:spPr>
            <p:txBody>
              <a:bodyPr/>
              <a:lstStyle/>
              <a:p>
                <a:endParaRPr lang="en-US" sz="1100" dirty="0">
                  <a:latin typeface="Calibri" pitchFamily="34" charset="0"/>
                </a:endParaRPr>
              </a:p>
            </p:txBody>
          </p:sp>
          <p:sp>
            <p:nvSpPr>
              <p:cNvPr id="3034197" name="Freeform 85"/>
              <p:cNvSpPr>
                <a:spLocks/>
              </p:cNvSpPr>
              <p:nvPr/>
            </p:nvSpPr>
            <p:spPr bwMode="auto">
              <a:xfrm>
                <a:off x="785" y="2049"/>
                <a:ext cx="4695" cy="103"/>
              </a:xfrm>
              <a:custGeom>
                <a:avLst/>
                <a:gdLst/>
                <a:ahLst/>
                <a:cxnLst>
                  <a:cxn ang="0">
                    <a:pos x="14085" y="239"/>
                  </a:cxn>
                  <a:cxn ang="0">
                    <a:pos x="13660" y="0"/>
                  </a:cxn>
                  <a:cxn ang="0">
                    <a:pos x="13660" y="171"/>
                  </a:cxn>
                  <a:cxn ang="0">
                    <a:pos x="0" y="171"/>
                  </a:cxn>
                  <a:cxn ang="0">
                    <a:pos x="0" y="307"/>
                  </a:cxn>
                  <a:cxn ang="0">
                    <a:pos x="13660" y="307"/>
                  </a:cxn>
                </a:cxnLst>
                <a:rect l="0" t="0" r="r" b="b"/>
                <a:pathLst>
                  <a:path w="14085" h="307">
                    <a:moveTo>
                      <a:pt x="14085" y="239"/>
                    </a:moveTo>
                    <a:lnTo>
                      <a:pt x="13660" y="0"/>
                    </a:lnTo>
                    <a:lnTo>
                      <a:pt x="13660" y="171"/>
                    </a:lnTo>
                    <a:lnTo>
                      <a:pt x="0" y="171"/>
                    </a:lnTo>
                    <a:lnTo>
                      <a:pt x="0" y="307"/>
                    </a:lnTo>
                    <a:lnTo>
                      <a:pt x="13660" y="307"/>
                    </a:lnTo>
                  </a:path>
                </a:pathLst>
              </a:custGeom>
              <a:noFill/>
              <a:ln w="36513">
                <a:solidFill>
                  <a:srgbClr val="FFFFFF"/>
                </a:solidFill>
                <a:prstDash val="solid"/>
                <a:round/>
                <a:headEnd/>
                <a:tailEnd/>
              </a:ln>
            </p:spPr>
            <p:txBody>
              <a:bodyPr/>
              <a:lstStyle/>
              <a:p>
                <a:endParaRPr lang="en-US" sz="1100" dirty="0">
                  <a:latin typeface="Calibri" pitchFamily="34" charset="0"/>
                </a:endParaRPr>
              </a:p>
            </p:txBody>
          </p:sp>
        </p:grpSp>
        <p:sp>
          <p:nvSpPr>
            <p:cNvPr id="3034198" name="Rectangle 86"/>
            <p:cNvSpPr>
              <a:spLocks noChangeArrowheads="1"/>
            </p:cNvSpPr>
            <p:nvPr/>
          </p:nvSpPr>
          <p:spPr bwMode="auto">
            <a:xfrm>
              <a:off x="4981" y="1981"/>
              <a:ext cx="211" cy="107"/>
            </a:xfrm>
            <a:prstGeom prst="rect">
              <a:avLst/>
            </a:prstGeom>
            <a:noFill/>
            <a:ln w="9525">
              <a:noFill/>
              <a:miter lim="800000"/>
              <a:headEnd/>
              <a:tailEnd/>
            </a:ln>
          </p:spPr>
          <p:txBody>
            <a:bodyPr wrap="none" lIns="0" tIns="0" rIns="0" bIns="0">
              <a:spAutoFit/>
            </a:bodyPr>
            <a:lstStyle/>
            <a:p>
              <a:pPr marL="354013" indent="-354013" defTabSz="941388"/>
              <a:r>
                <a:rPr lang="en-US" sz="1100" b="1" dirty="0">
                  <a:solidFill>
                    <a:srgbClr val="FFFFFF"/>
                  </a:solidFill>
                  <a:latin typeface="Calibri" pitchFamily="34" charset="0"/>
                </a:rPr>
                <a:t>Time</a:t>
              </a:r>
              <a:endParaRPr lang="en-US" sz="1100" dirty="0">
                <a:latin typeface="Calibri" pitchFamily="34" charset="0"/>
              </a:endParaRPr>
            </a:p>
          </p:txBody>
        </p:sp>
      </p:grpSp>
      <p:sp>
        <p:nvSpPr>
          <p:cNvPr id="93" name="Rectangle 92"/>
          <p:cNvSpPr/>
          <p:nvPr/>
        </p:nvSpPr>
        <p:spPr>
          <a:xfrm>
            <a:off x="457200" y="990600"/>
            <a:ext cx="7620000" cy="121920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7330" tIns="229108" rIns="297330" bIns="113792" numCol="1" spcCol="1270" anchor="ctr" anchorCtr="0">
            <a:noAutofit/>
          </a:bodyPr>
          <a:lstStyle/>
          <a:p>
            <a:r>
              <a:rPr lang="en-US" dirty="0" smtClean="0"/>
              <a:t> </a:t>
            </a:r>
          </a:p>
          <a:p>
            <a:r>
              <a:rPr lang="en-US" dirty="0" smtClean="0">
                <a:latin typeface="Calibri" pitchFamily="34" charset="0"/>
              </a:rPr>
              <a:t>A proactive strategy that enables an IT organization to effectively align the business value of information with the most appropriate and cost-effective infrastructure, from the time information is created, through its final disposition</a:t>
            </a:r>
          </a:p>
          <a:p>
            <a:endParaRPr lang="en-US" dirty="0">
              <a:latin typeface="Calibri" pitchFamily="34" charset="0"/>
            </a:endParaRPr>
          </a:p>
        </p:txBody>
      </p:sp>
      <p:sp>
        <p:nvSpPr>
          <p:cNvPr id="94" name="Rounded Rectangle 4"/>
          <p:cNvSpPr/>
          <p:nvPr/>
        </p:nvSpPr>
        <p:spPr>
          <a:xfrm>
            <a:off x="609600" y="762000"/>
            <a:ext cx="1600200" cy="304800"/>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01362" tIns="0" rIns="101362" bIns="0" numCol="1" spcCol="1270" anchor="ctr" anchorCtr="0">
            <a:noAutofit/>
          </a:bodyPr>
          <a:lstStyle/>
          <a:p>
            <a:pPr lvl="0" algn="ctr" defTabSz="800100" rtl="0">
              <a:lnSpc>
                <a:spcPct val="90000"/>
              </a:lnSpc>
              <a:spcBef>
                <a:spcPct val="0"/>
              </a:spcBef>
              <a:spcAft>
                <a:spcPct val="35000"/>
              </a:spcAft>
            </a:pPr>
            <a:r>
              <a:rPr lang="en-US" sz="1600" dirty="0" smtClean="0">
                <a:latin typeface="Calibri" pitchFamily="34" charset="0"/>
              </a:rPr>
              <a:t>ILM</a:t>
            </a:r>
            <a:endParaRPr lang="en-US" sz="1600" kern="1200" dirty="0">
              <a:latin typeface="Calibri" pitchFamily="34" charset="0"/>
            </a:endParaRPr>
          </a:p>
        </p:txBody>
      </p:sp>
      <p:sp>
        <p:nvSpPr>
          <p:cNvPr id="92"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9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88</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Lifecycle Management (ILM) (Contd.)</a:t>
            </a:r>
            <a:endParaRPr lang="en-US" dirty="0"/>
          </a:p>
        </p:txBody>
      </p:sp>
      <p:sp>
        <p:nvSpPr>
          <p:cNvPr id="5" name="Footer Placeholder 4"/>
          <p:cNvSpPr>
            <a:spLocks noGrp="1"/>
          </p:cNvSpPr>
          <p:nvPr>
            <p:ph type="ftr" sz="quarter" idx="13"/>
          </p:nvPr>
        </p:nvSpPr>
        <p:spPr/>
        <p:txBody>
          <a:bodyPr/>
          <a:lstStyle/>
          <a:p>
            <a:pPr>
              <a:defRPr/>
            </a:pPr>
            <a:r>
              <a:rPr lang="en-US" dirty="0" smtClean="0"/>
              <a:t>Classic Data Center</a:t>
            </a:r>
            <a:endParaRPr lang="en-US" dirty="0"/>
          </a:p>
        </p:txBody>
      </p:sp>
      <p:sp>
        <p:nvSpPr>
          <p:cNvPr id="9"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89</a:t>
            </a:fld>
            <a:endParaRPr lang="en-US" sz="1000" dirty="0">
              <a:solidFill>
                <a:schemeClr val="tx1">
                  <a:lumMod val="75000"/>
                  <a:lumOff val="25000"/>
                </a:schemeClr>
              </a:solidFill>
              <a:latin typeface="Calibri" pitchFamily="34" charset="0"/>
              <a:cs typeface="+mn-cs"/>
            </a:endParaRPr>
          </a:p>
        </p:txBody>
      </p:sp>
      <p:sp>
        <p:nvSpPr>
          <p:cNvPr id="7" name="Rectangle 20"/>
          <p:cNvSpPr txBox="1">
            <a:spLocks noChangeArrowheads="1"/>
          </p:cNvSpPr>
          <p:nvPr/>
        </p:nvSpPr>
        <p:spPr bwMode="auto">
          <a:xfrm>
            <a:off x="1670050" y="2895600"/>
            <a:ext cx="5803900" cy="438150"/>
          </a:xfrm>
          <a:prstGeom prst="rect">
            <a:avLst/>
          </a:prstGeom>
          <a:noFill/>
          <a:ln w="12700">
            <a:noFill/>
            <a:miter lim="800000"/>
            <a:headEnd/>
            <a:tailEnd/>
          </a:ln>
        </p:spPr>
        <p:txBody>
          <a:bodyPr lIns="0" tIns="0" rIns="0" bIns="0"/>
          <a:lstStyle/>
          <a:p>
            <a:pPr marL="234950" indent="-234950" algn="ctr" defTabSz="890588" eaLnBrk="0" hangingPunct="0">
              <a:tabLst>
                <a:tab pos="6985000" algn="l"/>
                <a:tab pos="7185025" algn="l"/>
                <a:tab pos="7837488" algn="l"/>
              </a:tabLst>
              <a:defRPr/>
            </a:pPr>
            <a:r>
              <a:rPr lang="en-US" sz="2400" kern="0" dirty="0">
                <a:solidFill>
                  <a:schemeClr val="tx2"/>
                </a:solidFill>
                <a:latin typeface="+mn-lt"/>
                <a:cs typeface="+mn-cs"/>
              </a:rPr>
              <a:t>This slide is intentionally left </a:t>
            </a:r>
            <a:r>
              <a:rPr lang="en-US" sz="2400" kern="0" dirty="0" smtClean="0">
                <a:solidFill>
                  <a:schemeClr val="tx2"/>
                </a:solidFill>
                <a:latin typeface="+mn-lt"/>
                <a:cs typeface="+mn-cs"/>
              </a:rPr>
              <a:t>blank</a:t>
            </a:r>
            <a:endParaRPr lang="en-US" sz="2400" kern="0" dirty="0">
              <a:solidFill>
                <a:schemeClr val="tx2"/>
              </a:solidFill>
              <a:latin typeface="+mn-lt"/>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61" name="AutoShape 57"/>
          <p:cNvSpPr>
            <a:spLocks noChangeArrowheads="1"/>
          </p:cNvSpPr>
          <p:nvPr/>
        </p:nvSpPr>
        <p:spPr bwMode="auto">
          <a:xfrm>
            <a:off x="6477000" y="3324225"/>
            <a:ext cx="2286000" cy="381000"/>
          </a:xfrm>
          <a:prstGeom prst="roundRect">
            <a:avLst>
              <a:gd name="adj" fmla="val 16667"/>
            </a:avLst>
          </a:prstGeom>
          <a:solidFill>
            <a:schemeClr val="accent4">
              <a:lumMod val="75000"/>
            </a:schemeClr>
          </a:solidFill>
          <a:ln w="9525">
            <a:solidFill>
              <a:schemeClr val="tx1"/>
            </a:solidFill>
            <a:round/>
            <a:headEnd/>
            <a:tailEnd/>
          </a:ln>
          <a:effectLst/>
        </p:spPr>
        <p:txBody>
          <a:bodyPr wrap="none" anchor="ctr"/>
          <a:lstStyle/>
          <a:p>
            <a:endParaRPr lang="en-US" dirty="0"/>
          </a:p>
        </p:txBody>
      </p:sp>
      <p:sp>
        <p:nvSpPr>
          <p:cNvPr id="24" name="Footer Placeholder 3"/>
          <p:cNvSpPr txBox="1">
            <a:spLocks noGrp="1"/>
          </p:cNvSpPr>
          <p:nvPr/>
        </p:nvSpPr>
        <p:spPr>
          <a:xfrm>
            <a:off x="4419600" y="6629400"/>
            <a:ext cx="4191000" cy="228600"/>
          </a:xfrm>
          <a:prstGeom prst="rect">
            <a:avLst/>
          </a:prstGeom>
          <a:noFill/>
        </p:spPr>
        <p:txBody>
          <a:bodyPr anchor="b"/>
          <a:lstStyle/>
          <a:p>
            <a:pPr algn="r" fontAlgn="auto">
              <a:spcBef>
                <a:spcPts val="0"/>
              </a:spcBef>
              <a:spcAft>
                <a:spcPts val="0"/>
              </a:spcAft>
              <a:defRPr/>
            </a:pPr>
            <a:r>
              <a:rPr lang="en-US" sz="1000" baseline="0" dirty="0">
                <a:solidFill>
                  <a:schemeClr val="tx1">
                    <a:lumMod val="75000"/>
                    <a:lumOff val="25000"/>
                  </a:schemeClr>
                </a:solidFill>
                <a:latin typeface="Calibri" pitchFamily="34" charset="0"/>
                <a:cs typeface="+mn-cs"/>
              </a:rPr>
              <a:t>Classic Data Center</a:t>
            </a:r>
          </a:p>
        </p:txBody>
      </p:sp>
      <p:sp>
        <p:nvSpPr>
          <p:cNvPr id="25" name="Slide Number Placeholder 4"/>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r>
              <a:rPr lang="en-US" sz="1000" baseline="0" dirty="0">
                <a:solidFill>
                  <a:schemeClr val="tx1">
                    <a:lumMod val="75000"/>
                    <a:lumOff val="25000"/>
                  </a:schemeClr>
                </a:solidFill>
                <a:latin typeface="Calibri" pitchFamily="34" charset="0"/>
                <a:cs typeface="+mn-cs"/>
              </a:rPr>
              <a:t> </a:t>
            </a:r>
            <a:fld id="{957E6E8D-AB95-429C-8555-9D7F1401E9DF}" type="slidenum">
              <a:rPr lang="en-US" sz="1000" baseline="0">
                <a:solidFill>
                  <a:schemeClr val="tx1">
                    <a:lumMod val="75000"/>
                    <a:lumOff val="25000"/>
                  </a:schemeClr>
                </a:solidFill>
                <a:latin typeface="Calibri" pitchFamily="34" charset="0"/>
                <a:cs typeface="+mn-cs"/>
              </a:rPr>
              <a:pPr algn="r" fontAlgn="auto">
                <a:spcBef>
                  <a:spcPts val="0"/>
                </a:spcBef>
                <a:spcAft>
                  <a:spcPts val="0"/>
                </a:spcAft>
                <a:defRPr/>
              </a:pPr>
              <a:t>9</a:t>
            </a:fld>
            <a:endParaRPr lang="en-US" sz="1000" baseline="0" dirty="0">
              <a:solidFill>
                <a:schemeClr val="tx1">
                  <a:lumMod val="75000"/>
                  <a:lumOff val="25000"/>
                </a:schemeClr>
              </a:solidFill>
              <a:latin typeface="Calibri" pitchFamily="34" charset="0"/>
              <a:cs typeface="+mn-cs"/>
            </a:endParaRPr>
          </a:p>
        </p:txBody>
      </p:sp>
      <p:sp>
        <p:nvSpPr>
          <p:cNvPr id="47108" name="Rectangle 2"/>
          <p:cNvSpPr>
            <a:spLocks noGrp="1" noChangeArrowheads="1"/>
          </p:cNvSpPr>
          <p:nvPr>
            <p:ph type="title" idx="4294967295"/>
          </p:nvPr>
        </p:nvSpPr>
        <p:spPr/>
        <p:txBody>
          <a:bodyPr/>
          <a:lstStyle/>
          <a:p>
            <a:pPr eaLnBrk="1" hangingPunct="1"/>
            <a:r>
              <a:rPr lang="en-US" dirty="0" smtClean="0">
                <a:solidFill>
                  <a:schemeClr val="accent1"/>
                </a:solidFill>
              </a:rPr>
              <a:t>Logical Components of Compute</a:t>
            </a:r>
          </a:p>
        </p:txBody>
      </p:sp>
      <p:sp>
        <p:nvSpPr>
          <p:cNvPr id="47131" name="AutoShape 27"/>
          <p:cNvSpPr>
            <a:spLocks noChangeArrowheads="1"/>
          </p:cNvSpPr>
          <p:nvPr/>
        </p:nvSpPr>
        <p:spPr bwMode="auto">
          <a:xfrm>
            <a:off x="609600" y="1219200"/>
            <a:ext cx="5181600" cy="685800"/>
          </a:xfrm>
          <a:prstGeom prst="roundRect">
            <a:avLst>
              <a:gd name="adj" fmla="val 11667"/>
            </a:avLst>
          </a:prstGeom>
          <a:solidFill>
            <a:schemeClr val="bg2">
              <a:lumMod val="60000"/>
              <a:lumOff val="40000"/>
            </a:schemeClr>
          </a:solidFill>
          <a:ln w="25400">
            <a:solidFill>
              <a:schemeClr val="bg1">
                <a:lumMod val="85000"/>
              </a:schemeClr>
            </a:solidFill>
            <a:round/>
            <a:headEnd/>
            <a:tailEnd/>
          </a:ln>
          <a:effectLst/>
        </p:spPr>
        <p:txBody>
          <a:bodyPr wrap="none" anchor="ctr"/>
          <a:lstStyle/>
          <a:p>
            <a:endParaRPr lang="en-US" dirty="0">
              <a:solidFill>
                <a:schemeClr val="tx2">
                  <a:lumMod val="60000"/>
                  <a:lumOff val="40000"/>
                </a:schemeClr>
              </a:solidFill>
              <a:latin typeface="Calibri" pitchFamily="34" charset="0"/>
            </a:endParaRPr>
          </a:p>
        </p:txBody>
      </p:sp>
      <p:sp>
        <p:nvSpPr>
          <p:cNvPr id="47132" name="AutoShape 28"/>
          <p:cNvSpPr>
            <a:spLocks noChangeArrowheads="1"/>
          </p:cNvSpPr>
          <p:nvPr/>
        </p:nvSpPr>
        <p:spPr bwMode="auto">
          <a:xfrm>
            <a:off x="609600" y="2133600"/>
            <a:ext cx="5181600" cy="685800"/>
          </a:xfrm>
          <a:prstGeom prst="roundRect">
            <a:avLst>
              <a:gd name="adj" fmla="val 11667"/>
            </a:avLst>
          </a:prstGeom>
          <a:solidFill>
            <a:schemeClr val="tx2">
              <a:lumMod val="60000"/>
              <a:lumOff val="40000"/>
            </a:schemeClr>
          </a:solidFill>
          <a:ln w="9525">
            <a:solidFill>
              <a:schemeClr val="bg1"/>
            </a:solidFill>
            <a:round/>
            <a:headEnd/>
            <a:tailEnd/>
          </a:ln>
          <a:effectLst/>
        </p:spPr>
        <p:txBody>
          <a:bodyPr wrap="none" anchor="ctr"/>
          <a:lstStyle/>
          <a:p>
            <a:endParaRPr lang="en-US" dirty="0">
              <a:latin typeface="Calibri" pitchFamily="34" charset="0"/>
            </a:endParaRPr>
          </a:p>
        </p:txBody>
      </p:sp>
      <p:sp>
        <p:nvSpPr>
          <p:cNvPr id="47133" name="AutoShape 29"/>
          <p:cNvSpPr>
            <a:spLocks noChangeArrowheads="1"/>
          </p:cNvSpPr>
          <p:nvPr/>
        </p:nvSpPr>
        <p:spPr bwMode="auto">
          <a:xfrm>
            <a:off x="609600" y="2828925"/>
            <a:ext cx="5181600" cy="685800"/>
          </a:xfrm>
          <a:prstGeom prst="roundRect">
            <a:avLst>
              <a:gd name="adj" fmla="val 11667"/>
            </a:avLst>
          </a:prstGeom>
          <a:solidFill>
            <a:schemeClr val="accent4">
              <a:lumMod val="60000"/>
              <a:lumOff val="40000"/>
            </a:schemeClr>
          </a:solidFill>
          <a:ln w="9525">
            <a:solidFill>
              <a:schemeClr val="bg1"/>
            </a:solidFill>
            <a:round/>
            <a:headEnd/>
            <a:tailEnd/>
          </a:ln>
          <a:effectLst/>
        </p:spPr>
        <p:txBody>
          <a:bodyPr wrap="none" anchor="ctr"/>
          <a:lstStyle/>
          <a:p>
            <a:endParaRPr lang="en-US" dirty="0">
              <a:latin typeface="Calibri" pitchFamily="34" charset="0"/>
            </a:endParaRPr>
          </a:p>
        </p:txBody>
      </p:sp>
      <p:sp>
        <p:nvSpPr>
          <p:cNvPr id="47134" name="AutoShape 30"/>
          <p:cNvSpPr>
            <a:spLocks noChangeArrowheads="1"/>
          </p:cNvSpPr>
          <p:nvPr/>
        </p:nvSpPr>
        <p:spPr bwMode="auto">
          <a:xfrm>
            <a:off x="609600" y="3524250"/>
            <a:ext cx="5181600" cy="685800"/>
          </a:xfrm>
          <a:prstGeom prst="roundRect">
            <a:avLst>
              <a:gd name="adj" fmla="val 11667"/>
            </a:avLst>
          </a:prstGeom>
          <a:solidFill>
            <a:schemeClr val="accent6">
              <a:lumMod val="40000"/>
              <a:lumOff val="60000"/>
            </a:schemeClr>
          </a:solidFill>
          <a:ln w="9525">
            <a:solidFill>
              <a:schemeClr val="bg1"/>
            </a:solidFill>
            <a:round/>
            <a:headEnd/>
            <a:tailEnd/>
          </a:ln>
          <a:effectLst/>
        </p:spPr>
        <p:txBody>
          <a:bodyPr wrap="none" anchor="ctr"/>
          <a:lstStyle/>
          <a:p>
            <a:endParaRPr lang="en-US" dirty="0">
              <a:latin typeface="Calibri" pitchFamily="34" charset="0"/>
            </a:endParaRPr>
          </a:p>
        </p:txBody>
      </p:sp>
      <p:sp>
        <p:nvSpPr>
          <p:cNvPr id="47135" name="AutoShape 31"/>
          <p:cNvSpPr>
            <a:spLocks noChangeArrowheads="1"/>
          </p:cNvSpPr>
          <p:nvPr/>
        </p:nvSpPr>
        <p:spPr bwMode="auto">
          <a:xfrm>
            <a:off x="609600" y="4219575"/>
            <a:ext cx="5181600" cy="685800"/>
          </a:xfrm>
          <a:prstGeom prst="roundRect">
            <a:avLst>
              <a:gd name="adj" fmla="val 11667"/>
            </a:avLst>
          </a:prstGeom>
          <a:solidFill>
            <a:srgbClr val="92D050"/>
          </a:solidFill>
          <a:ln w="9525">
            <a:solidFill>
              <a:schemeClr val="bg1"/>
            </a:solidFill>
            <a:round/>
            <a:headEnd/>
            <a:tailEnd/>
          </a:ln>
          <a:effectLst/>
        </p:spPr>
        <p:txBody>
          <a:bodyPr wrap="none" anchor="ctr"/>
          <a:lstStyle/>
          <a:p>
            <a:endParaRPr lang="en-US" dirty="0">
              <a:latin typeface="Calibri" pitchFamily="34" charset="0"/>
            </a:endParaRPr>
          </a:p>
        </p:txBody>
      </p:sp>
      <p:sp>
        <p:nvSpPr>
          <p:cNvPr id="47136" name="AutoShape 32"/>
          <p:cNvSpPr>
            <a:spLocks noChangeArrowheads="1"/>
          </p:cNvSpPr>
          <p:nvPr/>
        </p:nvSpPr>
        <p:spPr bwMode="auto">
          <a:xfrm>
            <a:off x="590550" y="2133600"/>
            <a:ext cx="5200650" cy="2781300"/>
          </a:xfrm>
          <a:prstGeom prst="roundRect">
            <a:avLst>
              <a:gd name="adj" fmla="val 3454"/>
            </a:avLst>
          </a:prstGeom>
          <a:noFill/>
          <a:ln w="25400">
            <a:solidFill>
              <a:schemeClr val="bg1"/>
            </a:solidFill>
            <a:round/>
            <a:headEnd/>
            <a:tailEnd/>
          </a:ln>
          <a:effectLst/>
        </p:spPr>
        <p:txBody>
          <a:bodyPr wrap="none" anchor="ctr"/>
          <a:lstStyle/>
          <a:p>
            <a:endParaRPr lang="en-US" dirty="0">
              <a:latin typeface="Calibri" pitchFamily="34" charset="0"/>
            </a:endParaRPr>
          </a:p>
        </p:txBody>
      </p:sp>
      <p:sp>
        <p:nvSpPr>
          <p:cNvPr id="47150" name="Rectangle 11"/>
          <p:cNvSpPr>
            <a:spLocks noChangeArrowheads="1"/>
          </p:cNvSpPr>
          <p:nvPr/>
        </p:nvSpPr>
        <p:spPr bwMode="auto">
          <a:xfrm>
            <a:off x="2261632" y="1371600"/>
            <a:ext cx="1579087" cy="369332"/>
          </a:xfrm>
          <a:prstGeom prst="rect">
            <a:avLst/>
          </a:prstGeom>
          <a:noFill/>
          <a:ln w="9525">
            <a:noFill/>
            <a:miter lim="800000"/>
            <a:headEnd/>
            <a:tailEnd/>
          </a:ln>
        </p:spPr>
        <p:txBody>
          <a:bodyPr wrap="none" lIns="0" tIns="0" rIns="0" bIns="0">
            <a:spAutoFit/>
          </a:bodyPr>
          <a:lstStyle/>
          <a:p>
            <a:pPr algn="ctr"/>
            <a:r>
              <a:rPr lang="en-US" sz="2400" b="1" baseline="0" dirty="0">
                <a:solidFill>
                  <a:srgbClr val="FFFFFF"/>
                </a:solidFill>
                <a:latin typeface="Calibri" pitchFamily="34" charset="0"/>
              </a:rPr>
              <a:t>Applications</a:t>
            </a:r>
            <a:endParaRPr lang="en-US" sz="2400" baseline="0" dirty="0">
              <a:latin typeface="Calibri" pitchFamily="34" charset="0"/>
            </a:endParaRPr>
          </a:p>
        </p:txBody>
      </p:sp>
      <p:sp>
        <p:nvSpPr>
          <p:cNvPr id="47152" name="Rectangle 14"/>
          <p:cNvSpPr>
            <a:spLocks noChangeArrowheads="1"/>
          </p:cNvSpPr>
          <p:nvPr/>
        </p:nvSpPr>
        <p:spPr bwMode="auto">
          <a:xfrm>
            <a:off x="1955259" y="2981325"/>
            <a:ext cx="2257927" cy="369332"/>
          </a:xfrm>
          <a:prstGeom prst="rect">
            <a:avLst/>
          </a:prstGeom>
          <a:noFill/>
          <a:ln w="9525">
            <a:noFill/>
            <a:miter lim="800000"/>
            <a:headEnd/>
            <a:tailEnd/>
          </a:ln>
        </p:spPr>
        <p:txBody>
          <a:bodyPr wrap="none" lIns="0" tIns="0" rIns="0" bIns="0">
            <a:spAutoFit/>
          </a:bodyPr>
          <a:lstStyle/>
          <a:p>
            <a:pPr algn="ctr"/>
            <a:r>
              <a:rPr lang="en-US" sz="2400" b="1" baseline="0" dirty="0" smtClean="0">
                <a:solidFill>
                  <a:schemeClr val="bg1"/>
                </a:solidFill>
                <a:latin typeface="Calibri" pitchFamily="34" charset="0"/>
              </a:rPr>
              <a:t>Operating</a:t>
            </a:r>
            <a:r>
              <a:rPr lang="en-US" sz="2400" b="1" dirty="0" smtClean="0">
                <a:solidFill>
                  <a:schemeClr val="bg1"/>
                </a:solidFill>
                <a:latin typeface="Calibri" pitchFamily="34" charset="0"/>
              </a:rPr>
              <a:t> System</a:t>
            </a:r>
            <a:endParaRPr lang="en-US" sz="2400" b="1" baseline="0" dirty="0">
              <a:solidFill>
                <a:schemeClr val="bg1"/>
              </a:solidFill>
              <a:latin typeface="Calibri" pitchFamily="34" charset="0"/>
            </a:endParaRPr>
          </a:p>
        </p:txBody>
      </p:sp>
      <p:sp>
        <p:nvSpPr>
          <p:cNvPr id="47153" name="Rectangle 18"/>
          <p:cNvSpPr>
            <a:spLocks noChangeArrowheads="1"/>
          </p:cNvSpPr>
          <p:nvPr/>
        </p:nvSpPr>
        <p:spPr bwMode="auto">
          <a:xfrm>
            <a:off x="1851528" y="3590925"/>
            <a:ext cx="2194512" cy="369332"/>
          </a:xfrm>
          <a:prstGeom prst="rect">
            <a:avLst/>
          </a:prstGeom>
          <a:noFill/>
          <a:ln w="9525">
            <a:noFill/>
            <a:miter lim="800000"/>
            <a:headEnd/>
            <a:tailEnd/>
          </a:ln>
        </p:spPr>
        <p:txBody>
          <a:bodyPr wrap="none" lIns="0" tIns="0" rIns="0" bIns="0">
            <a:spAutoFit/>
          </a:bodyPr>
          <a:lstStyle/>
          <a:p>
            <a:pPr algn="ctr"/>
            <a:r>
              <a:rPr lang="en-US" sz="2400" b="1" dirty="0" smtClean="0">
                <a:solidFill>
                  <a:schemeClr val="bg1"/>
                </a:solidFill>
                <a:latin typeface="Calibri" pitchFamily="34" charset="0"/>
              </a:rPr>
              <a:t>Volume Manager</a:t>
            </a:r>
            <a:endParaRPr lang="en-US" sz="2400" b="1" dirty="0">
              <a:solidFill>
                <a:schemeClr val="bg1"/>
              </a:solidFill>
              <a:latin typeface="Calibri" pitchFamily="34" charset="0"/>
            </a:endParaRPr>
          </a:p>
        </p:txBody>
      </p:sp>
      <p:sp>
        <p:nvSpPr>
          <p:cNvPr id="47156" name="Text Box 22"/>
          <p:cNvSpPr txBox="1">
            <a:spLocks noChangeArrowheads="1"/>
          </p:cNvSpPr>
          <p:nvPr/>
        </p:nvSpPr>
        <p:spPr bwMode="auto">
          <a:xfrm>
            <a:off x="1819275" y="4364593"/>
            <a:ext cx="2438400" cy="369332"/>
          </a:xfrm>
          <a:prstGeom prst="rect">
            <a:avLst/>
          </a:prstGeom>
          <a:noFill/>
          <a:ln w="25400" algn="ctr">
            <a:noFill/>
            <a:miter lim="800000"/>
            <a:headEnd/>
            <a:tailEnd type="none" w="lg" len="med"/>
          </a:ln>
        </p:spPr>
        <p:txBody>
          <a:bodyPr lIns="0" tIns="0" rIns="0" bIns="0">
            <a:spAutoFit/>
          </a:bodyPr>
          <a:lstStyle/>
          <a:p>
            <a:pPr marL="354013" indent="-354013" algn="ctr" defTabSz="941388"/>
            <a:r>
              <a:rPr lang="en-US" sz="2400" b="1" baseline="0" dirty="0">
                <a:solidFill>
                  <a:schemeClr val="bg1"/>
                </a:solidFill>
                <a:latin typeface="Calibri" pitchFamily="34" charset="0"/>
              </a:rPr>
              <a:t>Device Drivers</a:t>
            </a:r>
          </a:p>
        </p:txBody>
      </p:sp>
      <p:sp>
        <p:nvSpPr>
          <p:cNvPr id="47158" name="Rectangle 18"/>
          <p:cNvSpPr>
            <a:spLocks noChangeArrowheads="1"/>
          </p:cNvSpPr>
          <p:nvPr/>
        </p:nvSpPr>
        <p:spPr bwMode="auto">
          <a:xfrm>
            <a:off x="2276475" y="2295525"/>
            <a:ext cx="1430776" cy="369332"/>
          </a:xfrm>
          <a:prstGeom prst="rect">
            <a:avLst/>
          </a:prstGeom>
          <a:noFill/>
          <a:ln w="9525">
            <a:noFill/>
            <a:miter lim="800000"/>
            <a:headEnd/>
            <a:tailEnd/>
          </a:ln>
        </p:spPr>
        <p:txBody>
          <a:bodyPr wrap="none" lIns="0" tIns="0" rIns="0" bIns="0">
            <a:spAutoFit/>
          </a:bodyPr>
          <a:lstStyle/>
          <a:p>
            <a:pPr algn="ctr"/>
            <a:r>
              <a:rPr lang="en-US" sz="2400" b="1" baseline="0" dirty="0">
                <a:solidFill>
                  <a:srgbClr val="FFFFFF"/>
                </a:solidFill>
                <a:latin typeface="Calibri" pitchFamily="34" charset="0"/>
              </a:rPr>
              <a:t>File System</a:t>
            </a:r>
            <a:endParaRPr lang="en-US" sz="2400" baseline="0" dirty="0">
              <a:latin typeface="Calibri" pitchFamily="34" charset="0"/>
            </a:endParaRPr>
          </a:p>
        </p:txBody>
      </p:sp>
      <p:sp>
        <p:nvSpPr>
          <p:cNvPr id="47159" name="AutoShape 55"/>
          <p:cNvSpPr>
            <a:spLocks/>
          </p:cNvSpPr>
          <p:nvPr/>
        </p:nvSpPr>
        <p:spPr bwMode="auto">
          <a:xfrm>
            <a:off x="5829300" y="2219325"/>
            <a:ext cx="609600" cy="2590800"/>
          </a:xfrm>
          <a:prstGeom prst="rightBrace">
            <a:avLst>
              <a:gd name="adj1" fmla="val 35417"/>
              <a:gd name="adj2" fmla="val 50000"/>
            </a:avLst>
          </a:prstGeom>
          <a:noFill/>
          <a:ln w="28575">
            <a:solidFill>
              <a:schemeClr val="tx1"/>
            </a:solidFill>
            <a:round/>
            <a:headEnd/>
            <a:tailEnd/>
          </a:ln>
          <a:effectLst/>
        </p:spPr>
        <p:txBody>
          <a:bodyPr wrap="none" anchor="ctr"/>
          <a:lstStyle/>
          <a:p>
            <a:endParaRPr lang="en-US" dirty="0"/>
          </a:p>
        </p:txBody>
      </p:sp>
      <p:sp>
        <p:nvSpPr>
          <p:cNvPr id="47160" name="Text Box 56"/>
          <p:cNvSpPr txBox="1">
            <a:spLocks noChangeArrowheads="1"/>
          </p:cNvSpPr>
          <p:nvPr/>
        </p:nvSpPr>
        <p:spPr bwMode="auto">
          <a:xfrm>
            <a:off x="6543675" y="3362325"/>
            <a:ext cx="2181225" cy="307777"/>
          </a:xfrm>
          <a:prstGeom prst="rect">
            <a:avLst/>
          </a:prstGeom>
          <a:noFill/>
          <a:ln w="9525">
            <a:noFill/>
            <a:miter lim="800000"/>
            <a:headEnd/>
            <a:tailEnd/>
          </a:ln>
          <a:effectLst/>
        </p:spPr>
        <p:txBody>
          <a:bodyPr anchor="ctr">
            <a:spAutoFit/>
          </a:bodyPr>
          <a:lstStyle/>
          <a:p>
            <a:r>
              <a:rPr lang="en-US" sz="1400" b="1" dirty="0" smtClean="0">
                <a:solidFill>
                  <a:schemeClr val="bg1"/>
                </a:solidFill>
                <a:latin typeface="Calibri" pitchFamily="34" charset="0"/>
              </a:rPr>
              <a:t>Logical Components</a:t>
            </a:r>
            <a:endParaRPr lang="en-US" sz="1400" b="1" dirty="0">
              <a:solidFill>
                <a:schemeClr val="bg1"/>
              </a:solidFill>
              <a:latin typeface="Calibri" pitchFamily="34" charset="0"/>
            </a:endParaRPr>
          </a:p>
        </p:txBody>
      </p:sp>
      <p:sp>
        <p:nvSpPr>
          <p:cNvPr id="19" name="AutoShape 27"/>
          <p:cNvSpPr>
            <a:spLocks noChangeArrowheads="1"/>
          </p:cNvSpPr>
          <p:nvPr/>
        </p:nvSpPr>
        <p:spPr bwMode="auto">
          <a:xfrm>
            <a:off x="600075" y="5038725"/>
            <a:ext cx="5181600" cy="685800"/>
          </a:xfrm>
          <a:prstGeom prst="roundRect">
            <a:avLst>
              <a:gd name="adj" fmla="val 11667"/>
            </a:avLst>
          </a:prstGeom>
          <a:solidFill>
            <a:schemeClr val="bg2">
              <a:lumMod val="60000"/>
              <a:lumOff val="40000"/>
            </a:schemeClr>
          </a:solidFill>
          <a:ln w="25400">
            <a:solidFill>
              <a:schemeClr val="bg1">
                <a:lumMod val="85000"/>
              </a:schemeClr>
            </a:solidFill>
            <a:round/>
            <a:headEnd/>
            <a:tailEnd/>
          </a:ln>
          <a:effectLst/>
        </p:spPr>
        <p:txBody>
          <a:bodyPr wrap="none" anchor="ctr"/>
          <a:lstStyle/>
          <a:p>
            <a:endParaRPr lang="en-US" dirty="0">
              <a:solidFill>
                <a:schemeClr val="tx2">
                  <a:lumMod val="60000"/>
                  <a:lumOff val="40000"/>
                </a:schemeClr>
              </a:solidFill>
              <a:latin typeface="Calibri" pitchFamily="34" charset="0"/>
            </a:endParaRPr>
          </a:p>
        </p:txBody>
      </p:sp>
      <p:sp>
        <p:nvSpPr>
          <p:cNvPr id="20" name="TextBox 19"/>
          <p:cNvSpPr txBox="1"/>
          <p:nvPr/>
        </p:nvSpPr>
        <p:spPr>
          <a:xfrm>
            <a:off x="1514475" y="5114925"/>
            <a:ext cx="2667000" cy="461665"/>
          </a:xfrm>
          <a:prstGeom prst="rect">
            <a:avLst/>
          </a:prstGeom>
          <a:noFill/>
        </p:spPr>
        <p:txBody>
          <a:bodyPr wrap="square" rtlCol="0">
            <a:spAutoFit/>
          </a:bodyPr>
          <a:lstStyle/>
          <a:p>
            <a:pPr algn="ctr"/>
            <a:r>
              <a:rPr lang="en-US" sz="2400" b="1" dirty="0" smtClean="0">
                <a:latin typeface="Calibri" pitchFamily="34" charset="0"/>
              </a:rPr>
              <a:t>       </a:t>
            </a:r>
            <a:r>
              <a:rPr lang="en-US" sz="2400" b="1" dirty="0" smtClean="0">
                <a:solidFill>
                  <a:schemeClr val="bg1"/>
                </a:solidFill>
                <a:latin typeface="Calibri" pitchFamily="34" charset="0"/>
              </a:rPr>
              <a:t>Storage </a:t>
            </a:r>
            <a:endParaRPr lang="en-US" sz="2400" b="1" dirty="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pPr>
              <a:defRPr/>
            </a:pPr>
            <a:r>
              <a:rPr lang="en-US" dirty="0" smtClean="0"/>
              <a:t> Topics covered in this lesson:</a:t>
            </a:r>
          </a:p>
          <a:p>
            <a:pPr marL="463550" indent="-231775">
              <a:buFont typeface="Arial" pitchFamily="34" charset="0"/>
              <a:buChar char="•"/>
              <a:defRPr/>
            </a:pPr>
            <a:r>
              <a:rPr lang="en-US" dirty="0" smtClean="0"/>
              <a:t> EMC Symmetrix VMAX</a:t>
            </a:r>
          </a:p>
          <a:p>
            <a:pPr marL="463550" indent="-231775">
              <a:buFont typeface="Arial" pitchFamily="34" charset="0"/>
              <a:buChar char="•"/>
              <a:defRPr/>
            </a:pPr>
            <a:r>
              <a:rPr lang="en-US" dirty="0" smtClean="0"/>
              <a:t> EMC VNX</a:t>
            </a:r>
          </a:p>
          <a:p>
            <a:pPr marL="463550" indent="-231775">
              <a:buFont typeface="Arial" pitchFamily="34" charset="0"/>
              <a:buChar char="•"/>
              <a:defRPr/>
            </a:pPr>
            <a:r>
              <a:rPr lang="en-US" dirty="0" smtClean="0"/>
              <a:t> EMC Connectrix</a:t>
            </a:r>
          </a:p>
          <a:p>
            <a:pPr marL="463550" indent="-231775">
              <a:buFont typeface="Arial" pitchFamily="34" charset="0"/>
              <a:buChar char="•"/>
              <a:defRPr/>
            </a:pPr>
            <a:r>
              <a:rPr lang="en-US" dirty="0" smtClean="0"/>
              <a:t> EMC Backup Solutions </a:t>
            </a:r>
          </a:p>
          <a:p>
            <a:pPr marL="463550" indent="-231775">
              <a:buFont typeface="Arial" pitchFamily="34" charset="0"/>
              <a:buChar char="•"/>
              <a:defRPr/>
            </a:pPr>
            <a:r>
              <a:rPr lang="en-US" dirty="0" smtClean="0"/>
              <a:t> EMC Replication Solutions</a:t>
            </a:r>
          </a:p>
          <a:p>
            <a:pPr marL="463550" indent="-231775">
              <a:buFont typeface="Arial" pitchFamily="34" charset="0"/>
              <a:buChar char="•"/>
              <a:defRPr/>
            </a:pPr>
            <a:r>
              <a:rPr lang="en-US" dirty="0" smtClean="0"/>
              <a:t> EMC Storage Management Solutions</a:t>
            </a:r>
          </a:p>
          <a:p>
            <a:pPr>
              <a:defRPr/>
            </a:pPr>
            <a:endParaRPr lang="en-US" dirty="0"/>
          </a:p>
        </p:txBody>
      </p:sp>
      <p:sp>
        <p:nvSpPr>
          <p:cNvPr id="126979" name="Content Placeholder 11"/>
          <p:cNvSpPr>
            <a:spLocks noGrp="1"/>
          </p:cNvSpPr>
          <p:nvPr>
            <p:ph sz="quarter" idx="13"/>
          </p:nvPr>
        </p:nvSpPr>
        <p:spPr/>
        <p:txBody>
          <a:bodyPr/>
          <a:lstStyle/>
          <a:p>
            <a:r>
              <a:rPr lang="en-US" dirty="0" smtClean="0"/>
              <a:t>Concepts in Practice</a:t>
            </a:r>
          </a:p>
        </p:txBody>
      </p:sp>
      <p:sp>
        <p:nvSpPr>
          <p:cNvPr id="5" name="Footer Placeholder 4"/>
          <p:cNvSpPr>
            <a:spLocks noGrp="1"/>
          </p:cNvSpPr>
          <p:nvPr>
            <p:ph type="ftr" sz="quarter" idx="14"/>
          </p:nvPr>
        </p:nvSpPr>
        <p:spPr/>
        <p:txBody>
          <a:bodyPr/>
          <a:lstStyle/>
          <a:p>
            <a:pPr>
              <a:defRPr/>
            </a:pPr>
            <a:r>
              <a:rPr lang="en-US" dirty="0" smtClean="0"/>
              <a:t>Classic Data Center</a:t>
            </a:r>
            <a:endParaRPr lang="en-US" dirty="0"/>
          </a:p>
        </p:txBody>
      </p:sp>
      <p:sp>
        <p:nvSpPr>
          <p:cNvPr id="9" name="Title 4"/>
          <p:cNvSpPr>
            <a:spLocks noGrp="1"/>
          </p:cNvSpPr>
          <p:nvPr>
            <p:ph type="ctrTitle"/>
          </p:nvPr>
        </p:nvSpPr>
        <p:spPr>
          <a:xfrm>
            <a:off x="685800" y="1143000"/>
            <a:ext cx="7772400" cy="688975"/>
          </a:xfrm>
        </p:spPr>
        <p:txBody>
          <a:bodyPr/>
          <a:lstStyle/>
          <a:p>
            <a:r>
              <a:rPr lang="en-US" dirty="0" smtClean="0"/>
              <a:t>Module 2: Classic Data Center (CDC)</a:t>
            </a:r>
          </a:p>
        </p:txBody>
      </p:sp>
      <p:sp>
        <p:nvSpPr>
          <p:cNvPr id="12"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90</a:t>
            </a:fld>
            <a:endParaRPr lang="en-US" sz="1000" dirty="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315" name="Rectangle 3"/>
          <p:cNvSpPr>
            <a:spLocks noGrp="1" noChangeArrowheads="1"/>
          </p:cNvSpPr>
          <p:nvPr>
            <p:ph sz="half" idx="1"/>
          </p:nvPr>
        </p:nvSpPr>
        <p:spPr>
          <a:xfrm>
            <a:off x="304800" y="914400"/>
            <a:ext cx="5791200" cy="4953001"/>
          </a:xfrm>
        </p:spPr>
        <p:txBody>
          <a:bodyPr/>
          <a:lstStyle/>
          <a:p>
            <a:pPr>
              <a:lnSpc>
                <a:spcPct val="90000"/>
              </a:lnSpc>
            </a:pPr>
            <a:r>
              <a:rPr lang="en-US" dirty="0" smtClean="0"/>
              <a:t>EMC Symmetrix VMAX</a:t>
            </a:r>
          </a:p>
          <a:p>
            <a:pPr lvl="1">
              <a:lnSpc>
                <a:spcPct val="90000"/>
              </a:lnSpc>
            </a:pPr>
            <a:r>
              <a:rPr lang="en-US" dirty="0" smtClean="0"/>
              <a:t>Intelligent Storage System built </a:t>
            </a:r>
            <a:r>
              <a:rPr lang="en-US" dirty="0"/>
              <a:t>on Virtual Matrix </a:t>
            </a:r>
            <a:r>
              <a:rPr lang="en-US" dirty="0" smtClean="0"/>
              <a:t>Architecture</a:t>
            </a:r>
          </a:p>
          <a:p>
            <a:pPr lvl="0">
              <a:buFont typeface="Arial" pitchFamily="34" charset="0"/>
              <a:buChar char="•"/>
              <a:defRPr/>
            </a:pPr>
            <a:r>
              <a:rPr lang="en-US" dirty="0" smtClean="0"/>
              <a:t>EMC VNX</a:t>
            </a:r>
          </a:p>
          <a:p>
            <a:pPr lvl="1">
              <a:lnSpc>
                <a:spcPct val="90000"/>
              </a:lnSpc>
              <a:defRPr/>
            </a:pPr>
            <a:r>
              <a:rPr lang="en-US" dirty="0" smtClean="0"/>
              <a:t>Unified storage platform for multi –protocol file, block and object storage</a:t>
            </a:r>
          </a:p>
          <a:p>
            <a:pPr lvl="1">
              <a:lnSpc>
                <a:spcPct val="90000"/>
              </a:lnSpc>
              <a:defRPr/>
            </a:pPr>
            <a:r>
              <a:rPr lang="en-US" dirty="0" smtClean="0"/>
              <a:t>VNXe series and VNX series </a:t>
            </a:r>
          </a:p>
          <a:p>
            <a:pPr lvl="1">
              <a:lnSpc>
                <a:spcPct val="90000"/>
              </a:lnSpc>
              <a:buNone/>
              <a:defRPr/>
            </a:pPr>
            <a:endParaRPr lang="en-US" dirty="0" smtClean="0"/>
          </a:p>
          <a:p>
            <a:pPr lvl="1">
              <a:lnSpc>
                <a:spcPct val="90000"/>
              </a:lnSpc>
            </a:pPr>
            <a:endParaRPr lang="en-US" dirty="0"/>
          </a:p>
          <a:p>
            <a:pPr>
              <a:lnSpc>
                <a:spcPct val="90000"/>
              </a:lnSpc>
            </a:pPr>
            <a:endParaRPr lang="en-US" dirty="0"/>
          </a:p>
        </p:txBody>
      </p:sp>
      <p:sp>
        <p:nvSpPr>
          <p:cNvPr id="3085314" name="Rectangle 2"/>
          <p:cNvSpPr>
            <a:spLocks noGrp="1" noChangeArrowheads="1"/>
          </p:cNvSpPr>
          <p:nvPr>
            <p:ph type="title"/>
          </p:nvPr>
        </p:nvSpPr>
        <p:spPr/>
        <p:txBody>
          <a:bodyPr/>
          <a:lstStyle/>
          <a:p>
            <a:r>
              <a:rPr lang="en-US" dirty="0" smtClean="0"/>
              <a:t>Concept in Practice: Storage Array Solutions</a:t>
            </a:r>
            <a:endParaRPr lang="en-US" dirty="0"/>
          </a:p>
        </p:txBody>
      </p:sp>
      <p:sp>
        <p:nvSpPr>
          <p:cNvPr id="21" name="Footer Placeholder 2"/>
          <p:cNvSpPr>
            <a:spLocks noGrp="1"/>
          </p:cNvSpPr>
          <p:nvPr>
            <p:ph type="ftr" sz="quarter" idx="13"/>
          </p:nvPr>
        </p:nvSpPr>
        <p:spPr/>
        <p:txBody>
          <a:bodyPr/>
          <a:lstStyle/>
          <a:p>
            <a:r>
              <a:rPr lang="en-US" dirty="0" smtClean="0"/>
              <a:t>Classic Data Center</a:t>
            </a:r>
            <a:endParaRPr lang="en-US" dirty="0"/>
          </a:p>
        </p:txBody>
      </p:sp>
      <p:sp>
        <p:nvSpPr>
          <p:cNvPr id="23"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91</a:t>
            </a:fld>
            <a:endParaRPr lang="en-US" sz="1000" dirty="0">
              <a:solidFill>
                <a:schemeClr val="tx1">
                  <a:lumMod val="75000"/>
                  <a:lumOff val="25000"/>
                </a:schemeClr>
              </a:solidFill>
              <a:latin typeface="Calibri" pitchFamily="34" charset="0"/>
              <a:cs typeface="+mn-cs"/>
            </a:endParaRPr>
          </a:p>
        </p:txBody>
      </p:sp>
      <p:pic>
        <p:nvPicPr>
          <p:cNvPr id="24" name="Picture 7"/>
          <p:cNvPicPr>
            <a:picLocks noChangeAspect="1" noChangeArrowheads="1"/>
          </p:cNvPicPr>
          <p:nvPr/>
        </p:nvPicPr>
        <p:blipFill>
          <a:blip r:embed="rId3" cstate="print"/>
          <a:srcRect/>
          <a:stretch>
            <a:fillRect/>
          </a:stretch>
        </p:blipFill>
        <p:spPr bwMode="auto">
          <a:xfrm>
            <a:off x="6646862" y="1066800"/>
            <a:ext cx="1798638" cy="4894264"/>
          </a:xfrm>
          <a:prstGeom prst="rect">
            <a:avLst/>
          </a:prstGeom>
          <a:noFill/>
          <a:ln w="9525">
            <a:noFill/>
            <a:miter lim="800000"/>
            <a:headEnd/>
            <a:tailEnd/>
          </a:ln>
        </p:spPr>
      </p:pic>
      <p:sp>
        <p:nvSpPr>
          <p:cNvPr id="25" name="Rectangle 9"/>
          <p:cNvSpPr>
            <a:spLocks noChangeArrowheads="1"/>
          </p:cNvSpPr>
          <p:nvPr/>
        </p:nvSpPr>
        <p:spPr bwMode="auto">
          <a:xfrm>
            <a:off x="6532562" y="3106738"/>
            <a:ext cx="2001838" cy="2100263"/>
          </a:xfrm>
          <a:prstGeom prst="rect">
            <a:avLst/>
          </a:prstGeom>
          <a:gradFill rotWithShape="1">
            <a:gsLst>
              <a:gs pos="0">
                <a:schemeClr val="tx2">
                  <a:gamma/>
                  <a:tint val="0"/>
                  <a:invGamma/>
                </a:schemeClr>
              </a:gs>
              <a:gs pos="100000">
                <a:schemeClr val="tx2"/>
              </a:gs>
            </a:gsLst>
            <a:path path="shape">
              <a:fillToRect l="50000" t="50000" r="50000" b="50000"/>
            </a:path>
          </a:gradFill>
          <a:ln w="38100" algn="ctr">
            <a:solidFill>
              <a:schemeClr val="accent1"/>
            </a:solidFill>
            <a:miter lim="800000"/>
            <a:headEnd/>
            <a:tailEnd/>
          </a:ln>
          <a:effectLst/>
        </p:spPr>
        <p:txBody>
          <a:bodyPr wrap="none" lIns="0" tIns="0" rIns="0" bIns="0" anchor="ctr"/>
          <a:lstStyle/>
          <a:p>
            <a:endParaRPr lang="en-US" dirty="0"/>
          </a:p>
        </p:txBody>
      </p:sp>
      <p:pic>
        <p:nvPicPr>
          <p:cNvPr id="26" name="Picture 2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98542" y="3156575"/>
            <a:ext cx="1861960" cy="1994894"/>
          </a:xfrm>
          <a:prstGeom prst="rect">
            <a:avLst/>
          </a:prstGeom>
          <a:noFill/>
          <a:ln w="12700" algn="ctr">
            <a:noFill/>
            <a:miter lim="800000"/>
            <a:headEnd/>
            <a:tailEnd/>
          </a:ln>
          <a:effectLst/>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2882" name="Rectangle 2"/>
          <p:cNvSpPr>
            <a:spLocks noGrp="1" noChangeArrowheads="1"/>
          </p:cNvSpPr>
          <p:nvPr>
            <p:ph type="title"/>
          </p:nvPr>
        </p:nvSpPr>
        <p:spPr/>
        <p:txBody>
          <a:bodyPr/>
          <a:lstStyle/>
          <a:p>
            <a:r>
              <a:rPr lang="en-US" dirty="0"/>
              <a:t>Concept in </a:t>
            </a:r>
            <a:r>
              <a:rPr lang="en-US" dirty="0" smtClean="0"/>
              <a:t>Practice: EMC </a:t>
            </a:r>
            <a:r>
              <a:rPr lang="en-US" dirty="0"/>
              <a:t>Connectrix</a:t>
            </a:r>
          </a:p>
        </p:txBody>
      </p:sp>
      <p:sp>
        <p:nvSpPr>
          <p:cNvPr id="3322883" name="Rectangle 3"/>
          <p:cNvSpPr>
            <a:spLocks noGrp="1" noChangeArrowheads="1"/>
          </p:cNvSpPr>
          <p:nvPr>
            <p:ph type="body" idx="1"/>
          </p:nvPr>
        </p:nvSpPr>
        <p:spPr/>
        <p:txBody>
          <a:bodyPr/>
          <a:lstStyle/>
          <a:p>
            <a:r>
              <a:rPr lang="en-US" dirty="0"/>
              <a:t>The Connectrix family consists of: </a:t>
            </a:r>
          </a:p>
          <a:p>
            <a:pPr lvl="1"/>
            <a:r>
              <a:rPr lang="en-US" dirty="0"/>
              <a:t>Enterprise directors</a:t>
            </a:r>
          </a:p>
          <a:p>
            <a:pPr lvl="1"/>
            <a:r>
              <a:rPr lang="en-US" dirty="0"/>
              <a:t>Departmental switches</a:t>
            </a:r>
          </a:p>
          <a:p>
            <a:pPr lvl="1"/>
            <a:r>
              <a:rPr lang="en-US" dirty="0"/>
              <a:t>Multi-protocol routers</a:t>
            </a:r>
          </a:p>
        </p:txBody>
      </p:sp>
      <p:pic>
        <p:nvPicPr>
          <p:cNvPr id="3322891" name="Picture 11" descr="MDS-9513_SO_300dpi_LAR"/>
          <p:cNvPicPr>
            <a:picLocks noChangeAspect="1" noChangeArrowheads="1"/>
          </p:cNvPicPr>
          <p:nvPr/>
        </p:nvPicPr>
        <p:blipFill>
          <a:blip r:embed="rId3" cstate="print"/>
          <a:srcRect l="11511" t="5122" r="12790" b="7170"/>
          <a:stretch>
            <a:fillRect/>
          </a:stretch>
        </p:blipFill>
        <p:spPr bwMode="auto">
          <a:xfrm>
            <a:off x="533400" y="2971800"/>
            <a:ext cx="1846263" cy="2670175"/>
          </a:xfrm>
          <a:prstGeom prst="rect">
            <a:avLst/>
          </a:prstGeom>
          <a:noFill/>
        </p:spPr>
      </p:pic>
      <p:sp>
        <p:nvSpPr>
          <p:cNvPr id="3322897" name="Text Box 17"/>
          <p:cNvSpPr txBox="1">
            <a:spLocks noChangeArrowheads="1"/>
          </p:cNvSpPr>
          <p:nvPr/>
        </p:nvSpPr>
        <p:spPr bwMode="auto">
          <a:xfrm>
            <a:off x="533400" y="5715000"/>
            <a:ext cx="1968500" cy="274638"/>
          </a:xfrm>
          <a:prstGeom prst="rect">
            <a:avLst/>
          </a:prstGeom>
          <a:noFill/>
          <a:ln w="25400" algn="ctr">
            <a:noFill/>
            <a:miter lim="800000"/>
            <a:headEnd/>
            <a:tailEnd type="none" w="lg" len="med"/>
          </a:ln>
          <a:effectLst/>
        </p:spPr>
        <p:txBody>
          <a:bodyPr lIns="0" tIns="0" rIns="0" bIns="0">
            <a:spAutoFit/>
          </a:bodyPr>
          <a:lstStyle/>
          <a:p>
            <a:pPr marL="354013" indent="-354013" defTabSz="941388"/>
            <a:r>
              <a:rPr lang="en-US" sz="1800" dirty="0">
                <a:latin typeface="Calibri" pitchFamily="34" charset="0"/>
              </a:rPr>
              <a:t>MDS-9513 Director</a:t>
            </a:r>
          </a:p>
        </p:txBody>
      </p:sp>
      <p:sp>
        <p:nvSpPr>
          <p:cNvPr id="3322898" name="Text Box 18"/>
          <p:cNvSpPr txBox="1">
            <a:spLocks noChangeArrowheads="1"/>
          </p:cNvSpPr>
          <p:nvPr/>
        </p:nvSpPr>
        <p:spPr bwMode="auto">
          <a:xfrm>
            <a:off x="3149600" y="5715000"/>
            <a:ext cx="1968500" cy="276999"/>
          </a:xfrm>
          <a:prstGeom prst="rect">
            <a:avLst/>
          </a:prstGeom>
          <a:noFill/>
          <a:ln w="25400" algn="ctr">
            <a:noFill/>
            <a:miter lim="800000"/>
            <a:headEnd/>
            <a:tailEnd type="none" w="lg" len="med"/>
          </a:ln>
          <a:effectLst/>
        </p:spPr>
        <p:txBody>
          <a:bodyPr wrap="square" lIns="0" tIns="0" rIns="0" bIns="0">
            <a:spAutoFit/>
          </a:bodyPr>
          <a:lstStyle/>
          <a:p>
            <a:pPr marL="354013" indent="-354013" algn="ctr" defTabSz="941388"/>
            <a:r>
              <a:rPr lang="en-US" sz="1800" dirty="0" smtClean="0">
                <a:latin typeface="Calibri" pitchFamily="34" charset="0"/>
              </a:rPr>
              <a:t>MP-7800B</a:t>
            </a:r>
            <a:endParaRPr lang="en-US" sz="1800" dirty="0">
              <a:latin typeface="Calibri" pitchFamily="34" charset="0"/>
            </a:endParaRPr>
          </a:p>
        </p:txBody>
      </p:sp>
      <p:pic>
        <p:nvPicPr>
          <p:cNvPr id="3322900" name="Picture 20" descr="MP7500B-300"/>
          <p:cNvPicPr>
            <a:picLocks noChangeAspect="1" noChangeArrowheads="1"/>
          </p:cNvPicPr>
          <p:nvPr/>
        </p:nvPicPr>
        <p:blipFill>
          <a:blip r:embed="rId4" cstate="print"/>
          <a:srcRect/>
          <a:stretch>
            <a:fillRect/>
          </a:stretch>
        </p:blipFill>
        <p:spPr bwMode="auto">
          <a:xfrm>
            <a:off x="2819400" y="4648200"/>
            <a:ext cx="3311525" cy="723900"/>
          </a:xfrm>
          <a:prstGeom prst="rect">
            <a:avLst/>
          </a:prstGeom>
          <a:noFill/>
        </p:spPr>
      </p:pic>
      <p:sp>
        <p:nvSpPr>
          <p:cNvPr id="3322901" name="Text Box 21"/>
          <p:cNvSpPr txBox="1">
            <a:spLocks noChangeArrowheads="1"/>
          </p:cNvSpPr>
          <p:nvPr/>
        </p:nvSpPr>
        <p:spPr bwMode="auto">
          <a:xfrm>
            <a:off x="6477000" y="5562600"/>
            <a:ext cx="2336800" cy="274638"/>
          </a:xfrm>
          <a:prstGeom prst="rect">
            <a:avLst/>
          </a:prstGeom>
          <a:noFill/>
          <a:ln w="25400" algn="ctr">
            <a:noFill/>
            <a:miter lim="800000"/>
            <a:headEnd/>
            <a:tailEnd type="none" w="lg" len="med"/>
          </a:ln>
          <a:effectLst/>
        </p:spPr>
        <p:txBody>
          <a:bodyPr lIns="0" tIns="0" rIns="0" bIns="0">
            <a:spAutoFit/>
          </a:bodyPr>
          <a:lstStyle/>
          <a:p>
            <a:pPr marL="354013" indent="-354013" defTabSz="941388"/>
            <a:r>
              <a:rPr lang="en-US" sz="1800" dirty="0" smtClean="0">
                <a:latin typeface="Calibri" pitchFamily="34" charset="0"/>
              </a:rPr>
              <a:t>DCX Director</a:t>
            </a:r>
            <a:endParaRPr lang="en-US" sz="1800" dirty="0">
              <a:latin typeface="Calibri" pitchFamily="34" charset="0"/>
            </a:endParaRPr>
          </a:p>
        </p:txBody>
      </p:sp>
      <p:sp>
        <p:nvSpPr>
          <p:cNvPr id="12"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14"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92</a:t>
            </a:fld>
            <a:endParaRPr lang="en-US" sz="1000" dirty="0">
              <a:solidFill>
                <a:schemeClr val="tx1">
                  <a:lumMod val="75000"/>
                  <a:lumOff val="25000"/>
                </a:schemeClr>
              </a:solidFill>
              <a:latin typeface="Calibri" pitchFamily="34" charset="0"/>
              <a:cs typeface="+mn-cs"/>
            </a:endParaRPr>
          </a:p>
        </p:txBody>
      </p:sp>
      <p:pic>
        <p:nvPicPr>
          <p:cNvPr id="15362" name="Picture 2" descr="http://www.emc.com/images/about/photo-library/product/Connectrix/ed-dcx-b-519.jpg"/>
          <p:cNvPicPr>
            <a:picLocks noChangeAspect="1" noChangeArrowheads="1"/>
          </p:cNvPicPr>
          <p:nvPr/>
        </p:nvPicPr>
        <p:blipFill>
          <a:blip r:embed="rId5" cstate="print"/>
          <a:srcRect/>
          <a:stretch>
            <a:fillRect/>
          </a:stretch>
        </p:blipFill>
        <p:spPr bwMode="auto">
          <a:xfrm>
            <a:off x="5867400" y="2790824"/>
            <a:ext cx="2771776" cy="2771776"/>
          </a:xfrm>
          <a:prstGeom prst="rect">
            <a:avLst/>
          </a:prstGeom>
          <a:noFill/>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3314" name="Rectangle 2"/>
          <p:cNvSpPr>
            <a:spLocks noGrp="1" noChangeArrowheads="1"/>
          </p:cNvSpPr>
          <p:nvPr>
            <p:ph type="title"/>
          </p:nvPr>
        </p:nvSpPr>
        <p:spPr/>
        <p:txBody>
          <a:bodyPr/>
          <a:lstStyle/>
          <a:p>
            <a:r>
              <a:rPr lang="en-US" dirty="0" smtClean="0"/>
              <a:t>Concepts </a:t>
            </a:r>
            <a:r>
              <a:rPr lang="en-US" dirty="0"/>
              <a:t>in </a:t>
            </a:r>
            <a:r>
              <a:rPr lang="en-US" dirty="0" smtClean="0"/>
              <a:t>Practice: EMC Backup solutions </a:t>
            </a:r>
            <a:endParaRPr lang="en-US" dirty="0"/>
          </a:p>
        </p:txBody>
      </p:sp>
      <p:sp>
        <p:nvSpPr>
          <p:cNvPr id="3213315" name="Rectangle 3"/>
          <p:cNvSpPr>
            <a:spLocks noGrp="1" noChangeArrowheads="1"/>
          </p:cNvSpPr>
          <p:nvPr>
            <p:ph type="body" idx="1"/>
          </p:nvPr>
        </p:nvSpPr>
        <p:spPr/>
        <p:txBody>
          <a:bodyPr/>
          <a:lstStyle/>
          <a:p>
            <a:pPr>
              <a:lnSpc>
                <a:spcPct val="90000"/>
              </a:lnSpc>
            </a:pPr>
            <a:r>
              <a:rPr lang="en-US" dirty="0"/>
              <a:t>EMC </a:t>
            </a:r>
            <a:r>
              <a:rPr lang="en-US" dirty="0" smtClean="0"/>
              <a:t>Avamar</a:t>
            </a:r>
          </a:p>
          <a:p>
            <a:pPr lvl="1">
              <a:lnSpc>
                <a:spcPct val="90000"/>
              </a:lnSpc>
            </a:pPr>
            <a:r>
              <a:rPr lang="en-US" dirty="0" smtClean="0"/>
              <a:t>Disk-based backup and recovery solution that provides inherent source-based data </a:t>
            </a:r>
            <a:r>
              <a:rPr lang="en-US" dirty="0" err="1" smtClean="0"/>
              <a:t>deduplication</a:t>
            </a:r>
            <a:endParaRPr lang="en-US" dirty="0" smtClean="0"/>
          </a:p>
          <a:p>
            <a:pPr>
              <a:lnSpc>
                <a:spcPct val="90000"/>
              </a:lnSpc>
            </a:pPr>
            <a:r>
              <a:rPr lang="en-US" dirty="0" smtClean="0"/>
              <a:t>EMC Data Domain</a:t>
            </a:r>
            <a:endParaRPr lang="en-US" dirty="0"/>
          </a:p>
          <a:p>
            <a:pPr lvl="1">
              <a:lnSpc>
                <a:spcPct val="90000"/>
              </a:lnSpc>
            </a:pPr>
            <a:r>
              <a:rPr lang="en-US" dirty="0" smtClean="0"/>
              <a:t>Target-based data </a:t>
            </a:r>
            <a:r>
              <a:rPr lang="en-US" dirty="0" err="1" smtClean="0"/>
              <a:t>Deduplication</a:t>
            </a:r>
            <a:r>
              <a:rPr lang="en-US" dirty="0" smtClean="0"/>
              <a:t> solution</a:t>
            </a:r>
          </a:p>
          <a:p>
            <a:pPr lvl="1">
              <a:lnSpc>
                <a:spcPct val="90000"/>
              </a:lnSpc>
            </a:pPr>
            <a:r>
              <a:rPr lang="en-US" dirty="0" smtClean="0"/>
              <a:t>Data Invulnerability Architecture</a:t>
            </a:r>
          </a:p>
          <a:p>
            <a:pPr>
              <a:lnSpc>
                <a:spcPct val="90000"/>
              </a:lnSpc>
            </a:pPr>
            <a:r>
              <a:rPr lang="en-US" dirty="0" smtClean="0"/>
              <a:t>EMC </a:t>
            </a:r>
            <a:r>
              <a:rPr lang="en-US" dirty="0"/>
              <a:t>Networker</a:t>
            </a:r>
          </a:p>
          <a:p>
            <a:pPr lvl="1">
              <a:lnSpc>
                <a:spcPct val="90000"/>
              </a:lnSpc>
            </a:pPr>
            <a:r>
              <a:rPr lang="en-US" dirty="0" smtClean="0"/>
              <a:t>Provides centralized, automated backup and recovery operations across an enterprise</a:t>
            </a:r>
          </a:p>
          <a:p>
            <a:pPr lvl="2">
              <a:lnSpc>
                <a:spcPct val="90000"/>
              </a:lnSpc>
            </a:pPr>
            <a:r>
              <a:rPr lang="en-US" dirty="0" smtClean="0"/>
              <a:t>Diverse computing and storage environments </a:t>
            </a:r>
          </a:p>
          <a:p>
            <a:pPr lvl="1">
              <a:lnSpc>
                <a:spcPct val="90000"/>
              </a:lnSpc>
            </a:pPr>
            <a:r>
              <a:rPr lang="en-US" dirty="0" smtClean="0"/>
              <a:t>Provides both source and target-based </a:t>
            </a:r>
            <a:r>
              <a:rPr lang="en-US" dirty="0" err="1" smtClean="0"/>
              <a:t>deduplication</a:t>
            </a:r>
            <a:r>
              <a:rPr lang="en-US" dirty="0" smtClean="0"/>
              <a:t> capabilities by integrating with Avamar and Data Domain respectively</a:t>
            </a:r>
          </a:p>
          <a:p>
            <a:pPr lvl="1">
              <a:lnSpc>
                <a:spcPct val="90000"/>
              </a:lnSpc>
              <a:buNone/>
            </a:pPr>
            <a:endParaRPr lang="en-US" dirty="0"/>
          </a:p>
        </p:txBody>
      </p:sp>
      <p:sp>
        <p:nvSpPr>
          <p:cNvPr id="6"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9"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93</a:t>
            </a:fld>
            <a:endParaRPr lang="en-US" sz="1000" dirty="0">
              <a:solidFill>
                <a:schemeClr val="tx1">
                  <a:lumMod val="75000"/>
                  <a:lumOff val="25000"/>
                </a:schemeClr>
              </a:solidFill>
              <a:latin typeface="Calibri" pitchFamily="34" charset="0"/>
              <a:cs typeface="+mn-cs"/>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758952"/>
          </a:xfrm>
        </p:spPr>
        <p:txBody>
          <a:bodyPr/>
          <a:lstStyle/>
          <a:p>
            <a:r>
              <a:rPr lang="en-US" dirty="0" smtClean="0"/>
              <a:t>Concepts in Practice: EMC Storage Resource Management Solution</a:t>
            </a:r>
            <a:endParaRPr lang="en-US" dirty="0"/>
          </a:p>
        </p:txBody>
      </p:sp>
      <p:sp>
        <p:nvSpPr>
          <p:cNvPr id="7" name="Content Placeholder 6"/>
          <p:cNvSpPr>
            <a:spLocks noGrp="1"/>
          </p:cNvSpPr>
          <p:nvPr>
            <p:ph idx="1"/>
          </p:nvPr>
        </p:nvSpPr>
        <p:spPr/>
        <p:txBody>
          <a:bodyPr/>
          <a:lstStyle/>
          <a:p>
            <a:r>
              <a:rPr lang="en-US" dirty="0" smtClean="0">
                <a:cs typeface="Arial" pitchFamily="34" charset="0"/>
              </a:rPr>
              <a:t>EMC </a:t>
            </a:r>
            <a:r>
              <a:rPr lang="en-US" dirty="0" err="1" smtClean="0">
                <a:cs typeface="Arial" pitchFamily="34" charset="0"/>
              </a:rPr>
              <a:t>ProSphere</a:t>
            </a:r>
            <a:r>
              <a:rPr lang="en-US" dirty="0" smtClean="0">
                <a:cs typeface="Arial" pitchFamily="34" charset="0"/>
              </a:rPr>
              <a:t> </a:t>
            </a:r>
          </a:p>
          <a:p>
            <a:pPr lvl="1"/>
            <a:r>
              <a:rPr lang="en-US" dirty="0" smtClean="0">
                <a:cs typeface="Arial" pitchFamily="34" charset="0"/>
              </a:rPr>
              <a:t>Storage management solution for the data center</a:t>
            </a:r>
          </a:p>
          <a:p>
            <a:pPr lvl="2"/>
            <a:r>
              <a:rPr lang="en-US" dirty="0" smtClean="0"/>
              <a:t>Monitoring and alerting</a:t>
            </a:r>
          </a:p>
          <a:p>
            <a:pPr lvl="2"/>
            <a:r>
              <a:rPr lang="en-US" dirty="0" smtClean="0"/>
              <a:t>Performance analysis</a:t>
            </a:r>
            <a:endParaRPr lang="en-US" dirty="0" smtClean="0">
              <a:solidFill>
                <a:srgbClr val="FF0000"/>
              </a:solidFill>
            </a:endParaRPr>
          </a:p>
          <a:p>
            <a:pPr lvl="2"/>
            <a:r>
              <a:rPr lang="en-US" dirty="0" smtClean="0"/>
              <a:t>Capacity reporting and analysis</a:t>
            </a:r>
          </a:p>
          <a:p>
            <a:pPr lvl="2"/>
            <a:r>
              <a:rPr lang="en-US" dirty="0" smtClean="0"/>
              <a:t>Configuration reporting and validation</a:t>
            </a:r>
            <a:endParaRPr lang="en-US" dirty="0" smtClean="0">
              <a:solidFill>
                <a:srgbClr val="FF0000"/>
              </a:solidFill>
              <a:cs typeface="Arial" pitchFamily="34" charset="0"/>
            </a:endParaRPr>
          </a:p>
          <a:p>
            <a:r>
              <a:rPr lang="en-US" dirty="0" smtClean="0">
                <a:cs typeface="Arial" pitchFamily="34" charset="0"/>
              </a:rPr>
              <a:t>EMC Unisphere</a:t>
            </a:r>
          </a:p>
          <a:p>
            <a:pPr lvl="1"/>
            <a:r>
              <a:rPr lang="en-US" dirty="0" smtClean="0">
                <a:cs typeface="Arial" pitchFamily="34" charset="0"/>
              </a:rPr>
              <a:t>Provides a flexible, integrated management interface for managing unified storage</a:t>
            </a:r>
          </a:p>
          <a:p>
            <a:pPr lvl="1"/>
            <a:r>
              <a:rPr lang="en-US" dirty="0" smtClean="0">
                <a:cs typeface="Arial" pitchFamily="34" charset="0"/>
              </a:rPr>
              <a:t>Provides intuitive task-based controls, customizable dash boards, and single-click self help access to real-time support tools</a:t>
            </a:r>
          </a:p>
          <a:p>
            <a:pPr lvl="1"/>
            <a:endParaRPr lang="en-US" dirty="0" smtClean="0">
              <a:solidFill>
                <a:srgbClr val="5F5F5F"/>
              </a:solidFill>
              <a:cs typeface="Arial" pitchFamily="34" charset="0"/>
            </a:endParaRPr>
          </a:p>
          <a:p>
            <a:pPr lvl="1"/>
            <a:endParaRPr lang="en-US" dirty="0" smtClean="0"/>
          </a:p>
        </p:txBody>
      </p:sp>
      <p:sp>
        <p:nvSpPr>
          <p:cNvPr id="8"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12"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94</a:t>
            </a:fld>
            <a:endParaRPr lang="en-US" sz="1000" dirty="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a:xfrm>
            <a:off x="304800" y="76200"/>
            <a:ext cx="8458200" cy="838200"/>
          </a:xfrm>
        </p:spPr>
        <p:txBody>
          <a:bodyPr/>
          <a:lstStyle/>
          <a:p>
            <a:r>
              <a:rPr lang="en-US" dirty="0" smtClean="0"/>
              <a:t>Module 2: Summary</a:t>
            </a:r>
          </a:p>
        </p:txBody>
      </p:sp>
      <p:sp>
        <p:nvSpPr>
          <p:cNvPr id="28675" name="Content Placeholder 7"/>
          <p:cNvSpPr>
            <a:spLocks noGrp="1"/>
          </p:cNvSpPr>
          <p:nvPr>
            <p:ph idx="1"/>
          </p:nvPr>
        </p:nvSpPr>
        <p:spPr>
          <a:xfrm>
            <a:off x="304800" y="914400"/>
            <a:ext cx="8458200" cy="4343400"/>
          </a:xfrm>
        </p:spPr>
        <p:txBody>
          <a:bodyPr/>
          <a:lstStyle/>
          <a:p>
            <a:pPr>
              <a:buNone/>
            </a:pPr>
            <a:r>
              <a:rPr lang="en-US" dirty="0" smtClean="0"/>
              <a:t>Key points covered in this module:</a:t>
            </a:r>
          </a:p>
          <a:p>
            <a:r>
              <a:rPr lang="en-US" dirty="0" smtClean="0"/>
              <a:t>Key components of a CDC</a:t>
            </a:r>
          </a:p>
          <a:p>
            <a:r>
              <a:rPr lang="en-US" dirty="0" smtClean="0"/>
              <a:t>Storage networking technologies in a CDC</a:t>
            </a:r>
          </a:p>
          <a:p>
            <a:r>
              <a:rPr lang="en-US" dirty="0" smtClean="0"/>
              <a:t>BC technologies in a CDC</a:t>
            </a:r>
          </a:p>
          <a:p>
            <a:r>
              <a:rPr lang="en-US" dirty="0" smtClean="0"/>
              <a:t>Key management activities in a CDC</a:t>
            </a:r>
          </a:p>
          <a:p>
            <a:pPr>
              <a:buNone/>
            </a:pPr>
            <a:endParaRPr lang="en-US" dirty="0" smtClean="0"/>
          </a:p>
        </p:txBody>
      </p:sp>
      <p:sp>
        <p:nvSpPr>
          <p:cNvPr id="6" name="Footer Placeholder 2"/>
          <p:cNvSpPr>
            <a:spLocks noGrp="1"/>
          </p:cNvSpPr>
          <p:nvPr>
            <p:ph type="ftr" sz="quarter" idx="10"/>
          </p:nvPr>
        </p:nvSpPr>
        <p:spPr>
          <a:xfrm>
            <a:off x="4419600" y="6629400"/>
            <a:ext cx="4191000" cy="228600"/>
          </a:xfrm>
        </p:spPr>
        <p:txBody>
          <a:bodyPr/>
          <a:lstStyle/>
          <a:p>
            <a:r>
              <a:rPr lang="en-US" dirty="0" smtClean="0"/>
              <a:t>Classic Data Center</a:t>
            </a:r>
            <a:endParaRPr lang="en-US" dirty="0"/>
          </a:p>
        </p:txBody>
      </p:sp>
      <p:sp>
        <p:nvSpPr>
          <p:cNvPr id="10"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95</a:t>
            </a:fld>
            <a:endParaRPr lang="en-US" sz="1000" dirty="0">
              <a:solidFill>
                <a:schemeClr val="tx1">
                  <a:lumMod val="75000"/>
                  <a:lumOff val="25000"/>
                </a:schemeClr>
              </a:solidFill>
              <a:latin typeface="Calibri" pitchFamily="34" charset="0"/>
              <a:cs typeface="+mn-cs"/>
            </a:endParaRPr>
          </a:p>
        </p:txBody>
      </p:sp>
    </p:spTree>
    <p:custDataLst>
      <p:tags r:id="rId1"/>
    </p:custData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p:txBody>
          <a:bodyPr/>
          <a:lstStyle/>
          <a:p>
            <a:r>
              <a:rPr lang="en-US" dirty="0" smtClean="0"/>
              <a:t>Check Your Knowledge</a:t>
            </a:r>
            <a:endParaRPr lang="en-US" dirty="0" smtClean="0">
              <a:solidFill>
                <a:srgbClr val="FF0000"/>
              </a:solidFill>
            </a:endParaRPr>
          </a:p>
        </p:txBody>
      </p:sp>
      <p:sp>
        <p:nvSpPr>
          <p:cNvPr id="16387" name="Content Placeholder 7"/>
          <p:cNvSpPr>
            <a:spLocks noGrp="1"/>
          </p:cNvSpPr>
          <p:nvPr>
            <p:ph idx="1"/>
          </p:nvPr>
        </p:nvSpPr>
        <p:spPr>
          <a:xfrm>
            <a:off x="304800" y="914400"/>
            <a:ext cx="8458200" cy="4343400"/>
          </a:xfrm>
        </p:spPr>
        <p:txBody>
          <a:bodyPr>
            <a:normAutofit/>
          </a:bodyPr>
          <a:lstStyle/>
          <a:p>
            <a:pPr marL="457200" indent="-457200">
              <a:buAutoNum type="arabicPeriod"/>
              <a:defRPr/>
            </a:pPr>
            <a:r>
              <a:rPr lang="en-US" dirty="0" smtClean="0"/>
              <a:t>What are the common protocols used in channel and network communication?</a:t>
            </a:r>
          </a:p>
          <a:p>
            <a:pPr marL="457200" indent="-457200">
              <a:buAutoNum type="arabicPeriod"/>
              <a:defRPr/>
            </a:pPr>
            <a:r>
              <a:rPr lang="en-US" dirty="0" smtClean="0"/>
              <a:t>What are the different storage device options?</a:t>
            </a:r>
          </a:p>
          <a:p>
            <a:pPr marL="457200" indent="-457200">
              <a:buAutoNum type="arabicPeriod"/>
              <a:defRPr/>
            </a:pPr>
            <a:r>
              <a:rPr lang="en-US" dirty="0" smtClean="0"/>
              <a:t>What are the components of FC SAN?</a:t>
            </a:r>
          </a:p>
          <a:p>
            <a:pPr marL="457200" indent="-457200">
              <a:buAutoNum type="arabicPeriod"/>
              <a:defRPr/>
            </a:pPr>
            <a:r>
              <a:rPr lang="en-US" dirty="0" smtClean="0"/>
              <a:t>What are the main drivers for the emergence of IP-SAN?</a:t>
            </a:r>
          </a:p>
          <a:p>
            <a:pPr marL="457200" indent="-457200">
              <a:buAutoNum type="arabicPeriod"/>
              <a:defRPr/>
            </a:pPr>
            <a:r>
              <a:rPr lang="en-US" dirty="0" smtClean="0"/>
              <a:t>What are the characteristics of a good replica?</a:t>
            </a:r>
          </a:p>
          <a:p>
            <a:pPr marL="457200" indent="-457200">
              <a:buAutoNum type="arabicPeriod"/>
              <a:defRPr/>
            </a:pPr>
            <a:r>
              <a:rPr lang="en-US" dirty="0" smtClean="0"/>
              <a:t>What are the storage array based remote replication techniques?</a:t>
            </a:r>
          </a:p>
          <a:p>
            <a:pPr marL="457200" indent="-457200">
              <a:buAutoNum type="arabicPeriod"/>
              <a:defRPr/>
            </a:pPr>
            <a:r>
              <a:rPr lang="en-US" dirty="0" smtClean="0"/>
              <a:t>What are the key management activities in a CDC?</a:t>
            </a:r>
          </a:p>
          <a:p>
            <a:pPr marL="457200" indent="-457200">
              <a:buAutoNum type="arabicPeriod"/>
              <a:defRPr/>
            </a:pPr>
            <a:endParaRPr lang="en-US" dirty="0" smtClean="0"/>
          </a:p>
        </p:txBody>
      </p:sp>
      <p:sp>
        <p:nvSpPr>
          <p:cNvPr id="7"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
        <p:nvSpPr>
          <p:cNvPr id="9"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96</a:t>
            </a:fld>
            <a:endParaRPr lang="en-US" sz="1000" dirty="0">
              <a:solidFill>
                <a:schemeClr val="tx1">
                  <a:lumMod val="75000"/>
                  <a:lumOff val="25000"/>
                </a:schemeClr>
              </a:solidFill>
              <a:latin typeface="Calibri" pitchFamily="34" charset="0"/>
              <a:cs typeface="+mn-cs"/>
            </a:endParaRPr>
          </a:p>
        </p:txBody>
      </p:sp>
    </p:spTree>
    <p:custDataLst>
      <p:tags r:id="rId1"/>
    </p:custData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2747963"/>
            <a:ext cx="6705600" cy="1362075"/>
          </a:xfrm>
          <a:ln>
            <a:solidFill>
              <a:schemeClr val="bg1"/>
            </a:solidFill>
          </a:ln>
        </p:spPr>
        <p:txBody>
          <a:bodyPr/>
          <a:lstStyle/>
          <a:p>
            <a:pPr algn="ctr"/>
            <a:r>
              <a:rPr lang="en-US" dirty="0" smtClean="0"/>
              <a:t>Module 2 quiz</a:t>
            </a:r>
            <a:endParaRPr lang="en-US" dirty="0"/>
          </a:p>
        </p:txBody>
      </p:sp>
      <p:sp>
        <p:nvSpPr>
          <p:cNvPr id="7" name="Slide Number Placeholder 6"/>
          <p:cNvSpPr txBox="1">
            <a:spLocks/>
          </p:cNvSpPr>
          <p:nvPr/>
        </p:nvSpPr>
        <p:spPr>
          <a:xfrm>
            <a:off x="8686800" y="6617368"/>
            <a:ext cx="457200" cy="228600"/>
          </a:xfrm>
          <a:prstGeom prst="rect">
            <a:avLst/>
          </a:prstGeo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773B01-4140-4737-A600-00C5477C65A7}" type="slidenum">
              <a:rPr lang="en-US" sz="1000" smtClean="0">
                <a:solidFill>
                  <a:schemeClr val="tx1">
                    <a:lumMod val="75000"/>
                    <a:lumOff val="25000"/>
                  </a:schemeClr>
                </a:solidFill>
                <a:latin typeface="Calibri"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lang="en-US" sz="1000" dirty="0">
              <a:solidFill>
                <a:schemeClr val="tx1">
                  <a:lumMod val="75000"/>
                  <a:lumOff val="25000"/>
                </a:schemeClr>
              </a:solidFill>
              <a:latin typeface="Calibri" pitchFamily="34" charset="0"/>
              <a:cs typeface="+mn-cs"/>
            </a:endParaRPr>
          </a:p>
        </p:txBody>
      </p:sp>
      <p:sp>
        <p:nvSpPr>
          <p:cNvPr id="5" name="Footer Placeholder 2"/>
          <p:cNvSpPr txBox="1">
            <a:spLocks/>
          </p:cNvSpPr>
          <p:nvPr/>
        </p:nvSpPr>
        <p:spPr>
          <a:xfrm>
            <a:off x="4419600" y="6629400"/>
            <a:ext cx="4191000" cy="228600"/>
          </a:xfrm>
          <a:prstGeom prst="rect">
            <a:avLst/>
          </a:prstGeom>
        </p:spPr>
        <p:txBody>
          <a:bodyPr vert="horz"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75000"/>
                    <a:lumOff val="25000"/>
                  </a:schemeClr>
                </a:solidFill>
                <a:effectLst/>
                <a:uLnTx/>
                <a:uFillTx/>
                <a:latin typeface="Calibri" pitchFamily="34" charset="0"/>
                <a:ea typeface="+mn-ea"/>
                <a:cs typeface="+mn-cs"/>
              </a:rPr>
              <a:t>Classic Data Center</a:t>
            </a:r>
            <a:endParaRPr kumimoji="0" lang="en-US" sz="1000" b="0" i="0" u="none" strike="noStrike" kern="1200" cap="none" spc="0" normalizeH="0" baseline="0" noProof="0" dirty="0">
              <a:ln>
                <a:noFill/>
              </a:ln>
              <a:solidFill>
                <a:schemeClr val="tx1">
                  <a:lumMod val="75000"/>
                  <a:lumOff val="25000"/>
                </a:schemeClr>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762000"/>
          </a:xfrm>
        </p:spPr>
        <p:txBody>
          <a:bodyPr/>
          <a:lstStyle/>
          <a:p>
            <a:endParaRPr lang="en-US" dirty="0"/>
          </a:p>
        </p:txBody>
      </p:sp>
      <p:sp>
        <p:nvSpPr>
          <p:cNvPr id="3" name="Content Placeholder 2"/>
          <p:cNvSpPr>
            <a:spLocks noGrp="1"/>
          </p:cNvSpPr>
          <p:nvPr>
            <p:ph idx="1"/>
          </p:nvPr>
        </p:nvSpPr>
        <p:spPr>
          <a:xfrm>
            <a:off x="304800" y="2514600"/>
            <a:ext cx="8458200" cy="2209800"/>
          </a:xfrm>
        </p:spPr>
        <p:txBody>
          <a:bodyPr/>
          <a:lstStyle/>
          <a:p>
            <a:pPr algn="ctr">
              <a:buNone/>
            </a:pPr>
            <a:r>
              <a:rPr lang="en-US" dirty="0" smtClean="0"/>
              <a:t/>
            </a:r>
            <a:br>
              <a:rPr lang="en-US" dirty="0" smtClean="0"/>
            </a:br>
            <a:r>
              <a:rPr lang="en-US" dirty="0" smtClean="0"/>
              <a:t>This slide intentionally left blank.</a:t>
            </a:r>
            <a:endParaRPr lang="en-US" dirty="0"/>
          </a:p>
        </p:txBody>
      </p:sp>
      <p:sp>
        <p:nvSpPr>
          <p:cNvPr id="5" name="Footer Placeholder 4"/>
          <p:cNvSpPr>
            <a:spLocks noGrp="1"/>
          </p:cNvSpPr>
          <p:nvPr>
            <p:ph type="ftr" sz="quarter" idx="13"/>
          </p:nvPr>
        </p:nvSpPr>
        <p:spPr/>
        <p:txBody>
          <a:bodyPr/>
          <a:lstStyle/>
          <a:p>
            <a:pPr>
              <a:defRPr/>
            </a:pPr>
            <a:r>
              <a:rPr lang="en-US" smtClean="0"/>
              <a:t>Classic Data Center</a:t>
            </a:r>
            <a:endParaRPr lang="en-US" dirty="0"/>
          </a:p>
        </p:txBody>
      </p:sp>
      <p:sp>
        <p:nvSpPr>
          <p:cNvPr id="6" name="Slide Number Placeholder 5"/>
          <p:cNvSpPr>
            <a:spLocks noGrp="1"/>
          </p:cNvSpPr>
          <p:nvPr>
            <p:ph type="sldNum" sz="quarter" idx="14"/>
          </p:nvPr>
        </p:nvSpPr>
        <p:spPr/>
        <p:txBody>
          <a:bodyPr/>
          <a:lstStyle/>
          <a:p>
            <a:pPr>
              <a:defRPr/>
            </a:pPr>
            <a:fld id="{895683FA-D0FB-447D-82E1-0D3AF418E355}" type="slidenum">
              <a:rPr lang="en-US" smtClean="0"/>
              <a:pPr>
                <a:defRPr/>
              </a:pPr>
              <a:t>98</a:t>
            </a:fld>
            <a:endParaRPr lang="en-US"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UDIO_IMPORT" val="C:\Documents and Settings\luptob\Desktop\FCoE\Audio\Aud04.wav"/>
  <p:tag name="ELAPSEDTIME" val="21.703"/>
  <p:tag name="ARTICULATE_SLIDE_PAUSE" val="1"/>
  <p:tag name="ARTICULATE_NAV_LEVEL" val="1"/>
  <p:tag name="ARTICULATE_PLAYLIST_ID" val="-1"/>
</p:tagLst>
</file>

<file path=ppt/tags/tag3.xml><?xml version="1.0" encoding="utf-8"?>
<p:tagLst xmlns:a="http://schemas.openxmlformats.org/drawingml/2006/main" xmlns:r="http://schemas.openxmlformats.org/officeDocument/2006/relationships" xmlns:p="http://schemas.openxmlformats.org/presentationml/2006/main">
  <p:tag name="AUDIO_IMPORT" val="C:\Documents and Settings\luptob\Desktop\FCoE\Audio\Aud04.wav"/>
  <p:tag name="ELAPSEDTIME" val="21.703"/>
  <p:tag name="ARTICULATE_SLIDE_PAUSE" val="1"/>
  <p:tag name="ARTICULATE_NAV_LEVEL" val="1"/>
  <p:tag name="ARTICULATE_PLAYLIST_ID" val="-1"/>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e4039504-d8b9-4579-9ef0-b8167b49b88e"/>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77ba815e-6b19-44b0-ab2f-cdc44d969a4a"/>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26b49762-e34a-4e78-b472-4bc6a1613b5b"/>
</p:tagLst>
</file>

<file path=ppt/theme/theme1.xml><?xml version="1.0" encoding="utf-8"?>
<a:theme xmlns:a="http://schemas.openxmlformats.org/drawingml/2006/main" name="ILT_EdServTemplate_2011">
  <a:themeElements>
    <a:clrScheme name="NPR2011">
      <a:dk1>
        <a:srgbClr val="000000"/>
      </a:dk1>
      <a:lt1>
        <a:srgbClr val="FFFFFF"/>
      </a:lt1>
      <a:dk2>
        <a:srgbClr val="007DC3"/>
      </a:dk2>
      <a:lt2>
        <a:srgbClr val="5F5F5F"/>
      </a:lt2>
      <a:accent1>
        <a:srgbClr val="2C95DD"/>
      </a:accent1>
      <a:accent2>
        <a:srgbClr val="49A942"/>
      </a:accent2>
      <a:accent3>
        <a:srgbClr val="74C167"/>
      </a:accent3>
      <a:accent4>
        <a:srgbClr val="FFC425"/>
      </a:accent4>
      <a:accent5>
        <a:srgbClr val="B5761B"/>
      </a:accent5>
      <a:accent6>
        <a:srgbClr val="A80000"/>
      </a:accent6>
      <a:hlink>
        <a:srgbClr val="0070C0"/>
      </a:hlink>
      <a:folHlink>
        <a:srgbClr val="49A942"/>
      </a:folHlink>
    </a:clrScheme>
    <a:fontScheme name="NPR2011Template">
      <a:majorFont>
        <a:latin typeface="MetaNormalLF-Roman"/>
        <a:ea typeface=""/>
        <a:cs typeface="Arial"/>
      </a:majorFont>
      <a:minorFont>
        <a:latin typeface="MetaNormalLF-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LT_EdServTemplate_2011">
  <a:themeElements>
    <a:clrScheme name="NPR2011">
      <a:dk1>
        <a:srgbClr val="000000"/>
      </a:dk1>
      <a:lt1>
        <a:srgbClr val="FFFFFF"/>
      </a:lt1>
      <a:dk2>
        <a:srgbClr val="007DC3"/>
      </a:dk2>
      <a:lt2>
        <a:srgbClr val="5F5F5F"/>
      </a:lt2>
      <a:accent1>
        <a:srgbClr val="2C95DD"/>
      </a:accent1>
      <a:accent2>
        <a:srgbClr val="49A942"/>
      </a:accent2>
      <a:accent3>
        <a:srgbClr val="74C167"/>
      </a:accent3>
      <a:accent4>
        <a:srgbClr val="FFC425"/>
      </a:accent4>
      <a:accent5>
        <a:srgbClr val="B5761B"/>
      </a:accent5>
      <a:accent6>
        <a:srgbClr val="A80000"/>
      </a:accent6>
      <a:hlink>
        <a:srgbClr val="0070C0"/>
      </a:hlink>
      <a:folHlink>
        <a:srgbClr val="49A942"/>
      </a:folHlink>
    </a:clrScheme>
    <a:fontScheme name="NPR2011Template">
      <a:majorFont>
        <a:latin typeface="MetaNormalLF-Roman"/>
        <a:ea typeface=""/>
        <a:cs typeface="Arial"/>
      </a:majorFont>
      <a:minorFont>
        <a:latin typeface="MetaNormalLF-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ILT_EdServTemplate_2011">
  <a:themeElements>
    <a:clrScheme name="NPR2011">
      <a:dk1>
        <a:srgbClr val="000000"/>
      </a:dk1>
      <a:lt1>
        <a:srgbClr val="FFFFFF"/>
      </a:lt1>
      <a:dk2>
        <a:srgbClr val="007DC3"/>
      </a:dk2>
      <a:lt2>
        <a:srgbClr val="5F5F5F"/>
      </a:lt2>
      <a:accent1>
        <a:srgbClr val="2C95DD"/>
      </a:accent1>
      <a:accent2>
        <a:srgbClr val="49A942"/>
      </a:accent2>
      <a:accent3>
        <a:srgbClr val="74C167"/>
      </a:accent3>
      <a:accent4>
        <a:srgbClr val="FFC425"/>
      </a:accent4>
      <a:accent5>
        <a:srgbClr val="B5761B"/>
      </a:accent5>
      <a:accent6>
        <a:srgbClr val="A80000"/>
      </a:accent6>
      <a:hlink>
        <a:srgbClr val="0070C0"/>
      </a:hlink>
      <a:folHlink>
        <a:srgbClr val="49A942"/>
      </a:folHlink>
    </a:clrScheme>
    <a:fontScheme name="NPR2011Template">
      <a:majorFont>
        <a:latin typeface="MetaNormalLF-Roman"/>
        <a:ea typeface=""/>
        <a:cs typeface="Arial"/>
      </a:majorFont>
      <a:minorFont>
        <a:latin typeface="MetaNormalLF-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PR2011Template">
      <a:majorFont>
        <a:latin typeface="MetaNormalLF-Roman"/>
        <a:ea typeface=""/>
        <a:cs typeface="Arial"/>
      </a:majorFont>
      <a:minorFont>
        <a:latin typeface="MetaNormalLF-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ILT_EdServTemplate_2011</Template>
  <TotalTime>0</TotalTime>
  <Words>25577</Words>
  <Application>Microsoft Office PowerPoint</Application>
  <PresentationFormat>On-screen Show (4:3)</PresentationFormat>
  <Paragraphs>1860</Paragraphs>
  <Slides>98</Slides>
  <Notes>98</Notes>
  <HiddenSlides>7</HiddenSlides>
  <MMClips>0</MMClips>
  <ScaleCrop>false</ScaleCrop>
  <HeadingPairs>
    <vt:vector size="4" baseType="variant">
      <vt:variant>
        <vt:lpstr>Theme</vt:lpstr>
      </vt:variant>
      <vt:variant>
        <vt:i4>3</vt:i4>
      </vt:variant>
      <vt:variant>
        <vt:lpstr>Slide Titles</vt:lpstr>
      </vt:variant>
      <vt:variant>
        <vt:i4>98</vt:i4>
      </vt:variant>
    </vt:vector>
  </HeadingPairs>
  <TitlesOfParts>
    <vt:vector size="101" baseType="lpstr">
      <vt:lpstr>ILT_EdServTemplate_2011</vt:lpstr>
      <vt:lpstr>1_ILT_EdServTemplate_2011</vt:lpstr>
      <vt:lpstr>2_ILT_EdServTemplate_2011</vt:lpstr>
      <vt:lpstr>Module – 2    Classic Data Center </vt:lpstr>
      <vt:lpstr>Module 2: Classic Data Center (CDC)</vt:lpstr>
      <vt:lpstr>Classic Data Center (CDC)</vt:lpstr>
      <vt:lpstr>Key Requirements of a Data Center</vt:lpstr>
      <vt:lpstr>Database Management System (DBMS)</vt:lpstr>
      <vt:lpstr>Compute</vt:lpstr>
      <vt:lpstr>Examples of Compute System</vt:lpstr>
      <vt:lpstr>Server Clustering</vt:lpstr>
      <vt:lpstr>Logical Components of Compute</vt:lpstr>
      <vt:lpstr>Storage </vt:lpstr>
      <vt:lpstr>Storage Device Options</vt:lpstr>
      <vt:lpstr>Redundant Array of Independent Disks (RAID)</vt:lpstr>
      <vt:lpstr>RAID Techniques </vt:lpstr>
      <vt:lpstr>Intelligent Storage System</vt:lpstr>
      <vt:lpstr>Components of an Intelligent Storage System</vt:lpstr>
      <vt:lpstr>Presenting Storage to Compute System</vt:lpstr>
      <vt:lpstr>Module 2: Classic Data Center (CDC)</vt:lpstr>
      <vt:lpstr>Compute to Compute Communication</vt:lpstr>
      <vt:lpstr>Compute to Storage Communication</vt:lpstr>
      <vt:lpstr>Communication Protocols</vt:lpstr>
      <vt:lpstr>Communication Protocols (contd.)</vt:lpstr>
      <vt:lpstr>Data Access by Compute</vt:lpstr>
      <vt:lpstr> Direct Attached Storage (DAS)</vt:lpstr>
      <vt:lpstr>Emergence of Storage Networking Technologies</vt:lpstr>
      <vt:lpstr>What is FC SAN ?</vt:lpstr>
      <vt:lpstr>Components of FC SAN</vt:lpstr>
      <vt:lpstr>Fibre Channel Fabric</vt:lpstr>
      <vt:lpstr>Port Types</vt:lpstr>
      <vt:lpstr>FC SAN Addressing</vt:lpstr>
      <vt:lpstr>Zoning</vt:lpstr>
      <vt:lpstr>Module 2: Classic Data Center (CDC)</vt:lpstr>
      <vt:lpstr>IP-SAN </vt:lpstr>
      <vt:lpstr>Block Storage Over IP – Protocol Options</vt:lpstr>
      <vt:lpstr>iSCSI Topologies</vt:lpstr>
      <vt:lpstr>Fibre Channel over IP (FCIP)</vt:lpstr>
      <vt:lpstr>Fibre Channel over Ethernet (FCoE)</vt:lpstr>
      <vt:lpstr>I/O Consolidation with FCoE</vt:lpstr>
      <vt:lpstr>Components of FCoE</vt:lpstr>
      <vt:lpstr>File Sharing Technology Evolution</vt:lpstr>
      <vt:lpstr>What is Network Attached Storage(NAS)?</vt:lpstr>
      <vt:lpstr>Benefits of NAS</vt:lpstr>
      <vt:lpstr>Components of NAS</vt:lpstr>
      <vt:lpstr>Module 2: Classic Data Center (CDC)</vt:lpstr>
      <vt:lpstr> Object Based Storage </vt:lpstr>
      <vt:lpstr>Object Based Storage (contd.)</vt:lpstr>
      <vt:lpstr>Why Object Based Storage ?</vt:lpstr>
      <vt:lpstr>Benefits of Object Based Storage </vt:lpstr>
      <vt:lpstr>Unified Storage </vt:lpstr>
      <vt:lpstr>Benefits of Unified Storage</vt:lpstr>
      <vt:lpstr>Module 2: Classic Data Center (CDC)</vt:lpstr>
      <vt:lpstr>Business Continuity</vt:lpstr>
      <vt:lpstr>BC Terminologies</vt:lpstr>
      <vt:lpstr>RTO and RPO</vt:lpstr>
      <vt:lpstr>BC Technology Solutions</vt:lpstr>
      <vt:lpstr>Backup and Recovery</vt:lpstr>
      <vt:lpstr>Backup Granularity</vt:lpstr>
      <vt:lpstr>Backup Components </vt:lpstr>
      <vt:lpstr>Backup and Restore Operation</vt:lpstr>
      <vt:lpstr>Backup Technology Options </vt:lpstr>
      <vt:lpstr>Backup Optimization: Deduplication </vt:lpstr>
      <vt:lpstr>Benefits of Deduplication</vt:lpstr>
      <vt:lpstr>Where does Deduplication Occur?</vt:lpstr>
      <vt:lpstr> Deduplication : Methods</vt:lpstr>
      <vt:lpstr>Module 2: Classic Data Center (CDC)</vt:lpstr>
      <vt:lpstr>What is Replication?</vt:lpstr>
      <vt:lpstr>Replica: Types and Characteristics</vt:lpstr>
      <vt:lpstr>Replica: Types and Characteristics (Contd.)</vt:lpstr>
      <vt:lpstr>Local Replication </vt:lpstr>
      <vt:lpstr>Compute Based Replication</vt:lpstr>
      <vt:lpstr>Full Volume Mirroring </vt:lpstr>
      <vt:lpstr>Remote Replication</vt:lpstr>
      <vt:lpstr>Synchronous Vs. Asynchronous Replication</vt:lpstr>
      <vt:lpstr>Compute-based Remote Replication</vt:lpstr>
      <vt:lpstr>Storage Array Based Remote Replication </vt:lpstr>
      <vt:lpstr>Advanced Replication Technologies</vt:lpstr>
      <vt:lpstr>Continuous Data Protection</vt:lpstr>
      <vt:lpstr>Module 2: Classic Data Center (CDC)</vt:lpstr>
      <vt:lpstr>Overview of CDC Management Activities</vt:lpstr>
      <vt:lpstr>Monitoring</vt:lpstr>
      <vt:lpstr>Monitoring (Contd.)</vt:lpstr>
      <vt:lpstr>Alerting of Events</vt:lpstr>
      <vt:lpstr>Reporting</vt:lpstr>
      <vt:lpstr> Availability Management </vt:lpstr>
      <vt:lpstr>Capacity Management</vt:lpstr>
      <vt:lpstr>Performance Management</vt:lpstr>
      <vt:lpstr>Security Management</vt:lpstr>
      <vt:lpstr>Managing Information in CDC – Challenges</vt:lpstr>
      <vt:lpstr>Information Lifecycle Management (ILM)</vt:lpstr>
      <vt:lpstr>Information Lifecycle Management (ILM) (Contd.)</vt:lpstr>
      <vt:lpstr>Module 2: Classic Data Center (CDC)</vt:lpstr>
      <vt:lpstr>Concept in Practice: Storage Array Solutions</vt:lpstr>
      <vt:lpstr>Concept in Practice: EMC Connectrix</vt:lpstr>
      <vt:lpstr>Concepts in Practice: EMC Backup solutions </vt:lpstr>
      <vt:lpstr>Concepts in Practice: EMC Storage Resource Management Solution</vt:lpstr>
      <vt:lpstr>Module 2: Summary</vt:lpstr>
      <vt:lpstr>Check Your Knowledge</vt:lpstr>
      <vt:lpstr>Module 2 quiz</vt:lpstr>
      <vt:lpstr>Slide 98</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2011-04-20T12:54:41Z</dcterms:created>
  <dcterms:modified xsi:type="dcterms:W3CDTF">2017-01-01T17:04:36Z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