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Lst>
  <p:notesMasterIdLst>
    <p:notesMasterId r:id="rId54"/>
  </p:notesMasterIdLst>
  <p:handoutMasterIdLst>
    <p:handoutMasterId r:id="rId55"/>
  </p:handoutMasterIdLst>
  <p:sldIdLst>
    <p:sldId id="363" r:id="rId2"/>
    <p:sldId id="259" r:id="rId3"/>
    <p:sldId id="283" r:id="rId4"/>
    <p:sldId id="260" r:id="rId5"/>
    <p:sldId id="285" r:id="rId6"/>
    <p:sldId id="286" r:id="rId7"/>
    <p:sldId id="287" r:id="rId8"/>
    <p:sldId id="288" r:id="rId9"/>
    <p:sldId id="348" r:id="rId10"/>
    <p:sldId id="361" r:id="rId11"/>
    <p:sldId id="289" r:id="rId12"/>
    <p:sldId id="290" r:id="rId13"/>
    <p:sldId id="291" r:id="rId14"/>
    <p:sldId id="292" r:id="rId15"/>
    <p:sldId id="335" r:id="rId16"/>
    <p:sldId id="297" r:id="rId17"/>
    <p:sldId id="298" r:id="rId18"/>
    <p:sldId id="350" r:id="rId19"/>
    <p:sldId id="299" r:id="rId20"/>
    <p:sldId id="300" r:id="rId21"/>
    <p:sldId id="303" r:id="rId22"/>
    <p:sldId id="336" r:id="rId23"/>
    <p:sldId id="306" r:id="rId24"/>
    <p:sldId id="307" r:id="rId25"/>
    <p:sldId id="308" r:id="rId26"/>
    <p:sldId id="359" r:id="rId27"/>
    <p:sldId id="360" r:id="rId28"/>
    <p:sldId id="317" r:id="rId29"/>
    <p:sldId id="318" r:id="rId30"/>
    <p:sldId id="319" r:id="rId31"/>
    <p:sldId id="320" r:id="rId32"/>
    <p:sldId id="321" r:id="rId33"/>
    <p:sldId id="322" r:id="rId34"/>
    <p:sldId id="323" r:id="rId35"/>
    <p:sldId id="364" r:id="rId36"/>
    <p:sldId id="362" r:id="rId37"/>
    <p:sldId id="337" r:id="rId38"/>
    <p:sldId id="325" r:id="rId39"/>
    <p:sldId id="326" r:id="rId40"/>
    <p:sldId id="329" r:id="rId41"/>
    <p:sldId id="327" r:id="rId42"/>
    <p:sldId id="339" r:id="rId43"/>
    <p:sldId id="340" r:id="rId44"/>
    <p:sldId id="330" r:id="rId45"/>
    <p:sldId id="342" r:id="rId46"/>
    <p:sldId id="331" r:id="rId47"/>
    <p:sldId id="347" r:id="rId48"/>
    <p:sldId id="358" r:id="rId49"/>
    <p:sldId id="352" r:id="rId50"/>
    <p:sldId id="271" r:id="rId51"/>
    <p:sldId id="266" r:id="rId52"/>
    <p:sldId id="365" r:id="rId53"/>
  </p:sldIdLst>
  <p:sldSz cx="9144000" cy="6858000" type="screen4x3"/>
  <p:notesSz cx="7315200" cy="9601200"/>
  <p:custDataLst>
    <p:tags r:id="rId5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29496729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95DD"/>
    <a:srgbClr val="FFFFFF"/>
    <a:srgbClr val="CDDDF2"/>
    <a:srgbClr val="E8EFF9"/>
    <a:srgbClr val="5F5F5F"/>
    <a:srgbClr val="77777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399" autoAdjust="0"/>
    <p:restoredTop sz="62555" autoAdjust="0"/>
  </p:normalViewPr>
  <p:slideViewPr>
    <p:cSldViewPr>
      <p:cViewPr>
        <p:scale>
          <a:sx n="71" d="100"/>
          <a:sy n="71" d="100"/>
        </p:scale>
        <p:origin x="-1638"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790" y="-84"/>
      </p:cViewPr>
      <p:guideLst>
        <p:guide orient="horz" pos="3024"/>
        <p:guide pos="230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48" cy="479539"/>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sz="quarter" idx="1"/>
          </p:nvPr>
        </p:nvSpPr>
        <p:spPr>
          <a:xfrm>
            <a:off x="4143918" y="0"/>
            <a:ext cx="3169647" cy="479539"/>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D617EAD6-CE60-4F38-930B-F5C2FD75BC5E}" type="datetimeFigureOut">
              <a:rPr lang="en-US"/>
              <a:pPr>
                <a:defRPr/>
              </a:pPr>
              <a:t>18-Apr-22</a:t>
            </a:fld>
            <a:endParaRPr lang="en-US" dirty="0"/>
          </a:p>
        </p:txBody>
      </p:sp>
      <p:sp>
        <p:nvSpPr>
          <p:cNvPr id="4" name="Footer Placeholder 3"/>
          <p:cNvSpPr>
            <a:spLocks noGrp="1"/>
          </p:cNvSpPr>
          <p:nvPr>
            <p:ph type="ftr" sz="quarter" idx="2"/>
          </p:nvPr>
        </p:nvSpPr>
        <p:spPr>
          <a:xfrm>
            <a:off x="0" y="9120172"/>
            <a:ext cx="3169648" cy="479539"/>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r>
              <a:rPr lang="en-US" dirty="0"/>
              <a:t>Copyright © 2011 EMC Corporation. Do not Copy - All Rights Reserved.</a:t>
            </a:r>
          </a:p>
        </p:txBody>
      </p:sp>
      <p:sp>
        <p:nvSpPr>
          <p:cNvPr id="5" name="Slide Number Placeholder 4"/>
          <p:cNvSpPr>
            <a:spLocks noGrp="1"/>
          </p:cNvSpPr>
          <p:nvPr>
            <p:ph type="sldNum" sz="quarter" idx="3"/>
          </p:nvPr>
        </p:nvSpPr>
        <p:spPr>
          <a:xfrm>
            <a:off x="4143918" y="9120172"/>
            <a:ext cx="3169647" cy="479539"/>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2B069B7A-8905-43AF-A028-F6D70E0285A9}"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7315200" cy="479539"/>
          </a:xfrm>
          <a:prstGeom prst="rect">
            <a:avLst/>
          </a:prstGeom>
        </p:spPr>
        <p:txBody>
          <a:bodyPr vert="horz" lIns="96661" tIns="48331" rIns="96661" bIns="48331" rtlCol="0" anchor="ctr"/>
          <a:lstStyle>
            <a:lvl1pPr algn="ctr" fontAlgn="auto">
              <a:spcBef>
                <a:spcPts val="0"/>
              </a:spcBef>
              <a:spcAft>
                <a:spcPts val="0"/>
              </a:spcAft>
              <a:defRPr sz="1300" dirty="0">
                <a:latin typeface="MetaNormalLF-Roman" pitchFamily="34" charset="0"/>
                <a:cs typeface="+mn-cs"/>
              </a:defRPr>
            </a:lvl1pPr>
            <a:extLst/>
          </a:lstStyle>
          <a:p>
            <a:pPr>
              <a:defRPr/>
            </a:pPr>
            <a:endParaRPr lang="en-US" dirty="0"/>
          </a:p>
        </p:txBody>
      </p:sp>
      <p:sp>
        <p:nvSpPr>
          <p:cNvPr id="4" name="Slide Image Placeholder 3"/>
          <p:cNvSpPr>
            <a:spLocks noGrp="1" noRot="1" noChangeAspect="1"/>
          </p:cNvSpPr>
          <p:nvPr>
            <p:ph type="sldImg" idx="2"/>
          </p:nvPr>
        </p:nvSpPr>
        <p:spPr>
          <a:xfrm>
            <a:off x="1016000" y="579438"/>
            <a:ext cx="5202238" cy="3900487"/>
          </a:xfrm>
          <a:prstGeom prst="rect">
            <a:avLst/>
          </a:prstGeom>
          <a:noFill/>
          <a:ln w="12700">
            <a:solidFill>
              <a:prstClr val="black"/>
            </a:solidFill>
          </a:ln>
        </p:spPr>
        <p:txBody>
          <a:bodyPr vert="horz" lIns="96661" tIns="48331" rIns="96661" bIns="48331" rtlCol="0" anchor="ctr"/>
          <a:lstStyle>
            <a:extLst/>
          </a:lstStyle>
          <a:p>
            <a:pPr lvl="0"/>
            <a:endParaRPr lang="en-US" noProof="0" dirty="0"/>
          </a:p>
        </p:txBody>
      </p:sp>
      <p:sp>
        <p:nvSpPr>
          <p:cNvPr id="5" name="Notes Placeholder 4"/>
          <p:cNvSpPr>
            <a:spLocks noGrp="1"/>
          </p:cNvSpPr>
          <p:nvPr>
            <p:ph type="body" sz="quarter" idx="3"/>
          </p:nvPr>
        </p:nvSpPr>
        <p:spPr>
          <a:xfrm>
            <a:off x="487136" y="4640506"/>
            <a:ext cx="6340930" cy="4560086"/>
          </a:xfrm>
          <a:prstGeom prst="rect">
            <a:avLst/>
          </a:prstGeom>
        </p:spPr>
        <p:txBody>
          <a:bodyPr vert="horz" lIns="96661" tIns="48331" rIns="96661" bIns="48331" rtlCol="0">
            <a:normAutofit/>
          </a:bodyPr>
          <a:lstStyle>
            <a:extLst/>
          </a:lstStyle>
          <a:p>
            <a:pPr lvl="0"/>
            <a:r>
              <a:rPr lang="en-US" noProof="0" dirty="0" smtClean="0"/>
              <a:t>Click to edit Master text styles</a:t>
            </a:r>
            <a:endParaRPr lang="en-US" noProof="0" dirty="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281011"/>
            <a:ext cx="4550953" cy="320189"/>
          </a:xfrm>
          <a:prstGeom prst="rect">
            <a:avLst/>
          </a:prstGeom>
        </p:spPr>
        <p:txBody>
          <a:bodyPr vert="horz" lIns="96661" tIns="48331" rIns="96661" bIns="48331" rtlCol="0" anchor="b"/>
          <a:lstStyle>
            <a:lvl1pPr algn="l" fontAlgn="auto">
              <a:spcBef>
                <a:spcPts val="0"/>
              </a:spcBef>
              <a:spcAft>
                <a:spcPts val="0"/>
              </a:spcAft>
              <a:defRPr sz="1000">
                <a:latin typeface="MetaNormalLF-Roman" pitchFamily="34" charset="0"/>
                <a:cs typeface="+mn-cs"/>
              </a:defRPr>
            </a:lvl1pPr>
            <a:extLst/>
          </a:lstStyle>
          <a:p>
            <a:pPr>
              <a:defRPr/>
            </a:pPr>
            <a:r>
              <a:rPr lang="en-US" dirty="0"/>
              <a:t>Copyright © 2011 EMC Corporation. Do not Copy - All Rights Reserved.</a:t>
            </a:r>
          </a:p>
        </p:txBody>
      </p:sp>
      <p:sp>
        <p:nvSpPr>
          <p:cNvPr id="7" name="Slide Number Placeholder 6"/>
          <p:cNvSpPr>
            <a:spLocks noGrp="1"/>
          </p:cNvSpPr>
          <p:nvPr>
            <p:ph type="sldNum" sz="quarter" idx="5"/>
          </p:nvPr>
        </p:nvSpPr>
        <p:spPr>
          <a:xfrm>
            <a:off x="6828065" y="9281011"/>
            <a:ext cx="485500" cy="320189"/>
          </a:xfrm>
          <a:prstGeom prst="rect">
            <a:avLst/>
          </a:prstGeom>
        </p:spPr>
        <p:txBody>
          <a:bodyPr vert="horz" lIns="96661" tIns="48331" rIns="96661" bIns="48331" rtlCol="0" anchor="b"/>
          <a:lstStyle>
            <a:lvl1pPr algn="r" fontAlgn="auto">
              <a:spcBef>
                <a:spcPts val="0"/>
              </a:spcBef>
              <a:spcAft>
                <a:spcPts val="0"/>
              </a:spcAft>
              <a:defRPr sz="1000">
                <a:latin typeface="MetaNormalLF-Roman" pitchFamily="34" charset="0"/>
                <a:cs typeface="+mn-cs"/>
              </a:defRPr>
            </a:lvl1pPr>
            <a:extLst/>
          </a:lstStyle>
          <a:p>
            <a:pPr>
              <a:defRPr/>
            </a:pPr>
            <a:fld id="{A7B67331-B193-4C07-A248-F1CAF153C01F}"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indent="-228600" algn="l" rtl="0" eaLnBrk="0" fontAlgn="base" hangingPunct="0">
      <a:spcBef>
        <a:spcPct val="30000"/>
      </a:spcBef>
      <a:spcAft>
        <a:spcPct val="0"/>
      </a:spcAft>
      <a:buSzPct val="120000"/>
      <a:buFont typeface="Arial" charset="0"/>
      <a:buChar char="•"/>
      <a:defRPr sz="1200" kern="1200">
        <a:solidFill>
          <a:schemeClr val="tx1"/>
        </a:solidFill>
        <a:latin typeface="Calibri" pitchFamily="34" charset="0"/>
        <a:ea typeface="+mn-ea"/>
        <a:cs typeface="+mn-cs"/>
      </a:defRPr>
    </a:lvl2pPr>
    <a:lvl3pPr marL="685800" indent="-228600" algn="l" rtl="0" eaLnBrk="0" fontAlgn="base" hangingPunct="0">
      <a:spcBef>
        <a:spcPct val="30000"/>
      </a:spcBef>
      <a:spcAft>
        <a:spcPct val="0"/>
      </a:spcAft>
      <a:buFont typeface="Webdings" pitchFamily="18" charset="2"/>
      <a:buChar char="4"/>
      <a:defRPr sz="1200" kern="1200">
        <a:solidFill>
          <a:schemeClr val="tx1"/>
        </a:solidFill>
        <a:latin typeface="Calibri" pitchFamily="34" charset="0"/>
        <a:ea typeface="+mn-ea"/>
        <a:cs typeface="+mn-cs"/>
      </a:defRPr>
    </a:lvl3pPr>
    <a:lvl4pPr marL="914400" indent="-228600" algn="l" rtl="0" eaLnBrk="0" fontAlgn="base" hangingPunct="0">
      <a:spcBef>
        <a:spcPct val="30000"/>
      </a:spcBef>
      <a:spcAft>
        <a:spcPct val="0"/>
      </a:spcAft>
      <a:buFont typeface="Webdings" pitchFamily="18" charset="2"/>
      <a:buChar char="8"/>
      <a:defRPr sz="1200" kern="1200">
        <a:solidFill>
          <a:schemeClr val="tx1"/>
        </a:solidFill>
        <a:latin typeface="Calibri" pitchFamily="34" charset="0"/>
        <a:ea typeface="+mn-ea"/>
        <a:cs typeface="+mn-cs"/>
      </a:defRPr>
    </a:lvl4pPr>
    <a:lvl5pPr marL="1143000" indent="-228600" algn="l" rtl="0" eaLnBrk="0" fontAlgn="base" hangingPunct="0">
      <a:spcBef>
        <a:spcPct val="30000"/>
      </a:spcBef>
      <a:spcAft>
        <a:spcPct val="0"/>
      </a:spcAft>
      <a:buFont typeface="Arial" charset="0"/>
      <a:buChar char="•"/>
      <a:defRPr sz="1200" kern="1200">
        <a:solidFill>
          <a:schemeClr val="tx1"/>
        </a:solidFill>
        <a:latin typeface="Calibri" pitchFamily="34" charset="0"/>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1" y="560070"/>
            <a:ext cx="6339840" cy="8641080"/>
          </a:xfrm>
        </p:spPr>
        <p:txBody>
          <a:bodyPr>
            <a:normAutofit/>
          </a:bodyPr>
          <a:lstStyle/>
          <a:p>
            <a:endParaRPr lang="en-US" sz="4400" dirty="0" smtClean="0">
              <a:solidFill>
                <a:srgbClr val="2C95DD"/>
              </a:solidFill>
              <a:latin typeface="+mj-lt"/>
            </a:endParaRPr>
          </a:p>
          <a:p>
            <a:endParaRPr lang="en-US" sz="4400" dirty="0" smtClean="0">
              <a:solidFill>
                <a:srgbClr val="2C95DD"/>
              </a:solidFill>
              <a:latin typeface="+mj-lt"/>
            </a:endParaRPr>
          </a:p>
          <a:p>
            <a:endParaRPr lang="en-US" sz="4400" dirty="0" smtClean="0">
              <a:solidFill>
                <a:srgbClr val="2C95DD"/>
              </a:solidFill>
              <a:latin typeface="+mj-lt"/>
            </a:endParaRPr>
          </a:p>
          <a:p>
            <a:pPr algn="ctr"/>
            <a:r>
              <a:rPr lang="en-US" sz="4400" dirty="0" smtClean="0">
                <a:solidFill>
                  <a:srgbClr val="2C95DD"/>
                </a:solidFill>
                <a:latin typeface="+mj-lt"/>
              </a:rPr>
              <a:t>Module – 3 </a:t>
            </a:r>
          </a:p>
          <a:p>
            <a:pPr algn="ctr"/>
            <a:r>
              <a:rPr lang="en-US" sz="4400" dirty="0" smtClean="0">
                <a:solidFill>
                  <a:srgbClr val="2C95DD"/>
                </a:solidFill>
                <a:latin typeface="+mj-lt"/>
              </a:rPr>
              <a:t>Virtualized Data Center – Compute </a:t>
            </a:r>
            <a:endParaRPr lang="en-US" sz="4400" dirty="0">
              <a:solidFill>
                <a:srgbClr val="2C95DD"/>
              </a:solidFill>
              <a:latin typeface="+mj-lt"/>
            </a:endParaRP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covers the challenges of </a:t>
            </a:r>
            <a:r>
              <a:rPr lang="en-US" dirty="0" err="1" smtClean="0"/>
              <a:t>virtualizing</a:t>
            </a:r>
            <a:r>
              <a:rPr lang="en-US" dirty="0" smtClean="0"/>
              <a:t> x86 hardware</a:t>
            </a:r>
            <a:r>
              <a:rPr lang="en-US" baseline="0" dirty="0" smtClean="0"/>
              <a:t> and the techniques to overcome them.</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A7B67331-B193-4C07-A248-F1CAF153C01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lIns="91432" tIns="45716" rIns="91432" bIns="45716">
            <a:normAutofit/>
          </a:bodyPr>
          <a:lstStyle/>
          <a:p>
            <a:pPr>
              <a:defRPr/>
            </a:pPr>
            <a:r>
              <a:rPr lang="en-US" dirty="0" smtClean="0">
                <a:solidFill>
                  <a:srgbClr val="10100F"/>
                </a:solidFill>
              </a:rPr>
              <a:t>x86 based operating systems (OS) are designed to run directly on the bare-metal hardware. So, they naturally assume</a:t>
            </a:r>
            <a:r>
              <a:rPr lang="en-US" baseline="0" dirty="0" smtClean="0">
                <a:solidFill>
                  <a:srgbClr val="10100F"/>
                </a:solidFill>
              </a:rPr>
              <a:t> </a:t>
            </a:r>
            <a:r>
              <a:rPr lang="en-US" dirty="0" smtClean="0">
                <a:solidFill>
                  <a:srgbClr val="10100F"/>
                </a:solidFill>
              </a:rPr>
              <a:t>that they fully ‘own’ the compute hardware. As shown in the figure on this slide, the x86 CPU architecture offers four levels of privilege known as Ring 0, 1, 2, and 3 to operating systems and applications to manage access to the compute hardware. While the user-level applications typically run in Ring 3, the operating system needs to have direct access to the hardware and must execute its privileged instructions in Ring 0. Privileged instruction is a class of instructions</a:t>
            </a:r>
            <a:r>
              <a:rPr lang="en-US" baseline="0" dirty="0" smtClean="0">
                <a:solidFill>
                  <a:srgbClr val="10100F"/>
                </a:solidFill>
              </a:rPr>
              <a:t> that</a:t>
            </a:r>
            <a:r>
              <a:rPr lang="en-US" dirty="0" smtClean="0">
                <a:solidFill>
                  <a:srgbClr val="10100F"/>
                </a:solidFill>
              </a:rPr>
              <a:t> usually includes interrupt handling, timer control, and input/output instructions. These instructions can be executed only when the compute is in a special privileged mode, generally available to an operating system, but not to user programs. </a:t>
            </a:r>
          </a:p>
          <a:p>
            <a:pPr>
              <a:defRPr/>
            </a:pPr>
            <a:r>
              <a:rPr lang="en-US" dirty="0" err="1" smtClean="0">
                <a:solidFill>
                  <a:srgbClr val="10100F"/>
                </a:solidFill>
              </a:rPr>
              <a:t>Virtualizing</a:t>
            </a:r>
            <a:r>
              <a:rPr lang="en-US" dirty="0" smtClean="0">
                <a:solidFill>
                  <a:srgbClr val="10100F"/>
                </a:solidFill>
              </a:rPr>
              <a:t> the x86 architecture requires placing a virtualization layer below the operating system (which expects to be in the most privileged Ring 0) to create and manage the virtual machines that deliver shared resources. </a:t>
            </a:r>
          </a:p>
          <a:p>
            <a:pPr>
              <a:defRPr/>
            </a:pPr>
            <a:r>
              <a:rPr lang="en-US" dirty="0" smtClean="0">
                <a:solidFill>
                  <a:srgbClr val="10100F"/>
                </a:solidFill>
              </a:rPr>
              <a:t>Further complicating the situation, some privileged operating system instructions cannot  effectively be virtualized because they have different semantics when they are not executed in Ring 0. The difficulty in capturing and translating these privileged instruction requests at runtime was the challenge that originally made x86 architecture virtualization look impossible.</a:t>
            </a:r>
          </a:p>
          <a:p>
            <a:pPr>
              <a:defRPr/>
            </a:pPr>
            <a:r>
              <a:rPr lang="en-US" dirty="0" smtClean="0"/>
              <a:t>The three techniques that now exist for handling privileged instructions to virtualize the CPU on x86 architecture are as follows:</a:t>
            </a:r>
          </a:p>
          <a:p>
            <a:pPr marL="241653" indent="-241653">
              <a:buFont typeface="+mj-lt"/>
              <a:buAutoNum type="arabicPeriod"/>
              <a:defRPr/>
            </a:pPr>
            <a:r>
              <a:rPr lang="en-US" dirty="0" smtClean="0"/>
              <a:t>Full virtualization using Binary Translation (BT) </a:t>
            </a:r>
          </a:p>
          <a:p>
            <a:pPr marL="241653" indent="-241653">
              <a:buFont typeface="+mj-lt"/>
              <a:buAutoNum type="arabicPeriod"/>
              <a:defRPr/>
            </a:pPr>
            <a:r>
              <a:rPr lang="en-US" dirty="0" smtClean="0"/>
              <a:t>Operating </a:t>
            </a:r>
            <a:r>
              <a:rPr lang="en-US" dirty="0" err="1" smtClean="0"/>
              <a:t>oystems</a:t>
            </a:r>
            <a:r>
              <a:rPr lang="en-US" dirty="0" smtClean="0"/>
              <a:t>-assisted virtualization or </a:t>
            </a:r>
            <a:r>
              <a:rPr lang="en-US" dirty="0" err="1" smtClean="0"/>
              <a:t>Paravirtualization</a:t>
            </a:r>
            <a:r>
              <a:rPr lang="en-US" dirty="0" smtClean="0"/>
              <a:t> </a:t>
            </a:r>
          </a:p>
          <a:p>
            <a:pPr marL="241653" indent="-241653">
              <a:buFont typeface="+mj-lt"/>
              <a:buAutoNum type="arabicPeriod"/>
              <a:defRPr/>
            </a:pPr>
            <a:r>
              <a:rPr lang="en-US" dirty="0" smtClean="0"/>
              <a:t>Hardware assisted virtualization</a:t>
            </a:r>
          </a:p>
          <a:p>
            <a:pPr>
              <a:defRPr/>
            </a:pPr>
            <a:endParaRPr lang="en-US" dirty="0" smtClean="0">
              <a:solidFill>
                <a:srgbClr val="10100F"/>
              </a:solidFill>
            </a:endParaRPr>
          </a:p>
        </p:txBody>
      </p:sp>
      <p:sp>
        <p:nvSpPr>
          <p:cNvPr id="6" name="Slide Number Placeholder 5"/>
          <p:cNvSpPr>
            <a:spLocks noGrp="1"/>
          </p:cNvSpPr>
          <p:nvPr>
            <p:ph type="sldNum" sz="quarter" idx="5"/>
          </p:nvPr>
        </p:nvSpPr>
        <p:spPr/>
        <p:txBody>
          <a:bodyPr lIns="91432" tIns="45716" rIns="91432" bIns="45716"/>
          <a:lstStyle/>
          <a:p>
            <a:pPr>
              <a:defRPr/>
            </a:pPr>
            <a:fld id="{8504D280-B779-4E23-9C38-6A371CECE3FA}" type="slidenum">
              <a:rPr lang="en-US" smtClean="0"/>
              <a:pPr>
                <a:defRPr/>
              </a:pPr>
              <a:t>11</a:t>
            </a:fld>
            <a:endParaRPr lang="en-US" dirty="0"/>
          </a:p>
        </p:txBody>
      </p:sp>
      <p:sp>
        <p:nvSpPr>
          <p:cNvPr id="7" name="Footer Placeholder 3"/>
          <p:cNvSpPr>
            <a:spLocks noGrp="1"/>
          </p:cNvSpPr>
          <p:nvPr>
            <p:ph type="ftr" sz="quarter" idx="4"/>
          </p:nvPr>
        </p:nvSpPr>
        <p:spPr>
          <a:xfrm>
            <a:off x="0" y="9281011"/>
            <a:ext cx="4550953" cy="320189"/>
          </a:xfrm>
        </p:spPr>
        <p:txBody>
          <a:bodyPr/>
          <a:lstStyle/>
          <a:p>
            <a:pPr>
              <a:defRPr/>
            </a:pPr>
            <a:r>
              <a:rPr lang="en-US" dirty="0" smtClean="0"/>
              <a:t>Copyright © 2011 EMC Corporation. Do not Copy - All Rights Reserved.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In a full virtualization, Binary Translation (BT) of operating system (OS) instructions is essential. Binary Translation means</a:t>
            </a:r>
            <a:r>
              <a:rPr lang="en-US" baseline="0" dirty="0" smtClean="0"/>
              <a:t> </a:t>
            </a:r>
            <a:r>
              <a:rPr lang="en-US" dirty="0" smtClean="0"/>
              <a:t>replacing the guest operating system (an </a:t>
            </a:r>
            <a:r>
              <a:rPr lang="en-US" b="0" u="none" dirty="0" smtClean="0"/>
              <a:t>operating system </a:t>
            </a:r>
            <a:r>
              <a:rPr lang="en-US" dirty="0" smtClean="0"/>
              <a:t>running on a virtual machine) instructions that cannot be virtualized, with new instructions that have the same effect on the virtual hardware. Application requests work as they would otherwise on a physical machine. Each virtual machine is assigned </a:t>
            </a:r>
            <a:r>
              <a:rPr lang="en-US" b="0" u="none" dirty="0" smtClean="0"/>
              <a:t>a</a:t>
            </a:r>
            <a:r>
              <a:rPr lang="en-US" dirty="0" smtClean="0"/>
              <a:t> Virtual Machine Monitor (VMM), which performs Binary Translation and provides each virtual machine all the services similar to a physical compute, including a virtual BIOS and virtual devices.</a:t>
            </a:r>
          </a:p>
          <a:p>
            <a:r>
              <a:rPr lang="en-US" dirty="0" smtClean="0"/>
              <a:t>Binary Translation provides ‘Full Virtualization’ </a:t>
            </a:r>
            <a:r>
              <a:rPr lang="en-US" baseline="0" dirty="0" smtClean="0"/>
              <a:t>because t</a:t>
            </a:r>
            <a:r>
              <a:rPr lang="en-US" dirty="0" smtClean="0"/>
              <a:t>he</a:t>
            </a:r>
            <a:r>
              <a:rPr lang="en-US" baseline="0" dirty="0" smtClean="0"/>
              <a:t> hypervisor completely decouples the guest operating system from the underlying hardware. </a:t>
            </a:r>
            <a:r>
              <a:rPr lang="en-US" dirty="0" smtClean="0"/>
              <a:t>The guest operating system is not aware that it is being virtualized and requires no modification. </a:t>
            </a:r>
          </a:p>
          <a:p>
            <a:r>
              <a:rPr lang="en-US" dirty="0" smtClean="0"/>
              <a:t>VMware ESX/</a:t>
            </a:r>
            <a:r>
              <a:rPr lang="en-US" dirty="0" err="1" smtClean="0"/>
              <a:t>ESXi</a:t>
            </a:r>
            <a:r>
              <a:rPr lang="en-US" dirty="0" smtClean="0"/>
              <a:t> and Microsoft Hyper-V are product examples that implement the full virtualization technique.</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A56B20A6-A72A-4E57-A1F4-CF6EB46DDA7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kern="1200" baseline="0" dirty="0" smtClean="0">
                <a:solidFill>
                  <a:schemeClr val="tx1"/>
                </a:solidFill>
                <a:latin typeface="Calibri" pitchFamily="34" charset="0"/>
                <a:ea typeface="+mn-ea"/>
                <a:cs typeface="+mn-cs"/>
              </a:rPr>
              <a:t>In </a:t>
            </a:r>
            <a:r>
              <a:rPr lang="en-US" sz="1200" kern="1200" baseline="0" dirty="0" err="1" smtClean="0">
                <a:solidFill>
                  <a:schemeClr val="tx1"/>
                </a:solidFill>
                <a:latin typeface="Calibri" pitchFamily="34" charset="0"/>
                <a:ea typeface="+mn-ea"/>
                <a:cs typeface="+mn-cs"/>
              </a:rPr>
              <a:t>paravirtualization</a:t>
            </a:r>
            <a:r>
              <a:rPr lang="en-US" sz="1200" kern="1200" baseline="0" dirty="0" smtClean="0">
                <a:solidFill>
                  <a:schemeClr val="tx1"/>
                </a:solidFill>
                <a:latin typeface="Calibri" pitchFamily="34" charset="0"/>
                <a:ea typeface="+mn-ea"/>
                <a:cs typeface="+mn-cs"/>
              </a:rPr>
              <a:t>, guest operating</a:t>
            </a:r>
            <a:r>
              <a:rPr lang="en-US" sz="1200" kern="1200" dirty="0" smtClean="0">
                <a:solidFill>
                  <a:schemeClr val="tx1"/>
                </a:solidFill>
                <a:latin typeface="Calibri" pitchFamily="34" charset="0"/>
                <a:ea typeface="+mn-ea"/>
                <a:cs typeface="+mn-cs"/>
              </a:rPr>
              <a:t> systems (OSs) are aware of </a:t>
            </a:r>
            <a:r>
              <a:rPr lang="en-US" dirty="0" smtClean="0"/>
              <a:t>being virtualized. In this </a:t>
            </a:r>
            <a:r>
              <a:rPr lang="en-US" sz="1200" kern="1200" baseline="0" dirty="0" smtClean="0">
                <a:solidFill>
                  <a:schemeClr val="tx1"/>
                </a:solidFill>
                <a:latin typeface="Calibri" pitchFamily="34" charset="0"/>
                <a:ea typeface="+mn-ea"/>
                <a:cs typeface="+mn-cs"/>
              </a:rPr>
              <a:t>approach, the</a:t>
            </a:r>
            <a:r>
              <a:rPr lang="en-US" sz="1200" kern="1200" dirty="0" smtClean="0">
                <a:solidFill>
                  <a:schemeClr val="tx1"/>
                </a:solidFill>
                <a:latin typeface="Calibri" pitchFamily="34" charset="0"/>
                <a:ea typeface="+mn-ea"/>
                <a:cs typeface="+mn-cs"/>
              </a:rPr>
              <a:t> </a:t>
            </a:r>
            <a:r>
              <a:rPr lang="en-US" sz="1200" kern="1200" baseline="0" dirty="0" smtClean="0">
                <a:solidFill>
                  <a:schemeClr val="tx1"/>
                </a:solidFill>
                <a:latin typeface="Calibri" pitchFamily="34" charset="0"/>
                <a:ea typeface="+mn-ea"/>
                <a:cs typeface="+mn-cs"/>
              </a:rPr>
              <a:t>guest operating system kernel is modified to eliminate the need for Binary </a:t>
            </a:r>
            <a:r>
              <a:rPr lang="en-US" dirty="0" smtClean="0"/>
              <a:t>T</a:t>
            </a:r>
            <a:r>
              <a:rPr lang="en-US" sz="1200" kern="1200" baseline="0" dirty="0" smtClean="0">
                <a:solidFill>
                  <a:schemeClr val="tx1"/>
                </a:solidFill>
                <a:latin typeface="Calibri" pitchFamily="34" charset="0"/>
                <a:ea typeface="+mn-ea"/>
                <a:cs typeface="+mn-cs"/>
              </a:rPr>
              <a:t>ranslation. While it is possible to modify open source operating</a:t>
            </a:r>
            <a:r>
              <a:rPr lang="en-US" sz="1200" kern="1200" dirty="0" smtClean="0">
                <a:solidFill>
                  <a:schemeClr val="tx1"/>
                </a:solidFill>
                <a:latin typeface="Calibri" pitchFamily="34" charset="0"/>
                <a:ea typeface="+mn-ea"/>
                <a:cs typeface="+mn-cs"/>
              </a:rPr>
              <a:t> s</a:t>
            </a:r>
            <a:r>
              <a:rPr lang="en-US" sz="1200" kern="1200" baseline="0" dirty="0" smtClean="0">
                <a:solidFill>
                  <a:schemeClr val="tx1"/>
                </a:solidFill>
                <a:latin typeface="Calibri" pitchFamily="34" charset="0"/>
                <a:ea typeface="+mn-ea"/>
                <a:cs typeface="+mn-cs"/>
              </a:rPr>
              <a:t>ystems, such as Linux and </a:t>
            </a:r>
            <a:r>
              <a:rPr lang="en-US" sz="1200" kern="1200" baseline="0" dirty="0" err="1" smtClean="0">
                <a:solidFill>
                  <a:schemeClr val="tx1"/>
                </a:solidFill>
                <a:latin typeface="Calibri" pitchFamily="34" charset="0"/>
                <a:ea typeface="+mn-ea"/>
                <a:cs typeface="+mn-cs"/>
              </a:rPr>
              <a:t>OpenBSD</a:t>
            </a:r>
            <a:r>
              <a:rPr lang="en-US" sz="1200" kern="1200" baseline="0" dirty="0" smtClean="0">
                <a:solidFill>
                  <a:schemeClr val="tx1"/>
                </a:solidFill>
                <a:latin typeface="Calibri" pitchFamily="34" charset="0"/>
                <a:ea typeface="+mn-ea"/>
                <a:cs typeface="+mn-cs"/>
              </a:rPr>
              <a:t>, it is not possible to modify “closed” source operating</a:t>
            </a:r>
            <a:r>
              <a:rPr lang="en-US" sz="1200" kern="1200" dirty="0" smtClean="0">
                <a:solidFill>
                  <a:schemeClr val="tx1"/>
                </a:solidFill>
                <a:latin typeface="Calibri" pitchFamily="34" charset="0"/>
                <a:ea typeface="+mn-ea"/>
                <a:cs typeface="+mn-cs"/>
              </a:rPr>
              <a:t> s</a:t>
            </a:r>
            <a:r>
              <a:rPr lang="en-US" sz="1200" kern="1200" baseline="0" dirty="0" smtClean="0">
                <a:solidFill>
                  <a:schemeClr val="tx1"/>
                </a:solidFill>
                <a:latin typeface="Calibri" pitchFamily="34" charset="0"/>
                <a:ea typeface="+mn-ea"/>
                <a:cs typeface="+mn-cs"/>
              </a:rPr>
              <a:t>ystems such as Microsoft Windows. </a:t>
            </a:r>
            <a:r>
              <a:rPr lang="en-US" sz="1200" kern="1200" baseline="0" dirty="0" err="1" smtClean="0">
                <a:solidFill>
                  <a:schemeClr val="tx1"/>
                </a:solidFill>
                <a:latin typeface="Calibri" pitchFamily="34" charset="0"/>
                <a:ea typeface="+mn-ea"/>
                <a:cs typeface="+mn-cs"/>
              </a:rPr>
              <a:t>Paravirtualization</a:t>
            </a:r>
            <a:r>
              <a:rPr lang="en-US" sz="1200" kern="1200" baseline="0" dirty="0" smtClean="0">
                <a:solidFill>
                  <a:schemeClr val="tx1"/>
                </a:solidFill>
                <a:latin typeface="Calibri" pitchFamily="34" charset="0"/>
                <a:ea typeface="+mn-ea"/>
                <a:cs typeface="+mn-cs"/>
              </a:rPr>
              <a:t> is possible in open source operating systems. A full virtualization approach should be adopted for unmodified guest operating systems such as Microsoft Windows.</a:t>
            </a:r>
          </a:p>
          <a:p>
            <a:r>
              <a:rPr lang="en-US" dirty="0" err="1" smtClean="0"/>
              <a:t>Xen</a:t>
            </a:r>
            <a:r>
              <a:rPr lang="en-US" dirty="0" smtClean="0"/>
              <a:t> and KVM are product examples of </a:t>
            </a:r>
            <a:r>
              <a:rPr lang="en-US" dirty="0" err="1" smtClean="0"/>
              <a:t>paravirtualization</a:t>
            </a:r>
            <a:r>
              <a:rPr lang="en-US" dirty="0" smtClean="0"/>
              <a:t>.</a:t>
            </a:r>
          </a:p>
          <a:p>
            <a:endParaRPr lang="en-US" dirty="0" smtClean="0"/>
          </a:p>
          <a:p>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1DF7725F-0879-4BB4-80BF-F4269581057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aseline="0" dirty="0" smtClean="0">
                <a:solidFill>
                  <a:schemeClr val="tx1"/>
                </a:solidFill>
              </a:rPr>
              <a:t>Hardware assisted virtualization is accomplished by making hypervisor-aware CPU to handle </a:t>
            </a:r>
            <a:r>
              <a:rPr lang="en-US" dirty="0" smtClean="0">
                <a:solidFill>
                  <a:srgbClr val="10100F"/>
                </a:solidFill>
              </a:rPr>
              <a:t>privileged </a:t>
            </a:r>
            <a:r>
              <a:rPr lang="en-US" dirty="0" smtClean="0"/>
              <a:t>instructions</a:t>
            </a:r>
            <a:r>
              <a:rPr lang="en-US" baseline="0" dirty="0" smtClean="0">
                <a:solidFill>
                  <a:schemeClr val="tx1"/>
                </a:solidFill>
              </a:rPr>
              <a:t>. Currently, both Intel and AMD offer x86 CPUs with extensions. Though </a:t>
            </a:r>
            <a:r>
              <a:rPr lang="en-US" baseline="0" dirty="0" err="1" smtClean="0">
                <a:solidFill>
                  <a:schemeClr val="tx1"/>
                </a:solidFill>
              </a:rPr>
              <a:t>virtualizing</a:t>
            </a:r>
            <a:r>
              <a:rPr lang="en-US" baseline="0" dirty="0" smtClean="0">
                <a:solidFill>
                  <a:schemeClr val="tx1"/>
                </a:solidFill>
              </a:rPr>
              <a:t> the x86 instruction set decreases the hypervisor overhead, it does increase the CPU overhead. Generally, this is seen as negligible, because the machine is usually bound by memory than processing power. </a:t>
            </a:r>
          </a:p>
          <a:p>
            <a:r>
              <a:rPr lang="en-US" sz="1200" kern="1200" baseline="0" dirty="0" smtClean="0">
                <a:solidFill>
                  <a:schemeClr val="tx1"/>
                </a:solidFill>
                <a:latin typeface="Calibri" pitchFamily="34" charset="0"/>
                <a:ea typeface="+mn-ea"/>
                <a:cs typeface="+mn-cs"/>
              </a:rPr>
              <a:t>The hardware virtualization support enabled by AMD-V and Intel VT technologies introduces virtualization in the x86 processor architecture. Currently, hardware</a:t>
            </a:r>
            <a:r>
              <a:rPr lang="en-US" sz="1200" kern="1200" dirty="0" smtClean="0">
                <a:solidFill>
                  <a:schemeClr val="tx1"/>
                </a:solidFill>
                <a:latin typeface="Calibri" pitchFamily="34" charset="0"/>
                <a:ea typeface="+mn-ea"/>
                <a:cs typeface="+mn-cs"/>
              </a:rPr>
              <a:t> </a:t>
            </a:r>
            <a:r>
              <a:rPr lang="en-US" sz="1200" kern="1200" baseline="0" dirty="0" smtClean="0">
                <a:solidFill>
                  <a:schemeClr val="tx1"/>
                </a:solidFill>
                <a:latin typeface="Calibri" pitchFamily="34" charset="0"/>
                <a:ea typeface="+mn-ea"/>
                <a:cs typeface="+mn-cs"/>
              </a:rPr>
              <a:t>assisted virtualization supports both CPU and</a:t>
            </a:r>
            <a:r>
              <a:rPr lang="en-US" sz="1200" kern="1200" dirty="0" smtClean="0">
                <a:solidFill>
                  <a:schemeClr val="tx1"/>
                </a:solidFill>
                <a:latin typeface="Calibri" pitchFamily="34" charset="0"/>
                <a:ea typeface="+mn-ea"/>
                <a:cs typeface="+mn-cs"/>
              </a:rPr>
              <a:t> memory</a:t>
            </a:r>
            <a:r>
              <a:rPr lang="en-US" sz="1200" kern="1200" baseline="0" dirty="0" smtClean="0">
                <a:solidFill>
                  <a:schemeClr val="tx1"/>
                </a:solidFill>
                <a:latin typeface="Calibri" pitchFamily="34" charset="0"/>
                <a:ea typeface="+mn-ea"/>
                <a:cs typeface="+mn-cs"/>
              </a:rPr>
              <a:t> virtualization.</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2A5083DB-4E7D-43AD-9669-99ADDA61519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lesson covers the various components of virtual machine (VM),</a:t>
            </a:r>
            <a:r>
              <a:rPr lang="en-US" baseline="0" dirty="0" smtClean="0"/>
              <a:t> v</a:t>
            </a:r>
            <a:r>
              <a:rPr lang="en-US" dirty="0" smtClean="0"/>
              <a:t>irtual machine files, and file systems used to manage these files. The lesson also describes</a:t>
            </a:r>
            <a:r>
              <a:rPr lang="en-US" baseline="0" dirty="0" smtClean="0"/>
              <a:t> Virtual machine hardware</a:t>
            </a:r>
            <a:r>
              <a:rPr lang="en-US" dirty="0" smtClean="0"/>
              <a:t> and virtual machine console.</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71049DF6-AB21-4E6B-B009-2832AE67F62D}" type="slidenum">
              <a:rPr lang="en-US"/>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From a user’s perspective, a virtual machine (VM) is a logical compute system just like a physical machine </a:t>
            </a:r>
            <a:r>
              <a:rPr lang="en-US" b="0" u="none" dirty="0" smtClean="0"/>
              <a:t>that</a:t>
            </a:r>
            <a:r>
              <a:rPr lang="en-US" b="1" u="none" dirty="0" smtClean="0"/>
              <a:t> </a:t>
            </a:r>
            <a:r>
              <a:rPr lang="en-US" dirty="0" smtClean="0"/>
              <a:t>runs an operating system (OS) and application. An operating system that runs within a virtual machine is called a guest operating system. At a time, only one supported guest operating system can run on a single virtual machine. Each virtual machine is independent and can run its own application.</a:t>
            </a:r>
          </a:p>
          <a:p>
            <a:r>
              <a:rPr lang="en-US" dirty="0" smtClean="0"/>
              <a:t>From a hypervisor perspective, a virtual machine is a discrete set of files. The set includes a configuration file, virtual disk files, virtual BIOS file, virtual machine swap file, and a log file.</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25C5D535-8B31-4C97-A311-5282DF27D75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r>
              <a:rPr lang="en-US" dirty="0" smtClean="0"/>
              <a:t>The table displayed on this slide lists the files that make up a virtual machine (VM). </a:t>
            </a:r>
          </a:p>
          <a:p>
            <a:pPr marL="228600" indent="-228600">
              <a:buFont typeface="Arial" pitchFamily="34" charset="0"/>
              <a:buChar char="•"/>
            </a:pPr>
            <a:r>
              <a:rPr lang="en-US" b="1" dirty="0" smtClean="0"/>
              <a:t>Virtual BIOS file</a:t>
            </a:r>
            <a:r>
              <a:rPr lang="en-US" dirty="0" smtClean="0"/>
              <a:t>: It stores the state of virtual machine BIOS.</a:t>
            </a:r>
          </a:p>
          <a:p>
            <a:pPr marL="228600" indent="-228600">
              <a:buFont typeface="Arial" pitchFamily="34" charset="0"/>
              <a:buChar char="•"/>
            </a:pPr>
            <a:r>
              <a:rPr lang="en-US" b="1" dirty="0" smtClean="0"/>
              <a:t>Virtual Machine swap file</a:t>
            </a:r>
            <a:r>
              <a:rPr lang="en-US" dirty="0" smtClean="0"/>
              <a:t>: </a:t>
            </a:r>
            <a:r>
              <a:rPr lang="en-US" dirty="0" smtClean="0">
                <a:solidFill>
                  <a:srgbClr val="10100F"/>
                </a:solidFill>
              </a:rPr>
              <a:t>It is the paging file of a virtual machine, which backs up the virtual machine RAM contents. This file exists only when the virtual machine is running.</a:t>
            </a:r>
          </a:p>
          <a:p>
            <a:pPr marL="228600" indent="-228600">
              <a:buFont typeface="Arial" pitchFamily="34" charset="0"/>
              <a:buChar char="•"/>
            </a:pPr>
            <a:r>
              <a:rPr lang="en-US" b="1" dirty="0" smtClean="0"/>
              <a:t>Virtual disk file</a:t>
            </a:r>
            <a:r>
              <a:rPr lang="en-US" dirty="0" smtClean="0"/>
              <a:t>: It </a:t>
            </a:r>
            <a:r>
              <a:rPr lang="en-US" dirty="0" smtClean="0">
                <a:solidFill>
                  <a:srgbClr val="10100F"/>
                </a:solidFill>
              </a:rPr>
              <a:t>stores the contents in the disk drive of the virtual machine. </a:t>
            </a:r>
            <a:r>
              <a:rPr lang="en-US" dirty="0" smtClean="0"/>
              <a:t>A virtual disk file appears as a physical disk drive to the virtual machine.</a:t>
            </a:r>
            <a:r>
              <a:rPr lang="en-US" dirty="0" smtClean="0">
                <a:solidFill>
                  <a:srgbClr val="10100F"/>
                </a:solidFill>
              </a:rPr>
              <a:t> A virtual machine can have multiple virtual disk files. Each virtual disk file appears like a separate disk drive. </a:t>
            </a:r>
            <a:endParaRPr lang="en-US" dirty="0" smtClean="0"/>
          </a:p>
          <a:p>
            <a:pPr marL="228600" indent="-228600">
              <a:buFont typeface="Arial" pitchFamily="34" charset="0"/>
              <a:buChar char="•"/>
            </a:pPr>
            <a:r>
              <a:rPr lang="en-US" b="1" dirty="0" smtClean="0"/>
              <a:t>Log file</a:t>
            </a:r>
            <a:r>
              <a:rPr lang="en-US" dirty="0" smtClean="0"/>
              <a:t>: This file keeps a log of virtual machine activities. This file may be useful in troubleshooting if a problem is encountered.</a:t>
            </a:r>
          </a:p>
          <a:p>
            <a:pPr marL="228600" indent="-228600">
              <a:buFont typeface="Arial" pitchFamily="34" charset="0"/>
              <a:buChar char="•"/>
            </a:pPr>
            <a:r>
              <a:rPr lang="en-US" b="1" dirty="0" smtClean="0"/>
              <a:t>Configuration file</a:t>
            </a:r>
            <a:r>
              <a:rPr lang="en-US" dirty="0" smtClean="0"/>
              <a:t>: It stores the configuration information chosen during creating virtual machines. This includes information such as: virtual machine name, inventory location, guest operating system, virtual disk parameters, number of CPUs and memory sizes, number of adaptors and associated MAC addresses, the networks to which the network adapters connect, SCSI controller type, and the disk type.</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AF9D572B-5E75-405A-8822-CCD0F3AE689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file system </a:t>
            </a:r>
            <a:r>
              <a:rPr lang="en-US" sz="1200" kern="1200" dirty="0" smtClean="0">
                <a:solidFill>
                  <a:schemeClr val="tx1"/>
                </a:solidFill>
                <a:latin typeface="Calibri" pitchFamily="34" charset="0"/>
                <a:ea typeface="+mn-ea"/>
                <a:cs typeface="+mn-cs"/>
              </a:rPr>
              <a:t>supported by hypervisor are </a:t>
            </a:r>
            <a:r>
              <a:rPr lang="en-US" dirty="0" smtClean="0"/>
              <a:t>Virtual Machine File System (VMFS)</a:t>
            </a:r>
            <a:r>
              <a:rPr lang="en-US" baseline="0" dirty="0" smtClean="0"/>
              <a:t> and </a:t>
            </a:r>
            <a:r>
              <a:rPr lang="en-US" dirty="0" smtClean="0"/>
              <a:t>Network File System (NFS).</a:t>
            </a:r>
          </a:p>
          <a:p>
            <a:r>
              <a:rPr lang="en-US" dirty="0" smtClean="0"/>
              <a:t>The Virtual Machine File System is a clustered file system optimized to store virtual machine files. Virtual Machine File System can be deployed on </a:t>
            </a:r>
            <a:r>
              <a:rPr lang="en-US" dirty="0" err="1" smtClean="0"/>
              <a:t>Fibre</a:t>
            </a:r>
            <a:r>
              <a:rPr lang="en-US" dirty="0" smtClean="0"/>
              <a:t> Channel and </a:t>
            </a:r>
            <a:r>
              <a:rPr lang="en-US" dirty="0" err="1" smtClean="0"/>
              <a:t>iSCSI</a:t>
            </a:r>
            <a:r>
              <a:rPr lang="en-US" dirty="0" smtClean="0"/>
              <a:t> storage, apart from the local storage. The virtual disks are stored as files on a VMFS. </a:t>
            </a:r>
          </a:p>
          <a:p>
            <a:r>
              <a:rPr lang="en-US" dirty="0" smtClean="0"/>
              <a:t>Network File System enables storing virtual machine files on remote file servers (NAS device) accessed over an IP network. The Network File System client built into the hypervisor uses the Network File System protocol to communicate with the NAS device.</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AE54A06A-42F4-4035-90E6-1F9C8816704C}"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63490" name="Rectangle 5"/>
          <p:cNvSpPr>
            <a:spLocks noGrp="1" noChangeAspect="1" noChangeArrowheads="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r>
              <a:rPr lang="en-US" dirty="0" smtClean="0"/>
              <a:t>A virtual machine uses a virtual hardware. Each guest operating system sees the hardware devices as if they were physical </a:t>
            </a:r>
            <a:r>
              <a:rPr lang="en-US" sz="1200" kern="1200" dirty="0" smtClean="0">
                <a:solidFill>
                  <a:schemeClr val="tx1"/>
                </a:solidFill>
                <a:latin typeface="Calibri" pitchFamily="34" charset="0"/>
                <a:ea typeface="+mn-ea"/>
                <a:cs typeface="+mn-cs"/>
              </a:rPr>
              <a:t>and owned by them</a:t>
            </a:r>
            <a:r>
              <a:rPr lang="en-US" dirty="0" smtClean="0"/>
              <a:t>. All virtual machines have standardized hardware. Standardized hardware makes virtual machine portable across physical machines.</a:t>
            </a:r>
          </a:p>
          <a:p>
            <a:pPr eaLnBrk="1" hangingPunct="1"/>
            <a:r>
              <a:rPr lang="en-US" dirty="0" smtClean="0"/>
              <a:t>Virtual machine can be configured with a virtual CPU, memory, and other virtual hardware devices such as virtual hard disk, virtual Ethernet cards, virtual CD/DVD drives, virtual floppy drives, USB controllers, and SCSI controllers. These components can be added while creating a new virtual machine or when required. In the current </a:t>
            </a:r>
            <a:r>
              <a:rPr lang="en-US" sz="1200" kern="1200" dirty="0" smtClean="0">
                <a:solidFill>
                  <a:schemeClr val="tx1"/>
                </a:solidFill>
                <a:latin typeface="Calibri" pitchFamily="34" charset="0"/>
                <a:ea typeface="+mn-ea"/>
                <a:cs typeface="+mn-cs"/>
              </a:rPr>
              <a:t>implementation of hypervisors,</a:t>
            </a:r>
            <a:r>
              <a:rPr lang="en-US" sz="1200" kern="1200" baseline="0" dirty="0" smtClean="0">
                <a:solidFill>
                  <a:schemeClr val="tx1"/>
                </a:solidFill>
                <a:latin typeface="Calibri" pitchFamily="34" charset="0"/>
                <a:ea typeface="+mn-ea"/>
                <a:cs typeface="+mn-cs"/>
              </a:rPr>
              <a:t> n</a:t>
            </a:r>
            <a:r>
              <a:rPr lang="en-US" dirty="0" smtClean="0"/>
              <a:t>ot all devices are available to add and configure; for example video devices cannot be added, but the available video device can be configured.</a:t>
            </a:r>
          </a:p>
        </p:txBody>
      </p:sp>
      <p:sp>
        <p:nvSpPr>
          <p:cNvPr id="5"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6" name="Slide Number Placeholder 4"/>
          <p:cNvSpPr>
            <a:spLocks noGrp="1"/>
          </p:cNvSpPr>
          <p:nvPr>
            <p:ph type="sldNum" sz="quarter" idx="5"/>
          </p:nvPr>
        </p:nvSpPr>
        <p:spPr/>
        <p:txBody>
          <a:bodyPr/>
          <a:lstStyle/>
          <a:p>
            <a:pPr>
              <a:defRPr/>
            </a:pPr>
            <a:fld id="{49A33210-4CA3-4302-8972-0B94BAECF0E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65200" rtl="0" eaLnBrk="1" fontAlgn="base" latinLnBrk="0" hangingPunct="1">
              <a:lnSpc>
                <a:spcPct val="100000"/>
              </a:lnSpc>
              <a:spcBef>
                <a:spcPct val="50000"/>
              </a:spcBef>
              <a:spcAft>
                <a:spcPct val="0"/>
              </a:spcAft>
              <a:buClrTx/>
              <a:buSzTx/>
              <a:buFontTx/>
              <a:buNone/>
              <a:tabLst/>
              <a:defRPr/>
            </a:pPr>
            <a:r>
              <a:rPr lang="en-US" dirty="0" smtClean="0"/>
              <a:t>This module focuses on the compute aspect of the Virtualized Data Center (VDC). It explains the fundamental concepts of compute virtualization and describes compute</a:t>
            </a:r>
            <a:r>
              <a:rPr lang="en-US" baseline="0" dirty="0" smtClean="0"/>
              <a:t> virtualization techniques. This module also details v</a:t>
            </a:r>
            <a:r>
              <a:rPr lang="en-US" dirty="0" smtClean="0"/>
              <a:t>irtual machine (VM) components and</a:t>
            </a:r>
            <a:r>
              <a:rPr lang="en-US" baseline="0" dirty="0" smtClean="0"/>
              <a:t> </a:t>
            </a:r>
            <a:r>
              <a:rPr lang="en-US" dirty="0" smtClean="0"/>
              <a:t>management</a:t>
            </a:r>
            <a:r>
              <a:rPr lang="en-US" baseline="0" dirty="0" smtClean="0"/>
              <a:t> </a:t>
            </a:r>
            <a:r>
              <a:rPr lang="en-US" dirty="0" smtClean="0"/>
              <a:t>of compute resources.</a:t>
            </a:r>
            <a:r>
              <a:rPr lang="en-US" baseline="0" dirty="0" smtClean="0"/>
              <a:t> Finally, it describes </a:t>
            </a:r>
            <a:r>
              <a:rPr lang="en-US" dirty="0" smtClean="0"/>
              <a:t>the process to convert physical machine to VM.</a:t>
            </a:r>
          </a:p>
          <a:p>
            <a:pPr defTabSz="965200" eaLnBrk="1" hangingPunct="1">
              <a:spcBef>
                <a:spcPct val="50000"/>
              </a:spcBef>
            </a:pPr>
            <a:endParaRPr lang="en-US" dirty="0" smtClean="0">
              <a:solidFill>
                <a:srgbClr val="FF0000"/>
              </a:solidFill>
            </a:endParaRPr>
          </a:p>
          <a:p>
            <a:pPr defTabSz="965200" eaLnBrk="1" hangingPunct="1">
              <a:spcBef>
                <a:spcPct val="50000"/>
              </a:spcBef>
            </a:pPr>
            <a:r>
              <a:rPr lang="en-US" i="1" dirty="0" smtClean="0"/>
              <a:t>Note: T</a:t>
            </a:r>
            <a:r>
              <a:rPr lang="en-US" i="1" baseline="0" dirty="0" smtClean="0"/>
              <a:t>o explain the concepts in this module VMware is used as an example.</a:t>
            </a:r>
            <a:endParaRPr lang="en-US" i="1"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B57D61ED-7901-4B76-879D-1CFE2D8B3BC4}" type="slidenum">
              <a:rPr lang="en-US"/>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5"/>
          <p:cNvSpPr>
            <a:spLocks noGrp="1" noChangeAspect="1" noChangeArrowheads="1"/>
          </p:cNvSpPr>
          <p:nvPr>
            <p:ph type="body" idx="1"/>
          </p:nvPr>
        </p:nvSpPr>
        <p:spPr>
          <a:ln/>
        </p:spPr>
        <p:txBody>
          <a:bodyPr lIns="91432" tIns="45716" rIns="91432" bIns="45716">
            <a:normAutofit/>
          </a:bodyPr>
          <a:lstStyle/>
          <a:p>
            <a:pPr>
              <a:defRPr/>
            </a:pPr>
            <a:r>
              <a:rPr lang="en-US" dirty="0" smtClean="0"/>
              <a:t>A virtual machine (VM) can be configured with the following virtual components:</a:t>
            </a:r>
          </a:p>
          <a:p>
            <a:pPr marL="228600" indent="-228600">
              <a:buFont typeface="Arial" pitchFamily="34" charset="0"/>
              <a:buChar char="•"/>
              <a:defRPr/>
            </a:pPr>
            <a:r>
              <a:rPr lang="en-US" b="1" dirty="0" smtClean="0"/>
              <a:t>Virtual Central processing Unit (</a:t>
            </a:r>
            <a:r>
              <a:rPr lang="en-US" b="1" dirty="0" err="1" smtClean="0"/>
              <a:t>vCPU</a:t>
            </a:r>
            <a:r>
              <a:rPr lang="en-US" b="1" dirty="0" smtClean="0"/>
              <a:t>)</a:t>
            </a:r>
            <a:r>
              <a:rPr lang="en-US" dirty="0" smtClean="0"/>
              <a:t>: A virtual machine can be configured with one or more </a:t>
            </a:r>
            <a:r>
              <a:rPr lang="en-US" dirty="0" err="1" smtClean="0"/>
              <a:t>vCPU</a:t>
            </a:r>
            <a:r>
              <a:rPr lang="en-US" dirty="0" smtClean="0"/>
              <a:t> when it is created. The number</a:t>
            </a:r>
            <a:r>
              <a:rPr lang="en-US" baseline="0" dirty="0" smtClean="0"/>
              <a:t> </a:t>
            </a:r>
            <a:r>
              <a:rPr lang="en-US" dirty="0" smtClean="0"/>
              <a:t>of</a:t>
            </a:r>
            <a:r>
              <a:rPr lang="en-US" baseline="0" dirty="0" smtClean="0"/>
              <a:t> </a:t>
            </a:r>
            <a:r>
              <a:rPr lang="en-US" dirty="0" err="1" smtClean="0"/>
              <a:t>vCPUs</a:t>
            </a:r>
            <a:r>
              <a:rPr lang="en-US" dirty="0" smtClean="0"/>
              <a:t> can be increased or decreased based on requirements. </a:t>
            </a:r>
          </a:p>
          <a:p>
            <a:pPr marL="228600" indent="-228600">
              <a:buFont typeface="Arial" pitchFamily="34" charset="0"/>
              <a:buChar char="•"/>
              <a:defRPr/>
            </a:pPr>
            <a:r>
              <a:rPr lang="en-US" b="1" dirty="0" smtClean="0"/>
              <a:t>Virtual Random Access Memory (</a:t>
            </a:r>
            <a:r>
              <a:rPr lang="en-US" b="1" dirty="0" err="1" smtClean="0"/>
              <a:t>vRAM</a:t>
            </a:r>
            <a:r>
              <a:rPr lang="en-US" b="1" dirty="0" smtClean="0"/>
              <a:t>)</a:t>
            </a:r>
            <a:r>
              <a:rPr lang="en-US" dirty="0" smtClean="0"/>
              <a:t>: </a:t>
            </a:r>
            <a:r>
              <a:rPr lang="en-US" dirty="0" err="1" smtClean="0"/>
              <a:t>vRAM</a:t>
            </a:r>
            <a:r>
              <a:rPr lang="en-US" dirty="0" smtClean="0"/>
              <a:t> is the amount of memory allocated to a virtual machine. </a:t>
            </a:r>
            <a:r>
              <a:rPr lang="en-US" b="0" u="none" dirty="0" smtClean="0"/>
              <a:t>It is </a:t>
            </a:r>
            <a:r>
              <a:rPr lang="en-US" dirty="0" smtClean="0"/>
              <a:t>visible to a guest operating system. This memory</a:t>
            </a:r>
            <a:r>
              <a:rPr lang="en-US" baseline="0" dirty="0" smtClean="0"/>
              <a:t> size can be changed based on requirements.</a:t>
            </a:r>
            <a:endParaRPr lang="en-US" dirty="0" smtClean="0"/>
          </a:p>
          <a:p>
            <a:pPr marL="228600" indent="-228600">
              <a:buFont typeface="Arial" pitchFamily="34" charset="0"/>
              <a:buChar char="•"/>
              <a:defRPr/>
            </a:pPr>
            <a:r>
              <a:rPr lang="en-US" b="1" dirty="0" smtClean="0"/>
              <a:t>Virtual Disk</a:t>
            </a:r>
            <a:r>
              <a:rPr lang="en-US" dirty="0" smtClean="0"/>
              <a:t>: A virtual disk stores the virtual machine's operating system, program files, application data, and other data associated with the virtual machine. A virtual machine should have at least one virtual disk. </a:t>
            </a:r>
          </a:p>
          <a:p>
            <a:pPr marL="228600" indent="-228600">
              <a:buFont typeface="Arial" pitchFamily="34" charset="0"/>
              <a:buChar char="•"/>
              <a:defRPr/>
            </a:pPr>
            <a:r>
              <a:rPr lang="en-US" b="1" dirty="0" smtClean="0"/>
              <a:t>Virtual Network Adaptor (</a:t>
            </a:r>
            <a:r>
              <a:rPr lang="en-US" b="1" dirty="0" err="1" smtClean="0"/>
              <a:t>vNIC</a:t>
            </a:r>
            <a:r>
              <a:rPr lang="en-US" b="1" dirty="0" smtClean="0"/>
              <a:t>)</a:t>
            </a:r>
            <a:r>
              <a:rPr lang="en-US" dirty="0" smtClean="0"/>
              <a:t>: It provides connectivity between virtual machines on the same compute system, between virtual machines on different compute systems, and between virtual and physical machines. </a:t>
            </a:r>
            <a:r>
              <a:rPr lang="en-US" dirty="0" err="1" smtClean="0"/>
              <a:t>vNIC</a:t>
            </a:r>
            <a:r>
              <a:rPr lang="en-US" dirty="0" smtClean="0"/>
              <a:t> functions exactly like a physical NIC.</a:t>
            </a:r>
          </a:p>
          <a:p>
            <a:pPr marL="228600" indent="-228600">
              <a:buFont typeface="Arial" pitchFamily="34" charset="0"/>
              <a:buChar char="•"/>
              <a:defRPr/>
            </a:pPr>
            <a:r>
              <a:rPr lang="en-US" b="1" dirty="0" smtClean="0"/>
              <a:t>Virtual DVD/CD-ROM and floppy drives</a:t>
            </a:r>
            <a:r>
              <a:rPr lang="en-US" dirty="0" smtClean="0"/>
              <a:t>: These devices enable to map the virtual machines drive to either the physical drive or to the image file (such as .</a:t>
            </a:r>
            <a:r>
              <a:rPr lang="en-US" dirty="0" err="1" smtClean="0"/>
              <a:t>iso</a:t>
            </a:r>
            <a:r>
              <a:rPr lang="en-US" dirty="0" smtClean="0"/>
              <a:t> for CD/DVD and .</a:t>
            </a:r>
            <a:r>
              <a:rPr lang="en-US" dirty="0" err="1" smtClean="0"/>
              <a:t>flp</a:t>
            </a:r>
            <a:r>
              <a:rPr lang="en-US" dirty="0" smtClean="0"/>
              <a:t> for floppy) on the storage.</a:t>
            </a:r>
            <a:endParaRPr lang="en-US" b="1" u="sng" dirty="0" smtClean="0"/>
          </a:p>
          <a:p>
            <a:pPr marL="228600" indent="-228600">
              <a:buFont typeface="Arial" pitchFamily="34" charset="0"/>
              <a:buChar char="•"/>
              <a:defRPr/>
            </a:pPr>
            <a:r>
              <a:rPr lang="en-US" b="1" dirty="0" smtClean="0"/>
              <a:t>Virtual SCSI</a:t>
            </a:r>
            <a:r>
              <a:rPr lang="en-US" b="1" baseline="0" dirty="0" smtClean="0"/>
              <a:t> Controller</a:t>
            </a:r>
            <a:r>
              <a:rPr lang="en-US" baseline="0" dirty="0" smtClean="0"/>
              <a:t>: A v</a:t>
            </a:r>
            <a:r>
              <a:rPr lang="en-US" sz="1200" kern="1200" baseline="0" dirty="0" smtClean="0">
                <a:solidFill>
                  <a:schemeClr val="tx1"/>
                </a:solidFill>
                <a:latin typeface="Calibri" pitchFamily="34" charset="0"/>
                <a:ea typeface="+mn-ea"/>
                <a:cs typeface="+mn-cs"/>
              </a:rPr>
              <a:t>irtual machine uses virtual SCSI controller to access virtual disks.</a:t>
            </a:r>
            <a:endParaRPr lang="en-US" dirty="0" smtClean="0"/>
          </a:p>
          <a:p>
            <a:pPr marL="228600" indent="-228600">
              <a:buFont typeface="Arial" pitchFamily="34" charset="0"/>
              <a:buChar char="•"/>
              <a:defRPr/>
            </a:pPr>
            <a:r>
              <a:rPr lang="en-US" b="1" dirty="0" smtClean="0"/>
              <a:t>Virtual USB Controllers</a:t>
            </a:r>
            <a:r>
              <a:rPr lang="en-US" dirty="0" smtClean="0"/>
              <a:t>: Enables a virtual machine to connect to the physical USB controller and to access the USB device connected.</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FFE0CE56-506B-47F8-A994-153FA8798AAE}"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virtual machine (VM) console provides the mouse, keyboard, and screen functionalities. To install an operating system (OS), a virtual machine console is used. The virtual machine console allows access to the BIOS of the virtual machine. It offers the ability to power the virtual machine on/off and to reset it.</a:t>
            </a:r>
          </a:p>
          <a:p>
            <a:r>
              <a:rPr lang="en-US" dirty="0" smtClean="0"/>
              <a:t>The virtual machine console is normally not used to connect to the virtual machine for daily tasks. It is used for tasks such</a:t>
            </a:r>
            <a:r>
              <a:rPr lang="en-US" baseline="0" dirty="0" smtClean="0"/>
              <a:t> as </a:t>
            </a:r>
            <a:r>
              <a:rPr lang="en-US" dirty="0" smtClean="0"/>
              <a:t>virtual hardware configuration and troubleshooting issues.</a:t>
            </a:r>
          </a:p>
          <a:p>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6DFB1882-13C2-422D-B053-3B9965EFE40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lesson </a:t>
            </a:r>
            <a:r>
              <a:rPr lang="en-US" b="0" i="0" u="none" dirty="0" smtClean="0"/>
              <a:t>covers the process of pooling and managing </a:t>
            </a:r>
            <a:r>
              <a:rPr lang="en-US" b="0" i="0" u="none" baseline="0" dirty="0" smtClean="0"/>
              <a:t>resources, </a:t>
            </a:r>
            <a:r>
              <a:rPr lang="en-US" baseline="0" dirty="0" smtClean="0"/>
              <a:t>explains how the resources are controlled </a:t>
            </a:r>
            <a:r>
              <a:rPr lang="en-US" b="0" u="none" baseline="0" dirty="0" smtClean="0"/>
              <a:t>using share, limit, and reservation</a:t>
            </a:r>
            <a:r>
              <a:rPr lang="en-US" baseline="0" dirty="0" smtClean="0"/>
              <a:t>. It</a:t>
            </a:r>
            <a:r>
              <a:rPr lang="en-US" dirty="0" smtClean="0"/>
              <a:t> also </a:t>
            </a:r>
            <a:r>
              <a:rPr lang="en-US" baseline="0" dirty="0" smtClean="0"/>
              <a:t>describes the CPU and memory optimization techniques.	</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B02DE20D-5261-444E-AEFA-40A3871A214E}" type="slidenum">
              <a:rPr lang="en-US"/>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65200"/>
            <a:r>
              <a:rPr lang="en-US" dirty="0" smtClean="0"/>
              <a:t>Resource management is the allocation of resources from a physical machine or clustered physical machines to virtual machines (VMs). It helps optimize the utilization of resources because the demand for resource varies over time. </a:t>
            </a:r>
            <a:r>
              <a:rPr lang="en-US" b="0" u="none" dirty="0" smtClean="0"/>
              <a:t>It also allows to dynamically reallocate</a:t>
            </a:r>
            <a:r>
              <a:rPr lang="en-US" b="0" u="none" baseline="0" dirty="0" smtClean="0"/>
              <a:t> </a:t>
            </a:r>
            <a:r>
              <a:rPr lang="en-US" b="0" u="none" dirty="0" smtClean="0"/>
              <a:t>resources </a:t>
            </a:r>
            <a:r>
              <a:rPr lang="en-US" dirty="0" smtClean="0"/>
              <a:t>so that the available capacity can be used more efficiently. </a:t>
            </a:r>
          </a:p>
          <a:p>
            <a:pPr defTabSz="965200"/>
            <a:r>
              <a:rPr lang="en-US" dirty="0" smtClean="0"/>
              <a:t>In addition</a:t>
            </a:r>
            <a:r>
              <a:rPr lang="en-US" baseline="0" dirty="0" smtClean="0"/>
              <a:t> to controlling resource utilization, resource management helps prevent v</a:t>
            </a:r>
            <a:r>
              <a:rPr lang="en-US" dirty="0" smtClean="0"/>
              <a:t>irtual machines </a:t>
            </a:r>
            <a:r>
              <a:rPr lang="en-US" baseline="0" dirty="0" smtClean="0"/>
              <a:t>from monopolizing</a:t>
            </a:r>
            <a:r>
              <a:rPr lang="en-US" dirty="0" smtClean="0"/>
              <a:t> </a:t>
            </a:r>
            <a:r>
              <a:rPr lang="en-US" baseline="0" dirty="0" smtClean="0"/>
              <a:t>resources and guarantees predictable service levels. With resource management, resources are allocated</a:t>
            </a:r>
            <a:r>
              <a:rPr lang="en-US" dirty="0" smtClean="0"/>
              <a:t> based on the relative priority of virtual machines. For example, consider two virtual machines with different priority levels, one at a high level and the other at a low level. In this case, more resources are allocated to the virtual machine with high priority.</a:t>
            </a:r>
          </a:p>
          <a:p>
            <a:pPr defTabSz="965200"/>
            <a:r>
              <a:rPr lang="en-US" dirty="0" smtClean="0"/>
              <a:t>In order to allocate resources, they must be pooled and managed centrally.</a:t>
            </a:r>
          </a:p>
          <a:p>
            <a:pPr defTabSz="965200"/>
            <a:endParaRPr lang="en-US" dirty="0" smtClean="0"/>
          </a:p>
          <a:p>
            <a:pPr defTabSz="965200"/>
            <a:r>
              <a:rPr lang="en-US" i="1" dirty="0" smtClean="0"/>
              <a:t>Note: Resource management includes management of CPU, memory,</a:t>
            </a:r>
            <a:r>
              <a:rPr lang="en-US" i="1" baseline="0" dirty="0" smtClean="0"/>
              <a:t> network, and storage. This module focuses on the management of CPU and memory resources. Network and storage resource management are covered in Module 4 and 5 of this course.</a:t>
            </a:r>
            <a:endParaRPr lang="en-US" b="1" i="1" u="sng"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AAD2CC5D-2497-4453-8264-89E1877EACB9}"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77826" name="Rectangle 5"/>
          <p:cNvSpPr>
            <a:spLocks noGrp="1" noChangeAspect="1" noChangeArrowheads="1"/>
          </p:cNvSpPr>
          <p:nvPr>
            <p:ph type="body" idx="1"/>
          </p:nvPr>
        </p:nvSpPr>
        <p:spPr bwMode="auto">
          <a:noFill/>
        </p:spPr>
        <p:txBody>
          <a:bodyPr wrap="square" lIns="91432" tIns="45716" rIns="91432" bIns="45716"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resource pool is a logical abstraction of aggregated physical resources that are managed centrally. </a:t>
            </a:r>
            <a:r>
              <a:rPr lang="en-US" kern="1200" baseline="0" dirty="0" smtClean="0">
                <a:solidFill>
                  <a:schemeClr val="tx1"/>
                </a:solidFill>
                <a:latin typeface="Calibri" pitchFamily="34" charset="0"/>
                <a:ea typeface="+mn-ea"/>
                <a:cs typeface="+mn-cs"/>
              </a:rPr>
              <a:t>Each physical </a:t>
            </a:r>
            <a:r>
              <a:rPr lang="en-US" dirty="0" smtClean="0"/>
              <a:t>machine and </a:t>
            </a:r>
            <a:r>
              <a:rPr lang="en-US" kern="1200" baseline="0" dirty="0" smtClean="0">
                <a:solidFill>
                  <a:schemeClr val="tx1"/>
                </a:solidFill>
                <a:latin typeface="Calibri" pitchFamily="34" charset="0"/>
                <a:ea typeface="+mn-ea"/>
                <a:cs typeface="+mn-cs"/>
              </a:rPr>
              <a:t>cluster has a parent resource pool that groups the resources of that physical machine or cluster. Administrators</a:t>
            </a:r>
            <a:r>
              <a:rPr lang="en-US" kern="1200" dirty="0" smtClean="0">
                <a:solidFill>
                  <a:schemeClr val="tx1"/>
                </a:solidFill>
                <a:latin typeface="Calibri" pitchFamily="34" charset="0"/>
                <a:ea typeface="+mn-ea"/>
                <a:cs typeface="+mn-cs"/>
              </a:rPr>
              <a:t> may</a:t>
            </a:r>
            <a:r>
              <a:rPr lang="en-US" kern="1200" baseline="0" dirty="0" smtClean="0">
                <a:solidFill>
                  <a:schemeClr val="tx1"/>
                </a:solidFill>
                <a:latin typeface="Calibri" pitchFamily="34" charset="0"/>
                <a:ea typeface="+mn-ea"/>
                <a:cs typeface="+mn-cs"/>
              </a:rPr>
              <a:t> create child resource pools from the parent resource pool. Each child resource pool owns some of the parent’s resources. A parent resource pool can contain child resource pools, virtual machines, or both.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each resource pool and virtual machine, reservation, limit, and share (discussed later) can be specified. Reservation, limit, and share are used to control the resources consumed by a child resource pool or virtual</a:t>
            </a:r>
            <a:r>
              <a:rPr lang="en-US" baseline="0" dirty="0" smtClean="0"/>
              <a:t> machines.</a:t>
            </a:r>
            <a:endParaRPr lang="en-US" dirty="0" smtClean="0"/>
          </a:p>
          <a:p>
            <a:r>
              <a:rPr lang="en-US" dirty="0" smtClean="0"/>
              <a:t>Let us look at an example</a:t>
            </a:r>
            <a:r>
              <a:rPr lang="en-US" baseline="0" dirty="0" smtClean="0"/>
              <a:t> of resource pool.</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88F506A3-4EDF-440F-A30B-83B069D499A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US" dirty="0" smtClean="0"/>
              <a:t>This slide illustrates an example where resources of a parent resource</a:t>
            </a:r>
            <a:r>
              <a:rPr lang="en-US" baseline="0" dirty="0" smtClean="0"/>
              <a:t> pool are distributed among child resource pools and virtual machines. The resources of the child resource pools are further distributed among virtual machines (VMs).</a:t>
            </a:r>
            <a:endParaRPr lang="en-US" dirty="0" smtClean="0"/>
          </a:p>
          <a:p>
            <a:r>
              <a:rPr lang="en-US" dirty="0" smtClean="0"/>
              <a:t>The parent resource pool includes the sum of all CPUs power (in megahertz) and the sum of all the capacity of installed RAM (in megabytes) available in the compute environment (physical machine or cluster).</a:t>
            </a:r>
          </a:p>
          <a:p>
            <a:r>
              <a:rPr lang="en-US" dirty="0" smtClean="0"/>
              <a:t>On this slide, the parent resource is a physical machine named ‘Machine 1’. It has 3000 MHz of CPU and 6GB of RAM, available for use by child resource pools and/or virtual machines.</a:t>
            </a:r>
          </a:p>
          <a:p>
            <a:r>
              <a:rPr lang="en-US" dirty="0" smtClean="0"/>
              <a:t>A child resource pool uses allocated resources from the parent resource pool for the virtual machines. The child resource pool cannot exceed the capacity of the parent resource pool. Creating a child pool reserves resources from the parent pool</a:t>
            </a:r>
            <a:r>
              <a:rPr lang="en-US" u="none" dirty="0" smtClean="0"/>
              <a:t>, </a:t>
            </a:r>
            <a:r>
              <a:rPr lang="en-US" b="0" u="none" dirty="0" smtClean="0"/>
              <a:t>irrespective</a:t>
            </a:r>
            <a:r>
              <a:rPr lang="en-US" b="0" u="none" baseline="0" dirty="0" smtClean="0"/>
              <a:t> of whether or not the v</a:t>
            </a:r>
            <a:r>
              <a:rPr lang="en-US" u="none" dirty="0" smtClean="0"/>
              <a:t>irtual machine in the child pool is powered on.</a:t>
            </a:r>
            <a:endParaRPr lang="en-US" u="none" dirty="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CF001580-5EA1-4578-A0B4-3F67786F09F1}"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defRPr/>
            </a:pPr>
            <a:r>
              <a:rPr lang="en-US" sz="1100" dirty="0" smtClean="0"/>
              <a:t>Reservation, limit, and share are mechanisms to control the resources consumed by a child resource pool or virtual machine (VM). </a:t>
            </a:r>
          </a:p>
          <a:p>
            <a:pPr marL="241653" indent="-241653" eaLnBrk="1" hangingPunct="1">
              <a:buFont typeface="+mj-lt"/>
              <a:buAutoNum type="arabicPeriod"/>
              <a:defRPr/>
            </a:pPr>
            <a:r>
              <a:rPr lang="en-US" sz="1100" dirty="0" smtClean="0"/>
              <a:t>Share</a:t>
            </a:r>
          </a:p>
          <a:p>
            <a:pPr marL="698853" lvl="1" indent="-241653" eaLnBrk="1" hangingPunct="1">
              <a:defRPr/>
            </a:pPr>
            <a:r>
              <a:rPr lang="en-US" sz="1100" b="1" dirty="0" smtClean="0"/>
              <a:t>Child Resource Pool</a:t>
            </a:r>
            <a:r>
              <a:rPr lang="en-US" sz="1100" dirty="0" smtClean="0"/>
              <a:t>: When resources are scarce and when resource contention occurs, the</a:t>
            </a:r>
            <a:r>
              <a:rPr lang="en-US" sz="1100" baseline="0" dirty="0" smtClean="0"/>
              <a:t> </a:t>
            </a:r>
            <a:r>
              <a:rPr lang="en-US" sz="1100" dirty="0" smtClean="0"/>
              <a:t>share value defines the relative priority of child resource pools in a parent pool.</a:t>
            </a:r>
          </a:p>
          <a:p>
            <a:pPr marL="698853" lvl="1" indent="-241653" eaLnBrk="1" hangingPunct="1">
              <a:defRPr/>
            </a:pPr>
            <a:r>
              <a:rPr lang="en-US" sz="1100" b="1" dirty="0" smtClean="0"/>
              <a:t>Virtual</a:t>
            </a:r>
            <a:r>
              <a:rPr lang="en-US" sz="1100" b="1" baseline="0" dirty="0" smtClean="0"/>
              <a:t> machine</a:t>
            </a:r>
            <a:r>
              <a:rPr lang="en-US" sz="1100" baseline="0" dirty="0" smtClean="0"/>
              <a:t>: Similar to a child resource pool, share </a:t>
            </a:r>
            <a:r>
              <a:rPr lang="en-US" sz="1100" kern="1200" dirty="0" smtClean="0">
                <a:solidFill>
                  <a:schemeClr val="tx1"/>
                </a:solidFill>
                <a:latin typeface="Calibri" pitchFamily="34" charset="0"/>
                <a:ea typeface="+mn-ea"/>
                <a:cs typeface="+mn-cs"/>
              </a:rPr>
              <a:t>specifies </a:t>
            </a:r>
            <a:r>
              <a:rPr lang="en-US" sz="1100" dirty="0" smtClean="0"/>
              <a:t>the relative priority of a virtual machine. If a virtual machine has twice as many CPU/memory share as another Virtual Machine, it is entitled to consume twice as much CPU/memory when the virtual machines are competing for resources.</a:t>
            </a:r>
          </a:p>
          <a:p>
            <a:pPr marL="241653" indent="-241653" eaLnBrk="1" hangingPunct="1">
              <a:buFont typeface="+mj-lt"/>
              <a:buAutoNum type="arabicPeriod"/>
              <a:defRPr/>
            </a:pPr>
            <a:r>
              <a:rPr lang="en-US" sz="1100" dirty="0" smtClean="0"/>
              <a:t>Limit</a:t>
            </a:r>
          </a:p>
          <a:p>
            <a:pPr marL="698853" lvl="1" indent="-241653" eaLnBrk="1" hangingPunct="1">
              <a:defRPr/>
            </a:pPr>
            <a:r>
              <a:rPr lang="en-US" sz="1100" b="1" dirty="0" smtClean="0"/>
              <a:t>Child Resource Pool</a:t>
            </a:r>
            <a:r>
              <a:rPr lang="en-US" sz="1100" dirty="0" smtClean="0"/>
              <a:t>: It defines the maximum </a:t>
            </a:r>
            <a:r>
              <a:rPr lang="en-US" sz="1100" kern="1200" baseline="0" dirty="0" smtClean="0">
                <a:solidFill>
                  <a:schemeClr val="tx1"/>
                </a:solidFill>
                <a:latin typeface="Calibri" pitchFamily="34" charset="0"/>
                <a:ea typeface="+mn-ea"/>
                <a:cs typeface="+mn-cs"/>
              </a:rPr>
              <a:t>amount of CPU (MHz) and memory (MB)</a:t>
            </a:r>
            <a:r>
              <a:rPr lang="en-US" sz="1100" kern="1200" dirty="0" smtClean="0">
                <a:solidFill>
                  <a:schemeClr val="tx1"/>
                </a:solidFill>
                <a:latin typeface="Calibri" pitchFamily="34" charset="0"/>
                <a:ea typeface="+mn-ea"/>
                <a:cs typeface="+mn-cs"/>
              </a:rPr>
              <a:t> that </a:t>
            </a:r>
            <a:r>
              <a:rPr lang="en-US" sz="1100" kern="1200" baseline="0" dirty="0" smtClean="0">
                <a:solidFill>
                  <a:schemeClr val="tx1"/>
                </a:solidFill>
                <a:latin typeface="Calibri" pitchFamily="34" charset="0"/>
                <a:ea typeface="+mn-ea"/>
                <a:cs typeface="+mn-cs"/>
              </a:rPr>
              <a:t>a </a:t>
            </a:r>
            <a:r>
              <a:rPr lang="en-US" sz="1100" dirty="0" smtClean="0"/>
              <a:t>child </a:t>
            </a:r>
            <a:r>
              <a:rPr lang="en-US" sz="1100" kern="1200" baseline="0" dirty="0" smtClean="0">
                <a:solidFill>
                  <a:schemeClr val="tx1"/>
                </a:solidFill>
                <a:latin typeface="Calibri" pitchFamily="34" charset="0"/>
                <a:ea typeface="+mn-ea"/>
                <a:cs typeface="+mn-cs"/>
              </a:rPr>
              <a:t>resource pool is allowed to consume.</a:t>
            </a:r>
            <a:endParaRPr lang="en-US" sz="1100" dirty="0" smtClean="0"/>
          </a:p>
          <a:p>
            <a:pPr marL="698853" lvl="1" indent="-241653" eaLnBrk="1" hangingPunct="1">
              <a:defRPr/>
            </a:pPr>
            <a:r>
              <a:rPr lang="en-US" sz="1100" b="1" dirty="0" smtClean="0"/>
              <a:t>Virtual machine</a:t>
            </a:r>
            <a:r>
              <a:rPr lang="en-US" sz="1100" dirty="0" smtClean="0"/>
              <a:t>: Similar to a resource pool, limit defines the maximum amount of CPU (MHz) and memory (MB) that a virtual machine is allowed to consume. The maximum amount of memory and CPU a virtual machine may consume is configured when it is created, and can only be modified when the virtual machine is powered off. </a:t>
            </a:r>
          </a:p>
          <a:p>
            <a:pPr marL="241653" indent="-241653" eaLnBrk="1" hangingPunct="1">
              <a:buFont typeface="+mj-lt"/>
              <a:buAutoNum type="arabicPeriod"/>
              <a:defRPr/>
            </a:pPr>
            <a:r>
              <a:rPr lang="en-US" sz="1100" dirty="0" smtClean="0"/>
              <a:t>Reservation</a:t>
            </a:r>
          </a:p>
          <a:p>
            <a:pPr marL="698853" lvl="1" indent="-241653" eaLnBrk="1" hangingPunct="1">
              <a:defRPr/>
            </a:pPr>
            <a:r>
              <a:rPr lang="en-US" sz="1100" b="1" dirty="0" smtClean="0"/>
              <a:t>Child Resource Pool</a:t>
            </a:r>
            <a:r>
              <a:rPr lang="en-US" sz="1100" dirty="0" smtClean="0"/>
              <a:t>:</a:t>
            </a:r>
            <a:r>
              <a:rPr lang="en-US" sz="1100" baseline="0" dirty="0" smtClean="0"/>
              <a:t> </a:t>
            </a:r>
            <a:r>
              <a:rPr lang="en-US" sz="1100" dirty="0" smtClean="0"/>
              <a:t>It defines the amount of CPU (MHz) and memory (MB) that</a:t>
            </a:r>
            <a:r>
              <a:rPr lang="en-US" sz="1100" baseline="0" dirty="0" smtClean="0"/>
              <a:t> is </a:t>
            </a:r>
            <a:r>
              <a:rPr lang="en-US" sz="1100" dirty="0" smtClean="0"/>
              <a:t>reserved for a child resource</a:t>
            </a:r>
            <a:r>
              <a:rPr lang="en-US" sz="1100" baseline="0" dirty="0" smtClean="0"/>
              <a:t> pool</a:t>
            </a:r>
            <a:r>
              <a:rPr lang="en-US" sz="1100" dirty="0" smtClean="0"/>
              <a:t>.</a:t>
            </a:r>
          </a:p>
          <a:p>
            <a:pPr marL="698853" lvl="1" indent="-241653" eaLnBrk="1" hangingPunct="1">
              <a:defRPr/>
            </a:pPr>
            <a:r>
              <a:rPr lang="en-US" sz="1100" b="1" dirty="0" smtClean="0"/>
              <a:t>Virtual machine</a:t>
            </a:r>
            <a:r>
              <a:rPr lang="en-US" sz="1100" dirty="0" smtClean="0"/>
              <a:t>: Similar to child resource pool, virtual machine defines the amount of CPU (MHz) and memory (MB) reserved for a virtual machine. If the virtual machine does not use the total amount of its CPU and memory reserved, the unused portion will be available for use by other virtual machines until the virtual machine needs it. A virtual machine will not power on if the amount of resources defined in reservation is not available in the pool. </a:t>
            </a: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A7B67331-B193-4C07-A248-F1CAF153C01F}"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Calibri" pitchFamily="34" charset="0"/>
                <a:ea typeface="+mn-ea"/>
                <a:cs typeface="+mn-cs"/>
              </a:rPr>
              <a:t>Modern CPUs are equipped with multiple cores per CPU and hyper-threading</a:t>
            </a:r>
            <a:r>
              <a:rPr lang="en-US" sz="1200" kern="1200" dirty="0" smtClean="0">
                <a:solidFill>
                  <a:schemeClr val="tx1"/>
                </a:solidFill>
                <a:latin typeface="Calibri" pitchFamily="34" charset="0"/>
                <a:ea typeface="+mn-ea"/>
                <a:cs typeface="+mn-cs"/>
              </a:rPr>
              <a:t> </a:t>
            </a:r>
            <a:r>
              <a:rPr lang="en-US" sz="1200" kern="1200" baseline="0" dirty="0" smtClean="0">
                <a:solidFill>
                  <a:schemeClr val="tx1"/>
                </a:solidFill>
                <a:latin typeface="Calibri" pitchFamily="34" charset="0"/>
                <a:ea typeface="+mn-ea"/>
                <a:cs typeface="+mn-cs"/>
              </a:rPr>
              <a:t>features. </a:t>
            </a:r>
            <a:r>
              <a:rPr lang="en-US" sz="1200" kern="1200" dirty="0" smtClean="0">
                <a:solidFill>
                  <a:schemeClr val="tx1"/>
                </a:solidFill>
                <a:latin typeface="Calibri" pitchFamily="34" charset="0"/>
                <a:ea typeface="+mn-ea"/>
                <a:cs typeface="+mn-cs"/>
              </a:rPr>
              <a:t>A multi-core CPU is an integrated circuit to which two or more processing units (cores) have been attached for enhanced performance and more efficient, simultaneous processing of multiple processes. H</a:t>
            </a:r>
            <a:r>
              <a:rPr lang="en-US" dirty="0" smtClean="0"/>
              <a:t>yper-threading makes a physical CPU appear as two or more logical CPUs.</a:t>
            </a:r>
            <a:endParaRPr lang="en-US" sz="1200" kern="1200" baseline="0" dirty="0" smtClean="0">
              <a:solidFill>
                <a:schemeClr val="tx1"/>
              </a:solidFill>
              <a:latin typeface="Calibri" pitchFamily="34" charset="0"/>
              <a:ea typeface="+mn-ea"/>
              <a:cs typeface="+mn-cs"/>
            </a:endParaRPr>
          </a:p>
          <a:p>
            <a:r>
              <a:rPr lang="en-US" sz="1200" kern="1200" baseline="0" dirty="0" smtClean="0">
                <a:solidFill>
                  <a:schemeClr val="tx1"/>
                </a:solidFill>
                <a:latin typeface="Calibri" pitchFamily="34" charset="0"/>
                <a:ea typeface="+mn-ea"/>
                <a:cs typeface="+mn-cs"/>
              </a:rPr>
              <a:t>Today’s</a:t>
            </a:r>
            <a:r>
              <a:rPr lang="en-US" sz="1200" kern="1200" dirty="0" smtClean="0">
                <a:solidFill>
                  <a:schemeClr val="tx1"/>
                </a:solidFill>
                <a:latin typeface="Calibri" pitchFamily="34" charset="0"/>
                <a:ea typeface="+mn-ea"/>
                <a:cs typeface="+mn-cs"/>
              </a:rPr>
              <a:t> data centers deploy servers with multi core and hyper-threading features in their environment. </a:t>
            </a:r>
            <a:r>
              <a:rPr lang="en-US" sz="1200" kern="1200" baseline="0" dirty="0" smtClean="0">
                <a:solidFill>
                  <a:schemeClr val="tx1"/>
                </a:solidFill>
                <a:latin typeface="Calibri" pitchFamily="34" charset="0"/>
                <a:ea typeface="+mn-ea"/>
                <a:cs typeface="+mn-cs"/>
              </a:rPr>
              <a:t>The role of the hypervisor scheduler is to assign a physical CPU resource to the virtual CPU in a way that meets system objectives, such as responsiveness, throughput, and utilization. A conventional Operating </a:t>
            </a:r>
            <a:r>
              <a:rPr lang="en-US" dirty="0" smtClean="0"/>
              <a:t>S</a:t>
            </a:r>
            <a:r>
              <a:rPr lang="en-US" sz="1200" kern="1200" baseline="0" dirty="0" smtClean="0">
                <a:solidFill>
                  <a:schemeClr val="tx1"/>
                </a:solidFill>
                <a:latin typeface="Calibri" pitchFamily="34" charset="0"/>
                <a:ea typeface="+mn-ea"/>
                <a:cs typeface="+mn-cs"/>
              </a:rPr>
              <a:t>ystem schedules a process or thread on a CPU, while a hypervisor schedules virtual CPUs of virtual machines on the physical machines.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hypervisor</a:t>
            </a:r>
            <a:r>
              <a:rPr lang="en-US" baseline="0" dirty="0" smtClean="0"/>
              <a:t> supports </a:t>
            </a:r>
            <a:r>
              <a:rPr lang="en-US" dirty="0" smtClean="0"/>
              <a:t>and optimizes the CPU resources using </a:t>
            </a:r>
            <a:r>
              <a:rPr lang="en-US" baseline="0" dirty="0" smtClean="0"/>
              <a:t>modern CPU features such as multi-core and hyper-threading. </a:t>
            </a:r>
            <a:r>
              <a:rPr lang="en-US" dirty="0" smtClean="0"/>
              <a:t>T</a:t>
            </a:r>
            <a:r>
              <a:rPr lang="en-US" baseline="0" dirty="0" smtClean="0"/>
              <a:t>hey also support CPU load balancing, which</a:t>
            </a:r>
            <a:r>
              <a:rPr lang="en-US" dirty="0" smtClean="0"/>
              <a:t> is </a:t>
            </a:r>
            <a:r>
              <a:rPr lang="en-US" baseline="0" dirty="0" smtClean="0"/>
              <a:t>discussed later.</a:t>
            </a:r>
            <a:endParaRPr lang="en-US" dirty="0" smtClean="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A7B67331-B193-4C07-A248-F1CAF153C01F}"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US" dirty="0" smtClean="0"/>
              <a:t>Multi-core CPUs provide many advantages to a hypervisor that performs multitasking of virtual machines. A dual-core CPU, for example, can provide almost double the performance of a single-core CPU by allowing two virtual CPUs to execute at the same time.</a:t>
            </a:r>
          </a:p>
          <a:p>
            <a:r>
              <a:rPr lang="en-US" dirty="0" smtClean="0"/>
              <a:t>Intel and AMD have developed CPUs that combine two or more cores into a single integrated circuit, called a socket in this discussion. </a:t>
            </a:r>
          </a:p>
          <a:p>
            <a:pPr>
              <a:defRPr/>
            </a:pPr>
            <a:r>
              <a:rPr lang="en-US" dirty="0" smtClean="0"/>
              <a:t>A</a:t>
            </a:r>
            <a:r>
              <a:rPr lang="en-US" baseline="0" dirty="0" smtClean="0"/>
              <a:t> hypervisor</a:t>
            </a:r>
            <a:r>
              <a:rPr lang="en-US" dirty="0" smtClean="0"/>
              <a:t> running on a physical machine can have </a:t>
            </a:r>
            <a:r>
              <a:rPr lang="en-US" baseline="0" dirty="0" smtClean="0"/>
              <a:t>single core, dual core, or quad core CPUs. V</a:t>
            </a:r>
            <a:r>
              <a:rPr lang="en-US" dirty="0" smtClean="0"/>
              <a:t>irtual machines can be configured with one or more virtual CPUs. When a virtual machine is scheduled, its virtual CPUs are scheduled to run on a physical CPU by the hypervisor. To maximize the overall utilization and performance, a hypervisor scheduler optimizes the placement of virtual CPUs onto different sockets.</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329A0EFA-C5AB-4A02-BEB5-4F6155AF9C9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Calibri" pitchFamily="34" charset="0"/>
                <a:ea typeface="+mn-ea"/>
                <a:cs typeface="+mn-cs"/>
              </a:rPr>
              <a:t>Hyper-threading makes a physical CPU appear as two or more Logical CPUs (LCPUs), allowing the operating system (OS) to schedule two threads or processes simultaneously. The two threads</a:t>
            </a:r>
            <a:r>
              <a:rPr lang="en-US" sz="1200" b="0" kern="1200" baseline="0" dirty="0" smtClean="0">
                <a:solidFill>
                  <a:schemeClr val="tx1"/>
                </a:solidFill>
                <a:latin typeface="Calibri" pitchFamily="34" charset="0"/>
                <a:ea typeface="+mn-ea"/>
                <a:cs typeface="+mn-cs"/>
              </a:rPr>
              <a:t> cannot be executed at the same time because t</a:t>
            </a:r>
            <a:r>
              <a:rPr lang="en-US" sz="1200" b="0" kern="1200" dirty="0" smtClean="0">
                <a:solidFill>
                  <a:schemeClr val="tx1"/>
                </a:solidFill>
                <a:latin typeface="Calibri" pitchFamily="34" charset="0"/>
                <a:ea typeface="+mn-ea"/>
                <a:cs typeface="+mn-cs"/>
              </a:rPr>
              <a:t>he two logical CPUs share a single set of physical resources.</a:t>
            </a:r>
            <a:r>
              <a:rPr lang="en-US" sz="1200" b="0" kern="1200" baseline="0" dirty="0" smtClean="0">
                <a:solidFill>
                  <a:schemeClr val="tx1"/>
                </a:solidFill>
                <a:latin typeface="Calibri" pitchFamily="34" charset="0"/>
                <a:ea typeface="+mn-ea"/>
                <a:cs typeface="+mn-cs"/>
              </a:rPr>
              <a:t> </a:t>
            </a:r>
            <a:r>
              <a:rPr lang="en-US" sz="1200" b="0" kern="1200" dirty="0" smtClean="0">
                <a:solidFill>
                  <a:schemeClr val="tx1"/>
                </a:solidFill>
                <a:latin typeface="Calibri" pitchFamily="34" charset="0"/>
                <a:ea typeface="+mn-ea"/>
                <a:cs typeface="+mn-cs"/>
              </a:rPr>
              <a:t>When physical resources are not in use by the current thread in a physical CPU, especially when the processor is stalled (due to a cache miss or data dependency), a hyper-threading-enabled CPU can use those execution resources to execute another scheduled task. </a:t>
            </a:r>
          </a:p>
          <a:p>
            <a:pPr>
              <a:defRPr/>
            </a:pPr>
            <a:r>
              <a:rPr lang="en-US" b="0" dirty="0" smtClean="0"/>
              <a:t>When a hypervisor</a:t>
            </a:r>
            <a:r>
              <a:rPr lang="en-US" b="0" baseline="0" dirty="0" smtClean="0"/>
              <a:t> runs on a hyper-threading enabled CPU, it provides improved performance and utilization. </a:t>
            </a:r>
            <a:endParaRPr lang="en-US" b="0" dirty="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1248629C-F1D4-4798-A24D-6D67990FE20E}"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trike="noStrike" dirty="0" smtClean="0"/>
              <a:t>Virtualization is the first step towards building a cloud infrastructure. Transforming</a:t>
            </a:r>
            <a:r>
              <a:rPr lang="en-US" strike="noStrike" baseline="0" dirty="0" smtClean="0"/>
              <a:t> </a:t>
            </a:r>
            <a:r>
              <a:rPr lang="en-US" strike="noStrike" dirty="0" smtClean="0"/>
              <a:t>a Classic Data Center (CDC) into a Virtualized </a:t>
            </a:r>
            <a:r>
              <a:rPr lang="en-US" dirty="0" smtClean="0"/>
              <a:t>D</a:t>
            </a:r>
            <a:r>
              <a:rPr lang="en-US" strike="noStrike" dirty="0" smtClean="0"/>
              <a:t>ata</a:t>
            </a:r>
            <a:r>
              <a:rPr lang="en-US" strike="noStrike" baseline="0" dirty="0" smtClean="0"/>
              <a:t> </a:t>
            </a:r>
            <a:r>
              <a:rPr lang="en-US" dirty="0" smtClean="0"/>
              <a:t>C</a:t>
            </a:r>
            <a:r>
              <a:rPr lang="en-US" strike="noStrike" baseline="0" dirty="0" smtClean="0"/>
              <a:t>enter </a:t>
            </a:r>
            <a:r>
              <a:rPr lang="en-US" b="0" strike="noStrike" baseline="0" dirty="0" smtClean="0"/>
              <a:t>(VDC) </a:t>
            </a:r>
            <a:r>
              <a:rPr lang="en-US" strike="noStrike" baseline="0" dirty="0" smtClean="0"/>
              <a:t>requires virtualizing the core elements of the data center. </a:t>
            </a:r>
            <a:r>
              <a:rPr lang="en-US" sz="1200" b="0" dirty="0" smtClean="0">
                <a:solidFill>
                  <a:srgbClr val="262626"/>
                </a:solidFill>
              </a:rPr>
              <a:t>A phased approach to virtualize an infrastructure enables a smooth transition from Classic </a:t>
            </a:r>
            <a:r>
              <a:rPr lang="en-US" dirty="0" smtClean="0">
                <a:solidFill>
                  <a:srgbClr val="262626"/>
                </a:solidFill>
              </a:rPr>
              <a:t>D</a:t>
            </a:r>
            <a:r>
              <a:rPr lang="en-US" sz="1200" b="0" dirty="0" smtClean="0">
                <a:solidFill>
                  <a:srgbClr val="262626"/>
                </a:solidFill>
              </a:rPr>
              <a:t>ata </a:t>
            </a:r>
            <a:r>
              <a:rPr lang="en-US" dirty="0" smtClean="0">
                <a:solidFill>
                  <a:srgbClr val="262626"/>
                </a:solidFill>
              </a:rPr>
              <a:t>C</a:t>
            </a:r>
            <a:r>
              <a:rPr lang="en-US" sz="1200" b="0" dirty="0" smtClean="0">
                <a:solidFill>
                  <a:srgbClr val="262626"/>
                </a:solidFill>
              </a:rPr>
              <a:t>enter to Virtualized</a:t>
            </a:r>
            <a:r>
              <a:rPr lang="en-US" sz="1200" b="0" baseline="0" dirty="0" smtClean="0">
                <a:solidFill>
                  <a:srgbClr val="262626"/>
                </a:solidFill>
              </a:rPr>
              <a:t> </a:t>
            </a:r>
            <a:r>
              <a:rPr lang="en-US" dirty="0" smtClean="0">
                <a:solidFill>
                  <a:srgbClr val="262626"/>
                </a:solidFill>
              </a:rPr>
              <a:t>D</a:t>
            </a:r>
            <a:r>
              <a:rPr lang="en-US" sz="1200" b="0" baseline="0" dirty="0" smtClean="0">
                <a:solidFill>
                  <a:srgbClr val="262626"/>
                </a:solidFill>
              </a:rPr>
              <a:t>ata </a:t>
            </a:r>
            <a:r>
              <a:rPr lang="en-US" dirty="0" smtClean="0">
                <a:solidFill>
                  <a:srgbClr val="262626"/>
                </a:solidFill>
              </a:rPr>
              <a:t>C</a:t>
            </a:r>
            <a:r>
              <a:rPr lang="en-US" sz="1200" b="0" baseline="0" dirty="0" smtClean="0">
                <a:solidFill>
                  <a:srgbClr val="262626"/>
                </a:solidFill>
              </a:rPr>
              <a:t>enter </a:t>
            </a:r>
            <a:r>
              <a:rPr lang="en-US" sz="1200" b="0" dirty="0" smtClean="0">
                <a:solidFill>
                  <a:srgbClr val="262626"/>
                </a:solidFill>
              </a:rPr>
              <a:t>.</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8BCFBF39-8BD4-417D-8176-F535BC8332E7}"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kern="1200" dirty="0" smtClean="0">
                <a:solidFill>
                  <a:schemeClr val="tx1"/>
                </a:solidFill>
                <a:latin typeface="Calibri" pitchFamily="34" charset="0"/>
                <a:ea typeface="+mn-ea"/>
                <a:cs typeface="+mn-cs"/>
              </a:rPr>
              <a:t>When a hypervisor is running on multi-processor and hyper-threading-enabled compute systems</a:t>
            </a:r>
            <a:r>
              <a:rPr lang="en-US" dirty="0" smtClean="0"/>
              <a:t>, balancing the load across CPUs is critical to the performance. In this environment, load balancing is achieved by migrating a thread from one logical CPU (over utilized) to another (under utilized) to keep the load balanced. The hypervisor intelligently manages the CPU load by spreading it smoothly across the CPU cores in the compute system. At regular intervals, the hypervisor looks to migrate the CPU of a virtual machine (virtual CPU) from one logical CPU to another to keep the load balanced. </a:t>
            </a:r>
          </a:p>
          <a:p>
            <a:r>
              <a:rPr lang="en-US" dirty="0" smtClean="0"/>
              <a:t>If the logical CPU has no work assigned, it is put into a halted state. This action frees its physical resources and allows the virtual machine running on the logical CPU of the same core to use all the physical resources of that core.</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B0E09217-496C-4CDE-AFA5-6107C8736566}"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4" name="Rectangle 3"/>
          <p:cNvSpPr>
            <a:spLocks noGrp="1" noChangeAspect="1" noChangeArrowheads="1"/>
          </p:cNvSpPr>
          <p:nvPr>
            <p:ph type="body" idx="1"/>
          </p:nvPr>
        </p:nvSpPr>
        <p:spPr bwMode="auto">
          <a:noFill/>
        </p:spPr>
        <p:txBody>
          <a:bodyPr wrap="square" numCol="1" anchor="t" anchorCtr="0" compatLnSpc="1">
            <a:prstTxWarp prst="textNoShape">
              <a:avLst/>
            </a:prstTxWarp>
          </a:bodyPr>
          <a:lstStyle/>
          <a:p>
            <a:r>
              <a:rPr lang="en-US" dirty="0" smtClean="0"/>
              <a:t>The hypervisor manages the physical memory of compute systems. A part of memory is consumed by the hypervisor and rest of the memory is available for virtual machines (VMs). </a:t>
            </a:r>
          </a:p>
          <a:p>
            <a:r>
              <a:rPr lang="en-US" dirty="0" smtClean="0"/>
              <a:t>Hypervisor allows configuring more memory to the virtual machines than what is physically available. This is known as </a:t>
            </a:r>
            <a:r>
              <a:rPr lang="en-US" dirty="0" err="1" smtClean="0"/>
              <a:t>overcommitment</a:t>
            </a:r>
            <a:r>
              <a:rPr lang="en-US" dirty="0" smtClean="0"/>
              <a:t> of memory. Memory </a:t>
            </a:r>
            <a:r>
              <a:rPr lang="en-US" dirty="0" err="1" smtClean="0"/>
              <a:t>overcommitment</a:t>
            </a:r>
            <a:r>
              <a:rPr lang="en-US" dirty="0" smtClean="0"/>
              <a:t> is allowed because, typically, some virtual machines are lightly loaded, compared to others. Their memory may be used infrequently, and much of the time, their memory remains idle. Memory </a:t>
            </a:r>
            <a:r>
              <a:rPr lang="en-US" dirty="0" err="1" smtClean="0"/>
              <a:t>overcommitment</a:t>
            </a:r>
            <a:r>
              <a:rPr lang="en-US" dirty="0" smtClean="0"/>
              <a:t> allows the hypervisor to use memory reclamation techniques to take the inactive or unused memory away from the idle virtual machines and give it to other virtual machines that will actively use it.</a:t>
            </a:r>
          </a:p>
          <a:p>
            <a:r>
              <a:rPr lang="en-US" dirty="0" smtClean="0"/>
              <a:t>For example, consider</a:t>
            </a:r>
            <a:r>
              <a:rPr lang="en-US" baseline="0" dirty="0" smtClean="0"/>
              <a:t> </a:t>
            </a:r>
            <a:r>
              <a:rPr lang="en-US" dirty="0" smtClean="0"/>
              <a:t>a physical machine with 4GB physical memory running three virtual machines with 2GB VM memory each. Without memory overcommitment, only one virtual machine can be run because the hypervisor cannot reserve the physical memory for more than one virtual machine. This is because a hypervisor will consume some memory space and each virtual machine has a memory overhead.</a:t>
            </a:r>
            <a:endParaRPr lang="en-US" b="1" u="sng" dirty="0" smtClean="0"/>
          </a:p>
          <a:p>
            <a:r>
              <a:rPr lang="en-US" dirty="0" smtClean="0"/>
              <a:t>In order to effectively support memory overcommitment, the hypervisor must provide efficient physical memory reclamation techniques. A hypervisor supports three techniques to reclaim memory: transparent page sharing, ballooning, and memory swapping.</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A6110383-F661-478F-8442-50B54178A43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spect="1" noChangeArrowheads="1"/>
          </p:cNvSpPr>
          <p:nvPr>
            <p:ph type="body" idx="1"/>
          </p:nvPr>
        </p:nvSpPr>
        <p:spPr>
          <a:ln/>
        </p:spPr>
        <p:txBody>
          <a:bodyPr wrap="square" numCol="1" anchor="t" anchorCtr="0" compatLnSpc="1">
            <a:prstTxWarp prst="textNoShape">
              <a:avLst/>
            </a:prstTxWarp>
            <a:normAutofit/>
          </a:bodyPr>
          <a:lstStyle/>
          <a:p>
            <a:pPr eaLnBrk="1" hangingPunct="1"/>
            <a:r>
              <a:rPr lang="en-US" dirty="0" smtClean="0"/>
              <a:t>When multiple virtual machines (VMs) are running, some of them may have identical sets of memory content. This presents opportunities to share memory across virtual machines (as well as to share within a single virtual machine). For example, several virtual machines may run the same guest operating system, have the same applications, or contain the same user data. With page sharing, the hypervisor can reclaim the redundant copies and keep only one copy, which is shared by multiple virtual machines in the physical memory. As a result, the total amount of physical memory consumed by virtual machines is reduced and</a:t>
            </a:r>
            <a:r>
              <a:rPr lang="en-US" baseline="0" dirty="0" smtClean="0"/>
              <a:t> </a:t>
            </a:r>
            <a:r>
              <a:rPr lang="en-US" dirty="0" smtClean="0"/>
              <a:t>memory </a:t>
            </a:r>
            <a:r>
              <a:rPr lang="en-US" dirty="0" err="1" smtClean="0"/>
              <a:t>overcommitment</a:t>
            </a:r>
            <a:r>
              <a:rPr lang="en-US" dirty="0" smtClean="0"/>
              <a:t> becomes</a:t>
            </a:r>
            <a:r>
              <a:rPr lang="en-US" baseline="0" dirty="0" smtClean="0"/>
              <a:t> </a:t>
            </a:r>
            <a:r>
              <a:rPr lang="en-US" dirty="0" smtClean="0"/>
              <a:t>possible.</a:t>
            </a:r>
          </a:p>
          <a:p>
            <a:pPr eaLnBrk="1" hangingPunct="1"/>
            <a:r>
              <a:rPr lang="en-US" dirty="0" smtClean="0"/>
              <a:t>A hypervisor identifies redundant page copies by their contents. This means that pages with identical content can be shared regardless of when, where, and how those contents are generated. The hypervisor scans the content of VM memory for sharing opportunities. </a:t>
            </a:r>
          </a:p>
          <a:p>
            <a:r>
              <a:rPr lang="en-US" dirty="0" smtClean="0"/>
              <a:t>After</a:t>
            </a:r>
            <a:r>
              <a:rPr lang="en-US" baseline="0" dirty="0" smtClean="0"/>
              <a:t> </a:t>
            </a:r>
            <a:r>
              <a:rPr lang="en-US" dirty="0" smtClean="0"/>
              <a:t>the candidate virtual machine page content is confirmed to match the content of an existing physical page, the virtual machine memory pointer is updated to point to the shared location, and the redundant physical memory copy is reclaimed. This mapping process is invisible to the virtual machine. </a:t>
            </a:r>
          </a:p>
          <a:p>
            <a:r>
              <a:rPr lang="en-US" dirty="0" smtClean="0"/>
              <a:t>When a write occurs on the shared page, the standard Copy-on-Write (CoW) technique is used to handle these writes. Any attempt to write to the shared pages will generate a minor page fault. After a page fault occurs, the hypervisor will transparently create a private copy of the page for that virtual machine. It remaps the pointer to this private copy of the virtual machines. In this way, virtual machines can safely modify the shared pages without disrupting other virtual machines sharing that memory.</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C0E957F5-2ED1-4FD4-923D-747F55A86F7C}"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0" name="Rectangle 3"/>
          <p:cNvSpPr>
            <a:spLocks noGrp="1" noChangeAspect="1" noChangeArrowheads="1"/>
          </p:cNvSpPr>
          <p:nvPr>
            <p:ph type="body" idx="1"/>
          </p:nvPr>
        </p:nvSpPr>
        <p:spPr bwMode="auto">
          <a:noFill/>
        </p:spPr>
        <p:txBody>
          <a:bodyPr wrap="square" numCol="1" anchor="t" anchorCtr="0" compatLnSpc="1">
            <a:prstTxWarp prst="textNoShape">
              <a:avLst/>
            </a:prstTxWarp>
            <a:normAutofit lnSpcReduction="10000"/>
          </a:bodyPr>
          <a:lstStyle/>
          <a:p>
            <a:pPr>
              <a:lnSpc>
                <a:spcPct val="110000"/>
              </a:lnSpc>
            </a:pPr>
            <a:r>
              <a:rPr lang="en-US" dirty="0" smtClean="0"/>
              <a:t>Ballooning is a completely different memory reclamation technique, compared to page sharing. When a virtual machine (VM) must yield memory, the best thing is to let the guest operating system of the VM select the memory pages to give up. The virtual machine knows which pages have been least recently used and can be freed up. Ballooning technique makes the guest operating system free some of the virtual machine memory. </a:t>
            </a:r>
          </a:p>
          <a:p>
            <a:pPr>
              <a:lnSpc>
                <a:spcPct val="110000"/>
              </a:lnSpc>
            </a:pPr>
            <a:r>
              <a:rPr lang="en-US" dirty="0" smtClean="0"/>
              <a:t>The </a:t>
            </a:r>
            <a:r>
              <a:rPr lang="en-US" i="0" dirty="0" smtClean="0"/>
              <a:t>balloon driver is installed in the guest operating system as a pseudo-device driver and communicates with the hypervisor. </a:t>
            </a:r>
            <a:r>
              <a:rPr lang="en-US" dirty="0" smtClean="0"/>
              <a:t>The guest operating system is aware of the fact that the balloon driver is installed but not aware of its purpose. </a:t>
            </a:r>
            <a:r>
              <a:rPr lang="en-US" i="0" dirty="0" smtClean="0"/>
              <a:t>The driver’s</a:t>
            </a:r>
            <a:r>
              <a:rPr lang="en-US" dirty="0" smtClean="0"/>
              <a:t> function is to demand memory from the guest operating system and later to relinquish it under the control of the hypervisor. The guest operating system is not aware of the communication taking place between the balloon driver and the hypervisor. </a:t>
            </a:r>
          </a:p>
          <a:p>
            <a:pPr>
              <a:lnSpc>
                <a:spcPct val="110000"/>
              </a:lnSpc>
            </a:pPr>
            <a:r>
              <a:rPr lang="en-US" dirty="0" smtClean="0"/>
              <a:t>When a compute is not under memory pressure, no virtual machine’s balloon is inflated. But when memory becomes scarce, the hypervisor chooses a virtual machine and inflates its balloon. It instructs the balloon driver in the virtual machine to demand memory from the guest operating system. The guest operating system complies by yielding memory, according to its own algorithms. The hypervisor can assign the relinquished pages to other virtual machines that require more memory.</a:t>
            </a:r>
          </a:p>
          <a:p>
            <a:pPr>
              <a:lnSpc>
                <a:spcPct val="110000"/>
              </a:lnSpc>
            </a:pPr>
            <a:r>
              <a:rPr lang="en-US" dirty="0" smtClean="0"/>
              <a:t>The hypervisor can safely reclaim this physical memory because neither the balloon driver nor the guest operating system relies on the contents of these pages. This means that no processes in the virtual machine will intentionally access those pages to read or write. If any of these pages are re-accessed by the virtual machine for some reason, the hypervisor will treat it as normal virtual machine memory allocation and allocate a new physical page for that virtual machine. </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E64C16D2-4F69-4EAE-A257-55869F011DB0}"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As a last effort to manage excessively overcommitted physical memory, the hypervisor will swap the virtual machine’s (VM’s) memory content to their swap files. When virtual machines are powered on, the hypervisor creates  and assigns one swap file to each virtual machine. This swap file stores the virtual machine’s memory contents. If a physical machine cannot get enough memory through page sharing and memory ballooning, the hypervisor forcibly reclaims memory from virtual machines by memory swapping. The hypervisor copies the VM page contents</a:t>
            </a:r>
            <a:r>
              <a:rPr lang="en-US" baseline="0" dirty="0" smtClean="0"/>
              <a:t> to their </a:t>
            </a:r>
            <a:r>
              <a:rPr lang="en-US" dirty="0" smtClean="0"/>
              <a:t>corresponding swap files before assigning the pages to the virtual machines that need memory. </a:t>
            </a:r>
          </a:p>
          <a:p>
            <a:r>
              <a:rPr lang="en-US" dirty="0" smtClean="0"/>
              <a:t>The swap file size is determined by the difference between the virtual machine’s configured memory (or its memory limit) and its reservation.</a:t>
            </a:r>
          </a:p>
          <a:p>
            <a:r>
              <a:rPr lang="en-US" dirty="0" smtClean="0"/>
              <a:t>Whenever a swap file is actively used, performance is severely penalized. When the virtual machine is powered off, the swap file of that virtual machine is deleted. When the virtual machine is powered back on, the swap file for that virtual machine is re-created.</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F7B25D2A-9A36-4B88-BEAF-208AAEE21001}"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A850EC0-09AC-4ACB-89FC-62ED90F80669}" type="slidenum">
              <a:rPr lang="en-US"/>
              <a:pPr/>
              <a:t>35</a:t>
            </a:fld>
            <a:endParaRPr lang="en-US"/>
          </a:p>
        </p:txBody>
      </p:sp>
      <p:sp>
        <p:nvSpPr>
          <p:cNvPr id="29698" name="Slide Image Placeholder 1"/>
          <p:cNvSpPr>
            <a:spLocks noGrp="1" noRot="1" noChangeAspect="1" noTextEdit="1"/>
          </p:cNvSpPr>
          <p:nvPr>
            <p:ph type="sldImg"/>
          </p:nvPr>
        </p:nvSpPr>
        <p:spPr>
          <a:xfrm>
            <a:off x="1017588" y="579438"/>
            <a:ext cx="5200650" cy="3900487"/>
          </a:xfrm>
          <a:ln/>
        </p:spPr>
      </p:sp>
      <p:sp>
        <p:nvSpPr>
          <p:cNvPr id="29699" name="Notes Placeholder 2"/>
          <p:cNvSpPr>
            <a:spLocks noGrp="1"/>
          </p:cNvSpPr>
          <p:nvPr>
            <p:ph type="body" idx="1"/>
          </p:nvPr>
        </p:nvSpPr>
        <p:spPr>
          <a:xfrm>
            <a:off x="487136" y="4640506"/>
            <a:ext cx="6340930" cy="4560086"/>
          </a:xfrm>
          <a:noFill/>
        </p:spPr>
        <p:txBody>
          <a:bodyPr/>
          <a:lstStyle/>
          <a:p>
            <a:r>
              <a:rPr lang="en-US" baseline="0" dirty="0" smtClean="0">
                <a:latin typeface="Calibri" pitchFamily="34" charset="0"/>
              </a:rPr>
              <a:t>Understanding virtual machine affinity is very important, especially when considering VM migrations within a virtualized data center or to the Cloud. VM affinity can be classified as affinity between individual VMs, and affinity between a VM and a hypervisor in a clustered server environment . </a:t>
            </a:r>
          </a:p>
          <a:p>
            <a:r>
              <a:rPr lang="en-US" baseline="0" dirty="0" smtClean="0">
                <a:latin typeface="Calibri" pitchFamily="34" charset="0"/>
              </a:rPr>
              <a:t>Affinity between virtual machines specifies that either the selected virtual machines be placed on the same host (affinity) or on different hosts (anti-affinity). Keeping virtual machines together may be beneficial in terms of performance, if VMs are communicating heavily with one another. Conversely, anti-affinity requires selected VMs to be placed on different hypervisors, probably for availability or load balancing reasons. </a:t>
            </a:r>
          </a:p>
          <a:p>
            <a:r>
              <a:rPr lang="en-US" baseline="0" dirty="0" smtClean="0">
                <a:latin typeface="Calibri" pitchFamily="34" charset="0"/>
              </a:rPr>
              <a:t>VM to hypervisor (or physical server) affinity relationship specifies whether a virtual machine can be placed only on a particular physical server or it is allowed to migrate on a different server, if required. </a:t>
            </a:r>
          </a:p>
          <a:p>
            <a:r>
              <a:rPr lang="en-US" i="1" baseline="0" dirty="0" smtClean="0">
                <a:latin typeface="Calibri" pitchFamily="34" charset="0"/>
              </a:rPr>
              <a:t>Please note, this cluster is a collection of hypervisors and associated virtual machines with shared resources. </a:t>
            </a:r>
            <a:endParaRPr lang="en-US" b="1" i="1" u="sng" baseline="0" dirty="0" smtClean="0">
              <a:latin typeface="Calibri" pitchFamily="34" charset="0"/>
            </a:endParaRPr>
          </a:p>
        </p:txBody>
      </p:sp>
      <p:sp>
        <p:nvSpPr>
          <p:cNvPr id="4" name="Footer Placeholder 3"/>
          <p:cNvSpPr txBox="1">
            <a:spLocks noGrp="1"/>
          </p:cNvSpPr>
          <p:nvPr/>
        </p:nvSpPr>
        <p:spPr bwMode="auto">
          <a:xfrm>
            <a:off x="0" y="9281011"/>
            <a:ext cx="4550953" cy="320189"/>
          </a:xfrm>
          <a:prstGeom prst="rect">
            <a:avLst/>
          </a:prstGeom>
          <a:noFill/>
          <a:ln w="9525">
            <a:noFill/>
            <a:miter lim="800000"/>
            <a:headEnd/>
            <a:tailEnd/>
          </a:ln>
        </p:spPr>
        <p:txBody>
          <a:bodyPr lIns="96661" tIns="48331" rIns="96661" bIns="48331" anchor="b"/>
          <a:lstStyle/>
          <a:p>
            <a:pPr algn="l" defTabSz="966788"/>
            <a:r>
              <a:rPr lang="en-US" sz="1000" dirty="0">
                <a:latin typeface="MetaNormalLF-Roman" pitchFamily="34" charset="0"/>
              </a:rPr>
              <a:t>Copyright © 2011 EMC Corporation. Do not Copy - All Rights Reserved.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Virtualized Data Center (VDC) can have several </a:t>
            </a:r>
            <a:r>
              <a:rPr lang="en-US" baseline="0" dirty="0" smtClean="0"/>
              <a:t>physical</a:t>
            </a:r>
            <a:r>
              <a:rPr lang="en-US" dirty="0" smtClean="0"/>
              <a:t> </a:t>
            </a:r>
            <a:r>
              <a:rPr lang="en-US" baseline="0" dirty="0" smtClean="0"/>
              <a:t>machines running hypervisors. The resource management tool provides the ability to manage these physical machines centrally. Resource management tools, which run on a management server, enable pooling of resources and allocating capacity to VMs. It communicates with hypervisors to perform management operations. </a:t>
            </a:r>
            <a:r>
              <a:rPr lang="en-US" kern="1200" baseline="0" dirty="0" smtClean="0">
                <a:solidFill>
                  <a:schemeClr val="tx1"/>
                </a:solidFill>
                <a:latin typeface="Calibri" pitchFamily="34" charset="0"/>
                <a:ea typeface="+mn-ea"/>
                <a:cs typeface="+mn-cs"/>
              </a:rPr>
              <a:t>It provides administrators better control, simplified day-to-day tasks, and reduced complexity and cost of managing an IT environment. It also provides operational automation that allows task scheduling and alerting to improve responsiveness to business needs and prioritizes actions requiring the most urgent attention.</a:t>
            </a:r>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A7B67331-B193-4C07-A248-F1CAF153C01F}"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lesson covers the conversion of a physical machine to a Virtual Machine (VM), the steps required to perform the conversion, the options and processes, and the key conversion considerations.</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73AD34A8-426C-4AFC-81EA-1D4CF41BF46F}" type="slidenum">
              <a:rPr lang="en-US"/>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65200"/>
            <a:r>
              <a:rPr lang="en-US" dirty="0" smtClean="0"/>
              <a:t>Physical to virtual machine (VM) conversion is a process through which a physical machine is converted into a virtual machine. When converting a physical machine, the “Converter Application” (Converter) clones data on the hard disk of the source machine and transfers that data to the destination virtual disk. Cloning is the process of creating a cloned disk, where the cloned disk is a virtual disk that is an exact copy of the source physical disk.</a:t>
            </a:r>
          </a:p>
          <a:p>
            <a:pPr defTabSz="965200"/>
            <a:r>
              <a:rPr lang="en-US" dirty="0" smtClean="0"/>
              <a:t>After cloning is complete, system reconfiguration steps are performed to configure the destination virtual machine. System reconfiguration is the process of configuring the migrated operating system to enable it to function on a virtual hardware. This configuration is performed on the target virtual disk after cloning, and enables the target virtual disk to function as a bootable system disk in a virtual machine. </a:t>
            </a:r>
          </a:p>
          <a:p>
            <a:pPr defTabSz="965200"/>
            <a:r>
              <a:rPr lang="en-US" dirty="0" smtClean="0"/>
              <a:t>Because the migration process is non-destructive to the source, it can continue to be in use after the conversion is complete. </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684996A3-BAE0-4D86-BF5C-2EA916F9EC0C}"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marL="241300" indent="-241300"/>
            <a:r>
              <a:rPr lang="en-US" dirty="0" smtClean="0"/>
              <a:t>This slide lists the benefits offered by P2V conversion.</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4C0A7505-AE1E-4F2B-817A-18A74731735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lesson covers compute virtualization, the drivers and benefits</a:t>
            </a:r>
            <a:r>
              <a:rPr lang="en-US" baseline="0" dirty="0" smtClean="0"/>
              <a:t> of </a:t>
            </a:r>
            <a:r>
              <a:rPr lang="en-US" dirty="0" smtClean="0"/>
              <a:t>compute</a:t>
            </a:r>
            <a:r>
              <a:rPr lang="en-US" baseline="0" dirty="0" smtClean="0"/>
              <a:t> virtualization, hypervisor, and different types of hypervisors.</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80D72A9-6280-4B58-8D72-E392EFEB39B9}" type="slidenum">
              <a:rPr lang="en-US"/>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The P2V “converter application” consists of three components: converter server, converter agent, and converter boot CD.</a:t>
            </a:r>
          </a:p>
          <a:p>
            <a:pPr marL="241653" indent="-241653">
              <a:buFont typeface="+mj-lt"/>
              <a:buAutoNum type="arabicPeriod"/>
              <a:defRPr/>
            </a:pPr>
            <a:r>
              <a:rPr lang="en-US" dirty="0" smtClean="0"/>
              <a:t>A converter server is an application that is loaded on a separate physical machine.</a:t>
            </a:r>
            <a:r>
              <a:rPr lang="en-US" baseline="0" dirty="0" smtClean="0"/>
              <a:t> I</a:t>
            </a:r>
            <a:r>
              <a:rPr lang="en-US" dirty="0" smtClean="0"/>
              <a:t>t controls the conversion process in a hot mode (when the source machine is running its operating system). While performing the conversion, the converter server pushes and installs a converter agent on the source physical machine that needs conversion.</a:t>
            </a:r>
          </a:p>
          <a:p>
            <a:pPr marL="241653" indent="-241653">
              <a:buFont typeface="+mj-lt"/>
              <a:buAutoNum type="arabicPeriod"/>
              <a:defRPr/>
            </a:pPr>
            <a:r>
              <a:rPr lang="en-US" dirty="0" smtClean="0"/>
              <a:t>A converter agent is responsible for performing the physical to virtual machine conversion. This agent is installed on the physical machine only for hot conversion.</a:t>
            </a:r>
          </a:p>
          <a:p>
            <a:pPr marL="241653" indent="-241653">
              <a:buFont typeface="+mj-lt"/>
              <a:buAutoNum type="arabicPeriod"/>
              <a:defRPr/>
            </a:pPr>
            <a:r>
              <a:rPr lang="en-US" dirty="0" smtClean="0"/>
              <a:t>A converter boot CD is a bootable CD with its operating system and converter application on it. This CD is used to perform cold conversion (when the source machine is not running its operating system).</a:t>
            </a:r>
            <a:endParaRPr lang="en-US" dirty="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1DEA0595-BCF3-42FC-A3C9-9CAFDCDB4687}"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There are two ways to migrate</a:t>
            </a:r>
            <a:r>
              <a:rPr lang="en-US" baseline="0" dirty="0" smtClean="0"/>
              <a:t> from </a:t>
            </a:r>
            <a:r>
              <a:rPr lang="en-US" dirty="0" smtClean="0"/>
              <a:t>physical machine to virtual machine (VM).</a:t>
            </a:r>
            <a:r>
              <a:rPr lang="en-US" baseline="0" dirty="0" smtClean="0"/>
              <a:t> </a:t>
            </a:r>
            <a:r>
              <a:rPr lang="en-US" dirty="0" smtClean="0"/>
              <a:t>These are</a:t>
            </a:r>
            <a:r>
              <a:rPr lang="en-US" b="0" u="none" dirty="0" smtClean="0"/>
              <a:t> hot migration and cold migration.</a:t>
            </a:r>
          </a:p>
          <a:p>
            <a:r>
              <a:rPr lang="en-US" dirty="0" smtClean="0"/>
              <a:t>Hot conversion involves converting the source physical machine while it is running its operating system (OS). Because processes continue to run on the source machine during conversion, the resulting virtual machine is not an exact copy of the source physical machine. After conversion is complete, the destination virtual machine is synchronized with the source machine. During synchronization, blocks that were changed during the initial cloning period are transferred from the source to the destination. After conversion is completed, source machine may be powered off and destination virtual machine is</a:t>
            </a:r>
            <a:r>
              <a:rPr lang="en-US" baseline="0" dirty="0" smtClean="0"/>
              <a:t> </a:t>
            </a:r>
            <a:r>
              <a:rPr lang="en-US" sz="1200" kern="1200" dirty="0" smtClean="0">
                <a:solidFill>
                  <a:schemeClr val="tx1"/>
                </a:solidFill>
                <a:latin typeface="Calibri" pitchFamily="34" charset="0"/>
                <a:ea typeface="+mn-ea"/>
                <a:cs typeface="+mn-cs"/>
              </a:rPr>
              <a:t>commissioned for production</a:t>
            </a:r>
            <a:r>
              <a:rPr lang="en-US" dirty="0" smtClean="0"/>
              <a:t>. If the source physical machine and the destination virtual machine </a:t>
            </a:r>
            <a:r>
              <a:rPr lang="en-US" b="0" dirty="0" smtClean="0"/>
              <a:t>coexist</a:t>
            </a:r>
            <a:r>
              <a:rPr lang="en-US" dirty="0" smtClean="0"/>
              <a:t> on the same network, then the machine name and the IP address of the selected machine must be changed.</a:t>
            </a:r>
          </a:p>
          <a:p>
            <a:r>
              <a:rPr lang="en-US" dirty="0" smtClean="0"/>
              <a:t>Cold conversion,</a:t>
            </a:r>
            <a:r>
              <a:rPr lang="en-US" baseline="0" dirty="0" smtClean="0"/>
              <a:t> </a:t>
            </a:r>
            <a:r>
              <a:rPr lang="en-US" dirty="0" smtClean="0"/>
              <a:t>also called offline conversion, is an option in which conversion of the source physical machine is performed when it is not running its operating system. When performing cold conversion of a physical machine, the source machine is rebooted using a converter boot CD that has its own operating system and converter application. Cold conversion creates a consistent copy of the source physical machine because no changes occur on the source machine during the conversion. </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B84E9A8A-964B-44A7-A3A0-E5831A41FEAB}"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Hot conversion of a physical machine to virtual machine (VM) </a:t>
            </a:r>
            <a:r>
              <a:rPr lang="en-US" sz="1200" kern="1200" dirty="0" smtClean="0">
                <a:solidFill>
                  <a:schemeClr val="tx1"/>
                </a:solidFill>
                <a:latin typeface="Calibri" pitchFamily="34" charset="0"/>
                <a:ea typeface="+mn-ea"/>
                <a:cs typeface="+mn-cs"/>
              </a:rPr>
              <a:t>involves following steps</a:t>
            </a:r>
            <a:r>
              <a:rPr lang="en-US" dirty="0" smtClean="0"/>
              <a:t>.</a:t>
            </a:r>
          </a:p>
          <a:p>
            <a:pPr marL="241653" indent="-241653">
              <a:buFont typeface="+mj-lt"/>
              <a:buAutoNum type="arabicPeriod"/>
              <a:defRPr/>
            </a:pPr>
            <a:r>
              <a:rPr lang="en-US" dirty="0" smtClean="0"/>
              <a:t>The converter server prepares the source machine for the conversion by installing the agent on the source physical machine.</a:t>
            </a:r>
          </a:p>
          <a:p>
            <a:pPr marL="241653" indent="-241653">
              <a:buFont typeface="+mj-lt"/>
              <a:buAutoNum type="arabicPeriod"/>
              <a:defRPr/>
            </a:pPr>
            <a:r>
              <a:rPr lang="en-US" dirty="0" smtClean="0"/>
              <a:t>The agent takes a snapshot of the source volume.</a:t>
            </a:r>
          </a:p>
          <a:p>
            <a:pPr marL="241653" indent="-241653">
              <a:buFont typeface="+mj-lt"/>
              <a:buAutoNum type="arabicPeriod"/>
              <a:defRPr/>
            </a:pPr>
            <a:r>
              <a:rPr lang="en-US" dirty="0" smtClean="0"/>
              <a:t>The converter server creates a virtual machine on the destination machine.</a:t>
            </a:r>
          </a:p>
          <a:p>
            <a:pPr marL="241653" indent="-241653">
              <a:buFont typeface="+mj-lt"/>
              <a:buAutoNum type="arabicPeriod"/>
              <a:defRPr/>
            </a:pPr>
            <a:r>
              <a:rPr lang="en-US" dirty="0" smtClean="0"/>
              <a:t>The agent clones the physical disk of source machine (using snapshot) to the virtual disk of the destination virtual machine.</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8E8C5088-D590-472E-B0BD-2B4C7D6BFF73}"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241653" indent="-241653">
              <a:buFont typeface="+mj-lt"/>
              <a:buAutoNum type="arabicPeriod" startAt="5"/>
              <a:defRPr/>
            </a:pPr>
            <a:r>
              <a:rPr lang="en-US" dirty="0" smtClean="0"/>
              <a:t>The agent synchronizes the data and installs the required drivers to allow the operating system (OS) to boot from a virtual machine (VM) and personalize the virtual machine (changes the IP address and machine name, for example).</a:t>
            </a:r>
          </a:p>
          <a:p>
            <a:pPr marL="241653" indent="-241653">
              <a:buFont typeface="+mj-lt"/>
              <a:buAutoNum type="arabicPeriod" startAt="5"/>
              <a:defRPr/>
            </a:pPr>
            <a:r>
              <a:rPr lang="en-US" dirty="0" smtClean="0"/>
              <a:t>The virtual machine is ready to run on the destination server.</a:t>
            </a:r>
          </a:p>
          <a:p>
            <a:pPr>
              <a:defRPr/>
            </a:pP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7AD8012A-C289-4037-A6AB-9ACF55D16564}"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r>
              <a:rPr lang="en-US" dirty="0" smtClean="0"/>
              <a:t>While performing cold conversion of a machine, reboot the source physical machine from a converter boot CD that has its own operating system (OS) and include the converter application. </a:t>
            </a:r>
          </a:p>
          <a:p>
            <a:r>
              <a:rPr lang="en-US" dirty="0" smtClean="0"/>
              <a:t>Cold conversion of a physical machine to virtual machine (VM) </a:t>
            </a:r>
            <a:r>
              <a:rPr lang="en-US" sz="1200" kern="1200" dirty="0" smtClean="0">
                <a:solidFill>
                  <a:schemeClr val="tx1"/>
                </a:solidFill>
                <a:latin typeface="Calibri" pitchFamily="34" charset="0"/>
                <a:ea typeface="+mn-ea"/>
                <a:cs typeface="+mn-cs"/>
              </a:rPr>
              <a:t>involves following steps:</a:t>
            </a:r>
            <a:endParaRPr lang="en-US" dirty="0" smtClean="0"/>
          </a:p>
          <a:p>
            <a:pPr marL="228600" indent="-228600">
              <a:buFont typeface="+mj-lt"/>
              <a:buAutoNum type="arabicPeriod"/>
            </a:pPr>
            <a:r>
              <a:rPr lang="en-US" dirty="0" smtClean="0"/>
              <a:t>Boot the source machine from the converter boot CD and use the converter software to define conversion parameters and start the conversion.</a:t>
            </a:r>
          </a:p>
          <a:p>
            <a:pPr marL="228600" indent="-228600">
              <a:buFont typeface="+mj-lt"/>
              <a:buAutoNum type="arabicPeriod"/>
            </a:pPr>
            <a:r>
              <a:rPr lang="en-US" dirty="0" smtClean="0"/>
              <a:t>The converter application creates a new virtual machine on the destination physical machine.</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829E94BD-8BA2-45B6-B819-B96298230848}"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241653" indent="-241653" defTabSz="966612">
              <a:buFont typeface="+mj-lt"/>
              <a:buAutoNum type="arabicPeriod" startAt="3"/>
              <a:defRPr/>
            </a:pPr>
            <a:r>
              <a:rPr lang="en-US" dirty="0" smtClean="0"/>
              <a:t>The converter application copies volumes from the source machine to the destination machine.</a:t>
            </a:r>
          </a:p>
          <a:p>
            <a:pPr marL="241653" indent="-241653" defTabSz="966612">
              <a:buFont typeface="+mj-lt"/>
              <a:buAutoNum type="arabicPeriod" startAt="3"/>
              <a:defRPr/>
            </a:pPr>
            <a:r>
              <a:rPr lang="en-US" dirty="0" smtClean="0"/>
              <a:t>The converter application installs the required drivers to allow the operating system to boot in a virtual machine and personalizes the virtual machine (for example, changing the IP address and machine name).</a:t>
            </a:r>
          </a:p>
          <a:p>
            <a:pPr marL="241653" indent="-241653" defTabSz="966612">
              <a:buFont typeface="+mj-lt"/>
              <a:buAutoNum type="arabicPeriod" startAt="3"/>
              <a:defRPr/>
            </a:pPr>
            <a:r>
              <a:rPr lang="en-US" dirty="0" smtClean="0"/>
              <a:t>The virtual machine is ready to run on the destination server.</a:t>
            </a:r>
          </a:p>
          <a:p>
            <a:pPr>
              <a:defRPr/>
            </a:pPr>
            <a:endParaRPr lang="en-US" dirty="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87C916C3-D350-464B-9E0A-8B4EC5584EB5}"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While performing conversion of physical to virtual machine (VM), you should consider the following key points:</a:t>
            </a:r>
          </a:p>
          <a:p>
            <a:pPr marL="241653" indent="-241653">
              <a:buFont typeface="+mj-lt"/>
              <a:buAutoNum type="arabicPeriod"/>
              <a:defRPr/>
            </a:pPr>
            <a:r>
              <a:rPr lang="en-US" b="0" u="none" dirty="0" smtClean="0"/>
              <a:t>A virtual machine created by the converter application contains </a:t>
            </a:r>
            <a:r>
              <a:rPr lang="en-US" dirty="0" smtClean="0"/>
              <a:t>a copy of the disk state of the source physical machine. During this conversion, some hardware-dependent drivers and sometimes the mapped drive letters may not be preserved.</a:t>
            </a:r>
          </a:p>
          <a:p>
            <a:pPr marL="241653" indent="-241653">
              <a:buFont typeface="+mj-lt"/>
              <a:buAutoNum type="arabicPeriod"/>
              <a:defRPr/>
            </a:pPr>
            <a:r>
              <a:rPr lang="en-US" dirty="0" smtClean="0"/>
              <a:t>The following source machine configurations remain unchanged:</a:t>
            </a:r>
          </a:p>
          <a:p>
            <a:pPr marL="724959" lvl="1" indent="-241653">
              <a:defRPr/>
            </a:pPr>
            <a:r>
              <a:rPr lang="en-US" dirty="0" smtClean="0"/>
              <a:t>Operating system configuration (computer name, security ID, user accounts, profiles, preferences, and so on)</a:t>
            </a:r>
          </a:p>
          <a:p>
            <a:pPr marL="724959" lvl="1" indent="-241653">
              <a:defRPr/>
            </a:pPr>
            <a:r>
              <a:rPr lang="en-US" dirty="0" smtClean="0"/>
              <a:t>Applications and data files</a:t>
            </a:r>
          </a:p>
          <a:p>
            <a:pPr marL="724959" lvl="1" indent="-241653">
              <a:defRPr/>
            </a:pPr>
            <a:r>
              <a:rPr lang="en-US" dirty="0" smtClean="0"/>
              <a:t>Volume serial number for each disk partition</a:t>
            </a:r>
          </a:p>
          <a:p>
            <a:pPr marL="241653">
              <a:defRPr/>
            </a:pPr>
            <a:r>
              <a:rPr lang="en-US" dirty="0" smtClean="0"/>
              <a:t>Because the target and the source virtual machines have the same identities, running them on the same network might result in conflicts.</a:t>
            </a:r>
          </a:p>
          <a:p>
            <a:pPr marL="241653" indent="-241653">
              <a:buFont typeface="+mj-lt"/>
              <a:buAutoNum type="arabicPeriod" startAt="3"/>
              <a:defRPr/>
            </a:pPr>
            <a:r>
              <a:rPr lang="en-US" dirty="0" smtClean="0"/>
              <a:t>After conversion, most applications function correctly on the virtual machine because their configuration and data files have the same location as on the source machine. However, applications might not work if they depend on specific characteristics of the underlying hardware, such as the serial number or the device manufacturer.</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4ABFC6A-04FC-4387-8C06-23B78D848E7D}"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Concept in Practice covers</a:t>
            </a:r>
            <a:r>
              <a:rPr lang="en-US" baseline="0" dirty="0" smtClean="0"/>
              <a:t> the product example of compute virtualization. It covers two products:</a:t>
            </a:r>
            <a:r>
              <a:rPr lang="en-US" dirty="0" smtClean="0"/>
              <a:t> </a:t>
            </a:r>
            <a:r>
              <a:rPr lang="en-US" baseline="0" dirty="0" smtClean="0"/>
              <a:t>VMware </a:t>
            </a:r>
            <a:r>
              <a:rPr lang="en-US" baseline="0" dirty="0" err="1" smtClean="0"/>
              <a:t>vSphere</a:t>
            </a:r>
            <a:r>
              <a:rPr lang="en-US" baseline="0" dirty="0" smtClean="0"/>
              <a:t> and </a:t>
            </a:r>
            <a:r>
              <a:rPr lang="en-US" baseline="0" dirty="0" err="1" smtClean="0"/>
              <a:t>VWware</a:t>
            </a:r>
            <a:r>
              <a:rPr lang="en-US" baseline="0" dirty="0" smtClean="0"/>
              <a:t> </a:t>
            </a:r>
            <a:r>
              <a:rPr lang="en-US" baseline="0" dirty="0" err="1" smtClean="0"/>
              <a:t>vCenter</a:t>
            </a:r>
            <a:r>
              <a:rPr lang="en-US" baseline="0" dirty="0" smtClean="0"/>
              <a:t> Converter.</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220A6591-542C-4351-A033-81A12AC941F4}"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Rot="1" noChangeAspect="1" noChangeArrowheads="1" noTextEdit="1"/>
          </p:cNvSpPr>
          <p:nvPr>
            <p:ph type="sldImg"/>
          </p:nvPr>
        </p:nvSpPr>
        <p:spPr>
          <a:ln/>
        </p:spPr>
      </p:sp>
      <p:sp>
        <p:nvSpPr>
          <p:cNvPr id="78852" name="Rectangle 3"/>
          <p:cNvSpPr>
            <a:spLocks noGrp="1" noChangeAspect="1" noChangeArrowheads="1"/>
          </p:cNvSpPr>
          <p:nvPr>
            <p:ph type="body" idx="1"/>
          </p:nvPr>
        </p:nvSpPr>
        <p:spPr>
          <a:noFill/>
          <a:ln/>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VMware </a:t>
            </a:r>
            <a:r>
              <a:rPr lang="en-US" dirty="0" err="1" smtClean="0"/>
              <a:t>vSphere</a:t>
            </a:r>
            <a:r>
              <a:rPr lang="en-US" dirty="0" smtClean="0"/>
              <a:t> leverages the power of virtualization and enables transformation of Classic Data Centers (CDCs) into Virtualized Data Center (VDC), which</a:t>
            </a:r>
            <a:r>
              <a:rPr lang="en-US" baseline="0" dirty="0" smtClean="0"/>
              <a:t> is the foundation for </a:t>
            </a:r>
            <a:r>
              <a:rPr lang="en-US" dirty="0" smtClean="0"/>
              <a:t>cloud computing infrastructures. </a:t>
            </a:r>
            <a:r>
              <a:rPr lang="en-US" dirty="0" err="1" smtClean="0"/>
              <a:t>vSphere</a:t>
            </a:r>
            <a:r>
              <a:rPr lang="en-US" dirty="0" smtClean="0"/>
              <a:t> aggregates the underlying physical x86 based hardware resources across multiple systems and provides a pool of virtual resources. The VMware </a:t>
            </a:r>
            <a:r>
              <a:rPr lang="en-US" dirty="0" err="1" smtClean="0"/>
              <a:t>vSphere</a:t>
            </a:r>
            <a:r>
              <a:rPr lang="en-US" dirty="0" smtClean="0"/>
              <a:t> consists of the components shown on this slide.</a:t>
            </a:r>
          </a:p>
          <a:p>
            <a:r>
              <a:rPr lang="en-US" dirty="0" smtClean="0"/>
              <a:t>VMware vSphere also provides additional modules and plug-ins, such as VMware Distributed Resource Scheduler (DRS), VMware High Availability (HA), and VMware Data Recovery. </a:t>
            </a:r>
          </a:p>
        </p:txBody>
      </p:sp>
      <p:sp>
        <p:nvSpPr>
          <p:cNvPr id="4" name="Footer Placeholder 3"/>
          <p:cNvSpPr>
            <a:spLocks noGrp="1"/>
          </p:cNvSpPr>
          <p:nvPr>
            <p:ph type="ftr" sz="quarter" idx="4"/>
          </p:nvPr>
        </p:nvSpPr>
        <p:spPr>
          <a:xfrm>
            <a:off x="0" y="9281011"/>
            <a:ext cx="4550953" cy="320189"/>
          </a:xfrm>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a:xfrm>
            <a:off x="6828065" y="9281011"/>
            <a:ext cx="485500" cy="320189"/>
          </a:xfrm>
        </p:spPr>
        <p:txBody>
          <a:bodyPr/>
          <a:lstStyle/>
          <a:p>
            <a:pPr>
              <a:defRPr/>
            </a:pPr>
            <a:fld id="{F9CA2F7F-1936-465F-AA58-705E895452A0}"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lgn="l"/>
            <a:r>
              <a:rPr lang="en-US" sz="1200" kern="1200" baseline="0" dirty="0" smtClean="0">
                <a:solidFill>
                  <a:schemeClr val="tx1"/>
                </a:solidFill>
                <a:latin typeface="Calibri" pitchFamily="34" charset="0"/>
                <a:ea typeface="+mn-ea"/>
                <a:cs typeface="+mn-cs"/>
              </a:rPr>
              <a:t>VMware </a:t>
            </a:r>
            <a:r>
              <a:rPr lang="en-US" sz="1200" kern="1200" baseline="0" dirty="0" err="1" smtClean="0">
                <a:solidFill>
                  <a:schemeClr val="tx1"/>
                </a:solidFill>
                <a:latin typeface="Calibri" pitchFamily="34" charset="0"/>
                <a:ea typeface="+mn-ea"/>
                <a:cs typeface="+mn-cs"/>
              </a:rPr>
              <a:t>vCenter</a:t>
            </a:r>
            <a:r>
              <a:rPr lang="en-US" sz="1200" kern="1200" baseline="0" dirty="0" smtClean="0">
                <a:solidFill>
                  <a:schemeClr val="tx1"/>
                </a:solidFill>
                <a:latin typeface="Calibri" pitchFamily="34" charset="0"/>
                <a:ea typeface="+mn-ea"/>
                <a:cs typeface="+mn-cs"/>
              </a:rPr>
              <a:t> Converter is a highly robust and scalable enterprise-class migration tool that automates the process of creating virtual machines from physical machines and other virtual machine formats (for example virtual machines created using Microsoft Hyper-V).</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VMware </a:t>
            </a:r>
            <a:r>
              <a:rPr lang="en-US" dirty="0" err="1" smtClean="0"/>
              <a:t>vCenter</a:t>
            </a:r>
            <a:r>
              <a:rPr lang="en-US" dirty="0" smtClean="0"/>
              <a:t> Converter lets users quickly, easily, and affordably convert Microsoft Windows and Linux-based physical machines to VMware virtual machines. It also converts virtual machines between VMware platforms.</a:t>
            </a:r>
          </a:p>
          <a:p>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F9CA2F7F-1936-465F-AA58-705E895452A0}"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652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latin typeface="Calibri" pitchFamily="34" charset="0"/>
              </a:rPr>
              <a:t>Compute virtualization is a technique of masking or abstracting the physical hardware from the operating system and enabling multiple operating systems to run concurrently on a single or clustered physical machine(s). </a:t>
            </a:r>
            <a:r>
              <a:rPr lang="en-US" dirty="0" smtClean="0"/>
              <a:t>This technique encapsulates an operating system and an application into a portable virtual machine (VM). </a:t>
            </a:r>
          </a:p>
          <a:p>
            <a:pPr defTabSz="965200">
              <a:defRPr/>
            </a:pPr>
            <a:r>
              <a:rPr lang="en-US" dirty="0" smtClean="0"/>
              <a:t>A virtual machine</a:t>
            </a:r>
            <a:r>
              <a:rPr lang="en-US" b="0" dirty="0" smtClean="0"/>
              <a:t> </a:t>
            </a:r>
            <a:r>
              <a:rPr lang="en-US" dirty="0" smtClean="0"/>
              <a:t>is a logical entity that looks and</a:t>
            </a:r>
            <a:r>
              <a:rPr lang="en-US" baseline="0" dirty="0" smtClean="0"/>
              <a:t> behaves like a physical machine. E</a:t>
            </a:r>
            <a:r>
              <a:rPr lang="en-US" dirty="0" smtClean="0"/>
              <a:t>ach operating system runs on its own virtual machines. </a:t>
            </a:r>
          </a:p>
          <a:p>
            <a:pPr defTabSz="965200"/>
            <a:r>
              <a:rPr lang="en-US" dirty="0" smtClean="0"/>
              <a:t>In compute virtualization, a virtualization layer resides between the hardware and virtual machine (on which an operating system is running). The virtualization layer is also known</a:t>
            </a:r>
            <a:r>
              <a:rPr lang="en-US" baseline="0" dirty="0" smtClean="0"/>
              <a:t> as hypervisor. </a:t>
            </a:r>
            <a:r>
              <a:rPr lang="en-US" dirty="0" smtClean="0"/>
              <a:t>The hypervisor provides </a:t>
            </a:r>
            <a:r>
              <a:rPr lang="en-US" sz="1200" dirty="0" smtClean="0"/>
              <a:t>standardized </a:t>
            </a:r>
            <a:r>
              <a:rPr lang="en-US" dirty="0" smtClean="0"/>
              <a:t>hardware resources </a:t>
            </a:r>
            <a:r>
              <a:rPr lang="en-US" sz="1200" kern="1200" dirty="0" smtClean="0">
                <a:solidFill>
                  <a:schemeClr val="tx1"/>
                </a:solidFill>
                <a:latin typeface="Calibri" pitchFamily="34" charset="0"/>
                <a:ea typeface="+mn-ea"/>
                <a:cs typeface="+mn-cs"/>
              </a:rPr>
              <a:t>(for example: CPU, Memory, Network, etc.) </a:t>
            </a:r>
            <a:r>
              <a:rPr lang="en-US" dirty="0" smtClean="0"/>
              <a:t>to all</a:t>
            </a:r>
            <a:r>
              <a:rPr lang="en-US" baseline="0" dirty="0" smtClean="0"/>
              <a:t> the v</a:t>
            </a:r>
            <a:r>
              <a:rPr lang="en-US" dirty="0" smtClean="0"/>
              <a:t>irtual machines. </a:t>
            </a:r>
          </a:p>
          <a:p>
            <a:pPr defTabSz="965200"/>
            <a:endParaRPr lang="en-US" dirty="0" smtClean="0"/>
          </a:p>
          <a:p>
            <a:pPr defTabSz="965200"/>
            <a:r>
              <a:rPr lang="en-US" i="1" dirty="0" smtClean="0"/>
              <a:t>Note: </a:t>
            </a:r>
          </a:p>
          <a:p>
            <a:pPr defTabSz="965200"/>
            <a:r>
              <a:rPr lang="en-US" i="1" dirty="0" smtClean="0"/>
              <a:t>The terms physical machine, host machine, compute, and server are interchangeably used throughout the course. The terms v</a:t>
            </a:r>
            <a:r>
              <a:rPr lang="en-US" b="0" i="1" dirty="0" smtClean="0"/>
              <a:t>irtual machine, </a:t>
            </a:r>
            <a:r>
              <a:rPr lang="en-US" i="1" dirty="0" smtClean="0"/>
              <a:t>guest machine, virtual compute, and virtual server are interchangeably used in this course. </a:t>
            </a:r>
            <a:endParaRPr lang="en-US" b="1" i="1" u="sng"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1DC0AF2A-08D5-4872-BBC7-27B932F338CB}"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defTabSz="890783"/>
            <a:r>
              <a:rPr lang="en-US" dirty="0" smtClean="0"/>
              <a:t>This module covered the key drivers</a:t>
            </a:r>
            <a:r>
              <a:rPr lang="en-US" baseline="0" dirty="0" smtClean="0"/>
              <a:t> of compute virtualization and types of hypervisors that enable compute virtualization. </a:t>
            </a:r>
          </a:p>
          <a:p>
            <a:pPr defTabSz="890783"/>
            <a:endParaRPr lang="en-US" baseline="0" dirty="0" smtClean="0"/>
          </a:p>
          <a:p>
            <a:r>
              <a:rPr lang="en-US" dirty="0" smtClean="0">
                <a:latin typeface="Calibri" pitchFamily="34" charset="0"/>
              </a:rPr>
              <a:t>x86 based operating systems (OSs) need to have direct access to the hardware and must execute its privileged instructions in Ring 0. </a:t>
            </a:r>
            <a:r>
              <a:rPr lang="en-US" dirty="0" err="1" smtClean="0">
                <a:latin typeface="Calibri" pitchFamily="34" charset="0"/>
              </a:rPr>
              <a:t>Virtualizing</a:t>
            </a:r>
            <a:r>
              <a:rPr lang="en-US" dirty="0" smtClean="0">
                <a:latin typeface="Calibri" pitchFamily="34" charset="0"/>
              </a:rPr>
              <a:t> x86 architecture requires placing a virtualization layer below the operating system. The difficulty in capturing and translating these privileged instructions at runtime was the challenge that originally made x86 architecture virtualization look impossible.</a:t>
            </a:r>
          </a:p>
          <a:p>
            <a:r>
              <a:rPr lang="en-US" dirty="0" smtClean="0">
                <a:latin typeface="Calibri" pitchFamily="34" charset="0"/>
              </a:rPr>
              <a:t>The three techniques used for handling privileged instructions to </a:t>
            </a:r>
            <a:r>
              <a:rPr lang="en-US" dirty="0" err="1" smtClean="0">
                <a:latin typeface="Calibri" pitchFamily="34" charset="0"/>
              </a:rPr>
              <a:t>virtualize</a:t>
            </a:r>
            <a:r>
              <a:rPr lang="en-US" dirty="0" smtClean="0">
                <a:latin typeface="Calibri" pitchFamily="34" charset="0"/>
              </a:rPr>
              <a:t> the CPU on x86 architecture are: Full virtualization, </a:t>
            </a:r>
            <a:r>
              <a:rPr lang="en-US" dirty="0" err="1" smtClean="0">
                <a:latin typeface="Calibri" pitchFamily="34" charset="0"/>
              </a:rPr>
              <a:t>Paravirtualization</a:t>
            </a:r>
            <a:r>
              <a:rPr lang="en-US" dirty="0" smtClean="0">
                <a:latin typeface="Calibri" pitchFamily="34" charset="0"/>
              </a:rPr>
              <a:t>, and Hardware assisted virtualization.</a:t>
            </a:r>
          </a:p>
          <a:p>
            <a:r>
              <a:rPr lang="en-US" dirty="0" smtClean="0">
                <a:latin typeface="Calibri" pitchFamily="34" charset="0"/>
              </a:rPr>
              <a:t>From the user’s perspective, a virtual machine (VM) is a logical compute system like a physical machine that runs an operating system and applications. These virtual machines have the following virtual hardware components: </a:t>
            </a:r>
            <a:r>
              <a:rPr lang="en-US" dirty="0" err="1" smtClean="0">
                <a:latin typeface="Calibri" pitchFamily="34" charset="0"/>
              </a:rPr>
              <a:t>vCPU</a:t>
            </a:r>
            <a:r>
              <a:rPr lang="en-US" dirty="0" smtClean="0">
                <a:latin typeface="Calibri" pitchFamily="34" charset="0"/>
              </a:rPr>
              <a:t>, </a:t>
            </a:r>
            <a:r>
              <a:rPr lang="en-US" dirty="0" err="1" smtClean="0">
                <a:latin typeface="Calibri" pitchFamily="34" charset="0"/>
              </a:rPr>
              <a:t>vRAM</a:t>
            </a:r>
            <a:r>
              <a:rPr lang="en-US" dirty="0" smtClean="0">
                <a:latin typeface="Calibri" pitchFamily="34" charset="0"/>
              </a:rPr>
              <a:t>, virtual disk, </a:t>
            </a:r>
            <a:r>
              <a:rPr lang="en-US" dirty="0" err="1" smtClean="0">
                <a:latin typeface="Calibri" pitchFamily="34" charset="0"/>
              </a:rPr>
              <a:t>vNIC</a:t>
            </a:r>
            <a:r>
              <a:rPr lang="en-US" dirty="0" smtClean="0">
                <a:latin typeface="Calibri" pitchFamily="34" charset="0"/>
              </a:rPr>
              <a:t>, virtual DVD/CD-ROM, virtual floppy drive, virtual SCSI controller, and virtual USB controller.</a:t>
            </a:r>
          </a:p>
          <a:p>
            <a:r>
              <a:rPr lang="en-US" dirty="0" smtClean="0">
                <a:latin typeface="Calibri" pitchFamily="34" charset="0"/>
              </a:rPr>
              <a:t>Resource management helps to optimize the utilization of resources as the demand of resource varies over time. The parameters that control the resources consumed by a child resource pool or a virtual machine are share, limit, and reservation. CPU resources can be optimized by using multi-core processors, hyper-threading, and CPU load balancing. Memory resources can be optimized by using transparent page sharing, memory ballooning, and memory swapping.</a:t>
            </a:r>
          </a:p>
          <a:p>
            <a:r>
              <a:rPr lang="en-US" dirty="0" smtClean="0">
                <a:latin typeface="Calibri" pitchFamily="34" charset="0"/>
              </a:rPr>
              <a:t>Physical to virtual machine conversion is a process through which a physical machine is converted into a virtual machine. When converting a physical machine, the “Converter Application” (Converter) clones</a:t>
            </a:r>
            <a:r>
              <a:rPr lang="en-US" baseline="0" dirty="0" smtClean="0">
                <a:latin typeface="Calibri" pitchFamily="34" charset="0"/>
              </a:rPr>
              <a:t> data on the hard disk of the source machine</a:t>
            </a:r>
            <a:r>
              <a:rPr lang="en-US" dirty="0" smtClean="0">
                <a:latin typeface="Calibri" pitchFamily="34" charset="0"/>
              </a:rPr>
              <a:t> and transfers that data to the destination virtual disk.</a:t>
            </a:r>
          </a:p>
          <a:p>
            <a:pPr defTabSz="965200"/>
            <a:endParaRPr lang="en-US" b="1" u="sng"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DFDC1D23-E68D-46F6-ADEA-A8B5054EBADE}" type="slidenum">
              <a:rPr lang="en-US"/>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2E771649-9AE6-430A-8F0D-0154A0A36C3E}" type="slidenum">
              <a:rPr lang="en-US"/>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52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normAutofit/>
          </a:bodyPr>
          <a:lstStyle/>
          <a:p>
            <a:r>
              <a:rPr lang="en-US" dirty="0" smtClean="0"/>
              <a:t>Traditionally, one operating system (OS) per compute system (physical machine) is deployed because</a:t>
            </a:r>
            <a:r>
              <a:rPr lang="en-US" baseline="0" dirty="0" smtClean="0"/>
              <a:t> </a:t>
            </a:r>
            <a:r>
              <a:rPr lang="en-US" dirty="0" smtClean="0"/>
              <a:t>the operating system and the hardware are tightly coupled and cannot be separated. Only one application is deployed per compute system to minimize the potential resource conflict. This causes organizations to purchase new physical machines for every application they deploy, resulting in expensive and inflexible infrastructure. Further, these compute systems remain underutilized - it is very common to find compute systems running at</a:t>
            </a:r>
            <a:r>
              <a:rPr lang="en-US" baseline="0" dirty="0" smtClean="0"/>
              <a:t> </a:t>
            </a:r>
            <a:r>
              <a:rPr lang="en-US" dirty="0" smtClean="0"/>
              <a:t>15 – 20% utilization. </a:t>
            </a:r>
            <a:r>
              <a:rPr lang="en-US" b="0" u="none" dirty="0" smtClean="0"/>
              <a:t>This</a:t>
            </a:r>
            <a:r>
              <a:rPr lang="en-US" dirty="0" smtClean="0"/>
              <a:t> compounding </a:t>
            </a:r>
            <a:r>
              <a:rPr lang="en-US" b="0" u="none" dirty="0" smtClean="0"/>
              <a:t>over many machines within a Classic </a:t>
            </a:r>
            <a:r>
              <a:rPr lang="en-US" dirty="0" smtClean="0"/>
              <a:t>D</a:t>
            </a:r>
            <a:r>
              <a:rPr lang="en-US" b="0" u="none" dirty="0" smtClean="0"/>
              <a:t>ata </a:t>
            </a:r>
            <a:r>
              <a:rPr lang="en-US" dirty="0" smtClean="0"/>
              <a:t>C</a:t>
            </a:r>
            <a:r>
              <a:rPr lang="en-US" b="0" u="none" dirty="0" smtClean="0"/>
              <a:t>enter (CDC) leads to poor utilization of physical machines. </a:t>
            </a:r>
          </a:p>
          <a:p>
            <a:r>
              <a:rPr lang="en-US" dirty="0" smtClean="0"/>
              <a:t>Compute virtualization enables to overcome these challenges by allowing multiple operating systems and applications to run on a single physical machine. This technique significantly reduces acquisition cost and improves utilization. </a:t>
            </a:r>
          </a:p>
        </p:txBody>
      </p:sp>
      <p:sp>
        <p:nvSpPr>
          <p:cNvPr id="6" name="Slide Number Placeholder 5"/>
          <p:cNvSpPr>
            <a:spLocks noGrp="1"/>
          </p:cNvSpPr>
          <p:nvPr>
            <p:ph type="sldNum" sz="quarter" idx="5"/>
          </p:nvPr>
        </p:nvSpPr>
        <p:spPr/>
        <p:txBody>
          <a:bodyPr lIns="91432" tIns="45716" rIns="91432" bIns="45716"/>
          <a:lstStyle/>
          <a:p>
            <a:pPr>
              <a:defRPr/>
            </a:pPr>
            <a:fld id="{291B3EB5-AC66-4EE8-9F44-2080B79DAF1A}" type="slidenum">
              <a:rPr lang="en-US" smtClean="0"/>
              <a:pPr>
                <a:defRPr/>
              </a:pPr>
              <a:t>6</a:t>
            </a:fld>
            <a:endParaRPr lang="en-US" dirty="0"/>
          </a:p>
        </p:txBody>
      </p:sp>
      <p:sp>
        <p:nvSpPr>
          <p:cNvPr id="7" name="Footer Placeholder 3"/>
          <p:cNvSpPr>
            <a:spLocks noGrp="1"/>
          </p:cNvSpPr>
          <p:nvPr>
            <p:ph type="ftr" sz="quarter" idx="4"/>
          </p:nvPr>
        </p:nvSpPr>
        <p:spPr>
          <a:xfrm>
            <a:off x="0" y="9281011"/>
            <a:ext cx="4550953" cy="320189"/>
          </a:xfrm>
        </p:spPr>
        <p:txBody>
          <a:bodyPr/>
          <a:lstStyle/>
          <a:p>
            <a:pPr>
              <a:defRPr/>
            </a:pPr>
            <a:r>
              <a:rPr lang="en-US" dirty="0" smtClean="0"/>
              <a:t>Copyright © 2011 EMC Corporation. Do not Copy - All Rights Reserved.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47138" name="Notes Placeholder 2"/>
          <p:cNvSpPr>
            <a:spLocks noGrp="1"/>
          </p:cNvSpPr>
          <p:nvPr>
            <p:ph type="body" idx="1"/>
          </p:nvPr>
        </p:nvSpPr>
        <p:spPr>
          <a:ln/>
        </p:spPr>
        <p:txBody>
          <a:bodyPr wrap="square" lIns="91432" tIns="45716" rIns="91432" bIns="45716" numCol="1" anchor="t" anchorCtr="0" compatLnSpc="1">
            <a:prstTxWarp prst="textNoShape">
              <a:avLst/>
            </a:prstTxWarp>
            <a:normAutofit/>
          </a:bodyPr>
          <a:lstStyle/>
          <a:p>
            <a:pPr defTabSz="950913"/>
            <a:r>
              <a:rPr lang="en-US" dirty="0" smtClean="0"/>
              <a:t>Hypervisor is</a:t>
            </a:r>
            <a:r>
              <a:rPr lang="en-US" b="0" dirty="0" smtClean="0"/>
              <a:t> a </a:t>
            </a:r>
            <a:r>
              <a:rPr lang="en-US" dirty="0" smtClean="0"/>
              <a:t>compute virtualization software that enables multiple operating systems (OSs) to run on a physical machine concurrently. The hypervisor interacts directly with the physical resources of the x86 based compute system. The hypervisor is a key component of data center consolidation efforts. By nature, it allows multiple operating systems and applications to reside on the same physical machine.  </a:t>
            </a:r>
          </a:p>
          <a:p>
            <a:pPr defTabSz="950913"/>
            <a:r>
              <a:rPr lang="en-US" dirty="0" smtClean="0"/>
              <a:t>Hypervisor has two key components: kernel and Virtual Machine Monitor (VMM).</a:t>
            </a:r>
          </a:p>
          <a:p>
            <a:pPr marL="228600" indent="-228600" defTabSz="950913">
              <a:buFont typeface="+mj-lt"/>
              <a:buAutoNum type="arabicPeriod"/>
            </a:pPr>
            <a:r>
              <a:rPr lang="en-US" dirty="0" smtClean="0"/>
              <a:t>A hypervisor kernel provides the same functionality as other operating systems, such as process creation, file system management, and process scheduling. It is designed to specifically support multiple virtual machines and to provide</a:t>
            </a:r>
            <a:r>
              <a:rPr lang="en-US" baseline="0" dirty="0" smtClean="0"/>
              <a:t> </a:t>
            </a:r>
            <a:r>
              <a:rPr lang="en-US" dirty="0" smtClean="0"/>
              <a:t>core functionalities</a:t>
            </a:r>
            <a:r>
              <a:rPr lang="en-US" baseline="0" dirty="0" smtClean="0"/>
              <a:t>, </a:t>
            </a:r>
            <a:r>
              <a:rPr lang="en-US" dirty="0" smtClean="0"/>
              <a:t>such as resource scheduling, I/O stacks, etc.</a:t>
            </a:r>
          </a:p>
          <a:p>
            <a:pPr marL="228600" indent="-228600" defTabSz="950913">
              <a:buFont typeface="+mj-lt"/>
              <a:buAutoNum type="arabicPeriod"/>
            </a:pPr>
            <a:r>
              <a:rPr lang="en-US" dirty="0" smtClean="0"/>
              <a:t>The Virtual Machine Monitor is responsible for actually executing commands on the CPUs and performing Binary Translation (BT). A Virtual Machine Monitor</a:t>
            </a:r>
            <a:r>
              <a:rPr lang="en-US" b="0" dirty="0" smtClean="0"/>
              <a:t> a</a:t>
            </a:r>
            <a:r>
              <a:rPr lang="en-US" dirty="0" smtClean="0"/>
              <a:t>bstracts hardware to appear as a physical machine with its own CPU, memory, and I/O devices. Each virtual machine is assigned a Virtual Machine Monitor that has a share of the CPU, memory, and I/O devices to successfully run the virtual machine. When a virtual machine starts running, the control is transferred to the Virtual Machine Monitor, which subsequently begins executing instructions from the virtual machine.</a:t>
            </a:r>
          </a:p>
        </p:txBody>
      </p:sp>
      <p:sp>
        <p:nvSpPr>
          <p:cNvPr id="6" name="Footer Placeholder 3"/>
          <p:cNvSpPr>
            <a:spLocks noGrp="1"/>
          </p:cNvSpPr>
          <p:nvPr>
            <p:ph type="ftr" sz="quarter" idx="4"/>
          </p:nvPr>
        </p:nvSpPr>
        <p:spPr>
          <a:xfrm>
            <a:off x="0" y="9281011"/>
            <a:ext cx="4550953" cy="320189"/>
          </a:xfrm>
        </p:spPr>
        <p:txBody>
          <a:bodyPr/>
          <a:lstStyle/>
          <a:p>
            <a:pPr>
              <a:defRPr/>
            </a:pPr>
            <a:r>
              <a:rPr lang="en-US" dirty="0" smtClean="0"/>
              <a:t>Copyright © 2011 EMC Corporation. Do not Copy - All Rights Reserved.</a:t>
            </a:r>
            <a:endParaRPr lang="en-US" dirty="0"/>
          </a:p>
        </p:txBody>
      </p:sp>
      <p:sp>
        <p:nvSpPr>
          <p:cNvPr id="7" name="Slide Number Placeholder 4"/>
          <p:cNvSpPr>
            <a:spLocks noGrp="1"/>
          </p:cNvSpPr>
          <p:nvPr>
            <p:ph type="sldNum" sz="quarter" idx="5"/>
          </p:nvPr>
        </p:nvSpPr>
        <p:spPr>
          <a:xfrm>
            <a:off x="6828065" y="9281011"/>
            <a:ext cx="485500" cy="320189"/>
          </a:xfrm>
        </p:spPr>
        <p:txBody>
          <a:bodyPr/>
          <a:lstStyle/>
          <a:p>
            <a:pPr>
              <a:defRPr/>
            </a:pPr>
            <a:fld id="{F9CA2F7F-1936-465F-AA58-705E895452A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489620" y="4640744"/>
            <a:ext cx="6340930" cy="4560086"/>
          </a:xfrm>
        </p:spPr>
        <p:txBody>
          <a:bodyPr lIns="91432" tIns="45716" rIns="91432" bIns="45716"/>
          <a:lstStyle/>
          <a:p>
            <a:pPr>
              <a:defRPr/>
            </a:pPr>
            <a:r>
              <a:rPr lang="en-US" dirty="0" smtClean="0"/>
              <a:t>Hypervisors are categorized into two types: hosted hypervisor and bare-metal hypervisor.</a:t>
            </a:r>
          </a:p>
          <a:p>
            <a:pPr>
              <a:buFontTx/>
              <a:buNone/>
              <a:defRPr/>
            </a:pPr>
            <a:r>
              <a:rPr lang="en-US" b="1" dirty="0" smtClean="0"/>
              <a:t>Type</a:t>
            </a:r>
            <a:r>
              <a:rPr lang="en-US" b="1" baseline="0" dirty="0" smtClean="0"/>
              <a:t> 1 (</a:t>
            </a:r>
            <a:r>
              <a:rPr lang="en-US" b="1" dirty="0" smtClean="0"/>
              <a:t>Bare-metal hypervisor)</a:t>
            </a:r>
            <a:r>
              <a:rPr lang="en-US" b="1" baseline="0" dirty="0" smtClean="0"/>
              <a:t>: </a:t>
            </a:r>
            <a:r>
              <a:rPr lang="en-US" dirty="0" smtClean="0"/>
              <a:t>In this type, the hypervisor is directly installed on the x86</a:t>
            </a:r>
            <a:r>
              <a:rPr lang="en-US" baseline="0" dirty="0" smtClean="0"/>
              <a:t> </a:t>
            </a:r>
            <a:r>
              <a:rPr lang="en-US" dirty="0" smtClean="0"/>
              <a:t>based hardware. Bare-metal hypervisor has direct access to the hardware resources. Hence, it is more efficient than a hosted hypervisor. </a:t>
            </a:r>
          </a:p>
          <a:p>
            <a:pPr>
              <a:buFontTx/>
              <a:buNone/>
              <a:defRPr/>
            </a:pPr>
            <a:r>
              <a:rPr lang="en-US" b="1" dirty="0" smtClean="0"/>
              <a:t>Type 2 (Hosted hypervisor): </a:t>
            </a:r>
            <a:r>
              <a:rPr lang="en-US" dirty="0" smtClean="0"/>
              <a:t>In this type, </a:t>
            </a:r>
            <a:r>
              <a:rPr lang="en-US" b="0" u="none" dirty="0" smtClean="0"/>
              <a:t>the </a:t>
            </a:r>
            <a:r>
              <a:rPr lang="en-US" dirty="0" smtClean="0"/>
              <a:t>hypervisor is installed and run as an application on top of an operating system. Since it is running on an operating system, it supports the broadest range of hardware </a:t>
            </a:r>
            <a:r>
              <a:rPr lang="en-US" sz="1200" kern="1200" dirty="0" smtClean="0">
                <a:solidFill>
                  <a:schemeClr val="tx1"/>
                </a:solidFill>
                <a:latin typeface="Calibri" pitchFamily="34" charset="0"/>
                <a:ea typeface="+mn-ea"/>
                <a:cs typeface="+mn-cs"/>
              </a:rPr>
              <a:t>configurations</a:t>
            </a:r>
            <a:r>
              <a:rPr lang="en-US" dirty="0" smtClean="0"/>
              <a:t>.</a:t>
            </a:r>
          </a:p>
          <a:p>
            <a:pPr>
              <a:defRPr/>
            </a:pPr>
            <a:r>
              <a:rPr lang="en-US" dirty="0" smtClean="0"/>
              <a:t>A hypervisor is the primary component of virtualization that enables compute system partitioning (i.e. partitioning of CPU and memory). </a:t>
            </a:r>
            <a:r>
              <a:rPr lang="en-US" sz="1200" kern="1200" dirty="0" smtClean="0">
                <a:solidFill>
                  <a:schemeClr val="tx1"/>
                </a:solidFill>
                <a:latin typeface="Calibri" pitchFamily="34" charset="0"/>
                <a:ea typeface="+mn-ea"/>
                <a:cs typeface="+mn-cs"/>
              </a:rPr>
              <a:t>In this course, w</a:t>
            </a:r>
            <a:r>
              <a:rPr lang="en-US" dirty="0" smtClean="0"/>
              <a:t>e will focus on type 1 hypervisors because</a:t>
            </a:r>
            <a:r>
              <a:rPr lang="en-US" baseline="0" dirty="0" smtClean="0"/>
              <a:t> </a:t>
            </a:r>
            <a:r>
              <a:rPr lang="en-US" dirty="0" smtClean="0"/>
              <a:t>it is most </a:t>
            </a:r>
            <a:r>
              <a:rPr lang="en-US" sz="1200" kern="1200" dirty="0" smtClean="0">
                <a:solidFill>
                  <a:schemeClr val="tx1"/>
                </a:solidFill>
                <a:latin typeface="Calibri" pitchFamily="34" charset="0"/>
                <a:ea typeface="+mn-ea"/>
                <a:cs typeface="+mn-cs"/>
              </a:rPr>
              <a:t>predominantly</a:t>
            </a:r>
            <a:r>
              <a:rPr lang="en-US" dirty="0" smtClean="0"/>
              <a:t> used within Virtualized Data Center (VDC).</a:t>
            </a:r>
          </a:p>
        </p:txBody>
      </p:sp>
      <p:sp>
        <p:nvSpPr>
          <p:cNvPr id="6" name="Slide Number Placeholder 5"/>
          <p:cNvSpPr>
            <a:spLocks noGrp="1"/>
          </p:cNvSpPr>
          <p:nvPr>
            <p:ph type="sldNum" sz="quarter" idx="5"/>
          </p:nvPr>
        </p:nvSpPr>
        <p:spPr/>
        <p:txBody>
          <a:bodyPr lIns="91432" tIns="45716" rIns="91432" bIns="45716"/>
          <a:lstStyle/>
          <a:p>
            <a:pPr>
              <a:defRPr/>
            </a:pPr>
            <a:fld id="{C1A4B02E-757C-49B1-A8DE-666907F14C6B}" type="slidenum">
              <a:rPr lang="en-US" smtClean="0"/>
              <a:pPr>
                <a:defRPr/>
              </a:pPr>
              <a:t>8</a:t>
            </a:fld>
            <a:endParaRPr lang="en-US" dirty="0"/>
          </a:p>
        </p:txBody>
      </p:sp>
      <p:sp>
        <p:nvSpPr>
          <p:cNvPr id="7" name="Footer Placeholder 3"/>
          <p:cNvSpPr>
            <a:spLocks noGrp="1"/>
          </p:cNvSpPr>
          <p:nvPr>
            <p:ph type="ftr" sz="quarter" idx="4"/>
          </p:nvPr>
        </p:nvSpPr>
        <p:spPr>
          <a:xfrm>
            <a:off x="0" y="9281011"/>
            <a:ext cx="4550953" cy="320189"/>
          </a:xfrm>
        </p:spPr>
        <p:txBody>
          <a:bodyPr/>
          <a:lstStyle/>
          <a:p>
            <a:pPr>
              <a:defRPr/>
            </a:pPr>
            <a:r>
              <a:rPr lang="en-US" dirty="0" smtClean="0"/>
              <a:t>Copyright © 2011 EMC Corporation. Do not Copy - All Rights Reserved.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hangingPunct="1">
              <a:defRPr/>
            </a:pPr>
            <a:r>
              <a:rPr lang="en-US" dirty="0" smtClean="0"/>
              <a:t>Compute virtualization offers the following benefits:</a:t>
            </a:r>
          </a:p>
          <a:p>
            <a:pPr marL="241653" indent="-241653">
              <a:buFont typeface="Arial" pitchFamily="34" charset="0"/>
              <a:buChar char="•"/>
              <a:defRPr/>
            </a:pPr>
            <a:r>
              <a:rPr lang="en-US" b="1" dirty="0" smtClean="0"/>
              <a:t>Server Consolidation: </a:t>
            </a:r>
            <a:r>
              <a:rPr lang="en-US" b="0" dirty="0" smtClean="0"/>
              <a:t>Compute virtualization</a:t>
            </a:r>
            <a:r>
              <a:rPr lang="en-US" b="0" baseline="0" dirty="0" smtClean="0"/>
              <a:t> enables running multiple virtual machines on a physical server. </a:t>
            </a:r>
            <a:r>
              <a:rPr lang="en-US" baseline="0" dirty="0" smtClean="0"/>
              <a:t>This reduces the requirement for physical servers.</a:t>
            </a:r>
            <a:endParaRPr lang="en-US" dirty="0" smtClean="0"/>
          </a:p>
          <a:p>
            <a:pPr marL="241653" indent="-241653">
              <a:buFont typeface="Arial" pitchFamily="34" charset="0"/>
              <a:buChar char="•"/>
              <a:defRPr/>
            </a:pPr>
            <a:r>
              <a:rPr lang="en-US" b="1" dirty="0" smtClean="0"/>
              <a:t>Isolation</a:t>
            </a:r>
            <a:r>
              <a:rPr lang="en-US" dirty="0" smtClean="0"/>
              <a:t>: While virtual machines can share the physical resources of a physical machine, they remain completely isolated from each other as if they were separate physical machines. If, for example, there are four virtual machines on a single physical machine and one of the virtual machines crashes, the other three virtual machines remain unaffected.</a:t>
            </a:r>
          </a:p>
          <a:p>
            <a:pPr marL="241653" indent="-241653">
              <a:buFont typeface="Arial" pitchFamily="34" charset="0"/>
              <a:buChar char="•"/>
              <a:defRPr/>
            </a:pPr>
            <a:r>
              <a:rPr lang="en-US" b="1" dirty="0" smtClean="0"/>
              <a:t>Encapsulation</a:t>
            </a:r>
            <a:r>
              <a:rPr lang="en-US" dirty="0" smtClean="0"/>
              <a:t>: A virtual machine is a package that contains a complete set of virtual hardware resources, an operating system, and applications. Encapsulation makes virtual machines portable and easy to manage. For example, a virtual machine can be moved and copied from one location to another just like a file.</a:t>
            </a:r>
          </a:p>
          <a:p>
            <a:pPr marL="241653" indent="-241653">
              <a:buFont typeface="Arial" pitchFamily="34" charset="0"/>
              <a:buChar char="•"/>
              <a:defRPr/>
            </a:pPr>
            <a:r>
              <a:rPr lang="en-US" b="1" dirty="0" smtClean="0"/>
              <a:t>Hardware Independence</a:t>
            </a:r>
            <a:r>
              <a:rPr lang="en-US" dirty="0" smtClean="0"/>
              <a:t>: A virtual machine is configured with virtual components such as CPU, memory, network card, and SCSI controller that are completely independent of the underlying physical hardware. This gives the freedom to move a virtual machine from one x86 machine to another without making any change to the device drivers, operating system, or applications.</a:t>
            </a:r>
          </a:p>
          <a:p>
            <a:pPr marL="241653" indent="-241653">
              <a:buFont typeface="Arial" pitchFamily="34" charset="0"/>
              <a:buChar char="•"/>
              <a:defRPr/>
            </a:pPr>
            <a:r>
              <a:rPr lang="en-US" b="1" dirty="0" smtClean="0"/>
              <a:t>Reduced Cost: </a:t>
            </a:r>
            <a:r>
              <a:rPr lang="en-US" dirty="0" smtClean="0"/>
              <a:t>Compute virtualization reduces the following direct costs:</a:t>
            </a:r>
          </a:p>
          <a:p>
            <a:pPr marL="724959" lvl="1">
              <a:defRPr/>
            </a:pPr>
            <a:r>
              <a:rPr lang="en-US" dirty="0" smtClean="0"/>
              <a:t>Space (leased or owned) for physical machines, power and cooling, Hardware (including switches and </a:t>
            </a:r>
            <a:r>
              <a:rPr lang="en-US" dirty="0" err="1" smtClean="0"/>
              <a:t>Fibre</a:t>
            </a:r>
            <a:r>
              <a:rPr lang="en-US" dirty="0" smtClean="0"/>
              <a:t> Channel HBA), and annual maintenance</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96C3D238-CE3C-4E72-B712-0B69E01E2EE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smtClean="0">
                <a:solidFill>
                  <a:schemeClr val="tx1">
                    <a:lumMod val="75000"/>
                    <a:lumOff val="25000"/>
                  </a:schemeClr>
                </a:solidFill>
              </a:defRPr>
            </a:lvl1pPr>
          </a:lstStyle>
          <a:p>
            <a:pPr>
              <a:defRPr/>
            </a:pPr>
            <a:r>
              <a:rPr lang="en-US" dirty="0"/>
              <a:t>Virtualized Data Center – Compute</a:t>
            </a:r>
          </a:p>
        </p:txBody>
      </p:sp>
      <p:sp>
        <p:nvSpPr>
          <p:cNvPr id="6" name="Slide Number Placeholder 5"/>
          <p:cNvSpPr>
            <a:spLocks noGrp="1"/>
          </p:cNvSpPr>
          <p:nvPr>
            <p:ph type="sldNum" sz="quarter" idx="11"/>
          </p:nvPr>
        </p:nvSpPr>
        <p:spPr/>
        <p:txBody>
          <a:bodyPr/>
          <a:lstStyle>
            <a:lvl1pPr>
              <a:defRPr>
                <a:solidFill>
                  <a:schemeClr val="tx1">
                    <a:lumMod val="75000"/>
                    <a:lumOff val="25000"/>
                  </a:schemeClr>
                </a:solidFill>
              </a:defRPr>
            </a:lvl1pPr>
          </a:lstStyle>
          <a:p>
            <a:pPr>
              <a:defRPr/>
            </a:pPr>
            <a:fld id="{DA42CC11-B192-4F48-8183-207CF77A140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smtClean="0"/>
            </a:lvl1pPr>
          </a:lstStyle>
          <a:p>
            <a:pPr>
              <a:defRPr/>
            </a:pPr>
            <a:r>
              <a:rPr lang="en-US" dirty="0"/>
              <a:t>Virtualized Data Center – Compute</a:t>
            </a:r>
          </a:p>
        </p:txBody>
      </p:sp>
      <p:sp>
        <p:nvSpPr>
          <p:cNvPr id="6" name="Slide Number Placeholder 6"/>
          <p:cNvSpPr>
            <a:spLocks noGrp="1"/>
          </p:cNvSpPr>
          <p:nvPr>
            <p:ph type="sldNum" sz="quarter" idx="14"/>
          </p:nvPr>
        </p:nvSpPr>
        <p:spPr/>
        <p:txBody>
          <a:bodyPr/>
          <a:lstStyle>
            <a:lvl1pPr>
              <a:defRPr/>
            </a:lvl1pPr>
          </a:lstStyle>
          <a:p>
            <a:pPr>
              <a:defRPr/>
            </a:pPr>
            <a:fld id="{24FFD3A7-641C-43D5-B76B-9C096D98DA6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ulletsRight_Picture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2"/>
          </p:nvPr>
        </p:nvSpPr>
        <p:spPr>
          <a:xfrm>
            <a:off x="3048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smtClean="0"/>
            </a:lvl1pPr>
          </a:lstStyle>
          <a:p>
            <a:pPr>
              <a:defRPr/>
            </a:pPr>
            <a:r>
              <a:rPr lang="en-US" dirty="0"/>
              <a:t>Virtualized Data Center – Compute</a:t>
            </a:r>
          </a:p>
        </p:txBody>
      </p:sp>
      <p:sp>
        <p:nvSpPr>
          <p:cNvPr id="6" name="Slide Number Placeholder 6"/>
          <p:cNvSpPr>
            <a:spLocks noGrp="1"/>
          </p:cNvSpPr>
          <p:nvPr>
            <p:ph type="sldNum" sz="quarter" idx="14"/>
          </p:nvPr>
        </p:nvSpPr>
        <p:spPr/>
        <p:txBody>
          <a:bodyPr/>
          <a:lstStyle>
            <a:lvl1pPr>
              <a:defRPr/>
            </a:lvl1pPr>
          </a:lstStyle>
          <a:p>
            <a:pPr>
              <a:defRPr/>
            </a:pPr>
            <a:fld id="{BDA18697-64EE-40A6-B986-244F11EFF8B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tent_TwoColumnwith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47750"/>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87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47750"/>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87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dirty="0"/>
              <a:t>Virtualized Data Center – Compute</a:t>
            </a:r>
          </a:p>
        </p:txBody>
      </p:sp>
      <p:sp>
        <p:nvSpPr>
          <p:cNvPr id="8" name="Slide Number Placeholder 5"/>
          <p:cNvSpPr>
            <a:spLocks noGrp="1"/>
          </p:cNvSpPr>
          <p:nvPr>
            <p:ph type="sldNum" sz="quarter" idx="11"/>
          </p:nvPr>
        </p:nvSpPr>
        <p:spPr/>
        <p:txBody>
          <a:bodyPr/>
          <a:lstStyle>
            <a:lvl1pPr>
              <a:defRPr/>
            </a:lvl1pPr>
          </a:lstStyle>
          <a:p>
            <a:pPr>
              <a:defRPr/>
            </a:pPr>
            <a:fld id="{514A9561-BC64-4BF7-B865-24297A43E28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TablePlaceholder">
    <p:spTree>
      <p:nvGrpSpPr>
        <p:cNvPr id="1" name=""/>
        <p:cNvGrpSpPr/>
        <p:nvPr/>
      </p:nvGrpSpPr>
      <p:grpSpPr>
        <a:xfrm>
          <a:off x="0" y="0"/>
          <a:ext cx="0" cy="0"/>
          <a:chOff x="0" y="0"/>
          <a:chExt cx="0" cy="0"/>
        </a:xfrm>
      </p:grpSpPr>
      <p:sp>
        <p:nvSpPr>
          <p:cNvPr id="6" name="Table Placeholder 5"/>
          <p:cNvSpPr>
            <a:spLocks noGrp="1"/>
          </p:cNvSpPr>
          <p:nvPr>
            <p:ph type="tbl" sz="quarter" idx="12"/>
          </p:nvPr>
        </p:nvSpPr>
        <p:spPr>
          <a:xfrm>
            <a:off x="381000" y="1219200"/>
            <a:ext cx="8382000" cy="4648200"/>
          </a:xfrm>
        </p:spPr>
        <p:txBody>
          <a:bodyPr anchor="ctr">
            <a:normAutofit/>
          </a:bodyPr>
          <a:lstStyle>
            <a:lvl1pPr>
              <a:buNone/>
              <a:defRPr/>
            </a:lvl1pPr>
          </a:lstStyle>
          <a:p>
            <a:pPr lvl="0"/>
            <a:r>
              <a:rPr lang="en-US" noProof="0" dirty="0" smtClean="0"/>
              <a:t>Click icon to add table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dirty="0"/>
              <a:t>Virtualized Data Center – Compute</a:t>
            </a:r>
          </a:p>
        </p:txBody>
      </p:sp>
      <p:sp>
        <p:nvSpPr>
          <p:cNvPr id="5" name="Slide Number Placeholder 5"/>
          <p:cNvSpPr>
            <a:spLocks noGrp="1"/>
          </p:cNvSpPr>
          <p:nvPr>
            <p:ph type="sldNum" sz="quarter" idx="14"/>
          </p:nvPr>
        </p:nvSpPr>
        <p:spPr/>
        <p:txBody>
          <a:bodyPr/>
          <a:lstStyle>
            <a:lvl1pPr>
              <a:defRPr/>
            </a:lvl1pPr>
          </a:lstStyle>
          <a:p>
            <a:pPr>
              <a:defRPr/>
            </a:pPr>
            <a:fld id="{E1B9A9EC-09A7-425D-A4D1-956B30C3D79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icture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304800" y="914400"/>
            <a:ext cx="8458200" cy="5105400"/>
          </a:xfrm>
        </p:spPr>
        <p:txBody>
          <a:bodyPr>
            <a:normAutofit/>
          </a:bodyPr>
          <a:lstStyle>
            <a:lvl1pPr>
              <a:buNone/>
              <a:defRPr/>
            </a:lvl1pPr>
          </a:lstStyle>
          <a:p>
            <a:pPr lvl="0"/>
            <a:r>
              <a:rPr lang="en-US" noProof="0" dirty="0" smtClean="0"/>
              <a:t>Click icon to add picture</a:t>
            </a:r>
            <a:endParaRPr lang="en-US" noProof="0" dirty="0"/>
          </a:p>
        </p:txBody>
      </p:sp>
      <p:sp>
        <p:nvSpPr>
          <p:cNvPr id="4" name="Footer Placeholder 3"/>
          <p:cNvSpPr>
            <a:spLocks noGrp="1"/>
          </p:cNvSpPr>
          <p:nvPr>
            <p:ph type="ftr" sz="quarter" idx="14"/>
          </p:nvPr>
        </p:nvSpPr>
        <p:spPr>
          <a:xfrm>
            <a:off x="3886200" y="6629400"/>
            <a:ext cx="4724400" cy="228600"/>
          </a:xfrm>
        </p:spPr>
        <p:txBody>
          <a:bodyPr/>
          <a:lstStyle>
            <a:lvl1pPr>
              <a:defRPr smtClean="0"/>
            </a:lvl1pPr>
          </a:lstStyle>
          <a:p>
            <a:pPr>
              <a:defRPr/>
            </a:pPr>
            <a:r>
              <a:rPr lang="en-US" dirty="0"/>
              <a:t>Virtualized Data Center – Compute</a:t>
            </a:r>
          </a:p>
        </p:txBody>
      </p:sp>
      <p:sp>
        <p:nvSpPr>
          <p:cNvPr id="5" name="Slide Number Placeholder 4"/>
          <p:cNvSpPr>
            <a:spLocks noGrp="1"/>
          </p:cNvSpPr>
          <p:nvPr>
            <p:ph type="sldNum" sz="quarter" idx="15"/>
          </p:nvPr>
        </p:nvSpPr>
        <p:spPr/>
        <p:txBody>
          <a:bodyPr/>
          <a:lstStyle>
            <a:lvl1pPr>
              <a:defRPr/>
            </a:lvl1pPr>
          </a:lstStyle>
          <a:p>
            <a:pPr>
              <a:defRPr/>
            </a:pPr>
            <a:fld id="{2BF7F301-B9A8-4FB9-BD2C-E8FDE5D1630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a:t>Virtualized Data Center – Compute</a:t>
            </a:r>
          </a:p>
        </p:txBody>
      </p:sp>
      <p:sp>
        <p:nvSpPr>
          <p:cNvPr id="4" name="Slide Number Placeholder 5"/>
          <p:cNvSpPr>
            <a:spLocks noGrp="1"/>
          </p:cNvSpPr>
          <p:nvPr>
            <p:ph type="sldNum" sz="quarter" idx="11"/>
          </p:nvPr>
        </p:nvSpPr>
        <p:spPr/>
        <p:txBody>
          <a:bodyPr/>
          <a:lstStyle>
            <a:lvl1pPr>
              <a:defRPr/>
            </a:lvl1pPr>
          </a:lstStyle>
          <a:p>
            <a:pPr>
              <a:defRPr/>
            </a:pPr>
            <a:fld id="{FBF5057B-C371-4B36-A32A-117657D9948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ontent_BulletsSurround_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3352800"/>
            <a:ext cx="4114800" cy="25146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1"/>
            <a:ext cx="8458200" cy="22860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04800" y="33528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4"/>
          </p:nvPr>
        </p:nvSpPr>
        <p:spPr>
          <a:xfrm>
            <a:off x="4648200" y="6629400"/>
            <a:ext cx="3962400" cy="228600"/>
          </a:xfrm>
        </p:spPr>
        <p:txBody>
          <a:bodyPr/>
          <a:lstStyle>
            <a:lvl1pPr>
              <a:defRPr smtClean="0"/>
            </a:lvl1pPr>
          </a:lstStyle>
          <a:p>
            <a:pPr>
              <a:defRPr/>
            </a:pPr>
            <a:r>
              <a:rPr lang="en-US" dirty="0"/>
              <a:t>Virtualized Data Center – Compute</a:t>
            </a:r>
          </a:p>
        </p:txBody>
      </p:sp>
      <p:sp>
        <p:nvSpPr>
          <p:cNvPr id="8" name="Slide Number Placeholder 6"/>
          <p:cNvSpPr>
            <a:spLocks noGrp="1"/>
          </p:cNvSpPr>
          <p:nvPr>
            <p:ph type="sldNum" sz="quarter" idx="15"/>
          </p:nvPr>
        </p:nvSpPr>
        <p:spPr/>
        <p:txBody>
          <a:bodyPr/>
          <a:lstStyle>
            <a:lvl1pPr>
              <a:defRPr/>
            </a:lvl1pPr>
          </a:lstStyle>
          <a:p>
            <a:pPr>
              <a:defRPr/>
            </a:pPr>
            <a:fld id="{1EEF2230-FAB1-4F19-A519-511292F1F11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PR_Content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381000" y="1219200"/>
            <a:ext cx="8382000" cy="4648200"/>
          </a:xfrm>
        </p:spPr>
        <p:txBody>
          <a:bodyPr/>
          <a:lstStyle/>
          <a:p>
            <a:pPr lvl="0"/>
            <a:r>
              <a:rPr lang="en-US" noProof="0" dirty="0" smtClean="0"/>
              <a:t>Click icon to add table</a:t>
            </a:r>
            <a:endParaRPr lang="en-US" noProof="0" dirty="0"/>
          </a:p>
        </p:txBody>
      </p:sp>
      <p:sp>
        <p:nvSpPr>
          <p:cNvPr id="4" name="Footer Placeholder 4"/>
          <p:cNvSpPr>
            <a:spLocks noGrp="1"/>
          </p:cNvSpPr>
          <p:nvPr>
            <p:ph type="ftr" sz="quarter" idx="13"/>
          </p:nvPr>
        </p:nvSpPr>
        <p:spPr/>
        <p:txBody>
          <a:bodyPr/>
          <a:lstStyle>
            <a:lvl1pPr>
              <a:defRPr b="0" smtClean="0">
                <a:solidFill>
                  <a:srgbClr val="000000">
                    <a:lumMod val="75000"/>
                    <a:lumOff val="25000"/>
                  </a:srgbClr>
                </a:solidFill>
              </a:defRPr>
            </a:lvl1pPr>
          </a:lstStyle>
          <a:p>
            <a:pPr>
              <a:defRPr/>
            </a:pPr>
            <a:r>
              <a:rPr lang="en-US" dirty="0"/>
              <a:t>Virtualized Data Center – Compute</a:t>
            </a:r>
          </a:p>
        </p:txBody>
      </p:sp>
      <p:sp>
        <p:nvSpPr>
          <p:cNvPr id="5" name="Slide Number Placeholder 5"/>
          <p:cNvSpPr>
            <a:spLocks noGrp="1"/>
          </p:cNvSpPr>
          <p:nvPr>
            <p:ph type="sldNum" sz="quarter" idx="14"/>
          </p:nvPr>
        </p:nvSpPr>
        <p:spPr/>
        <p:txBody>
          <a:bodyPr/>
          <a:lstStyle>
            <a:lvl1pPr>
              <a:defRPr b="0" smtClean="0">
                <a:solidFill>
                  <a:srgbClr val="000000">
                    <a:lumMod val="75000"/>
                    <a:lumOff val="25000"/>
                  </a:srgbClr>
                </a:solidFill>
              </a:defRPr>
            </a:lvl1pPr>
          </a:lstStyle>
          <a:p>
            <a:pPr>
              <a:defRPr/>
            </a:pPr>
            <a:fld id="{5B9FBD26-65C0-4153-8B9D-778BC072E6C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smtClean="0"/>
            </a:lvl1pPr>
          </a:lstStyle>
          <a:p>
            <a:pPr>
              <a:defRPr/>
            </a:pPr>
            <a:r>
              <a:rPr lang="en-US" dirty="0"/>
              <a:t>Virtualized Data Center – Compute</a:t>
            </a:r>
          </a:p>
        </p:txBody>
      </p:sp>
      <p:sp>
        <p:nvSpPr>
          <p:cNvPr id="6" name="Slide Number Placeholder 6"/>
          <p:cNvSpPr>
            <a:spLocks noGrp="1"/>
          </p:cNvSpPr>
          <p:nvPr>
            <p:ph type="sldNum" sz="quarter" idx="14"/>
          </p:nvPr>
        </p:nvSpPr>
        <p:spPr/>
        <p:txBody>
          <a:bodyPr/>
          <a:lstStyle>
            <a:lvl1pPr>
              <a:defRPr/>
            </a:lvl1pPr>
          </a:lstStyle>
          <a:p>
            <a:pPr>
              <a:defRPr/>
            </a:pPr>
            <a:fld id="{AF0638D5-54D2-445A-A868-FECBEA33807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smtClean="0"/>
            </a:lvl1pPr>
          </a:lstStyle>
          <a:p>
            <a:pPr>
              <a:defRPr/>
            </a:pPr>
            <a:r>
              <a:rPr lang="en-US" dirty="0"/>
              <a:t>Virtualized Data Center – Compute</a:t>
            </a:r>
          </a:p>
        </p:txBody>
      </p:sp>
      <p:sp>
        <p:nvSpPr>
          <p:cNvPr id="6" name="Slide Number Placeholder 6"/>
          <p:cNvSpPr>
            <a:spLocks noGrp="1"/>
          </p:cNvSpPr>
          <p:nvPr>
            <p:ph type="sldNum" sz="quarter" idx="14"/>
          </p:nvPr>
        </p:nvSpPr>
        <p:spPr/>
        <p:txBody>
          <a:bodyPr/>
          <a:lstStyle>
            <a:lvl1pPr>
              <a:defRPr/>
            </a:lvl1pPr>
          </a:lstStyle>
          <a:p>
            <a:pPr>
              <a:defRPr/>
            </a:pPr>
            <a:fld id="{D80AFB45-F91A-4950-874F-AA1F31339A9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BulletsTop_Graphic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3276600"/>
            <a:ext cx="8458200" cy="2667000"/>
          </a:xfrm>
        </p:spPr>
        <p:txBody>
          <a:bodyPr>
            <a:normAutofit/>
          </a:bodyPr>
          <a:lstStyle>
            <a:lvl1pPr>
              <a:buNone/>
              <a:defRPr/>
            </a:lvl1pPr>
          </a:lstStyle>
          <a:p>
            <a:pPr lvl="0"/>
            <a:r>
              <a:rPr lang="en-US" noProof="0" dirty="0" smtClean="0"/>
              <a:t>Click icon to add picture</a:t>
            </a:r>
            <a:endParaRPr lang="en-US" noProof="0" dirty="0"/>
          </a:p>
        </p:txBody>
      </p:sp>
      <p:sp>
        <p:nvSpPr>
          <p:cNvPr id="6" name="Footer Placeholder 4"/>
          <p:cNvSpPr>
            <a:spLocks noGrp="1"/>
          </p:cNvSpPr>
          <p:nvPr>
            <p:ph type="ftr" sz="quarter" idx="13"/>
          </p:nvPr>
        </p:nvSpPr>
        <p:spPr/>
        <p:txBody>
          <a:bodyPr/>
          <a:lstStyle>
            <a:lvl1pPr>
              <a:defRPr smtClean="0">
                <a:solidFill>
                  <a:schemeClr val="tx1">
                    <a:lumMod val="75000"/>
                    <a:lumOff val="25000"/>
                  </a:schemeClr>
                </a:solidFill>
              </a:defRPr>
            </a:lvl1pPr>
          </a:lstStyle>
          <a:p>
            <a:pPr>
              <a:defRPr/>
            </a:pPr>
            <a:r>
              <a:rPr lang="en-US" dirty="0"/>
              <a:t>Virtualized Data Center – Compute</a:t>
            </a:r>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AE8AF2CC-6325-43F0-932D-9CDCF27D716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smtClean="0"/>
            </a:lvl1pPr>
          </a:lstStyle>
          <a:p>
            <a:pPr>
              <a:defRPr/>
            </a:pPr>
            <a:r>
              <a:rPr lang="en-US" dirty="0"/>
              <a:t>Virtualized Data Center – Compute</a:t>
            </a:r>
          </a:p>
        </p:txBody>
      </p:sp>
      <p:sp>
        <p:nvSpPr>
          <p:cNvPr id="6" name="Slide Number Placeholder 6"/>
          <p:cNvSpPr>
            <a:spLocks noGrp="1"/>
          </p:cNvSpPr>
          <p:nvPr>
            <p:ph type="sldNum" sz="quarter" idx="14"/>
          </p:nvPr>
        </p:nvSpPr>
        <p:spPr/>
        <p:txBody>
          <a:bodyPr/>
          <a:lstStyle>
            <a:lvl1pPr>
              <a:defRPr/>
            </a:lvl1pPr>
          </a:lstStyle>
          <a:p>
            <a:pPr>
              <a:defRPr/>
            </a:pPr>
            <a:fld id="{BF29564E-E891-4055-B9B5-060120DDAA6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smtClean="0"/>
            </a:lvl1pPr>
          </a:lstStyle>
          <a:p>
            <a:pPr>
              <a:defRPr/>
            </a:pPr>
            <a:r>
              <a:rPr lang="en-US" dirty="0"/>
              <a:t>Virtualized Data Center – Compute</a:t>
            </a:r>
          </a:p>
        </p:txBody>
      </p:sp>
      <p:sp>
        <p:nvSpPr>
          <p:cNvPr id="6" name="Slide Number Placeholder 6"/>
          <p:cNvSpPr>
            <a:spLocks noGrp="1"/>
          </p:cNvSpPr>
          <p:nvPr>
            <p:ph type="sldNum" sz="quarter" idx="14"/>
          </p:nvPr>
        </p:nvSpPr>
        <p:spPr/>
        <p:txBody>
          <a:bodyPr/>
          <a:lstStyle>
            <a:lvl1pPr>
              <a:defRPr/>
            </a:lvl1pPr>
          </a:lstStyle>
          <a:p>
            <a:pPr>
              <a:defRPr/>
            </a:pPr>
            <a:fld id="{A4FD672D-50E0-4513-A2F7-EA9619D5899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smtClean="0"/>
            </a:lvl1pPr>
          </a:lstStyle>
          <a:p>
            <a:pPr>
              <a:defRPr/>
            </a:pPr>
            <a:r>
              <a:rPr lang="en-US" dirty="0"/>
              <a:t>Virtualized Data Center – Compute</a:t>
            </a:r>
          </a:p>
        </p:txBody>
      </p:sp>
      <p:sp>
        <p:nvSpPr>
          <p:cNvPr id="6" name="Slide Number Placeholder 6"/>
          <p:cNvSpPr>
            <a:spLocks noGrp="1"/>
          </p:cNvSpPr>
          <p:nvPr>
            <p:ph type="sldNum" sz="quarter" idx="14"/>
          </p:nvPr>
        </p:nvSpPr>
        <p:spPr/>
        <p:txBody>
          <a:bodyPr/>
          <a:lstStyle>
            <a:lvl1pPr>
              <a:defRPr/>
            </a:lvl1pPr>
          </a:lstStyle>
          <a:p>
            <a:pPr>
              <a:defRPr/>
            </a:pPr>
            <a:fld id="{8F8B321B-BE7A-460A-9618-CDD5921362A4}"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smtClean="0"/>
            </a:lvl1pPr>
          </a:lstStyle>
          <a:p>
            <a:pPr>
              <a:defRPr/>
            </a:pPr>
            <a:r>
              <a:rPr lang="en-US" dirty="0"/>
              <a:t>Virtualized Data Center – Compute</a:t>
            </a:r>
          </a:p>
        </p:txBody>
      </p:sp>
      <p:sp>
        <p:nvSpPr>
          <p:cNvPr id="6" name="Slide Number Placeholder 6"/>
          <p:cNvSpPr>
            <a:spLocks noGrp="1"/>
          </p:cNvSpPr>
          <p:nvPr>
            <p:ph type="sldNum" sz="quarter" idx="14"/>
          </p:nvPr>
        </p:nvSpPr>
        <p:spPr/>
        <p:txBody>
          <a:bodyPr/>
          <a:lstStyle>
            <a:lvl1pPr>
              <a:defRPr/>
            </a:lvl1pPr>
          </a:lstStyle>
          <a:p>
            <a:pPr>
              <a:defRPr/>
            </a:pPr>
            <a:fld id="{C497B3D1-9784-4345-9ADB-34D95182F50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Business Continuity in VDC</a:t>
            </a:r>
          </a:p>
        </p:txBody>
      </p:sp>
      <p:sp>
        <p:nvSpPr>
          <p:cNvPr id="3" name="Slide Number Placeholder 2"/>
          <p:cNvSpPr>
            <a:spLocks noGrp="1"/>
          </p:cNvSpPr>
          <p:nvPr>
            <p:ph type="sldNum" sz="quarter" idx="11"/>
          </p:nvPr>
        </p:nvSpPr>
        <p:spPr/>
        <p:txBody>
          <a:bodyPr/>
          <a:lstStyle>
            <a:lvl1pPr>
              <a:defRPr smtClean="0"/>
            </a:lvl1pPr>
          </a:lstStyle>
          <a:p>
            <a:pPr>
              <a:defRPr/>
            </a:pPr>
            <a:fld id="{EE53E5D8-F40F-47C3-BB1D-422D622B2B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GraphicsTop_Bullets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3733800"/>
            <a:ext cx="8458200" cy="2209800"/>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914400"/>
            <a:ext cx="8458200" cy="2667000"/>
          </a:xfrm>
        </p:spPr>
        <p:txBody>
          <a:bodyPr>
            <a:normAutofit/>
          </a:bodyPr>
          <a:lstStyle>
            <a:lvl1pPr>
              <a:buNone/>
              <a:defRPr>
                <a:solidFill>
                  <a:schemeClr val="bg2">
                    <a:lumMod val="75000"/>
                  </a:schemeClr>
                </a:solidFill>
              </a:defRPr>
            </a:lvl1pPr>
          </a:lstStyle>
          <a:p>
            <a:pPr lvl="0"/>
            <a:r>
              <a:rPr lang="en-US" noProof="0" dirty="0" smtClean="0"/>
              <a:t>Click icon to add picture</a:t>
            </a:r>
            <a:endParaRPr lang="en-US" noProof="0" dirty="0"/>
          </a:p>
        </p:txBody>
      </p:sp>
      <p:sp>
        <p:nvSpPr>
          <p:cNvPr id="6" name="Footer Placeholder 4"/>
          <p:cNvSpPr>
            <a:spLocks noGrp="1"/>
          </p:cNvSpPr>
          <p:nvPr>
            <p:ph type="ftr" sz="quarter" idx="13"/>
          </p:nvPr>
        </p:nvSpPr>
        <p:spPr/>
        <p:txBody>
          <a:bodyPr/>
          <a:lstStyle>
            <a:lvl1pPr>
              <a:defRPr smtClean="0">
                <a:solidFill>
                  <a:schemeClr val="tx1">
                    <a:lumMod val="75000"/>
                    <a:lumOff val="25000"/>
                  </a:schemeClr>
                </a:solidFill>
              </a:defRPr>
            </a:lvl1pPr>
          </a:lstStyle>
          <a:p>
            <a:pPr>
              <a:defRPr/>
            </a:pPr>
            <a:r>
              <a:rPr lang="en-US" dirty="0"/>
              <a:t>Virtualized Data Center – Compute</a:t>
            </a:r>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D9FFE1D3-5CF3-434A-AEDB-54BFC8ECB19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Page_Modul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1143000"/>
            <a:ext cx="7772400" cy="688975"/>
          </a:xfrm>
        </p:spPr>
        <p:txBody>
          <a:bodyPr anchor="t"/>
          <a:lstStyle>
            <a:lvl1pPr>
              <a:defRPr sz="2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4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0"/>
          </p:nvPr>
        </p:nvSpPr>
        <p:spPr/>
        <p:txBody>
          <a:bodyPr/>
          <a:lstStyle>
            <a:lvl1pPr>
              <a:defRPr smtClean="0"/>
            </a:lvl1pPr>
          </a:lstStyle>
          <a:p>
            <a:pPr>
              <a:defRPr/>
            </a:pPr>
            <a:r>
              <a:rPr lang="en-US" dirty="0"/>
              <a:t>Virtualized Data Center – Compute</a:t>
            </a:r>
          </a:p>
        </p:txBody>
      </p:sp>
      <p:sp>
        <p:nvSpPr>
          <p:cNvPr id="6" name="Slide Number Placeholder 5"/>
          <p:cNvSpPr>
            <a:spLocks noGrp="1"/>
          </p:cNvSpPr>
          <p:nvPr>
            <p:ph type="sldNum" sz="quarter" idx="11"/>
          </p:nvPr>
        </p:nvSpPr>
        <p:spPr/>
        <p:txBody>
          <a:bodyPr/>
          <a:lstStyle>
            <a:lvl1pPr>
              <a:defRPr/>
            </a:lvl1pPr>
          </a:lstStyle>
          <a:p>
            <a:pPr>
              <a:defRPr/>
            </a:pPr>
            <a:fld id="{89099118-CD98-42C5-A182-B001D17D3C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Page_Lesson_Topic">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609600"/>
            <a:ext cx="6019800" cy="1219200"/>
          </a:xfrm>
        </p:spPr>
        <p:txBody>
          <a:bodyPr anchor="t"/>
          <a:lstStyle>
            <a:lvl1pPr>
              <a:defRPr sz="260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8"/>
          <p:cNvSpPr>
            <a:spLocks noGrp="1"/>
          </p:cNvSpPr>
          <p:nvPr>
            <p:ph sz="quarter" idx="13"/>
          </p:nvPr>
        </p:nvSpPr>
        <p:spPr>
          <a:xfrm>
            <a:off x="685800" y="1981200"/>
            <a:ext cx="7772400" cy="457200"/>
          </a:xfrm>
        </p:spPr>
        <p:txBody>
          <a:bodyPr/>
          <a:lstStyle>
            <a:lvl1pPr>
              <a:buNone/>
              <a:defRPr>
                <a:solidFill>
                  <a:srgbClr val="2C95DD"/>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defRPr smtClean="0">
                <a:solidFill>
                  <a:schemeClr val="tx1">
                    <a:lumMod val="75000"/>
                    <a:lumOff val="25000"/>
                  </a:schemeClr>
                </a:solidFill>
              </a:defRPr>
            </a:lvl1pPr>
          </a:lstStyle>
          <a:p>
            <a:pPr>
              <a:defRPr/>
            </a:pPr>
            <a:r>
              <a:rPr lang="en-US" dirty="0"/>
              <a:t>Virtualized Data Center – Compute</a:t>
            </a:r>
          </a:p>
        </p:txBody>
      </p:sp>
      <p:sp>
        <p:nvSpPr>
          <p:cNvPr id="7" name="Slide Number Placeholder 5"/>
          <p:cNvSpPr>
            <a:spLocks noGrp="1"/>
          </p:cNvSpPr>
          <p:nvPr>
            <p:ph type="sldNum" sz="quarter" idx="15"/>
          </p:nvPr>
        </p:nvSpPr>
        <p:spPr/>
        <p:txBody>
          <a:bodyPr/>
          <a:lstStyle>
            <a:lvl1pPr>
              <a:defRPr>
                <a:solidFill>
                  <a:schemeClr val="tx1">
                    <a:lumMod val="75000"/>
                    <a:lumOff val="25000"/>
                  </a:schemeClr>
                </a:solidFill>
              </a:defRPr>
            </a:lvl1pPr>
          </a:lstStyle>
          <a:p>
            <a:pPr>
              <a:defRPr/>
            </a:pPr>
            <a:fld id="{E1D1C3E5-FD7A-4D3F-AA80-B557762B6F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overPage">
    <p:spTree>
      <p:nvGrpSpPr>
        <p:cNvPr id="1" name=""/>
        <p:cNvGrpSpPr/>
        <p:nvPr/>
      </p:nvGrpSpPr>
      <p:grpSpPr>
        <a:xfrm>
          <a:off x="0" y="0"/>
          <a:ext cx="0" cy="0"/>
          <a:chOff x="0" y="0"/>
          <a:chExt cx="0" cy="0"/>
        </a:xfrm>
      </p:grpSpPr>
      <p:sp>
        <p:nvSpPr>
          <p:cNvPr id="2" name="Title 1"/>
          <p:cNvSpPr>
            <a:spLocks noGrp="1"/>
          </p:cNvSpPr>
          <p:nvPr>
            <p:ph type="title"/>
          </p:nvPr>
        </p:nvSpPr>
        <p:spPr>
          <a:xfrm>
            <a:off x="1789113" y="1524000"/>
            <a:ext cx="6705600" cy="1362075"/>
          </a:xfrm>
          <a:ln>
            <a:solidFill>
              <a:srgbClr val="777777"/>
            </a:solidFill>
          </a:ln>
        </p:spPr>
        <p:txBody>
          <a:bodyPr anchor="t"/>
          <a:lstStyle>
            <a:lvl1pPr algn="l">
              <a:defRPr sz="3200" b="1"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828800" y="3048000"/>
            <a:ext cx="67056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wo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1148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0"/>
          </p:nvPr>
        </p:nvSpPr>
        <p:spPr>
          <a:xfrm>
            <a:off x="4648200" y="6629400"/>
            <a:ext cx="3962400" cy="228600"/>
          </a:xfrm>
        </p:spPr>
        <p:txBody>
          <a:bodyPr/>
          <a:lstStyle>
            <a:lvl1pPr>
              <a:defRPr smtClean="0"/>
            </a:lvl1pPr>
          </a:lstStyle>
          <a:p>
            <a:pPr>
              <a:defRPr/>
            </a:pPr>
            <a:r>
              <a:rPr lang="en-US" dirty="0"/>
              <a:t>Virtualized Data Center – Compute</a:t>
            </a:r>
          </a:p>
        </p:txBody>
      </p:sp>
      <p:sp>
        <p:nvSpPr>
          <p:cNvPr id="6" name="Slide Number Placeholder 6"/>
          <p:cNvSpPr>
            <a:spLocks noGrp="1"/>
          </p:cNvSpPr>
          <p:nvPr>
            <p:ph type="sldNum" sz="quarter" idx="11"/>
          </p:nvPr>
        </p:nvSpPr>
        <p:spPr/>
        <p:txBody>
          <a:bodyPr/>
          <a:lstStyle>
            <a:lvl1pPr>
              <a:defRPr/>
            </a:lvl1pPr>
          </a:lstStyle>
          <a:p>
            <a:pPr>
              <a:defRPr/>
            </a:pPr>
            <a:fld id="{4722132B-7D0B-4E04-B5FA-04011C4A199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smtClean="0"/>
            </a:lvl1pPr>
          </a:lstStyle>
          <a:p>
            <a:pPr>
              <a:defRPr/>
            </a:pPr>
            <a:r>
              <a:rPr lang="en-US" dirty="0"/>
              <a:t>Virtualized Data Center – Compute</a:t>
            </a:r>
          </a:p>
        </p:txBody>
      </p:sp>
      <p:sp>
        <p:nvSpPr>
          <p:cNvPr id="6" name="Slide Number Placeholder 6"/>
          <p:cNvSpPr>
            <a:spLocks noGrp="1"/>
          </p:cNvSpPr>
          <p:nvPr>
            <p:ph type="sldNum" sz="quarter" idx="14"/>
          </p:nvPr>
        </p:nvSpPr>
        <p:spPr/>
        <p:txBody>
          <a:bodyPr/>
          <a:lstStyle>
            <a:lvl1pPr>
              <a:defRPr/>
            </a:lvl1pPr>
          </a:lstStyle>
          <a:p>
            <a:pPr>
              <a:defRPr/>
            </a:pPr>
            <a:fld id="{45DCA1C3-3EF3-4880-9FC9-DA8DFFB2FCD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BulletsSurround_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3352800"/>
            <a:ext cx="4114800" cy="25146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1"/>
            <a:ext cx="8458200" cy="22860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04800" y="33528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4"/>
          </p:nvPr>
        </p:nvSpPr>
        <p:spPr>
          <a:xfrm>
            <a:off x="4648200" y="6629400"/>
            <a:ext cx="3962400" cy="228600"/>
          </a:xfrm>
        </p:spPr>
        <p:txBody>
          <a:bodyPr/>
          <a:lstStyle>
            <a:lvl1pPr>
              <a:defRPr smtClean="0"/>
            </a:lvl1pPr>
          </a:lstStyle>
          <a:p>
            <a:pPr>
              <a:defRPr/>
            </a:pPr>
            <a:r>
              <a:rPr lang="en-US" dirty="0"/>
              <a:t>Virtualized Data Center – Compute</a:t>
            </a:r>
          </a:p>
        </p:txBody>
      </p:sp>
      <p:sp>
        <p:nvSpPr>
          <p:cNvPr id="8" name="Slide Number Placeholder 6"/>
          <p:cNvSpPr>
            <a:spLocks noGrp="1"/>
          </p:cNvSpPr>
          <p:nvPr>
            <p:ph type="sldNum" sz="quarter" idx="15"/>
          </p:nvPr>
        </p:nvSpPr>
        <p:spPr/>
        <p:txBody>
          <a:bodyPr/>
          <a:lstStyle>
            <a:lvl1pPr>
              <a:defRPr/>
            </a:lvl1pPr>
          </a:lstStyle>
          <a:p>
            <a:pPr>
              <a:defRPr/>
            </a:pPr>
            <a:fld id="{092FEE63-2923-4B31-BA79-B6BC4F9383E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419600" y="6629400"/>
            <a:ext cx="41910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r>
              <a:rPr lang="en-US" dirty="0"/>
              <a:t>Virtualized Data Center – Compute</a:t>
            </a:r>
          </a:p>
        </p:txBody>
      </p:sp>
      <p:sp>
        <p:nvSpPr>
          <p:cNvPr id="6" name="Slide Number Placeholder 5"/>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a:solidFill>
                  <a:schemeClr val="tx1">
                    <a:lumMod val="75000"/>
                    <a:lumOff val="25000"/>
                  </a:schemeClr>
                </a:solidFill>
                <a:latin typeface="Calibri" pitchFamily="34" charset="0"/>
                <a:cs typeface="+mn-cs"/>
              </a:defRPr>
            </a:lvl1pPr>
          </a:lstStyle>
          <a:p>
            <a:pPr>
              <a:defRPr/>
            </a:pPr>
            <a:fld id="{FC2F117C-776A-43C4-97B1-3BA80962628C}" type="slidenum">
              <a:rPr lang="en-US"/>
              <a:pPr>
                <a:defRPr/>
              </a:pPr>
              <a:t>‹#›</a:t>
            </a:fld>
            <a:endParaRPr lang="en-US" dirty="0"/>
          </a:p>
        </p:txBody>
      </p:sp>
      <p:pic>
        <p:nvPicPr>
          <p:cNvPr id="1030" name="Picture 8"/>
          <p:cNvPicPr>
            <a:picLocks noChangeAspect="1" noChangeArrowheads="1"/>
          </p:cNvPicPr>
          <p:nvPr/>
        </p:nvPicPr>
        <p:blipFill>
          <a:blip r:embed="rId26"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defRPr/>
            </a:pPr>
            <a:r>
              <a:rPr lang="en-US" sz="1000" dirty="0">
                <a:solidFill>
                  <a:schemeClr val="bg1">
                    <a:lumMod val="50000"/>
                  </a:schemeClr>
                </a:solidFill>
                <a:latin typeface="Calibri" pitchFamily="34" charset="0"/>
              </a:rPr>
              <a:t>Copyright © 2011 EMC Corporation. All Rights Reserved.</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81" r:id="rId12"/>
    <p:sldLayoutId id="2147483680" r:id="rId13"/>
    <p:sldLayoutId id="2147483693" r:id="rId14"/>
    <p:sldLayoutId id="2147483679"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Lst>
  <p:hf hdr="0" dt="0"/>
  <p:txStyles>
    <p:titleStyle>
      <a:lvl1pPr algn="l" rtl="0" fontAlgn="base">
        <a:spcBef>
          <a:spcPct val="0"/>
        </a:spcBef>
        <a:spcAft>
          <a:spcPct val="0"/>
        </a:spcAft>
        <a:defRPr sz="2800" kern="1200">
          <a:solidFill>
            <a:srgbClr val="2C95DD"/>
          </a:solidFill>
          <a:latin typeface="+mj-lt"/>
          <a:ea typeface="+mj-ea"/>
          <a:cs typeface="+mj-cs"/>
        </a:defRPr>
      </a:lvl1pPr>
      <a:lvl2pPr algn="l" rtl="0" fontAlgn="base">
        <a:spcBef>
          <a:spcPct val="0"/>
        </a:spcBef>
        <a:spcAft>
          <a:spcPct val="0"/>
        </a:spcAft>
        <a:defRPr sz="2800">
          <a:solidFill>
            <a:srgbClr val="2C95DD"/>
          </a:solidFill>
          <a:latin typeface="MetaNormalLF-Roman" pitchFamily="34" charset="0"/>
          <a:cs typeface="Arial" charset="0"/>
        </a:defRPr>
      </a:lvl2pPr>
      <a:lvl3pPr algn="l" rtl="0" fontAlgn="base">
        <a:spcBef>
          <a:spcPct val="0"/>
        </a:spcBef>
        <a:spcAft>
          <a:spcPct val="0"/>
        </a:spcAft>
        <a:defRPr sz="2800">
          <a:solidFill>
            <a:srgbClr val="2C95DD"/>
          </a:solidFill>
          <a:latin typeface="MetaNormalLF-Roman" pitchFamily="34" charset="0"/>
          <a:cs typeface="Arial" charset="0"/>
        </a:defRPr>
      </a:lvl3pPr>
      <a:lvl4pPr algn="l" rtl="0" fontAlgn="base">
        <a:spcBef>
          <a:spcPct val="0"/>
        </a:spcBef>
        <a:spcAft>
          <a:spcPct val="0"/>
        </a:spcAft>
        <a:defRPr sz="2800">
          <a:solidFill>
            <a:srgbClr val="2C95DD"/>
          </a:solidFill>
          <a:latin typeface="MetaNormalLF-Roman" pitchFamily="34" charset="0"/>
          <a:cs typeface="Arial" charset="0"/>
        </a:defRPr>
      </a:lvl4pPr>
      <a:lvl5pPr algn="l" rtl="0" fontAlgn="base">
        <a:spcBef>
          <a:spcPct val="0"/>
        </a:spcBef>
        <a:spcAft>
          <a:spcPct val="0"/>
        </a:spcAft>
        <a:defRPr sz="2800">
          <a:solidFill>
            <a:srgbClr val="2C95DD"/>
          </a:solidFill>
          <a:latin typeface="MetaNormalLF-Roman" pitchFamily="34" charset="0"/>
          <a:cs typeface="Arial" charset="0"/>
        </a:defRPr>
      </a:lvl5pPr>
      <a:lvl6pPr marL="457200" algn="l" rtl="0" eaLnBrk="1" fontAlgn="base" hangingPunct="1">
        <a:spcBef>
          <a:spcPct val="0"/>
        </a:spcBef>
        <a:spcAft>
          <a:spcPct val="0"/>
        </a:spcAft>
        <a:defRPr sz="2800">
          <a:solidFill>
            <a:srgbClr val="00B0F0"/>
          </a:solidFill>
          <a:latin typeface="MetaNormalLF-Roman" pitchFamily="34" charset="0"/>
          <a:cs typeface="Arial" charset="0"/>
        </a:defRPr>
      </a:lvl6pPr>
      <a:lvl7pPr marL="914400" algn="l" rtl="0" eaLnBrk="1" fontAlgn="base" hangingPunct="1">
        <a:spcBef>
          <a:spcPct val="0"/>
        </a:spcBef>
        <a:spcAft>
          <a:spcPct val="0"/>
        </a:spcAft>
        <a:defRPr sz="2800">
          <a:solidFill>
            <a:srgbClr val="00B0F0"/>
          </a:solidFill>
          <a:latin typeface="MetaNormalLF-Roman" pitchFamily="34" charset="0"/>
          <a:cs typeface="Arial" charset="0"/>
        </a:defRPr>
      </a:lvl7pPr>
      <a:lvl8pPr marL="1371600" algn="l" rtl="0" eaLnBrk="1" fontAlgn="base" hangingPunct="1">
        <a:spcBef>
          <a:spcPct val="0"/>
        </a:spcBef>
        <a:spcAft>
          <a:spcPct val="0"/>
        </a:spcAft>
        <a:defRPr sz="2800">
          <a:solidFill>
            <a:srgbClr val="00B0F0"/>
          </a:solidFill>
          <a:latin typeface="MetaNormalLF-Roman" pitchFamily="34" charset="0"/>
          <a:cs typeface="Arial" charset="0"/>
        </a:defRPr>
      </a:lvl8pPr>
      <a:lvl9pPr marL="1828800" algn="l" rtl="0" eaLnBrk="1" fontAlgn="base" hangingPunct="1">
        <a:spcBef>
          <a:spcPct val="0"/>
        </a:spcBef>
        <a:spcAft>
          <a:spcPct val="0"/>
        </a:spcAft>
        <a:defRPr sz="2800">
          <a:solidFill>
            <a:srgbClr val="00B0F0"/>
          </a:solidFill>
          <a:latin typeface="MetaNormalLF-Roman" pitchFamily="34" charset="0"/>
          <a:cs typeface="Arial" charset="0"/>
        </a:defRPr>
      </a:lvl9pPr>
    </p:titleStyle>
    <p:bodyStyle>
      <a:lvl1pPr marL="231775" indent="-231775" algn="l" rtl="0" fontAlgn="base">
        <a:spcBef>
          <a:spcPct val="20000"/>
        </a:spcBef>
        <a:spcAft>
          <a:spcPct val="0"/>
        </a:spcAft>
        <a:buClr>
          <a:srgbClr val="92D050"/>
        </a:buClr>
        <a:buSzPct val="120000"/>
        <a:buFont typeface="Arial" charset="0"/>
        <a:buChar char="•"/>
        <a:defRPr sz="2400" kern="1200">
          <a:solidFill>
            <a:srgbClr val="474747"/>
          </a:solidFill>
          <a:latin typeface="Calibri" pitchFamily="34" charset="0"/>
          <a:ea typeface="+mn-ea"/>
          <a:cs typeface="+mn-cs"/>
        </a:defRPr>
      </a:lvl1pPr>
      <a:lvl2pPr marL="682625" indent="-341313" algn="l" rtl="0" fontAlgn="base">
        <a:spcBef>
          <a:spcPct val="20000"/>
        </a:spcBef>
        <a:spcAft>
          <a:spcPct val="0"/>
        </a:spcAft>
        <a:buClr>
          <a:srgbClr val="FFC425"/>
        </a:buClr>
        <a:buSzPct val="90000"/>
        <a:buFont typeface="Webdings" pitchFamily="18" charset="2"/>
        <a:buChar char="4"/>
        <a:defRPr sz="2200" kern="1200">
          <a:solidFill>
            <a:srgbClr val="474747"/>
          </a:solidFill>
          <a:latin typeface="Calibri" pitchFamily="34" charset="0"/>
          <a:ea typeface="+mn-ea"/>
          <a:cs typeface="+mn-cs"/>
        </a:defRPr>
      </a:lvl2pPr>
      <a:lvl3pPr marL="1143000" indent="-338138" algn="l" rtl="0" fontAlgn="base">
        <a:spcBef>
          <a:spcPct val="20000"/>
        </a:spcBef>
        <a:spcAft>
          <a:spcPct val="0"/>
        </a:spcAft>
        <a:buClr>
          <a:srgbClr val="B5761B"/>
        </a:buClr>
        <a:buSzPct val="90000"/>
        <a:buFont typeface="Webdings" pitchFamily="18" charset="2"/>
        <a:buChar char="8"/>
        <a:defRPr sz="2000" kern="1200">
          <a:solidFill>
            <a:srgbClr val="474747"/>
          </a:solidFill>
          <a:latin typeface="Calibri" pitchFamily="34" charset="0"/>
          <a:ea typeface="+mn-ea"/>
          <a:cs typeface="+mn-cs"/>
        </a:defRPr>
      </a:lvl3pPr>
      <a:lvl4pPr marL="1487488" indent="-231775" algn="l" rtl="0" fontAlgn="base">
        <a:spcBef>
          <a:spcPct val="20000"/>
        </a:spcBef>
        <a:spcAft>
          <a:spcPct val="0"/>
        </a:spcAft>
        <a:buClr>
          <a:schemeClr val="tx2"/>
        </a:buClr>
        <a:buFont typeface="Wingdings" pitchFamily="2" charset="2"/>
        <a:buChar char="§"/>
        <a:defRPr kern="1200">
          <a:solidFill>
            <a:srgbClr val="474747"/>
          </a:solidFill>
          <a:latin typeface="Calibri" pitchFamily="34" charset="0"/>
          <a:ea typeface="+mn-ea"/>
          <a:cs typeface="+mn-cs"/>
        </a:defRPr>
      </a:lvl4pPr>
      <a:lvl5pPr marL="1828800" indent="-231775" algn="l" rtl="0" fontAlgn="base">
        <a:spcBef>
          <a:spcPct val="20000"/>
        </a:spcBef>
        <a:spcAft>
          <a:spcPct val="0"/>
        </a:spcAft>
        <a:buClr>
          <a:srgbClr val="7030A0"/>
        </a:buClr>
        <a:buSzPct val="110000"/>
        <a:buFont typeface="Arial" charset="0"/>
        <a:buChar char="•"/>
        <a:defRPr kern="1200">
          <a:solidFill>
            <a:srgbClr val="474747"/>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23.png"/><Relationship Id="rId12"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7.png"/><Relationship Id="rId3" Type="http://schemas.openxmlformats.org/officeDocument/2006/relationships/image" Target="../media/image40.png"/><Relationship Id="rId7" Type="http://schemas.openxmlformats.org/officeDocument/2006/relationships/image" Target="../media/image11.png"/><Relationship Id="rId12"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19.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noFill/>
          </a:ln>
        </p:spPr>
        <p:txBody>
          <a:bodyPr/>
          <a:lstStyle/>
          <a:p>
            <a:r>
              <a:rPr lang="en-US" sz="4400" dirty="0" smtClean="0"/>
              <a:t>Module – 3  </a:t>
            </a:r>
            <a:br>
              <a:rPr lang="en-US" sz="4400" dirty="0" smtClean="0"/>
            </a:br>
            <a:r>
              <a:rPr lang="en-US" sz="4400" dirty="0" smtClean="0"/>
              <a:t/>
            </a:r>
            <a:br>
              <a:rPr lang="en-US" sz="4400" dirty="0" smtClean="0"/>
            </a:br>
            <a:r>
              <a:rPr lang="en-US" sz="4400" dirty="0" smtClean="0"/>
              <a:t>Virtualized Data Center – Compute </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143000"/>
            <a:ext cx="7086600" cy="594360"/>
          </a:xfrm>
        </p:spPr>
        <p:txBody>
          <a:bodyPr/>
          <a:lstStyle/>
          <a:p>
            <a:r>
              <a:rPr lang="en-US" sz="2800" dirty="0" smtClean="0"/>
              <a:t>Module 3: Virtualized Data Center – Compute </a:t>
            </a:r>
            <a:endParaRPr lang="en-US" sz="2800" dirty="0"/>
          </a:p>
        </p:txBody>
      </p:sp>
      <p:sp>
        <p:nvSpPr>
          <p:cNvPr id="9" name="Content Placeholder 8"/>
          <p:cNvSpPr>
            <a:spLocks noGrp="1"/>
          </p:cNvSpPr>
          <p:nvPr>
            <p:ph sz="quarter" idx="13"/>
          </p:nvPr>
        </p:nvSpPr>
        <p:spPr/>
        <p:txBody>
          <a:bodyPr/>
          <a:lstStyle/>
          <a:p>
            <a:r>
              <a:rPr lang="en-US" dirty="0" smtClean="0"/>
              <a:t>Lesson 2: Compute Virtualization Techniques </a:t>
            </a:r>
          </a:p>
        </p:txBody>
      </p:sp>
      <p:sp>
        <p:nvSpPr>
          <p:cNvPr id="5" name="Footer Placeholder 4"/>
          <p:cNvSpPr>
            <a:spLocks noGrp="1"/>
          </p:cNvSpPr>
          <p:nvPr>
            <p:ph type="ftr" sz="quarter" idx="14"/>
          </p:nvPr>
        </p:nvSpPr>
        <p:spPr/>
        <p:txBody>
          <a:bodyPr/>
          <a:lstStyle/>
          <a:p>
            <a:pPr>
              <a:defRPr/>
            </a:pPr>
            <a:r>
              <a:rPr lang="en-US" smtClean="0"/>
              <a:t>Virtualized Data Center – Compute</a:t>
            </a:r>
            <a:endParaRPr lang="en-US" dirty="0"/>
          </a:p>
        </p:txBody>
      </p:sp>
      <p:sp>
        <p:nvSpPr>
          <p:cNvPr id="6" name="Slide Number Placeholder 5"/>
          <p:cNvSpPr>
            <a:spLocks noGrp="1"/>
          </p:cNvSpPr>
          <p:nvPr>
            <p:ph type="sldNum" sz="quarter" idx="15"/>
          </p:nvPr>
        </p:nvSpPr>
        <p:spPr/>
        <p:txBody>
          <a:bodyPr/>
          <a:lstStyle/>
          <a:p>
            <a:pPr>
              <a:defRPr/>
            </a:pPr>
            <a:fld id="{AE8AF2CC-6325-43F0-932D-9CDCF27D7163}" type="slidenum">
              <a:rPr lang="en-US" smtClean="0"/>
              <a:pPr>
                <a:defRPr/>
              </a:pPr>
              <a:t>10</a:t>
            </a:fld>
            <a:endParaRPr lang="en-US" dirty="0"/>
          </a:p>
        </p:txBody>
      </p:sp>
      <p:sp>
        <p:nvSpPr>
          <p:cNvPr id="10" name="Subtitle 6"/>
          <p:cNvSpPr>
            <a:spLocks noGrp="1"/>
          </p:cNvSpPr>
          <p:nvPr>
            <p:ph type="subTitle" idx="1"/>
          </p:nvPr>
        </p:nvSpPr>
        <p:spPr>
          <a:xfrm>
            <a:off x="1371600" y="2590800"/>
            <a:ext cx="7086600" cy="2667000"/>
          </a:xfrm>
        </p:spPr>
        <p:txBody>
          <a:bodyPr/>
          <a:lstStyle/>
          <a:p>
            <a:r>
              <a:rPr lang="en-US" dirty="0" smtClean="0"/>
              <a:t>Topics covered in this lesson:</a:t>
            </a:r>
          </a:p>
          <a:p>
            <a:pPr lvl="1" indent="-223838" algn="l">
              <a:buClr>
                <a:srgbClr val="92D050"/>
              </a:buClr>
              <a:buSzPct val="110000"/>
              <a:buFont typeface="Arial" charset="0"/>
              <a:buChar char="•"/>
            </a:pPr>
            <a:r>
              <a:rPr lang="en-US" sz="2000" dirty="0" smtClean="0">
                <a:solidFill>
                  <a:srgbClr val="474747"/>
                </a:solidFill>
              </a:rPr>
              <a:t>Requirements of x86 hardware virtualization</a:t>
            </a:r>
          </a:p>
          <a:p>
            <a:pPr lvl="1" indent="-223838" algn="l">
              <a:buClr>
                <a:srgbClr val="92D050"/>
              </a:buClr>
              <a:buSzPct val="110000"/>
              <a:buFont typeface="Arial" charset="0"/>
              <a:buChar char="•"/>
            </a:pPr>
            <a:r>
              <a:rPr lang="en-US" sz="2000" dirty="0" smtClean="0">
                <a:solidFill>
                  <a:srgbClr val="474747"/>
                </a:solidFill>
              </a:rPr>
              <a:t>Compute virtualization techniques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dirty="0" smtClean="0"/>
              <a:t>Requirements: x86 Hardware Virtualization</a:t>
            </a:r>
          </a:p>
        </p:txBody>
      </p:sp>
      <p:sp>
        <p:nvSpPr>
          <p:cNvPr id="41986" name="Content Placeholder 4"/>
          <p:cNvSpPr>
            <a:spLocks noGrp="1"/>
          </p:cNvSpPr>
          <p:nvPr>
            <p:ph idx="1"/>
          </p:nvPr>
        </p:nvSpPr>
        <p:spPr>
          <a:xfrm>
            <a:off x="304800" y="914400"/>
            <a:ext cx="6553200" cy="5105400"/>
          </a:xfrm>
        </p:spPr>
        <p:txBody>
          <a:bodyPr/>
          <a:lstStyle/>
          <a:p>
            <a:pPr>
              <a:spcBef>
                <a:spcPts val="400"/>
              </a:spcBef>
            </a:pPr>
            <a:r>
              <a:rPr lang="en-US" dirty="0" smtClean="0"/>
              <a:t>An operating system (OS) is designed to run on a bare-metal hardware and to fully own the hardware</a:t>
            </a:r>
          </a:p>
          <a:p>
            <a:pPr lvl="1">
              <a:spcBef>
                <a:spcPts val="400"/>
              </a:spcBef>
            </a:pPr>
            <a:r>
              <a:rPr lang="en-US" dirty="0" smtClean="0"/>
              <a:t>x</a:t>
            </a:r>
            <a:r>
              <a:rPr lang="en-US" sz="2200" dirty="0" smtClean="0"/>
              <a:t>86 architecture offer four levels of privilege</a:t>
            </a:r>
          </a:p>
          <a:p>
            <a:pPr lvl="2">
              <a:spcBef>
                <a:spcPts val="400"/>
              </a:spcBef>
            </a:pPr>
            <a:r>
              <a:rPr lang="en-US" sz="2000" dirty="0" smtClean="0"/>
              <a:t>Ring 0, 1, 2, and 3</a:t>
            </a:r>
          </a:p>
          <a:p>
            <a:pPr lvl="2">
              <a:spcBef>
                <a:spcPts val="400"/>
              </a:spcBef>
            </a:pPr>
            <a:r>
              <a:rPr lang="en-US" dirty="0" smtClean="0"/>
              <a:t>User applications run in Ring 3</a:t>
            </a:r>
          </a:p>
          <a:p>
            <a:pPr lvl="2">
              <a:spcBef>
                <a:spcPts val="400"/>
              </a:spcBef>
            </a:pPr>
            <a:r>
              <a:rPr lang="en-US" dirty="0" smtClean="0"/>
              <a:t>OS run in Ring 0 (most privileged)</a:t>
            </a:r>
          </a:p>
          <a:p>
            <a:pPr lvl="0">
              <a:spcBef>
                <a:spcPts val="400"/>
              </a:spcBef>
              <a:defRPr/>
            </a:pPr>
            <a:r>
              <a:rPr lang="en-US" dirty="0" smtClean="0"/>
              <a:t>Challenges of </a:t>
            </a:r>
            <a:r>
              <a:rPr lang="en-US" dirty="0" err="1" smtClean="0"/>
              <a:t>virtualizing</a:t>
            </a:r>
            <a:r>
              <a:rPr lang="en-US" dirty="0" smtClean="0"/>
              <a:t> x86 hardware</a:t>
            </a:r>
          </a:p>
          <a:p>
            <a:pPr lvl="1">
              <a:spcBef>
                <a:spcPts val="400"/>
              </a:spcBef>
            </a:pPr>
            <a:r>
              <a:rPr lang="en-US" dirty="0" smtClean="0"/>
              <a:t>Requires placing the virtualization layer below the OS layer</a:t>
            </a:r>
          </a:p>
          <a:p>
            <a:pPr lvl="1">
              <a:spcBef>
                <a:spcPts val="400"/>
              </a:spcBef>
            </a:pPr>
            <a:r>
              <a:rPr lang="en-US" dirty="0" smtClean="0"/>
              <a:t>Is difficult to capture and translate privileged OS instructions at runtime </a:t>
            </a:r>
          </a:p>
          <a:p>
            <a:pPr marL="228600" indent="-228600">
              <a:spcBef>
                <a:spcPts val="400"/>
              </a:spcBef>
              <a:buSzPct val="90000"/>
              <a:buFont typeface="Calibri" pitchFamily="34" charset="0"/>
              <a:buChar char="•"/>
            </a:pPr>
            <a:r>
              <a:rPr lang="en-US" dirty="0" smtClean="0"/>
              <a:t>Techniques to </a:t>
            </a:r>
            <a:r>
              <a:rPr lang="en-US" dirty="0" err="1" smtClean="0"/>
              <a:t>virtualize</a:t>
            </a:r>
            <a:r>
              <a:rPr lang="en-US" dirty="0" smtClean="0"/>
              <a:t> compute</a:t>
            </a:r>
          </a:p>
          <a:p>
            <a:pPr lvl="1">
              <a:spcBef>
                <a:spcPts val="400"/>
              </a:spcBef>
            </a:pPr>
            <a:r>
              <a:rPr lang="en-US" dirty="0" smtClean="0"/>
              <a:t>Full, Para, and hardware assisted virtualization</a:t>
            </a:r>
          </a:p>
          <a:p>
            <a:pPr lvl="2">
              <a:spcBef>
                <a:spcPts val="400"/>
              </a:spcBef>
            </a:pPr>
            <a:endParaRPr lang="en-US" dirty="0" smtClean="0"/>
          </a:p>
        </p:txBody>
      </p:sp>
      <p:sp>
        <p:nvSpPr>
          <p:cNvPr id="11" name="Slide Number Placeholder 5"/>
          <p:cNvSpPr>
            <a:spLocks noGrp="1"/>
          </p:cNvSpPr>
          <p:nvPr>
            <p:ph type="sldNum" sz="quarter" idx="11"/>
          </p:nvPr>
        </p:nvSpPr>
        <p:spPr/>
        <p:txBody>
          <a:bodyPr/>
          <a:lstStyle/>
          <a:p>
            <a:pPr>
              <a:defRPr/>
            </a:pPr>
            <a:fld id="{A9EEA333-B013-4662-8274-A96BD6F64069}" type="slidenum">
              <a:rPr lang="en-US" smtClean="0">
                <a:solidFill>
                  <a:srgbClr val="000000">
                    <a:lumMod val="75000"/>
                    <a:lumOff val="25000"/>
                  </a:srgbClr>
                </a:solidFill>
              </a:rPr>
              <a:pPr>
                <a:defRPr/>
              </a:pPr>
              <a:t>11</a:t>
            </a:fld>
            <a:endParaRPr lang="en-US" dirty="0">
              <a:solidFill>
                <a:srgbClr val="000000">
                  <a:lumMod val="75000"/>
                  <a:lumOff val="25000"/>
                </a:srgbClr>
              </a:solidFill>
            </a:endParaRPr>
          </a:p>
        </p:txBody>
      </p:sp>
      <p:sp>
        <p:nvSpPr>
          <p:cNvPr id="12"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grpSp>
        <p:nvGrpSpPr>
          <p:cNvPr id="41997" name="Group 42"/>
          <p:cNvGrpSpPr>
            <a:grpSpLocks/>
          </p:cNvGrpSpPr>
          <p:nvPr/>
        </p:nvGrpSpPr>
        <p:grpSpPr bwMode="auto">
          <a:xfrm>
            <a:off x="6676944" y="1752600"/>
            <a:ext cx="2467056" cy="2672862"/>
            <a:chOff x="228600" y="2590800"/>
            <a:chExt cx="2616200" cy="2895600"/>
          </a:xfrm>
        </p:grpSpPr>
        <p:sp>
          <p:nvSpPr>
            <p:cNvPr id="41998" name="AutoShape 15"/>
            <p:cNvSpPr>
              <a:spLocks noChangeArrowheads="1"/>
            </p:cNvSpPr>
            <p:nvPr/>
          </p:nvSpPr>
          <p:spPr bwMode="auto">
            <a:xfrm>
              <a:off x="1447800" y="2590800"/>
              <a:ext cx="1219200" cy="381000"/>
            </a:xfrm>
            <a:prstGeom prst="roundRect">
              <a:avLst>
                <a:gd name="adj" fmla="val 16667"/>
              </a:avLst>
            </a:prstGeom>
            <a:solidFill>
              <a:srgbClr val="FF6600"/>
            </a:solidFill>
            <a:ln w="25400">
              <a:solidFill>
                <a:srgbClr val="969696"/>
              </a:solidFill>
              <a:round/>
              <a:headEnd/>
              <a:tailEnd/>
            </a:ln>
          </p:spPr>
          <p:txBody>
            <a:bodyPr wrap="none" anchor="ctr"/>
            <a:lstStyle/>
            <a:p>
              <a:pPr algn="ctr"/>
              <a:r>
                <a:rPr lang="en-US" sz="1600" dirty="0">
                  <a:solidFill>
                    <a:schemeClr val="bg1"/>
                  </a:solidFill>
                  <a:latin typeface="Calibri" pitchFamily="34" charset="0"/>
                </a:rPr>
                <a:t>User Apps</a:t>
              </a:r>
            </a:p>
          </p:txBody>
        </p:sp>
        <p:sp>
          <p:nvSpPr>
            <p:cNvPr id="41999" name="AutoShape 17"/>
            <p:cNvSpPr>
              <a:spLocks noChangeArrowheads="1"/>
            </p:cNvSpPr>
            <p:nvPr/>
          </p:nvSpPr>
          <p:spPr bwMode="auto">
            <a:xfrm>
              <a:off x="1447800" y="3124200"/>
              <a:ext cx="1219200" cy="381000"/>
            </a:xfrm>
            <a:prstGeom prst="roundRect">
              <a:avLst>
                <a:gd name="adj" fmla="val 16667"/>
              </a:avLst>
            </a:prstGeom>
            <a:solidFill>
              <a:srgbClr val="C0C0C0"/>
            </a:solidFill>
            <a:ln w="25400">
              <a:solidFill>
                <a:srgbClr val="969696"/>
              </a:solidFill>
              <a:round/>
              <a:headEnd/>
              <a:tailEnd/>
            </a:ln>
          </p:spPr>
          <p:txBody>
            <a:bodyPr wrap="none" anchor="ctr"/>
            <a:lstStyle/>
            <a:p>
              <a:pPr algn="ctr"/>
              <a:endParaRPr lang="en-US" sz="1600" dirty="0">
                <a:solidFill>
                  <a:schemeClr val="bg1"/>
                </a:solidFill>
              </a:endParaRPr>
            </a:p>
          </p:txBody>
        </p:sp>
        <p:sp>
          <p:nvSpPr>
            <p:cNvPr id="42000" name="AutoShape 18"/>
            <p:cNvSpPr>
              <a:spLocks noChangeArrowheads="1"/>
            </p:cNvSpPr>
            <p:nvPr/>
          </p:nvSpPr>
          <p:spPr bwMode="auto">
            <a:xfrm>
              <a:off x="1447800" y="3657600"/>
              <a:ext cx="1219200" cy="381000"/>
            </a:xfrm>
            <a:prstGeom prst="roundRect">
              <a:avLst>
                <a:gd name="adj" fmla="val 16667"/>
              </a:avLst>
            </a:prstGeom>
            <a:solidFill>
              <a:srgbClr val="C0C0C0"/>
            </a:solidFill>
            <a:ln w="25400">
              <a:solidFill>
                <a:srgbClr val="969696"/>
              </a:solidFill>
              <a:round/>
              <a:headEnd/>
              <a:tailEnd/>
            </a:ln>
          </p:spPr>
          <p:txBody>
            <a:bodyPr wrap="none" anchor="ctr"/>
            <a:lstStyle/>
            <a:p>
              <a:pPr algn="ctr"/>
              <a:endParaRPr lang="en-US" sz="1600" dirty="0">
                <a:solidFill>
                  <a:schemeClr val="bg1"/>
                </a:solidFill>
              </a:endParaRPr>
            </a:p>
          </p:txBody>
        </p:sp>
        <p:sp>
          <p:nvSpPr>
            <p:cNvPr id="42001" name="AutoShape 19"/>
            <p:cNvSpPr>
              <a:spLocks noChangeArrowheads="1"/>
            </p:cNvSpPr>
            <p:nvPr/>
          </p:nvSpPr>
          <p:spPr bwMode="auto">
            <a:xfrm>
              <a:off x="1447800" y="4191000"/>
              <a:ext cx="1219200" cy="381000"/>
            </a:xfrm>
            <a:prstGeom prst="roundRect">
              <a:avLst>
                <a:gd name="adj" fmla="val 16667"/>
              </a:avLst>
            </a:prstGeom>
            <a:solidFill>
              <a:srgbClr val="4272AC"/>
            </a:solidFill>
            <a:ln w="25400">
              <a:solidFill>
                <a:srgbClr val="969696"/>
              </a:solidFill>
              <a:round/>
              <a:headEnd/>
              <a:tailEnd/>
            </a:ln>
          </p:spPr>
          <p:txBody>
            <a:bodyPr wrap="none" anchor="ctr"/>
            <a:lstStyle/>
            <a:p>
              <a:pPr algn="ctr"/>
              <a:r>
                <a:rPr lang="en-US" sz="1600" dirty="0">
                  <a:solidFill>
                    <a:schemeClr val="bg1"/>
                  </a:solidFill>
                  <a:latin typeface="Calibri" pitchFamily="34" charset="0"/>
                </a:rPr>
                <a:t>OS</a:t>
              </a:r>
            </a:p>
          </p:txBody>
        </p:sp>
        <p:sp>
          <p:nvSpPr>
            <p:cNvPr id="42002" name="Text Box 20"/>
            <p:cNvSpPr txBox="1">
              <a:spLocks noChangeArrowheads="1"/>
            </p:cNvSpPr>
            <p:nvPr/>
          </p:nvSpPr>
          <p:spPr bwMode="auto">
            <a:xfrm>
              <a:off x="228600" y="2590800"/>
              <a:ext cx="838200" cy="366713"/>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3</a:t>
              </a:r>
            </a:p>
          </p:txBody>
        </p:sp>
        <p:sp>
          <p:nvSpPr>
            <p:cNvPr id="42003" name="Text Box 21"/>
            <p:cNvSpPr txBox="1">
              <a:spLocks noChangeArrowheads="1"/>
            </p:cNvSpPr>
            <p:nvPr/>
          </p:nvSpPr>
          <p:spPr bwMode="auto">
            <a:xfrm>
              <a:off x="228600" y="3168650"/>
              <a:ext cx="838200" cy="366713"/>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2</a:t>
              </a:r>
            </a:p>
          </p:txBody>
        </p:sp>
        <p:sp>
          <p:nvSpPr>
            <p:cNvPr id="42004" name="Line 22"/>
            <p:cNvSpPr>
              <a:spLocks noChangeShapeType="1"/>
            </p:cNvSpPr>
            <p:nvPr/>
          </p:nvSpPr>
          <p:spPr bwMode="auto">
            <a:xfrm>
              <a:off x="304800" y="3048000"/>
              <a:ext cx="2540000" cy="0"/>
            </a:xfrm>
            <a:prstGeom prst="line">
              <a:avLst/>
            </a:prstGeom>
            <a:noFill/>
            <a:ln w="9525">
              <a:solidFill>
                <a:srgbClr val="C0C0C0"/>
              </a:solidFill>
              <a:round/>
              <a:headEnd/>
              <a:tailEnd/>
            </a:ln>
          </p:spPr>
          <p:txBody>
            <a:bodyPr/>
            <a:lstStyle/>
            <a:p>
              <a:endParaRPr lang="en-US" dirty="0"/>
            </a:p>
          </p:txBody>
        </p:sp>
        <p:sp>
          <p:nvSpPr>
            <p:cNvPr id="42005" name="Text Box 25"/>
            <p:cNvSpPr txBox="1">
              <a:spLocks noChangeArrowheads="1"/>
            </p:cNvSpPr>
            <p:nvPr/>
          </p:nvSpPr>
          <p:spPr bwMode="auto">
            <a:xfrm>
              <a:off x="228600" y="3702050"/>
              <a:ext cx="838200" cy="366713"/>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1</a:t>
              </a:r>
            </a:p>
          </p:txBody>
        </p:sp>
        <p:sp>
          <p:nvSpPr>
            <p:cNvPr id="42006" name="Text Box 26"/>
            <p:cNvSpPr txBox="1">
              <a:spLocks noChangeArrowheads="1"/>
            </p:cNvSpPr>
            <p:nvPr/>
          </p:nvSpPr>
          <p:spPr bwMode="auto">
            <a:xfrm>
              <a:off x="228600" y="4235450"/>
              <a:ext cx="838200" cy="366713"/>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0</a:t>
              </a:r>
            </a:p>
          </p:txBody>
        </p:sp>
        <p:sp>
          <p:nvSpPr>
            <p:cNvPr id="42007" name="AutoShape 27"/>
            <p:cNvSpPr>
              <a:spLocks noChangeArrowheads="1"/>
            </p:cNvSpPr>
            <p:nvPr/>
          </p:nvSpPr>
          <p:spPr bwMode="auto">
            <a:xfrm>
              <a:off x="304800" y="4800600"/>
              <a:ext cx="2362200" cy="685800"/>
            </a:xfrm>
            <a:prstGeom prst="roundRect">
              <a:avLst>
                <a:gd name="adj" fmla="val 16667"/>
              </a:avLst>
            </a:prstGeom>
            <a:solidFill>
              <a:srgbClr val="808080"/>
            </a:solidFill>
            <a:ln w="25400">
              <a:solidFill>
                <a:srgbClr val="969696"/>
              </a:solidFill>
              <a:round/>
              <a:headEnd/>
              <a:tailEnd/>
            </a:ln>
          </p:spPr>
          <p:txBody>
            <a:bodyPr wrap="none" anchor="ctr"/>
            <a:lstStyle/>
            <a:p>
              <a:pPr algn="ctr"/>
              <a:r>
                <a:rPr lang="en-US" dirty="0" smtClean="0">
                  <a:solidFill>
                    <a:schemeClr val="bg1"/>
                  </a:solidFill>
                  <a:latin typeface="Calibri" pitchFamily="34" charset="0"/>
                </a:rPr>
                <a:t>X86 </a:t>
              </a:r>
              <a:r>
                <a:rPr lang="en-US" dirty="0">
                  <a:solidFill>
                    <a:schemeClr val="bg1"/>
                  </a:solidFill>
                  <a:latin typeface="Calibri" pitchFamily="34" charset="0"/>
                </a:rPr>
                <a:t>Hardware</a:t>
              </a:r>
            </a:p>
          </p:txBody>
        </p:sp>
        <p:sp>
          <p:nvSpPr>
            <p:cNvPr id="42008" name="Line 44"/>
            <p:cNvSpPr>
              <a:spLocks noChangeShapeType="1"/>
            </p:cNvSpPr>
            <p:nvPr/>
          </p:nvSpPr>
          <p:spPr bwMode="auto">
            <a:xfrm>
              <a:off x="304800" y="3581400"/>
              <a:ext cx="2540000" cy="0"/>
            </a:xfrm>
            <a:prstGeom prst="line">
              <a:avLst/>
            </a:prstGeom>
            <a:noFill/>
            <a:ln w="9525">
              <a:solidFill>
                <a:srgbClr val="C0C0C0"/>
              </a:solidFill>
              <a:round/>
              <a:headEnd/>
              <a:tailEnd/>
            </a:ln>
          </p:spPr>
          <p:txBody>
            <a:bodyPr/>
            <a:lstStyle/>
            <a:p>
              <a:endParaRPr lang="en-US" dirty="0"/>
            </a:p>
          </p:txBody>
        </p:sp>
        <p:sp>
          <p:nvSpPr>
            <p:cNvPr id="42009" name="Line 45"/>
            <p:cNvSpPr>
              <a:spLocks noChangeShapeType="1"/>
            </p:cNvSpPr>
            <p:nvPr/>
          </p:nvSpPr>
          <p:spPr bwMode="auto">
            <a:xfrm>
              <a:off x="304800" y="4114800"/>
              <a:ext cx="2540000" cy="0"/>
            </a:xfrm>
            <a:prstGeom prst="line">
              <a:avLst/>
            </a:prstGeom>
            <a:noFill/>
            <a:ln w="9525">
              <a:solidFill>
                <a:srgbClr val="C0C0C0"/>
              </a:solidFill>
              <a:round/>
              <a:headEnd/>
              <a:tailEnd/>
            </a:ln>
          </p:spPr>
          <p:txBody>
            <a:bodyPr/>
            <a:lstStyle/>
            <a:p>
              <a:endParaRPr lang="en-US"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8"/>
          <p:cNvSpPr>
            <a:spLocks noGrp="1"/>
          </p:cNvSpPr>
          <p:nvPr>
            <p:ph sz="half" idx="1"/>
          </p:nvPr>
        </p:nvSpPr>
        <p:spPr>
          <a:xfrm>
            <a:off x="304800" y="914400"/>
            <a:ext cx="5791200" cy="4953000"/>
          </a:xfrm>
        </p:spPr>
        <p:txBody>
          <a:bodyPr/>
          <a:lstStyle/>
          <a:p>
            <a:r>
              <a:rPr lang="en-US" dirty="0" smtClean="0"/>
              <a:t>Virtual Machine Monitor (VMM) runs in the privileged Ring 0</a:t>
            </a:r>
          </a:p>
          <a:p>
            <a:r>
              <a:rPr lang="en-US" dirty="0" smtClean="0"/>
              <a:t>VMM decouples guest operating system (OS) from the underlying physical hardware</a:t>
            </a:r>
          </a:p>
          <a:p>
            <a:r>
              <a:rPr lang="en-US" dirty="0" smtClean="0"/>
              <a:t>Each VM is assigned a VMM</a:t>
            </a:r>
          </a:p>
          <a:p>
            <a:pPr lvl="1"/>
            <a:r>
              <a:rPr lang="en-US" dirty="0" smtClean="0"/>
              <a:t>Provides virtual components to each VM</a:t>
            </a:r>
          </a:p>
          <a:p>
            <a:pPr lvl="1"/>
            <a:r>
              <a:rPr lang="en-US" dirty="0" smtClean="0"/>
              <a:t>Performs Binary Translation (BT) of non-virtualizable OS instructions</a:t>
            </a:r>
          </a:p>
          <a:p>
            <a:r>
              <a:rPr lang="en-US" dirty="0" smtClean="0"/>
              <a:t>Guest OS is not aware of being virtualized</a:t>
            </a:r>
          </a:p>
        </p:txBody>
      </p:sp>
      <p:sp>
        <p:nvSpPr>
          <p:cNvPr id="44034" name="Title 6"/>
          <p:cNvSpPr>
            <a:spLocks noGrp="1"/>
          </p:cNvSpPr>
          <p:nvPr>
            <p:ph type="title"/>
          </p:nvPr>
        </p:nvSpPr>
        <p:spPr/>
        <p:txBody>
          <a:bodyPr/>
          <a:lstStyle/>
          <a:p>
            <a:r>
              <a:rPr lang="en-US" dirty="0" smtClean="0"/>
              <a:t>Full Virtualization</a:t>
            </a:r>
          </a:p>
        </p:txBody>
      </p:sp>
      <p:sp>
        <p:nvSpPr>
          <p:cNvPr id="5" name="Footer Placeholder 4"/>
          <p:cNvSpPr>
            <a:spLocks noGrp="1"/>
          </p:cNvSpPr>
          <p:nvPr>
            <p:ph type="ftr" sz="quarter" idx="13"/>
          </p:nvPr>
        </p:nvSpPr>
        <p:spPr/>
        <p:txBody>
          <a:bodyPr/>
          <a:lstStyle/>
          <a:p>
            <a:pPr>
              <a:defRPr/>
            </a:pPr>
            <a:r>
              <a:rPr lang="en-US" dirty="0"/>
              <a:t>Virtualized Data Center – Compute</a:t>
            </a:r>
          </a:p>
        </p:txBody>
      </p:sp>
      <p:sp>
        <p:nvSpPr>
          <p:cNvPr id="6" name="Slide Number Placeholder 5"/>
          <p:cNvSpPr>
            <a:spLocks noGrp="1"/>
          </p:cNvSpPr>
          <p:nvPr>
            <p:ph type="sldNum" sz="quarter" idx="14"/>
          </p:nvPr>
        </p:nvSpPr>
        <p:spPr/>
        <p:txBody>
          <a:bodyPr/>
          <a:lstStyle/>
          <a:p>
            <a:pPr>
              <a:defRPr/>
            </a:pPr>
            <a:fld id="{44BD9F93-EAA5-41FC-9945-1685A63A497D}" type="slidenum">
              <a:rPr lang="en-US" smtClean="0"/>
              <a:pPr>
                <a:defRPr/>
              </a:pPr>
              <a:t>12</a:t>
            </a:fld>
            <a:endParaRPr lang="en-US" dirty="0"/>
          </a:p>
        </p:txBody>
      </p:sp>
      <p:grpSp>
        <p:nvGrpSpPr>
          <p:cNvPr id="44037" name="Group 27"/>
          <p:cNvGrpSpPr>
            <a:grpSpLocks/>
          </p:cNvGrpSpPr>
          <p:nvPr/>
        </p:nvGrpSpPr>
        <p:grpSpPr bwMode="auto">
          <a:xfrm>
            <a:off x="6172200" y="1676400"/>
            <a:ext cx="2616200" cy="2895600"/>
            <a:chOff x="6096000" y="1828800"/>
            <a:chExt cx="2616200" cy="2895600"/>
          </a:xfrm>
        </p:grpSpPr>
        <p:sp>
          <p:nvSpPr>
            <p:cNvPr id="44038" name="AutoShape 8"/>
            <p:cNvSpPr>
              <a:spLocks noChangeArrowheads="1"/>
            </p:cNvSpPr>
            <p:nvPr/>
          </p:nvSpPr>
          <p:spPr bwMode="auto">
            <a:xfrm>
              <a:off x="7315200" y="1828800"/>
              <a:ext cx="1219200" cy="381000"/>
            </a:xfrm>
            <a:prstGeom prst="roundRect">
              <a:avLst>
                <a:gd name="adj" fmla="val 16667"/>
              </a:avLst>
            </a:prstGeom>
            <a:solidFill>
              <a:srgbClr val="FF6600"/>
            </a:solidFill>
            <a:ln w="25400">
              <a:solidFill>
                <a:srgbClr val="969696"/>
              </a:solidFill>
              <a:round/>
              <a:headEnd/>
              <a:tailEnd/>
            </a:ln>
          </p:spPr>
          <p:txBody>
            <a:bodyPr wrap="none" anchor="ctr"/>
            <a:lstStyle/>
            <a:p>
              <a:pPr algn="ctr"/>
              <a:r>
                <a:rPr lang="en-US" sz="1600" dirty="0">
                  <a:solidFill>
                    <a:schemeClr val="bg1"/>
                  </a:solidFill>
                  <a:latin typeface="Calibri" pitchFamily="34" charset="0"/>
                </a:rPr>
                <a:t>User Apps</a:t>
              </a:r>
            </a:p>
          </p:txBody>
        </p:sp>
        <p:sp>
          <p:nvSpPr>
            <p:cNvPr id="44039" name="AutoShape 9"/>
            <p:cNvSpPr>
              <a:spLocks noChangeArrowheads="1"/>
            </p:cNvSpPr>
            <p:nvPr/>
          </p:nvSpPr>
          <p:spPr bwMode="auto">
            <a:xfrm>
              <a:off x="7315200" y="2362200"/>
              <a:ext cx="1219200" cy="381000"/>
            </a:xfrm>
            <a:prstGeom prst="roundRect">
              <a:avLst>
                <a:gd name="adj" fmla="val 16667"/>
              </a:avLst>
            </a:prstGeom>
            <a:solidFill>
              <a:srgbClr val="C0C0C0"/>
            </a:solidFill>
            <a:ln w="25400">
              <a:solidFill>
                <a:srgbClr val="969696"/>
              </a:solidFill>
              <a:round/>
              <a:headEnd/>
              <a:tailEnd/>
            </a:ln>
          </p:spPr>
          <p:txBody>
            <a:bodyPr wrap="none" anchor="ctr"/>
            <a:lstStyle/>
            <a:p>
              <a:pPr algn="ctr"/>
              <a:endParaRPr lang="en-US" sz="1600" dirty="0">
                <a:solidFill>
                  <a:schemeClr val="bg1"/>
                </a:solidFill>
              </a:endParaRPr>
            </a:p>
          </p:txBody>
        </p:sp>
        <p:sp>
          <p:nvSpPr>
            <p:cNvPr id="44040" name="AutoShape 10"/>
            <p:cNvSpPr>
              <a:spLocks noChangeArrowheads="1"/>
            </p:cNvSpPr>
            <p:nvPr/>
          </p:nvSpPr>
          <p:spPr bwMode="auto">
            <a:xfrm>
              <a:off x="7315200" y="2895600"/>
              <a:ext cx="1219200" cy="381000"/>
            </a:xfrm>
            <a:prstGeom prst="roundRect">
              <a:avLst>
                <a:gd name="adj" fmla="val 16667"/>
              </a:avLst>
            </a:prstGeom>
            <a:solidFill>
              <a:srgbClr val="4272AC"/>
            </a:solidFill>
            <a:ln w="25400">
              <a:solidFill>
                <a:srgbClr val="969696"/>
              </a:solidFill>
              <a:round/>
              <a:headEnd/>
              <a:tailEnd/>
            </a:ln>
          </p:spPr>
          <p:txBody>
            <a:bodyPr wrap="none" anchor="ctr"/>
            <a:lstStyle/>
            <a:p>
              <a:pPr algn="ctr"/>
              <a:r>
                <a:rPr lang="en-US" sz="1600" dirty="0">
                  <a:solidFill>
                    <a:schemeClr val="bg1"/>
                  </a:solidFill>
                  <a:latin typeface="Calibri" pitchFamily="34" charset="0"/>
                </a:rPr>
                <a:t>Guest OS</a:t>
              </a:r>
            </a:p>
          </p:txBody>
        </p:sp>
        <p:sp>
          <p:nvSpPr>
            <p:cNvPr id="44041" name="AutoShape 11"/>
            <p:cNvSpPr>
              <a:spLocks noChangeArrowheads="1"/>
            </p:cNvSpPr>
            <p:nvPr/>
          </p:nvSpPr>
          <p:spPr bwMode="auto">
            <a:xfrm>
              <a:off x="7315200" y="3429000"/>
              <a:ext cx="1219200" cy="381000"/>
            </a:xfrm>
            <a:prstGeom prst="roundRect">
              <a:avLst>
                <a:gd name="adj" fmla="val 16667"/>
              </a:avLst>
            </a:prstGeom>
            <a:solidFill>
              <a:srgbClr val="003366"/>
            </a:solidFill>
            <a:ln w="25400">
              <a:solidFill>
                <a:srgbClr val="969696"/>
              </a:solidFill>
              <a:round/>
              <a:headEnd/>
              <a:tailEnd/>
            </a:ln>
          </p:spPr>
          <p:txBody>
            <a:bodyPr wrap="none" anchor="ctr"/>
            <a:lstStyle/>
            <a:p>
              <a:pPr algn="ctr"/>
              <a:r>
                <a:rPr lang="en-US" sz="1600" dirty="0" smtClean="0">
                  <a:solidFill>
                    <a:schemeClr val="bg1"/>
                  </a:solidFill>
                  <a:latin typeface="Calibri" pitchFamily="34" charset="0"/>
                </a:rPr>
                <a:t>Hypervisor</a:t>
              </a:r>
              <a:endParaRPr lang="en-US" sz="1600" dirty="0">
                <a:solidFill>
                  <a:schemeClr val="bg1"/>
                </a:solidFill>
                <a:latin typeface="Calibri" pitchFamily="34" charset="0"/>
              </a:endParaRPr>
            </a:p>
          </p:txBody>
        </p:sp>
        <p:sp>
          <p:nvSpPr>
            <p:cNvPr id="44042" name="Text Box 12"/>
            <p:cNvSpPr txBox="1">
              <a:spLocks noChangeArrowheads="1"/>
            </p:cNvSpPr>
            <p:nvPr/>
          </p:nvSpPr>
          <p:spPr bwMode="auto">
            <a:xfrm>
              <a:off x="6096000" y="1828800"/>
              <a:ext cx="838200" cy="366713"/>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3</a:t>
              </a:r>
            </a:p>
          </p:txBody>
        </p:sp>
        <p:sp>
          <p:nvSpPr>
            <p:cNvPr id="44043" name="Text Box 13"/>
            <p:cNvSpPr txBox="1">
              <a:spLocks noChangeArrowheads="1"/>
            </p:cNvSpPr>
            <p:nvPr/>
          </p:nvSpPr>
          <p:spPr bwMode="auto">
            <a:xfrm>
              <a:off x="6096000" y="2406650"/>
              <a:ext cx="838200" cy="366713"/>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2</a:t>
              </a:r>
            </a:p>
          </p:txBody>
        </p:sp>
        <p:sp>
          <p:nvSpPr>
            <p:cNvPr id="44044" name="Line 14"/>
            <p:cNvSpPr>
              <a:spLocks noChangeShapeType="1"/>
            </p:cNvSpPr>
            <p:nvPr/>
          </p:nvSpPr>
          <p:spPr bwMode="auto">
            <a:xfrm>
              <a:off x="6172200" y="2286000"/>
              <a:ext cx="2540000" cy="0"/>
            </a:xfrm>
            <a:prstGeom prst="line">
              <a:avLst/>
            </a:prstGeom>
            <a:noFill/>
            <a:ln w="9525">
              <a:solidFill>
                <a:srgbClr val="C0C0C0"/>
              </a:solidFill>
              <a:round/>
              <a:headEnd/>
              <a:tailEnd/>
            </a:ln>
          </p:spPr>
          <p:txBody>
            <a:bodyPr/>
            <a:lstStyle/>
            <a:p>
              <a:endParaRPr lang="en-US" dirty="0"/>
            </a:p>
          </p:txBody>
        </p:sp>
        <p:sp>
          <p:nvSpPr>
            <p:cNvPr id="44045" name="Text Box 15"/>
            <p:cNvSpPr txBox="1">
              <a:spLocks noChangeArrowheads="1"/>
            </p:cNvSpPr>
            <p:nvPr/>
          </p:nvSpPr>
          <p:spPr bwMode="auto">
            <a:xfrm>
              <a:off x="6096000" y="2940050"/>
              <a:ext cx="838200" cy="366713"/>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1</a:t>
              </a:r>
            </a:p>
          </p:txBody>
        </p:sp>
        <p:sp>
          <p:nvSpPr>
            <p:cNvPr id="44046" name="Text Box 16"/>
            <p:cNvSpPr txBox="1">
              <a:spLocks noChangeArrowheads="1"/>
            </p:cNvSpPr>
            <p:nvPr/>
          </p:nvSpPr>
          <p:spPr bwMode="auto">
            <a:xfrm>
              <a:off x="6096000" y="3473450"/>
              <a:ext cx="838200" cy="366713"/>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0</a:t>
              </a:r>
            </a:p>
          </p:txBody>
        </p:sp>
        <p:sp>
          <p:nvSpPr>
            <p:cNvPr id="44047" name="AutoShape 17"/>
            <p:cNvSpPr>
              <a:spLocks noChangeArrowheads="1"/>
            </p:cNvSpPr>
            <p:nvPr/>
          </p:nvSpPr>
          <p:spPr bwMode="auto">
            <a:xfrm>
              <a:off x="6172200" y="4038600"/>
              <a:ext cx="2362200" cy="685800"/>
            </a:xfrm>
            <a:prstGeom prst="roundRect">
              <a:avLst>
                <a:gd name="adj" fmla="val 16667"/>
              </a:avLst>
            </a:prstGeom>
            <a:solidFill>
              <a:srgbClr val="808080"/>
            </a:solidFill>
            <a:ln w="25400">
              <a:solidFill>
                <a:srgbClr val="969696"/>
              </a:solidFill>
              <a:round/>
              <a:headEnd/>
              <a:tailEnd/>
            </a:ln>
          </p:spPr>
          <p:txBody>
            <a:bodyPr wrap="none" anchor="ctr"/>
            <a:lstStyle/>
            <a:p>
              <a:pPr algn="ctr"/>
              <a:r>
                <a:rPr lang="en-US" dirty="0">
                  <a:solidFill>
                    <a:schemeClr val="bg1"/>
                  </a:solidFill>
                  <a:latin typeface="Calibri" pitchFamily="34" charset="0"/>
                </a:rPr>
                <a:t>Physical Machine</a:t>
              </a:r>
            </a:p>
            <a:p>
              <a:pPr algn="ctr"/>
              <a:r>
                <a:rPr lang="en-US" dirty="0">
                  <a:solidFill>
                    <a:schemeClr val="bg1"/>
                  </a:solidFill>
                  <a:latin typeface="Calibri" pitchFamily="34" charset="0"/>
                </a:rPr>
                <a:t>X86 Hardware</a:t>
              </a:r>
            </a:p>
          </p:txBody>
        </p:sp>
        <p:sp>
          <p:nvSpPr>
            <p:cNvPr id="44048" name="Line 21"/>
            <p:cNvSpPr>
              <a:spLocks noChangeShapeType="1"/>
            </p:cNvSpPr>
            <p:nvPr/>
          </p:nvSpPr>
          <p:spPr bwMode="auto">
            <a:xfrm>
              <a:off x="6172200" y="2819400"/>
              <a:ext cx="2540000" cy="0"/>
            </a:xfrm>
            <a:prstGeom prst="line">
              <a:avLst/>
            </a:prstGeom>
            <a:noFill/>
            <a:ln w="9525">
              <a:solidFill>
                <a:srgbClr val="C0C0C0"/>
              </a:solidFill>
              <a:round/>
              <a:headEnd/>
              <a:tailEnd/>
            </a:ln>
          </p:spPr>
          <p:txBody>
            <a:bodyPr/>
            <a:lstStyle/>
            <a:p>
              <a:endParaRPr lang="en-US" dirty="0"/>
            </a:p>
          </p:txBody>
        </p:sp>
        <p:sp>
          <p:nvSpPr>
            <p:cNvPr id="44049" name="Line 22"/>
            <p:cNvSpPr>
              <a:spLocks noChangeShapeType="1"/>
            </p:cNvSpPr>
            <p:nvPr/>
          </p:nvSpPr>
          <p:spPr bwMode="auto">
            <a:xfrm>
              <a:off x="6172200" y="3352800"/>
              <a:ext cx="2540000" cy="0"/>
            </a:xfrm>
            <a:prstGeom prst="line">
              <a:avLst/>
            </a:prstGeom>
            <a:noFill/>
            <a:ln w="9525">
              <a:solidFill>
                <a:srgbClr val="C0C0C0"/>
              </a:solidFill>
              <a:round/>
              <a:headEnd/>
              <a:tailEnd/>
            </a:ln>
          </p:spPr>
          <p:txBody>
            <a:bodyPr/>
            <a:lstStyle/>
            <a:p>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1"/>
          <p:cNvSpPr>
            <a:spLocks noGrp="1"/>
          </p:cNvSpPr>
          <p:nvPr>
            <p:ph sz="half" idx="1"/>
          </p:nvPr>
        </p:nvSpPr>
        <p:spPr>
          <a:xfrm>
            <a:off x="304800" y="914400"/>
            <a:ext cx="6096000" cy="4953000"/>
          </a:xfrm>
        </p:spPr>
        <p:txBody>
          <a:bodyPr/>
          <a:lstStyle/>
          <a:p>
            <a:r>
              <a:rPr lang="en-US" dirty="0" smtClean="0"/>
              <a:t>Guest operating system (OS) knows that it is virtualized</a:t>
            </a:r>
          </a:p>
          <a:p>
            <a:r>
              <a:rPr lang="en-US" dirty="0" smtClean="0"/>
              <a:t>Guest OS runs in Ring 0</a:t>
            </a:r>
          </a:p>
          <a:p>
            <a:r>
              <a:rPr lang="en-US" dirty="0" smtClean="0"/>
              <a:t>Modified guest OS kernel is used, such as  Linux and </a:t>
            </a:r>
            <a:r>
              <a:rPr lang="en-US" dirty="0" err="1" smtClean="0"/>
              <a:t>OpenBSD</a:t>
            </a:r>
            <a:endParaRPr lang="en-US" dirty="0" smtClean="0"/>
          </a:p>
          <a:p>
            <a:r>
              <a:rPr lang="en-US" dirty="0" smtClean="0"/>
              <a:t>Unmodified guest OS is not supported, such as Microsoft Windows</a:t>
            </a:r>
          </a:p>
          <a:p>
            <a:endParaRPr lang="en-US" dirty="0" smtClean="0"/>
          </a:p>
        </p:txBody>
      </p:sp>
      <p:sp>
        <p:nvSpPr>
          <p:cNvPr id="46082" name="Title 3"/>
          <p:cNvSpPr>
            <a:spLocks noGrp="1"/>
          </p:cNvSpPr>
          <p:nvPr>
            <p:ph type="title"/>
          </p:nvPr>
        </p:nvSpPr>
        <p:spPr/>
        <p:txBody>
          <a:bodyPr/>
          <a:lstStyle/>
          <a:p>
            <a:r>
              <a:rPr lang="en-US" dirty="0" smtClean="0"/>
              <a:t>Paravirtualization</a:t>
            </a:r>
          </a:p>
        </p:txBody>
      </p:sp>
      <p:sp>
        <p:nvSpPr>
          <p:cNvPr id="5" name="Footer Placeholder 4"/>
          <p:cNvSpPr>
            <a:spLocks noGrp="1"/>
          </p:cNvSpPr>
          <p:nvPr>
            <p:ph type="ftr" sz="quarter" idx="13"/>
          </p:nvPr>
        </p:nvSpPr>
        <p:spPr/>
        <p:txBody>
          <a:bodyPr/>
          <a:lstStyle/>
          <a:p>
            <a:pPr>
              <a:defRPr/>
            </a:pPr>
            <a:r>
              <a:rPr lang="en-US" dirty="0"/>
              <a:t>Virtualized Data Center – Compute</a:t>
            </a:r>
          </a:p>
        </p:txBody>
      </p:sp>
      <p:sp>
        <p:nvSpPr>
          <p:cNvPr id="6" name="Slide Number Placeholder 5"/>
          <p:cNvSpPr>
            <a:spLocks noGrp="1"/>
          </p:cNvSpPr>
          <p:nvPr>
            <p:ph type="sldNum" sz="quarter" idx="14"/>
          </p:nvPr>
        </p:nvSpPr>
        <p:spPr/>
        <p:txBody>
          <a:bodyPr/>
          <a:lstStyle/>
          <a:p>
            <a:pPr>
              <a:defRPr/>
            </a:pPr>
            <a:fld id="{9448F619-7E79-4B14-9CC7-660024242E39}" type="slidenum">
              <a:rPr lang="en-US" smtClean="0"/>
              <a:pPr>
                <a:defRPr/>
              </a:pPr>
              <a:t>13</a:t>
            </a:fld>
            <a:endParaRPr lang="en-US" dirty="0"/>
          </a:p>
        </p:txBody>
      </p:sp>
      <p:grpSp>
        <p:nvGrpSpPr>
          <p:cNvPr id="33" name="Group 32"/>
          <p:cNvGrpSpPr/>
          <p:nvPr/>
        </p:nvGrpSpPr>
        <p:grpSpPr>
          <a:xfrm>
            <a:off x="6324600" y="1600200"/>
            <a:ext cx="2616401" cy="3339901"/>
            <a:chOff x="6214862" y="1371876"/>
            <a:chExt cx="2616401" cy="3339901"/>
          </a:xfrm>
        </p:grpSpPr>
        <p:sp>
          <p:nvSpPr>
            <p:cNvPr id="46087" name="AutoShape 40"/>
            <p:cNvSpPr>
              <a:spLocks noChangeArrowheads="1"/>
            </p:cNvSpPr>
            <p:nvPr/>
          </p:nvSpPr>
          <p:spPr bwMode="auto">
            <a:xfrm>
              <a:off x="7434156" y="1371876"/>
              <a:ext cx="1219294" cy="380977"/>
            </a:xfrm>
            <a:prstGeom prst="roundRect">
              <a:avLst>
                <a:gd name="adj" fmla="val 16667"/>
              </a:avLst>
            </a:prstGeom>
            <a:solidFill>
              <a:srgbClr val="FF6600"/>
            </a:solidFill>
            <a:ln w="25400">
              <a:solidFill>
                <a:srgbClr val="969696"/>
              </a:solidFill>
              <a:round/>
              <a:headEnd/>
              <a:tailEnd/>
            </a:ln>
          </p:spPr>
          <p:txBody>
            <a:bodyPr wrap="none" anchor="ctr"/>
            <a:lstStyle/>
            <a:p>
              <a:pPr algn="ctr"/>
              <a:r>
                <a:rPr lang="en-US" sz="1600" dirty="0">
                  <a:solidFill>
                    <a:schemeClr val="bg1"/>
                  </a:solidFill>
                  <a:latin typeface="Calibri" pitchFamily="34" charset="0"/>
                </a:rPr>
                <a:t>User Apps</a:t>
              </a:r>
            </a:p>
          </p:txBody>
        </p:sp>
        <p:sp>
          <p:nvSpPr>
            <p:cNvPr id="46088" name="AutoShape 41"/>
            <p:cNvSpPr>
              <a:spLocks noChangeArrowheads="1"/>
            </p:cNvSpPr>
            <p:nvPr/>
          </p:nvSpPr>
          <p:spPr bwMode="auto">
            <a:xfrm>
              <a:off x="7434156" y="1905244"/>
              <a:ext cx="1219294" cy="380977"/>
            </a:xfrm>
            <a:prstGeom prst="roundRect">
              <a:avLst>
                <a:gd name="adj" fmla="val 16667"/>
              </a:avLst>
            </a:prstGeom>
            <a:solidFill>
              <a:srgbClr val="C0C0C0"/>
            </a:solidFill>
            <a:ln w="25400">
              <a:solidFill>
                <a:srgbClr val="969696"/>
              </a:solidFill>
              <a:round/>
              <a:headEnd/>
              <a:tailEnd/>
            </a:ln>
          </p:spPr>
          <p:txBody>
            <a:bodyPr wrap="none" anchor="ctr"/>
            <a:lstStyle/>
            <a:p>
              <a:pPr algn="ctr"/>
              <a:endParaRPr lang="en-US" sz="1600" dirty="0">
                <a:solidFill>
                  <a:schemeClr val="bg1"/>
                </a:solidFill>
              </a:endParaRPr>
            </a:p>
          </p:txBody>
        </p:sp>
        <p:sp>
          <p:nvSpPr>
            <p:cNvPr id="46089" name="AutoShape 42"/>
            <p:cNvSpPr>
              <a:spLocks noChangeArrowheads="1"/>
            </p:cNvSpPr>
            <p:nvPr/>
          </p:nvSpPr>
          <p:spPr bwMode="auto">
            <a:xfrm>
              <a:off x="7434156" y="2438612"/>
              <a:ext cx="1219294" cy="380977"/>
            </a:xfrm>
            <a:prstGeom prst="roundRect">
              <a:avLst>
                <a:gd name="adj" fmla="val 16667"/>
              </a:avLst>
            </a:prstGeom>
            <a:solidFill>
              <a:srgbClr val="C0C0C0"/>
            </a:solidFill>
            <a:ln w="25400">
              <a:solidFill>
                <a:srgbClr val="969696"/>
              </a:solidFill>
              <a:round/>
              <a:headEnd/>
              <a:tailEnd/>
            </a:ln>
          </p:spPr>
          <p:txBody>
            <a:bodyPr wrap="none" anchor="ctr"/>
            <a:lstStyle/>
            <a:p>
              <a:pPr algn="ctr"/>
              <a:endParaRPr lang="en-US" sz="1600" dirty="0">
                <a:solidFill>
                  <a:schemeClr val="bg1"/>
                </a:solidFill>
              </a:endParaRPr>
            </a:p>
          </p:txBody>
        </p:sp>
        <p:sp>
          <p:nvSpPr>
            <p:cNvPr id="46090" name="AutoShape 43"/>
            <p:cNvSpPr>
              <a:spLocks noChangeArrowheads="1"/>
            </p:cNvSpPr>
            <p:nvPr/>
          </p:nvSpPr>
          <p:spPr bwMode="auto">
            <a:xfrm>
              <a:off x="7434156" y="2971981"/>
              <a:ext cx="1219294" cy="380977"/>
            </a:xfrm>
            <a:prstGeom prst="roundRect">
              <a:avLst>
                <a:gd name="adj" fmla="val 16667"/>
              </a:avLst>
            </a:prstGeom>
            <a:solidFill>
              <a:srgbClr val="4272AC"/>
            </a:solidFill>
            <a:ln w="25400">
              <a:solidFill>
                <a:srgbClr val="969696"/>
              </a:solidFill>
              <a:round/>
              <a:headEnd/>
              <a:tailEnd/>
            </a:ln>
          </p:spPr>
          <p:txBody>
            <a:bodyPr wrap="none" anchor="ctr"/>
            <a:lstStyle/>
            <a:p>
              <a:pPr algn="ctr"/>
              <a:r>
                <a:rPr lang="en-US" sz="1100" dirty="0">
                  <a:solidFill>
                    <a:schemeClr val="bg1"/>
                  </a:solidFill>
                  <a:latin typeface="Calibri" pitchFamily="34" charset="0"/>
                </a:rPr>
                <a:t>Paravirtualized</a:t>
              </a:r>
            </a:p>
            <a:p>
              <a:pPr algn="ctr"/>
              <a:r>
                <a:rPr lang="en-US" sz="1100" dirty="0">
                  <a:solidFill>
                    <a:schemeClr val="bg1"/>
                  </a:solidFill>
                  <a:latin typeface="Calibri" pitchFamily="34" charset="0"/>
                </a:rPr>
                <a:t>Guest OS</a:t>
              </a:r>
            </a:p>
          </p:txBody>
        </p:sp>
        <p:sp>
          <p:nvSpPr>
            <p:cNvPr id="46091" name="Text Box 44"/>
            <p:cNvSpPr txBox="1">
              <a:spLocks noChangeArrowheads="1"/>
            </p:cNvSpPr>
            <p:nvPr/>
          </p:nvSpPr>
          <p:spPr bwMode="auto">
            <a:xfrm>
              <a:off x="6214862" y="1371876"/>
              <a:ext cx="838264" cy="366691"/>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3</a:t>
              </a:r>
            </a:p>
          </p:txBody>
        </p:sp>
        <p:sp>
          <p:nvSpPr>
            <p:cNvPr id="46092" name="Text Box 45"/>
            <p:cNvSpPr txBox="1">
              <a:spLocks noChangeArrowheads="1"/>
            </p:cNvSpPr>
            <p:nvPr/>
          </p:nvSpPr>
          <p:spPr bwMode="auto">
            <a:xfrm>
              <a:off x="6214862" y="1949691"/>
              <a:ext cx="838264" cy="366691"/>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2</a:t>
              </a:r>
            </a:p>
          </p:txBody>
        </p:sp>
        <p:sp>
          <p:nvSpPr>
            <p:cNvPr id="46093" name="Line 46"/>
            <p:cNvSpPr>
              <a:spLocks noChangeShapeType="1"/>
            </p:cNvSpPr>
            <p:nvPr/>
          </p:nvSpPr>
          <p:spPr bwMode="auto">
            <a:xfrm>
              <a:off x="6291068" y="1829048"/>
              <a:ext cx="2540195" cy="0"/>
            </a:xfrm>
            <a:prstGeom prst="line">
              <a:avLst/>
            </a:prstGeom>
            <a:noFill/>
            <a:ln w="9525">
              <a:solidFill>
                <a:srgbClr val="C0C0C0"/>
              </a:solidFill>
              <a:round/>
              <a:headEnd/>
              <a:tailEnd/>
            </a:ln>
          </p:spPr>
          <p:txBody>
            <a:bodyPr/>
            <a:lstStyle/>
            <a:p>
              <a:endParaRPr lang="en-US" dirty="0"/>
            </a:p>
          </p:txBody>
        </p:sp>
        <p:sp>
          <p:nvSpPr>
            <p:cNvPr id="46094" name="Text Box 47"/>
            <p:cNvSpPr txBox="1">
              <a:spLocks noChangeArrowheads="1"/>
            </p:cNvSpPr>
            <p:nvPr/>
          </p:nvSpPr>
          <p:spPr bwMode="auto">
            <a:xfrm>
              <a:off x="6214862" y="2483060"/>
              <a:ext cx="838264" cy="366691"/>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1</a:t>
              </a:r>
            </a:p>
          </p:txBody>
        </p:sp>
        <p:sp>
          <p:nvSpPr>
            <p:cNvPr id="46095" name="Text Box 48"/>
            <p:cNvSpPr txBox="1">
              <a:spLocks noChangeArrowheads="1"/>
            </p:cNvSpPr>
            <p:nvPr/>
          </p:nvSpPr>
          <p:spPr bwMode="auto">
            <a:xfrm>
              <a:off x="6214862" y="3016428"/>
              <a:ext cx="838264" cy="366691"/>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0</a:t>
              </a:r>
            </a:p>
          </p:txBody>
        </p:sp>
        <p:sp>
          <p:nvSpPr>
            <p:cNvPr id="46096" name="AutoShape 49"/>
            <p:cNvSpPr>
              <a:spLocks noChangeArrowheads="1"/>
            </p:cNvSpPr>
            <p:nvPr/>
          </p:nvSpPr>
          <p:spPr bwMode="auto">
            <a:xfrm>
              <a:off x="6291068" y="4026018"/>
              <a:ext cx="2362382" cy="685759"/>
            </a:xfrm>
            <a:prstGeom prst="roundRect">
              <a:avLst>
                <a:gd name="adj" fmla="val 16667"/>
              </a:avLst>
            </a:prstGeom>
            <a:solidFill>
              <a:srgbClr val="808080"/>
            </a:solidFill>
            <a:ln w="25400">
              <a:solidFill>
                <a:srgbClr val="969696"/>
              </a:solidFill>
              <a:round/>
              <a:headEnd/>
              <a:tailEnd/>
            </a:ln>
          </p:spPr>
          <p:txBody>
            <a:bodyPr wrap="none" anchor="ctr"/>
            <a:lstStyle/>
            <a:p>
              <a:pPr algn="ctr"/>
              <a:r>
                <a:rPr lang="en-US" dirty="0">
                  <a:solidFill>
                    <a:schemeClr val="bg1"/>
                  </a:solidFill>
                  <a:latin typeface="Calibri" pitchFamily="34" charset="0"/>
                </a:rPr>
                <a:t>Physical Machine</a:t>
              </a:r>
            </a:p>
            <a:p>
              <a:pPr algn="ctr"/>
              <a:r>
                <a:rPr lang="en-US" dirty="0">
                  <a:solidFill>
                    <a:schemeClr val="bg1"/>
                  </a:solidFill>
                  <a:latin typeface="Calibri" pitchFamily="34" charset="0"/>
                </a:rPr>
                <a:t>X86 Hardware</a:t>
              </a:r>
            </a:p>
          </p:txBody>
        </p:sp>
        <p:sp>
          <p:nvSpPr>
            <p:cNvPr id="46097" name="Line 51"/>
            <p:cNvSpPr>
              <a:spLocks noChangeShapeType="1"/>
            </p:cNvSpPr>
            <p:nvPr/>
          </p:nvSpPr>
          <p:spPr bwMode="auto">
            <a:xfrm>
              <a:off x="6291068" y="2362417"/>
              <a:ext cx="2540195" cy="0"/>
            </a:xfrm>
            <a:prstGeom prst="line">
              <a:avLst/>
            </a:prstGeom>
            <a:noFill/>
            <a:ln w="9525">
              <a:solidFill>
                <a:srgbClr val="C0C0C0"/>
              </a:solidFill>
              <a:round/>
              <a:headEnd/>
              <a:tailEnd/>
            </a:ln>
          </p:spPr>
          <p:txBody>
            <a:bodyPr/>
            <a:lstStyle/>
            <a:p>
              <a:endParaRPr lang="en-US" dirty="0"/>
            </a:p>
          </p:txBody>
        </p:sp>
        <p:sp>
          <p:nvSpPr>
            <p:cNvPr id="46098" name="Line 52"/>
            <p:cNvSpPr>
              <a:spLocks noChangeShapeType="1"/>
            </p:cNvSpPr>
            <p:nvPr/>
          </p:nvSpPr>
          <p:spPr bwMode="auto">
            <a:xfrm>
              <a:off x="6291068" y="2895785"/>
              <a:ext cx="2540195" cy="0"/>
            </a:xfrm>
            <a:prstGeom prst="line">
              <a:avLst/>
            </a:prstGeom>
            <a:noFill/>
            <a:ln w="9525">
              <a:solidFill>
                <a:srgbClr val="C0C0C0"/>
              </a:solidFill>
              <a:round/>
              <a:headEnd/>
              <a:tailEnd/>
            </a:ln>
          </p:spPr>
          <p:txBody>
            <a:bodyPr/>
            <a:lstStyle/>
            <a:p>
              <a:endParaRPr lang="en-US" dirty="0"/>
            </a:p>
          </p:txBody>
        </p:sp>
        <p:sp>
          <p:nvSpPr>
            <p:cNvPr id="46099" name="Line 57"/>
            <p:cNvSpPr>
              <a:spLocks noChangeShapeType="1"/>
            </p:cNvSpPr>
            <p:nvPr/>
          </p:nvSpPr>
          <p:spPr bwMode="auto">
            <a:xfrm>
              <a:off x="6291068" y="3429154"/>
              <a:ext cx="2540195" cy="0"/>
            </a:xfrm>
            <a:prstGeom prst="line">
              <a:avLst/>
            </a:prstGeom>
            <a:noFill/>
            <a:ln w="9525">
              <a:solidFill>
                <a:srgbClr val="C0C0C0"/>
              </a:solidFill>
              <a:round/>
              <a:headEnd/>
              <a:tailEnd/>
            </a:ln>
          </p:spPr>
          <p:txBody>
            <a:bodyPr/>
            <a:lstStyle/>
            <a:p>
              <a:endParaRPr lang="en-US" dirty="0"/>
            </a:p>
          </p:txBody>
        </p:sp>
        <p:sp>
          <p:nvSpPr>
            <p:cNvPr id="46100" name="AutoShape 58"/>
            <p:cNvSpPr>
              <a:spLocks noChangeArrowheads="1"/>
            </p:cNvSpPr>
            <p:nvPr/>
          </p:nvSpPr>
          <p:spPr bwMode="auto">
            <a:xfrm>
              <a:off x="6291068" y="3530748"/>
              <a:ext cx="2362382" cy="304782"/>
            </a:xfrm>
            <a:prstGeom prst="roundRect">
              <a:avLst>
                <a:gd name="adj" fmla="val 16667"/>
              </a:avLst>
            </a:prstGeom>
            <a:solidFill>
              <a:srgbClr val="003366"/>
            </a:solidFill>
            <a:ln w="25400">
              <a:solidFill>
                <a:srgbClr val="969696"/>
              </a:solidFill>
              <a:round/>
              <a:headEnd/>
              <a:tailEnd/>
            </a:ln>
          </p:spPr>
          <p:txBody>
            <a:bodyPr wrap="none" anchor="ctr"/>
            <a:lstStyle/>
            <a:p>
              <a:pPr marL="354013" indent="-354013" algn="ctr" defTabSz="941388"/>
              <a:r>
                <a:rPr lang="en-US" sz="1600" b="1" dirty="0" smtClean="0">
                  <a:solidFill>
                    <a:schemeClr val="bg1"/>
                  </a:solidFill>
                  <a:latin typeface="Calibri" pitchFamily="34" charset="0"/>
                </a:rPr>
                <a:t>Hypervisor</a:t>
              </a:r>
              <a:endParaRPr lang="en-US" sz="1600" b="1" dirty="0">
                <a:solidFill>
                  <a:schemeClr val="bg1"/>
                </a:solidFill>
                <a:latin typeface="Calibri" pitchFamily="34" charset="0"/>
              </a:endParaRPr>
            </a:p>
          </p:txBody>
        </p:sp>
        <p:sp>
          <p:nvSpPr>
            <p:cNvPr id="46101" name="Line 59"/>
            <p:cNvSpPr>
              <a:spLocks noChangeShapeType="1"/>
            </p:cNvSpPr>
            <p:nvPr/>
          </p:nvSpPr>
          <p:spPr bwMode="auto">
            <a:xfrm>
              <a:off x="6291068" y="3937124"/>
              <a:ext cx="2540195" cy="0"/>
            </a:xfrm>
            <a:prstGeom prst="line">
              <a:avLst/>
            </a:prstGeom>
            <a:noFill/>
            <a:ln w="9525">
              <a:solidFill>
                <a:srgbClr val="C0C0C0"/>
              </a:solidFill>
              <a:round/>
              <a:headEnd/>
              <a:tailEnd/>
            </a:ln>
          </p:spPr>
          <p:txBody>
            <a:bodyPr/>
            <a:lstStyle/>
            <a:p>
              <a:endParaRPr lang="en-US"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sz="half" idx="1"/>
          </p:nvPr>
        </p:nvSpPr>
        <p:spPr>
          <a:xfrm>
            <a:off x="304800" y="914400"/>
            <a:ext cx="5943600" cy="3810000"/>
          </a:xfrm>
        </p:spPr>
        <p:txBody>
          <a:bodyPr/>
          <a:lstStyle/>
          <a:p>
            <a:r>
              <a:rPr lang="en-US" dirty="0" smtClean="0"/>
              <a:t>Achieved by using hypervisor-aware CPU to handle privileged</a:t>
            </a:r>
            <a:r>
              <a:rPr lang="en-US" dirty="0" smtClean="0">
                <a:solidFill>
                  <a:srgbClr val="10100F"/>
                </a:solidFill>
              </a:rPr>
              <a:t> </a:t>
            </a:r>
            <a:r>
              <a:rPr lang="en-US" dirty="0" smtClean="0"/>
              <a:t>instructions</a:t>
            </a:r>
          </a:p>
          <a:p>
            <a:pPr lvl="1"/>
            <a:r>
              <a:rPr lang="en-US" dirty="0" smtClean="0"/>
              <a:t>Reduces virtualization overhead caused due to full and paravirtualization</a:t>
            </a:r>
          </a:p>
          <a:p>
            <a:pPr lvl="1"/>
            <a:r>
              <a:rPr lang="en-US" dirty="0" smtClean="0"/>
              <a:t>CPU and Memory virtualization support is provided in hardware</a:t>
            </a:r>
          </a:p>
          <a:p>
            <a:r>
              <a:rPr lang="en-US" dirty="0" smtClean="0"/>
              <a:t>Enabled by AMD-V and Intel VT technologies in the x86 processor architecture </a:t>
            </a:r>
          </a:p>
        </p:txBody>
      </p:sp>
      <p:sp>
        <p:nvSpPr>
          <p:cNvPr id="48130" name="Title 3"/>
          <p:cNvSpPr>
            <a:spLocks noGrp="1"/>
          </p:cNvSpPr>
          <p:nvPr>
            <p:ph type="title"/>
          </p:nvPr>
        </p:nvSpPr>
        <p:spPr/>
        <p:txBody>
          <a:bodyPr/>
          <a:lstStyle/>
          <a:p>
            <a:r>
              <a:rPr lang="en-US" dirty="0" smtClean="0"/>
              <a:t>Hardware Assisted Virtualization</a:t>
            </a:r>
          </a:p>
        </p:txBody>
      </p:sp>
      <p:sp>
        <p:nvSpPr>
          <p:cNvPr id="5" name="Footer Placeholder 4"/>
          <p:cNvSpPr>
            <a:spLocks noGrp="1"/>
          </p:cNvSpPr>
          <p:nvPr>
            <p:ph type="ftr" sz="quarter" idx="10"/>
          </p:nvPr>
        </p:nvSpPr>
        <p:spPr/>
        <p:txBody>
          <a:bodyPr/>
          <a:lstStyle/>
          <a:p>
            <a:pPr>
              <a:defRPr/>
            </a:pPr>
            <a:r>
              <a:rPr lang="en-US" dirty="0"/>
              <a:t>Virtualized Data Center – Compute</a:t>
            </a:r>
          </a:p>
        </p:txBody>
      </p:sp>
      <p:sp>
        <p:nvSpPr>
          <p:cNvPr id="6" name="Slide Number Placeholder 5"/>
          <p:cNvSpPr>
            <a:spLocks noGrp="1"/>
          </p:cNvSpPr>
          <p:nvPr>
            <p:ph type="sldNum" sz="quarter" idx="11"/>
          </p:nvPr>
        </p:nvSpPr>
        <p:spPr/>
        <p:txBody>
          <a:bodyPr/>
          <a:lstStyle/>
          <a:p>
            <a:pPr>
              <a:defRPr/>
            </a:pPr>
            <a:fld id="{58C60E5C-A928-4182-8BE1-0FD9A3B0BB84}" type="slidenum">
              <a:rPr lang="en-US" smtClean="0"/>
              <a:pPr>
                <a:defRPr/>
              </a:pPr>
              <a:t>14</a:t>
            </a:fld>
            <a:endParaRPr lang="en-US" dirty="0"/>
          </a:p>
        </p:txBody>
      </p:sp>
      <p:grpSp>
        <p:nvGrpSpPr>
          <p:cNvPr id="37" name="Group 36"/>
          <p:cNvGrpSpPr/>
          <p:nvPr/>
        </p:nvGrpSpPr>
        <p:grpSpPr>
          <a:xfrm>
            <a:off x="6461125" y="1391959"/>
            <a:ext cx="2454275" cy="3713441"/>
            <a:chOff x="7010400" y="1828522"/>
            <a:chExt cx="1844675" cy="2733799"/>
          </a:xfrm>
        </p:grpSpPr>
        <p:sp>
          <p:nvSpPr>
            <p:cNvPr id="48134" name="Line 46"/>
            <p:cNvSpPr>
              <a:spLocks noChangeShapeType="1"/>
            </p:cNvSpPr>
            <p:nvPr/>
          </p:nvSpPr>
          <p:spPr bwMode="auto">
            <a:xfrm flipV="1">
              <a:off x="7254875" y="2176463"/>
              <a:ext cx="1600200" cy="0"/>
            </a:xfrm>
            <a:prstGeom prst="line">
              <a:avLst/>
            </a:prstGeom>
            <a:noFill/>
            <a:ln w="9525">
              <a:solidFill>
                <a:srgbClr val="C0C0C0"/>
              </a:solidFill>
              <a:round/>
              <a:headEnd/>
              <a:tailEnd/>
            </a:ln>
          </p:spPr>
          <p:txBody>
            <a:bodyPr/>
            <a:lstStyle/>
            <a:p>
              <a:endParaRPr lang="en-US" dirty="0"/>
            </a:p>
          </p:txBody>
        </p:sp>
        <p:sp>
          <p:nvSpPr>
            <p:cNvPr id="48135" name="Line 46"/>
            <p:cNvSpPr>
              <a:spLocks noChangeShapeType="1"/>
            </p:cNvSpPr>
            <p:nvPr/>
          </p:nvSpPr>
          <p:spPr bwMode="auto">
            <a:xfrm flipV="1">
              <a:off x="7254875" y="2571750"/>
              <a:ext cx="1600200" cy="0"/>
            </a:xfrm>
            <a:prstGeom prst="line">
              <a:avLst/>
            </a:prstGeom>
            <a:noFill/>
            <a:ln w="9525">
              <a:solidFill>
                <a:srgbClr val="C0C0C0"/>
              </a:solidFill>
              <a:round/>
              <a:headEnd/>
              <a:tailEnd/>
            </a:ln>
          </p:spPr>
          <p:txBody>
            <a:bodyPr/>
            <a:lstStyle/>
            <a:p>
              <a:endParaRPr lang="en-US" dirty="0"/>
            </a:p>
          </p:txBody>
        </p:sp>
        <p:sp>
          <p:nvSpPr>
            <p:cNvPr id="48136" name="Line 46"/>
            <p:cNvSpPr>
              <a:spLocks noChangeShapeType="1"/>
            </p:cNvSpPr>
            <p:nvPr/>
          </p:nvSpPr>
          <p:spPr bwMode="auto">
            <a:xfrm flipV="1">
              <a:off x="7250113" y="2967038"/>
              <a:ext cx="1600200" cy="0"/>
            </a:xfrm>
            <a:prstGeom prst="line">
              <a:avLst/>
            </a:prstGeom>
            <a:noFill/>
            <a:ln w="9525">
              <a:solidFill>
                <a:srgbClr val="C0C0C0"/>
              </a:solidFill>
              <a:round/>
              <a:headEnd/>
              <a:tailEnd/>
            </a:ln>
          </p:spPr>
          <p:txBody>
            <a:bodyPr/>
            <a:lstStyle/>
            <a:p>
              <a:endParaRPr lang="en-US" dirty="0"/>
            </a:p>
          </p:txBody>
        </p:sp>
        <p:sp>
          <p:nvSpPr>
            <p:cNvPr id="36" name="Line 46"/>
            <p:cNvSpPr>
              <a:spLocks noChangeShapeType="1"/>
            </p:cNvSpPr>
            <p:nvPr/>
          </p:nvSpPr>
          <p:spPr bwMode="auto">
            <a:xfrm flipV="1">
              <a:off x="7250113" y="3962400"/>
              <a:ext cx="1600200" cy="0"/>
            </a:xfrm>
            <a:prstGeom prst="line">
              <a:avLst/>
            </a:prstGeom>
            <a:noFill/>
            <a:ln w="9525">
              <a:solidFill>
                <a:srgbClr val="C0C0C0"/>
              </a:solidFill>
              <a:round/>
              <a:headEnd/>
              <a:tailEnd/>
            </a:ln>
          </p:spPr>
          <p:txBody>
            <a:bodyPr/>
            <a:lstStyle/>
            <a:p>
              <a:endParaRPr lang="en-US" dirty="0"/>
            </a:p>
          </p:txBody>
        </p:sp>
        <p:sp>
          <p:nvSpPr>
            <p:cNvPr id="32" name="Line 46"/>
            <p:cNvSpPr>
              <a:spLocks noChangeShapeType="1"/>
            </p:cNvSpPr>
            <p:nvPr/>
          </p:nvSpPr>
          <p:spPr bwMode="auto">
            <a:xfrm flipV="1">
              <a:off x="7250113" y="3429000"/>
              <a:ext cx="1600200" cy="0"/>
            </a:xfrm>
            <a:prstGeom prst="line">
              <a:avLst/>
            </a:prstGeom>
            <a:noFill/>
            <a:ln w="9525">
              <a:solidFill>
                <a:srgbClr val="C0C0C0"/>
              </a:solidFill>
              <a:round/>
              <a:headEnd/>
              <a:tailEnd/>
            </a:ln>
          </p:spPr>
          <p:txBody>
            <a:bodyPr/>
            <a:lstStyle/>
            <a:p>
              <a:endParaRPr lang="en-US" dirty="0"/>
            </a:p>
          </p:txBody>
        </p:sp>
        <p:sp>
          <p:nvSpPr>
            <p:cNvPr id="48137" name="AutoShape 29"/>
            <p:cNvSpPr>
              <a:spLocks noChangeArrowheads="1"/>
            </p:cNvSpPr>
            <p:nvPr/>
          </p:nvSpPr>
          <p:spPr bwMode="auto">
            <a:xfrm>
              <a:off x="7696200" y="1828522"/>
              <a:ext cx="914400" cy="285763"/>
            </a:xfrm>
            <a:prstGeom prst="roundRect">
              <a:avLst>
                <a:gd name="adj" fmla="val 16667"/>
              </a:avLst>
            </a:prstGeom>
            <a:solidFill>
              <a:srgbClr val="FF6600"/>
            </a:solidFill>
            <a:ln w="25400">
              <a:solidFill>
                <a:srgbClr val="969696"/>
              </a:solidFill>
              <a:round/>
              <a:headEnd/>
              <a:tailEnd/>
            </a:ln>
          </p:spPr>
          <p:txBody>
            <a:bodyPr wrap="none" anchor="ctr"/>
            <a:lstStyle/>
            <a:p>
              <a:pPr algn="ctr"/>
              <a:r>
                <a:rPr lang="en-US" sz="1600" dirty="0">
                  <a:solidFill>
                    <a:schemeClr val="bg1"/>
                  </a:solidFill>
                  <a:latin typeface="Calibri" pitchFamily="34" charset="0"/>
                </a:rPr>
                <a:t>User Apps</a:t>
              </a:r>
            </a:p>
          </p:txBody>
        </p:sp>
        <p:sp>
          <p:nvSpPr>
            <p:cNvPr id="48138" name="AutoShape 31"/>
            <p:cNvSpPr>
              <a:spLocks noChangeArrowheads="1"/>
            </p:cNvSpPr>
            <p:nvPr/>
          </p:nvSpPr>
          <p:spPr bwMode="auto">
            <a:xfrm>
              <a:off x="7696200" y="2228590"/>
              <a:ext cx="914400" cy="285763"/>
            </a:xfrm>
            <a:prstGeom prst="roundRect">
              <a:avLst>
                <a:gd name="adj" fmla="val 16667"/>
              </a:avLst>
            </a:prstGeom>
            <a:solidFill>
              <a:srgbClr val="C0C0C0"/>
            </a:solidFill>
            <a:ln w="25400">
              <a:solidFill>
                <a:srgbClr val="969696"/>
              </a:solidFill>
              <a:round/>
              <a:headEnd/>
              <a:tailEnd/>
            </a:ln>
          </p:spPr>
          <p:txBody>
            <a:bodyPr wrap="none" anchor="ctr"/>
            <a:lstStyle/>
            <a:p>
              <a:pPr algn="ctr"/>
              <a:endParaRPr lang="en-US" sz="1600" dirty="0">
                <a:solidFill>
                  <a:schemeClr val="bg1"/>
                </a:solidFill>
              </a:endParaRPr>
            </a:p>
          </p:txBody>
        </p:sp>
        <p:sp>
          <p:nvSpPr>
            <p:cNvPr id="48139" name="AutoShape 32"/>
            <p:cNvSpPr>
              <a:spLocks noChangeArrowheads="1"/>
            </p:cNvSpPr>
            <p:nvPr/>
          </p:nvSpPr>
          <p:spPr bwMode="auto">
            <a:xfrm>
              <a:off x="7696200" y="3019201"/>
              <a:ext cx="914400" cy="285763"/>
            </a:xfrm>
            <a:prstGeom prst="roundRect">
              <a:avLst>
                <a:gd name="adj" fmla="val 16667"/>
              </a:avLst>
            </a:prstGeom>
            <a:solidFill>
              <a:srgbClr val="4272AC"/>
            </a:solidFill>
            <a:ln w="25400">
              <a:solidFill>
                <a:srgbClr val="969696"/>
              </a:solidFill>
              <a:round/>
              <a:headEnd/>
              <a:tailEnd/>
            </a:ln>
          </p:spPr>
          <p:txBody>
            <a:bodyPr wrap="none" anchor="ctr"/>
            <a:lstStyle/>
            <a:p>
              <a:pPr algn="ctr"/>
              <a:r>
                <a:rPr lang="en-US" sz="1600" dirty="0">
                  <a:solidFill>
                    <a:schemeClr val="bg1"/>
                  </a:solidFill>
                  <a:latin typeface="Calibri" pitchFamily="34" charset="0"/>
                </a:rPr>
                <a:t>Guest OS</a:t>
              </a:r>
            </a:p>
          </p:txBody>
        </p:sp>
        <p:sp>
          <p:nvSpPr>
            <p:cNvPr id="48140" name="AutoShape 33"/>
            <p:cNvSpPr>
              <a:spLocks noChangeArrowheads="1"/>
            </p:cNvSpPr>
            <p:nvPr/>
          </p:nvSpPr>
          <p:spPr bwMode="auto">
            <a:xfrm>
              <a:off x="7696200" y="2619133"/>
              <a:ext cx="914400" cy="285763"/>
            </a:xfrm>
            <a:prstGeom prst="roundRect">
              <a:avLst>
                <a:gd name="adj" fmla="val 16667"/>
              </a:avLst>
            </a:prstGeom>
            <a:solidFill>
              <a:srgbClr val="C0C0C0"/>
            </a:solidFill>
            <a:ln w="25400">
              <a:solidFill>
                <a:srgbClr val="969696"/>
              </a:solidFill>
              <a:round/>
              <a:headEnd/>
              <a:tailEnd/>
            </a:ln>
          </p:spPr>
          <p:txBody>
            <a:bodyPr wrap="none" anchor="ctr"/>
            <a:lstStyle/>
            <a:p>
              <a:pPr algn="ctr"/>
              <a:endParaRPr lang="en-US" sz="1600" dirty="0">
                <a:solidFill>
                  <a:schemeClr val="bg1"/>
                </a:solidFill>
              </a:endParaRPr>
            </a:p>
          </p:txBody>
        </p:sp>
        <p:sp>
          <p:nvSpPr>
            <p:cNvPr id="48141" name="AutoShape 34"/>
            <p:cNvSpPr>
              <a:spLocks noChangeArrowheads="1"/>
            </p:cNvSpPr>
            <p:nvPr/>
          </p:nvSpPr>
          <p:spPr bwMode="auto">
            <a:xfrm>
              <a:off x="7696200" y="3552625"/>
              <a:ext cx="914400" cy="285763"/>
            </a:xfrm>
            <a:prstGeom prst="roundRect">
              <a:avLst>
                <a:gd name="adj" fmla="val 16667"/>
              </a:avLst>
            </a:prstGeom>
            <a:solidFill>
              <a:srgbClr val="003366"/>
            </a:solidFill>
            <a:ln w="25400">
              <a:solidFill>
                <a:srgbClr val="969696"/>
              </a:solidFill>
              <a:round/>
              <a:headEnd/>
              <a:tailEnd/>
            </a:ln>
          </p:spPr>
          <p:txBody>
            <a:bodyPr wrap="none" anchor="ctr"/>
            <a:lstStyle/>
            <a:p>
              <a:pPr algn="ctr"/>
              <a:r>
                <a:rPr lang="en-US" sz="1600" dirty="0" smtClean="0">
                  <a:solidFill>
                    <a:schemeClr val="bg1"/>
                  </a:solidFill>
                  <a:latin typeface="Calibri" pitchFamily="34" charset="0"/>
                </a:rPr>
                <a:t>VMM</a:t>
              </a:r>
              <a:endParaRPr lang="en-US" sz="1600" dirty="0">
                <a:solidFill>
                  <a:schemeClr val="bg1"/>
                </a:solidFill>
                <a:latin typeface="Calibri" pitchFamily="34" charset="0"/>
              </a:endParaRPr>
            </a:p>
          </p:txBody>
        </p:sp>
        <p:sp>
          <p:nvSpPr>
            <p:cNvPr id="48144" name="AutoShape 37"/>
            <p:cNvSpPr>
              <a:spLocks noChangeArrowheads="1"/>
            </p:cNvSpPr>
            <p:nvPr/>
          </p:nvSpPr>
          <p:spPr bwMode="auto">
            <a:xfrm>
              <a:off x="7086600" y="4076524"/>
              <a:ext cx="1524000" cy="485797"/>
            </a:xfrm>
            <a:prstGeom prst="roundRect">
              <a:avLst>
                <a:gd name="adj" fmla="val 16667"/>
              </a:avLst>
            </a:prstGeom>
            <a:solidFill>
              <a:srgbClr val="808080"/>
            </a:solidFill>
            <a:ln w="25400">
              <a:solidFill>
                <a:srgbClr val="969696"/>
              </a:solidFill>
              <a:round/>
              <a:headEnd/>
              <a:tailEnd/>
            </a:ln>
          </p:spPr>
          <p:txBody>
            <a:bodyPr wrap="none" anchor="ctr"/>
            <a:lstStyle/>
            <a:p>
              <a:pPr algn="ctr"/>
              <a:r>
                <a:rPr lang="en-US" dirty="0">
                  <a:solidFill>
                    <a:schemeClr val="bg1"/>
                  </a:solidFill>
                  <a:latin typeface="Calibri" pitchFamily="34" charset="0"/>
                </a:rPr>
                <a:t>Physical Machine</a:t>
              </a:r>
            </a:p>
            <a:p>
              <a:pPr algn="ctr"/>
              <a:r>
                <a:rPr lang="en-US" dirty="0">
                  <a:solidFill>
                    <a:schemeClr val="bg1"/>
                  </a:solidFill>
                  <a:latin typeface="Calibri" pitchFamily="34" charset="0"/>
                </a:rPr>
                <a:t>X86 Hardware</a:t>
              </a:r>
            </a:p>
          </p:txBody>
        </p:sp>
        <p:sp>
          <p:nvSpPr>
            <p:cNvPr id="48146" name="Text Box 48"/>
            <p:cNvSpPr txBox="1">
              <a:spLocks noChangeArrowheads="1"/>
            </p:cNvSpPr>
            <p:nvPr/>
          </p:nvSpPr>
          <p:spPr bwMode="auto">
            <a:xfrm>
              <a:off x="7010400" y="1853923"/>
              <a:ext cx="838200" cy="271899"/>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3</a:t>
              </a:r>
            </a:p>
          </p:txBody>
        </p:sp>
        <p:sp>
          <p:nvSpPr>
            <p:cNvPr id="48147" name="Text Box 49"/>
            <p:cNvSpPr txBox="1">
              <a:spLocks noChangeArrowheads="1"/>
            </p:cNvSpPr>
            <p:nvPr/>
          </p:nvSpPr>
          <p:spPr bwMode="auto">
            <a:xfrm>
              <a:off x="7010400" y="2252404"/>
              <a:ext cx="838200" cy="271899"/>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2</a:t>
              </a:r>
            </a:p>
          </p:txBody>
        </p:sp>
        <p:sp>
          <p:nvSpPr>
            <p:cNvPr id="48148" name="Text Box 50"/>
            <p:cNvSpPr txBox="1">
              <a:spLocks noChangeArrowheads="1"/>
            </p:cNvSpPr>
            <p:nvPr/>
          </p:nvSpPr>
          <p:spPr bwMode="auto">
            <a:xfrm>
              <a:off x="7010400" y="2646122"/>
              <a:ext cx="838200" cy="271899"/>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1</a:t>
              </a:r>
            </a:p>
          </p:txBody>
        </p:sp>
        <p:sp>
          <p:nvSpPr>
            <p:cNvPr id="48149" name="Text Box 51"/>
            <p:cNvSpPr txBox="1">
              <a:spLocks noChangeArrowheads="1"/>
            </p:cNvSpPr>
            <p:nvPr/>
          </p:nvSpPr>
          <p:spPr bwMode="auto">
            <a:xfrm>
              <a:off x="7010400" y="3052540"/>
              <a:ext cx="838200" cy="271899"/>
            </a:xfrm>
            <a:prstGeom prst="rect">
              <a:avLst/>
            </a:prstGeom>
            <a:noFill/>
            <a:ln w="9525">
              <a:noFill/>
              <a:miter lim="800000"/>
              <a:headEnd/>
              <a:tailEnd/>
            </a:ln>
          </p:spPr>
          <p:txBody>
            <a:bodyPr>
              <a:spAutoFit/>
            </a:bodyPr>
            <a:lstStyle/>
            <a:p>
              <a:pPr>
                <a:spcBef>
                  <a:spcPct val="50000"/>
                </a:spcBef>
              </a:pPr>
              <a:r>
                <a:rPr lang="en-US" b="1" dirty="0">
                  <a:solidFill>
                    <a:srgbClr val="4272AC"/>
                  </a:solidFill>
                  <a:latin typeface="Calibri" pitchFamily="34" charset="0"/>
                </a:rPr>
                <a:t>Ring 0</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143000"/>
            <a:ext cx="7315200" cy="609600"/>
          </a:xfrm>
        </p:spPr>
        <p:txBody>
          <a:bodyPr/>
          <a:lstStyle/>
          <a:p>
            <a:r>
              <a:rPr lang="en-US" sz="2800" dirty="0" smtClean="0">
                <a:solidFill>
                  <a:srgbClr val="7F7F7F"/>
                </a:solidFill>
              </a:rPr>
              <a:t>Module 3: Virtualized Data Center – Compute </a:t>
            </a:r>
          </a:p>
        </p:txBody>
      </p:sp>
      <p:sp>
        <p:nvSpPr>
          <p:cNvPr id="7" name="Subtitle 6"/>
          <p:cNvSpPr>
            <a:spLocks noGrp="1"/>
          </p:cNvSpPr>
          <p:nvPr>
            <p:ph type="subTitle" idx="1"/>
          </p:nvPr>
        </p:nvSpPr>
        <p:spPr/>
        <p:txBody>
          <a:bodyPr>
            <a:normAutofit/>
          </a:bodyPr>
          <a:lstStyle/>
          <a:p>
            <a:pPr>
              <a:defRPr/>
            </a:pPr>
            <a:r>
              <a:rPr lang="en-US" dirty="0" smtClean="0"/>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Virtual machine (VM) files </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File systems that manage Virtual machine files</a:t>
            </a:r>
            <a:endParaRPr lang="en-US" sz="2000" dirty="0" smtClean="0">
              <a:solidFill>
                <a:srgbClr val="FF0000"/>
              </a:solidFill>
            </a:endParaRPr>
          </a:p>
          <a:p>
            <a:pPr lvl="1" indent="-223838" algn="l">
              <a:buClr>
                <a:srgbClr val="92D050"/>
              </a:buClr>
              <a:buSzPct val="110000"/>
              <a:buFont typeface="Arial" pitchFamily="34" charset="0"/>
              <a:buChar char="•"/>
              <a:defRPr/>
            </a:pPr>
            <a:r>
              <a:rPr lang="en-US" sz="2000" dirty="0" smtClean="0">
                <a:solidFill>
                  <a:schemeClr val="bg2">
                    <a:lumMod val="75000"/>
                  </a:schemeClr>
                </a:solidFill>
              </a:rPr>
              <a:t>Virtual machine hardware</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Virtual machine console</a:t>
            </a:r>
            <a:endParaRPr lang="en-US" dirty="0">
              <a:solidFill>
                <a:schemeClr val="bg2">
                  <a:lumMod val="75000"/>
                </a:schemeClr>
              </a:solidFill>
            </a:endParaRPr>
          </a:p>
        </p:txBody>
      </p:sp>
      <p:sp>
        <p:nvSpPr>
          <p:cNvPr id="56323" name="Content Placeholder 7"/>
          <p:cNvSpPr>
            <a:spLocks noGrp="1"/>
          </p:cNvSpPr>
          <p:nvPr>
            <p:ph sz="quarter" idx="13"/>
          </p:nvPr>
        </p:nvSpPr>
        <p:spPr/>
        <p:txBody>
          <a:bodyPr/>
          <a:lstStyle/>
          <a:p>
            <a:r>
              <a:rPr lang="en-US" dirty="0" smtClean="0"/>
              <a:t>Lesson 3: Virtual Machine</a:t>
            </a:r>
          </a:p>
        </p:txBody>
      </p:sp>
      <p:sp>
        <p:nvSpPr>
          <p:cNvPr id="9" name="Footer Placeholder 8"/>
          <p:cNvSpPr>
            <a:spLocks noGrp="1"/>
          </p:cNvSpPr>
          <p:nvPr>
            <p:ph type="ftr" sz="quarter" idx="14"/>
          </p:nvPr>
        </p:nvSpPr>
        <p:spPr/>
        <p:txBody>
          <a:bodyPr/>
          <a:lstStyle/>
          <a:p>
            <a:pPr>
              <a:defRPr/>
            </a:pPr>
            <a:r>
              <a:rPr lang="en-US" dirty="0"/>
              <a:t>Virtualized Data Center – Compute</a:t>
            </a:r>
          </a:p>
        </p:txBody>
      </p:sp>
      <p:sp>
        <p:nvSpPr>
          <p:cNvPr id="5" name="Slide Number Placeholder 4"/>
          <p:cNvSpPr>
            <a:spLocks noGrp="1"/>
          </p:cNvSpPr>
          <p:nvPr>
            <p:ph type="sldNum" sz="quarter" idx="15"/>
          </p:nvPr>
        </p:nvSpPr>
        <p:spPr/>
        <p:txBody>
          <a:bodyPr/>
          <a:lstStyle/>
          <a:p>
            <a:pPr>
              <a:defRPr/>
            </a:pPr>
            <a:fld id="{53F197DC-B307-4C39-B2B9-B2331D391CD8}"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32"/>
          <p:cNvSpPr>
            <a:spLocks noGrp="1"/>
          </p:cNvSpPr>
          <p:nvPr>
            <p:ph sz="half" idx="1"/>
          </p:nvPr>
        </p:nvSpPr>
        <p:spPr>
          <a:xfrm>
            <a:off x="304800" y="914400"/>
            <a:ext cx="4572000" cy="4953001"/>
          </a:xfrm>
        </p:spPr>
        <p:txBody>
          <a:bodyPr/>
          <a:lstStyle/>
          <a:p>
            <a:r>
              <a:rPr lang="en-US" dirty="0" smtClean="0"/>
              <a:t>From a user’s perspective, a logical compute system</a:t>
            </a:r>
          </a:p>
          <a:p>
            <a:pPr lvl="1"/>
            <a:r>
              <a:rPr lang="en-US" dirty="0" smtClean="0"/>
              <a:t>Runs an operating system (OS) and application like a physical machine </a:t>
            </a:r>
          </a:p>
          <a:p>
            <a:pPr lvl="1"/>
            <a:r>
              <a:rPr lang="en-US" dirty="0" smtClean="0"/>
              <a:t>Contains virtual components such as CPU, RAM, disk, and NIC</a:t>
            </a:r>
          </a:p>
          <a:p>
            <a:r>
              <a:rPr lang="en-US" dirty="0" smtClean="0"/>
              <a:t>From a hypervisor’s perspective</a:t>
            </a:r>
          </a:p>
          <a:p>
            <a:pPr lvl="1"/>
            <a:r>
              <a:rPr lang="en-US" dirty="0" smtClean="0"/>
              <a:t>Virtual machine (VM) is a discrete set of files such as configuration file, virtual disk files, virtual BIOS file, VM swap file, and log file</a:t>
            </a:r>
            <a:endParaRPr lang="en-US" b="1" u="sng" dirty="0" smtClean="0"/>
          </a:p>
        </p:txBody>
      </p:sp>
      <p:sp>
        <p:nvSpPr>
          <p:cNvPr id="58370" name="Title 6"/>
          <p:cNvSpPr>
            <a:spLocks noGrp="1"/>
          </p:cNvSpPr>
          <p:nvPr>
            <p:ph type="title"/>
          </p:nvPr>
        </p:nvSpPr>
        <p:spPr/>
        <p:txBody>
          <a:bodyPr/>
          <a:lstStyle/>
          <a:p>
            <a:r>
              <a:rPr lang="en-US" dirty="0" smtClean="0"/>
              <a:t>Virtual Machine</a:t>
            </a:r>
          </a:p>
        </p:txBody>
      </p:sp>
      <p:sp>
        <p:nvSpPr>
          <p:cNvPr id="5" name="Footer Placeholder 4"/>
          <p:cNvSpPr>
            <a:spLocks noGrp="1"/>
          </p:cNvSpPr>
          <p:nvPr>
            <p:ph type="ftr" sz="quarter" idx="13"/>
          </p:nvPr>
        </p:nvSpPr>
        <p:spPr/>
        <p:txBody>
          <a:bodyPr/>
          <a:lstStyle/>
          <a:p>
            <a:pPr>
              <a:defRPr/>
            </a:pPr>
            <a:r>
              <a:rPr lang="en-US" dirty="0"/>
              <a:t>Virtualized Data Center – Compute</a:t>
            </a:r>
          </a:p>
        </p:txBody>
      </p:sp>
      <p:sp>
        <p:nvSpPr>
          <p:cNvPr id="43" name="Slide Number Placeholder 42"/>
          <p:cNvSpPr>
            <a:spLocks noGrp="1"/>
          </p:cNvSpPr>
          <p:nvPr>
            <p:ph type="sldNum" sz="quarter" idx="14"/>
          </p:nvPr>
        </p:nvSpPr>
        <p:spPr/>
        <p:txBody>
          <a:bodyPr/>
          <a:lstStyle/>
          <a:p>
            <a:pPr>
              <a:defRPr/>
            </a:pPr>
            <a:fld id="{C69F523B-05DC-4B03-ABBF-AC117EC3D48A}" type="slidenum">
              <a:rPr lang="en-US" smtClean="0"/>
              <a:pPr>
                <a:defRPr/>
              </a:pPr>
              <a:t>16</a:t>
            </a:fld>
            <a:endParaRPr lang="en-US" dirty="0"/>
          </a:p>
        </p:txBody>
      </p:sp>
      <p:grpSp>
        <p:nvGrpSpPr>
          <p:cNvPr id="40" name="Group 39"/>
          <p:cNvGrpSpPr/>
          <p:nvPr/>
        </p:nvGrpSpPr>
        <p:grpSpPr>
          <a:xfrm>
            <a:off x="4953000" y="1676400"/>
            <a:ext cx="3962400" cy="2989262"/>
            <a:chOff x="4724400" y="973138"/>
            <a:chExt cx="3962400" cy="2989262"/>
          </a:xfrm>
        </p:grpSpPr>
        <p:sp>
          <p:nvSpPr>
            <p:cNvPr id="102" name="Rounded Rectangle 101"/>
            <p:cNvSpPr/>
            <p:nvPr/>
          </p:nvSpPr>
          <p:spPr bwMode="auto">
            <a:xfrm>
              <a:off x="4724400" y="973138"/>
              <a:ext cx="3962400" cy="243840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1000" dirty="0">
                <a:solidFill>
                  <a:schemeClr val="tx1"/>
                </a:solidFill>
              </a:endParaRPr>
            </a:p>
          </p:txBody>
        </p:sp>
        <p:pic>
          <p:nvPicPr>
            <p:cNvPr id="58379" name="Picture 359" descr="ICON_Memory_Q308"/>
            <p:cNvPicPr>
              <a:picLocks noChangeAspect="1" noChangeArrowheads="1"/>
            </p:cNvPicPr>
            <p:nvPr/>
          </p:nvPicPr>
          <p:blipFill>
            <a:blip r:embed="rId3" cstate="print"/>
            <a:srcRect/>
            <a:stretch>
              <a:fillRect/>
            </a:stretch>
          </p:blipFill>
          <p:spPr bwMode="auto">
            <a:xfrm>
              <a:off x="6853238" y="3182938"/>
              <a:ext cx="695325" cy="504825"/>
            </a:xfrm>
            <a:prstGeom prst="rect">
              <a:avLst/>
            </a:prstGeom>
            <a:noFill/>
            <a:ln w="9525">
              <a:noFill/>
              <a:miter lim="800000"/>
              <a:headEnd/>
              <a:tailEnd/>
            </a:ln>
          </p:spPr>
        </p:pic>
        <p:sp>
          <p:nvSpPr>
            <p:cNvPr id="58380" name="Text Box 341"/>
            <p:cNvSpPr txBox="1">
              <a:spLocks noChangeArrowheads="1"/>
            </p:cNvSpPr>
            <p:nvPr/>
          </p:nvSpPr>
          <p:spPr bwMode="auto">
            <a:xfrm>
              <a:off x="5110163" y="3716338"/>
              <a:ext cx="501650" cy="246062"/>
            </a:xfrm>
            <a:prstGeom prst="rect">
              <a:avLst/>
            </a:prstGeom>
            <a:noFill/>
            <a:ln w="9525">
              <a:noFill/>
              <a:miter lim="800000"/>
              <a:headEnd/>
              <a:tailEnd/>
            </a:ln>
          </p:spPr>
          <p:txBody>
            <a:bodyPr>
              <a:spAutoFit/>
            </a:bodyPr>
            <a:lstStyle/>
            <a:p>
              <a:r>
                <a:rPr lang="en-US" sz="1000" b="1" dirty="0"/>
                <a:t> CPU</a:t>
              </a:r>
            </a:p>
          </p:txBody>
        </p:sp>
        <p:sp>
          <p:nvSpPr>
            <p:cNvPr id="58381" name="Text Box 341"/>
            <p:cNvSpPr txBox="1">
              <a:spLocks noChangeArrowheads="1"/>
            </p:cNvSpPr>
            <p:nvPr/>
          </p:nvSpPr>
          <p:spPr bwMode="auto">
            <a:xfrm>
              <a:off x="6835775" y="3716338"/>
              <a:ext cx="798513" cy="246062"/>
            </a:xfrm>
            <a:prstGeom prst="rect">
              <a:avLst/>
            </a:prstGeom>
            <a:noFill/>
            <a:ln w="9525">
              <a:noFill/>
              <a:miter lim="800000"/>
              <a:headEnd/>
              <a:tailEnd/>
            </a:ln>
          </p:spPr>
          <p:txBody>
            <a:bodyPr>
              <a:spAutoFit/>
            </a:bodyPr>
            <a:lstStyle/>
            <a:p>
              <a:r>
                <a:rPr lang="en-US" sz="1000" b="1" dirty="0"/>
                <a:t> Memory</a:t>
              </a:r>
            </a:p>
          </p:txBody>
        </p:sp>
        <p:sp>
          <p:nvSpPr>
            <p:cNvPr id="107" name="Rounded Rectangle 19"/>
            <p:cNvSpPr/>
            <p:nvPr/>
          </p:nvSpPr>
          <p:spPr bwMode="auto">
            <a:xfrm>
              <a:off x="4800600" y="2328863"/>
              <a:ext cx="3810000" cy="358775"/>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1000" dirty="0">
                <a:solidFill>
                  <a:schemeClr val="tx1"/>
                </a:solidFill>
              </a:endParaRPr>
            </a:p>
          </p:txBody>
        </p:sp>
        <p:pic>
          <p:nvPicPr>
            <p:cNvPr id="58385" name="Picture 359" descr="ICON_Memory_Q308"/>
            <p:cNvPicPr>
              <a:picLocks noChangeAspect="1" noChangeArrowheads="1"/>
            </p:cNvPicPr>
            <p:nvPr/>
          </p:nvPicPr>
          <p:blipFill>
            <a:blip r:embed="rId3" cstate="print"/>
            <a:srcRect/>
            <a:stretch>
              <a:fillRect/>
            </a:stretch>
          </p:blipFill>
          <p:spPr bwMode="auto">
            <a:xfrm>
              <a:off x="6680200" y="3182938"/>
              <a:ext cx="695325" cy="504825"/>
            </a:xfrm>
            <a:prstGeom prst="rect">
              <a:avLst/>
            </a:prstGeom>
            <a:noFill/>
            <a:ln w="9525">
              <a:noFill/>
              <a:miter lim="800000"/>
              <a:headEnd/>
              <a:tailEnd/>
            </a:ln>
          </p:spPr>
        </p:pic>
        <p:pic>
          <p:nvPicPr>
            <p:cNvPr id="58386" name="Picture 357" descr="ICON_NIC_Q308"/>
            <p:cNvPicPr>
              <a:picLocks noChangeAspect="1" noChangeArrowheads="1"/>
            </p:cNvPicPr>
            <p:nvPr/>
          </p:nvPicPr>
          <p:blipFill>
            <a:blip r:embed="rId4" cstate="print"/>
            <a:srcRect/>
            <a:stretch>
              <a:fillRect/>
            </a:stretch>
          </p:blipFill>
          <p:spPr bwMode="auto">
            <a:xfrm>
              <a:off x="5822950" y="3109913"/>
              <a:ext cx="719138" cy="571500"/>
            </a:xfrm>
            <a:prstGeom prst="rect">
              <a:avLst/>
            </a:prstGeom>
            <a:noFill/>
            <a:ln w="9525">
              <a:noFill/>
              <a:miter lim="800000"/>
              <a:headEnd/>
              <a:tailEnd/>
            </a:ln>
          </p:spPr>
        </p:pic>
        <p:pic>
          <p:nvPicPr>
            <p:cNvPr id="58387" name="Picture 382" descr="ICON_DiscDrive_Q308"/>
            <p:cNvPicPr>
              <a:picLocks noChangeAspect="1" noChangeArrowheads="1"/>
            </p:cNvPicPr>
            <p:nvPr/>
          </p:nvPicPr>
          <p:blipFill>
            <a:blip r:embed="rId5" cstate="print"/>
            <a:srcRect/>
            <a:stretch>
              <a:fillRect/>
            </a:stretch>
          </p:blipFill>
          <p:spPr bwMode="auto">
            <a:xfrm>
              <a:off x="7689850" y="3144838"/>
              <a:ext cx="696913" cy="469900"/>
            </a:xfrm>
            <a:prstGeom prst="rect">
              <a:avLst/>
            </a:prstGeom>
            <a:noFill/>
            <a:ln w="9525">
              <a:noFill/>
              <a:miter lim="800000"/>
              <a:headEnd/>
              <a:tailEnd/>
            </a:ln>
          </p:spPr>
        </p:pic>
        <p:sp>
          <p:nvSpPr>
            <p:cNvPr id="58388" name="Text Box 341"/>
            <p:cNvSpPr txBox="1">
              <a:spLocks noChangeArrowheads="1"/>
            </p:cNvSpPr>
            <p:nvPr/>
          </p:nvSpPr>
          <p:spPr bwMode="auto">
            <a:xfrm>
              <a:off x="5848350" y="3716338"/>
              <a:ext cx="812800" cy="246062"/>
            </a:xfrm>
            <a:prstGeom prst="rect">
              <a:avLst/>
            </a:prstGeom>
            <a:noFill/>
            <a:ln w="9525">
              <a:noFill/>
              <a:miter lim="800000"/>
              <a:headEnd/>
              <a:tailEnd/>
            </a:ln>
          </p:spPr>
          <p:txBody>
            <a:bodyPr>
              <a:spAutoFit/>
            </a:bodyPr>
            <a:lstStyle/>
            <a:p>
              <a:r>
                <a:rPr lang="en-US" sz="1000" b="1" dirty="0"/>
                <a:t>NIC Card</a:t>
              </a:r>
            </a:p>
          </p:txBody>
        </p:sp>
        <p:sp>
          <p:nvSpPr>
            <p:cNvPr id="58389" name="Text Box 341"/>
            <p:cNvSpPr txBox="1">
              <a:spLocks noChangeArrowheads="1"/>
            </p:cNvSpPr>
            <p:nvPr/>
          </p:nvSpPr>
          <p:spPr bwMode="auto">
            <a:xfrm>
              <a:off x="7758113" y="3716338"/>
              <a:ext cx="785813" cy="244475"/>
            </a:xfrm>
            <a:prstGeom prst="rect">
              <a:avLst/>
            </a:prstGeom>
            <a:noFill/>
            <a:ln w="9525">
              <a:noFill/>
              <a:miter lim="800000"/>
              <a:headEnd/>
              <a:tailEnd/>
            </a:ln>
          </p:spPr>
          <p:txBody>
            <a:bodyPr>
              <a:spAutoFit/>
            </a:bodyPr>
            <a:lstStyle/>
            <a:p>
              <a:r>
                <a:rPr lang="en-US" sz="1000" b="1" dirty="0"/>
                <a:t>Hard Disk</a:t>
              </a:r>
            </a:p>
          </p:txBody>
        </p:sp>
        <p:sp>
          <p:nvSpPr>
            <p:cNvPr id="58390" name="Text Box 64"/>
            <p:cNvSpPr txBox="1">
              <a:spLocks noChangeArrowheads="1"/>
            </p:cNvSpPr>
            <p:nvPr/>
          </p:nvSpPr>
          <p:spPr bwMode="auto">
            <a:xfrm>
              <a:off x="5613400" y="2401888"/>
              <a:ext cx="2122488" cy="215900"/>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400" b="1" dirty="0" smtClean="0">
                  <a:solidFill>
                    <a:schemeClr val="bg1"/>
                  </a:solidFill>
                  <a:latin typeface="Calibri" pitchFamily="34" charset="0"/>
                </a:rPr>
                <a:t>Hypervisor</a:t>
              </a:r>
              <a:endParaRPr lang="en-US" sz="1400" b="1" dirty="0">
                <a:solidFill>
                  <a:schemeClr val="bg1"/>
                </a:solidFill>
                <a:latin typeface="Calibri" pitchFamily="34" charset="0"/>
              </a:endParaRPr>
            </a:p>
          </p:txBody>
        </p:sp>
        <p:sp>
          <p:nvSpPr>
            <p:cNvPr id="58391" name="Text Box 65"/>
            <p:cNvSpPr txBox="1">
              <a:spLocks noChangeArrowheads="1"/>
            </p:cNvSpPr>
            <p:nvPr/>
          </p:nvSpPr>
          <p:spPr bwMode="auto">
            <a:xfrm>
              <a:off x="5867400" y="2800350"/>
              <a:ext cx="1808163" cy="182562"/>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200" b="1" dirty="0">
                  <a:latin typeface="Calibri" pitchFamily="34" charset="0"/>
                </a:rPr>
                <a:t>x86 Architecture</a:t>
              </a:r>
            </a:p>
          </p:txBody>
        </p:sp>
        <p:pic>
          <p:nvPicPr>
            <p:cNvPr id="58392" name="Picture 96" descr="CPU Single.png"/>
            <p:cNvPicPr>
              <a:picLocks noChangeAspect="1"/>
            </p:cNvPicPr>
            <p:nvPr/>
          </p:nvPicPr>
          <p:blipFill>
            <a:blip r:embed="rId6" cstate="print"/>
            <a:srcRect/>
            <a:stretch>
              <a:fillRect/>
            </a:stretch>
          </p:blipFill>
          <p:spPr bwMode="auto">
            <a:xfrm>
              <a:off x="5105400" y="3113088"/>
              <a:ext cx="423863" cy="574675"/>
            </a:xfrm>
            <a:prstGeom prst="rect">
              <a:avLst/>
            </a:prstGeom>
            <a:noFill/>
            <a:ln w="9525">
              <a:noFill/>
              <a:miter lim="800000"/>
              <a:headEnd/>
              <a:tailEnd/>
            </a:ln>
          </p:spPr>
        </p:pic>
        <p:pic>
          <p:nvPicPr>
            <p:cNvPr id="58393" name="Picture 78" descr="VM.png"/>
            <p:cNvPicPr>
              <a:picLocks noChangeAspect="1"/>
            </p:cNvPicPr>
            <p:nvPr/>
          </p:nvPicPr>
          <p:blipFill>
            <a:blip r:embed="rId7" cstate="print"/>
            <a:srcRect/>
            <a:stretch>
              <a:fillRect/>
            </a:stretch>
          </p:blipFill>
          <p:spPr bwMode="auto">
            <a:xfrm>
              <a:off x="5029200" y="1101725"/>
              <a:ext cx="871538" cy="1120775"/>
            </a:xfrm>
            <a:prstGeom prst="rect">
              <a:avLst/>
            </a:prstGeom>
            <a:noFill/>
            <a:ln w="9525">
              <a:noFill/>
              <a:miter lim="800000"/>
              <a:headEnd/>
              <a:tailEnd/>
            </a:ln>
          </p:spPr>
        </p:pic>
        <p:pic>
          <p:nvPicPr>
            <p:cNvPr id="58394" name="Picture 10" descr="AP_OS Single.png"/>
            <p:cNvPicPr>
              <a:picLocks noChangeAspect="1"/>
            </p:cNvPicPr>
            <p:nvPr/>
          </p:nvPicPr>
          <p:blipFill>
            <a:blip r:embed="rId8" cstate="print"/>
            <a:srcRect/>
            <a:stretch>
              <a:fillRect/>
            </a:stretch>
          </p:blipFill>
          <p:spPr bwMode="auto">
            <a:xfrm>
              <a:off x="5232400" y="1177925"/>
              <a:ext cx="474663" cy="766762"/>
            </a:xfrm>
            <a:prstGeom prst="rect">
              <a:avLst/>
            </a:prstGeom>
            <a:noFill/>
            <a:ln w="9525">
              <a:noFill/>
              <a:miter lim="800000"/>
              <a:headEnd/>
              <a:tailEnd/>
            </a:ln>
          </p:spPr>
        </p:pic>
        <p:pic>
          <p:nvPicPr>
            <p:cNvPr id="58395" name="Picture 357" descr="ICON_NIC_Q308"/>
            <p:cNvPicPr>
              <a:picLocks noChangeAspect="1" noChangeArrowheads="1"/>
            </p:cNvPicPr>
            <p:nvPr/>
          </p:nvPicPr>
          <p:blipFill>
            <a:blip r:embed="rId9" cstate="print"/>
            <a:srcRect/>
            <a:stretch>
              <a:fillRect/>
            </a:stretch>
          </p:blipFill>
          <p:spPr bwMode="auto">
            <a:xfrm>
              <a:off x="5259388" y="2152650"/>
              <a:ext cx="234950" cy="185737"/>
            </a:xfrm>
            <a:prstGeom prst="rect">
              <a:avLst/>
            </a:prstGeom>
            <a:noFill/>
            <a:ln w="9525">
              <a:noFill/>
              <a:miter lim="800000"/>
              <a:headEnd/>
              <a:tailEnd/>
            </a:ln>
          </p:spPr>
        </p:pic>
        <p:pic>
          <p:nvPicPr>
            <p:cNvPr id="58396" name="Picture 359" descr="ICON_Memory_Q308"/>
            <p:cNvPicPr>
              <a:picLocks noChangeAspect="1" noChangeArrowheads="1"/>
            </p:cNvPicPr>
            <p:nvPr/>
          </p:nvPicPr>
          <p:blipFill>
            <a:blip r:embed="rId10" cstate="print"/>
            <a:srcRect/>
            <a:stretch>
              <a:fillRect/>
            </a:stretch>
          </p:blipFill>
          <p:spPr bwMode="auto">
            <a:xfrm>
              <a:off x="5487988" y="2138363"/>
              <a:ext cx="195263" cy="200025"/>
            </a:xfrm>
            <a:prstGeom prst="rect">
              <a:avLst/>
            </a:prstGeom>
            <a:noFill/>
            <a:ln w="9525">
              <a:noFill/>
              <a:miter lim="800000"/>
              <a:headEnd/>
              <a:tailEnd/>
            </a:ln>
          </p:spPr>
        </p:pic>
        <p:pic>
          <p:nvPicPr>
            <p:cNvPr id="58397" name="Picture 382" descr="ICON_DiscDrive_Q308"/>
            <p:cNvPicPr>
              <a:picLocks noChangeAspect="1" noChangeArrowheads="1"/>
            </p:cNvPicPr>
            <p:nvPr/>
          </p:nvPicPr>
          <p:blipFill>
            <a:blip r:embed="rId11" cstate="print"/>
            <a:srcRect/>
            <a:stretch>
              <a:fillRect/>
            </a:stretch>
          </p:blipFill>
          <p:spPr bwMode="auto">
            <a:xfrm>
              <a:off x="5716588" y="2138363"/>
              <a:ext cx="222250" cy="200025"/>
            </a:xfrm>
            <a:prstGeom prst="rect">
              <a:avLst/>
            </a:prstGeom>
            <a:noFill/>
            <a:ln w="9525">
              <a:noFill/>
              <a:miter lim="800000"/>
              <a:headEnd/>
              <a:tailEnd/>
            </a:ln>
          </p:spPr>
        </p:pic>
        <p:pic>
          <p:nvPicPr>
            <p:cNvPr id="58398" name="Picture 96" descr="CPU Single.png"/>
            <p:cNvPicPr>
              <a:picLocks noChangeAspect="1"/>
            </p:cNvPicPr>
            <p:nvPr/>
          </p:nvPicPr>
          <p:blipFill>
            <a:blip r:embed="rId12" cstate="print"/>
            <a:srcRect/>
            <a:stretch>
              <a:fillRect/>
            </a:stretch>
          </p:blipFill>
          <p:spPr bwMode="auto">
            <a:xfrm>
              <a:off x="5054600" y="2116138"/>
              <a:ext cx="160338" cy="215900"/>
            </a:xfrm>
            <a:prstGeom prst="rect">
              <a:avLst/>
            </a:prstGeom>
            <a:noFill/>
            <a:ln w="9525">
              <a:noFill/>
              <a:miter lim="800000"/>
              <a:headEnd/>
              <a:tailEnd/>
            </a:ln>
          </p:spPr>
        </p:pic>
        <p:grpSp>
          <p:nvGrpSpPr>
            <p:cNvPr id="58399" name="Group 125"/>
            <p:cNvGrpSpPr>
              <a:grpSpLocks/>
            </p:cNvGrpSpPr>
            <p:nvPr/>
          </p:nvGrpSpPr>
          <p:grpSpPr bwMode="auto">
            <a:xfrm>
              <a:off x="6272213" y="1106488"/>
              <a:ext cx="909638" cy="1236662"/>
              <a:chOff x="4099" y="1940"/>
              <a:chExt cx="573" cy="779"/>
            </a:xfrm>
          </p:grpSpPr>
          <p:pic>
            <p:nvPicPr>
              <p:cNvPr id="58407" name="Picture 78" descr="VM.png"/>
              <p:cNvPicPr>
                <a:picLocks noChangeAspect="1"/>
              </p:cNvPicPr>
              <p:nvPr/>
            </p:nvPicPr>
            <p:blipFill>
              <a:blip r:embed="rId7" cstate="print"/>
              <a:srcRect/>
              <a:stretch>
                <a:fillRect/>
              </a:stretch>
            </p:blipFill>
            <p:spPr bwMode="auto">
              <a:xfrm>
                <a:off x="4099" y="1940"/>
                <a:ext cx="549" cy="706"/>
              </a:xfrm>
              <a:prstGeom prst="rect">
                <a:avLst/>
              </a:prstGeom>
              <a:noFill/>
              <a:ln w="9525">
                <a:noFill/>
                <a:miter lim="800000"/>
                <a:headEnd/>
                <a:tailEnd/>
              </a:ln>
            </p:spPr>
          </p:pic>
          <p:pic>
            <p:nvPicPr>
              <p:cNvPr id="58408" name="Picture 10" descr="AP_OS Single.png"/>
              <p:cNvPicPr>
                <a:picLocks noChangeAspect="1"/>
              </p:cNvPicPr>
              <p:nvPr/>
            </p:nvPicPr>
            <p:blipFill>
              <a:blip r:embed="rId8" cstate="print"/>
              <a:srcRect/>
              <a:stretch>
                <a:fillRect/>
              </a:stretch>
            </p:blipFill>
            <p:spPr bwMode="auto">
              <a:xfrm>
                <a:off x="4227" y="1988"/>
                <a:ext cx="299" cy="483"/>
              </a:xfrm>
              <a:prstGeom prst="rect">
                <a:avLst/>
              </a:prstGeom>
              <a:noFill/>
              <a:ln w="9525">
                <a:noFill/>
                <a:miter lim="800000"/>
                <a:headEnd/>
                <a:tailEnd/>
              </a:ln>
            </p:spPr>
          </p:pic>
          <p:pic>
            <p:nvPicPr>
              <p:cNvPr id="58409" name="Picture 357" descr="ICON_NIC_Q308"/>
              <p:cNvPicPr>
                <a:picLocks noChangeAspect="1" noChangeArrowheads="1"/>
              </p:cNvPicPr>
              <p:nvPr/>
            </p:nvPicPr>
            <p:blipFill>
              <a:blip r:embed="rId9" cstate="print"/>
              <a:srcRect/>
              <a:stretch>
                <a:fillRect/>
              </a:stretch>
            </p:blipFill>
            <p:spPr bwMode="auto">
              <a:xfrm>
                <a:off x="4244" y="2602"/>
                <a:ext cx="148" cy="117"/>
              </a:xfrm>
              <a:prstGeom prst="rect">
                <a:avLst/>
              </a:prstGeom>
              <a:noFill/>
              <a:ln w="9525">
                <a:noFill/>
                <a:miter lim="800000"/>
                <a:headEnd/>
                <a:tailEnd/>
              </a:ln>
            </p:spPr>
          </p:pic>
          <p:pic>
            <p:nvPicPr>
              <p:cNvPr id="58410" name="Picture 359" descr="ICON_Memory_Q308"/>
              <p:cNvPicPr>
                <a:picLocks noChangeAspect="1" noChangeArrowheads="1"/>
              </p:cNvPicPr>
              <p:nvPr/>
            </p:nvPicPr>
            <p:blipFill>
              <a:blip r:embed="rId10" cstate="print"/>
              <a:srcRect/>
              <a:stretch>
                <a:fillRect/>
              </a:stretch>
            </p:blipFill>
            <p:spPr bwMode="auto">
              <a:xfrm>
                <a:off x="4388" y="2593"/>
                <a:ext cx="123" cy="126"/>
              </a:xfrm>
              <a:prstGeom prst="rect">
                <a:avLst/>
              </a:prstGeom>
              <a:noFill/>
              <a:ln w="9525">
                <a:noFill/>
                <a:miter lim="800000"/>
                <a:headEnd/>
                <a:tailEnd/>
              </a:ln>
            </p:spPr>
          </p:pic>
          <p:pic>
            <p:nvPicPr>
              <p:cNvPr id="58411" name="Picture 382" descr="ICON_DiscDrive_Q308"/>
              <p:cNvPicPr>
                <a:picLocks noChangeAspect="1" noChangeArrowheads="1"/>
              </p:cNvPicPr>
              <p:nvPr/>
            </p:nvPicPr>
            <p:blipFill>
              <a:blip r:embed="rId11" cstate="print"/>
              <a:srcRect/>
              <a:stretch>
                <a:fillRect/>
              </a:stretch>
            </p:blipFill>
            <p:spPr bwMode="auto">
              <a:xfrm>
                <a:off x="4532" y="2593"/>
                <a:ext cx="140" cy="126"/>
              </a:xfrm>
              <a:prstGeom prst="rect">
                <a:avLst/>
              </a:prstGeom>
              <a:noFill/>
              <a:ln w="9525">
                <a:noFill/>
                <a:miter lim="800000"/>
                <a:headEnd/>
                <a:tailEnd/>
              </a:ln>
            </p:spPr>
          </p:pic>
          <p:pic>
            <p:nvPicPr>
              <p:cNvPr id="58412" name="Picture 96" descr="CPU Single.png"/>
              <p:cNvPicPr>
                <a:picLocks noChangeAspect="1"/>
              </p:cNvPicPr>
              <p:nvPr/>
            </p:nvPicPr>
            <p:blipFill>
              <a:blip r:embed="rId12" cstate="print"/>
              <a:srcRect/>
              <a:stretch>
                <a:fillRect/>
              </a:stretch>
            </p:blipFill>
            <p:spPr bwMode="auto">
              <a:xfrm>
                <a:off x="4115" y="2579"/>
                <a:ext cx="101" cy="136"/>
              </a:xfrm>
              <a:prstGeom prst="rect">
                <a:avLst/>
              </a:prstGeom>
              <a:noFill/>
              <a:ln w="9525">
                <a:noFill/>
                <a:miter lim="800000"/>
                <a:headEnd/>
                <a:tailEnd/>
              </a:ln>
            </p:spPr>
          </p:pic>
        </p:grpSp>
        <p:grpSp>
          <p:nvGrpSpPr>
            <p:cNvPr id="58400" name="Group 132"/>
            <p:cNvGrpSpPr>
              <a:grpSpLocks/>
            </p:cNvGrpSpPr>
            <p:nvPr/>
          </p:nvGrpSpPr>
          <p:grpSpPr bwMode="auto">
            <a:xfrm>
              <a:off x="7523163" y="1106488"/>
              <a:ext cx="909638" cy="1236662"/>
              <a:chOff x="4939" y="1940"/>
              <a:chExt cx="573" cy="779"/>
            </a:xfrm>
          </p:grpSpPr>
          <p:pic>
            <p:nvPicPr>
              <p:cNvPr id="58401" name="Picture 78" descr="VM.png"/>
              <p:cNvPicPr>
                <a:picLocks noChangeAspect="1"/>
              </p:cNvPicPr>
              <p:nvPr/>
            </p:nvPicPr>
            <p:blipFill>
              <a:blip r:embed="rId7" cstate="print"/>
              <a:srcRect/>
              <a:stretch>
                <a:fillRect/>
              </a:stretch>
            </p:blipFill>
            <p:spPr bwMode="auto">
              <a:xfrm>
                <a:off x="4939" y="1940"/>
                <a:ext cx="549" cy="706"/>
              </a:xfrm>
              <a:prstGeom prst="rect">
                <a:avLst/>
              </a:prstGeom>
              <a:noFill/>
              <a:ln w="9525">
                <a:noFill/>
                <a:miter lim="800000"/>
                <a:headEnd/>
                <a:tailEnd/>
              </a:ln>
            </p:spPr>
          </p:pic>
          <p:pic>
            <p:nvPicPr>
              <p:cNvPr id="58402" name="Picture 10" descr="AP_OS Single.png"/>
              <p:cNvPicPr>
                <a:picLocks noChangeAspect="1"/>
              </p:cNvPicPr>
              <p:nvPr/>
            </p:nvPicPr>
            <p:blipFill>
              <a:blip r:embed="rId8" cstate="print"/>
              <a:srcRect/>
              <a:stretch>
                <a:fillRect/>
              </a:stretch>
            </p:blipFill>
            <p:spPr bwMode="auto">
              <a:xfrm>
                <a:off x="5067" y="1988"/>
                <a:ext cx="299" cy="483"/>
              </a:xfrm>
              <a:prstGeom prst="rect">
                <a:avLst/>
              </a:prstGeom>
              <a:noFill/>
              <a:ln w="9525">
                <a:noFill/>
                <a:miter lim="800000"/>
                <a:headEnd/>
                <a:tailEnd/>
              </a:ln>
            </p:spPr>
          </p:pic>
          <p:pic>
            <p:nvPicPr>
              <p:cNvPr id="58403" name="Picture 357" descr="ICON_NIC_Q308"/>
              <p:cNvPicPr>
                <a:picLocks noChangeAspect="1" noChangeArrowheads="1"/>
              </p:cNvPicPr>
              <p:nvPr/>
            </p:nvPicPr>
            <p:blipFill>
              <a:blip r:embed="rId9" cstate="print"/>
              <a:srcRect/>
              <a:stretch>
                <a:fillRect/>
              </a:stretch>
            </p:blipFill>
            <p:spPr bwMode="auto">
              <a:xfrm>
                <a:off x="5084" y="2602"/>
                <a:ext cx="148" cy="117"/>
              </a:xfrm>
              <a:prstGeom prst="rect">
                <a:avLst/>
              </a:prstGeom>
              <a:noFill/>
              <a:ln w="9525">
                <a:noFill/>
                <a:miter lim="800000"/>
                <a:headEnd/>
                <a:tailEnd/>
              </a:ln>
            </p:spPr>
          </p:pic>
          <p:pic>
            <p:nvPicPr>
              <p:cNvPr id="58404" name="Picture 359" descr="ICON_Memory_Q308"/>
              <p:cNvPicPr>
                <a:picLocks noChangeAspect="1" noChangeArrowheads="1"/>
              </p:cNvPicPr>
              <p:nvPr/>
            </p:nvPicPr>
            <p:blipFill>
              <a:blip r:embed="rId10" cstate="print"/>
              <a:srcRect/>
              <a:stretch>
                <a:fillRect/>
              </a:stretch>
            </p:blipFill>
            <p:spPr bwMode="auto">
              <a:xfrm>
                <a:off x="5228" y="2593"/>
                <a:ext cx="123" cy="126"/>
              </a:xfrm>
              <a:prstGeom prst="rect">
                <a:avLst/>
              </a:prstGeom>
              <a:noFill/>
              <a:ln w="9525">
                <a:noFill/>
                <a:miter lim="800000"/>
                <a:headEnd/>
                <a:tailEnd/>
              </a:ln>
            </p:spPr>
          </p:pic>
          <p:pic>
            <p:nvPicPr>
              <p:cNvPr id="58405" name="Picture 382" descr="ICON_DiscDrive_Q308"/>
              <p:cNvPicPr>
                <a:picLocks noChangeAspect="1" noChangeArrowheads="1"/>
              </p:cNvPicPr>
              <p:nvPr/>
            </p:nvPicPr>
            <p:blipFill>
              <a:blip r:embed="rId11" cstate="print"/>
              <a:srcRect/>
              <a:stretch>
                <a:fillRect/>
              </a:stretch>
            </p:blipFill>
            <p:spPr bwMode="auto">
              <a:xfrm>
                <a:off x="5372" y="2593"/>
                <a:ext cx="140" cy="126"/>
              </a:xfrm>
              <a:prstGeom prst="rect">
                <a:avLst/>
              </a:prstGeom>
              <a:noFill/>
              <a:ln w="9525">
                <a:noFill/>
                <a:miter lim="800000"/>
                <a:headEnd/>
                <a:tailEnd/>
              </a:ln>
            </p:spPr>
          </p:pic>
          <p:pic>
            <p:nvPicPr>
              <p:cNvPr id="58406" name="Picture 96" descr="CPU Single.png"/>
              <p:cNvPicPr>
                <a:picLocks noChangeAspect="1"/>
              </p:cNvPicPr>
              <p:nvPr/>
            </p:nvPicPr>
            <p:blipFill>
              <a:blip r:embed="rId12" cstate="print"/>
              <a:srcRect/>
              <a:stretch>
                <a:fillRect/>
              </a:stretch>
            </p:blipFill>
            <p:spPr bwMode="auto">
              <a:xfrm>
                <a:off x="4955" y="2579"/>
                <a:ext cx="101" cy="136"/>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6"/>
          <p:cNvSpPr>
            <a:spLocks noGrp="1"/>
          </p:cNvSpPr>
          <p:nvPr>
            <p:ph type="title"/>
          </p:nvPr>
        </p:nvSpPr>
        <p:spPr/>
        <p:txBody>
          <a:bodyPr/>
          <a:lstStyle/>
          <a:p>
            <a:r>
              <a:rPr lang="en-US" dirty="0" smtClean="0"/>
              <a:t>Virtual Machine Files</a:t>
            </a:r>
          </a:p>
        </p:txBody>
      </p:sp>
      <p:sp>
        <p:nvSpPr>
          <p:cNvPr id="5" name="Footer Placeholder 4"/>
          <p:cNvSpPr>
            <a:spLocks noGrp="1"/>
          </p:cNvSpPr>
          <p:nvPr>
            <p:ph type="ftr" sz="quarter" idx="13"/>
          </p:nvPr>
        </p:nvSpPr>
        <p:spPr/>
        <p:txBody>
          <a:bodyPr/>
          <a:lstStyle/>
          <a:p>
            <a:pPr>
              <a:defRPr/>
            </a:pPr>
            <a:r>
              <a:rPr lang="en-US" dirty="0"/>
              <a:t>Virtualized Data Center – Compute</a:t>
            </a:r>
          </a:p>
        </p:txBody>
      </p:sp>
      <p:sp>
        <p:nvSpPr>
          <p:cNvPr id="6" name="Slide Number Placeholder 5"/>
          <p:cNvSpPr>
            <a:spLocks noGrp="1"/>
          </p:cNvSpPr>
          <p:nvPr>
            <p:ph type="sldNum" sz="quarter" idx="14"/>
          </p:nvPr>
        </p:nvSpPr>
        <p:spPr/>
        <p:txBody>
          <a:bodyPr/>
          <a:lstStyle/>
          <a:p>
            <a:pPr>
              <a:defRPr/>
            </a:pPr>
            <a:fld id="{46AC90DE-7CE7-4686-9B42-35E47958A640}" type="slidenum">
              <a:rPr lang="en-US" smtClean="0"/>
              <a:pPr>
                <a:defRPr/>
              </a:pPr>
              <a:t>17</a:t>
            </a:fld>
            <a:endParaRPr lang="en-US" dirty="0"/>
          </a:p>
        </p:txBody>
      </p:sp>
      <p:graphicFrame>
        <p:nvGraphicFramePr>
          <p:cNvPr id="60444" name="Group 28"/>
          <p:cNvGraphicFramePr>
            <a:graphicFrameLocks noGrp="1"/>
          </p:cNvGraphicFramePr>
          <p:nvPr/>
        </p:nvGraphicFramePr>
        <p:xfrm>
          <a:off x="304800" y="990600"/>
          <a:ext cx="8610600" cy="4831080"/>
        </p:xfrm>
        <a:graphic>
          <a:graphicData uri="http://schemas.openxmlformats.org/drawingml/2006/table">
            <a:tbl>
              <a:tblPr/>
              <a:tblGrid>
                <a:gridCol w="1828800"/>
                <a:gridCol w="6781800"/>
              </a:tblGrid>
              <a:tr h="365125">
                <a:tc>
                  <a:txBody>
                    <a:bodyPr/>
                    <a:lstStyle/>
                    <a:p>
                      <a:pPr marL="177800" marR="0" lvl="0" indent="-177800" algn="l" defTabSz="890588" rtl="0" eaLnBrk="1" fontAlgn="base" latinLnBrk="0" hangingPunct="1">
                        <a:lnSpc>
                          <a:spcPct val="100000"/>
                        </a:lnSpc>
                        <a:spcBef>
                          <a:spcPct val="30000"/>
                        </a:spcBef>
                        <a:spcAft>
                          <a:spcPct val="0"/>
                        </a:spcAft>
                        <a:buClr>
                          <a:srgbClr val="8FBF30"/>
                        </a:buClr>
                        <a:buSzTx/>
                        <a:buFontTx/>
                        <a:buNone/>
                        <a:tabLst>
                          <a:tab pos="6985000" algn="l"/>
                          <a:tab pos="7185025" algn="l"/>
                          <a:tab pos="7837488" algn="l"/>
                        </a:tabLst>
                      </a:pPr>
                      <a:r>
                        <a:rPr kumimoji="0" lang="en-US" sz="2000" b="1" i="0" u="none" strike="noStrike" cap="none" normalizeH="0" baseline="0" dirty="0" smtClean="0">
                          <a:ln>
                            <a:noFill/>
                          </a:ln>
                          <a:solidFill>
                            <a:srgbClr val="FFFFFF"/>
                          </a:solidFill>
                          <a:effectLst/>
                          <a:latin typeface="MetaNormalLF-Roman" pitchFamily="34" charset="0"/>
                          <a:cs typeface="Arial" charset="0"/>
                        </a:rPr>
                        <a:t>File name</a:t>
                      </a:r>
                      <a:endParaRPr kumimoji="0" lang="en-US" sz="2000" b="0" i="0" u="none" strike="noStrike" cap="none" normalizeH="0" baseline="0" dirty="0" smtClean="0">
                        <a:ln>
                          <a:noFill/>
                        </a:ln>
                        <a:solidFill>
                          <a:srgbClr val="10100F"/>
                        </a:solidFill>
                        <a:effectLst/>
                        <a:latin typeface="Calibri" pitchFamily="34" charset="0"/>
                        <a:cs typeface="Arial" charset="0"/>
                      </a:endParaRPr>
                    </a:p>
                  </a:txBody>
                  <a:tcPr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7800" marR="0" lvl="0" indent="-177800" algn="l" defTabSz="890588" rtl="0" eaLnBrk="1" fontAlgn="base" latinLnBrk="0" hangingPunct="1">
                        <a:lnSpc>
                          <a:spcPct val="100000"/>
                        </a:lnSpc>
                        <a:spcBef>
                          <a:spcPct val="30000"/>
                        </a:spcBef>
                        <a:spcAft>
                          <a:spcPct val="0"/>
                        </a:spcAft>
                        <a:buClr>
                          <a:srgbClr val="8FBF30"/>
                        </a:buClr>
                        <a:buSzTx/>
                        <a:buFontTx/>
                        <a:buNone/>
                        <a:tabLst>
                          <a:tab pos="6985000" algn="l"/>
                          <a:tab pos="7185025" algn="l"/>
                          <a:tab pos="7837488" algn="l"/>
                        </a:tabLst>
                      </a:pPr>
                      <a:r>
                        <a:rPr kumimoji="0" lang="en-US" sz="2000" b="1" i="0" u="none" strike="noStrike" cap="none" normalizeH="0" baseline="0" dirty="0" smtClean="0">
                          <a:ln>
                            <a:noFill/>
                          </a:ln>
                          <a:solidFill>
                            <a:srgbClr val="FFFFFF"/>
                          </a:solidFill>
                          <a:effectLst/>
                          <a:latin typeface="MetaNormalLF-Roman" pitchFamily="34" charset="0"/>
                          <a:cs typeface="Arial" charset="0"/>
                        </a:rPr>
                        <a:t>Description</a:t>
                      </a:r>
                      <a:endParaRPr kumimoji="0" lang="en-US" sz="2000" b="0" i="0" u="none" strike="noStrike" cap="none" normalizeH="0" baseline="0" dirty="0" smtClean="0">
                        <a:ln>
                          <a:noFill/>
                        </a:ln>
                        <a:solidFill>
                          <a:srgbClr val="10100F"/>
                        </a:solidFill>
                        <a:effectLst/>
                        <a:latin typeface="Calibri" pitchFamily="34" charset="0"/>
                        <a:cs typeface="Arial" charset="0"/>
                      </a:endParaRPr>
                    </a:p>
                  </a:txBody>
                  <a:tcPr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125">
                <a:tc>
                  <a:txBody>
                    <a:bodyPr/>
                    <a:lstStyle/>
                    <a:p>
                      <a:pPr marL="0" marR="0" lvl="0" indent="0" algn="l" defTabSz="890588" rtl="0" eaLnBrk="1" fontAlgn="base" latinLnBrk="0" hangingPunct="1">
                        <a:lnSpc>
                          <a:spcPct val="100000"/>
                        </a:lnSpc>
                        <a:spcBef>
                          <a:spcPct val="30000"/>
                        </a:spcBef>
                        <a:spcAft>
                          <a:spcPct val="0"/>
                        </a:spcAft>
                        <a:buClr>
                          <a:srgbClr val="8FBF30"/>
                        </a:buClr>
                        <a:buSzPct val="110000"/>
                        <a:buFontTx/>
                        <a:buNone/>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Virtual BIOS File</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Stores the state of the virtual machine’s (VM’s) BIOS</a:t>
                      </a:r>
                      <a:endParaRPr kumimoji="0" lang="en-US" sz="1800" b="0" i="0" u="none" strike="noStrike" cap="none" normalizeH="0" baseline="0" dirty="0" smtClean="0">
                        <a:ln>
                          <a:noFill/>
                        </a:ln>
                        <a:solidFill>
                          <a:srgbClr val="10100F"/>
                        </a:solidFill>
                        <a:effectLst/>
                        <a:latin typeface="Calibri" pitchFamily="34" charset="0"/>
                        <a:cs typeface="Arial" charset="0"/>
                      </a:endParaRPr>
                    </a:p>
                  </a:txBody>
                  <a:tcPr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r>
              <a:tr h="365125">
                <a:tc>
                  <a:txBody>
                    <a:bodyPr/>
                    <a:lstStyle/>
                    <a:p>
                      <a:pPr marL="0" marR="0" lvl="0" indent="0" algn="l" defTabSz="890588" rtl="0" eaLnBrk="1" fontAlgn="base" latinLnBrk="0" hangingPunct="1">
                        <a:lnSpc>
                          <a:spcPct val="100000"/>
                        </a:lnSpc>
                        <a:spcBef>
                          <a:spcPct val="30000"/>
                        </a:spcBef>
                        <a:spcAft>
                          <a:spcPct val="0"/>
                        </a:spcAft>
                        <a:buClr>
                          <a:srgbClr val="8FBF30"/>
                        </a:buClr>
                        <a:buSzPct val="110000"/>
                        <a:buFontTx/>
                        <a:buNone/>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Virtual Swap File</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Is a VM’s paging file which backs up the VM RAM contents</a:t>
                      </a:r>
                    </a:p>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The file exists only when VM is running</a:t>
                      </a:r>
                    </a:p>
                  </a:txBody>
                  <a:tcPr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r>
              <a:tr h="365125">
                <a:tc>
                  <a:txBody>
                    <a:bodyPr/>
                    <a:lstStyle/>
                    <a:p>
                      <a:pPr marL="0" marR="0" lvl="0" indent="0" algn="l" defTabSz="890588" rtl="0" eaLnBrk="1" fontAlgn="base" latinLnBrk="0" hangingPunct="1">
                        <a:lnSpc>
                          <a:spcPct val="100000"/>
                        </a:lnSpc>
                        <a:spcBef>
                          <a:spcPct val="30000"/>
                        </a:spcBef>
                        <a:spcAft>
                          <a:spcPct val="0"/>
                        </a:spcAft>
                        <a:buClr>
                          <a:srgbClr val="8FBF30"/>
                        </a:buClr>
                        <a:buSzPct val="110000"/>
                        <a:buFontTx/>
                        <a:buNone/>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Virtual Disk File</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Stores the contents of the VM’s disk drive</a:t>
                      </a:r>
                    </a:p>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Appears like a physical disk drive to VM</a:t>
                      </a:r>
                    </a:p>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VM can have multiple disk drives</a:t>
                      </a:r>
                    </a:p>
                  </a:txBody>
                  <a:tcPr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r>
              <a:tr h="365125">
                <a:tc>
                  <a:txBody>
                    <a:bodyPr/>
                    <a:lstStyle/>
                    <a:p>
                      <a:pPr marL="0" marR="0" lvl="0" indent="0" algn="l" defTabSz="890588" rtl="0" eaLnBrk="1" fontAlgn="base" latinLnBrk="0" hangingPunct="1">
                        <a:lnSpc>
                          <a:spcPct val="100000"/>
                        </a:lnSpc>
                        <a:spcBef>
                          <a:spcPct val="30000"/>
                        </a:spcBef>
                        <a:spcAft>
                          <a:spcPct val="0"/>
                        </a:spcAft>
                        <a:buClr>
                          <a:srgbClr val="8FBF30"/>
                        </a:buClr>
                        <a:buSzPct val="110000"/>
                        <a:buFontTx/>
                        <a:buNone/>
                        <a:tabLst>
                          <a:tab pos="6985000" algn="l"/>
                          <a:tab pos="7185025" algn="l"/>
                          <a:tab pos="7837488" algn="l"/>
                        </a:tabLst>
                      </a:pPr>
                      <a:r>
                        <a:rPr kumimoji="0" lang="en-US" sz="1800" b="0" i="0" u="none" strike="noStrike" cap="none" normalizeH="0" baseline="0" dirty="0" smtClean="0">
                          <a:ln>
                            <a:noFill/>
                          </a:ln>
                          <a:solidFill>
                            <a:schemeClr val="tx1"/>
                          </a:solidFill>
                          <a:effectLst/>
                          <a:latin typeface="Calibri" pitchFamily="34" charset="0"/>
                          <a:cs typeface="Arial" charset="0"/>
                        </a:rPr>
                        <a:t>Log File</a:t>
                      </a:r>
                    </a:p>
                  </a:txBody>
                  <a:tcPr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Keeps a log of VM activity</a:t>
                      </a:r>
                    </a:p>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Is useful for troubleshooting </a:t>
                      </a:r>
                    </a:p>
                  </a:txBody>
                  <a:tcPr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r>
              <a:tr h="365125">
                <a:tc>
                  <a:txBody>
                    <a:bodyPr/>
                    <a:lstStyle/>
                    <a:p>
                      <a:pPr marL="0" marR="0" lvl="0" indent="0" algn="l" defTabSz="890588" rtl="0" eaLnBrk="1" fontAlgn="base" latinLnBrk="0" hangingPunct="1">
                        <a:lnSpc>
                          <a:spcPct val="100000"/>
                        </a:lnSpc>
                        <a:spcBef>
                          <a:spcPct val="30000"/>
                        </a:spcBef>
                        <a:spcAft>
                          <a:spcPct val="0"/>
                        </a:spcAft>
                        <a:buClr>
                          <a:srgbClr val="8FBF30"/>
                        </a:buClr>
                        <a:buSzPct val="110000"/>
                        <a:buFontTx/>
                        <a:buNone/>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Virtual Configuration File</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Stores the configuration information chosen during VM creation</a:t>
                      </a:r>
                    </a:p>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800" b="0" i="0" u="none" strike="noStrike" cap="none" normalizeH="0" baseline="0" dirty="0" smtClean="0">
                          <a:ln>
                            <a:noFill/>
                          </a:ln>
                          <a:solidFill>
                            <a:srgbClr val="000000"/>
                          </a:solidFill>
                          <a:effectLst/>
                          <a:latin typeface="MetaNormalLF-Roman" pitchFamily="34" charset="0"/>
                          <a:cs typeface="Arial" charset="0"/>
                        </a:rPr>
                        <a:t>Includes information such as number of CPUs, memory, number and type of network adaptors, and disk types</a:t>
                      </a:r>
                    </a:p>
                  </a:txBody>
                  <a:tcPr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The file systems supported by hypervisor are Virtual Machine File System (VMFS) and Network File System (NFS)</a:t>
            </a:r>
          </a:p>
          <a:p>
            <a:r>
              <a:rPr lang="en-US" dirty="0" smtClean="0"/>
              <a:t>VMFS</a:t>
            </a:r>
          </a:p>
          <a:p>
            <a:pPr lvl="1" defTabSz="890588">
              <a:tabLst>
                <a:tab pos="6985000" algn="l"/>
                <a:tab pos="7185025" algn="l"/>
                <a:tab pos="7837488" algn="l"/>
              </a:tabLst>
            </a:pPr>
            <a:r>
              <a:rPr lang="en-US" dirty="0" smtClean="0"/>
              <a:t>Is a cluster file system that allows multiple physical machines to perform read/write on the same storage device concurrently</a:t>
            </a:r>
          </a:p>
          <a:p>
            <a:pPr lvl="1" defTabSz="890588">
              <a:tabLst>
                <a:tab pos="6985000" algn="l"/>
                <a:tab pos="7185025" algn="l"/>
                <a:tab pos="7837488" algn="l"/>
              </a:tabLst>
            </a:pPr>
            <a:r>
              <a:rPr lang="en-US" dirty="0" smtClean="0"/>
              <a:t>Is deployed on FC and </a:t>
            </a:r>
            <a:r>
              <a:rPr lang="en-US" dirty="0" err="1" smtClean="0"/>
              <a:t>iSCSI</a:t>
            </a:r>
            <a:r>
              <a:rPr lang="en-US" dirty="0" smtClean="0"/>
              <a:t> storage apart from local storage</a:t>
            </a:r>
          </a:p>
          <a:p>
            <a:r>
              <a:rPr lang="en-US" dirty="0" smtClean="0"/>
              <a:t>NFS</a:t>
            </a:r>
          </a:p>
          <a:p>
            <a:pPr lvl="1" defTabSz="890588">
              <a:tabLst>
                <a:tab pos="6985000" algn="l"/>
                <a:tab pos="7185025" algn="l"/>
                <a:tab pos="7837488" algn="l"/>
              </a:tabLst>
            </a:pPr>
            <a:r>
              <a:rPr lang="en-US" dirty="0" smtClean="0"/>
              <a:t>Enables storing VM files on a remote file server (NAS device)</a:t>
            </a:r>
          </a:p>
          <a:p>
            <a:pPr lvl="1" defTabSz="890588">
              <a:tabLst>
                <a:tab pos="6985000" algn="l"/>
                <a:tab pos="7185025" algn="l"/>
                <a:tab pos="7837488" algn="l"/>
              </a:tabLst>
            </a:pPr>
            <a:r>
              <a:rPr lang="en-US" dirty="0" smtClean="0"/>
              <a:t>NFS client is built into hypervisor</a:t>
            </a:r>
          </a:p>
        </p:txBody>
      </p:sp>
      <p:sp>
        <p:nvSpPr>
          <p:cNvPr id="68623" name="Title 5"/>
          <p:cNvSpPr>
            <a:spLocks noGrp="1"/>
          </p:cNvSpPr>
          <p:nvPr>
            <p:ph type="title"/>
          </p:nvPr>
        </p:nvSpPr>
        <p:spPr/>
        <p:txBody>
          <a:bodyPr/>
          <a:lstStyle/>
          <a:p>
            <a:r>
              <a:rPr lang="en-US" dirty="0" smtClean="0"/>
              <a:t>File System to Manage VM Files</a:t>
            </a:r>
          </a:p>
        </p:txBody>
      </p:sp>
      <p:sp>
        <p:nvSpPr>
          <p:cNvPr id="4" name="Footer Placeholder 3"/>
          <p:cNvSpPr>
            <a:spLocks noGrp="1"/>
          </p:cNvSpPr>
          <p:nvPr>
            <p:ph type="ftr" sz="quarter" idx="10"/>
          </p:nvPr>
        </p:nvSpPr>
        <p:spPr/>
        <p:txBody>
          <a:bodyPr/>
          <a:lstStyle/>
          <a:p>
            <a:pPr>
              <a:defRPr/>
            </a:pPr>
            <a:r>
              <a:rPr lang="en-US" dirty="0"/>
              <a:t>Virtualized Data Center – Compute</a:t>
            </a:r>
          </a:p>
        </p:txBody>
      </p:sp>
      <p:sp>
        <p:nvSpPr>
          <p:cNvPr id="5" name="Slide Number Placeholder 4"/>
          <p:cNvSpPr>
            <a:spLocks noGrp="1"/>
          </p:cNvSpPr>
          <p:nvPr>
            <p:ph type="sldNum" sz="quarter" idx="11"/>
          </p:nvPr>
        </p:nvSpPr>
        <p:spPr/>
        <p:txBody>
          <a:bodyPr/>
          <a:lstStyle/>
          <a:p>
            <a:pPr>
              <a:defRPr/>
            </a:pPr>
            <a:fld id="{E5485656-FCA7-46B9-B14A-DF269CA5824C}"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3"/>
          <p:cNvSpPr>
            <a:spLocks noGrp="1" noChangeArrowheads="1"/>
          </p:cNvSpPr>
          <p:nvPr>
            <p:ph type="title"/>
          </p:nvPr>
        </p:nvSpPr>
        <p:spPr/>
        <p:txBody>
          <a:bodyPr/>
          <a:lstStyle/>
          <a:p>
            <a:r>
              <a:rPr lang="en-US" dirty="0" smtClean="0"/>
              <a:t>Virtual Machine Hardware</a:t>
            </a:r>
          </a:p>
        </p:txBody>
      </p:sp>
      <p:sp>
        <p:nvSpPr>
          <p:cNvPr id="20" name="Slide Number Placeholder 5"/>
          <p:cNvSpPr>
            <a:spLocks noGrp="1"/>
          </p:cNvSpPr>
          <p:nvPr>
            <p:ph type="sldNum" sz="quarter" idx="11"/>
          </p:nvPr>
        </p:nvSpPr>
        <p:spPr/>
        <p:txBody>
          <a:bodyPr/>
          <a:lstStyle/>
          <a:p>
            <a:pPr>
              <a:defRPr/>
            </a:pPr>
            <a:fld id="{74260192-CD5A-48BA-AF5B-A8EF07DC284A}" type="slidenum">
              <a:rPr lang="en-US" smtClean="0">
                <a:solidFill>
                  <a:srgbClr val="000000">
                    <a:lumMod val="75000"/>
                    <a:lumOff val="25000"/>
                  </a:srgbClr>
                </a:solidFill>
              </a:rPr>
              <a:pPr>
                <a:defRPr/>
              </a:pPr>
              <a:t>19</a:t>
            </a:fld>
            <a:endParaRPr lang="en-US" dirty="0">
              <a:solidFill>
                <a:srgbClr val="000000">
                  <a:lumMod val="75000"/>
                  <a:lumOff val="25000"/>
                </a:srgbClr>
              </a:solidFill>
            </a:endParaRPr>
          </a:p>
        </p:txBody>
      </p:sp>
      <p:sp>
        <p:nvSpPr>
          <p:cNvPr id="21"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sp>
        <p:nvSpPr>
          <p:cNvPr id="24" name="Text Box 5"/>
          <p:cNvSpPr txBox="1">
            <a:spLocks noChangeArrowheads="1"/>
          </p:cNvSpPr>
          <p:nvPr/>
        </p:nvSpPr>
        <p:spPr bwMode="auto">
          <a:xfrm>
            <a:off x="3143250" y="827088"/>
            <a:ext cx="184150" cy="279400"/>
          </a:xfrm>
          <a:prstGeom prst="rect">
            <a:avLst/>
          </a:prstGeom>
          <a:noFill/>
          <a:ln w="9525">
            <a:noFill/>
            <a:miter lim="800000"/>
            <a:headEnd/>
            <a:tailEnd/>
          </a:ln>
        </p:spPr>
        <p:txBody>
          <a:bodyPr wrap="none">
            <a:spAutoFit/>
          </a:bodyPr>
          <a:lstStyle/>
          <a:p>
            <a:pPr>
              <a:lnSpc>
                <a:spcPct val="87000"/>
              </a:lnSpc>
              <a:buClr>
                <a:schemeClr val="tx2"/>
              </a:buClr>
              <a:buSzPct val="80000"/>
            </a:pPr>
            <a:endParaRPr lang="en-US" sz="1400" b="1" i="1">
              <a:solidFill>
                <a:srgbClr val="555555"/>
              </a:solidFill>
              <a:latin typeface="Calibri" pitchFamily="34" charset="0"/>
            </a:endParaRPr>
          </a:p>
        </p:txBody>
      </p:sp>
      <p:sp>
        <p:nvSpPr>
          <p:cNvPr id="25" name="Text Box 6"/>
          <p:cNvSpPr txBox="1">
            <a:spLocks noChangeArrowheads="1"/>
          </p:cNvSpPr>
          <p:nvPr/>
        </p:nvSpPr>
        <p:spPr bwMode="auto">
          <a:xfrm>
            <a:off x="4654550" y="827088"/>
            <a:ext cx="184150" cy="279400"/>
          </a:xfrm>
          <a:prstGeom prst="rect">
            <a:avLst/>
          </a:prstGeom>
          <a:noFill/>
          <a:ln w="9525">
            <a:noFill/>
            <a:miter lim="800000"/>
            <a:headEnd/>
            <a:tailEnd/>
          </a:ln>
        </p:spPr>
        <p:txBody>
          <a:bodyPr wrap="none">
            <a:spAutoFit/>
          </a:bodyPr>
          <a:lstStyle/>
          <a:p>
            <a:pPr>
              <a:lnSpc>
                <a:spcPct val="87000"/>
              </a:lnSpc>
              <a:buClr>
                <a:schemeClr val="tx2"/>
              </a:buClr>
              <a:buSzPct val="80000"/>
            </a:pPr>
            <a:endParaRPr lang="en-US" sz="1400" b="1" i="1">
              <a:solidFill>
                <a:srgbClr val="555555"/>
              </a:solidFill>
              <a:latin typeface="Calibri" pitchFamily="34" charset="0"/>
            </a:endParaRPr>
          </a:p>
        </p:txBody>
      </p:sp>
      <p:grpSp>
        <p:nvGrpSpPr>
          <p:cNvPr id="61" name="Group 60"/>
          <p:cNvGrpSpPr/>
          <p:nvPr/>
        </p:nvGrpSpPr>
        <p:grpSpPr>
          <a:xfrm>
            <a:off x="428625" y="990600"/>
            <a:ext cx="8258175" cy="5029200"/>
            <a:chOff x="504825" y="990600"/>
            <a:chExt cx="8258175" cy="5029200"/>
          </a:xfrm>
        </p:grpSpPr>
        <p:sp>
          <p:nvSpPr>
            <p:cNvPr id="62480" name="Text Box 10"/>
            <p:cNvSpPr txBox="1">
              <a:spLocks noChangeArrowheads="1"/>
            </p:cNvSpPr>
            <p:nvPr/>
          </p:nvSpPr>
          <p:spPr bwMode="auto">
            <a:xfrm>
              <a:off x="7284197" y="2123621"/>
              <a:ext cx="1478803" cy="467179"/>
            </a:xfrm>
            <a:prstGeom prst="rect">
              <a:avLst/>
            </a:prstGeom>
            <a:noFill/>
            <a:ln w="9525">
              <a:noFill/>
              <a:miter lim="800000"/>
              <a:headEnd/>
              <a:tailEnd/>
            </a:ln>
          </p:spPr>
          <p:txBody>
            <a:bodyPr wrap="none">
              <a:spAutoFit/>
            </a:bodyPr>
            <a:lstStyle/>
            <a:p>
              <a:pPr>
                <a:lnSpc>
                  <a:spcPct val="87000"/>
                </a:lnSpc>
                <a:buClr>
                  <a:schemeClr val="tx2"/>
                </a:buClr>
                <a:buSzPct val="80000"/>
              </a:pPr>
              <a:r>
                <a:rPr lang="en-US" sz="1400" b="1" i="1" dirty="0">
                  <a:solidFill>
                    <a:srgbClr val="555555"/>
                  </a:solidFill>
                  <a:latin typeface="Calibri" pitchFamily="34" charset="0"/>
                </a:rPr>
                <a:t>Floppy controller </a:t>
              </a:r>
            </a:p>
            <a:p>
              <a:pPr>
                <a:lnSpc>
                  <a:spcPct val="87000"/>
                </a:lnSpc>
                <a:buClr>
                  <a:schemeClr val="tx2"/>
                </a:buClr>
                <a:buSzPct val="80000"/>
              </a:pPr>
              <a:r>
                <a:rPr lang="en-US" sz="1400" b="1" i="1" dirty="0">
                  <a:solidFill>
                    <a:srgbClr val="555555"/>
                  </a:solidFill>
                  <a:latin typeface="Calibri" pitchFamily="34" charset="0"/>
                </a:rPr>
                <a:t>and floppy drives</a:t>
              </a:r>
            </a:p>
          </p:txBody>
        </p:sp>
        <p:sp>
          <p:nvSpPr>
            <p:cNvPr id="26" name="AutoShape 7"/>
            <p:cNvSpPr>
              <a:spLocks noChangeArrowheads="1"/>
            </p:cNvSpPr>
            <p:nvPr/>
          </p:nvSpPr>
          <p:spPr bwMode="auto">
            <a:xfrm>
              <a:off x="3048000" y="2006600"/>
              <a:ext cx="3594100" cy="2787650"/>
            </a:xfrm>
            <a:prstGeom prst="roundRect">
              <a:avLst>
                <a:gd name="adj" fmla="val 8773"/>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400">
                <a:latin typeface="Calibri" pitchFamily="34" charset="0"/>
              </a:endParaRPr>
            </a:p>
          </p:txBody>
        </p:sp>
        <p:sp>
          <p:nvSpPr>
            <p:cNvPr id="28" name="Text Box 12"/>
            <p:cNvSpPr txBox="1">
              <a:spLocks noChangeArrowheads="1"/>
            </p:cNvSpPr>
            <p:nvPr/>
          </p:nvSpPr>
          <p:spPr bwMode="auto">
            <a:xfrm>
              <a:off x="4038600" y="3290887"/>
              <a:ext cx="1378904" cy="307777"/>
            </a:xfrm>
            <a:prstGeom prst="rect">
              <a:avLst/>
            </a:prstGeom>
            <a:noFill/>
            <a:ln w="9525">
              <a:noFill/>
              <a:miter lim="800000"/>
              <a:headEnd/>
              <a:tailEnd/>
            </a:ln>
            <a:effectLst/>
          </p:spPr>
          <p:txBody>
            <a:bodyPr wrap="none">
              <a:spAutoFit/>
            </a:bodyPr>
            <a:lstStyle/>
            <a:p>
              <a:r>
                <a:rPr lang="en-US" sz="1400" b="1" dirty="0">
                  <a:latin typeface="Calibri" pitchFamily="34" charset="0"/>
                </a:rPr>
                <a:t>Virtual Machine</a:t>
              </a:r>
            </a:p>
          </p:txBody>
        </p:sp>
        <p:pic>
          <p:nvPicPr>
            <p:cNvPr id="30" name="Picture 61" descr="CPU Single.png"/>
            <p:cNvPicPr>
              <a:picLocks noChangeAspect="1"/>
            </p:cNvPicPr>
            <p:nvPr/>
          </p:nvPicPr>
          <p:blipFill>
            <a:blip r:embed="rId3" cstate="print"/>
            <a:srcRect/>
            <a:stretch>
              <a:fillRect/>
            </a:stretch>
          </p:blipFill>
          <p:spPr bwMode="auto">
            <a:xfrm>
              <a:off x="3344863" y="4940300"/>
              <a:ext cx="465137" cy="627063"/>
            </a:xfrm>
            <a:prstGeom prst="rect">
              <a:avLst/>
            </a:prstGeom>
            <a:noFill/>
            <a:ln w="9525">
              <a:noFill/>
              <a:miter lim="800000"/>
              <a:headEnd/>
              <a:tailEnd/>
            </a:ln>
          </p:spPr>
        </p:pic>
        <p:sp>
          <p:nvSpPr>
            <p:cNvPr id="31" name="Rectangle 15"/>
            <p:cNvSpPr>
              <a:spLocks noChangeArrowheads="1"/>
            </p:cNvSpPr>
            <p:nvPr/>
          </p:nvSpPr>
          <p:spPr bwMode="auto">
            <a:xfrm>
              <a:off x="3429000" y="18288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32" name="Rectangle 16"/>
            <p:cNvSpPr>
              <a:spLocks noChangeArrowheads="1"/>
            </p:cNvSpPr>
            <p:nvPr/>
          </p:nvSpPr>
          <p:spPr bwMode="auto">
            <a:xfrm>
              <a:off x="4660900" y="18288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33" name="Rectangle 17"/>
            <p:cNvSpPr>
              <a:spLocks noChangeArrowheads="1"/>
            </p:cNvSpPr>
            <p:nvPr/>
          </p:nvSpPr>
          <p:spPr bwMode="auto">
            <a:xfrm>
              <a:off x="6032500" y="18288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34" name="Rectangle 18"/>
            <p:cNvSpPr>
              <a:spLocks noChangeArrowheads="1"/>
            </p:cNvSpPr>
            <p:nvPr/>
          </p:nvSpPr>
          <p:spPr bwMode="auto">
            <a:xfrm>
              <a:off x="2908300" y="23241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35" name="Rectangle 19"/>
            <p:cNvSpPr>
              <a:spLocks noChangeArrowheads="1"/>
            </p:cNvSpPr>
            <p:nvPr/>
          </p:nvSpPr>
          <p:spPr bwMode="auto">
            <a:xfrm>
              <a:off x="2908300" y="32512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36" name="Rectangle 20"/>
            <p:cNvSpPr>
              <a:spLocks noChangeArrowheads="1"/>
            </p:cNvSpPr>
            <p:nvPr/>
          </p:nvSpPr>
          <p:spPr bwMode="auto">
            <a:xfrm>
              <a:off x="2908300" y="41656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37" name="Rectangle 21"/>
            <p:cNvSpPr>
              <a:spLocks noChangeArrowheads="1"/>
            </p:cNvSpPr>
            <p:nvPr/>
          </p:nvSpPr>
          <p:spPr bwMode="auto">
            <a:xfrm>
              <a:off x="3429000" y="46355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38" name="Rectangle 22"/>
            <p:cNvSpPr>
              <a:spLocks noChangeArrowheads="1"/>
            </p:cNvSpPr>
            <p:nvPr/>
          </p:nvSpPr>
          <p:spPr bwMode="auto">
            <a:xfrm>
              <a:off x="4660900" y="46355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39" name="Rectangle 23"/>
            <p:cNvSpPr>
              <a:spLocks noChangeArrowheads="1"/>
            </p:cNvSpPr>
            <p:nvPr/>
          </p:nvSpPr>
          <p:spPr bwMode="auto">
            <a:xfrm>
              <a:off x="6032500" y="46355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40" name="Rectangle 24"/>
            <p:cNvSpPr>
              <a:spLocks noChangeArrowheads="1"/>
            </p:cNvSpPr>
            <p:nvPr/>
          </p:nvSpPr>
          <p:spPr bwMode="auto">
            <a:xfrm>
              <a:off x="6553200" y="23241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41" name="Rectangle 25"/>
            <p:cNvSpPr>
              <a:spLocks noChangeArrowheads="1"/>
            </p:cNvSpPr>
            <p:nvPr/>
          </p:nvSpPr>
          <p:spPr bwMode="auto">
            <a:xfrm>
              <a:off x="6553200" y="32512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42" name="Rectangle 26"/>
            <p:cNvSpPr>
              <a:spLocks noChangeArrowheads="1"/>
            </p:cNvSpPr>
            <p:nvPr/>
          </p:nvSpPr>
          <p:spPr bwMode="auto">
            <a:xfrm>
              <a:off x="6553200" y="4165600"/>
              <a:ext cx="228600" cy="304800"/>
            </a:xfrm>
            <a:prstGeom prst="rect">
              <a:avLst/>
            </a:prstGeom>
            <a:solidFill>
              <a:schemeClr val="accent1"/>
            </a:solidFill>
            <a:ln w="12700">
              <a:solidFill>
                <a:schemeClr val="tx1"/>
              </a:solidFill>
              <a:miter lim="800000"/>
              <a:headEnd/>
              <a:tailEnd/>
            </a:ln>
            <a:effectLst/>
          </p:spPr>
          <p:txBody>
            <a:bodyPr wrap="none" anchor="ctr"/>
            <a:lstStyle/>
            <a:p>
              <a:endParaRPr lang="en-US" sz="1400">
                <a:latin typeface="Calibri" pitchFamily="34" charset="0"/>
              </a:endParaRPr>
            </a:p>
          </p:txBody>
        </p:sp>
        <p:sp>
          <p:nvSpPr>
            <p:cNvPr id="43" name="Text Box 11"/>
            <p:cNvSpPr txBox="1">
              <a:spLocks noChangeArrowheads="1"/>
            </p:cNvSpPr>
            <p:nvPr/>
          </p:nvSpPr>
          <p:spPr bwMode="auto">
            <a:xfrm>
              <a:off x="1374775" y="5527578"/>
              <a:ext cx="1825625" cy="467179"/>
            </a:xfrm>
            <a:prstGeom prst="rect">
              <a:avLst/>
            </a:prstGeom>
            <a:noFill/>
            <a:ln w="9525">
              <a:noFill/>
              <a:miter lim="800000"/>
              <a:headEnd/>
              <a:tailEnd/>
            </a:ln>
          </p:spPr>
          <p:txBody>
            <a:bodyPr>
              <a:spAutoFit/>
            </a:bodyPr>
            <a:lstStyle/>
            <a:p>
              <a:pPr>
                <a:lnSpc>
                  <a:spcPct val="87000"/>
                </a:lnSpc>
                <a:buClr>
                  <a:schemeClr val="tx2"/>
                </a:buClr>
                <a:buSzPct val="80000"/>
              </a:pPr>
              <a:r>
                <a:rPr lang="en-US" sz="1400" b="1" i="1" dirty="0">
                  <a:solidFill>
                    <a:srgbClr val="555555"/>
                  </a:solidFill>
                  <a:latin typeface="Calibri" pitchFamily="34" charset="0"/>
                </a:rPr>
                <a:t>VM </a:t>
              </a:r>
              <a:r>
                <a:rPr lang="en-US" sz="1400" b="1" i="1" dirty="0" smtClean="0">
                  <a:solidFill>
                    <a:srgbClr val="555555"/>
                  </a:solidFill>
                  <a:latin typeface="Calibri" pitchFamily="34" charset="0"/>
                </a:rPr>
                <a:t>chipset </a:t>
              </a:r>
              <a:r>
                <a:rPr lang="en-US" sz="1400" b="1" i="1" dirty="0">
                  <a:solidFill>
                    <a:srgbClr val="555555"/>
                  </a:solidFill>
                  <a:latin typeface="Calibri" pitchFamily="34" charset="0"/>
                </a:rPr>
                <a:t>with </a:t>
              </a:r>
              <a:r>
                <a:rPr lang="en-US" sz="1400" b="1" i="1" dirty="0" smtClean="0">
                  <a:solidFill>
                    <a:srgbClr val="555555"/>
                  </a:solidFill>
                  <a:latin typeface="Calibri" pitchFamily="34" charset="0"/>
                </a:rPr>
                <a:t>one </a:t>
              </a:r>
              <a:r>
                <a:rPr lang="en-US" sz="1400" b="1" i="1" dirty="0">
                  <a:solidFill>
                    <a:srgbClr val="555555"/>
                  </a:solidFill>
                  <a:latin typeface="Calibri" pitchFamily="34" charset="0"/>
                </a:rPr>
                <a:t>or more CPUs</a:t>
              </a:r>
            </a:p>
          </p:txBody>
        </p:sp>
        <p:pic>
          <p:nvPicPr>
            <p:cNvPr id="44" name="Picture 28" descr="SCSI"/>
            <p:cNvPicPr>
              <a:picLocks noChangeAspect="1" noChangeArrowheads="1"/>
            </p:cNvPicPr>
            <p:nvPr/>
          </p:nvPicPr>
          <p:blipFill>
            <a:blip r:embed="rId4" cstate="print"/>
            <a:srcRect/>
            <a:stretch>
              <a:fillRect/>
            </a:stretch>
          </p:blipFill>
          <p:spPr bwMode="auto">
            <a:xfrm>
              <a:off x="4203700" y="4940300"/>
              <a:ext cx="1120775" cy="752475"/>
            </a:xfrm>
            <a:prstGeom prst="rect">
              <a:avLst/>
            </a:prstGeom>
            <a:noFill/>
          </p:spPr>
        </p:pic>
        <p:sp>
          <p:nvSpPr>
            <p:cNvPr id="45" name="Text Box 8"/>
            <p:cNvSpPr txBox="1">
              <a:spLocks noChangeArrowheads="1"/>
            </p:cNvSpPr>
            <p:nvPr/>
          </p:nvSpPr>
          <p:spPr bwMode="auto">
            <a:xfrm>
              <a:off x="4048125" y="5715000"/>
              <a:ext cx="1322670" cy="279757"/>
            </a:xfrm>
            <a:prstGeom prst="rect">
              <a:avLst/>
            </a:prstGeom>
            <a:noFill/>
            <a:ln w="9525">
              <a:noFill/>
              <a:miter lim="800000"/>
              <a:headEnd/>
              <a:tailEnd/>
            </a:ln>
          </p:spPr>
          <p:txBody>
            <a:bodyPr wrap="none">
              <a:spAutoFit/>
            </a:bodyPr>
            <a:lstStyle/>
            <a:p>
              <a:pPr>
                <a:lnSpc>
                  <a:spcPct val="87000"/>
                </a:lnSpc>
                <a:buClr>
                  <a:schemeClr val="tx2"/>
                </a:buClr>
                <a:buSzPct val="80000"/>
              </a:pPr>
              <a:r>
                <a:rPr lang="en-US" sz="1400" b="1" i="1" dirty="0" smtClean="0">
                  <a:solidFill>
                    <a:srgbClr val="555555"/>
                  </a:solidFill>
                  <a:latin typeface="Calibri" pitchFamily="34" charset="0"/>
                </a:rPr>
                <a:t>SCSI controllers</a:t>
              </a:r>
              <a:endParaRPr lang="en-US" sz="1400" b="1" i="1" dirty="0">
                <a:solidFill>
                  <a:srgbClr val="555555"/>
                </a:solidFill>
                <a:latin typeface="Calibri" pitchFamily="34" charset="0"/>
              </a:endParaRPr>
            </a:p>
          </p:txBody>
        </p:sp>
        <p:sp>
          <p:nvSpPr>
            <p:cNvPr id="46" name="Text Box 7"/>
            <p:cNvSpPr txBox="1">
              <a:spLocks noChangeArrowheads="1"/>
            </p:cNvSpPr>
            <p:nvPr/>
          </p:nvSpPr>
          <p:spPr bwMode="auto">
            <a:xfrm>
              <a:off x="6019800" y="5552621"/>
              <a:ext cx="1550168" cy="467179"/>
            </a:xfrm>
            <a:prstGeom prst="rect">
              <a:avLst/>
            </a:prstGeom>
            <a:noFill/>
            <a:ln w="9525">
              <a:noFill/>
              <a:miter lim="800000"/>
              <a:headEnd/>
              <a:tailEnd/>
            </a:ln>
          </p:spPr>
          <p:txBody>
            <a:bodyPr wrap="none">
              <a:spAutoFit/>
            </a:bodyPr>
            <a:lstStyle/>
            <a:p>
              <a:pPr>
                <a:lnSpc>
                  <a:spcPct val="87000"/>
                </a:lnSpc>
                <a:buClr>
                  <a:schemeClr val="tx2"/>
                </a:buClr>
                <a:buSzPct val="80000"/>
              </a:pPr>
              <a:r>
                <a:rPr lang="en-US" sz="1400" b="1" i="1" dirty="0">
                  <a:solidFill>
                    <a:srgbClr val="555555"/>
                  </a:solidFill>
                  <a:latin typeface="Calibri" pitchFamily="34" charset="0"/>
                </a:rPr>
                <a:t>Network </a:t>
              </a:r>
              <a:r>
                <a:rPr lang="en-US" sz="1400" b="1" i="1" dirty="0" smtClean="0">
                  <a:solidFill>
                    <a:srgbClr val="555555"/>
                  </a:solidFill>
                  <a:latin typeface="Calibri" pitchFamily="34" charset="0"/>
                </a:rPr>
                <a:t>adapters</a:t>
              </a:r>
            </a:p>
            <a:p>
              <a:pPr>
                <a:lnSpc>
                  <a:spcPct val="87000"/>
                </a:lnSpc>
                <a:buClr>
                  <a:schemeClr val="tx2"/>
                </a:buClr>
                <a:buSzPct val="80000"/>
              </a:pPr>
              <a:r>
                <a:rPr lang="en-US" sz="1400" b="1" i="1" dirty="0" smtClean="0">
                  <a:solidFill>
                    <a:srgbClr val="555555"/>
                  </a:solidFill>
                  <a:latin typeface="Calibri" pitchFamily="34" charset="0"/>
                </a:rPr>
                <a:t>(NIC and HBA)</a:t>
              </a:r>
              <a:endParaRPr lang="en-US" sz="1400" b="1" i="1" dirty="0">
                <a:solidFill>
                  <a:srgbClr val="555555"/>
                </a:solidFill>
                <a:latin typeface="Calibri" pitchFamily="34" charset="0"/>
              </a:endParaRPr>
            </a:p>
          </p:txBody>
        </p:sp>
        <p:pic>
          <p:nvPicPr>
            <p:cNvPr id="47" name="Picture 31" descr="Keyboard"/>
            <p:cNvPicPr>
              <a:picLocks noChangeAspect="1" noChangeArrowheads="1"/>
            </p:cNvPicPr>
            <p:nvPr/>
          </p:nvPicPr>
          <p:blipFill>
            <a:blip r:embed="rId5" cstate="print"/>
            <a:srcRect/>
            <a:stretch>
              <a:fillRect/>
            </a:stretch>
          </p:blipFill>
          <p:spPr bwMode="auto">
            <a:xfrm rot="21106464">
              <a:off x="6731000" y="3810000"/>
              <a:ext cx="1416050" cy="1371600"/>
            </a:xfrm>
            <a:prstGeom prst="rect">
              <a:avLst/>
            </a:prstGeom>
            <a:noFill/>
          </p:spPr>
        </p:pic>
        <p:pic>
          <p:nvPicPr>
            <p:cNvPr id="48" name="Picture 32" descr="Floppy"/>
            <p:cNvPicPr>
              <a:picLocks noChangeAspect="1" noChangeArrowheads="1"/>
            </p:cNvPicPr>
            <p:nvPr/>
          </p:nvPicPr>
          <p:blipFill>
            <a:blip r:embed="rId6" cstate="print"/>
            <a:srcRect/>
            <a:stretch>
              <a:fillRect/>
            </a:stretch>
          </p:blipFill>
          <p:spPr bwMode="auto">
            <a:xfrm>
              <a:off x="6781800" y="2159000"/>
              <a:ext cx="592138" cy="823913"/>
            </a:xfrm>
            <a:prstGeom prst="rect">
              <a:avLst/>
            </a:prstGeom>
            <a:noFill/>
          </p:spPr>
        </p:pic>
        <p:pic>
          <p:nvPicPr>
            <p:cNvPr id="49" name="Picture 33" descr="Mouse"/>
            <p:cNvPicPr>
              <a:picLocks noChangeAspect="1" noChangeArrowheads="1"/>
            </p:cNvPicPr>
            <p:nvPr/>
          </p:nvPicPr>
          <p:blipFill>
            <a:blip r:embed="rId7" cstate="print"/>
            <a:srcRect/>
            <a:stretch>
              <a:fillRect/>
            </a:stretch>
          </p:blipFill>
          <p:spPr bwMode="auto">
            <a:xfrm>
              <a:off x="6705600" y="3149600"/>
              <a:ext cx="663575" cy="896938"/>
            </a:xfrm>
            <a:prstGeom prst="rect">
              <a:avLst/>
            </a:prstGeom>
            <a:noFill/>
          </p:spPr>
        </p:pic>
        <p:grpSp>
          <p:nvGrpSpPr>
            <p:cNvPr id="50" name="Group 34"/>
            <p:cNvGrpSpPr>
              <a:grpSpLocks/>
            </p:cNvGrpSpPr>
            <p:nvPr/>
          </p:nvGrpSpPr>
          <p:grpSpPr bwMode="auto">
            <a:xfrm>
              <a:off x="1993900" y="3987800"/>
              <a:ext cx="893763" cy="504825"/>
              <a:chOff x="720" y="2880"/>
              <a:chExt cx="563" cy="318"/>
            </a:xfrm>
          </p:grpSpPr>
          <p:pic>
            <p:nvPicPr>
              <p:cNvPr id="59" name="Picture 359" descr="ICON_Memory_Q308"/>
              <p:cNvPicPr>
                <a:picLocks noChangeAspect="1" noChangeArrowheads="1"/>
              </p:cNvPicPr>
              <p:nvPr/>
            </p:nvPicPr>
            <p:blipFill>
              <a:blip r:embed="rId8" cstate="print"/>
              <a:srcRect/>
              <a:stretch>
                <a:fillRect/>
              </a:stretch>
            </p:blipFill>
            <p:spPr bwMode="auto">
              <a:xfrm>
                <a:off x="845" y="2880"/>
                <a:ext cx="438" cy="318"/>
              </a:xfrm>
              <a:prstGeom prst="rect">
                <a:avLst/>
              </a:prstGeom>
              <a:noFill/>
              <a:ln w="9525">
                <a:noFill/>
                <a:miter lim="800000"/>
                <a:headEnd/>
                <a:tailEnd/>
              </a:ln>
            </p:spPr>
          </p:pic>
          <p:pic>
            <p:nvPicPr>
              <p:cNvPr id="60" name="Picture 359" descr="ICON_Memory_Q308"/>
              <p:cNvPicPr>
                <a:picLocks noChangeAspect="1" noChangeArrowheads="1"/>
              </p:cNvPicPr>
              <p:nvPr/>
            </p:nvPicPr>
            <p:blipFill>
              <a:blip r:embed="rId8" cstate="print"/>
              <a:srcRect/>
              <a:stretch>
                <a:fillRect/>
              </a:stretch>
            </p:blipFill>
            <p:spPr bwMode="auto">
              <a:xfrm>
                <a:off x="720" y="2880"/>
                <a:ext cx="438" cy="318"/>
              </a:xfrm>
              <a:prstGeom prst="rect">
                <a:avLst/>
              </a:prstGeom>
              <a:noFill/>
              <a:ln w="9525">
                <a:noFill/>
                <a:miter lim="800000"/>
                <a:headEnd/>
                <a:tailEnd/>
              </a:ln>
            </p:spPr>
          </p:pic>
        </p:grpSp>
        <p:pic>
          <p:nvPicPr>
            <p:cNvPr id="51" name="Picture 37" descr="IDE"/>
            <p:cNvPicPr>
              <a:picLocks noChangeAspect="1" noChangeArrowheads="1"/>
            </p:cNvPicPr>
            <p:nvPr/>
          </p:nvPicPr>
          <p:blipFill>
            <a:blip r:embed="rId9" cstate="print"/>
            <a:srcRect/>
            <a:stretch>
              <a:fillRect/>
            </a:stretch>
          </p:blipFill>
          <p:spPr bwMode="auto">
            <a:xfrm>
              <a:off x="2209800" y="1727200"/>
              <a:ext cx="654050" cy="1263650"/>
            </a:xfrm>
            <a:prstGeom prst="rect">
              <a:avLst/>
            </a:prstGeom>
            <a:noFill/>
          </p:spPr>
        </p:pic>
        <p:pic>
          <p:nvPicPr>
            <p:cNvPr id="52" name="Picture 38" descr="Video"/>
            <p:cNvPicPr>
              <a:picLocks noChangeAspect="1" noChangeArrowheads="1"/>
            </p:cNvPicPr>
            <p:nvPr/>
          </p:nvPicPr>
          <p:blipFill>
            <a:blip r:embed="rId10" cstate="print"/>
            <a:srcRect/>
            <a:stretch>
              <a:fillRect/>
            </a:stretch>
          </p:blipFill>
          <p:spPr bwMode="auto">
            <a:xfrm>
              <a:off x="2222500" y="2971800"/>
              <a:ext cx="619125" cy="744538"/>
            </a:xfrm>
            <a:prstGeom prst="rect">
              <a:avLst/>
            </a:prstGeom>
            <a:noFill/>
          </p:spPr>
        </p:pic>
        <p:sp>
          <p:nvSpPr>
            <p:cNvPr id="53" name="Text Box 9"/>
            <p:cNvSpPr txBox="1">
              <a:spLocks noChangeArrowheads="1"/>
            </p:cNvSpPr>
            <p:nvPr/>
          </p:nvSpPr>
          <p:spPr bwMode="auto">
            <a:xfrm>
              <a:off x="858837" y="3301643"/>
              <a:ext cx="1427163" cy="279757"/>
            </a:xfrm>
            <a:prstGeom prst="rect">
              <a:avLst/>
            </a:prstGeom>
            <a:noFill/>
            <a:ln w="9525">
              <a:noFill/>
              <a:miter lim="800000"/>
              <a:headEnd/>
              <a:tailEnd/>
            </a:ln>
          </p:spPr>
          <p:txBody>
            <a:bodyPr>
              <a:spAutoFit/>
            </a:bodyPr>
            <a:lstStyle/>
            <a:p>
              <a:pPr algn="r">
                <a:lnSpc>
                  <a:spcPct val="87000"/>
                </a:lnSpc>
                <a:buClr>
                  <a:schemeClr val="tx2"/>
                </a:buClr>
                <a:buSzPct val="80000"/>
              </a:pPr>
              <a:r>
                <a:rPr lang="en-US" sz="1400" b="1" i="1" dirty="0">
                  <a:solidFill>
                    <a:srgbClr val="555555"/>
                  </a:solidFill>
                  <a:latin typeface="Calibri" pitchFamily="34" charset="0"/>
                </a:rPr>
                <a:t>Graphic card</a:t>
              </a:r>
            </a:p>
          </p:txBody>
        </p:sp>
        <p:sp>
          <p:nvSpPr>
            <p:cNvPr id="54" name="Text Box 9"/>
            <p:cNvSpPr txBox="1">
              <a:spLocks noChangeArrowheads="1"/>
            </p:cNvSpPr>
            <p:nvPr/>
          </p:nvSpPr>
          <p:spPr bwMode="auto">
            <a:xfrm>
              <a:off x="1219200" y="4114800"/>
              <a:ext cx="690563" cy="279757"/>
            </a:xfrm>
            <a:prstGeom prst="rect">
              <a:avLst/>
            </a:prstGeom>
            <a:noFill/>
            <a:ln w="9525">
              <a:noFill/>
              <a:miter lim="800000"/>
              <a:headEnd/>
              <a:tailEnd/>
            </a:ln>
          </p:spPr>
          <p:txBody>
            <a:bodyPr>
              <a:spAutoFit/>
            </a:bodyPr>
            <a:lstStyle/>
            <a:p>
              <a:pPr algn="r">
                <a:lnSpc>
                  <a:spcPct val="87000"/>
                </a:lnSpc>
                <a:buClr>
                  <a:schemeClr val="tx2"/>
                </a:buClr>
                <a:buSzPct val="80000"/>
              </a:pPr>
              <a:r>
                <a:rPr lang="en-US" sz="1400" b="1" i="1" dirty="0">
                  <a:solidFill>
                    <a:srgbClr val="555555"/>
                  </a:solidFill>
                  <a:latin typeface="Calibri" pitchFamily="34" charset="0"/>
                </a:rPr>
                <a:t>RAM</a:t>
              </a:r>
            </a:p>
          </p:txBody>
        </p:sp>
        <p:sp>
          <p:nvSpPr>
            <p:cNvPr id="55" name="Text Box 4"/>
            <p:cNvSpPr txBox="1">
              <a:spLocks noChangeArrowheads="1"/>
            </p:cNvSpPr>
            <p:nvPr/>
          </p:nvSpPr>
          <p:spPr bwMode="auto">
            <a:xfrm>
              <a:off x="504825" y="2158643"/>
              <a:ext cx="1781175" cy="279757"/>
            </a:xfrm>
            <a:prstGeom prst="rect">
              <a:avLst/>
            </a:prstGeom>
            <a:noFill/>
            <a:ln w="9525">
              <a:noFill/>
              <a:miter lim="800000"/>
              <a:headEnd/>
              <a:tailEnd/>
            </a:ln>
          </p:spPr>
          <p:txBody>
            <a:bodyPr>
              <a:spAutoFit/>
            </a:bodyPr>
            <a:lstStyle/>
            <a:p>
              <a:pPr algn="r">
                <a:lnSpc>
                  <a:spcPct val="87000"/>
                </a:lnSpc>
                <a:buClr>
                  <a:schemeClr val="tx2"/>
                </a:buClr>
                <a:buSzPct val="80000"/>
              </a:pPr>
              <a:r>
                <a:rPr lang="en-US" sz="1400" b="1" i="1" dirty="0">
                  <a:solidFill>
                    <a:srgbClr val="555555"/>
                  </a:solidFill>
                  <a:latin typeface="Calibri" pitchFamily="34" charset="0"/>
                </a:rPr>
                <a:t>IDE controllers</a:t>
              </a:r>
            </a:p>
          </p:txBody>
        </p:sp>
        <p:sp>
          <p:nvSpPr>
            <p:cNvPr id="56" name="Text Box 42"/>
            <p:cNvSpPr txBox="1">
              <a:spLocks noChangeArrowheads="1"/>
            </p:cNvSpPr>
            <p:nvPr/>
          </p:nvSpPr>
          <p:spPr bwMode="auto">
            <a:xfrm>
              <a:off x="3127829" y="1143000"/>
              <a:ext cx="752963" cy="523220"/>
            </a:xfrm>
            <a:prstGeom prst="rect">
              <a:avLst/>
            </a:prstGeom>
            <a:noFill/>
            <a:ln w="9525">
              <a:noFill/>
              <a:miter lim="800000"/>
              <a:headEnd/>
              <a:tailEnd/>
            </a:ln>
            <a:effectLst/>
          </p:spPr>
          <p:txBody>
            <a:bodyPr wrap="none">
              <a:spAutoFit/>
            </a:bodyPr>
            <a:lstStyle/>
            <a:p>
              <a:pPr algn="ctr"/>
              <a:r>
                <a:rPr lang="en-US" sz="1400" b="1" i="1" dirty="0" smtClean="0">
                  <a:solidFill>
                    <a:schemeClr val="bg2"/>
                  </a:solidFill>
                  <a:latin typeface="Calibri" pitchFamily="34" charset="0"/>
                </a:rPr>
                <a:t>Parallel</a:t>
              </a:r>
            </a:p>
            <a:p>
              <a:pPr algn="ctr"/>
              <a:r>
                <a:rPr lang="en-US" sz="1400" b="1" i="1" dirty="0" smtClean="0">
                  <a:solidFill>
                    <a:schemeClr val="bg2"/>
                  </a:solidFill>
                  <a:latin typeface="Calibri" pitchFamily="34" charset="0"/>
                </a:rPr>
                <a:t>port</a:t>
              </a:r>
              <a:endParaRPr lang="en-US" sz="1400" b="1" i="1" dirty="0">
                <a:solidFill>
                  <a:schemeClr val="bg2"/>
                </a:solidFill>
                <a:latin typeface="Calibri" pitchFamily="34" charset="0"/>
              </a:endParaRPr>
            </a:p>
          </p:txBody>
        </p:sp>
        <p:pic>
          <p:nvPicPr>
            <p:cNvPr id="57" name="Picture 43" descr="usb copy"/>
            <p:cNvPicPr>
              <a:picLocks noChangeAspect="1" noChangeArrowheads="1"/>
            </p:cNvPicPr>
            <p:nvPr/>
          </p:nvPicPr>
          <p:blipFill>
            <a:blip r:embed="rId11" cstate="print"/>
            <a:srcRect/>
            <a:stretch>
              <a:fillRect/>
            </a:stretch>
          </p:blipFill>
          <p:spPr bwMode="auto">
            <a:xfrm>
              <a:off x="6019800" y="990600"/>
              <a:ext cx="665163" cy="877888"/>
            </a:xfrm>
            <a:prstGeom prst="rect">
              <a:avLst/>
            </a:prstGeom>
            <a:noFill/>
          </p:spPr>
        </p:pic>
        <p:sp>
          <p:nvSpPr>
            <p:cNvPr id="58" name="Text Box 44"/>
            <p:cNvSpPr txBox="1">
              <a:spLocks noChangeArrowheads="1"/>
            </p:cNvSpPr>
            <p:nvPr/>
          </p:nvSpPr>
          <p:spPr bwMode="auto">
            <a:xfrm>
              <a:off x="4076700" y="1143000"/>
              <a:ext cx="1371600" cy="523220"/>
            </a:xfrm>
            <a:prstGeom prst="rect">
              <a:avLst/>
            </a:prstGeom>
            <a:noFill/>
            <a:ln w="9525">
              <a:noFill/>
              <a:miter lim="800000"/>
              <a:headEnd/>
              <a:tailEnd/>
            </a:ln>
            <a:effectLst/>
          </p:spPr>
          <p:txBody>
            <a:bodyPr wrap="square">
              <a:spAutoFit/>
            </a:bodyPr>
            <a:lstStyle/>
            <a:p>
              <a:pPr algn="ctr"/>
              <a:r>
                <a:rPr lang="en-US" sz="1400" b="1" i="1" dirty="0" smtClean="0">
                  <a:solidFill>
                    <a:schemeClr val="bg2"/>
                  </a:solidFill>
                  <a:latin typeface="Calibri" pitchFamily="34" charset="0"/>
                </a:rPr>
                <a:t>Serial/Com</a:t>
              </a:r>
            </a:p>
            <a:p>
              <a:pPr algn="ctr"/>
              <a:r>
                <a:rPr lang="en-US" sz="1400" b="1" i="1" dirty="0" smtClean="0">
                  <a:solidFill>
                    <a:schemeClr val="bg2"/>
                  </a:solidFill>
                  <a:latin typeface="Calibri" pitchFamily="34" charset="0"/>
                </a:rPr>
                <a:t>ports</a:t>
              </a:r>
              <a:endParaRPr lang="en-US" sz="1400" b="1" i="1" dirty="0">
                <a:solidFill>
                  <a:schemeClr val="bg2"/>
                </a:solidFill>
                <a:latin typeface="Calibri" pitchFamily="34" charset="0"/>
              </a:endParaRPr>
            </a:p>
          </p:txBody>
        </p:sp>
        <p:pic>
          <p:nvPicPr>
            <p:cNvPr id="64" name="Picture 61" descr="CPU Single.png"/>
            <p:cNvPicPr>
              <a:picLocks noChangeAspect="1"/>
            </p:cNvPicPr>
            <p:nvPr/>
          </p:nvPicPr>
          <p:blipFill>
            <a:blip r:embed="rId3" cstate="print"/>
            <a:srcRect/>
            <a:stretch>
              <a:fillRect/>
            </a:stretch>
          </p:blipFill>
          <p:spPr bwMode="auto">
            <a:xfrm>
              <a:off x="3048000" y="5092700"/>
              <a:ext cx="465137" cy="627063"/>
            </a:xfrm>
            <a:prstGeom prst="rect">
              <a:avLst/>
            </a:prstGeom>
            <a:noFill/>
            <a:ln w="9525">
              <a:noFill/>
              <a:miter lim="800000"/>
              <a:headEnd/>
              <a:tailEnd/>
            </a:ln>
          </p:spPr>
        </p:pic>
        <p:pic>
          <p:nvPicPr>
            <p:cNvPr id="29" name="Picture 357" descr="ICON_NIC_Q308"/>
            <p:cNvPicPr>
              <a:picLocks noChangeAspect="1" noChangeArrowheads="1"/>
            </p:cNvPicPr>
            <p:nvPr/>
          </p:nvPicPr>
          <p:blipFill>
            <a:blip r:embed="rId12" cstate="print"/>
            <a:srcRect/>
            <a:stretch>
              <a:fillRect/>
            </a:stretch>
          </p:blipFill>
          <p:spPr bwMode="auto">
            <a:xfrm>
              <a:off x="6007100" y="4940300"/>
              <a:ext cx="719138" cy="571500"/>
            </a:xfrm>
            <a:prstGeom prst="rect">
              <a:avLst/>
            </a:prstGeom>
            <a:noFill/>
            <a:ln w="9525">
              <a:noFill/>
              <a:miter lim="800000"/>
              <a:headEnd/>
              <a:tailEnd/>
            </a:ln>
          </p:spPr>
        </p:pic>
        <p:sp>
          <p:nvSpPr>
            <p:cNvPr id="65" name="Text Box 10"/>
            <p:cNvSpPr txBox="1">
              <a:spLocks noChangeArrowheads="1"/>
            </p:cNvSpPr>
            <p:nvPr/>
          </p:nvSpPr>
          <p:spPr bwMode="auto">
            <a:xfrm>
              <a:off x="6685088" y="1162310"/>
              <a:ext cx="1392112" cy="467179"/>
            </a:xfrm>
            <a:prstGeom prst="rect">
              <a:avLst/>
            </a:prstGeom>
            <a:noFill/>
            <a:ln w="9525">
              <a:noFill/>
              <a:miter lim="800000"/>
              <a:headEnd/>
              <a:tailEnd/>
            </a:ln>
          </p:spPr>
          <p:txBody>
            <a:bodyPr wrap="none">
              <a:spAutoFit/>
            </a:bodyPr>
            <a:lstStyle/>
            <a:p>
              <a:pPr>
                <a:lnSpc>
                  <a:spcPct val="87000"/>
                </a:lnSpc>
                <a:buClr>
                  <a:schemeClr val="tx2"/>
                </a:buClr>
                <a:buSzPct val="80000"/>
              </a:pPr>
              <a:r>
                <a:rPr lang="en-US" sz="1400" b="1" i="1" dirty="0" smtClean="0">
                  <a:solidFill>
                    <a:srgbClr val="555555"/>
                  </a:solidFill>
                  <a:latin typeface="Calibri" pitchFamily="34" charset="0"/>
                </a:rPr>
                <a:t>USB </a:t>
              </a:r>
              <a:r>
                <a:rPr lang="en-US" sz="1400" b="1" i="1" dirty="0">
                  <a:solidFill>
                    <a:srgbClr val="555555"/>
                  </a:solidFill>
                  <a:latin typeface="Calibri" pitchFamily="34" charset="0"/>
                </a:rPr>
                <a:t>controller </a:t>
              </a:r>
            </a:p>
            <a:p>
              <a:pPr>
                <a:lnSpc>
                  <a:spcPct val="87000"/>
                </a:lnSpc>
                <a:buClr>
                  <a:schemeClr val="tx2"/>
                </a:buClr>
                <a:buSzPct val="80000"/>
              </a:pPr>
              <a:r>
                <a:rPr lang="en-US" sz="1400" b="1" i="1" dirty="0">
                  <a:solidFill>
                    <a:srgbClr val="555555"/>
                  </a:solidFill>
                  <a:latin typeface="Calibri" pitchFamily="34" charset="0"/>
                </a:rPr>
                <a:t>and </a:t>
              </a:r>
              <a:r>
                <a:rPr lang="en-US" sz="1400" b="1" i="1" dirty="0" smtClean="0">
                  <a:solidFill>
                    <a:srgbClr val="555555"/>
                  </a:solidFill>
                  <a:latin typeface="Calibri" pitchFamily="34" charset="0"/>
                </a:rPr>
                <a:t>USB devices</a:t>
              </a:r>
              <a:endParaRPr lang="en-US" sz="1400" b="1" i="1" dirty="0">
                <a:solidFill>
                  <a:srgbClr val="555555"/>
                </a:solidFill>
                <a:latin typeface="Calibri" pitchFamily="34" charset="0"/>
              </a:endParaRPr>
            </a:p>
          </p:txBody>
        </p:sp>
      </p:grpSp>
      <p:sp>
        <p:nvSpPr>
          <p:cNvPr id="62" name="Text Box 10"/>
          <p:cNvSpPr txBox="1">
            <a:spLocks noChangeArrowheads="1"/>
          </p:cNvSpPr>
          <p:nvPr/>
        </p:nvSpPr>
        <p:spPr bwMode="auto">
          <a:xfrm>
            <a:off x="7315200" y="3352800"/>
            <a:ext cx="689612" cy="280333"/>
          </a:xfrm>
          <a:prstGeom prst="rect">
            <a:avLst/>
          </a:prstGeom>
          <a:noFill/>
          <a:ln w="9525">
            <a:noFill/>
            <a:miter lim="800000"/>
            <a:headEnd/>
            <a:tailEnd/>
          </a:ln>
        </p:spPr>
        <p:txBody>
          <a:bodyPr wrap="none">
            <a:spAutoFit/>
          </a:bodyPr>
          <a:lstStyle/>
          <a:p>
            <a:pPr>
              <a:lnSpc>
                <a:spcPct val="87000"/>
              </a:lnSpc>
              <a:buClr>
                <a:schemeClr val="tx2"/>
              </a:buClr>
              <a:buSzPct val="80000"/>
            </a:pPr>
            <a:r>
              <a:rPr lang="en-US" sz="1400" b="1" i="1" dirty="0" smtClean="0">
                <a:solidFill>
                  <a:srgbClr val="555555"/>
                </a:solidFill>
                <a:latin typeface="Calibri" pitchFamily="34" charset="0"/>
              </a:rPr>
              <a:t>Mouse</a:t>
            </a:r>
            <a:endParaRPr lang="en-US" sz="1400" b="1" i="1" dirty="0">
              <a:solidFill>
                <a:srgbClr val="555555"/>
              </a:solidFill>
              <a:latin typeface="Calibri" pitchFamily="34" charset="0"/>
            </a:endParaRPr>
          </a:p>
        </p:txBody>
      </p:sp>
      <p:sp>
        <p:nvSpPr>
          <p:cNvPr id="63" name="Text Box 10"/>
          <p:cNvSpPr txBox="1">
            <a:spLocks noChangeArrowheads="1"/>
          </p:cNvSpPr>
          <p:nvPr/>
        </p:nvSpPr>
        <p:spPr bwMode="auto">
          <a:xfrm>
            <a:off x="7467600" y="4063067"/>
            <a:ext cx="891141" cy="280333"/>
          </a:xfrm>
          <a:prstGeom prst="rect">
            <a:avLst/>
          </a:prstGeom>
          <a:noFill/>
          <a:ln w="9525">
            <a:noFill/>
            <a:miter lim="800000"/>
            <a:headEnd/>
            <a:tailEnd/>
          </a:ln>
        </p:spPr>
        <p:txBody>
          <a:bodyPr wrap="none">
            <a:spAutoFit/>
          </a:bodyPr>
          <a:lstStyle/>
          <a:p>
            <a:pPr>
              <a:lnSpc>
                <a:spcPct val="87000"/>
              </a:lnSpc>
              <a:buClr>
                <a:schemeClr val="tx2"/>
              </a:buClr>
              <a:buSzPct val="80000"/>
            </a:pPr>
            <a:r>
              <a:rPr lang="en-US" sz="1400" b="1" i="1" dirty="0" smtClean="0">
                <a:solidFill>
                  <a:srgbClr val="555555"/>
                </a:solidFill>
                <a:latin typeface="Calibri" pitchFamily="34" charset="0"/>
              </a:rPr>
              <a:t>Keyboard</a:t>
            </a:r>
            <a:endParaRPr lang="en-US" sz="1400" b="1" i="1" dirty="0">
              <a:solidFill>
                <a:srgbClr val="555555"/>
              </a:solidFill>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4"/>
          <p:cNvSpPr>
            <a:spLocks noGrp="1"/>
          </p:cNvSpPr>
          <p:nvPr>
            <p:ph type="ctrTitle"/>
          </p:nvPr>
        </p:nvSpPr>
        <p:spPr/>
        <p:txBody>
          <a:bodyPr/>
          <a:lstStyle/>
          <a:p>
            <a:r>
              <a:rPr lang="en-US" sz="2800" dirty="0" smtClean="0"/>
              <a:t>Module 3: Virtualized Data Center – Compute</a:t>
            </a:r>
          </a:p>
        </p:txBody>
      </p:sp>
      <p:sp>
        <p:nvSpPr>
          <p:cNvPr id="6" name="Text Placeholder 5"/>
          <p:cNvSpPr>
            <a:spLocks noGrp="1"/>
          </p:cNvSpPr>
          <p:nvPr>
            <p:ph type="subTitle" idx="1"/>
          </p:nvPr>
        </p:nvSpPr>
        <p:spPr/>
        <p:txBody>
          <a:bodyPr>
            <a:normAutofit/>
          </a:bodyPr>
          <a:lstStyle/>
          <a:p>
            <a:pPr>
              <a:lnSpc>
                <a:spcPct val="90000"/>
              </a:lnSpc>
              <a:spcBef>
                <a:spcPts val="1200"/>
              </a:spcBef>
            </a:pPr>
            <a:r>
              <a:rPr lang="en-US" dirty="0" smtClean="0">
                <a:solidFill>
                  <a:srgbClr val="474747"/>
                </a:solidFill>
              </a:rPr>
              <a:t>Upon completion of this module, you should be able to:</a:t>
            </a:r>
          </a:p>
          <a:p>
            <a:pPr lvl="1" indent="-223838" algn="l">
              <a:lnSpc>
                <a:spcPct val="90000"/>
              </a:lnSpc>
              <a:buClr>
                <a:srgbClr val="92D050"/>
              </a:buClr>
              <a:buSzPct val="110000"/>
              <a:buFont typeface="Arial" charset="0"/>
              <a:buChar char="•"/>
            </a:pPr>
            <a:r>
              <a:rPr lang="en-US" sz="2000" dirty="0" smtClean="0">
                <a:solidFill>
                  <a:srgbClr val="474747"/>
                </a:solidFill>
              </a:rPr>
              <a:t>Describe compute virtualization </a:t>
            </a:r>
          </a:p>
          <a:p>
            <a:pPr lvl="1" indent="-223838" algn="l">
              <a:lnSpc>
                <a:spcPct val="90000"/>
              </a:lnSpc>
              <a:buClr>
                <a:srgbClr val="92D050"/>
              </a:buClr>
              <a:buSzPct val="110000"/>
              <a:buFont typeface="Arial" charset="0"/>
              <a:buChar char="•"/>
            </a:pPr>
            <a:r>
              <a:rPr lang="en-US" sz="2000" dirty="0" smtClean="0">
                <a:solidFill>
                  <a:srgbClr val="474747"/>
                </a:solidFill>
              </a:rPr>
              <a:t>Discuss the compute virtualization techniques</a:t>
            </a:r>
          </a:p>
          <a:p>
            <a:pPr lvl="1" indent="-223838" algn="l">
              <a:lnSpc>
                <a:spcPct val="90000"/>
              </a:lnSpc>
              <a:buClr>
                <a:srgbClr val="92D050"/>
              </a:buClr>
              <a:buSzPct val="110000"/>
              <a:buFont typeface="Arial" charset="0"/>
              <a:buChar char="•"/>
            </a:pPr>
            <a:r>
              <a:rPr lang="en-US" sz="2000" dirty="0" smtClean="0">
                <a:solidFill>
                  <a:srgbClr val="474747"/>
                </a:solidFill>
              </a:rPr>
              <a:t>Explain the virtual machine (VM) components</a:t>
            </a:r>
          </a:p>
          <a:p>
            <a:pPr lvl="1" indent="-223838" algn="l">
              <a:lnSpc>
                <a:spcPct val="90000"/>
              </a:lnSpc>
              <a:buClr>
                <a:srgbClr val="92D050"/>
              </a:buClr>
              <a:buSzPct val="110000"/>
              <a:buFont typeface="Arial" charset="0"/>
              <a:buChar char="•"/>
            </a:pPr>
            <a:r>
              <a:rPr lang="en-US" sz="2000" dirty="0" smtClean="0">
                <a:solidFill>
                  <a:srgbClr val="474747"/>
                </a:solidFill>
              </a:rPr>
              <a:t>Describe resource management and resource optimization techniques</a:t>
            </a:r>
          </a:p>
          <a:p>
            <a:pPr lvl="1" indent="-223838" algn="l">
              <a:lnSpc>
                <a:spcPct val="90000"/>
              </a:lnSpc>
              <a:buClr>
                <a:srgbClr val="92D050"/>
              </a:buClr>
              <a:buSzPct val="110000"/>
              <a:buFont typeface="Arial" charset="0"/>
              <a:buChar char="•"/>
            </a:pPr>
            <a:r>
              <a:rPr lang="en-US" sz="2000" dirty="0" smtClean="0">
                <a:solidFill>
                  <a:srgbClr val="474747"/>
                </a:solidFill>
              </a:rPr>
              <a:t>Describe the process to convert physical machine to VM</a:t>
            </a:r>
          </a:p>
        </p:txBody>
      </p:sp>
      <p:sp>
        <p:nvSpPr>
          <p:cNvPr id="8" name="Footer Placeholder 7"/>
          <p:cNvSpPr>
            <a:spLocks noGrp="1"/>
          </p:cNvSpPr>
          <p:nvPr>
            <p:ph type="ftr" sz="quarter" idx="10"/>
          </p:nvPr>
        </p:nvSpPr>
        <p:spPr/>
        <p:txBody>
          <a:bodyPr/>
          <a:lstStyle/>
          <a:p>
            <a:pPr>
              <a:defRPr/>
            </a:pPr>
            <a:r>
              <a:rPr lang="en-US" dirty="0"/>
              <a:t>Virtualized Data Center – Compute</a:t>
            </a:r>
          </a:p>
        </p:txBody>
      </p:sp>
      <p:sp>
        <p:nvSpPr>
          <p:cNvPr id="4" name="Slide Number Placeholder 3"/>
          <p:cNvSpPr>
            <a:spLocks noGrp="1"/>
          </p:cNvSpPr>
          <p:nvPr>
            <p:ph type="sldNum" sz="quarter" idx="11"/>
          </p:nvPr>
        </p:nvSpPr>
        <p:spPr/>
        <p:txBody>
          <a:bodyPr/>
          <a:lstStyle/>
          <a:p>
            <a:pPr>
              <a:defRPr/>
            </a:pPr>
            <a:fld id="{DF230235-2101-4A0C-B0E0-5C7CA3F7768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37" name="Group 25"/>
          <p:cNvGraphicFramePr>
            <a:graphicFrameLocks noGrp="1"/>
          </p:cNvGraphicFramePr>
          <p:nvPr/>
        </p:nvGraphicFramePr>
        <p:xfrm>
          <a:off x="289561" y="1092708"/>
          <a:ext cx="8610599" cy="4700016"/>
        </p:xfrm>
        <a:graphic>
          <a:graphicData uri="http://schemas.openxmlformats.org/drawingml/2006/table">
            <a:tbl>
              <a:tblPr/>
              <a:tblGrid>
                <a:gridCol w="2567087"/>
                <a:gridCol w="6043512"/>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etaNormalLF-Roman" pitchFamily="34" charset="0"/>
                          <a:cs typeface="Arial" charset="0"/>
                        </a:rPr>
                        <a:t>Virtual Hardware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etaNormalLF-Roman" pitchFamily="34" charset="0"/>
                          <a:cs typeface="Arial" charset="0"/>
                        </a:rPr>
                        <a:t>Description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MetaNormalLF-Roman" pitchFamily="34" charset="0"/>
                          <a:cs typeface="Arial" charset="0"/>
                        </a:rPr>
                        <a:t>vCPU</a:t>
                      </a:r>
                      <a:endParaRPr kumimoji="0" lang="en-US" sz="1600" b="0" i="0" u="none" strike="noStrike" cap="none" normalizeH="0" baseline="0" dirty="0" smtClean="0">
                        <a:ln>
                          <a:noFill/>
                        </a:ln>
                        <a:solidFill>
                          <a:srgbClr val="000000"/>
                        </a:solidFill>
                        <a:effectLst/>
                        <a:latin typeface="MetaNormalLF-Roman"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lang="en-US" sz="1600" dirty="0" smtClean="0"/>
                        <a:t>Virtual machine (</a:t>
                      </a:r>
                      <a:r>
                        <a:rPr kumimoji="0" lang="en-US" sz="1600" b="0" i="0" u="none" strike="noStrike" cap="none" normalizeH="0" baseline="0" dirty="0" smtClean="0">
                          <a:ln>
                            <a:noFill/>
                          </a:ln>
                          <a:solidFill>
                            <a:srgbClr val="000000"/>
                          </a:solidFill>
                          <a:effectLst/>
                          <a:latin typeface="MetaNormalLF-Roman" pitchFamily="34" charset="0"/>
                          <a:cs typeface="Arial" charset="0"/>
                        </a:rPr>
                        <a:t>VM) can be configured with one or more virtual CPUs</a:t>
                      </a:r>
                    </a:p>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600" b="0" i="0" u="none" strike="noStrike" cap="none" normalizeH="0" baseline="0" dirty="0" smtClean="0">
                          <a:ln>
                            <a:noFill/>
                          </a:ln>
                          <a:solidFill>
                            <a:srgbClr val="000000"/>
                          </a:solidFill>
                          <a:effectLst/>
                          <a:latin typeface="MetaNormalLF-Roman" pitchFamily="34" charset="0"/>
                          <a:cs typeface="Arial" charset="0"/>
                        </a:rPr>
                        <a:t>Number of CPUs allocated to a VM can be changed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MetaNormalLF-Roman" pitchFamily="34" charset="0"/>
                          <a:cs typeface="Arial" charset="0"/>
                        </a:rPr>
                        <a:t>vRAM</a:t>
                      </a:r>
                      <a:endParaRPr kumimoji="0" lang="en-US" sz="1600" b="0" i="0" u="none" strike="noStrike" cap="none" normalizeH="0" baseline="0" dirty="0" smtClean="0">
                        <a:ln>
                          <a:noFill/>
                        </a:ln>
                        <a:solidFill>
                          <a:srgbClr val="000000"/>
                        </a:solidFill>
                        <a:effectLst/>
                        <a:latin typeface="MetaNormalLF-Roman"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600" b="0" i="0" u="none" strike="noStrike" cap="none" normalizeH="0" baseline="0" dirty="0" smtClean="0">
                          <a:ln>
                            <a:noFill/>
                          </a:ln>
                          <a:solidFill>
                            <a:srgbClr val="000000"/>
                          </a:solidFill>
                          <a:effectLst/>
                          <a:latin typeface="MetaNormalLF-Roman" pitchFamily="34" charset="0"/>
                          <a:cs typeface="Arial" charset="0"/>
                        </a:rPr>
                        <a:t>Amount of memory presented to the guest operating system (OS)</a:t>
                      </a:r>
                    </a:p>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600" b="0" i="0" u="none" strike="noStrike" cap="none" normalizeH="0" baseline="0" dirty="0" smtClean="0">
                          <a:ln>
                            <a:noFill/>
                          </a:ln>
                          <a:solidFill>
                            <a:srgbClr val="000000"/>
                          </a:solidFill>
                          <a:effectLst/>
                          <a:latin typeface="MetaNormalLF-Roman" pitchFamily="34" charset="0"/>
                          <a:cs typeface="Arial" charset="0"/>
                        </a:rPr>
                        <a:t>Memory size can be changed based on requirement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etaNormalLF-Roman" pitchFamily="34" charset="0"/>
                          <a:cs typeface="Arial" charset="0"/>
                        </a:rPr>
                        <a:t>Virtual Disk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600" b="0" i="0" u="none" strike="noStrike" cap="none" normalizeH="0" baseline="0" dirty="0" smtClean="0">
                          <a:ln>
                            <a:noFill/>
                          </a:ln>
                          <a:solidFill>
                            <a:srgbClr val="000000"/>
                          </a:solidFill>
                          <a:effectLst/>
                          <a:latin typeface="MetaNormalLF-Roman" pitchFamily="34" charset="0"/>
                          <a:cs typeface="Arial" charset="0"/>
                        </a:rPr>
                        <a:t>Stores VM's OS and application data</a:t>
                      </a:r>
                    </a:p>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600" b="0" i="0" u="none" strike="noStrike" cap="none" normalizeH="0" baseline="0" dirty="0" smtClean="0">
                          <a:ln>
                            <a:noFill/>
                          </a:ln>
                          <a:solidFill>
                            <a:srgbClr val="000000"/>
                          </a:solidFill>
                          <a:effectLst/>
                          <a:latin typeface="MetaNormalLF-Roman" pitchFamily="34" charset="0"/>
                          <a:cs typeface="Arial" charset="0"/>
                        </a:rPr>
                        <a:t>A VM should have at least one virtual disk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MetaNormalLF-Roman" pitchFamily="34" charset="0"/>
                          <a:cs typeface="Arial" charset="0"/>
                        </a:rPr>
                        <a:t>vNIC</a:t>
                      </a:r>
                      <a:endParaRPr kumimoji="0" lang="en-US" sz="1600" b="0" i="0" u="none" strike="noStrike" cap="none" normalizeH="0" baseline="0" dirty="0" smtClean="0">
                        <a:ln>
                          <a:noFill/>
                        </a:ln>
                        <a:solidFill>
                          <a:srgbClr val="000000"/>
                        </a:solidFill>
                        <a:effectLst/>
                        <a:latin typeface="MetaNormalLF-Roman"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600" b="0" i="0" u="none" strike="noStrike" cap="none" normalizeH="0" baseline="0" dirty="0" smtClean="0">
                          <a:ln>
                            <a:noFill/>
                          </a:ln>
                          <a:solidFill>
                            <a:srgbClr val="000000"/>
                          </a:solidFill>
                          <a:effectLst/>
                          <a:latin typeface="MetaNormalLF-Roman" pitchFamily="34" charset="0"/>
                          <a:cs typeface="Arial" charset="0"/>
                        </a:rPr>
                        <a:t>Enables a VM to connect to other physical and virtual machines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MetaNormalLF-Roman" pitchFamily="34" charset="0"/>
                          <a:cs typeface="Arial" charset="0"/>
                        </a:rPr>
                        <a:t>Virtual DVD/CD-ROM Drive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defRPr/>
                      </a:pPr>
                      <a:r>
                        <a:rPr kumimoji="0" lang="en-US" sz="1600" b="0" i="0" u="none" strike="noStrike" cap="none" normalizeH="0" baseline="0" dirty="0" smtClean="0">
                          <a:ln>
                            <a:noFill/>
                          </a:ln>
                          <a:solidFill>
                            <a:srgbClr val="000000"/>
                          </a:solidFill>
                          <a:effectLst/>
                          <a:latin typeface="MetaNormalLF-Roman" pitchFamily="34" charset="0"/>
                          <a:cs typeface="Arial" charset="0"/>
                        </a:rPr>
                        <a:t>It maps a VM’s DVD/CD-ROM drive to either a physical drive or an .</a:t>
                      </a:r>
                      <a:r>
                        <a:rPr kumimoji="0" lang="en-US" sz="1600" b="0" i="0" u="none" strike="noStrike" cap="none" normalizeH="0" baseline="0" dirty="0" err="1" smtClean="0">
                          <a:ln>
                            <a:noFill/>
                          </a:ln>
                          <a:solidFill>
                            <a:srgbClr val="000000"/>
                          </a:solidFill>
                          <a:effectLst/>
                          <a:latin typeface="MetaNormalLF-Roman" pitchFamily="34" charset="0"/>
                          <a:cs typeface="Arial" charset="0"/>
                        </a:rPr>
                        <a:t>iso</a:t>
                      </a:r>
                      <a:r>
                        <a:rPr kumimoji="0" lang="en-US" sz="1600" b="0" i="0" u="none" strike="noStrike" cap="none" normalizeH="0" baseline="0" dirty="0" smtClean="0">
                          <a:ln>
                            <a:noFill/>
                          </a:ln>
                          <a:solidFill>
                            <a:srgbClr val="000000"/>
                          </a:solidFill>
                          <a:effectLst/>
                          <a:latin typeface="MetaNormalLF-Roman" pitchFamily="34" charset="0"/>
                          <a:cs typeface="Arial" charset="0"/>
                        </a:rPr>
                        <a:t> file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MetaNormalLF-Roman" pitchFamily="34" charset="0"/>
                          <a:cs typeface="Arial" charset="0"/>
                        </a:rPr>
                        <a:t>Virtual Floppy Drive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defRPr/>
                      </a:pPr>
                      <a:r>
                        <a:rPr kumimoji="0" lang="en-US" sz="1600" b="0" i="0" u="none" strike="noStrike" cap="none" normalizeH="0" baseline="0" dirty="0" smtClean="0">
                          <a:ln>
                            <a:noFill/>
                          </a:ln>
                          <a:solidFill>
                            <a:srgbClr val="000000"/>
                          </a:solidFill>
                          <a:effectLst/>
                          <a:latin typeface="MetaNormalLF-Roman" pitchFamily="34" charset="0"/>
                          <a:cs typeface="Arial" charset="0"/>
                        </a:rPr>
                        <a:t>It maps a VM’s floppy drive to either a physical drive or an .</a:t>
                      </a:r>
                      <a:r>
                        <a:rPr kumimoji="0" lang="en-US" sz="1600" b="0" i="0" u="none" strike="noStrike" cap="none" normalizeH="0" baseline="0" dirty="0" err="1" smtClean="0">
                          <a:ln>
                            <a:noFill/>
                          </a:ln>
                          <a:solidFill>
                            <a:srgbClr val="000000"/>
                          </a:solidFill>
                          <a:effectLst/>
                          <a:latin typeface="MetaNormalLF-Roman" pitchFamily="34" charset="0"/>
                          <a:cs typeface="Arial" charset="0"/>
                        </a:rPr>
                        <a:t>flp</a:t>
                      </a:r>
                      <a:r>
                        <a:rPr kumimoji="0" lang="en-US" sz="1600" b="0" i="0" u="none" strike="noStrike" cap="none" normalizeH="0" baseline="0" dirty="0" smtClean="0">
                          <a:ln>
                            <a:noFill/>
                          </a:ln>
                          <a:solidFill>
                            <a:srgbClr val="000000"/>
                          </a:solidFill>
                          <a:effectLst/>
                          <a:latin typeface="MetaNormalLF-Roman" pitchFamily="34" charset="0"/>
                          <a:cs typeface="Arial" charset="0"/>
                        </a:rPr>
                        <a:t> file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MetaNormalLF-Roman" pitchFamily="34" charset="0"/>
                          <a:cs typeface="Arial" charset="0"/>
                        </a:rPr>
                        <a:t>Virtual SCSI Controller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600" b="0" i="0" u="none" strike="noStrike" kern="1200" cap="none" normalizeH="0" baseline="0" dirty="0" smtClean="0">
                          <a:ln>
                            <a:noFill/>
                          </a:ln>
                          <a:solidFill>
                            <a:srgbClr val="000000"/>
                          </a:solidFill>
                          <a:effectLst/>
                          <a:latin typeface="MetaNormalLF-Roman" pitchFamily="34" charset="0"/>
                          <a:ea typeface="+mn-ea"/>
                          <a:cs typeface="Arial" charset="0"/>
                        </a:rPr>
                        <a:t>VM uses virtual SCSI controller to access virtual disk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DF2"/>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MetaNormalLF-Roman" pitchFamily="34" charset="0"/>
                          <a:cs typeface="Arial" charset="0"/>
                        </a:rPr>
                        <a:t>Virtual USB Controller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charset="0"/>
                        <a:buChar char="•"/>
                        <a:tabLst>
                          <a:tab pos="6985000" algn="l"/>
                          <a:tab pos="7185025" algn="l"/>
                          <a:tab pos="7837488" algn="l"/>
                        </a:tabLst>
                      </a:pPr>
                      <a:r>
                        <a:rPr kumimoji="0" lang="en-US" sz="1600" b="0" i="0" u="none" strike="noStrike" cap="none" normalizeH="0" baseline="0" dirty="0" smtClean="0">
                          <a:ln>
                            <a:noFill/>
                          </a:ln>
                          <a:solidFill>
                            <a:srgbClr val="000000"/>
                          </a:solidFill>
                          <a:effectLst/>
                          <a:latin typeface="MetaNormalLF-Roman" pitchFamily="34" charset="0"/>
                          <a:cs typeface="Arial" charset="0"/>
                        </a:rPr>
                        <a:t>Maps VM’s USB controller to the physical USB controller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9"/>
                    </a:solidFill>
                  </a:tcPr>
                </a:tc>
              </a:tr>
            </a:tbl>
          </a:graphicData>
        </a:graphic>
      </p:graphicFrame>
      <p:sp>
        <p:nvSpPr>
          <p:cNvPr id="64533" name="Rectangle 7"/>
          <p:cNvSpPr>
            <a:spLocks noGrp="1" noChangeArrowheads="1"/>
          </p:cNvSpPr>
          <p:nvPr>
            <p:ph type="title"/>
          </p:nvPr>
        </p:nvSpPr>
        <p:spPr/>
        <p:txBody>
          <a:bodyPr/>
          <a:lstStyle/>
          <a:p>
            <a:r>
              <a:rPr lang="en-US" dirty="0" smtClean="0"/>
              <a:t>VM Hardware Components</a:t>
            </a:r>
          </a:p>
        </p:txBody>
      </p:sp>
      <p:sp>
        <p:nvSpPr>
          <p:cNvPr id="49155" name="Slide Number Placeholder 5"/>
          <p:cNvSpPr>
            <a:spLocks noGrp="1"/>
          </p:cNvSpPr>
          <p:nvPr>
            <p:ph type="sldNum" sz="quarter" idx="14"/>
          </p:nvPr>
        </p:nvSpPr>
        <p:spPr/>
        <p:txBody>
          <a:bodyPr/>
          <a:lstStyle/>
          <a:p>
            <a:pPr>
              <a:defRPr/>
            </a:pPr>
            <a:r>
              <a:rPr lang="en-US" dirty="0">
                <a:latin typeface="Arial" pitchFamily="34" charset="0"/>
              </a:rPr>
              <a:t> </a:t>
            </a:r>
            <a:fld id="{E85F185A-5B5A-42B6-A287-378D6834EA58}" type="slidenum">
              <a:rPr lang="en-US" sz="800" smtClean="0">
                <a:latin typeface="Arial" pitchFamily="34" charset="0"/>
              </a:rPr>
              <a:pPr>
                <a:defRPr/>
              </a:pPr>
              <a:t>20</a:t>
            </a:fld>
            <a:endParaRPr lang="en-US" sz="800" dirty="0">
              <a:latin typeface="Arial" pitchFamily="34" charset="0"/>
            </a:endParaRPr>
          </a:p>
        </p:txBody>
      </p:sp>
      <p:sp>
        <p:nvSpPr>
          <p:cNvPr id="7" name="Footer Placeholder 3"/>
          <p:cNvSpPr>
            <a:spLocks noGrp="1"/>
          </p:cNvSpPr>
          <p:nvPr>
            <p:ph type="ftr" sz="quarter" idx="4294967295"/>
          </p:nvPr>
        </p:nvSpPr>
        <p:spPr>
          <a:xfrm>
            <a:off x="4419600" y="6629400"/>
            <a:ext cx="4191000" cy="228600"/>
          </a:xfrm>
          <a:prstGeom prst="rect">
            <a:avLst/>
          </a:prstGeom>
        </p:spPr>
        <p:txBody>
          <a:bodyPr anchor="b"/>
          <a:lstStyle/>
          <a:p>
            <a:pPr algn="r">
              <a:defRPr/>
            </a:pPr>
            <a:r>
              <a:rPr lang="en-US" sz="1000" dirty="0">
                <a:latin typeface="Calibri" pitchFamily="34" charset="0"/>
              </a:rPr>
              <a:t>Virtualized Data Center – Compute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6"/>
          <p:cNvSpPr>
            <a:spLocks noGrp="1"/>
          </p:cNvSpPr>
          <p:nvPr>
            <p:ph type="title"/>
          </p:nvPr>
        </p:nvSpPr>
        <p:spPr/>
        <p:txBody>
          <a:bodyPr/>
          <a:lstStyle/>
          <a:p>
            <a:r>
              <a:rPr lang="en-US" dirty="0" smtClean="0"/>
              <a:t>Virtual Machine Console</a:t>
            </a:r>
          </a:p>
        </p:txBody>
      </p:sp>
      <p:sp>
        <p:nvSpPr>
          <p:cNvPr id="70658" name="Content Placeholder 7"/>
          <p:cNvSpPr>
            <a:spLocks noGrp="1"/>
          </p:cNvSpPr>
          <p:nvPr>
            <p:ph idx="1"/>
          </p:nvPr>
        </p:nvSpPr>
        <p:spPr/>
        <p:txBody>
          <a:bodyPr/>
          <a:lstStyle/>
          <a:p>
            <a:r>
              <a:rPr lang="en-US" dirty="0" smtClean="0"/>
              <a:t>Provides mouse, keyboard, and screen functionality </a:t>
            </a:r>
          </a:p>
          <a:p>
            <a:r>
              <a:rPr lang="en-US" dirty="0" smtClean="0"/>
              <a:t>Sends power changes (on/off) to the virtual machine (VM)</a:t>
            </a:r>
          </a:p>
          <a:p>
            <a:r>
              <a:rPr lang="en-US" dirty="0" smtClean="0"/>
              <a:t>Allows access to BIOS of the VM</a:t>
            </a:r>
          </a:p>
          <a:p>
            <a:r>
              <a:rPr lang="en-US" dirty="0" smtClean="0"/>
              <a:t>Typically used for virtual hardware configuration and troubleshooting issues</a:t>
            </a:r>
          </a:p>
        </p:txBody>
      </p:sp>
      <p:sp>
        <p:nvSpPr>
          <p:cNvPr id="9" name="Slide Number Placeholder 5"/>
          <p:cNvSpPr>
            <a:spLocks noGrp="1"/>
          </p:cNvSpPr>
          <p:nvPr>
            <p:ph type="sldNum" sz="quarter" idx="11"/>
          </p:nvPr>
        </p:nvSpPr>
        <p:spPr/>
        <p:txBody>
          <a:bodyPr/>
          <a:lstStyle/>
          <a:p>
            <a:pPr>
              <a:defRPr/>
            </a:pPr>
            <a:fld id="{12521F1B-4DFA-420E-BDCF-304258801076}" type="slidenum">
              <a:rPr lang="en-US" smtClean="0">
                <a:solidFill>
                  <a:srgbClr val="000000">
                    <a:lumMod val="75000"/>
                    <a:lumOff val="25000"/>
                  </a:srgbClr>
                </a:solidFill>
              </a:rPr>
              <a:pPr>
                <a:defRPr/>
              </a:pPr>
              <a:t>21</a:t>
            </a:fld>
            <a:endParaRPr lang="en-US" dirty="0">
              <a:solidFill>
                <a:srgbClr val="000000">
                  <a:lumMod val="75000"/>
                  <a:lumOff val="25000"/>
                </a:srgbClr>
              </a:solidFill>
            </a:endParaRPr>
          </a:p>
        </p:txBody>
      </p:sp>
      <p:sp>
        <p:nvSpPr>
          <p:cNvPr id="10"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143000"/>
            <a:ext cx="7239000" cy="609600"/>
          </a:xfrm>
        </p:spPr>
        <p:txBody>
          <a:bodyPr/>
          <a:lstStyle/>
          <a:p>
            <a:r>
              <a:rPr lang="en-US" sz="2800" dirty="0" smtClean="0">
                <a:solidFill>
                  <a:srgbClr val="7F7F7F"/>
                </a:solidFill>
              </a:rPr>
              <a:t>Module 3: Virtualized Data Center – Compute </a:t>
            </a:r>
          </a:p>
        </p:txBody>
      </p:sp>
      <p:sp>
        <p:nvSpPr>
          <p:cNvPr id="7" name="Subtitle 6"/>
          <p:cNvSpPr>
            <a:spLocks noGrp="1"/>
          </p:cNvSpPr>
          <p:nvPr>
            <p:ph type="subTitle" idx="1"/>
          </p:nvPr>
        </p:nvSpPr>
        <p:spPr/>
        <p:txBody>
          <a:bodyPr>
            <a:normAutofit/>
          </a:bodyPr>
          <a:lstStyle/>
          <a:p>
            <a:r>
              <a:rPr lang="en-US" dirty="0" smtClean="0"/>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Resource management and resource pool</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Share, limit, and reservation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CPU and memory resource optimization techniques</a:t>
            </a:r>
          </a:p>
        </p:txBody>
      </p:sp>
      <p:sp>
        <p:nvSpPr>
          <p:cNvPr id="72707" name="Content Placeholder 7"/>
          <p:cNvSpPr>
            <a:spLocks noGrp="1"/>
          </p:cNvSpPr>
          <p:nvPr>
            <p:ph sz="quarter" idx="13"/>
          </p:nvPr>
        </p:nvSpPr>
        <p:spPr/>
        <p:txBody>
          <a:bodyPr/>
          <a:lstStyle/>
          <a:p>
            <a:r>
              <a:rPr lang="en-US" dirty="0" smtClean="0"/>
              <a:t>Lesson 4: Resource Management</a:t>
            </a:r>
          </a:p>
        </p:txBody>
      </p:sp>
      <p:sp>
        <p:nvSpPr>
          <p:cNvPr id="9" name="Footer Placeholder 8"/>
          <p:cNvSpPr>
            <a:spLocks noGrp="1"/>
          </p:cNvSpPr>
          <p:nvPr>
            <p:ph type="ftr" sz="quarter" idx="14"/>
          </p:nvPr>
        </p:nvSpPr>
        <p:spPr/>
        <p:txBody>
          <a:bodyPr/>
          <a:lstStyle/>
          <a:p>
            <a:pPr>
              <a:defRPr/>
            </a:pPr>
            <a:r>
              <a:rPr lang="en-US" dirty="0"/>
              <a:t>Virtualized Data Center – Compute</a:t>
            </a:r>
          </a:p>
        </p:txBody>
      </p:sp>
      <p:sp>
        <p:nvSpPr>
          <p:cNvPr id="5" name="Slide Number Placeholder 4"/>
          <p:cNvSpPr>
            <a:spLocks noGrp="1"/>
          </p:cNvSpPr>
          <p:nvPr>
            <p:ph type="sldNum" sz="quarter" idx="15"/>
          </p:nvPr>
        </p:nvSpPr>
        <p:spPr/>
        <p:txBody>
          <a:bodyPr/>
          <a:lstStyle/>
          <a:p>
            <a:pPr>
              <a:defRPr/>
            </a:pPr>
            <a:fld id="{3F1C11E8-7D0C-43E0-94CF-7AA409EFD06A}"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6"/>
          <p:cNvSpPr>
            <a:spLocks noGrp="1"/>
          </p:cNvSpPr>
          <p:nvPr>
            <p:ph type="title"/>
          </p:nvPr>
        </p:nvSpPr>
        <p:spPr/>
        <p:txBody>
          <a:bodyPr/>
          <a:lstStyle/>
          <a:p>
            <a:r>
              <a:rPr lang="en-US" dirty="0" smtClean="0"/>
              <a:t>Resource Management</a:t>
            </a:r>
          </a:p>
        </p:txBody>
      </p:sp>
      <p:sp>
        <p:nvSpPr>
          <p:cNvPr id="74754" name="Content Placeholder 7"/>
          <p:cNvSpPr>
            <a:spLocks noGrp="1"/>
          </p:cNvSpPr>
          <p:nvPr>
            <p:ph idx="1"/>
          </p:nvPr>
        </p:nvSpPr>
        <p:spPr>
          <a:xfrm>
            <a:off x="304800" y="2882900"/>
            <a:ext cx="8458200" cy="2286000"/>
          </a:xfrm>
        </p:spPr>
        <p:txBody>
          <a:bodyPr/>
          <a:lstStyle/>
          <a:p>
            <a:r>
              <a:rPr lang="en-US" dirty="0" smtClean="0"/>
              <a:t>Goals of resource management</a:t>
            </a:r>
          </a:p>
          <a:p>
            <a:pPr lvl="1"/>
            <a:r>
              <a:rPr lang="en-US" dirty="0" smtClean="0"/>
              <a:t>Controls utilization of resources</a:t>
            </a:r>
          </a:p>
          <a:p>
            <a:pPr lvl="1"/>
            <a:r>
              <a:rPr lang="en-US" dirty="0" smtClean="0"/>
              <a:t>Prevents VMs from monopolizing resources</a:t>
            </a:r>
          </a:p>
          <a:p>
            <a:pPr lvl="1"/>
            <a:r>
              <a:rPr lang="en-US" dirty="0" smtClean="0"/>
              <a:t>Allocates resources based on relative priority of VMs</a:t>
            </a:r>
          </a:p>
          <a:p>
            <a:r>
              <a:rPr lang="en-US" dirty="0" smtClean="0"/>
              <a:t>Resources must be pooled to manage them centrally </a:t>
            </a:r>
          </a:p>
        </p:txBody>
      </p:sp>
      <p:sp>
        <p:nvSpPr>
          <p:cNvPr id="11" name="Slide Number Placeholder 5"/>
          <p:cNvSpPr>
            <a:spLocks noGrp="1"/>
          </p:cNvSpPr>
          <p:nvPr>
            <p:ph type="sldNum" sz="quarter" idx="11"/>
          </p:nvPr>
        </p:nvSpPr>
        <p:spPr/>
        <p:txBody>
          <a:bodyPr/>
          <a:lstStyle/>
          <a:p>
            <a:pPr>
              <a:defRPr/>
            </a:pPr>
            <a:fld id="{FC50A650-AC9F-48A0-9E2E-09DF449951B0}" type="slidenum">
              <a:rPr lang="en-US" smtClean="0">
                <a:solidFill>
                  <a:srgbClr val="000000">
                    <a:lumMod val="75000"/>
                    <a:lumOff val="25000"/>
                  </a:srgbClr>
                </a:solidFill>
              </a:rPr>
              <a:pPr>
                <a:defRPr/>
              </a:pPr>
              <a:t>23</a:t>
            </a:fld>
            <a:endParaRPr lang="en-US" dirty="0">
              <a:solidFill>
                <a:srgbClr val="000000">
                  <a:lumMod val="75000"/>
                  <a:lumOff val="25000"/>
                </a:srgbClr>
              </a:solidFill>
            </a:endParaRPr>
          </a:p>
        </p:txBody>
      </p:sp>
      <p:sp>
        <p:nvSpPr>
          <p:cNvPr id="12"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grpSp>
        <p:nvGrpSpPr>
          <p:cNvPr id="14" name="Group 13"/>
          <p:cNvGrpSpPr/>
          <p:nvPr/>
        </p:nvGrpSpPr>
        <p:grpSpPr>
          <a:xfrm>
            <a:off x="384048" y="987552"/>
            <a:ext cx="8458200" cy="1527048"/>
            <a:chOff x="384048" y="987552"/>
            <a:chExt cx="8458200" cy="1589688"/>
          </a:xfrm>
        </p:grpSpPr>
        <p:sp>
          <p:nvSpPr>
            <p:cNvPr id="9" name="Rectangle 8"/>
            <p:cNvSpPr/>
            <p:nvPr/>
          </p:nvSpPr>
          <p:spPr>
            <a:xfrm>
              <a:off x="384048" y="1148490"/>
              <a:ext cx="8458200" cy="142875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spcCol="1270" anchor="ctr"/>
            <a:lstStyle/>
            <a:p>
              <a:pPr>
                <a:defRPr/>
              </a:pPr>
              <a:r>
                <a:rPr lang="en-US" sz="2000" dirty="0" smtClean="0">
                  <a:latin typeface="Calibri" pitchFamily="34" charset="0"/>
                </a:rPr>
                <a:t>A process of allocating resources </a:t>
              </a:r>
              <a:r>
                <a:rPr lang="en-US" sz="2000" dirty="0">
                  <a:latin typeface="Calibri" pitchFamily="34" charset="0"/>
                </a:rPr>
                <a:t>from physical machine or clustered physical machines to </a:t>
              </a:r>
              <a:r>
                <a:rPr lang="en-US" sz="2000" dirty="0" smtClean="0">
                  <a:latin typeface="Calibri" pitchFamily="34" charset="0"/>
                </a:rPr>
                <a:t>virtual machines (VMs) to optimize the utilization of resources. </a:t>
              </a:r>
              <a:endParaRPr lang="en-US" sz="2000" dirty="0">
                <a:latin typeface="Calibri" pitchFamily="34" charset="0"/>
              </a:endParaRPr>
            </a:p>
          </p:txBody>
        </p:sp>
        <p:sp>
          <p:nvSpPr>
            <p:cNvPr id="8" name="Rounded Rectangle 4"/>
            <p:cNvSpPr/>
            <p:nvPr/>
          </p:nvSpPr>
          <p:spPr>
            <a:xfrm>
              <a:off x="756805" y="987552"/>
              <a:ext cx="2519796" cy="329184"/>
            </a:xfrm>
            <a:prstGeom prst="rect">
              <a:avLst/>
            </a:prstGeom>
          </p:spPr>
          <p:style>
            <a:lnRef idx="0">
              <a:schemeClr val="accent2"/>
            </a:lnRef>
            <a:fillRef idx="3">
              <a:schemeClr val="accent2"/>
            </a:fillRef>
            <a:effectRef idx="3">
              <a:schemeClr val="accent2"/>
            </a:effectRef>
            <a:fontRef idx="minor">
              <a:schemeClr val="lt1"/>
            </a:fontRef>
          </p:style>
          <p:txBody>
            <a:bodyPr lIns="101362" tIns="0" rIns="101362" bIns="0" spcCol="1270" anchor="ctr"/>
            <a:lstStyle/>
            <a:p>
              <a:pPr algn="ctr" defTabSz="800100">
                <a:lnSpc>
                  <a:spcPct val="90000"/>
                </a:lnSpc>
                <a:spcAft>
                  <a:spcPct val="35000"/>
                </a:spcAft>
                <a:defRPr/>
              </a:pPr>
              <a:r>
                <a:rPr lang="en-US" sz="1600" dirty="0" smtClean="0">
                  <a:latin typeface="Calibri" pitchFamily="34" charset="0"/>
                </a:rPr>
                <a:t>Resource management</a:t>
              </a:r>
              <a:endParaRPr lang="en-US" sz="1600" dirty="0">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0"/>
          <p:cNvSpPr>
            <a:spLocks noGrp="1" noChangeArrowheads="1"/>
          </p:cNvSpPr>
          <p:nvPr>
            <p:ph type="title"/>
          </p:nvPr>
        </p:nvSpPr>
        <p:spPr/>
        <p:txBody>
          <a:bodyPr/>
          <a:lstStyle/>
          <a:p>
            <a:r>
              <a:rPr lang="en-US" dirty="0" smtClean="0"/>
              <a:t>Resource Pool</a:t>
            </a:r>
          </a:p>
        </p:txBody>
      </p:sp>
      <p:sp>
        <p:nvSpPr>
          <p:cNvPr id="76802" name="Rectangle 21"/>
          <p:cNvSpPr>
            <a:spLocks noGrp="1" noChangeArrowheads="1"/>
          </p:cNvSpPr>
          <p:nvPr>
            <p:ph idx="1"/>
          </p:nvPr>
        </p:nvSpPr>
        <p:spPr>
          <a:xfrm>
            <a:off x="304800" y="2880360"/>
            <a:ext cx="8458200" cy="2301240"/>
          </a:xfrm>
        </p:spPr>
        <p:txBody>
          <a:bodyPr/>
          <a:lstStyle/>
          <a:p>
            <a:r>
              <a:rPr lang="en-US" dirty="0" smtClean="0"/>
              <a:t>Created from a physical machine or cluster</a:t>
            </a:r>
          </a:p>
          <a:p>
            <a:r>
              <a:rPr lang="en-US" dirty="0" smtClean="0"/>
              <a:t>Administrators may create child resource pool or virtual machine (VM) from the parent resource pool</a:t>
            </a:r>
          </a:p>
          <a:p>
            <a:r>
              <a:rPr lang="en-US" dirty="0" smtClean="0"/>
              <a:t>Reservation, limit, and share are used to control the resources consumed by resource pools or VMs</a:t>
            </a:r>
          </a:p>
        </p:txBody>
      </p:sp>
      <p:sp>
        <p:nvSpPr>
          <p:cNvPr id="8" name="Slide Number Placeholder 5"/>
          <p:cNvSpPr>
            <a:spLocks noGrp="1"/>
          </p:cNvSpPr>
          <p:nvPr>
            <p:ph type="sldNum" sz="quarter" idx="11"/>
          </p:nvPr>
        </p:nvSpPr>
        <p:spPr/>
        <p:txBody>
          <a:bodyPr/>
          <a:lstStyle/>
          <a:p>
            <a:pPr>
              <a:defRPr/>
            </a:pPr>
            <a:fld id="{2E1CACB1-9365-4A52-8C41-D9AD4EE1A7B8}" type="slidenum">
              <a:rPr lang="en-US" smtClean="0">
                <a:solidFill>
                  <a:srgbClr val="000000">
                    <a:lumMod val="75000"/>
                    <a:lumOff val="25000"/>
                  </a:srgbClr>
                </a:solidFill>
              </a:rPr>
              <a:pPr>
                <a:defRPr/>
              </a:pPr>
              <a:t>24</a:t>
            </a:fld>
            <a:endParaRPr lang="en-US" dirty="0">
              <a:solidFill>
                <a:srgbClr val="000000">
                  <a:lumMod val="75000"/>
                  <a:lumOff val="25000"/>
                </a:srgbClr>
              </a:solidFill>
            </a:endParaRPr>
          </a:p>
        </p:txBody>
      </p:sp>
      <p:sp>
        <p:nvSpPr>
          <p:cNvPr id="9"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grpSp>
        <p:nvGrpSpPr>
          <p:cNvPr id="12" name="Group 11"/>
          <p:cNvGrpSpPr/>
          <p:nvPr/>
        </p:nvGrpSpPr>
        <p:grpSpPr>
          <a:xfrm>
            <a:off x="384048" y="987552"/>
            <a:ext cx="8458200" cy="1298448"/>
            <a:chOff x="384048" y="987552"/>
            <a:chExt cx="8458200" cy="1298448"/>
          </a:xfrm>
        </p:grpSpPr>
        <p:sp>
          <p:nvSpPr>
            <p:cNvPr id="13" name="Rectangle 12"/>
            <p:cNvSpPr/>
            <p:nvPr/>
          </p:nvSpPr>
          <p:spPr>
            <a:xfrm>
              <a:off x="384048" y="1148490"/>
              <a:ext cx="8458200" cy="113751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spcCol="1270" anchor="ctr"/>
            <a:lstStyle/>
            <a:p>
              <a:pPr>
                <a:defRPr/>
              </a:pPr>
              <a:r>
                <a:rPr lang="en-US" sz="2000" dirty="0" smtClean="0">
                  <a:solidFill>
                    <a:schemeClr val="tx1"/>
                  </a:solidFill>
                  <a:latin typeface="Calibri" pitchFamily="34" charset="0"/>
                </a:rPr>
                <a:t>It is </a:t>
              </a:r>
              <a:r>
                <a:rPr lang="en-US" sz="2000" dirty="0">
                  <a:solidFill>
                    <a:schemeClr val="tx1"/>
                  </a:solidFill>
                  <a:latin typeface="Calibri" pitchFamily="34" charset="0"/>
                </a:rPr>
                <a:t>a logical abstraction of aggregated physical resources that are managed centrally. </a:t>
              </a:r>
              <a:endParaRPr lang="en-US" sz="2000" dirty="0">
                <a:solidFill>
                  <a:schemeClr val="tx1"/>
                </a:solidFill>
              </a:endParaRPr>
            </a:p>
          </p:txBody>
        </p:sp>
        <p:sp>
          <p:nvSpPr>
            <p:cNvPr id="11" name="Rounded Rectangle 4"/>
            <p:cNvSpPr/>
            <p:nvPr/>
          </p:nvSpPr>
          <p:spPr>
            <a:xfrm>
              <a:off x="756805" y="987552"/>
              <a:ext cx="1681596" cy="329184"/>
            </a:xfrm>
            <a:prstGeom prst="rect">
              <a:avLst/>
            </a:prstGeom>
          </p:spPr>
          <p:style>
            <a:lnRef idx="0">
              <a:schemeClr val="accent2"/>
            </a:lnRef>
            <a:fillRef idx="3">
              <a:schemeClr val="accent2"/>
            </a:fillRef>
            <a:effectRef idx="3">
              <a:schemeClr val="accent2"/>
            </a:effectRef>
            <a:fontRef idx="minor">
              <a:schemeClr val="lt1"/>
            </a:fontRef>
          </p:style>
          <p:txBody>
            <a:bodyPr lIns="101362" tIns="0" rIns="101362" bIns="0" spcCol="1270" anchor="ctr"/>
            <a:lstStyle/>
            <a:p>
              <a:pPr algn="ctr" defTabSz="800100">
                <a:lnSpc>
                  <a:spcPct val="90000"/>
                </a:lnSpc>
                <a:spcAft>
                  <a:spcPct val="35000"/>
                </a:spcAft>
                <a:defRPr/>
              </a:pPr>
              <a:r>
                <a:rPr lang="en-US" sz="1600" dirty="0" smtClean="0">
                  <a:solidFill>
                    <a:srgbClr val="FFFFFF"/>
                  </a:solidFill>
                  <a:latin typeface="Calibri" pitchFamily="34" charset="0"/>
                </a:rPr>
                <a:t>Resource pool</a:t>
              </a:r>
              <a:endParaRPr lang="en-US" sz="1600" dirty="0">
                <a:solidFill>
                  <a:srgbClr val="FFFFFF"/>
                </a:solidFill>
                <a:latin typeface="Calibri"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15"/>
          <p:cNvSpPr>
            <a:spLocks noChangeShapeType="1"/>
          </p:cNvSpPr>
          <p:nvPr/>
        </p:nvSpPr>
        <p:spPr bwMode="auto">
          <a:xfrm>
            <a:off x="5029201" y="2209801"/>
            <a:ext cx="3048000" cy="1219200"/>
          </a:xfrm>
          <a:prstGeom prst="line">
            <a:avLst/>
          </a:prstGeom>
          <a:noFill/>
          <a:ln w="38100">
            <a:solidFill>
              <a:srgbClr val="FF9900"/>
            </a:solidFill>
            <a:round/>
            <a:headEnd/>
            <a:tailEnd/>
          </a:ln>
        </p:spPr>
        <p:txBody>
          <a:bodyPr anchor="ctr"/>
          <a:lstStyle/>
          <a:p>
            <a:endParaRPr lang="en-US" sz="1600"/>
          </a:p>
        </p:txBody>
      </p:sp>
      <p:sp>
        <p:nvSpPr>
          <p:cNvPr id="78849" name="Title 6"/>
          <p:cNvSpPr>
            <a:spLocks noGrp="1"/>
          </p:cNvSpPr>
          <p:nvPr>
            <p:ph type="title"/>
          </p:nvPr>
        </p:nvSpPr>
        <p:spPr/>
        <p:txBody>
          <a:bodyPr/>
          <a:lstStyle/>
          <a:p>
            <a:r>
              <a:rPr lang="en-US" dirty="0" smtClean="0"/>
              <a:t>Resource Pool Example</a:t>
            </a:r>
          </a:p>
        </p:txBody>
      </p:sp>
      <p:sp>
        <p:nvSpPr>
          <p:cNvPr id="11"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sp>
        <p:nvSpPr>
          <p:cNvPr id="8" name="Slide Number Placeholder 5"/>
          <p:cNvSpPr>
            <a:spLocks noGrp="1"/>
          </p:cNvSpPr>
          <p:nvPr>
            <p:ph type="sldNum" sz="quarter" idx="11"/>
          </p:nvPr>
        </p:nvSpPr>
        <p:spPr/>
        <p:txBody>
          <a:bodyPr/>
          <a:lstStyle/>
          <a:p>
            <a:pPr>
              <a:defRPr/>
            </a:pPr>
            <a:fld id="{E5D9F43A-E2E0-40EB-B6B9-C022BDF90B8A}" type="slidenum">
              <a:rPr lang="en-US" smtClean="0">
                <a:solidFill>
                  <a:srgbClr val="000000">
                    <a:lumMod val="75000"/>
                    <a:lumOff val="25000"/>
                  </a:srgbClr>
                </a:solidFill>
              </a:rPr>
              <a:pPr>
                <a:defRPr/>
              </a:pPr>
              <a:t>25</a:t>
            </a:fld>
            <a:endParaRPr lang="en-US" dirty="0">
              <a:solidFill>
                <a:srgbClr val="000000">
                  <a:lumMod val="75000"/>
                  <a:lumOff val="25000"/>
                </a:srgbClr>
              </a:solidFill>
            </a:endParaRPr>
          </a:p>
        </p:txBody>
      </p:sp>
      <p:sp>
        <p:nvSpPr>
          <p:cNvPr id="35" name="Line 16"/>
          <p:cNvSpPr>
            <a:spLocks noChangeShapeType="1"/>
          </p:cNvSpPr>
          <p:nvPr/>
        </p:nvSpPr>
        <p:spPr bwMode="auto">
          <a:xfrm flipH="1">
            <a:off x="1208060" y="4047201"/>
            <a:ext cx="488114" cy="424752"/>
          </a:xfrm>
          <a:prstGeom prst="line">
            <a:avLst/>
          </a:prstGeom>
          <a:noFill/>
          <a:ln w="38100">
            <a:solidFill>
              <a:srgbClr val="FF9900"/>
            </a:solidFill>
            <a:round/>
            <a:headEnd/>
            <a:tailEnd/>
          </a:ln>
        </p:spPr>
        <p:txBody>
          <a:bodyPr anchor="ctr"/>
          <a:lstStyle/>
          <a:p>
            <a:endParaRPr lang="en-US" sz="1600">
              <a:latin typeface="Calibri" pitchFamily="34" charset="0"/>
            </a:endParaRPr>
          </a:p>
        </p:txBody>
      </p:sp>
      <p:sp>
        <p:nvSpPr>
          <p:cNvPr id="36" name="Line 17"/>
          <p:cNvSpPr>
            <a:spLocks noChangeShapeType="1"/>
          </p:cNvSpPr>
          <p:nvPr/>
        </p:nvSpPr>
        <p:spPr bwMode="auto">
          <a:xfrm>
            <a:off x="2208630" y="4026022"/>
            <a:ext cx="357439" cy="421222"/>
          </a:xfrm>
          <a:prstGeom prst="line">
            <a:avLst/>
          </a:prstGeom>
          <a:noFill/>
          <a:ln w="38100">
            <a:solidFill>
              <a:srgbClr val="FF9900"/>
            </a:solidFill>
            <a:round/>
            <a:headEnd/>
            <a:tailEnd/>
          </a:ln>
        </p:spPr>
        <p:txBody>
          <a:bodyPr anchor="ctr"/>
          <a:lstStyle/>
          <a:p>
            <a:endParaRPr lang="en-US" sz="1600">
              <a:latin typeface="Calibri" pitchFamily="34" charset="0"/>
            </a:endParaRPr>
          </a:p>
        </p:txBody>
      </p:sp>
      <p:sp>
        <p:nvSpPr>
          <p:cNvPr id="48" name="AutoShape 29"/>
          <p:cNvSpPr>
            <a:spLocks noChangeArrowheads="1"/>
          </p:cNvSpPr>
          <p:nvPr/>
        </p:nvSpPr>
        <p:spPr bwMode="auto">
          <a:xfrm>
            <a:off x="154604" y="4401452"/>
            <a:ext cx="1610751" cy="166819"/>
          </a:xfrm>
          <a:prstGeom prst="roundRect">
            <a:avLst>
              <a:gd name="adj" fmla="val 2447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sz="1600">
              <a:latin typeface="Calibri" pitchFamily="34" charset="0"/>
            </a:endParaRPr>
          </a:p>
        </p:txBody>
      </p:sp>
      <p:sp>
        <p:nvSpPr>
          <p:cNvPr id="49" name="AutoShape 30"/>
          <p:cNvSpPr>
            <a:spLocks noChangeArrowheads="1"/>
          </p:cNvSpPr>
          <p:nvPr/>
        </p:nvSpPr>
        <p:spPr bwMode="auto">
          <a:xfrm>
            <a:off x="152400" y="4383708"/>
            <a:ext cx="1610752" cy="699666"/>
          </a:xfrm>
          <a:prstGeom prst="roundRect">
            <a:avLst>
              <a:gd name="adj" fmla="val 8898"/>
            </a:avLst>
          </a:prstGeom>
          <a:noFill/>
          <a:ln w="9525">
            <a:solidFill>
              <a:srgbClr val="555555"/>
            </a:solidFill>
            <a:round/>
            <a:headEnd/>
            <a:tailEnd/>
          </a:ln>
        </p:spPr>
        <p:txBody>
          <a:bodyPr wrap="none" anchor="ctr"/>
          <a:lstStyle/>
          <a:p>
            <a:endParaRPr lang="en-US" sz="1600">
              <a:latin typeface="Calibri" pitchFamily="34" charset="0"/>
            </a:endParaRPr>
          </a:p>
        </p:txBody>
      </p:sp>
      <p:sp>
        <p:nvSpPr>
          <p:cNvPr id="50" name="Text Box 31"/>
          <p:cNvSpPr txBox="1">
            <a:spLocks noChangeArrowheads="1"/>
          </p:cNvSpPr>
          <p:nvPr/>
        </p:nvSpPr>
        <p:spPr bwMode="gray">
          <a:xfrm>
            <a:off x="165621" y="4395045"/>
            <a:ext cx="1593124" cy="723275"/>
          </a:xfrm>
          <a:prstGeom prst="rect">
            <a:avLst/>
          </a:prstGeom>
          <a:noFill/>
          <a:ln w="9525">
            <a:noFill/>
            <a:miter lim="800000"/>
            <a:headEnd/>
            <a:tailEnd/>
          </a:ln>
        </p:spPr>
        <p:txBody>
          <a:bodyPr tIns="0">
            <a:spAutoFit/>
          </a:bodyPr>
          <a:lstStyle/>
          <a:p>
            <a:pPr algn="ctr">
              <a:buClr>
                <a:schemeClr val="tx2"/>
              </a:buClr>
              <a:buSzPct val="80000"/>
              <a:buFontTx/>
              <a:buNone/>
            </a:pPr>
            <a:r>
              <a:rPr lang="en-US" sz="1100" b="1" dirty="0" smtClean="0">
                <a:solidFill>
                  <a:schemeClr val="bg1"/>
                </a:solidFill>
                <a:latin typeface="Calibri" pitchFamily="34" charset="0"/>
              </a:rPr>
              <a:t>Engineering-Test VM</a:t>
            </a:r>
          </a:p>
          <a:p>
            <a:pPr algn="ctr">
              <a:buClr>
                <a:schemeClr val="tx2"/>
              </a:buClr>
              <a:buSzPct val="80000"/>
              <a:buFontTx/>
              <a:buNone/>
            </a:pPr>
            <a:endParaRPr lang="en-US" sz="1100" b="1" dirty="0">
              <a:solidFill>
                <a:schemeClr val="bg1"/>
              </a:solidFill>
              <a:latin typeface="Calibri" pitchFamily="34" charset="0"/>
            </a:endParaRPr>
          </a:p>
          <a:p>
            <a:pPr algn="ctr">
              <a:buClr>
                <a:schemeClr val="tx2"/>
              </a:buClr>
              <a:buSzPct val="80000"/>
              <a:buFontTx/>
              <a:buNone/>
            </a:pPr>
            <a:r>
              <a:rPr lang="en-US" sz="1100" b="1" dirty="0" smtClean="0">
                <a:solidFill>
                  <a:srgbClr val="555555"/>
                </a:solidFill>
                <a:latin typeface="Calibri" pitchFamily="34" charset="0"/>
              </a:rPr>
              <a:t>CPU = 500 MHz</a:t>
            </a:r>
          </a:p>
          <a:p>
            <a:pPr algn="ctr">
              <a:buClr>
                <a:schemeClr val="tx2"/>
              </a:buClr>
              <a:buSzPct val="80000"/>
              <a:buFontTx/>
              <a:buNone/>
            </a:pPr>
            <a:r>
              <a:rPr lang="en-US" sz="1100" b="1" dirty="0" smtClean="0">
                <a:solidFill>
                  <a:srgbClr val="555555"/>
                </a:solidFill>
                <a:latin typeface="Calibri" pitchFamily="34" charset="0"/>
              </a:rPr>
              <a:t>Memory = 1GB</a:t>
            </a:r>
            <a:endParaRPr lang="en-US" sz="1100" b="1" dirty="0">
              <a:solidFill>
                <a:schemeClr val="accent2"/>
              </a:solidFill>
              <a:latin typeface="Calibri" pitchFamily="34" charset="0"/>
            </a:endParaRPr>
          </a:p>
        </p:txBody>
      </p:sp>
      <p:sp>
        <p:nvSpPr>
          <p:cNvPr id="70" name="Rectangle 4"/>
          <p:cNvSpPr>
            <a:spLocks noChangeArrowheads="1"/>
          </p:cNvSpPr>
          <p:nvPr/>
        </p:nvSpPr>
        <p:spPr bwMode="white">
          <a:xfrm>
            <a:off x="1471975" y="3913068"/>
            <a:ext cx="894236" cy="136485"/>
          </a:xfrm>
          <a:prstGeom prst="rect">
            <a:avLst/>
          </a:prstGeom>
          <a:solidFill>
            <a:schemeClr val="bg1"/>
          </a:solidFill>
          <a:ln w="9525">
            <a:noFill/>
            <a:miter lim="800000"/>
            <a:headEnd/>
            <a:tailEnd/>
          </a:ln>
        </p:spPr>
        <p:txBody>
          <a:bodyPr wrap="none" anchor="ctr"/>
          <a:lstStyle/>
          <a:p>
            <a:endParaRPr lang="en-US" sz="1600">
              <a:latin typeface="Calibri" pitchFamily="34" charset="0"/>
            </a:endParaRPr>
          </a:p>
        </p:txBody>
      </p:sp>
      <p:sp>
        <p:nvSpPr>
          <p:cNvPr id="30" name="Line 2"/>
          <p:cNvSpPr>
            <a:spLocks noChangeShapeType="1"/>
          </p:cNvSpPr>
          <p:nvPr/>
        </p:nvSpPr>
        <p:spPr bwMode="auto">
          <a:xfrm flipH="1">
            <a:off x="4252049" y="4060306"/>
            <a:ext cx="521424" cy="442401"/>
          </a:xfrm>
          <a:prstGeom prst="line">
            <a:avLst/>
          </a:prstGeom>
          <a:noFill/>
          <a:ln w="38100">
            <a:solidFill>
              <a:srgbClr val="FF9900"/>
            </a:solidFill>
            <a:round/>
            <a:headEnd/>
            <a:tailEnd/>
          </a:ln>
        </p:spPr>
        <p:txBody>
          <a:bodyPr anchor="ctr"/>
          <a:lstStyle/>
          <a:p>
            <a:endParaRPr lang="en-US" sz="1600">
              <a:latin typeface="Calibri" pitchFamily="34" charset="0"/>
            </a:endParaRPr>
          </a:p>
        </p:txBody>
      </p:sp>
      <p:sp>
        <p:nvSpPr>
          <p:cNvPr id="31" name="Line 3"/>
          <p:cNvSpPr>
            <a:spLocks noChangeShapeType="1"/>
          </p:cNvSpPr>
          <p:nvPr/>
        </p:nvSpPr>
        <p:spPr bwMode="auto">
          <a:xfrm>
            <a:off x="5544720" y="4049554"/>
            <a:ext cx="388185" cy="438872"/>
          </a:xfrm>
          <a:prstGeom prst="line">
            <a:avLst/>
          </a:prstGeom>
          <a:noFill/>
          <a:ln w="38100">
            <a:solidFill>
              <a:srgbClr val="FF9900"/>
            </a:solidFill>
            <a:round/>
            <a:headEnd/>
            <a:tailEnd/>
          </a:ln>
        </p:spPr>
        <p:txBody>
          <a:bodyPr anchor="ctr"/>
          <a:lstStyle/>
          <a:p>
            <a:endParaRPr lang="en-US" sz="1600">
              <a:latin typeface="Calibri" pitchFamily="34" charset="0"/>
            </a:endParaRPr>
          </a:p>
        </p:txBody>
      </p:sp>
      <p:sp>
        <p:nvSpPr>
          <p:cNvPr id="33" name="Line 14"/>
          <p:cNvSpPr>
            <a:spLocks noChangeShapeType="1"/>
          </p:cNvSpPr>
          <p:nvPr/>
        </p:nvSpPr>
        <p:spPr bwMode="auto">
          <a:xfrm flipH="1">
            <a:off x="4788847" y="2133600"/>
            <a:ext cx="11753" cy="1113839"/>
          </a:xfrm>
          <a:prstGeom prst="line">
            <a:avLst/>
          </a:prstGeom>
          <a:noFill/>
          <a:ln w="38100">
            <a:solidFill>
              <a:srgbClr val="FF9900"/>
            </a:solidFill>
            <a:round/>
            <a:headEnd/>
            <a:tailEnd/>
          </a:ln>
        </p:spPr>
        <p:txBody>
          <a:bodyPr anchor="ctr"/>
          <a:lstStyle/>
          <a:p>
            <a:endParaRPr lang="en-US" sz="1600"/>
          </a:p>
        </p:txBody>
      </p:sp>
      <p:sp>
        <p:nvSpPr>
          <p:cNvPr id="34" name="Line 15"/>
          <p:cNvSpPr>
            <a:spLocks noChangeShapeType="1"/>
          </p:cNvSpPr>
          <p:nvPr/>
        </p:nvSpPr>
        <p:spPr bwMode="auto">
          <a:xfrm flipH="1">
            <a:off x="2253469" y="2209801"/>
            <a:ext cx="2394730" cy="1075290"/>
          </a:xfrm>
          <a:prstGeom prst="line">
            <a:avLst/>
          </a:prstGeom>
          <a:noFill/>
          <a:ln w="38100">
            <a:solidFill>
              <a:srgbClr val="FF9900"/>
            </a:solidFill>
            <a:round/>
            <a:headEnd/>
            <a:tailEnd/>
          </a:ln>
        </p:spPr>
        <p:txBody>
          <a:bodyPr anchor="ctr"/>
          <a:lstStyle/>
          <a:p>
            <a:endParaRPr lang="en-US" sz="1600"/>
          </a:p>
        </p:txBody>
      </p:sp>
      <p:sp>
        <p:nvSpPr>
          <p:cNvPr id="38" name="Text Box 19"/>
          <p:cNvSpPr txBox="1">
            <a:spLocks noChangeArrowheads="1"/>
          </p:cNvSpPr>
          <p:nvPr/>
        </p:nvSpPr>
        <p:spPr bwMode="auto">
          <a:xfrm>
            <a:off x="5299743" y="1236230"/>
            <a:ext cx="3240004" cy="759567"/>
          </a:xfrm>
          <a:prstGeom prst="rect">
            <a:avLst/>
          </a:prstGeom>
          <a:noFill/>
          <a:ln w="9525">
            <a:noFill/>
            <a:miter lim="800000"/>
            <a:headEnd/>
            <a:tailEnd/>
          </a:ln>
        </p:spPr>
        <p:txBody>
          <a:bodyPr wrap="square">
            <a:spAutoFit/>
          </a:bodyPr>
          <a:lstStyle/>
          <a:p>
            <a:pPr>
              <a:spcBef>
                <a:spcPct val="0"/>
              </a:spcBef>
              <a:buClr>
                <a:schemeClr val="tx2"/>
              </a:buClr>
              <a:buSzPct val="80000"/>
              <a:buFontTx/>
              <a:buNone/>
            </a:pPr>
            <a:r>
              <a:rPr lang="en-US" sz="1200" b="1" dirty="0" smtClean="0">
                <a:solidFill>
                  <a:srgbClr val="555555"/>
                </a:solidFill>
                <a:latin typeface="Calibri" pitchFamily="34" charset="0"/>
              </a:rPr>
              <a:t>Standalone Physical Machine – Machine 1</a:t>
            </a:r>
            <a:endParaRPr lang="en-US" sz="1200" dirty="0">
              <a:solidFill>
                <a:srgbClr val="555555"/>
              </a:solidFill>
              <a:latin typeface="Calibri" pitchFamily="34" charset="0"/>
            </a:endParaRPr>
          </a:p>
          <a:p>
            <a:pPr>
              <a:lnSpc>
                <a:spcPct val="87000"/>
              </a:lnSpc>
              <a:spcBef>
                <a:spcPct val="0"/>
              </a:spcBef>
              <a:buClr>
                <a:schemeClr val="tx2"/>
              </a:buClr>
              <a:buSzPct val="80000"/>
              <a:buFontTx/>
              <a:buNone/>
            </a:pPr>
            <a:r>
              <a:rPr lang="en-US" sz="1200" dirty="0" smtClean="0">
                <a:solidFill>
                  <a:srgbClr val="555555"/>
                </a:solidFill>
                <a:latin typeface="Calibri" pitchFamily="34" charset="0"/>
              </a:rPr>
              <a:t>Parent Pool</a:t>
            </a:r>
          </a:p>
          <a:p>
            <a:pPr>
              <a:lnSpc>
                <a:spcPct val="87000"/>
              </a:lnSpc>
              <a:spcBef>
                <a:spcPct val="0"/>
              </a:spcBef>
              <a:buClr>
                <a:schemeClr val="tx2"/>
              </a:buClr>
              <a:buSzPct val="80000"/>
              <a:buFontTx/>
              <a:buNone/>
            </a:pPr>
            <a:r>
              <a:rPr lang="en-US" sz="1200" b="1" dirty="0" smtClean="0">
                <a:solidFill>
                  <a:srgbClr val="555555"/>
                </a:solidFill>
                <a:latin typeface="Calibri" pitchFamily="34" charset="0"/>
              </a:rPr>
              <a:t>CPU = 3000 MHz</a:t>
            </a:r>
          </a:p>
          <a:p>
            <a:pPr>
              <a:lnSpc>
                <a:spcPct val="87000"/>
              </a:lnSpc>
              <a:spcBef>
                <a:spcPct val="0"/>
              </a:spcBef>
              <a:buClr>
                <a:schemeClr val="tx2"/>
              </a:buClr>
              <a:buSzPct val="80000"/>
              <a:buFontTx/>
              <a:buNone/>
            </a:pPr>
            <a:r>
              <a:rPr lang="en-US" sz="1200" b="1" dirty="0" smtClean="0">
                <a:solidFill>
                  <a:srgbClr val="555555"/>
                </a:solidFill>
                <a:latin typeface="Calibri" pitchFamily="34" charset="0"/>
              </a:rPr>
              <a:t>Memory = 6GB</a:t>
            </a:r>
            <a:endParaRPr lang="en-US" sz="1200" b="1" dirty="0">
              <a:solidFill>
                <a:srgbClr val="555555"/>
              </a:solidFill>
              <a:latin typeface="Calibri" pitchFamily="34" charset="0"/>
            </a:endParaRPr>
          </a:p>
        </p:txBody>
      </p:sp>
      <p:sp>
        <p:nvSpPr>
          <p:cNvPr id="40" name="AutoShape 21"/>
          <p:cNvSpPr>
            <a:spLocks noChangeArrowheads="1"/>
          </p:cNvSpPr>
          <p:nvPr/>
        </p:nvSpPr>
        <p:spPr bwMode="auto">
          <a:xfrm>
            <a:off x="884393" y="3246993"/>
            <a:ext cx="2091533" cy="198567"/>
          </a:xfrm>
          <a:prstGeom prst="roundRect">
            <a:avLst>
              <a:gd name="adj" fmla="val 27273"/>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sz="1600">
              <a:latin typeface="Calibri" pitchFamily="34" charset="0"/>
            </a:endParaRPr>
          </a:p>
        </p:txBody>
      </p:sp>
      <p:sp>
        <p:nvSpPr>
          <p:cNvPr id="41" name="AutoShape 22"/>
          <p:cNvSpPr>
            <a:spLocks noChangeArrowheads="1"/>
          </p:cNvSpPr>
          <p:nvPr/>
        </p:nvSpPr>
        <p:spPr bwMode="auto">
          <a:xfrm>
            <a:off x="890337" y="3245085"/>
            <a:ext cx="2095139" cy="824817"/>
          </a:xfrm>
          <a:prstGeom prst="roundRect">
            <a:avLst>
              <a:gd name="adj" fmla="val 8898"/>
            </a:avLst>
          </a:prstGeom>
          <a:noFill/>
          <a:ln w="9525">
            <a:solidFill>
              <a:srgbClr val="555555"/>
            </a:solidFill>
            <a:round/>
            <a:headEnd/>
            <a:tailEnd/>
          </a:ln>
        </p:spPr>
        <p:txBody>
          <a:bodyPr wrap="none" anchor="ctr"/>
          <a:lstStyle/>
          <a:p>
            <a:endParaRPr lang="en-US" sz="1600">
              <a:latin typeface="Calibri" pitchFamily="34" charset="0"/>
            </a:endParaRPr>
          </a:p>
        </p:txBody>
      </p:sp>
      <p:sp>
        <p:nvSpPr>
          <p:cNvPr id="42" name="Text Box 23"/>
          <p:cNvSpPr txBox="1">
            <a:spLocks noChangeArrowheads="1"/>
          </p:cNvSpPr>
          <p:nvPr/>
        </p:nvSpPr>
        <p:spPr bwMode="gray">
          <a:xfrm>
            <a:off x="904761" y="3260359"/>
            <a:ext cx="2087926" cy="830997"/>
          </a:xfrm>
          <a:prstGeom prst="rect">
            <a:avLst/>
          </a:prstGeom>
          <a:noFill/>
          <a:ln w="9525">
            <a:noFill/>
            <a:miter lim="800000"/>
            <a:headEnd/>
            <a:tailEnd/>
          </a:ln>
        </p:spPr>
        <p:txBody>
          <a:bodyPr tIns="0">
            <a:spAutoFit/>
          </a:bodyPr>
          <a:lstStyle/>
          <a:p>
            <a:pPr algn="ctr">
              <a:spcBef>
                <a:spcPct val="0"/>
              </a:spcBef>
              <a:buClr>
                <a:schemeClr val="tx2"/>
              </a:buClr>
              <a:buSzPct val="80000"/>
              <a:buFontTx/>
              <a:buNone/>
            </a:pPr>
            <a:r>
              <a:rPr lang="en-US" sz="1200" b="1" dirty="0" smtClean="0">
                <a:solidFill>
                  <a:schemeClr val="bg1"/>
                </a:solidFill>
                <a:latin typeface="Calibri" pitchFamily="34" charset="0"/>
              </a:rPr>
              <a:t>Engineering Pool (Child Pool)</a:t>
            </a:r>
            <a:endParaRPr lang="en-US" sz="1100" b="1" dirty="0">
              <a:solidFill>
                <a:schemeClr val="bg1"/>
              </a:solidFill>
              <a:latin typeface="Calibri" pitchFamily="34" charset="0"/>
            </a:endParaRPr>
          </a:p>
          <a:p>
            <a:pPr>
              <a:buClr>
                <a:schemeClr val="tx2"/>
              </a:buClr>
              <a:buSzPct val="80000"/>
              <a:buFontTx/>
              <a:buNone/>
            </a:pPr>
            <a:endParaRPr lang="en-US" sz="1100" b="1" dirty="0" smtClean="0">
              <a:solidFill>
                <a:srgbClr val="555555"/>
              </a:solidFill>
              <a:latin typeface="Calibri" pitchFamily="34" charset="0"/>
            </a:endParaRPr>
          </a:p>
          <a:p>
            <a:pPr algn="ctr">
              <a:buClr>
                <a:schemeClr val="tx2"/>
              </a:buClr>
              <a:buSzPct val="80000"/>
              <a:buFontTx/>
              <a:buNone/>
            </a:pPr>
            <a:r>
              <a:rPr lang="en-US" sz="1400" b="1" dirty="0" smtClean="0">
                <a:solidFill>
                  <a:srgbClr val="555555"/>
                </a:solidFill>
                <a:latin typeface="Calibri" pitchFamily="34" charset="0"/>
              </a:rPr>
              <a:t>CPU = 1000 MHz</a:t>
            </a:r>
          </a:p>
          <a:p>
            <a:pPr algn="ctr">
              <a:buClr>
                <a:schemeClr val="tx2"/>
              </a:buClr>
              <a:buSzPct val="80000"/>
              <a:buFontTx/>
              <a:buNone/>
            </a:pPr>
            <a:r>
              <a:rPr lang="en-US" sz="1400" b="1" dirty="0" smtClean="0">
                <a:solidFill>
                  <a:srgbClr val="555555"/>
                </a:solidFill>
                <a:latin typeface="Calibri" pitchFamily="34" charset="0"/>
              </a:rPr>
              <a:t>Memory = 2GB</a:t>
            </a:r>
            <a:endParaRPr lang="en-US" sz="1400" b="1" dirty="0">
              <a:solidFill>
                <a:schemeClr val="accent2"/>
              </a:solidFill>
              <a:latin typeface="Calibri" pitchFamily="34" charset="0"/>
            </a:endParaRPr>
          </a:p>
        </p:txBody>
      </p:sp>
      <p:pic>
        <p:nvPicPr>
          <p:cNvPr id="12" name="Picture 11" descr="Host.png"/>
          <p:cNvPicPr>
            <a:picLocks noChangeAspect="1"/>
          </p:cNvPicPr>
          <p:nvPr/>
        </p:nvPicPr>
        <p:blipFill>
          <a:blip r:embed="rId3" cstate="print"/>
          <a:stretch>
            <a:fillRect/>
          </a:stretch>
        </p:blipFill>
        <p:spPr>
          <a:xfrm>
            <a:off x="4419600" y="1066800"/>
            <a:ext cx="860926" cy="1256874"/>
          </a:xfrm>
          <a:prstGeom prst="rect">
            <a:avLst/>
          </a:prstGeom>
        </p:spPr>
      </p:pic>
      <p:sp>
        <p:nvSpPr>
          <p:cNvPr id="67" name="AutoShape 21"/>
          <p:cNvSpPr>
            <a:spLocks noChangeArrowheads="1"/>
          </p:cNvSpPr>
          <p:nvPr/>
        </p:nvSpPr>
        <p:spPr bwMode="auto">
          <a:xfrm>
            <a:off x="4009095" y="3250361"/>
            <a:ext cx="2091533" cy="198567"/>
          </a:xfrm>
          <a:prstGeom prst="roundRect">
            <a:avLst>
              <a:gd name="adj" fmla="val 27273"/>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sz="1600">
              <a:latin typeface="Calibri" pitchFamily="34" charset="0"/>
            </a:endParaRPr>
          </a:p>
        </p:txBody>
      </p:sp>
      <p:sp>
        <p:nvSpPr>
          <p:cNvPr id="68" name="AutoShape 22"/>
          <p:cNvSpPr>
            <a:spLocks noChangeArrowheads="1"/>
          </p:cNvSpPr>
          <p:nvPr/>
        </p:nvSpPr>
        <p:spPr bwMode="auto">
          <a:xfrm>
            <a:off x="4015039" y="3238026"/>
            <a:ext cx="2095139" cy="824817"/>
          </a:xfrm>
          <a:prstGeom prst="roundRect">
            <a:avLst>
              <a:gd name="adj" fmla="val 8898"/>
            </a:avLst>
          </a:prstGeom>
          <a:noFill/>
          <a:ln w="9525">
            <a:solidFill>
              <a:srgbClr val="555555"/>
            </a:solidFill>
            <a:round/>
            <a:headEnd/>
            <a:tailEnd/>
          </a:ln>
        </p:spPr>
        <p:txBody>
          <a:bodyPr wrap="none" anchor="ctr"/>
          <a:lstStyle/>
          <a:p>
            <a:endParaRPr lang="en-US" sz="1600">
              <a:latin typeface="Calibri" pitchFamily="34" charset="0"/>
            </a:endParaRPr>
          </a:p>
        </p:txBody>
      </p:sp>
      <p:sp>
        <p:nvSpPr>
          <p:cNvPr id="69" name="Text Box 23"/>
          <p:cNvSpPr txBox="1">
            <a:spLocks noChangeArrowheads="1"/>
          </p:cNvSpPr>
          <p:nvPr/>
        </p:nvSpPr>
        <p:spPr bwMode="gray">
          <a:xfrm>
            <a:off x="4029463" y="3253301"/>
            <a:ext cx="2087926" cy="830997"/>
          </a:xfrm>
          <a:prstGeom prst="rect">
            <a:avLst/>
          </a:prstGeom>
          <a:noFill/>
          <a:ln w="9525">
            <a:noFill/>
            <a:miter lim="800000"/>
            <a:headEnd/>
            <a:tailEnd/>
          </a:ln>
        </p:spPr>
        <p:txBody>
          <a:bodyPr tIns="0">
            <a:spAutoFit/>
          </a:bodyPr>
          <a:lstStyle/>
          <a:p>
            <a:pPr algn="ctr">
              <a:buClr>
                <a:schemeClr val="tx2"/>
              </a:buClr>
              <a:buSzPct val="80000"/>
            </a:pPr>
            <a:r>
              <a:rPr lang="en-US" sz="1200" b="1" dirty="0" smtClean="0">
                <a:solidFill>
                  <a:schemeClr val="bg1"/>
                </a:solidFill>
                <a:latin typeface="Calibri" pitchFamily="34" charset="0"/>
              </a:rPr>
              <a:t>Finance Pool (Child Pool)</a:t>
            </a:r>
            <a:endParaRPr lang="en-US" sz="1200" b="1" dirty="0">
              <a:solidFill>
                <a:schemeClr val="bg1"/>
              </a:solidFill>
              <a:latin typeface="Calibri" pitchFamily="34" charset="0"/>
            </a:endParaRPr>
          </a:p>
          <a:p>
            <a:pPr>
              <a:buClr>
                <a:schemeClr val="tx2"/>
              </a:buClr>
              <a:buSzPct val="80000"/>
              <a:buFontTx/>
              <a:buNone/>
            </a:pPr>
            <a:endParaRPr lang="en-US" sz="1100" b="1" dirty="0" smtClean="0">
              <a:solidFill>
                <a:srgbClr val="555555"/>
              </a:solidFill>
              <a:latin typeface="Calibri" pitchFamily="34" charset="0"/>
            </a:endParaRPr>
          </a:p>
          <a:p>
            <a:pPr algn="ctr">
              <a:buClr>
                <a:schemeClr val="tx2"/>
              </a:buClr>
              <a:buSzPct val="80000"/>
              <a:buFontTx/>
              <a:buNone/>
            </a:pPr>
            <a:r>
              <a:rPr lang="en-US" sz="1400" b="1" dirty="0" smtClean="0">
                <a:solidFill>
                  <a:srgbClr val="555555"/>
                </a:solidFill>
                <a:latin typeface="Calibri" pitchFamily="34" charset="0"/>
              </a:rPr>
              <a:t>CPU = 1000 MHz</a:t>
            </a:r>
            <a:endParaRPr lang="en-US" sz="1400" b="1" dirty="0">
              <a:solidFill>
                <a:schemeClr val="accent2"/>
              </a:solidFill>
              <a:latin typeface="Calibri" pitchFamily="34" charset="0"/>
            </a:endParaRPr>
          </a:p>
          <a:p>
            <a:pPr algn="ctr">
              <a:spcBef>
                <a:spcPct val="0"/>
              </a:spcBef>
              <a:buClr>
                <a:schemeClr val="tx2"/>
              </a:buClr>
              <a:buSzPct val="80000"/>
              <a:buFontTx/>
              <a:buNone/>
            </a:pPr>
            <a:r>
              <a:rPr lang="en-US" sz="1400" b="1" dirty="0" smtClean="0">
                <a:solidFill>
                  <a:srgbClr val="555555"/>
                </a:solidFill>
                <a:latin typeface="Calibri" pitchFamily="34" charset="0"/>
              </a:rPr>
              <a:t>Memory = 2GB</a:t>
            </a:r>
            <a:endParaRPr lang="en-US" sz="1400" b="1" dirty="0">
              <a:solidFill>
                <a:srgbClr val="555555"/>
              </a:solidFill>
              <a:latin typeface="Calibri" pitchFamily="34" charset="0"/>
            </a:endParaRPr>
          </a:p>
        </p:txBody>
      </p:sp>
      <p:sp>
        <p:nvSpPr>
          <p:cNvPr id="74" name="AutoShape 29"/>
          <p:cNvSpPr>
            <a:spLocks noChangeArrowheads="1"/>
          </p:cNvSpPr>
          <p:nvPr/>
        </p:nvSpPr>
        <p:spPr bwMode="auto">
          <a:xfrm>
            <a:off x="1876457" y="4395369"/>
            <a:ext cx="1610751" cy="166819"/>
          </a:xfrm>
          <a:prstGeom prst="roundRect">
            <a:avLst>
              <a:gd name="adj" fmla="val 2447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sz="1600">
              <a:latin typeface="Calibri" pitchFamily="34" charset="0"/>
            </a:endParaRPr>
          </a:p>
        </p:txBody>
      </p:sp>
      <p:sp>
        <p:nvSpPr>
          <p:cNvPr id="75" name="AutoShape 30"/>
          <p:cNvSpPr>
            <a:spLocks noChangeArrowheads="1"/>
          </p:cNvSpPr>
          <p:nvPr/>
        </p:nvSpPr>
        <p:spPr bwMode="auto">
          <a:xfrm>
            <a:off x="1874253" y="4391666"/>
            <a:ext cx="1610752" cy="699666"/>
          </a:xfrm>
          <a:prstGeom prst="roundRect">
            <a:avLst>
              <a:gd name="adj" fmla="val 8898"/>
            </a:avLst>
          </a:prstGeom>
          <a:noFill/>
          <a:ln w="9525">
            <a:solidFill>
              <a:srgbClr val="555555"/>
            </a:solidFill>
            <a:round/>
            <a:headEnd/>
            <a:tailEnd/>
          </a:ln>
        </p:spPr>
        <p:txBody>
          <a:bodyPr wrap="none" anchor="ctr"/>
          <a:lstStyle/>
          <a:p>
            <a:endParaRPr lang="en-US" sz="1600">
              <a:latin typeface="Calibri" pitchFamily="34" charset="0"/>
            </a:endParaRPr>
          </a:p>
        </p:txBody>
      </p:sp>
      <p:sp>
        <p:nvSpPr>
          <p:cNvPr id="76" name="Text Box 31"/>
          <p:cNvSpPr txBox="1">
            <a:spLocks noChangeArrowheads="1"/>
          </p:cNvSpPr>
          <p:nvPr/>
        </p:nvSpPr>
        <p:spPr bwMode="gray">
          <a:xfrm>
            <a:off x="1887473" y="4403001"/>
            <a:ext cx="1593124" cy="723275"/>
          </a:xfrm>
          <a:prstGeom prst="rect">
            <a:avLst/>
          </a:prstGeom>
          <a:noFill/>
          <a:ln w="9525">
            <a:noFill/>
            <a:miter lim="800000"/>
            <a:headEnd/>
            <a:tailEnd/>
          </a:ln>
        </p:spPr>
        <p:txBody>
          <a:bodyPr wrap="square" tIns="0">
            <a:spAutoFit/>
          </a:bodyPr>
          <a:lstStyle/>
          <a:p>
            <a:pPr algn="ctr">
              <a:buClr>
                <a:schemeClr val="tx2"/>
              </a:buClr>
              <a:buSzPct val="80000"/>
              <a:buFontTx/>
              <a:buNone/>
            </a:pPr>
            <a:r>
              <a:rPr lang="en-US" sz="1100" b="1" dirty="0" smtClean="0">
                <a:solidFill>
                  <a:schemeClr val="bg1"/>
                </a:solidFill>
                <a:latin typeface="Calibri" pitchFamily="34" charset="0"/>
              </a:rPr>
              <a:t>Engineering-Production VM</a:t>
            </a:r>
            <a:endParaRPr lang="en-US" sz="1100" b="1" dirty="0">
              <a:solidFill>
                <a:schemeClr val="bg1"/>
              </a:solidFill>
              <a:latin typeface="Calibri" pitchFamily="34" charset="0"/>
            </a:endParaRPr>
          </a:p>
          <a:p>
            <a:pPr algn="ctr">
              <a:buClr>
                <a:schemeClr val="tx2"/>
              </a:buClr>
              <a:buSzPct val="80000"/>
              <a:buFontTx/>
              <a:buNone/>
            </a:pPr>
            <a:r>
              <a:rPr lang="en-US" sz="1100" b="1" dirty="0" smtClean="0">
                <a:solidFill>
                  <a:srgbClr val="555555"/>
                </a:solidFill>
                <a:latin typeface="Calibri" pitchFamily="34" charset="0"/>
              </a:rPr>
              <a:t>CPU = 500 MHz</a:t>
            </a:r>
          </a:p>
          <a:p>
            <a:pPr algn="ctr">
              <a:buClr>
                <a:schemeClr val="tx2"/>
              </a:buClr>
              <a:buSzPct val="80000"/>
              <a:buFontTx/>
              <a:buNone/>
            </a:pPr>
            <a:r>
              <a:rPr lang="en-US" sz="1100" b="1" dirty="0" smtClean="0">
                <a:solidFill>
                  <a:srgbClr val="555555"/>
                </a:solidFill>
                <a:latin typeface="Calibri" pitchFamily="34" charset="0"/>
              </a:rPr>
              <a:t>Memory = 1GB</a:t>
            </a:r>
            <a:endParaRPr lang="en-US" sz="1100" b="1" dirty="0">
              <a:solidFill>
                <a:schemeClr val="accent2"/>
              </a:solidFill>
              <a:latin typeface="Calibri" pitchFamily="34" charset="0"/>
            </a:endParaRPr>
          </a:p>
        </p:txBody>
      </p:sp>
      <p:sp>
        <p:nvSpPr>
          <p:cNvPr id="77" name="AutoShape 29"/>
          <p:cNvSpPr>
            <a:spLocks noChangeArrowheads="1"/>
          </p:cNvSpPr>
          <p:nvPr/>
        </p:nvSpPr>
        <p:spPr bwMode="auto">
          <a:xfrm>
            <a:off x="3707207" y="4374878"/>
            <a:ext cx="1610751" cy="166819"/>
          </a:xfrm>
          <a:prstGeom prst="roundRect">
            <a:avLst>
              <a:gd name="adj" fmla="val 24477"/>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sz="1600">
              <a:latin typeface="Calibri" pitchFamily="34" charset="0"/>
            </a:endParaRPr>
          </a:p>
        </p:txBody>
      </p:sp>
      <p:sp>
        <p:nvSpPr>
          <p:cNvPr id="78" name="AutoShape 30"/>
          <p:cNvSpPr>
            <a:spLocks noChangeArrowheads="1"/>
          </p:cNvSpPr>
          <p:nvPr/>
        </p:nvSpPr>
        <p:spPr bwMode="auto">
          <a:xfrm>
            <a:off x="3705003" y="4367561"/>
            <a:ext cx="1610752" cy="699666"/>
          </a:xfrm>
          <a:prstGeom prst="roundRect">
            <a:avLst>
              <a:gd name="adj" fmla="val 8898"/>
            </a:avLst>
          </a:prstGeom>
          <a:noFill/>
          <a:ln w="9525">
            <a:solidFill>
              <a:srgbClr val="555555"/>
            </a:solidFill>
            <a:round/>
            <a:headEnd/>
            <a:tailEnd/>
          </a:ln>
        </p:spPr>
        <p:txBody>
          <a:bodyPr wrap="none" anchor="ctr"/>
          <a:lstStyle/>
          <a:p>
            <a:endParaRPr lang="en-US" sz="1600">
              <a:latin typeface="Calibri" pitchFamily="34" charset="0"/>
            </a:endParaRPr>
          </a:p>
        </p:txBody>
      </p:sp>
      <p:sp>
        <p:nvSpPr>
          <p:cNvPr id="79" name="Text Box 31"/>
          <p:cNvSpPr txBox="1">
            <a:spLocks noChangeArrowheads="1"/>
          </p:cNvSpPr>
          <p:nvPr/>
        </p:nvSpPr>
        <p:spPr bwMode="gray">
          <a:xfrm>
            <a:off x="3718223" y="4378898"/>
            <a:ext cx="1593124" cy="723275"/>
          </a:xfrm>
          <a:prstGeom prst="rect">
            <a:avLst/>
          </a:prstGeom>
          <a:noFill/>
          <a:ln w="9525">
            <a:noFill/>
            <a:miter lim="800000"/>
            <a:headEnd/>
            <a:tailEnd/>
          </a:ln>
        </p:spPr>
        <p:txBody>
          <a:bodyPr tIns="0">
            <a:spAutoFit/>
          </a:bodyPr>
          <a:lstStyle/>
          <a:p>
            <a:pPr algn="ctr">
              <a:buClr>
                <a:schemeClr val="tx2"/>
              </a:buClr>
              <a:buSzPct val="80000"/>
              <a:buFontTx/>
              <a:buNone/>
            </a:pPr>
            <a:r>
              <a:rPr lang="en-US" sz="1100" b="1" dirty="0" smtClean="0">
                <a:solidFill>
                  <a:schemeClr val="bg1"/>
                </a:solidFill>
                <a:latin typeface="Calibri" pitchFamily="34" charset="0"/>
              </a:rPr>
              <a:t>Finance-Test VM</a:t>
            </a:r>
          </a:p>
          <a:p>
            <a:pPr algn="ctr">
              <a:buClr>
                <a:schemeClr val="tx2"/>
              </a:buClr>
              <a:buSzPct val="80000"/>
              <a:buFontTx/>
              <a:buNone/>
            </a:pPr>
            <a:endParaRPr lang="en-US" sz="1100" b="1" dirty="0">
              <a:solidFill>
                <a:schemeClr val="bg1"/>
              </a:solidFill>
              <a:latin typeface="Calibri" pitchFamily="34" charset="0"/>
            </a:endParaRPr>
          </a:p>
          <a:p>
            <a:pPr algn="ctr">
              <a:buClr>
                <a:schemeClr val="tx2"/>
              </a:buClr>
              <a:buSzPct val="80000"/>
              <a:buFontTx/>
              <a:buNone/>
            </a:pPr>
            <a:r>
              <a:rPr lang="en-US" sz="1100" b="1" dirty="0" smtClean="0">
                <a:solidFill>
                  <a:srgbClr val="555555"/>
                </a:solidFill>
                <a:latin typeface="Calibri" pitchFamily="34" charset="0"/>
              </a:rPr>
              <a:t>CPU = 500 MHz</a:t>
            </a:r>
          </a:p>
          <a:p>
            <a:pPr algn="ctr">
              <a:buClr>
                <a:schemeClr val="tx2"/>
              </a:buClr>
              <a:buSzPct val="80000"/>
              <a:buFontTx/>
              <a:buNone/>
            </a:pPr>
            <a:r>
              <a:rPr lang="en-US" sz="1100" b="1" dirty="0" smtClean="0">
                <a:solidFill>
                  <a:srgbClr val="555555"/>
                </a:solidFill>
                <a:latin typeface="Calibri" pitchFamily="34" charset="0"/>
              </a:rPr>
              <a:t>Memory = 1GB</a:t>
            </a:r>
            <a:endParaRPr lang="en-US" sz="1100" b="1" dirty="0">
              <a:solidFill>
                <a:schemeClr val="accent2"/>
              </a:solidFill>
              <a:latin typeface="Calibri" pitchFamily="34" charset="0"/>
            </a:endParaRPr>
          </a:p>
        </p:txBody>
      </p:sp>
      <p:sp>
        <p:nvSpPr>
          <p:cNvPr id="80" name="AutoShape 29"/>
          <p:cNvSpPr>
            <a:spLocks noChangeArrowheads="1"/>
          </p:cNvSpPr>
          <p:nvPr/>
        </p:nvSpPr>
        <p:spPr bwMode="auto">
          <a:xfrm>
            <a:off x="5429059" y="4379222"/>
            <a:ext cx="1610751" cy="166819"/>
          </a:xfrm>
          <a:prstGeom prst="roundRect">
            <a:avLst>
              <a:gd name="adj" fmla="val 24477"/>
            </a:avLst>
          </a:prstGeom>
          <a:ln>
            <a:headEnd/>
            <a:tailEnd/>
          </a:ln>
        </p:spPr>
        <p:style>
          <a:lnRef idx="1">
            <a:schemeClr val="dk1"/>
          </a:lnRef>
          <a:fillRef idx="3">
            <a:schemeClr val="dk1"/>
          </a:fillRef>
          <a:effectRef idx="2">
            <a:schemeClr val="dk1"/>
          </a:effectRef>
          <a:fontRef idx="minor">
            <a:schemeClr val="lt1"/>
          </a:fontRef>
        </p:style>
        <p:txBody>
          <a:bodyPr wrap="none" anchor="ctr"/>
          <a:lstStyle/>
          <a:p>
            <a:endParaRPr lang="en-US" sz="1600">
              <a:latin typeface="Calibri" pitchFamily="34" charset="0"/>
            </a:endParaRPr>
          </a:p>
        </p:txBody>
      </p:sp>
      <p:sp>
        <p:nvSpPr>
          <p:cNvPr id="81" name="AutoShape 30"/>
          <p:cNvSpPr>
            <a:spLocks noChangeArrowheads="1"/>
          </p:cNvSpPr>
          <p:nvPr/>
        </p:nvSpPr>
        <p:spPr bwMode="auto">
          <a:xfrm>
            <a:off x="5426855" y="4375519"/>
            <a:ext cx="1610752" cy="699666"/>
          </a:xfrm>
          <a:prstGeom prst="roundRect">
            <a:avLst>
              <a:gd name="adj" fmla="val 8898"/>
            </a:avLst>
          </a:prstGeom>
          <a:noFill/>
          <a:ln w="9525">
            <a:solidFill>
              <a:srgbClr val="555555"/>
            </a:solidFill>
            <a:round/>
            <a:headEnd/>
            <a:tailEnd/>
          </a:ln>
        </p:spPr>
        <p:txBody>
          <a:bodyPr wrap="none" anchor="ctr"/>
          <a:lstStyle/>
          <a:p>
            <a:endParaRPr lang="en-US" sz="1600">
              <a:latin typeface="Calibri" pitchFamily="34" charset="0"/>
            </a:endParaRPr>
          </a:p>
        </p:txBody>
      </p:sp>
      <p:sp>
        <p:nvSpPr>
          <p:cNvPr id="82" name="Text Box 31"/>
          <p:cNvSpPr txBox="1">
            <a:spLocks noChangeArrowheads="1"/>
          </p:cNvSpPr>
          <p:nvPr/>
        </p:nvSpPr>
        <p:spPr bwMode="gray">
          <a:xfrm>
            <a:off x="5440076" y="4386854"/>
            <a:ext cx="1593124" cy="723275"/>
          </a:xfrm>
          <a:prstGeom prst="rect">
            <a:avLst/>
          </a:prstGeom>
          <a:noFill/>
          <a:ln w="9525">
            <a:noFill/>
            <a:miter lim="800000"/>
            <a:headEnd/>
            <a:tailEnd/>
          </a:ln>
        </p:spPr>
        <p:txBody>
          <a:bodyPr tIns="0">
            <a:spAutoFit/>
          </a:bodyPr>
          <a:lstStyle/>
          <a:p>
            <a:pPr algn="ctr">
              <a:buClr>
                <a:schemeClr val="tx2"/>
              </a:buClr>
              <a:buSzPct val="80000"/>
              <a:buFontTx/>
              <a:buNone/>
            </a:pPr>
            <a:r>
              <a:rPr lang="en-US" sz="1100" b="1" dirty="0" smtClean="0">
                <a:solidFill>
                  <a:schemeClr val="bg1"/>
                </a:solidFill>
                <a:latin typeface="Calibri" pitchFamily="34" charset="0"/>
              </a:rPr>
              <a:t>Finance-Production VM</a:t>
            </a:r>
          </a:p>
          <a:p>
            <a:pPr algn="ctr">
              <a:buClr>
                <a:schemeClr val="tx2"/>
              </a:buClr>
              <a:buSzPct val="80000"/>
              <a:buFontTx/>
              <a:buNone/>
            </a:pPr>
            <a:endParaRPr lang="en-US" sz="1100" b="1" dirty="0">
              <a:solidFill>
                <a:schemeClr val="bg1"/>
              </a:solidFill>
              <a:latin typeface="Calibri" pitchFamily="34" charset="0"/>
            </a:endParaRPr>
          </a:p>
          <a:p>
            <a:pPr algn="ctr">
              <a:buClr>
                <a:schemeClr val="tx2"/>
              </a:buClr>
              <a:buSzPct val="80000"/>
              <a:buFontTx/>
              <a:buNone/>
            </a:pPr>
            <a:r>
              <a:rPr lang="en-US" sz="1100" b="1" dirty="0" smtClean="0">
                <a:solidFill>
                  <a:srgbClr val="555555"/>
                </a:solidFill>
                <a:latin typeface="Calibri" pitchFamily="34" charset="0"/>
              </a:rPr>
              <a:t>CPU = 500 MHz</a:t>
            </a:r>
          </a:p>
          <a:p>
            <a:pPr algn="ctr">
              <a:buClr>
                <a:schemeClr val="tx2"/>
              </a:buClr>
              <a:buSzPct val="80000"/>
              <a:buFontTx/>
              <a:buNone/>
            </a:pPr>
            <a:r>
              <a:rPr lang="en-US" sz="1100" b="1" dirty="0" smtClean="0">
                <a:solidFill>
                  <a:srgbClr val="555555"/>
                </a:solidFill>
                <a:latin typeface="Calibri" pitchFamily="34" charset="0"/>
              </a:rPr>
              <a:t>Memory = 1GB</a:t>
            </a:r>
            <a:endParaRPr lang="en-US" sz="1100" b="1" dirty="0">
              <a:solidFill>
                <a:schemeClr val="accent2"/>
              </a:solidFill>
              <a:latin typeface="Calibri" pitchFamily="34" charset="0"/>
            </a:endParaRPr>
          </a:p>
        </p:txBody>
      </p:sp>
      <p:grpSp>
        <p:nvGrpSpPr>
          <p:cNvPr id="45" name="Group 44"/>
          <p:cNvGrpSpPr/>
          <p:nvPr/>
        </p:nvGrpSpPr>
        <p:grpSpPr>
          <a:xfrm>
            <a:off x="7086600" y="3352800"/>
            <a:ext cx="1828800" cy="723275"/>
            <a:chOff x="7315200" y="4400054"/>
            <a:chExt cx="1828800" cy="723275"/>
          </a:xfrm>
        </p:grpSpPr>
        <p:sp>
          <p:nvSpPr>
            <p:cNvPr id="37" name="AutoShape 29"/>
            <p:cNvSpPr>
              <a:spLocks noChangeArrowheads="1"/>
            </p:cNvSpPr>
            <p:nvPr/>
          </p:nvSpPr>
          <p:spPr bwMode="auto">
            <a:xfrm>
              <a:off x="7411533" y="4409437"/>
              <a:ext cx="1610751" cy="166819"/>
            </a:xfrm>
            <a:prstGeom prst="roundRect">
              <a:avLst>
                <a:gd name="adj" fmla="val 2447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sz="1600">
                <a:latin typeface="Calibri" pitchFamily="34" charset="0"/>
              </a:endParaRPr>
            </a:p>
          </p:txBody>
        </p:sp>
        <p:sp>
          <p:nvSpPr>
            <p:cNvPr id="39" name="AutoShape 30"/>
            <p:cNvSpPr>
              <a:spLocks noChangeArrowheads="1"/>
            </p:cNvSpPr>
            <p:nvPr/>
          </p:nvSpPr>
          <p:spPr bwMode="auto">
            <a:xfrm>
              <a:off x="7409329" y="4405734"/>
              <a:ext cx="1610752" cy="699666"/>
            </a:xfrm>
            <a:prstGeom prst="roundRect">
              <a:avLst>
                <a:gd name="adj" fmla="val 8898"/>
              </a:avLst>
            </a:prstGeom>
            <a:noFill/>
            <a:ln w="9525">
              <a:solidFill>
                <a:srgbClr val="555555"/>
              </a:solidFill>
              <a:round/>
              <a:headEnd/>
              <a:tailEnd/>
            </a:ln>
          </p:spPr>
          <p:txBody>
            <a:bodyPr wrap="none" anchor="ctr"/>
            <a:lstStyle/>
            <a:p>
              <a:endParaRPr lang="en-US" sz="1600">
                <a:latin typeface="Calibri" pitchFamily="34" charset="0"/>
              </a:endParaRPr>
            </a:p>
          </p:txBody>
        </p:sp>
        <p:sp>
          <p:nvSpPr>
            <p:cNvPr id="43" name="Text Box 31"/>
            <p:cNvSpPr txBox="1">
              <a:spLocks noChangeArrowheads="1"/>
            </p:cNvSpPr>
            <p:nvPr/>
          </p:nvSpPr>
          <p:spPr bwMode="gray">
            <a:xfrm>
              <a:off x="7315200" y="4400054"/>
              <a:ext cx="1828800" cy="723275"/>
            </a:xfrm>
            <a:prstGeom prst="rect">
              <a:avLst/>
            </a:prstGeom>
            <a:noFill/>
            <a:ln w="9525">
              <a:noFill/>
              <a:miter lim="800000"/>
              <a:headEnd/>
              <a:tailEnd/>
            </a:ln>
          </p:spPr>
          <p:txBody>
            <a:bodyPr wrap="square" tIns="0">
              <a:spAutoFit/>
            </a:bodyPr>
            <a:lstStyle/>
            <a:p>
              <a:pPr algn="ctr">
                <a:buClr>
                  <a:schemeClr val="tx2"/>
                </a:buClr>
                <a:buSzPct val="80000"/>
                <a:buFontTx/>
                <a:buNone/>
              </a:pPr>
              <a:r>
                <a:rPr lang="en-US" sz="1100" b="1" dirty="0" smtClean="0">
                  <a:solidFill>
                    <a:schemeClr val="bg1"/>
                  </a:solidFill>
                  <a:latin typeface="Calibri" pitchFamily="34" charset="0"/>
                </a:rPr>
                <a:t>Marketing-Production VM</a:t>
              </a:r>
            </a:p>
            <a:p>
              <a:pPr algn="ctr">
                <a:buClr>
                  <a:schemeClr val="tx2"/>
                </a:buClr>
                <a:buSzPct val="80000"/>
                <a:buFontTx/>
                <a:buNone/>
              </a:pPr>
              <a:endParaRPr lang="en-US" sz="1100" b="1" dirty="0">
                <a:solidFill>
                  <a:schemeClr val="bg1"/>
                </a:solidFill>
                <a:latin typeface="Calibri" pitchFamily="34" charset="0"/>
              </a:endParaRPr>
            </a:p>
            <a:p>
              <a:pPr algn="ctr">
                <a:buClr>
                  <a:schemeClr val="tx2"/>
                </a:buClr>
                <a:buSzPct val="80000"/>
                <a:buFontTx/>
                <a:buNone/>
              </a:pPr>
              <a:r>
                <a:rPr lang="en-US" sz="1100" b="1" dirty="0" smtClean="0">
                  <a:solidFill>
                    <a:srgbClr val="555555"/>
                  </a:solidFill>
                  <a:latin typeface="Calibri" pitchFamily="34" charset="0"/>
                </a:rPr>
                <a:t>CPU = 500 MHz</a:t>
              </a:r>
            </a:p>
            <a:p>
              <a:pPr algn="ctr">
                <a:buClr>
                  <a:schemeClr val="tx2"/>
                </a:buClr>
                <a:buSzPct val="80000"/>
                <a:buFontTx/>
                <a:buNone/>
              </a:pPr>
              <a:r>
                <a:rPr lang="en-US" sz="1100" b="1" dirty="0" smtClean="0">
                  <a:solidFill>
                    <a:srgbClr val="555555"/>
                  </a:solidFill>
                  <a:latin typeface="Calibri" pitchFamily="34" charset="0"/>
                </a:rPr>
                <a:t>Memory = 1GB</a:t>
              </a:r>
              <a:endParaRPr lang="en-US" sz="1100" b="1" dirty="0">
                <a:solidFill>
                  <a:schemeClr val="accent2"/>
                </a:solidFill>
                <a:latin typeface="Calibri"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304800" y="914400"/>
            <a:ext cx="8458200" cy="4876800"/>
          </a:xfrm>
        </p:spPr>
        <p:txBody>
          <a:bodyPr/>
          <a:lstStyle/>
          <a:p>
            <a:r>
              <a:rPr lang="en-US" dirty="0" smtClean="0"/>
              <a:t>Parameters that control the resources consumed by a child resource pool or a virtual machine (VM) are as follows:</a:t>
            </a:r>
          </a:p>
          <a:p>
            <a:pPr lvl="1"/>
            <a:r>
              <a:rPr lang="en-US" dirty="0" smtClean="0"/>
              <a:t>Share</a:t>
            </a:r>
          </a:p>
          <a:p>
            <a:pPr lvl="2"/>
            <a:r>
              <a:rPr lang="en-US" dirty="0" smtClean="0"/>
              <a:t>Amount of CPU or memory resources a VM or a child resource pool can have with respect to its parent’s total resources</a:t>
            </a:r>
          </a:p>
          <a:p>
            <a:pPr lvl="1"/>
            <a:r>
              <a:rPr lang="en-US" dirty="0" smtClean="0"/>
              <a:t>Limit</a:t>
            </a:r>
          </a:p>
          <a:p>
            <a:pPr lvl="2"/>
            <a:r>
              <a:rPr lang="en-US" dirty="0" smtClean="0"/>
              <a:t>Maximum amount of CPU and memory a VM or a child resource pool can consume</a:t>
            </a:r>
          </a:p>
          <a:p>
            <a:pPr lvl="1"/>
            <a:r>
              <a:rPr lang="en-US" dirty="0" smtClean="0"/>
              <a:t>Reservation </a:t>
            </a:r>
          </a:p>
          <a:p>
            <a:pPr lvl="2"/>
            <a:r>
              <a:rPr lang="en-US" dirty="0" smtClean="0"/>
              <a:t>Amount of CPU and memory reserved for a VM or a child resource pool</a:t>
            </a:r>
          </a:p>
        </p:txBody>
      </p:sp>
      <p:sp>
        <p:nvSpPr>
          <p:cNvPr id="3" name="Title 2"/>
          <p:cNvSpPr>
            <a:spLocks noGrp="1"/>
          </p:cNvSpPr>
          <p:nvPr>
            <p:ph type="title"/>
          </p:nvPr>
        </p:nvSpPr>
        <p:spPr/>
        <p:txBody>
          <a:bodyPr/>
          <a:lstStyle/>
          <a:p>
            <a:r>
              <a:rPr lang="en-US" dirty="0" smtClean="0"/>
              <a:t>Share, Limit, and Reservation</a:t>
            </a:r>
            <a:endParaRPr lang="en-US" dirty="0"/>
          </a:p>
        </p:txBody>
      </p:sp>
      <p:sp>
        <p:nvSpPr>
          <p:cNvPr id="4" name="Footer Placeholder 3"/>
          <p:cNvSpPr>
            <a:spLocks noGrp="1"/>
          </p:cNvSpPr>
          <p:nvPr>
            <p:ph type="ftr" sz="quarter" idx="10"/>
          </p:nvPr>
        </p:nvSpPr>
        <p:spPr/>
        <p:txBody>
          <a:bodyPr/>
          <a:lstStyle/>
          <a:p>
            <a:pPr>
              <a:defRPr/>
            </a:pPr>
            <a:r>
              <a:rPr lang="en-US" smtClean="0"/>
              <a:t>Virtualized Data Center – Compute</a:t>
            </a:r>
            <a:endParaRPr lang="en-US" dirty="0"/>
          </a:p>
        </p:txBody>
      </p:sp>
      <p:sp>
        <p:nvSpPr>
          <p:cNvPr id="5" name="Slide Number Placeholder 4"/>
          <p:cNvSpPr>
            <a:spLocks noGrp="1"/>
          </p:cNvSpPr>
          <p:nvPr>
            <p:ph type="sldNum" sz="quarter" idx="11"/>
          </p:nvPr>
        </p:nvSpPr>
        <p:spPr/>
        <p:txBody>
          <a:bodyPr/>
          <a:lstStyle/>
          <a:p>
            <a:pPr>
              <a:defRPr/>
            </a:pPr>
            <a:fld id="{E1B9A9EC-09A7-425D-A4D1-956B30C3D795}"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Optimizing CPU Resources</a:t>
            </a:r>
            <a:endParaRPr lang="en-US" dirty="0"/>
          </a:p>
        </p:txBody>
      </p:sp>
      <p:sp>
        <p:nvSpPr>
          <p:cNvPr id="6" name="Content Placeholder 5"/>
          <p:cNvSpPr>
            <a:spLocks noGrp="1"/>
          </p:cNvSpPr>
          <p:nvPr>
            <p:ph idx="1"/>
          </p:nvPr>
        </p:nvSpPr>
        <p:spPr/>
        <p:txBody>
          <a:bodyPr/>
          <a:lstStyle/>
          <a:p>
            <a:r>
              <a:rPr lang="en-US" dirty="0" smtClean="0"/>
              <a:t>Modern CPUs are equipped with multiple cores and hyper-threading </a:t>
            </a:r>
          </a:p>
          <a:p>
            <a:pPr lvl="1"/>
            <a:r>
              <a:rPr lang="en-US" dirty="0" smtClean="0"/>
              <a:t>Multi-core processors have multiple processing units (cores) in a single CPU</a:t>
            </a:r>
          </a:p>
          <a:p>
            <a:pPr lvl="1"/>
            <a:r>
              <a:rPr lang="en-US" dirty="0" smtClean="0"/>
              <a:t>Hyper-threading makes a physical CPU appear as two or more logical CPUs</a:t>
            </a:r>
          </a:p>
          <a:p>
            <a:r>
              <a:rPr lang="en-US" dirty="0" smtClean="0"/>
              <a:t>Allocating a CPU resource efficiently and fairly is critical</a:t>
            </a:r>
          </a:p>
          <a:p>
            <a:r>
              <a:rPr lang="en-US" dirty="0" smtClean="0"/>
              <a:t>Hypervisor schedules virtual CPUs on the physical CPUs</a:t>
            </a:r>
          </a:p>
          <a:p>
            <a:r>
              <a:rPr lang="en-US" dirty="0" smtClean="0"/>
              <a:t>Hypervisors support multi-core, hyper-threading, and CPU load-balancing features to optimize CPU resources</a:t>
            </a:r>
          </a:p>
        </p:txBody>
      </p:sp>
      <p:sp>
        <p:nvSpPr>
          <p:cNvPr id="3" name="Footer Placeholder 2"/>
          <p:cNvSpPr>
            <a:spLocks noGrp="1"/>
          </p:cNvSpPr>
          <p:nvPr>
            <p:ph type="ftr" sz="quarter" idx="10"/>
          </p:nvPr>
        </p:nvSpPr>
        <p:spPr/>
        <p:txBody>
          <a:bodyPr/>
          <a:lstStyle/>
          <a:p>
            <a:pPr>
              <a:defRPr/>
            </a:pPr>
            <a:r>
              <a:rPr lang="en-US" smtClean="0"/>
              <a:t>Virtualized Data Center – Compute</a:t>
            </a:r>
            <a:endParaRPr lang="en-US" dirty="0"/>
          </a:p>
        </p:txBody>
      </p:sp>
      <p:sp>
        <p:nvSpPr>
          <p:cNvPr id="4" name="Slide Number Placeholder 3"/>
          <p:cNvSpPr>
            <a:spLocks noGrp="1"/>
          </p:cNvSpPr>
          <p:nvPr>
            <p:ph type="sldNum" sz="quarter" idx="11"/>
          </p:nvPr>
        </p:nvSpPr>
        <p:spPr/>
        <p:txBody>
          <a:bodyPr/>
          <a:lstStyle/>
          <a:p>
            <a:pPr>
              <a:defRPr/>
            </a:pPr>
            <a:fld id="{FBF5057B-C371-4B36-A32A-117657D99481}"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6"/>
          <p:cNvSpPr>
            <a:spLocks noGrp="1"/>
          </p:cNvSpPr>
          <p:nvPr>
            <p:ph type="title"/>
          </p:nvPr>
        </p:nvSpPr>
        <p:spPr/>
        <p:txBody>
          <a:bodyPr/>
          <a:lstStyle/>
          <a:p>
            <a:r>
              <a:rPr lang="en-US" dirty="0" smtClean="0"/>
              <a:t>Multi-core Processors</a:t>
            </a:r>
          </a:p>
        </p:txBody>
      </p:sp>
      <p:sp>
        <p:nvSpPr>
          <p:cNvPr id="68" name="Slide Number Placeholder 5"/>
          <p:cNvSpPr>
            <a:spLocks noGrp="1"/>
          </p:cNvSpPr>
          <p:nvPr>
            <p:ph type="sldNum" sz="quarter" idx="11"/>
          </p:nvPr>
        </p:nvSpPr>
        <p:spPr/>
        <p:txBody>
          <a:bodyPr/>
          <a:lstStyle/>
          <a:p>
            <a:pPr>
              <a:defRPr/>
            </a:pPr>
            <a:fld id="{764A7083-0D9E-40A9-95C6-EBB54137B986}" type="slidenum">
              <a:rPr lang="en-US" smtClean="0">
                <a:solidFill>
                  <a:srgbClr val="000000">
                    <a:lumMod val="75000"/>
                    <a:lumOff val="25000"/>
                  </a:srgbClr>
                </a:solidFill>
              </a:rPr>
              <a:pPr>
                <a:defRPr/>
              </a:pPr>
              <a:t>28</a:t>
            </a:fld>
            <a:endParaRPr lang="en-US" dirty="0">
              <a:solidFill>
                <a:srgbClr val="000000">
                  <a:lumMod val="75000"/>
                  <a:lumOff val="25000"/>
                </a:srgbClr>
              </a:solidFill>
            </a:endParaRPr>
          </a:p>
        </p:txBody>
      </p:sp>
      <p:sp>
        <p:nvSpPr>
          <p:cNvPr id="69"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grpSp>
        <p:nvGrpSpPr>
          <p:cNvPr id="76" name="Group 75"/>
          <p:cNvGrpSpPr/>
          <p:nvPr/>
        </p:nvGrpSpPr>
        <p:grpSpPr>
          <a:xfrm>
            <a:off x="138052" y="898480"/>
            <a:ext cx="8834212" cy="5029200"/>
            <a:chOff x="74613" y="762000"/>
            <a:chExt cx="8834212" cy="5029200"/>
          </a:xfrm>
        </p:grpSpPr>
        <p:grpSp>
          <p:nvGrpSpPr>
            <p:cNvPr id="77" name="Group 97"/>
            <p:cNvGrpSpPr>
              <a:grpSpLocks/>
            </p:cNvGrpSpPr>
            <p:nvPr/>
          </p:nvGrpSpPr>
          <p:grpSpPr bwMode="auto">
            <a:xfrm>
              <a:off x="6870700" y="1435100"/>
              <a:ext cx="871538" cy="1122363"/>
              <a:chOff x="-1828800" y="2590800"/>
              <a:chExt cx="871656" cy="1121571"/>
            </a:xfrm>
          </p:grpSpPr>
          <p:pic>
            <p:nvPicPr>
              <p:cNvPr id="146" name="Picture 98" descr="VM.png"/>
              <p:cNvPicPr>
                <a:picLocks noChangeAspect="1"/>
              </p:cNvPicPr>
              <p:nvPr/>
            </p:nvPicPr>
            <p:blipFill>
              <a:blip r:embed="rId3" cstate="print"/>
              <a:srcRect/>
              <a:stretch>
                <a:fillRect/>
              </a:stretch>
            </p:blipFill>
            <p:spPr bwMode="auto">
              <a:xfrm>
                <a:off x="-1828800" y="2590800"/>
                <a:ext cx="871656" cy="1121571"/>
              </a:xfrm>
              <a:prstGeom prst="rect">
                <a:avLst/>
              </a:prstGeom>
              <a:noFill/>
              <a:ln w="9525">
                <a:noFill/>
                <a:miter lim="800000"/>
                <a:headEnd/>
                <a:tailEnd/>
              </a:ln>
            </p:spPr>
          </p:pic>
          <p:pic>
            <p:nvPicPr>
              <p:cNvPr id="147" name="Picture 100" descr="AP_OS Single.png"/>
              <p:cNvPicPr>
                <a:picLocks noChangeAspect="1"/>
              </p:cNvPicPr>
              <p:nvPr/>
            </p:nvPicPr>
            <p:blipFill>
              <a:blip r:embed="rId4" cstate="print"/>
              <a:srcRect/>
              <a:stretch>
                <a:fillRect/>
              </a:stretch>
            </p:blipFill>
            <p:spPr bwMode="auto">
              <a:xfrm>
                <a:off x="-1625600" y="2667000"/>
                <a:ext cx="475449" cy="768033"/>
              </a:xfrm>
              <a:prstGeom prst="rect">
                <a:avLst/>
              </a:prstGeom>
              <a:noFill/>
              <a:ln w="9525">
                <a:noFill/>
                <a:miter lim="800000"/>
                <a:headEnd/>
                <a:tailEnd/>
              </a:ln>
            </p:spPr>
          </p:pic>
        </p:grpSp>
        <p:grpSp>
          <p:nvGrpSpPr>
            <p:cNvPr id="79" name="Group 93"/>
            <p:cNvGrpSpPr>
              <a:grpSpLocks/>
            </p:cNvGrpSpPr>
            <p:nvPr/>
          </p:nvGrpSpPr>
          <p:grpSpPr bwMode="auto">
            <a:xfrm>
              <a:off x="4081463" y="1447800"/>
              <a:ext cx="871537" cy="1122363"/>
              <a:chOff x="-1828800" y="2590800"/>
              <a:chExt cx="871656" cy="1121571"/>
            </a:xfrm>
          </p:grpSpPr>
          <p:pic>
            <p:nvPicPr>
              <p:cNvPr id="144" name="Picture 95" descr="VM.png"/>
              <p:cNvPicPr>
                <a:picLocks noChangeAspect="1"/>
              </p:cNvPicPr>
              <p:nvPr/>
            </p:nvPicPr>
            <p:blipFill>
              <a:blip r:embed="rId3" cstate="print"/>
              <a:srcRect/>
              <a:stretch>
                <a:fillRect/>
              </a:stretch>
            </p:blipFill>
            <p:spPr bwMode="auto">
              <a:xfrm>
                <a:off x="-1828800" y="2590800"/>
                <a:ext cx="871656" cy="1121571"/>
              </a:xfrm>
              <a:prstGeom prst="rect">
                <a:avLst/>
              </a:prstGeom>
              <a:noFill/>
              <a:ln w="9525">
                <a:noFill/>
                <a:miter lim="800000"/>
                <a:headEnd/>
                <a:tailEnd/>
              </a:ln>
            </p:spPr>
          </p:pic>
          <p:pic>
            <p:nvPicPr>
              <p:cNvPr id="145" name="Picture 96" descr="AP_OS Single.png"/>
              <p:cNvPicPr>
                <a:picLocks noChangeAspect="1"/>
              </p:cNvPicPr>
              <p:nvPr/>
            </p:nvPicPr>
            <p:blipFill>
              <a:blip r:embed="rId4" cstate="print"/>
              <a:srcRect/>
              <a:stretch>
                <a:fillRect/>
              </a:stretch>
            </p:blipFill>
            <p:spPr bwMode="auto">
              <a:xfrm>
                <a:off x="-1625600" y="2667000"/>
                <a:ext cx="475449" cy="768033"/>
              </a:xfrm>
              <a:prstGeom prst="rect">
                <a:avLst/>
              </a:prstGeom>
              <a:noFill/>
              <a:ln w="9525">
                <a:noFill/>
                <a:miter lim="800000"/>
                <a:headEnd/>
                <a:tailEnd/>
              </a:ln>
            </p:spPr>
          </p:pic>
        </p:grpSp>
        <p:grpSp>
          <p:nvGrpSpPr>
            <p:cNvPr id="80" name="Group 83"/>
            <p:cNvGrpSpPr>
              <a:grpSpLocks/>
            </p:cNvGrpSpPr>
            <p:nvPr/>
          </p:nvGrpSpPr>
          <p:grpSpPr bwMode="auto">
            <a:xfrm>
              <a:off x="1524000" y="1447800"/>
              <a:ext cx="871538" cy="1122363"/>
              <a:chOff x="-1828800" y="2590800"/>
              <a:chExt cx="871656" cy="1121571"/>
            </a:xfrm>
          </p:grpSpPr>
          <p:pic>
            <p:nvPicPr>
              <p:cNvPr id="142" name="Picture 82" descr="VM.png"/>
              <p:cNvPicPr>
                <a:picLocks noChangeAspect="1"/>
              </p:cNvPicPr>
              <p:nvPr/>
            </p:nvPicPr>
            <p:blipFill>
              <a:blip r:embed="rId3" cstate="print"/>
              <a:srcRect/>
              <a:stretch>
                <a:fillRect/>
              </a:stretch>
            </p:blipFill>
            <p:spPr bwMode="auto">
              <a:xfrm>
                <a:off x="-1828800" y="2590800"/>
                <a:ext cx="871656" cy="1121571"/>
              </a:xfrm>
              <a:prstGeom prst="rect">
                <a:avLst/>
              </a:prstGeom>
              <a:noFill/>
              <a:ln w="9525">
                <a:noFill/>
                <a:miter lim="800000"/>
                <a:headEnd/>
                <a:tailEnd/>
              </a:ln>
            </p:spPr>
          </p:pic>
          <p:pic>
            <p:nvPicPr>
              <p:cNvPr id="143" name="Picture 81" descr="AP_OS Single.png"/>
              <p:cNvPicPr>
                <a:picLocks noChangeAspect="1"/>
              </p:cNvPicPr>
              <p:nvPr/>
            </p:nvPicPr>
            <p:blipFill>
              <a:blip r:embed="rId4" cstate="print"/>
              <a:srcRect/>
              <a:stretch>
                <a:fillRect/>
              </a:stretch>
            </p:blipFill>
            <p:spPr bwMode="auto">
              <a:xfrm>
                <a:off x="-1625600" y="2667000"/>
                <a:ext cx="475449" cy="768033"/>
              </a:xfrm>
              <a:prstGeom prst="rect">
                <a:avLst/>
              </a:prstGeom>
              <a:noFill/>
              <a:ln w="9525">
                <a:noFill/>
                <a:miter lim="800000"/>
                <a:headEnd/>
                <a:tailEnd/>
              </a:ln>
            </p:spPr>
          </p:pic>
        </p:grpSp>
        <p:sp>
          <p:nvSpPr>
            <p:cNvPr id="82" name="TextBox 112"/>
            <p:cNvSpPr txBox="1">
              <a:spLocks noChangeArrowheads="1"/>
            </p:cNvSpPr>
            <p:nvPr/>
          </p:nvSpPr>
          <p:spPr bwMode="auto">
            <a:xfrm>
              <a:off x="1447800" y="762000"/>
              <a:ext cx="986167" cy="646331"/>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Calibri" pitchFamily="34" charset="0"/>
                </a:rPr>
                <a:t>VM with</a:t>
              </a:r>
            </a:p>
            <a:p>
              <a:pPr algn="ctr" fontAlgn="base">
                <a:spcBef>
                  <a:spcPct val="0"/>
                </a:spcBef>
                <a:spcAft>
                  <a:spcPct val="0"/>
                </a:spcAft>
              </a:pPr>
              <a:r>
                <a:rPr lang="en-US" dirty="0">
                  <a:solidFill>
                    <a:srgbClr val="000000"/>
                  </a:solidFill>
                  <a:latin typeface="Calibri" pitchFamily="34" charset="0"/>
                </a:rPr>
                <a:t>one CPU</a:t>
              </a:r>
            </a:p>
          </p:txBody>
        </p:sp>
        <p:sp>
          <p:nvSpPr>
            <p:cNvPr id="83" name="TextBox 113"/>
            <p:cNvSpPr txBox="1">
              <a:spLocks noChangeArrowheads="1"/>
            </p:cNvSpPr>
            <p:nvPr/>
          </p:nvSpPr>
          <p:spPr bwMode="auto">
            <a:xfrm>
              <a:off x="3973078" y="762000"/>
              <a:ext cx="1078630" cy="646331"/>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Calibri" pitchFamily="34" charset="0"/>
                </a:rPr>
                <a:t>VM with</a:t>
              </a:r>
            </a:p>
            <a:p>
              <a:pPr algn="ctr" fontAlgn="base">
                <a:spcBef>
                  <a:spcPct val="0"/>
                </a:spcBef>
                <a:spcAft>
                  <a:spcPct val="0"/>
                </a:spcAft>
              </a:pPr>
              <a:r>
                <a:rPr lang="en-US" dirty="0">
                  <a:solidFill>
                    <a:srgbClr val="000000"/>
                  </a:solidFill>
                  <a:latin typeface="Calibri" pitchFamily="34" charset="0"/>
                </a:rPr>
                <a:t>two CPUs</a:t>
              </a:r>
            </a:p>
          </p:txBody>
        </p:sp>
        <p:sp>
          <p:nvSpPr>
            <p:cNvPr id="84" name="TextBox 114"/>
            <p:cNvSpPr txBox="1">
              <a:spLocks noChangeArrowheads="1"/>
            </p:cNvSpPr>
            <p:nvPr/>
          </p:nvSpPr>
          <p:spPr bwMode="auto">
            <a:xfrm>
              <a:off x="6787274" y="762000"/>
              <a:ext cx="1106329" cy="646331"/>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Calibri" pitchFamily="34" charset="0"/>
                </a:rPr>
                <a:t>VM with</a:t>
              </a:r>
            </a:p>
            <a:p>
              <a:pPr algn="ctr" fontAlgn="base">
                <a:spcBef>
                  <a:spcPct val="0"/>
                </a:spcBef>
                <a:spcAft>
                  <a:spcPct val="0"/>
                </a:spcAft>
              </a:pPr>
              <a:r>
                <a:rPr lang="en-US" dirty="0">
                  <a:solidFill>
                    <a:srgbClr val="000000"/>
                  </a:solidFill>
                  <a:latin typeface="Calibri" pitchFamily="34" charset="0"/>
                </a:rPr>
                <a:t>four CPUs</a:t>
              </a:r>
            </a:p>
          </p:txBody>
        </p:sp>
        <p:cxnSp>
          <p:nvCxnSpPr>
            <p:cNvPr id="87" name="Elbow Connector 86"/>
            <p:cNvCxnSpPr/>
            <p:nvPr/>
          </p:nvCxnSpPr>
          <p:spPr>
            <a:xfrm rot="5400000">
              <a:off x="6076871" y="3371929"/>
              <a:ext cx="1005840" cy="510382"/>
            </a:xfrm>
            <a:prstGeom prst="bentConnector3">
              <a:avLst>
                <a:gd name="adj1" fmla="val 4747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rot="16200000" flipH="1">
              <a:off x="7505621" y="3374947"/>
              <a:ext cx="1005840" cy="44211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6920151" y="3671649"/>
              <a:ext cx="1097280" cy="23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6536768" y="3671649"/>
              <a:ext cx="1097280" cy="23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Line 98"/>
            <p:cNvSpPr>
              <a:spLocks noChangeShapeType="1"/>
            </p:cNvSpPr>
            <p:nvPr/>
          </p:nvSpPr>
          <p:spPr bwMode="auto">
            <a:xfrm>
              <a:off x="4895850" y="3117850"/>
              <a:ext cx="0" cy="10414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latin typeface="Arial" charset="0"/>
              </a:endParaRPr>
            </a:p>
          </p:txBody>
        </p:sp>
        <p:sp>
          <p:nvSpPr>
            <p:cNvPr id="94" name="Line 99"/>
            <p:cNvSpPr>
              <a:spLocks noChangeShapeType="1"/>
            </p:cNvSpPr>
            <p:nvPr/>
          </p:nvSpPr>
          <p:spPr bwMode="auto">
            <a:xfrm>
              <a:off x="4038600" y="3111500"/>
              <a:ext cx="0" cy="10477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latin typeface="Arial" charset="0"/>
              </a:endParaRPr>
            </a:p>
          </p:txBody>
        </p:sp>
        <p:cxnSp>
          <p:nvCxnSpPr>
            <p:cNvPr id="95" name="Elbow Connector 94"/>
            <p:cNvCxnSpPr/>
            <p:nvPr/>
          </p:nvCxnSpPr>
          <p:spPr>
            <a:xfrm rot="5400000">
              <a:off x="1123871" y="3295729"/>
              <a:ext cx="1005840" cy="510382"/>
            </a:xfrm>
            <a:prstGeom prst="bentConnector3">
              <a:avLst>
                <a:gd name="adj1" fmla="val 4747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6" name="Picture 115" descr="CPU Single.png"/>
            <p:cNvPicPr>
              <a:picLocks noChangeAspect="1"/>
            </p:cNvPicPr>
            <p:nvPr/>
          </p:nvPicPr>
          <p:blipFill>
            <a:blip r:embed="rId5" cstate="print"/>
            <a:srcRect/>
            <a:stretch>
              <a:fillRect/>
            </a:stretch>
          </p:blipFill>
          <p:spPr bwMode="auto">
            <a:xfrm>
              <a:off x="7523163" y="2501900"/>
              <a:ext cx="528637" cy="714375"/>
            </a:xfrm>
            <a:prstGeom prst="rect">
              <a:avLst/>
            </a:prstGeom>
            <a:noFill/>
            <a:ln w="9525">
              <a:noFill/>
              <a:miter lim="800000"/>
              <a:headEnd/>
              <a:tailEnd/>
            </a:ln>
          </p:spPr>
        </p:pic>
        <p:pic>
          <p:nvPicPr>
            <p:cNvPr id="97" name="Picture 116" descr="CPU Single.png"/>
            <p:cNvPicPr>
              <a:picLocks noChangeAspect="1"/>
            </p:cNvPicPr>
            <p:nvPr/>
          </p:nvPicPr>
          <p:blipFill>
            <a:blip r:embed="rId5" cstate="print"/>
            <a:srcRect/>
            <a:stretch>
              <a:fillRect/>
            </a:stretch>
          </p:blipFill>
          <p:spPr bwMode="auto">
            <a:xfrm>
              <a:off x="7205663" y="2514600"/>
              <a:ext cx="528637" cy="714375"/>
            </a:xfrm>
            <a:prstGeom prst="rect">
              <a:avLst/>
            </a:prstGeom>
            <a:noFill/>
            <a:ln w="9525">
              <a:noFill/>
              <a:miter lim="800000"/>
              <a:headEnd/>
              <a:tailEnd/>
            </a:ln>
          </p:spPr>
        </p:pic>
        <p:pic>
          <p:nvPicPr>
            <p:cNvPr id="98" name="Picture 117" descr="CPU Single.png"/>
            <p:cNvPicPr>
              <a:picLocks noChangeAspect="1"/>
            </p:cNvPicPr>
            <p:nvPr/>
          </p:nvPicPr>
          <p:blipFill>
            <a:blip r:embed="rId5" cstate="print"/>
            <a:srcRect/>
            <a:stretch>
              <a:fillRect/>
            </a:stretch>
          </p:blipFill>
          <p:spPr bwMode="auto">
            <a:xfrm>
              <a:off x="6862763" y="2501900"/>
              <a:ext cx="528637" cy="714375"/>
            </a:xfrm>
            <a:prstGeom prst="rect">
              <a:avLst/>
            </a:prstGeom>
            <a:noFill/>
            <a:ln w="9525">
              <a:noFill/>
              <a:miter lim="800000"/>
              <a:headEnd/>
              <a:tailEnd/>
            </a:ln>
          </p:spPr>
        </p:pic>
        <p:pic>
          <p:nvPicPr>
            <p:cNvPr id="99" name="Picture 118" descr="CPU Single.png"/>
            <p:cNvPicPr>
              <a:picLocks noChangeAspect="1"/>
            </p:cNvPicPr>
            <p:nvPr/>
          </p:nvPicPr>
          <p:blipFill>
            <a:blip r:embed="rId5" cstate="print"/>
            <a:srcRect/>
            <a:stretch>
              <a:fillRect/>
            </a:stretch>
          </p:blipFill>
          <p:spPr bwMode="auto">
            <a:xfrm>
              <a:off x="6570663" y="2501900"/>
              <a:ext cx="528637" cy="714375"/>
            </a:xfrm>
            <a:prstGeom prst="rect">
              <a:avLst/>
            </a:prstGeom>
            <a:noFill/>
            <a:ln w="9525">
              <a:noFill/>
              <a:miter lim="800000"/>
              <a:headEnd/>
              <a:tailEnd/>
            </a:ln>
          </p:spPr>
        </p:pic>
        <p:pic>
          <p:nvPicPr>
            <p:cNvPr id="100" name="Picture 77" descr="CPU Single.png"/>
            <p:cNvPicPr>
              <a:picLocks noChangeAspect="1"/>
            </p:cNvPicPr>
            <p:nvPr/>
          </p:nvPicPr>
          <p:blipFill>
            <a:blip r:embed="rId5" cstate="print"/>
            <a:srcRect/>
            <a:stretch>
              <a:fillRect/>
            </a:stretch>
          </p:blipFill>
          <p:spPr bwMode="auto">
            <a:xfrm>
              <a:off x="4691063" y="2463800"/>
              <a:ext cx="528637" cy="714375"/>
            </a:xfrm>
            <a:prstGeom prst="rect">
              <a:avLst/>
            </a:prstGeom>
            <a:noFill/>
            <a:ln w="9525">
              <a:noFill/>
              <a:miter lim="800000"/>
              <a:headEnd/>
              <a:tailEnd/>
            </a:ln>
          </p:spPr>
        </p:pic>
        <p:pic>
          <p:nvPicPr>
            <p:cNvPr id="101" name="Picture 76" descr="CPU Single.png"/>
            <p:cNvPicPr>
              <a:picLocks noChangeAspect="1"/>
            </p:cNvPicPr>
            <p:nvPr/>
          </p:nvPicPr>
          <p:blipFill>
            <a:blip r:embed="rId5" cstate="print"/>
            <a:srcRect/>
            <a:stretch>
              <a:fillRect/>
            </a:stretch>
          </p:blipFill>
          <p:spPr bwMode="auto">
            <a:xfrm>
              <a:off x="3852863" y="2482850"/>
              <a:ext cx="528637" cy="714375"/>
            </a:xfrm>
            <a:prstGeom prst="rect">
              <a:avLst/>
            </a:prstGeom>
            <a:noFill/>
            <a:ln w="9525">
              <a:noFill/>
              <a:miter lim="800000"/>
              <a:headEnd/>
              <a:tailEnd/>
            </a:ln>
          </p:spPr>
        </p:pic>
        <p:pic>
          <p:nvPicPr>
            <p:cNvPr id="102" name="Picture 69" descr="CPU Single.png"/>
            <p:cNvPicPr>
              <a:picLocks noChangeAspect="1"/>
            </p:cNvPicPr>
            <p:nvPr/>
          </p:nvPicPr>
          <p:blipFill>
            <a:blip r:embed="rId5" cstate="print"/>
            <a:srcRect/>
            <a:stretch>
              <a:fillRect/>
            </a:stretch>
          </p:blipFill>
          <p:spPr bwMode="auto">
            <a:xfrm>
              <a:off x="1714500" y="2476500"/>
              <a:ext cx="528638" cy="714375"/>
            </a:xfrm>
            <a:prstGeom prst="rect">
              <a:avLst/>
            </a:prstGeom>
            <a:noFill/>
            <a:ln w="9525">
              <a:noFill/>
              <a:miter lim="800000"/>
              <a:headEnd/>
              <a:tailEnd/>
            </a:ln>
          </p:spPr>
        </p:pic>
        <p:cxnSp>
          <p:nvCxnSpPr>
            <p:cNvPr id="103" name="Straight Connector 102"/>
            <p:cNvCxnSpPr/>
            <p:nvPr/>
          </p:nvCxnSpPr>
          <p:spPr bwMode="auto">
            <a:xfrm>
              <a:off x="304800" y="3657600"/>
              <a:ext cx="8534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04" name="TextBox 19"/>
            <p:cNvSpPr txBox="1">
              <a:spLocks noChangeArrowheads="1"/>
            </p:cNvSpPr>
            <p:nvPr/>
          </p:nvSpPr>
          <p:spPr bwMode="auto">
            <a:xfrm>
              <a:off x="8229600" y="3636963"/>
              <a:ext cx="679225"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srgbClr val="000000"/>
                  </a:solidFill>
                  <a:latin typeface="Calibri" pitchFamily="34" charset="0"/>
                </a:rPr>
                <a:t>Physical</a:t>
              </a:r>
            </a:p>
          </p:txBody>
        </p:sp>
        <p:sp>
          <p:nvSpPr>
            <p:cNvPr id="105" name="TextBox 20"/>
            <p:cNvSpPr txBox="1">
              <a:spLocks noChangeArrowheads="1"/>
            </p:cNvSpPr>
            <p:nvPr/>
          </p:nvSpPr>
          <p:spPr bwMode="auto">
            <a:xfrm>
              <a:off x="8229600" y="3382963"/>
              <a:ext cx="615950" cy="276225"/>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srgbClr val="000000"/>
                  </a:solidFill>
                  <a:latin typeface="Calibri" pitchFamily="34" charset="0"/>
                </a:rPr>
                <a:t>Virtual</a:t>
              </a:r>
            </a:p>
          </p:txBody>
        </p:sp>
        <p:sp>
          <p:nvSpPr>
            <p:cNvPr id="106" name="Rounded Rectangle 105"/>
            <p:cNvSpPr/>
            <p:nvPr/>
          </p:nvSpPr>
          <p:spPr bwMode="auto">
            <a:xfrm>
              <a:off x="2057400" y="3886200"/>
              <a:ext cx="1066800" cy="1371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dirty="0">
                <a:solidFill>
                  <a:srgbClr val="000000"/>
                </a:solidFill>
              </a:endParaRPr>
            </a:p>
          </p:txBody>
        </p:sp>
        <p:sp>
          <p:nvSpPr>
            <p:cNvPr id="110" name="Rounded Rectangle 109"/>
            <p:cNvSpPr/>
            <p:nvPr/>
          </p:nvSpPr>
          <p:spPr bwMode="auto">
            <a:xfrm>
              <a:off x="838200" y="3886200"/>
              <a:ext cx="1066800" cy="1371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dirty="0">
                <a:solidFill>
                  <a:srgbClr val="000000"/>
                </a:solidFill>
              </a:endParaRPr>
            </a:p>
          </p:txBody>
        </p:sp>
        <p:sp>
          <p:nvSpPr>
            <p:cNvPr id="111" name="Rounded Rectangle 110"/>
            <p:cNvSpPr/>
            <p:nvPr/>
          </p:nvSpPr>
          <p:spPr bwMode="auto">
            <a:xfrm>
              <a:off x="3581400" y="3886200"/>
              <a:ext cx="1905000" cy="1371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dirty="0">
                <a:solidFill>
                  <a:srgbClr val="000000"/>
                </a:solidFill>
              </a:endParaRPr>
            </a:p>
          </p:txBody>
        </p:sp>
        <p:sp>
          <p:nvSpPr>
            <p:cNvPr id="112" name="Rounded Rectangle 111"/>
            <p:cNvSpPr/>
            <p:nvPr/>
          </p:nvSpPr>
          <p:spPr bwMode="auto">
            <a:xfrm>
              <a:off x="5943600" y="3886200"/>
              <a:ext cx="2743200" cy="1371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dirty="0">
                <a:solidFill>
                  <a:srgbClr val="000000"/>
                </a:solidFill>
              </a:endParaRPr>
            </a:p>
          </p:txBody>
        </p:sp>
        <p:sp>
          <p:nvSpPr>
            <p:cNvPr id="113" name="TextBox 71"/>
            <p:cNvSpPr txBox="1">
              <a:spLocks noChangeArrowheads="1"/>
            </p:cNvSpPr>
            <p:nvPr/>
          </p:nvSpPr>
          <p:spPr bwMode="auto">
            <a:xfrm>
              <a:off x="1241425" y="5334000"/>
              <a:ext cx="1509713" cy="45720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200" b="1" dirty="0">
                  <a:solidFill>
                    <a:srgbClr val="000000"/>
                  </a:solidFill>
                  <a:latin typeface="Calibri" pitchFamily="34" charset="0"/>
                </a:rPr>
                <a:t>Single – core</a:t>
              </a:r>
            </a:p>
            <a:p>
              <a:pPr algn="ctr" fontAlgn="base">
                <a:spcBef>
                  <a:spcPct val="0"/>
                </a:spcBef>
                <a:spcAft>
                  <a:spcPct val="0"/>
                </a:spcAft>
              </a:pPr>
              <a:r>
                <a:rPr lang="en-US" sz="1200" b="1" dirty="0">
                  <a:solidFill>
                    <a:srgbClr val="000000"/>
                  </a:solidFill>
                  <a:latin typeface="Calibri" pitchFamily="34" charset="0"/>
                </a:rPr>
                <a:t>Dual – socket system</a:t>
              </a:r>
            </a:p>
          </p:txBody>
        </p:sp>
        <p:sp>
          <p:nvSpPr>
            <p:cNvPr id="114" name="TextBox 72"/>
            <p:cNvSpPr txBox="1">
              <a:spLocks noChangeArrowheads="1"/>
            </p:cNvSpPr>
            <p:nvPr/>
          </p:nvSpPr>
          <p:spPr bwMode="auto">
            <a:xfrm>
              <a:off x="3736975" y="5334000"/>
              <a:ext cx="1597025" cy="45720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200" b="1" dirty="0">
                  <a:solidFill>
                    <a:srgbClr val="000000"/>
                  </a:solidFill>
                  <a:latin typeface="Calibri" pitchFamily="34" charset="0"/>
                </a:rPr>
                <a:t>Dual – core</a:t>
              </a:r>
            </a:p>
            <a:p>
              <a:pPr algn="ctr" fontAlgn="base">
                <a:spcBef>
                  <a:spcPct val="0"/>
                </a:spcBef>
                <a:spcAft>
                  <a:spcPct val="0"/>
                </a:spcAft>
              </a:pPr>
              <a:r>
                <a:rPr lang="en-US" sz="1200" b="1" dirty="0">
                  <a:solidFill>
                    <a:srgbClr val="000000"/>
                  </a:solidFill>
                  <a:latin typeface="Calibri" pitchFamily="34" charset="0"/>
                </a:rPr>
                <a:t>Single – socket system</a:t>
              </a:r>
            </a:p>
          </p:txBody>
        </p:sp>
        <p:sp>
          <p:nvSpPr>
            <p:cNvPr id="115" name="TextBox 73"/>
            <p:cNvSpPr txBox="1">
              <a:spLocks noChangeArrowheads="1"/>
            </p:cNvSpPr>
            <p:nvPr/>
          </p:nvSpPr>
          <p:spPr bwMode="auto">
            <a:xfrm>
              <a:off x="6462713" y="5334000"/>
              <a:ext cx="1597025" cy="45720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200" b="1" dirty="0">
                  <a:solidFill>
                    <a:srgbClr val="000000"/>
                  </a:solidFill>
                  <a:latin typeface="Calibri" pitchFamily="34" charset="0"/>
                </a:rPr>
                <a:t>Quad – core</a:t>
              </a:r>
            </a:p>
            <a:p>
              <a:pPr algn="ctr" fontAlgn="base">
                <a:spcBef>
                  <a:spcPct val="0"/>
                </a:spcBef>
                <a:spcAft>
                  <a:spcPct val="0"/>
                </a:spcAft>
              </a:pPr>
              <a:r>
                <a:rPr lang="en-US" sz="1200" b="1" dirty="0">
                  <a:solidFill>
                    <a:srgbClr val="000000"/>
                  </a:solidFill>
                  <a:latin typeface="Calibri" pitchFamily="34" charset="0"/>
                </a:rPr>
                <a:t>Single – socket system</a:t>
              </a:r>
            </a:p>
          </p:txBody>
        </p:sp>
        <p:sp>
          <p:nvSpPr>
            <p:cNvPr id="116" name="TextBox 91"/>
            <p:cNvSpPr txBox="1">
              <a:spLocks noChangeArrowheads="1"/>
            </p:cNvSpPr>
            <p:nvPr/>
          </p:nvSpPr>
          <p:spPr bwMode="auto">
            <a:xfrm>
              <a:off x="74613" y="4284662"/>
              <a:ext cx="588623" cy="261610"/>
            </a:xfrm>
            <a:prstGeom prst="rect">
              <a:avLst/>
            </a:prstGeom>
            <a:noFill/>
            <a:ln w="9525">
              <a:noFill/>
              <a:miter lim="800000"/>
              <a:headEnd/>
              <a:tailEnd/>
            </a:ln>
          </p:spPr>
          <p:txBody>
            <a:bodyPr wrap="none">
              <a:spAutoFit/>
            </a:bodyPr>
            <a:lstStyle/>
            <a:p>
              <a:pPr fontAlgn="base">
                <a:spcBef>
                  <a:spcPct val="0"/>
                </a:spcBef>
                <a:spcAft>
                  <a:spcPct val="0"/>
                </a:spcAft>
              </a:pPr>
              <a:r>
                <a:rPr lang="en-US" sz="1100" dirty="0">
                  <a:solidFill>
                    <a:srgbClr val="000000"/>
                  </a:solidFill>
                  <a:latin typeface="Calibri" pitchFamily="34" charset="0"/>
                </a:rPr>
                <a:t>Thread</a:t>
              </a:r>
            </a:p>
          </p:txBody>
        </p:sp>
        <p:sp>
          <p:nvSpPr>
            <p:cNvPr id="117" name="TextBox 92"/>
            <p:cNvSpPr txBox="1">
              <a:spLocks noChangeArrowheads="1"/>
            </p:cNvSpPr>
            <p:nvPr/>
          </p:nvSpPr>
          <p:spPr bwMode="auto">
            <a:xfrm>
              <a:off x="74613" y="4597400"/>
              <a:ext cx="453970" cy="261610"/>
            </a:xfrm>
            <a:prstGeom prst="rect">
              <a:avLst/>
            </a:prstGeom>
            <a:noFill/>
            <a:ln w="9525">
              <a:noFill/>
              <a:miter lim="800000"/>
              <a:headEnd/>
              <a:tailEnd/>
            </a:ln>
          </p:spPr>
          <p:txBody>
            <a:bodyPr wrap="none">
              <a:spAutoFit/>
            </a:bodyPr>
            <a:lstStyle/>
            <a:p>
              <a:pPr fontAlgn="base">
                <a:spcBef>
                  <a:spcPct val="0"/>
                </a:spcBef>
                <a:spcAft>
                  <a:spcPct val="0"/>
                </a:spcAft>
              </a:pPr>
              <a:r>
                <a:rPr lang="en-US" sz="1100" dirty="0">
                  <a:solidFill>
                    <a:srgbClr val="000000"/>
                  </a:solidFill>
                  <a:latin typeface="Calibri" pitchFamily="34" charset="0"/>
                </a:rPr>
                <a:t>Core</a:t>
              </a:r>
            </a:p>
          </p:txBody>
        </p:sp>
        <p:sp>
          <p:nvSpPr>
            <p:cNvPr id="118" name="TextBox 94"/>
            <p:cNvSpPr txBox="1">
              <a:spLocks noChangeArrowheads="1"/>
            </p:cNvSpPr>
            <p:nvPr/>
          </p:nvSpPr>
          <p:spPr bwMode="auto">
            <a:xfrm>
              <a:off x="74613" y="4951413"/>
              <a:ext cx="562975" cy="261610"/>
            </a:xfrm>
            <a:prstGeom prst="rect">
              <a:avLst/>
            </a:prstGeom>
            <a:noFill/>
            <a:ln w="9525">
              <a:noFill/>
              <a:miter lim="800000"/>
              <a:headEnd/>
              <a:tailEnd/>
            </a:ln>
          </p:spPr>
          <p:txBody>
            <a:bodyPr wrap="none">
              <a:spAutoFit/>
            </a:bodyPr>
            <a:lstStyle/>
            <a:p>
              <a:pPr fontAlgn="base">
                <a:spcBef>
                  <a:spcPct val="0"/>
                </a:spcBef>
                <a:spcAft>
                  <a:spcPct val="0"/>
                </a:spcAft>
              </a:pPr>
              <a:r>
                <a:rPr lang="en-US" sz="1100" dirty="0">
                  <a:solidFill>
                    <a:srgbClr val="000000"/>
                  </a:solidFill>
                  <a:latin typeface="Calibri" pitchFamily="34" charset="0"/>
                </a:rPr>
                <a:t>Socket</a:t>
              </a:r>
            </a:p>
          </p:txBody>
        </p:sp>
        <p:sp>
          <p:nvSpPr>
            <p:cNvPr id="119" name="Line 109"/>
            <p:cNvSpPr>
              <a:spLocks noChangeShapeType="1"/>
            </p:cNvSpPr>
            <p:nvPr/>
          </p:nvSpPr>
          <p:spPr bwMode="auto">
            <a:xfrm>
              <a:off x="635000" y="5099050"/>
              <a:ext cx="4699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latin typeface="Arial" charset="0"/>
              </a:endParaRPr>
            </a:p>
          </p:txBody>
        </p:sp>
        <p:sp>
          <p:nvSpPr>
            <p:cNvPr id="120" name="TextBox 91"/>
            <p:cNvSpPr txBox="1">
              <a:spLocks noChangeArrowheads="1"/>
            </p:cNvSpPr>
            <p:nvPr/>
          </p:nvSpPr>
          <p:spPr bwMode="auto">
            <a:xfrm>
              <a:off x="295549" y="2771336"/>
              <a:ext cx="835485" cy="261610"/>
            </a:xfrm>
            <a:prstGeom prst="rect">
              <a:avLst/>
            </a:prstGeom>
            <a:noFill/>
            <a:ln w="9525">
              <a:noFill/>
              <a:miter lim="800000"/>
              <a:headEnd/>
              <a:tailEnd/>
            </a:ln>
          </p:spPr>
          <p:txBody>
            <a:bodyPr wrap="none">
              <a:spAutoFit/>
            </a:bodyPr>
            <a:lstStyle/>
            <a:p>
              <a:pPr fontAlgn="base">
                <a:spcBef>
                  <a:spcPct val="0"/>
                </a:spcBef>
                <a:spcAft>
                  <a:spcPct val="0"/>
                </a:spcAft>
              </a:pPr>
              <a:r>
                <a:rPr lang="en-US" sz="1100" dirty="0">
                  <a:solidFill>
                    <a:srgbClr val="000000"/>
                  </a:solidFill>
                  <a:latin typeface="Calibri" pitchFamily="34" charset="0"/>
                </a:rPr>
                <a:t>Virtual CPU</a:t>
              </a:r>
            </a:p>
          </p:txBody>
        </p:sp>
        <p:pic>
          <p:nvPicPr>
            <p:cNvPr id="121" name="Picture 120" descr="core.png"/>
            <p:cNvPicPr>
              <a:picLocks noChangeAspect="1"/>
            </p:cNvPicPr>
            <p:nvPr/>
          </p:nvPicPr>
          <p:blipFill>
            <a:blip r:embed="rId6" cstate="print"/>
            <a:stretch>
              <a:fillRect/>
            </a:stretch>
          </p:blipFill>
          <p:spPr>
            <a:xfrm>
              <a:off x="1144587" y="4232980"/>
              <a:ext cx="542499" cy="725364"/>
            </a:xfrm>
            <a:prstGeom prst="rect">
              <a:avLst/>
            </a:prstGeom>
          </p:spPr>
        </p:pic>
        <p:pic>
          <p:nvPicPr>
            <p:cNvPr id="124" name="Picture 123" descr="core.png"/>
            <p:cNvPicPr>
              <a:picLocks noChangeAspect="1"/>
            </p:cNvPicPr>
            <p:nvPr/>
          </p:nvPicPr>
          <p:blipFill>
            <a:blip r:embed="rId6" cstate="print"/>
            <a:stretch>
              <a:fillRect/>
            </a:stretch>
          </p:blipFill>
          <p:spPr>
            <a:xfrm>
              <a:off x="2317005" y="4236988"/>
              <a:ext cx="542499" cy="725364"/>
            </a:xfrm>
            <a:prstGeom prst="rect">
              <a:avLst/>
            </a:prstGeom>
          </p:spPr>
        </p:pic>
        <p:pic>
          <p:nvPicPr>
            <p:cNvPr id="125" name="Picture 124" descr="core.png"/>
            <p:cNvPicPr>
              <a:picLocks noChangeAspect="1"/>
            </p:cNvPicPr>
            <p:nvPr/>
          </p:nvPicPr>
          <p:blipFill>
            <a:blip r:embed="rId6" cstate="print"/>
            <a:stretch>
              <a:fillRect/>
            </a:stretch>
          </p:blipFill>
          <p:spPr>
            <a:xfrm>
              <a:off x="3836997" y="4236988"/>
              <a:ext cx="542499" cy="725364"/>
            </a:xfrm>
            <a:prstGeom prst="rect">
              <a:avLst/>
            </a:prstGeom>
          </p:spPr>
        </p:pic>
        <p:pic>
          <p:nvPicPr>
            <p:cNvPr id="126" name="Picture 125" descr="core.png"/>
            <p:cNvPicPr>
              <a:picLocks noChangeAspect="1"/>
            </p:cNvPicPr>
            <p:nvPr/>
          </p:nvPicPr>
          <p:blipFill>
            <a:blip r:embed="rId6" cstate="print"/>
            <a:stretch>
              <a:fillRect/>
            </a:stretch>
          </p:blipFill>
          <p:spPr>
            <a:xfrm>
              <a:off x="4675197" y="4232980"/>
              <a:ext cx="542499" cy="725364"/>
            </a:xfrm>
            <a:prstGeom prst="rect">
              <a:avLst/>
            </a:prstGeom>
          </p:spPr>
        </p:pic>
        <p:pic>
          <p:nvPicPr>
            <p:cNvPr id="127" name="Picture 126" descr="core.png"/>
            <p:cNvPicPr>
              <a:picLocks noChangeAspect="1"/>
            </p:cNvPicPr>
            <p:nvPr/>
          </p:nvPicPr>
          <p:blipFill>
            <a:blip r:embed="rId6" cstate="print"/>
            <a:stretch>
              <a:fillRect/>
            </a:stretch>
          </p:blipFill>
          <p:spPr>
            <a:xfrm>
              <a:off x="6086901" y="4232980"/>
              <a:ext cx="542499" cy="725364"/>
            </a:xfrm>
            <a:prstGeom prst="rect">
              <a:avLst/>
            </a:prstGeom>
          </p:spPr>
        </p:pic>
        <p:pic>
          <p:nvPicPr>
            <p:cNvPr id="128" name="Picture 127" descr="core.png"/>
            <p:cNvPicPr>
              <a:picLocks noChangeAspect="1"/>
            </p:cNvPicPr>
            <p:nvPr/>
          </p:nvPicPr>
          <p:blipFill>
            <a:blip r:embed="rId6" cstate="print"/>
            <a:stretch>
              <a:fillRect/>
            </a:stretch>
          </p:blipFill>
          <p:spPr>
            <a:xfrm>
              <a:off x="6716549" y="4232980"/>
              <a:ext cx="542499" cy="725364"/>
            </a:xfrm>
            <a:prstGeom prst="rect">
              <a:avLst/>
            </a:prstGeom>
          </p:spPr>
        </p:pic>
        <p:pic>
          <p:nvPicPr>
            <p:cNvPr id="129" name="Picture 128" descr="core.png"/>
            <p:cNvPicPr>
              <a:picLocks noChangeAspect="1"/>
            </p:cNvPicPr>
            <p:nvPr/>
          </p:nvPicPr>
          <p:blipFill>
            <a:blip r:embed="rId6" cstate="print"/>
            <a:stretch>
              <a:fillRect/>
            </a:stretch>
          </p:blipFill>
          <p:spPr>
            <a:xfrm>
              <a:off x="7350221" y="4228972"/>
              <a:ext cx="542499" cy="725364"/>
            </a:xfrm>
            <a:prstGeom prst="rect">
              <a:avLst/>
            </a:prstGeom>
          </p:spPr>
        </p:pic>
        <p:pic>
          <p:nvPicPr>
            <p:cNvPr id="130" name="Picture 129" descr="core.png"/>
            <p:cNvPicPr>
              <a:picLocks noChangeAspect="1"/>
            </p:cNvPicPr>
            <p:nvPr/>
          </p:nvPicPr>
          <p:blipFill>
            <a:blip r:embed="rId6" cstate="print"/>
            <a:stretch>
              <a:fillRect/>
            </a:stretch>
          </p:blipFill>
          <p:spPr>
            <a:xfrm>
              <a:off x="7975861" y="4232980"/>
              <a:ext cx="542499" cy="725364"/>
            </a:xfrm>
            <a:prstGeom prst="rect">
              <a:avLst/>
            </a:prstGeom>
          </p:spPr>
        </p:pic>
        <p:sp>
          <p:nvSpPr>
            <p:cNvPr id="131" name="Line 107"/>
            <p:cNvSpPr>
              <a:spLocks noChangeShapeType="1"/>
            </p:cNvSpPr>
            <p:nvPr/>
          </p:nvSpPr>
          <p:spPr bwMode="auto">
            <a:xfrm>
              <a:off x="1143000" y="2895600"/>
              <a:ext cx="6096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latin typeface="Arial" charset="0"/>
              </a:endParaRPr>
            </a:p>
          </p:txBody>
        </p:sp>
        <p:sp>
          <p:nvSpPr>
            <p:cNvPr id="132" name="Rounded Rectangle 86"/>
            <p:cNvSpPr/>
            <p:nvPr/>
          </p:nvSpPr>
          <p:spPr bwMode="auto">
            <a:xfrm>
              <a:off x="6032511" y="4165600"/>
              <a:ext cx="571501"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b="1" dirty="0">
                  <a:solidFill>
                    <a:srgbClr val="FFFFFF"/>
                  </a:solidFill>
                </a:rPr>
                <a:t>Thread</a:t>
              </a:r>
            </a:p>
          </p:txBody>
        </p:sp>
        <p:sp>
          <p:nvSpPr>
            <p:cNvPr id="133" name="Rounded Rectangle 86"/>
            <p:cNvSpPr/>
            <p:nvPr/>
          </p:nvSpPr>
          <p:spPr bwMode="auto">
            <a:xfrm>
              <a:off x="6682154" y="4165600"/>
              <a:ext cx="571501"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b="1" dirty="0">
                  <a:solidFill>
                    <a:srgbClr val="FFFFFF"/>
                  </a:solidFill>
                </a:rPr>
                <a:t>Thread</a:t>
              </a:r>
            </a:p>
          </p:txBody>
        </p:sp>
        <p:sp>
          <p:nvSpPr>
            <p:cNvPr id="134" name="Rounded Rectangle 86"/>
            <p:cNvSpPr/>
            <p:nvPr/>
          </p:nvSpPr>
          <p:spPr bwMode="auto">
            <a:xfrm>
              <a:off x="7331797" y="4178300"/>
              <a:ext cx="571501"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b="1" dirty="0">
                  <a:solidFill>
                    <a:srgbClr val="FFFFFF"/>
                  </a:solidFill>
                </a:rPr>
                <a:t>Thread</a:t>
              </a:r>
              <a:endParaRPr lang="en-US" sz="900" dirty="0">
                <a:solidFill>
                  <a:srgbClr val="FFFFFF"/>
                </a:solidFill>
              </a:endParaRPr>
            </a:p>
          </p:txBody>
        </p:sp>
        <p:sp>
          <p:nvSpPr>
            <p:cNvPr id="135" name="Rounded Rectangle 86"/>
            <p:cNvSpPr/>
            <p:nvPr/>
          </p:nvSpPr>
          <p:spPr bwMode="auto">
            <a:xfrm>
              <a:off x="7981440" y="4178300"/>
              <a:ext cx="571501"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b="1" dirty="0">
                  <a:solidFill>
                    <a:srgbClr val="FFFFFF"/>
                  </a:solidFill>
                </a:rPr>
                <a:t>Thread</a:t>
              </a:r>
            </a:p>
          </p:txBody>
        </p:sp>
        <p:sp>
          <p:nvSpPr>
            <p:cNvPr id="136" name="Rounded Rectangle 86"/>
            <p:cNvSpPr/>
            <p:nvPr/>
          </p:nvSpPr>
          <p:spPr bwMode="auto">
            <a:xfrm>
              <a:off x="3805075" y="4165600"/>
              <a:ext cx="571501"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b="1" dirty="0">
                  <a:solidFill>
                    <a:srgbClr val="FFFFFF"/>
                  </a:solidFill>
                </a:rPr>
                <a:t>Thread</a:t>
              </a:r>
            </a:p>
          </p:txBody>
        </p:sp>
        <p:sp>
          <p:nvSpPr>
            <p:cNvPr id="137" name="Rounded Rectangle 86"/>
            <p:cNvSpPr/>
            <p:nvPr/>
          </p:nvSpPr>
          <p:spPr bwMode="auto">
            <a:xfrm>
              <a:off x="4648200" y="4165600"/>
              <a:ext cx="571501"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b="1" dirty="0">
                  <a:solidFill>
                    <a:srgbClr val="FFFFFF"/>
                  </a:solidFill>
                </a:rPr>
                <a:t>Thread</a:t>
              </a:r>
            </a:p>
          </p:txBody>
        </p:sp>
        <p:sp>
          <p:nvSpPr>
            <p:cNvPr id="138" name="Rounded Rectangle 86"/>
            <p:cNvSpPr/>
            <p:nvPr/>
          </p:nvSpPr>
          <p:spPr bwMode="auto">
            <a:xfrm>
              <a:off x="2286007" y="4165600"/>
              <a:ext cx="571501"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b="1" dirty="0">
                  <a:solidFill>
                    <a:srgbClr val="FFFFFF"/>
                  </a:solidFill>
                </a:rPr>
                <a:t>Thread</a:t>
              </a:r>
            </a:p>
          </p:txBody>
        </p:sp>
        <p:sp>
          <p:nvSpPr>
            <p:cNvPr id="139" name="Rounded Rectangle 138"/>
            <p:cNvSpPr/>
            <p:nvPr/>
          </p:nvSpPr>
          <p:spPr bwMode="auto">
            <a:xfrm>
              <a:off x="1143000" y="4165600"/>
              <a:ext cx="571501"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b="1" dirty="0">
                  <a:solidFill>
                    <a:srgbClr val="FFFFFF"/>
                  </a:solidFill>
                </a:rPr>
                <a:t>Thread</a:t>
              </a:r>
            </a:p>
          </p:txBody>
        </p:sp>
        <p:sp>
          <p:nvSpPr>
            <p:cNvPr id="140" name="Line 107"/>
            <p:cNvSpPr>
              <a:spLocks noChangeShapeType="1"/>
            </p:cNvSpPr>
            <p:nvPr/>
          </p:nvSpPr>
          <p:spPr bwMode="auto">
            <a:xfrm flipV="1">
              <a:off x="628650" y="4419600"/>
              <a:ext cx="5905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latin typeface="Arial" charset="0"/>
              </a:endParaRPr>
            </a:p>
          </p:txBody>
        </p:sp>
        <p:sp>
          <p:nvSpPr>
            <p:cNvPr id="141" name="Line 108"/>
            <p:cNvSpPr>
              <a:spLocks noChangeShapeType="1"/>
            </p:cNvSpPr>
            <p:nvPr/>
          </p:nvSpPr>
          <p:spPr bwMode="auto">
            <a:xfrm flipV="1">
              <a:off x="482600" y="4737100"/>
              <a:ext cx="73152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latin typeface="Arial"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8"/>
          <p:cNvSpPr>
            <a:spLocks noGrp="1"/>
          </p:cNvSpPr>
          <p:nvPr>
            <p:ph sz="half" idx="1"/>
          </p:nvPr>
        </p:nvSpPr>
        <p:spPr>
          <a:xfrm>
            <a:off x="304800" y="914400"/>
            <a:ext cx="4648200" cy="4953000"/>
          </a:xfrm>
        </p:spPr>
        <p:txBody>
          <a:bodyPr/>
          <a:lstStyle/>
          <a:p>
            <a:r>
              <a:rPr lang="en-US" dirty="0" smtClean="0"/>
              <a:t>Makes a physical CPU appear as two Logical CPUs (LCPUs)</a:t>
            </a:r>
          </a:p>
          <a:p>
            <a:pPr lvl="1"/>
            <a:r>
              <a:rPr lang="en-US" dirty="0" smtClean="0"/>
              <a:t>Enables operating system (OS) to schedule two or more threads simultaneously</a:t>
            </a:r>
          </a:p>
          <a:p>
            <a:r>
              <a:rPr lang="en-US" dirty="0" smtClean="0"/>
              <a:t>Two LCPUs share the same physical resources</a:t>
            </a:r>
          </a:p>
          <a:p>
            <a:pPr lvl="1"/>
            <a:r>
              <a:rPr lang="en-US" dirty="0" smtClean="0"/>
              <a:t>While the current thread is stalled, CPU can execute another thread</a:t>
            </a:r>
          </a:p>
          <a:p>
            <a:r>
              <a:rPr lang="en-US" dirty="0" smtClean="0"/>
              <a:t>Hypervisor running on a hyper-threading-enabled CPU provides improved performance and utilization</a:t>
            </a:r>
          </a:p>
        </p:txBody>
      </p:sp>
      <p:sp>
        <p:nvSpPr>
          <p:cNvPr id="90114" name="Title 7"/>
          <p:cNvSpPr>
            <a:spLocks noGrp="1"/>
          </p:cNvSpPr>
          <p:nvPr>
            <p:ph type="title"/>
          </p:nvPr>
        </p:nvSpPr>
        <p:spPr/>
        <p:txBody>
          <a:bodyPr/>
          <a:lstStyle/>
          <a:p>
            <a:r>
              <a:rPr lang="en-US" dirty="0" smtClean="0"/>
              <a:t>Hyper-threading</a:t>
            </a:r>
          </a:p>
        </p:txBody>
      </p:sp>
      <p:sp>
        <p:nvSpPr>
          <p:cNvPr id="5" name="Footer Placeholder 4"/>
          <p:cNvSpPr>
            <a:spLocks noGrp="1"/>
          </p:cNvSpPr>
          <p:nvPr>
            <p:ph type="ftr" sz="quarter" idx="13"/>
          </p:nvPr>
        </p:nvSpPr>
        <p:spPr/>
        <p:txBody>
          <a:bodyPr/>
          <a:lstStyle/>
          <a:p>
            <a:pPr>
              <a:defRPr/>
            </a:pPr>
            <a:r>
              <a:rPr lang="en-US" dirty="0"/>
              <a:t>Virtualized Data Center – Compute</a:t>
            </a:r>
          </a:p>
        </p:txBody>
      </p:sp>
      <p:sp>
        <p:nvSpPr>
          <p:cNvPr id="6" name="Slide Number Placeholder 5"/>
          <p:cNvSpPr>
            <a:spLocks noGrp="1"/>
          </p:cNvSpPr>
          <p:nvPr>
            <p:ph type="sldNum" sz="quarter" idx="14"/>
          </p:nvPr>
        </p:nvSpPr>
        <p:spPr/>
        <p:txBody>
          <a:bodyPr/>
          <a:lstStyle/>
          <a:p>
            <a:pPr>
              <a:defRPr/>
            </a:pPr>
            <a:fld id="{C493BCCF-2405-4CAC-A256-487FCD28E163}" type="slidenum">
              <a:rPr lang="en-US" smtClean="0"/>
              <a:pPr>
                <a:defRPr/>
              </a:pPr>
              <a:t>29</a:t>
            </a:fld>
            <a:endParaRPr lang="en-US" dirty="0"/>
          </a:p>
        </p:txBody>
      </p:sp>
      <p:grpSp>
        <p:nvGrpSpPr>
          <p:cNvPr id="47" name="Group 46"/>
          <p:cNvGrpSpPr/>
          <p:nvPr/>
        </p:nvGrpSpPr>
        <p:grpSpPr>
          <a:xfrm>
            <a:off x="4648200" y="609600"/>
            <a:ext cx="4319168" cy="5454650"/>
            <a:chOff x="4648200" y="609600"/>
            <a:chExt cx="4319168" cy="5454650"/>
          </a:xfrm>
        </p:grpSpPr>
        <p:cxnSp>
          <p:nvCxnSpPr>
            <p:cNvPr id="49" name="Elbow Connector 53"/>
            <p:cNvCxnSpPr/>
            <p:nvPr/>
          </p:nvCxnSpPr>
          <p:spPr>
            <a:xfrm rot="5400000">
              <a:off x="7200900" y="3571874"/>
              <a:ext cx="1828800" cy="9144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93"/>
            <p:cNvGrpSpPr>
              <a:grpSpLocks/>
            </p:cNvGrpSpPr>
            <p:nvPr/>
          </p:nvGrpSpPr>
          <p:grpSpPr bwMode="auto">
            <a:xfrm>
              <a:off x="6634162" y="1371600"/>
              <a:ext cx="871538" cy="1122363"/>
              <a:chOff x="-1828800" y="2590800"/>
              <a:chExt cx="871656" cy="1121571"/>
            </a:xfrm>
          </p:grpSpPr>
          <p:pic>
            <p:nvPicPr>
              <p:cNvPr id="91" name="Picture 95" descr="VM.png"/>
              <p:cNvPicPr>
                <a:picLocks noChangeAspect="1"/>
              </p:cNvPicPr>
              <p:nvPr/>
            </p:nvPicPr>
            <p:blipFill>
              <a:blip r:embed="rId3" cstate="print"/>
              <a:srcRect/>
              <a:stretch>
                <a:fillRect/>
              </a:stretch>
            </p:blipFill>
            <p:spPr bwMode="auto">
              <a:xfrm>
                <a:off x="-1828800" y="2590800"/>
                <a:ext cx="871656" cy="1121571"/>
              </a:xfrm>
              <a:prstGeom prst="rect">
                <a:avLst/>
              </a:prstGeom>
              <a:noFill/>
              <a:ln w="9525">
                <a:noFill/>
                <a:miter lim="800000"/>
                <a:headEnd/>
                <a:tailEnd/>
              </a:ln>
            </p:spPr>
          </p:pic>
          <p:pic>
            <p:nvPicPr>
              <p:cNvPr id="92" name="Picture 96" descr="AP_OS Single.png"/>
              <p:cNvPicPr>
                <a:picLocks noChangeAspect="1"/>
              </p:cNvPicPr>
              <p:nvPr/>
            </p:nvPicPr>
            <p:blipFill>
              <a:blip r:embed="rId4" cstate="print"/>
              <a:srcRect/>
              <a:stretch>
                <a:fillRect/>
              </a:stretch>
            </p:blipFill>
            <p:spPr bwMode="auto">
              <a:xfrm>
                <a:off x="-1625600" y="2667000"/>
                <a:ext cx="475449" cy="768033"/>
              </a:xfrm>
              <a:prstGeom prst="rect">
                <a:avLst/>
              </a:prstGeom>
              <a:noFill/>
              <a:ln w="9525">
                <a:noFill/>
                <a:miter lim="800000"/>
                <a:headEnd/>
                <a:tailEnd/>
              </a:ln>
            </p:spPr>
          </p:pic>
        </p:grpSp>
        <p:sp>
          <p:nvSpPr>
            <p:cNvPr id="52" name="Rounded Rectangle 51"/>
            <p:cNvSpPr/>
            <p:nvPr/>
          </p:nvSpPr>
          <p:spPr bwMode="auto">
            <a:xfrm>
              <a:off x="5715000" y="3886200"/>
              <a:ext cx="1905000" cy="1371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dirty="0">
                <a:solidFill>
                  <a:srgbClr val="000000"/>
                </a:solidFill>
              </a:endParaRPr>
            </a:p>
          </p:txBody>
        </p:sp>
        <p:sp>
          <p:nvSpPr>
            <p:cNvPr id="55" name="TextBox 21"/>
            <p:cNvSpPr txBox="1">
              <a:spLocks noChangeArrowheads="1"/>
            </p:cNvSpPr>
            <p:nvPr/>
          </p:nvSpPr>
          <p:spPr bwMode="auto">
            <a:xfrm>
              <a:off x="5753100" y="5334000"/>
              <a:ext cx="1833563" cy="73025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a:solidFill>
                    <a:srgbClr val="000000"/>
                  </a:solidFill>
                  <a:latin typeface="Calibri" pitchFamily="34" charset="0"/>
                </a:rPr>
                <a:t>Dual – core</a:t>
              </a:r>
            </a:p>
            <a:p>
              <a:pPr algn="ctr" fontAlgn="base">
                <a:spcBef>
                  <a:spcPct val="0"/>
                </a:spcBef>
                <a:spcAft>
                  <a:spcPct val="0"/>
                </a:spcAft>
              </a:pPr>
              <a:r>
                <a:rPr lang="en-US" sz="1400" b="1" dirty="0">
                  <a:solidFill>
                    <a:srgbClr val="000000"/>
                  </a:solidFill>
                  <a:latin typeface="Calibri" pitchFamily="34" charset="0"/>
                </a:rPr>
                <a:t>Single – socket system</a:t>
              </a:r>
            </a:p>
            <a:p>
              <a:pPr algn="ctr" fontAlgn="base">
                <a:spcBef>
                  <a:spcPct val="0"/>
                </a:spcBef>
                <a:spcAft>
                  <a:spcPct val="0"/>
                </a:spcAft>
              </a:pPr>
              <a:r>
                <a:rPr lang="en-US" sz="1400" b="1" dirty="0">
                  <a:solidFill>
                    <a:srgbClr val="000000"/>
                  </a:solidFill>
                  <a:latin typeface="Calibri" pitchFamily="34" charset="0"/>
                </a:rPr>
                <a:t>with hyperthreading</a:t>
              </a:r>
            </a:p>
          </p:txBody>
        </p:sp>
        <p:sp>
          <p:nvSpPr>
            <p:cNvPr id="56" name="TextBox 24"/>
            <p:cNvSpPr txBox="1">
              <a:spLocks noChangeArrowheads="1"/>
            </p:cNvSpPr>
            <p:nvPr/>
          </p:nvSpPr>
          <p:spPr bwMode="auto">
            <a:xfrm>
              <a:off x="6542087" y="609600"/>
              <a:ext cx="981038"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0000"/>
                  </a:solidFill>
                  <a:latin typeface="Calibri" pitchFamily="34" charset="0"/>
                </a:rPr>
                <a:t>VM</a:t>
              </a:r>
              <a:r>
                <a:rPr lang="en-US" sz="1600" dirty="0">
                  <a:solidFill>
                    <a:srgbClr val="FF0000"/>
                  </a:solidFill>
                  <a:latin typeface="Calibri" pitchFamily="34" charset="0"/>
                </a:rPr>
                <a:t> </a:t>
              </a:r>
              <a:r>
                <a:rPr lang="en-US" sz="1600" dirty="0">
                  <a:solidFill>
                    <a:srgbClr val="000000"/>
                  </a:solidFill>
                  <a:latin typeface="Calibri" pitchFamily="34" charset="0"/>
                </a:rPr>
                <a:t>with</a:t>
              </a:r>
            </a:p>
            <a:p>
              <a:pPr fontAlgn="base">
                <a:spcBef>
                  <a:spcPct val="0"/>
                </a:spcBef>
                <a:spcAft>
                  <a:spcPct val="0"/>
                </a:spcAft>
              </a:pPr>
              <a:r>
                <a:rPr lang="en-US" sz="1600" dirty="0">
                  <a:solidFill>
                    <a:srgbClr val="000000"/>
                  </a:solidFill>
                  <a:latin typeface="Calibri" pitchFamily="34" charset="0"/>
                </a:rPr>
                <a:t>two CPUs</a:t>
              </a:r>
            </a:p>
          </p:txBody>
        </p:sp>
        <p:sp>
          <p:nvSpPr>
            <p:cNvPr id="58" name="TextBox 34"/>
            <p:cNvSpPr txBox="1">
              <a:spLocks noChangeArrowheads="1"/>
            </p:cNvSpPr>
            <p:nvPr/>
          </p:nvSpPr>
          <p:spPr bwMode="auto">
            <a:xfrm>
              <a:off x="4945467" y="609600"/>
              <a:ext cx="896399"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0000"/>
                  </a:solidFill>
                  <a:latin typeface="Calibri" pitchFamily="34" charset="0"/>
                </a:rPr>
                <a:t>VM with</a:t>
              </a:r>
            </a:p>
            <a:p>
              <a:pPr fontAlgn="base">
                <a:spcBef>
                  <a:spcPct val="0"/>
                </a:spcBef>
                <a:spcAft>
                  <a:spcPct val="0"/>
                </a:spcAft>
              </a:pPr>
              <a:r>
                <a:rPr lang="en-US" sz="1600" dirty="0">
                  <a:solidFill>
                    <a:srgbClr val="000000"/>
                  </a:solidFill>
                  <a:latin typeface="Calibri" pitchFamily="34" charset="0"/>
                </a:rPr>
                <a:t>one CPU</a:t>
              </a:r>
            </a:p>
          </p:txBody>
        </p:sp>
        <p:grpSp>
          <p:nvGrpSpPr>
            <p:cNvPr id="61" name="Group 93"/>
            <p:cNvGrpSpPr>
              <a:grpSpLocks/>
            </p:cNvGrpSpPr>
            <p:nvPr/>
          </p:nvGrpSpPr>
          <p:grpSpPr bwMode="auto">
            <a:xfrm>
              <a:off x="5018492" y="1358900"/>
              <a:ext cx="871538" cy="1122363"/>
              <a:chOff x="-1828800" y="2590800"/>
              <a:chExt cx="871656" cy="1121571"/>
            </a:xfrm>
          </p:grpSpPr>
          <p:pic>
            <p:nvPicPr>
              <p:cNvPr id="89" name="Picture 95" descr="VM.png"/>
              <p:cNvPicPr>
                <a:picLocks noChangeAspect="1"/>
              </p:cNvPicPr>
              <p:nvPr/>
            </p:nvPicPr>
            <p:blipFill>
              <a:blip r:embed="rId3" cstate="print"/>
              <a:srcRect/>
              <a:stretch>
                <a:fillRect/>
              </a:stretch>
            </p:blipFill>
            <p:spPr bwMode="auto">
              <a:xfrm>
                <a:off x="-1828800" y="2590800"/>
                <a:ext cx="871656" cy="1121571"/>
              </a:xfrm>
              <a:prstGeom prst="rect">
                <a:avLst/>
              </a:prstGeom>
              <a:noFill/>
              <a:ln w="9525">
                <a:noFill/>
                <a:miter lim="800000"/>
                <a:headEnd/>
                <a:tailEnd/>
              </a:ln>
            </p:spPr>
          </p:pic>
          <p:pic>
            <p:nvPicPr>
              <p:cNvPr id="90" name="Picture 96" descr="AP_OS Single.png"/>
              <p:cNvPicPr>
                <a:picLocks noChangeAspect="1"/>
              </p:cNvPicPr>
              <p:nvPr/>
            </p:nvPicPr>
            <p:blipFill>
              <a:blip r:embed="rId4" cstate="print"/>
              <a:srcRect/>
              <a:stretch>
                <a:fillRect/>
              </a:stretch>
            </p:blipFill>
            <p:spPr bwMode="auto">
              <a:xfrm>
                <a:off x="-1625600" y="2667000"/>
                <a:ext cx="475449" cy="768033"/>
              </a:xfrm>
              <a:prstGeom prst="rect">
                <a:avLst/>
              </a:prstGeom>
              <a:noFill/>
              <a:ln w="9525">
                <a:noFill/>
                <a:miter lim="800000"/>
                <a:headEnd/>
                <a:tailEnd/>
              </a:ln>
            </p:spPr>
          </p:pic>
        </p:grpSp>
        <p:sp>
          <p:nvSpPr>
            <p:cNvPr id="62" name="Line 58"/>
            <p:cNvSpPr>
              <a:spLocks noChangeShapeType="1"/>
            </p:cNvSpPr>
            <p:nvPr/>
          </p:nvSpPr>
          <p:spPr bwMode="auto">
            <a:xfrm flipH="1">
              <a:off x="6400800" y="3048000"/>
              <a:ext cx="0" cy="10668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latin typeface="Arial" charset="0"/>
              </a:endParaRPr>
            </a:p>
          </p:txBody>
        </p:sp>
        <p:sp>
          <p:nvSpPr>
            <p:cNvPr id="63" name="Line 59"/>
            <p:cNvSpPr>
              <a:spLocks noChangeShapeType="1"/>
            </p:cNvSpPr>
            <p:nvPr/>
          </p:nvSpPr>
          <p:spPr bwMode="auto">
            <a:xfrm flipH="1">
              <a:off x="7239000" y="2971800"/>
              <a:ext cx="0" cy="11430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latin typeface="Arial" charset="0"/>
              </a:endParaRPr>
            </a:p>
          </p:txBody>
        </p:sp>
        <p:pic>
          <p:nvPicPr>
            <p:cNvPr id="65" name="Picture 74" descr="CPU Single.png"/>
            <p:cNvPicPr>
              <a:picLocks noChangeAspect="1"/>
            </p:cNvPicPr>
            <p:nvPr/>
          </p:nvPicPr>
          <p:blipFill>
            <a:blip r:embed="rId5" cstate="print"/>
            <a:srcRect/>
            <a:stretch>
              <a:fillRect/>
            </a:stretch>
          </p:blipFill>
          <p:spPr bwMode="auto">
            <a:xfrm>
              <a:off x="6405562" y="2400300"/>
              <a:ext cx="528638" cy="714375"/>
            </a:xfrm>
            <a:prstGeom prst="rect">
              <a:avLst/>
            </a:prstGeom>
            <a:noFill/>
            <a:ln w="9525">
              <a:noFill/>
              <a:miter lim="800000"/>
              <a:headEnd/>
              <a:tailEnd/>
            </a:ln>
          </p:spPr>
        </p:pic>
        <p:pic>
          <p:nvPicPr>
            <p:cNvPr id="67" name="Picture 74" descr="CPU Single.png"/>
            <p:cNvPicPr>
              <a:picLocks noChangeAspect="1"/>
            </p:cNvPicPr>
            <p:nvPr/>
          </p:nvPicPr>
          <p:blipFill>
            <a:blip r:embed="rId5" cstate="print"/>
            <a:srcRect/>
            <a:stretch>
              <a:fillRect/>
            </a:stretch>
          </p:blipFill>
          <p:spPr bwMode="auto">
            <a:xfrm>
              <a:off x="7243762" y="2371725"/>
              <a:ext cx="528638" cy="714375"/>
            </a:xfrm>
            <a:prstGeom prst="rect">
              <a:avLst/>
            </a:prstGeom>
            <a:noFill/>
            <a:ln w="9525">
              <a:noFill/>
              <a:miter lim="800000"/>
              <a:headEnd/>
              <a:tailEnd/>
            </a:ln>
          </p:spPr>
        </p:pic>
        <p:sp>
          <p:nvSpPr>
            <p:cNvPr id="69" name="TextBox 68"/>
            <p:cNvSpPr txBox="1"/>
            <p:nvPr/>
          </p:nvSpPr>
          <p:spPr>
            <a:xfrm>
              <a:off x="4648200" y="5334000"/>
              <a:ext cx="1118768"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latin typeface="Calibri" pitchFamily="34" charset="0"/>
                </a:rPr>
                <a:t>Thread 1 and 2</a:t>
              </a:r>
            </a:p>
          </p:txBody>
        </p:sp>
        <p:sp>
          <p:nvSpPr>
            <p:cNvPr id="70" name="TextBox 69"/>
            <p:cNvSpPr txBox="1"/>
            <p:nvPr/>
          </p:nvSpPr>
          <p:spPr>
            <a:xfrm>
              <a:off x="7848600" y="5334000"/>
              <a:ext cx="1118768"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latin typeface="Calibri" pitchFamily="34" charset="0"/>
                </a:rPr>
                <a:t>Thread 1 and 2</a:t>
              </a:r>
            </a:p>
          </p:txBody>
        </p:sp>
        <p:cxnSp>
          <p:nvCxnSpPr>
            <p:cNvPr id="71" name="Straight Arrow Connector 70"/>
            <p:cNvCxnSpPr>
              <a:endCxn id="69" idx="0"/>
            </p:cNvCxnSpPr>
            <p:nvPr/>
          </p:nvCxnSpPr>
          <p:spPr>
            <a:xfrm rot="5400000">
              <a:off x="5610517" y="4702467"/>
              <a:ext cx="228600" cy="1034466"/>
            </a:xfrm>
            <a:prstGeom prst="straightConnector1">
              <a:avLst/>
            </a:prstGeom>
            <a:ln>
              <a:solidFill>
                <a:schemeClr val="accent6"/>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2" name="Straight Arrow Connector 71"/>
            <p:cNvCxnSpPr>
              <a:endCxn id="70" idx="0"/>
            </p:cNvCxnSpPr>
            <p:nvPr/>
          </p:nvCxnSpPr>
          <p:spPr>
            <a:xfrm rot="16200000" flipH="1">
              <a:off x="7636167" y="4562183"/>
              <a:ext cx="228600" cy="1315034"/>
            </a:xfrm>
            <a:prstGeom prst="straightConnector1">
              <a:avLst/>
            </a:prstGeom>
            <a:ln>
              <a:solidFill>
                <a:schemeClr val="accent6"/>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3" name="TextBox 34"/>
            <p:cNvSpPr txBox="1">
              <a:spLocks noChangeArrowheads="1"/>
            </p:cNvSpPr>
            <p:nvPr/>
          </p:nvSpPr>
          <p:spPr bwMode="auto">
            <a:xfrm>
              <a:off x="8001000" y="609600"/>
              <a:ext cx="896399"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0000"/>
                  </a:solidFill>
                  <a:latin typeface="Calibri" pitchFamily="34" charset="0"/>
                </a:rPr>
                <a:t>VM with</a:t>
              </a:r>
            </a:p>
            <a:p>
              <a:pPr fontAlgn="base">
                <a:spcBef>
                  <a:spcPct val="0"/>
                </a:spcBef>
                <a:spcAft>
                  <a:spcPct val="0"/>
                </a:spcAft>
              </a:pPr>
              <a:r>
                <a:rPr lang="en-US" sz="1600" dirty="0">
                  <a:solidFill>
                    <a:srgbClr val="000000"/>
                  </a:solidFill>
                  <a:latin typeface="Calibri" pitchFamily="34" charset="0"/>
                </a:rPr>
                <a:t>one CPU</a:t>
              </a:r>
            </a:p>
          </p:txBody>
        </p:sp>
        <p:grpSp>
          <p:nvGrpSpPr>
            <p:cNvPr id="74" name="Group 93"/>
            <p:cNvGrpSpPr>
              <a:grpSpLocks/>
            </p:cNvGrpSpPr>
            <p:nvPr/>
          </p:nvGrpSpPr>
          <p:grpSpPr bwMode="auto">
            <a:xfrm>
              <a:off x="8074025" y="1358900"/>
              <a:ext cx="871538" cy="1122363"/>
              <a:chOff x="-1828800" y="2590800"/>
              <a:chExt cx="871656" cy="1121571"/>
            </a:xfrm>
          </p:grpSpPr>
          <p:pic>
            <p:nvPicPr>
              <p:cNvPr id="87" name="Picture 95" descr="VM.png"/>
              <p:cNvPicPr>
                <a:picLocks noChangeAspect="1"/>
              </p:cNvPicPr>
              <p:nvPr/>
            </p:nvPicPr>
            <p:blipFill>
              <a:blip r:embed="rId3" cstate="print"/>
              <a:srcRect/>
              <a:stretch>
                <a:fillRect/>
              </a:stretch>
            </p:blipFill>
            <p:spPr bwMode="auto">
              <a:xfrm>
                <a:off x="-1828800" y="2590800"/>
                <a:ext cx="871656" cy="1121571"/>
              </a:xfrm>
              <a:prstGeom prst="rect">
                <a:avLst/>
              </a:prstGeom>
              <a:noFill/>
              <a:ln w="9525">
                <a:noFill/>
                <a:miter lim="800000"/>
                <a:headEnd/>
                <a:tailEnd/>
              </a:ln>
            </p:spPr>
          </p:pic>
          <p:pic>
            <p:nvPicPr>
              <p:cNvPr id="88" name="Picture 96" descr="AP_OS Single.png"/>
              <p:cNvPicPr>
                <a:picLocks noChangeAspect="1"/>
              </p:cNvPicPr>
              <p:nvPr/>
            </p:nvPicPr>
            <p:blipFill>
              <a:blip r:embed="rId4" cstate="print"/>
              <a:srcRect/>
              <a:stretch>
                <a:fillRect/>
              </a:stretch>
            </p:blipFill>
            <p:spPr bwMode="auto">
              <a:xfrm>
                <a:off x="-1625600" y="2667000"/>
                <a:ext cx="475449" cy="768033"/>
              </a:xfrm>
              <a:prstGeom prst="rect">
                <a:avLst/>
              </a:prstGeom>
              <a:noFill/>
              <a:ln w="9525">
                <a:noFill/>
                <a:miter lim="800000"/>
                <a:headEnd/>
                <a:tailEnd/>
              </a:ln>
            </p:spPr>
          </p:pic>
        </p:grpSp>
        <p:pic>
          <p:nvPicPr>
            <p:cNvPr id="75" name="Picture 74" descr="CPU Single.png"/>
            <p:cNvPicPr>
              <a:picLocks noChangeAspect="1"/>
            </p:cNvPicPr>
            <p:nvPr/>
          </p:nvPicPr>
          <p:blipFill>
            <a:blip r:embed="rId5" cstate="print"/>
            <a:srcRect/>
            <a:stretch>
              <a:fillRect/>
            </a:stretch>
          </p:blipFill>
          <p:spPr bwMode="auto">
            <a:xfrm>
              <a:off x="8264525" y="2400300"/>
              <a:ext cx="528638" cy="714375"/>
            </a:xfrm>
            <a:prstGeom prst="rect">
              <a:avLst/>
            </a:prstGeom>
            <a:noFill/>
            <a:ln w="9525">
              <a:noFill/>
              <a:miter lim="800000"/>
              <a:headEnd/>
              <a:tailEnd/>
            </a:ln>
          </p:spPr>
        </p:pic>
        <p:cxnSp>
          <p:nvCxnSpPr>
            <p:cNvPr id="76" name="Elbow Connector 65"/>
            <p:cNvCxnSpPr/>
            <p:nvPr/>
          </p:nvCxnSpPr>
          <p:spPr>
            <a:xfrm rot="16200000" flipH="1">
              <a:off x="4597399" y="3617594"/>
              <a:ext cx="2011680" cy="64008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7" name="Picture 74" descr="CPU Single.png"/>
            <p:cNvPicPr>
              <a:picLocks noChangeAspect="1"/>
            </p:cNvPicPr>
            <p:nvPr/>
          </p:nvPicPr>
          <p:blipFill>
            <a:blip r:embed="rId5" cstate="print"/>
            <a:srcRect/>
            <a:stretch>
              <a:fillRect/>
            </a:stretch>
          </p:blipFill>
          <p:spPr bwMode="auto">
            <a:xfrm>
              <a:off x="5208992" y="2400300"/>
              <a:ext cx="528638" cy="714375"/>
            </a:xfrm>
            <a:prstGeom prst="rect">
              <a:avLst/>
            </a:prstGeom>
            <a:noFill/>
            <a:ln w="9525">
              <a:noFill/>
              <a:miter lim="800000"/>
              <a:headEnd/>
              <a:tailEnd/>
            </a:ln>
          </p:spPr>
        </p:pic>
        <p:cxnSp>
          <p:nvCxnSpPr>
            <p:cNvPr id="78" name="Straight Arrow Connector 77"/>
            <p:cNvCxnSpPr>
              <a:endCxn id="70" idx="0"/>
            </p:cNvCxnSpPr>
            <p:nvPr/>
          </p:nvCxnSpPr>
          <p:spPr>
            <a:xfrm>
              <a:off x="7378700" y="4267200"/>
              <a:ext cx="1029284" cy="1066800"/>
            </a:xfrm>
            <a:prstGeom prst="straightConnector1">
              <a:avLst/>
            </a:prstGeom>
            <a:ln>
              <a:solidFill>
                <a:schemeClr val="accent6"/>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9" name="Straight Arrow Connector 78"/>
            <p:cNvCxnSpPr>
              <a:endCxn id="69" idx="0"/>
            </p:cNvCxnSpPr>
            <p:nvPr/>
          </p:nvCxnSpPr>
          <p:spPr>
            <a:xfrm rot="10800000" flipV="1">
              <a:off x="5207584" y="4267200"/>
              <a:ext cx="748716" cy="1066800"/>
            </a:xfrm>
            <a:prstGeom prst="straightConnector1">
              <a:avLst/>
            </a:prstGeom>
            <a:ln>
              <a:solidFill>
                <a:schemeClr val="accent6"/>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80" name="Group 55"/>
            <p:cNvGrpSpPr/>
            <p:nvPr/>
          </p:nvGrpSpPr>
          <p:grpSpPr>
            <a:xfrm>
              <a:off x="5956300" y="4114800"/>
              <a:ext cx="1422400" cy="990600"/>
              <a:chOff x="5956300" y="4114800"/>
              <a:chExt cx="1422400" cy="990600"/>
            </a:xfrm>
          </p:grpSpPr>
          <p:pic>
            <p:nvPicPr>
              <p:cNvPr id="81" name="Picture 80" descr="core.png"/>
              <p:cNvPicPr>
                <a:picLocks noChangeAspect="1"/>
              </p:cNvPicPr>
              <p:nvPr/>
            </p:nvPicPr>
            <p:blipFill>
              <a:blip r:embed="rId6" cstate="print"/>
              <a:stretch>
                <a:fillRect/>
              </a:stretch>
            </p:blipFill>
            <p:spPr>
              <a:xfrm>
                <a:off x="5975680" y="4231644"/>
                <a:ext cx="542499" cy="725364"/>
              </a:xfrm>
              <a:prstGeom prst="rect">
                <a:avLst/>
              </a:prstGeom>
            </p:spPr>
          </p:pic>
          <p:sp>
            <p:nvSpPr>
              <p:cNvPr id="82" name="Rounded Rectangle 86"/>
              <p:cNvSpPr/>
              <p:nvPr/>
            </p:nvSpPr>
            <p:spPr bwMode="auto">
              <a:xfrm>
                <a:off x="5956300" y="4114800"/>
                <a:ext cx="5715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srgbClr val="FFFFFF"/>
                    </a:solidFill>
                  </a:rPr>
                  <a:t>LCPU</a:t>
                </a:r>
              </a:p>
            </p:txBody>
          </p:sp>
          <p:sp>
            <p:nvSpPr>
              <p:cNvPr id="83" name="Rounded Rectangle 86"/>
              <p:cNvSpPr/>
              <p:nvPr/>
            </p:nvSpPr>
            <p:spPr bwMode="auto">
              <a:xfrm>
                <a:off x="5956300" y="4800600"/>
                <a:ext cx="5715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srgbClr val="FFFFFF"/>
                    </a:solidFill>
                  </a:rPr>
                  <a:t>LCPU</a:t>
                </a:r>
              </a:p>
            </p:txBody>
          </p:sp>
          <p:pic>
            <p:nvPicPr>
              <p:cNvPr id="84" name="Picture 83" descr="core.png"/>
              <p:cNvPicPr>
                <a:picLocks noChangeAspect="1"/>
              </p:cNvPicPr>
              <p:nvPr/>
            </p:nvPicPr>
            <p:blipFill>
              <a:blip r:embed="rId6" cstate="print"/>
              <a:stretch>
                <a:fillRect/>
              </a:stretch>
            </p:blipFill>
            <p:spPr>
              <a:xfrm>
                <a:off x="6825936" y="4263724"/>
                <a:ext cx="542499" cy="725364"/>
              </a:xfrm>
              <a:prstGeom prst="rect">
                <a:avLst/>
              </a:prstGeom>
            </p:spPr>
          </p:pic>
          <p:sp>
            <p:nvSpPr>
              <p:cNvPr id="85" name="Rounded Rectangle 86"/>
              <p:cNvSpPr/>
              <p:nvPr/>
            </p:nvSpPr>
            <p:spPr bwMode="auto">
              <a:xfrm>
                <a:off x="6807200" y="4114800"/>
                <a:ext cx="5715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srgbClr val="FFFFFF"/>
                    </a:solidFill>
                  </a:rPr>
                  <a:t>LCPU</a:t>
                </a:r>
              </a:p>
            </p:txBody>
          </p:sp>
          <p:sp>
            <p:nvSpPr>
              <p:cNvPr id="86" name="Rounded Rectangle 85"/>
              <p:cNvSpPr/>
              <p:nvPr/>
            </p:nvSpPr>
            <p:spPr bwMode="auto">
              <a:xfrm>
                <a:off x="6807200" y="4800600"/>
                <a:ext cx="5715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srgbClr val="FFFFFF"/>
                    </a:solidFill>
                  </a:rPr>
                  <a:t>LCPU</a:t>
                </a: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5"/>
          <p:cNvSpPr>
            <a:spLocks noGrp="1"/>
          </p:cNvSpPr>
          <p:nvPr>
            <p:ph type="title"/>
          </p:nvPr>
        </p:nvSpPr>
        <p:spPr/>
        <p:txBody>
          <a:bodyPr/>
          <a:lstStyle/>
          <a:p>
            <a:r>
              <a:rPr lang="en-US" dirty="0" smtClean="0"/>
              <a:t>Virtualized Data Center</a:t>
            </a:r>
          </a:p>
        </p:txBody>
      </p:sp>
      <p:sp>
        <p:nvSpPr>
          <p:cNvPr id="4" name="Footer Placeholder 3"/>
          <p:cNvSpPr>
            <a:spLocks noGrp="1"/>
          </p:cNvSpPr>
          <p:nvPr>
            <p:ph type="ftr" sz="quarter" idx="10"/>
          </p:nvPr>
        </p:nvSpPr>
        <p:spPr/>
        <p:txBody>
          <a:bodyPr/>
          <a:lstStyle/>
          <a:p>
            <a:pPr>
              <a:defRPr/>
            </a:pPr>
            <a:r>
              <a:rPr lang="en-US" dirty="0"/>
              <a:t>Virtualized Data Center – Compute</a:t>
            </a:r>
          </a:p>
        </p:txBody>
      </p:sp>
      <p:sp>
        <p:nvSpPr>
          <p:cNvPr id="5" name="Slide Number Placeholder 4"/>
          <p:cNvSpPr>
            <a:spLocks noGrp="1"/>
          </p:cNvSpPr>
          <p:nvPr>
            <p:ph type="sldNum" sz="quarter" idx="11"/>
          </p:nvPr>
        </p:nvSpPr>
        <p:spPr/>
        <p:txBody>
          <a:bodyPr/>
          <a:lstStyle/>
          <a:p>
            <a:pPr>
              <a:defRPr/>
            </a:pPr>
            <a:fld id="{877081F5-94C9-453A-ADF3-68908A4B17CC}" type="slidenum">
              <a:rPr lang="en-US" smtClean="0"/>
              <a:pPr>
                <a:defRPr/>
              </a:pPr>
              <a:t>3</a:t>
            </a:fld>
            <a:endParaRPr lang="en-US" dirty="0"/>
          </a:p>
        </p:txBody>
      </p:sp>
      <p:sp>
        <p:nvSpPr>
          <p:cNvPr id="42" name="Right Arrow 41"/>
          <p:cNvSpPr/>
          <p:nvPr/>
        </p:nvSpPr>
        <p:spPr>
          <a:xfrm rot="19832397">
            <a:off x="-201613" y="2462213"/>
            <a:ext cx="9801226" cy="1752600"/>
          </a:xfrm>
          <a:prstGeom prst="rightArrow">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9701" name="Picture 40" descr="Virtualized Data Center Progression_b.png"/>
          <p:cNvPicPr>
            <a:picLocks noChangeAspect="1"/>
          </p:cNvPicPr>
          <p:nvPr/>
        </p:nvPicPr>
        <p:blipFill>
          <a:blip r:embed="rId3" cstate="print"/>
          <a:srcRect t="54718" r="85083"/>
          <a:stretch>
            <a:fillRect/>
          </a:stretch>
        </p:blipFill>
        <p:spPr bwMode="auto">
          <a:xfrm>
            <a:off x="450585" y="4002911"/>
            <a:ext cx="1148309" cy="1896239"/>
          </a:xfrm>
          <a:prstGeom prst="rect">
            <a:avLst/>
          </a:prstGeom>
          <a:noFill/>
          <a:ln w="9525">
            <a:noFill/>
            <a:miter lim="800000"/>
            <a:headEnd/>
            <a:tailEnd/>
          </a:ln>
        </p:spPr>
      </p:pic>
      <p:pic>
        <p:nvPicPr>
          <p:cNvPr id="29702" name="Picture 59" descr="Virtualized Data Center Progression_c.png"/>
          <p:cNvPicPr>
            <a:picLocks noChangeAspect="1"/>
          </p:cNvPicPr>
          <p:nvPr/>
        </p:nvPicPr>
        <p:blipFill>
          <a:blip r:embed="rId4" cstate="print"/>
          <a:srcRect l="17403" t="43646" r="63351"/>
          <a:stretch>
            <a:fillRect/>
          </a:stretch>
        </p:blipFill>
        <p:spPr bwMode="auto">
          <a:xfrm>
            <a:off x="2084847" y="3379998"/>
            <a:ext cx="1484738" cy="2367518"/>
          </a:xfrm>
          <a:prstGeom prst="rect">
            <a:avLst/>
          </a:prstGeom>
          <a:noFill/>
          <a:ln w="9525">
            <a:noFill/>
            <a:miter lim="800000"/>
            <a:headEnd/>
            <a:tailEnd/>
          </a:ln>
        </p:spPr>
      </p:pic>
      <p:sp>
        <p:nvSpPr>
          <p:cNvPr id="29703" name="TextBox 78"/>
          <p:cNvSpPr txBox="1">
            <a:spLocks noChangeArrowheads="1"/>
          </p:cNvSpPr>
          <p:nvPr/>
        </p:nvSpPr>
        <p:spPr bwMode="auto">
          <a:xfrm>
            <a:off x="152401" y="3610382"/>
            <a:ext cx="2057400" cy="292388"/>
          </a:xfrm>
          <a:prstGeom prst="rect">
            <a:avLst/>
          </a:prstGeom>
          <a:noFill/>
          <a:ln w="9525">
            <a:noFill/>
            <a:miter lim="800000"/>
            <a:headEnd/>
            <a:tailEnd/>
          </a:ln>
        </p:spPr>
        <p:txBody>
          <a:bodyPr wrap="square">
            <a:spAutoFit/>
          </a:bodyPr>
          <a:lstStyle/>
          <a:p>
            <a:r>
              <a:rPr lang="en-US" sz="1300" b="1" dirty="0">
                <a:latin typeface="Calibri" pitchFamily="34" charset="0"/>
              </a:rPr>
              <a:t>Classic </a:t>
            </a:r>
            <a:r>
              <a:rPr lang="en-US" sz="1300" b="1" dirty="0" smtClean="0">
                <a:latin typeface="Calibri" pitchFamily="34" charset="0"/>
              </a:rPr>
              <a:t>Data Center (CDC)</a:t>
            </a:r>
            <a:endParaRPr lang="en-US" sz="1300" b="1" dirty="0">
              <a:latin typeface="Calibri" pitchFamily="34" charset="0"/>
            </a:endParaRPr>
          </a:p>
        </p:txBody>
      </p:sp>
      <p:sp>
        <p:nvSpPr>
          <p:cNvPr id="29704" name="TextBox 79"/>
          <p:cNvSpPr txBox="1">
            <a:spLocks noChangeArrowheads="1"/>
          </p:cNvSpPr>
          <p:nvPr/>
        </p:nvSpPr>
        <p:spPr bwMode="auto">
          <a:xfrm>
            <a:off x="2068165" y="3124200"/>
            <a:ext cx="1513235" cy="292388"/>
          </a:xfrm>
          <a:prstGeom prst="rect">
            <a:avLst/>
          </a:prstGeom>
          <a:noFill/>
          <a:ln w="9525">
            <a:noFill/>
            <a:miter lim="800000"/>
            <a:headEnd/>
            <a:tailEnd/>
          </a:ln>
        </p:spPr>
        <p:txBody>
          <a:bodyPr wrap="none">
            <a:spAutoFit/>
          </a:bodyPr>
          <a:lstStyle/>
          <a:p>
            <a:r>
              <a:rPr lang="en-US" sz="1300" b="1" dirty="0">
                <a:latin typeface="Calibri" pitchFamily="34" charset="0"/>
              </a:rPr>
              <a:t>Virtualize Compute</a:t>
            </a:r>
          </a:p>
        </p:txBody>
      </p:sp>
      <p:pic>
        <p:nvPicPr>
          <p:cNvPr id="29706" name="Picture 81" descr="Virtualized Data Center Progression_c.png"/>
          <p:cNvPicPr>
            <a:picLocks noChangeAspect="1"/>
          </p:cNvPicPr>
          <p:nvPr/>
        </p:nvPicPr>
        <p:blipFill>
          <a:blip r:embed="rId4" cstate="print"/>
          <a:srcRect l="60112" t="18237" r="21616" b="43251"/>
          <a:stretch>
            <a:fillRect/>
          </a:stretch>
        </p:blipFill>
        <p:spPr bwMode="auto">
          <a:xfrm>
            <a:off x="5086538" y="2094019"/>
            <a:ext cx="1409667" cy="1618198"/>
          </a:xfrm>
          <a:prstGeom prst="rect">
            <a:avLst/>
          </a:prstGeom>
          <a:noFill/>
          <a:ln w="9525">
            <a:noFill/>
            <a:miter lim="800000"/>
            <a:headEnd/>
            <a:tailEnd/>
          </a:ln>
        </p:spPr>
      </p:pic>
      <p:sp>
        <p:nvSpPr>
          <p:cNvPr id="29707" name="TextBox 82"/>
          <p:cNvSpPr txBox="1">
            <a:spLocks noChangeArrowheads="1"/>
          </p:cNvSpPr>
          <p:nvPr/>
        </p:nvSpPr>
        <p:spPr bwMode="auto">
          <a:xfrm>
            <a:off x="3609185" y="2391602"/>
            <a:ext cx="1402435" cy="292388"/>
          </a:xfrm>
          <a:prstGeom prst="rect">
            <a:avLst/>
          </a:prstGeom>
          <a:noFill/>
          <a:ln w="9525">
            <a:noFill/>
            <a:miter lim="800000"/>
            <a:headEnd/>
            <a:tailEnd/>
          </a:ln>
        </p:spPr>
        <p:txBody>
          <a:bodyPr wrap="none">
            <a:spAutoFit/>
          </a:bodyPr>
          <a:lstStyle/>
          <a:p>
            <a:r>
              <a:rPr lang="en-US" sz="1300" b="1" dirty="0">
                <a:latin typeface="Calibri" pitchFamily="34" charset="0"/>
              </a:rPr>
              <a:t>Virtualize </a:t>
            </a:r>
            <a:r>
              <a:rPr lang="en-US" sz="1300" b="1" dirty="0" smtClean="0">
                <a:latin typeface="Calibri" pitchFamily="34" charset="0"/>
              </a:rPr>
              <a:t>Storage</a:t>
            </a:r>
            <a:endParaRPr lang="en-US" sz="1300" b="1" dirty="0">
              <a:latin typeface="Calibri" pitchFamily="34" charset="0"/>
            </a:endParaRPr>
          </a:p>
        </p:txBody>
      </p:sp>
      <p:sp>
        <p:nvSpPr>
          <p:cNvPr id="29708" name="TextBox 83"/>
          <p:cNvSpPr txBox="1">
            <a:spLocks noChangeArrowheads="1"/>
          </p:cNvSpPr>
          <p:nvPr/>
        </p:nvSpPr>
        <p:spPr bwMode="auto">
          <a:xfrm>
            <a:off x="5070935" y="1828800"/>
            <a:ext cx="1482265" cy="292388"/>
          </a:xfrm>
          <a:prstGeom prst="rect">
            <a:avLst/>
          </a:prstGeom>
          <a:noFill/>
          <a:ln w="9525">
            <a:noFill/>
            <a:miter lim="800000"/>
            <a:headEnd/>
            <a:tailEnd/>
          </a:ln>
        </p:spPr>
        <p:txBody>
          <a:bodyPr wrap="none">
            <a:spAutoFit/>
          </a:bodyPr>
          <a:lstStyle/>
          <a:p>
            <a:r>
              <a:rPr lang="en-US" sz="1300" b="1" dirty="0">
                <a:latin typeface="Calibri" pitchFamily="34" charset="0"/>
              </a:rPr>
              <a:t>Virtualize </a:t>
            </a:r>
            <a:r>
              <a:rPr lang="en-US" sz="1300" b="1" dirty="0" smtClean="0">
                <a:latin typeface="Calibri" pitchFamily="34" charset="0"/>
              </a:rPr>
              <a:t>Network</a:t>
            </a:r>
            <a:endParaRPr lang="en-US" sz="1300" b="1" dirty="0">
              <a:latin typeface="Calibri" pitchFamily="34" charset="0"/>
            </a:endParaRPr>
          </a:p>
        </p:txBody>
      </p:sp>
      <p:pic>
        <p:nvPicPr>
          <p:cNvPr id="29709" name="Picture 84" descr="Virtualized Data Center Progression_d.png"/>
          <p:cNvPicPr>
            <a:picLocks noChangeAspect="1"/>
          </p:cNvPicPr>
          <p:nvPr/>
        </p:nvPicPr>
        <p:blipFill>
          <a:blip r:embed="rId5" cstate="print"/>
          <a:srcRect l="79587" t="4797" b="48061"/>
          <a:stretch>
            <a:fillRect/>
          </a:stretch>
        </p:blipFill>
        <p:spPr bwMode="auto">
          <a:xfrm>
            <a:off x="6448387" y="1232496"/>
            <a:ext cx="1611247" cy="2026918"/>
          </a:xfrm>
          <a:prstGeom prst="rect">
            <a:avLst/>
          </a:prstGeom>
          <a:noFill/>
          <a:ln w="9525">
            <a:noFill/>
            <a:miter lim="800000"/>
            <a:headEnd/>
            <a:tailEnd/>
          </a:ln>
        </p:spPr>
      </p:pic>
      <p:sp>
        <p:nvSpPr>
          <p:cNvPr id="29710" name="TextBox 85"/>
          <p:cNvSpPr txBox="1">
            <a:spLocks noChangeArrowheads="1"/>
          </p:cNvSpPr>
          <p:nvPr/>
        </p:nvSpPr>
        <p:spPr bwMode="auto">
          <a:xfrm>
            <a:off x="6515117" y="990600"/>
            <a:ext cx="2223494" cy="292388"/>
          </a:xfrm>
          <a:prstGeom prst="rect">
            <a:avLst/>
          </a:prstGeom>
          <a:noFill/>
          <a:ln w="9525">
            <a:noFill/>
            <a:miter lim="800000"/>
            <a:headEnd/>
            <a:tailEnd/>
          </a:ln>
        </p:spPr>
        <p:txBody>
          <a:bodyPr wrap="none">
            <a:spAutoFit/>
          </a:bodyPr>
          <a:lstStyle/>
          <a:p>
            <a:r>
              <a:rPr lang="en-US" sz="1300" b="1" dirty="0">
                <a:latin typeface="Calibri" pitchFamily="34" charset="0"/>
              </a:rPr>
              <a:t>Virtualized Data </a:t>
            </a:r>
            <a:r>
              <a:rPr lang="en-US" sz="1300" b="1" dirty="0" smtClean="0">
                <a:latin typeface="Calibri" pitchFamily="34" charset="0"/>
              </a:rPr>
              <a:t>Center (VDC)</a:t>
            </a:r>
            <a:endParaRPr lang="en-US" sz="1300" b="1" dirty="0">
              <a:latin typeface="Calibri" pitchFamily="34" charset="0"/>
            </a:endParaRPr>
          </a:p>
        </p:txBody>
      </p:sp>
      <p:grpSp>
        <p:nvGrpSpPr>
          <p:cNvPr id="20" name="Group 19"/>
          <p:cNvGrpSpPr/>
          <p:nvPr/>
        </p:nvGrpSpPr>
        <p:grpSpPr>
          <a:xfrm>
            <a:off x="3723802" y="2667943"/>
            <a:ext cx="1158041" cy="1712965"/>
            <a:chOff x="3512782" y="2935235"/>
            <a:chExt cx="1158041" cy="1712965"/>
          </a:xfrm>
        </p:grpSpPr>
        <p:pic>
          <p:nvPicPr>
            <p:cNvPr id="16" name="Picture 17" descr="Picture1 copy"/>
            <p:cNvPicPr>
              <a:picLocks noChangeAspect="1" noChangeArrowheads="1"/>
            </p:cNvPicPr>
            <p:nvPr/>
          </p:nvPicPr>
          <p:blipFill>
            <a:blip r:embed="rId6" cstate="print"/>
            <a:srcRect/>
            <a:stretch>
              <a:fillRect/>
            </a:stretch>
          </p:blipFill>
          <p:spPr bwMode="auto">
            <a:xfrm>
              <a:off x="3512782" y="2935235"/>
              <a:ext cx="1158041" cy="1639051"/>
            </a:xfrm>
            <a:prstGeom prst="rect">
              <a:avLst/>
            </a:prstGeom>
            <a:noFill/>
          </p:spPr>
        </p:pic>
        <p:pic>
          <p:nvPicPr>
            <p:cNvPr id="17" name="Picture 15" descr="Virtualized Infrastructure Storage 2.png"/>
            <p:cNvPicPr>
              <a:picLocks noChangeAspect="1"/>
            </p:cNvPicPr>
            <p:nvPr/>
          </p:nvPicPr>
          <p:blipFill>
            <a:blip r:embed="rId7" cstate="print"/>
            <a:srcRect/>
            <a:stretch>
              <a:fillRect/>
            </a:stretch>
          </p:blipFill>
          <p:spPr bwMode="auto">
            <a:xfrm>
              <a:off x="3765164" y="4342886"/>
              <a:ext cx="640981" cy="305314"/>
            </a:xfrm>
            <a:prstGeom prst="rect">
              <a:avLst/>
            </a:prstGeom>
            <a:noFill/>
            <a:ln w="9525">
              <a:noFill/>
              <a:miter lim="800000"/>
              <a:headEnd/>
              <a:tailEnd/>
            </a:ln>
          </p:spPr>
        </p:pic>
      </p:grpSp>
      <p:sp>
        <p:nvSpPr>
          <p:cNvPr id="18" name="Rectangle 57"/>
          <p:cNvSpPr>
            <a:spLocks noChangeArrowheads="1"/>
          </p:cNvSpPr>
          <p:nvPr/>
        </p:nvSpPr>
        <p:spPr bwMode="auto">
          <a:xfrm>
            <a:off x="4953000" y="4648200"/>
            <a:ext cx="4027251" cy="1323439"/>
          </a:xfrm>
          <a:prstGeom prst="rect">
            <a:avLst/>
          </a:prstGeom>
          <a:noFill/>
          <a:ln w="9525">
            <a:noFill/>
            <a:miter lim="800000"/>
            <a:headEnd/>
            <a:tailEnd/>
          </a:ln>
        </p:spPr>
        <p:txBody>
          <a:bodyPr wrap="square">
            <a:spAutoFit/>
          </a:bodyPr>
          <a:lstStyle/>
          <a:p>
            <a:r>
              <a:rPr lang="en-US" sz="2000" b="0" dirty="0" smtClean="0">
                <a:solidFill>
                  <a:srgbClr val="262626"/>
                </a:solidFill>
                <a:latin typeface="Calibri" pitchFamily="34" charset="0"/>
              </a:rPr>
              <a:t>Using a phased approach to a virtualized infrastructure enables smoother transition to </a:t>
            </a:r>
            <a:r>
              <a:rPr lang="en-US" sz="2000" dirty="0" smtClean="0">
                <a:solidFill>
                  <a:srgbClr val="262626"/>
                </a:solidFill>
                <a:latin typeface="Calibri" pitchFamily="34" charset="0"/>
              </a:rPr>
              <a:t>virtualize</a:t>
            </a:r>
            <a:r>
              <a:rPr lang="en-US" sz="2000" b="0" dirty="0" smtClean="0">
                <a:solidFill>
                  <a:srgbClr val="262626"/>
                </a:solidFill>
                <a:latin typeface="Calibri" pitchFamily="34" charset="0"/>
              </a:rPr>
              <a:t> core elements.</a:t>
            </a:r>
            <a:endParaRPr lang="en-US" sz="2000" b="0" dirty="0">
              <a:solidFill>
                <a:srgbClr val="262626"/>
              </a:solidFill>
              <a:latin typeface="Calibri" pitchFamily="34" charset="0"/>
            </a:endParaRPr>
          </a:p>
        </p:txBody>
      </p:sp>
      <p:sp>
        <p:nvSpPr>
          <p:cNvPr id="19" name="Rectangle 57"/>
          <p:cNvSpPr>
            <a:spLocks noChangeArrowheads="1"/>
          </p:cNvSpPr>
          <p:nvPr/>
        </p:nvSpPr>
        <p:spPr bwMode="auto">
          <a:xfrm>
            <a:off x="282070" y="889337"/>
            <a:ext cx="4289930" cy="1323439"/>
          </a:xfrm>
          <a:prstGeom prst="rect">
            <a:avLst/>
          </a:prstGeom>
          <a:noFill/>
          <a:ln w="9525">
            <a:noFill/>
            <a:miter lim="800000"/>
            <a:headEnd/>
            <a:tailEnd/>
          </a:ln>
        </p:spPr>
        <p:txBody>
          <a:bodyPr wrap="square">
            <a:spAutoFit/>
          </a:bodyPr>
          <a:lstStyle/>
          <a:p>
            <a:r>
              <a:rPr lang="en-US" sz="2000" dirty="0" smtClean="0">
                <a:solidFill>
                  <a:srgbClr val="262626"/>
                </a:solidFill>
                <a:latin typeface="Calibri" pitchFamily="34" charset="0"/>
              </a:rPr>
              <a:t>Transforming</a:t>
            </a:r>
            <a:r>
              <a:rPr lang="en-US" sz="2000" dirty="0" smtClean="0">
                <a:latin typeface="Calibri" pitchFamily="34" charset="0"/>
              </a:rPr>
              <a:t> </a:t>
            </a:r>
            <a:r>
              <a:rPr lang="en-US" sz="2000" dirty="0" smtClean="0">
                <a:solidFill>
                  <a:srgbClr val="262626"/>
                </a:solidFill>
                <a:latin typeface="Calibri" pitchFamily="34" charset="0"/>
              </a:rPr>
              <a:t>a Classic Data Center (CDC) into a Virtualized Data Center (VDC) requires virtualizing the core elements of the data center. </a:t>
            </a:r>
            <a:endParaRPr lang="en-US" sz="2000" dirty="0">
              <a:solidFill>
                <a:srgbClr val="262626"/>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3"/>
          <p:cNvSpPr>
            <a:spLocks noGrp="1"/>
          </p:cNvSpPr>
          <p:nvPr>
            <p:ph type="title"/>
          </p:nvPr>
        </p:nvSpPr>
        <p:spPr/>
        <p:txBody>
          <a:bodyPr/>
          <a:lstStyle/>
          <a:p>
            <a:r>
              <a:rPr lang="en-US" dirty="0" smtClean="0"/>
              <a:t>CPU Load Balancing</a:t>
            </a:r>
          </a:p>
        </p:txBody>
      </p:sp>
      <p:sp>
        <p:nvSpPr>
          <p:cNvPr id="5" name="Footer Placeholder 4"/>
          <p:cNvSpPr>
            <a:spLocks noGrp="1"/>
          </p:cNvSpPr>
          <p:nvPr>
            <p:ph type="ftr" sz="quarter" idx="13"/>
          </p:nvPr>
        </p:nvSpPr>
        <p:spPr/>
        <p:txBody>
          <a:bodyPr/>
          <a:lstStyle/>
          <a:p>
            <a:pPr>
              <a:defRPr/>
            </a:pPr>
            <a:r>
              <a:rPr lang="en-US" dirty="0"/>
              <a:t>Virtualized Data Center – Compute</a:t>
            </a:r>
          </a:p>
        </p:txBody>
      </p:sp>
      <p:sp>
        <p:nvSpPr>
          <p:cNvPr id="6" name="Slide Number Placeholder 5"/>
          <p:cNvSpPr>
            <a:spLocks noGrp="1"/>
          </p:cNvSpPr>
          <p:nvPr>
            <p:ph type="sldNum" sz="quarter" idx="14"/>
          </p:nvPr>
        </p:nvSpPr>
        <p:spPr/>
        <p:txBody>
          <a:bodyPr/>
          <a:lstStyle/>
          <a:p>
            <a:pPr>
              <a:defRPr/>
            </a:pPr>
            <a:fld id="{F289397D-5077-4B2C-8702-2C80AB590009}" type="slidenum">
              <a:rPr lang="en-US" smtClean="0"/>
              <a:pPr>
                <a:defRPr/>
              </a:pPr>
              <a:t>30</a:t>
            </a:fld>
            <a:endParaRPr lang="en-US" dirty="0"/>
          </a:p>
        </p:txBody>
      </p:sp>
      <p:grpSp>
        <p:nvGrpSpPr>
          <p:cNvPr id="75" name="Group 74"/>
          <p:cNvGrpSpPr/>
          <p:nvPr/>
        </p:nvGrpSpPr>
        <p:grpSpPr>
          <a:xfrm>
            <a:off x="1981200" y="990600"/>
            <a:ext cx="5178732" cy="5105401"/>
            <a:chOff x="1981200" y="990600"/>
            <a:chExt cx="5178732" cy="5105401"/>
          </a:xfrm>
        </p:grpSpPr>
        <p:sp>
          <p:nvSpPr>
            <p:cNvPr id="76" name="TextBox 78"/>
            <p:cNvSpPr txBox="1">
              <a:spLocks noChangeArrowheads="1"/>
            </p:cNvSpPr>
            <p:nvPr/>
          </p:nvSpPr>
          <p:spPr bwMode="auto">
            <a:xfrm>
              <a:off x="3505200" y="5638801"/>
              <a:ext cx="2209800" cy="45720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200" b="1" dirty="0">
                  <a:solidFill>
                    <a:srgbClr val="000000"/>
                  </a:solidFill>
                  <a:latin typeface="Calibri" pitchFamily="34" charset="0"/>
                </a:rPr>
                <a:t>Hyperthreaded dual – core</a:t>
              </a:r>
            </a:p>
            <a:p>
              <a:pPr algn="ctr" fontAlgn="base">
                <a:spcBef>
                  <a:spcPct val="0"/>
                </a:spcBef>
                <a:spcAft>
                  <a:spcPct val="0"/>
                </a:spcAft>
              </a:pPr>
              <a:r>
                <a:rPr lang="en-US" sz="1200" b="1" dirty="0">
                  <a:solidFill>
                    <a:srgbClr val="000000"/>
                  </a:solidFill>
                  <a:latin typeface="Calibri" pitchFamily="34" charset="0"/>
                </a:rPr>
                <a:t>Dual – socket system</a:t>
              </a:r>
            </a:p>
          </p:txBody>
        </p:sp>
        <p:sp>
          <p:nvSpPr>
            <p:cNvPr id="77" name="TextBox 65"/>
            <p:cNvSpPr txBox="1">
              <a:spLocks noChangeArrowheads="1"/>
            </p:cNvSpPr>
            <p:nvPr/>
          </p:nvSpPr>
          <p:spPr bwMode="auto">
            <a:xfrm>
              <a:off x="4040165" y="990600"/>
              <a:ext cx="986167" cy="646331"/>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Calibri" pitchFamily="34" charset="0"/>
                </a:rPr>
                <a:t>VM with</a:t>
              </a:r>
            </a:p>
            <a:p>
              <a:pPr algn="ctr" fontAlgn="base">
                <a:spcBef>
                  <a:spcPct val="0"/>
                </a:spcBef>
                <a:spcAft>
                  <a:spcPct val="0"/>
                </a:spcAft>
              </a:pPr>
              <a:r>
                <a:rPr lang="en-US" dirty="0">
                  <a:solidFill>
                    <a:srgbClr val="000000"/>
                  </a:solidFill>
                  <a:latin typeface="Calibri" pitchFamily="34" charset="0"/>
                </a:rPr>
                <a:t>one CPU</a:t>
              </a:r>
            </a:p>
          </p:txBody>
        </p:sp>
        <p:sp>
          <p:nvSpPr>
            <p:cNvPr id="78" name="TextBox 74"/>
            <p:cNvSpPr txBox="1">
              <a:spLocks noChangeArrowheads="1"/>
            </p:cNvSpPr>
            <p:nvPr/>
          </p:nvSpPr>
          <p:spPr bwMode="auto">
            <a:xfrm>
              <a:off x="6173765" y="990600"/>
              <a:ext cx="986167" cy="646331"/>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Calibri" pitchFamily="34" charset="0"/>
                </a:rPr>
                <a:t>VM with</a:t>
              </a:r>
            </a:p>
            <a:p>
              <a:pPr algn="ctr" fontAlgn="base">
                <a:spcBef>
                  <a:spcPct val="0"/>
                </a:spcBef>
                <a:spcAft>
                  <a:spcPct val="0"/>
                </a:spcAft>
              </a:pPr>
              <a:r>
                <a:rPr lang="en-US" dirty="0">
                  <a:solidFill>
                    <a:srgbClr val="000000"/>
                  </a:solidFill>
                  <a:latin typeface="Calibri" pitchFamily="34" charset="0"/>
                </a:rPr>
                <a:t>one CPU</a:t>
              </a:r>
            </a:p>
          </p:txBody>
        </p:sp>
        <p:sp>
          <p:nvSpPr>
            <p:cNvPr id="79" name="Rounded Rectangle 78"/>
            <p:cNvSpPr/>
            <p:nvPr/>
          </p:nvSpPr>
          <p:spPr bwMode="auto">
            <a:xfrm>
              <a:off x="3666474" y="4224339"/>
              <a:ext cx="1905000" cy="1371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dirty="0">
                <a:solidFill>
                  <a:srgbClr val="000000"/>
                </a:solidFill>
              </a:endParaRPr>
            </a:p>
          </p:txBody>
        </p:sp>
        <p:sp>
          <p:nvSpPr>
            <p:cNvPr id="80" name="TextBox 93"/>
            <p:cNvSpPr txBox="1">
              <a:spLocks noChangeArrowheads="1"/>
            </p:cNvSpPr>
            <p:nvPr/>
          </p:nvSpPr>
          <p:spPr bwMode="auto">
            <a:xfrm>
              <a:off x="1981200" y="990600"/>
              <a:ext cx="986167" cy="646331"/>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latin typeface="Calibri" pitchFamily="34" charset="0"/>
                </a:rPr>
                <a:t>VM with</a:t>
              </a:r>
            </a:p>
            <a:p>
              <a:pPr algn="ctr" fontAlgn="base">
                <a:spcBef>
                  <a:spcPct val="0"/>
                </a:spcBef>
                <a:spcAft>
                  <a:spcPct val="0"/>
                </a:spcAft>
              </a:pPr>
              <a:r>
                <a:rPr lang="en-US" dirty="0">
                  <a:solidFill>
                    <a:srgbClr val="000000"/>
                  </a:solidFill>
                  <a:latin typeface="Calibri" pitchFamily="34" charset="0"/>
                </a:rPr>
                <a:t>one CPU</a:t>
              </a:r>
            </a:p>
          </p:txBody>
        </p:sp>
        <p:grpSp>
          <p:nvGrpSpPr>
            <p:cNvPr id="81" name="Group 74"/>
            <p:cNvGrpSpPr>
              <a:grpSpLocks/>
            </p:cNvGrpSpPr>
            <p:nvPr/>
          </p:nvGrpSpPr>
          <p:grpSpPr bwMode="auto">
            <a:xfrm>
              <a:off x="2053574" y="1625626"/>
              <a:ext cx="871538" cy="1755885"/>
              <a:chOff x="584" y="888"/>
              <a:chExt cx="549" cy="1106"/>
            </a:xfrm>
          </p:grpSpPr>
          <p:grpSp>
            <p:nvGrpSpPr>
              <p:cNvPr id="103" name="Group 93"/>
              <p:cNvGrpSpPr>
                <a:grpSpLocks/>
              </p:cNvGrpSpPr>
              <p:nvPr/>
            </p:nvGrpSpPr>
            <p:grpSpPr bwMode="auto">
              <a:xfrm>
                <a:off x="584" y="888"/>
                <a:ext cx="549" cy="707"/>
                <a:chOff x="-1828800" y="2590800"/>
                <a:chExt cx="871656" cy="1121571"/>
              </a:xfrm>
            </p:grpSpPr>
            <p:pic>
              <p:nvPicPr>
                <p:cNvPr id="105" name="Picture 95" descr="VM.png"/>
                <p:cNvPicPr>
                  <a:picLocks noChangeAspect="1"/>
                </p:cNvPicPr>
                <p:nvPr/>
              </p:nvPicPr>
              <p:blipFill>
                <a:blip r:embed="rId3" cstate="print"/>
                <a:srcRect/>
                <a:stretch>
                  <a:fillRect/>
                </a:stretch>
              </p:blipFill>
              <p:spPr bwMode="auto">
                <a:xfrm>
                  <a:off x="-1828800" y="2590800"/>
                  <a:ext cx="871656" cy="1121571"/>
                </a:xfrm>
                <a:prstGeom prst="rect">
                  <a:avLst/>
                </a:prstGeom>
                <a:noFill/>
                <a:ln w="9525">
                  <a:noFill/>
                  <a:miter lim="800000"/>
                  <a:headEnd/>
                  <a:tailEnd/>
                </a:ln>
              </p:spPr>
            </p:pic>
            <p:pic>
              <p:nvPicPr>
                <p:cNvPr id="106" name="Picture 96" descr="AP_OS Single.png"/>
                <p:cNvPicPr>
                  <a:picLocks noChangeAspect="1"/>
                </p:cNvPicPr>
                <p:nvPr/>
              </p:nvPicPr>
              <p:blipFill>
                <a:blip r:embed="rId4" cstate="print"/>
                <a:srcRect/>
                <a:stretch>
                  <a:fillRect/>
                </a:stretch>
              </p:blipFill>
              <p:spPr bwMode="auto">
                <a:xfrm>
                  <a:off x="-1625600" y="2667000"/>
                  <a:ext cx="475449" cy="768033"/>
                </a:xfrm>
                <a:prstGeom prst="rect">
                  <a:avLst/>
                </a:prstGeom>
                <a:noFill/>
                <a:ln w="9525">
                  <a:noFill/>
                  <a:miter lim="800000"/>
                  <a:headEnd/>
                  <a:tailEnd/>
                </a:ln>
              </p:spPr>
            </p:pic>
          </p:grpSp>
          <p:pic>
            <p:nvPicPr>
              <p:cNvPr id="104" name="Picture 74" descr="CPU Single.png"/>
              <p:cNvPicPr>
                <a:picLocks noChangeAspect="1"/>
              </p:cNvPicPr>
              <p:nvPr/>
            </p:nvPicPr>
            <p:blipFill>
              <a:blip r:embed="rId5" cstate="print"/>
              <a:srcRect/>
              <a:stretch>
                <a:fillRect/>
              </a:stretch>
            </p:blipFill>
            <p:spPr bwMode="auto">
              <a:xfrm>
                <a:off x="704" y="1544"/>
                <a:ext cx="333" cy="450"/>
              </a:xfrm>
              <a:prstGeom prst="rect">
                <a:avLst/>
              </a:prstGeom>
              <a:noFill/>
              <a:ln w="9525">
                <a:noFill/>
                <a:miter lim="800000"/>
                <a:headEnd/>
                <a:tailEnd/>
              </a:ln>
            </p:spPr>
          </p:pic>
        </p:grpSp>
        <p:grpSp>
          <p:nvGrpSpPr>
            <p:cNvPr id="82" name="Group 80"/>
            <p:cNvGrpSpPr>
              <a:grpSpLocks/>
            </p:cNvGrpSpPr>
            <p:nvPr/>
          </p:nvGrpSpPr>
          <p:grpSpPr bwMode="auto">
            <a:xfrm>
              <a:off x="6257274" y="1625626"/>
              <a:ext cx="871538" cy="1755885"/>
              <a:chOff x="584" y="888"/>
              <a:chExt cx="549" cy="1106"/>
            </a:xfrm>
          </p:grpSpPr>
          <p:grpSp>
            <p:nvGrpSpPr>
              <p:cNvPr id="99" name="Group 93"/>
              <p:cNvGrpSpPr>
                <a:grpSpLocks/>
              </p:cNvGrpSpPr>
              <p:nvPr/>
            </p:nvGrpSpPr>
            <p:grpSpPr bwMode="auto">
              <a:xfrm>
                <a:off x="584" y="888"/>
                <a:ext cx="549" cy="707"/>
                <a:chOff x="-1828800" y="2590800"/>
                <a:chExt cx="871656" cy="1121571"/>
              </a:xfrm>
            </p:grpSpPr>
            <p:pic>
              <p:nvPicPr>
                <p:cNvPr id="101" name="Picture 95" descr="VM.png"/>
                <p:cNvPicPr>
                  <a:picLocks noChangeAspect="1"/>
                </p:cNvPicPr>
                <p:nvPr/>
              </p:nvPicPr>
              <p:blipFill>
                <a:blip r:embed="rId3" cstate="print"/>
                <a:srcRect/>
                <a:stretch>
                  <a:fillRect/>
                </a:stretch>
              </p:blipFill>
              <p:spPr bwMode="auto">
                <a:xfrm>
                  <a:off x="-1828800" y="2590800"/>
                  <a:ext cx="871656" cy="1121571"/>
                </a:xfrm>
                <a:prstGeom prst="rect">
                  <a:avLst/>
                </a:prstGeom>
                <a:noFill/>
                <a:ln w="9525">
                  <a:noFill/>
                  <a:miter lim="800000"/>
                  <a:headEnd/>
                  <a:tailEnd/>
                </a:ln>
              </p:spPr>
            </p:pic>
            <p:pic>
              <p:nvPicPr>
                <p:cNvPr id="102" name="Picture 96" descr="AP_OS Single.png"/>
                <p:cNvPicPr>
                  <a:picLocks noChangeAspect="1"/>
                </p:cNvPicPr>
                <p:nvPr/>
              </p:nvPicPr>
              <p:blipFill>
                <a:blip r:embed="rId4" cstate="print"/>
                <a:srcRect/>
                <a:stretch>
                  <a:fillRect/>
                </a:stretch>
              </p:blipFill>
              <p:spPr bwMode="auto">
                <a:xfrm>
                  <a:off x="-1625600" y="2667000"/>
                  <a:ext cx="475449" cy="768033"/>
                </a:xfrm>
                <a:prstGeom prst="rect">
                  <a:avLst/>
                </a:prstGeom>
                <a:noFill/>
                <a:ln w="9525">
                  <a:noFill/>
                  <a:miter lim="800000"/>
                  <a:headEnd/>
                  <a:tailEnd/>
                </a:ln>
              </p:spPr>
            </p:pic>
          </p:grpSp>
          <p:pic>
            <p:nvPicPr>
              <p:cNvPr id="100" name="Picture 74" descr="CPU Single.png"/>
              <p:cNvPicPr>
                <a:picLocks noChangeAspect="1"/>
              </p:cNvPicPr>
              <p:nvPr/>
            </p:nvPicPr>
            <p:blipFill>
              <a:blip r:embed="rId5" cstate="print"/>
              <a:srcRect/>
              <a:stretch>
                <a:fillRect/>
              </a:stretch>
            </p:blipFill>
            <p:spPr bwMode="auto">
              <a:xfrm>
                <a:off x="704" y="1544"/>
                <a:ext cx="333" cy="450"/>
              </a:xfrm>
              <a:prstGeom prst="rect">
                <a:avLst/>
              </a:prstGeom>
              <a:noFill/>
              <a:ln w="9525">
                <a:noFill/>
                <a:miter lim="800000"/>
                <a:headEnd/>
                <a:tailEnd/>
              </a:ln>
            </p:spPr>
          </p:pic>
        </p:grpSp>
        <p:grpSp>
          <p:nvGrpSpPr>
            <p:cNvPr id="83" name="Group 75"/>
            <p:cNvGrpSpPr>
              <a:grpSpLocks/>
            </p:cNvGrpSpPr>
            <p:nvPr/>
          </p:nvGrpSpPr>
          <p:grpSpPr bwMode="auto">
            <a:xfrm>
              <a:off x="4136374" y="1625626"/>
              <a:ext cx="871538" cy="1755885"/>
              <a:chOff x="584" y="888"/>
              <a:chExt cx="549" cy="1106"/>
            </a:xfrm>
          </p:grpSpPr>
          <p:grpSp>
            <p:nvGrpSpPr>
              <p:cNvPr id="95" name="Group 93"/>
              <p:cNvGrpSpPr>
                <a:grpSpLocks/>
              </p:cNvGrpSpPr>
              <p:nvPr/>
            </p:nvGrpSpPr>
            <p:grpSpPr bwMode="auto">
              <a:xfrm>
                <a:off x="584" y="888"/>
                <a:ext cx="549" cy="707"/>
                <a:chOff x="-1828800" y="2590800"/>
                <a:chExt cx="871656" cy="1121571"/>
              </a:xfrm>
            </p:grpSpPr>
            <p:pic>
              <p:nvPicPr>
                <p:cNvPr id="97" name="Picture 95" descr="VM.png"/>
                <p:cNvPicPr>
                  <a:picLocks noChangeAspect="1"/>
                </p:cNvPicPr>
                <p:nvPr/>
              </p:nvPicPr>
              <p:blipFill>
                <a:blip r:embed="rId3" cstate="print"/>
                <a:srcRect/>
                <a:stretch>
                  <a:fillRect/>
                </a:stretch>
              </p:blipFill>
              <p:spPr bwMode="auto">
                <a:xfrm>
                  <a:off x="-1828800" y="2590800"/>
                  <a:ext cx="871656" cy="1121571"/>
                </a:xfrm>
                <a:prstGeom prst="rect">
                  <a:avLst/>
                </a:prstGeom>
                <a:noFill/>
                <a:ln w="9525">
                  <a:noFill/>
                  <a:miter lim="800000"/>
                  <a:headEnd/>
                  <a:tailEnd/>
                </a:ln>
              </p:spPr>
            </p:pic>
            <p:pic>
              <p:nvPicPr>
                <p:cNvPr id="98" name="Picture 96" descr="AP_OS Single.png"/>
                <p:cNvPicPr>
                  <a:picLocks noChangeAspect="1"/>
                </p:cNvPicPr>
                <p:nvPr/>
              </p:nvPicPr>
              <p:blipFill>
                <a:blip r:embed="rId4" cstate="print"/>
                <a:srcRect/>
                <a:stretch>
                  <a:fillRect/>
                </a:stretch>
              </p:blipFill>
              <p:spPr bwMode="auto">
                <a:xfrm>
                  <a:off x="-1625600" y="2667000"/>
                  <a:ext cx="475449" cy="768033"/>
                </a:xfrm>
                <a:prstGeom prst="rect">
                  <a:avLst/>
                </a:prstGeom>
                <a:noFill/>
                <a:ln w="9525">
                  <a:noFill/>
                  <a:miter lim="800000"/>
                  <a:headEnd/>
                  <a:tailEnd/>
                </a:ln>
              </p:spPr>
            </p:pic>
          </p:grpSp>
          <p:pic>
            <p:nvPicPr>
              <p:cNvPr id="96" name="Picture 74" descr="CPU Single.png"/>
              <p:cNvPicPr>
                <a:picLocks noChangeAspect="1"/>
              </p:cNvPicPr>
              <p:nvPr/>
            </p:nvPicPr>
            <p:blipFill>
              <a:blip r:embed="rId5" cstate="print"/>
              <a:srcRect/>
              <a:stretch>
                <a:fillRect/>
              </a:stretch>
            </p:blipFill>
            <p:spPr bwMode="auto">
              <a:xfrm>
                <a:off x="704" y="1544"/>
                <a:ext cx="333" cy="450"/>
              </a:xfrm>
              <a:prstGeom prst="rect">
                <a:avLst/>
              </a:prstGeom>
              <a:noFill/>
              <a:ln w="9525">
                <a:noFill/>
                <a:miter lim="800000"/>
                <a:headEnd/>
                <a:tailEnd/>
              </a:ln>
            </p:spPr>
          </p:pic>
        </p:grpSp>
        <p:cxnSp>
          <p:nvCxnSpPr>
            <p:cNvPr id="84" name="Elbow Connector 53"/>
            <p:cNvCxnSpPr/>
            <p:nvPr/>
          </p:nvCxnSpPr>
          <p:spPr>
            <a:xfrm rot="5400000">
              <a:off x="5030454" y="3601720"/>
              <a:ext cx="1920240" cy="13716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65"/>
            <p:cNvCxnSpPr/>
            <p:nvPr/>
          </p:nvCxnSpPr>
          <p:spPr>
            <a:xfrm rot="16200000" flipH="1">
              <a:off x="2584434" y="3202940"/>
              <a:ext cx="1188720" cy="146304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6200000" flipH="1">
              <a:off x="4306553" y="3840479"/>
              <a:ext cx="10058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7" name="Group 40"/>
            <p:cNvGrpSpPr/>
            <p:nvPr/>
          </p:nvGrpSpPr>
          <p:grpSpPr>
            <a:xfrm>
              <a:off x="3946360" y="4419600"/>
              <a:ext cx="1302080" cy="990600"/>
              <a:chOff x="3946360" y="4419600"/>
              <a:chExt cx="1302080" cy="990600"/>
            </a:xfrm>
          </p:grpSpPr>
          <p:grpSp>
            <p:nvGrpSpPr>
              <p:cNvPr id="88" name="Group 48"/>
              <p:cNvGrpSpPr/>
              <p:nvPr/>
            </p:nvGrpSpPr>
            <p:grpSpPr>
              <a:xfrm>
                <a:off x="3946360" y="4419600"/>
                <a:ext cx="571500" cy="990600"/>
                <a:chOff x="3898232" y="4419600"/>
                <a:chExt cx="571500" cy="990600"/>
              </a:xfrm>
            </p:grpSpPr>
            <p:pic>
              <p:nvPicPr>
                <p:cNvPr id="92" name="Picture 91" descr="core.png"/>
                <p:cNvPicPr>
                  <a:picLocks noChangeAspect="1"/>
                </p:cNvPicPr>
                <p:nvPr/>
              </p:nvPicPr>
              <p:blipFill>
                <a:blip r:embed="rId6" cstate="print"/>
                <a:stretch>
                  <a:fillRect/>
                </a:stretch>
              </p:blipFill>
              <p:spPr>
                <a:xfrm>
                  <a:off x="3917612" y="4536444"/>
                  <a:ext cx="542499" cy="725364"/>
                </a:xfrm>
                <a:prstGeom prst="rect">
                  <a:avLst/>
                </a:prstGeom>
              </p:spPr>
            </p:pic>
            <p:sp>
              <p:nvSpPr>
                <p:cNvPr id="93" name="Rounded Rectangle 86"/>
                <p:cNvSpPr/>
                <p:nvPr/>
              </p:nvSpPr>
              <p:spPr bwMode="auto">
                <a:xfrm>
                  <a:off x="3898232" y="4419600"/>
                  <a:ext cx="5715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srgbClr val="FFFFFF"/>
                      </a:solidFill>
                    </a:rPr>
                    <a:t>LCPU</a:t>
                  </a:r>
                </a:p>
              </p:txBody>
            </p:sp>
            <p:sp>
              <p:nvSpPr>
                <p:cNvPr id="94" name="Rounded Rectangle 86"/>
                <p:cNvSpPr/>
                <p:nvPr/>
              </p:nvSpPr>
              <p:spPr bwMode="auto">
                <a:xfrm>
                  <a:off x="3898232" y="5105400"/>
                  <a:ext cx="5715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srgbClr val="FFFFFF"/>
                      </a:solidFill>
                    </a:rPr>
                    <a:t>LCPU</a:t>
                  </a:r>
                </a:p>
              </p:txBody>
            </p:sp>
          </p:grpSp>
          <p:pic>
            <p:nvPicPr>
              <p:cNvPr id="89" name="Picture 88" descr="core.png"/>
              <p:cNvPicPr>
                <a:picLocks noChangeAspect="1"/>
              </p:cNvPicPr>
              <p:nvPr/>
            </p:nvPicPr>
            <p:blipFill>
              <a:blip r:embed="rId6" cstate="print"/>
              <a:stretch>
                <a:fillRect/>
              </a:stretch>
            </p:blipFill>
            <p:spPr>
              <a:xfrm>
                <a:off x="4695676" y="4544460"/>
                <a:ext cx="542499" cy="725364"/>
              </a:xfrm>
              <a:prstGeom prst="rect">
                <a:avLst/>
              </a:prstGeom>
            </p:spPr>
          </p:pic>
          <p:sp>
            <p:nvSpPr>
              <p:cNvPr id="90" name="Rounded Rectangle 86"/>
              <p:cNvSpPr/>
              <p:nvPr/>
            </p:nvSpPr>
            <p:spPr bwMode="auto">
              <a:xfrm>
                <a:off x="4676940" y="4419600"/>
                <a:ext cx="5715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srgbClr val="FFFFFF"/>
                    </a:solidFill>
                  </a:rPr>
                  <a:t>LCPU</a:t>
                </a:r>
              </a:p>
            </p:txBody>
          </p:sp>
          <p:sp>
            <p:nvSpPr>
              <p:cNvPr id="91" name="Rounded Rectangle 90"/>
              <p:cNvSpPr/>
              <p:nvPr/>
            </p:nvSpPr>
            <p:spPr bwMode="auto">
              <a:xfrm>
                <a:off x="4676940" y="5105400"/>
                <a:ext cx="5715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srgbClr val="FFFFFF"/>
                    </a:solidFill>
                  </a:rPr>
                  <a:t>LCPU</a:t>
                </a: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dirty="0" smtClean="0"/>
              <a:t>Optimizing Memory Resource</a:t>
            </a:r>
          </a:p>
        </p:txBody>
      </p:sp>
      <p:sp>
        <p:nvSpPr>
          <p:cNvPr id="94210" name="Rectangle 3"/>
          <p:cNvSpPr>
            <a:spLocks noGrp="1" noChangeArrowheads="1"/>
          </p:cNvSpPr>
          <p:nvPr>
            <p:ph idx="1"/>
          </p:nvPr>
        </p:nvSpPr>
        <p:spPr>
          <a:xfrm>
            <a:off x="304800" y="914400"/>
            <a:ext cx="8458200" cy="5029200"/>
          </a:xfrm>
        </p:spPr>
        <p:txBody>
          <a:bodyPr/>
          <a:lstStyle/>
          <a:p>
            <a:r>
              <a:rPr lang="en-US" dirty="0" smtClean="0"/>
              <a:t>Hypervisor manages a machine’s physical memory</a:t>
            </a:r>
          </a:p>
          <a:p>
            <a:pPr lvl="1"/>
            <a:r>
              <a:rPr lang="en-US" dirty="0" smtClean="0"/>
              <a:t>Part of this memory is used by the hypervisor</a:t>
            </a:r>
          </a:p>
          <a:p>
            <a:pPr lvl="1"/>
            <a:r>
              <a:rPr lang="en-US" dirty="0" smtClean="0"/>
              <a:t>Rest is available for virtual machines (VMs)</a:t>
            </a:r>
          </a:p>
          <a:p>
            <a:r>
              <a:rPr lang="en-US" dirty="0" smtClean="0"/>
              <a:t>VMs can be configured with more memory than physically available, called ‘memory </a:t>
            </a:r>
            <a:r>
              <a:rPr lang="en-US" dirty="0" err="1" smtClean="0"/>
              <a:t>overcommitment</a:t>
            </a:r>
            <a:r>
              <a:rPr lang="en-US" dirty="0" smtClean="0"/>
              <a:t>’</a:t>
            </a:r>
          </a:p>
          <a:p>
            <a:pPr lvl="1"/>
            <a:r>
              <a:rPr lang="en-US" dirty="0" smtClean="0"/>
              <a:t>Memory optimization is done to allow </a:t>
            </a:r>
            <a:r>
              <a:rPr lang="en-US" dirty="0" err="1" smtClean="0"/>
              <a:t>overcommitment</a:t>
            </a:r>
            <a:r>
              <a:rPr lang="en-US" dirty="0" smtClean="0"/>
              <a:t> </a:t>
            </a:r>
          </a:p>
          <a:p>
            <a:r>
              <a:rPr lang="en-US" dirty="0" smtClean="0"/>
              <a:t>Memory management techniques are Transparent page sharing, memory ballooning, and memory swapping  	</a:t>
            </a:r>
          </a:p>
        </p:txBody>
      </p:sp>
      <p:sp>
        <p:nvSpPr>
          <p:cNvPr id="7"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sp>
        <p:nvSpPr>
          <p:cNvPr id="6" name="Slide Number Placeholder 5"/>
          <p:cNvSpPr>
            <a:spLocks noGrp="1"/>
          </p:cNvSpPr>
          <p:nvPr>
            <p:ph type="sldNum" sz="quarter" idx="11"/>
          </p:nvPr>
        </p:nvSpPr>
        <p:spPr/>
        <p:txBody>
          <a:bodyPr/>
          <a:lstStyle/>
          <a:p>
            <a:pPr>
              <a:defRPr/>
            </a:pPr>
            <a:fld id="{61FBF6D4-2621-4C98-B5C4-CAB87678C2A6}" type="slidenum">
              <a:rPr lang="en-US" smtClean="0">
                <a:solidFill>
                  <a:srgbClr val="000000">
                    <a:lumMod val="75000"/>
                    <a:lumOff val="25000"/>
                  </a:srgbClr>
                </a:solidFill>
              </a:rPr>
              <a:pPr>
                <a:defRPr/>
              </a:pPr>
              <a:t>31</a:t>
            </a:fld>
            <a:endParaRPr lang="en-US" dirty="0">
              <a:solidFill>
                <a:srgbClr val="000000">
                  <a:lumMod val="75000"/>
                  <a:lumOff val="25000"/>
                </a:srgbClr>
              </a:solidFill>
            </a:endParaRP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dirty="0" smtClean="0"/>
              <a:t>Transparent Page Sharing</a:t>
            </a:r>
          </a:p>
        </p:txBody>
      </p:sp>
      <p:sp>
        <p:nvSpPr>
          <p:cNvPr id="96258" name="Content Placeholder 114"/>
          <p:cNvSpPr>
            <a:spLocks noGrp="1"/>
          </p:cNvSpPr>
          <p:nvPr>
            <p:ph idx="1"/>
          </p:nvPr>
        </p:nvSpPr>
        <p:spPr>
          <a:xfrm>
            <a:off x="304800" y="914400"/>
            <a:ext cx="8458200" cy="2819400"/>
          </a:xfrm>
        </p:spPr>
        <p:txBody>
          <a:bodyPr/>
          <a:lstStyle/>
          <a:p>
            <a:r>
              <a:rPr lang="en-US" sz="2000" dirty="0" smtClean="0"/>
              <a:t>Hypervisor detects identical memory pages of virtual machines (VMs) and maps them to same physical page</a:t>
            </a:r>
          </a:p>
          <a:p>
            <a:pPr lvl="1"/>
            <a:r>
              <a:rPr lang="en-US" sz="1800" dirty="0" smtClean="0"/>
              <a:t>Read-only when shared</a:t>
            </a:r>
          </a:p>
          <a:p>
            <a:r>
              <a:rPr lang="en-US" sz="2000" dirty="0" smtClean="0"/>
              <a:t>For writes, hypervisor treats the shared pages as copy-on-write</a:t>
            </a:r>
          </a:p>
          <a:p>
            <a:r>
              <a:rPr lang="en-US" sz="2000" dirty="0" smtClean="0"/>
              <a:t>Attempts to write on shared page</a:t>
            </a:r>
          </a:p>
          <a:p>
            <a:pPr lvl="1"/>
            <a:r>
              <a:rPr lang="en-US" sz="1800" dirty="0" smtClean="0"/>
              <a:t>Generates minor page fault </a:t>
            </a:r>
          </a:p>
          <a:p>
            <a:pPr lvl="1"/>
            <a:r>
              <a:rPr lang="en-US" sz="1800" dirty="0" smtClean="0"/>
              <a:t>Creates private copy after write and remaps the memory</a:t>
            </a:r>
          </a:p>
        </p:txBody>
      </p:sp>
      <p:sp>
        <p:nvSpPr>
          <p:cNvPr id="52226" name="Footer Placeholder 3"/>
          <p:cNvSpPr>
            <a:spLocks noGrp="1"/>
          </p:cNvSpPr>
          <p:nvPr>
            <p:ph type="ftr" sz="quarter" idx="10"/>
          </p:nvPr>
        </p:nvSpPr>
        <p:spPr/>
        <p:txBody>
          <a:bodyPr/>
          <a:lstStyle/>
          <a:p>
            <a:pPr>
              <a:defRPr/>
            </a:pPr>
            <a:r>
              <a:rPr lang="en-US" dirty="0"/>
              <a:t>Virtualized Data Center – Compute</a:t>
            </a:r>
          </a:p>
        </p:txBody>
      </p:sp>
      <p:sp>
        <p:nvSpPr>
          <p:cNvPr id="52227" name="Slide Number Placeholder 4"/>
          <p:cNvSpPr>
            <a:spLocks noGrp="1"/>
          </p:cNvSpPr>
          <p:nvPr>
            <p:ph type="sldNum" sz="quarter" idx="11"/>
          </p:nvPr>
        </p:nvSpPr>
        <p:spPr/>
        <p:txBody>
          <a:bodyPr/>
          <a:lstStyle/>
          <a:p>
            <a:pPr>
              <a:defRPr/>
            </a:pPr>
            <a:fld id="{2AC17AF5-94B1-430B-A9F2-7533D4555705}" type="slidenum">
              <a:rPr lang="en-US" smtClean="0"/>
              <a:pPr>
                <a:defRPr/>
              </a:pPr>
              <a:t>32</a:t>
            </a:fld>
            <a:endParaRPr lang="en-US" dirty="0"/>
          </a:p>
        </p:txBody>
      </p:sp>
      <p:grpSp>
        <p:nvGrpSpPr>
          <p:cNvPr id="36" name="Group 35"/>
          <p:cNvGrpSpPr/>
          <p:nvPr/>
        </p:nvGrpSpPr>
        <p:grpSpPr>
          <a:xfrm>
            <a:off x="2178050" y="3474084"/>
            <a:ext cx="5236361" cy="2698111"/>
            <a:chOff x="2178050" y="3430930"/>
            <a:chExt cx="5236361" cy="2698111"/>
          </a:xfrm>
        </p:grpSpPr>
        <p:sp>
          <p:nvSpPr>
            <p:cNvPr id="96262" name="Line 54"/>
            <p:cNvSpPr>
              <a:spLocks noChangeShapeType="1"/>
            </p:cNvSpPr>
            <p:nvPr/>
          </p:nvSpPr>
          <p:spPr bwMode="auto">
            <a:xfrm>
              <a:off x="4572248" y="4254598"/>
              <a:ext cx="914281" cy="762090"/>
            </a:xfrm>
            <a:prstGeom prst="line">
              <a:avLst/>
            </a:prstGeom>
            <a:noFill/>
            <a:ln w="12700">
              <a:solidFill>
                <a:srgbClr val="FF0000"/>
              </a:solidFill>
              <a:prstDash val="dash"/>
              <a:round/>
              <a:headEnd/>
              <a:tailEnd type="triangle" w="med" len="med"/>
            </a:ln>
          </p:spPr>
          <p:txBody>
            <a:bodyPr/>
            <a:lstStyle/>
            <a:p>
              <a:endParaRPr lang="en-US" dirty="0"/>
            </a:p>
          </p:txBody>
        </p:sp>
        <p:sp>
          <p:nvSpPr>
            <p:cNvPr id="96263" name="Line 52"/>
            <p:cNvSpPr>
              <a:spLocks noChangeShapeType="1"/>
            </p:cNvSpPr>
            <p:nvPr/>
          </p:nvSpPr>
          <p:spPr bwMode="auto">
            <a:xfrm>
              <a:off x="4572248" y="4254598"/>
              <a:ext cx="1371421" cy="762090"/>
            </a:xfrm>
            <a:prstGeom prst="line">
              <a:avLst/>
            </a:prstGeom>
            <a:noFill/>
            <a:ln w="12700">
              <a:solidFill>
                <a:srgbClr val="808285"/>
              </a:solidFill>
              <a:round/>
              <a:headEnd/>
              <a:tailEnd type="triangle" w="med" len="med"/>
            </a:ln>
          </p:spPr>
          <p:txBody>
            <a:bodyPr/>
            <a:lstStyle/>
            <a:p>
              <a:endParaRPr lang="en-US" dirty="0"/>
            </a:p>
          </p:txBody>
        </p:sp>
        <p:pic>
          <p:nvPicPr>
            <p:cNvPr id="96264" name="Picture 10" descr="grey-box"/>
            <p:cNvPicPr>
              <a:picLocks noChangeAspect="1" noChangeArrowheads="1"/>
            </p:cNvPicPr>
            <p:nvPr/>
          </p:nvPicPr>
          <p:blipFill>
            <a:blip r:embed="rId4" cstate="print"/>
            <a:srcRect/>
            <a:stretch>
              <a:fillRect/>
            </a:stretch>
          </p:blipFill>
          <p:spPr bwMode="auto">
            <a:xfrm>
              <a:off x="2178050" y="3721135"/>
              <a:ext cx="1504754" cy="638251"/>
            </a:xfrm>
            <a:prstGeom prst="rect">
              <a:avLst/>
            </a:prstGeom>
            <a:noFill/>
            <a:ln w="9525">
              <a:noFill/>
              <a:miter lim="800000"/>
              <a:headEnd/>
              <a:tailEnd/>
            </a:ln>
          </p:spPr>
        </p:pic>
        <p:sp>
          <p:nvSpPr>
            <p:cNvPr id="96265" name="Rectangle 11"/>
            <p:cNvSpPr>
              <a:spLocks noChangeArrowheads="1"/>
            </p:cNvSpPr>
            <p:nvPr/>
          </p:nvSpPr>
          <p:spPr bwMode="auto">
            <a:xfrm>
              <a:off x="2787570" y="3784642"/>
              <a:ext cx="101587" cy="508060"/>
            </a:xfrm>
            <a:prstGeom prst="rect">
              <a:avLst/>
            </a:prstGeom>
            <a:solidFill>
              <a:srgbClr val="99CC00"/>
            </a:solidFill>
            <a:ln w="12700">
              <a:solidFill>
                <a:srgbClr val="808285"/>
              </a:solidFill>
              <a:miter lim="800000"/>
              <a:headEnd/>
              <a:tailEnd/>
            </a:ln>
          </p:spPr>
          <p:txBody>
            <a:bodyPr wrap="none" anchor="ctr"/>
            <a:lstStyle/>
            <a:p>
              <a:pPr algn="ctr"/>
              <a:endParaRPr lang="en-US" dirty="0"/>
            </a:p>
          </p:txBody>
        </p:sp>
        <p:sp>
          <p:nvSpPr>
            <p:cNvPr id="96266" name="Rectangle 14"/>
            <p:cNvSpPr>
              <a:spLocks noChangeArrowheads="1"/>
            </p:cNvSpPr>
            <p:nvPr/>
          </p:nvSpPr>
          <p:spPr bwMode="auto">
            <a:xfrm>
              <a:off x="3136775" y="3784642"/>
              <a:ext cx="101587" cy="508060"/>
            </a:xfrm>
            <a:prstGeom prst="rect">
              <a:avLst/>
            </a:prstGeom>
            <a:solidFill>
              <a:srgbClr val="99CC00"/>
            </a:solidFill>
            <a:ln w="12700">
              <a:solidFill>
                <a:srgbClr val="808285"/>
              </a:solidFill>
              <a:miter lim="800000"/>
              <a:headEnd/>
              <a:tailEnd/>
            </a:ln>
          </p:spPr>
          <p:txBody>
            <a:bodyPr wrap="none" anchor="ctr"/>
            <a:lstStyle/>
            <a:p>
              <a:pPr algn="ctr"/>
              <a:endParaRPr lang="en-US" dirty="0"/>
            </a:p>
          </p:txBody>
        </p:sp>
        <p:pic>
          <p:nvPicPr>
            <p:cNvPr id="96267" name="Picture 15" descr="grey-box"/>
            <p:cNvPicPr>
              <a:picLocks noChangeAspect="1" noChangeArrowheads="1"/>
            </p:cNvPicPr>
            <p:nvPr/>
          </p:nvPicPr>
          <p:blipFill>
            <a:blip r:embed="rId4" cstate="print"/>
            <a:srcRect/>
            <a:stretch>
              <a:fillRect/>
            </a:stretch>
          </p:blipFill>
          <p:spPr bwMode="auto">
            <a:xfrm>
              <a:off x="3564254" y="3721135"/>
              <a:ext cx="1504754" cy="638251"/>
            </a:xfrm>
            <a:prstGeom prst="rect">
              <a:avLst/>
            </a:prstGeom>
            <a:noFill/>
            <a:ln w="9525">
              <a:noFill/>
              <a:miter lim="800000"/>
              <a:headEnd/>
              <a:tailEnd/>
            </a:ln>
          </p:spPr>
        </p:pic>
        <p:sp>
          <p:nvSpPr>
            <p:cNvPr id="96268" name="Rectangle 16"/>
            <p:cNvSpPr>
              <a:spLocks noChangeArrowheads="1"/>
            </p:cNvSpPr>
            <p:nvPr/>
          </p:nvSpPr>
          <p:spPr bwMode="auto">
            <a:xfrm>
              <a:off x="4053140" y="3784642"/>
              <a:ext cx="101587" cy="508060"/>
            </a:xfrm>
            <a:prstGeom prst="rect">
              <a:avLst/>
            </a:prstGeom>
            <a:solidFill>
              <a:srgbClr val="99CC00"/>
            </a:solidFill>
            <a:ln w="12700">
              <a:solidFill>
                <a:srgbClr val="808285"/>
              </a:solidFill>
              <a:miter lim="800000"/>
              <a:headEnd/>
              <a:tailEnd/>
            </a:ln>
          </p:spPr>
          <p:txBody>
            <a:bodyPr wrap="none" anchor="ctr"/>
            <a:lstStyle/>
            <a:p>
              <a:pPr algn="ctr"/>
              <a:endParaRPr lang="en-US" dirty="0"/>
            </a:p>
          </p:txBody>
        </p:sp>
        <p:sp>
          <p:nvSpPr>
            <p:cNvPr id="96269" name="Rectangle 17"/>
            <p:cNvSpPr>
              <a:spLocks noChangeArrowheads="1"/>
            </p:cNvSpPr>
            <p:nvPr/>
          </p:nvSpPr>
          <p:spPr bwMode="auto">
            <a:xfrm>
              <a:off x="4586471" y="3784642"/>
              <a:ext cx="101587" cy="508060"/>
            </a:xfrm>
            <a:prstGeom prst="rect">
              <a:avLst/>
            </a:prstGeom>
            <a:solidFill>
              <a:srgbClr val="FF0000"/>
            </a:solidFill>
            <a:ln w="12700">
              <a:solidFill>
                <a:srgbClr val="808285"/>
              </a:solidFill>
              <a:miter lim="800000"/>
              <a:headEnd/>
              <a:tailEnd/>
            </a:ln>
          </p:spPr>
          <p:txBody>
            <a:bodyPr wrap="none" anchor="ctr"/>
            <a:lstStyle/>
            <a:p>
              <a:pPr algn="ctr"/>
              <a:endParaRPr lang="en-US" dirty="0"/>
            </a:p>
          </p:txBody>
        </p:sp>
        <p:pic>
          <p:nvPicPr>
            <p:cNvPr id="96270" name="Picture 20" descr="grey-box"/>
            <p:cNvPicPr>
              <a:picLocks noChangeAspect="1" noChangeArrowheads="1"/>
            </p:cNvPicPr>
            <p:nvPr/>
          </p:nvPicPr>
          <p:blipFill>
            <a:blip r:embed="rId4" cstate="print"/>
            <a:srcRect/>
            <a:stretch>
              <a:fillRect/>
            </a:stretch>
          </p:blipFill>
          <p:spPr bwMode="auto">
            <a:xfrm>
              <a:off x="4972246" y="3721135"/>
              <a:ext cx="1504754" cy="638251"/>
            </a:xfrm>
            <a:prstGeom prst="rect">
              <a:avLst/>
            </a:prstGeom>
            <a:noFill/>
            <a:ln w="9525">
              <a:noFill/>
              <a:miter lim="800000"/>
              <a:headEnd/>
              <a:tailEnd/>
            </a:ln>
          </p:spPr>
        </p:pic>
        <p:sp>
          <p:nvSpPr>
            <p:cNvPr id="96271" name="Rectangle 21"/>
            <p:cNvSpPr>
              <a:spLocks noChangeArrowheads="1"/>
            </p:cNvSpPr>
            <p:nvPr/>
          </p:nvSpPr>
          <p:spPr bwMode="auto">
            <a:xfrm>
              <a:off x="5353196" y="3784642"/>
              <a:ext cx="101587" cy="508060"/>
            </a:xfrm>
            <a:prstGeom prst="rect">
              <a:avLst/>
            </a:prstGeom>
            <a:solidFill>
              <a:srgbClr val="99CC00"/>
            </a:solidFill>
            <a:ln w="12700">
              <a:solidFill>
                <a:srgbClr val="808285"/>
              </a:solidFill>
              <a:miter lim="800000"/>
              <a:headEnd/>
              <a:tailEnd/>
            </a:ln>
          </p:spPr>
          <p:txBody>
            <a:bodyPr wrap="none" anchor="ctr"/>
            <a:lstStyle/>
            <a:p>
              <a:pPr algn="ctr"/>
              <a:endParaRPr lang="en-US" dirty="0"/>
            </a:p>
          </p:txBody>
        </p:sp>
        <p:sp>
          <p:nvSpPr>
            <p:cNvPr id="96272" name="Rectangle 22"/>
            <p:cNvSpPr>
              <a:spLocks noChangeArrowheads="1"/>
            </p:cNvSpPr>
            <p:nvPr/>
          </p:nvSpPr>
          <p:spPr bwMode="auto">
            <a:xfrm>
              <a:off x="5886526" y="3784642"/>
              <a:ext cx="101587" cy="508060"/>
            </a:xfrm>
            <a:prstGeom prst="rect">
              <a:avLst/>
            </a:prstGeom>
            <a:solidFill>
              <a:srgbClr val="FF0000"/>
            </a:solidFill>
            <a:ln w="12700">
              <a:solidFill>
                <a:srgbClr val="808285"/>
              </a:solidFill>
              <a:miter lim="800000"/>
              <a:headEnd/>
              <a:tailEnd/>
            </a:ln>
          </p:spPr>
          <p:txBody>
            <a:bodyPr wrap="none" anchor="ctr"/>
            <a:lstStyle/>
            <a:p>
              <a:pPr algn="ctr"/>
              <a:endParaRPr lang="en-US" dirty="0"/>
            </a:p>
          </p:txBody>
        </p:sp>
        <p:pic>
          <p:nvPicPr>
            <p:cNvPr id="96273" name="Picture 29" descr="grey_big"/>
            <p:cNvPicPr>
              <a:picLocks noChangeAspect="1" noChangeArrowheads="1"/>
            </p:cNvPicPr>
            <p:nvPr/>
          </p:nvPicPr>
          <p:blipFill>
            <a:blip r:embed="rId5" cstate="print"/>
            <a:srcRect/>
            <a:stretch>
              <a:fillRect/>
            </a:stretch>
          </p:blipFill>
          <p:spPr bwMode="auto">
            <a:xfrm>
              <a:off x="2972256" y="5016688"/>
              <a:ext cx="3352363" cy="581094"/>
            </a:xfrm>
            <a:prstGeom prst="rect">
              <a:avLst/>
            </a:prstGeom>
            <a:noFill/>
            <a:ln w="9525">
              <a:noFill/>
              <a:miter lim="800000"/>
              <a:headEnd/>
              <a:tailEnd/>
            </a:ln>
          </p:spPr>
        </p:pic>
        <p:sp>
          <p:nvSpPr>
            <p:cNvPr id="96274" name="Rectangle 26"/>
            <p:cNvSpPr>
              <a:spLocks noChangeArrowheads="1"/>
            </p:cNvSpPr>
            <p:nvPr/>
          </p:nvSpPr>
          <p:spPr bwMode="auto">
            <a:xfrm>
              <a:off x="3270667" y="5061143"/>
              <a:ext cx="101587" cy="508060"/>
            </a:xfrm>
            <a:prstGeom prst="rect">
              <a:avLst/>
            </a:prstGeom>
            <a:solidFill>
              <a:srgbClr val="99CC00"/>
            </a:solidFill>
            <a:ln w="12700">
              <a:solidFill>
                <a:srgbClr val="808285"/>
              </a:solidFill>
              <a:miter lim="800000"/>
              <a:headEnd/>
              <a:tailEnd/>
            </a:ln>
          </p:spPr>
          <p:txBody>
            <a:bodyPr wrap="none" anchor="ctr"/>
            <a:lstStyle/>
            <a:p>
              <a:pPr algn="ctr"/>
              <a:endParaRPr lang="en-US" dirty="0"/>
            </a:p>
          </p:txBody>
        </p:sp>
        <p:sp>
          <p:nvSpPr>
            <p:cNvPr id="96275" name="Rectangle 27"/>
            <p:cNvSpPr>
              <a:spLocks noChangeArrowheads="1"/>
            </p:cNvSpPr>
            <p:nvPr/>
          </p:nvSpPr>
          <p:spPr bwMode="auto">
            <a:xfrm>
              <a:off x="5892875" y="5061143"/>
              <a:ext cx="101587" cy="508060"/>
            </a:xfrm>
            <a:prstGeom prst="rect">
              <a:avLst/>
            </a:prstGeom>
            <a:solidFill>
              <a:srgbClr val="FF0000"/>
            </a:solidFill>
            <a:ln w="12700">
              <a:solidFill>
                <a:srgbClr val="808285"/>
              </a:solidFill>
              <a:miter lim="800000"/>
              <a:headEnd/>
              <a:tailEnd/>
            </a:ln>
          </p:spPr>
          <p:txBody>
            <a:bodyPr wrap="none" anchor="ctr"/>
            <a:lstStyle/>
            <a:p>
              <a:pPr algn="ctr"/>
              <a:endParaRPr lang="en-US" dirty="0"/>
            </a:p>
          </p:txBody>
        </p:sp>
        <p:sp>
          <p:nvSpPr>
            <p:cNvPr id="96276" name="Rectangle 28" descr="Wide downward diagonal"/>
            <p:cNvSpPr>
              <a:spLocks noChangeArrowheads="1"/>
            </p:cNvSpPr>
            <p:nvPr/>
          </p:nvSpPr>
          <p:spPr bwMode="auto">
            <a:xfrm>
              <a:off x="5467481" y="5061143"/>
              <a:ext cx="101587" cy="508060"/>
            </a:xfrm>
            <a:prstGeom prst="rect">
              <a:avLst/>
            </a:prstGeom>
            <a:pattFill prst="wdDnDiag">
              <a:fgClr>
                <a:srgbClr val="FF0000"/>
              </a:fgClr>
              <a:bgClr>
                <a:schemeClr val="bg1"/>
              </a:bgClr>
            </a:pattFill>
            <a:ln w="12700">
              <a:solidFill>
                <a:srgbClr val="FF0000"/>
              </a:solidFill>
              <a:miter lim="800000"/>
              <a:headEnd/>
              <a:tailEnd/>
            </a:ln>
          </p:spPr>
          <p:txBody>
            <a:bodyPr wrap="none" anchor="ctr"/>
            <a:lstStyle/>
            <a:p>
              <a:pPr algn="ctr"/>
              <a:endParaRPr lang="en-US" dirty="0"/>
            </a:p>
          </p:txBody>
        </p:sp>
        <p:sp>
          <p:nvSpPr>
            <p:cNvPr id="96277" name="Text Box 32"/>
            <p:cNvSpPr txBox="1">
              <a:spLocks noChangeArrowheads="1"/>
            </p:cNvSpPr>
            <p:nvPr/>
          </p:nvSpPr>
          <p:spPr bwMode="auto">
            <a:xfrm>
              <a:off x="2438926" y="3430930"/>
              <a:ext cx="1066661" cy="261641"/>
            </a:xfrm>
            <a:prstGeom prst="rect">
              <a:avLst/>
            </a:prstGeom>
            <a:noFill/>
            <a:ln w="9525">
              <a:noFill/>
              <a:miter lim="800000"/>
              <a:headEnd/>
              <a:tailEnd/>
            </a:ln>
          </p:spPr>
          <p:txBody>
            <a:bodyPr>
              <a:spAutoFit/>
            </a:bodyPr>
            <a:lstStyle/>
            <a:p>
              <a:r>
                <a:rPr lang="en-US" sz="1100" b="1" dirty="0">
                  <a:latin typeface="Calibri" pitchFamily="34" charset="0"/>
                </a:rPr>
                <a:t>VM0 Memory</a:t>
              </a:r>
              <a:endParaRPr lang="en-US" sz="1200" dirty="0"/>
            </a:p>
          </p:txBody>
        </p:sp>
        <p:sp>
          <p:nvSpPr>
            <p:cNvPr id="96278" name="Text Box 36"/>
            <p:cNvSpPr txBox="1">
              <a:spLocks noChangeArrowheads="1"/>
            </p:cNvSpPr>
            <p:nvPr/>
          </p:nvSpPr>
          <p:spPr bwMode="auto">
            <a:xfrm>
              <a:off x="3715110" y="5166129"/>
              <a:ext cx="1676181" cy="307813"/>
            </a:xfrm>
            <a:prstGeom prst="rect">
              <a:avLst/>
            </a:prstGeom>
            <a:noFill/>
            <a:ln w="9525">
              <a:noFill/>
              <a:miter lim="800000"/>
              <a:headEnd/>
              <a:tailEnd/>
            </a:ln>
          </p:spPr>
          <p:txBody>
            <a:bodyPr>
              <a:spAutoFit/>
            </a:bodyPr>
            <a:lstStyle/>
            <a:p>
              <a:pPr algn="ctr"/>
              <a:r>
                <a:rPr lang="en-US" sz="1400" dirty="0">
                  <a:latin typeface="Calibri" pitchFamily="34" charset="0"/>
                </a:rPr>
                <a:t>Physical Memory</a:t>
              </a:r>
              <a:endParaRPr lang="en-US" dirty="0"/>
            </a:p>
          </p:txBody>
        </p:sp>
        <p:sp>
          <p:nvSpPr>
            <p:cNvPr id="96279" name="Line 44"/>
            <p:cNvSpPr>
              <a:spLocks noChangeShapeType="1"/>
            </p:cNvSpPr>
            <p:nvPr/>
          </p:nvSpPr>
          <p:spPr bwMode="auto">
            <a:xfrm>
              <a:off x="2828155" y="4296157"/>
              <a:ext cx="448861" cy="720530"/>
            </a:xfrm>
            <a:prstGeom prst="line">
              <a:avLst/>
            </a:prstGeom>
            <a:noFill/>
            <a:ln w="12700">
              <a:solidFill>
                <a:srgbClr val="808285"/>
              </a:solidFill>
              <a:round/>
              <a:headEnd/>
              <a:tailEnd type="triangle" w="med" len="med"/>
            </a:ln>
          </p:spPr>
          <p:txBody>
            <a:bodyPr/>
            <a:lstStyle/>
            <a:p>
              <a:endParaRPr lang="en-US" dirty="0"/>
            </a:p>
          </p:txBody>
        </p:sp>
        <p:sp>
          <p:nvSpPr>
            <p:cNvPr id="96280" name="Line 48"/>
            <p:cNvSpPr>
              <a:spLocks noChangeShapeType="1"/>
            </p:cNvSpPr>
            <p:nvPr/>
          </p:nvSpPr>
          <p:spPr bwMode="auto">
            <a:xfrm>
              <a:off x="3168521" y="4292702"/>
              <a:ext cx="184686" cy="723986"/>
            </a:xfrm>
            <a:prstGeom prst="line">
              <a:avLst/>
            </a:prstGeom>
            <a:noFill/>
            <a:ln w="12700">
              <a:solidFill>
                <a:srgbClr val="808285"/>
              </a:solidFill>
              <a:round/>
              <a:headEnd/>
              <a:tailEnd type="triangle" w="med" len="med"/>
            </a:ln>
          </p:spPr>
          <p:txBody>
            <a:bodyPr/>
            <a:lstStyle/>
            <a:p>
              <a:endParaRPr lang="en-US" dirty="0"/>
            </a:p>
          </p:txBody>
        </p:sp>
        <p:sp>
          <p:nvSpPr>
            <p:cNvPr id="96281" name="Line 49"/>
            <p:cNvSpPr>
              <a:spLocks noChangeShapeType="1"/>
            </p:cNvSpPr>
            <p:nvPr/>
          </p:nvSpPr>
          <p:spPr bwMode="auto">
            <a:xfrm flipH="1">
              <a:off x="3353207" y="4292702"/>
              <a:ext cx="685711" cy="723986"/>
            </a:xfrm>
            <a:prstGeom prst="line">
              <a:avLst/>
            </a:prstGeom>
            <a:noFill/>
            <a:ln w="12700">
              <a:solidFill>
                <a:srgbClr val="808285"/>
              </a:solidFill>
              <a:round/>
              <a:headEnd/>
              <a:tailEnd type="triangle" w="med" len="med"/>
            </a:ln>
          </p:spPr>
          <p:txBody>
            <a:bodyPr/>
            <a:lstStyle/>
            <a:p>
              <a:endParaRPr lang="en-US" dirty="0"/>
            </a:p>
          </p:txBody>
        </p:sp>
        <p:sp>
          <p:nvSpPr>
            <p:cNvPr id="96282" name="Line 51"/>
            <p:cNvSpPr>
              <a:spLocks noChangeShapeType="1"/>
            </p:cNvSpPr>
            <p:nvPr/>
          </p:nvSpPr>
          <p:spPr bwMode="auto">
            <a:xfrm flipH="1">
              <a:off x="3353207" y="4292702"/>
              <a:ext cx="2057132" cy="723986"/>
            </a:xfrm>
            <a:prstGeom prst="line">
              <a:avLst/>
            </a:prstGeom>
            <a:noFill/>
            <a:ln w="12700">
              <a:solidFill>
                <a:srgbClr val="808285"/>
              </a:solidFill>
              <a:round/>
              <a:headEnd/>
              <a:tailEnd type="triangle" w="med" len="med"/>
            </a:ln>
          </p:spPr>
          <p:txBody>
            <a:bodyPr/>
            <a:lstStyle/>
            <a:p>
              <a:endParaRPr lang="en-US" dirty="0"/>
            </a:p>
          </p:txBody>
        </p:sp>
        <p:sp>
          <p:nvSpPr>
            <p:cNvPr id="96283" name="Line 53"/>
            <p:cNvSpPr>
              <a:spLocks noChangeShapeType="1"/>
            </p:cNvSpPr>
            <p:nvPr/>
          </p:nvSpPr>
          <p:spPr bwMode="auto">
            <a:xfrm flipH="1">
              <a:off x="5943669" y="4292702"/>
              <a:ext cx="0" cy="723986"/>
            </a:xfrm>
            <a:prstGeom prst="line">
              <a:avLst/>
            </a:prstGeom>
            <a:noFill/>
            <a:ln w="12700">
              <a:solidFill>
                <a:srgbClr val="808285"/>
              </a:solidFill>
              <a:round/>
              <a:headEnd/>
              <a:tailEnd type="triangle" w="med" len="med"/>
            </a:ln>
          </p:spPr>
          <p:txBody>
            <a:bodyPr/>
            <a:lstStyle/>
            <a:p>
              <a:endParaRPr lang="en-US" dirty="0"/>
            </a:p>
          </p:txBody>
        </p:sp>
        <p:sp>
          <p:nvSpPr>
            <p:cNvPr id="96284" name="Text Box 32"/>
            <p:cNvSpPr txBox="1">
              <a:spLocks noChangeArrowheads="1"/>
            </p:cNvSpPr>
            <p:nvPr/>
          </p:nvSpPr>
          <p:spPr bwMode="auto">
            <a:xfrm>
              <a:off x="3810347" y="3430930"/>
              <a:ext cx="1066661" cy="261641"/>
            </a:xfrm>
            <a:prstGeom prst="rect">
              <a:avLst/>
            </a:prstGeom>
            <a:noFill/>
            <a:ln w="9525">
              <a:noFill/>
              <a:miter lim="800000"/>
              <a:headEnd/>
              <a:tailEnd/>
            </a:ln>
          </p:spPr>
          <p:txBody>
            <a:bodyPr>
              <a:spAutoFit/>
            </a:bodyPr>
            <a:lstStyle/>
            <a:p>
              <a:r>
                <a:rPr lang="en-US" sz="1100" b="1" dirty="0">
                  <a:latin typeface="Calibri" pitchFamily="34" charset="0"/>
                </a:rPr>
                <a:t>VM1 Memory</a:t>
              </a:r>
              <a:endParaRPr lang="en-US" sz="1200" dirty="0"/>
            </a:p>
          </p:txBody>
        </p:sp>
        <p:sp>
          <p:nvSpPr>
            <p:cNvPr id="96285" name="Text Box 32"/>
            <p:cNvSpPr txBox="1">
              <a:spLocks noChangeArrowheads="1"/>
            </p:cNvSpPr>
            <p:nvPr/>
          </p:nvSpPr>
          <p:spPr bwMode="auto">
            <a:xfrm>
              <a:off x="5257958" y="3430930"/>
              <a:ext cx="1066661" cy="261641"/>
            </a:xfrm>
            <a:prstGeom prst="rect">
              <a:avLst/>
            </a:prstGeom>
            <a:noFill/>
            <a:ln w="9525">
              <a:noFill/>
              <a:miter lim="800000"/>
              <a:headEnd/>
              <a:tailEnd/>
            </a:ln>
          </p:spPr>
          <p:txBody>
            <a:bodyPr>
              <a:spAutoFit/>
            </a:bodyPr>
            <a:lstStyle/>
            <a:p>
              <a:r>
                <a:rPr lang="en-US" sz="1100" b="1" dirty="0">
                  <a:latin typeface="Calibri" pitchFamily="34" charset="0"/>
                </a:rPr>
                <a:t>VM2 Memory</a:t>
              </a:r>
              <a:endParaRPr lang="en-US" sz="1200" dirty="0"/>
            </a:p>
          </p:txBody>
        </p:sp>
        <p:sp>
          <p:nvSpPr>
            <p:cNvPr id="96286" name="Text Box 32"/>
            <p:cNvSpPr txBox="1">
              <a:spLocks noChangeArrowheads="1"/>
            </p:cNvSpPr>
            <p:nvPr/>
          </p:nvSpPr>
          <p:spPr bwMode="auto">
            <a:xfrm>
              <a:off x="6347750" y="4659775"/>
              <a:ext cx="1066661" cy="261641"/>
            </a:xfrm>
            <a:prstGeom prst="rect">
              <a:avLst/>
            </a:prstGeom>
            <a:noFill/>
            <a:ln w="9525">
              <a:noFill/>
              <a:miter lim="800000"/>
              <a:headEnd/>
              <a:tailEnd/>
            </a:ln>
          </p:spPr>
          <p:txBody>
            <a:bodyPr>
              <a:spAutoFit/>
            </a:bodyPr>
            <a:lstStyle/>
            <a:p>
              <a:r>
                <a:rPr lang="en-US" sz="1100" b="1" dirty="0">
                  <a:latin typeface="Calibri" pitchFamily="34" charset="0"/>
                </a:rPr>
                <a:t>Private copy</a:t>
              </a:r>
              <a:endParaRPr lang="en-US" sz="1200" dirty="0"/>
            </a:p>
          </p:txBody>
        </p:sp>
        <p:cxnSp>
          <p:nvCxnSpPr>
            <p:cNvPr id="112" name="Straight Arrow Connector 111"/>
            <p:cNvCxnSpPr>
              <a:endCxn id="96276" idx="3"/>
            </p:cNvCxnSpPr>
            <p:nvPr/>
          </p:nvCxnSpPr>
          <p:spPr bwMode="auto">
            <a:xfrm rot="10800000" flipV="1">
              <a:off x="5569070" y="4800599"/>
              <a:ext cx="831731" cy="5145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Text Box 32"/>
            <p:cNvSpPr txBox="1">
              <a:spLocks noChangeArrowheads="1"/>
            </p:cNvSpPr>
            <p:nvPr/>
          </p:nvSpPr>
          <p:spPr bwMode="auto">
            <a:xfrm>
              <a:off x="4290489" y="5867400"/>
              <a:ext cx="1066661" cy="261641"/>
            </a:xfrm>
            <a:prstGeom prst="rect">
              <a:avLst/>
            </a:prstGeom>
            <a:noFill/>
            <a:ln w="9525">
              <a:noFill/>
              <a:miter lim="800000"/>
              <a:headEnd/>
              <a:tailEnd/>
            </a:ln>
          </p:spPr>
          <p:txBody>
            <a:bodyPr>
              <a:spAutoFit/>
            </a:bodyPr>
            <a:lstStyle/>
            <a:p>
              <a:r>
                <a:rPr lang="en-US" sz="1100" b="1" dirty="0" smtClean="0">
                  <a:latin typeface="Calibri" pitchFamily="34" charset="0"/>
                </a:rPr>
                <a:t>Memory Page</a:t>
              </a:r>
              <a:endParaRPr lang="en-US" sz="1200" dirty="0"/>
            </a:p>
          </p:txBody>
        </p:sp>
        <p:cxnSp>
          <p:nvCxnSpPr>
            <p:cNvPr id="38" name="Straight Arrow Connector 37"/>
            <p:cNvCxnSpPr/>
            <p:nvPr/>
          </p:nvCxnSpPr>
          <p:spPr bwMode="auto">
            <a:xfrm flipV="1">
              <a:off x="5181600" y="5486400"/>
              <a:ext cx="7620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rot="10800000">
              <a:off x="3299756" y="5486400"/>
              <a:ext cx="1043645"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dirty="0" smtClean="0"/>
              <a:t>Memory Ballooning</a:t>
            </a:r>
          </a:p>
        </p:txBody>
      </p:sp>
      <p:sp>
        <p:nvSpPr>
          <p:cNvPr id="53250" name="Footer Placeholder 3"/>
          <p:cNvSpPr>
            <a:spLocks noGrp="1"/>
          </p:cNvSpPr>
          <p:nvPr>
            <p:ph type="ftr" sz="quarter" idx="10"/>
          </p:nvPr>
        </p:nvSpPr>
        <p:spPr/>
        <p:txBody>
          <a:bodyPr/>
          <a:lstStyle/>
          <a:p>
            <a:pPr>
              <a:defRPr/>
            </a:pPr>
            <a:r>
              <a:rPr lang="en-US" dirty="0"/>
              <a:t>Virtualized Data Center – Compute</a:t>
            </a:r>
          </a:p>
        </p:txBody>
      </p:sp>
      <p:sp>
        <p:nvSpPr>
          <p:cNvPr id="53251" name="Slide Number Placeholder 4"/>
          <p:cNvSpPr>
            <a:spLocks noGrp="1"/>
          </p:cNvSpPr>
          <p:nvPr>
            <p:ph type="sldNum" sz="quarter" idx="11"/>
          </p:nvPr>
        </p:nvSpPr>
        <p:spPr/>
        <p:txBody>
          <a:bodyPr/>
          <a:lstStyle/>
          <a:p>
            <a:pPr>
              <a:defRPr/>
            </a:pPr>
            <a:r>
              <a:rPr lang="en-US" dirty="0"/>
              <a:t> </a:t>
            </a:r>
            <a:fld id="{510A6B6E-240E-4CDA-ABD1-1F0D8B08811F}" type="slidenum">
              <a:rPr lang="en-US" smtClean="0"/>
              <a:pPr>
                <a:defRPr/>
              </a:pPr>
              <a:t>33</a:t>
            </a:fld>
            <a:endParaRPr lang="en-US" dirty="0"/>
          </a:p>
        </p:txBody>
      </p:sp>
      <p:grpSp>
        <p:nvGrpSpPr>
          <p:cNvPr id="20" name="Group 19"/>
          <p:cNvGrpSpPr/>
          <p:nvPr/>
        </p:nvGrpSpPr>
        <p:grpSpPr>
          <a:xfrm>
            <a:off x="304800" y="1034177"/>
            <a:ext cx="8534400" cy="4909423"/>
            <a:chOff x="304800" y="1034177"/>
            <a:chExt cx="8534400" cy="4909423"/>
          </a:xfrm>
        </p:grpSpPr>
        <p:pic>
          <p:nvPicPr>
            <p:cNvPr id="98308" name="Picture 138" descr="sld07a"/>
            <p:cNvPicPr>
              <a:picLocks noChangeAspect="1" noChangeArrowheads="1"/>
            </p:cNvPicPr>
            <p:nvPr/>
          </p:nvPicPr>
          <p:blipFill>
            <a:blip r:embed="rId4" cstate="print"/>
            <a:srcRect/>
            <a:stretch>
              <a:fillRect/>
            </a:stretch>
          </p:blipFill>
          <p:spPr bwMode="auto">
            <a:xfrm>
              <a:off x="304800" y="1034177"/>
              <a:ext cx="6183313" cy="4656138"/>
            </a:xfrm>
            <a:prstGeom prst="rect">
              <a:avLst/>
            </a:prstGeom>
            <a:noFill/>
            <a:ln w="9525">
              <a:noFill/>
              <a:miter lim="800000"/>
              <a:headEnd/>
              <a:tailEnd/>
            </a:ln>
          </p:spPr>
        </p:pic>
        <p:sp>
          <p:nvSpPr>
            <p:cNvPr id="10" name="TextBox 9"/>
            <p:cNvSpPr txBox="1"/>
            <p:nvPr/>
          </p:nvSpPr>
          <p:spPr>
            <a:xfrm>
              <a:off x="2209800" y="1066800"/>
              <a:ext cx="3046413" cy="578882"/>
            </a:xfrm>
            <a:prstGeom prst="roundRect">
              <a:avLst/>
            </a:prstGeom>
            <a:noFill/>
            <a:ln>
              <a:solidFill>
                <a:schemeClr val="tx1"/>
              </a:solidFill>
            </a:ln>
          </p:spPr>
          <p:txBody>
            <a:bodyPr>
              <a:spAutoFit/>
            </a:bodyPr>
            <a:lstStyle/>
            <a:p>
              <a:r>
                <a:rPr lang="en-US" sz="1400" dirty="0" smtClean="0">
                  <a:latin typeface="Calibri" pitchFamily="34" charset="0"/>
                </a:rPr>
                <a:t>No memory</a:t>
              </a:r>
              <a:r>
                <a:rPr lang="en-US" sz="1400" dirty="0">
                  <a:latin typeface="Calibri" pitchFamily="34" charset="0"/>
                </a:rPr>
                <a:t> </a:t>
              </a:r>
              <a:r>
                <a:rPr lang="en-US" sz="1400" dirty="0" smtClean="0">
                  <a:latin typeface="Calibri" pitchFamily="34" charset="0"/>
                </a:rPr>
                <a:t>shortage, balloon </a:t>
              </a:r>
              <a:r>
                <a:rPr lang="en-US" sz="1400" dirty="0">
                  <a:latin typeface="Calibri" pitchFamily="34" charset="0"/>
                </a:rPr>
                <a:t>remains </a:t>
              </a:r>
              <a:r>
                <a:rPr lang="en-US" sz="1400" dirty="0" err="1" smtClean="0">
                  <a:latin typeface="Calibri" pitchFamily="34" charset="0"/>
                </a:rPr>
                <a:t>uninflated</a:t>
              </a:r>
              <a:endParaRPr lang="en-US" sz="1400" dirty="0">
                <a:latin typeface="Calibri" pitchFamily="34" charset="0"/>
              </a:endParaRPr>
            </a:p>
          </p:txBody>
        </p:sp>
        <p:sp>
          <p:nvSpPr>
            <p:cNvPr id="11" name="TextBox 10"/>
            <p:cNvSpPr txBox="1"/>
            <p:nvPr/>
          </p:nvSpPr>
          <p:spPr>
            <a:xfrm>
              <a:off x="5029200" y="2618184"/>
              <a:ext cx="3810000" cy="1293971"/>
            </a:xfrm>
            <a:prstGeom prst="roundRect">
              <a:avLst/>
            </a:prstGeom>
            <a:noFill/>
            <a:ln>
              <a:solidFill>
                <a:schemeClr val="tx1"/>
              </a:solidFill>
            </a:ln>
          </p:spPr>
          <p:txBody>
            <a:bodyPr wrap="square">
              <a:spAutoFit/>
            </a:bodyPr>
            <a:lstStyle/>
            <a:p>
              <a:pPr marL="228600" indent="-228600">
                <a:buFont typeface="+mj-lt"/>
                <a:buAutoNum type="arabicPeriod"/>
                <a:defRPr/>
              </a:pPr>
              <a:r>
                <a:rPr lang="en-US" sz="1400" dirty="0" smtClean="0">
                  <a:latin typeface="Calibri" pitchFamily="34" charset="0"/>
                </a:rPr>
                <a:t>Memory shortage, balloon</a:t>
              </a:r>
              <a:r>
                <a:rPr lang="en-US" sz="1400" dirty="0">
                  <a:latin typeface="Calibri" pitchFamily="34" charset="0"/>
                </a:rPr>
                <a:t> </a:t>
              </a:r>
              <a:r>
                <a:rPr lang="en-US" sz="1400" dirty="0" smtClean="0">
                  <a:latin typeface="Calibri" pitchFamily="34" charset="0"/>
                </a:rPr>
                <a:t>inflates</a:t>
              </a:r>
              <a:endParaRPr lang="en-US" sz="1400" dirty="0">
                <a:latin typeface="Calibri" pitchFamily="34" charset="0"/>
              </a:endParaRPr>
            </a:p>
            <a:p>
              <a:pPr marL="228600" indent="-228600">
                <a:buFont typeface="+mj-lt"/>
                <a:buAutoNum type="arabicPeriod"/>
                <a:defRPr/>
              </a:pPr>
              <a:r>
                <a:rPr lang="en-US" sz="1400" dirty="0" smtClean="0">
                  <a:latin typeface="Calibri" pitchFamily="34" charset="0"/>
                </a:rPr>
                <a:t>Driver </a:t>
              </a:r>
              <a:r>
                <a:rPr lang="en-US" sz="1400" dirty="0">
                  <a:latin typeface="Calibri" pitchFamily="34" charset="0"/>
                </a:rPr>
                <a:t>demands memory from guest </a:t>
              </a:r>
              <a:r>
                <a:rPr lang="en-US" sz="1400" dirty="0" smtClean="0">
                  <a:latin typeface="Calibri" pitchFamily="34" charset="0"/>
                </a:rPr>
                <a:t>operating system (OS)</a:t>
              </a:r>
            </a:p>
            <a:p>
              <a:pPr marL="228600" indent="-228600">
                <a:buFont typeface="+mj-lt"/>
                <a:buAutoNum type="arabicPeriod"/>
                <a:defRPr/>
              </a:pPr>
              <a:r>
                <a:rPr lang="en-US" sz="1400" dirty="0" smtClean="0">
                  <a:latin typeface="Calibri" pitchFamily="34" charset="0"/>
                </a:rPr>
                <a:t>Guest OS forces page out</a:t>
              </a:r>
            </a:p>
            <a:p>
              <a:pPr marL="228600" indent="-228600">
                <a:buFont typeface="+mj-lt"/>
                <a:buAutoNum type="arabicPeriod"/>
                <a:defRPr/>
              </a:pPr>
              <a:r>
                <a:rPr lang="en-US" sz="1400" dirty="0" smtClean="0">
                  <a:latin typeface="Calibri" pitchFamily="34" charset="0"/>
                </a:rPr>
                <a:t>Hypervisor reclaims memory</a:t>
              </a:r>
              <a:endParaRPr lang="en-US" sz="1400" dirty="0">
                <a:latin typeface="Calibri" pitchFamily="34" charset="0"/>
              </a:endParaRPr>
            </a:p>
          </p:txBody>
        </p:sp>
        <p:sp>
          <p:nvSpPr>
            <p:cNvPr id="12" name="TextBox 11"/>
            <p:cNvSpPr txBox="1"/>
            <p:nvPr/>
          </p:nvSpPr>
          <p:spPr>
            <a:xfrm>
              <a:off x="685800" y="4555569"/>
              <a:ext cx="3048000" cy="1293971"/>
            </a:xfrm>
            <a:prstGeom prst="roundRect">
              <a:avLst/>
            </a:prstGeom>
            <a:noFill/>
            <a:ln>
              <a:solidFill>
                <a:schemeClr val="tx1"/>
              </a:solidFill>
            </a:ln>
          </p:spPr>
          <p:txBody>
            <a:bodyPr>
              <a:spAutoFit/>
            </a:bodyPr>
            <a:lstStyle/>
            <a:p>
              <a:pPr marL="228600" indent="-228600">
                <a:buFont typeface="+mj-lt"/>
                <a:buAutoNum type="arabicPeriod"/>
                <a:defRPr/>
              </a:pPr>
              <a:r>
                <a:rPr lang="en-US" sz="1400" dirty="0" smtClean="0">
                  <a:latin typeface="Calibri" pitchFamily="34" charset="0"/>
                </a:rPr>
                <a:t>Memory shortage resolved, deflates balloon</a:t>
              </a:r>
              <a:endParaRPr lang="en-US" sz="1400" dirty="0">
                <a:latin typeface="Calibri" pitchFamily="34" charset="0"/>
              </a:endParaRPr>
            </a:p>
            <a:p>
              <a:pPr marL="228600" indent="-228600">
                <a:buFont typeface="+mj-lt"/>
                <a:buAutoNum type="arabicPeriod"/>
                <a:defRPr/>
              </a:pPr>
              <a:r>
                <a:rPr lang="en-US" sz="1400" dirty="0" smtClean="0">
                  <a:latin typeface="Calibri" pitchFamily="34" charset="0"/>
                </a:rPr>
                <a:t>Driver relinquishes memory</a:t>
              </a:r>
            </a:p>
            <a:p>
              <a:pPr marL="228600" indent="-228600">
                <a:buFont typeface="+mj-lt"/>
                <a:buAutoNum type="arabicPeriod"/>
                <a:defRPr/>
              </a:pPr>
              <a:r>
                <a:rPr lang="en-US" sz="1400" dirty="0" smtClean="0">
                  <a:latin typeface="Calibri" pitchFamily="34" charset="0"/>
                </a:rPr>
                <a:t>Guest </a:t>
              </a:r>
              <a:r>
                <a:rPr lang="en-US" sz="1400" dirty="0">
                  <a:latin typeface="Calibri" pitchFamily="34" charset="0"/>
                </a:rPr>
                <a:t>OS can use </a:t>
              </a:r>
              <a:r>
                <a:rPr lang="en-US" sz="1400" dirty="0" smtClean="0">
                  <a:latin typeface="Calibri" pitchFamily="34" charset="0"/>
                </a:rPr>
                <a:t>pages</a:t>
              </a:r>
            </a:p>
            <a:p>
              <a:pPr marL="228600" indent="-228600">
                <a:buFont typeface="+mj-lt"/>
                <a:buAutoNum type="arabicPeriod"/>
                <a:defRPr/>
              </a:pPr>
              <a:r>
                <a:rPr lang="en-US" sz="1400" dirty="0" smtClean="0">
                  <a:latin typeface="Calibri" pitchFamily="34" charset="0"/>
                </a:rPr>
                <a:t>Hypervisor grants memory</a:t>
              </a:r>
              <a:endParaRPr lang="en-US" sz="1400" dirty="0">
                <a:latin typeface="Calibri" pitchFamily="34" charset="0"/>
              </a:endParaRPr>
            </a:p>
          </p:txBody>
        </p:sp>
        <p:sp>
          <p:nvSpPr>
            <p:cNvPr id="13" name="TextBox 12"/>
            <p:cNvSpPr txBox="1"/>
            <p:nvPr/>
          </p:nvSpPr>
          <p:spPr>
            <a:xfrm>
              <a:off x="304800" y="2590800"/>
              <a:ext cx="1757212" cy="307777"/>
            </a:xfrm>
            <a:prstGeom prst="rect">
              <a:avLst/>
            </a:prstGeom>
            <a:noFill/>
          </p:spPr>
          <p:txBody>
            <a:bodyPr wrap="none" rtlCol="0">
              <a:spAutoFit/>
            </a:bodyPr>
            <a:lstStyle/>
            <a:p>
              <a:r>
                <a:rPr lang="en-US" sz="1400" dirty="0" smtClean="0">
                  <a:latin typeface="Calibri" pitchFamily="34" charset="0"/>
                </a:rPr>
                <a:t>Virtual Machine (VM)</a:t>
              </a:r>
              <a:endParaRPr lang="en-US" sz="1400" dirty="0">
                <a:latin typeface="Calibri" pitchFamily="34" charset="0"/>
              </a:endParaRPr>
            </a:p>
          </p:txBody>
        </p:sp>
        <p:sp>
          <p:nvSpPr>
            <p:cNvPr id="14" name="TextBox 13"/>
            <p:cNvSpPr txBox="1"/>
            <p:nvPr/>
          </p:nvSpPr>
          <p:spPr>
            <a:xfrm>
              <a:off x="2133600" y="4111823"/>
              <a:ext cx="1757212" cy="307777"/>
            </a:xfrm>
            <a:prstGeom prst="rect">
              <a:avLst/>
            </a:prstGeom>
            <a:noFill/>
          </p:spPr>
          <p:txBody>
            <a:bodyPr wrap="none" rtlCol="0">
              <a:spAutoFit/>
            </a:bodyPr>
            <a:lstStyle/>
            <a:p>
              <a:r>
                <a:rPr lang="en-US" sz="1400" dirty="0" smtClean="0">
                  <a:latin typeface="Calibri" pitchFamily="34" charset="0"/>
                </a:rPr>
                <a:t>Virtual Machine (VM)</a:t>
              </a:r>
              <a:endParaRPr lang="en-US" sz="1400" dirty="0">
                <a:latin typeface="Calibri" pitchFamily="34" charset="0"/>
              </a:endParaRPr>
            </a:p>
          </p:txBody>
        </p:sp>
        <p:sp>
          <p:nvSpPr>
            <p:cNvPr id="15" name="TextBox 14"/>
            <p:cNvSpPr txBox="1"/>
            <p:nvPr/>
          </p:nvSpPr>
          <p:spPr>
            <a:xfrm>
              <a:off x="3918291" y="5635823"/>
              <a:ext cx="1757212" cy="307777"/>
            </a:xfrm>
            <a:prstGeom prst="rect">
              <a:avLst/>
            </a:prstGeom>
            <a:noFill/>
          </p:spPr>
          <p:txBody>
            <a:bodyPr wrap="none" rtlCol="0">
              <a:spAutoFit/>
            </a:bodyPr>
            <a:lstStyle/>
            <a:p>
              <a:r>
                <a:rPr lang="en-US" sz="1400" dirty="0" smtClean="0">
                  <a:latin typeface="Calibri" pitchFamily="34" charset="0"/>
                </a:rPr>
                <a:t>Virtual Machine (VM)</a:t>
              </a:r>
              <a:endParaRPr lang="en-US" sz="1400" dirty="0">
                <a:latin typeface="Calibri" pitchFamily="34" charset="0"/>
              </a:endParaRPr>
            </a:p>
          </p:txBody>
        </p:sp>
        <p:sp>
          <p:nvSpPr>
            <p:cNvPr id="17" name="Rectangle 16"/>
            <p:cNvSpPr/>
            <p:nvPr/>
          </p:nvSpPr>
          <p:spPr>
            <a:xfrm>
              <a:off x="4267200" y="289560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torage Single.png"/>
            <p:cNvPicPr>
              <a:picLocks noChangeAspect="1"/>
            </p:cNvPicPr>
            <p:nvPr/>
          </p:nvPicPr>
          <p:blipFill>
            <a:blip r:embed="rId5" cstate="print"/>
            <a:stretch>
              <a:fillRect/>
            </a:stretch>
          </p:blipFill>
          <p:spPr>
            <a:xfrm>
              <a:off x="4256567" y="2971800"/>
              <a:ext cx="724544" cy="555171"/>
            </a:xfrm>
            <a:prstGeom prst="rect">
              <a:avLst/>
            </a:prstGeom>
          </p:spPr>
        </p:pic>
        <p:sp>
          <p:nvSpPr>
            <p:cNvPr id="19" name="Rectangle 18"/>
            <p:cNvSpPr/>
            <p:nvPr/>
          </p:nvSpPr>
          <p:spPr>
            <a:xfrm>
              <a:off x="5835501" y="4419600"/>
              <a:ext cx="609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torage Single.png"/>
            <p:cNvPicPr>
              <a:picLocks noChangeAspect="1"/>
            </p:cNvPicPr>
            <p:nvPr/>
          </p:nvPicPr>
          <p:blipFill>
            <a:blip r:embed="rId5" cstate="print"/>
            <a:stretch>
              <a:fillRect/>
            </a:stretch>
          </p:blipFill>
          <p:spPr>
            <a:xfrm>
              <a:off x="5846134" y="4572000"/>
              <a:ext cx="724544" cy="555171"/>
            </a:xfrm>
            <a:prstGeom prst="rect">
              <a:avLst/>
            </a:prstGeom>
          </p:spPr>
        </p:pic>
      </p:gr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le 4"/>
          <p:cNvSpPr>
            <a:spLocks noGrp="1"/>
          </p:cNvSpPr>
          <p:nvPr>
            <p:ph type="title"/>
          </p:nvPr>
        </p:nvSpPr>
        <p:spPr/>
        <p:txBody>
          <a:bodyPr/>
          <a:lstStyle/>
          <a:p>
            <a:r>
              <a:rPr lang="en-US" dirty="0" smtClean="0"/>
              <a:t>Memory Swapping</a:t>
            </a:r>
          </a:p>
        </p:txBody>
      </p:sp>
      <p:sp>
        <p:nvSpPr>
          <p:cNvPr id="7" name="Content Placeholder 6"/>
          <p:cNvSpPr>
            <a:spLocks noGrp="1"/>
          </p:cNvSpPr>
          <p:nvPr>
            <p:ph idx="1"/>
          </p:nvPr>
        </p:nvSpPr>
        <p:spPr/>
        <p:txBody>
          <a:bodyPr/>
          <a:lstStyle/>
          <a:p>
            <a:r>
              <a:rPr lang="en-US" dirty="0" smtClean="0"/>
              <a:t>Each powered-on virtual machine (VM) needs its own swap file</a:t>
            </a:r>
          </a:p>
          <a:p>
            <a:pPr lvl="1"/>
            <a:r>
              <a:rPr lang="en-US" dirty="0" smtClean="0"/>
              <a:t>Created when the VM is powered-on</a:t>
            </a:r>
          </a:p>
          <a:p>
            <a:pPr lvl="1"/>
            <a:r>
              <a:rPr lang="en-US" dirty="0" smtClean="0"/>
              <a:t>Deleted when the VM is powered-off</a:t>
            </a:r>
          </a:p>
          <a:p>
            <a:r>
              <a:rPr lang="en-US" dirty="0" smtClean="0"/>
              <a:t>Swap file size is equal to the difference between the memory limit and the VM memory reservation</a:t>
            </a:r>
          </a:p>
          <a:p>
            <a:r>
              <a:rPr lang="en-US" dirty="0" smtClean="0"/>
              <a:t>Hypervisor swaps out the VM’s memory content if memory is scarce</a:t>
            </a:r>
          </a:p>
          <a:p>
            <a:r>
              <a:rPr lang="en-US" dirty="0" smtClean="0"/>
              <a:t>Swapping is the last option because it causes notable performance impact</a:t>
            </a:r>
          </a:p>
          <a:p>
            <a:endParaRPr lang="en-US" dirty="0"/>
          </a:p>
        </p:txBody>
      </p:sp>
      <p:sp>
        <p:nvSpPr>
          <p:cNvPr id="3" name="Footer Placeholder 2"/>
          <p:cNvSpPr>
            <a:spLocks noGrp="1"/>
          </p:cNvSpPr>
          <p:nvPr>
            <p:ph type="ftr" sz="quarter" idx="10"/>
          </p:nvPr>
        </p:nvSpPr>
        <p:spPr/>
        <p:txBody>
          <a:bodyPr/>
          <a:lstStyle/>
          <a:p>
            <a:pPr>
              <a:defRPr/>
            </a:pPr>
            <a:r>
              <a:rPr lang="en-US" dirty="0"/>
              <a:t>Virtualized Data Center – Compute</a:t>
            </a:r>
          </a:p>
        </p:txBody>
      </p:sp>
      <p:sp>
        <p:nvSpPr>
          <p:cNvPr id="4" name="Slide Number Placeholder 3"/>
          <p:cNvSpPr>
            <a:spLocks noGrp="1"/>
          </p:cNvSpPr>
          <p:nvPr>
            <p:ph type="sldNum" sz="quarter" idx="11"/>
          </p:nvPr>
        </p:nvSpPr>
        <p:spPr/>
        <p:txBody>
          <a:bodyPr/>
          <a:lstStyle/>
          <a:p>
            <a:pPr>
              <a:defRPr/>
            </a:pPr>
            <a:fld id="{4898C6D9-4075-4FA6-B458-5608698A4C6E}"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dirty="0" smtClean="0"/>
              <a:t>Virtualized Data Center – Compute</a:t>
            </a:r>
            <a:endParaRPr lang="en-US" dirty="0"/>
          </a:p>
        </p:txBody>
      </p:sp>
      <p:sp>
        <p:nvSpPr>
          <p:cNvPr id="28674" name="Title 6"/>
          <p:cNvSpPr>
            <a:spLocks noGrp="1"/>
          </p:cNvSpPr>
          <p:nvPr>
            <p:ph type="title" idx="4294967295"/>
          </p:nvPr>
        </p:nvSpPr>
        <p:spPr/>
        <p:txBody>
          <a:bodyPr/>
          <a:lstStyle/>
          <a:p>
            <a:r>
              <a:rPr lang="en-US" dirty="0" smtClean="0">
                <a:solidFill>
                  <a:schemeClr val="accent1"/>
                </a:solidFill>
              </a:rPr>
              <a:t>Virtual Machine Affinity</a:t>
            </a:r>
            <a:endParaRPr lang="en-US" dirty="0">
              <a:solidFill>
                <a:schemeClr val="accent1"/>
              </a:solidFill>
            </a:endParaRPr>
          </a:p>
        </p:txBody>
      </p:sp>
      <p:sp>
        <p:nvSpPr>
          <p:cNvPr id="28675" name="Content Placeholder 6"/>
          <p:cNvSpPr>
            <a:spLocks noGrp="1"/>
          </p:cNvSpPr>
          <p:nvPr>
            <p:ph idx="4294967295"/>
          </p:nvPr>
        </p:nvSpPr>
        <p:spPr>
          <a:xfrm>
            <a:off x="304800" y="838200"/>
            <a:ext cx="8458200" cy="5181600"/>
          </a:xfrm>
        </p:spPr>
        <p:txBody>
          <a:bodyPr/>
          <a:lstStyle/>
          <a:p>
            <a:r>
              <a:rPr lang="en-US" dirty="0" smtClean="0"/>
              <a:t>VM to VM affinity:</a:t>
            </a:r>
          </a:p>
          <a:p>
            <a:pPr lvl="1"/>
            <a:r>
              <a:rPr lang="en-US" dirty="0" smtClean="0"/>
              <a:t> Selected VMs should run on same hypervisor</a:t>
            </a:r>
          </a:p>
          <a:p>
            <a:pPr lvl="2"/>
            <a:r>
              <a:rPr lang="en-US" dirty="0" smtClean="0"/>
              <a:t>To improve performance ,if VMs are communicating with each other heavily  </a:t>
            </a:r>
          </a:p>
          <a:p>
            <a:pPr lvl="1"/>
            <a:r>
              <a:rPr lang="en-US" dirty="0" smtClean="0"/>
              <a:t>Anti-affinity  ensures that selected VMs are not together on a hypervisor  (ex: for availability reasons)</a:t>
            </a:r>
          </a:p>
          <a:p>
            <a:r>
              <a:rPr lang="en-US" dirty="0" smtClean="0"/>
              <a:t>VM to physical server affinity: </a:t>
            </a:r>
          </a:p>
          <a:p>
            <a:pPr lvl="1"/>
            <a:r>
              <a:rPr lang="en-US" dirty="0" smtClean="0"/>
              <a:t>Specify whether selected VM can be placed only on a particular hypervisor (ex: for licensing issues)</a:t>
            </a:r>
          </a:p>
          <a:p>
            <a:pPr lvl="1"/>
            <a:r>
              <a:rPr lang="en-US" dirty="0" smtClean="0"/>
              <a:t>Anti-affinity is allowing VM to move on different hypervisors in a cluster (ex: for high availability or performance requirements)</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687AE816-7C36-4EA6-8A6B-16D99C6B378B}"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35</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4"/>
          <p:cNvSpPr>
            <a:spLocks noGrp="1"/>
          </p:cNvSpPr>
          <p:nvPr>
            <p:ph type="title"/>
          </p:nvPr>
        </p:nvSpPr>
        <p:spPr/>
        <p:txBody>
          <a:bodyPr/>
          <a:lstStyle/>
          <a:p>
            <a:r>
              <a:rPr lang="en-US" dirty="0" smtClean="0"/>
              <a:t>Resource Management Tool</a:t>
            </a:r>
          </a:p>
        </p:txBody>
      </p:sp>
      <p:sp>
        <p:nvSpPr>
          <p:cNvPr id="3" name="Footer Placeholder 2"/>
          <p:cNvSpPr>
            <a:spLocks noGrp="1"/>
          </p:cNvSpPr>
          <p:nvPr>
            <p:ph type="ftr" sz="quarter" idx="10"/>
          </p:nvPr>
        </p:nvSpPr>
        <p:spPr/>
        <p:txBody>
          <a:bodyPr/>
          <a:lstStyle/>
          <a:p>
            <a:pPr>
              <a:defRPr/>
            </a:pPr>
            <a:r>
              <a:rPr lang="en-US" dirty="0"/>
              <a:t>Virtualized Data Center – Compute</a:t>
            </a:r>
          </a:p>
        </p:txBody>
      </p:sp>
      <p:sp>
        <p:nvSpPr>
          <p:cNvPr id="4" name="Slide Number Placeholder 3"/>
          <p:cNvSpPr>
            <a:spLocks noGrp="1"/>
          </p:cNvSpPr>
          <p:nvPr>
            <p:ph type="sldNum" sz="quarter" idx="11"/>
          </p:nvPr>
        </p:nvSpPr>
        <p:spPr/>
        <p:txBody>
          <a:bodyPr/>
          <a:lstStyle/>
          <a:p>
            <a:pPr>
              <a:defRPr/>
            </a:pPr>
            <a:r>
              <a:rPr lang="en-US" dirty="0" smtClean="0"/>
              <a:t> </a:t>
            </a:r>
            <a:fld id="{A4F4FE61-F0B4-4E0C-83A0-23A32EB9AAE6}" type="slidenum">
              <a:rPr lang="en-US" smtClean="0"/>
              <a:pPr>
                <a:defRPr/>
              </a:pPr>
              <a:t>36</a:t>
            </a:fld>
            <a:endParaRPr lang="en-US" dirty="0"/>
          </a:p>
        </p:txBody>
      </p:sp>
      <p:grpSp>
        <p:nvGrpSpPr>
          <p:cNvPr id="64" name="Group 63"/>
          <p:cNvGrpSpPr/>
          <p:nvPr/>
        </p:nvGrpSpPr>
        <p:grpSpPr>
          <a:xfrm>
            <a:off x="4799332" y="914400"/>
            <a:ext cx="4116068" cy="4495800"/>
            <a:chOff x="4648200" y="1023258"/>
            <a:chExt cx="4419600" cy="4827335"/>
          </a:xfrm>
        </p:grpSpPr>
        <p:sp>
          <p:nvSpPr>
            <p:cNvPr id="54" name="Flowchart: Extract 53"/>
            <p:cNvSpPr/>
            <p:nvPr/>
          </p:nvSpPr>
          <p:spPr>
            <a:xfrm>
              <a:off x="4724400" y="1752600"/>
              <a:ext cx="4245684" cy="1447800"/>
            </a:xfrm>
            <a:prstGeom prst="flowChartExtract">
              <a:avLst/>
            </a:prstGeom>
            <a:gradFill flip="none" rotWithShape="1">
              <a:gsLst>
                <a:gs pos="0">
                  <a:srgbClr val="5E9EFF"/>
                </a:gs>
                <a:gs pos="39999">
                  <a:srgbClr val="85C2FF"/>
                </a:gs>
                <a:gs pos="70000">
                  <a:srgbClr val="C4D6EB"/>
                </a:gs>
                <a:gs pos="100000">
                  <a:schemeClr val="bg1"/>
                </a:gs>
              </a:gsLst>
              <a:lin ang="54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latin typeface="Calibri" pitchFamily="34" charset="0"/>
                </a:rPr>
                <a:t>Manage Physical and Virtual Machines</a:t>
              </a:r>
            </a:p>
            <a:p>
              <a:pPr algn="ctr"/>
              <a:endParaRPr lang="en-US" sz="1600" dirty="0">
                <a:latin typeface="Calibri" pitchFamily="34" charset="0"/>
              </a:endParaRPr>
            </a:p>
          </p:txBody>
        </p:sp>
        <p:grpSp>
          <p:nvGrpSpPr>
            <p:cNvPr id="12" name="Group 23"/>
            <p:cNvGrpSpPr>
              <a:grpSpLocks/>
            </p:cNvGrpSpPr>
            <p:nvPr/>
          </p:nvGrpSpPr>
          <p:grpSpPr bwMode="auto">
            <a:xfrm>
              <a:off x="5346700" y="3200400"/>
              <a:ext cx="596396" cy="785754"/>
              <a:chOff x="11010090" y="2725365"/>
              <a:chExt cx="871656" cy="1121571"/>
            </a:xfrm>
          </p:grpSpPr>
          <p:pic>
            <p:nvPicPr>
              <p:cNvPr id="37" name="Picture 24" descr="VM.png"/>
              <p:cNvPicPr>
                <a:picLocks noChangeAspect="1"/>
              </p:cNvPicPr>
              <p:nvPr/>
            </p:nvPicPr>
            <p:blipFill>
              <a:blip r:embed="rId3" cstate="print"/>
              <a:srcRect/>
              <a:stretch>
                <a:fillRect/>
              </a:stretch>
            </p:blipFill>
            <p:spPr bwMode="auto">
              <a:xfrm>
                <a:off x="11010090" y="2725365"/>
                <a:ext cx="871656" cy="1121571"/>
              </a:xfrm>
              <a:prstGeom prst="rect">
                <a:avLst/>
              </a:prstGeom>
              <a:noFill/>
              <a:ln w="9525">
                <a:noFill/>
                <a:miter lim="800000"/>
                <a:headEnd/>
                <a:tailEnd/>
              </a:ln>
            </p:spPr>
          </p:pic>
          <p:pic>
            <p:nvPicPr>
              <p:cNvPr id="38" name="Picture 25" descr="AP_OS Single.png"/>
              <p:cNvPicPr>
                <a:picLocks noChangeAspect="1"/>
              </p:cNvPicPr>
              <p:nvPr/>
            </p:nvPicPr>
            <p:blipFill>
              <a:blip r:embed="rId4" cstate="print"/>
              <a:srcRect/>
              <a:stretch>
                <a:fillRect/>
              </a:stretch>
            </p:blipFill>
            <p:spPr bwMode="auto">
              <a:xfrm>
                <a:off x="11201400" y="2819400"/>
                <a:ext cx="475449" cy="768033"/>
              </a:xfrm>
              <a:prstGeom prst="rect">
                <a:avLst/>
              </a:prstGeom>
              <a:noFill/>
              <a:ln w="9525">
                <a:noFill/>
                <a:miter lim="800000"/>
                <a:headEnd/>
                <a:tailEnd/>
              </a:ln>
            </p:spPr>
          </p:pic>
        </p:grpSp>
        <p:grpSp>
          <p:nvGrpSpPr>
            <p:cNvPr id="13" name="Group 26"/>
            <p:cNvGrpSpPr>
              <a:grpSpLocks/>
            </p:cNvGrpSpPr>
            <p:nvPr/>
          </p:nvGrpSpPr>
          <p:grpSpPr bwMode="auto">
            <a:xfrm>
              <a:off x="6007100" y="3200400"/>
              <a:ext cx="596396" cy="785754"/>
              <a:chOff x="11010090" y="2725365"/>
              <a:chExt cx="871656" cy="1121571"/>
            </a:xfrm>
          </p:grpSpPr>
          <p:pic>
            <p:nvPicPr>
              <p:cNvPr id="35" name="Picture 27" descr="VM.png"/>
              <p:cNvPicPr>
                <a:picLocks noChangeAspect="1"/>
              </p:cNvPicPr>
              <p:nvPr/>
            </p:nvPicPr>
            <p:blipFill>
              <a:blip r:embed="rId3" cstate="print"/>
              <a:srcRect/>
              <a:stretch>
                <a:fillRect/>
              </a:stretch>
            </p:blipFill>
            <p:spPr bwMode="auto">
              <a:xfrm>
                <a:off x="11010090" y="2725365"/>
                <a:ext cx="871656" cy="1121571"/>
              </a:xfrm>
              <a:prstGeom prst="rect">
                <a:avLst/>
              </a:prstGeom>
              <a:noFill/>
              <a:ln w="9525">
                <a:noFill/>
                <a:miter lim="800000"/>
                <a:headEnd/>
                <a:tailEnd/>
              </a:ln>
            </p:spPr>
          </p:pic>
          <p:pic>
            <p:nvPicPr>
              <p:cNvPr id="36" name="Picture 28" descr="AP_OS Single.png"/>
              <p:cNvPicPr>
                <a:picLocks noChangeAspect="1"/>
              </p:cNvPicPr>
              <p:nvPr/>
            </p:nvPicPr>
            <p:blipFill>
              <a:blip r:embed="rId4" cstate="print"/>
              <a:srcRect/>
              <a:stretch>
                <a:fillRect/>
              </a:stretch>
            </p:blipFill>
            <p:spPr bwMode="auto">
              <a:xfrm>
                <a:off x="11201400" y="2819400"/>
                <a:ext cx="475449" cy="768033"/>
              </a:xfrm>
              <a:prstGeom prst="rect">
                <a:avLst/>
              </a:prstGeom>
              <a:noFill/>
              <a:ln w="9525">
                <a:noFill/>
                <a:miter lim="800000"/>
                <a:headEnd/>
                <a:tailEnd/>
              </a:ln>
            </p:spPr>
          </p:pic>
        </p:grpSp>
        <p:sp>
          <p:nvSpPr>
            <p:cNvPr id="32" name="Isosceles Triangle 31"/>
            <p:cNvSpPr/>
            <p:nvPr/>
          </p:nvSpPr>
          <p:spPr>
            <a:xfrm flipV="1">
              <a:off x="4685564" y="4299440"/>
              <a:ext cx="1905732" cy="914400"/>
            </a:xfrm>
            <a:prstGeom prst="triangle">
              <a:avLst/>
            </a:prstGeom>
            <a:gradFill flip="none" rotWithShape="1">
              <a:gsLst>
                <a:gs pos="0">
                  <a:srgbClr val="5E9EFF"/>
                </a:gs>
                <a:gs pos="39999">
                  <a:srgbClr val="85C2FF"/>
                </a:gs>
                <a:gs pos="70000">
                  <a:srgbClr val="C4D6EB"/>
                </a:gs>
                <a:gs pos="100000">
                  <a:schemeClr val="bg1"/>
                </a:gs>
              </a:gsLst>
              <a:lin ang="54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33" name="Picture 10" descr="Host.png"/>
            <p:cNvPicPr>
              <a:picLocks noChangeAspect="1"/>
            </p:cNvPicPr>
            <p:nvPr/>
          </p:nvPicPr>
          <p:blipFill>
            <a:blip r:embed="rId5" cstate="print"/>
            <a:srcRect/>
            <a:stretch>
              <a:fillRect/>
            </a:stretch>
          </p:blipFill>
          <p:spPr bwMode="auto">
            <a:xfrm>
              <a:off x="5361872" y="4952638"/>
              <a:ext cx="551684" cy="897955"/>
            </a:xfrm>
            <a:prstGeom prst="rect">
              <a:avLst/>
            </a:prstGeom>
            <a:noFill/>
            <a:ln w="9525">
              <a:noFill/>
              <a:miter lim="800000"/>
              <a:headEnd/>
              <a:tailEnd/>
            </a:ln>
          </p:spPr>
        </p:pic>
        <p:sp>
          <p:nvSpPr>
            <p:cNvPr id="34" name="Rounded Rectangle 19"/>
            <p:cNvSpPr/>
            <p:nvPr/>
          </p:nvSpPr>
          <p:spPr bwMode="auto">
            <a:xfrm>
              <a:off x="4648200" y="4047392"/>
              <a:ext cx="1981200" cy="251351"/>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smtClean="0">
                  <a:solidFill>
                    <a:schemeClr val="bg1"/>
                  </a:solidFill>
                  <a:latin typeface="Calibri" pitchFamily="34" charset="0"/>
                </a:rPr>
                <a:t>Hypervisor</a:t>
              </a:r>
              <a:endParaRPr lang="en-US" sz="1200" b="1" dirty="0">
                <a:solidFill>
                  <a:schemeClr val="bg1"/>
                </a:solidFill>
                <a:latin typeface="Calibri" pitchFamily="34" charset="0"/>
              </a:endParaRPr>
            </a:p>
          </p:txBody>
        </p:sp>
        <p:grpSp>
          <p:nvGrpSpPr>
            <p:cNvPr id="14" name="Group 20"/>
            <p:cNvGrpSpPr>
              <a:grpSpLocks/>
            </p:cNvGrpSpPr>
            <p:nvPr/>
          </p:nvGrpSpPr>
          <p:grpSpPr bwMode="auto">
            <a:xfrm>
              <a:off x="7124700" y="3200400"/>
              <a:ext cx="596396" cy="785754"/>
              <a:chOff x="11010090" y="2725365"/>
              <a:chExt cx="871656" cy="1121571"/>
            </a:xfrm>
          </p:grpSpPr>
          <p:pic>
            <p:nvPicPr>
              <p:cNvPr id="52" name="Picture 21" descr="VM.png"/>
              <p:cNvPicPr>
                <a:picLocks noChangeAspect="1"/>
              </p:cNvPicPr>
              <p:nvPr/>
            </p:nvPicPr>
            <p:blipFill>
              <a:blip r:embed="rId3" cstate="print"/>
              <a:srcRect/>
              <a:stretch>
                <a:fillRect/>
              </a:stretch>
            </p:blipFill>
            <p:spPr bwMode="auto">
              <a:xfrm>
                <a:off x="11010090" y="2725365"/>
                <a:ext cx="871656" cy="1121571"/>
              </a:xfrm>
              <a:prstGeom prst="rect">
                <a:avLst/>
              </a:prstGeom>
              <a:noFill/>
              <a:ln w="9525">
                <a:noFill/>
                <a:miter lim="800000"/>
                <a:headEnd/>
                <a:tailEnd/>
              </a:ln>
            </p:spPr>
          </p:pic>
          <p:pic>
            <p:nvPicPr>
              <p:cNvPr id="53" name="Picture 22" descr="AP_OS Single.png"/>
              <p:cNvPicPr>
                <a:picLocks noChangeAspect="1"/>
              </p:cNvPicPr>
              <p:nvPr/>
            </p:nvPicPr>
            <p:blipFill>
              <a:blip r:embed="rId4" cstate="print"/>
              <a:srcRect/>
              <a:stretch>
                <a:fillRect/>
              </a:stretch>
            </p:blipFill>
            <p:spPr bwMode="auto">
              <a:xfrm>
                <a:off x="11201400" y="2819400"/>
                <a:ext cx="475449" cy="768033"/>
              </a:xfrm>
              <a:prstGeom prst="rect">
                <a:avLst/>
              </a:prstGeom>
              <a:noFill/>
              <a:ln w="9525">
                <a:noFill/>
                <a:miter lim="800000"/>
                <a:headEnd/>
                <a:tailEnd/>
              </a:ln>
            </p:spPr>
          </p:pic>
        </p:grpSp>
        <p:grpSp>
          <p:nvGrpSpPr>
            <p:cNvPr id="21" name="Group 23"/>
            <p:cNvGrpSpPr>
              <a:grpSpLocks/>
            </p:cNvGrpSpPr>
            <p:nvPr/>
          </p:nvGrpSpPr>
          <p:grpSpPr bwMode="auto">
            <a:xfrm>
              <a:off x="7785100" y="3200400"/>
              <a:ext cx="596396" cy="785754"/>
              <a:chOff x="11010090" y="2725365"/>
              <a:chExt cx="871656" cy="1121571"/>
            </a:xfrm>
          </p:grpSpPr>
          <p:pic>
            <p:nvPicPr>
              <p:cNvPr id="50" name="Picture 24" descr="VM.png"/>
              <p:cNvPicPr>
                <a:picLocks noChangeAspect="1"/>
              </p:cNvPicPr>
              <p:nvPr/>
            </p:nvPicPr>
            <p:blipFill>
              <a:blip r:embed="rId3" cstate="print"/>
              <a:srcRect/>
              <a:stretch>
                <a:fillRect/>
              </a:stretch>
            </p:blipFill>
            <p:spPr bwMode="auto">
              <a:xfrm>
                <a:off x="11010090" y="2725365"/>
                <a:ext cx="871656" cy="1121571"/>
              </a:xfrm>
              <a:prstGeom prst="rect">
                <a:avLst/>
              </a:prstGeom>
              <a:noFill/>
              <a:ln w="9525">
                <a:noFill/>
                <a:miter lim="800000"/>
                <a:headEnd/>
                <a:tailEnd/>
              </a:ln>
            </p:spPr>
          </p:pic>
          <p:pic>
            <p:nvPicPr>
              <p:cNvPr id="51" name="Picture 25" descr="AP_OS Single.png"/>
              <p:cNvPicPr>
                <a:picLocks noChangeAspect="1"/>
              </p:cNvPicPr>
              <p:nvPr/>
            </p:nvPicPr>
            <p:blipFill>
              <a:blip r:embed="rId4" cstate="print"/>
              <a:srcRect/>
              <a:stretch>
                <a:fillRect/>
              </a:stretch>
            </p:blipFill>
            <p:spPr bwMode="auto">
              <a:xfrm>
                <a:off x="11201400" y="2819400"/>
                <a:ext cx="475449" cy="768033"/>
              </a:xfrm>
              <a:prstGeom prst="rect">
                <a:avLst/>
              </a:prstGeom>
              <a:noFill/>
              <a:ln w="9525">
                <a:noFill/>
                <a:miter lim="800000"/>
                <a:headEnd/>
                <a:tailEnd/>
              </a:ln>
            </p:spPr>
          </p:pic>
        </p:grpSp>
        <p:grpSp>
          <p:nvGrpSpPr>
            <p:cNvPr id="22" name="Group 26"/>
            <p:cNvGrpSpPr>
              <a:grpSpLocks/>
            </p:cNvGrpSpPr>
            <p:nvPr/>
          </p:nvGrpSpPr>
          <p:grpSpPr bwMode="auto">
            <a:xfrm>
              <a:off x="8445500" y="3200400"/>
              <a:ext cx="596396" cy="785754"/>
              <a:chOff x="11010090" y="2725365"/>
              <a:chExt cx="871656" cy="1121571"/>
            </a:xfrm>
          </p:grpSpPr>
          <p:pic>
            <p:nvPicPr>
              <p:cNvPr id="48" name="Picture 27" descr="VM.png"/>
              <p:cNvPicPr>
                <a:picLocks noChangeAspect="1"/>
              </p:cNvPicPr>
              <p:nvPr/>
            </p:nvPicPr>
            <p:blipFill>
              <a:blip r:embed="rId3" cstate="print"/>
              <a:srcRect/>
              <a:stretch>
                <a:fillRect/>
              </a:stretch>
            </p:blipFill>
            <p:spPr bwMode="auto">
              <a:xfrm>
                <a:off x="11010090" y="2725365"/>
                <a:ext cx="871656" cy="1121571"/>
              </a:xfrm>
              <a:prstGeom prst="rect">
                <a:avLst/>
              </a:prstGeom>
              <a:noFill/>
              <a:ln w="9525">
                <a:noFill/>
                <a:miter lim="800000"/>
                <a:headEnd/>
                <a:tailEnd/>
              </a:ln>
            </p:spPr>
          </p:pic>
          <p:pic>
            <p:nvPicPr>
              <p:cNvPr id="49" name="Picture 28" descr="AP_OS Single.png"/>
              <p:cNvPicPr>
                <a:picLocks noChangeAspect="1"/>
              </p:cNvPicPr>
              <p:nvPr/>
            </p:nvPicPr>
            <p:blipFill>
              <a:blip r:embed="rId4" cstate="print"/>
              <a:srcRect/>
              <a:stretch>
                <a:fillRect/>
              </a:stretch>
            </p:blipFill>
            <p:spPr bwMode="auto">
              <a:xfrm>
                <a:off x="11201400" y="2819400"/>
                <a:ext cx="475449" cy="768033"/>
              </a:xfrm>
              <a:prstGeom prst="rect">
                <a:avLst/>
              </a:prstGeom>
              <a:noFill/>
              <a:ln w="9525">
                <a:noFill/>
                <a:miter lim="800000"/>
                <a:headEnd/>
                <a:tailEnd/>
              </a:ln>
            </p:spPr>
          </p:pic>
        </p:grpSp>
        <p:sp>
          <p:nvSpPr>
            <p:cNvPr id="45" name="Isosceles Triangle 44"/>
            <p:cNvSpPr/>
            <p:nvPr/>
          </p:nvSpPr>
          <p:spPr>
            <a:xfrm flipV="1">
              <a:off x="7123964" y="4299440"/>
              <a:ext cx="1905732" cy="914400"/>
            </a:xfrm>
            <a:prstGeom prst="triangle">
              <a:avLst/>
            </a:prstGeom>
            <a:gradFill flip="none" rotWithShape="1">
              <a:gsLst>
                <a:gs pos="0">
                  <a:srgbClr val="5E9EFF"/>
                </a:gs>
                <a:gs pos="39999">
                  <a:srgbClr val="85C2FF"/>
                </a:gs>
                <a:gs pos="70000">
                  <a:srgbClr val="C4D6EB"/>
                </a:gs>
                <a:gs pos="100000">
                  <a:schemeClr val="bg1"/>
                </a:gs>
              </a:gsLst>
              <a:lin ang="54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46" name="Picture 10" descr="Host.png"/>
            <p:cNvPicPr>
              <a:picLocks noChangeAspect="1"/>
            </p:cNvPicPr>
            <p:nvPr/>
          </p:nvPicPr>
          <p:blipFill>
            <a:blip r:embed="rId5" cstate="print"/>
            <a:srcRect/>
            <a:stretch>
              <a:fillRect/>
            </a:stretch>
          </p:blipFill>
          <p:spPr bwMode="auto">
            <a:xfrm>
              <a:off x="7800272" y="4952638"/>
              <a:ext cx="551684" cy="897955"/>
            </a:xfrm>
            <a:prstGeom prst="rect">
              <a:avLst/>
            </a:prstGeom>
            <a:noFill/>
            <a:ln w="9525">
              <a:noFill/>
              <a:miter lim="800000"/>
              <a:headEnd/>
              <a:tailEnd/>
            </a:ln>
          </p:spPr>
        </p:pic>
        <p:sp>
          <p:nvSpPr>
            <p:cNvPr id="47" name="Rounded Rectangle 19"/>
            <p:cNvSpPr/>
            <p:nvPr/>
          </p:nvSpPr>
          <p:spPr bwMode="auto">
            <a:xfrm>
              <a:off x="7086600" y="4047392"/>
              <a:ext cx="1981200" cy="251351"/>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smtClean="0">
                  <a:solidFill>
                    <a:schemeClr val="bg1"/>
                  </a:solidFill>
                  <a:latin typeface="Calibri" pitchFamily="34" charset="0"/>
                </a:rPr>
                <a:t>Hypervisor</a:t>
              </a:r>
              <a:endParaRPr lang="en-US" sz="1200" b="1" dirty="0">
                <a:solidFill>
                  <a:schemeClr val="bg1"/>
                </a:solidFill>
                <a:latin typeface="Calibri" pitchFamily="34" charset="0"/>
              </a:endParaRPr>
            </a:p>
          </p:txBody>
        </p:sp>
        <p:pic>
          <p:nvPicPr>
            <p:cNvPr id="9" name="Picture 14" descr="Host.png"/>
            <p:cNvPicPr>
              <a:picLocks noChangeAspect="1"/>
            </p:cNvPicPr>
            <p:nvPr/>
          </p:nvPicPr>
          <p:blipFill>
            <a:blip r:embed="rId5" cstate="print"/>
            <a:srcRect/>
            <a:stretch>
              <a:fillRect/>
            </a:stretch>
          </p:blipFill>
          <p:spPr bwMode="auto">
            <a:xfrm>
              <a:off x="6541092" y="1023258"/>
              <a:ext cx="551684" cy="897955"/>
            </a:xfrm>
            <a:prstGeom prst="rect">
              <a:avLst/>
            </a:prstGeom>
            <a:noFill/>
            <a:ln w="9525">
              <a:noFill/>
              <a:miter lim="800000"/>
              <a:headEnd/>
              <a:tailEnd/>
            </a:ln>
          </p:spPr>
        </p:pic>
        <p:sp>
          <p:nvSpPr>
            <p:cNvPr id="55" name="TextBox 54"/>
            <p:cNvSpPr txBox="1"/>
            <p:nvPr/>
          </p:nvSpPr>
          <p:spPr>
            <a:xfrm>
              <a:off x="7183345" y="1219200"/>
              <a:ext cx="1165768" cy="523220"/>
            </a:xfrm>
            <a:prstGeom prst="rect">
              <a:avLst/>
            </a:prstGeom>
            <a:noFill/>
          </p:spPr>
          <p:txBody>
            <a:bodyPr wrap="none" rtlCol="0">
              <a:spAutoFit/>
            </a:bodyPr>
            <a:lstStyle/>
            <a:p>
              <a:pPr algn="ctr"/>
              <a:r>
                <a:rPr lang="en-US" sz="1400" dirty="0" smtClean="0">
                  <a:latin typeface="Calibri" pitchFamily="34" charset="0"/>
                </a:rPr>
                <a:t>Management</a:t>
              </a:r>
            </a:p>
            <a:p>
              <a:pPr algn="ctr"/>
              <a:r>
                <a:rPr lang="en-US" sz="1400" dirty="0" smtClean="0">
                  <a:latin typeface="Calibri" pitchFamily="34" charset="0"/>
                </a:rPr>
                <a:t>Server</a:t>
              </a:r>
              <a:endParaRPr lang="en-US" sz="1400" dirty="0">
                <a:latin typeface="Calibri" pitchFamily="34" charset="0"/>
              </a:endParaRPr>
            </a:p>
          </p:txBody>
        </p:sp>
        <p:sp>
          <p:nvSpPr>
            <p:cNvPr id="56" name="Oval 55"/>
            <p:cNvSpPr/>
            <p:nvPr/>
          </p:nvSpPr>
          <p:spPr>
            <a:xfrm>
              <a:off x="6248400" y="5410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629400" y="5410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010400" y="5410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391400" y="5410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0"/>
            <p:cNvGrpSpPr>
              <a:grpSpLocks/>
            </p:cNvGrpSpPr>
            <p:nvPr/>
          </p:nvGrpSpPr>
          <p:grpSpPr bwMode="auto">
            <a:xfrm>
              <a:off x="4686300" y="3200400"/>
              <a:ext cx="596396" cy="785754"/>
              <a:chOff x="11010090" y="2725365"/>
              <a:chExt cx="871656" cy="1121571"/>
            </a:xfrm>
          </p:grpSpPr>
          <p:pic>
            <p:nvPicPr>
              <p:cNvPr id="39" name="Picture 21" descr="VM.png"/>
              <p:cNvPicPr>
                <a:picLocks noChangeAspect="1"/>
              </p:cNvPicPr>
              <p:nvPr/>
            </p:nvPicPr>
            <p:blipFill>
              <a:blip r:embed="rId3" cstate="print"/>
              <a:srcRect/>
              <a:stretch>
                <a:fillRect/>
              </a:stretch>
            </p:blipFill>
            <p:spPr bwMode="auto">
              <a:xfrm>
                <a:off x="11010090" y="2725365"/>
                <a:ext cx="871656" cy="1121571"/>
              </a:xfrm>
              <a:prstGeom prst="rect">
                <a:avLst/>
              </a:prstGeom>
              <a:noFill/>
              <a:ln w="9525">
                <a:noFill/>
                <a:miter lim="800000"/>
                <a:headEnd/>
                <a:tailEnd/>
              </a:ln>
            </p:spPr>
          </p:pic>
          <p:pic>
            <p:nvPicPr>
              <p:cNvPr id="40" name="Picture 22" descr="AP_OS Single.png"/>
              <p:cNvPicPr>
                <a:picLocks noChangeAspect="1"/>
              </p:cNvPicPr>
              <p:nvPr/>
            </p:nvPicPr>
            <p:blipFill>
              <a:blip r:embed="rId4" cstate="print"/>
              <a:srcRect/>
              <a:stretch>
                <a:fillRect/>
              </a:stretch>
            </p:blipFill>
            <p:spPr bwMode="auto">
              <a:xfrm>
                <a:off x="11201400" y="2819400"/>
                <a:ext cx="475449" cy="768033"/>
              </a:xfrm>
              <a:prstGeom prst="rect">
                <a:avLst/>
              </a:prstGeom>
              <a:noFill/>
              <a:ln w="9525">
                <a:noFill/>
                <a:miter lim="800000"/>
                <a:headEnd/>
                <a:tailEnd/>
              </a:ln>
            </p:spPr>
          </p:pic>
        </p:grpSp>
      </p:grpSp>
      <p:sp>
        <p:nvSpPr>
          <p:cNvPr id="57" name="Content Placeholder 56"/>
          <p:cNvSpPr>
            <a:spLocks noGrp="1"/>
          </p:cNvSpPr>
          <p:nvPr>
            <p:ph sz="half" idx="1"/>
          </p:nvPr>
        </p:nvSpPr>
        <p:spPr>
          <a:xfrm>
            <a:off x="304800" y="914400"/>
            <a:ext cx="5257800" cy="4114800"/>
          </a:xfrm>
        </p:spPr>
        <p:txBody>
          <a:bodyPr/>
          <a:lstStyle/>
          <a:p>
            <a:r>
              <a:rPr lang="en-US" dirty="0" smtClean="0"/>
              <a:t>Provides ability to manage physical machines running hypervisor</a:t>
            </a:r>
          </a:p>
          <a:p>
            <a:r>
              <a:rPr lang="en-US" dirty="0" smtClean="0"/>
              <a:t>Enables centralized management of resources from a management server</a:t>
            </a:r>
          </a:p>
          <a:p>
            <a:r>
              <a:rPr lang="en-US" dirty="0" smtClean="0"/>
              <a:t>Enables pooling of resources and allocates capacity to VMs</a:t>
            </a:r>
          </a:p>
          <a:p>
            <a:pPr lvl="1"/>
            <a:r>
              <a:rPr lang="en-US" dirty="0" smtClean="0"/>
              <a:t>Communicates with hypervisors to perform management </a:t>
            </a:r>
          </a:p>
          <a:p>
            <a:r>
              <a:rPr lang="en-US" dirty="0" smtClean="0"/>
              <a:t>Provides operational automation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143000"/>
            <a:ext cx="7162800" cy="533400"/>
          </a:xfrm>
        </p:spPr>
        <p:txBody>
          <a:bodyPr/>
          <a:lstStyle/>
          <a:p>
            <a:r>
              <a:rPr lang="en-US" sz="2800" dirty="0" smtClean="0">
                <a:solidFill>
                  <a:srgbClr val="7F7F7F"/>
                </a:solidFill>
              </a:rPr>
              <a:t>Module 3: Virtualized Data Center – Compute </a:t>
            </a:r>
          </a:p>
        </p:txBody>
      </p:sp>
      <p:sp>
        <p:nvSpPr>
          <p:cNvPr id="7" name="Subtitle 6"/>
          <p:cNvSpPr>
            <a:spLocks noGrp="1"/>
          </p:cNvSpPr>
          <p:nvPr>
            <p:ph type="subTitle" idx="1"/>
          </p:nvPr>
        </p:nvSpPr>
        <p:spPr/>
        <p:txBody>
          <a:bodyPr>
            <a:normAutofit/>
          </a:bodyPr>
          <a:lstStyle/>
          <a:p>
            <a:pPr>
              <a:defRPr/>
            </a:pPr>
            <a:r>
              <a:rPr lang="en-US" dirty="0" smtClean="0"/>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Converter components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Conversion options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Conversion process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Conversion considerations</a:t>
            </a:r>
          </a:p>
        </p:txBody>
      </p:sp>
      <p:sp>
        <p:nvSpPr>
          <p:cNvPr id="104451" name="Content Placeholder 7"/>
          <p:cNvSpPr>
            <a:spLocks noGrp="1"/>
          </p:cNvSpPr>
          <p:nvPr>
            <p:ph sz="quarter" idx="13"/>
          </p:nvPr>
        </p:nvSpPr>
        <p:spPr/>
        <p:txBody>
          <a:bodyPr/>
          <a:lstStyle/>
          <a:p>
            <a:r>
              <a:rPr lang="en-US" dirty="0" smtClean="0"/>
              <a:t>Lesson 5: Physical to Virtual Conversion</a:t>
            </a:r>
          </a:p>
        </p:txBody>
      </p:sp>
      <p:sp>
        <p:nvSpPr>
          <p:cNvPr id="9" name="Footer Placeholder 8"/>
          <p:cNvSpPr>
            <a:spLocks noGrp="1"/>
          </p:cNvSpPr>
          <p:nvPr>
            <p:ph type="ftr" sz="quarter" idx="14"/>
          </p:nvPr>
        </p:nvSpPr>
        <p:spPr/>
        <p:txBody>
          <a:bodyPr/>
          <a:lstStyle/>
          <a:p>
            <a:pPr>
              <a:defRPr/>
            </a:pPr>
            <a:r>
              <a:rPr lang="en-US" dirty="0"/>
              <a:t>Virtualized Data Center – Compute</a:t>
            </a:r>
          </a:p>
        </p:txBody>
      </p:sp>
      <p:sp>
        <p:nvSpPr>
          <p:cNvPr id="5" name="Slide Number Placeholder 4"/>
          <p:cNvSpPr>
            <a:spLocks noGrp="1"/>
          </p:cNvSpPr>
          <p:nvPr>
            <p:ph type="sldNum" sz="quarter" idx="15"/>
          </p:nvPr>
        </p:nvSpPr>
        <p:spPr/>
        <p:txBody>
          <a:bodyPr/>
          <a:lstStyle/>
          <a:p>
            <a:pPr>
              <a:defRPr/>
            </a:pPr>
            <a:fld id="{C52D345D-473C-49C1-823E-59D34FE01795}" type="slidenum">
              <a:rPr lang="en-US"/>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ontent Placeholder 7"/>
          <p:cNvSpPr>
            <a:spLocks noGrp="1"/>
          </p:cNvSpPr>
          <p:nvPr>
            <p:ph sz="half" idx="1"/>
          </p:nvPr>
        </p:nvSpPr>
        <p:spPr>
          <a:xfrm>
            <a:off x="304800" y="2590800"/>
            <a:ext cx="4648200" cy="3276600"/>
          </a:xfrm>
        </p:spPr>
        <p:txBody>
          <a:bodyPr/>
          <a:lstStyle/>
          <a:p>
            <a:r>
              <a:rPr lang="en-US" dirty="0" smtClean="0"/>
              <a:t>Clones data from physical machine’s disk to VM disk</a:t>
            </a:r>
          </a:p>
          <a:p>
            <a:r>
              <a:rPr lang="en-US" dirty="0" smtClean="0"/>
              <a:t>Performs system reconfiguration of the destination VM such as:</a:t>
            </a:r>
          </a:p>
          <a:p>
            <a:pPr lvl="1"/>
            <a:r>
              <a:rPr lang="en-US" dirty="0" smtClean="0"/>
              <a:t>Change IP address and computer name </a:t>
            </a:r>
          </a:p>
          <a:p>
            <a:pPr lvl="1"/>
            <a:r>
              <a:rPr lang="en-US" dirty="0" smtClean="0"/>
              <a:t>Install required device drivers to enable the VM to boot</a:t>
            </a:r>
          </a:p>
        </p:txBody>
      </p:sp>
      <p:sp>
        <p:nvSpPr>
          <p:cNvPr id="106498" name="Title 6"/>
          <p:cNvSpPr>
            <a:spLocks noGrp="1"/>
          </p:cNvSpPr>
          <p:nvPr>
            <p:ph type="title"/>
          </p:nvPr>
        </p:nvSpPr>
        <p:spPr/>
        <p:txBody>
          <a:bodyPr/>
          <a:lstStyle/>
          <a:p>
            <a:r>
              <a:rPr lang="en-US" dirty="0" smtClean="0"/>
              <a:t>Physical to Virtual Machine (P2V) Conversion</a:t>
            </a:r>
          </a:p>
        </p:txBody>
      </p:sp>
      <p:sp>
        <p:nvSpPr>
          <p:cNvPr id="5" name="Footer Placeholder 4"/>
          <p:cNvSpPr>
            <a:spLocks noGrp="1"/>
          </p:cNvSpPr>
          <p:nvPr>
            <p:ph type="ftr" sz="quarter" idx="13"/>
          </p:nvPr>
        </p:nvSpPr>
        <p:spPr/>
        <p:txBody>
          <a:bodyPr/>
          <a:lstStyle/>
          <a:p>
            <a:pPr>
              <a:defRPr/>
            </a:pPr>
            <a:r>
              <a:rPr lang="en-US" dirty="0"/>
              <a:t>Virtualized Data Center – Compute</a:t>
            </a:r>
          </a:p>
        </p:txBody>
      </p:sp>
      <p:sp>
        <p:nvSpPr>
          <p:cNvPr id="6" name="Slide Number Placeholder 5"/>
          <p:cNvSpPr>
            <a:spLocks noGrp="1"/>
          </p:cNvSpPr>
          <p:nvPr>
            <p:ph type="sldNum" sz="quarter" idx="14"/>
          </p:nvPr>
        </p:nvSpPr>
        <p:spPr/>
        <p:txBody>
          <a:bodyPr/>
          <a:lstStyle/>
          <a:p>
            <a:pPr>
              <a:defRPr/>
            </a:pPr>
            <a:fld id="{8C03D1D4-DA98-4ED0-A52F-19750C2F2E42}" type="slidenum">
              <a:rPr lang="en-US" smtClean="0"/>
              <a:pPr>
                <a:defRPr/>
              </a:pPr>
              <a:t>38</a:t>
            </a:fld>
            <a:endParaRPr lang="en-US" dirty="0"/>
          </a:p>
        </p:txBody>
      </p:sp>
      <p:grpSp>
        <p:nvGrpSpPr>
          <p:cNvPr id="26" name="Group 25"/>
          <p:cNvGrpSpPr/>
          <p:nvPr/>
        </p:nvGrpSpPr>
        <p:grpSpPr>
          <a:xfrm>
            <a:off x="4800600" y="3048000"/>
            <a:ext cx="4412017" cy="2624554"/>
            <a:chOff x="4876800" y="3048000"/>
            <a:chExt cx="4412017" cy="2624554"/>
          </a:xfrm>
        </p:grpSpPr>
        <p:grpSp>
          <p:nvGrpSpPr>
            <p:cNvPr id="18" name="Group 63"/>
            <p:cNvGrpSpPr>
              <a:grpSpLocks/>
            </p:cNvGrpSpPr>
            <p:nvPr/>
          </p:nvGrpSpPr>
          <p:grpSpPr bwMode="auto">
            <a:xfrm>
              <a:off x="7662137" y="3342776"/>
              <a:ext cx="1303337" cy="1725613"/>
              <a:chOff x="4939" y="1940"/>
              <a:chExt cx="573" cy="779"/>
            </a:xfrm>
          </p:grpSpPr>
          <p:pic>
            <p:nvPicPr>
              <p:cNvPr id="20" name="Picture 78" descr="VM.png"/>
              <p:cNvPicPr>
                <a:picLocks noChangeAspect="1"/>
              </p:cNvPicPr>
              <p:nvPr/>
            </p:nvPicPr>
            <p:blipFill>
              <a:blip r:embed="rId3" cstate="print"/>
              <a:srcRect/>
              <a:stretch>
                <a:fillRect/>
              </a:stretch>
            </p:blipFill>
            <p:spPr bwMode="auto">
              <a:xfrm>
                <a:off x="4939" y="1940"/>
                <a:ext cx="549" cy="706"/>
              </a:xfrm>
              <a:prstGeom prst="rect">
                <a:avLst/>
              </a:prstGeom>
              <a:noFill/>
              <a:ln w="9525">
                <a:noFill/>
                <a:miter lim="800000"/>
                <a:headEnd/>
                <a:tailEnd/>
              </a:ln>
            </p:spPr>
          </p:pic>
          <p:pic>
            <p:nvPicPr>
              <p:cNvPr id="21" name="Picture 10" descr="AP_OS Single.png"/>
              <p:cNvPicPr>
                <a:picLocks noChangeAspect="1"/>
              </p:cNvPicPr>
              <p:nvPr/>
            </p:nvPicPr>
            <p:blipFill>
              <a:blip r:embed="rId4" cstate="print"/>
              <a:srcRect/>
              <a:stretch>
                <a:fillRect/>
              </a:stretch>
            </p:blipFill>
            <p:spPr bwMode="auto">
              <a:xfrm>
                <a:off x="5067" y="1988"/>
                <a:ext cx="299" cy="483"/>
              </a:xfrm>
              <a:prstGeom prst="rect">
                <a:avLst/>
              </a:prstGeom>
              <a:noFill/>
              <a:ln w="9525">
                <a:noFill/>
                <a:miter lim="800000"/>
                <a:headEnd/>
                <a:tailEnd/>
              </a:ln>
            </p:spPr>
          </p:pic>
          <p:pic>
            <p:nvPicPr>
              <p:cNvPr id="22" name="Picture 357" descr="ICON_NIC_Q308"/>
              <p:cNvPicPr>
                <a:picLocks noChangeAspect="1" noChangeArrowheads="1"/>
              </p:cNvPicPr>
              <p:nvPr/>
            </p:nvPicPr>
            <p:blipFill>
              <a:blip r:embed="rId5" cstate="print"/>
              <a:srcRect/>
              <a:stretch>
                <a:fillRect/>
              </a:stretch>
            </p:blipFill>
            <p:spPr bwMode="auto">
              <a:xfrm>
                <a:off x="5084" y="2602"/>
                <a:ext cx="148" cy="117"/>
              </a:xfrm>
              <a:prstGeom prst="rect">
                <a:avLst/>
              </a:prstGeom>
              <a:noFill/>
              <a:ln w="9525">
                <a:noFill/>
                <a:miter lim="800000"/>
                <a:headEnd/>
                <a:tailEnd/>
              </a:ln>
            </p:spPr>
          </p:pic>
          <p:pic>
            <p:nvPicPr>
              <p:cNvPr id="23" name="Picture 359" descr="ICON_Memory_Q308"/>
              <p:cNvPicPr>
                <a:picLocks noChangeAspect="1" noChangeArrowheads="1"/>
              </p:cNvPicPr>
              <p:nvPr/>
            </p:nvPicPr>
            <p:blipFill>
              <a:blip r:embed="rId6" cstate="print"/>
              <a:srcRect/>
              <a:stretch>
                <a:fillRect/>
              </a:stretch>
            </p:blipFill>
            <p:spPr bwMode="auto">
              <a:xfrm>
                <a:off x="5228" y="2593"/>
                <a:ext cx="123" cy="126"/>
              </a:xfrm>
              <a:prstGeom prst="rect">
                <a:avLst/>
              </a:prstGeom>
              <a:noFill/>
              <a:ln w="9525">
                <a:noFill/>
                <a:miter lim="800000"/>
                <a:headEnd/>
                <a:tailEnd/>
              </a:ln>
            </p:spPr>
          </p:pic>
          <p:pic>
            <p:nvPicPr>
              <p:cNvPr id="24" name="Picture 382" descr="ICON_DiscDrive_Q308"/>
              <p:cNvPicPr>
                <a:picLocks noChangeAspect="1" noChangeArrowheads="1"/>
              </p:cNvPicPr>
              <p:nvPr/>
            </p:nvPicPr>
            <p:blipFill>
              <a:blip r:embed="rId7" cstate="print"/>
              <a:srcRect/>
              <a:stretch>
                <a:fillRect/>
              </a:stretch>
            </p:blipFill>
            <p:spPr bwMode="auto">
              <a:xfrm>
                <a:off x="5372" y="2593"/>
                <a:ext cx="140" cy="126"/>
              </a:xfrm>
              <a:prstGeom prst="rect">
                <a:avLst/>
              </a:prstGeom>
              <a:noFill/>
              <a:ln w="9525">
                <a:noFill/>
                <a:miter lim="800000"/>
                <a:headEnd/>
                <a:tailEnd/>
              </a:ln>
            </p:spPr>
          </p:pic>
          <p:pic>
            <p:nvPicPr>
              <p:cNvPr id="25" name="Picture 96" descr="CPU Single.png"/>
              <p:cNvPicPr>
                <a:picLocks noChangeAspect="1"/>
              </p:cNvPicPr>
              <p:nvPr/>
            </p:nvPicPr>
            <p:blipFill>
              <a:blip r:embed="rId8" cstate="print"/>
              <a:srcRect/>
              <a:stretch>
                <a:fillRect/>
              </a:stretch>
            </p:blipFill>
            <p:spPr bwMode="auto">
              <a:xfrm>
                <a:off x="4955" y="2579"/>
                <a:ext cx="101" cy="136"/>
              </a:xfrm>
              <a:prstGeom prst="rect">
                <a:avLst/>
              </a:prstGeom>
              <a:noFill/>
              <a:ln w="9525">
                <a:noFill/>
                <a:miter lim="800000"/>
                <a:headEnd/>
                <a:tailEnd/>
              </a:ln>
            </p:spPr>
          </p:pic>
        </p:grpSp>
        <p:pic>
          <p:nvPicPr>
            <p:cNvPr id="106514" name="Picture 10" descr="Host.png"/>
            <p:cNvPicPr>
              <a:picLocks noChangeAspect="1"/>
            </p:cNvPicPr>
            <p:nvPr/>
          </p:nvPicPr>
          <p:blipFill>
            <a:blip r:embed="rId9" cstate="print"/>
            <a:srcRect/>
            <a:stretch>
              <a:fillRect/>
            </a:stretch>
          </p:blipFill>
          <p:spPr bwMode="auto">
            <a:xfrm>
              <a:off x="5105400" y="3048000"/>
              <a:ext cx="1342205" cy="2134047"/>
            </a:xfrm>
            <a:prstGeom prst="rect">
              <a:avLst/>
            </a:prstGeom>
            <a:noFill/>
            <a:ln w="9525">
              <a:noFill/>
              <a:miter lim="800000"/>
              <a:headEnd/>
              <a:tailEnd/>
            </a:ln>
          </p:spPr>
        </p:pic>
        <p:sp>
          <p:nvSpPr>
            <p:cNvPr id="106515" name="TextBox 16"/>
            <p:cNvSpPr txBox="1">
              <a:spLocks noChangeArrowheads="1"/>
            </p:cNvSpPr>
            <p:nvPr/>
          </p:nvSpPr>
          <p:spPr bwMode="auto">
            <a:xfrm>
              <a:off x="4876800" y="5334000"/>
              <a:ext cx="1610313" cy="338554"/>
            </a:xfrm>
            <a:prstGeom prst="rect">
              <a:avLst/>
            </a:prstGeom>
            <a:noFill/>
            <a:ln w="9525">
              <a:noFill/>
              <a:miter lim="800000"/>
              <a:headEnd/>
              <a:tailEnd/>
            </a:ln>
          </p:spPr>
          <p:txBody>
            <a:bodyPr wrap="none">
              <a:spAutoFit/>
            </a:bodyPr>
            <a:lstStyle/>
            <a:p>
              <a:r>
                <a:rPr lang="en-US" sz="1600" dirty="0">
                  <a:latin typeface="Calibri" pitchFamily="34" charset="0"/>
                </a:rPr>
                <a:t>Physical Machine</a:t>
              </a:r>
            </a:p>
          </p:txBody>
        </p:sp>
        <p:sp>
          <p:nvSpPr>
            <p:cNvPr id="106513" name="TextBox 17"/>
            <p:cNvSpPr txBox="1">
              <a:spLocks noChangeArrowheads="1"/>
            </p:cNvSpPr>
            <p:nvPr/>
          </p:nvSpPr>
          <p:spPr bwMode="auto">
            <a:xfrm>
              <a:off x="7315200" y="5334000"/>
              <a:ext cx="1973617" cy="338554"/>
            </a:xfrm>
            <a:prstGeom prst="rect">
              <a:avLst/>
            </a:prstGeom>
            <a:noFill/>
            <a:ln w="9525">
              <a:noFill/>
              <a:miter lim="800000"/>
              <a:headEnd/>
              <a:tailEnd/>
            </a:ln>
          </p:spPr>
          <p:txBody>
            <a:bodyPr wrap="none">
              <a:spAutoFit/>
            </a:bodyPr>
            <a:lstStyle/>
            <a:p>
              <a:r>
                <a:rPr lang="en-US" sz="1600" dirty="0">
                  <a:latin typeface="Calibri" pitchFamily="34" charset="0"/>
                </a:rPr>
                <a:t>Virtual </a:t>
              </a:r>
              <a:r>
                <a:rPr lang="en-US" sz="1600" dirty="0" smtClean="0">
                  <a:latin typeface="Calibri" pitchFamily="34" charset="0"/>
                </a:rPr>
                <a:t>Machine (VM)</a:t>
              </a:r>
              <a:endParaRPr lang="en-US" sz="1600" dirty="0">
                <a:latin typeface="Calibri" pitchFamily="34" charset="0"/>
              </a:endParaRPr>
            </a:p>
          </p:txBody>
        </p:sp>
        <p:sp>
          <p:nvSpPr>
            <p:cNvPr id="16" name="Right Arrow 15"/>
            <p:cNvSpPr/>
            <p:nvPr/>
          </p:nvSpPr>
          <p:spPr bwMode="auto">
            <a:xfrm>
              <a:off x="6553200" y="3810000"/>
              <a:ext cx="990600"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6510" name="TextBox 18"/>
            <p:cNvSpPr txBox="1">
              <a:spLocks noChangeArrowheads="1"/>
            </p:cNvSpPr>
            <p:nvPr/>
          </p:nvSpPr>
          <p:spPr bwMode="auto">
            <a:xfrm>
              <a:off x="6446520" y="4431856"/>
              <a:ext cx="1111907" cy="338554"/>
            </a:xfrm>
            <a:prstGeom prst="rect">
              <a:avLst/>
            </a:prstGeom>
            <a:noFill/>
            <a:ln w="9525">
              <a:noFill/>
              <a:miter lim="800000"/>
              <a:headEnd/>
              <a:tailEnd/>
            </a:ln>
          </p:spPr>
          <p:txBody>
            <a:bodyPr wrap="none">
              <a:spAutoFit/>
            </a:bodyPr>
            <a:lstStyle/>
            <a:p>
              <a:r>
                <a:rPr lang="en-US" sz="1600" dirty="0">
                  <a:latin typeface="Calibri" pitchFamily="34" charset="0"/>
                </a:rPr>
                <a:t>Conversion</a:t>
              </a:r>
            </a:p>
          </p:txBody>
        </p:sp>
      </p:grpSp>
      <p:grpSp>
        <p:nvGrpSpPr>
          <p:cNvPr id="28" name="Group 27"/>
          <p:cNvGrpSpPr/>
          <p:nvPr/>
        </p:nvGrpSpPr>
        <p:grpSpPr>
          <a:xfrm>
            <a:off x="384048" y="987552"/>
            <a:ext cx="8458200" cy="1222248"/>
            <a:chOff x="304800" y="772512"/>
            <a:chExt cx="8458200" cy="1208688"/>
          </a:xfrm>
        </p:grpSpPr>
        <p:sp>
          <p:nvSpPr>
            <p:cNvPr id="9" name="Rectangle 8"/>
            <p:cNvSpPr/>
            <p:nvPr/>
          </p:nvSpPr>
          <p:spPr>
            <a:xfrm>
              <a:off x="304800" y="933450"/>
              <a:ext cx="8458200" cy="104775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spcCol="1270"/>
            <a:lstStyle/>
            <a:p>
              <a:pPr>
                <a:defRPr/>
              </a:pPr>
              <a:r>
                <a:rPr lang="en-US" sz="2000" dirty="0" smtClean="0">
                  <a:latin typeface="Calibri" pitchFamily="34" charset="0"/>
                </a:rPr>
                <a:t>It is a process </a:t>
              </a:r>
              <a:r>
                <a:rPr lang="en-US" sz="2000" dirty="0">
                  <a:latin typeface="Calibri" pitchFamily="34" charset="0"/>
                </a:rPr>
                <a:t>through </a:t>
              </a:r>
              <a:r>
                <a:rPr lang="en-US" sz="2000" dirty="0" smtClean="0">
                  <a:latin typeface="Calibri" pitchFamily="34" charset="0"/>
                </a:rPr>
                <a:t>which </a:t>
              </a:r>
              <a:r>
                <a:rPr lang="en-US" sz="2000" dirty="0">
                  <a:latin typeface="Calibri" pitchFamily="34" charset="0"/>
                </a:rPr>
                <a:t>physical machines </a:t>
              </a:r>
              <a:r>
                <a:rPr lang="en-US" sz="2000" dirty="0" smtClean="0">
                  <a:latin typeface="Calibri" pitchFamily="34" charset="0"/>
                </a:rPr>
                <a:t>are converted into virtual machines (VMs). </a:t>
              </a:r>
              <a:endParaRPr lang="en-US" sz="2000" dirty="0">
                <a:latin typeface="Calibri" pitchFamily="34" charset="0"/>
              </a:endParaRPr>
            </a:p>
          </p:txBody>
        </p:sp>
        <p:sp>
          <p:nvSpPr>
            <p:cNvPr id="27" name="Rounded Rectangle 4"/>
            <p:cNvSpPr/>
            <p:nvPr/>
          </p:nvSpPr>
          <p:spPr>
            <a:xfrm>
              <a:off x="677556" y="772512"/>
              <a:ext cx="1757795" cy="329184"/>
            </a:xfrm>
            <a:prstGeom prst="rect">
              <a:avLst/>
            </a:prstGeom>
          </p:spPr>
          <p:style>
            <a:lnRef idx="0">
              <a:schemeClr val="accent2"/>
            </a:lnRef>
            <a:fillRef idx="3">
              <a:schemeClr val="accent2"/>
            </a:fillRef>
            <a:effectRef idx="3">
              <a:schemeClr val="accent2"/>
            </a:effectRef>
            <a:fontRef idx="minor">
              <a:schemeClr val="lt1"/>
            </a:fontRef>
          </p:style>
          <p:txBody>
            <a:bodyPr lIns="101362" tIns="0" rIns="101362" bIns="0" spcCol="1270" anchor="ctr"/>
            <a:lstStyle/>
            <a:p>
              <a:pPr algn="ctr" defTabSz="800100">
                <a:lnSpc>
                  <a:spcPct val="90000"/>
                </a:lnSpc>
                <a:spcAft>
                  <a:spcPct val="35000"/>
                </a:spcAft>
                <a:defRPr/>
              </a:pPr>
              <a:r>
                <a:rPr lang="en-US" sz="1600" dirty="0" smtClean="0">
                  <a:solidFill>
                    <a:schemeClr val="bg1"/>
                  </a:solidFill>
                  <a:latin typeface="Calibri" pitchFamily="34" charset="0"/>
                </a:rPr>
                <a:t>P2V Conversion</a:t>
              </a:r>
              <a:endParaRPr lang="en-US" sz="1600" dirty="0">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6"/>
          <p:cNvSpPr>
            <a:spLocks noGrp="1"/>
          </p:cNvSpPr>
          <p:nvPr>
            <p:ph type="title"/>
          </p:nvPr>
        </p:nvSpPr>
        <p:spPr/>
        <p:txBody>
          <a:bodyPr/>
          <a:lstStyle/>
          <a:p>
            <a:r>
              <a:rPr lang="en-US" dirty="0" smtClean="0"/>
              <a:t>Benefits of P2V Converter </a:t>
            </a:r>
          </a:p>
        </p:txBody>
      </p:sp>
      <p:sp>
        <p:nvSpPr>
          <p:cNvPr id="108546" name="Content Placeholder 7"/>
          <p:cNvSpPr>
            <a:spLocks noGrp="1"/>
          </p:cNvSpPr>
          <p:nvPr>
            <p:ph idx="1"/>
          </p:nvPr>
        </p:nvSpPr>
        <p:spPr/>
        <p:txBody>
          <a:bodyPr/>
          <a:lstStyle/>
          <a:p>
            <a:r>
              <a:rPr lang="en-US" dirty="0" smtClean="0"/>
              <a:t>Reduces time needed to setup new virtual machine (VM)</a:t>
            </a:r>
          </a:p>
          <a:p>
            <a:r>
              <a:rPr lang="en-US" dirty="0" smtClean="0"/>
              <a:t>Enables migration of legacy machine to a new hardware without reinstalling operating system (OS) or application</a:t>
            </a:r>
          </a:p>
          <a:p>
            <a:r>
              <a:rPr lang="en-US" dirty="0" smtClean="0"/>
              <a:t>Performs migration across heterogeneous hardware</a:t>
            </a:r>
          </a:p>
        </p:txBody>
      </p:sp>
      <p:sp>
        <p:nvSpPr>
          <p:cNvPr id="9" name="Slide Number Placeholder 5"/>
          <p:cNvSpPr>
            <a:spLocks noGrp="1"/>
          </p:cNvSpPr>
          <p:nvPr>
            <p:ph type="sldNum" sz="quarter" idx="11"/>
          </p:nvPr>
        </p:nvSpPr>
        <p:spPr/>
        <p:txBody>
          <a:bodyPr/>
          <a:lstStyle/>
          <a:p>
            <a:pPr>
              <a:defRPr/>
            </a:pPr>
            <a:fld id="{37ABE26A-2C37-44DC-8EF3-007A13FDFBB6}" type="slidenum">
              <a:rPr lang="en-US" smtClean="0">
                <a:solidFill>
                  <a:srgbClr val="000000">
                    <a:lumMod val="75000"/>
                    <a:lumOff val="25000"/>
                  </a:srgbClr>
                </a:solidFill>
              </a:rPr>
              <a:pPr>
                <a:defRPr/>
              </a:pPr>
              <a:t>39</a:t>
            </a:fld>
            <a:endParaRPr lang="en-US" dirty="0">
              <a:solidFill>
                <a:srgbClr val="000000">
                  <a:lumMod val="75000"/>
                  <a:lumOff val="25000"/>
                </a:srgbClr>
              </a:solidFill>
            </a:endParaRPr>
          </a:p>
        </p:txBody>
      </p:sp>
      <p:sp>
        <p:nvSpPr>
          <p:cNvPr id="10"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143000"/>
            <a:ext cx="7391400" cy="838200"/>
          </a:xfrm>
        </p:spPr>
        <p:txBody>
          <a:bodyPr/>
          <a:lstStyle/>
          <a:p>
            <a:pPr>
              <a:defRPr/>
            </a:pPr>
            <a:r>
              <a:rPr lang="en-US" sz="2800" dirty="0" smtClean="0"/>
              <a:t>Module 3: Virtualized Data Center – Compute </a:t>
            </a:r>
            <a:endParaRPr lang="en-US" sz="2800" dirty="0"/>
          </a:p>
        </p:txBody>
      </p:sp>
      <p:sp>
        <p:nvSpPr>
          <p:cNvPr id="31746" name="Subtitle 6"/>
          <p:cNvSpPr>
            <a:spLocks noGrp="1"/>
          </p:cNvSpPr>
          <p:nvPr>
            <p:ph type="subTitle" idx="1"/>
          </p:nvPr>
        </p:nvSpPr>
        <p:spPr>
          <a:xfrm>
            <a:off x="1371600" y="2587752"/>
            <a:ext cx="7086600" cy="2667000"/>
          </a:xfrm>
        </p:spPr>
        <p:txBody>
          <a:bodyPr/>
          <a:lstStyle/>
          <a:p>
            <a:r>
              <a:rPr lang="en-US" dirty="0" smtClean="0"/>
              <a:t>Topics covered in this lesson:</a:t>
            </a:r>
          </a:p>
          <a:p>
            <a:pPr lvl="1" indent="-223838" algn="l">
              <a:buClr>
                <a:srgbClr val="92D050"/>
              </a:buClr>
              <a:buSzPct val="110000"/>
              <a:buFont typeface="Arial" charset="0"/>
              <a:buChar char="•"/>
            </a:pPr>
            <a:r>
              <a:rPr lang="en-US" sz="2000" dirty="0" smtClean="0">
                <a:solidFill>
                  <a:srgbClr val="474747"/>
                </a:solidFill>
              </a:rPr>
              <a:t>Drivers for compute virtualization</a:t>
            </a:r>
          </a:p>
          <a:p>
            <a:pPr lvl="1" indent="-223838" algn="l">
              <a:buClr>
                <a:srgbClr val="92D050"/>
              </a:buClr>
              <a:buSzPct val="110000"/>
              <a:buFont typeface="Arial" charset="0"/>
              <a:buChar char="•"/>
            </a:pPr>
            <a:r>
              <a:rPr lang="en-US" sz="2000" dirty="0" smtClean="0">
                <a:solidFill>
                  <a:srgbClr val="474747"/>
                </a:solidFill>
              </a:rPr>
              <a:t>Types of hypervisor</a:t>
            </a:r>
          </a:p>
          <a:p>
            <a:pPr lvl="1" indent="-223838" algn="l">
              <a:buClr>
                <a:srgbClr val="92D050"/>
              </a:buClr>
              <a:buSzPct val="110000"/>
              <a:buFont typeface="Arial" charset="0"/>
              <a:buChar char="•"/>
            </a:pPr>
            <a:r>
              <a:rPr lang="en-US" sz="2000" dirty="0" smtClean="0">
                <a:solidFill>
                  <a:srgbClr val="474747"/>
                </a:solidFill>
              </a:rPr>
              <a:t>Benefits of compute virtualization</a:t>
            </a:r>
          </a:p>
        </p:txBody>
      </p:sp>
      <p:sp>
        <p:nvSpPr>
          <p:cNvPr id="31747" name="Content Placeholder 7"/>
          <p:cNvSpPr>
            <a:spLocks noGrp="1"/>
          </p:cNvSpPr>
          <p:nvPr>
            <p:ph sz="quarter" idx="13"/>
          </p:nvPr>
        </p:nvSpPr>
        <p:spPr/>
        <p:txBody>
          <a:bodyPr/>
          <a:lstStyle/>
          <a:p>
            <a:r>
              <a:rPr lang="en-US" dirty="0" smtClean="0"/>
              <a:t>Lesson 1: Compute Virtualization Overview</a:t>
            </a:r>
          </a:p>
        </p:txBody>
      </p:sp>
      <p:sp>
        <p:nvSpPr>
          <p:cNvPr id="9" name="Footer Placeholder 8"/>
          <p:cNvSpPr>
            <a:spLocks noGrp="1"/>
          </p:cNvSpPr>
          <p:nvPr>
            <p:ph type="ftr" sz="quarter" idx="14"/>
          </p:nvPr>
        </p:nvSpPr>
        <p:spPr/>
        <p:txBody>
          <a:bodyPr/>
          <a:lstStyle/>
          <a:p>
            <a:pPr>
              <a:defRPr/>
            </a:pPr>
            <a:r>
              <a:rPr lang="en-US" dirty="0"/>
              <a:t>Virtualized Data Center – Compute</a:t>
            </a:r>
          </a:p>
        </p:txBody>
      </p:sp>
      <p:sp>
        <p:nvSpPr>
          <p:cNvPr id="5" name="Slide Number Placeholder 4"/>
          <p:cNvSpPr>
            <a:spLocks noGrp="1"/>
          </p:cNvSpPr>
          <p:nvPr>
            <p:ph type="sldNum" sz="quarter" idx="15"/>
          </p:nvPr>
        </p:nvSpPr>
        <p:spPr/>
        <p:txBody>
          <a:bodyPr/>
          <a:lstStyle/>
          <a:p>
            <a:pPr>
              <a:defRPr/>
            </a:pPr>
            <a:fld id="{AC6B8F30-0952-457D-8B66-0759B9B1E6C8}" type="slidenum">
              <a:rPr lang="en-US"/>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6"/>
          <p:cNvSpPr>
            <a:spLocks noGrp="1"/>
          </p:cNvSpPr>
          <p:nvPr>
            <p:ph type="title"/>
          </p:nvPr>
        </p:nvSpPr>
        <p:spPr/>
        <p:txBody>
          <a:bodyPr/>
          <a:lstStyle/>
          <a:p>
            <a:r>
              <a:rPr lang="en-US" dirty="0" smtClean="0"/>
              <a:t>Components of P2V Converter</a:t>
            </a:r>
          </a:p>
        </p:txBody>
      </p:sp>
      <p:sp>
        <p:nvSpPr>
          <p:cNvPr id="110594" name="Content Placeholder 9"/>
          <p:cNvSpPr>
            <a:spLocks noGrp="1"/>
          </p:cNvSpPr>
          <p:nvPr>
            <p:ph idx="1"/>
          </p:nvPr>
        </p:nvSpPr>
        <p:spPr/>
        <p:txBody>
          <a:bodyPr/>
          <a:lstStyle/>
          <a:p>
            <a:r>
              <a:rPr lang="en-US" dirty="0" smtClean="0"/>
              <a:t>There are three key components:</a:t>
            </a:r>
          </a:p>
          <a:p>
            <a:pPr lvl="1"/>
            <a:r>
              <a:rPr lang="en-US" dirty="0" smtClean="0"/>
              <a:t>Converter server</a:t>
            </a:r>
          </a:p>
          <a:p>
            <a:pPr lvl="2"/>
            <a:r>
              <a:rPr lang="en-US" dirty="0" smtClean="0"/>
              <a:t>Is responsible for controlling conversion process</a:t>
            </a:r>
          </a:p>
          <a:p>
            <a:pPr lvl="2"/>
            <a:r>
              <a:rPr lang="en-US" dirty="0" smtClean="0"/>
              <a:t>Is used for hot conversion only (when source is running its OS)</a:t>
            </a:r>
          </a:p>
          <a:p>
            <a:pPr lvl="2"/>
            <a:r>
              <a:rPr lang="en-US" dirty="0" smtClean="0"/>
              <a:t>Pushes and installs agent on the source machine</a:t>
            </a:r>
          </a:p>
          <a:p>
            <a:pPr lvl="1"/>
            <a:r>
              <a:rPr lang="en-US" dirty="0" smtClean="0"/>
              <a:t>Converter agent</a:t>
            </a:r>
          </a:p>
          <a:p>
            <a:pPr lvl="2"/>
            <a:r>
              <a:rPr lang="en-US" dirty="0" smtClean="0"/>
              <a:t>Is responsible for performing the conversion</a:t>
            </a:r>
          </a:p>
          <a:p>
            <a:pPr lvl="2"/>
            <a:r>
              <a:rPr lang="en-US" dirty="0" smtClean="0"/>
              <a:t>Is used in hot mode only</a:t>
            </a:r>
          </a:p>
          <a:p>
            <a:pPr lvl="2"/>
            <a:r>
              <a:rPr lang="en-US" dirty="0" smtClean="0"/>
              <a:t>Is installed on physical machine to convert it to virtual machine (VM)</a:t>
            </a:r>
          </a:p>
          <a:p>
            <a:pPr lvl="1"/>
            <a:r>
              <a:rPr lang="en-US" dirty="0" smtClean="0"/>
              <a:t>Converter Boot CD</a:t>
            </a:r>
          </a:p>
          <a:p>
            <a:pPr lvl="2"/>
            <a:r>
              <a:rPr lang="en-US" dirty="0" smtClean="0"/>
              <a:t>Bootable CD contains its operating system (OS) and converter application</a:t>
            </a:r>
          </a:p>
          <a:p>
            <a:pPr lvl="2"/>
            <a:r>
              <a:rPr lang="en-US" dirty="0" smtClean="0"/>
              <a:t>Converter application is used to perform cold conversion</a:t>
            </a:r>
          </a:p>
        </p:txBody>
      </p:sp>
      <p:sp>
        <p:nvSpPr>
          <p:cNvPr id="8" name="Slide Number Placeholder 5"/>
          <p:cNvSpPr>
            <a:spLocks noGrp="1"/>
          </p:cNvSpPr>
          <p:nvPr>
            <p:ph type="sldNum" sz="quarter" idx="11"/>
          </p:nvPr>
        </p:nvSpPr>
        <p:spPr/>
        <p:txBody>
          <a:bodyPr/>
          <a:lstStyle/>
          <a:p>
            <a:pPr>
              <a:defRPr/>
            </a:pPr>
            <a:fld id="{1F8A9B24-D515-4C75-8680-2B476C3EBFFC}" type="slidenum">
              <a:rPr lang="en-US" smtClean="0">
                <a:solidFill>
                  <a:srgbClr val="000000">
                    <a:lumMod val="75000"/>
                    <a:lumOff val="25000"/>
                  </a:srgbClr>
                </a:solidFill>
              </a:rPr>
              <a:pPr>
                <a:defRPr/>
              </a:pPr>
              <a:t>40</a:t>
            </a:fld>
            <a:endParaRPr lang="en-US" dirty="0">
              <a:solidFill>
                <a:srgbClr val="000000">
                  <a:lumMod val="75000"/>
                  <a:lumOff val="25000"/>
                </a:srgbClr>
              </a:solidFill>
            </a:endParaRPr>
          </a:p>
        </p:txBody>
      </p:sp>
      <p:sp>
        <p:nvSpPr>
          <p:cNvPr id="9"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6"/>
          <p:cNvSpPr>
            <a:spLocks noGrp="1"/>
          </p:cNvSpPr>
          <p:nvPr>
            <p:ph type="title"/>
          </p:nvPr>
        </p:nvSpPr>
        <p:spPr/>
        <p:txBody>
          <a:bodyPr/>
          <a:lstStyle/>
          <a:p>
            <a:r>
              <a:rPr lang="en-US" dirty="0" smtClean="0"/>
              <a:t>Conversion Options</a:t>
            </a:r>
          </a:p>
        </p:txBody>
      </p:sp>
      <p:sp>
        <p:nvSpPr>
          <p:cNvPr id="112642" name="Content Placeholder 7"/>
          <p:cNvSpPr>
            <a:spLocks noGrp="1"/>
          </p:cNvSpPr>
          <p:nvPr>
            <p:ph idx="1"/>
          </p:nvPr>
        </p:nvSpPr>
        <p:spPr/>
        <p:txBody>
          <a:bodyPr/>
          <a:lstStyle/>
          <a:p>
            <a:r>
              <a:rPr lang="en-US" dirty="0" smtClean="0"/>
              <a:t>Hot conversion</a:t>
            </a:r>
          </a:p>
          <a:p>
            <a:pPr lvl="1"/>
            <a:r>
              <a:rPr lang="en-US" dirty="0" smtClean="0"/>
              <a:t>Occurs while physical machine is running</a:t>
            </a:r>
          </a:p>
          <a:p>
            <a:pPr lvl="1"/>
            <a:r>
              <a:rPr lang="en-US" dirty="0" smtClean="0"/>
              <a:t>Performs synchronization</a:t>
            </a:r>
          </a:p>
          <a:p>
            <a:pPr lvl="2"/>
            <a:r>
              <a:rPr lang="en-US" dirty="0" smtClean="0"/>
              <a:t>Copies blocks that were changed during the initial cloning period</a:t>
            </a:r>
          </a:p>
          <a:p>
            <a:pPr lvl="1"/>
            <a:r>
              <a:rPr lang="en-US" dirty="0" smtClean="0"/>
              <a:t>Performs power off at source and power on at target virtual machine (VM)</a:t>
            </a:r>
          </a:p>
          <a:p>
            <a:pPr lvl="1"/>
            <a:r>
              <a:rPr lang="en-US" dirty="0" smtClean="0"/>
              <a:t>Changes IP address and machine name of the selected machine, if both machines must co-exist on the same network</a:t>
            </a:r>
          </a:p>
          <a:p>
            <a:r>
              <a:rPr lang="en-US" dirty="0" smtClean="0"/>
              <a:t>Cold conversion</a:t>
            </a:r>
          </a:p>
          <a:p>
            <a:pPr lvl="1"/>
            <a:r>
              <a:rPr lang="en-US" dirty="0" smtClean="0"/>
              <a:t>Occurs while physical machine is not running OS and application</a:t>
            </a:r>
          </a:p>
          <a:p>
            <a:pPr lvl="1"/>
            <a:r>
              <a:rPr lang="en-US" dirty="0" smtClean="0"/>
              <a:t>Boots the physical machine using converter boot CD</a:t>
            </a:r>
          </a:p>
          <a:p>
            <a:pPr lvl="1"/>
            <a:r>
              <a:rPr lang="en-US" dirty="0" smtClean="0"/>
              <a:t>Creates consistent copy of the physical machine</a:t>
            </a:r>
          </a:p>
        </p:txBody>
      </p:sp>
      <p:sp>
        <p:nvSpPr>
          <p:cNvPr id="9" name="Slide Number Placeholder 5"/>
          <p:cNvSpPr>
            <a:spLocks noGrp="1"/>
          </p:cNvSpPr>
          <p:nvPr>
            <p:ph type="sldNum" sz="quarter" idx="11"/>
          </p:nvPr>
        </p:nvSpPr>
        <p:spPr/>
        <p:txBody>
          <a:bodyPr/>
          <a:lstStyle/>
          <a:p>
            <a:pPr>
              <a:defRPr/>
            </a:pPr>
            <a:fld id="{7514E999-4B7F-46A7-B914-835C805D72A3}" type="slidenum">
              <a:rPr lang="en-US" smtClean="0">
                <a:solidFill>
                  <a:srgbClr val="000000">
                    <a:lumMod val="75000"/>
                    <a:lumOff val="25000"/>
                  </a:srgbClr>
                </a:solidFill>
              </a:rPr>
              <a:pPr>
                <a:defRPr/>
              </a:pPr>
              <a:t>41</a:t>
            </a:fld>
            <a:endParaRPr lang="en-US" dirty="0">
              <a:solidFill>
                <a:srgbClr val="000000">
                  <a:lumMod val="75000"/>
                  <a:lumOff val="25000"/>
                </a:srgbClr>
              </a:solidFill>
            </a:endParaRPr>
          </a:p>
        </p:txBody>
      </p:sp>
      <p:sp>
        <p:nvSpPr>
          <p:cNvPr id="10"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rc 40"/>
          <p:cNvSpPr/>
          <p:nvPr/>
        </p:nvSpPr>
        <p:spPr>
          <a:xfrm rot="18613935" flipH="1">
            <a:off x="4919662" y="1158876"/>
            <a:ext cx="2106613" cy="2532062"/>
          </a:xfrm>
          <a:prstGeom prst="arc">
            <a:avLst>
              <a:gd name="adj1" fmla="val 17387664"/>
              <a:gd name="adj2" fmla="val 6384307"/>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dirty="0"/>
          </a:p>
        </p:txBody>
      </p:sp>
      <p:cxnSp>
        <p:nvCxnSpPr>
          <p:cNvPr id="43" name="Straight Connector 42"/>
          <p:cNvCxnSpPr>
            <a:stCxn id="18" idx="1"/>
          </p:cNvCxnSpPr>
          <p:nvPr/>
        </p:nvCxnSpPr>
        <p:spPr>
          <a:xfrm rot="10800000">
            <a:off x="4800600" y="3657600"/>
            <a:ext cx="2409825" cy="809625"/>
          </a:xfrm>
          <a:prstGeom prst="line">
            <a:avLst/>
          </a:prstGeom>
        </p:spPr>
        <p:style>
          <a:lnRef idx="2">
            <a:schemeClr val="accent1"/>
          </a:lnRef>
          <a:fillRef idx="0">
            <a:schemeClr val="accent1"/>
          </a:fillRef>
          <a:effectRef idx="1">
            <a:schemeClr val="accent1"/>
          </a:effectRef>
          <a:fontRef idx="minor">
            <a:schemeClr val="tx1"/>
          </a:fontRef>
        </p:style>
      </p:cxnSp>
      <p:sp>
        <p:nvSpPr>
          <p:cNvPr id="114690" name="Title 6"/>
          <p:cNvSpPr>
            <a:spLocks noGrp="1"/>
          </p:cNvSpPr>
          <p:nvPr>
            <p:ph type="title"/>
          </p:nvPr>
        </p:nvSpPr>
        <p:spPr/>
        <p:txBody>
          <a:bodyPr/>
          <a:lstStyle/>
          <a:p>
            <a:r>
              <a:rPr lang="en-US" dirty="0" smtClean="0"/>
              <a:t>Hot Conversion Process</a:t>
            </a:r>
          </a:p>
        </p:txBody>
      </p:sp>
      <p:sp>
        <p:nvSpPr>
          <p:cNvPr id="5" name="Footer Placeholder 4"/>
          <p:cNvSpPr>
            <a:spLocks noGrp="1"/>
          </p:cNvSpPr>
          <p:nvPr>
            <p:ph type="ftr" sz="quarter" idx="10"/>
          </p:nvPr>
        </p:nvSpPr>
        <p:spPr/>
        <p:txBody>
          <a:bodyPr/>
          <a:lstStyle/>
          <a:p>
            <a:pPr>
              <a:defRPr/>
            </a:pPr>
            <a:r>
              <a:rPr lang="en-US" dirty="0"/>
              <a:t>Virtualized Data Center – Compute</a:t>
            </a:r>
          </a:p>
        </p:txBody>
      </p:sp>
      <p:sp>
        <p:nvSpPr>
          <p:cNvPr id="6" name="Slide Number Placeholder 5"/>
          <p:cNvSpPr>
            <a:spLocks noGrp="1"/>
          </p:cNvSpPr>
          <p:nvPr>
            <p:ph type="sldNum" sz="quarter" idx="11"/>
          </p:nvPr>
        </p:nvSpPr>
        <p:spPr/>
        <p:txBody>
          <a:bodyPr/>
          <a:lstStyle/>
          <a:p>
            <a:pPr>
              <a:defRPr/>
            </a:pPr>
            <a:fld id="{8E282431-4176-41D4-B866-FC6107E4C02A}" type="slidenum">
              <a:rPr lang="en-US" smtClean="0"/>
              <a:pPr>
                <a:defRPr/>
              </a:pPr>
              <a:t>42</a:t>
            </a:fld>
            <a:endParaRPr lang="en-US" dirty="0"/>
          </a:p>
        </p:txBody>
      </p:sp>
      <p:pic>
        <p:nvPicPr>
          <p:cNvPr id="114693" name="Picture 10" descr="Host.png"/>
          <p:cNvPicPr>
            <a:picLocks noChangeAspect="1"/>
          </p:cNvPicPr>
          <p:nvPr/>
        </p:nvPicPr>
        <p:blipFill>
          <a:blip r:embed="rId3" cstate="print"/>
          <a:srcRect/>
          <a:stretch>
            <a:fillRect/>
          </a:stretch>
        </p:blipFill>
        <p:spPr bwMode="auto">
          <a:xfrm>
            <a:off x="4195763" y="762000"/>
            <a:ext cx="838200" cy="1331913"/>
          </a:xfrm>
          <a:prstGeom prst="rect">
            <a:avLst/>
          </a:prstGeom>
          <a:noFill/>
          <a:ln w="9525">
            <a:noFill/>
            <a:miter lim="800000"/>
            <a:headEnd/>
            <a:tailEnd/>
          </a:ln>
        </p:spPr>
      </p:pic>
      <p:sp>
        <p:nvSpPr>
          <p:cNvPr id="114694" name="TextBox 11"/>
          <p:cNvSpPr txBox="1">
            <a:spLocks noChangeArrowheads="1"/>
          </p:cNvSpPr>
          <p:nvPr/>
        </p:nvSpPr>
        <p:spPr bwMode="auto">
          <a:xfrm>
            <a:off x="5140600" y="914400"/>
            <a:ext cx="1367875" cy="646331"/>
          </a:xfrm>
          <a:prstGeom prst="rect">
            <a:avLst/>
          </a:prstGeom>
          <a:noFill/>
          <a:ln w="9525">
            <a:noFill/>
            <a:miter lim="800000"/>
            <a:headEnd/>
            <a:tailEnd/>
          </a:ln>
        </p:spPr>
        <p:txBody>
          <a:bodyPr wrap="none">
            <a:spAutoFit/>
          </a:bodyPr>
          <a:lstStyle/>
          <a:p>
            <a:pPr algn="ctr"/>
            <a:r>
              <a:rPr lang="en-US" sz="1200" b="1" dirty="0">
                <a:latin typeface="Calibri" pitchFamily="34" charset="0"/>
              </a:rPr>
              <a:t>Converter server </a:t>
            </a:r>
          </a:p>
          <a:p>
            <a:pPr algn="ctr"/>
            <a:r>
              <a:rPr lang="en-US" sz="1200" b="1" dirty="0">
                <a:latin typeface="Calibri" pitchFamily="34" charset="0"/>
              </a:rPr>
              <a:t>running converter </a:t>
            </a:r>
          </a:p>
          <a:p>
            <a:pPr algn="ctr"/>
            <a:r>
              <a:rPr lang="en-US" sz="1200" b="1" dirty="0">
                <a:latin typeface="Calibri" pitchFamily="34" charset="0"/>
              </a:rPr>
              <a:t>software</a:t>
            </a:r>
          </a:p>
        </p:txBody>
      </p:sp>
      <p:pic>
        <p:nvPicPr>
          <p:cNvPr id="114695" name="Picture 12" descr="Host.png"/>
          <p:cNvPicPr>
            <a:picLocks noChangeAspect="1"/>
          </p:cNvPicPr>
          <p:nvPr/>
        </p:nvPicPr>
        <p:blipFill>
          <a:blip r:embed="rId3" cstate="print"/>
          <a:srcRect/>
          <a:stretch>
            <a:fillRect/>
          </a:stretch>
        </p:blipFill>
        <p:spPr bwMode="auto">
          <a:xfrm>
            <a:off x="1219200" y="3048000"/>
            <a:ext cx="838200" cy="1331913"/>
          </a:xfrm>
          <a:prstGeom prst="rect">
            <a:avLst/>
          </a:prstGeom>
          <a:noFill/>
          <a:ln w="9525">
            <a:noFill/>
            <a:miter lim="800000"/>
            <a:headEnd/>
            <a:tailEnd/>
          </a:ln>
        </p:spPr>
      </p:pic>
      <p:sp>
        <p:nvSpPr>
          <p:cNvPr id="114696" name="TextBox 13"/>
          <p:cNvSpPr txBox="1">
            <a:spLocks noChangeArrowheads="1"/>
          </p:cNvSpPr>
          <p:nvPr/>
        </p:nvSpPr>
        <p:spPr bwMode="auto">
          <a:xfrm>
            <a:off x="975487" y="4383088"/>
            <a:ext cx="1162113" cy="646331"/>
          </a:xfrm>
          <a:prstGeom prst="rect">
            <a:avLst/>
          </a:prstGeom>
          <a:noFill/>
          <a:ln w="9525">
            <a:noFill/>
            <a:miter lim="800000"/>
            <a:headEnd/>
            <a:tailEnd/>
          </a:ln>
        </p:spPr>
        <p:txBody>
          <a:bodyPr wrap="none">
            <a:spAutoFit/>
          </a:bodyPr>
          <a:lstStyle/>
          <a:p>
            <a:pPr algn="ctr"/>
            <a:r>
              <a:rPr lang="en-US" sz="1200" b="1" dirty="0">
                <a:latin typeface="Calibri" pitchFamily="34" charset="0"/>
              </a:rPr>
              <a:t>Powered-on </a:t>
            </a:r>
          </a:p>
          <a:p>
            <a:pPr algn="ctr"/>
            <a:r>
              <a:rPr lang="en-US" sz="1200" b="1" dirty="0">
                <a:latin typeface="Calibri" pitchFamily="34" charset="0"/>
              </a:rPr>
              <a:t>Source Physical</a:t>
            </a:r>
          </a:p>
          <a:p>
            <a:pPr algn="ctr"/>
            <a:r>
              <a:rPr lang="en-US" sz="1200" b="1" dirty="0">
                <a:latin typeface="Calibri" pitchFamily="34" charset="0"/>
              </a:rPr>
              <a:t>Machine</a:t>
            </a:r>
          </a:p>
        </p:txBody>
      </p:sp>
      <p:pic>
        <p:nvPicPr>
          <p:cNvPr id="114697" name="Picture 17" descr="Host.png"/>
          <p:cNvPicPr>
            <a:picLocks noChangeAspect="1"/>
          </p:cNvPicPr>
          <p:nvPr/>
        </p:nvPicPr>
        <p:blipFill>
          <a:blip r:embed="rId3" cstate="print"/>
          <a:srcRect/>
          <a:stretch>
            <a:fillRect/>
          </a:stretch>
        </p:blipFill>
        <p:spPr bwMode="auto">
          <a:xfrm>
            <a:off x="7210425" y="3800475"/>
            <a:ext cx="838200" cy="1333500"/>
          </a:xfrm>
          <a:prstGeom prst="rect">
            <a:avLst/>
          </a:prstGeom>
          <a:noFill/>
          <a:ln w="9525">
            <a:noFill/>
            <a:miter lim="800000"/>
            <a:headEnd/>
            <a:tailEnd/>
          </a:ln>
        </p:spPr>
      </p:pic>
      <p:sp>
        <p:nvSpPr>
          <p:cNvPr id="114698" name="TextBox 18"/>
          <p:cNvSpPr txBox="1">
            <a:spLocks noChangeArrowheads="1"/>
          </p:cNvSpPr>
          <p:nvPr/>
        </p:nvSpPr>
        <p:spPr bwMode="auto">
          <a:xfrm>
            <a:off x="6891084" y="5181600"/>
            <a:ext cx="1470531" cy="646331"/>
          </a:xfrm>
          <a:prstGeom prst="rect">
            <a:avLst/>
          </a:prstGeom>
          <a:noFill/>
          <a:ln w="9525">
            <a:noFill/>
            <a:miter lim="800000"/>
            <a:headEnd/>
            <a:tailEnd/>
          </a:ln>
        </p:spPr>
        <p:txBody>
          <a:bodyPr wrap="none">
            <a:spAutoFit/>
          </a:bodyPr>
          <a:lstStyle/>
          <a:p>
            <a:pPr algn="ctr"/>
            <a:r>
              <a:rPr lang="en-US" sz="1200" b="1" dirty="0">
                <a:latin typeface="Calibri" pitchFamily="34" charset="0"/>
              </a:rPr>
              <a:t>Destination Physical</a:t>
            </a:r>
          </a:p>
          <a:p>
            <a:pPr algn="ctr"/>
            <a:r>
              <a:rPr lang="en-US" sz="1200" b="1" dirty="0">
                <a:latin typeface="Calibri" pitchFamily="34" charset="0"/>
              </a:rPr>
              <a:t>Machine running</a:t>
            </a:r>
          </a:p>
          <a:p>
            <a:pPr algn="ctr"/>
            <a:r>
              <a:rPr lang="en-US" sz="1200" b="1" dirty="0">
                <a:latin typeface="Calibri" pitchFamily="34" charset="0"/>
              </a:rPr>
              <a:t>hypervisor</a:t>
            </a:r>
          </a:p>
        </p:txBody>
      </p:sp>
      <p:pic>
        <p:nvPicPr>
          <p:cNvPr id="114699" name="Picture 26" descr="Blue Cloud.png"/>
          <p:cNvPicPr>
            <a:picLocks noChangeAspect="1"/>
          </p:cNvPicPr>
          <p:nvPr/>
        </p:nvPicPr>
        <p:blipFill>
          <a:blip r:embed="rId4" cstate="print"/>
          <a:srcRect/>
          <a:stretch>
            <a:fillRect/>
          </a:stretch>
        </p:blipFill>
        <p:spPr bwMode="auto">
          <a:xfrm>
            <a:off x="3590925" y="2752725"/>
            <a:ext cx="1895475" cy="981075"/>
          </a:xfrm>
          <a:prstGeom prst="rect">
            <a:avLst/>
          </a:prstGeom>
          <a:noFill/>
          <a:ln w="9525">
            <a:noFill/>
            <a:miter lim="800000"/>
            <a:headEnd/>
            <a:tailEnd/>
          </a:ln>
        </p:spPr>
      </p:pic>
      <p:sp>
        <p:nvSpPr>
          <p:cNvPr id="31" name="Arc 30"/>
          <p:cNvSpPr/>
          <p:nvPr/>
        </p:nvSpPr>
        <p:spPr>
          <a:xfrm rot="5110283">
            <a:off x="1076458" y="184877"/>
            <a:ext cx="2692400" cy="4023360"/>
          </a:xfrm>
          <a:prstGeom prst="arc">
            <a:avLst>
              <a:gd name="adj1" fmla="val 16388715"/>
              <a:gd name="adj2" fmla="val 1260681"/>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dirty="0"/>
          </a:p>
        </p:txBody>
      </p:sp>
      <p:pic>
        <p:nvPicPr>
          <p:cNvPr id="114701" name="Picture 31" descr="Blue Volume.png"/>
          <p:cNvPicPr>
            <a:picLocks noChangeAspect="1"/>
          </p:cNvPicPr>
          <p:nvPr/>
        </p:nvPicPr>
        <p:blipFill>
          <a:blip r:embed="rId5" cstate="print"/>
          <a:srcRect/>
          <a:stretch>
            <a:fillRect/>
          </a:stretch>
        </p:blipFill>
        <p:spPr bwMode="auto">
          <a:xfrm>
            <a:off x="2219325" y="4495800"/>
            <a:ext cx="704850" cy="647700"/>
          </a:xfrm>
          <a:prstGeom prst="rect">
            <a:avLst/>
          </a:prstGeom>
          <a:noFill/>
          <a:ln w="9525">
            <a:noFill/>
            <a:miter lim="800000"/>
            <a:headEnd/>
            <a:tailEnd/>
          </a:ln>
        </p:spPr>
      </p:pic>
      <p:pic>
        <p:nvPicPr>
          <p:cNvPr id="114702" name="Picture 32" descr="Blue Storage 50.png"/>
          <p:cNvPicPr>
            <a:picLocks noChangeAspect="1"/>
          </p:cNvPicPr>
          <p:nvPr/>
        </p:nvPicPr>
        <p:blipFill>
          <a:blip r:embed="rId6" cstate="print"/>
          <a:srcRect/>
          <a:stretch>
            <a:fillRect/>
          </a:stretch>
        </p:blipFill>
        <p:spPr bwMode="auto">
          <a:xfrm>
            <a:off x="3133725" y="4572000"/>
            <a:ext cx="698500" cy="533400"/>
          </a:xfrm>
          <a:prstGeom prst="rect">
            <a:avLst/>
          </a:prstGeom>
          <a:noFill/>
          <a:ln w="9525">
            <a:noFill/>
            <a:miter lim="800000"/>
            <a:headEnd/>
            <a:tailEnd/>
          </a:ln>
        </p:spPr>
      </p:pic>
      <p:cxnSp>
        <p:nvCxnSpPr>
          <p:cNvPr id="35" name="Straight Connector 34"/>
          <p:cNvCxnSpPr>
            <a:stCxn id="13" idx="3"/>
          </p:cNvCxnSpPr>
          <p:nvPr/>
        </p:nvCxnSpPr>
        <p:spPr>
          <a:xfrm flipV="1">
            <a:off x="2057400" y="3505200"/>
            <a:ext cx="1600200" cy="209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11" idx="2"/>
            <a:endCxn id="27" idx="0"/>
          </p:cNvCxnSpPr>
          <p:nvPr/>
        </p:nvCxnSpPr>
        <p:spPr>
          <a:xfrm rot="5400000">
            <a:off x="4247357" y="2385219"/>
            <a:ext cx="658812" cy="76200"/>
          </a:xfrm>
          <a:prstGeom prst="line">
            <a:avLst/>
          </a:prstGeom>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1219200" y="3505200"/>
            <a:ext cx="8382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a:latin typeface="Calibri" pitchFamily="34" charset="0"/>
              </a:rPr>
              <a:t>Agent</a:t>
            </a:r>
          </a:p>
        </p:txBody>
      </p:sp>
      <p:sp>
        <p:nvSpPr>
          <p:cNvPr id="114706" name="TextBox 23"/>
          <p:cNvSpPr txBox="1">
            <a:spLocks noChangeArrowheads="1"/>
          </p:cNvSpPr>
          <p:nvPr/>
        </p:nvSpPr>
        <p:spPr bwMode="auto">
          <a:xfrm>
            <a:off x="2171700" y="4643438"/>
            <a:ext cx="550151" cy="3693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Source</a:t>
            </a:r>
          </a:p>
          <a:p>
            <a:r>
              <a:rPr lang="en-US" sz="900" dirty="0">
                <a:solidFill>
                  <a:schemeClr val="bg1"/>
                </a:solidFill>
                <a:latin typeface="Calibri" pitchFamily="34" charset="0"/>
              </a:rPr>
              <a:t>Volume</a:t>
            </a:r>
          </a:p>
        </p:txBody>
      </p:sp>
      <p:sp>
        <p:nvSpPr>
          <p:cNvPr id="26" name="Right Arrow 25"/>
          <p:cNvSpPr/>
          <p:nvPr/>
        </p:nvSpPr>
        <p:spPr>
          <a:xfrm>
            <a:off x="2371725" y="5105400"/>
            <a:ext cx="1295400" cy="4572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114708" name="TextBox 22"/>
          <p:cNvSpPr txBox="1">
            <a:spLocks noChangeArrowheads="1"/>
          </p:cNvSpPr>
          <p:nvPr/>
        </p:nvSpPr>
        <p:spPr bwMode="auto">
          <a:xfrm>
            <a:off x="2559050" y="5187950"/>
            <a:ext cx="762581" cy="276999"/>
          </a:xfrm>
          <a:prstGeom prst="rect">
            <a:avLst/>
          </a:prstGeom>
          <a:noFill/>
          <a:ln w="9525">
            <a:noFill/>
            <a:miter lim="800000"/>
            <a:headEnd/>
            <a:tailEnd/>
          </a:ln>
        </p:spPr>
        <p:txBody>
          <a:bodyPr wrap="none">
            <a:spAutoFit/>
          </a:bodyPr>
          <a:lstStyle/>
          <a:p>
            <a:r>
              <a:rPr lang="en-US" sz="1200" dirty="0">
                <a:latin typeface="Calibri" pitchFamily="34" charset="0"/>
              </a:rPr>
              <a:t>Snapshot</a:t>
            </a:r>
          </a:p>
        </p:txBody>
      </p:sp>
      <p:sp>
        <p:nvSpPr>
          <p:cNvPr id="28" name="Arc 27"/>
          <p:cNvSpPr/>
          <p:nvPr/>
        </p:nvSpPr>
        <p:spPr>
          <a:xfrm flipH="1">
            <a:off x="2057400" y="3581400"/>
            <a:ext cx="5562600" cy="990600"/>
          </a:xfrm>
          <a:prstGeom prst="arc">
            <a:avLst>
              <a:gd name="adj1" fmla="val 11193815"/>
              <a:gd name="adj2" fmla="val 1074955"/>
            </a:avLst>
          </a:prstGeom>
          <a:ln>
            <a:headEnd type="triangle" w="med" len="med"/>
            <a:tailEnd type="none" w="med" len="med"/>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dirty="0"/>
          </a:p>
        </p:txBody>
      </p:sp>
      <p:pic>
        <p:nvPicPr>
          <p:cNvPr id="37" name="Picture 36" descr="VM.png"/>
          <p:cNvPicPr>
            <a:picLocks noChangeAspect="1"/>
          </p:cNvPicPr>
          <p:nvPr/>
        </p:nvPicPr>
        <p:blipFill>
          <a:blip r:embed="rId7" cstate="print"/>
          <a:stretch>
            <a:fillRect/>
          </a:stretch>
        </p:blipFill>
        <p:spPr>
          <a:xfrm>
            <a:off x="6993835" y="2353270"/>
            <a:ext cx="473765" cy="609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4711" name="Picture 38" descr="Hypervisor.png"/>
          <p:cNvPicPr>
            <a:picLocks noChangeAspect="1"/>
          </p:cNvPicPr>
          <p:nvPr/>
        </p:nvPicPr>
        <p:blipFill>
          <a:blip r:embed="rId8" cstate="print"/>
          <a:srcRect b="33888"/>
          <a:stretch>
            <a:fillRect/>
          </a:stretch>
        </p:blipFill>
        <p:spPr bwMode="auto">
          <a:xfrm>
            <a:off x="6553200" y="2962275"/>
            <a:ext cx="2146300" cy="838200"/>
          </a:xfrm>
          <a:prstGeom prst="rect">
            <a:avLst/>
          </a:prstGeom>
          <a:noFill/>
          <a:ln w="9525">
            <a:noFill/>
            <a:miter lim="800000"/>
            <a:headEnd/>
            <a:tailEnd/>
          </a:ln>
        </p:spPr>
      </p:pic>
      <p:sp>
        <p:nvSpPr>
          <p:cNvPr id="47" name="TextBox 46"/>
          <p:cNvSpPr txBox="1"/>
          <p:nvPr/>
        </p:nvSpPr>
        <p:spPr>
          <a:xfrm>
            <a:off x="1828800" y="2057400"/>
            <a:ext cx="2133600" cy="817563"/>
          </a:xfrm>
          <a:prstGeom prst="roundRect">
            <a:avLst/>
          </a:prstGeom>
          <a:noFill/>
          <a:ln w="28575">
            <a:solidFill>
              <a:schemeClr val="tx1"/>
            </a:solidFill>
          </a:ln>
        </p:spPr>
        <p:txBody>
          <a:bodyPr>
            <a:spAutoFit/>
          </a:bodyPr>
          <a:lstStyle/>
          <a:p>
            <a:pPr>
              <a:defRPr/>
            </a:pPr>
            <a:r>
              <a:rPr lang="en-US" sz="1400" dirty="0">
                <a:latin typeface="Calibri" pitchFamily="34" charset="0"/>
              </a:rPr>
              <a:t>Step 1: Converter server installs agent on source physical machine</a:t>
            </a:r>
          </a:p>
        </p:txBody>
      </p:sp>
      <p:sp>
        <p:nvSpPr>
          <p:cNvPr id="48" name="TextBox 47"/>
          <p:cNvSpPr txBox="1"/>
          <p:nvPr/>
        </p:nvSpPr>
        <p:spPr>
          <a:xfrm>
            <a:off x="1878013" y="5527675"/>
            <a:ext cx="2286000" cy="577850"/>
          </a:xfrm>
          <a:prstGeom prst="roundRect">
            <a:avLst/>
          </a:prstGeom>
          <a:noFill/>
          <a:ln w="28575">
            <a:solidFill>
              <a:schemeClr val="tx1"/>
            </a:solidFill>
          </a:ln>
        </p:spPr>
        <p:txBody>
          <a:bodyPr>
            <a:spAutoFit/>
          </a:bodyPr>
          <a:lstStyle/>
          <a:p>
            <a:pPr>
              <a:defRPr/>
            </a:pPr>
            <a:r>
              <a:rPr lang="en-US" sz="1400" dirty="0">
                <a:latin typeface="Calibri" pitchFamily="34" charset="0"/>
              </a:rPr>
              <a:t>Step 2: Agent takes snapshot of source volume</a:t>
            </a:r>
          </a:p>
        </p:txBody>
      </p:sp>
      <p:sp>
        <p:nvSpPr>
          <p:cNvPr id="55" name="TextBox 54"/>
          <p:cNvSpPr txBox="1"/>
          <p:nvPr/>
        </p:nvSpPr>
        <p:spPr>
          <a:xfrm>
            <a:off x="4953000" y="2209800"/>
            <a:ext cx="1905000" cy="579438"/>
          </a:xfrm>
          <a:prstGeom prst="roundRect">
            <a:avLst/>
          </a:prstGeom>
          <a:noFill/>
          <a:ln w="28575">
            <a:solidFill>
              <a:schemeClr val="tx1"/>
            </a:solidFill>
          </a:ln>
        </p:spPr>
        <p:txBody>
          <a:bodyPr>
            <a:spAutoFit/>
          </a:bodyPr>
          <a:lstStyle/>
          <a:p>
            <a:pPr>
              <a:defRPr/>
            </a:pPr>
            <a:r>
              <a:rPr lang="en-US" sz="1400" dirty="0">
                <a:latin typeface="Calibri" pitchFamily="34" charset="0"/>
              </a:rPr>
              <a:t>Step 3: Creates VM on destination machine</a:t>
            </a:r>
          </a:p>
        </p:txBody>
      </p:sp>
      <p:sp>
        <p:nvSpPr>
          <p:cNvPr id="56" name="TextBox 55"/>
          <p:cNvSpPr txBox="1"/>
          <p:nvPr/>
        </p:nvSpPr>
        <p:spPr>
          <a:xfrm>
            <a:off x="3733800" y="3962400"/>
            <a:ext cx="1905000" cy="579438"/>
          </a:xfrm>
          <a:prstGeom prst="roundRect">
            <a:avLst/>
          </a:prstGeom>
          <a:noFill/>
          <a:ln w="28575">
            <a:solidFill>
              <a:schemeClr val="tx1"/>
            </a:solidFill>
          </a:ln>
        </p:spPr>
        <p:txBody>
          <a:bodyPr>
            <a:spAutoFit/>
          </a:bodyPr>
          <a:lstStyle/>
          <a:p>
            <a:pPr>
              <a:defRPr/>
            </a:pPr>
            <a:r>
              <a:rPr lang="en-US" sz="1400" dirty="0">
                <a:latin typeface="Calibri" pitchFamily="34" charset="0"/>
              </a:rPr>
              <a:t>Step 4: Clones source disk to VM disk</a:t>
            </a:r>
          </a:p>
        </p:txBody>
      </p:sp>
      <p:sp>
        <p:nvSpPr>
          <p:cNvPr id="114717" name="TextBox 29"/>
          <p:cNvSpPr txBox="1">
            <a:spLocks noChangeArrowheads="1"/>
          </p:cNvSpPr>
          <p:nvPr/>
        </p:nvSpPr>
        <p:spPr bwMode="auto">
          <a:xfrm>
            <a:off x="3066630" y="4724400"/>
            <a:ext cx="619080" cy="2308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Snapshot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a:stCxn id="18" idx="1"/>
          </p:cNvCxnSpPr>
          <p:nvPr/>
        </p:nvCxnSpPr>
        <p:spPr>
          <a:xfrm rot="10800000">
            <a:off x="4800600" y="3657600"/>
            <a:ext cx="2409825" cy="809625"/>
          </a:xfrm>
          <a:prstGeom prst="line">
            <a:avLst/>
          </a:prstGeom>
        </p:spPr>
        <p:style>
          <a:lnRef idx="2">
            <a:schemeClr val="accent1"/>
          </a:lnRef>
          <a:fillRef idx="0">
            <a:schemeClr val="accent1"/>
          </a:fillRef>
          <a:effectRef idx="1">
            <a:schemeClr val="accent1"/>
          </a:effectRef>
          <a:fontRef idx="minor">
            <a:schemeClr val="tx1"/>
          </a:fontRef>
        </p:style>
      </p:cxnSp>
      <p:sp>
        <p:nvSpPr>
          <p:cNvPr id="116738" name="Title 6"/>
          <p:cNvSpPr>
            <a:spLocks noGrp="1"/>
          </p:cNvSpPr>
          <p:nvPr>
            <p:ph type="title"/>
          </p:nvPr>
        </p:nvSpPr>
        <p:spPr/>
        <p:txBody>
          <a:bodyPr/>
          <a:lstStyle/>
          <a:p>
            <a:r>
              <a:rPr lang="en-US" dirty="0" smtClean="0"/>
              <a:t>Hot Conversion Process (contd.)</a:t>
            </a:r>
          </a:p>
        </p:txBody>
      </p:sp>
      <p:sp>
        <p:nvSpPr>
          <p:cNvPr id="5" name="Footer Placeholder 4"/>
          <p:cNvSpPr>
            <a:spLocks noGrp="1"/>
          </p:cNvSpPr>
          <p:nvPr>
            <p:ph type="ftr" sz="quarter" idx="10"/>
          </p:nvPr>
        </p:nvSpPr>
        <p:spPr/>
        <p:txBody>
          <a:bodyPr/>
          <a:lstStyle/>
          <a:p>
            <a:pPr>
              <a:defRPr/>
            </a:pPr>
            <a:r>
              <a:rPr lang="en-US" dirty="0"/>
              <a:t>Virtualized Data Center – Compute</a:t>
            </a:r>
          </a:p>
        </p:txBody>
      </p:sp>
      <p:sp>
        <p:nvSpPr>
          <p:cNvPr id="6" name="Slide Number Placeholder 5"/>
          <p:cNvSpPr>
            <a:spLocks noGrp="1"/>
          </p:cNvSpPr>
          <p:nvPr>
            <p:ph type="sldNum" sz="quarter" idx="11"/>
          </p:nvPr>
        </p:nvSpPr>
        <p:spPr/>
        <p:txBody>
          <a:bodyPr/>
          <a:lstStyle/>
          <a:p>
            <a:pPr>
              <a:defRPr/>
            </a:pPr>
            <a:fld id="{A204824A-8BF3-4EAC-A64C-1C37C2578295}" type="slidenum">
              <a:rPr lang="en-US" smtClean="0"/>
              <a:pPr>
                <a:defRPr/>
              </a:pPr>
              <a:t>43</a:t>
            </a:fld>
            <a:endParaRPr lang="en-US" dirty="0"/>
          </a:p>
        </p:txBody>
      </p:sp>
      <p:pic>
        <p:nvPicPr>
          <p:cNvPr id="116741" name="Picture 10" descr="Host.png"/>
          <p:cNvPicPr>
            <a:picLocks noChangeAspect="1"/>
          </p:cNvPicPr>
          <p:nvPr/>
        </p:nvPicPr>
        <p:blipFill>
          <a:blip r:embed="rId3" cstate="print"/>
          <a:srcRect/>
          <a:stretch>
            <a:fillRect/>
          </a:stretch>
        </p:blipFill>
        <p:spPr bwMode="auto">
          <a:xfrm>
            <a:off x="4195763" y="762000"/>
            <a:ext cx="838200" cy="1331913"/>
          </a:xfrm>
          <a:prstGeom prst="rect">
            <a:avLst/>
          </a:prstGeom>
          <a:noFill/>
          <a:ln w="9525">
            <a:noFill/>
            <a:miter lim="800000"/>
            <a:headEnd/>
            <a:tailEnd/>
          </a:ln>
        </p:spPr>
      </p:pic>
      <p:sp>
        <p:nvSpPr>
          <p:cNvPr id="116742" name="TextBox 11"/>
          <p:cNvSpPr txBox="1">
            <a:spLocks noChangeArrowheads="1"/>
          </p:cNvSpPr>
          <p:nvPr/>
        </p:nvSpPr>
        <p:spPr bwMode="auto">
          <a:xfrm>
            <a:off x="5140600" y="914400"/>
            <a:ext cx="1367875" cy="646331"/>
          </a:xfrm>
          <a:prstGeom prst="rect">
            <a:avLst/>
          </a:prstGeom>
          <a:noFill/>
          <a:ln w="9525">
            <a:noFill/>
            <a:miter lim="800000"/>
            <a:headEnd/>
            <a:tailEnd/>
          </a:ln>
        </p:spPr>
        <p:txBody>
          <a:bodyPr wrap="none">
            <a:spAutoFit/>
          </a:bodyPr>
          <a:lstStyle/>
          <a:p>
            <a:pPr algn="ctr"/>
            <a:r>
              <a:rPr lang="en-US" sz="1200" b="1" dirty="0">
                <a:latin typeface="Calibri" pitchFamily="34" charset="0"/>
              </a:rPr>
              <a:t>Converter server </a:t>
            </a:r>
          </a:p>
          <a:p>
            <a:pPr algn="ctr"/>
            <a:r>
              <a:rPr lang="en-US" sz="1200" b="1" dirty="0">
                <a:latin typeface="Calibri" pitchFamily="34" charset="0"/>
              </a:rPr>
              <a:t>running converter </a:t>
            </a:r>
          </a:p>
          <a:p>
            <a:pPr algn="ctr"/>
            <a:r>
              <a:rPr lang="en-US" sz="1200" b="1" dirty="0">
                <a:latin typeface="Calibri" pitchFamily="34" charset="0"/>
              </a:rPr>
              <a:t>software</a:t>
            </a:r>
          </a:p>
        </p:txBody>
      </p:sp>
      <p:pic>
        <p:nvPicPr>
          <p:cNvPr id="116743" name="Picture 12" descr="Host.png"/>
          <p:cNvPicPr>
            <a:picLocks noChangeAspect="1"/>
          </p:cNvPicPr>
          <p:nvPr/>
        </p:nvPicPr>
        <p:blipFill>
          <a:blip r:embed="rId3" cstate="print"/>
          <a:srcRect/>
          <a:stretch>
            <a:fillRect/>
          </a:stretch>
        </p:blipFill>
        <p:spPr bwMode="auto">
          <a:xfrm>
            <a:off x="1219200" y="3048000"/>
            <a:ext cx="838200" cy="1331913"/>
          </a:xfrm>
          <a:prstGeom prst="rect">
            <a:avLst/>
          </a:prstGeom>
          <a:noFill/>
          <a:ln w="9525">
            <a:noFill/>
            <a:miter lim="800000"/>
            <a:headEnd/>
            <a:tailEnd/>
          </a:ln>
        </p:spPr>
      </p:pic>
      <p:sp>
        <p:nvSpPr>
          <p:cNvPr id="116744" name="TextBox 13"/>
          <p:cNvSpPr txBox="1">
            <a:spLocks noChangeArrowheads="1"/>
          </p:cNvSpPr>
          <p:nvPr/>
        </p:nvSpPr>
        <p:spPr bwMode="auto">
          <a:xfrm>
            <a:off x="975487" y="4383088"/>
            <a:ext cx="1162113" cy="646331"/>
          </a:xfrm>
          <a:prstGeom prst="rect">
            <a:avLst/>
          </a:prstGeom>
          <a:noFill/>
          <a:ln w="9525">
            <a:noFill/>
            <a:miter lim="800000"/>
            <a:headEnd/>
            <a:tailEnd/>
          </a:ln>
        </p:spPr>
        <p:txBody>
          <a:bodyPr wrap="none">
            <a:spAutoFit/>
          </a:bodyPr>
          <a:lstStyle/>
          <a:p>
            <a:pPr algn="ctr"/>
            <a:r>
              <a:rPr lang="en-US" sz="1200" b="1" dirty="0">
                <a:latin typeface="Calibri" pitchFamily="34" charset="0"/>
              </a:rPr>
              <a:t>Powered-on </a:t>
            </a:r>
          </a:p>
          <a:p>
            <a:pPr algn="ctr"/>
            <a:r>
              <a:rPr lang="en-US" sz="1200" b="1" dirty="0">
                <a:latin typeface="Calibri" pitchFamily="34" charset="0"/>
              </a:rPr>
              <a:t>Source Physical</a:t>
            </a:r>
          </a:p>
          <a:p>
            <a:pPr algn="ctr"/>
            <a:r>
              <a:rPr lang="en-US" sz="1200" b="1" dirty="0">
                <a:latin typeface="Calibri" pitchFamily="34" charset="0"/>
              </a:rPr>
              <a:t>Machine</a:t>
            </a:r>
          </a:p>
        </p:txBody>
      </p:sp>
      <p:pic>
        <p:nvPicPr>
          <p:cNvPr id="116745" name="Picture 17" descr="Host.png"/>
          <p:cNvPicPr>
            <a:picLocks noChangeAspect="1"/>
          </p:cNvPicPr>
          <p:nvPr/>
        </p:nvPicPr>
        <p:blipFill>
          <a:blip r:embed="rId3" cstate="print"/>
          <a:srcRect/>
          <a:stretch>
            <a:fillRect/>
          </a:stretch>
        </p:blipFill>
        <p:spPr bwMode="auto">
          <a:xfrm>
            <a:off x="7210425" y="3800475"/>
            <a:ext cx="838200" cy="1333500"/>
          </a:xfrm>
          <a:prstGeom prst="rect">
            <a:avLst/>
          </a:prstGeom>
          <a:noFill/>
          <a:ln w="9525">
            <a:noFill/>
            <a:miter lim="800000"/>
            <a:headEnd/>
            <a:tailEnd/>
          </a:ln>
        </p:spPr>
      </p:pic>
      <p:sp>
        <p:nvSpPr>
          <p:cNvPr id="116746" name="TextBox 18"/>
          <p:cNvSpPr txBox="1">
            <a:spLocks noChangeArrowheads="1"/>
          </p:cNvSpPr>
          <p:nvPr/>
        </p:nvSpPr>
        <p:spPr bwMode="auto">
          <a:xfrm>
            <a:off x="6891084" y="5181600"/>
            <a:ext cx="1470531" cy="646331"/>
          </a:xfrm>
          <a:prstGeom prst="rect">
            <a:avLst/>
          </a:prstGeom>
          <a:noFill/>
          <a:ln w="9525">
            <a:noFill/>
            <a:miter lim="800000"/>
            <a:headEnd/>
            <a:tailEnd/>
          </a:ln>
        </p:spPr>
        <p:txBody>
          <a:bodyPr wrap="none">
            <a:spAutoFit/>
          </a:bodyPr>
          <a:lstStyle/>
          <a:p>
            <a:pPr algn="ctr"/>
            <a:r>
              <a:rPr lang="en-US" sz="1200" b="1" dirty="0">
                <a:latin typeface="Calibri" pitchFamily="34" charset="0"/>
              </a:rPr>
              <a:t>Destination Physical</a:t>
            </a:r>
          </a:p>
          <a:p>
            <a:pPr algn="ctr"/>
            <a:r>
              <a:rPr lang="en-US" sz="1200" b="1" dirty="0">
                <a:latin typeface="Calibri" pitchFamily="34" charset="0"/>
              </a:rPr>
              <a:t>Machine running</a:t>
            </a:r>
          </a:p>
          <a:p>
            <a:pPr algn="ctr"/>
            <a:r>
              <a:rPr lang="en-US" sz="1200" b="1" dirty="0">
                <a:latin typeface="Calibri" pitchFamily="34" charset="0"/>
              </a:rPr>
              <a:t>hypervisor</a:t>
            </a:r>
          </a:p>
        </p:txBody>
      </p:sp>
      <p:pic>
        <p:nvPicPr>
          <p:cNvPr id="116747" name="Picture 26" descr="Blue Cloud.png"/>
          <p:cNvPicPr>
            <a:picLocks noChangeAspect="1"/>
          </p:cNvPicPr>
          <p:nvPr/>
        </p:nvPicPr>
        <p:blipFill>
          <a:blip r:embed="rId4" cstate="print"/>
          <a:srcRect/>
          <a:stretch>
            <a:fillRect/>
          </a:stretch>
        </p:blipFill>
        <p:spPr bwMode="auto">
          <a:xfrm>
            <a:off x="3590925" y="2752725"/>
            <a:ext cx="1895475" cy="981075"/>
          </a:xfrm>
          <a:prstGeom prst="rect">
            <a:avLst/>
          </a:prstGeom>
          <a:noFill/>
          <a:ln w="9525">
            <a:noFill/>
            <a:miter lim="800000"/>
            <a:headEnd/>
            <a:tailEnd/>
          </a:ln>
        </p:spPr>
      </p:pic>
      <p:pic>
        <p:nvPicPr>
          <p:cNvPr id="116748" name="Picture 31" descr="Blue Volume.png"/>
          <p:cNvPicPr>
            <a:picLocks noChangeAspect="1"/>
          </p:cNvPicPr>
          <p:nvPr/>
        </p:nvPicPr>
        <p:blipFill>
          <a:blip r:embed="rId5" cstate="print"/>
          <a:srcRect/>
          <a:stretch>
            <a:fillRect/>
          </a:stretch>
        </p:blipFill>
        <p:spPr bwMode="auto">
          <a:xfrm>
            <a:off x="2219325" y="4495800"/>
            <a:ext cx="704850" cy="647700"/>
          </a:xfrm>
          <a:prstGeom prst="rect">
            <a:avLst/>
          </a:prstGeom>
          <a:noFill/>
          <a:ln w="9525">
            <a:noFill/>
            <a:miter lim="800000"/>
            <a:headEnd/>
            <a:tailEnd/>
          </a:ln>
        </p:spPr>
      </p:pic>
      <p:pic>
        <p:nvPicPr>
          <p:cNvPr id="116749" name="Picture 32" descr="Blue Storage 50.png"/>
          <p:cNvPicPr>
            <a:picLocks noChangeAspect="1"/>
          </p:cNvPicPr>
          <p:nvPr/>
        </p:nvPicPr>
        <p:blipFill>
          <a:blip r:embed="rId6" cstate="print"/>
          <a:srcRect/>
          <a:stretch>
            <a:fillRect/>
          </a:stretch>
        </p:blipFill>
        <p:spPr bwMode="auto">
          <a:xfrm>
            <a:off x="3133725" y="4572000"/>
            <a:ext cx="698500" cy="533400"/>
          </a:xfrm>
          <a:prstGeom prst="rect">
            <a:avLst/>
          </a:prstGeom>
          <a:noFill/>
          <a:ln w="9525">
            <a:noFill/>
            <a:miter lim="800000"/>
            <a:headEnd/>
            <a:tailEnd/>
          </a:ln>
        </p:spPr>
      </p:pic>
      <p:cxnSp>
        <p:nvCxnSpPr>
          <p:cNvPr id="35" name="Straight Connector 34"/>
          <p:cNvCxnSpPr>
            <a:stCxn id="13" idx="3"/>
          </p:cNvCxnSpPr>
          <p:nvPr/>
        </p:nvCxnSpPr>
        <p:spPr>
          <a:xfrm flipV="1">
            <a:off x="2057400" y="3505200"/>
            <a:ext cx="1600200" cy="209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11" idx="2"/>
            <a:endCxn id="27" idx="0"/>
          </p:cNvCxnSpPr>
          <p:nvPr/>
        </p:nvCxnSpPr>
        <p:spPr>
          <a:xfrm rot="5400000">
            <a:off x="4247357" y="2385219"/>
            <a:ext cx="658812" cy="76200"/>
          </a:xfrm>
          <a:prstGeom prst="line">
            <a:avLst/>
          </a:prstGeom>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1219200" y="3505200"/>
            <a:ext cx="838200" cy="304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a:latin typeface="Calibri" pitchFamily="34" charset="0"/>
              </a:rPr>
              <a:t>Agent</a:t>
            </a:r>
          </a:p>
        </p:txBody>
      </p:sp>
      <p:sp>
        <p:nvSpPr>
          <p:cNvPr id="26" name="Right Arrow 25"/>
          <p:cNvSpPr/>
          <p:nvPr/>
        </p:nvSpPr>
        <p:spPr>
          <a:xfrm>
            <a:off x="2371725" y="5105400"/>
            <a:ext cx="1295400" cy="4572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atin typeface="Calibri" pitchFamily="34" charset="0"/>
            </a:endParaRPr>
          </a:p>
        </p:txBody>
      </p:sp>
      <p:sp>
        <p:nvSpPr>
          <p:cNvPr id="116755" name="TextBox 22"/>
          <p:cNvSpPr txBox="1">
            <a:spLocks noChangeArrowheads="1"/>
          </p:cNvSpPr>
          <p:nvPr/>
        </p:nvSpPr>
        <p:spPr bwMode="auto">
          <a:xfrm>
            <a:off x="2559050" y="5187950"/>
            <a:ext cx="762581" cy="276999"/>
          </a:xfrm>
          <a:prstGeom prst="rect">
            <a:avLst/>
          </a:prstGeom>
          <a:noFill/>
          <a:ln w="9525">
            <a:noFill/>
            <a:miter lim="800000"/>
            <a:headEnd/>
            <a:tailEnd/>
          </a:ln>
        </p:spPr>
        <p:txBody>
          <a:bodyPr wrap="none">
            <a:spAutoFit/>
          </a:bodyPr>
          <a:lstStyle/>
          <a:p>
            <a:r>
              <a:rPr lang="en-US" sz="1200" dirty="0">
                <a:latin typeface="Calibri" pitchFamily="34" charset="0"/>
              </a:rPr>
              <a:t>Snapshot</a:t>
            </a:r>
          </a:p>
        </p:txBody>
      </p:sp>
      <p:pic>
        <p:nvPicPr>
          <p:cNvPr id="37" name="Picture 36" descr="VM.png"/>
          <p:cNvPicPr>
            <a:picLocks noChangeAspect="1"/>
          </p:cNvPicPr>
          <p:nvPr/>
        </p:nvPicPr>
        <p:blipFill>
          <a:blip r:embed="rId7" cstate="print"/>
          <a:stretch>
            <a:fillRect/>
          </a:stretch>
        </p:blipFill>
        <p:spPr>
          <a:xfrm>
            <a:off x="6629400" y="2353270"/>
            <a:ext cx="473765" cy="609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6757" name="Picture 38" descr="Hypervisor.png"/>
          <p:cNvPicPr>
            <a:picLocks noChangeAspect="1"/>
          </p:cNvPicPr>
          <p:nvPr/>
        </p:nvPicPr>
        <p:blipFill>
          <a:blip r:embed="rId8" cstate="print"/>
          <a:srcRect b="33888"/>
          <a:stretch>
            <a:fillRect/>
          </a:stretch>
        </p:blipFill>
        <p:spPr bwMode="auto">
          <a:xfrm>
            <a:off x="6553200" y="2962275"/>
            <a:ext cx="2146300" cy="838200"/>
          </a:xfrm>
          <a:prstGeom prst="rect">
            <a:avLst/>
          </a:prstGeom>
          <a:noFill/>
          <a:ln w="9525">
            <a:noFill/>
            <a:miter lim="800000"/>
            <a:headEnd/>
            <a:tailEnd/>
          </a:ln>
        </p:spPr>
      </p:pic>
      <p:pic>
        <p:nvPicPr>
          <p:cNvPr id="116758" name="Picture 19" descr="AP_OS Single.png"/>
          <p:cNvPicPr>
            <a:picLocks noChangeAspect="1"/>
          </p:cNvPicPr>
          <p:nvPr/>
        </p:nvPicPr>
        <p:blipFill>
          <a:blip r:embed="rId9" cstate="print"/>
          <a:srcRect/>
          <a:stretch>
            <a:fillRect/>
          </a:stretch>
        </p:blipFill>
        <p:spPr bwMode="auto">
          <a:xfrm>
            <a:off x="6729413" y="2393950"/>
            <a:ext cx="263525" cy="425450"/>
          </a:xfrm>
          <a:prstGeom prst="rect">
            <a:avLst/>
          </a:prstGeom>
          <a:noFill/>
          <a:ln w="9525">
            <a:noFill/>
            <a:miter lim="800000"/>
            <a:headEnd/>
            <a:tailEnd/>
          </a:ln>
        </p:spPr>
      </p:pic>
      <p:grpSp>
        <p:nvGrpSpPr>
          <p:cNvPr id="30" name="Group 29"/>
          <p:cNvGrpSpPr/>
          <p:nvPr/>
        </p:nvGrpSpPr>
        <p:grpSpPr>
          <a:xfrm>
            <a:off x="2057400" y="3124200"/>
            <a:ext cx="4572000" cy="381000"/>
            <a:chOff x="2057400" y="3124200"/>
            <a:chExt cx="4572000" cy="381000"/>
          </a:xfrm>
        </p:grpSpPr>
        <p:cxnSp>
          <p:nvCxnSpPr>
            <p:cNvPr id="36" name="Straight Arrow Connector 35"/>
            <p:cNvCxnSpPr/>
            <p:nvPr/>
          </p:nvCxnSpPr>
          <p:spPr bwMode="auto">
            <a:xfrm>
              <a:off x="2057400" y="3325812"/>
              <a:ext cx="4572000" cy="1588"/>
            </a:xfrm>
            <a:prstGeom prst="straightConnector1">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45" name="Rounded Rectangle 44"/>
            <p:cNvSpPr/>
            <p:nvPr/>
          </p:nvSpPr>
          <p:spPr bwMode="auto">
            <a:xfrm>
              <a:off x="3276600" y="3124200"/>
              <a:ext cx="2133600" cy="381000"/>
            </a:xfrm>
            <a:prstGeom prst="roundRect">
              <a:avLst/>
            </a:prstGeom>
            <a:ln w="38100"/>
          </p:spPr>
          <p:style>
            <a:lnRef idx="1">
              <a:schemeClr val="dk1"/>
            </a:lnRef>
            <a:fillRef idx="2">
              <a:schemeClr val="dk1"/>
            </a:fillRef>
            <a:effectRef idx="1">
              <a:schemeClr val="dk1"/>
            </a:effectRef>
            <a:fontRef idx="minor">
              <a:schemeClr val="dk1"/>
            </a:fontRef>
          </p:style>
          <p:txBody>
            <a:bodyPr anchor="ctr"/>
            <a:lstStyle/>
            <a:p>
              <a:pPr algn="ctr">
                <a:defRPr/>
              </a:pPr>
              <a:r>
                <a:rPr lang="en-US" sz="1400" dirty="0">
                  <a:latin typeface="Calibri" pitchFamily="34" charset="0"/>
                </a:rPr>
                <a:t>Reconfiguration</a:t>
              </a:r>
            </a:p>
          </p:txBody>
        </p:sp>
      </p:grpSp>
      <p:sp>
        <p:nvSpPr>
          <p:cNvPr id="49" name="TextBox 48"/>
          <p:cNvSpPr txBox="1"/>
          <p:nvPr/>
        </p:nvSpPr>
        <p:spPr>
          <a:xfrm>
            <a:off x="1981200" y="2163763"/>
            <a:ext cx="2133600" cy="579437"/>
          </a:xfrm>
          <a:prstGeom prst="roundRect">
            <a:avLst/>
          </a:prstGeom>
          <a:noFill/>
          <a:ln w="28575">
            <a:solidFill>
              <a:schemeClr val="tx1"/>
            </a:solidFill>
          </a:ln>
        </p:spPr>
        <p:txBody>
          <a:bodyPr>
            <a:spAutoFit/>
          </a:bodyPr>
          <a:lstStyle/>
          <a:p>
            <a:pPr>
              <a:defRPr/>
            </a:pPr>
            <a:r>
              <a:rPr lang="en-US" sz="1400" dirty="0">
                <a:latin typeface="Calibri" pitchFamily="34" charset="0"/>
              </a:rPr>
              <a:t>Step 5: Synchronizes and reconfigures the VM</a:t>
            </a:r>
          </a:p>
        </p:txBody>
      </p:sp>
      <p:sp>
        <p:nvSpPr>
          <p:cNvPr id="50" name="TextBox 49"/>
          <p:cNvSpPr txBox="1"/>
          <p:nvPr/>
        </p:nvSpPr>
        <p:spPr>
          <a:xfrm>
            <a:off x="6553200" y="1868488"/>
            <a:ext cx="2286000" cy="341312"/>
          </a:xfrm>
          <a:prstGeom prst="roundRect">
            <a:avLst/>
          </a:prstGeom>
          <a:noFill/>
          <a:ln w="28575">
            <a:solidFill>
              <a:schemeClr val="tx1"/>
            </a:solidFill>
          </a:ln>
        </p:spPr>
        <p:txBody>
          <a:bodyPr>
            <a:spAutoFit/>
          </a:bodyPr>
          <a:lstStyle/>
          <a:p>
            <a:pPr>
              <a:defRPr/>
            </a:pPr>
            <a:r>
              <a:rPr lang="en-US" sz="1400" dirty="0">
                <a:latin typeface="Calibri" pitchFamily="34" charset="0"/>
              </a:rPr>
              <a:t>Step 6: VM is ready to run</a:t>
            </a:r>
          </a:p>
        </p:txBody>
      </p:sp>
      <p:sp>
        <p:nvSpPr>
          <p:cNvPr id="31" name="TextBox 23"/>
          <p:cNvSpPr txBox="1">
            <a:spLocks noChangeArrowheads="1"/>
          </p:cNvSpPr>
          <p:nvPr/>
        </p:nvSpPr>
        <p:spPr bwMode="auto">
          <a:xfrm>
            <a:off x="2171700" y="4643438"/>
            <a:ext cx="550151" cy="3693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Source</a:t>
            </a:r>
          </a:p>
          <a:p>
            <a:r>
              <a:rPr lang="en-US" sz="900" dirty="0">
                <a:solidFill>
                  <a:schemeClr val="bg1"/>
                </a:solidFill>
                <a:latin typeface="Calibri" pitchFamily="34" charset="0"/>
              </a:rPr>
              <a:t>Volume</a:t>
            </a:r>
          </a:p>
        </p:txBody>
      </p:sp>
      <p:sp>
        <p:nvSpPr>
          <p:cNvPr id="32" name="TextBox 29"/>
          <p:cNvSpPr txBox="1">
            <a:spLocks noChangeArrowheads="1"/>
          </p:cNvSpPr>
          <p:nvPr/>
        </p:nvSpPr>
        <p:spPr bwMode="auto">
          <a:xfrm>
            <a:off x="3066630" y="4724400"/>
            <a:ext cx="619080" cy="2308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Snapshot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6"/>
          <p:cNvSpPr>
            <a:spLocks noGrp="1"/>
          </p:cNvSpPr>
          <p:nvPr>
            <p:ph type="title"/>
          </p:nvPr>
        </p:nvSpPr>
        <p:spPr/>
        <p:txBody>
          <a:bodyPr/>
          <a:lstStyle/>
          <a:p>
            <a:r>
              <a:rPr lang="en-US" dirty="0" smtClean="0"/>
              <a:t>Cold Conversion Process</a:t>
            </a:r>
          </a:p>
        </p:txBody>
      </p:sp>
      <p:sp>
        <p:nvSpPr>
          <p:cNvPr id="10"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sp>
        <p:nvSpPr>
          <p:cNvPr id="9" name="Slide Number Placeholder 5"/>
          <p:cNvSpPr>
            <a:spLocks noGrp="1"/>
          </p:cNvSpPr>
          <p:nvPr>
            <p:ph type="sldNum" sz="quarter" idx="11"/>
          </p:nvPr>
        </p:nvSpPr>
        <p:spPr/>
        <p:txBody>
          <a:bodyPr/>
          <a:lstStyle/>
          <a:p>
            <a:pPr>
              <a:defRPr/>
            </a:pPr>
            <a:fld id="{1A8D0471-ED07-499E-8744-F87CC76DB3D5}" type="slidenum">
              <a:rPr lang="en-US" smtClean="0">
                <a:solidFill>
                  <a:srgbClr val="000000">
                    <a:lumMod val="75000"/>
                    <a:lumOff val="25000"/>
                  </a:srgbClr>
                </a:solidFill>
              </a:rPr>
              <a:pPr>
                <a:defRPr/>
              </a:pPr>
              <a:t>44</a:t>
            </a:fld>
            <a:endParaRPr lang="en-US" dirty="0">
              <a:solidFill>
                <a:srgbClr val="000000">
                  <a:lumMod val="75000"/>
                  <a:lumOff val="25000"/>
                </a:srgbClr>
              </a:solidFill>
            </a:endParaRPr>
          </a:p>
        </p:txBody>
      </p:sp>
      <p:cxnSp>
        <p:nvCxnSpPr>
          <p:cNvPr id="6" name="Straight Connector 5"/>
          <p:cNvCxnSpPr>
            <a:stCxn id="15" idx="1"/>
          </p:cNvCxnSpPr>
          <p:nvPr/>
        </p:nvCxnSpPr>
        <p:spPr>
          <a:xfrm rot="10800000">
            <a:off x="4800600" y="3656013"/>
            <a:ext cx="2409825" cy="809625"/>
          </a:xfrm>
          <a:prstGeom prst="line">
            <a:avLst/>
          </a:prstGeom>
        </p:spPr>
        <p:style>
          <a:lnRef idx="2">
            <a:schemeClr val="accent1"/>
          </a:lnRef>
          <a:fillRef idx="0">
            <a:schemeClr val="accent1"/>
          </a:fillRef>
          <a:effectRef idx="1">
            <a:schemeClr val="accent1"/>
          </a:effectRef>
          <a:fontRef idx="minor">
            <a:schemeClr val="tx1"/>
          </a:fontRef>
        </p:style>
      </p:cxnSp>
      <p:pic>
        <p:nvPicPr>
          <p:cNvPr id="118789" name="Picture 12" descr="Host.png"/>
          <p:cNvPicPr>
            <a:picLocks noChangeAspect="1"/>
          </p:cNvPicPr>
          <p:nvPr/>
        </p:nvPicPr>
        <p:blipFill>
          <a:blip r:embed="rId3" cstate="print"/>
          <a:srcRect/>
          <a:stretch>
            <a:fillRect/>
          </a:stretch>
        </p:blipFill>
        <p:spPr bwMode="auto">
          <a:xfrm>
            <a:off x="1219200" y="3046413"/>
            <a:ext cx="838200" cy="1331912"/>
          </a:xfrm>
          <a:prstGeom prst="rect">
            <a:avLst/>
          </a:prstGeom>
          <a:noFill/>
          <a:ln w="9525">
            <a:noFill/>
            <a:miter lim="800000"/>
            <a:headEnd/>
            <a:tailEnd/>
          </a:ln>
        </p:spPr>
      </p:pic>
      <p:sp>
        <p:nvSpPr>
          <p:cNvPr id="14" name="TextBox 13"/>
          <p:cNvSpPr txBox="1"/>
          <p:nvPr/>
        </p:nvSpPr>
        <p:spPr>
          <a:xfrm>
            <a:off x="762000" y="4381500"/>
            <a:ext cx="1371600" cy="738188"/>
          </a:xfrm>
          <a:prstGeom prst="rect">
            <a:avLst/>
          </a:prstGeom>
          <a:noFill/>
        </p:spPr>
        <p:txBody>
          <a:bodyPr wrap="none">
            <a:spAutoFit/>
          </a:bodyPr>
          <a:lstStyle/>
          <a:p>
            <a:pPr algn="ctr"/>
            <a:r>
              <a:rPr lang="en-US" sz="1400" b="1" dirty="0">
                <a:latin typeface="Calibri" pitchFamily="34" charset="0"/>
              </a:rPr>
              <a:t>Powered-on </a:t>
            </a:r>
          </a:p>
          <a:p>
            <a:pPr algn="ctr"/>
            <a:r>
              <a:rPr lang="en-US" sz="1400" b="1" dirty="0">
                <a:latin typeface="Calibri" pitchFamily="34" charset="0"/>
              </a:rPr>
              <a:t>Source Physical</a:t>
            </a:r>
          </a:p>
          <a:p>
            <a:pPr algn="ctr"/>
            <a:r>
              <a:rPr lang="en-US" sz="1400" b="1" dirty="0">
                <a:latin typeface="Calibri" pitchFamily="34" charset="0"/>
              </a:rPr>
              <a:t>Machine</a:t>
            </a:r>
          </a:p>
        </p:txBody>
      </p:sp>
      <p:pic>
        <p:nvPicPr>
          <p:cNvPr id="118791" name="Picture 14" descr="Host.png"/>
          <p:cNvPicPr>
            <a:picLocks noChangeAspect="1"/>
          </p:cNvPicPr>
          <p:nvPr/>
        </p:nvPicPr>
        <p:blipFill>
          <a:blip r:embed="rId3" cstate="print"/>
          <a:srcRect/>
          <a:stretch>
            <a:fillRect/>
          </a:stretch>
        </p:blipFill>
        <p:spPr bwMode="auto">
          <a:xfrm>
            <a:off x="7210425" y="3798888"/>
            <a:ext cx="838200" cy="1331912"/>
          </a:xfrm>
          <a:prstGeom prst="rect">
            <a:avLst/>
          </a:prstGeom>
          <a:noFill/>
          <a:ln w="9525">
            <a:noFill/>
            <a:miter lim="800000"/>
            <a:headEnd/>
            <a:tailEnd/>
          </a:ln>
        </p:spPr>
      </p:pic>
      <p:sp>
        <p:nvSpPr>
          <p:cNvPr id="16" name="TextBox 15"/>
          <p:cNvSpPr txBox="1"/>
          <p:nvPr/>
        </p:nvSpPr>
        <p:spPr>
          <a:xfrm>
            <a:off x="6765925" y="5180013"/>
            <a:ext cx="1722438" cy="738187"/>
          </a:xfrm>
          <a:prstGeom prst="rect">
            <a:avLst/>
          </a:prstGeom>
          <a:noFill/>
        </p:spPr>
        <p:txBody>
          <a:bodyPr wrap="none">
            <a:spAutoFit/>
          </a:bodyPr>
          <a:lstStyle/>
          <a:p>
            <a:pPr algn="ctr">
              <a:defRPr/>
            </a:pPr>
            <a:r>
              <a:rPr lang="en-US" sz="1400" b="1" dirty="0">
                <a:latin typeface="Calibri" pitchFamily="34" charset="0"/>
              </a:rPr>
              <a:t>Destination Physical</a:t>
            </a:r>
          </a:p>
          <a:p>
            <a:pPr algn="ctr">
              <a:defRPr/>
            </a:pPr>
            <a:r>
              <a:rPr lang="en-US" sz="1400" b="1" dirty="0">
                <a:latin typeface="Calibri" pitchFamily="34" charset="0"/>
              </a:rPr>
              <a:t>Machine (Running</a:t>
            </a:r>
          </a:p>
          <a:p>
            <a:pPr algn="ctr">
              <a:defRPr/>
            </a:pPr>
            <a:r>
              <a:rPr lang="en-US" sz="1400" b="1" dirty="0">
                <a:latin typeface="Calibri" pitchFamily="34" charset="0"/>
              </a:rPr>
              <a:t>Hypervisor)</a:t>
            </a:r>
          </a:p>
        </p:txBody>
      </p:sp>
      <p:pic>
        <p:nvPicPr>
          <p:cNvPr id="118793" name="Picture 16" descr="Blue Cloud.png"/>
          <p:cNvPicPr>
            <a:picLocks noChangeAspect="1"/>
          </p:cNvPicPr>
          <p:nvPr/>
        </p:nvPicPr>
        <p:blipFill>
          <a:blip r:embed="rId4" cstate="print"/>
          <a:srcRect/>
          <a:stretch>
            <a:fillRect/>
          </a:stretch>
        </p:blipFill>
        <p:spPr bwMode="auto">
          <a:xfrm>
            <a:off x="3590925" y="2751138"/>
            <a:ext cx="1895475" cy="981075"/>
          </a:xfrm>
          <a:prstGeom prst="rect">
            <a:avLst/>
          </a:prstGeom>
          <a:noFill/>
          <a:ln w="9525">
            <a:noFill/>
            <a:miter lim="800000"/>
            <a:headEnd/>
            <a:tailEnd/>
          </a:ln>
        </p:spPr>
      </p:pic>
      <p:pic>
        <p:nvPicPr>
          <p:cNvPr id="118794" name="Picture 17" descr="Blue Volume.png"/>
          <p:cNvPicPr>
            <a:picLocks noChangeAspect="1"/>
          </p:cNvPicPr>
          <p:nvPr/>
        </p:nvPicPr>
        <p:blipFill>
          <a:blip r:embed="rId5" cstate="print"/>
          <a:srcRect/>
          <a:stretch>
            <a:fillRect/>
          </a:stretch>
        </p:blipFill>
        <p:spPr bwMode="auto">
          <a:xfrm>
            <a:off x="2219325" y="4494213"/>
            <a:ext cx="704850" cy="647700"/>
          </a:xfrm>
          <a:prstGeom prst="rect">
            <a:avLst/>
          </a:prstGeom>
          <a:noFill/>
          <a:ln w="9525">
            <a:noFill/>
            <a:miter lim="800000"/>
            <a:headEnd/>
            <a:tailEnd/>
          </a:ln>
        </p:spPr>
      </p:pic>
      <p:cxnSp>
        <p:nvCxnSpPr>
          <p:cNvPr id="20" name="Straight Connector 19"/>
          <p:cNvCxnSpPr>
            <a:stCxn id="13" idx="3"/>
          </p:cNvCxnSpPr>
          <p:nvPr/>
        </p:nvCxnSpPr>
        <p:spPr>
          <a:xfrm flipV="1">
            <a:off x="2057400" y="3503613"/>
            <a:ext cx="1600200" cy="207962"/>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Picture 26" descr="VM.png"/>
          <p:cNvPicPr>
            <a:picLocks noChangeAspect="1"/>
          </p:cNvPicPr>
          <p:nvPr/>
        </p:nvPicPr>
        <p:blipFill>
          <a:blip r:embed="rId6" cstate="print"/>
          <a:stretch>
            <a:fillRect/>
          </a:stretch>
        </p:blipFill>
        <p:spPr>
          <a:xfrm>
            <a:off x="6993835" y="2351206"/>
            <a:ext cx="473765" cy="609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8801" name="Picture 27" descr="Hypervisor.png"/>
          <p:cNvPicPr>
            <a:picLocks noChangeAspect="1"/>
          </p:cNvPicPr>
          <p:nvPr/>
        </p:nvPicPr>
        <p:blipFill>
          <a:blip r:embed="rId7" cstate="print"/>
          <a:srcRect b="33888"/>
          <a:stretch>
            <a:fillRect/>
          </a:stretch>
        </p:blipFill>
        <p:spPr bwMode="auto">
          <a:xfrm>
            <a:off x="6553200" y="2960688"/>
            <a:ext cx="2146300" cy="838200"/>
          </a:xfrm>
          <a:prstGeom prst="rect">
            <a:avLst/>
          </a:prstGeom>
          <a:noFill/>
          <a:ln w="9525">
            <a:noFill/>
            <a:miter lim="800000"/>
            <a:headEnd/>
            <a:tailEnd/>
          </a:ln>
        </p:spPr>
      </p:pic>
      <p:sp>
        <p:nvSpPr>
          <p:cNvPr id="36" name="TextBox 35"/>
          <p:cNvSpPr txBox="1"/>
          <p:nvPr/>
        </p:nvSpPr>
        <p:spPr>
          <a:xfrm>
            <a:off x="609600" y="1936750"/>
            <a:ext cx="2133600" cy="817563"/>
          </a:xfrm>
          <a:prstGeom prst="roundRect">
            <a:avLst/>
          </a:prstGeom>
          <a:noFill/>
          <a:ln w="28575">
            <a:solidFill>
              <a:schemeClr val="tx1"/>
            </a:solidFill>
          </a:ln>
        </p:spPr>
        <p:txBody>
          <a:bodyPr>
            <a:spAutoFit/>
          </a:bodyPr>
          <a:lstStyle/>
          <a:p>
            <a:pPr>
              <a:defRPr/>
            </a:pPr>
            <a:r>
              <a:rPr lang="en-US" sz="1400" dirty="0">
                <a:latin typeface="Calibri" pitchFamily="34" charset="0"/>
              </a:rPr>
              <a:t>Step 1: Boot physical machine with converter boot CD</a:t>
            </a:r>
          </a:p>
        </p:txBody>
      </p:sp>
      <p:cxnSp>
        <p:nvCxnSpPr>
          <p:cNvPr id="40" name="Straight Arrow Connector 39"/>
          <p:cNvCxnSpPr/>
          <p:nvPr/>
        </p:nvCxnSpPr>
        <p:spPr>
          <a:xfrm flipV="1">
            <a:off x="2438400" y="2641600"/>
            <a:ext cx="4572000" cy="381000"/>
          </a:xfrm>
          <a:prstGeom prst="straightConnector1">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41" name="TextBox 40"/>
          <p:cNvSpPr txBox="1"/>
          <p:nvPr/>
        </p:nvSpPr>
        <p:spPr>
          <a:xfrm>
            <a:off x="4953000" y="1879600"/>
            <a:ext cx="1905000" cy="579438"/>
          </a:xfrm>
          <a:prstGeom prst="roundRect">
            <a:avLst/>
          </a:prstGeom>
          <a:noFill/>
          <a:ln w="28575">
            <a:solidFill>
              <a:schemeClr val="tx1"/>
            </a:solidFill>
          </a:ln>
        </p:spPr>
        <p:txBody>
          <a:bodyPr>
            <a:spAutoFit/>
          </a:bodyPr>
          <a:lstStyle/>
          <a:p>
            <a:pPr>
              <a:defRPr/>
            </a:pPr>
            <a:r>
              <a:rPr lang="en-US" sz="1400" dirty="0">
                <a:latin typeface="Calibri" pitchFamily="34" charset="0"/>
              </a:rPr>
              <a:t>Step </a:t>
            </a:r>
            <a:r>
              <a:rPr lang="en-US" sz="1400" dirty="0" smtClean="0">
                <a:latin typeface="Calibri" pitchFamily="34" charset="0"/>
              </a:rPr>
              <a:t>2: </a:t>
            </a:r>
            <a:r>
              <a:rPr lang="en-US" sz="1400" dirty="0">
                <a:latin typeface="Calibri" pitchFamily="34" charset="0"/>
              </a:rPr>
              <a:t>Creates VM on destination machine</a:t>
            </a:r>
          </a:p>
        </p:txBody>
      </p:sp>
      <p:pic>
        <p:nvPicPr>
          <p:cNvPr id="118803" name="Picture 33" descr="CD Icon.png"/>
          <p:cNvPicPr>
            <a:picLocks noChangeAspect="1"/>
          </p:cNvPicPr>
          <p:nvPr/>
        </p:nvPicPr>
        <p:blipFill>
          <a:blip r:embed="rId8" cstate="print"/>
          <a:srcRect/>
          <a:stretch>
            <a:fillRect/>
          </a:stretch>
        </p:blipFill>
        <p:spPr bwMode="auto">
          <a:xfrm>
            <a:off x="1739900" y="2817813"/>
            <a:ext cx="774700" cy="773112"/>
          </a:xfrm>
          <a:prstGeom prst="rect">
            <a:avLst/>
          </a:prstGeom>
          <a:noFill/>
          <a:ln w="9525">
            <a:noFill/>
            <a:miter lim="800000"/>
            <a:headEnd/>
            <a:tailEnd/>
          </a:ln>
        </p:spPr>
      </p:pic>
      <p:sp>
        <p:nvSpPr>
          <p:cNvPr id="26" name="TextBox 25"/>
          <p:cNvSpPr txBox="1"/>
          <p:nvPr/>
        </p:nvSpPr>
        <p:spPr>
          <a:xfrm>
            <a:off x="2171700" y="2689225"/>
            <a:ext cx="1552575" cy="307975"/>
          </a:xfrm>
          <a:prstGeom prst="rect">
            <a:avLst/>
          </a:prstGeom>
          <a:noFill/>
        </p:spPr>
        <p:txBody>
          <a:bodyPr wrap="none">
            <a:spAutoFit/>
          </a:bodyPr>
          <a:lstStyle/>
          <a:p>
            <a:pPr algn="ctr">
              <a:defRPr/>
            </a:pPr>
            <a:r>
              <a:rPr lang="en-US" sz="1400" b="1" dirty="0">
                <a:latin typeface="Calibri" pitchFamily="34" charset="0"/>
              </a:rPr>
              <a:t>Converter boot CD</a:t>
            </a:r>
          </a:p>
        </p:txBody>
      </p:sp>
      <p:sp>
        <p:nvSpPr>
          <p:cNvPr id="28" name="TextBox 23"/>
          <p:cNvSpPr txBox="1">
            <a:spLocks noChangeArrowheads="1"/>
          </p:cNvSpPr>
          <p:nvPr/>
        </p:nvSpPr>
        <p:spPr bwMode="auto">
          <a:xfrm>
            <a:off x="2171700" y="4643438"/>
            <a:ext cx="550151" cy="3693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Source</a:t>
            </a:r>
          </a:p>
          <a:p>
            <a:r>
              <a:rPr lang="en-US" sz="900" dirty="0">
                <a:solidFill>
                  <a:schemeClr val="bg1"/>
                </a:solidFill>
                <a:latin typeface="Calibri" pitchFamily="34" charset="0"/>
              </a:rPr>
              <a:t>Volume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6"/>
          <p:cNvSpPr>
            <a:spLocks noGrp="1"/>
          </p:cNvSpPr>
          <p:nvPr>
            <p:ph type="title"/>
          </p:nvPr>
        </p:nvSpPr>
        <p:spPr/>
        <p:txBody>
          <a:bodyPr/>
          <a:lstStyle/>
          <a:p>
            <a:r>
              <a:rPr lang="en-US" dirty="0" smtClean="0"/>
              <a:t>Cold Conversion Process (contd.)</a:t>
            </a:r>
          </a:p>
        </p:txBody>
      </p:sp>
      <p:sp>
        <p:nvSpPr>
          <p:cNvPr id="10"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a:t>
            </a:r>
            <a:r>
              <a:rPr lang="en-US" dirty="0" smtClean="0">
                <a:solidFill>
                  <a:srgbClr val="000000">
                    <a:lumMod val="75000"/>
                    <a:lumOff val="25000"/>
                  </a:srgbClr>
                </a:solidFill>
              </a:rPr>
              <a:t>Compute</a:t>
            </a:r>
            <a:endParaRPr lang="en-US" dirty="0">
              <a:solidFill>
                <a:srgbClr val="000000">
                  <a:lumMod val="75000"/>
                  <a:lumOff val="25000"/>
                </a:srgbClr>
              </a:solidFill>
            </a:endParaRPr>
          </a:p>
        </p:txBody>
      </p:sp>
      <p:sp>
        <p:nvSpPr>
          <p:cNvPr id="9" name="Slide Number Placeholder 5"/>
          <p:cNvSpPr>
            <a:spLocks noGrp="1"/>
          </p:cNvSpPr>
          <p:nvPr>
            <p:ph type="sldNum" sz="quarter" idx="11"/>
          </p:nvPr>
        </p:nvSpPr>
        <p:spPr/>
        <p:txBody>
          <a:bodyPr/>
          <a:lstStyle/>
          <a:p>
            <a:pPr>
              <a:defRPr/>
            </a:pPr>
            <a:fld id="{450BE072-0366-495C-8C73-FEAC9CCD81CF}" type="slidenum">
              <a:rPr lang="en-US" smtClean="0">
                <a:solidFill>
                  <a:srgbClr val="000000">
                    <a:lumMod val="75000"/>
                    <a:lumOff val="25000"/>
                  </a:srgbClr>
                </a:solidFill>
              </a:rPr>
              <a:pPr>
                <a:defRPr/>
              </a:pPr>
              <a:t>45</a:t>
            </a:fld>
            <a:endParaRPr lang="en-US" dirty="0">
              <a:solidFill>
                <a:srgbClr val="000000">
                  <a:lumMod val="75000"/>
                  <a:lumOff val="25000"/>
                </a:srgbClr>
              </a:solidFill>
            </a:endParaRPr>
          </a:p>
        </p:txBody>
      </p:sp>
      <p:cxnSp>
        <p:nvCxnSpPr>
          <p:cNvPr id="6" name="Straight Connector 5"/>
          <p:cNvCxnSpPr>
            <a:stCxn id="15" idx="1"/>
          </p:cNvCxnSpPr>
          <p:nvPr/>
        </p:nvCxnSpPr>
        <p:spPr>
          <a:xfrm rot="10800000">
            <a:off x="4800600" y="3654425"/>
            <a:ext cx="2409825" cy="809625"/>
          </a:xfrm>
          <a:prstGeom prst="line">
            <a:avLst/>
          </a:prstGeom>
        </p:spPr>
        <p:style>
          <a:lnRef idx="2">
            <a:schemeClr val="accent1"/>
          </a:lnRef>
          <a:fillRef idx="0">
            <a:schemeClr val="accent1"/>
          </a:fillRef>
          <a:effectRef idx="1">
            <a:schemeClr val="accent1"/>
          </a:effectRef>
          <a:fontRef idx="minor">
            <a:schemeClr val="tx1"/>
          </a:fontRef>
        </p:style>
      </p:cxnSp>
      <p:pic>
        <p:nvPicPr>
          <p:cNvPr id="120837" name="Picture 12" descr="Host.png"/>
          <p:cNvPicPr>
            <a:picLocks noChangeAspect="1"/>
          </p:cNvPicPr>
          <p:nvPr/>
        </p:nvPicPr>
        <p:blipFill>
          <a:blip r:embed="rId3" cstate="print"/>
          <a:srcRect/>
          <a:stretch>
            <a:fillRect/>
          </a:stretch>
        </p:blipFill>
        <p:spPr bwMode="auto">
          <a:xfrm>
            <a:off x="1219200" y="3044825"/>
            <a:ext cx="838200" cy="1331912"/>
          </a:xfrm>
          <a:prstGeom prst="rect">
            <a:avLst/>
          </a:prstGeom>
          <a:noFill/>
          <a:ln w="9525">
            <a:noFill/>
            <a:miter lim="800000"/>
            <a:headEnd/>
            <a:tailEnd/>
          </a:ln>
        </p:spPr>
      </p:pic>
      <p:sp>
        <p:nvSpPr>
          <p:cNvPr id="14" name="TextBox 13"/>
          <p:cNvSpPr txBox="1"/>
          <p:nvPr/>
        </p:nvSpPr>
        <p:spPr>
          <a:xfrm>
            <a:off x="762000" y="4379912"/>
            <a:ext cx="1371600" cy="738188"/>
          </a:xfrm>
          <a:prstGeom prst="rect">
            <a:avLst/>
          </a:prstGeom>
          <a:noFill/>
        </p:spPr>
        <p:txBody>
          <a:bodyPr wrap="none">
            <a:spAutoFit/>
          </a:bodyPr>
          <a:lstStyle/>
          <a:p>
            <a:pPr algn="ctr"/>
            <a:r>
              <a:rPr lang="en-US" sz="1400" b="1" dirty="0">
                <a:latin typeface="Calibri" pitchFamily="34" charset="0"/>
              </a:rPr>
              <a:t>Powered-on </a:t>
            </a:r>
          </a:p>
          <a:p>
            <a:pPr algn="ctr"/>
            <a:r>
              <a:rPr lang="en-US" sz="1400" b="1" dirty="0">
                <a:latin typeface="Calibri" pitchFamily="34" charset="0"/>
              </a:rPr>
              <a:t>Source Physical</a:t>
            </a:r>
          </a:p>
          <a:p>
            <a:pPr algn="ctr"/>
            <a:r>
              <a:rPr lang="en-US" sz="1400" b="1" dirty="0">
                <a:latin typeface="Calibri" pitchFamily="34" charset="0"/>
              </a:rPr>
              <a:t>Machine</a:t>
            </a:r>
          </a:p>
        </p:txBody>
      </p:sp>
      <p:pic>
        <p:nvPicPr>
          <p:cNvPr id="120839" name="Picture 14" descr="Host.png"/>
          <p:cNvPicPr>
            <a:picLocks noChangeAspect="1"/>
          </p:cNvPicPr>
          <p:nvPr/>
        </p:nvPicPr>
        <p:blipFill>
          <a:blip r:embed="rId3" cstate="print"/>
          <a:srcRect/>
          <a:stretch>
            <a:fillRect/>
          </a:stretch>
        </p:blipFill>
        <p:spPr bwMode="auto">
          <a:xfrm>
            <a:off x="7210425" y="3797300"/>
            <a:ext cx="838200" cy="1331912"/>
          </a:xfrm>
          <a:prstGeom prst="rect">
            <a:avLst/>
          </a:prstGeom>
          <a:noFill/>
          <a:ln w="9525">
            <a:noFill/>
            <a:miter lim="800000"/>
            <a:headEnd/>
            <a:tailEnd/>
          </a:ln>
        </p:spPr>
      </p:pic>
      <p:sp>
        <p:nvSpPr>
          <p:cNvPr id="16" name="TextBox 15"/>
          <p:cNvSpPr txBox="1"/>
          <p:nvPr/>
        </p:nvSpPr>
        <p:spPr>
          <a:xfrm>
            <a:off x="6765925" y="5178425"/>
            <a:ext cx="1722438" cy="738187"/>
          </a:xfrm>
          <a:prstGeom prst="rect">
            <a:avLst/>
          </a:prstGeom>
          <a:noFill/>
        </p:spPr>
        <p:txBody>
          <a:bodyPr wrap="none">
            <a:spAutoFit/>
          </a:bodyPr>
          <a:lstStyle/>
          <a:p>
            <a:pPr algn="ctr">
              <a:defRPr/>
            </a:pPr>
            <a:r>
              <a:rPr lang="en-US" sz="1400" b="1" dirty="0">
                <a:latin typeface="Calibri" pitchFamily="34" charset="0"/>
              </a:rPr>
              <a:t>Destination Physical</a:t>
            </a:r>
          </a:p>
          <a:p>
            <a:pPr algn="ctr">
              <a:defRPr/>
            </a:pPr>
            <a:r>
              <a:rPr lang="en-US" sz="1400" b="1" dirty="0">
                <a:latin typeface="Calibri" pitchFamily="34" charset="0"/>
              </a:rPr>
              <a:t>Machine (Running</a:t>
            </a:r>
          </a:p>
          <a:p>
            <a:pPr algn="ctr">
              <a:defRPr/>
            </a:pPr>
            <a:r>
              <a:rPr lang="en-US" sz="1400" b="1" dirty="0">
                <a:latin typeface="Calibri" pitchFamily="34" charset="0"/>
              </a:rPr>
              <a:t>Hypervisor)</a:t>
            </a:r>
          </a:p>
        </p:txBody>
      </p:sp>
      <p:pic>
        <p:nvPicPr>
          <p:cNvPr id="120841" name="Picture 16" descr="Blue Cloud.png"/>
          <p:cNvPicPr>
            <a:picLocks noChangeAspect="1"/>
          </p:cNvPicPr>
          <p:nvPr/>
        </p:nvPicPr>
        <p:blipFill>
          <a:blip r:embed="rId4" cstate="print"/>
          <a:srcRect/>
          <a:stretch>
            <a:fillRect/>
          </a:stretch>
        </p:blipFill>
        <p:spPr bwMode="auto">
          <a:xfrm>
            <a:off x="3590925" y="2749550"/>
            <a:ext cx="1895475" cy="981075"/>
          </a:xfrm>
          <a:prstGeom prst="rect">
            <a:avLst/>
          </a:prstGeom>
          <a:noFill/>
          <a:ln w="9525">
            <a:noFill/>
            <a:miter lim="800000"/>
            <a:headEnd/>
            <a:tailEnd/>
          </a:ln>
        </p:spPr>
      </p:pic>
      <p:pic>
        <p:nvPicPr>
          <p:cNvPr id="120842" name="Picture 17" descr="Blue Volume.png"/>
          <p:cNvPicPr>
            <a:picLocks noChangeAspect="1"/>
          </p:cNvPicPr>
          <p:nvPr/>
        </p:nvPicPr>
        <p:blipFill>
          <a:blip r:embed="rId5" cstate="print"/>
          <a:srcRect/>
          <a:stretch>
            <a:fillRect/>
          </a:stretch>
        </p:blipFill>
        <p:spPr bwMode="auto">
          <a:xfrm>
            <a:off x="2219325" y="4492625"/>
            <a:ext cx="704850" cy="647700"/>
          </a:xfrm>
          <a:prstGeom prst="rect">
            <a:avLst/>
          </a:prstGeom>
          <a:noFill/>
          <a:ln w="9525">
            <a:noFill/>
            <a:miter lim="800000"/>
            <a:headEnd/>
            <a:tailEnd/>
          </a:ln>
        </p:spPr>
      </p:pic>
      <p:cxnSp>
        <p:nvCxnSpPr>
          <p:cNvPr id="20" name="Straight Connector 19"/>
          <p:cNvCxnSpPr>
            <a:stCxn id="13" idx="3"/>
          </p:cNvCxnSpPr>
          <p:nvPr/>
        </p:nvCxnSpPr>
        <p:spPr>
          <a:xfrm flipV="1">
            <a:off x="2057400" y="3502025"/>
            <a:ext cx="1600200" cy="207962"/>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Picture 26" descr="VM.png"/>
          <p:cNvPicPr>
            <a:picLocks noChangeAspect="1"/>
          </p:cNvPicPr>
          <p:nvPr/>
        </p:nvPicPr>
        <p:blipFill>
          <a:blip r:embed="rId6" cstate="print"/>
          <a:stretch>
            <a:fillRect/>
          </a:stretch>
        </p:blipFill>
        <p:spPr>
          <a:xfrm>
            <a:off x="6993835" y="2349618"/>
            <a:ext cx="473765" cy="609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0849" name="Picture 27" descr="Hypervisor.png"/>
          <p:cNvPicPr>
            <a:picLocks noChangeAspect="1"/>
          </p:cNvPicPr>
          <p:nvPr/>
        </p:nvPicPr>
        <p:blipFill>
          <a:blip r:embed="rId7" cstate="print"/>
          <a:srcRect b="33888"/>
          <a:stretch>
            <a:fillRect/>
          </a:stretch>
        </p:blipFill>
        <p:spPr bwMode="auto">
          <a:xfrm>
            <a:off x="6553200" y="2959100"/>
            <a:ext cx="2146300" cy="838200"/>
          </a:xfrm>
          <a:prstGeom prst="rect">
            <a:avLst/>
          </a:prstGeom>
          <a:noFill/>
          <a:ln w="9525">
            <a:noFill/>
            <a:miter lim="800000"/>
            <a:headEnd/>
            <a:tailEnd/>
          </a:ln>
        </p:spPr>
      </p:pic>
      <p:sp>
        <p:nvSpPr>
          <p:cNvPr id="32" name="TextBox 31"/>
          <p:cNvSpPr txBox="1"/>
          <p:nvPr/>
        </p:nvSpPr>
        <p:spPr>
          <a:xfrm>
            <a:off x="3048000" y="4495800"/>
            <a:ext cx="1905000" cy="579437"/>
          </a:xfrm>
          <a:prstGeom prst="roundRect">
            <a:avLst/>
          </a:prstGeom>
          <a:noFill/>
          <a:ln w="28575">
            <a:solidFill>
              <a:schemeClr val="tx1"/>
            </a:solidFill>
          </a:ln>
        </p:spPr>
        <p:txBody>
          <a:bodyPr>
            <a:spAutoFit/>
          </a:bodyPr>
          <a:lstStyle/>
          <a:p>
            <a:pPr>
              <a:defRPr/>
            </a:pPr>
            <a:r>
              <a:rPr lang="en-US" sz="1400" dirty="0">
                <a:latin typeface="Calibri" pitchFamily="34" charset="0"/>
              </a:rPr>
              <a:t>Step </a:t>
            </a:r>
            <a:r>
              <a:rPr lang="en-US" sz="1400" dirty="0" smtClean="0">
                <a:latin typeface="Calibri" pitchFamily="34" charset="0"/>
              </a:rPr>
              <a:t>3: </a:t>
            </a:r>
            <a:r>
              <a:rPr lang="en-US" sz="1400" dirty="0">
                <a:latin typeface="Calibri" pitchFamily="34" charset="0"/>
              </a:rPr>
              <a:t>Clones source disk to VM disk</a:t>
            </a:r>
          </a:p>
        </p:txBody>
      </p:sp>
      <p:pic>
        <p:nvPicPr>
          <p:cNvPr id="120853" name="Picture 32" descr="AP_OS Single.png"/>
          <p:cNvPicPr>
            <a:picLocks noChangeAspect="1"/>
          </p:cNvPicPr>
          <p:nvPr/>
        </p:nvPicPr>
        <p:blipFill>
          <a:blip r:embed="rId8" cstate="print"/>
          <a:srcRect/>
          <a:stretch>
            <a:fillRect/>
          </a:stretch>
        </p:blipFill>
        <p:spPr bwMode="auto">
          <a:xfrm>
            <a:off x="7100888" y="2397125"/>
            <a:ext cx="263525" cy="427037"/>
          </a:xfrm>
          <a:prstGeom prst="rect">
            <a:avLst/>
          </a:prstGeom>
          <a:noFill/>
          <a:ln w="9525">
            <a:noFill/>
            <a:miter lim="800000"/>
            <a:headEnd/>
            <a:tailEnd/>
          </a:ln>
        </p:spPr>
      </p:pic>
      <p:sp>
        <p:nvSpPr>
          <p:cNvPr id="38" name="Arc 37"/>
          <p:cNvSpPr/>
          <p:nvPr/>
        </p:nvSpPr>
        <p:spPr>
          <a:xfrm flipH="1">
            <a:off x="2057400" y="3554412"/>
            <a:ext cx="5562600" cy="1093788"/>
          </a:xfrm>
          <a:prstGeom prst="arc">
            <a:avLst>
              <a:gd name="adj1" fmla="val 11193815"/>
              <a:gd name="adj2" fmla="val 403901"/>
            </a:avLst>
          </a:prstGeom>
          <a:ln>
            <a:headEnd type="triangle" w="med" len="med"/>
            <a:tailEnd type="none" w="med" len="med"/>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dirty="0">
              <a:latin typeface="Calibri" pitchFamily="34" charset="0"/>
            </a:endParaRPr>
          </a:p>
        </p:txBody>
      </p:sp>
      <p:cxnSp>
        <p:nvCxnSpPr>
          <p:cNvPr id="42" name="Straight Arrow Connector 41"/>
          <p:cNvCxnSpPr/>
          <p:nvPr/>
        </p:nvCxnSpPr>
        <p:spPr bwMode="auto">
          <a:xfrm>
            <a:off x="2044700" y="3328861"/>
            <a:ext cx="4572000" cy="1587"/>
          </a:xfrm>
          <a:prstGeom prst="straightConnector1">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43" name="Rounded Rectangle 42"/>
          <p:cNvSpPr/>
          <p:nvPr/>
        </p:nvSpPr>
        <p:spPr bwMode="auto">
          <a:xfrm>
            <a:off x="3429000" y="3127248"/>
            <a:ext cx="2133600" cy="381000"/>
          </a:xfrm>
          <a:prstGeom prst="roundRect">
            <a:avLst/>
          </a:prstGeom>
          <a:ln w="38100"/>
        </p:spPr>
        <p:style>
          <a:lnRef idx="1">
            <a:schemeClr val="dk1"/>
          </a:lnRef>
          <a:fillRef idx="2">
            <a:schemeClr val="dk1"/>
          </a:fillRef>
          <a:effectRef idx="1">
            <a:schemeClr val="dk1"/>
          </a:effectRef>
          <a:fontRef idx="minor">
            <a:schemeClr val="dk1"/>
          </a:fontRef>
        </p:style>
        <p:txBody>
          <a:bodyPr anchor="ctr"/>
          <a:lstStyle/>
          <a:p>
            <a:pPr algn="ctr">
              <a:defRPr/>
            </a:pPr>
            <a:r>
              <a:rPr lang="en-US" sz="1400" dirty="0">
                <a:latin typeface="Calibri" pitchFamily="34" charset="0"/>
              </a:rPr>
              <a:t>Reconfiguration</a:t>
            </a:r>
          </a:p>
        </p:txBody>
      </p:sp>
      <p:sp>
        <p:nvSpPr>
          <p:cNvPr id="44" name="TextBox 43"/>
          <p:cNvSpPr txBox="1"/>
          <p:nvPr/>
        </p:nvSpPr>
        <p:spPr>
          <a:xfrm>
            <a:off x="2895600" y="1984375"/>
            <a:ext cx="2819400" cy="579437"/>
          </a:xfrm>
          <a:prstGeom prst="roundRect">
            <a:avLst/>
          </a:prstGeom>
          <a:noFill/>
          <a:ln w="28575">
            <a:solidFill>
              <a:schemeClr val="tx1"/>
            </a:solidFill>
          </a:ln>
        </p:spPr>
        <p:txBody>
          <a:bodyPr>
            <a:spAutoFit/>
          </a:bodyPr>
          <a:lstStyle/>
          <a:p>
            <a:pPr>
              <a:defRPr/>
            </a:pPr>
            <a:r>
              <a:rPr lang="en-US" sz="1400" dirty="0">
                <a:latin typeface="Calibri" pitchFamily="34" charset="0"/>
              </a:rPr>
              <a:t>Step </a:t>
            </a:r>
            <a:r>
              <a:rPr lang="en-US" sz="1400" dirty="0" smtClean="0">
                <a:latin typeface="Calibri" pitchFamily="34" charset="0"/>
              </a:rPr>
              <a:t>4: </a:t>
            </a:r>
            <a:r>
              <a:rPr lang="en-US" sz="1400" dirty="0">
                <a:latin typeface="Calibri" pitchFamily="34" charset="0"/>
              </a:rPr>
              <a:t>Installs required drivers to allow OS to boot on VM</a:t>
            </a:r>
          </a:p>
        </p:txBody>
      </p:sp>
      <p:sp>
        <p:nvSpPr>
          <p:cNvPr id="45" name="TextBox 44"/>
          <p:cNvSpPr txBox="1"/>
          <p:nvPr/>
        </p:nvSpPr>
        <p:spPr>
          <a:xfrm>
            <a:off x="6477000" y="1917700"/>
            <a:ext cx="2286000" cy="341312"/>
          </a:xfrm>
          <a:prstGeom prst="roundRect">
            <a:avLst/>
          </a:prstGeom>
          <a:noFill/>
          <a:ln w="28575">
            <a:solidFill>
              <a:schemeClr val="tx1"/>
            </a:solidFill>
          </a:ln>
        </p:spPr>
        <p:txBody>
          <a:bodyPr>
            <a:spAutoFit/>
          </a:bodyPr>
          <a:lstStyle/>
          <a:p>
            <a:pPr>
              <a:defRPr/>
            </a:pPr>
            <a:r>
              <a:rPr lang="en-US" sz="1400" dirty="0">
                <a:latin typeface="Calibri" pitchFamily="34" charset="0"/>
              </a:rPr>
              <a:t>Step </a:t>
            </a:r>
            <a:r>
              <a:rPr lang="en-US" sz="1400" dirty="0" smtClean="0">
                <a:latin typeface="Calibri" pitchFamily="34" charset="0"/>
              </a:rPr>
              <a:t>5: </a:t>
            </a:r>
            <a:r>
              <a:rPr lang="en-US" sz="1400" dirty="0">
                <a:latin typeface="Calibri" pitchFamily="34" charset="0"/>
              </a:rPr>
              <a:t>VM is ready to run</a:t>
            </a:r>
          </a:p>
        </p:txBody>
      </p:sp>
      <p:pic>
        <p:nvPicPr>
          <p:cNvPr id="120850" name="Picture 33" descr="CD Icon.png"/>
          <p:cNvPicPr>
            <a:picLocks noChangeAspect="1"/>
          </p:cNvPicPr>
          <p:nvPr/>
        </p:nvPicPr>
        <p:blipFill>
          <a:blip r:embed="rId9" cstate="print"/>
          <a:srcRect/>
          <a:stretch>
            <a:fillRect/>
          </a:stretch>
        </p:blipFill>
        <p:spPr bwMode="auto">
          <a:xfrm>
            <a:off x="1739900" y="2816225"/>
            <a:ext cx="774700" cy="773112"/>
          </a:xfrm>
          <a:prstGeom prst="rect">
            <a:avLst/>
          </a:prstGeom>
          <a:noFill/>
          <a:ln w="9525">
            <a:noFill/>
            <a:miter lim="800000"/>
            <a:headEnd/>
            <a:tailEnd/>
          </a:ln>
        </p:spPr>
      </p:pic>
      <p:sp>
        <p:nvSpPr>
          <p:cNvPr id="30" name="TextBox 29"/>
          <p:cNvSpPr txBox="1"/>
          <p:nvPr/>
        </p:nvSpPr>
        <p:spPr>
          <a:xfrm>
            <a:off x="2171700" y="2689225"/>
            <a:ext cx="1552575" cy="307975"/>
          </a:xfrm>
          <a:prstGeom prst="rect">
            <a:avLst/>
          </a:prstGeom>
          <a:noFill/>
        </p:spPr>
        <p:txBody>
          <a:bodyPr wrap="none">
            <a:spAutoFit/>
          </a:bodyPr>
          <a:lstStyle/>
          <a:p>
            <a:pPr algn="ctr">
              <a:defRPr/>
            </a:pPr>
            <a:r>
              <a:rPr lang="en-US" sz="1400" b="1" dirty="0">
                <a:latin typeface="Calibri" pitchFamily="34" charset="0"/>
              </a:rPr>
              <a:t>Converter boot CD</a:t>
            </a:r>
          </a:p>
        </p:txBody>
      </p:sp>
      <p:sp>
        <p:nvSpPr>
          <p:cNvPr id="31" name="TextBox 23"/>
          <p:cNvSpPr txBox="1">
            <a:spLocks noChangeArrowheads="1"/>
          </p:cNvSpPr>
          <p:nvPr/>
        </p:nvSpPr>
        <p:spPr bwMode="auto">
          <a:xfrm>
            <a:off x="2171700" y="4643438"/>
            <a:ext cx="550151" cy="3693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Source</a:t>
            </a:r>
          </a:p>
          <a:p>
            <a:r>
              <a:rPr lang="en-US" sz="900" dirty="0">
                <a:solidFill>
                  <a:schemeClr val="bg1"/>
                </a:solidFill>
                <a:latin typeface="Calibri" pitchFamily="34" charset="0"/>
              </a:rPr>
              <a:t>Volume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6"/>
          <p:cNvSpPr>
            <a:spLocks noGrp="1"/>
          </p:cNvSpPr>
          <p:nvPr>
            <p:ph type="title"/>
          </p:nvPr>
        </p:nvSpPr>
        <p:spPr/>
        <p:txBody>
          <a:bodyPr/>
          <a:lstStyle/>
          <a:p>
            <a:r>
              <a:rPr lang="en-US" dirty="0" smtClean="0"/>
              <a:t>P2V Conversion: Considerations</a:t>
            </a:r>
          </a:p>
        </p:txBody>
      </p:sp>
      <p:sp>
        <p:nvSpPr>
          <p:cNvPr id="124930" name="Content Placeholder 7"/>
          <p:cNvSpPr>
            <a:spLocks noGrp="1"/>
          </p:cNvSpPr>
          <p:nvPr>
            <p:ph idx="1"/>
          </p:nvPr>
        </p:nvSpPr>
        <p:spPr/>
        <p:txBody>
          <a:bodyPr/>
          <a:lstStyle/>
          <a:p>
            <a:r>
              <a:rPr lang="en-US" dirty="0" smtClean="0"/>
              <a:t>Some hardware-dependent drivers and mapped drive letters might not be preserved</a:t>
            </a:r>
          </a:p>
          <a:p>
            <a:r>
              <a:rPr lang="en-US" dirty="0" smtClean="0"/>
              <a:t>Source machine configuration remains unchanged such as:</a:t>
            </a:r>
          </a:p>
          <a:p>
            <a:pPr marL="685800" lvl="1" indent="-342900">
              <a:defRPr/>
            </a:pPr>
            <a:r>
              <a:rPr lang="en-US" dirty="0" smtClean="0"/>
              <a:t>Operating system (OS) configuration, such as computer name, security ID, user accounts, profiles, and preferences</a:t>
            </a:r>
          </a:p>
          <a:p>
            <a:pPr marL="685800" lvl="1" indent="-342900">
              <a:defRPr/>
            </a:pPr>
            <a:r>
              <a:rPr lang="en-US" dirty="0" smtClean="0"/>
              <a:t>Applications and data files</a:t>
            </a:r>
          </a:p>
          <a:p>
            <a:pPr marL="685800" lvl="1" indent="-342900">
              <a:defRPr/>
            </a:pPr>
            <a:r>
              <a:rPr lang="en-US" dirty="0" smtClean="0"/>
              <a:t>Volume serial number for each disk partition</a:t>
            </a:r>
          </a:p>
          <a:p>
            <a:r>
              <a:rPr lang="en-US" dirty="0" smtClean="0"/>
              <a:t>Source and target machines will have the same identities</a:t>
            </a:r>
          </a:p>
          <a:p>
            <a:pPr lvl="1"/>
            <a:r>
              <a:rPr lang="en-US" dirty="0" smtClean="0"/>
              <a:t>Running them on the same network might result in conflicts</a:t>
            </a:r>
          </a:p>
          <a:p>
            <a:r>
              <a:rPr lang="en-US" dirty="0" smtClean="0"/>
              <a:t>Applications that depend on characteristics of the hardware may not work</a:t>
            </a:r>
          </a:p>
        </p:txBody>
      </p:sp>
      <p:sp>
        <p:nvSpPr>
          <p:cNvPr id="9" name="Slide Number Placeholder 5"/>
          <p:cNvSpPr>
            <a:spLocks noGrp="1"/>
          </p:cNvSpPr>
          <p:nvPr>
            <p:ph type="sldNum" sz="quarter" idx="11"/>
          </p:nvPr>
        </p:nvSpPr>
        <p:spPr/>
        <p:txBody>
          <a:bodyPr/>
          <a:lstStyle/>
          <a:p>
            <a:pPr>
              <a:defRPr/>
            </a:pPr>
            <a:fld id="{65F4F7A8-ED8C-4562-92D9-982CAA12935F}" type="slidenum">
              <a:rPr lang="en-US" smtClean="0">
                <a:solidFill>
                  <a:srgbClr val="000000">
                    <a:lumMod val="75000"/>
                    <a:lumOff val="25000"/>
                  </a:srgbClr>
                </a:solidFill>
              </a:rPr>
              <a:pPr>
                <a:defRPr/>
              </a:pPr>
              <a:t>46</a:t>
            </a:fld>
            <a:endParaRPr lang="en-US" dirty="0">
              <a:solidFill>
                <a:srgbClr val="000000">
                  <a:lumMod val="75000"/>
                  <a:lumOff val="25000"/>
                </a:srgbClr>
              </a:solidFill>
            </a:endParaRPr>
          </a:p>
        </p:txBody>
      </p:sp>
      <p:sp>
        <p:nvSpPr>
          <p:cNvPr id="10"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143000"/>
            <a:ext cx="7239000" cy="685800"/>
          </a:xfrm>
        </p:spPr>
        <p:txBody>
          <a:bodyPr/>
          <a:lstStyle/>
          <a:p>
            <a:pPr>
              <a:defRPr/>
            </a:pPr>
            <a:r>
              <a:rPr lang="en-US" sz="2800" dirty="0" smtClean="0"/>
              <a:t>Module 3: Virtualized Data Center – Compute </a:t>
            </a:r>
            <a:endParaRPr lang="en-US" sz="2800" dirty="0"/>
          </a:p>
        </p:txBody>
      </p:sp>
      <p:sp>
        <p:nvSpPr>
          <p:cNvPr id="11" name="Subtitle 10"/>
          <p:cNvSpPr>
            <a:spLocks noGrp="1"/>
          </p:cNvSpPr>
          <p:nvPr>
            <p:ph type="subTitle" idx="1"/>
          </p:nvPr>
        </p:nvSpPr>
        <p:spPr/>
        <p:txBody>
          <a:bodyPr/>
          <a:lstStyle/>
          <a:p>
            <a:pPr lvl="1" indent="-223838" algn="l">
              <a:buClr>
                <a:srgbClr val="92D050"/>
              </a:buClr>
              <a:buSzPct val="110000"/>
              <a:buFont typeface="Arial" pitchFamily="34" charset="0"/>
              <a:buChar char="•"/>
              <a:defRPr/>
            </a:pPr>
            <a:r>
              <a:rPr lang="en-US" sz="2000" dirty="0" smtClean="0">
                <a:solidFill>
                  <a:schemeClr val="bg2">
                    <a:lumMod val="75000"/>
                  </a:schemeClr>
                </a:solidFill>
              </a:rPr>
              <a:t>VMware vSphere</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VMware </a:t>
            </a:r>
            <a:r>
              <a:rPr lang="en-US" sz="2000" dirty="0" err="1" smtClean="0">
                <a:solidFill>
                  <a:schemeClr val="bg2">
                    <a:lumMod val="75000"/>
                  </a:schemeClr>
                </a:solidFill>
              </a:rPr>
              <a:t>vCenter</a:t>
            </a:r>
            <a:r>
              <a:rPr lang="en-US" sz="2000" dirty="0" smtClean="0">
                <a:solidFill>
                  <a:schemeClr val="bg2">
                    <a:lumMod val="75000"/>
                  </a:schemeClr>
                </a:solidFill>
              </a:rPr>
              <a:t> Converter</a:t>
            </a:r>
          </a:p>
          <a:p>
            <a:pPr>
              <a:defRPr/>
            </a:pPr>
            <a:endParaRPr lang="en-US" dirty="0"/>
          </a:p>
        </p:txBody>
      </p:sp>
      <p:sp>
        <p:nvSpPr>
          <p:cNvPr id="126979" name="Content Placeholder 11"/>
          <p:cNvSpPr>
            <a:spLocks noGrp="1"/>
          </p:cNvSpPr>
          <p:nvPr>
            <p:ph sz="quarter" idx="13"/>
          </p:nvPr>
        </p:nvSpPr>
        <p:spPr/>
        <p:txBody>
          <a:bodyPr/>
          <a:lstStyle/>
          <a:p>
            <a:r>
              <a:rPr lang="en-US" dirty="0" smtClean="0"/>
              <a:t>Concept in Practice</a:t>
            </a:r>
          </a:p>
        </p:txBody>
      </p:sp>
      <p:sp>
        <p:nvSpPr>
          <p:cNvPr id="5" name="Footer Placeholder 4"/>
          <p:cNvSpPr>
            <a:spLocks noGrp="1"/>
          </p:cNvSpPr>
          <p:nvPr>
            <p:ph type="ftr" sz="quarter" idx="14"/>
          </p:nvPr>
        </p:nvSpPr>
        <p:spPr/>
        <p:txBody>
          <a:bodyPr/>
          <a:lstStyle/>
          <a:p>
            <a:pPr>
              <a:defRPr/>
            </a:pPr>
            <a:r>
              <a:rPr lang="en-US" dirty="0"/>
              <a:t>Virtualized Data Center – Compute</a:t>
            </a:r>
          </a:p>
        </p:txBody>
      </p:sp>
      <p:sp>
        <p:nvSpPr>
          <p:cNvPr id="6" name="Slide Number Placeholder 5"/>
          <p:cNvSpPr>
            <a:spLocks noGrp="1"/>
          </p:cNvSpPr>
          <p:nvPr>
            <p:ph type="sldNum" sz="quarter" idx="15"/>
          </p:nvPr>
        </p:nvSpPr>
        <p:spPr/>
        <p:txBody>
          <a:bodyPr/>
          <a:lstStyle/>
          <a:p>
            <a:pPr>
              <a:defRPr/>
            </a:pPr>
            <a:fld id="{66DA6338-E1BC-4307-8B8E-ECA53AAA38DA}"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sz="half" idx="1"/>
          </p:nvPr>
        </p:nvSpPr>
        <p:spPr>
          <a:xfrm>
            <a:off x="304800" y="914400"/>
            <a:ext cx="4724400" cy="4953001"/>
          </a:xfrm>
        </p:spPr>
        <p:txBody>
          <a:bodyPr/>
          <a:lstStyle/>
          <a:p>
            <a:r>
              <a:rPr lang="en-US" dirty="0" smtClean="0"/>
              <a:t>An infrastructure virtualization suite that provides: </a:t>
            </a:r>
          </a:p>
          <a:p>
            <a:pPr lvl="1"/>
            <a:r>
              <a:rPr lang="en-US" dirty="0" smtClean="0"/>
              <a:t>Virtualization</a:t>
            </a:r>
          </a:p>
          <a:p>
            <a:pPr lvl="1"/>
            <a:r>
              <a:rPr lang="en-US" dirty="0" smtClean="0"/>
              <a:t>Resources management and optimization</a:t>
            </a:r>
          </a:p>
          <a:p>
            <a:pPr lvl="1"/>
            <a:r>
              <a:rPr lang="en-US" dirty="0" smtClean="0"/>
              <a:t>High availability </a:t>
            </a:r>
          </a:p>
          <a:p>
            <a:pPr lvl="1"/>
            <a:r>
              <a:rPr lang="en-US" dirty="0" smtClean="0"/>
              <a:t>Operational automation</a:t>
            </a:r>
          </a:p>
          <a:p>
            <a:r>
              <a:rPr lang="en-US" dirty="0" err="1" smtClean="0"/>
              <a:t>vSphere</a:t>
            </a:r>
            <a:r>
              <a:rPr lang="en-US" dirty="0" smtClean="0"/>
              <a:t> consists of the following key components:</a:t>
            </a:r>
          </a:p>
          <a:p>
            <a:pPr lvl="1"/>
            <a:r>
              <a:rPr lang="en-US" dirty="0" smtClean="0"/>
              <a:t>VMware </a:t>
            </a:r>
            <a:r>
              <a:rPr lang="en-US" dirty="0" err="1" smtClean="0"/>
              <a:t>ESXi</a:t>
            </a:r>
            <a:endParaRPr lang="en-US" dirty="0" smtClean="0"/>
          </a:p>
          <a:p>
            <a:pPr lvl="1"/>
            <a:r>
              <a:rPr lang="en-US" dirty="0" smtClean="0"/>
              <a:t>VMware </a:t>
            </a:r>
            <a:r>
              <a:rPr lang="en-US" dirty="0" err="1" smtClean="0"/>
              <a:t>vCenter</a:t>
            </a:r>
            <a:r>
              <a:rPr lang="en-US" dirty="0" smtClean="0"/>
              <a:t> Server</a:t>
            </a:r>
          </a:p>
          <a:p>
            <a:pPr lvl="1"/>
            <a:r>
              <a:rPr lang="en-US" dirty="0" smtClean="0"/>
              <a:t>VMware </a:t>
            </a:r>
            <a:r>
              <a:rPr lang="en-US" dirty="0" err="1" smtClean="0"/>
              <a:t>vCenter</a:t>
            </a:r>
            <a:r>
              <a:rPr lang="en-US" dirty="0" smtClean="0"/>
              <a:t> Client</a:t>
            </a:r>
          </a:p>
          <a:p>
            <a:pPr lvl="1"/>
            <a:r>
              <a:rPr lang="en-US" dirty="0" smtClean="0"/>
              <a:t>VMware </a:t>
            </a:r>
            <a:r>
              <a:rPr lang="en-US" dirty="0" err="1" smtClean="0"/>
              <a:t>vStorage</a:t>
            </a:r>
            <a:r>
              <a:rPr lang="en-US" dirty="0" smtClean="0"/>
              <a:t> VMFS</a:t>
            </a:r>
          </a:p>
          <a:p>
            <a:pPr lvl="1"/>
            <a:endParaRPr lang="en-US" sz="1800" dirty="0" smtClean="0"/>
          </a:p>
          <a:p>
            <a:endParaRPr lang="en-US" dirty="0" smtClean="0"/>
          </a:p>
        </p:txBody>
      </p:sp>
      <p:sp>
        <p:nvSpPr>
          <p:cNvPr id="9220" name="Rectangle 2"/>
          <p:cNvSpPr>
            <a:spLocks noGrp="1" noChangeArrowheads="1"/>
          </p:cNvSpPr>
          <p:nvPr>
            <p:ph type="title"/>
          </p:nvPr>
        </p:nvSpPr>
        <p:spPr/>
        <p:txBody>
          <a:bodyPr/>
          <a:lstStyle/>
          <a:p>
            <a:r>
              <a:rPr lang="en-US" dirty="0" smtClean="0"/>
              <a:t>Concept in Practice: VMware vSphere </a:t>
            </a:r>
          </a:p>
        </p:txBody>
      </p:sp>
      <p:sp>
        <p:nvSpPr>
          <p:cNvPr id="9219" name="Slide Number Placeholder 4"/>
          <p:cNvSpPr>
            <a:spLocks noGrp="1"/>
          </p:cNvSpPr>
          <p:nvPr>
            <p:ph type="sldNum" sz="quarter" idx="14"/>
          </p:nvPr>
        </p:nvSpPr>
        <p:spPr>
          <a:noFill/>
        </p:spPr>
        <p:txBody>
          <a:bodyPr/>
          <a:lstStyle/>
          <a:p>
            <a:r>
              <a:rPr lang="en-US" dirty="0" smtClean="0"/>
              <a:t> </a:t>
            </a:r>
            <a:fld id="{0E52CB83-82B4-422B-8656-A519DFAF6511}" type="slidenum">
              <a:rPr lang="en-US" sz="800" smtClean="0"/>
              <a:pPr/>
              <a:t>48</a:t>
            </a:fld>
            <a:endParaRPr lang="en-US" sz="800" dirty="0" smtClean="0"/>
          </a:p>
        </p:txBody>
      </p:sp>
      <p:grpSp>
        <p:nvGrpSpPr>
          <p:cNvPr id="19" name="Group 18"/>
          <p:cNvGrpSpPr/>
          <p:nvPr/>
        </p:nvGrpSpPr>
        <p:grpSpPr>
          <a:xfrm>
            <a:off x="5334000" y="679450"/>
            <a:ext cx="3613150" cy="5430838"/>
            <a:chOff x="5334000" y="679450"/>
            <a:chExt cx="3613150" cy="5430838"/>
          </a:xfrm>
        </p:grpSpPr>
        <p:sp>
          <p:nvSpPr>
            <p:cNvPr id="20" name="Line 79"/>
            <p:cNvSpPr>
              <a:spLocks noChangeShapeType="1"/>
            </p:cNvSpPr>
            <p:nvPr/>
          </p:nvSpPr>
          <p:spPr bwMode="auto">
            <a:xfrm>
              <a:off x="6096000" y="5191125"/>
              <a:ext cx="2133600" cy="0"/>
            </a:xfrm>
            <a:prstGeom prst="line">
              <a:avLst/>
            </a:prstGeom>
            <a:noFill/>
            <a:ln w="22225">
              <a:solidFill>
                <a:schemeClr val="tx1"/>
              </a:solidFill>
              <a:round/>
              <a:headEnd/>
              <a:tailEnd/>
            </a:ln>
            <a:effectLst/>
          </p:spPr>
          <p:txBody>
            <a:bodyPr/>
            <a:lstStyle/>
            <a:p>
              <a:endParaRPr lang="en-US"/>
            </a:p>
          </p:txBody>
        </p:sp>
        <p:sp>
          <p:nvSpPr>
            <p:cNvPr id="21" name="Line 76"/>
            <p:cNvSpPr>
              <a:spLocks noChangeShapeType="1"/>
            </p:cNvSpPr>
            <p:nvPr/>
          </p:nvSpPr>
          <p:spPr bwMode="auto">
            <a:xfrm>
              <a:off x="7972425" y="4724400"/>
              <a:ext cx="0" cy="381000"/>
            </a:xfrm>
            <a:prstGeom prst="line">
              <a:avLst/>
            </a:prstGeom>
            <a:noFill/>
            <a:ln w="22225">
              <a:solidFill>
                <a:schemeClr val="tx1"/>
              </a:solidFill>
              <a:round/>
              <a:headEnd/>
              <a:tailEnd/>
            </a:ln>
            <a:effectLst/>
          </p:spPr>
          <p:txBody>
            <a:bodyPr/>
            <a:lstStyle/>
            <a:p>
              <a:endParaRPr lang="en-US"/>
            </a:p>
          </p:txBody>
        </p:sp>
        <p:sp>
          <p:nvSpPr>
            <p:cNvPr id="22" name="Line 77"/>
            <p:cNvSpPr>
              <a:spLocks noChangeShapeType="1"/>
            </p:cNvSpPr>
            <p:nvPr/>
          </p:nvSpPr>
          <p:spPr bwMode="auto">
            <a:xfrm>
              <a:off x="7153275" y="4724400"/>
              <a:ext cx="0" cy="381000"/>
            </a:xfrm>
            <a:prstGeom prst="line">
              <a:avLst/>
            </a:prstGeom>
            <a:noFill/>
            <a:ln w="22225">
              <a:solidFill>
                <a:schemeClr val="tx1"/>
              </a:solidFill>
              <a:round/>
              <a:headEnd/>
              <a:tailEnd/>
            </a:ln>
            <a:effectLst/>
          </p:spPr>
          <p:txBody>
            <a:bodyPr/>
            <a:lstStyle/>
            <a:p>
              <a:endParaRPr lang="en-US"/>
            </a:p>
          </p:txBody>
        </p:sp>
        <p:sp>
          <p:nvSpPr>
            <p:cNvPr id="23" name="Line 78"/>
            <p:cNvSpPr>
              <a:spLocks noChangeShapeType="1"/>
            </p:cNvSpPr>
            <p:nvPr/>
          </p:nvSpPr>
          <p:spPr bwMode="auto">
            <a:xfrm>
              <a:off x="6334125" y="4752975"/>
              <a:ext cx="0" cy="381000"/>
            </a:xfrm>
            <a:prstGeom prst="line">
              <a:avLst/>
            </a:prstGeom>
            <a:noFill/>
            <a:ln w="22225">
              <a:solidFill>
                <a:schemeClr val="tx1"/>
              </a:solidFill>
              <a:round/>
              <a:headEnd/>
              <a:tailEnd/>
            </a:ln>
            <a:effectLst/>
          </p:spPr>
          <p:txBody>
            <a:bodyPr/>
            <a:lstStyle/>
            <a:p>
              <a:endParaRPr lang="en-US"/>
            </a:p>
          </p:txBody>
        </p:sp>
        <p:sp>
          <p:nvSpPr>
            <p:cNvPr id="24" name="Rectangle 19"/>
            <p:cNvSpPr>
              <a:spLocks noChangeArrowheads="1"/>
            </p:cNvSpPr>
            <p:nvPr/>
          </p:nvSpPr>
          <p:spPr bwMode="auto">
            <a:xfrm>
              <a:off x="5353050" y="1016000"/>
              <a:ext cx="3586163" cy="469900"/>
            </a:xfrm>
            <a:prstGeom prst="rect">
              <a:avLst/>
            </a:prstGeom>
            <a:solidFill>
              <a:srgbClr val="3399FF"/>
            </a:solidFill>
            <a:ln w="19050">
              <a:solidFill>
                <a:schemeClr val="tx1"/>
              </a:solidFill>
              <a:miter lim="800000"/>
              <a:headEnd/>
              <a:tailEnd/>
            </a:ln>
            <a:effectLst/>
          </p:spPr>
          <p:txBody>
            <a:bodyPr wrap="none" anchor="ctr"/>
            <a:lstStyle/>
            <a:p>
              <a:pPr algn="ctr"/>
              <a:r>
                <a:rPr lang="en-US" b="1" baseline="0" dirty="0" err="1" smtClean="0">
                  <a:solidFill>
                    <a:schemeClr val="bg1"/>
                  </a:solidFill>
                  <a:latin typeface="Calibri" pitchFamily="34" charset="0"/>
                </a:rPr>
                <a:t>vSphere</a:t>
              </a:r>
              <a:r>
                <a:rPr lang="en-US" b="1" baseline="0" dirty="0" smtClean="0">
                  <a:solidFill>
                    <a:schemeClr val="bg1"/>
                  </a:solidFill>
                  <a:latin typeface="Calibri" pitchFamily="34" charset="0"/>
                </a:rPr>
                <a:t> Client</a:t>
              </a:r>
            </a:p>
          </p:txBody>
        </p:sp>
        <p:sp>
          <p:nvSpPr>
            <p:cNvPr id="25" name="Rectangle 20"/>
            <p:cNvSpPr>
              <a:spLocks noChangeArrowheads="1"/>
            </p:cNvSpPr>
            <p:nvPr/>
          </p:nvSpPr>
          <p:spPr bwMode="auto">
            <a:xfrm>
              <a:off x="5353050" y="1538288"/>
              <a:ext cx="3586163" cy="442912"/>
            </a:xfrm>
            <a:prstGeom prst="rect">
              <a:avLst/>
            </a:prstGeom>
            <a:solidFill>
              <a:srgbClr val="808080"/>
            </a:solidFill>
            <a:ln w="19050">
              <a:solidFill>
                <a:schemeClr val="tx1"/>
              </a:solidFill>
              <a:miter lim="800000"/>
              <a:headEnd/>
              <a:tailEnd/>
            </a:ln>
            <a:effectLst/>
          </p:spPr>
          <p:txBody>
            <a:bodyPr wrap="none" anchor="ctr"/>
            <a:lstStyle/>
            <a:p>
              <a:endParaRPr lang="en-US"/>
            </a:p>
          </p:txBody>
        </p:sp>
        <p:sp>
          <p:nvSpPr>
            <p:cNvPr id="26" name="Rectangle 21"/>
            <p:cNvSpPr>
              <a:spLocks noChangeArrowheads="1"/>
            </p:cNvSpPr>
            <p:nvPr/>
          </p:nvSpPr>
          <p:spPr bwMode="auto">
            <a:xfrm>
              <a:off x="5356225" y="2032000"/>
              <a:ext cx="3582988" cy="392113"/>
            </a:xfrm>
            <a:prstGeom prst="rect">
              <a:avLst/>
            </a:prstGeom>
            <a:solidFill>
              <a:schemeClr val="folHlink"/>
            </a:solidFill>
            <a:ln w="19050">
              <a:solidFill>
                <a:schemeClr val="tx1"/>
              </a:solidFill>
              <a:miter lim="800000"/>
              <a:headEnd/>
              <a:tailEnd/>
            </a:ln>
            <a:effectLst/>
          </p:spPr>
          <p:txBody>
            <a:bodyPr wrap="none" anchor="ctr"/>
            <a:lstStyle/>
            <a:p>
              <a:pPr algn="ctr"/>
              <a:r>
                <a:rPr lang="en-US" sz="1600" b="1" baseline="0">
                  <a:solidFill>
                    <a:schemeClr val="bg1"/>
                  </a:solidFill>
                  <a:latin typeface="Calibri" pitchFamily="34" charset="0"/>
                </a:rPr>
                <a:t>vCenter Server</a:t>
              </a:r>
            </a:p>
          </p:txBody>
        </p:sp>
        <p:sp>
          <p:nvSpPr>
            <p:cNvPr id="27" name="Rectangle 22"/>
            <p:cNvSpPr>
              <a:spLocks noChangeArrowheads="1"/>
            </p:cNvSpPr>
            <p:nvPr/>
          </p:nvSpPr>
          <p:spPr bwMode="auto">
            <a:xfrm>
              <a:off x="5351463" y="2473325"/>
              <a:ext cx="3595687" cy="1184275"/>
            </a:xfrm>
            <a:prstGeom prst="rect">
              <a:avLst/>
            </a:prstGeom>
            <a:solidFill>
              <a:srgbClr val="C0C0C0"/>
            </a:solidFill>
            <a:ln w="19050">
              <a:solidFill>
                <a:schemeClr val="tx1"/>
              </a:solidFill>
              <a:miter lim="800000"/>
              <a:headEnd/>
              <a:tailEnd/>
            </a:ln>
            <a:effectLst/>
          </p:spPr>
          <p:txBody>
            <a:bodyPr wrap="none" anchor="ctr"/>
            <a:lstStyle/>
            <a:p>
              <a:endParaRPr lang="en-US"/>
            </a:p>
          </p:txBody>
        </p:sp>
        <p:pic>
          <p:nvPicPr>
            <p:cNvPr id="28" name="Picture 11" descr="Host.png"/>
            <p:cNvPicPr>
              <a:picLocks noChangeAspect="1"/>
            </p:cNvPicPr>
            <p:nvPr/>
          </p:nvPicPr>
          <p:blipFill>
            <a:blip r:embed="rId4" cstate="print"/>
            <a:srcRect/>
            <a:stretch>
              <a:fillRect/>
            </a:stretch>
          </p:blipFill>
          <p:spPr bwMode="auto">
            <a:xfrm>
              <a:off x="7739063" y="4114800"/>
              <a:ext cx="447675" cy="709613"/>
            </a:xfrm>
            <a:prstGeom prst="rect">
              <a:avLst/>
            </a:prstGeom>
            <a:noFill/>
            <a:ln w="9525">
              <a:noFill/>
              <a:miter lim="800000"/>
              <a:headEnd/>
              <a:tailEnd/>
            </a:ln>
          </p:spPr>
        </p:pic>
        <p:pic>
          <p:nvPicPr>
            <p:cNvPr id="29" name="Picture 14" descr="Converged Switch.png"/>
            <p:cNvPicPr>
              <a:picLocks noChangeAspect="1"/>
            </p:cNvPicPr>
            <p:nvPr/>
          </p:nvPicPr>
          <p:blipFill>
            <a:blip r:embed="rId5" cstate="print"/>
            <a:srcRect/>
            <a:stretch>
              <a:fillRect/>
            </a:stretch>
          </p:blipFill>
          <p:spPr bwMode="auto">
            <a:xfrm>
              <a:off x="7591425" y="5067300"/>
              <a:ext cx="695325" cy="187325"/>
            </a:xfrm>
            <a:prstGeom prst="rect">
              <a:avLst/>
            </a:prstGeom>
            <a:noFill/>
            <a:ln w="9525">
              <a:noFill/>
              <a:miter lim="800000"/>
              <a:headEnd/>
              <a:tailEnd/>
            </a:ln>
          </p:spPr>
        </p:pic>
        <p:pic>
          <p:nvPicPr>
            <p:cNvPr id="30" name="Picture 17" descr="Blue Volume.png"/>
            <p:cNvPicPr>
              <a:picLocks noChangeAspect="1"/>
            </p:cNvPicPr>
            <p:nvPr/>
          </p:nvPicPr>
          <p:blipFill>
            <a:blip r:embed="rId6" cstate="print"/>
            <a:srcRect/>
            <a:stretch>
              <a:fillRect/>
            </a:stretch>
          </p:blipFill>
          <p:spPr bwMode="auto">
            <a:xfrm>
              <a:off x="7067550" y="5572125"/>
              <a:ext cx="347663" cy="319088"/>
            </a:xfrm>
            <a:prstGeom prst="rect">
              <a:avLst/>
            </a:prstGeom>
            <a:noFill/>
            <a:ln w="9525">
              <a:noFill/>
              <a:miter lim="800000"/>
              <a:headEnd/>
              <a:tailEnd/>
            </a:ln>
          </p:spPr>
        </p:pic>
        <p:sp>
          <p:nvSpPr>
            <p:cNvPr id="31" name="Rectangle 34"/>
            <p:cNvSpPr>
              <a:spLocks noChangeArrowheads="1"/>
            </p:cNvSpPr>
            <p:nvPr/>
          </p:nvSpPr>
          <p:spPr bwMode="auto">
            <a:xfrm>
              <a:off x="5505450" y="1593850"/>
              <a:ext cx="749300" cy="323850"/>
            </a:xfrm>
            <a:prstGeom prst="rect">
              <a:avLst/>
            </a:prstGeom>
            <a:solidFill>
              <a:srgbClr val="ABAEAF"/>
            </a:solidFill>
            <a:ln w="15875">
              <a:solidFill>
                <a:schemeClr val="bg1"/>
              </a:solidFill>
              <a:miter lim="800000"/>
              <a:headEnd/>
              <a:tailEnd/>
            </a:ln>
            <a:effectLst/>
          </p:spPr>
          <p:txBody>
            <a:bodyPr wrap="none" anchor="ctr"/>
            <a:lstStyle/>
            <a:p>
              <a:pPr algn="ctr"/>
              <a:r>
                <a:rPr lang="en-US" sz="1000" b="1" baseline="0">
                  <a:solidFill>
                    <a:schemeClr val="bg1"/>
                  </a:solidFill>
                  <a:latin typeface="Calibri" pitchFamily="34" charset="0"/>
                </a:rPr>
                <a:t>DRS</a:t>
              </a:r>
            </a:p>
          </p:txBody>
        </p:sp>
        <p:sp>
          <p:nvSpPr>
            <p:cNvPr id="32" name="Rectangle 36"/>
            <p:cNvSpPr>
              <a:spLocks noChangeArrowheads="1"/>
            </p:cNvSpPr>
            <p:nvPr/>
          </p:nvSpPr>
          <p:spPr bwMode="auto">
            <a:xfrm>
              <a:off x="6362700" y="1600200"/>
              <a:ext cx="749300" cy="323850"/>
            </a:xfrm>
            <a:prstGeom prst="rect">
              <a:avLst/>
            </a:prstGeom>
            <a:solidFill>
              <a:srgbClr val="ABAEAF"/>
            </a:solidFill>
            <a:ln w="15875">
              <a:solidFill>
                <a:schemeClr val="bg1"/>
              </a:solidFill>
              <a:miter lim="800000"/>
              <a:headEnd/>
              <a:tailEnd/>
            </a:ln>
            <a:effectLst/>
          </p:spPr>
          <p:txBody>
            <a:bodyPr wrap="none" anchor="ctr"/>
            <a:lstStyle/>
            <a:p>
              <a:pPr algn="ctr"/>
              <a:r>
                <a:rPr lang="en-US" sz="1000" b="1" baseline="0">
                  <a:solidFill>
                    <a:schemeClr val="bg1"/>
                  </a:solidFill>
                  <a:latin typeface="Calibri" pitchFamily="34" charset="0"/>
                </a:rPr>
                <a:t>HA</a:t>
              </a:r>
            </a:p>
          </p:txBody>
        </p:sp>
        <p:sp>
          <p:nvSpPr>
            <p:cNvPr id="33" name="Rectangle 37"/>
            <p:cNvSpPr>
              <a:spLocks noChangeArrowheads="1"/>
            </p:cNvSpPr>
            <p:nvPr/>
          </p:nvSpPr>
          <p:spPr bwMode="auto">
            <a:xfrm>
              <a:off x="7219950" y="1600200"/>
              <a:ext cx="749300" cy="323850"/>
            </a:xfrm>
            <a:prstGeom prst="rect">
              <a:avLst/>
            </a:prstGeom>
            <a:solidFill>
              <a:srgbClr val="ABAEAF"/>
            </a:solidFill>
            <a:ln w="15875">
              <a:solidFill>
                <a:schemeClr val="bg1"/>
              </a:solidFill>
              <a:miter lim="800000"/>
              <a:headEnd/>
              <a:tailEnd/>
            </a:ln>
            <a:effectLst/>
          </p:spPr>
          <p:txBody>
            <a:bodyPr wrap="none" anchor="ctr"/>
            <a:lstStyle/>
            <a:p>
              <a:pPr algn="ctr"/>
              <a:r>
                <a:rPr lang="en-US" sz="1000" b="1" baseline="0">
                  <a:solidFill>
                    <a:schemeClr val="bg1"/>
                  </a:solidFill>
                  <a:latin typeface="Calibri" pitchFamily="34" charset="0"/>
                </a:rPr>
                <a:t>Consolidated</a:t>
              </a:r>
            </a:p>
            <a:p>
              <a:pPr algn="ctr"/>
              <a:r>
                <a:rPr lang="en-US" sz="1000" b="1" baseline="0">
                  <a:solidFill>
                    <a:schemeClr val="bg1"/>
                  </a:solidFill>
                  <a:latin typeface="Calibri" pitchFamily="34" charset="0"/>
                </a:rPr>
                <a:t>Backup</a:t>
              </a:r>
            </a:p>
          </p:txBody>
        </p:sp>
        <p:sp>
          <p:nvSpPr>
            <p:cNvPr id="34" name="Rectangle 38"/>
            <p:cNvSpPr>
              <a:spLocks noChangeArrowheads="1"/>
            </p:cNvSpPr>
            <p:nvPr/>
          </p:nvSpPr>
          <p:spPr bwMode="auto">
            <a:xfrm>
              <a:off x="8070850" y="1600200"/>
              <a:ext cx="749300" cy="323850"/>
            </a:xfrm>
            <a:prstGeom prst="rect">
              <a:avLst/>
            </a:prstGeom>
            <a:solidFill>
              <a:srgbClr val="ABAEAF"/>
            </a:solidFill>
            <a:ln w="15875">
              <a:solidFill>
                <a:schemeClr val="bg1"/>
              </a:solidFill>
              <a:miter lim="800000"/>
              <a:headEnd/>
              <a:tailEnd/>
            </a:ln>
            <a:effectLst/>
          </p:spPr>
          <p:txBody>
            <a:bodyPr wrap="none" anchor="ctr"/>
            <a:lstStyle/>
            <a:p>
              <a:pPr algn="ctr"/>
              <a:r>
                <a:rPr lang="en-US" sz="1000" b="1" baseline="0">
                  <a:solidFill>
                    <a:schemeClr val="bg1"/>
                  </a:solidFill>
                  <a:latin typeface="Calibri" pitchFamily="34" charset="0"/>
                </a:rPr>
                <a:t>Plug-in</a:t>
              </a:r>
            </a:p>
          </p:txBody>
        </p:sp>
        <p:pic>
          <p:nvPicPr>
            <p:cNvPr id="35" name="Picture 8" descr="AP_OS Single.png"/>
            <p:cNvPicPr>
              <a:picLocks noChangeAspect="1"/>
            </p:cNvPicPr>
            <p:nvPr/>
          </p:nvPicPr>
          <p:blipFill>
            <a:blip r:embed="rId7" cstate="print"/>
            <a:srcRect/>
            <a:stretch>
              <a:fillRect/>
            </a:stretch>
          </p:blipFill>
          <p:spPr bwMode="auto">
            <a:xfrm>
              <a:off x="8288338" y="2647950"/>
              <a:ext cx="344487" cy="557213"/>
            </a:xfrm>
            <a:prstGeom prst="rect">
              <a:avLst/>
            </a:prstGeom>
            <a:noFill/>
            <a:ln w="9525">
              <a:noFill/>
              <a:miter lim="800000"/>
              <a:headEnd/>
              <a:tailEnd/>
            </a:ln>
          </p:spPr>
        </p:pic>
        <p:sp>
          <p:nvSpPr>
            <p:cNvPr id="36" name="Rectangle 48"/>
            <p:cNvSpPr>
              <a:spLocks noChangeArrowheads="1"/>
            </p:cNvSpPr>
            <p:nvPr/>
          </p:nvSpPr>
          <p:spPr bwMode="auto">
            <a:xfrm>
              <a:off x="5438775" y="3248025"/>
              <a:ext cx="3448050" cy="342900"/>
            </a:xfrm>
            <a:prstGeom prst="rect">
              <a:avLst/>
            </a:prstGeom>
            <a:solidFill>
              <a:schemeClr val="accent2"/>
            </a:solidFill>
            <a:ln w="15875">
              <a:solidFill>
                <a:schemeClr val="tx1"/>
              </a:solidFill>
              <a:miter lim="800000"/>
              <a:headEnd/>
              <a:tailEnd/>
            </a:ln>
            <a:effectLst/>
          </p:spPr>
          <p:txBody>
            <a:bodyPr wrap="none" anchor="ctr"/>
            <a:lstStyle/>
            <a:p>
              <a:pPr algn="ctr"/>
              <a:r>
                <a:rPr lang="en-US" sz="1400" b="1" baseline="0" dirty="0" err="1" smtClean="0">
                  <a:solidFill>
                    <a:schemeClr val="bg1"/>
                  </a:solidFill>
                  <a:latin typeface="Calibri" pitchFamily="34" charset="0"/>
                </a:rPr>
                <a:t>ESXi</a:t>
              </a:r>
              <a:r>
                <a:rPr lang="en-US" sz="1400" b="1" baseline="0" dirty="0" smtClean="0">
                  <a:solidFill>
                    <a:schemeClr val="bg1"/>
                  </a:solidFill>
                  <a:latin typeface="Calibri" pitchFamily="34" charset="0"/>
                </a:rPr>
                <a:t> </a:t>
              </a:r>
              <a:r>
                <a:rPr lang="en-US" sz="1400" b="1" baseline="0" dirty="0">
                  <a:solidFill>
                    <a:schemeClr val="bg1"/>
                  </a:solidFill>
                  <a:latin typeface="Calibri" pitchFamily="34" charset="0"/>
                </a:rPr>
                <a:t>Hosts</a:t>
              </a:r>
            </a:p>
          </p:txBody>
        </p:sp>
        <p:sp>
          <p:nvSpPr>
            <p:cNvPr id="37" name="Rectangle 50"/>
            <p:cNvSpPr>
              <a:spLocks noChangeArrowheads="1"/>
            </p:cNvSpPr>
            <p:nvPr/>
          </p:nvSpPr>
          <p:spPr bwMode="auto">
            <a:xfrm>
              <a:off x="7924800" y="3286125"/>
              <a:ext cx="895350" cy="257175"/>
            </a:xfrm>
            <a:prstGeom prst="rect">
              <a:avLst/>
            </a:prstGeom>
            <a:solidFill>
              <a:srgbClr val="969696"/>
            </a:solidFill>
            <a:ln w="6350">
              <a:solidFill>
                <a:schemeClr val="tx1"/>
              </a:solidFill>
              <a:miter lim="800000"/>
              <a:headEnd/>
              <a:tailEnd/>
            </a:ln>
            <a:effectLst/>
          </p:spPr>
          <p:txBody>
            <a:bodyPr wrap="none" anchor="ctr"/>
            <a:lstStyle/>
            <a:p>
              <a:pPr algn="ctr"/>
              <a:r>
                <a:rPr lang="en-US" sz="1400" baseline="0">
                  <a:solidFill>
                    <a:schemeClr val="bg1"/>
                  </a:solidFill>
                  <a:latin typeface="Calibri" pitchFamily="34" charset="0"/>
                </a:rPr>
                <a:t>VMFS</a:t>
              </a:r>
            </a:p>
          </p:txBody>
        </p:sp>
        <p:pic>
          <p:nvPicPr>
            <p:cNvPr id="38" name="Picture 8" descr="AP_OS Single.png"/>
            <p:cNvPicPr>
              <a:picLocks noChangeAspect="1"/>
            </p:cNvPicPr>
            <p:nvPr/>
          </p:nvPicPr>
          <p:blipFill>
            <a:blip r:embed="rId7" cstate="print"/>
            <a:srcRect/>
            <a:stretch>
              <a:fillRect/>
            </a:stretch>
          </p:blipFill>
          <p:spPr bwMode="auto">
            <a:xfrm>
              <a:off x="7772400" y="2647950"/>
              <a:ext cx="344488" cy="557213"/>
            </a:xfrm>
            <a:prstGeom prst="rect">
              <a:avLst/>
            </a:prstGeom>
            <a:noFill/>
            <a:ln w="9525">
              <a:noFill/>
              <a:miter lim="800000"/>
              <a:headEnd/>
              <a:tailEnd/>
            </a:ln>
          </p:spPr>
        </p:pic>
        <p:pic>
          <p:nvPicPr>
            <p:cNvPr id="39" name="Picture 8" descr="AP_OS Single.png"/>
            <p:cNvPicPr>
              <a:picLocks noChangeAspect="1"/>
            </p:cNvPicPr>
            <p:nvPr/>
          </p:nvPicPr>
          <p:blipFill>
            <a:blip r:embed="rId7" cstate="print"/>
            <a:srcRect/>
            <a:stretch>
              <a:fillRect/>
            </a:stretch>
          </p:blipFill>
          <p:spPr bwMode="auto">
            <a:xfrm>
              <a:off x="7248525" y="2647950"/>
              <a:ext cx="344488" cy="557213"/>
            </a:xfrm>
            <a:prstGeom prst="rect">
              <a:avLst/>
            </a:prstGeom>
            <a:noFill/>
            <a:ln w="9525">
              <a:noFill/>
              <a:miter lim="800000"/>
              <a:headEnd/>
              <a:tailEnd/>
            </a:ln>
          </p:spPr>
        </p:pic>
        <p:pic>
          <p:nvPicPr>
            <p:cNvPr id="40" name="Picture 8" descr="AP_OS Single.png"/>
            <p:cNvPicPr>
              <a:picLocks noChangeAspect="1"/>
            </p:cNvPicPr>
            <p:nvPr/>
          </p:nvPicPr>
          <p:blipFill>
            <a:blip r:embed="rId7" cstate="print"/>
            <a:srcRect/>
            <a:stretch>
              <a:fillRect/>
            </a:stretch>
          </p:blipFill>
          <p:spPr bwMode="auto">
            <a:xfrm>
              <a:off x="6724650" y="2657475"/>
              <a:ext cx="344488" cy="557213"/>
            </a:xfrm>
            <a:prstGeom prst="rect">
              <a:avLst/>
            </a:prstGeom>
            <a:noFill/>
            <a:ln w="9525">
              <a:noFill/>
              <a:miter lim="800000"/>
              <a:headEnd/>
              <a:tailEnd/>
            </a:ln>
          </p:spPr>
        </p:pic>
        <p:pic>
          <p:nvPicPr>
            <p:cNvPr id="41" name="Picture 8" descr="AP_OS Single.png"/>
            <p:cNvPicPr>
              <a:picLocks noChangeAspect="1"/>
            </p:cNvPicPr>
            <p:nvPr/>
          </p:nvPicPr>
          <p:blipFill>
            <a:blip r:embed="rId7" cstate="print"/>
            <a:srcRect/>
            <a:stretch>
              <a:fillRect/>
            </a:stretch>
          </p:blipFill>
          <p:spPr bwMode="auto">
            <a:xfrm>
              <a:off x="6210300" y="2657475"/>
              <a:ext cx="344488" cy="557213"/>
            </a:xfrm>
            <a:prstGeom prst="rect">
              <a:avLst/>
            </a:prstGeom>
            <a:noFill/>
            <a:ln w="9525">
              <a:noFill/>
              <a:miter lim="800000"/>
              <a:headEnd/>
              <a:tailEnd/>
            </a:ln>
          </p:spPr>
        </p:pic>
        <p:pic>
          <p:nvPicPr>
            <p:cNvPr id="42" name="Picture 8" descr="AP_OS Single.png"/>
            <p:cNvPicPr>
              <a:picLocks noChangeAspect="1"/>
            </p:cNvPicPr>
            <p:nvPr/>
          </p:nvPicPr>
          <p:blipFill>
            <a:blip r:embed="rId7" cstate="print"/>
            <a:srcRect/>
            <a:stretch>
              <a:fillRect/>
            </a:stretch>
          </p:blipFill>
          <p:spPr bwMode="auto">
            <a:xfrm>
              <a:off x="5686425" y="2647950"/>
              <a:ext cx="344488" cy="557213"/>
            </a:xfrm>
            <a:prstGeom prst="rect">
              <a:avLst/>
            </a:prstGeom>
            <a:noFill/>
            <a:ln w="9525">
              <a:noFill/>
              <a:miter lim="800000"/>
              <a:headEnd/>
              <a:tailEnd/>
            </a:ln>
          </p:spPr>
        </p:pic>
        <p:pic>
          <p:nvPicPr>
            <p:cNvPr id="43" name="Picture 11" descr="Host.png"/>
            <p:cNvPicPr>
              <a:picLocks noChangeAspect="1"/>
            </p:cNvPicPr>
            <p:nvPr/>
          </p:nvPicPr>
          <p:blipFill>
            <a:blip r:embed="rId4" cstate="print"/>
            <a:srcRect/>
            <a:stretch>
              <a:fillRect/>
            </a:stretch>
          </p:blipFill>
          <p:spPr bwMode="auto">
            <a:xfrm>
              <a:off x="6905625" y="4114800"/>
              <a:ext cx="447675" cy="709613"/>
            </a:xfrm>
            <a:prstGeom prst="rect">
              <a:avLst/>
            </a:prstGeom>
            <a:noFill/>
            <a:ln w="9525">
              <a:noFill/>
              <a:miter lim="800000"/>
              <a:headEnd/>
              <a:tailEnd/>
            </a:ln>
          </p:spPr>
        </p:pic>
        <p:pic>
          <p:nvPicPr>
            <p:cNvPr id="44" name="Picture 11" descr="Host.png"/>
            <p:cNvPicPr>
              <a:picLocks noChangeAspect="1"/>
            </p:cNvPicPr>
            <p:nvPr/>
          </p:nvPicPr>
          <p:blipFill>
            <a:blip r:embed="rId4" cstate="print"/>
            <a:srcRect/>
            <a:stretch>
              <a:fillRect/>
            </a:stretch>
          </p:blipFill>
          <p:spPr bwMode="auto">
            <a:xfrm>
              <a:off x="6067425" y="4105275"/>
              <a:ext cx="447675" cy="709613"/>
            </a:xfrm>
            <a:prstGeom prst="rect">
              <a:avLst/>
            </a:prstGeom>
            <a:noFill/>
            <a:ln w="9525">
              <a:noFill/>
              <a:miter lim="800000"/>
              <a:headEnd/>
              <a:tailEnd/>
            </a:ln>
          </p:spPr>
        </p:pic>
        <p:pic>
          <p:nvPicPr>
            <p:cNvPr id="45" name="Picture 14" descr="Converged Switch.png"/>
            <p:cNvPicPr>
              <a:picLocks noChangeAspect="1"/>
            </p:cNvPicPr>
            <p:nvPr/>
          </p:nvPicPr>
          <p:blipFill>
            <a:blip r:embed="rId5" cstate="print"/>
            <a:srcRect/>
            <a:stretch>
              <a:fillRect/>
            </a:stretch>
          </p:blipFill>
          <p:spPr bwMode="auto">
            <a:xfrm>
              <a:off x="6829425" y="5067300"/>
              <a:ext cx="695325" cy="187325"/>
            </a:xfrm>
            <a:prstGeom prst="rect">
              <a:avLst/>
            </a:prstGeom>
            <a:noFill/>
            <a:ln w="9525">
              <a:noFill/>
              <a:miter lim="800000"/>
              <a:headEnd/>
              <a:tailEnd/>
            </a:ln>
          </p:spPr>
        </p:pic>
        <p:pic>
          <p:nvPicPr>
            <p:cNvPr id="46" name="Picture 14" descr="Converged Switch.png"/>
            <p:cNvPicPr>
              <a:picLocks noChangeAspect="1"/>
            </p:cNvPicPr>
            <p:nvPr/>
          </p:nvPicPr>
          <p:blipFill>
            <a:blip r:embed="rId5" cstate="print"/>
            <a:srcRect/>
            <a:stretch>
              <a:fillRect/>
            </a:stretch>
          </p:blipFill>
          <p:spPr bwMode="auto">
            <a:xfrm>
              <a:off x="6067425" y="5124450"/>
              <a:ext cx="695325" cy="187325"/>
            </a:xfrm>
            <a:prstGeom prst="rect">
              <a:avLst/>
            </a:prstGeom>
            <a:noFill/>
            <a:ln w="9525">
              <a:noFill/>
              <a:miter lim="800000"/>
              <a:headEnd/>
              <a:tailEnd/>
            </a:ln>
          </p:spPr>
        </p:pic>
        <p:pic>
          <p:nvPicPr>
            <p:cNvPr id="47" name="Picture 17" descr="Blue Volume.png"/>
            <p:cNvPicPr>
              <a:picLocks noChangeAspect="1"/>
            </p:cNvPicPr>
            <p:nvPr/>
          </p:nvPicPr>
          <p:blipFill>
            <a:blip r:embed="rId6" cstate="print"/>
            <a:srcRect/>
            <a:stretch>
              <a:fillRect/>
            </a:stretch>
          </p:blipFill>
          <p:spPr bwMode="auto">
            <a:xfrm>
              <a:off x="6991350" y="5676900"/>
              <a:ext cx="347663" cy="319088"/>
            </a:xfrm>
            <a:prstGeom prst="rect">
              <a:avLst/>
            </a:prstGeom>
            <a:noFill/>
            <a:ln w="9525">
              <a:noFill/>
              <a:miter lim="800000"/>
              <a:headEnd/>
              <a:tailEnd/>
            </a:ln>
          </p:spPr>
        </p:pic>
        <p:pic>
          <p:nvPicPr>
            <p:cNvPr id="48" name="Picture 17" descr="Blue Volume.png"/>
            <p:cNvPicPr>
              <a:picLocks noChangeAspect="1"/>
            </p:cNvPicPr>
            <p:nvPr/>
          </p:nvPicPr>
          <p:blipFill>
            <a:blip r:embed="rId6" cstate="print"/>
            <a:srcRect/>
            <a:stretch>
              <a:fillRect/>
            </a:stretch>
          </p:blipFill>
          <p:spPr bwMode="auto">
            <a:xfrm>
              <a:off x="6896100" y="5791200"/>
              <a:ext cx="347663" cy="319088"/>
            </a:xfrm>
            <a:prstGeom prst="rect">
              <a:avLst/>
            </a:prstGeom>
            <a:noFill/>
            <a:ln w="9525">
              <a:noFill/>
              <a:miter lim="800000"/>
              <a:headEnd/>
              <a:tailEnd/>
            </a:ln>
          </p:spPr>
        </p:pic>
        <p:sp>
          <p:nvSpPr>
            <p:cNvPr id="49" name="AutoShape 72"/>
            <p:cNvSpPr>
              <a:spLocks noChangeArrowheads="1"/>
            </p:cNvSpPr>
            <p:nvPr/>
          </p:nvSpPr>
          <p:spPr bwMode="auto">
            <a:xfrm>
              <a:off x="5334000" y="3657600"/>
              <a:ext cx="3581400" cy="457200"/>
            </a:xfrm>
            <a:custGeom>
              <a:avLst/>
              <a:gdLst>
                <a:gd name="G0" fmla="+- 10206 0 0"/>
                <a:gd name="G1" fmla="+- 21600 0 10206"/>
                <a:gd name="G2" fmla="*/ 10206 1 2"/>
                <a:gd name="G3" fmla="+- 21600 0 G2"/>
                <a:gd name="G4" fmla="+/ 10206 21600 2"/>
                <a:gd name="G5" fmla="+/ G1 0 2"/>
                <a:gd name="G6" fmla="*/ 21600 21600 10206"/>
                <a:gd name="G7" fmla="*/ G6 1 2"/>
                <a:gd name="G8" fmla="+- 21600 0 G7"/>
                <a:gd name="G9" fmla="*/ 21600 1 2"/>
                <a:gd name="G10" fmla="+- 10206 0 G9"/>
                <a:gd name="G11" fmla="?: G10 G8 0"/>
                <a:gd name="G12" fmla="?: G10 G7 21600"/>
                <a:gd name="T0" fmla="*/ 16497 w 21600"/>
                <a:gd name="T1" fmla="*/ 10800 h 21600"/>
                <a:gd name="T2" fmla="*/ 10800 w 21600"/>
                <a:gd name="T3" fmla="*/ 21600 h 21600"/>
                <a:gd name="T4" fmla="*/ 5103 w 21600"/>
                <a:gd name="T5" fmla="*/ 10800 h 21600"/>
                <a:gd name="T6" fmla="*/ 10800 w 21600"/>
                <a:gd name="T7" fmla="*/ 0 h 21600"/>
                <a:gd name="T8" fmla="*/ 6903 w 21600"/>
                <a:gd name="T9" fmla="*/ 6903 h 21600"/>
                <a:gd name="T10" fmla="*/ 14697 w 21600"/>
                <a:gd name="T11" fmla="*/ 14697 h 21600"/>
              </a:gdLst>
              <a:ahLst/>
              <a:cxnLst>
                <a:cxn ang="0">
                  <a:pos x="T0" y="T1"/>
                </a:cxn>
                <a:cxn ang="0">
                  <a:pos x="T2" y="T3"/>
                </a:cxn>
                <a:cxn ang="0">
                  <a:pos x="T4" y="T5"/>
                </a:cxn>
                <a:cxn ang="0">
                  <a:pos x="T6" y="T7"/>
                </a:cxn>
              </a:cxnLst>
              <a:rect l="T8" t="T9" r="T10" b="T11"/>
              <a:pathLst>
                <a:path w="21600" h="21600">
                  <a:moveTo>
                    <a:pt x="0" y="0"/>
                  </a:moveTo>
                  <a:lnTo>
                    <a:pt x="10206" y="21600"/>
                  </a:lnTo>
                  <a:lnTo>
                    <a:pt x="11394" y="21600"/>
                  </a:lnTo>
                  <a:lnTo>
                    <a:pt x="21600" y="0"/>
                  </a:lnTo>
                  <a:close/>
                </a:path>
              </a:pathLst>
            </a:custGeom>
            <a:gradFill flip="none" rotWithShape="1">
              <a:gsLst>
                <a:gs pos="0">
                  <a:schemeClr val="accent1">
                    <a:alpha val="71001"/>
                  </a:schemeClr>
                </a:gs>
                <a:gs pos="100000">
                  <a:schemeClr val="accent1">
                    <a:gamma/>
                    <a:shade val="46275"/>
                    <a:invGamma/>
                    <a:alpha val="6000"/>
                  </a:schemeClr>
                </a:gs>
              </a:gsLst>
              <a:lin ang="16200000" scaled="1"/>
              <a:tileRect/>
            </a:gradFill>
            <a:ln w="0">
              <a:noFill/>
              <a:miter lim="800000"/>
              <a:headEnd/>
              <a:tailEnd/>
            </a:ln>
            <a:effectLst/>
          </p:spPr>
          <p:txBody>
            <a:bodyPr wrap="none" anchor="ctr"/>
            <a:lstStyle/>
            <a:p>
              <a:endParaRPr lang="en-US"/>
            </a:p>
          </p:txBody>
        </p:sp>
        <p:sp>
          <p:nvSpPr>
            <p:cNvPr id="50" name="Line 73"/>
            <p:cNvSpPr>
              <a:spLocks noChangeShapeType="1"/>
            </p:cNvSpPr>
            <p:nvPr/>
          </p:nvSpPr>
          <p:spPr bwMode="auto">
            <a:xfrm>
              <a:off x="8172450" y="4645025"/>
              <a:ext cx="304800" cy="0"/>
            </a:xfrm>
            <a:prstGeom prst="line">
              <a:avLst/>
            </a:prstGeom>
            <a:noFill/>
            <a:ln w="22225">
              <a:solidFill>
                <a:schemeClr val="tx1"/>
              </a:solidFill>
              <a:round/>
              <a:headEnd/>
              <a:tailEnd/>
            </a:ln>
            <a:effectLst/>
          </p:spPr>
          <p:txBody>
            <a:bodyPr/>
            <a:lstStyle/>
            <a:p>
              <a:endParaRPr lang="en-US"/>
            </a:p>
          </p:txBody>
        </p:sp>
        <p:sp>
          <p:nvSpPr>
            <p:cNvPr id="51" name="Line 74"/>
            <p:cNvSpPr>
              <a:spLocks noChangeShapeType="1"/>
            </p:cNvSpPr>
            <p:nvPr/>
          </p:nvSpPr>
          <p:spPr bwMode="auto">
            <a:xfrm>
              <a:off x="8477250" y="4629150"/>
              <a:ext cx="0" cy="1104900"/>
            </a:xfrm>
            <a:prstGeom prst="line">
              <a:avLst/>
            </a:prstGeom>
            <a:noFill/>
            <a:ln w="22225">
              <a:solidFill>
                <a:schemeClr val="tx1"/>
              </a:solidFill>
              <a:round/>
              <a:headEnd/>
              <a:tailEnd/>
            </a:ln>
            <a:effectLst/>
          </p:spPr>
          <p:txBody>
            <a:bodyPr/>
            <a:lstStyle/>
            <a:p>
              <a:endParaRPr lang="en-US"/>
            </a:p>
          </p:txBody>
        </p:sp>
        <p:sp>
          <p:nvSpPr>
            <p:cNvPr id="52" name="Line 75"/>
            <p:cNvSpPr>
              <a:spLocks noChangeShapeType="1"/>
            </p:cNvSpPr>
            <p:nvPr/>
          </p:nvSpPr>
          <p:spPr bwMode="auto">
            <a:xfrm flipH="1">
              <a:off x="7405688" y="5724525"/>
              <a:ext cx="1074737" cy="0"/>
            </a:xfrm>
            <a:prstGeom prst="line">
              <a:avLst/>
            </a:prstGeom>
            <a:noFill/>
            <a:ln w="22225">
              <a:solidFill>
                <a:schemeClr val="tx1"/>
              </a:solidFill>
              <a:round/>
              <a:headEnd/>
              <a:tailEnd/>
            </a:ln>
            <a:effectLst/>
          </p:spPr>
          <p:txBody>
            <a:bodyPr/>
            <a:lstStyle/>
            <a:p>
              <a:endParaRPr lang="en-US"/>
            </a:p>
          </p:txBody>
        </p:sp>
        <p:sp>
          <p:nvSpPr>
            <p:cNvPr id="53" name="Text Box 80"/>
            <p:cNvSpPr txBox="1">
              <a:spLocks noChangeArrowheads="1"/>
            </p:cNvSpPr>
            <p:nvPr/>
          </p:nvSpPr>
          <p:spPr bwMode="auto">
            <a:xfrm>
              <a:off x="6461125" y="2406650"/>
              <a:ext cx="1366838" cy="304800"/>
            </a:xfrm>
            <a:prstGeom prst="rect">
              <a:avLst/>
            </a:prstGeom>
            <a:noFill/>
            <a:ln w="9525">
              <a:noFill/>
              <a:miter lim="800000"/>
              <a:headEnd/>
              <a:tailEnd/>
            </a:ln>
            <a:effectLst/>
          </p:spPr>
          <p:txBody>
            <a:bodyPr wrap="none">
              <a:spAutoFit/>
            </a:bodyPr>
            <a:lstStyle/>
            <a:p>
              <a:r>
                <a:rPr lang="en-US" sz="1400" b="1" baseline="0" dirty="0">
                  <a:solidFill>
                    <a:schemeClr val="bg1"/>
                  </a:solidFill>
                  <a:latin typeface="Calibri" pitchFamily="34" charset="0"/>
                </a:rPr>
                <a:t>Virtual Machine</a:t>
              </a:r>
            </a:p>
          </p:txBody>
        </p:sp>
        <p:sp>
          <p:nvSpPr>
            <p:cNvPr id="54" name="Text Box 81"/>
            <p:cNvSpPr txBox="1">
              <a:spLocks noChangeArrowheads="1"/>
            </p:cNvSpPr>
            <p:nvPr/>
          </p:nvSpPr>
          <p:spPr bwMode="auto">
            <a:xfrm>
              <a:off x="6515100" y="679450"/>
              <a:ext cx="1643063" cy="336550"/>
            </a:xfrm>
            <a:prstGeom prst="rect">
              <a:avLst/>
            </a:prstGeom>
            <a:noFill/>
            <a:ln w="9525">
              <a:noFill/>
              <a:miter lim="800000"/>
              <a:headEnd/>
              <a:tailEnd/>
            </a:ln>
            <a:effectLst/>
          </p:spPr>
          <p:txBody>
            <a:bodyPr wrap="none">
              <a:spAutoFit/>
            </a:bodyPr>
            <a:lstStyle/>
            <a:p>
              <a:r>
                <a:rPr lang="en-US" sz="1600" b="1" baseline="0">
                  <a:latin typeface="Calibri" pitchFamily="34" charset="0"/>
                </a:rPr>
                <a:t>VMware vSphere</a:t>
              </a:r>
            </a:p>
          </p:txBody>
        </p:sp>
      </p:grpSp>
      <p:sp>
        <p:nvSpPr>
          <p:cNvPr id="55" name="Footer Placeholder 4"/>
          <p:cNvSpPr>
            <a:spLocks noGrp="1"/>
          </p:cNvSpPr>
          <p:nvPr>
            <p:ph type="ftr" sz="quarter" idx="14"/>
          </p:nvPr>
        </p:nvSpPr>
        <p:spPr>
          <a:xfrm>
            <a:off x="4419600" y="6629400"/>
            <a:ext cx="4191000" cy="228600"/>
          </a:xfrm>
        </p:spPr>
        <p:txBody>
          <a:bodyPr/>
          <a:lstStyle/>
          <a:p>
            <a:pPr>
              <a:defRPr/>
            </a:pPr>
            <a:r>
              <a:rPr lang="en-US" dirty="0"/>
              <a:t>Virtualized Data Center – Compute</a:t>
            </a:r>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ontent Placeholder 180"/>
          <p:cNvSpPr>
            <a:spLocks noGrp="1"/>
          </p:cNvSpPr>
          <p:nvPr>
            <p:ph sz="half" idx="1"/>
          </p:nvPr>
        </p:nvSpPr>
        <p:spPr/>
        <p:txBody>
          <a:bodyPr/>
          <a:lstStyle/>
          <a:p>
            <a:r>
              <a:rPr lang="en-US" dirty="0" smtClean="0"/>
              <a:t>Converts physical machines to virtual machines (VMs)</a:t>
            </a:r>
          </a:p>
          <a:p>
            <a:r>
              <a:rPr lang="en-US" dirty="0" smtClean="0"/>
              <a:t>Supports conversion of VM created third party software to VMware VM</a:t>
            </a:r>
          </a:p>
        </p:txBody>
      </p:sp>
      <p:sp>
        <p:nvSpPr>
          <p:cNvPr id="133121" name="Title 6"/>
          <p:cNvSpPr>
            <a:spLocks noGrp="1"/>
          </p:cNvSpPr>
          <p:nvPr>
            <p:ph type="title"/>
          </p:nvPr>
        </p:nvSpPr>
        <p:spPr/>
        <p:txBody>
          <a:bodyPr/>
          <a:lstStyle/>
          <a:p>
            <a:r>
              <a:rPr lang="en-US" dirty="0" smtClean="0"/>
              <a:t>Concept in Practice: VMware </a:t>
            </a:r>
            <a:r>
              <a:rPr lang="en-US" dirty="0" err="1" smtClean="0"/>
              <a:t>vCenter</a:t>
            </a:r>
            <a:r>
              <a:rPr lang="en-US" dirty="0" smtClean="0"/>
              <a:t> Converter</a:t>
            </a:r>
          </a:p>
        </p:txBody>
      </p:sp>
      <p:sp>
        <p:nvSpPr>
          <p:cNvPr id="5" name="Footer Placeholder 4"/>
          <p:cNvSpPr>
            <a:spLocks noGrp="1"/>
          </p:cNvSpPr>
          <p:nvPr>
            <p:ph type="ftr" sz="quarter" idx="13"/>
          </p:nvPr>
        </p:nvSpPr>
        <p:spPr/>
        <p:txBody>
          <a:bodyPr/>
          <a:lstStyle/>
          <a:p>
            <a:pPr>
              <a:defRPr/>
            </a:pPr>
            <a:r>
              <a:rPr lang="en-US" dirty="0"/>
              <a:t>Virtualized Data Center – Compute</a:t>
            </a:r>
          </a:p>
        </p:txBody>
      </p:sp>
      <p:sp>
        <p:nvSpPr>
          <p:cNvPr id="6" name="Slide Number Placeholder 5"/>
          <p:cNvSpPr>
            <a:spLocks noGrp="1"/>
          </p:cNvSpPr>
          <p:nvPr>
            <p:ph type="sldNum" sz="quarter" idx="14"/>
          </p:nvPr>
        </p:nvSpPr>
        <p:spPr/>
        <p:txBody>
          <a:bodyPr/>
          <a:lstStyle/>
          <a:p>
            <a:pPr>
              <a:defRPr/>
            </a:pPr>
            <a:fld id="{1465BA93-EDFD-45AF-8D9B-8FC5B60AB771}" type="slidenum">
              <a:rPr lang="en-US" smtClean="0"/>
              <a:pPr>
                <a:defRPr/>
              </a:pPr>
              <a:t>49</a:t>
            </a:fld>
            <a:endParaRPr lang="en-US" dirty="0"/>
          </a:p>
        </p:txBody>
      </p:sp>
      <p:grpSp>
        <p:nvGrpSpPr>
          <p:cNvPr id="95" name="Group 94"/>
          <p:cNvGrpSpPr/>
          <p:nvPr/>
        </p:nvGrpSpPr>
        <p:grpSpPr>
          <a:xfrm>
            <a:off x="4421343" y="1066800"/>
            <a:ext cx="4494057" cy="4651513"/>
            <a:chOff x="4421343" y="1292087"/>
            <a:chExt cx="4494057" cy="4651513"/>
          </a:xfrm>
        </p:grpSpPr>
        <p:sp>
          <p:nvSpPr>
            <p:cNvPr id="46" name="Rounded Rectangle 45"/>
            <p:cNvSpPr/>
            <p:nvPr/>
          </p:nvSpPr>
          <p:spPr bwMode="auto">
            <a:xfrm>
              <a:off x="7086600" y="1622528"/>
              <a:ext cx="1828800" cy="1286397"/>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800" dirty="0">
                <a:solidFill>
                  <a:schemeClr val="tx1"/>
                </a:solidFill>
                <a:latin typeface="Calibri" pitchFamily="34" charset="0"/>
              </a:endParaRPr>
            </a:p>
          </p:txBody>
        </p:sp>
        <p:pic>
          <p:nvPicPr>
            <p:cNvPr id="47" name="Picture 359" descr="ICON_Memory_Q308"/>
            <p:cNvPicPr>
              <a:picLocks noChangeAspect="1" noChangeArrowheads="1"/>
            </p:cNvPicPr>
            <p:nvPr/>
          </p:nvPicPr>
          <p:blipFill>
            <a:blip r:embed="rId3" cstate="print"/>
            <a:srcRect/>
            <a:stretch>
              <a:fillRect/>
            </a:stretch>
          </p:blipFill>
          <p:spPr bwMode="auto">
            <a:xfrm>
              <a:off x="8069140" y="2788325"/>
              <a:ext cx="320919" cy="266324"/>
            </a:xfrm>
            <a:prstGeom prst="rect">
              <a:avLst/>
            </a:prstGeom>
            <a:noFill/>
            <a:ln w="9525">
              <a:noFill/>
              <a:miter lim="800000"/>
              <a:headEnd/>
              <a:tailEnd/>
            </a:ln>
          </p:spPr>
        </p:pic>
        <p:sp>
          <p:nvSpPr>
            <p:cNvPr id="48" name="Text Box 341"/>
            <p:cNvSpPr txBox="1">
              <a:spLocks noChangeArrowheads="1"/>
            </p:cNvSpPr>
            <p:nvPr/>
          </p:nvSpPr>
          <p:spPr bwMode="auto">
            <a:xfrm>
              <a:off x="7162800" y="3137562"/>
              <a:ext cx="561975" cy="215237"/>
            </a:xfrm>
            <a:prstGeom prst="rect">
              <a:avLst/>
            </a:prstGeom>
            <a:noFill/>
            <a:ln w="9525">
              <a:noFill/>
              <a:miter lim="800000"/>
              <a:headEnd/>
              <a:tailEnd/>
            </a:ln>
          </p:spPr>
          <p:txBody>
            <a:bodyPr wrap="square">
              <a:spAutoFit/>
            </a:bodyPr>
            <a:lstStyle/>
            <a:p>
              <a:r>
                <a:rPr lang="en-US" sz="800" b="1" dirty="0">
                  <a:latin typeface="Calibri" pitchFamily="34" charset="0"/>
                </a:rPr>
                <a:t> CPU</a:t>
              </a:r>
            </a:p>
          </p:txBody>
        </p:sp>
        <p:sp>
          <p:nvSpPr>
            <p:cNvPr id="49" name="Text Box 341"/>
            <p:cNvSpPr txBox="1">
              <a:spLocks noChangeArrowheads="1"/>
            </p:cNvSpPr>
            <p:nvPr/>
          </p:nvSpPr>
          <p:spPr bwMode="auto">
            <a:xfrm>
              <a:off x="7953375" y="3137355"/>
              <a:ext cx="581025" cy="215444"/>
            </a:xfrm>
            <a:prstGeom prst="rect">
              <a:avLst/>
            </a:prstGeom>
            <a:noFill/>
            <a:ln w="9525">
              <a:noFill/>
              <a:miter lim="800000"/>
              <a:headEnd/>
              <a:tailEnd/>
            </a:ln>
          </p:spPr>
          <p:txBody>
            <a:bodyPr wrap="square">
              <a:spAutoFit/>
            </a:bodyPr>
            <a:lstStyle/>
            <a:p>
              <a:r>
                <a:rPr lang="en-US" sz="800" b="1" dirty="0">
                  <a:latin typeface="Calibri" pitchFamily="34" charset="0"/>
                </a:rPr>
                <a:t> Memory</a:t>
              </a:r>
            </a:p>
          </p:txBody>
        </p:sp>
        <p:sp>
          <p:nvSpPr>
            <p:cNvPr id="50" name="Rounded Rectangle 19"/>
            <p:cNvSpPr/>
            <p:nvPr/>
          </p:nvSpPr>
          <p:spPr bwMode="auto">
            <a:xfrm>
              <a:off x="7121769" y="2337751"/>
              <a:ext cx="1758462" cy="189275"/>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800" dirty="0">
                <a:solidFill>
                  <a:schemeClr val="tx1"/>
                </a:solidFill>
                <a:latin typeface="Calibri" pitchFamily="34" charset="0"/>
              </a:endParaRPr>
            </a:p>
          </p:txBody>
        </p:sp>
        <p:pic>
          <p:nvPicPr>
            <p:cNvPr id="51" name="Picture 359" descr="ICON_Memory_Q308"/>
            <p:cNvPicPr>
              <a:picLocks noChangeAspect="1" noChangeArrowheads="1"/>
            </p:cNvPicPr>
            <p:nvPr/>
          </p:nvPicPr>
          <p:blipFill>
            <a:blip r:embed="rId3" cstate="print"/>
            <a:srcRect/>
            <a:stretch>
              <a:fillRect/>
            </a:stretch>
          </p:blipFill>
          <p:spPr bwMode="auto">
            <a:xfrm>
              <a:off x="7989277" y="2788325"/>
              <a:ext cx="320919" cy="266324"/>
            </a:xfrm>
            <a:prstGeom prst="rect">
              <a:avLst/>
            </a:prstGeom>
            <a:noFill/>
            <a:ln w="9525">
              <a:noFill/>
              <a:miter lim="800000"/>
              <a:headEnd/>
              <a:tailEnd/>
            </a:ln>
          </p:spPr>
        </p:pic>
        <p:pic>
          <p:nvPicPr>
            <p:cNvPr id="52" name="Picture 357" descr="ICON_NIC_Q308"/>
            <p:cNvPicPr>
              <a:picLocks noChangeAspect="1" noChangeArrowheads="1"/>
            </p:cNvPicPr>
            <p:nvPr/>
          </p:nvPicPr>
          <p:blipFill>
            <a:blip r:embed="rId4" cstate="print"/>
            <a:srcRect/>
            <a:stretch>
              <a:fillRect/>
            </a:stretch>
          </p:blipFill>
          <p:spPr bwMode="auto">
            <a:xfrm>
              <a:off x="7593623" y="2749800"/>
              <a:ext cx="331910" cy="301499"/>
            </a:xfrm>
            <a:prstGeom prst="rect">
              <a:avLst/>
            </a:prstGeom>
            <a:noFill/>
            <a:ln w="9525">
              <a:noFill/>
              <a:miter lim="800000"/>
              <a:headEnd/>
              <a:tailEnd/>
            </a:ln>
          </p:spPr>
        </p:pic>
        <p:pic>
          <p:nvPicPr>
            <p:cNvPr id="53" name="Picture 382" descr="ICON_DiscDrive_Q308"/>
            <p:cNvPicPr>
              <a:picLocks noChangeAspect="1" noChangeArrowheads="1"/>
            </p:cNvPicPr>
            <p:nvPr/>
          </p:nvPicPr>
          <p:blipFill>
            <a:blip r:embed="rId5" cstate="print"/>
            <a:srcRect/>
            <a:stretch>
              <a:fillRect/>
            </a:stretch>
          </p:blipFill>
          <p:spPr bwMode="auto">
            <a:xfrm>
              <a:off x="8455269" y="2768225"/>
              <a:ext cx="321652" cy="247899"/>
            </a:xfrm>
            <a:prstGeom prst="rect">
              <a:avLst/>
            </a:prstGeom>
            <a:noFill/>
            <a:ln w="9525">
              <a:noFill/>
              <a:miter lim="800000"/>
              <a:headEnd/>
              <a:tailEnd/>
            </a:ln>
          </p:spPr>
        </p:pic>
        <p:sp>
          <p:nvSpPr>
            <p:cNvPr id="54" name="Text Box 341"/>
            <p:cNvSpPr txBox="1">
              <a:spLocks noChangeArrowheads="1"/>
            </p:cNvSpPr>
            <p:nvPr/>
          </p:nvSpPr>
          <p:spPr bwMode="auto">
            <a:xfrm>
              <a:off x="7564315" y="3014450"/>
              <a:ext cx="512885" cy="338349"/>
            </a:xfrm>
            <a:prstGeom prst="rect">
              <a:avLst/>
            </a:prstGeom>
            <a:noFill/>
            <a:ln w="9525">
              <a:noFill/>
              <a:miter lim="800000"/>
              <a:headEnd/>
              <a:tailEnd/>
            </a:ln>
          </p:spPr>
          <p:txBody>
            <a:bodyPr wrap="square">
              <a:spAutoFit/>
            </a:bodyPr>
            <a:lstStyle/>
            <a:p>
              <a:r>
                <a:rPr lang="en-US" sz="800" b="1" dirty="0">
                  <a:latin typeface="Calibri" pitchFamily="34" charset="0"/>
                </a:rPr>
                <a:t>NIC Card</a:t>
              </a:r>
            </a:p>
          </p:txBody>
        </p:sp>
        <p:sp>
          <p:nvSpPr>
            <p:cNvPr id="55" name="Text Box 341"/>
            <p:cNvSpPr txBox="1">
              <a:spLocks noChangeArrowheads="1"/>
            </p:cNvSpPr>
            <p:nvPr/>
          </p:nvSpPr>
          <p:spPr bwMode="auto">
            <a:xfrm>
              <a:off x="8458200" y="3014450"/>
              <a:ext cx="457200" cy="338349"/>
            </a:xfrm>
            <a:prstGeom prst="rect">
              <a:avLst/>
            </a:prstGeom>
            <a:noFill/>
            <a:ln w="9525">
              <a:noFill/>
              <a:miter lim="800000"/>
              <a:headEnd/>
              <a:tailEnd/>
            </a:ln>
          </p:spPr>
          <p:txBody>
            <a:bodyPr wrap="square">
              <a:spAutoFit/>
            </a:bodyPr>
            <a:lstStyle/>
            <a:p>
              <a:r>
                <a:rPr lang="en-US" sz="800" b="1" dirty="0" smtClean="0">
                  <a:latin typeface="Calibri" pitchFamily="34" charset="0"/>
                </a:rPr>
                <a:t>Hard</a:t>
              </a:r>
            </a:p>
            <a:p>
              <a:r>
                <a:rPr lang="en-US" sz="800" b="1" dirty="0" smtClean="0">
                  <a:latin typeface="Calibri" pitchFamily="34" charset="0"/>
                </a:rPr>
                <a:t>Disk</a:t>
              </a:r>
              <a:endParaRPr lang="en-US" sz="800" b="1" dirty="0">
                <a:latin typeface="Calibri" pitchFamily="34" charset="0"/>
              </a:endParaRPr>
            </a:p>
          </p:txBody>
        </p:sp>
        <p:sp>
          <p:nvSpPr>
            <p:cNvPr id="56" name="Text Box 64"/>
            <p:cNvSpPr txBox="1">
              <a:spLocks noChangeArrowheads="1"/>
            </p:cNvSpPr>
            <p:nvPr/>
          </p:nvSpPr>
          <p:spPr bwMode="auto">
            <a:xfrm>
              <a:off x="7496908" y="2376276"/>
              <a:ext cx="979610" cy="138187"/>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900" b="1" dirty="0" smtClean="0">
                  <a:solidFill>
                    <a:schemeClr val="bg1"/>
                  </a:solidFill>
                  <a:latin typeface="Calibri" pitchFamily="34" charset="0"/>
                </a:rPr>
                <a:t>Hypervisor</a:t>
              </a:r>
              <a:endParaRPr lang="en-US" sz="900" b="1" dirty="0">
                <a:solidFill>
                  <a:schemeClr val="bg1"/>
                </a:solidFill>
                <a:latin typeface="Calibri" pitchFamily="34" charset="0"/>
              </a:endParaRPr>
            </a:p>
          </p:txBody>
        </p:sp>
        <p:sp>
          <p:nvSpPr>
            <p:cNvPr id="57" name="Text Box 65"/>
            <p:cNvSpPr txBox="1">
              <a:spLocks noChangeArrowheads="1"/>
            </p:cNvSpPr>
            <p:nvPr/>
          </p:nvSpPr>
          <p:spPr bwMode="auto">
            <a:xfrm>
              <a:off x="7614138" y="2586488"/>
              <a:ext cx="834537" cy="138187"/>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900" b="1" dirty="0">
                  <a:latin typeface="Calibri" pitchFamily="34" charset="0"/>
                </a:rPr>
                <a:t>x86 Architecture</a:t>
              </a:r>
            </a:p>
          </p:txBody>
        </p:sp>
        <p:pic>
          <p:nvPicPr>
            <p:cNvPr id="58" name="Picture 96" descr="CPU Single.png"/>
            <p:cNvPicPr>
              <a:picLocks noChangeAspect="1"/>
            </p:cNvPicPr>
            <p:nvPr/>
          </p:nvPicPr>
          <p:blipFill>
            <a:blip r:embed="rId6" cstate="print"/>
            <a:srcRect/>
            <a:stretch>
              <a:fillRect/>
            </a:stretch>
          </p:blipFill>
          <p:spPr bwMode="auto">
            <a:xfrm>
              <a:off x="7262446" y="2751475"/>
              <a:ext cx="195629" cy="303174"/>
            </a:xfrm>
            <a:prstGeom prst="rect">
              <a:avLst/>
            </a:prstGeom>
            <a:noFill/>
            <a:ln w="9525">
              <a:noFill/>
              <a:miter lim="800000"/>
              <a:headEnd/>
              <a:tailEnd/>
            </a:ln>
          </p:spPr>
        </p:pic>
        <p:pic>
          <p:nvPicPr>
            <p:cNvPr id="59" name="Picture 78" descr="VM.png"/>
            <p:cNvPicPr>
              <a:picLocks noChangeAspect="1"/>
            </p:cNvPicPr>
            <p:nvPr/>
          </p:nvPicPr>
          <p:blipFill>
            <a:blip r:embed="rId7" cstate="print"/>
            <a:srcRect/>
            <a:stretch>
              <a:fillRect/>
            </a:stretch>
          </p:blipFill>
          <p:spPr bwMode="auto">
            <a:xfrm>
              <a:off x="7227277" y="1690365"/>
              <a:ext cx="402248" cy="591274"/>
            </a:xfrm>
            <a:prstGeom prst="rect">
              <a:avLst/>
            </a:prstGeom>
            <a:noFill/>
            <a:ln w="9525">
              <a:noFill/>
              <a:miter lim="800000"/>
              <a:headEnd/>
              <a:tailEnd/>
            </a:ln>
          </p:spPr>
        </p:pic>
        <p:pic>
          <p:nvPicPr>
            <p:cNvPr id="60" name="Picture 10" descr="AP_OS Single.png"/>
            <p:cNvPicPr>
              <a:picLocks noChangeAspect="1"/>
            </p:cNvPicPr>
            <p:nvPr/>
          </p:nvPicPr>
          <p:blipFill>
            <a:blip r:embed="rId8" cstate="print"/>
            <a:srcRect/>
            <a:stretch>
              <a:fillRect/>
            </a:stretch>
          </p:blipFill>
          <p:spPr bwMode="auto">
            <a:xfrm>
              <a:off x="7321062" y="1730565"/>
              <a:ext cx="219075" cy="404512"/>
            </a:xfrm>
            <a:prstGeom prst="rect">
              <a:avLst/>
            </a:prstGeom>
            <a:noFill/>
            <a:ln w="9525">
              <a:noFill/>
              <a:miter lim="800000"/>
              <a:headEnd/>
              <a:tailEnd/>
            </a:ln>
          </p:spPr>
        </p:pic>
        <p:pic>
          <p:nvPicPr>
            <p:cNvPr id="61" name="Picture 357" descr="ICON_NIC_Q308"/>
            <p:cNvPicPr>
              <a:picLocks noChangeAspect="1" noChangeArrowheads="1"/>
            </p:cNvPicPr>
            <p:nvPr/>
          </p:nvPicPr>
          <p:blipFill>
            <a:blip r:embed="rId9" cstate="print"/>
            <a:srcRect/>
            <a:stretch>
              <a:fillRect/>
            </a:stretch>
          </p:blipFill>
          <p:spPr bwMode="auto">
            <a:xfrm>
              <a:off x="7333517" y="2244789"/>
              <a:ext cx="108438" cy="97987"/>
            </a:xfrm>
            <a:prstGeom prst="rect">
              <a:avLst/>
            </a:prstGeom>
            <a:noFill/>
            <a:ln w="9525">
              <a:noFill/>
              <a:miter lim="800000"/>
              <a:headEnd/>
              <a:tailEnd/>
            </a:ln>
          </p:spPr>
        </p:pic>
        <p:pic>
          <p:nvPicPr>
            <p:cNvPr id="62" name="Picture 359" descr="ICON_Memory_Q308"/>
            <p:cNvPicPr>
              <a:picLocks noChangeAspect="1" noChangeArrowheads="1"/>
            </p:cNvPicPr>
            <p:nvPr/>
          </p:nvPicPr>
          <p:blipFill>
            <a:blip r:embed="rId10" cstate="print"/>
            <a:srcRect/>
            <a:stretch>
              <a:fillRect/>
            </a:stretch>
          </p:blipFill>
          <p:spPr bwMode="auto">
            <a:xfrm>
              <a:off x="7439025" y="2237252"/>
              <a:ext cx="90121" cy="105525"/>
            </a:xfrm>
            <a:prstGeom prst="rect">
              <a:avLst/>
            </a:prstGeom>
            <a:noFill/>
            <a:ln w="9525">
              <a:noFill/>
              <a:miter lim="800000"/>
              <a:headEnd/>
              <a:tailEnd/>
            </a:ln>
          </p:spPr>
        </p:pic>
        <p:pic>
          <p:nvPicPr>
            <p:cNvPr id="63" name="Picture 382" descr="ICON_DiscDrive_Q308"/>
            <p:cNvPicPr>
              <a:picLocks noChangeAspect="1" noChangeArrowheads="1"/>
            </p:cNvPicPr>
            <p:nvPr/>
          </p:nvPicPr>
          <p:blipFill>
            <a:blip r:embed="rId11" cstate="print"/>
            <a:srcRect/>
            <a:stretch>
              <a:fillRect/>
            </a:stretch>
          </p:blipFill>
          <p:spPr bwMode="auto">
            <a:xfrm>
              <a:off x="7544533" y="2237252"/>
              <a:ext cx="102577" cy="105525"/>
            </a:xfrm>
            <a:prstGeom prst="rect">
              <a:avLst/>
            </a:prstGeom>
            <a:noFill/>
            <a:ln w="9525">
              <a:noFill/>
              <a:miter lim="800000"/>
              <a:headEnd/>
              <a:tailEnd/>
            </a:ln>
          </p:spPr>
        </p:pic>
        <p:pic>
          <p:nvPicPr>
            <p:cNvPr id="64" name="Picture 96" descr="CPU Single.png"/>
            <p:cNvPicPr>
              <a:picLocks noChangeAspect="1"/>
            </p:cNvPicPr>
            <p:nvPr/>
          </p:nvPicPr>
          <p:blipFill>
            <a:blip r:embed="rId12" cstate="print"/>
            <a:srcRect/>
            <a:stretch>
              <a:fillRect/>
            </a:stretch>
          </p:blipFill>
          <p:spPr bwMode="auto">
            <a:xfrm>
              <a:off x="7239000" y="2225527"/>
              <a:ext cx="74002" cy="113900"/>
            </a:xfrm>
            <a:prstGeom prst="rect">
              <a:avLst/>
            </a:prstGeom>
            <a:noFill/>
            <a:ln w="9525">
              <a:noFill/>
              <a:miter lim="800000"/>
              <a:headEnd/>
              <a:tailEnd/>
            </a:ln>
          </p:spPr>
        </p:pic>
        <p:grpSp>
          <p:nvGrpSpPr>
            <p:cNvPr id="65" name="Group 62"/>
            <p:cNvGrpSpPr>
              <a:grpSpLocks/>
            </p:cNvGrpSpPr>
            <p:nvPr/>
          </p:nvGrpSpPr>
          <p:grpSpPr bwMode="auto">
            <a:xfrm>
              <a:off x="7800975" y="1692878"/>
              <a:ext cx="419833" cy="652411"/>
              <a:chOff x="4099" y="1940"/>
              <a:chExt cx="573" cy="779"/>
            </a:xfrm>
          </p:grpSpPr>
          <p:pic>
            <p:nvPicPr>
              <p:cNvPr id="73" name="Picture 78" descr="VM.png"/>
              <p:cNvPicPr>
                <a:picLocks noChangeAspect="1"/>
              </p:cNvPicPr>
              <p:nvPr/>
            </p:nvPicPr>
            <p:blipFill>
              <a:blip r:embed="rId7" cstate="print"/>
              <a:srcRect/>
              <a:stretch>
                <a:fillRect/>
              </a:stretch>
            </p:blipFill>
            <p:spPr bwMode="auto">
              <a:xfrm>
                <a:off x="4099" y="1940"/>
                <a:ext cx="549" cy="706"/>
              </a:xfrm>
              <a:prstGeom prst="rect">
                <a:avLst/>
              </a:prstGeom>
              <a:noFill/>
              <a:ln w="9525">
                <a:noFill/>
                <a:miter lim="800000"/>
                <a:headEnd/>
                <a:tailEnd/>
              </a:ln>
            </p:spPr>
          </p:pic>
          <p:pic>
            <p:nvPicPr>
              <p:cNvPr id="74" name="Picture 10" descr="AP_OS Single.png"/>
              <p:cNvPicPr>
                <a:picLocks noChangeAspect="1"/>
              </p:cNvPicPr>
              <p:nvPr/>
            </p:nvPicPr>
            <p:blipFill>
              <a:blip r:embed="rId8" cstate="print"/>
              <a:srcRect/>
              <a:stretch>
                <a:fillRect/>
              </a:stretch>
            </p:blipFill>
            <p:spPr bwMode="auto">
              <a:xfrm>
                <a:off x="4227" y="1988"/>
                <a:ext cx="299" cy="483"/>
              </a:xfrm>
              <a:prstGeom prst="rect">
                <a:avLst/>
              </a:prstGeom>
              <a:noFill/>
              <a:ln w="9525">
                <a:noFill/>
                <a:miter lim="800000"/>
                <a:headEnd/>
                <a:tailEnd/>
              </a:ln>
            </p:spPr>
          </p:pic>
          <p:pic>
            <p:nvPicPr>
              <p:cNvPr id="75" name="Picture 357" descr="ICON_NIC_Q308"/>
              <p:cNvPicPr>
                <a:picLocks noChangeAspect="1" noChangeArrowheads="1"/>
              </p:cNvPicPr>
              <p:nvPr/>
            </p:nvPicPr>
            <p:blipFill>
              <a:blip r:embed="rId9" cstate="print"/>
              <a:srcRect/>
              <a:stretch>
                <a:fillRect/>
              </a:stretch>
            </p:blipFill>
            <p:spPr bwMode="auto">
              <a:xfrm>
                <a:off x="4244" y="2602"/>
                <a:ext cx="148" cy="117"/>
              </a:xfrm>
              <a:prstGeom prst="rect">
                <a:avLst/>
              </a:prstGeom>
              <a:noFill/>
              <a:ln w="9525">
                <a:noFill/>
                <a:miter lim="800000"/>
                <a:headEnd/>
                <a:tailEnd/>
              </a:ln>
            </p:spPr>
          </p:pic>
          <p:pic>
            <p:nvPicPr>
              <p:cNvPr id="76" name="Picture 359" descr="ICON_Memory_Q308"/>
              <p:cNvPicPr>
                <a:picLocks noChangeAspect="1" noChangeArrowheads="1"/>
              </p:cNvPicPr>
              <p:nvPr/>
            </p:nvPicPr>
            <p:blipFill>
              <a:blip r:embed="rId10" cstate="print"/>
              <a:srcRect/>
              <a:stretch>
                <a:fillRect/>
              </a:stretch>
            </p:blipFill>
            <p:spPr bwMode="auto">
              <a:xfrm>
                <a:off x="4388" y="2593"/>
                <a:ext cx="123" cy="126"/>
              </a:xfrm>
              <a:prstGeom prst="rect">
                <a:avLst/>
              </a:prstGeom>
              <a:noFill/>
              <a:ln w="9525">
                <a:noFill/>
                <a:miter lim="800000"/>
                <a:headEnd/>
                <a:tailEnd/>
              </a:ln>
            </p:spPr>
          </p:pic>
          <p:pic>
            <p:nvPicPr>
              <p:cNvPr id="77" name="Picture 382" descr="ICON_DiscDrive_Q308"/>
              <p:cNvPicPr>
                <a:picLocks noChangeAspect="1" noChangeArrowheads="1"/>
              </p:cNvPicPr>
              <p:nvPr/>
            </p:nvPicPr>
            <p:blipFill>
              <a:blip r:embed="rId11" cstate="print"/>
              <a:srcRect/>
              <a:stretch>
                <a:fillRect/>
              </a:stretch>
            </p:blipFill>
            <p:spPr bwMode="auto">
              <a:xfrm>
                <a:off x="4532" y="2593"/>
                <a:ext cx="140" cy="126"/>
              </a:xfrm>
              <a:prstGeom prst="rect">
                <a:avLst/>
              </a:prstGeom>
              <a:noFill/>
              <a:ln w="9525">
                <a:noFill/>
                <a:miter lim="800000"/>
                <a:headEnd/>
                <a:tailEnd/>
              </a:ln>
            </p:spPr>
          </p:pic>
          <p:pic>
            <p:nvPicPr>
              <p:cNvPr id="78" name="Picture 96" descr="CPU Single.png"/>
              <p:cNvPicPr>
                <a:picLocks noChangeAspect="1"/>
              </p:cNvPicPr>
              <p:nvPr/>
            </p:nvPicPr>
            <p:blipFill>
              <a:blip r:embed="rId12" cstate="print"/>
              <a:srcRect/>
              <a:stretch>
                <a:fillRect/>
              </a:stretch>
            </p:blipFill>
            <p:spPr bwMode="auto">
              <a:xfrm>
                <a:off x="4115" y="2579"/>
                <a:ext cx="101" cy="136"/>
              </a:xfrm>
              <a:prstGeom prst="rect">
                <a:avLst/>
              </a:prstGeom>
              <a:noFill/>
              <a:ln w="9525">
                <a:noFill/>
                <a:miter lim="800000"/>
                <a:headEnd/>
                <a:tailEnd/>
              </a:ln>
            </p:spPr>
          </p:pic>
        </p:grpSp>
        <p:grpSp>
          <p:nvGrpSpPr>
            <p:cNvPr id="66" name="Group 63"/>
            <p:cNvGrpSpPr>
              <a:grpSpLocks/>
            </p:cNvGrpSpPr>
            <p:nvPr/>
          </p:nvGrpSpPr>
          <p:grpSpPr bwMode="auto">
            <a:xfrm>
              <a:off x="8378337" y="1692878"/>
              <a:ext cx="419833" cy="652411"/>
              <a:chOff x="4939" y="1940"/>
              <a:chExt cx="573" cy="779"/>
            </a:xfrm>
          </p:grpSpPr>
          <p:pic>
            <p:nvPicPr>
              <p:cNvPr id="67" name="Picture 78" descr="VM.png"/>
              <p:cNvPicPr>
                <a:picLocks noChangeAspect="1"/>
              </p:cNvPicPr>
              <p:nvPr/>
            </p:nvPicPr>
            <p:blipFill>
              <a:blip r:embed="rId7" cstate="print"/>
              <a:srcRect/>
              <a:stretch>
                <a:fillRect/>
              </a:stretch>
            </p:blipFill>
            <p:spPr bwMode="auto">
              <a:xfrm>
                <a:off x="4939" y="1940"/>
                <a:ext cx="549" cy="706"/>
              </a:xfrm>
              <a:prstGeom prst="rect">
                <a:avLst/>
              </a:prstGeom>
              <a:noFill/>
              <a:ln w="9525">
                <a:noFill/>
                <a:miter lim="800000"/>
                <a:headEnd/>
                <a:tailEnd/>
              </a:ln>
            </p:spPr>
          </p:pic>
          <p:pic>
            <p:nvPicPr>
              <p:cNvPr id="68" name="Picture 10" descr="AP_OS Single.png"/>
              <p:cNvPicPr>
                <a:picLocks noChangeAspect="1"/>
              </p:cNvPicPr>
              <p:nvPr/>
            </p:nvPicPr>
            <p:blipFill>
              <a:blip r:embed="rId8" cstate="print"/>
              <a:srcRect/>
              <a:stretch>
                <a:fillRect/>
              </a:stretch>
            </p:blipFill>
            <p:spPr bwMode="auto">
              <a:xfrm>
                <a:off x="5067" y="1988"/>
                <a:ext cx="299" cy="483"/>
              </a:xfrm>
              <a:prstGeom prst="rect">
                <a:avLst/>
              </a:prstGeom>
              <a:noFill/>
              <a:ln w="9525">
                <a:noFill/>
                <a:miter lim="800000"/>
                <a:headEnd/>
                <a:tailEnd/>
              </a:ln>
            </p:spPr>
          </p:pic>
          <p:pic>
            <p:nvPicPr>
              <p:cNvPr id="69" name="Picture 357" descr="ICON_NIC_Q308"/>
              <p:cNvPicPr>
                <a:picLocks noChangeAspect="1" noChangeArrowheads="1"/>
              </p:cNvPicPr>
              <p:nvPr/>
            </p:nvPicPr>
            <p:blipFill>
              <a:blip r:embed="rId9" cstate="print"/>
              <a:srcRect/>
              <a:stretch>
                <a:fillRect/>
              </a:stretch>
            </p:blipFill>
            <p:spPr bwMode="auto">
              <a:xfrm>
                <a:off x="5084" y="2602"/>
                <a:ext cx="148" cy="117"/>
              </a:xfrm>
              <a:prstGeom prst="rect">
                <a:avLst/>
              </a:prstGeom>
              <a:noFill/>
              <a:ln w="9525">
                <a:noFill/>
                <a:miter lim="800000"/>
                <a:headEnd/>
                <a:tailEnd/>
              </a:ln>
            </p:spPr>
          </p:pic>
          <p:pic>
            <p:nvPicPr>
              <p:cNvPr id="70" name="Picture 359" descr="ICON_Memory_Q308"/>
              <p:cNvPicPr>
                <a:picLocks noChangeAspect="1" noChangeArrowheads="1"/>
              </p:cNvPicPr>
              <p:nvPr/>
            </p:nvPicPr>
            <p:blipFill>
              <a:blip r:embed="rId10" cstate="print"/>
              <a:srcRect/>
              <a:stretch>
                <a:fillRect/>
              </a:stretch>
            </p:blipFill>
            <p:spPr bwMode="auto">
              <a:xfrm>
                <a:off x="5228" y="2593"/>
                <a:ext cx="123" cy="126"/>
              </a:xfrm>
              <a:prstGeom prst="rect">
                <a:avLst/>
              </a:prstGeom>
              <a:noFill/>
              <a:ln w="9525">
                <a:noFill/>
                <a:miter lim="800000"/>
                <a:headEnd/>
                <a:tailEnd/>
              </a:ln>
            </p:spPr>
          </p:pic>
          <p:pic>
            <p:nvPicPr>
              <p:cNvPr id="71" name="Picture 382" descr="ICON_DiscDrive_Q308"/>
              <p:cNvPicPr>
                <a:picLocks noChangeAspect="1" noChangeArrowheads="1"/>
              </p:cNvPicPr>
              <p:nvPr/>
            </p:nvPicPr>
            <p:blipFill>
              <a:blip r:embed="rId11" cstate="print"/>
              <a:srcRect/>
              <a:stretch>
                <a:fillRect/>
              </a:stretch>
            </p:blipFill>
            <p:spPr bwMode="auto">
              <a:xfrm>
                <a:off x="5372" y="2593"/>
                <a:ext cx="140" cy="126"/>
              </a:xfrm>
              <a:prstGeom prst="rect">
                <a:avLst/>
              </a:prstGeom>
              <a:noFill/>
              <a:ln w="9525">
                <a:noFill/>
                <a:miter lim="800000"/>
                <a:headEnd/>
                <a:tailEnd/>
              </a:ln>
            </p:spPr>
          </p:pic>
          <p:pic>
            <p:nvPicPr>
              <p:cNvPr id="72" name="Picture 96" descr="CPU Single.png"/>
              <p:cNvPicPr>
                <a:picLocks noChangeAspect="1"/>
              </p:cNvPicPr>
              <p:nvPr/>
            </p:nvPicPr>
            <p:blipFill>
              <a:blip r:embed="rId12" cstate="print"/>
              <a:srcRect/>
              <a:stretch>
                <a:fillRect/>
              </a:stretch>
            </p:blipFill>
            <p:spPr bwMode="auto">
              <a:xfrm>
                <a:off x="4955" y="2579"/>
                <a:ext cx="101" cy="136"/>
              </a:xfrm>
              <a:prstGeom prst="rect">
                <a:avLst/>
              </a:prstGeom>
              <a:noFill/>
              <a:ln w="9525">
                <a:noFill/>
                <a:miter lim="800000"/>
                <a:headEnd/>
                <a:tailEnd/>
              </a:ln>
            </p:spPr>
          </p:pic>
        </p:grpSp>
        <p:sp>
          <p:nvSpPr>
            <p:cNvPr id="113" name="TextBox 112"/>
            <p:cNvSpPr txBox="1"/>
            <p:nvPr/>
          </p:nvSpPr>
          <p:spPr>
            <a:xfrm>
              <a:off x="7509761" y="1338589"/>
              <a:ext cx="912429" cy="261610"/>
            </a:xfrm>
            <a:prstGeom prst="rect">
              <a:avLst/>
            </a:prstGeom>
            <a:noFill/>
          </p:spPr>
          <p:txBody>
            <a:bodyPr wrap="none" rtlCol="0">
              <a:spAutoFit/>
            </a:bodyPr>
            <a:lstStyle/>
            <a:p>
              <a:r>
                <a:rPr lang="en-US" sz="1100" dirty="0" smtClean="0">
                  <a:latin typeface="Calibri" pitchFamily="34" charset="0"/>
                </a:rPr>
                <a:t>VMware ESX</a:t>
              </a:r>
              <a:endParaRPr lang="en-US" sz="1100" dirty="0">
                <a:latin typeface="Calibri" pitchFamily="34" charset="0"/>
              </a:endParaRPr>
            </a:p>
          </p:txBody>
        </p:sp>
        <p:sp>
          <p:nvSpPr>
            <p:cNvPr id="115" name="Rounded Rectangle 114"/>
            <p:cNvSpPr/>
            <p:nvPr/>
          </p:nvSpPr>
          <p:spPr>
            <a:xfrm>
              <a:off x="5775960" y="3349486"/>
              <a:ext cx="777240" cy="7653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Calibri" pitchFamily="34" charset="0"/>
                </a:rPr>
                <a:t>VMware Converter Center</a:t>
              </a:r>
              <a:endParaRPr lang="en-US" sz="1000" dirty="0">
                <a:latin typeface="Calibri" pitchFamily="34" charset="0"/>
              </a:endParaRPr>
            </a:p>
          </p:txBody>
        </p:sp>
        <p:grpSp>
          <p:nvGrpSpPr>
            <p:cNvPr id="127" name="Group 126"/>
            <p:cNvGrpSpPr/>
            <p:nvPr/>
          </p:nvGrpSpPr>
          <p:grpSpPr>
            <a:xfrm>
              <a:off x="4648200" y="1631130"/>
              <a:ext cx="681597" cy="1444679"/>
              <a:chOff x="657410" y="448237"/>
              <a:chExt cx="1135995" cy="1954566"/>
            </a:xfrm>
          </p:grpSpPr>
          <p:pic>
            <p:nvPicPr>
              <p:cNvPr id="116" name="Picture 12" descr="Host.png"/>
              <p:cNvPicPr>
                <a:picLocks noChangeAspect="1"/>
              </p:cNvPicPr>
              <p:nvPr/>
            </p:nvPicPr>
            <p:blipFill>
              <a:blip r:embed="rId13" cstate="print"/>
              <a:srcRect/>
              <a:stretch>
                <a:fillRect/>
              </a:stretch>
            </p:blipFill>
            <p:spPr bwMode="auto">
              <a:xfrm>
                <a:off x="838200" y="448237"/>
                <a:ext cx="838200" cy="1331913"/>
              </a:xfrm>
              <a:prstGeom prst="rect">
                <a:avLst/>
              </a:prstGeom>
              <a:noFill/>
              <a:ln w="9525">
                <a:noFill/>
                <a:miter lim="800000"/>
                <a:headEnd/>
                <a:tailEnd/>
              </a:ln>
            </p:spPr>
          </p:pic>
          <p:sp>
            <p:nvSpPr>
              <p:cNvPr id="123" name="TextBox 122"/>
              <p:cNvSpPr txBox="1"/>
              <p:nvPr/>
            </p:nvSpPr>
            <p:spPr>
              <a:xfrm>
                <a:off x="657410" y="1819838"/>
                <a:ext cx="1135995" cy="582965"/>
              </a:xfrm>
              <a:prstGeom prst="rect">
                <a:avLst/>
              </a:prstGeom>
              <a:noFill/>
            </p:spPr>
            <p:txBody>
              <a:bodyPr wrap="none" rtlCol="0">
                <a:spAutoFit/>
              </a:bodyPr>
              <a:lstStyle/>
              <a:p>
                <a:r>
                  <a:rPr lang="en-US" sz="1100" dirty="0" smtClean="0">
                    <a:latin typeface="Calibri" pitchFamily="34" charset="0"/>
                  </a:rPr>
                  <a:t>Physical</a:t>
                </a:r>
              </a:p>
              <a:p>
                <a:r>
                  <a:rPr lang="en-US" sz="1100" dirty="0" smtClean="0">
                    <a:latin typeface="Calibri" pitchFamily="34" charset="0"/>
                  </a:rPr>
                  <a:t>Machine</a:t>
                </a:r>
                <a:endParaRPr lang="en-US" sz="1100" dirty="0">
                  <a:latin typeface="Calibri" pitchFamily="34" charset="0"/>
                </a:endParaRPr>
              </a:p>
            </p:txBody>
          </p:sp>
        </p:grpSp>
        <p:grpSp>
          <p:nvGrpSpPr>
            <p:cNvPr id="126" name="Group 125"/>
            <p:cNvGrpSpPr/>
            <p:nvPr/>
          </p:nvGrpSpPr>
          <p:grpSpPr>
            <a:xfrm>
              <a:off x="4421343" y="4536457"/>
              <a:ext cx="1055096" cy="1128313"/>
              <a:chOff x="444045" y="4324931"/>
              <a:chExt cx="1658595" cy="1688627"/>
            </a:xfrm>
          </p:grpSpPr>
          <p:grpSp>
            <p:nvGrpSpPr>
              <p:cNvPr id="119" name="Group 118"/>
              <p:cNvGrpSpPr/>
              <p:nvPr/>
            </p:nvGrpSpPr>
            <p:grpSpPr>
              <a:xfrm>
                <a:off x="914400" y="4324931"/>
                <a:ext cx="762000" cy="1066799"/>
                <a:chOff x="1066800" y="3712360"/>
                <a:chExt cx="473765" cy="609599"/>
              </a:xfrm>
            </p:grpSpPr>
            <p:pic>
              <p:nvPicPr>
                <p:cNvPr id="117" name="Picture 116" descr="VM.png"/>
                <p:cNvPicPr>
                  <a:picLocks noChangeAspect="1"/>
                </p:cNvPicPr>
                <p:nvPr/>
              </p:nvPicPr>
              <p:blipFill>
                <a:blip r:embed="rId7" cstate="print"/>
                <a:stretch>
                  <a:fillRect/>
                </a:stretch>
              </p:blipFill>
              <p:spPr>
                <a:xfrm>
                  <a:off x="1066800" y="3712360"/>
                  <a:ext cx="473765" cy="609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8" name="Picture 32" descr="AP_OS Single.png"/>
                <p:cNvPicPr>
                  <a:picLocks noChangeAspect="1"/>
                </p:cNvPicPr>
                <p:nvPr/>
              </p:nvPicPr>
              <p:blipFill>
                <a:blip r:embed="rId8" cstate="print"/>
                <a:srcRect/>
                <a:stretch>
                  <a:fillRect/>
                </a:stretch>
              </p:blipFill>
              <p:spPr bwMode="auto">
                <a:xfrm>
                  <a:off x="1173853" y="3759867"/>
                  <a:ext cx="263525" cy="427037"/>
                </a:xfrm>
                <a:prstGeom prst="rect">
                  <a:avLst/>
                </a:prstGeom>
                <a:noFill/>
                <a:ln w="9525">
                  <a:noFill/>
                  <a:miter lim="800000"/>
                  <a:headEnd/>
                  <a:tailEnd/>
                </a:ln>
              </p:spPr>
            </p:pic>
          </p:grpSp>
          <p:sp>
            <p:nvSpPr>
              <p:cNvPr id="124" name="TextBox 123"/>
              <p:cNvSpPr txBox="1"/>
              <p:nvPr/>
            </p:nvSpPr>
            <p:spPr>
              <a:xfrm>
                <a:off x="444045" y="5391726"/>
                <a:ext cx="1658595" cy="621832"/>
              </a:xfrm>
              <a:prstGeom prst="rect">
                <a:avLst/>
              </a:prstGeom>
              <a:noFill/>
            </p:spPr>
            <p:txBody>
              <a:bodyPr wrap="none" rtlCol="0">
                <a:spAutoFit/>
              </a:bodyPr>
              <a:lstStyle/>
              <a:p>
                <a:pPr algn="ctr"/>
                <a:r>
                  <a:rPr lang="en-US" sz="1050" dirty="0" smtClean="0">
                    <a:latin typeface="Calibri" pitchFamily="34" charset="0"/>
                  </a:rPr>
                  <a:t>Third-party</a:t>
                </a:r>
              </a:p>
              <a:p>
                <a:pPr algn="ctr"/>
                <a:r>
                  <a:rPr lang="en-US" sz="1050" dirty="0" smtClean="0">
                    <a:latin typeface="Calibri" pitchFamily="34" charset="0"/>
                  </a:rPr>
                  <a:t>Virtual Machine</a:t>
                </a:r>
                <a:endParaRPr lang="en-US" sz="1050" dirty="0">
                  <a:latin typeface="Calibri" pitchFamily="34" charset="0"/>
                </a:endParaRPr>
              </a:p>
            </p:txBody>
          </p:sp>
        </p:grpSp>
        <p:sp>
          <p:nvSpPr>
            <p:cNvPr id="131" name="Rounded Rectangle 130"/>
            <p:cNvSpPr/>
            <p:nvPr/>
          </p:nvSpPr>
          <p:spPr>
            <a:xfrm>
              <a:off x="7413810" y="1292087"/>
              <a:ext cx="1264920" cy="228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latin typeface="Calibri" pitchFamily="34" charset="0"/>
                </a:rPr>
                <a:t>VMware Products</a:t>
              </a:r>
              <a:endParaRPr lang="en-US" sz="1000" b="1" dirty="0">
                <a:latin typeface="Calibri" pitchFamily="34" charset="0"/>
              </a:endParaRPr>
            </a:p>
          </p:txBody>
        </p:sp>
        <p:sp>
          <p:nvSpPr>
            <p:cNvPr id="132" name="Rounded Rectangle 131"/>
            <p:cNvSpPr/>
            <p:nvPr/>
          </p:nvSpPr>
          <p:spPr>
            <a:xfrm>
              <a:off x="4480560" y="1295400"/>
              <a:ext cx="1005840" cy="2252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latin typeface="Calibri" pitchFamily="34" charset="0"/>
                </a:rPr>
                <a:t>Source</a:t>
              </a:r>
              <a:endParaRPr lang="en-US" sz="1200" b="1" dirty="0">
                <a:latin typeface="Calibri" pitchFamily="34" charset="0"/>
              </a:endParaRPr>
            </a:p>
          </p:txBody>
        </p:sp>
        <p:sp>
          <p:nvSpPr>
            <p:cNvPr id="133" name="Right Arrow 132"/>
            <p:cNvSpPr/>
            <p:nvPr/>
          </p:nvSpPr>
          <p:spPr>
            <a:xfrm rot="2761264">
              <a:off x="5229022" y="2978991"/>
              <a:ext cx="719531" cy="22559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latin typeface="Calibri" pitchFamily="34" charset="0"/>
              </a:endParaRPr>
            </a:p>
          </p:txBody>
        </p:sp>
        <p:sp>
          <p:nvSpPr>
            <p:cNvPr id="135" name="Right Arrow 134"/>
            <p:cNvSpPr/>
            <p:nvPr/>
          </p:nvSpPr>
          <p:spPr>
            <a:xfrm rot="18942146">
              <a:off x="5156288" y="4222087"/>
              <a:ext cx="715695" cy="25983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latin typeface="Calibri" pitchFamily="34" charset="0"/>
              </a:endParaRPr>
            </a:p>
          </p:txBody>
        </p:sp>
        <p:sp>
          <p:nvSpPr>
            <p:cNvPr id="136" name="Right Arrow 135"/>
            <p:cNvSpPr/>
            <p:nvPr/>
          </p:nvSpPr>
          <p:spPr>
            <a:xfrm rot="19048607">
              <a:off x="6487706" y="3051607"/>
              <a:ext cx="598484" cy="22528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latin typeface="Calibri" pitchFamily="34" charset="0"/>
              </a:endParaRPr>
            </a:p>
          </p:txBody>
        </p:sp>
        <p:sp>
          <p:nvSpPr>
            <p:cNvPr id="137" name="Right Arrow 136"/>
            <p:cNvSpPr/>
            <p:nvPr/>
          </p:nvSpPr>
          <p:spPr>
            <a:xfrm rot="2847270">
              <a:off x="6500219" y="4181551"/>
              <a:ext cx="579094" cy="22528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latin typeface="Calibri" pitchFamily="34" charset="0"/>
              </a:endParaRPr>
            </a:p>
          </p:txBody>
        </p:sp>
        <p:sp>
          <p:nvSpPr>
            <p:cNvPr id="142" name="Rounded Rectangle 141"/>
            <p:cNvSpPr/>
            <p:nvPr/>
          </p:nvSpPr>
          <p:spPr bwMode="auto">
            <a:xfrm>
              <a:off x="7086600" y="4213328"/>
              <a:ext cx="1828800" cy="1286398"/>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800" dirty="0">
                <a:solidFill>
                  <a:schemeClr val="tx1"/>
                </a:solidFill>
                <a:latin typeface="Calibri" pitchFamily="34" charset="0"/>
              </a:endParaRPr>
            </a:p>
          </p:txBody>
        </p:sp>
        <p:pic>
          <p:nvPicPr>
            <p:cNvPr id="143" name="Picture 359" descr="ICON_Memory_Q308"/>
            <p:cNvPicPr>
              <a:picLocks noChangeAspect="1" noChangeArrowheads="1"/>
            </p:cNvPicPr>
            <p:nvPr/>
          </p:nvPicPr>
          <p:blipFill>
            <a:blip r:embed="rId3" cstate="print"/>
            <a:srcRect/>
            <a:stretch>
              <a:fillRect/>
            </a:stretch>
          </p:blipFill>
          <p:spPr bwMode="auto">
            <a:xfrm>
              <a:off x="8069140" y="5379126"/>
              <a:ext cx="320919" cy="266325"/>
            </a:xfrm>
            <a:prstGeom prst="rect">
              <a:avLst/>
            </a:prstGeom>
            <a:noFill/>
            <a:ln w="9525">
              <a:noFill/>
              <a:miter lim="800000"/>
              <a:headEnd/>
              <a:tailEnd/>
            </a:ln>
          </p:spPr>
        </p:pic>
        <p:sp>
          <p:nvSpPr>
            <p:cNvPr id="144" name="Text Box 341"/>
            <p:cNvSpPr txBox="1">
              <a:spLocks noChangeArrowheads="1"/>
            </p:cNvSpPr>
            <p:nvPr/>
          </p:nvSpPr>
          <p:spPr bwMode="auto">
            <a:xfrm>
              <a:off x="7162800" y="5728363"/>
              <a:ext cx="561975" cy="215237"/>
            </a:xfrm>
            <a:prstGeom prst="rect">
              <a:avLst/>
            </a:prstGeom>
            <a:noFill/>
            <a:ln w="9525">
              <a:noFill/>
              <a:miter lim="800000"/>
              <a:headEnd/>
              <a:tailEnd/>
            </a:ln>
          </p:spPr>
          <p:txBody>
            <a:bodyPr wrap="square">
              <a:spAutoFit/>
            </a:bodyPr>
            <a:lstStyle/>
            <a:p>
              <a:r>
                <a:rPr lang="en-US" sz="800" b="1" dirty="0">
                  <a:latin typeface="Calibri" pitchFamily="34" charset="0"/>
                </a:rPr>
                <a:t> CPU</a:t>
              </a:r>
            </a:p>
          </p:txBody>
        </p:sp>
        <p:sp>
          <p:nvSpPr>
            <p:cNvPr id="145" name="Text Box 341"/>
            <p:cNvSpPr txBox="1">
              <a:spLocks noChangeArrowheads="1"/>
            </p:cNvSpPr>
            <p:nvPr/>
          </p:nvSpPr>
          <p:spPr bwMode="auto">
            <a:xfrm>
              <a:off x="7953375" y="5728156"/>
              <a:ext cx="581025" cy="215444"/>
            </a:xfrm>
            <a:prstGeom prst="rect">
              <a:avLst/>
            </a:prstGeom>
            <a:noFill/>
            <a:ln w="9525">
              <a:noFill/>
              <a:miter lim="800000"/>
              <a:headEnd/>
              <a:tailEnd/>
            </a:ln>
          </p:spPr>
          <p:txBody>
            <a:bodyPr wrap="square">
              <a:spAutoFit/>
            </a:bodyPr>
            <a:lstStyle/>
            <a:p>
              <a:r>
                <a:rPr lang="en-US" sz="800" b="1" dirty="0">
                  <a:latin typeface="Calibri" pitchFamily="34" charset="0"/>
                </a:rPr>
                <a:t> Memory</a:t>
              </a:r>
            </a:p>
          </p:txBody>
        </p:sp>
        <p:sp>
          <p:nvSpPr>
            <p:cNvPr id="146" name="Rounded Rectangle 19"/>
            <p:cNvSpPr/>
            <p:nvPr/>
          </p:nvSpPr>
          <p:spPr bwMode="auto">
            <a:xfrm>
              <a:off x="7121769" y="4928552"/>
              <a:ext cx="1758462" cy="189275"/>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800" dirty="0">
                <a:solidFill>
                  <a:schemeClr val="tx1"/>
                </a:solidFill>
                <a:latin typeface="Calibri" pitchFamily="34" charset="0"/>
              </a:endParaRPr>
            </a:p>
          </p:txBody>
        </p:sp>
        <p:pic>
          <p:nvPicPr>
            <p:cNvPr id="147" name="Picture 359" descr="ICON_Memory_Q308"/>
            <p:cNvPicPr>
              <a:picLocks noChangeAspect="1" noChangeArrowheads="1"/>
            </p:cNvPicPr>
            <p:nvPr/>
          </p:nvPicPr>
          <p:blipFill>
            <a:blip r:embed="rId3" cstate="print"/>
            <a:srcRect/>
            <a:stretch>
              <a:fillRect/>
            </a:stretch>
          </p:blipFill>
          <p:spPr bwMode="auto">
            <a:xfrm>
              <a:off x="7989277" y="5379126"/>
              <a:ext cx="320919" cy="266325"/>
            </a:xfrm>
            <a:prstGeom prst="rect">
              <a:avLst/>
            </a:prstGeom>
            <a:noFill/>
            <a:ln w="9525">
              <a:noFill/>
              <a:miter lim="800000"/>
              <a:headEnd/>
              <a:tailEnd/>
            </a:ln>
          </p:spPr>
        </p:pic>
        <p:pic>
          <p:nvPicPr>
            <p:cNvPr id="148" name="Picture 357" descr="ICON_NIC_Q308"/>
            <p:cNvPicPr>
              <a:picLocks noChangeAspect="1" noChangeArrowheads="1"/>
            </p:cNvPicPr>
            <p:nvPr/>
          </p:nvPicPr>
          <p:blipFill>
            <a:blip r:embed="rId4" cstate="print"/>
            <a:srcRect/>
            <a:stretch>
              <a:fillRect/>
            </a:stretch>
          </p:blipFill>
          <p:spPr bwMode="auto">
            <a:xfrm>
              <a:off x="7593623" y="5340601"/>
              <a:ext cx="331910" cy="301499"/>
            </a:xfrm>
            <a:prstGeom prst="rect">
              <a:avLst/>
            </a:prstGeom>
            <a:noFill/>
            <a:ln w="9525">
              <a:noFill/>
              <a:miter lim="800000"/>
              <a:headEnd/>
              <a:tailEnd/>
            </a:ln>
          </p:spPr>
        </p:pic>
        <p:pic>
          <p:nvPicPr>
            <p:cNvPr id="149" name="Picture 382" descr="ICON_DiscDrive_Q308"/>
            <p:cNvPicPr>
              <a:picLocks noChangeAspect="1" noChangeArrowheads="1"/>
            </p:cNvPicPr>
            <p:nvPr/>
          </p:nvPicPr>
          <p:blipFill>
            <a:blip r:embed="rId5" cstate="print"/>
            <a:srcRect/>
            <a:stretch>
              <a:fillRect/>
            </a:stretch>
          </p:blipFill>
          <p:spPr bwMode="auto">
            <a:xfrm>
              <a:off x="8455269" y="5359026"/>
              <a:ext cx="321652" cy="247900"/>
            </a:xfrm>
            <a:prstGeom prst="rect">
              <a:avLst/>
            </a:prstGeom>
            <a:noFill/>
            <a:ln w="9525">
              <a:noFill/>
              <a:miter lim="800000"/>
              <a:headEnd/>
              <a:tailEnd/>
            </a:ln>
          </p:spPr>
        </p:pic>
        <p:sp>
          <p:nvSpPr>
            <p:cNvPr id="150" name="Text Box 341"/>
            <p:cNvSpPr txBox="1">
              <a:spLocks noChangeArrowheads="1"/>
            </p:cNvSpPr>
            <p:nvPr/>
          </p:nvSpPr>
          <p:spPr bwMode="auto">
            <a:xfrm>
              <a:off x="7564315" y="5605251"/>
              <a:ext cx="512885" cy="338349"/>
            </a:xfrm>
            <a:prstGeom prst="rect">
              <a:avLst/>
            </a:prstGeom>
            <a:noFill/>
            <a:ln w="9525">
              <a:noFill/>
              <a:miter lim="800000"/>
              <a:headEnd/>
              <a:tailEnd/>
            </a:ln>
          </p:spPr>
          <p:txBody>
            <a:bodyPr wrap="square">
              <a:spAutoFit/>
            </a:bodyPr>
            <a:lstStyle/>
            <a:p>
              <a:r>
                <a:rPr lang="en-US" sz="800" b="1" dirty="0">
                  <a:latin typeface="Calibri" pitchFamily="34" charset="0"/>
                </a:rPr>
                <a:t>NIC Card</a:t>
              </a:r>
            </a:p>
          </p:txBody>
        </p:sp>
        <p:sp>
          <p:nvSpPr>
            <p:cNvPr id="151" name="Text Box 341"/>
            <p:cNvSpPr txBox="1">
              <a:spLocks noChangeArrowheads="1"/>
            </p:cNvSpPr>
            <p:nvPr/>
          </p:nvSpPr>
          <p:spPr bwMode="auto">
            <a:xfrm>
              <a:off x="8458200" y="5605251"/>
              <a:ext cx="457200" cy="338349"/>
            </a:xfrm>
            <a:prstGeom prst="rect">
              <a:avLst/>
            </a:prstGeom>
            <a:noFill/>
            <a:ln w="9525">
              <a:noFill/>
              <a:miter lim="800000"/>
              <a:headEnd/>
              <a:tailEnd/>
            </a:ln>
          </p:spPr>
          <p:txBody>
            <a:bodyPr wrap="square">
              <a:spAutoFit/>
            </a:bodyPr>
            <a:lstStyle/>
            <a:p>
              <a:r>
                <a:rPr lang="en-US" sz="800" b="1" dirty="0" smtClean="0">
                  <a:latin typeface="Calibri" pitchFamily="34" charset="0"/>
                </a:rPr>
                <a:t>Hard</a:t>
              </a:r>
            </a:p>
            <a:p>
              <a:r>
                <a:rPr lang="en-US" sz="800" b="1" dirty="0" smtClean="0">
                  <a:latin typeface="Calibri" pitchFamily="34" charset="0"/>
                </a:rPr>
                <a:t>Disk</a:t>
              </a:r>
              <a:endParaRPr lang="en-US" sz="800" b="1" dirty="0">
                <a:latin typeface="Calibri" pitchFamily="34" charset="0"/>
              </a:endParaRPr>
            </a:p>
          </p:txBody>
        </p:sp>
        <p:sp>
          <p:nvSpPr>
            <p:cNvPr id="152" name="Text Box 64"/>
            <p:cNvSpPr txBox="1">
              <a:spLocks noChangeArrowheads="1"/>
            </p:cNvSpPr>
            <p:nvPr/>
          </p:nvSpPr>
          <p:spPr bwMode="auto">
            <a:xfrm>
              <a:off x="7496908" y="4967077"/>
              <a:ext cx="979610" cy="138187"/>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900" b="1" dirty="0" smtClean="0">
                  <a:solidFill>
                    <a:schemeClr val="bg1"/>
                  </a:solidFill>
                  <a:latin typeface="Calibri" pitchFamily="34" charset="0"/>
                </a:rPr>
                <a:t>Hypervisor</a:t>
              </a:r>
              <a:endParaRPr lang="en-US" sz="900" b="1" dirty="0">
                <a:solidFill>
                  <a:schemeClr val="bg1"/>
                </a:solidFill>
                <a:latin typeface="Calibri" pitchFamily="34" charset="0"/>
              </a:endParaRPr>
            </a:p>
          </p:txBody>
        </p:sp>
        <p:sp>
          <p:nvSpPr>
            <p:cNvPr id="153" name="Text Box 65"/>
            <p:cNvSpPr txBox="1">
              <a:spLocks noChangeArrowheads="1"/>
            </p:cNvSpPr>
            <p:nvPr/>
          </p:nvSpPr>
          <p:spPr bwMode="auto">
            <a:xfrm>
              <a:off x="7614138" y="5177289"/>
              <a:ext cx="834537" cy="138187"/>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900" b="1" dirty="0">
                  <a:latin typeface="Calibri" pitchFamily="34" charset="0"/>
                </a:rPr>
                <a:t>x86 Architecture</a:t>
              </a:r>
            </a:p>
          </p:txBody>
        </p:sp>
        <p:pic>
          <p:nvPicPr>
            <p:cNvPr id="154" name="Picture 96" descr="CPU Single.png"/>
            <p:cNvPicPr>
              <a:picLocks noChangeAspect="1"/>
            </p:cNvPicPr>
            <p:nvPr/>
          </p:nvPicPr>
          <p:blipFill>
            <a:blip r:embed="rId6" cstate="print"/>
            <a:srcRect/>
            <a:stretch>
              <a:fillRect/>
            </a:stretch>
          </p:blipFill>
          <p:spPr bwMode="auto">
            <a:xfrm>
              <a:off x="7262446" y="5342276"/>
              <a:ext cx="195629" cy="303174"/>
            </a:xfrm>
            <a:prstGeom prst="rect">
              <a:avLst/>
            </a:prstGeom>
            <a:noFill/>
            <a:ln w="9525">
              <a:noFill/>
              <a:miter lim="800000"/>
              <a:headEnd/>
              <a:tailEnd/>
            </a:ln>
          </p:spPr>
        </p:pic>
        <p:pic>
          <p:nvPicPr>
            <p:cNvPr id="155" name="Picture 78" descr="VM.png"/>
            <p:cNvPicPr>
              <a:picLocks noChangeAspect="1"/>
            </p:cNvPicPr>
            <p:nvPr/>
          </p:nvPicPr>
          <p:blipFill>
            <a:blip r:embed="rId7" cstate="print"/>
            <a:srcRect/>
            <a:stretch>
              <a:fillRect/>
            </a:stretch>
          </p:blipFill>
          <p:spPr bwMode="auto">
            <a:xfrm>
              <a:off x="7227277" y="4281165"/>
              <a:ext cx="402248" cy="591274"/>
            </a:xfrm>
            <a:prstGeom prst="rect">
              <a:avLst/>
            </a:prstGeom>
            <a:noFill/>
            <a:ln w="9525">
              <a:noFill/>
              <a:miter lim="800000"/>
              <a:headEnd/>
              <a:tailEnd/>
            </a:ln>
          </p:spPr>
        </p:pic>
        <p:pic>
          <p:nvPicPr>
            <p:cNvPr id="156" name="Picture 10" descr="AP_OS Single.png"/>
            <p:cNvPicPr>
              <a:picLocks noChangeAspect="1"/>
            </p:cNvPicPr>
            <p:nvPr/>
          </p:nvPicPr>
          <p:blipFill>
            <a:blip r:embed="rId8" cstate="print"/>
            <a:srcRect/>
            <a:stretch>
              <a:fillRect/>
            </a:stretch>
          </p:blipFill>
          <p:spPr bwMode="auto">
            <a:xfrm>
              <a:off x="7321062" y="4321365"/>
              <a:ext cx="219075" cy="404512"/>
            </a:xfrm>
            <a:prstGeom prst="rect">
              <a:avLst/>
            </a:prstGeom>
            <a:noFill/>
            <a:ln w="9525">
              <a:noFill/>
              <a:miter lim="800000"/>
              <a:headEnd/>
              <a:tailEnd/>
            </a:ln>
          </p:spPr>
        </p:pic>
        <p:pic>
          <p:nvPicPr>
            <p:cNvPr id="157" name="Picture 357" descr="ICON_NIC_Q308"/>
            <p:cNvPicPr>
              <a:picLocks noChangeAspect="1" noChangeArrowheads="1"/>
            </p:cNvPicPr>
            <p:nvPr/>
          </p:nvPicPr>
          <p:blipFill>
            <a:blip r:embed="rId9" cstate="print"/>
            <a:srcRect/>
            <a:stretch>
              <a:fillRect/>
            </a:stretch>
          </p:blipFill>
          <p:spPr bwMode="auto">
            <a:xfrm>
              <a:off x="7333517" y="4835589"/>
              <a:ext cx="108438" cy="97987"/>
            </a:xfrm>
            <a:prstGeom prst="rect">
              <a:avLst/>
            </a:prstGeom>
            <a:noFill/>
            <a:ln w="9525">
              <a:noFill/>
              <a:miter lim="800000"/>
              <a:headEnd/>
              <a:tailEnd/>
            </a:ln>
          </p:spPr>
        </p:pic>
        <p:pic>
          <p:nvPicPr>
            <p:cNvPr id="158" name="Picture 359" descr="ICON_Memory_Q308"/>
            <p:cNvPicPr>
              <a:picLocks noChangeAspect="1" noChangeArrowheads="1"/>
            </p:cNvPicPr>
            <p:nvPr/>
          </p:nvPicPr>
          <p:blipFill>
            <a:blip r:embed="rId10" cstate="print"/>
            <a:srcRect/>
            <a:stretch>
              <a:fillRect/>
            </a:stretch>
          </p:blipFill>
          <p:spPr bwMode="auto">
            <a:xfrm>
              <a:off x="7439025" y="4828052"/>
              <a:ext cx="90121" cy="105525"/>
            </a:xfrm>
            <a:prstGeom prst="rect">
              <a:avLst/>
            </a:prstGeom>
            <a:noFill/>
            <a:ln w="9525">
              <a:noFill/>
              <a:miter lim="800000"/>
              <a:headEnd/>
              <a:tailEnd/>
            </a:ln>
          </p:spPr>
        </p:pic>
        <p:pic>
          <p:nvPicPr>
            <p:cNvPr id="159" name="Picture 382" descr="ICON_DiscDrive_Q308"/>
            <p:cNvPicPr>
              <a:picLocks noChangeAspect="1" noChangeArrowheads="1"/>
            </p:cNvPicPr>
            <p:nvPr/>
          </p:nvPicPr>
          <p:blipFill>
            <a:blip r:embed="rId11" cstate="print"/>
            <a:srcRect/>
            <a:stretch>
              <a:fillRect/>
            </a:stretch>
          </p:blipFill>
          <p:spPr bwMode="auto">
            <a:xfrm>
              <a:off x="7544533" y="4828052"/>
              <a:ext cx="102577" cy="105525"/>
            </a:xfrm>
            <a:prstGeom prst="rect">
              <a:avLst/>
            </a:prstGeom>
            <a:noFill/>
            <a:ln w="9525">
              <a:noFill/>
              <a:miter lim="800000"/>
              <a:headEnd/>
              <a:tailEnd/>
            </a:ln>
          </p:spPr>
        </p:pic>
        <p:pic>
          <p:nvPicPr>
            <p:cNvPr id="160" name="Picture 96" descr="CPU Single.png"/>
            <p:cNvPicPr>
              <a:picLocks noChangeAspect="1"/>
            </p:cNvPicPr>
            <p:nvPr/>
          </p:nvPicPr>
          <p:blipFill>
            <a:blip r:embed="rId12" cstate="print"/>
            <a:srcRect/>
            <a:stretch>
              <a:fillRect/>
            </a:stretch>
          </p:blipFill>
          <p:spPr bwMode="auto">
            <a:xfrm>
              <a:off x="7239000" y="4816327"/>
              <a:ext cx="74002" cy="113900"/>
            </a:xfrm>
            <a:prstGeom prst="rect">
              <a:avLst/>
            </a:prstGeom>
            <a:noFill/>
            <a:ln w="9525">
              <a:noFill/>
              <a:miter lim="800000"/>
              <a:headEnd/>
              <a:tailEnd/>
            </a:ln>
          </p:spPr>
        </p:pic>
        <p:grpSp>
          <p:nvGrpSpPr>
            <p:cNvPr id="161" name="Group 62"/>
            <p:cNvGrpSpPr>
              <a:grpSpLocks/>
            </p:cNvGrpSpPr>
            <p:nvPr/>
          </p:nvGrpSpPr>
          <p:grpSpPr bwMode="auto">
            <a:xfrm>
              <a:off x="7800975" y="4283678"/>
              <a:ext cx="419833" cy="652411"/>
              <a:chOff x="4099" y="1940"/>
              <a:chExt cx="573" cy="779"/>
            </a:xfrm>
          </p:grpSpPr>
          <p:pic>
            <p:nvPicPr>
              <p:cNvPr id="169" name="Picture 78" descr="VM.png"/>
              <p:cNvPicPr>
                <a:picLocks noChangeAspect="1"/>
              </p:cNvPicPr>
              <p:nvPr/>
            </p:nvPicPr>
            <p:blipFill>
              <a:blip r:embed="rId7" cstate="print"/>
              <a:srcRect/>
              <a:stretch>
                <a:fillRect/>
              </a:stretch>
            </p:blipFill>
            <p:spPr bwMode="auto">
              <a:xfrm>
                <a:off x="4099" y="1940"/>
                <a:ext cx="549" cy="706"/>
              </a:xfrm>
              <a:prstGeom prst="rect">
                <a:avLst/>
              </a:prstGeom>
              <a:noFill/>
              <a:ln w="9525">
                <a:noFill/>
                <a:miter lim="800000"/>
                <a:headEnd/>
                <a:tailEnd/>
              </a:ln>
            </p:spPr>
          </p:pic>
          <p:pic>
            <p:nvPicPr>
              <p:cNvPr id="170" name="Picture 10" descr="AP_OS Single.png"/>
              <p:cNvPicPr>
                <a:picLocks noChangeAspect="1"/>
              </p:cNvPicPr>
              <p:nvPr/>
            </p:nvPicPr>
            <p:blipFill>
              <a:blip r:embed="rId8" cstate="print"/>
              <a:srcRect/>
              <a:stretch>
                <a:fillRect/>
              </a:stretch>
            </p:blipFill>
            <p:spPr bwMode="auto">
              <a:xfrm>
                <a:off x="4227" y="1988"/>
                <a:ext cx="299" cy="483"/>
              </a:xfrm>
              <a:prstGeom prst="rect">
                <a:avLst/>
              </a:prstGeom>
              <a:noFill/>
              <a:ln w="9525">
                <a:noFill/>
                <a:miter lim="800000"/>
                <a:headEnd/>
                <a:tailEnd/>
              </a:ln>
            </p:spPr>
          </p:pic>
          <p:pic>
            <p:nvPicPr>
              <p:cNvPr id="171" name="Picture 357" descr="ICON_NIC_Q308"/>
              <p:cNvPicPr>
                <a:picLocks noChangeAspect="1" noChangeArrowheads="1"/>
              </p:cNvPicPr>
              <p:nvPr/>
            </p:nvPicPr>
            <p:blipFill>
              <a:blip r:embed="rId9" cstate="print"/>
              <a:srcRect/>
              <a:stretch>
                <a:fillRect/>
              </a:stretch>
            </p:blipFill>
            <p:spPr bwMode="auto">
              <a:xfrm>
                <a:off x="4244" y="2602"/>
                <a:ext cx="148" cy="117"/>
              </a:xfrm>
              <a:prstGeom prst="rect">
                <a:avLst/>
              </a:prstGeom>
              <a:noFill/>
              <a:ln w="9525">
                <a:noFill/>
                <a:miter lim="800000"/>
                <a:headEnd/>
                <a:tailEnd/>
              </a:ln>
            </p:spPr>
          </p:pic>
          <p:pic>
            <p:nvPicPr>
              <p:cNvPr id="172" name="Picture 359" descr="ICON_Memory_Q308"/>
              <p:cNvPicPr>
                <a:picLocks noChangeAspect="1" noChangeArrowheads="1"/>
              </p:cNvPicPr>
              <p:nvPr/>
            </p:nvPicPr>
            <p:blipFill>
              <a:blip r:embed="rId10" cstate="print"/>
              <a:srcRect/>
              <a:stretch>
                <a:fillRect/>
              </a:stretch>
            </p:blipFill>
            <p:spPr bwMode="auto">
              <a:xfrm>
                <a:off x="4388" y="2593"/>
                <a:ext cx="123" cy="126"/>
              </a:xfrm>
              <a:prstGeom prst="rect">
                <a:avLst/>
              </a:prstGeom>
              <a:noFill/>
              <a:ln w="9525">
                <a:noFill/>
                <a:miter lim="800000"/>
                <a:headEnd/>
                <a:tailEnd/>
              </a:ln>
            </p:spPr>
          </p:pic>
          <p:pic>
            <p:nvPicPr>
              <p:cNvPr id="173" name="Picture 382" descr="ICON_DiscDrive_Q308"/>
              <p:cNvPicPr>
                <a:picLocks noChangeAspect="1" noChangeArrowheads="1"/>
              </p:cNvPicPr>
              <p:nvPr/>
            </p:nvPicPr>
            <p:blipFill>
              <a:blip r:embed="rId11" cstate="print"/>
              <a:srcRect/>
              <a:stretch>
                <a:fillRect/>
              </a:stretch>
            </p:blipFill>
            <p:spPr bwMode="auto">
              <a:xfrm>
                <a:off x="4532" y="2593"/>
                <a:ext cx="140" cy="126"/>
              </a:xfrm>
              <a:prstGeom prst="rect">
                <a:avLst/>
              </a:prstGeom>
              <a:noFill/>
              <a:ln w="9525">
                <a:noFill/>
                <a:miter lim="800000"/>
                <a:headEnd/>
                <a:tailEnd/>
              </a:ln>
            </p:spPr>
          </p:pic>
          <p:pic>
            <p:nvPicPr>
              <p:cNvPr id="174" name="Picture 96" descr="CPU Single.png"/>
              <p:cNvPicPr>
                <a:picLocks noChangeAspect="1"/>
              </p:cNvPicPr>
              <p:nvPr/>
            </p:nvPicPr>
            <p:blipFill>
              <a:blip r:embed="rId12" cstate="print"/>
              <a:srcRect/>
              <a:stretch>
                <a:fillRect/>
              </a:stretch>
            </p:blipFill>
            <p:spPr bwMode="auto">
              <a:xfrm>
                <a:off x="4115" y="2579"/>
                <a:ext cx="101" cy="136"/>
              </a:xfrm>
              <a:prstGeom prst="rect">
                <a:avLst/>
              </a:prstGeom>
              <a:noFill/>
              <a:ln w="9525">
                <a:noFill/>
                <a:miter lim="800000"/>
                <a:headEnd/>
                <a:tailEnd/>
              </a:ln>
            </p:spPr>
          </p:pic>
        </p:grpSp>
        <p:grpSp>
          <p:nvGrpSpPr>
            <p:cNvPr id="162" name="Group 63"/>
            <p:cNvGrpSpPr>
              <a:grpSpLocks/>
            </p:cNvGrpSpPr>
            <p:nvPr/>
          </p:nvGrpSpPr>
          <p:grpSpPr bwMode="auto">
            <a:xfrm>
              <a:off x="8378337" y="4283678"/>
              <a:ext cx="419833" cy="652411"/>
              <a:chOff x="4939" y="1940"/>
              <a:chExt cx="573" cy="779"/>
            </a:xfrm>
          </p:grpSpPr>
          <p:pic>
            <p:nvPicPr>
              <p:cNvPr id="163" name="Picture 78" descr="VM.png"/>
              <p:cNvPicPr>
                <a:picLocks noChangeAspect="1"/>
              </p:cNvPicPr>
              <p:nvPr/>
            </p:nvPicPr>
            <p:blipFill>
              <a:blip r:embed="rId7" cstate="print"/>
              <a:srcRect/>
              <a:stretch>
                <a:fillRect/>
              </a:stretch>
            </p:blipFill>
            <p:spPr bwMode="auto">
              <a:xfrm>
                <a:off x="4939" y="1940"/>
                <a:ext cx="549" cy="706"/>
              </a:xfrm>
              <a:prstGeom prst="rect">
                <a:avLst/>
              </a:prstGeom>
              <a:noFill/>
              <a:ln w="9525">
                <a:noFill/>
                <a:miter lim="800000"/>
                <a:headEnd/>
                <a:tailEnd/>
              </a:ln>
            </p:spPr>
          </p:pic>
          <p:pic>
            <p:nvPicPr>
              <p:cNvPr id="164" name="Picture 10" descr="AP_OS Single.png"/>
              <p:cNvPicPr>
                <a:picLocks noChangeAspect="1"/>
              </p:cNvPicPr>
              <p:nvPr/>
            </p:nvPicPr>
            <p:blipFill>
              <a:blip r:embed="rId8" cstate="print"/>
              <a:srcRect/>
              <a:stretch>
                <a:fillRect/>
              </a:stretch>
            </p:blipFill>
            <p:spPr bwMode="auto">
              <a:xfrm>
                <a:off x="5067" y="1988"/>
                <a:ext cx="299" cy="483"/>
              </a:xfrm>
              <a:prstGeom prst="rect">
                <a:avLst/>
              </a:prstGeom>
              <a:noFill/>
              <a:ln w="9525">
                <a:noFill/>
                <a:miter lim="800000"/>
                <a:headEnd/>
                <a:tailEnd/>
              </a:ln>
            </p:spPr>
          </p:pic>
          <p:pic>
            <p:nvPicPr>
              <p:cNvPr id="165" name="Picture 357" descr="ICON_NIC_Q308"/>
              <p:cNvPicPr>
                <a:picLocks noChangeAspect="1" noChangeArrowheads="1"/>
              </p:cNvPicPr>
              <p:nvPr/>
            </p:nvPicPr>
            <p:blipFill>
              <a:blip r:embed="rId9" cstate="print"/>
              <a:srcRect/>
              <a:stretch>
                <a:fillRect/>
              </a:stretch>
            </p:blipFill>
            <p:spPr bwMode="auto">
              <a:xfrm>
                <a:off x="5084" y="2602"/>
                <a:ext cx="148" cy="117"/>
              </a:xfrm>
              <a:prstGeom prst="rect">
                <a:avLst/>
              </a:prstGeom>
              <a:noFill/>
              <a:ln w="9525">
                <a:noFill/>
                <a:miter lim="800000"/>
                <a:headEnd/>
                <a:tailEnd/>
              </a:ln>
            </p:spPr>
          </p:pic>
          <p:pic>
            <p:nvPicPr>
              <p:cNvPr id="166" name="Picture 359" descr="ICON_Memory_Q308"/>
              <p:cNvPicPr>
                <a:picLocks noChangeAspect="1" noChangeArrowheads="1"/>
              </p:cNvPicPr>
              <p:nvPr/>
            </p:nvPicPr>
            <p:blipFill>
              <a:blip r:embed="rId10" cstate="print"/>
              <a:srcRect/>
              <a:stretch>
                <a:fillRect/>
              </a:stretch>
            </p:blipFill>
            <p:spPr bwMode="auto">
              <a:xfrm>
                <a:off x="5228" y="2593"/>
                <a:ext cx="123" cy="126"/>
              </a:xfrm>
              <a:prstGeom prst="rect">
                <a:avLst/>
              </a:prstGeom>
              <a:noFill/>
              <a:ln w="9525">
                <a:noFill/>
                <a:miter lim="800000"/>
                <a:headEnd/>
                <a:tailEnd/>
              </a:ln>
            </p:spPr>
          </p:pic>
          <p:pic>
            <p:nvPicPr>
              <p:cNvPr id="167" name="Picture 382" descr="ICON_DiscDrive_Q308"/>
              <p:cNvPicPr>
                <a:picLocks noChangeAspect="1" noChangeArrowheads="1"/>
              </p:cNvPicPr>
              <p:nvPr/>
            </p:nvPicPr>
            <p:blipFill>
              <a:blip r:embed="rId11" cstate="print"/>
              <a:srcRect/>
              <a:stretch>
                <a:fillRect/>
              </a:stretch>
            </p:blipFill>
            <p:spPr bwMode="auto">
              <a:xfrm>
                <a:off x="5372" y="2593"/>
                <a:ext cx="140" cy="126"/>
              </a:xfrm>
              <a:prstGeom prst="rect">
                <a:avLst/>
              </a:prstGeom>
              <a:noFill/>
              <a:ln w="9525">
                <a:noFill/>
                <a:miter lim="800000"/>
                <a:headEnd/>
                <a:tailEnd/>
              </a:ln>
            </p:spPr>
          </p:pic>
          <p:pic>
            <p:nvPicPr>
              <p:cNvPr id="168" name="Picture 96" descr="CPU Single.png"/>
              <p:cNvPicPr>
                <a:picLocks noChangeAspect="1"/>
              </p:cNvPicPr>
              <p:nvPr/>
            </p:nvPicPr>
            <p:blipFill>
              <a:blip r:embed="rId12" cstate="print"/>
              <a:srcRect/>
              <a:stretch>
                <a:fillRect/>
              </a:stretch>
            </p:blipFill>
            <p:spPr bwMode="auto">
              <a:xfrm>
                <a:off x="4955" y="2579"/>
                <a:ext cx="101" cy="136"/>
              </a:xfrm>
              <a:prstGeom prst="rect">
                <a:avLst/>
              </a:prstGeom>
              <a:noFill/>
              <a:ln w="9525">
                <a:noFill/>
                <a:miter lim="800000"/>
                <a:headEnd/>
                <a:tailEnd/>
              </a:ln>
            </p:spPr>
          </p:pic>
        </p:grpSp>
        <p:sp>
          <p:nvSpPr>
            <p:cNvPr id="141" name="TextBox 140"/>
            <p:cNvSpPr txBox="1"/>
            <p:nvPr/>
          </p:nvSpPr>
          <p:spPr>
            <a:xfrm>
              <a:off x="7509761" y="3929389"/>
              <a:ext cx="944489" cy="261610"/>
            </a:xfrm>
            <a:prstGeom prst="rect">
              <a:avLst/>
            </a:prstGeom>
            <a:noFill/>
          </p:spPr>
          <p:txBody>
            <a:bodyPr wrap="none" rtlCol="0">
              <a:spAutoFit/>
            </a:bodyPr>
            <a:lstStyle/>
            <a:p>
              <a:r>
                <a:rPr lang="en-US" sz="1100" dirty="0" smtClean="0">
                  <a:latin typeface="Calibri" pitchFamily="34" charset="0"/>
                </a:rPr>
                <a:t>VMware </a:t>
              </a:r>
              <a:r>
                <a:rPr lang="en-US" sz="1100" dirty="0" err="1" smtClean="0">
                  <a:latin typeface="Calibri" pitchFamily="34" charset="0"/>
                </a:rPr>
                <a:t>ESXi</a:t>
              </a:r>
              <a:endParaRPr lang="en-US" sz="1100" dirty="0">
                <a:latin typeface="Calibri"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6"/>
          <p:cNvSpPr>
            <a:spLocks noGrp="1"/>
          </p:cNvSpPr>
          <p:nvPr>
            <p:ph type="title"/>
          </p:nvPr>
        </p:nvSpPr>
        <p:spPr/>
        <p:txBody>
          <a:bodyPr/>
          <a:lstStyle/>
          <a:p>
            <a:r>
              <a:rPr lang="en-US" dirty="0" smtClean="0"/>
              <a:t>Compute Virtualization</a:t>
            </a:r>
          </a:p>
        </p:txBody>
      </p:sp>
      <p:sp>
        <p:nvSpPr>
          <p:cNvPr id="33794" name="Text Placeholder 12"/>
          <p:cNvSpPr>
            <a:spLocks noGrp="1"/>
          </p:cNvSpPr>
          <p:nvPr>
            <p:ph type="body" sz="quarter" idx="13"/>
          </p:nvPr>
        </p:nvSpPr>
        <p:spPr>
          <a:xfrm>
            <a:off x="304800" y="2819400"/>
            <a:ext cx="4572000" cy="3276600"/>
          </a:xfrm>
        </p:spPr>
        <p:txBody>
          <a:bodyPr/>
          <a:lstStyle/>
          <a:p>
            <a:pPr>
              <a:spcBef>
                <a:spcPts val="400"/>
              </a:spcBef>
            </a:pPr>
            <a:r>
              <a:rPr lang="en-US" sz="2000" dirty="0" smtClean="0"/>
              <a:t>Enables creation of multiple virtual machines (VMs), each running an OS and application</a:t>
            </a:r>
          </a:p>
          <a:p>
            <a:pPr lvl="1">
              <a:spcBef>
                <a:spcPts val="400"/>
              </a:spcBef>
            </a:pPr>
            <a:r>
              <a:rPr lang="en-US" sz="1800" dirty="0" smtClean="0"/>
              <a:t>VM is a logical entity that looks and behaves like physical machine</a:t>
            </a:r>
          </a:p>
          <a:p>
            <a:pPr>
              <a:spcBef>
                <a:spcPts val="400"/>
              </a:spcBef>
            </a:pPr>
            <a:r>
              <a:rPr lang="en-US" sz="2000" dirty="0" smtClean="0"/>
              <a:t>Virtualization layer resides between hardware and VMs</a:t>
            </a:r>
          </a:p>
          <a:p>
            <a:pPr lvl="1">
              <a:spcBef>
                <a:spcPts val="400"/>
              </a:spcBef>
            </a:pPr>
            <a:r>
              <a:rPr lang="en-US" sz="2000" dirty="0" smtClean="0"/>
              <a:t>Also known as hypervisor</a:t>
            </a:r>
          </a:p>
          <a:p>
            <a:pPr>
              <a:spcBef>
                <a:spcPts val="400"/>
              </a:spcBef>
            </a:pPr>
            <a:r>
              <a:rPr lang="en-US" sz="2000" dirty="0" smtClean="0"/>
              <a:t>VMs are provided with standardized hardware resources</a:t>
            </a:r>
          </a:p>
        </p:txBody>
      </p:sp>
      <p:sp>
        <p:nvSpPr>
          <p:cNvPr id="5" name="Footer Placeholder 4"/>
          <p:cNvSpPr>
            <a:spLocks noGrp="1"/>
          </p:cNvSpPr>
          <p:nvPr>
            <p:ph type="ftr" sz="quarter" idx="14"/>
          </p:nvPr>
        </p:nvSpPr>
        <p:spPr/>
        <p:txBody>
          <a:bodyPr/>
          <a:lstStyle/>
          <a:p>
            <a:pPr>
              <a:defRPr/>
            </a:pPr>
            <a:r>
              <a:rPr lang="en-US" dirty="0"/>
              <a:t>Virtualized Data Center – Compute</a:t>
            </a:r>
          </a:p>
        </p:txBody>
      </p:sp>
      <p:sp>
        <p:nvSpPr>
          <p:cNvPr id="6" name="Slide Number Placeholder 5"/>
          <p:cNvSpPr>
            <a:spLocks noGrp="1"/>
          </p:cNvSpPr>
          <p:nvPr>
            <p:ph type="sldNum" sz="quarter" idx="15"/>
          </p:nvPr>
        </p:nvSpPr>
        <p:spPr/>
        <p:txBody>
          <a:bodyPr/>
          <a:lstStyle/>
          <a:p>
            <a:pPr>
              <a:defRPr/>
            </a:pPr>
            <a:fld id="{7491C289-215A-41B0-A402-AA2544CD8F19}" type="slidenum">
              <a:rPr lang="en-US" smtClean="0"/>
              <a:pPr>
                <a:defRPr/>
              </a:pPr>
              <a:t>5</a:t>
            </a:fld>
            <a:endParaRPr lang="en-US" dirty="0"/>
          </a:p>
        </p:txBody>
      </p:sp>
      <p:grpSp>
        <p:nvGrpSpPr>
          <p:cNvPr id="42" name="Group 41"/>
          <p:cNvGrpSpPr/>
          <p:nvPr/>
        </p:nvGrpSpPr>
        <p:grpSpPr>
          <a:xfrm>
            <a:off x="5041900" y="2946400"/>
            <a:ext cx="3962400" cy="2989263"/>
            <a:chOff x="5041900" y="2946400"/>
            <a:chExt cx="3962400" cy="2989263"/>
          </a:xfrm>
        </p:grpSpPr>
        <p:sp>
          <p:nvSpPr>
            <p:cNvPr id="45" name="Rounded Rectangle 44"/>
            <p:cNvSpPr/>
            <p:nvPr/>
          </p:nvSpPr>
          <p:spPr bwMode="auto">
            <a:xfrm>
              <a:off x="5041900" y="2946400"/>
              <a:ext cx="3962400" cy="243840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1000" dirty="0">
                <a:solidFill>
                  <a:schemeClr val="tx1"/>
                </a:solidFill>
              </a:endParaRPr>
            </a:p>
          </p:txBody>
        </p:sp>
        <p:pic>
          <p:nvPicPr>
            <p:cNvPr id="33803" name="Picture 359" descr="ICON_Memory_Q308"/>
            <p:cNvPicPr>
              <a:picLocks noChangeAspect="1" noChangeArrowheads="1"/>
            </p:cNvPicPr>
            <p:nvPr/>
          </p:nvPicPr>
          <p:blipFill>
            <a:blip r:embed="rId3" cstate="print"/>
            <a:srcRect/>
            <a:stretch>
              <a:fillRect/>
            </a:stretch>
          </p:blipFill>
          <p:spPr bwMode="auto">
            <a:xfrm>
              <a:off x="7170738" y="5156200"/>
              <a:ext cx="695325" cy="504825"/>
            </a:xfrm>
            <a:prstGeom prst="rect">
              <a:avLst/>
            </a:prstGeom>
            <a:noFill/>
            <a:ln w="9525">
              <a:noFill/>
              <a:miter lim="800000"/>
              <a:headEnd/>
              <a:tailEnd/>
            </a:ln>
          </p:spPr>
        </p:pic>
        <p:sp>
          <p:nvSpPr>
            <p:cNvPr id="33804" name="Text Box 341"/>
            <p:cNvSpPr txBox="1">
              <a:spLocks noChangeArrowheads="1"/>
            </p:cNvSpPr>
            <p:nvPr/>
          </p:nvSpPr>
          <p:spPr bwMode="auto">
            <a:xfrm>
              <a:off x="5427663" y="5689600"/>
              <a:ext cx="501650" cy="246063"/>
            </a:xfrm>
            <a:prstGeom prst="rect">
              <a:avLst/>
            </a:prstGeom>
            <a:noFill/>
            <a:ln w="9525">
              <a:noFill/>
              <a:miter lim="800000"/>
              <a:headEnd/>
              <a:tailEnd/>
            </a:ln>
          </p:spPr>
          <p:txBody>
            <a:bodyPr>
              <a:spAutoFit/>
            </a:bodyPr>
            <a:lstStyle/>
            <a:p>
              <a:r>
                <a:rPr lang="en-US" sz="1000" b="1" dirty="0">
                  <a:latin typeface="Calibri" pitchFamily="34" charset="0"/>
                </a:rPr>
                <a:t> CPU</a:t>
              </a:r>
            </a:p>
          </p:txBody>
        </p:sp>
        <p:sp>
          <p:nvSpPr>
            <p:cNvPr id="33805" name="Text Box 341"/>
            <p:cNvSpPr txBox="1">
              <a:spLocks noChangeArrowheads="1"/>
            </p:cNvSpPr>
            <p:nvPr/>
          </p:nvSpPr>
          <p:spPr bwMode="auto">
            <a:xfrm>
              <a:off x="7153275" y="5689600"/>
              <a:ext cx="798513" cy="246063"/>
            </a:xfrm>
            <a:prstGeom prst="rect">
              <a:avLst/>
            </a:prstGeom>
            <a:noFill/>
            <a:ln w="9525">
              <a:noFill/>
              <a:miter lim="800000"/>
              <a:headEnd/>
              <a:tailEnd/>
            </a:ln>
          </p:spPr>
          <p:txBody>
            <a:bodyPr>
              <a:spAutoFit/>
            </a:bodyPr>
            <a:lstStyle/>
            <a:p>
              <a:r>
                <a:rPr lang="en-US" sz="1000" b="1" dirty="0">
                  <a:latin typeface="Calibri" pitchFamily="34" charset="0"/>
                </a:rPr>
                <a:t> Memory</a:t>
              </a:r>
            </a:p>
          </p:txBody>
        </p:sp>
        <p:sp>
          <p:nvSpPr>
            <p:cNvPr id="49" name="Rounded Rectangle 19"/>
            <p:cNvSpPr/>
            <p:nvPr/>
          </p:nvSpPr>
          <p:spPr bwMode="auto">
            <a:xfrm>
              <a:off x="5118100" y="4302125"/>
              <a:ext cx="3810000" cy="358775"/>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1000" dirty="0">
                <a:solidFill>
                  <a:schemeClr val="tx1"/>
                </a:solidFill>
              </a:endParaRPr>
            </a:p>
          </p:txBody>
        </p:sp>
        <p:pic>
          <p:nvPicPr>
            <p:cNvPr id="33809" name="Picture 359" descr="ICON_Memory_Q308"/>
            <p:cNvPicPr>
              <a:picLocks noChangeAspect="1" noChangeArrowheads="1"/>
            </p:cNvPicPr>
            <p:nvPr/>
          </p:nvPicPr>
          <p:blipFill>
            <a:blip r:embed="rId3" cstate="print"/>
            <a:srcRect/>
            <a:stretch>
              <a:fillRect/>
            </a:stretch>
          </p:blipFill>
          <p:spPr bwMode="auto">
            <a:xfrm>
              <a:off x="6997700" y="5156200"/>
              <a:ext cx="695325" cy="504825"/>
            </a:xfrm>
            <a:prstGeom prst="rect">
              <a:avLst/>
            </a:prstGeom>
            <a:noFill/>
            <a:ln w="9525">
              <a:noFill/>
              <a:miter lim="800000"/>
              <a:headEnd/>
              <a:tailEnd/>
            </a:ln>
          </p:spPr>
        </p:pic>
        <p:pic>
          <p:nvPicPr>
            <p:cNvPr id="33810" name="Picture 357" descr="ICON_NIC_Q308"/>
            <p:cNvPicPr>
              <a:picLocks noChangeAspect="1" noChangeArrowheads="1"/>
            </p:cNvPicPr>
            <p:nvPr/>
          </p:nvPicPr>
          <p:blipFill>
            <a:blip r:embed="rId4" cstate="print"/>
            <a:srcRect/>
            <a:stretch>
              <a:fillRect/>
            </a:stretch>
          </p:blipFill>
          <p:spPr bwMode="auto">
            <a:xfrm>
              <a:off x="6140450" y="5083175"/>
              <a:ext cx="719138" cy="571500"/>
            </a:xfrm>
            <a:prstGeom prst="rect">
              <a:avLst/>
            </a:prstGeom>
            <a:noFill/>
            <a:ln w="9525">
              <a:noFill/>
              <a:miter lim="800000"/>
              <a:headEnd/>
              <a:tailEnd/>
            </a:ln>
          </p:spPr>
        </p:pic>
        <p:pic>
          <p:nvPicPr>
            <p:cNvPr id="33811" name="Picture 382" descr="ICON_DiscDrive_Q308"/>
            <p:cNvPicPr>
              <a:picLocks noChangeAspect="1" noChangeArrowheads="1"/>
            </p:cNvPicPr>
            <p:nvPr/>
          </p:nvPicPr>
          <p:blipFill>
            <a:blip r:embed="rId5" cstate="print"/>
            <a:srcRect/>
            <a:stretch>
              <a:fillRect/>
            </a:stretch>
          </p:blipFill>
          <p:spPr bwMode="auto">
            <a:xfrm>
              <a:off x="8007350" y="5118100"/>
              <a:ext cx="696913" cy="469900"/>
            </a:xfrm>
            <a:prstGeom prst="rect">
              <a:avLst/>
            </a:prstGeom>
            <a:noFill/>
            <a:ln w="9525">
              <a:noFill/>
              <a:miter lim="800000"/>
              <a:headEnd/>
              <a:tailEnd/>
            </a:ln>
          </p:spPr>
        </p:pic>
        <p:sp>
          <p:nvSpPr>
            <p:cNvPr id="33812" name="Text Box 341"/>
            <p:cNvSpPr txBox="1">
              <a:spLocks noChangeArrowheads="1"/>
            </p:cNvSpPr>
            <p:nvPr/>
          </p:nvSpPr>
          <p:spPr bwMode="auto">
            <a:xfrm>
              <a:off x="6165850" y="5689600"/>
              <a:ext cx="812800" cy="246063"/>
            </a:xfrm>
            <a:prstGeom prst="rect">
              <a:avLst/>
            </a:prstGeom>
            <a:noFill/>
            <a:ln w="9525">
              <a:noFill/>
              <a:miter lim="800000"/>
              <a:headEnd/>
              <a:tailEnd/>
            </a:ln>
          </p:spPr>
          <p:txBody>
            <a:bodyPr>
              <a:spAutoFit/>
            </a:bodyPr>
            <a:lstStyle/>
            <a:p>
              <a:r>
                <a:rPr lang="en-US" sz="1000" b="1" dirty="0">
                  <a:latin typeface="Calibri" pitchFamily="34" charset="0"/>
                </a:rPr>
                <a:t>NIC Card</a:t>
              </a:r>
            </a:p>
          </p:txBody>
        </p:sp>
        <p:sp>
          <p:nvSpPr>
            <p:cNvPr id="33813" name="Text Box 341"/>
            <p:cNvSpPr txBox="1">
              <a:spLocks noChangeArrowheads="1"/>
            </p:cNvSpPr>
            <p:nvPr/>
          </p:nvSpPr>
          <p:spPr bwMode="auto">
            <a:xfrm>
              <a:off x="8075613" y="5689600"/>
              <a:ext cx="785813" cy="244475"/>
            </a:xfrm>
            <a:prstGeom prst="rect">
              <a:avLst/>
            </a:prstGeom>
            <a:noFill/>
            <a:ln w="9525">
              <a:noFill/>
              <a:miter lim="800000"/>
              <a:headEnd/>
              <a:tailEnd/>
            </a:ln>
          </p:spPr>
          <p:txBody>
            <a:bodyPr>
              <a:spAutoFit/>
            </a:bodyPr>
            <a:lstStyle/>
            <a:p>
              <a:r>
                <a:rPr lang="en-US" sz="1000" b="1" dirty="0">
                  <a:latin typeface="Calibri" pitchFamily="34" charset="0"/>
                </a:rPr>
                <a:t>Hard Disk</a:t>
              </a:r>
            </a:p>
          </p:txBody>
        </p:sp>
        <p:sp>
          <p:nvSpPr>
            <p:cNvPr id="33814" name="Text Box 64"/>
            <p:cNvSpPr txBox="1">
              <a:spLocks noChangeArrowheads="1"/>
            </p:cNvSpPr>
            <p:nvPr/>
          </p:nvSpPr>
          <p:spPr bwMode="auto">
            <a:xfrm>
              <a:off x="5930900" y="4375150"/>
              <a:ext cx="2122488" cy="212725"/>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400" b="1" dirty="0">
                  <a:solidFill>
                    <a:schemeClr val="bg1"/>
                  </a:solidFill>
                  <a:latin typeface="Calibri" pitchFamily="34" charset="0"/>
                </a:rPr>
                <a:t>Virtualization Layer</a:t>
              </a:r>
            </a:p>
          </p:txBody>
        </p:sp>
        <p:sp>
          <p:nvSpPr>
            <p:cNvPr id="33815" name="Text Box 65"/>
            <p:cNvSpPr txBox="1">
              <a:spLocks noChangeArrowheads="1"/>
            </p:cNvSpPr>
            <p:nvPr/>
          </p:nvSpPr>
          <p:spPr bwMode="auto">
            <a:xfrm>
              <a:off x="6184900" y="4773613"/>
              <a:ext cx="1808163" cy="182563"/>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200" b="1" dirty="0">
                  <a:latin typeface="Calibri" pitchFamily="34" charset="0"/>
                </a:rPr>
                <a:t>x86 Architecture</a:t>
              </a:r>
            </a:p>
          </p:txBody>
        </p:sp>
        <p:pic>
          <p:nvPicPr>
            <p:cNvPr id="33816" name="Picture 96" descr="CPU Single.png"/>
            <p:cNvPicPr>
              <a:picLocks noChangeAspect="1"/>
            </p:cNvPicPr>
            <p:nvPr/>
          </p:nvPicPr>
          <p:blipFill>
            <a:blip r:embed="rId6" cstate="print"/>
            <a:srcRect/>
            <a:stretch>
              <a:fillRect/>
            </a:stretch>
          </p:blipFill>
          <p:spPr bwMode="auto">
            <a:xfrm>
              <a:off x="5422900" y="5086350"/>
              <a:ext cx="423863" cy="574675"/>
            </a:xfrm>
            <a:prstGeom prst="rect">
              <a:avLst/>
            </a:prstGeom>
            <a:noFill/>
            <a:ln w="9525">
              <a:noFill/>
              <a:miter lim="800000"/>
              <a:headEnd/>
              <a:tailEnd/>
            </a:ln>
          </p:spPr>
        </p:pic>
        <p:pic>
          <p:nvPicPr>
            <p:cNvPr id="33817" name="Picture 78" descr="VM.png"/>
            <p:cNvPicPr>
              <a:picLocks noChangeAspect="1"/>
            </p:cNvPicPr>
            <p:nvPr/>
          </p:nvPicPr>
          <p:blipFill>
            <a:blip r:embed="rId7" cstate="print"/>
            <a:srcRect/>
            <a:stretch>
              <a:fillRect/>
            </a:stretch>
          </p:blipFill>
          <p:spPr bwMode="auto">
            <a:xfrm>
              <a:off x="5346700" y="3074988"/>
              <a:ext cx="871538" cy="1120775"/>
            </a:xfrm>
            <a:prstGeom prst="rect">
              <a:avLst/>
            </a:prstGeom>
            <a:noFill/>
            <a:ln w="9525">
              <a:noFill/>
              <a:miter lim="800000"/>
              <a:headEnd/>
              <a:tailEnd/>
            </a:ln>
          </p:spPr>
        </p:pic>
        <p:pic>
          <p:nvPicPr>
            <p:cNvPr id="33818" name="Picture 10" descr="AP_OS Single.png"/>
            <p:cNvPicPr>
              <a:picLocks noChangeAspect="1"/>
            </p:cNvPicPr>
            <p:nvPr/>
          </p:nvPicPr>
          <p:blipFill>
            <a:blip r:embed="rId8" cstate="print"/>
            <a:srcRect/>
            <a:stretch>
              <a:fillRect/>
            </a:stretch>
          </p:blipFill>
          <p:spPr bwMode="auto">
            <a:xfrm>
              <a:off x="5549900" y="3151188"/>
              <a:ext cx="474663" cy="766763"/>
            </a:xfrm>
            <a:prstGeom prst="rect">
              <a:avLst/>
            </a:prstGeom>
            <a:noFill/>
            <a:ln w="9525">
              <a:noFill/>
              <a:miter lim="800000"/>
              <a:headEnd/>
              <a:tailEnd/>
            </a:ln>
          </p:spPr>
        </p:pic>
        <p:pic>
          <p:nvPicPr>
            <p:cNvPr id="33819" name="Picture 357" descr="ICON_NIC_Q308"/>
            <p:cNvPicPr>
              <a:picLocks noChangeAspect="1" noChangeArrowheads="1"/>
            </p:cNvPicPr>
            <p:nvPr/>
          </p:nvPicPr>
          <p:blipFill>
            <a:blip r:embed="rId9" cstate="print"/>
            <a:srcRect/>
            <a:stretch>
              <a:fillRect/>
            </a:stretch>
          </p:blipFill>
          <p:spPr bwMode="auto">
            <a:xfrm>
              <a:off x="5576888" y="4125913"/>
              <a:ext cx="234950" cy="185738"/>
            </a:xfrm>
            <a:prstGeom prst="rect">
              <a:avLst/>
            </a:prstGeom>
            <a:noFill/>
            <a:ln w="9525">
              <a:noFill/>
              <a:miter lim="800000"/>
              <a:headEnd/>
              <a:tailEnd/>
            </a:ln>
          </p:spPr>
        </p:pic>
        <p:pic>
          <p:nvPicPr>
            <p:cNvPr id="33820" name="Picture 359" descr="ICON_Memory_Q308"/>
            <p:cNvPicPr>
              <a:picLocks noChangeAspect="1" noChangeArrowheads="1"/>
            </p:cNvPicPr>
            <p:nvPr/>
          </p:nvPicPr>
          <p:blipFill>
            <a:blip r:embed="rId10" cstate="print"/>
            <a:srcRect/>
            <a:stretch>
              <a:fillRect/>
            </a:stretch>
          </p:blipFill>
          <p:spPr bwMode="auto">
            <a:xfrm>
              <a:off x="5805488" y="4111625"/>
              <a:ext cx="195263" cy="200025"/>
            </a:xfrm>
            <a:prstGeom prst="rect">
              <a:avLst/>
            </a:prstGeom>
            <a:noFill/>
            <a:ln w="9525">
              <a:noFill/>
              <a:miter lim="800000"/>
              <a:headEnd/>
              <a:tailEnd/>
            </a:ln>
          </p:spPr>
        </p:pic>
        <p:pic>
          <p:nvPicPr>
            <p:cNvPr id="33821" name="Picture 382" descr="ICON_DiscDrive_Q308"/>
            <p:cNvPicPr>
              <a:picLocks noChangeAspect="1" noChangeArrowheads="1"/>
            </p:cNvPicPr>
            <p:nvPr/>
          </p:nvPicPr>
          <p:blipFill>
            <a:blip r:embed="rId11" cstate="print"/>
            <a:srcRect/>
            <a:stretch>
              <a:fillRect/>
            </a:stretch>
          </p:blipFill>
          <p:spPr bwMode="auto">
            <a:xfrm>
              <a:off x="6034088" y="4111625"/>
              <a:ext cx="222250" cy="200025"/>
            </a:xfrm>
            <a:prstGeom prst="rect">
              <a:avLst/>
            </a:prstGeom>
            <a:noFill/>
            <a:ln w="9525">
              <a:noFill/>
              <a:miter lim="800000"/>
              <a:headEnd/>
              <a:tailEnd/>
            </a:ln>
          </p:spPr>
        </p:pic>
        <p:pic>
          <p:nvPicPr>
            <p:cNvPr id="33822" name="Picture 96" descr="CPU Single.png"/>
            <p:cNvPicPr>
              <a:picLocks noChangeAspect="1"/>
            </p:cNvPicPr>
            <p:nvPr/>
          </p:nvPicPr>
          <p:blipFill>
            <a:blip r:embed="rId12" cstate="print"/>
            <a:srcRect/>
            <a:stretch>
              <a:fillRect/>
            </a:stretch>
          </p:blipFill>
          <p:spPr bwMode="auto">
            <a:xfrm>
              <a:off x="5372100" y="4089400"/>
              <a:ext cx="160338" cy="215900"/>
            </a:xfrm>
            <a:prstGeom prst="rect">
              <a:avLst/>
            </a:prstGeom>
            <a:noFill/>
            <a:ln w="9525">
              <a:noFill/>
              <a:miter lim="800000"/>
              <a:headEnd/>
              <a:tailEnd/>
            </a:ln>
          </p:spPr>
        </p:pic>
        <p:grpSp>
          <p:nvGrpSpPr>
            <p:cNvPr id="33823" name="Group 62"/>
            <p:cNvGrpSpPr>
              <a:grpSpLocks/>
            </p:cNvGrpSpPr>
            <p:nvPr/>
          </p:nvGrpSpPr>
          <p:grpSpPr bwMode="auto">
            <a:xfrm>
              <a:off x="6589713" y="3079750"/>
              <a:ext cx="909638" cy="1236663"/>
              <a:chOff x="4099" y="1940"/>
              <a:chExt cx="573" cy="779"/>
            </a:xfrm>
          </p:grpSpPr>
          <p:pic>
            <p:nvPicPr>
              <p:cNvPr id="33831" name="Picture 78" descr="VM.png"/>
              <p:cNvPicPr>
                <a:picLocks noChangeAspect="1"/>
              </p:cNvPicPr>
              <p:nvPr/>
            </p:nvPicPr>
            <p:blipFill>
              <a:blip r:embed="rId7" cstate="print"/>
              <a:srcRect/>
              <a:stretch>
                <a:fillRect/>
              </a:stretch>
            </p:blipFill>
            <p:spPr bwMode="auto">
              <a:xfrm>
                <a:off x="4099" y="1940"/>
                <a:ext cx="549" cy="706"/>
              </a:xfrm>
              <a:prstGeom prst="rect">
                <a:avLst/>
              </a:prstGeom>
              <a:noFill/>
              <a:ln w="9525">
                <a:noFill/>
                <a:miter lim="800000"/>
                <a:headEnd/>
                <a:tailEnd/>
              </a:ln>
            </p:spPr>
          </p:pic>
          <p:pic>
            <p:nvPicPr>
              <p:cNvPr id="33832" name="Picture 10" descr="AP_OS Single.png"/>
              <p:cNvPicPr>
                <a:picLocks noChangeAspect="1"/>
              </p:cNvPicPr>
              <p:nvPr/>
            </p:nvPicPr>
            <p:blipFill>
              <a:blip r:embed="rId8" cstate="print"/>
              <a:srcRect/>
              <a:stretch>
                <a:fillRect/>
              </a:stretch>
            </p:blipFill>
            <p:spPr bwMode="auto">
              <a:xfrm>
                <a:off x="4227" y="1988"/>
                <a:ext cx="299" cy="483"/>
              </a:xfrm>
              <a:prstGeom prst="rect">
                <a:avLst/>
              </a:prstGeom>
              <a:noFill/>
              <a:ln w="9525">
                <a:noFill/>
                <a:miter lim="800000"/>
                <a:headEnd/>
                <a:tailEnd/>
              </a:ln>
            </p:spPr>
          </p:pic>
          <p:pic>
            <p:nvPicPr>
              <p:cNvPr id="33833" name="Picture 357" descr="ICON_NIC_Q308"/>
              <p:cNvPicPr>
                <a:picLocks noChangeAspect="1" noChangeArrowheads="1"/>
              </p:cNvPicPr>
              <p:nvPr/>
            </p:nvPicPr>
            <p:blipFill>
              <a:blip r:embed="rId9" cstate="print"/>
              <a:srcRect/>
              <a:stretch>
                <a:fillRect/>
              </a:stretch>
            </p:blipFill>
            <p:spPr bwMode="auto">
              <a:xfrm>
                <a:off x="4244" y="2602"/>
                <a:ext cx="148" cy="117"/>
              </a:xfrm>
              <a:prstGeom prst="rect">
                <a:avLst/>
              </a:prstGeom>
              <a:noFill/>
              <a:ln w="9525">
                <a:noFill/>
                <a:miter lim="800000"/>
                <a:headEnd/>
                <a:tailEnd/>
              </a:ln>
            </p:spPr>
          </p:pic>
          <p:pic>
            <p:nvPicPr>
              <p:cNvPr id="33834" name="Picture 359" descr="ICON_Memory_Q308"/>
              <p:cNvPicPr>
                <a:picLocks noChangeAspect="1" noChangeArrowheads="1"/>
              </p:cNvPicPr>
              <p:nvPr/>
            </p:nvPicPr>
            <p:blipFill>
              <a:blip r:embed="rId10" cstate="print"/>
              <a:srcRect/>
              <a:stretch>
                <a:fillRect/>
              </a:stretch>
            </p:blipFill>
            <p:spPr bwMode="auto">
              <a:xfrm>
                <a:off x="4388" y="2593"/>
                <a:ext cx="123" cy="126"/>
              </a:xfrm>
              <a:prstGeom prst="rect">
                <a:avLst/>
              </a:prstGeom>
              <a:noFill/>
              <a:ln w="9525">
                <a:noFill/>
                <a:miter lim="800000"/>
                <a:headEnd/>
                <a:tailEnd/>
              </a:ln>
            </p:spPr>
          </p:pic>
          <p:pic>
            <p:nvPicPr>
              <p:cNvPr id="33835" name="Picture 382" descr="ICON_DiscDrive_Q308"/>
              <p:cNvPicPr>
                <a:picLocks noChangeAspect="1" noChangeArrowheads="1"/>
              </p:cNvPicPr>
              <p:nvPr/>
            </p:nvPicPr>
            <p:blipFill>
              <a:blip r:embed="rId11" cstate="print"/>
              <a:srcRect/>
              <a:stretch>
                <a:fillRect/>
              </a:stretch>
            </p:blipFill>
            <p:spPr bwMode="auto">
              <a:xfrm>
                <a:off x="4532" y="2593"/>
                <a:ext cx="140" cy="126"/>
              </a:xfrm>
              <a:prstGeom prst="rect">
                <a:avLst/>
              </a:prstGeom>
              <a:noFill/>
              <a:ln w="9525">
                <a:noFill/>
                <a:miter lim="800000"/>
                <a:headEnd/>
                <a:tailEnd/>
              </a:ln>
            </p:spPr>
          </p:pic>
          <p:pic>
            <p:nvPicPr>
              <p:cNvPr id="33836" name="Picture 96" descr="CPU Single.png"/>
              <p:cNvPicPr>
                <a:picLocks noChangeAspect="1"/>
              </p:cNvPicPr>
              <p:nvPr/>
            </p:nvPicPr>
            <p:blipFill>
              <a:blip r:embed="rId12" cstate="print"/>
              <a:srcRect/>
              <a:stretch>
                <a:fillRect/>
              </a:stretch>
            </p:blipFill>
            <p:spPr bwMode="auto">
              <a:xfrm>
                <a:off x="4115" y="2579"/>
                <a:ext cx="101" cy="136"/>
              </a:xfrm>
              <a:prstGeom prst="rect">
                <a:avLst/>
              </a:prstGeom>
              <a:noFill/>
              <a:ln w="9525">
                <a:noFill/>
                <a:miter lim="800000"/>
                <a:headEnd/>
                <a:tailEnd/>
              </a:ln>
            </p:spPr>
          </p:pic>
        </p:grpSp>
        <p:grpSp>
          <p:nvGrpSpPr>
            <p:cNvPr id="33824" name="Group 63"/>
            <p:cNvGrpSpPr>
              <a:grpSpLocks/>
            </p:cNvGrpSpPr>
            <p:nvPr/>
          </p:nvGrpSpPr>
          <p:grpSpPr bwMode="auto">
            <a:xfrm>
              <a:off x="7840663" y="3079750"/>
              <a:ext cx="909638" cy="1236663"/>
              <a:chOff x="4939" y="1940"/>
              <a:chExt cx="573" cy="779"/>
            </a:xfrm>
          </p:grpSpPr>
          <p:pic>
            <p:nvPicPr>
              <p:cNvPr id="33825" name="Picture 78" descr="VM.png"/>
              <p:cNvPicPr>
                <a:picLocks noChangeAspect="1"/>
              </p:cNvPicPr>
              <p:nvPr/>
            </p:nvPicPr>
            <p:blipFill>
              <a:blip r:embed="rId7" cstate="print"/>
              <a:srcRect/>
              <a:stretch>
                <a:fillRect/>
              </a:stretch>
            </p:blipFill>
            <p:spPr bwMode="auto">
              <a:xfrm>
                <a:off x="4939" y="1940"/>
                <a:ext cx="549" cy="706"/>
              </a:xfrm>
              <a:prstGeom prst="rect">
                <a:avLst/>
              </a:prstGeom>
              <a:noFill/>
              <a:ln w="9525">
                <a:noFill/>
                <a:miter lim="800000"/>
                <a:headEnd/>
                <a:tailEnd/>
              </a:ln>
            </p:spPr>
          </p:pic>
          <p:pic>
            <p:nvPicPr>
              <p:cNvPr id="33826" name="Picture 10" descr="AP_OS Single.png"/>
              <p:cNvPicPr>
                <a:picLocks noChangeAspect="1"/>
              </p:cNvPicPr>
              <p:nvPr/>
            </p:nvPicPr>
            <p:blipFill>
              <a:blip r:embed="rId8" cstate="print"/>
              <a:srcRect/>
              <a:stretch>
                <a:fillRect/>
              </a:stretch>
            </p:blipFill>
            <p:spPr bwMode="auto">
              <a:xfrm>
                <a:off x="5067" y="1988"/>
                <a:ext cx="299" cy="483"/>
              </a:xfrm>
              <a:prstGeom prst="rect">
                <a:avLst/>
              </a:prstGeom>
              <a:noFill/>
              <a:ln w="9525">
                <a:noFill/>
                <a:miter lim="800000"/>
                <a:headEnd/>
                <a:tailEnd/>
              </a:ln>
            </p:spPr>
          </p:pic>
          <p:pic>
            <p:nvPicPr>
              <p:cNvPr id="33827" name="Picture 357" descr="ICON_NIC_Q308"/>
              <p:cNvPicPr>
                <a:picLocks noChangeAspect="1" noChangeArrowheads="1"/>
              </p:cNvPicPr>
              <p:nvPr/>
            </p:nvPicPr>
            <p:blipFill>
              <a:blip r:embed="rId9" cstate="print"/>
              <a:srcRect/>
              <a:stretch>
                <a:fillRect/>
              </a:stretch>
            </p:blipFill>
            <p:spPr bwMode="auto">
              <a:xfrm>
                <a:off x="5084" y="2602"/>
                <a:ext cx="148" cy="117"/>
              </a:xfrm>
              <a:prstGeom prst="rect">
                <a:avLst/>
              </a:prstGeom>
              <a:noFill/>
              <a:ln w="9525">
                <a:noFill/>
                <a:miter lim="800000"/>
                <a:headEnd/>
                <a:tailEnd/>
              </a:ln>
            </p:spPr>
          </p:pic>
          <p:pic>
            <p:nvPicPr>
              <p:cNvPr id="33828" name="Picture 359" descr="ICON_Memory_Q308"/>
              <p:cNvPicPr>
                <a:picLocks noChangeAspect="1" noChangeArrowheads="1"/>
              </p:cNvPicPr>
              <p:nvPr/>
            </p:nvPicPr>
            <p:blipFill>
              <a:blip r:embed="rId10" cstate="print"/>
              <a:srcRect/>
              <a:stretch>
                <a:fillRect/>
              </a:stretch>
            </p:blipFill>
            <p:spPr bwMode="auto">
              <a:xfrm>
                <a:off x="5228" y="2593"/>
                <a:ext cx="123" cy="126"/>
              </a:xfrm>
              <a:prstGeom prst="rect">
                <a:avLst/>
              </a:prstGeom>
              <a:noFill/>
              <a:ln w="9525">
                <a:noFill/>
                <a:miter lim="800000"/>
                <a:headEnd/>
                <a:tailEnd/>
              </a:ln>
            </p:spPr>
          </p:pic>
          <p:pic>
            <p:nvPicPr>
              <p:cNvPr id="33829" name="Picture 382" descr="ICON_DiscDrive_Q308"/>
              <p:cNvPicPr>
                <a:picLocks noChangeAspect="1" noChangeArrowheads="1"/>
              </p:cNvPicPr>
              <p:nvPr/>
            </p:nvPicPr>
            <p:blipFill>
              <a:blip r:embed="rId11" cstate="print"/>
              <a:srcRect/>
              <a:stretch>
                <a:fillRect/>
              </a:stretch>
            </p:blipFill>
            <p:spPr bwMode="auto">
              <a:xfrm>
                <a:off x="5372" y="2593"/>
                <a:ext cx="140" cy="126"/>
              </a:xfrm>
              <a:prstGeom prst="rect">
                <a:avLst/>
              </a:prstGeom>
              <a:noFill/>
              <a:ln w="9525">
                <a:noFill/>
                <a:miter lim="800000"/>
                <a:headEnd/>
                <a:tailEnd/>
              </a:ln>
            </p:spPr>
          </p:pic>
          <p:pic>
            <p:nvPicPr>
              <p:cNvPr id="33830" name="Picture 96" descr="CPU Single.png"/>
              <p:cNvPicPr>
                <a:picLocks noChangeAspect="1"/>
              </p:cNvPicPr>
              <p:nvPr/>
            </p:nvPicPr>
            <p:blipFill>
              <a:blip r:embed="rId12" cstate="print"/>
              <a:srcRect/>
              <a:stretch>
                <a:fillRect/>
              </a:stretch>
            </p:blipFill>
            <p:spPr bwMode="auto">
              <a:xfrm>
                <a:off x="4955" y="2579"/>
                <a:ext cx="101" cy="136"/>
              </a:xfrm>
              <a:prstGeom prst="rect">
                <a:avLst/>
              </a:prstGeom>
              <a:noFill/>
              <a:ln w="9525">
                <a:noFill/>
                <a:miter lim="800000"/>
                <a:headEnd/>
                <a:tailEnd/>
              </a:ln>
            </p:spPr>
          </p:pic>
        </p:grpSp>
      </p:grpSp>
      <p:grpSp>
        <p:nvGrpSpPr>
          <p:cNvPr id="46" name="Group 45"/>
          <p:cNvGrpSpPr/>
          <p:nvPr/>
        </p:nvGrpSpPr>
        <p:grpSpPr>
          <a:xfrm>
            <a:off x="384048" y="987552"/>
            <a:ext cx="7513637" cy="1527048"/>
            <a:chOff x="384048" y="772512"/>
            <a:chExt cx="7513637" cy="1703128"/>
          </a:xfrm>
        </p:grpSpPr>
        <p:sp>
          <p:nvSpPr>
            <p:cNvPr id="9" name="Rectangle 8"/>
            <p:cNvSpPr/>
            <p:nvPr/>
          </p:nvSpPr>
          <p:spPr>
            <a:xfrm>
              <a:off x="384048" y="970690"/>
              <a:ext cx="7513637" cy="150495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anchor="ctr"/>
            <a:lstStyle/>
            <a:p>
              <a:r>
                <a:rPr lang="en-US" sz="2000" dirty="0" smtClean="0">
                  <a:solidFill>
                    <a:srgbClr val="000000"/>
                  </a:solidFill>
                  <a:latin typeface="Calibri" pitchFamily="34" charset="0"/>
                </a:rPr>
                <a:t>It is a technique of masking or abstracting the physical compute hardware and enabling multiple operating systems (OSs) to run concurrently on a single or clustered physical machine(s).</a:t>
              </a:r>
              <a:endParaRPr lang="en-US" sz="2000" dirty="0">
                <a:solidFill>
                  <a:srgbClr val="000000"/>
                </a:solidFill>
                <a:latin typeface="Calibri" pitchFamily="34" charset="0"/>
              </a:endParaRPr>
            </a:p>
          </p:txBody>
        </p:sp>
        <p:sp>
          <p:nvSpPr>
            <p:cNvPr id="44" name="Rounded Rectangle 4"/>
            <p:cNvSpPr/>
            <p:nvPr/>
          </p:nvSpPr>
          <p:spPr>
            <a:xfrm>
              <a:off x="677556" y="772512"/>
              <a:ext cx="2446643" cy="329184"/>
            </a:xfrm>
            <a:prstGeom prst="rect">
              <a:avLst/>
            </a:prstGeom>
          </p:spPr>
          <p:style>
            <a:lnRef idx="0">
              <a:schemeClr val="accent2"/>
            </a:lnRef>
            <a:fillRef idx="3">
              <a:schemeClr val="accent2"/>
            </a:fillRef>
            <a:effectRef idx="3">
              <a:schemeClr val="accent2"/>
            </a:effectRef>
            <a:fontRef idx="minor">
              <a:schemeClr val="lt1"/>
            </a:fontRef>
          </p:style>
          <p:txBody>
            <a:bodyPr lIns="101362" tIns="0" rIns="101362" bIns="0" spcCol="1270" anchor="ctr"/>
            <a:lstStyle/>
            <a:p>
              <a:pPr algn="ctr" defTabSz="800100">
                <a:lnSpc>
                  <a:spcPct val="90000"/>
                </a:lnSpc>
                <a:spcAft>
                  <a:spcPct val="35000"/>
                </a:spcAft>
                <a:defRPr/>
              </a:pPr>
              <a:r>
                <a:rPr lang="en-US" sz="1600" dirty="0" smtClean="0">
                  <a:solidFill>
                    <a:schemeClr val="bg1"/>
                  </a:solidFill>
                  <a:latin typeface="Calibri" pitchFamily="34" charset="0"/>
                </a:rPr>
                <a:t>Compute Virtualization</a:t>
              </a:r>
              <a:endParaRPr lang="en-US" sz="1600" dirty="0">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6"/>
          <p:cNvSpPr>
            <a:spLocks noGrp="1"/>
          </p:cNvSpPr>
          <p:nvPr>
            <p:ph type="title"/>
          </p:nvPr>
        </p:nvSpPr>
        <p:spPr/>
        <p:txBody>
          <a:bodyPr/>
          <a:lstStyle/>
          <a:p>
            <a:r>
              <a:rPr lang="en-US" dirty="0" smtClean="0"/>
              <a:t>Module 3: Summary</a:t>
            </a:r>
          </a:p>
        </p:txBody>
      </p:sp>
      <p:sp>
        <p:nvSpPr>
          <p:cNvPr id="135170" name="Content Placeholder 7"/>
          <p:cNvSpPr>
            <a:spLocks noGrp="1"/>
          </p:cNvSpPr>
          <p:nvPr>
            <p:ph idx="1"/>
          </p:nvPr>
        </p:nvSpPr>
        <p:spPr>
          <a:xfrm>
            <a:off x="304800" y="914400"/>
            <a:ext cx="8458200" cy="4343400"/>
          </a:xfrm>
        </p:spPr>
        <p:txBody>
          <a:bodyPr/>
          <a:lstStyle/>
          <a:p>
            <a:pPr>
              <a:buNone/>
            </a:pPr>
            <a:r>
              <a:rPr lang="en-US" dirty="0" smtClean="0"/>
              <a:t>Key points covered in this module:</a:t>
            </a:r>
          </a:p>
          <a:p>
            <a:r>
              <a:rPr lang="en-US" dirty="0" smtClean="0"/>
              <a:t>Drivers of compute virtualization</a:t>
            </a:r>
          </a:p>
          <a:p>
            <a:r>
              <a:rPr lang="en-US" dirty="0" smtClean="0"/>
              <a:t>Challenges of </a:t>
            </a:r>
            <a:r>
              <a:rPr lang="en-US" dirty="0" err="1" smtClean="0"/>
              <a:t>virtualizing</a:t>
            </a:r>
            <a:r>
              <a:rPr lang="en-US" dirty="0" smtClean="0"/>
              <a:t> x86 hardware</a:t>
            </a:r>
          </a:p>
          <a:p>
            <a:r>
              <a:rPr lang="en-US" dirty="0" smtClean="0"/>
              <a:t>Techniques to </a:t>
            </a:r>
            <a:r>
              <a:rPr lang="en-US" dirty="0" err="1" smtClean="0"/>
              <a:t>virtualize</a:t>
            </a:r>
            <a:r>
              <a:rPr lang="en-US" dirty="0" smtClean="0"/>
              <a:t> x86 hardware</a:t>
            </a:r>
          </a:p>
          <a:p>
            <a:r>
              <a:rPr lang="en-US" dirty="0" smtClean="0"/>
              <a:t>Components of a virtual machine (VM)</a:t>
            </a:r>
          </a:p>
          <a:p>
            <a:r>
              <a:rPr lang="en-US" dirty="0" smtClean="0"/>
              <a:t>Resource optimization techniques</a:t>
            </a:r>
          </a:p>
          <a:p>
            <a:r>
              <a:rPr lang="en-US" dirty="0" smtClean="0"/>
              <a:t>Conversion of physical machine to VM</a:t>
            </a:r>
          </a:p>
          <a:p>
            <a:pPr>
              <a:buNone/>
            </a:pPr>
            <a:endParaRPr lang="en-US" dirty="0" smtClean="0"/>
          </a:p>
        </p:txBody>
      </p:sp>
      <p:sp>
        <p:nvSpPr>
          <p:cNvPr id="5" name="Footer Placeholder 4"/>
          <p:cNvSpPr>
            <a:spLocks noGrp="1"/>
          </p:cNvSpPr>
          <p:nvPr>
            <p:ph type="ftr" sz="quarter" idx="10"/>
          </p:nvPr>
        </p:nvSpPr>
        <p:spPr/>
        <p:txBody>
          <a:bodyPr/>
          <a:lstStyle/>
          <a:p>
            <a:pPr>
              <a:defRPr/>
            </a:pPr>
            <a:r>
              <a:rPr lang="en-US" dirty="0"/>
              <a:t>Virtualized Data Center – Compute</a:t>
            </a:r>
          </a:p>
        </p:txBody>
      </p:sp>
      <p:sp>
        <p:nvSpPr>
          <p:cNvPr id="6" name="Slide Number Placeholder 5"/>
          <p:cNvSpPr>
            <a:spLocks noGrp="1"/>
          </p:cNvSpPr>
          <p:nvPr>
            <p:ph type="sldNum" sz="quarter" idx="11"/>
          </p:nvPr>
        </p:nvSpPr>
        <p:spPr/>
        <p:txBody>
          <a:bodyPr/>
          <a:lstStyle/>
          <a:p>
            <a:pPr>
              <a:defRPr/>
            </a:pPr>
            <a:fld id="{9C53231A-D82B-492D-AC68-125CCD55DAAB}" type="slidenum">
              <a:rPr lang="en-US"/>
              <a:pPr>
                <a:defRPr/>
              </a:pPr>
              <a:t>50</a:t>
            </a:fld>
            <a:endParaRPr lang="en-US" dirty="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6"/>
          <p:cNvSpPr>
            <a:spLocks noGrp="1"/>
          </p:cNvSpPr>
          <p:nvPr>
            <p:ph type="title"/>
          </p:nvPr>
        </p:nvSpPr>
        <p:spPr/>
        <p:txBody>
          <a:bodyPr/>
          <a:lstStyle/>
          <a:p>
            <a:r>
              <a:rPr lang="en-US" dirty="0" smtClean="0"/>
              <a:t>Check Your Knowledge</a:t>
            </a:r>
            <a:endParaRPr lang="en-US" dirty="0" smtClean="0">
              <a:solidFill>
                <a:srgbClr val="FF0000"/>
              </a:solidFill>
            </a:endParaRPr>
          </a:p>
        </p:txBody>
      </p:sp>
      <p:sp>
        <p:nvSpPr>
          <p:cNvPr id="16387" name="Content Placeholder 7"/>
          <p:cNvSpPr>
            <a:spLocks noGrp="1"/>
          </p:cNvSpPr>
          <p:nvPr>
            <p:ph idx="1"/>
          </p:nvPr>
        </p:nvSpPr>
        <p:spPr>
          <a:xfrm>
            <a:off x="304800" y="914400"/>
            <a:ext cx="8458200" cy="4343400"/>
          </a:xfrm>
        </p:spPr>
        <p:txBody>
          <a:bodyPr>
            <a:normAutofit/>
          </a:bodyPr>
          <a:lstStyle/>
          <a:p>
            <a:pPr marL="457200" indent="-457200">
              <a:buFont typeface="+mj-lt"/>
              <a:buAutoNum type="arabicPeriod"/>
              <a:defRPr/>
            </a:pPr>
            <a:r>
              <a:rPr lang="en-US" dirty="0" smtClean="0">
                <a:solidFill>
                  <a:schemeClr val="bg2">
                    <a:lumMod val="75000"/>
                  </a:schemeClr>
                </a:solidFill>
              </a:rPr>
              <a:t>Explain two types of hypervisor.</a:t>
            </a:r>
          </a:p>
          <a:p>
            <a:pPr marL="457200" indent="-457200">
              <a:buFont typeface="+mj-lt"/>
              <a:buAutoNum type="arabicPeriod"/>
              <a:defRPr/>
            </a:pPr>
            <a:r>
              <a:rPr lang="en-US" dirty="0" smtClean="0">
                <a:solidFill>
                  <a:schemeClr val="bg2">
                    <a:lumMod val="75000"/>
                  </a:schemeClr>
                </a:solidFill>
              </a:rPr>
              <a:t>What are the challenges of x86 hardware virtualization?</a:t>
            </a:r>
          </a:p>
          <a:p>
            <a:pPr marL="457200" indent="-457200">
              <a:buFont typeface="+mj-lt"/>
              <a:buAutoNum type="arabicPeriod"/>
              <a:defRPr/>
            </a:pPr>
            <a:r>
              <a:rPr lang="en-US" dirty="0" smtClean="0">
                <a:solidFill>
                  <a:schemeClr val="bg2">
                    <a:lumMod val="75000"/>
                  </a:schemeClr>
                </a:solidFill>
              </a:rPr>
              <a:t>Explain the function of each virtual machine (VM) file.</a:t>
            </a:r>
          </a:p>
          <a:p>
            <a:pPr marL="457200" indent="-457200">
              <a:buFont typeface="+mj-lt"/>
              <a:buAutoNum type="arabicPeriod"/>
              <a:defRPr/>
            </a:pPr>
            <a:r>
              <a:rPr lang="en-US" dirty="0" smtClean="0">
                <a:solidFill>
                  <a:schemeClr val="bg2">
                    <a:lumMod val="75000"/>
                  </a:schemeClr>
                </a:solidFill>
              </a:rPr>
              <a:t>Explain the three memory optimization techniques.</a:t>
            </a:r>
          </a:p>
          <a:p>
            <a:pPr marL="457200" indent="-457200">
              <a:buFont typeface="+mj-lt"/>
              <a:buAutoNum type="arabicPeriod"/>
              <a:defRPr/>
            </a:pPr>
            <a:r>
              <a:rPr lang="en-US" dirty="0" smtClean="0">
                <a:solidFill>
                  <a:schemeClr val="bg2">
                    <a:lumMod val="75000"/>
                  </a:schemeClr>
                </a:solidFill>
              </a:rPr>
              <a:t>What are the two options to convert physical to VM?</a:t>
            </a:r>
          </a:p>
        </p:txBody>
      </p:sp>
      <p:sp>
        <p:nvSpPr>
          <p:cNvPr id="5" name="Footer Placeholder 4"/>
          <p:cNvSpPr>
            <a:spLocks noGrp="1"/>
          </p:cNvSpPr>
          <p:nvPr>
            <p:ph type="ftr" sz="quarter" idx="10"/>
          </p:nvPr>
        </p:nvSpPr>
        <p:spPr/>
        <p:txBody>
          <a:bodyPr/>
          <a:lstStyle/>
          <a:p>
            <a:pPr>
              <a:defRPr/>
            </a:pPr>
            <a:r>
              <a:rPr lang="en-US" dirty="0"/>
              <a:t>Virtualized Data Center – Compute</a:t>
            </a:r>
          </a:p>
        </p:txBody>
      </p:sp>
      <p:sp>
        <p:nvSpPr>
          <p:cNvPr id="6" name="Slide Number Placeholder 5"/>
          <p:cNvSpPr>
            <a:spLocks noGrp="1"/>
          </p:cNvSpPr>
          <p:nvPr>
            <p:ph type="sldNum" sz="quarter" idx="11"/>
          </p:nvPr>
        </p:nvSpPr>
        <p:spPr/>
        <p:txBody>
          <a:bodyPr/>
          <a:lstStyle/>
          <a:p>
            <a:pPr>
              <a:defRPr/>
            </a:pPr>
            <a:fld id="{ED9DD90E-1DB7-45A5-8701-AD2A02EC6F32}" type="slidenum">
              <a:rPr lang="en-US"/>
              <a:pPr>
                <a:defRPr/>
              </a:pPr>
              <a:t>51</a:t>
            </a:fld>
            <a:endParaRPr lang="en-US"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2747963"/>
            <a:ext cx="6705600" cy="1362075"/>
          </a:xfrm>
          <a:ln>
            <a:solidFill>
              <a:schemeClr val="bg1"/>
            </a:solidFill>
          </a:ln>
        </p:spPr>
        <p:txBody>
          <a:bodyPr/>
          <a:lstStyle/>
          <a:p>
            <a:pPr algn="ctr"/>
            <a:r>
              <a:rPr lang="en-US" dirty="0" smtClean="0"/>
              <a:t>Module 3 quiz</a:t>
            </a:r>
            <a:endParaRPr lang="en-US" dirty="0"/>
          </a:p>
        </p:txBody>
      </p:sp>
      <p:sp>
        <p:nvSpPr>
          <p:cNvPr id="4" name="Footer Placeholder 4"/>
          <p:cNvSpPr txBox="1">
            <a:spLocks/>
          </p:cNvSpPr>
          <p:nvPr/>
        </p:nvSpPr>
        <p:spPr>
          <a:xfrm>
            <a:off x="4419600" y="6629400"/>
            <a:ext cx="4191000" cy="2286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75000"/>
                    <a:lumOff val="25000"/>
                  </a:schemeClr>
                </a:solidFill>
                <a:latin typeface="Calibri" pitchFamily="34" charset="0"/>
                <a:cs typeface="+mn-cs"/>
              </a:rPr>
              <a:t>Virtualized Data Center – Compute</a:t>
            </a:r>
            <a:endParaRPr lang="en-US" sz="1000" dirty="0">
              <a:solidFill>
                <a:schemeClr val="tx1">
                  <a:lumMod val="75000"/>
                  <a:lumOff val="25000"/>
                </a:schemeClr>
              </a:solidFill>
              <a:latin typeface="Calibri" pitchFamily="34" charset="0"/>
              <a:cs typeface="+mn-cs"/>
            </a:endParaRPr>
          </a:p>
        </p:txBody>
      </p:sp>
      <p:sp>
        <p:nvSpPr>
          <p:cNvPr id="7" name="Slide Number Placeholder 5"/>
          <p:cNvSpPr txBox="1">
            <a:spLocks/>
          </p:cNvSpPr>
          <p:nvPr/>
        </p:nvSpPr>
        <p:spPr>
          <a:xfrm>
            <a:off x="8686800" y="6629400"/>
            <a:ext cx="457200" cy="2286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9DD90E-1DB7-45A5-8701-AD2A02EC6F32}" type="slidenum">
              <a:rPr lang="en-US" sz="1000" smtClean="0">
                <a:solidFill>
                  <a:schemeClr val="tx1">
                    <a:lumMod val="75000"/>
                    <a:lumOff val="25000"/>
                  </a:schemeClr>
                </a:solidFill>
                <a:latin typeface="Calibri"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1"/>
          <p:cNvSpPr>
            <a:spLocks noGrp="1"/>
          </p:cNvSpPr>
          <p:nvPr>
            <p:ph type="title"/>
          </p:nvPr>
        </p:nvSpPr>
        <p:spPr/>
        <p:txBody>
          <a:bodyPr/>
          <a:lstStyle/>
          <a:p>
            <a:r>
              <a:rPr lang="en-US" dirty="0" smtClean="0"/>
              <a:t>Need for Compute Virtualization</a:t>
            </a:r>
          </a:p>
        </p:txBody>
      </p:sp>
      <p:graphicFrame>
        <p:nvGraphicFramePr>
          <p:cNvPr id="14" name="Table Placeholder 13"/>
          <p:cNvGraphicFramePr>
            <a:graphicFrameLocks noGrp="1"/>
          </p:cNvGraphicFramePr>
          <p:nvPr>
            <p:ph type="tbl" sz="quarter" idx="12"/>
          </p:nvPr>
        </p:nvGraphicFramePr>
        <p:xfrm>
          <a:off x="437605" y="3890145"/>
          <a:ext cx="8268790" cy="2145792"/>
        </p:xfrm>
        <a:graphic>
          <a:graphicData uri="http://schemas.openxmlformats.org/drawingml/2006/table">
            <a:tbl>
              <a:tblPr firstRow="1" bandRow="1">
                <a:tableStyleId>{5C22544A-7EE6-4342-B048-85BDC9FD1C3A}</a:tableStyleId>
              </a:tblPr>
              <a:tblGrid>
                <a:gridCol w="4134395"/>
                <a:gridCol w="4134395"/>
              </a:tblGrid>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lt1"/>
                          </a:solidFill>
                          <a:latin typeface="+mn-lt"/>
                          <a:ea typeface="+mn-ea"/>
                          <a:cs typeface="+mn-cs"/>
                        </a:rPr>
                        <a:t>Before Virtualization</a:t>
                      </a:r>
                      <a:endParaRPr lang="en-US" sz="1400" dirty="0"/>
                    </a:p>
                  </a:txBody>
                  <a:tcPr/>
                </a:tc>
                <a:tc>
                  <a:txBody>
                    <a:bodyPr/>
                    <a:lstStyle/>
                    <a:p>
                      <a:r>
                        <a:rPr lang="en-US" sz="1400" dirty="0" smtClean="0"/>
                        <a:t>After Virtualization</a:t>
                      </a:r>
                      <a:endParaRPr lang="en-US" sz="1400" dirty="0"/>
                    </a:p>
                  </a:txBody>
                  <a:tcPr/>
                </a:tc>
              </a:tr>
              <a:tr h="274320">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400" b="0" u="none" strike="noStrike" kern="1200" cap="none" normalizeH="0" baseline="0" dirty="0" smtClean="0">
                          <a:ln>
                            <a:noFill/>
                          </a:ln>
                          <a:solidFill>
                            <a:schemeClr val="dk1"/>
                          </a:solidFill>
                          <a:effectLst/>
                          <a:latin typeface="+mn-lt"/>
                          <a:ea typeface="+mn-ea"/>
                          <a:cs typeface="+mn-cs"/>
                        </a:rPr>
                        <a:t>Runs single operating system (OS) per machine at a time</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400" b="0" u="none" strike="noStrike" kern="1200" cap="none" normalizeH="0" baseline="0" dirty="0" smtClean="0">
                          <a:ln>
                            <a:noFill/>
                          </a:ln>
                          <a:solidFill>
                            <a:schemeClr val="dk1"/>
                          </a:solidFill>
                          <a:effectLst/>
                          <a:latin typeface="+mn-lt"/>
                          <a:ea typeface="+mn-ea"/>
                          <a:cs typeface="+mn-cs"/>
                        </a:rPr>
                        <a:t>Couples s/w and h/w tightly</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400" b="0" u="none" strike="noStrike" kern="1200" cap="none" normalizeH="0" baseline="0" dirty="0" smtClean="0">
                          <a:ln>
                            <a:noFill/>
                          </a:ln>
                          <a:solidFill>
                            <a:schemeClr val="dk1"/>
                          </a:solidFill>
                          <a:effectLst/>
                          <a:latin typeface="+mn-lt"/>
                          <a:ea typeface="+mn-ea"/>
                          <a:cs typeface="+mn-cs"/>
                        </a:rPr>
                        <a:t>May create conflicts when multiple applications run on the same machine</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400" b="0" u="none" strike="noStrike" kern="1200" cap="none" normalizeH="0" baseline="0" dirty="0" smtClean="0">
                          <a:ln>
                            <a:noFill/>
                          </a:ln>
                          <a:solidFill>
                            <a:schemeClr val="dk1"/>
                          </a:solidFill>
                          <a:effectLst/>
                          <a:latin typeface="+mn-lt"/>
                          <a:ea typeface="+mn-ea"/>
                          <a:cs typeface="+mn-cs"/>
                        </a:rPr>
                        <a:t>Underutilizes resources</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400" b="0" u="none" strike="noStrike" kern="1200" cap="none" normalizeH="0" baseline="0" dirty="0" smtClean="0">
                          <a:ln>
                            <a:noFill/>
                          </a:ln>
                          <a:solidFill>
                            <a:schemeClr val="dk1"/>
                          </a:solidFill>
                          <a:effectLst/>
                          <a:latin typeface="+mn-lt"/>
                          <a:ea typeface="+mn-ea"/>
                          <a:cs typeface="+mn-cs"/>
                        </a:rPr>
                        <a:t>Is inflexible and expensive</a:t>
                      </a:r>
                      <a:endParaRPr lang="en-US" sz="1400" b="0" u="none" dirty="0" smtClean="0"/>
                    </a:p>
                  </a:txBody>
                  <a:tcPr/>
                </a:tc>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400" b="0" u="none" strike="noStrike" kern="1200" cap="none" normalizeH="0" baseline="0" dirty="0" smtClean="0">
                          <a:ln>
                            <a:noFill/>
                          </a:ln>
                          <a:solidFill>
                            <a:schemeClr val="dk1"/>
                          </a:solidFill>
                          <a:effectLst/>
                          <a:latin typeface="+mn-lt"/>
                          <a:ea typeface="+mn-ea"/>
                          <a:cs typeface="+mn-cs"/>
                        </a:rPr>
                        <a:t>Runs multiple operating systems (OSs) per machine concurrently</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400" b="0" u="none" strike="noStrike" kern="1200" cap="none" normalizeH="0" baseline="0" dirty="0" smtClean="0">
                          <a:ln>
                            <a:noFill/>
                          </a:ln>
                          <a:solidFill>
                            <a:schemeClr val="dk1"/>
                          </a:solidFill>
                          <a:effectLst/>
                          <a:latin typeface="+mn-lt"/>
                          <a:ea typeface="+mn-ea"/>
                          <a:cs typeface="+mn-cs"/>
                        </a:rPr>
                        <a:t>Makes OS and applications h/w independent</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400" b="0" u="none" strike="noStrike" kern="1200" cap="none" normalizeH="0" baseline="0" dirty="0" smtClean="0">
                          <a:ln>
                            <a:noFill/>
                          </a:ln>
                          <a:solidFill>
                            <a:schemeClr val="dk1"/>
                          </a:solidFill>
                          <a:effectLst/>
                          <a:latin typeface="+mn-lt"/>
                          <a:ea typeface="+mn-ea"/>
                          <a:cs typeface="+mn-cs"/>
                        </a:rPr>
                        <a:t>Isolates VM from each other, hence no conflict</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400" b="0" u="none" strike="noStrike" kern="1200" cap="none" normalizeH="0" baseline="0" dirty="0" smtClean="0">
                          <a:ln>
                            <a:noFill/>
                          </a:ln>
                          <a:solidFill>
                            <a:schemeClr val="dk1"/>
                          </a:solidFill>
                          <a:effectLst/>
                          <a:latin typeface="+mn-lt"/>
                          <a:ea typeface="+mn-ea"/>
                          <a:cs typeface="+mn-cs"/>
                        </a:rPr>
                        <a:t>Improves resource utilization</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400" b="0" u="none" strike="noStrike" kern="1200" cap="none" normalizeH="0" baseline="0" dirty="0" smtClean="0">
                          <a:ln>
                            <a:noFill/>
                          </a:ln>
                          <a:solidFill>
                            <a:schemeClr val="dk1"/>
                          </a:solidFill>
                          <a:effectLst/>
                          <a:latin typeface="+mn-lt"/>
                          <a:ea typeface="+mn-ea"/>
                          <a:cs typeface="+mn-cs"/>
                        </a:rPr>
                        <a:t>Offers flexible infrastructure at low cost</a:t>
                      </a:r>
                    </a:p>
                  </a:txBody>
                  <a:tcPr/>
                </a:tc>
              </a:tr>
            </a:tbl>
          </a:graphicData>
        </a:graphic>
      </p:graphicFrame>
      <p:sp>
        <p:nvSpPr>
          <p:cNvPr id="6" name="Slide Number Placeholder 5"/>
          <p:cNvSpPr>
            <a:spLocks noGrp="1"/>
          </p:cNvSpPr>
          <p:nvPr>
            <p:ph type="sldNum" sz="quarter" idx="14"/>
          </p:nvPr>
        </p:nvSpPr>
        <p:spPr/>
        <p:txBody>
          <a:bodyPr/>
          <a:lstStyle/>
          <a:p>
            <a:pPr>
              <a:defRPr/>
            </a:pPr>
            <a:fld id="{83F0C7BA-0C45-4EC7-8F89-5C2A2B29659E}" type="slidenum">
              <a:rPr lang="en-US"/>
              <a:pPr>
                <a:defRPr/>
              </a:pPr>
              <a:t>6</a:t>
            </a:fld>
            <a:endParaRPr lang="en-US" dirty="0"/>
          </a:p>
        </p:txBody>
      </p:sp>
      <p:sp>
        <p:nvSpPr>
          <p:cNvPr id="7" name="Footer Placeholder 6"/>
          <p:cNvSpPr>
            <a:spLocks noGrp="1"/>
          </p:cNvSpPr>
          <p:nvPr>
            <p:ph type="ftr" sz="quarter" idx="13"/>
          </p:nvPr>
        </p:nvSpPr>
        <p:spPr/>
        <p:txBody>
          <a:bodyPr/>
          <a:lstStyle/>
          <a:p>
            <a:pPr>
              <a:defRPr/>
            </a:pPr>
            <a:r>
              <a:rPr lang="en-US" dirty="0"/>
              <a:t>Virtualized Data Center – Compute</a:t>
            </a:r>
          </a:p>
        </p:txBody>
      </p:sp>
      <p:grpSp>
        <p:nvGrpSpPr>
          <p:cNvPr id="35855" name="Group 57"/>
          <p:cNvGrpSpPr>
            <a:grpSpLocks/>
          </p:cNvGrpSpPr>
          <p:nvPr/>
        </p:nvGrpSpPr>
        <p:grpSpPr bwMode="auto">
          <a:xfrm>
            <a:off x="4648200" y="933450"/>
            <a:ext cx="3962400" cy="2709863"/>
            <a:chOff x="4876800" y="990600"/>
            <a:chExt cx="3962400" cy="2709863"/>
          </a:xfrm>
        </p:grpSpPr>
        <p:sp>
          <p:nvSpPr>
            <p:cNvPr id="60" name="Rounded Rectangle 59"/>
            <p:cNvSpPr/>
            <p:nvPr/>
          </p:nvSpPr>
          <p:spPr bwMode="auto">
            <a:xfrm>
              <a:off x="4876800" y="990600"/>
              <a:ext cx="3962400" cy="218440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1000" dirty="0">
                <a:solidFill>
                  <a:schemeClr val="tx1"/>
                </a:solidFill>
                <a:latin typeface="Calibri" pitchFamily="34" charset="0"/>
              </a:endParaRPr>
            </a:p>
          </p:txBody>
        </p:sp>
        <p:pic>
          <p:nvPicPr>
            <p:cNvPr id="35870" name="Picture 359" descr="ICON_Memory_Q308"/>
            <p:cNvPicPr>
              <a:picLocks noChangeAspect="1" noChangeArrowheads="1"/>
            </p:cNvPicPr>
            <p:nvPr/>
          </p:nvPicPr>
          <p:blipFill>
            <a:blip r:embed="rId3" cstate="print"/>
            <a:srcRect/>
            <a:stretch>
              <a:fillRect/>
            </a:stretch>
          </p:blipFill>
          <p:spPr bwMode="auto">
            <a:xfrm>
              <a:off x="7005638" y="2971800"/>
              <a:ext cx="695325" cy="504825"/>
            </a:xfrm>
            <a:prstGeom prst="rect">
              <a:avLst/>
            </a:prstGeom>
            <a:noFill/>
            <a:ln w="9525">
              <a:noFill/>
              <a:miter lim="800000"/>
              <a:headEnd/>
              <a:tailEnd/>
            </a:ln>
          </p:spPr>
        </p:pic>
        <p:sp>
          <p:nvSpPr>
            <p:cNvPr id="35871" name="Text Box 341"/>
            <p:cNvSpPr txBox="1">
              <a:spLocks noChangeArrowheads="1"/>
            </p:cNvSpPr>
            <p:nvPr/>
          </p:nvSpPr>
          <p:spPr bwMode="auto">
            <a:xfrm>
              <a:off x="5262563" y="3454400"/>
              <a:ext cx="501650" cy="246063"/>
            </a:xfrm>
            <a:prstGeom prst="rect">
              <a:avLst/>
            </a:prstGeom>
            <a:noFill/>
            <a:ln w="9525">
              <a:noFill/>
              <a:miter lim="800000"/>
              <a:headEnd/>
              <a:tailEnd/>
            </a:ln>
          </p:spPr>
          <p:txBody>
            <a:bodyPr>
              <a:spAutoFit/>
            </a:bodyPr>
            <a:lstStyle/>
            <a:p>
              <a:r>
                <a:rPr lang="en-US" sz="1000" b="1" dirty="0">
                  <a:latin typeface="Calibri" pitchFamily="34" charset="0"/>
                </a:rPr>
                <a:t> CPU</a:t>
              </a:r>
            </a:p>
          </p:txBody>
        </p:sp>
        <p:sp>
          <p:nvSpPr>
            <p:cNvPr id="35872" name="Text Box 341"/>
            <p:cNvSpPr txBox="1">
              <a:spLocks noChangeArrowheads="1"/>
            </p:cNvSpPr>
            <p:nvPr/>
          </p:nvSpPr>
          <p:spPr bwMode="auto">
            <a:xfrm>
              <a:off x="6988175" y="3441700"/>
              <a:ext cx="798513" cy="246063"/>
            </a:xfrm>
            <a:prstGeom prst="rect">
              <a:avLst/>
            </a:prstGeom>
            <a:noFill/>
            <a:ln w="9525">
              <a:noFill/>
              <a:miter lim="800000"/>
              <a:headEnd/>
              <a:tailEnd/>
            </a:ln>
          </p:spPr>
          <p:txBody>
            <a:bodyPr>
              <a:spAutoFit/>
            </a:bodyPr>
            <a:lstStyle/>
            <a:p>
              <a:r>
                <a:rPr lang="en-US" sz="1000" b="1" dirty="0">
                  <a:latin typeface="Calibri" pitchFamily="34" charset="0"/>
                </a:rPr>
                <a:t> Memory</a:t>
              </a:r>
            </a:p>
          </p:txBody>
        </p:sp>
        <p:sp>
          <p:nvSpPr>
            <p:cNvPr id="65" name="Rounded Rectangle 19"/>
            <p:cNvSpPr/>
            <p:nvPr/>
          </p:nvSpPr>
          <p:spPr bwMode="auto">
            <a:xfrm>
              <a:off x="4953438" y="2346162"/>
              <a:ext cx="3808871" cy="359575"/>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1000" dirty="0">
                <a:solidFill>
                  <a:schemeClr val="tx1"/>
                </a:solidFill>
                <a:latin typeface="Calibri" pitchFamily="34" charset="0"/>
              </a:endParaRPr>
            </a:p>
          </p:txBody>
        </p:sp>
        <p:pic>
          <p:nvPicPr>
            <p:cNvPr id="35876" name="Picture 359" descr="ICON_Memory_Q308"/>
            <p:cNvPicPr>
              <a:picLocks noChangeAspect="1" noChangeArrowheads="1"/>
            </p:cNvPicPr>
            <p:nvPr/>
          </p:nvPicPr>
          <p:blipFill>
            <a:blip r:embed="rId3" cstate="print"/>
            <a:srcRect/>
            <a:stretch>
              <a:fillRect/>
            </a:stretch>
          </p:blipFill>
          <p:spPr bwMode="auto">
            <a:xfrm>
              <a:off x="6832600" y="2971800"/>
              <a:ext cx="695325" cy="504825"/>
            </a:xfrm>
            <a:prstGeom prst="rect">
              <a:avLst/>
            </a:prstGeom>
            <a:noFill/>
            <a:ln w="9525">
              <a:noFill/>
              <a:miter lim="800000"/>
              <a:headEnd/>
              <a:tailEnd/>
            </a:ln>
          </p:spPr>
        </p:pic>
        <p:pic>
          <p:nvPicPr>
            <p:cNvPr id="35877" name="Picture 357" descr="ICON_NIC_Q308"/>
            <p:cNvPicPr>
              <a:picLocks noChangeAspect="1" noChangeArrowheads="1"/>
            </p:cNvPicPr>
            <p:nvPr/>
          </p:nvPicPr>
          <p:blipFill>
            <a:blip r:embed="rId4" cstate="print"/>
            <a:srcRect/>
            <a:stretch>
              <a:fillRect/>
            </a:stretch>
          </p:blipFill>
          <p:spPr bwMode="auto">
            <a:xfrm>
              <a:off x="5975350" y="2898775"/>
              <a:ext cx="719138" cy="571500"/>
            </a:xfrm>
            <a:prstGeom prst="rect">
              <a:avLst/>
            </a:prstGeom>
            <a:noFill/>
            <a:ln w="9525">
              <a:noFill/>
              <a:miter lim="800000"/>
              <a:headEnd/>
              <a:tailEnd/>
            </a:ln>
          </p:spPr>
        </p:pic>
        <p:pic>
          <p:nvPicPr>
            <p:cNvPr id="35878" name="Picture 382" descr="ICON_DiscDrive_Q308"/>
            <p:cNvPicPr>
              <a:picLocks noChangeAspect="1" noChangeArrowheads="1"/>
            </p:cNvPicPr>
            <p:nvPr/>
          </p:nvPicPr>
          <p:blipFill>
            <a:blip r:embed="rId5" cstate="print"/>
            <a:srcRect/>
            <a:stretch>
              <a:fillRect/>
            </a:stretch>
          </p:blipFill>
          <p:spPr bwMode="auto">
            <a:xfrm>
              <a:off x="7842250" y="2933700"/>
              <a:ext cx="768350" cy="517525"/>
            </a:xfrm>
            <a:prstGeom prst="rect">
              <a:avLst/>
            </a:prstGeom>
            <a:noFill/>
            <a:ln w="9525">
              <a:noFill/>
              <a:miter lim="800000"/>
              <a:headEnd/>
              <a:tailEnd/>
            </a:ln>
          </p:spPr>
        </p:pic>
        <p:sp>
          <p:nvSpPr>
            <p:cNvPr id="35879" name="Text Box 341"/>
            <p:cNvSpPr txBox="1">
              <a:spLocks noChangeArrowheads="1"/>
            </p:cNvSpPr>
            <p:nvPr/>
          </p:nvSpPr>
          <p:spPr bwMode="auto">
            <a:xfrm>
              <a:off x="6000750" y="3441700"/>
              <a:ext cx="812800" cy="246063"/>
            </a:xfrm>
            <a:prstGeom prst="rect">
              <a:avLst/>
            </a:prstGeom>
            <a:noFill/>
            <a:ln w="9525">
              <a:noFill/>
              <a:miter lim="800000"/>
              <a:headEnd/>
              <a:tailEnd/>
            </a:ln>
          </p:spPr>
          <p:txBody>
            <a:bodyPr>
              <a:spAutoFit/>
            </a:bodyPr>
            <a:lstStyle/>
            <a:p>
              <a:r>
                <a:rPr lang="en-US" sz="1000" b="1" dirty="0">
                  <a:latin typeface="Calibri" pitchFamily="34" charset="0"/>
                </a:rPr>
                <a:t>NIC Card</a:t>
              </a:r>
            </a:p>
          </p:txBody>
        </p:sp>
        <p:sp>
          <p:nvSpPr>
            <p:cNvPr id="35880" name="Text Box 341"/>
            <p:cNvSpPr txBox="1">
              <a:spLocks noChangeArrowheads="1"/>
            </p:cNvSpPr>
            <p:nvPr/>
          </p:nvSpPr>
          <p:spPr bwMode="auto">
            <a:xfrm>
              <a:off x="7910513" y="3441700"/>
              <a:ext cx="785812" cy="244475"/>
            </a:xfrm>
            <a:prstGeom prst="rect">
              <a:avLst/>
            </a:prstGeom>
            <a:noFill/>
            <a:ln w="9525">
              <a:noFill/>
              <a:miter lim="800000"/>
              <a:headEnd/>
              <a:tailEnd/>
            </a:ln>
          </p:spPr>
          <p:txBody>
            <a:bodyPr>
              <a:spAutoFit/>
            </a:bodyPr>
            <a:lstStyle/>
            <a:p>
              <a:r>
                <a:rPr lang="en-US" sz="1000" b="1" dirty="0">
                  <a:latin typeface="Calibri" pitchFamily="34" charset="0"/>
                </a:rPr>
                <a:t>Hard Disk</a:t>
              </a:r>
            </a:p>
          </p:txBody>
        </p:sp>
        <p:sp>
          <p:nvSpPr>
            <p:cNvPr id="35881" name="Text Box 64"/>
            <p:cNvSpPr txBox="1">
              <a:spLocks noChangeArrowheads="1"/>
            </p:cNvSpPr>
            <p:nvPr/>
          </p:nvSpPr>
          <p:spPr bwMode="auto">
            <a:xfrm>
              <a:off x="5765800" y="2419350"/>
              <a:ext cx="2122488" cy="215444"/>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400" b="1" dirty="0" smtClean="0">
                  <a:solidFill>
                    <a:schemeClr val="bg1"/>
                  </a:solidFill>
                  <a:latin typeface="Calibri" pitchFamily="34" charset="0"/>
                </a:rPr>
                <a:t>Hypervisor</a:t>
              </a:r>
              <a:endParaRPr lang="en-US" sz="1400" b="1" dirty="0">
                <a:solidFill>
                  <a:schemeClr val="bg1"/>
                </a:solidFill>
                <a:latin typeface="Calibri" pitchFamily="34" charset="0"/>
              </a:endParaRPr>
            </a:p>
          </p:txBody>
        </p:sp>
        <p:sp>
          <p:nvSpPr>
            <p:cNvPr id="35882" name="Text Box 65"/>
            <p:cNvSpPr txBox="1">
              <a:spLocks noChangeArrowheads="1"/>
            </p:cNvSpPr>
            <p:nvPr/>
          </p:nvSpPr>
          <p:spPr bwMode="auto">
            <a:xfrm>
              <a:off x="6019800" y="2767013"/>
              <a:ext cx="1808163" cy="184666"/>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200" b="1" dirty="0">
                  <a:latin typeface="Calibri" pitchFamily="34" charset="0"/>
                </a:rPr>
                <a:t>x86 Architecture</a:t>
              </a:r>
            </a:p>
          </p:txBody>
        </p:sp>
        <p:pic>
          <p:nvPicPr>
            <p:cNvPr id="35883" name="Picture 96" descr="CPU Single.png"/>
            <p:cNvPicPr>
              <a:picLocks noChangeAspect="1"/>
            </p:cNvPicPr>
            <p:nvPr/>
          </p:nvPicPr>
          <p:blipFill>
            <a:blip r:embed="rId6" cstate="print"/>
            <a:srcRect/>
            <a:stretch>
              <a:fillRect/>
            </a:stretch>
          </p:blipFill>
          <p:spPr bwMode="auto">
            <a:xfrm>
              <a:off x="5308600" y="2901950"/>
              <a:ext cx="423863" cy="574675"/>
            </a:xfrm>
            <a:prstGeom prst="rect">
              <a:avLst/>
            </a:prstGeom>
            <a:noFill/>
            <a:ln w="9525">
              <a:noFill/>
              <a:miter lim="800000"/>
              <a:headEnd/>
              <a:tailEnd/>
            </a:ln>
          </p:spPr>
        </p:pic>
        <p:pic>
          <p:nvPicPr>
            <p:cNvPr id="35884" name="Picture 78" descr="VM.png"/>
            <p:cNvPicPr>
              <a:picLocks noChangeAspect="1"/>
            </p:cNvPicPr>
            <p:nvPr/>
          </p:nvPicPr>
          <p:blipFill>
            <a:blip r:embed="rId7" cstate="print"/>
            <a:srcRect/>
            <a:stretch>
              <a:fillRect/>
            </a:stretch>
          </p:blipFill>
          <p:spPr bwMode="auto">
            <a:xfrm>
              <a:off x="5181600" y="1119188"/>
              <a:ext cx="871538" cy="1120775"/>
            </a:xfrm>
            <a:prstGeom prst="rect">
              <a:avLst/>
            </a:prstGeom>
            <a:noFill/>
            <a:ln w="9525">
              <a:noFill/>
              <a:miter lim="800000"/>
              <a:headEnd/>
              <a:tailEnd/>
            </a:ln>
          </p:spPr>
        </p:pic>
        <p:pic>
          <p:nvPicPr>
            <p:cNvPr id="35885" name="Picture 10" descr="AP_OS Single.png"/>
            <p:cNvPicPr>
              <a:picLocks noChangeAspect="1"/>
            </p:cNvPicPr>
            <p:nvPr/>
          </p:nvPicPr>
          <p:blipFill>
            <a:blip r:embed="rId8" cstate="print"/>
            <a:srcRect/>
            <a:stretch>
              <a:fillRect/>
            </a:stretch>
          </p:blipFill>
          <p:spPr bwMode="auto">
            <a:xfrm>
              <a:off x="5384800" y="1195388"/>
              <a:ext cx="474663" cy="766762"/>
            </a:xfrm>
            <a:prstGeom prst="rect">
              <a:avLst/>
            </a:prstGeom>
            <a:noFill/>
            <a:ln w="9525">
              <a:noFill/>
              <a:miter lim="800000"/>
              <a:headEnd/>
              <a:tailEnd/>
            </a:ln>
          </p:spPr>
        </p:pic>
        <p:pic>
          <p:nvPicPr>
            <p:cNvPr id="35886" name="Picture 357" descr="ICON_NIC_Q308"/>
            <p:cNvPicPr>
              <a:picLocks noChangeAspect="1" noChangeArrowheads="1"/>
            </p:cNvPicPr>
            <p:nvPr/>
          </p:nvPicPr>
          <p:blipFill>
            <a:blip r:embed="rId9" cstate="print"/>
            <a:srcRect/>
            <a:stretch>
              <a:fillRect/>
            </a:stretch>
          </p:blipFill>
          <p:spPr bwMode="auto">
            <a:xfrm>
              <a:off x="5411788" y="2170113"/>
              <a:ext cx="234950" cy="185737"/>
            </a:xfrm>
            <a:prstGeom prst="rect">
              <a:avLst/>
            </a:prstGeom>
            <a:noFill/>
            <a:ln w="9525">
              <a:noFill/>
              <a:miter lim="800000"/>
              <a:headEnd/>
              <a:tailEnd/>
            </a:ln>
          </p:spPr>
        </p:pic>
        <p:pic>
          <p:nvPicPr>
            <p:cNvPr id="35887" name="Picture 359" descr="ICON_Memory_Q308"/>
            <p:cNvPicPr>
              <a:picLocks noChangeAspect="1" noChangeArrowheads="1"/>
            </p:cNvPicPr>
            <p:nvPr/>
          </p:nvPicPr>
          <p:blipFill>
            <a:blip r:embed="rId10" cstate="print"/>
            <a:srcRect/>
            <a:stretch>
              <a:fillRect/>
            </a:stretch>
          </p:blipFill>
          <p:spPr bwMode="auto">
            <a:xfrm>
              <a:off x="5640388" y="2155825"/>
              <a:ext cx="195262" cy="200025"/>
            </a:xfrm>
            <a:prstGeom prst="rect">
              <a:avLst/>
            </a:prstGeom>
            <a:noFill/>
            <a:ln w="9525">
              <a:noFill/>
              <a:miter lim="800000"/>
              <a:headEnd/>
              <a:tailEnd/>
            </a:ln>
          </p:spPr>
        </p:pic>
        <p:pic>
          <p:nvPicPr>
            <p:cNvPr id="35888" name="Picture 382" descr="ICON_DiscDrive_Q308"/>
            <p:cNvPicPr>
              <a:picLocks noChangeAspect="1" noChangeArrowheads="1"/>
            </p:cNvPicPr>
            <p:nvPr/>
          </p:nvPicPr>
          <p:blipFill>
            <a:blip r:embed="rId11" cstate="print"/>
            <a:srcRect/>
            <a:stretch>
              <a:fillRect/>
            </a:stretch>
          </p:blipFill>
          <p:spPr bwMode="auto">
            <a:xfrm>
              <a:off x="5868988" y="2155825"/>
              <a:ext cx="222250" cy="200025"/>
            </a:xfrm>
            <a:prstGeom prst="rect">
              <a:avLst/>
            </a:prstGeom>
            <a:noFill/>
            <a:ln w="9525">
              <a:noFill/>
              <a:miter lim="800000"/>
              <a:headEnd/>
              <a:tailEnd/>
            </a:ln>
          </p:spPr>
        </p:pic>
        <p:pic>
          <p:nvPicPr>
            <p:cNvPr id="35889" name="Picture 96" descr="CPU Single.png"/>
            <p:cNvPicPr>
              <a:picLocks noChangeAspect="1"/>
            </p:cNvPicPr>
            <p:nvPr/>
          </p:nvPicPr>
          <p:blipFill>
            <a:blip r:embed="rId12" cstate="print"/>
            <a:srcRect/>
            <a:stretch>
              <a:fillRect/>
            </a:stretch>
          </p:blipFill>
          <p:spPr bwMode="auto">
            <a:xfrm>
              <a:off x="5207000" y="2133600"/>
              <a:ext cx="160338" cy="215900"/>
            </a:xfrm>
            <a:prstGeom prst="rect">
              <a:avLst/>
            </a:prstGeom>
            <a:noFill/>
            <a:ln w="9525">
              <a:noFill/>
              <a:miter lim="800000"/>
              <a:headEnd/>
              <a:tailEnd/>
            </a:ln>
          </p:spPr>
        </p:pic>
        <p:grpSp>
          <p:nvGrpSpPr>
            <p:cNvPr id="35890" name="Group 89"/>
            <p:cNvGrpSpPr>
              <a:grpSpLocks/>
            </p:cNvGrpSpPr>
            <p:nvPr/>
          </p:nvGrpSpPr>
          <p:grpSpPr bwMode="auto">
            <a:xfrm>
              <a:off x="6424613" y="1123950"/>
              <a:ext cx="909637" cy="1236663"/>
              <a:chOff x="4099" y="1940"/>
              <a:chExt cx="573" cy="779"/>
            </a:xfrm>
          </p:grpSpPr>
          <p:pic>
            <p:nvPicPr>
              <p:cNvPr id="35898" name="Picture 78" descr="VM.png"/>
              <p:cNvPicPr>
                <a:picLocks noChangeAspect="1"/>
              </p:cNvPicPr>
              <p:nvPr/>
            </p:nvPicPr>
            <p:blipFill>
              <a:blip r:embed="rId7" cstate="print"/>
              <a:srcRect/>
              <a:stretch>
                <a:fillRect/>
              </a:stretch>
            </p:blipFill>
            <p:spPr bwMode="auto">
              <a:xfrm>
                <a:off x="4099" y="1940"/>
                <a:ext cx="549" cy="706"/>
              </a:xfrm>
              <a:prstGeom prst="rect">
                <a:avLst/>
              </a:prstGeom>
              <a:noFill/>
              <a:ln w="9525">
                <a:noFill/>
                <a:miter lim="800000"/>
                <a:headEnd/>
                <a:tailEnd/>
              </a:ln>
            </p:spPr>
          </p:pic>
          <p:pic>
            <p:nvPicPr>
              <p:cNvPr id="35899" name="Picture 10" descr="AP_OS Single.png"/>
              <p:cNvPicPr>
                <a:picLocks noChangeAspect="1"/>
              </p:cNvPicPr>
              <p:nvPr/>
            </p:nvPicPr>
            <p:blipFill>
              <a:blip r:embed="rId8" cstate="print"/>
              <a:srcRect/>
              <a:stretch>
                <a:fillRect/>
              </a:stretch>
            </p:blipFill>
            <p:spPr bwMode="auto">
              <a:xfrm>
                <a:off x="4227" y="1988"/>
                <a:ext cx="299" cy="483"/>
              </a:xfrm>
              <a:prstGeom prst="rect">
                <a:avLst/>
              </a:prstGeom>
              <a:noFill/>
              <a:ln w="9525">
                <a:noFill/>
                <a:miter lim="800000"/>
                <a:headEnd/>
                <a:tailEnd/>
              </a:ln>
            </p:spPr>
          </p:pic>
          <p:pic>
            <p:nvPicPr>
              <p:cNvPr id="35900" name="Picture 357" descr="ICON_NIC_Q308"/>
              <p:cNvPicPr>
                <a:picLocks noChangeAspect="1" noChangeArrowheads="1"/>
              </p:cNvPicPr>
              <p:nvPr/>
            </p:nvPicPr>
            <p:blipFill>
              <a:blip r:embed="rId9" cstate="print"/>
              <a:srcRect/>
              <a:stretch>
                <a:fillRect/>
              </a:stretch>
            </p:blipFill>
            <p:spPr bwMode="auto">
              <a:xfrm>
                <a:off x="4244" y="2602"/>
                <a:ext cx="148" cy="117"/>
              </a:xfrm>
              <a:prstGeom prst="rect">
                <a:avLst/>
              </a:prstGeom>
              <a:noFill/>
              <a:ln w="9525">
                <a:noFill/>
                <a:miter lim="800000"/>
                <a:headEnd/>
                <a:tailEnd/>
              </a:ln>
            </p:spPr>
          </p:pic>
          <p:pic>
            <p:nvPicPr>
              <p:cNvPr id="35901" name="Picture 359" descr="ICON_Memory_Q308"/>
              <p:cNvPicPr>
                <a:picLocks noChangeAspect="1" noChangeArrowheads="1"/>
              </p:cNvPicPr>
              <p:nvPr/>
            </p:nvPicPr>
            <p:blipFill>
              <a:blip r:embed="rId10" cstate="print"/>
              <a:srcRect/>
              <a:stretch>
                <a:fillRect/>
              </a:stretch>
            </p:blipFill>
            <p:spPr bwMode="auto">
              <a:xfrm>
                <a:off x="4388" y="2593"/>
                <a:ext cx="123" cy="126"/>
              </a:xfrm>
              <a:prstGeom prst="rect">
                <a:avLst/>
              </a:prstGeom>
              <a:noFill/>
              <a:ln w="9525">
                <a:noFill/>
                <a:miter lim="800000"/>
                <a:headEnd/>
                <a:tailEnd/>
              </a:ln>
            </p:spPr>
          </p:pic>
          <p:pic>
            <p:nvPicPr>
              <p:cNvPr id="35902" name="Picture 382" descr="ICON_DiscDrive_Q308"/>
              <p:cNvPicPr>
                <a:picLocks noChangeAspect="1" noChangeArrowheads="1"/>
              </p:cNvPicPr>
              <p:nvPr/>
            </p:nvPicPr>
            <p:blipFill>
              <a:blip r:embed="rId11" cstate="print"/>
              <a:srcRect/>
              <a:stretch>
                <a:fillRect/>
              </a:stretch>
            </p:blipFill>
            <p:spPr bwMode="auto">
              <a:xfrm>
                <a:off x="4532" y="2593"/>
                <a:ext cx="140" cy="126"/>
              </a:xfrm>
              <a:prstGeom prst="rect">
                <a:avLst/>
              </a:prstGeom>
              <a:noFill/>
              <a:ln w="9525">
                <a:noFill/>
                <a:miter lim="800000"/>
                <a:headEnd/>
                <a:tailEnd/>
              </a:ln>
            </p:spPr>
          </p:pic>
          <p:pic>
            <p:nvPicPr>
              <p:cNvPr id="35903" name="Picture 96" descr="CPU Single.png"/>
              <p:cNvPicPr>
                <a:picLocks noChangeAspect="1"/>
              </p:cNvPicPr>
              <p:nvPr/>
            </p:nvPicPr>
            <p:blipFill>
              <a:blip r:embed="rId12" cstate="print"/>
              <a:srcRect/>
              <a:stretch>
                <a:fillRect/>
              </a:stretch>
            </p:blipFill>
            <p:spPr bwMode="auto">
              <a:xfrm>
                <a:off x="4115" y="2579"/>
                <a:ext cx="101" cy="136"/>
              </a:xfrm>
              <a:prstGeom prst="rect">
                <a:avLst/>
              </a:prstGeom>
              <a:noFill/>
              <a:ln w="9525">
                <a:noFill/>
                <a:miter lim="800000"/>
                <a:headEnd/>
                <a:tailEnd/>
              </a:ln>
            </p:spPr>
          </p:pic>
        </p:grpSp>
        <p:grpSp>
          <p:nvGrpSpPr>
            <p:cNvPr id="35891" name="Group 96"/>
            <p:cNvGrpSpPr>
              <a:grpSpLocks/>
            </p:cNvGrpSpPr>
            <p:nvPr/>
          </p:nvGrpSpPr>
          <p:grpSpPr bwMode="auto">
            <a:xfrm>
              <a:off x="7675563" y="1123950"/>
              <a:ext cx="909637" cy="1236663"/>
              <a:chOff x="4939" y="1940"/>
              <a:chExt cx="573" cy="779"/>
            </a:xfrm>
          </p:grpSpPr>
          <p:pic>
            <p:nvPicPr>
              <p:cNvPr id="35892" name="Picture 78" descr="VM.png"/>
              <p:cNvPicPr>
                <a:picLocks noChangeAspect="1"/>
              </p:cNvPicPr>
              <p:nvPr/>
            </p:nvPicPr>
            <p:blipFill>
              <a:blip r:embed="rId7" cstate="print"/>
              <a:srcRect/>
              <a:stretch>
                <a:fillRect/>
              </a:stretch>
            </p:blipFill>
            <p:spPr bwMode="auto">
              <a:xfrm>
                <a:off x="4939" y="1940"/>
                <a:ext cx="549" cy="706"/>
              </a:xfrm>
              <a:prstGeom prst="rect">
                <a:avLst/>
              </a:prstGeom>
              <a:noFill/>
              <a:ln w="9525">
                <a:noFill/>
                <a:miter lim="800000"/>
                <a:headEnd/>
                <a:tailEnd/>
              </a:ln>
            </p:spPr>
          </p:pic>
          <p:pic>
            <p:nvPicPr>
              <p:cNvPr id="35893" name="Picture 10" descr="AP_OS Single.png"/>
              <p:cNvPicPr>
                <a:picLocks noChangeAspect="1"/>
              </p:cNvPicPr>
              <p:nvPr/>
            </p:nvPicPr>
            <p:blipFill>
              <a:blip r:embed="rId8" cstate="print"/>
              <a:srcRect/>
              <a:stretch>
                <a:fillRect/>
              </a:stretch>
            </p:blipFill>
            <p:spPr bwMode="auto">
              <a:xfrm>
                <a:off x="5067" y="1988"/>
                <a:ext cx="299" cy="483"/>
              </a:xfrm>
              <a:prstGeom prst="rect">
                <a:avLst/>
              </a:prstGeom>
              <a:noFill/>
              <a:ln w="9525">
                <a:noFill/>
                <a:miter lim="800000"/>
                <a:headEnd/>
                <a:tailEnd/>
              </a:ln>
            </p:spPr>
          </p:pic>
          <p:pic>
            <p:nvPicPr>
              <p:cNvPr id="35894" name="Picture 357" descr="ICON_NIC_Q308"/>
              <p:cNvPicPr>
                <a:picLocks noChangeAspect="1" noChangeArrowheads="1"/>
              </p:cNvPicPr>
              <p:nvPr/>
            </p:nvPicPr>
            <p:blipFill>
              <a:blip r:embed="rId9" cstate="print"/>
              <a:srcRect/>
              <a:stretch>
                <a:fillRect/>
              </a:stretch>
            </p:blipFill>
            <p:spPr bwMode="auto">
              <a:xfrm>
                <a:off x="5084" y="2602"/>
                <a:ext cx="148" cy="117"/>
              </a:xfrm>
              <a:prstGeom prst="rect">
                <a:avLst/>
              </a:prstGeom>
              <a:noFill/>
              <a:ln w="9525">
                <a:noFill/>
                <a:miter lim="800000"/>
                <a:headEnd/>
                <a:tailEnd/>
              </a:ln>
            </p:spPr>
          </p:pic>
          <p:pic>
            <p:nvPicPr>
              <p:cNvPr id="35895" name="Picture 359" descr="ICON_Memory_Q308"/>
              <p:cNvPicPr>
                <a:picLocks noChangeAspect="1" noChangeArrowheads="1"/>
              </p:cNvPicPr>
              <p:nvPr/>
            </p:nvPicPr>
            <p:blipFill>
              <a:blip r:embed="rId10" cstate="print"/>
              <a:srcRect/>
              <a:stretch>
                <a:fillRect/>
              </a:stretch>
            </p:blipFill>
            <p:spPr bwMode="auto">
              <a:xfrm>
                <a:off x="5228" y="2593"/>
                <a:ext cx="123" cy="126"/>
              </a:xfrm>
              <a:prstGeom prst="rect">
                <a:avLst/>
              </a:prstGeom>
              <a:noFill/>
              <a:ln w="9525">
                <a:noFill/>
                <a:miter lim="800000"/>
                <a:headEnd/>
                <a:tailEnd/>
              </a:ln>
            </p:spPr>
          </p:pic>
          <p:pic>
            <p:nvPicPr>
              <p:cNvPr id="35896" name="Picture 382" descr="ICON_DiscDrive_Q308"/>
              <p:cNvPicPr>
                <a:picLocks noChangeAspect="1" noChangeArrowheads="1"/>
              </p:cNvPicPr>
              <p:nvPr/>
            </p:nvPicPr>
            <p:blipFill>
              <a:blip r:embed="rId11" cstate="print"/>
              <a:srcRect/>
              <a:stretch>
                <a:fillRect/>
              </a:stretch>
            </p:blipFill>
            <p:spPr bwMode="auto">
              <a:xfrm>
                <a:off x="5372" y="2593"/>
                <a:ext cx="140" cy="126"/>
              </a:xfrm>
              <a:prstGeom prst="rect">
                <a:avLst/>
              </a:prstGeom>
              <a:noFill/>
              <a:ln w="9525">
                <a:noFill/>
                <a:miter lim="800000"/>
                <a:headEnd/>
                <a:tailEnd/>
              </a:ln>
            </p:spPr>
          </p:pic>
          <p:pic>
            <p:nvPicPr>
              <p:cNvPr id="35897" name="Picture 96" descr="CPU Single.png"/>
              <p:cNvPicPr>
                <a:picLocks noChangeAspect="1"/>
              </p:cNvPicPr>
              <p:nvPr/>
            </p:nvPicPr>
            <p:blipFill>
              <a:blip r:embed="rId12" cstate="print"/>
              <a:srcRect/>
              <a:stretch>
                <a:fillRect/>
              </a:stretch>
            </p:blipFill>
            <p:spPr bwMode="auto">
              <a:xfrm>
                <a:off x="4955" y="2579"/>
                <a:ext cx="101" cy="136"/>
              </a:xfrm>
              <a:prstGeom prst="rect">
                <a:avLst/>
              </a:prstGeom>
              <a:noFill/>
              <a:ln w="9525">
                <a:noFill/>
                <a:miter lim="800000"/>
                <a:headEnd/>
                <a:tailEnd/>
              </a:ln>
            </p:spPr>
          </p:pic>
        </p:grpSp>
      </p:grpSp>
      <p:grpSp>
        <p:nvGrpSpPr>
          <p:cNvPr id="35856" name="Group 94"/>
          <p:cNvGrpSpPr>
            <a:grpSpLocks/>
          </p:cNvGrpSpPr>
          <p:nvPr/>
        </p:nvGrpSpPr>
        <p:grpSpPr bwMode="auto">
          <a:xfrm>
            <a:off x="588963" y="933450"/>
            <a:ext cx="3509962" cy="2646363"/>
            <a:chOff x="588963" y="1041400"/>
            <a:chExt cx="3509962" cy="2646363"/>
          </a:xfrm>
        </p:grpSpPr>
        <p:sp>
          <p:nvSpPr>
            <p:cNvPr id="96" name="Rounded Rectangle 95"/>
            <p:cNvSpPr/>
            <p:nvPr/>
          </p:nvSpPr>
          <p:spPr bwMode="auto">
            <a:xfrm>
              <a:off x="588963" y="1041400"/>
              <a:ext cx="3462337" cy="220980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1000" dirty="0">
                <a:solidFill>
                  <a:schemeClr val="tx1"/>
                </a:solidFill>
                <a:latin typeface="Calibri" pitchFamily="34" charset="0"/>
              </a:endParaRPr>
            </a:p>
          </p:txBody>
        </p:sp>
        <p:sp>
          <p:nvSpPr>
            <p:cNvPr id="35858" name="Text Box 65"/>
            <p:cNvSpPr txBox="1">
              <a:spLocks noChangeArrowheads="1"/>
            </p:cNvSpPr>
            <p:nvPr/>
          </p:nvSpPr>
          <p:spPr bwMode="auto">
            <a:xfrm>
              <a:off x="1427163" y="2679700"/>
              <a:ext cx="1808162" cy="184666"/>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200" b="1" dirty="0">
                  <a:latin typeface="Calibri" pitchFamily="34" charset="0"/>
                </a:rPr>
                <a:t>x86 Architecture</a:t>
              </a:r>
            </a:p>
          </p:txBody>
        </p:sp>
        <p:pic>
          <p:nvPicPr>
            <p:cNvPr id="35859" name="Picture 10" descr="AP_OS Single.png"/>
            <p:cNvPicPr>
              <a:picLocks noChangeAspect="1"/>
            </p:cNvPicPr>
            <p:nvPr/>
          </p:nvPicPr>
          <p:blipFill>
            <a:blip r:embed="rId8" cstate="print"/>
            <a:srcRect/>
            <a:stretch>
              <a:fillRect/>
            </a:stretch>
          </p:blipFill>
          <p:spPr bwMode="auto">
            <a:xfrm>
              <a:off x="1930400" y="1193800"/>
              <a:ext cx="830263" cy="1341438"/>
            </a:xfrm>
            <a:prstGeom prst="rect">
              <a:avLst/>
            </a:prstGeom>
            <a:noFill/>
            <a:ln w="9525">
              <a:noFill/>
              <a:miter lim="800000"/>
              <a:headEnd/>
              <a:tailEnd/>
            </a:ln>
          </p:spPr>
        </p:pic>
        <p:pic>
          <p:nvPicPr>
            <p:cNvPr id="35860" name="Picture 359" descr="ICON_Memory_Q308"/>
            <p:cNvPicPr>
              <a:picLocks noChangeAspect="1" noChangeArrowheads="1"/>
            </p:cNvPicPr>
            <p:nvPr/>
          </p:nvPicPr>
          <p:blipFill>
            <a:blip r:embed="rId3" cstate="print"/>
            <a:srcRect/>
            <a:stretch>
              <a:fillRect/>
            </a:stretch>
          </p:blipFill>
          <p:spPr bwMode="auto">
            <a:xfrm>
              <a:off x="2408238" y="2959100"/>
              <a:ext cx="695325" cy="504825"/>
            </a:xfrm>
            <a:prstGeom prst="rect">
              <a:avLst/>
            </a:prstGeom>
            <a:noFill/>
            <a:ln w="9525">
              <a:noFill/>
              <a:miter lim="800000"/>
              <a:headEnd/>
              <a:tailEnd/>
            </a:ln>
          </p:spPr>
        </p:pic>
        <p:sp>
          <p:nvSpPr>
            <p:cNvPr id="35861" name="Text Box 341"/>
            <p:cNvSpPr txBox="1">
              <a:spLocks noChangeArrowheads="1"/>
            </p:cNvSpPr>
            <p:nvPr/>
          </p:nvSpPr>
          <p:spPr bwMode="auto">
            <a:xfrm>
              <a:off x="665163" y="3441700"/>
              <a:ext cx="501650" cy="246063"/>
            </a:xfrm>
            <a:prstGeom prst="rect">
              <a:avLst/>
            </a:prstGeom>
            <a:noFill/>
            <a:ln w="9525">
              <a:noFill/>
              <a:miter lim="800000"/>
              <a:headEnd/>
              <a:tailEnd/>
            </a:ln>
          </p:spPr>
          <p:txBody>
            <a:bodyPr>
              <a:spAutoFit/>
            </a:bodyPr>
            <a:lstStyle/>
            <a:p>
              <a:r>
                <a:rPr lang="en-US" sz="1000" b="1" dirty="0">
                  <a:latin typeface="Calibri" pitchFamily="34" charset="0"/>
                </a:rPr>
                <a:t> CPU</a:t>
              </a:r>
            </a:p>
          </p:txBody>
        </p:sp>
        <p:sp>
          <p:nvSpPr>
            <p:cNvPr id="35862" name="Text Box 341"/>
            <p:cNvSpPr txBox="1">
              <a:spLocks noChangeArrowheads="1"/>
            </p:cNvSpPr>
            <p:nvPr/>
          </p:nvSpPr>
          <p:spPr bwMode="auto">
            <a:xfrm>
              <a:off x="2390775" y="3429000"/>
              <a:ext cx="798513" cy="246063"/>
            </a:xfrm>
            <a:prstGeom prst="rect">
              <a:avLst/>
            </a:prstGeom>
            <a:noFill/>
            <a:ln w="9525">
              <a:noFill/>
              <a:miter lim="800000"/>
              <a:headEnd/>
              <a:tailEnd/>
            </a:ln>
          </p:spPr>
          <p:txBody>
            <a:bodyPr>
              <a:spAutoFit/>
            </a:bodyPr>
            <a:lstStyle/>
            <a:p>
              <a:r>
                <a:rPr lang="en-US" sz="1000" b="1" dirty="0">
                  <a:latin typeface="Calibri" pitchFamily="34" charset="0"/>
                </a:rPr>
                <a:t> Memory</a:t>
              </a:r>
            </a:p>
          </p:txBody>
        </p:sp>
        <p:pic>
          <p:nvPicPr>
            <p:cNvPr id="35863" name="Picture 359" descr="ICON_Memory_Q308"/>
            <p:cNvPicPr>
              <a:picLocks noChangeAspect="1" noChangeArrowheads="1"/>
            </p:cNvPicPr>
            <p:nvPr/>
          </p:nvPicPr>
          <p:blipFill>
            <a:blip r:embed="rId3" cstate="print"/>
            <a:srcRect/>
            <a:stretch>
              <a:fillRect/>
            </a:stretch>
          </p:blipFill>
          <p:spPr bwMode="auto">
            <a:xfrm>
              <a:off x="2235200" y="2959100"/>
              <a:ext cx="695325" cy="504825"/>
            </a:xfrm>
            <a:prstGeom prst="rect">
              <a:avLst/>
            </a:prstGeom>
            <a:noFill/>
            <a:ln w="9525">
              <a:noFill/>
              <a:miter lim="800000"/>
              <a:headEnd/>
              <a:tailEnd/>
            </a:ln>
          </p:spPr>
        </p:pic>
        <p:pic>
          <p:nvPicPr>
            <p:cNvPr id="35864" name="Picture 357" descr="ICON_NIC_Q308"/>
            <p:cNvPicPr>
              <a:picLocks noChangeAspect="1" noChangeArrowheads="1"/>
            </p:cNvPicPr>
            <p:nvPr/>
          </p:nvPicPr>
          <p:blipFill>
            <a:blip r:embed="rId4" cstate="print"/>
            <a:srcRect/>
            <a:stretch>
              <a:fillRect/>
            </a:stretch>
          </p:blipFill>
          <p:spPr bwMode="auto">
            <a:xfrm>
              <a:off x="1352550" y="2886075"/>
              <a:ext cx="719138" cy="571500"/>
            </a:xfrm>
            <a:prstGeom prst="rect">
              <a:avLst/>
            </a:prstGeom>
            <a:noFill/>
            <a:ln w="9525">
              <a:noFill/>
              <a:miter lim="800000"/>
              <a:headEnd/>
              <a:tailEnd/>
            </a:ln>
          </p:spPr>
        </p:pic>
        <p:pic>
          <p:nvPicPr>
            <p:cNvPr id="35865" name="Picture 382" descr="ICON_DiscDrive_Q308"/>
            <p:cNvPicPr>
              <a:picLocks noChangeAspect="1" noChangeArrowheads="1"/>
            </p:cNvPicPr>
            <p:nvPr/>
          </p:nvPicPr>
          <p:blipFill>
            <a:blip r:embed="rId5" cstate="print"/>
            <a:srcRect/>
            <a:stretch>
              <a:fillRect/>
            </a:stretch>
          </p:blipFill>
          <p:spPr bwMode="auto">
            <a:xfrm>
              <a:off x="3244850" y="2921000"/>
              <a:ext cx="768350" cy="517525"/>
            </a:xfrm>
            <a:prstGeom prst="rect">
              <a:avLst/>
            </a:prstGeom>
            <a:noFill/>
            <a:ln w="9525">
              <a:noFill/>
              <a:miter lim="800000"/>
              <a:headEnd/>
              <a:tailEnd/>
            </a:ln>
          </p:spPr>
        </p:pic>
        <p:sp>
          <p:nvSpPr>
            <p:cNvPr id="35866" name="Text Box 341"/>
            <p:cNvSpPr txBox="1">
              <a:spLocks noChangeArrowheads="1"/>
            </p:cNvSpPr>
            <p:nvPr/>
          </p:nvSpPr>
          <p:spPr bwMode="auto">
            <a:xfrm>
              <a:off x="1403350" y="3429000"/>
              <a:ext cx="812800" cy="246063"/>
            </a:xfrm>
            <a:prstGeom prst="rect">
              <a:avLst/>
            </a:prstGeom>
            <a:noFill/>
            <a:ln w="9525">
              <a:noFill/>
              <a:miter lim="800000"/>
              <a:headEnd/>
              <a:tailEnd/>
            </a:ln>
          </p:spPr>
          <p:txBody>
            <a:bodyPr>
              <a:spAutoFit/>
            </a:bodyPr>
            <a:lstStyle/>
            <a:p>
              <a:r>
                <a:rPr lang="en-US" sz="1000" b="1" dirty="0">
                  <a:latin typeface="Calibri" pitchFamily="34" charset="0"/>
                </a:rPr>
                <a:t>NIC Card</a:t>
              </a:r>
            </a:p>
          </p:txBody>
        </p:sp>
        <p:sp>
          <p:nvSpPr>
            <p:cNvPr id="35867" name="Text Box 341"/>
            <p:cNvSpPr txBox="1">
              <a:spLocks noChangeArrowheads="1"/>
            </p:cNvSpPr>
            <p:nvPr/>
          </p:nvSpPr>
          <p:spPr bwMode="auto">
            <a:xfrm>
              <a:off x="3313113" y="3429000"/>
              <a:ext cx="785812" cy="244475"/>
            </a:xfrm>
            <a:prstGeom prst="rect">
              <a:avLst/>
            </a:prstGeom>
            <a:noFill/>
            <a:ln w="9525">
              <a:noFill/>
              <a:miter lim="800000"/>
              <a:headEnd/>
              <a:tailEnd/>
            </a:ln>
          </p:spPr>
          <p:txBody>
            <a:bodyPr>
              <a:spAutoFit/>
            </a:bodyPr>
            <a:lstStyle/>
            <a:p>
              <a:r>
                <a:rPr lang="en-US" sz="1000" b="1" dirty="0">
                  <a:latin typeface="Calibri" pitchFamily="34" charset="0"/>
                </a:rPr>
                <a:t>Hard Disk</a:t>
              </a:r>
            </a:p>
          </p:txBody>
        </p:sp>
        <p:pic>
          <p:nvPicPr>
            <p:cNvPr id="35868" name="Picture 96" descr="CPU Single.png"/>
            <p:cNvPicPr>
              <a:picLocks noChangeAspect="1"/>
            </p:cNvPicPr>
            <p:nvPr/>
          </p:nvPicPr>
          <p:blipFill>
            <a:blip r:embed="rId6" cstate="print"/>
            <a:srcRect/>
            <a:stretch>
              <a:fillRect/>
            </a:stretch>
          </p:blipFill>
          <p:spPr bwMode="auto">
            <a:xfrm>
              <a:off x="673100" y="2889250"/>
              <a:ext cx="423863" cy="5746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smtClean="0"/>
              <a:t>Hypervisor</a:t>
            </a:r>
          </a:p>
        </p:txBody>
      </p:sp>
      <p:sp>
        <p:nvSpPr>
          <p:cNvPr id="49" name="Content Placeholder 48"/>
          <p:cNvSpPr>
            <a:spLocks noGrp="1"/>
          </p:cNvSpPr>
          <p:nvPr>
            <p:ph idx="1"/>
          </p:nvPr>
        </p:nvSpPr>
        <p:spPr>
          <a:xfrm>
            <a:off x="373063" y="2514600"/>
            <a:ext cx="4503737" cy="3429000"/>
          </a:xfrm>
        </p:spPr>
        <p:txBody>
          <a:bodyPr>
            <a:normAutofit/>
          </a:bodyPr>
          <a:lstStyle/>
          <a:p>
            <a:pPr>
              <a:defRPr/>
            </a:pPr>
            <a:r>
              <a:rPr lang="en-US" dirty="0" smtClean="0">
                <a:solidFill>
                  <a:schemeClr val="bg2">
                    <a:lumMod val="75000"/>
                  </a:schemeClr>
                </a:solidFill>
              </a:rPr>
              <a:t>Has two components</a:t>
            </a:r>
          </a:p>
          <a:p>
            <a:pPr lvl="1">
              <a:defRPr/>
            </a:pPr>
            <a:r>
              <a:rPr lang="en-US" dirty="0" smtClean="0">
                <a:solidFill>
                  <a:schemeClr val="bg2">
                    <a:lumMod val="75000"/>
                  </a:schemeClr>
                </a:solidFill>
              </a:rPr>
              <a:t>Kernel</a:t>
            </a:r>
          </a:p>
          <a:p>
            <a:pPr lvl="1">
              <a:defRPr/>
            </a:pPr>
            <a:r>
              <a:rPr lang="en-US" dirty="0" smtClean="0">
                <a:solidFill>
                  <a:schemeClr val="bg2">
                    <a:lumMod val="75000"/>
                  </a:schemeClr>
                </a:solidFill>
              </a:rPr>
              <a:t>Virtual Machine Monitor (VMM)</a:t>
            </a:r>
          </a:p>
        </p:txBody>
      </p:sp>
      <p:grpSp>
        <p:nvGrpSpPr>
          <p:cNvPr id="46" name="Group 45"/>
          <p:cNvGrpSpPr/>
          <p:nvPr/>
        </p:nvGrpSpPr>
        <p:grpSpPr>
          <a:xfrm>
            <a:off x="411163" y="987552"/>
            <a:ext cx="8275637" cy="1284888"/>
            <a:chOff x="411163" y="772512"/>
            <a:chExt cx="8275637" cy="1284888"/>
          </a:xfrm>
        </p:grpSpPr>
        <p:sp>
          <p:nvSpPr>
            <p:cNvPr id="83" name="Rectangle 82"/>
            <p:cNvSpPr/>
            <p:nvPr/>
          </p:nvSpPr>
          <p:spPr>
            <a:xfrm>
              <a:off x="411163" y="933450"/>
              <a:ext cx="8275637" cy="112395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spcCol="1270"/>
            <a:lstStyle/>
            <a:p>
              <a:pPr>
                <a:defRPr/>
              </a:pPr>
              <a:r>
                <a:rPr lang="en-US" sz="2000" dirty="0" smtClean="0">
                  <a:latin typeface="Calibri" pitchFamily="34" charset="0"/>
                </a:rPr>
                <a:t>It is a software </a:t>
              </a:r>
              <a:r>
                <a:rPr lang="en-US" sz="2000" dirty="0">
                  <a:latin typeface="Calibri" pitchFamily="34" charset="0"/>
                </a:rPr>
                <a:t>that allows multiple </a:t>
              </a:r>
              <a:r>
                <a:rPr lang="en-US" sz="2000" dirty="0" smtClean="0">
                  <a:latin typeface="Calibri" pitchFamily="34" charset="0"/>
                </a:rPr>
                <a:t>operating systems (OSs) </a:t>
              </a:r>
              <a:r>
                <a:rPr lang="en-US" sz="2000" dirty="0">
                  <a:latin typeface="Calibri" pitchFamily="34" charset="0"/>
                </a:rPr>
                <a:t>to run concurrently on a physical </a:t>
              </a:r>
              <a:r>
                <a:rPr lang="en-US" sz="2000" dirty="0" smtClean="0">
                  <a:latin typeface="Calibri" pitchFamily="34" charset="0"/>
                </a:rPr>
                <a:t>machine and to interact </a:t>
              </a:r>
              <a:r>
                <a:rPr lang="en-US" sz="2000" dirty="0">
                  <a:latin typeface="Calibri" pitchFamily="34" charset="0"/>
                </a:rPr>
                <a:t>directly with the physical </a:t>
              </a:r>
              <a:r>
                <a:rPr lang="en-US" sz="2000" dirty="0" smtClean="0">
                  <a:latin typeface="Calibri" pitchFamily="34" charset="0"/>
                </a:rPr>
                <a:t>hardware.</a:t>
              </a:r>
              <a:endParaRPr lang="en-US" sz="2000" dirty="0">
                <a:latin typeface="Calibri" pitchFamily="34" charset="0"/>
              </a:endParaRPr>
            </a:p>
          </p:txBody>
        </p:sp>
        <p:sp>
          <p:nvSpPr>
            <p:cNvPr id="86" name="Rounded Rectangle 4"/>
            <p:cNvSpPr/>
            <p:nvPr/>
          </p:nvSpPr>
          <p:spPr>
            <a:xfrm>
              <a:off x="677557" y="772512"/>
              <a:ext cx="1344168" cy="329184"/>
            </a:xfrm>
            <a:prstGeom prst="rect">
              <a:avLst/>
            </a:prstGeom>
          </p:spPr>
          <p:style>
            <a:lnRef idx="0">
              <a:schemeClr val="accent2"/>
            </a:lnRef>
            <a:fillRef idx="3">
              <a:schemeClr val="accent2"/>
            </a:fillRef>
            <a:effectRef idx="3">
              <a:schemeClr val="accent2"/>
            </a:effectRef>
            <a:fontRef idx="minor">
              <a:schemeClr val="lt1"/>
            </a:fontRef>
          </p:style>
          <p:txBody>
            <a:bodyPr lIns="101362" tIns="0" rIns="101362" bIns="0" spcCol="1270" anchor="ctr"/>
            <a:lstStyle/>
            <a:p>
              <a:pPr algn="ctr" defTabSz="800100">
                <a:lnSpc>
                  <a:spcPct val="90000"/>
                </a:lnSpc>
                <a:spcAft>
                  <a:spcPct val="35000"/>
                </a:spcAft>
                <a:defRPr/>
              </a:pPr>
              <a:r>
                <a:rPr lang="en-US" sz="1600" dirty="0" smtClean="0">
                  <a:latin typeface="Calibri" pitchFamily="34" charset="0"/>
                </a:rPr>
                <a:t>Hypervisor</a:t>
              </a:r>
              <a:endParaRPr lang="en-US" sz="1600" dirty="0">
                <a:solidFill>
                  <a:schemeClr val="bg1"/>
                </a:solidFill>
                <a:latin typeface="Calibri" pitchFamily="34" charset="0"/>
              </a:endParaRPr>
            </a:p>
          </p:txBody>
        </p:sp>
      </p:grpSp>
      <p:sp>
        <p:nvSpPr>
          <p:cNvPr id="88" name="Slide Number Placeholder 5"/>
          <p:cNvSpPr>
            <a:spLocks noGrp="1"/>
          </p:cNvSpPr>
          <p:nvPr>
            <p:ph type="sldNum" sz="quarter" idx="11"/>
          </p:nvPr>
        </p:nvSpPr>
        <p:spPr/>
        <p:txBody>
          <a:bodyPr/>
          <a:lstStyle/>
          <a:p>
            <a:pPr>
              <a:defRPr/>
            </a:pPr>
            <a:fld id="{DD6CE5CD-2434-4548-B665-F061FA1C995C}" type="slidenum">
              <a:rPr lang="en-US" smtClean="0">
                <a:solidFill>
                  <a:srgbClr val="000000">
                    <a:lumMod val="75000"/>
                    <a:lumOff val="25000"/>
                  </a:srgbClr>
                </a:solidFill>
              </a:rPr>
              <a:pPr>
                <a:defRPr/>
              </a:pPr>
              <a:t>7</a:t>
            </a:fld>
            <a:endParaRPr lang="en-US" dirty="0">
              <a:solidFill>
                <a:srgbClr val="000000">
                  <a:lumMod val="75000"/>
                  <a:lumOff val="25000"/>
                </a:srgbClr>
              </a:solidFill>
            </a:endParaRPr>
          </a:p>
        </p:txBody>
      </p:sp>
      <p:sp>
        <p:nvSpPr>
          <p:cNvPr id="89"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grpSp>
        <p:nvGrpSpPr>
          <p:cNvPr id="37897" name="Group 107"/>
          <p:cNvGrpSpPr>
            <a:grpSpLocks/>
          </p:cNvGrpSpPr>
          <p:nvPr/>
        </p:nvGrpSpPr>
        <p:grpSpPr bwMode="auto">
          <a:xfrm>
            <a:off x="4724400" y="2743200"/>
            <a:ext cx="3962400" cy="2989263"/>
            <a:chOff x="4953000" y="2743200"/>
            <a:chExt cx="3962400" cy="2989263"/>
          </a:xfrm>
        </p:grpSpPr>
        <p:sp>
          <p:nvSpPr>
            <p:cNvPr id="109" name="Rounded Rectangle 108"/>
            <p:cNvSpPr/>
            <p:nvPr/>
          </p:nvSpPr>
          <p:spPr bwMode="auto">
            <a:xfrm>
              <a:off x="4953000" y="2743200"/>
              <a:ext cx="3962400" cy="243840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1000" dirty="0">
                <a:solidFill>
                  <a:schemeClr val="tx1"/>
                </a:solidFill>
                <a:latin typeface="Calibri" pitchFamily="34" charset="0"/>
              </a:endParaRPr>
            </a:p>
          </p:txBody>
        </p:sp>
        <p:pic>
          <p:nvPicPr>
            <p:cNvPr id="37899" name="Picture 359" descr="ICON_Memory_Q308"/>
            <p:cNvPicPr>
              <a:picLocks noChangeAspect="1" noChangeArrowheads="1"/>
            </p:cNvPicPr>
            <p:nvPr/>
          </p:nvPicPr>
          <p:blipFill>
            <a:blip r:embed="rId4" cstate="print"/>
            <a:srcRect/>
            <a:stretch>
              <a:fillRect/>
            </a:stretch>
          </p:blipFill>
          <p:spPr bwMode="auto">
            <a:xfrm>
              <a:off x="7081838" y="4953000"/>
              <a:ext cx="695325" cy="504825"/>
            </a:xfrm>
            <a:prstGeom prst="rect">
              <a:avLst/>
            </a:prstGeom>
            <a:noFill/>
            <a:ln w="9525">
              <a:noFill/>
              <a:miter lim="800000"/>
              <a:headEnd/>
              <a:tailEnd/>
            </a:ln>
          </p:spPr>
        </p:pic>
        <p:sp>
          <p:nvSpPr>
            <p:cNvPr id="37900" name="Text Box 341"/>
            <p:cNvSpPr txBox="1">
              <a:spLocks noChangeArrowheads="1"/>
            </p:cNvSpPr>
            <p:nvPr/>
          </p:nvSpPr>
          <p:spPr bwMode="auto">
            <a:xfrm>
              <a:off x="5338763" y="5486400"/>
              <a:ext cx="501650" cy="246063"/>
            </a:xfrm>
            <a:prstGeom prst="rect">
              <a:avLst/>
            </a:prstGeom>
            <a:noFill/>
            <a:ln w="9525">
              <a:noFill/>
              <a:miter lim="800000"/>
              <a:headEnd/>
              <a:tailEnd/>
            </a:ln>
          </p:spPr>
          <p:txBody>
            <a:bodyPr>
              <a:spAutoFit/>
            </a:bodyPr>
            <a:lstStyle/>
            <a:p>
              <a:r>
                <a:rPr lang="en-US" sz="1000" b="1" dirty="0">
                  <a:latin typeface="Calibri" pitchFamily="34" charset="0"/>
                </a:rPr>
                <a:t> CPU</a:t>
              </a:r>
            </a:p>
          </p:txBody>
        </p:sp>
        <p:sp>
          <p:nvSpPr>
            <p:cNvPr id="37901" name="Text Box 341"/>
            <p:cNvSpPr txBox="1">
              <a:spLocks noChangeArrowheads="1"/>
            </p:cNvSpPr>
            <p:nvPr/>
          </p:nvSpPr>
          <p:spPr bwMode="auto">
            <a:xfrm>
              <a:off x="7064375" y="5486400"/>
              <a:ext cx="798513" cy="246063"/>
            </a:xfrm>
            <a:prstGeom prst="rect">
              <a:avLst/>
            </a:prstGeom>
            <a:noFill/>
            <a:ln w="9525">
              <a:noFill/>
              <a:miter lim="800000"/>
              <a:headEnd/>
              <a:tailEnd/>
            </a:ln>
          </p:spPr>
          <p:txBody>
            <a:bodyPr>
              <a:spAutoFit/>
            </a:bodyPr>
            <a:lstStyle/>
            <a:p>
              <a:r>
                <a:rPr lang="en-US" sz="1000" b="1" dirty="0">
                  <a:latin typeface="Calibri" pitchFamily="34" charset="0"/>
                </a:rPr>
                <a:t> Memory</a:t>
              </a:r>
            </a:p>
          </p:txBody>
        </p:sp>
        <p:sp>
          <p:nvSpPr>
            <p:cNvPr id="113" name="Rounded Rectangle 19"/>
            <p:cNvSpPr/>
            <p:nvPr/>
          </p:nvSpPr>
          <p:spPr bwMode="auto">
            <a:xfrm>
              <a:off x="5029638" y="4240007"/>
              <a:ext cx="3808871" cy="394943"/>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1000" dirty="0">
                <a:solidFill>
                  <a:schemeClr val="tx1"/>
                </a:solidFill>
                <a:latin typeface="Calibri" pitchFamily="34" charset="0"/>
              </a:endParaRPr>
            </a:p>
          </p:txBody>
        </p:sp>
        <p:pic>
          <p:nvPicPr>
            <p:cNvPr id="37905" name="Picture 359" descr="ICON_Memory_Q308"/>
            <p:cNvPicPr>
              <a:picLocks noChangeAspect="1" noChangeArrowheads="1"/>
            </p:cNvPicPr>
            <p:nvPr/>
          </p:nvPicPr>
          <p:blipFill>
            <a:blip r:embed="rId4" cstate="print"/>
            <a:srcRect/>
            <a:stretch>
              <a:fillRect/>
            </a:stretch>
          </p:blipFill>
          <p:spPr bwMode="auto">
            <a:xfrm>
              <a:off x="6908800" y="4953000"/>
              <a:ext cx="695325" cy="504825"/>
            </a:xfrm>
            <a:prstGeom prst="rect">
              <a:avLst/>
            </a:prstGeom>
            <a:noFill/>
            <a:ln w="9525">
              <a:noFill/>
              <a:miter lim="800000"/>
              <a:headEnd/>
              <a:tailEnd/>
            </a:ln>
          </p:spPr>
        </p:pic>
        <p:pic>
          <p:nvPicPr>
            <p:cNvPr id="37906" name="Picture 357" descr="ICON_NIC_Q308"/>
            <p:cNvPicPr>
              <a:picLocks noChangeAspect="1" noChangeArrowheads="1"/>
            </p:cNvPicPr>
            <p:nvPr/>
          </p:nvPicPr>
          <p:blipFill>
            <a:blip r:embed="rId5" cstate="print"/>
            <a:srcRect/>
            <a:stretch>
              <a:fillRect/>
            </a:stretch>
          </p:blipFill>
          <p:spPr bwMode="auto">
            <a:xfrm>
              <a:off x="6051550" y="4879975"/>
              <a:ext cx="719138" cy="571500"/>
            </a:xfrm>
            <a:prstGeom prst="rect">
              <a:avLst/>
            </a:prstGeom>
            <a:noFill/>
            <a:ln w="9525">
              <a:noFill/>
              <a:miter lim="800000"/>
              <a:headEnd/>
              <a:tailEnd/>
            </a:ln>
          </p:spPr>
        </p:pic>
        <p:pic>
          <p:nvPicPr>
            <p:cNvPr id="37907" name="Picture 382" descr="ICON_DiscDrive_Q308"/>
            <p:cNvPicPr>
              <a:picLocks noChangeAspect="1" noChangeArrowheads="1"/>
            </p:cNvPicPr>
            <p:nvPr/>
          </p:nvPicPr>
          <p:blipFill>
            <a:blip r:embed="rId6" cstate="print"/>
            <a:srcRect/>
            <a:stretch>
              <a:fillRect/>
            </a:stretch>
          </p:blipFill>
          <p:spPr bwMode="auto">
            <a:xfrm>
              <a:off x="7918450" y="4914900"/>
              <a:ext cx="696913" cy="469900"/>
            </a:xfrm>
            <a:prstGeom prst="rect">
              <a:avLst/>
            </a:prstGeom>
            <a:noFill/>
            <a:ln w="9525">
              <a:noFill/>
              <a:miter lim="800000"/>
              <a:headEnd/>
              <a:tailEnd/>
            </a:ln>
          </p:spPr>
        </p:pic>
        <p:sp>
          <p:nvSpPr>
            <p:cNvPr id="37908" name="Text Box 341"/>
            <p:cNvSpPr txBox="1">
              <a:spLocks noChangeArrowheads="1"/>
            </p:cNvSpPr>
            <p:nvPr/>
          </p:nvSpPr>
          <p:spPr bwMode="auto">
            <a:xfrm>
              <a:off x="6076950" y="5486400"/>
              <a:ext cx="812800" cy="246063"/>
            </a:xfrm>
            <a:prstGeom prst="rect">
              <a:avLst/>
            </a:prstGeom>
            <a:noFill/>
            <a:ln w="9525">
              <a:noFill/>
              <a:miter lim="800000"/>
              <a:headEnd/>
              <a:tailEnd/>
            </a:ln>
          </p:spPr>
          <p:txBody>
            <a:bodyPr>
              <a:spAutoFit/>
            </a:bodyPr>
            <a:lstStyle/>
            <a:p>
              <a:r>
                <a:rPr lang="en-US" sz="1000" b="1" dirty="0">
                  <a:latin typeface="Calibri" pitchFamily="34" charset="0"/>
                </a:rPr>
                <a:t>NIC Card</a:t>
              </a:r>
            </a:p>
          </p:txBody>
        </p:sp>
        <p:sp>
          <p:nvSpPr>
            <p:cNvPr id="37909" name="Text Box 341"/>
            <p:cNvSpPr txBox="1">
              <a:spLocks noChangeArrowheads="1"/>
            </p:cNvSpPr>
            <p:nvPr/>
          </p:nvSpPr>
          <p:spPr bwMode="auto">
            <a:xfrm>
              <a:off x="7986713" y="5486400"/>
              <a:ext cx="785812" cy="244475"/>
            </a:xfrm>
            <a:prstGeom prst="rect">
              <a:avLst/>
            </a:prstGeom>
            <a:noFill/>
            <a:ln w="9525">
              <a:noFill/>
              <a:miter lim="800000"/>
              <a:headEnd/>
              <a:tailEnd/>
            </a:ln>
          </p:spPr>
          <p:txBody>
            <a:bodyPr>
              <a:spAutoFit/>
            </a:bodyPr>
            <a:lstStyle/>
            <a:p>
              <a:r>
                <a:rPr lang="en-US" sz="1000" b="1" dirty="0">
                  <a:latin typeface="Calibri" pitchFamily="34" charset="0"/>
                </a:rPr>
                <a:t>Hard Disk</a:t>
              </a:r>
            </a:p>
          </p:txBody>
        </p:sp>
        <p:sp>
          <p:nvSpPr>
            <p:cNvPr id="37910" name="Text Box 64"/>
            <p:cNvSpPr txBox="1">
              <a:spLocks noChangeArrowheads="1"/>
            </p:cNvSpPr>
            <p:nvPr/>
          </p:nvSpPr>
          <p:spPr bwMode="auto">
            <a:xfrm>
              <a:off x="5625737" y="4374787"/>
              <a:ext cx="2590800" cy="215444"/>
            </a:xfrm>
            <a:prstGeom prst="rect">
              <a:avLst/>
            </a:prstGeom>
            <a:noFill/>
            <a:ln w="25400" algn="ctr">
              <a:noFill/>
              <a:miter lim="800000"/>
              <a:headEnd/>
              <a:tailEnd type="none" w="lg" len="med"/>
            </a:ln>
          </p:spPr>
          <p:txBody>
            <a:bodyPr wrap="square" lIns="0" tIns="0" rIns="0" bIns="0">
              <a:spAutoFit/>
            </a:bodyPr>
            <a:lstStyle/>
            <a:p>
              <a:pPr marL="354013" indent="-354013" algn="ctr" defTabSz="941388"/>
              <a:r>
                <a:rPr lang="en-US" sz="1400" b="1" dirty="0">
                  <a:solidFill>
                    <a:schemeClr val="bg1"/>
                  </a:solidFill>
                  <a:latin typeface="Calibri" pitchFamily="34" charset="0"/>
                </a:rPr>
                <a:t>Hypervisor </a:t>
              </a:r>
              <a:r>
                <a:rPr lang="en-US" sz="1400" b="1" dirty="0" smtClean="0">
                  <a:solidFill>
                    <a:schemeClr val="bg1"/>
                  </a:solidFill>
                  <a:latin typeface="Calibri" pitchFamily="34" charset="0"/>
                </a:rPr>
                <a:t>(Kernel and VMM)</a:t>
              </a:r>
              <a:endParaRPr lang="en-US" sz="1400" b="1" dirty="0">
                <a:solidFill>
                  <a:schemeClr val="bg1"/>
                </a:solidFill>
                <a:latin typeface="Calibri" pitchFamily="34" charset="0"/>
              </a:endParaRPr>
            </a:p>
          </p:txBody>
        </p:sp>
        <p:sp>
          <p:nvSpPr>
            <p:cNvPr id="37911" name="Text Box 65"/>
            <p:cNvSpPr txBox="1">
              <a:spLocks noChangeArrowheads="1"/>
            </p:cNvSpPr>
            <p:nvPr/>
          </p:nvSpPr>
          <p:spPr bwMode="auto">
            <a:xfrm>
              <a:off x="6096000" y="4697413"/>
              <a:ext cx="1808163" cy="184666"/>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200" b="1" dirty="0">
                  <a:latin typeface="Calibri" pitchFamily="34" charset="0"/>
                </a:rPr>
                <a:t>x86 Architecture</a:t>
              </a:r>
            </a:p>
          </p:txBody>
        </p:sp>
        <p:pic>
          <p:nvPicPr>
            <p:cNvPr id="37912" name="Picture 96" descr="CPU Single.png"/>
            <p:cNvPicPr>
              <a:picLocks noChangeAspect="1"/>
            </p:cNvPicPr>
            <p:nvPr/>
          </p:nvPicPr>
          <p:blipFill>
            <a:blip r:embed="rId7" cstate="print"/>
            <a:srcRect/>
            <a:stretch>
              <a:fillRect/>
            </a:stretch>
          </p:blipFill>
          <p:spPr bwMode="auto">
            <a:xfrm>
              <a:off x="5334000" y="4883150"/>
              <a:ext cx="423863" cy="574675"/>
            </a:xfrm>
            <a:prstGeom prst="rect">
              <a:avLst/>
            </a:prstGeom>
            <a:noFill/>
            <a:ln w="9525">
              <a:noFill/>
              <a:miter lim="800000"/>
              <a:headEnd/>
              <a:tailEnd/>
            </a:ln>
          </p:spPr>
        </p:pic>
        <p:sp>
          <p:nvSpPr>
            <p:cNvPr id="122" name="Rounded Rectangle 121"/>
            <p:cNvSpPr/>
            <p:nvPr/>
          </p:nvSpPr>
          <p:spPr>
            <a:xfrm>
              <a:off x="5245100" y="4025900"/>
              <a:ext cx="889000" cy="304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00" dirty="0">
                  <a:latin typeface="Calibri" pitchFamily="34" charset="0"/>
                </a:rPr>
                <a:t>VMM</a:t>
              </a:r>
            </a:p>
          </p:txBody>
        </p:sp>
        <p:grpSp>
          <p:nvGrpSpPr>
            <p:cNvPr id="37914" name="Group 177"/>
            <p:cNvGrpSpPr>
              <a:grpSpLocks/>
            </p:cNvGrpSpPr>
            <p:nvPr/>
          </p:nvGrpSpPr>
          <p:grpSpPr bwMode="auto">
            <a:xfrm>
              <a:off x="5257800" y="2871790"/>
              <a:ext cx="909638" cy="1236663"/>
              <a:chOff x="3312" y="1809"/>
              <a:chExt cx="573" cy="779"/>
            </a:xfrm>
          </p:grpSpPr>
          <p:pic>
            <p:nvPicPr>
              <p:cNvPr id="37931" name="Picture 78" descr="VM.png"/>
              <p:cNvPicPr>
                <a:picLocks noChangeAspect="1"/>
              </p:cNvPicPr>
              <p:nvPr/>
            </p:nvPicPr>
            <p:blipFill>
              <a:blip r:embed="rId8" cstate="print"/>
              <a:srcRect/>
              <a:stretch>
                <a:fillRect/>
              </a:stretch>
            </p:blipFill>
            <p:spPr bwMode="auto">
              <a:xfrm>
                <a:off x="3312" y="1809"/>
                <a:ext cx="549" cy="706"/>
              </a:xfrm>
              <a:prstGeom prst="rect">
                <a:avLst/>
              </a:prstGeom>
              <a:noFill/>
              <a:ln w="9525">
                <a:noFill/>
                <a:miter lim="800000"/>
                <a:headEnd/>
                <a:tailEnd/>
              </a:ln>
            </p:spPr>
          </p:pic>
          <p:pic>
            <p:nvPicPr>
              <p:cNvPr id="37932" name="Picture 10" descr="AP_OS Single.png"/>
              <p:cNvPicPr>
                <a:picLocks noChangeAspect="1"/>
              </p:cNvPicPr>
              <p:nvPr/>
            </p:nvPicPr>
            <p:blipFill>
              <a:blip r:embed="rId9" cstate="print"/>
              <a:srcRect/>
              <a:stretch>
                <a:fillRect/>
              </a:stretch>
            </p:blipFill>
            <p:spPr bwMode="auto">
              <a:xfrm>
                <a:off x="3440" y="1857"/>
                <a:ext cx="299" cy="483"/>
              </a:xfrm>
              <a:prstGeom prst="rect">
                <a:avLst/>
              </a:prstGeom>
              <a:noFill/>
              <a:ln w="9525">
                <a:noFill/>
                <a:miter lim="800000"/>
                <a:headEnd/>
                <a:tailEnd/>
              </a:ln>
            </p:spPr>
          </p:pic>
          <p:pic>
            <p:nvPicPr>
              <p:cNvPr id="37933" name="Picture 357" descr="ICON_NIC_Q308"/>
              <p:cNvPicPr>
                <a:picLocks noChangeAspect="1" noChangeArrowheads="1"/>
              </p:cNvPicPr>
              <p:nvPr/>
            </p:nvPicPr>
            <p:blipFill>
              <a:blip r:embed="rId10" cstate="print"/>
              <a:srcRect/>
              <a:stretch>
                <a:fillRect/>
              </a:stretch>
            </p:blipFill>
            <p:spPr bwMode="auto">
              <a:xfrm>
                <a:off x="3457" y="2471"/>
                <a:ext cx="148" cy="117"/>
              </a:xfrm>
              <a:prstGeom prst="rect">
                <a:avLst/>
              </a:prstGeom>
              <a:noFill/>
              <a:ln w="9525">
                <a:noFill/>
                <a:miter lim="800000"/>
                <a:headEnd/>
                <a:tailEnd/>
              </a:ln>
            </p:spPr>
          </p:pic>
          <p:pic>
            <p:nvPicPr>
              <p:cNvPr id="37934" name="Picture 359" descr="ICON_Memory_Q308"/>
              <p:cNvPicPr>
                <a:picLocks noChangeAspect="1" noChangeArrowheads="1"/>
              </p:cNvPicPr>
              <p:nvPr/>
            </p:nvPicPr>
            <p:blipFill>
              <a:blip r:embed="rId11" cstate="print"/>
              <a:srcRect/>
              <a:stretch>
                <a:fillRect/>
              </a:stretch>
            </p:blipFill>
            <p:spPr bwMode="auto">
              <a:xfrm>
                <a:off x="3601" y="2462"/>
                <a:ext cx="123" cy="126"/>
              </a:xfrm>
              <a:prstGeom prst="rect">
                <a:avLst/>
              </a:prstGeom>
              <a:noFill/>
              <a:ln w="9525">
                <a:noFill/>
                <a:miter lim="800000"/>
                <a:headEnd/>
                <a:tailEnd/>
              </a:ln>
            </p:spPr>
          </p:pic>
          <p:pic>
            <p:nvPicPr>
              <p:cNvPr id="37935" name="Picture 382" descr="ICON_DiscDrive_Q308"/>
              <p:cNvPicPr>
                <a:picLocks noChangeAspect="1" noChangeArrowheads="1"/>
              </p:cNvPicPr>
              <p:nvPr/>
            </p:nvPicPr>
            <p:blipFill>
              <a:blip r:embed="rId12" cstate="print"/>
              <a:srcRect/>
              <a:stretch>
                <a:fillRect/>
              </a:stretch>
            </p:blipFill>
            <p:spPr bwMode="auto">
              <a:xfrm>
                <a:off x="3745" y="2462"/>
                <a:ext cx="140" cy="126"/>
              </a:xfrm>
              <a:prstGeom prst="rect">
                <a:avLst/>
              </a:prstGeom>
              <a:noFill/>
              <a:ln w="9525">
                <a:noFill/>
                <a:miter lim="800000"/>
                <a:headEnd/>
                <a:tailEnd/>
              </a:ln>
            </p:spPr>
          </p:pic>
          <p:pic>
            <p:nvPicPr>
              <p:cNvPr id="37936" name="Picture 96" descr="CPU Single.png"/>
              <p:cNvPicPr>
                <a:picLocks noChangeAspect="1"/>
              </p:cNvPicPr>
              <p:nvPr/>
            </p:nvPicPr>
            <p:blipFill>
              <a:blip r:embed="rId13" cstate="print"/>
              <a:srcRect/>
              <a:stretch>
                <a:fillRect/>
              </a:stretch>
            </p:blipFill>
            <p:spPr bwMode="auto">
              <a:xfrm>
                <a:off x="3328" y="2448"/>
                <a:ext cx="101" cy="136"/>
              </a:xfrm>
              <a:prstGeom prst="rect">
                <a:avLst/>
              </a:prstGeom>
              <a:noFill/>
              <a:ln w="9525">
                <a:noFill/>
                <a:miter lim="800000"/>
                <a:headEnd/>
                <a:tailEnd/>
              </a:ln>
            </p:spPr>
          </p:pic>
        </p:grpSp>
        <p:sp>
          <p:nvSpPr>
            <p:cNvPr id="124" name="Rounded Rectangle 183"/>
            <p:cNvSpPr/>
            <p:nvPr/>
          </p:nvSpPr>
          <p:spPr>
            <a:xfrm>
              <a:off x="6502400" y="4025900"/>
              <a:ext cx="889000" cy="304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00" dirty="0">
                  <a:latin typeface="Calibri" pitchFamily="34" charset="0"/>
                </a:rPr>
                <a:t>VMM</a:t>
              </a:r>
            </a:p>
          </p:txBody>
        </p:sp>
        <p:grpSp>
          <p:nvGrpSpPr>
            <p:cNvPr id="37916" name="Group 162"/>
            <p:cNvGrpSpPr>
              <a:grpSpLocks/>
            </p:cNvGrpSpPr>
            <p:nvPr/>
          </p:nvGrpSpPr>
          <p:grpSpPr bwMode="auto">
            <a:xfrm>
              <a:off x="6500813" y="2876550"/>
              <a:ext cx="909637" cy="1236663"/>
              <a:chOff x="4099" y="1940"/>
              <a:chExt cx="573" cy="779"/>
            </a:xfrm>
          </p:grpSpPr>
          <p:pic>
            <p:nvPicPr>
              <p:cNvPr id="37925" name="Picture 78" descr="VM.png"/>
              <p:cNvPicPr>
                <a:picLocks noChangeAspect="1"/>
              </p:cNvPicPr>
              <p:nvPr/>
            </p:nvPicPr>
            <p:blipFill>
              <a:blip r:embed="rId8" cstate="print"/>
              <a:srcRect/>
              <a:stretch>
                <a:fillRect/>
              </a:stretch>
            </p:blipFill>
            <p:spPr bwMode="auto">
              <a:xfrm>
                <a:off x="4099" y="1940"/>
                <a:ext cx="549" cy="706"/>
              </a:xfrm>
              <a:prstGeom prst="rect">
                <a:avLst/>
              </a:prstGeom>
              <a:noFill/>
              <a:ln w="9525">
                <a:noFill/>
                <a:miter lim="800000"/>
                <a:headEnd/>
                <a:tailEnd/>
              </a:ln>
            </p:spPr>
          </p:pic>
          <p:pic>
            <p:nvPicPr>
              <p:cNvPr id="37926" name="Picture 10" descr="AP_OS Single.png"/>
              <p:cNvPicPr>
                <a:picLocks noChangeAspect="1"/>
              </p:cNvPicPr>
              <p:nvPr/>
            </p:nvPicPr>
            <p:blipFill>
              <a:blip r:embed="rId9" cstate="print"/>
              <a:srcRect/>
              <a:stretch>
                <a:fillRect/>
              </a:stretch>
            </p:blipFill>
            <p:spPr bwMode="auto">
              <a:xfrm>
                <a:off x="4227" y="1988"/>
                <a:ext cx="299" cy="483"/>
              </a:xfrm>
              <a:prstGeom prst="rect">
                <a:avLst/>
              </a:prstGeom>
              <a:noFill/>
              <a:ln w="9525">
                <a:noFill/>
                <a:miter lim="800000"/>
                <a:headEnd/>
                <a:tailEnd/>
              </a:ln>
            </p:spPr>
          </p:pic>
          <p:pic>
            <p:nvPicPr>
              <p:cNvPr id="37927" name="Picture 357" descr="ICON_NIC_Q308"/>
              <p:cNvPicPr>
                <a:picLocks noChangeAspect="1" noChangeArrowheads="1"/>
              </p:cNvPicPr>
              <p:nvPr/>
            </p:nvPicPr>
            <p:blipFill>
              <a:blip r:embed="rId10" cstate="print"/>
              <a:srcRect/>
              <a:stretch>
                <a:fillRect/>
              </a:stretch>
            </p:blipFill>
            <p:spPr bwMode="auto">
              <a:xfrm>
                <a:off x="4244" y="2602"/>
                <a:ext cx="148" cy="117"/>
              </a:xfrm>
              <a:prstGeom prst="rect">
                <a:avLst/>
              </a:prstGeom>
              <a:noFill/>
              <a:ln w="9525">
                <a:noFill/>
                <a:miter lim="800000"/>
                <a:headEnd/>
                <a:tailEnd/>
              </a:ln>
            </p:spPr>
          </p:pic>
          <p:pic>
            <p:nvPicPr>
              <p:cNvPr id="37928" name="Picture 359" descr="ICON_Memory_Q308"/>
              <p:cNvPicPr>
                <a:picLocks noChangeAspect="1" noChangeArrowheads="1"/>
              </p:cNvPicPr>
              <p:nvPr/>
            </p:nvPicPr>
            <p:blipFill>
              <a:blip r:embed="rId11" cstate="print"/>
              <a:srcRect/>
              <a:stretch>
                <a:fillRect/>
              </a:stretch>
            </p:blipFill>
            <p:spPr bwMode="auto">
              <a:xfrm>
                <a:off x="4388" y="2593"/>
                <a:ext cx="123" cy="126"/>
              </a:xfrm>
              <a:prstGeom prst="rect">
                <a:avLst/>
              </a:prstGeom>
              <a:noFill/>
              <a:ln w="9525">
                <a:noFill/>
                <a:miter lim="800000"/>
                <a:headEnd/>
                <a:tailEnd/>
              </a:ln>
            </p:spPr>
          </p:pic>
          <p:pic>
            <p:nvPicPr>
              <p:cNvPr id="37929" name="Picture 382" descr="ICON_DiscDrive_Q308"/>
              <p:cNvPicPr>
                <a:picLocks noChangeAspect="1" noChangeArrowheads="1"/>
              </p:cNvPicPr>
              <p:nvPr/>
            </p:nvPicPr>
            <p:blipFill>
              <a:blip r:embed="rId12" cstate="print"/>
              <a:srcRect/>
              <a:stretch>
                <a:fillRect/>
              </a:stretch>
            </p:blipFill>
            <p:spPr bwMode="auto">
              <a:xfrm>
                <a:off x="4532" y="2593"/>
                <a:ext cx="140" cy="126"/>
              </a:xfrm>
              <a:prstGeom prst="rect">
                <a:avLst/>
              </a:prstGeom>
              <a:noFill/>
              <a:ln w="9525">
                <a:noFill/>
                <a:miter lim="800000"/>
                <a:headEnd/>
                <a:tailEnd/>
              </a:ln>
            </p:spPr>
          </p:pic>
          <p:pic>
            <p:nvPicPr>
              <p:cNvPr id="37930" name="Picture 96" descr="CPU Single.png"/>
              <p:cNvPicPr>
                <a:picLocks noChangeAspect="1"/>
              </p:cNvPicPr>
              <p:nvPr/>
            </p:nvPicPr>
            <p:blipFill>
              <a:blip r:embed="rId13" cstate="print"/>
              <a:srcRect/>
              <a:stretch>
                <a:fillRect/>
              </a:stretch>
            </p:blipFill>
            <p:spPr bwMode="auto">
              <a:xfrm>
                <a:off x="4115" y="2579"/>
                <a:ext cx="101" cy="136"/>
              </a:xfrm>
              <a:prstGeom prst="rect">
                <a:avLst/>
              </a:prstGeom>
              <a:noFill/>
              <a:ln w="9525">
                <a:noFill/>
                <a:miter lim="800000"/>
                <a:headEnd/>
                <a:tailEnd/>
              </a:ln>
            </p:spPr>
          </p:pic>
        </p:grpSp>
        <p:sp>
          <p:nvSpPr>
            <p:cNvPr id="126" name="Rounded Rectangle 183"/>
            <p:cNvSpPr/>
            <p:nvPr/>
          </p:nvSpPr>
          <p:spPr>
            <a:xfrm>
              <a:off x="7747000" y="4025900"/>
              <a:ext cx="889000" cy="304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800" dirty="0">
                  <a:latin typeface="Calibri" pitchFamily="34" charset="0"/>
                </a:rPr>
                <a:t>VMM</a:t>
              </a:r>
            </a:p>
          </p:txBody>
        </p:sp>
        <p:grpSp>
          <p:nvGrpSpPr>
            <p:cNvPr id="37918" name="Group 169"/>
            <p:cNvGrpSpPr>
              <a:grpSpLocks/>
            </p:cNvGrpSpPr>
            <p:nvPr/>
          </p:nvGrpSpPr>
          <p:grpSpPr bwMode="auto">
            <a:xfrm>
              <a:off x="7751763" y="2876550"/>
              <a:ext cx="909637" cy="1236663"/>
              <a:chOff x="4939" y="1940"/>
              <a:chExt cx="573" cy="779"/>
            </a:xfrm>
          </p:grpSpPr>
          <p:pic>
            <p:nvPicPr>
              <p:cNvPr id="37919" name="Picture 78" descr="VM.png"/>
              <p:cNvPicPr>
                <a:picLocks noChangeAspect="1"/>
              </p:cNvPicPr>
              <p:nvPr/>
            </p:nvPicPr>
            <p:blipFill>
              <a:blip r:embed="rId8" cstate="print"/>
              <a:srcRect/>
              <a:stretch>
                <a:fillRect/>
              </a:stretch>
            </p:blipFill>
            <p:spPr bwMode="auto">
              <a:xfrm>
                <a:off x="4939" y="1940"/>
                <a:ext cx="549" cy="706"/>
              </a:xfrm>
              <a:prstGeom prst="rect">
                <a:avLst/>
              </a:prstGeom>
              <a:noFill/>
              <a:ln w="9525">
                <a:noFill/>
                <a:miter lim="800000"/>
                <a:headEnd/>
                <a:tailEnd/>
              </a:ln>
            </p:spPr>
          </p:pic>
          <p:pic>
            <p:nvPicPr>
              <p:cNvPr id="37920" name="Picture 10" descr="AP_OS Single.png"/>
              <p:cNvPicPr>
                <a:picLocks noChangeAspect="1"/>
              </p:cNvPicPr>
              <p:nvPr/>
            </p:nvPicPr>
            <p:blipFill>
              <a:blip r:embed="rId9" cstate="print"/>
              <a:srcRect/>
              <a:stretch>
                <a:fillRect/>
              </a:stretch>
            </p:blipFill>
            <p:spPr bwMode="auto">
              <a:xfrm>
                <a:off x="5067" y="1988"/>
                <a:ext cx="299" cy="483"/>
              </a:xfrm>
              <a:prstGeom prst="rect">
                <a:avLst/>
              </a:prstGeom>
              <a:noFill/>
              <a:ln w="9525">
                <a:noFill/>
                <a:miter lim="800000"/>
                <a:headEnd/>
                <a:tailEnd/>
              </a:ln>
            </p:spPr>
          </p:pic>
          <p:pic>
            <p:nvPicPr>
              <p:cNvPr id="37921" name="Picture 357" descr="ICON_NIC_Q308"/>
              <p:cNvPicPr>
                <a:picLocks noChangeAspect="1" noChangeArrowheads="1"/>
              </p:cNvPicPr>
              <p:nvPr/>
            </p:nvPicPr>
            <p:blipFill>
              <a:blip r:embed="rId10" cstate="print"/>
              <a:srcRect/>
              <a:stretch>
                <a:fillRect/>
              </a:stretch>
            </p:blipFill>
            <p:spPr bwMode="auto">
              <a:xfrm>
                <a:off x="5084" y="2602"/>
                <a:ext cx="148" cy="117"/>
              </a:xfrm>
              <a:prstGeom prst="rect">
                <a:avLst/>
              </a:prstGeom>
              <a:noFill/>
              <a:ln w="9525">
                <a:noFill/>
                <a:miter lim="800000"/>
                <a:headEnd/>
                <a:tailEnd/>
              </a:ln>
            </p:spPr>
          </p:pic>
          <p:pic>
            <p:nvPicPr>
              <p:cNvPr id="37922" name="Picture 359" descr="ICON_Memory_Q308"/>
              <p:cNvPicPr>
                <a:picLocks noChangeAspect="1" noChangeArrowheads="1"/>
              </p:cNvPicPr>
              <p:nvPr/>
            </p:nvPicPr>
            <p:blipFill>
              <a:blip r:embed="rId11" cstate="print"/>
              <a:srcRect/>
              <a:stretch>
                <a:fillRect/>
              </a:stretch>
            </p:blipFill>
            <p:spPr bwMode="auto">
              <a:xfrm>
                <a:off x="5228" y="2593"/>
                <a:ext cx="123" cy="126"/>
              </a:xfrm>
              <a:prstGeom prst="rect">
                <a:avLst/>
              </a:prstGeom>
              <a:noFill/>
              <a:ln w="9525">
                <a:noFill/>
                <a:miter lim="800000"/>
                <a:headEnd/>
                <a:tailEnd/>
              </a:ln>
            </p:spPr>
          </p:pic>
          <p:pic>
            <p:nvPicPr>
              <p:cNvPr id="37923" name="Picture 382" descr="ICON_DiscDrive_Q308"/>
              <p:cNvPicPr>
                <a:picLocks noChangeAspect="1" noChangeArrowheads="1"/>
              </p:cNvPicPr>
              <p:nvPr/>
            </p:nvPicPr>
            <p:blipFill>
              <a:blip r:embed="rId12" cstate="print"/>
              <a:srcRect/>
              <a:stretch>
                <a:fillRect/>
              </a:stretch>
            </p:blipFill>
            <p:spPr bwMode="auto">
              <a:xfrm>
                <a:off x="5372" y="2593"/>
                <a:ext cx="140" cy="126"/>
              </a:xfrm>
              <a:prstGeom prst="rect">
                <a:avLst/>
              </a:prstGeom>
              <a:noFill/>
              <a:ln w="9525">
                <a:noFill/>
                <a:miter lim="800000"/>
                <a:headEnd/>
                <a:tailEnd/>
              </a:ln>
            </p:spPr>
          </p:pic>
          <p:pic>
            <p:nvPicPr>
              <p:cNvPr id="37924" name="Picture 96" descr="CPU Single.png"/>
              <p:cNvPicPr>
                <a:picLocks noChangeAspect="1"/>
              </p:cNvPicPr>
              <p:nvPr/>
            </p:nvPicPr>
            <p:blipFill>
              <a:blip r:embed="rId13" cstate="print"/>
              <a:srcRect/>
              <a:stretch>
                <a:fillRect/>
              </a:stretch>
            </p:blipFill>
            <p:spPr bwMode="auto">
              <a:xfrm>
                <a:off x="4955" y="2579"/>
                <a:ext cx="101" cy="136"/>
              </a:xfrm>
              <a:prstGeom prst="rect">
                <a:avLst/>
              </a:prstGeom>
              <a:noFill/>
              <a:ln w="9525">
                <a:noFill/>
                <a:miter lim="800000"/>
                <a:headEnd/>
                <a:tailEnd/>
              </a:ln>
            </p:spPr>
          </p:pic>
        </p:grpSp>
      </p:gr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p:txBody>
          <a:bodyPr/>
          <a:lstStyle/>
          <a:p>
            <a:r>
              <a:rPr lang="en-US" dirty="0" smtClean="0"/>
              <a:t>Types of Hypervisor</a:t>
            </a:r>
          </a:p>
        </p:txBody>
      </p:sp>
      <p:graphicFrame>
        <p:nvGraphicFramePr>
          <p:cNvPr id="7" name="Table Placeholder 13"/>
          <p:cNvGraphicFramePr>
            <a:graphicFrameLocks/>
          </p:cNvGraphicFramePr>
          <p:nvPr/>
        </p:nvGraphicFramePr>
        <p:xfrm>
          <a:off x="381000" y="4471416"/>
          <a:ext cx="4191000" cy="1548384"/>
        </p:xfrm>
        <a:graphic>
          <a:graphicData uri="http://schemas.openxmlformats.org/drawingml/2006/table">
            <a:tbl>
              <a:tblPr firstRow="1" bandRow="1">
                <a:tableStyleId>{5C22544A-7EE6-4342-B048-85BDC9FD1C3A}</a:tableStyleId>
              </a:tblPr>
              <a:tblGrid>
                <a:gridCol w="4191000"/>
              </a:tblGrid>
              <a:tr h="274320">
                <a:tc>
                  <a:txBody>
                    <a:bodyPr/>
                    <a:lstStyle/>
                    <a:p>
                      <a:r>
                        <a:rPr lang="en-US" sz="1600" b="1" kern="1200" dirty="0" smtClean="0">
                          <a:solidFill>
                            <a:schemeClr val="lt1"/>
                          </a:solidFill>
                          <a:latin typeface="+mj-lt"/>
                          <a:ea typeface="+mn-ea"/>
                          <a:cs typeface="+mn-cs"/>
                        </a:rPr>
                        <a:t>Type 1: Bare-Metal Hypervisor</a:t>
                      </a:r>
                      <a:endParaRPr lang="en-US" sz="1600" b="1" kern="1200" dirty="0">
                        <a:solidFill>
                          <a:schemeClr val="lt1"/>
                        </a:solidFill>
                        <a:latin typeface="+mj-lt"/>
                        <a:ea typeface="+mn-ea"/>
                        <a:cs typeface="+mn-cs"/>
                      </a:endParaRPr>
                    </a:p>
                  </a:txBody>
                  <a:tcPr/>
                </a:tc>
              </a:tr>
              <a:tr h="1096084">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600" u="none" strike="noStrike" kern="1200" cap="none" normalizeH="0" baseline="0" dirty="0" smtClean="0">
                          <a:ln>
                            <a:noFill/>
                          </a:ln>
                          <a:solidFill>
                            <a:schemeClr val="dk1"/>
                          </a:solidFill>
                          <a:effectLst/>
                          <a:latin typeface="+mn-lt"/>
                          <a:ea typeface="+mn-ea"/>
                          <a:cs typeface="+mn-cs"/>
                        </a:rPr>
                        <a:t>It is an operating system (OS)</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600" u="none" strike="noStrike" kern="1200" cap="none" normalizeH="0" baseline="0" dirty="0" smtClean="0">
                          <a:ln>
                            <a:noFill/>
                          </a:ln>
                          <a:solidFill>
                            <a:schemeClr val="dk1"/>
                          </a:solidFill>
                          <a:effectLst/>
                          <a:latin typeface="+mn-lt"/>
                          <a:ea typeface="+mn-ea"/>
                          <a:cs typeface="+mn-cs"/>
                        </a:rPr>
                        <a:t>It installs and runs on x86 bare-metal hardware</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600" u="none" strike="noStrike" kern="1200" cap="none" normalizeH="0" baseline="0" dirty="0" smtClean="0">
                          <a:ln>
                            <a:noFill/>
                          </a:ln>
                          <a:solidFill>
                            <a:schemeClr val="dk1"/>
                          </a:solidFill>
                          <a:effectLst/>
                          <a:latin typeface="+mn-lt"/>
                          <a:ea typeface="+mn-ea"/>
                          <a:cs typeface="+mn-cs"/>
                        </a:rPr>
                        <a:t>It requires certified hardware </a:t>
                      </a:r>
                    </a:p>
                  </a:txBody>
                  <a:tcPr/>
                </a:tc>
              </a:tr>
            </a:tbl>
          </a:graphicData>
        </a:graphic>
      </p:graphicFrame>
      <p:sp>
        <p:nvSpPr>
          <p:cNvPr id="8" name="Slide Number Placeholder 5"/>
          <p:cNvSpPr>
            <a:spLocks noGrp="1"/>
          </p:cNvSpPr>
          <p:nvPr>
            <p:ph type="sldNum" sz="quarter" idx="11"/>
          </p:nvPr>
        </p:nvSpPr>
        <p:spPr/>
        <p:txBody>
          <a:bodyPr/>
          <a:lstStyle/>
          <a:p>
            <a:pPr>
              <a:defRPr/>
            </a:pPr>
            <a:fld id="{0B4AB375-EBE8-4C10-B092-61AC131281E1}" type="slidenum">
              <a:rPr lang="en-US" smtClean="0">
                <a:solidFill>
                  <a:srgbClr val="000000">
                    <a:lumMod val="75000"/>
                    <a:lumOff val="25000"/>
                  </a:srgbClr>
                </a:solidFill>
              </a:rPr>
              <a:pPr>
                <a:defRPr/>
              </a:pPr>
              <a:t>8</a:t>
            </a:fld>
            <a:endParaRPr lang="en-US" dirty="0">
              <a:solidFill>
                <a:srgbClr val="000000">
                  <a:lumMod val="75000"/>
                  <a:lumOff val="25000"/>
                </a:srgbClr>
              </a:solidFill>
            </a:endParaRPr>
          </a:p>
        </p:txBody>
      </p:sp>
      <p:sp>
        <p:nvSpPr>
          <p:cNvPr id="9" name="Footer Placeholder 6"/>
          <p:cNvSpPr>
            <a:spLocks noGrp="1"/>
          </p:cNvSpPr>
          <p:nvPr>
            <p:ph type="ftr" sz="quarter" idx="10"/>
          </p:nvPr>
        </p:nvSpPr>
        <p:spPr/>
        <p:txBody>
          <a:bodyPr/>
          <a:lstStyle/>
          <a:p>
            <a:pPr>
              <a:defRPr/>
            </a:pPr>
            <a:r>
              <a:rPr lang="en-US" dirty="0">
                <a:solidFill>
                  <a:srgbClr val="000000">
                    <a:lumMod val="75000"/>
                    <a:lumOff val="25000"/>
                  </a:srgbClr>
                </a:solidFill>
              </a:rPr>
              <a:t>Virtualized Data Center – Compute</a:t>
            </a:r>
          </a:p>
        </p:txBody>
      </p:sp>
      <p:grpSp>
        <p:nvGrpSpPr>
          <p:cNvPr id="88" name="Group 87"/>
          <p:cNvGrpSpPr/>
          <p:nvPr/>
        </p:nvGrpSpPr>
        <p:grpSpPr>
          <a:xfrm>
            <a:off x="381000" y="812800"/>
            <a:ext cx="3962400" cy="3441700"/>
            <a:chOff x="381000" y="812800"/>
            <a:chExt cx="3962400" cy="3441700"/>
          </a:xfrm>
        </p:grpSpPr>
        <p:sp>
          <p:nvSpPr>
            <p:cNvPr id="39996" name="TextBox 5"/>
            <p:cNvSpPr txBox="1">
              <a:spLocks noChangeArrowheads="1"/>
            </p:cNvSpPr>
            <p:nvPr/>
          </p:nvSpPr>
          <p:spPr bwMode="auto">
            <a:xfrm>
              <a:off x="1166019" y="3949700"/>
              <a:ext cx="2392362" cy="304800"/>
            </a:xfrm>
            <a:prstGeom prst="rect">
              <a:avLst/>
            </a:prstGeom>
            <a:noFill/>
            <a:ln w="9525">
              <a:noFill/>
              <a:miter lim="800000"/>
              <a:headEnd/>
              <a:tailEnd/>
            </a:ln>
          </p:spPr>
          <p:txBody>
            <a:bodyPr wrap="none">
              <a:spAutoFit/>
            </a:bodyPr>
            <a:lstStyle/>
            <a:p>
              <a:r>
                <a:rPr lang="en-US" sz="1400" dirty="0">
                  <a:latin typeface="Calibri" pitchFamily="34" charset="0"/>
                </a:rPr>
                <a:t>Type </a:t>
              </a:r>
              <a:r>
                <a:rPr lang="en-US" sz="1400" dirty="0" smtClean="0">
                  <a:latin typeface="Calibri" pitchFamily="34" charset="0"/>
                </a:rPr>
                <a:t>1: </a:t>
              </a:r>
              <a:r>
                <a:rPr lang="en-US" sz="1400" dirty="0">
                  <a:latin typeface="Calibri" pitchFamily="34" charset="0"/>
                </a:rPr>
                <a:t>Bare-Metal Hypervisor</a:t>
              </a:r>
            </a:p>
          </p:txBody>
        </p:sp>
        <p:grpSp>
          <p:nvGrpSpPr>
            <p:cNvPr id="84" name="Group 83"/>
            <p:cNvGrpSpPr/>
            <p:nvPr/>
          </p:nvGrpSpPr>
          <p:grpSpPr>
            <a:xfrm>
              <a:off x="381000" y="812800"/>
              <a:ext cx="3962400" cy="2989263"/>
              <a:chOff x="551725" y="812800"/>
              <a:chExt cx="3962400" cy="2989263"/>
            </a:xfrm>
          </p:grpSpPr>
          <p:sp>
            <p:nvSpPr>
              <p:cNvPr id="12" name="Rounded Rectangle 13"/>
              <p:cNvSpPr/>
              <p:nvPr/>
            </p:nvSpPr>
            <p:spPr bwMode="auto">
              <a:xfrm>
                <a:off x="551725" y="812800"/>
                <a:ext cx="3962400" cy="243840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1000" dirty="0">
                  <a:solidFill>
                    <a:schemeClr val="tx1"/>
                  </a:solidFill>
                  <a:latin typeface="Calibri" pitchFamily="34" charset="0"/>
                </a:endParaRPr>
              </a:p>
            </p:txBody>
          </p:sp>
          <p:pic>
            <p:nvPicPr>
              <p:cNvPr id="39998" name="Picture 359" descr="ICON_Memory_Q308"/>
              <p:cNvPicPr>
                <a:picLocks noChangeAspect="1" noChangeArrowheads="1"/>
              </p:cNvPicPr>
              <p:nvPr/>
            </p:nvPicPr>
            <p:blipFill>
              <a:blip r:embed="rId3" cstate="print"/>
              <a:srcRect/>
              <a:stretch>
                <a:fillRect/>
              </a:stretch>
            </p:blipFill>
            <p:spPr bwMode="auto">
              <a:xfrm>
                <a:off x="2680563" y="3022600"/>
                <a:ext cx="695325" cy="504825"/>
              </a:xfrm>
              <a:prstGeom prst="rect">
                <a:avLst/>
              </a:prstGeom>
              <a:noFill/>
              <a:ln w="9525">
                <a:noFill/>
                <a:miter lim="800000"/>
                <a:headEnd/>
                <a:tailEnd/>
              </a:ln>
            </p:spPr>
          </p:pic>
          <p:sp>
            <p:nvSpPr>
              <p:cNvPr id="39999" name="Text Box 341"/>
              <p:cNvSpPr txBox="1">
                <a:spLocks noChangeArrowheads="1"/>
              </p:cNvSpPr>
              <p:nvPr/>
            </p:nvSpPr>
            <p:spPr bwMode="auto">
              <a:xfrm>
                <a:off x="937488" y="3556000"/>
                <a:ext cx="501650" cy="246063"/>
              </a:xfrm>
              <a:prstGeom prst="rect">
                <a:avLst/>
              </a:prstGeom>
              <a:noFill/>
              <a:ln w="9525">
                <a:noFill/>
                <a:miter lim="800000"/>
                <a:headEnd/>
                <a:tailEnd/>
              </a:ln>
            </p:spPr>
            <p:txBody>
              <a:bodyPr>
                <a:spAutoFit/>
              </a:bodyPr>
              <a:lstStyle/>
              <a:p>
                <a:r>
                  <a:rPr lang="en-US" sz="1000" b="1" dirty="0">
                    <a:latin typeface="Calibri" pitchFamily="34" charset="0"/>
                  </a:rPr>
                  <a:t> CPU</a:t>
                </a:r>
              </a:p>
            </p:txBody>
          </p:sp>
          <p:sp>
            <p:nvSpPr>
              <p:cNvPr id="40000" name="Text Box 341"/>
              <p:cNvSpPr txBox="1">
                <a:spLocks noChangeArrowheads="1"/>
              </p:cNvSpPr>
              <p:nvPr/>
            </p:nvSpPr>
            <p:spPr bwMode="auto">
              <a:xfrm>
                <a:off x="2663100" y="3556000"/>
                <a:ext cx="798513" cy="246063"/>
              </a:xfrm>
              <a:prstGeom prst="rect">
                <a:avLst/>
              </a:prstGeom>
              <a:noFill/>
              <a:ln w="9525">
                <a:noFill/>
                <a:miter lim="800000"/>
                <a:headEnd/>
                <a:tailEnd/>
              </a:ln>
            </p:spPr>
            <p:txBody>
              <a:bodyPr>
                <a:spAutoFit/>
              </a:bodyPr>
              <a:lstStyle/>
              <a:p>
                <a:r>
                  <a:rPr lang="en-US" sz="1000" b="1" dirty="0">
                    <a:latin typeface="Calibri" pitchFamily="34" charset="0"/>
                  </a:rPr>
                  <a:t> Memory</a:t>
                </a:r>
              </a:p>
            </p:txBody>
          </p:sp>
          <p:sp>
            <p:nvSpPr>
              <p:cNvPr id="16" name="Rounded Rectangle 19"/>
              <p:cNvSpPr/>
              <p:nvPr/>
            </p:nvSpPr>
            <p:spPr bwMode="auto">
              <a:xfrm>
                <a:off x="628363" y="2168362"/>
                <a:ext cx="3808871" cy="359575"/>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1000" dirty="0">
                  <a:solidFill>
                    <a:schemeClr val="tx1"/>
                  </a:solidFill>
                  <a:latin typeface="Calibri" pitchFamily="34" charset="0"/>
                </a:endParaRPr>
              </a:p>
            </p:txBody>
          </p:sp>
          <p:pic>
            <p:nvPicPr>
              <p:cNvPr id="40004" name="Picture 359" descr="ICON_Memory_Q308"/>
              <p:cNvPicPr>
                <a:picLocks noChangeAspect="1" noChangeArrowheads="1"/>
              </p:cNvPicPr>
              <p:nvPr/>
            </p:nvPicPr>
            <p:blipFill>
              <a:blip r:embed="rId3" cstate="print"/>
              <a:srcRect/>
              <a:stretch>
                <a:fillRect/>
              </a:stretch>
            </p:blipFill>
            <p:spPr bwMode="auto">
              <a:xfrm>
                <a:off x="2507525" y="3022600"/>
                <a:ext cx="695325" cy="504825"/>
              </a:xfrm>
              <a:prstGeom prst="rect">
                <a:avLst/>
              </a:prstGeom>
              <a:noFill/>
              <a:ln w="9525">
                <a:noFill/>
                <a:miter lim="800000"/>
                <a:headEnd/>
                <a:tailEnd/>
              </a:ln>
            </p:spPr>
          </p:pic>
          <p:pic>
            <p:nvPicPr>
              <p:cNvPr id="40005" name="Picture 357" descr="ICON_NIC_Q308"/>
              <p:cNvPicPr>
                <a:picLocks noChangeAspect="1" noChangeArrowheads="1"/>
              </p:cNvPicPr>
              <p:nvPr/>
            </p:nvPicPr>
            <p:blipFill>
              <a:blip r:embed="rId4" cstate="print"/>
              <a:srcRect/>
              <a:stretch>
                <a:fillRect/>
              </a:stretch>
            </p:blipFill>
            <p:spPr bwMode="auto">
              <a:xfrm>
                <a:off x="1650275" y="2949575"/>
                <a:ext cx="719138" cy="571500"/>
              </a:xfrm>
              <a:prstGeom prst="rect">
                <a:avLst/>
              </a:prstGeom>
              <a:noFill/>
              <a:ln w="9525">
                <a:noFill/>
                <a:miter lim="800000"/>
                <a:headEnd/>
                <a:tailEnd/>
              </a:ln>
            </p:spPr>
          </p:pic>
          <p:pic>
            <p:nvPicPr>
              <p:cNvPr id="40006" name="Picture 382" descr="ICON_DiscDrive_Q308"/>
              <p:cNvPicPr>
                <a:picLocks noChangeAspect="1" noChangeArrowheads="1"/>
              </p:cNvPicPr>
              <p:nvPr/>
            </p:nvPicPr>
            <p:blipFill>
              <a:blip r:embed="rId5" cstate="print"/>
              <a:srcRect/>
              <a:stretch>
                <a:fillRect/>
              </a:stretch>
            </p:blipFill>
            <p:spPr bwMode="auto">
              <a:xfrm>
                <a:off x="3517175" y="2984500"/>
                <a:ext cx="696913" cy="469900"/>
              </a:xfrm>
              <a:prstGeom prst="rect">
                <a:avLst/>
              </a:prstGeom>
              <a:noFill/>
              <a:ln w="9525">
                <a:noFill/>
                <a:miter lim="800000"/>
                <a:headEnd/>
                <a:tailEnd/>
              </a:ln>
            </p:spPr>
          </p:pic>
          <p:sp>
            <p:nvSpPr>
              <p:cNvPr id="40007" name="Text Box 341"/>
              <p:cNvSpPr txBox="1">
                <a:spLocks noChangeArrowheads="1"/>
              </p:cNvSpPr>
              <p:nvPr/>
            </p:nvSpPr>
            <p:spPr bwMode="auto">
              <a:xfrm>
                <a:off x="1675675" y="3556000"/>
                <a:ext cx="812800" cy="246063"/>
              </a:xfrm>
              <a:prstGeom prst="rect">
                <a:avLst/>
              </a:prstGeom>
              <a:noFill/>
              <a:ln w="9525">
                <a:noFill/>
                <a:miter lim="800000"/>
                <a:headEnd/>
                <a:tailEnd/>
              </a:ln>
            </p:spPr>
            <p:txBody>
              <a:bodyPr>
                <a:spAutoFit/>
              </a:bodyPr>
              <a:lstStyle/>
              <a:p>
                <a:r>
                  <a:rPr lang="en-US" sz="1000" b="1" dirty="0">
                    <a:latin typeface="Calibri" pitchFamily="34" charset="0"/>
                  </a:rPr>
                  <a:t>NIC Card</a:t>
                </a:r>
              </a:p>
            </p:txBody>
          </p:sp>
          <p:sp>
            <p:nvSpPr>
              <p:cNvPr id="40008" name="Text Box 341"/>
              <p:cNvSpPr txBox="1">
                <a:spLocks noChangeArrowheads="1"/>
              </p:cNvSpPr>
              <p:nvPr/>
            </p:nvSpPr>
            <p:spPr bwMode="auto">
              <a:xfrm>
                <a:off x="3585438" y="3556000"/>
                <a:ext cx="785812" cy="244475"/>
              </a:xfrm>
              <a:prstGeom prst="rect">
                <a:avLst/>
              </a:prstGeom>
              <a:noFill/>
              <a:ln w="9525">
                <a:noFill/>
                <a:miter lim="800000"/>
                <a:headEnd/>
                <a:tailEnd/>
              </a:ln>
            </p:spPr>
            <p:txBody>
              <a:bodyPr>
                <a:spAutoFit/>
              </a:bodyPr>
              <a:lstStyle/>
              <a:p>
                <a:r>
                  <a:rPr lang="en-US" sz="1000" b="1" dirty="0">
                    <a:latin typeface="Calibri" pitchFamily="34" charset="0"/>
                  </a:rPr>
                  <a:t>Hard Disk</a:t>
                </a:r>
              </a:p>
            </p:txBody>
          </p:sp>
          <p:sp>
            <p:nvSpPr>
              <p:cNvPr id="40009" name="Text Box 64"/>
              <p:cNvSpPr txBox="1">
                <a:spLocks noChangeArrowheads="1"/>
              </p:cNvSpPr>
              <p:nvPr/>
            </p:nvSpPr>
            <p:spPr bwMode="auto">
              <a:xfrm>
                <a:off x="1440725" y="2241550"/>
                <a:ext cx="2122488" cy="215444"/>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400" b="1" dirty="0" smtClean="0">
                    <a:solidFill>
                      <a:schemeClr val="bg1"/>
                    </a:solidFill>
                    <a:latin typeface="Calibri" pitchFamily="34" charset="0"/>
                  </a:rPr>
                  <a:t>Hypervisor</a:t>
                </a:r>
                <a:endParaRPr lang="en-US" sz="1400" b="1" dirty="0">
                  <a:solidFill>
                    <a:schemeClr val="bg1"/>
                  </a:solidFill>
                  <a:latin typeface="Calibri" pitchFamily="34" charset="0"/>
                </a:endParaRPr>
              </a:p>
            </p:txBody>
          </p:sp>
          <p:sp>
            <p:nvSpPr>
              <p:cNvPr id="40010" name="Text Box 65"/>
              <p:cNvSpPr txBox="1">
                <a:spLocks noChangeArrowheads="1"/>
              </p:cNvSpPr>
              <p:nvPr/>
            </p:nvSpPr>
            <p:spPr bwMode="auto">
              <a:xfrm>
                <a:off x="1694725" y="2640013"/>
                <a:ext cx="1808163" cy="184666"/>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200" b="1" dirty="0">
                    <a:latin typeface="Calibri" pitchFamily="34" charset="0"/>
                  </a:rPr>
                  <a:t>x86 Architecture</a:t>
                </a:r>
              </a:p>
            </p:txBody>
          </p:sp>
          <p:pic>
            <p:nvPicPr>
              <p:cNvPr id="40011" name="Picture 96" descr="CPU Single.png"/>
              <p:cNvPicPr>
                <a:picLocks noChangeAspect="1"/>
              </p:cNvPicPr>
              <p:nvPr/>
            </p:nvPicPr>
            <p:blipFill>
              <a:blip r:embed="rId6" cstate="print"/>
              <a:srcRect/>
              <a:stretch>
                <a:fillRect/>
              </a:stretch>
            </p:blipFill>
            <p:spPr bwMode="auto">
              <a:xfrm>
                <a:off x="932725" y="2952750"/>
                <a:ext cx="423863" cy="574675"/>
              </a:xfrm>
              <a:prstGeom prst="rect">
                <a:avLst/>
              </a:prstGeom>
              <a:noFill/>
              <a:ln w="9525">
                <a:noFill/>
                <a:miter lim="800000"/>
                <a:headEnd/>
                <a:tailEnd/>
              </a:ln>
            </p:spPr>
          </p:pic>
          <p:pic>
            <p:nvPicPr>
              <p:cNvPr id="40012" name="Picture 78" descr="VM.png"/>
              <p:cNvPicPr>
                <a:picLocks noChangeAspect="1"/>
              </p:cNvPicPr>
              <p:nvPr/>
            </p:nvPicPr>
            <p:blipFill>
              <a:blip r:embed="rId7" cstate="print"/>
              <a:srcRect/>
              <a:stretch>
                <a:fillRect/>
              </a:stretch>
            </p:blipFill>
            <p:spPr bwMode="auto">
              <a:xfrm>
                <a:off x="856525" y="941388"/>
                <a:ext cx="871538" cy="1120775"/>
              </a:xfrm>
              <a:prstGeom prst="rect">
                <a:avLst/>
              </a:prstGeom>
              <a:noFill/>
              <a:ln w="9525">
                <a:noFill/>
                <a:miter lim="800000"/>
                <a:headEnd/>
                <a:tailEnd/>
              </a:ln>
            </p:spPr>
          </p:pic>
          <p:pic>
            <p:nvPicPr>
              <p:cNvPr id="40013" name="Picture 10" descr="AP_OS Single.png"/>
              <p:cNvPicPr>
                <a:picLocks noChangeAspect="1"/>
              </p:cNvPicPr>
              <p:nvPr/>
            </p:nvPicPr>
            <p:blipFill>
              <a:blip r:embed="rId8" cstate="print"/>
              <a:srcRect/>
              <a:stretch>
                <a:fillRect/>
              </a:stretch>
            </p:blipFill>
            <p:spPr bwMode="auto">
              <a:xfrm>
                <a:off x="1059725" y="1017588"/>
                <a:ext cx="474663" cy="766762"/>
              </a:xfrm>
              <a:prstGeom prst="rect">
                <a:avLst/>
              </a:prstGeom>
              <a:noFill/>
              <a:ln w="9525">
                <a:noFill/>
                <a:miter lim="800000"/>
                <a:headEnd/>
                <a:tailEnd/>
              </a:ln>
            </p:spPr>
          </p:pic>
          <p:pic>
            <p:nvPicPr>
              <p:cNvPr id="40014" name="Picture 357" descr="ICON_NIC_Q308"/>
              <p:cNvPicPr>
                <a:picLocks noChangeAspect="1" noChangeArrowheads="1"/>
              </p:cNvPicPr>
              <p:nvPr/>
            </p:nvPicPr>
            <p:blipFill>
              <a:blip r:embed="rId9" cstate="print"/>
              <a:srcRect/>
              <a:stretch>
                <a:fillRect/>
              </a:stretch>
            </p:blipFill>
            <p:spPr bwMode="auto">
              <a:xfrm>
                <a:off x="1086713" y="1992313"/>
                <a:ext cx="234950" cy="185737"/>
              </a:xfrm>
              <a:prstGeom prst="rect">
                <a:avLst/>
              </a:prstGeom>
              <a:noFill/>
              <a:ln w="9525">
                <a:noFill/>
                <a:miter lim="800000"/>
                <a:headEnd/>
                <a:tailEnd/>
              </a:ln>
            </p:spPr>
          </p:pic>
          <p:pic>
            <p:nvPicPr>
              <p:cNvPr id="40015" name="Picture 359" descr="ICON_Memory_Q308"/>
              <p:cNvPicPr>
                <a:picLocks noChangeAspect="1" noChangeArrowheads="1"/>
              </p:cNvPicPr>
              <p:nvPr/>
            </p:nvPicPr>
            <p:blipFill>
              <a:blip r:embed="rId10" cstate="print"/>
              <a:srcRect/>
              <a:stretch>
                <a:fillRect/>
              </a:stretch>
            </p:blipFill>
            <p:spPr bwMode="auto">
              <a:xfrm>
                <a:off x="1315313" y="1978025"/>
                <a:ext cx="195262" cy="200025"/>
              </a:xfrm>
              <a:prstGeom prst="rect">
                <a:avLst/>
              </a:prstGeom>
              <a:noFill/>
              <a:ln w="9525">
                <a:noFill/>
                <a:miter lim="800000"/>
                <a:headEnd/>
                <a:tailEnd/>
              </a:ln>
            </p:spPr>
          </p:pic>
          <p:pic>
            <p:nvPicPr>
              <p:cNvPr id="40016" name="Picture 382" descr="ICON_DiscDrive_Q308"/>
              <p:cNvPicPr>
                <a:picLocks noChangeAspect="1" noChangeArrowheads="1"/>
              </p:cNvPicPr>
              <p:nvPr/>
            </p:nvPicPr>
            <p:blipFill>
              <a:blip r:embed="rId11" cstate="print"/>
              <a:srcRect/>
              <a:stretch>
                <a:fillRect/>
              </a:stretch>
            </p:blipFill>
            <p:spPr bwMode="auto">
              <a:xfrm>
                <a:off x="1543913" y="1978025"/>
                <a:ext cx="222250" cy="200025"/>
              </a:xfrm>
              <a:prstGeom prst="rect">
                <a:avLst/>
              </a:prstGeom>
              <a:noFill/>
              <a:ln w="9525">
                <a:noFill/>
                <a:miter lim="800000"/>
                <a:headEnd/>
                <a:tailEnd/>
              </a:ln>
            </p:spPr>
          </p:pic>
          <p:pic>
            <p:nvPicPr>
              <p:cNvPr id="40017" name="Picture 96" descr="CPU Single.png"/>
              <p:cNvPicPr>
                <a:picLocks noChangeAspect="1"/>
              </p:cNvPicPr>
              <p:nvPr/>
            </p:nvPicPr>
            <p:blipFill>
              <a:blip r:embed="rId12" cstate="print"/>
              <a:srcRect/>
              <a:stretch>
                <a:fillRect/>
              </a:stretch>
            </p:blipFill>
            <p:spPr bwMode="auto">
              <a:xfrm>
                <a:off x="881925" y="1955800"/>
                <a:ext cx="160338" cy="215900"/>
              </a:xfrm>
              <a:prstGeom prst="rect">
                <a:avLst/>
              </a:prstGeom>
              <a:noFill/>
              <a:ln w="9525">
                <a:noFill/>
                <a:miter lim="800000"/>
                <a:headEnd/>
                <a:tailEnd/>
              </a:ln>
            </p:spPr>
          </p:pic>
          <p:grpSp>
            <p:nvGrpSpPr>
              <p:cNvPr id="40018" name="Group 78"/>
              <p:cNvGrpSpPr>
                <a:grpSpLocks/>
              </p:cNvGrpSpPr>
              <p:nvPr/>
            </p:nvGrpSpPr>
            <p:grpSpPr bwMode="auto">
              <a:xfrm>
                <a:off x="2099538" y="946150"/>
                <a:ext cx="909637" cy="1236663"/>
                <a:chOff x="4099" y="1940"/>
                <a:chExt cx="573" cy="779"/>
              </a:xfrm>
            </p:grpSpPr>
            <p:pic>
              <p:nvPicPr>
                <p:cNvPr id="40026" name="Picture 78" descr="VM.png"/>
                <p:cNvPicPr>
                  <a:picLocks noChangeAspect="1"/>
                </p:cNvPicPr>
                <p:nvPr/>
              </p:nvPicPr>
              <p:blipFill>
                <a:blip r:embed="rId7" cstate="print"/>
                <a:srcRect/>
                <a:stretch>
                  <a:fillRect/>
                </a:stretch>
              </p:blipFill>
              <p:spPr bwMode="auto">
                <a:xfrm>
                  <a:off x="4099" y="1940"/>
                  <a:ext cx="549" cy="706"/>
                </a:xfrm>
                <a:prstGeom prst="rect">
                  <a:avLst/>
                </a:prstGeom>
                <a:noFill/>
                <a:ln w="9525">
                  <a:noFill/>
                  <a:miter lim="800000"/>
                  <a:headEnd/>
                  <a:tailEnd/>
                </a:ln>
              </p:spPr>
            </p:pic>
            <p:pic>
              <p:nvPicPr>
                <p:cNvPr id="40027" name="Picture 10" descr="AP_OS Single.png"/>
                <p:cNvPicPr>
                  <a:picLocks noChangeAspect="1"/>
                </p:cNvPicPr>
                <p:nvPr/>
              </p:nvPicPr>
              <p:blipFill>
                <a:blip r:embed="rId8" cstate="print"/>
                <a:srcRect/>
                <a:stretch>
                  <a:fillRect/>
                </a:stretch>
              </p:blipFill>
              <p:spPr bwMode="auto">
                <a:xfrm>
                  <a:off x="4227" y="1988"/>
                  <a:ext cx="299" cy="483"/>
                </a:xfrm>
                <a:prstGeom prst="rect">
                  <a:avLst/>
                </a:prstGeom>
                <a:noFill/>
                <a:ln w="9525">
                  <a:noFill/>
                  <a:miter lim="800000"/>
                  <a:headEnd/>
                  <a:tailEnd/>
                </a:ln>
              </p:spPr>
            </p:pic>
            <p:pic>
              <p:nvPicPr>
                <p:cNvPr id="40028" name="Picture 357" descr="ICON_NIC_Q308"/>
                <p:cNvPicPr>
                  <a:picLocks noChangeAspect="1" noChangeArrowheads="1"/>
                </p:cNvPicPr>
                <p:nvPr/>
              </p:nvPicPr>
              <p:blipFill>
                <a:blip r:embed="rId9" cstate="print"/>
                <a:srcRect/>
                <a:stretch>
                  <a:fillRect/>
                </a:stretch>
              </p:blipFill>
              <p:spPr bwMode="auto">
                <a:xfrm>
                  <a:off x="4244" y="2602"/>
                  <a:ext cx="148" cy="117"/>
                </a:xfrm>
                <a:prstGeom prst="rect">
                  <a:avLst/>
                </a:prstGeom>
                <a:noFill/>
                <a:ln w="9525">
                  <a:noFill/>
                  <a:miter lim="800000"/>
                  <a:headEnd/>
                  <a:tailEnd/>
                </a:ln>
              </p:spPr>
            </p:pic>
            <p:pic>
              <p:nvPicPr>
                <p:cNvPr id="40029" name="Picture 359" descr="ICON_Memory_Q308"/>
                <p:cNvPicPr>
                  <a:picLocks noChangeAspect="1" noChangeArrowheads="1"/>
                </p:cNvPicPr>
                <p:nvPr/>
              </p:nvPicPr>
              <p:blipFill>
                <a:blip r:embed="rId10" cstate="print"/>
                <a:srcRect/>
                <a:stretch>
                  <a:fillRect/>
                </a:stretch>
              </p:blipFill>
              <p:spPr bwMode="auto">
                <a:xfrm>
                  <a:off x="4388" y="2593"/>
                  <a:ext cx="123" cy="126"/>
                </a:xfrm>
                <a:prstGeom prst="rect">
                  <a:avLst/>
                </a:prstGeom>
                <a:noFill/>
                <a:ln w="9525">
                  <a:noFill/>
                  <a:miter lim="800000"/>
                  <a:headEnd/>
                  <a:tailEnd/>
                </a:ln>
              </p:spPr>
            </p:pic>
            <p:pic>
              <p:nvPicPr>
                <p:cNvPr id="40030" name="Picture 382" descr="ICON_DiscDrive_Q308"/>
                <p:cNvPicPr>
                  <a:picLocks noChangeAspect="1" noChangeArrowheads="1"/>
                </p:cNvPicPr>
                <p:nvPr/>
              </p:nvPicPr>
              <p:blipFill>
                <a:blip r:embed="rId11" cstate="print"/>
                <a:srcRect/>
                <a:stretch>
                  <a:fillRect/>
                </a:stretch>
              </p:blipFill>
              <p:spPr bwMode="auto">
                <a:xfrm>
                  <a:off x="4532" y="2593"/>
                  <a:ext cx="140" cy="126"/>
                </a:xfrm>
                <a:prstGeom prst="rect">
                  <a:avLst/>
                </a:prstGeom>
                <a:noFill/>
                <a:ln w="9525">
                  <a:noFill/>
                  <a:miter lim="800000"/>
                  <a:headEnd/>
                  <a:tailEnd/>
                </a:ln>
              </p:spPr>
            </p:pic>
            <p:pic>
              <p:nvPicPr>
                <p:cNvPr id="40031" name="Picture 96" descr="CPU Single.png"/>
                <p:cNvPicPr>
                  <a:picLocks noChangeAspect="1"/>
                </p:cNvPicPr>
                <p:nvPr/>
              </p:nvPicPr>
              <p:blipFill>
                <a:blip r:embed="rId12" cstate="print"/>
                <a:srcRect/>
                <a:stretch>
                  <a:fillRect/>
                </a:stretch>
              </p:blipFill>
              <p:spPr bwMode="auto">
                <a:xfrm>
                  <a:off x="4115" y="2579"/>
                  <a:ext cx="101" cy="136"/>
                </a:xfrm>
                <a:prstGeom prst="rect">
                  <a:avLst/>
                </a:prstGeom>
                <a:noFill/>
                <a:ln w="9525">
                  <a:noFill/>
                  <a:miter lim="800000"/>
                  <a:headEnd/>
                  <a:tailEnd/>
                </a:ln>
              </p:spPr>
            </p:pic>
          </p:grpSp>
          <p:grpSp>
            <p:nvGrpSpPr>
              <p:cNvPr id="40019" name="Group 85"/>
              <p:cNvGrpSpPr>
                <a:grpSpLocks/>
              </p:cNvGrpSpPr>
              <p:nvPr/>
            </p:nvGrpSpPr>
            <p:grpSpPr bwMode="auto">
              <a:xfrm>
                <a:off x="3350488" y="946150"/>
                <a:ext cx="909637" cy="1236663"/>
                <a:chOff x="4939" y="1940"/>
                <a:chExt cx="573" cy="779"/>
              </a:xfrm>
            </p:grpSpPr>
            <p:pic>
              <p:nvPicPr>
                <p:cNvPr id="40020" name="Picture 78" descr="VM.png"/>
                <p:cNvPicPr>
                  <a:picLocks noChangeAspect="1"/>
                </p:cNvPicPr>
                <p:nvPr/>
              </p:nvPicPr>
              <p:blipFill>
                <a:blip r:embed="rId7" cstate="print"/>
                <a:srcRect/>
                <a:stretch>
                  <a:fillRect/>
                </a:stretch>
              </p:blipFill>
              <p:spPr bwMode="auto">
                <a:xfrm>
                  <a:off x="4939" y="1940"/>
                  <a:ext cx="549" cy="706"/>
                </a:xfrm>
                <a:prstGeom prst="rect">
                  <a:avLst/>
                </a:prstGeom>
                <a:noFill/>
                <a:ln w="9525">
                  <a:noFill/>
                  <a:miter lim="800000"/>
                  <a:headEnd/>
                  <a:tailEnd/>
                </a:ln>
              </p:spPr>
            </p:pic>
            <p:pic>
              <p:nvPicPr>
                <p:cNvPr id="40021" name="Picture 10" descr="AP_OS Single.png"/>
                <p:cNvPicPr>
                  <a:picLocks noChangeAspect="1"/>
                </p:cNvPicPr>
                <p:nvPr/>
              </p:nvPicPr>
              <p:blipFill>
                <a:blip r:embed="rId8" cstate="print"/>
                <a:srcRect/>
                <a:stretch>
                  <a:fillRect/>
                </a:stretch>
              </p:blipFill>
              <p:spPr bwMode="auto">
                <a:xfrm>
                  <a:off x="5067" y="1988"/>
                  <a:ext cx="299" cy="483"/>
                </a:xfrm>
                <a:prstGeom prst="rect">
                  <a:avLst/>
                </a:prstGeom>
                <a:noFill/>
                <a:ln w="9525">
                  <a:noFill/>
                  <a:miter lim="800000"/>
                  <a:headEnd/>
                  <a:tailEnd/>
                </a:ln>
              </p:spPr>
            </p:pic>
            <p:pic>
              <p:nvPicPr>
                <p:cNvPr id="40022" name="Picture 357" descr="ICON_NIC_Q308"/>
                <p:cNvPicPr>
                  <a:picLocks noChangeAspect="1" noChangeArrowheads="1"/>
                </p:cNvPicPr>
                <p:nvPr/>
              </p:nvPicPr>
              <p:blipFill>
                <a:blip r:embed="rId9" cstate="print"/>
                <a:srcRect/>
                <a:stretch>
                  <a:fillRect/>
                </a:stretch>
              </p:blipFill>
              <p:spPr bwMode="auto">
                <a:xfrm>
                  <a:off x="5084" y="2602"/>
                  <a:ext cx="148" cy="117"/>
                </a:xfrm>
                <a:prstGeom prst="rect">
                  <a:avLst/>
                </a:prstGeom>
                <a:noFill/>
                <a:ln w="9525">
                  <a:noFill/>
                  <a:miter lim="800000"/>
                  <a:headEnd/>
                  <a:tailEnd/>
                </a:ln>
              </p:spPr>
            </p:pic>
            <p:pic>
              <p:nvPicPr>
                <p:cNvPr id="40023" name="Picture 359" descr="ICON_Memory_Q308"/>
                <p:cNvPicPr>
                  <a:picLocks noChangeAspect="1" noChangeArrowheads="1"/>
                </p:cNvPicPr>
                <p:nvPr/>
              </p:nvPicPr>
              <p:blipFill>
                <a:blip r:embed="rId10" cstate="print"/>
                <a:srcRect/>
                <a:stretch>
                  <a:fillRect/>
                </a:stretch>
              </p:blipFill>
              <p:spPr bwMode="auto">
                <a:xfrm>
                  <a:off x="5228" y="2593"/>
                  <a:ext cx="123" cy="126"/>
                </a:xfrm>
                <a:prstGeom prst="rect">
                  <a:avLst/>
                </a:prstGeom>
                <a:noFill/>
                <a:ln w="9525">
                  <a:noFill/>
                  <a:miter lim="800000"/>
                  <a:headEnd/>
                  <a:tailEnd/>
                </a:ln>
              </p:spPr>
            </p:pic>
            <p:pic>
              <p:nvPicPr>
                <p:cNvPr id="40024" name="Picture 382" descr="ICON_DiscDrive_Q308"/>
                <p:cNvPicPr>
                  <a:picLocks noChangeAspect="1" noChangeArrowheads="1"/>
                </p:cNvPicPr>
                <p:nvPr/>
              </p:nvPicPr>
              <p:blipFill>
                <a:blip r:embed="rId11" cstate="print"/>
                <a:srcRect/>
                <a:stretch>
                  <a:fillRect/>
                </a:stretch>
              </p:blipFill>
              <p:spPr bwMode="auto">
                <a:xfrm>
                  <a:off x="5372" y="2593"/>
                  <a:ext cx="140" cy="126"/>
                </a:xfrm>
                <a:prstGeom prst="rect">
                  <a:avLst/>
                </a:prstGeom>
                <a:noFill/>
                <a:ln w="9525">
                  <a:noFill/>
                  <a:miter lim="800000"/>
                  <a:headEnd/>
                  <a:tailEnd/>
                </a:ln>
              </p:spPr>
            </p:pic>
            <p:pic>
              <p:nvPicPr>
                <p:cNvPr id="40025" name="Picture 96" descr="CPU Single.png"/>
                <p:cNvPicPr>
                  <a:picLocks noChangeAspect="1"/>
                </p:cNvPicPr>
                <p:nvPr/>
              </p:nvPicPr>
              <p:blipFill>
                <a:blip r:embed="rId12" cstate="print"/>
                <a:srcRect/>
                <a:stretch>
                  <a:fillRect/>
                </a:stretch>
              </p:blipFill>
              <p:spPr bwMode="auto">
                <a:xfrm>
                  <a:off x="4955" y="2579"/>
                  <a:ext cx="101" cy="136"/>
                </a:xfrm>
                <a:prstGeom prst="rect">
                  <a:avLst/>
                </a:prstGeom>
                <a:noFill/>
                <a:ln w="9525">
                  <a:noFill/>
                  <a:miter lim="800000"/>
                  <a:headEnd/>
                  <a:tailEnd/>
                </a:ln>
              </p:spPr>
            </p:pic>
          </p:grpSp>
        </p:grpSp>
      </p:grpSp>
      <p:grpSp>
        <p:nvGrpSpPr>
          <p:cNvPr id="89" name="Group 88"/>
          <p:cNvGrpSpPr/>
          <p:nvPr/>
        </p:nvGrpSpPr>
        <p:grpSpPr>
          <a:xfrm>
            <a:off x="4800600" y="812800"/>
            <a:ext cx="3962400" cy="3441700"/>
            <a:chOff x="4800600" y="812800"/>
            <a:chExt cx="3962400" cy="3441700"/>
          </a:xfrm>
        </p:grpSpPr>
        <p:sp>
          <p:nvSpPr>
            <p:cNvPr id="39954" name="TextBox 4"/>
            <p:cNvSpPr txBox="1">
              <a:spLocks noChangeArrowheads="1"/>
            </p:cNvSpPr>
            <p:nvPr/>
          </p:nvSpPr>
          <p:spPr bwMode="auto">
            <a:xfrm>
              <a:off x="5730454" y="3946723"/>
              <a:ext cx="2102692" cy="307777"/>
            </a:xfrm>
            <a:prstGeom prst="rect">
              <a:avLst/>
            </a:prstGeom>
            <a:noFill/>
            <a:ln w="9525">
              <a:noFill/>
              <a:miter lim="800000"/>
              <a:headEnd/>
              <a:tailEnd/>
            </a:ln>
          </p:spPr>
          <p:txBody>
            <a:bodyPr wrap="none">
              <a:spAutoFit/>
            </a:bodyPr>
            <a:lstStyle/>
            <a:p>
              <a:r>
                <a:rPr lang="en-US" sz="1400" dirty="0">
                  <a:latin typeface="Calibri" pitchFamily="34" charset="0"/>
                </a:rPr>
                <a:t>Type </a:t>
              </a:r>
              <a:r>
                <a:rPr lang="en-US" sz="1400" dirty="0" smtClean="0">
                  <a:latin typeface="Calibri" pitchFamily="34" charset="0"/>
                </a:rPr>
                <a:t>2: </a:t>
              </a:r>
              <a:r>
                <a:rPr lang="en-US" sz="1400" dirty="0">
                  <a:latin typeface="Calibri" pitchFamily="34" charset="0"/>
                </a:rPr>
                <a:t>Hosted Hypervisor</a:t>
              </a:r>
            </a:p>
          </p:txBody>
        </p:sp>
        <p:grpSp>
          <p:nvGrpSpPr>
            <p:cNvPr id="86" name="Group 85"/>
            <p:cNvGrpSpPr/>
            <p:nvPr/>
          </p:nvGrpSpPr>
          <p:grpSpPr>
            <a:xfrm>
              <a:off x="4800600" y="812800"/>
              <a:ext cx="3962400" cy="3098805"/>
              <a:chOff x="4800600" y="812800"/>
              <a:chExt cx="3962400" cy="3098805"/>
            </a:xfrm>
          </p:grpSpPr>
          <p:sp>
            <p:nvSpPr>
              <p:cNvPr id="46" name="Rounded Rectangle 45"/>
              <p:cNvSpPr/>
              <p:nvPr/>
            </p:nvSpPr>
            <p:spPr bwMode="auto">
              <a:xfrm>
                <a:off x="4800600" y="812800"/>
                <a:ext cx="3962400" cy="243840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1000" dirty="0">
                  <a:solidFill>
                    <a:schemeClr val="tx1"/>
                  </a:solidFill>
                  <a:latin typeface="Calibri" pitchFamily="34" charset="0"/>
                </a:endParaRPr>
              </a:p>
            </p:txBody>
          </p:sp>
          <p:sp>
            <p:nvSpPr>
              <p:cNvPr id="48" name="Rounded Rectangle 19"/>
              <p:cNvSpPr/>
              <p:nvPr/>
            </p:nvSpPr>
            <p:spPr bwMode="auto">
              <a:xfrm>
                <a:off x="6176294" y="2066762"/>
                <a:ext cx="2332345" cy="359575"/>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1000" dirty="0">
                  <a:solidFill>
                    <a:schemeClr val="tx1"/>
                  </a:solidFill>
                  <a:latin typeface="Calibri" pitchFamily="34" charset="0"/>
                </a:endParaRPr>
              </a:p>
            </p:txBody>
          </p:sp>
          <p:sp>
            <p:nvSpPr>
              <p:cNvPr id="39958" name="Text Box 64"/>
              <p:cNvSpPr txBox="1">
                <a:spLocks noChangeArrowheads="1"/>
              </p:cNvSpPr>
              <p:nvPr/>
            </p:nvSpPr>
            <p:spPr bwMode="auto">
              <a:xfrm>
                <a:off x="6270761" y="2112735"/>
                <a:ext cx="2122487" cy="215444"/>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400" b="1" dirty="0" smtClean="0">
                    <a:solidFill>
                      <a:schemeClr val="bg1"/>
                    </a:solidFill>
                    <a:latin typeface="Calibri" pitchFamily="34" charset="0"/>
                  </a:rPr>
                  <a:t>Hypervisor</a:t>
                </a:r>
                <a:endParaRPr lang="en-US" sz="1400" b="1" dirty="0">
                  <a:solidFill>
                    <a:schemeClr val="bg1"/>
                  </a:solidFill>
                  <a:latin typeface="Calibri" pitchFamily="34" charset="0"/>
                </a:endParaRPr>
              </a:p>
            </p:txBody>
          </p:sp>
          <p:grpSp>
            <p:nvGrpSpPr>
              <p:cNvPr id="39959" name="Group 103"/>
              <p:cNvGrpSpPr>
                <a:grpSpLocks/>
              </p:cNvGrpSpPr>
              <p:nvPr/>
            </p:nvGrpSpPr>
            <p:grpSpPr bwMode="auto">
              <a:xfrm>
                <a:off x="6261100" y="889000"/>
                <a:ext cx="909638" cy="1236663"/>
                <a:chOff x="4099" y="1940"/>
                <a:chExt cx="573" cy="779"/>
              </a:xfrm>
            </p:grpSpPr>
            <p:pic>
              <p:nvPicPr>
                <p:cNvPr id="39990" name="Picture 78" descr="VM.png"/>
                <p:cNvPicPr>
                  <a:picLocks noChangeAspect="1"/>
                </p:cNvPicPr>
                <p:nvPr/>
              </p:nvPicPr>
              <p:blipFill>
                <a:blip r:embed="rId7" cstate="print"/>
                <a:srcRect/>
                <a:stretch>
                  <a:fillRect/>
                </a:stretch>
              </p:blipFill>
              <p:spPr bwMode="auto">
                <a:xfrm>
                  <a:off x="4099" y="1940"/>
                  <a:ext cx="549" cy="706"/>
                </a:xfrm>
                <a:prstGeom prst="rect">
                  <a:avLst/>
                </a:prstGeom>
                <a:noFill/>
                <a:ln w="9525">
                  <a:noFill/>
                  <a:miter lim="800000"/>
                  <a:headEnd/>
                  <a:tailEnd/>
                </a:ln>
              </p:spPr>
            </p:pic>
            <p:pic>
              <p:nvPicPr>
                <p:cNvPr id="39991" name="Picture 10" descr="AP_OS Single.png"/>
                <p:cNvPicPr>
                  <a:picLocks noChangeAspect="1"/>
                </p:cNvPicPr>
                <p:nvPr/>
              </p:nvPicPr>
              <p:blipFill>
                <a:blip r:embed="rId8" cstate="print"/>
                <a:srcRect/>
                <a:stretch>
                  <a:fillRect/>
                </a:stretch>
              </p:blipFill>
              <p:spPr bwMode="auto">
                <a:xfrm>
                  <a:off x="4227" y="1988"/>
                  <a:ext cx="299" cy="483"/>
                </a:xfrm>
                <a:prstGeom prst="rect">
                  <a:avLst/>
                </a:prstGeom>
                <a:noFill/>
                <a:ln w="9525">
                  <a:noFill/>
                  <a:miter lim="800000"/>
                  <a:headEnd/>
                  <a:tailEnd/>
                </a:ln>
              </p:spPr>
            </p:pic>
            <p:pic>
              <p:nvPicPr>
                <p:cNvPr id="39992" name="Picture 357" descr="ICON_NIC_Q308"/>
                <p:cNvPicPr>
                  <a:picLocks noChangeAspect="1" noChangeArrowheads="1"/>
                </p:cNvPicPr>
                <p:nvPr/>
              </p:nvPicPr>
              <p:blipFill>
                <a:blip r:embed="rId9" cstate="print"/>
                <a:srcRect/>
                <a:stretch>
                  <a:fillRect/>
                </a:stretch>
              </p:blipFill>
              <p:spPr bwMode="auto">
                <a:xfrm>
                  <a:off x="4244" y="2602"/>
                  <a:ext cx="148" cy="117"/>
                </a:xfrm>
                <a:prstGeom prst="rect">
                  <a:avLst/>
                </a:prstGeom>
                <a:noFill/>
                <a:ln w="9525">
                  <a:noFill/>
                  <a:miter lim="800000"/>
                  <a:headEnd/>
                  <a:tailEnd/>
                </a:ln>
              </p:spPr>
            </p:pic>
            <p:pic>
              <p:nvPicPr>
                <p:cNvPr id="39993" name="Picture 359" descr="ICON_Memory_Q308"/>
                <p:cNvPicPr>
                  <a:picLocks noChangeAspect="1" noChangeArrowheads="1"/>
                </p:cNvPicPr>
                <p:nvPr/>
              </p:nvPicPr>
              <p:blipFill>
                <a:blip r:embed="rId10" cstate="print"/>
                <a:srcRect/>
                <a:stretch>
                  <a:fillRect/>
                </a:stretch>
              </p:blipFill>
              <p:spPr bwMode="auto">
                <a:xfrm>
                  <a:off x="4388" y="2593"/>
                  <a:ext cx="123" cy="126"/>
                </a:xfrm>
                <a:prstGeom prst="rect">
                  <a:avLst/>
                </a:prstGeom>
                <a:noFill/>
                <a:ln w="9525">
                  <a:noFill/>
                  <a:miter lim="800000"/>
                  <a:headEnd/>
                  <a:tailEnd/>
                </a:ln>
              </p:spPr>
            </p:pic>
            <p:pic>
              <p:nvPicPr>
                <p:cNvPr id="39994" name="Picture 382" descr="ICON_DiscDrive_Q308"/>
                <p:cNvPicPr>
                  <a:picLocks noChangeAspect="1" noChangeArrowheads="1"/>
                </p:cNvPicPr>
                <p:nvPr/>
              </p:nvPicPr>
              <p:blipFill>
                <a:blip r:embed="rId11" cstate="print"/>
                <a:srcRect/>
                <a:stretch>
                  <a:fillRect/>
                </a:stretch>
              </p:blipFill>
              <p:spPr bwMode="auto">
                <a:xfrm>
                  <a:off x="4532" y="2593"/>
                  <a:ext cx="140" cy="126"/>
                </a:xfrm>
                <a:prstGeom prst="rect">
                  <a:avLst/>
                </a:prstGeom>
                <a:noFill/>
                <a:ln w="9525">
                  <a:noFill/>
                  <a:miter lim="800000"/>
                  <a:headEnd/>
                  <a:tailEnd/>
                </a:ln>
              </p:spPr>
            </p:pic>
            <p:pic>
              <p:nvPicPr>
                <p:cNvPr id="39995" name="Picture 96" descr="CPU Single.png"/>
                <p:cNvPicPr>
                  <a:picLocks noChangeAspect="1"/>
                </p:cNvPicPr>
                <p:nvPr/>
              </p:nvPicPr>
              <p:blipFill>
                <a:blip r:embed="rId12" cstate="print"/>
                <a:srcRect/>
                <a:stretch>
                  <a:fillRect/>
                </a:stretch>
              </p:blipFill>
              <p:spPr bwMode="auto">
                <a:xfrm>
                  <a:off x="4115" y="2579"/>
                  <a:ext cx="101" cy="136"/>
                </a:xfrm>
                <a:prstGeom prst="rect">
                  <a:avLst/>
                </a:prstGeom>
                <a:noFill/>
                <a:ln w="9525">
                  <a:noFill/>
                  <a:miter lim="800000"/>
                  <a:headEnd/>
                  <a:tailEnd/>
                </a:ln>
              </p:spPr>
            </p:pic>
          </p:grpSp>
          <p:grpSp>
            <p:nvGrpSpPr>
              <p:cNvPr id="39960" name="Group 119"/>
              <p:cNvGrpSpPr>
                <a:grpSpLocks/>
              </p:cNvGrpSpPr>
              <p:nvPr/>
            </p:nvGrpSpPr>
            <p:grpSpPr bwMode="auto">
              <a:xfrm>
                <a:off x="5092701" y="3059117"/>
                <a:ext cx="3438526" cy="852488"/>
                <a:chOff x="384" y="1918"/>
                <a:chExt cx="2166" cy="537"/>
              </a:xfrm>
            </p:grpSpPr>
            <p:pic>
              <p:nvPicPr>
                <p:cNvPr id="39981" name="Picture 359" descr="ICON_Memory_Q308"/>
                <p:cNvPicPr>
                  <a:picLocks noChangeAspect="1" noChangeArrowheads="1"/>
                </p:cNvPicPr>
                <p:nvPr/>
              </p:nvPicPr>
              <p:blipFill>
                <a:blip r:embed="rId3" cstate="print"/>
                <a:srcRect/>
                <a:stretch>
                  <a:fillRect/>
                </a:stretch>
              </p:blipFill>
              <p:spPr bwMode="auto">
                <a:xfrm>
                  <a:off x="1485" y="1964"/>
                  <a:ext cx="438" cy="318"/>
                </a:xfrm>
                <a:prstGeom prst="rect">
                  <a:avLst/>
                </a:prstGeom>
                <a:noFill/>
                <a:ln w="9525">
                  <a:noFill/>
                  <a:miter lim="800000"/>
                  <a:headEnd/>
                  <a:tailEnd/>
                </a:ln>
              </p:spPr>
            </p:pic>
            <p:sp>
              <p:nvSpPr>
                <p:cNvPr id="39982" name="Text Box 341"/>
                <p:cNvSpPr txBox="1">
                  <a:spLocks noChangeArrowheads="1"/>
                </p:cNvSpPr>
                <p:nvPr/>
              </p:nvSpPr>
              <p:spPr bwMode="auto">
                <a:xfrm>
                  <a:off x="387" y="2300"/>
                  <a:ext cx="316" cy="155"/>
                </a:xfrm>
                <a:prstGeom prst="rect">
                  <a:avLst/>
                </a:prstGeom>
                <a:noFill/>
                <a:ln w="9525">
                  <a:noFill/>
                  <a:miter lim="800000"/>
                  <a:headEnd/>
                  <a:tailEnd/>
                </a:ln>
              </p:spPr>
              <p:txBody>
                <a:bodyPr>
                  <a:spAutoFit/>
                </a:bodyPr>
                <a:lstStyle/>
                <a:p>
                  <a:r>
                    <a:rPr lang="en-US" sz="1000" b="1" dirty="0">
                      <a:latin typeface="Calibri" pitchFamily="34" charset="0"/>
                    </a:rPr>
                    <a:t> CPU</a:t>
                  </a:r>
                </a:p>
              </p:txBody>
            </p:sp>
            <p:sp>
              <p:nvSpPr>
                <p:cNvPr id="39983" name="Text Box 341"/>
                <p:cNvSpPr txBox="1">
                  <a:spLocks noChangeArrowheads="1"/>
                </p:cNvSpPr>
                <p:nvPr/>
              </p:nvSpPr>
              <p:spPr bwMode="auto">
                <a:xfrm>
                  <a:off x="1474" y="2300"/>
                  <a:ext cx="503" cy="155"/>
                </a:xfrm>
                <a:prstGeom prst="rect">
                  <a:avLst/>
                </a:prstGeom>
                <a:noFill/>
                <a:ln w="9525">
                  <a:noFill/>
                  <a:miter lim="800000"/>
                  <a:headEnd/>
                  <a:tailEnd/>
                </a:ln>
              </p:spPr>
              <p:txBody>
                <a:bodyPr>
                  <a:spAutoFit/>
                </a:bodyPr>
                <a:lstStyle/>
                <a:p>
                  <a:r>
                    <a:rPr lang="en-US" sz="1000" b="1" dirty="0">
                      <a:latin typeface="Calibri" pitchFamily="34" charset="0"/>
                    </a:rPr>
                    <a:t> Memory</a:t>
                  </a:r>
                </a:p>
              </p:txBody>
            </p:sp>
            <p:pic>
              <p:nvPicPr>
                <p:cNvPr id="39984" name="Picture 359" descr="ICON_Memory_Q308"/>
                <p:cNvPicPr>
                  <a:picLocks noChangeAspect="1" noChangeArrowheads="1"/>
                </p:cNvPicPr>
                <p:nvPr/>
              </p:nvPicPr>
              <p:blipFill>
                <a:blip r:embed="rId3" cstate="print"/>
                <a:srcRect/>
                <a:stretch>
                  <a:fillRect/>
                </a:stretch>
              </p:blipFill>
              <p:spPr bwMode="auto">
                <a:xfrm>
                  <a:off x="1376" y="1964"/>
                  <a:ext cx="438" cy="318"/>
                </a:xfrm>
                <a:prstGeom prst="rect">
                  <a:avLst/>
                </a:prstGeom>
                <a:noFill/>
                <a:ln w="9525">
                  <a:noFill/>
                  <a:miter lim="800000"/>
                  <a:headEnd/>
                  <a:tailEnd/>
                </a:ln>
              </p:spPr>
            </p:pic>
            <p:pic>
              <p:nvPicPr>
                <p:cNvPr id="39985" name="Picture 357" descr="ICON_NIC_Q308"/>
                <p:cNvPicPr>
                  <a:picLocks noChangeAspect="1" noChangeArrowheads="1"/>
                </p:cNvPicPr>
                <p:nvPr/>
              </p:nvPicPr>
              <p:blipFill>
                <a:blip r:embed="rId4" cstate="print"/>
                <a:srcRect/>
                <a:stretch>
                  <a:fillRect/>
                </a:stretch>
              </p:blipFill>
              <p:spPr bwMode="auto">
                <a:xfrm>
                  <a:off x="836" y="1918"/>
                  <a:ext cx="453" cy="360"/>
                </a:xfrm>
                <a:prstGeom prst="rect">
                  <a:avLst/>
                </a:prstGeom>
                <a:noFill/>
                <a:ln w="9525">
                  <a:noFill/>
                  <a:miter lim="800000"/>
                  <a:headEnd/>
                  <a:tailEnd/>
                </a:ln>
              </p:spPr>
            </p:pic>
            <p:pic>
              <p:nvPicPr>
                <p:cNvPr id="39986" name="Picture 382" descr="ICON_DiscDrive_Q308"/>
                <p:cNvPicPr>
                  <a:picLocks noChangeAspect="1" noChangeArrowheads="1"/>
                </p:cNvPicPr>
                <p:nvPr/>
              </p:nvPicPr>
              <p:blipFill>
                <a:blip r:embed="rId5" cstate="print"/>
                <a:srcRect/>
                <a:stretch>
                  <a:fillRect/>
                </a:stretch>
              </p:blipFill>
              <p:spPr bwMode="auto">
                <a:xfrm>
                  <a:off x="2012" y="1940"/>
                  <a:ext cx="439" cy="296"/>
                </a:xfrm>
                <a:prstGeom prst="rect">
                  <a:avLst/>
                </a:prstGeom>
                <a:noFill/>
                <a:ln w="9525">
                  <a:noFill/>
                  <a:miter lim="800000"/>
                  <a:headEnd/>
                  <a:tailEnd/>
                </a:ln>
              </p:spPr>
            </p:pic>
            <p:sp>
              <p:nvSpPr>
                <p:cNvPr id="39987" name="Text Box 341"/>
                <p:cNvSpPr txBox="1">
                  <a:spLocks noChangeArrowheads="1"/>
                </p:cNvSpPr>
                <p:nvPr/>
              </p:nvSpPr>
              <p:spPr bwMode="auto">
                <a:xfrm>
                  <a:off x="852" y="2300"/>
                  <a:ext cx="512" cy="155"/>
                </a:xfrm>
                <a:prstGeom prst="rect">
                  <a:avLst/>
                </a:prstGeom>
                <a:noFill/>
                <a:ln w="9525">
                  <a:noFill/>
                  <a:miter lim="800000"/>
                  <a:headEnd/>
                  <a:tailEnd/>
                </a:ln>
              </p:spPr>
              <p:txBody>
                <a:bodyPr>
                  <a:spAutoFit/>
                </a:bodyPr>
                <a:lstStyle/>
                <a:p>
                  <a:r>
                    <a:rPr lang="en-US" sz="1000" b="1" dirty="0">
                      <a:latin typeface="Calibri" pitchFamily="34" charset="0"/>
                    </a:rPr>
                    <a:t>NIC Card</a:t>
                  </a:r>
                </a:p>
              </p:txBody>
            </p:sp>
            <p:sp>
              <p:nvSpPr>
                <p:cNvPr id="39988" name="Text Box 341"/>
                <p:cNvSpPr txBox="1">
                  <a:spLocks noChangeArrowheads="1"/>
                </p:cNvSpPr>
                <p:nvPr/>
              </p:nvSpPr>
              <p:spPr bwMode="auto">
                <a:xfrm>
                  <a:off x="2055" y="2300"/>
                  <a:ext cx="495" cy="154"/>
                </a:xfrm>
                <a:prstGeom prst="rect">
                  <a:avLst/>
                </a:prstGeom>
                <a:noFill/>
                <a:ln w="9525">
                  <a:noFill/>
                  <a:miter lim="800000"/>
                  <a:headEnd/>
                  <a:tailEnd/>
                </a:ln>
              </p:spPr>
              <p:txBody>
                <a:bodyPr>
                  <a:spAutoFit/>
                </a:bodyPr>
                <a:lstStyle/>
                <a:p>
                  <a:r>
                    <a:rPr lang="en-US" sz="1000" b="1" dirty="0">
                      <a:latin typeface="Calibri" pitchFamily="34" charset="0"/>
                    </a:rPr>
                    <a:t>Hard Disk</a:t>
                  </a:r>
                </a:p>
              </p:txBody>
            </p:sp>
            <p:pic>
              <p:nvPicPr>
                <p:cNvPr id="39989" name="Picture 96" descr="CPU Single.png"/>
                <p:cNvPicPr>
                  <a:picLocks noChangeAspect="1"/>
                </p:cNvPicPr>
                <p:nvPr/>
              </p:nvPicPr>
              <p:blipFill>
                <a:blip r:embed="rId6" cstate="print"/>
                <a:srcRect/>
                <a:stretch>
                  <a:fillRect/>
                </a:stretch>
              </p:blipFill>
              <p:spPr bwMode="auto">
                <a:xfrm>
                  <a:off x="384" y="1920"/>
                  <a:ext cx="267" cy="362"/>
                </a:xfrm>
                <a:prstGeom prst="rect">
                  <a:avLst/>
                </a:prstGeom>
                <a:noFill/>
                <a:ln w="9525">
                  <a:noFill/>
                  <a:miter lim="800000"/>
                  <a:headEnd/>
                  <a:tailEnd/>
                </a:ln>
              </p:spPr>
            </p:pic>
          </p:grpSp>
          <p:grpSp>
            <p:nvGrpSpPr>
              <p:cNvPr id="39961" name="Group 120"/>
              <p:cNvGrpSpPr>
                <a:grpSpLocks/>
              </p:cNvGrpSpPr>
              <p:nvPr/>
            </p:nvGrpSpPr>
            <p:grpSpPr bwMode="auto">
              <a:xfrm>
                <a:off x="7518400" y="901700"/>
                <a:ext cx="909638" cy="1236663"/>
                <a:chOff x="4099" y="1940"/>
                <a:chExt cx="573" cy="779"/>
              </a:xfrm>
            </p:grpSpPr>
            <p:pic>
              <p:nvPicPr>
                <p:cNvPr id="39975" name="Picture 78" descr="VM.png"/>
                <p:cNvPicPr>
                  <a:picLocks noChangeAspect="1"/>
                </p:cNvPicPr>
                <p:nvPr/>
              </p:nvPicPr>
              <p:blipFill>
                <a:blip r:embed="rId7" cstate="print"/>
                <a:srcRect/>
                <a:stretch>
                  <a:fillRect/>
                </a:stretch>
              </p:blipFill>
              <p:spPr bwMode="auto">
                <a:xfrm>
                  <a:off x="4099" y="1940"/>
                  <a:ext cx="549" cy="706"/>
                </a:xfrm>
                <a:prstGeom prst="rect">
                  <a:avLst/>
                </a:prstGeom>
                <a:noFill/>
                <a:ln w="9525">
                  <a:noFill/>
                  <a:miter lim="800000"/>
                  <a:headEnd/>
                  <a:tailEnd/>
                </a:ln>
              </p:spPr>
            </p:pic>
            <p:pic>
              <p:nvPicPr>
                <p:cNvPr id="39976" name="Picture 10" descr="AP_OS Single.png"/>
                <p:cNvPicPr>
                  <a:picLocks noChangeAspect="1"/>
                </p:cNvPicPr>
                <p:nvPr/>
              </p:nvPicPr>
              <p:blipFill>
                <a:blip r:embed="rId8" cstate="print"/>
                <a:srcRect/>
                <a:stretch>
                  <a:fillRect/>
                </a:stretch>
              </p:blipFill>
              <p:spPr bwMode="auto">
                <a:xfrm>
                  <a:off x="4227" y="1988"/>
                  <a:ext cx="299" cy="483"/>
                </a:xfrm>
                <a:prstGeom prst="rect">
                  <a:avLst/>
                </a:prstGeom>
                <a:noFill/>
                <a:ln w="9525">
                  <a:noFill/>
                  <a:miter lim="800000"/>
                  <a:headEnd/>
                  <a:tailEnd/>
                </a:ln>
              </p:spPr>
            </p:pic>
            <p:pic>
              <p:nvPicPr>
                <p:cNvPr id="39977" name="Picture 357" descr="ICON_NIC_Q308"/>
                <p:cNvPicPr>
                  <a:picLocks noChangeAspect="1" noChangeArrowheads="1"/>
                </p:cNvPicPr>
                <p:nvPr/>
              </p:nvPicPr>
              <p:blipFill>
                <a:blip r:embed="rId9" cstate="print"/>
                <a:srcRect/>
                <a:stretch>
                  <a:fillRect/>
                </a:stretch>
              </p:blipFill>
              <p:spPr bwMode="auto">
                <a:xfrm>
                  <a:off x="4244" y="2602"/>
                  <a:ext cx="148" cy="117"/>
                </a:xfrm>
                <a:prstGeom prst="rect">
                  <a:avLst/>
                </a:prstGeom>
                <a:noFill/>
                <a:ln w="9525">
                  <a:noFill/>
                  <a:miter lim="800000"/>
                  <a:headEnd/>
                  <a:tailEnd/>
                </a:ln>
              </p:spPr>
            </p:pic>
            <p:pic>
              <p:nvPicPr>
                <p:cNvPr id="39978" name="Picture 359" descr="ICON_Memory_Q308"/>
                <p:cNvPicPr>
                  <a:picLocks noChangeAspect="1" noChangeArrowheads="1"/>
                </p:cNvPicPr>
                <p:nvPr/>
              </p:nvPicPr>
              <p:blipFill>
                <a:blip r:embed="rId10" cstate="print"/>
                <a:srcRect/>
                <a:stretch>
                  <a:fillRect/>
                </a:stretch>
              </p:blipFill>
              <p:spPr bwMode="auto">
                <a:xfrm>
                  <a:off x="4388" y="2593"/>
                  <a:ext cx="123" cy="126"/>
                </a:xfrm>
                <a:prstGeom prst="rect">
                  <a:avLst/>
                </a:prstGeom>
                <a:noFill/>
                <a:ln w="9525">
                  <a:noFill/>
                  <a:miter lim="800000"/>
                  <a:headEnd/>
                  <a:tailEnd/>
                </a:ln>
              </p:spPr>
            </p:pic>
            <p:pic>
              <p:nvPicPr>
                <p:cNvPr id="39979" name="Picture 382" descr="ICON_DiscDrive_Q308"/>
                <p:cNvPicPr>
                  <a:picLocks noChangeAspect="1" noChangeArrowheads="1"/>
                </p:cNvPicPr>
                <p:nvPr/>
              </p:nvPicPr>
              <p:blipFill>
                <a:blip r:embed="rId11" cstate="print"/>
                <a:srcRect/>
                <a:stretch>
                  <a:fillRect/>
                </a:stretch>
              </p:blipFill>
              <p:spPr bwMode="auto">
                <a:xfrm>
                  <a:off x="4532" y="2593"/>
                  <a:ext cx="140" cy="126"/>
                </a:xfrm>
                <a:prstGeom prst="rect">
                  <a:avLst/>
                </a:prstGeom>
                <a:noFill/>
                <a:ln w="9525">
                  <a:noFill/>
                  <a:miter lim="800000"/>
                  <a:headEnd/>
                  <a:tailEnd/>
                </a:ln>
              </p:spPr>
            </p:pic>
            <p:pic>
              <p:nvPicPr>
                <p:cNvPr id="39980" name="Picture 96" descr="CPU Single.png"/>
                <p:cNvPicPr>
                  <a:picLocks noChangeAspect="1"/>
                </p:cNvPicPr>
                <p:nvPr/>
              </p:nvPicPr>
              <p:blipFill>
                <a:blip r:embed="rId12" cstate="print"/>
                <a:srcRect/>
                <a:stretch>
                  <a:fillRect/>
                </a:stretch>
              </p:blipFill>
              <p:spPr bwMode="auto">
                <a:xfrm>
                  <a:off x="4115" y="2579"/>
                  <a:ext cx="101" cy="136"/>
                </a:xfrm>
                <a:prstGeom prst="rect">
                  <a:avLst/>
                </a:prstGeom>
                <a:noFill/>
                <a:ln w="9525">
                  <a:noFill/>
                  <a:miter lim="800000"/>
                  <a:headEnd/>
                  <a:tailEnd/>
                </a:ln>
              </p:spPr>
            </p:pic>
          </p:grpSp>
          <p:sp>
            <p:nvSpPr>
              <p:cNvPr id="53" name="Rounded Rectangle 13"/>
              <p:cNvSpPr>
                <a:spLocks noChangeArrowheads="1"/>
              </p:cNvSpPr>
              <p:nvPr/>
            </p:nvSpPr>
            <p:spPr bwMode="auto">
              <a:xfrm>
                <a:off x="5153025" y="889000"/>
                <a:ext cx="863600" cy="1555750"/>
              </a:xfrm>
              <a:prstGeom prst="roundRect">
                <a:avLst>
                  <a:gd name="adj" fmla="val 16667"/>
                </a:avLst>
              </a:prstGeom>
              <a:solidFill>
                <a:schemeClr val="bg1"/>
              </a:solidFill>
              <a:ln w="6350" algn="ctr">
                <a:solidFill>
                  <a:schemeClr val="folHlink"/>
                </a:solidFill>
                <a:round/>
                <a:headEnd/>
                <a:tailEnd/>
              </a:ln>
              <a:effectLst>
                <a:outerShdw dist="20000" dir="5400000" rotWithShape="0">
                  <a:srgbClr val="000000">
                    <a:alpha val="37999"/>
                  </a:srgbClr>
                </a:outerShdw>
              </a:effectLst>
            </p:spPr>
            <p:txBody>
              <a:bodyPr anchor="ctr"/>
              <a:lstStyle/>
              <a:p>
                <a:pPr>
                  <a:defRPr/>
                </a:pPr>
                <a:endParaRPr lang="en-US" sz="1000" dirty="0">
                  <a:latin typeface="Calibri" pitchFamily="34" charset="0"/>
                  <a:cs typeface="+mn-cs"/>
                </a:endParaRPr>
              </a:p>
            </p:txBody>
          </p:sp>
          <p:pic>
            <p:nvPicPr>
              <p:cNvPr id="39963" name="Picture 136" descr="Untitled-3"/>
              <p:cNvPicPr>
                <a:picLocks noChangeAspect="1" noChangeArrowheads="1"/>
              </p:cNvPicPr>
              <p:nvPr/>
            </p:nvPicPr>
            <p:blipFill>
              <a:blip r:embed="rId13" cstate="print"/>
              <a:srcRect/>
              <a:stretch>
                <a:fillRect/>
              </a:stretch>
            </p:blipFill>
            <p:spPr bwMode="auto">
              <a:xfrm>
                <a:off x="5400675" y="2297671"/>
                <a:ext cx="352425" cy="311150"/>
              </a:xfrm>
              <a:prstGeom prst="rect">
                <a:avLst/>
              </a:prstGeom>
              <a:noFill/>
              <a:ln w="9525">
                <a:noFill/>
                <a:miter lim="800000"/>
                <a:headEnd/>
                <a:tailEnd/>
              </a:ln>
            </p:spPr>
          </p:pic>
          <p:pic>
            <p:nvPicPr>
              <p:cNvPr id="39964" name="Picture 94" descr="Untitled-2"/>
              <p:cNvPicPr>
                <a:picLocks noChangeAspect="1" noChangeArrowheads="1"/>
              </p:cNvPicPr>
              <p:nvPr/>
            </p:nvPicPr>
            <p:blipFill>
              <a:blip r:embed="rId14" cstate="print"/>
              <a:srcRect/>
              <a:stretch>
                <a:fillRect/>
              </a:stretch>
            </p:blipFill>
            <p:spPr bwMode="auto">
              <a:xfrm>
                <a:off x="4965700" y="2425700"/>
                <a:ext cx="3657600" cy="482600"/>
              </a:xfrm>
              <a:prstGeom prst="rect">
                <a:avLst/>
              </a:prstGeom>
              <a:noFill/>
              <a:ln w="9525">
                <a:noFill/>
                <a:miter lim="800000"/>
                <a:headEnd/>
                <a:tailEnd/>
              </a:ln>
            </p:spPr>
          </p:pic>
          <p:grpSp>
            <p:nvGrpSpPr>
              <p:cNvPr id="39965" name="Group 137"/>
              <p:cNvGrpSpPr>
                <a:grpSpLocks/>
              </p:cNvGrpSpPr>
              <p:nvPr/>
            </p:nvGrpSpPr>
            <p:grpSpPr bwMode="auto">
              <a:xfrm>
                <a:off x="7543800" y="901700"/>
                <a:ext cx="909638" cy="1236663"/>
                <a:chOff x="4099" y="1940"/>
                <a:chExt cx="573" cy="779"/>
              </a:xfrm>
            </p:grpSpPr>
            <p:pic>
              <p:nvPicPr>
                <p:cNvPr id="39969" name="Picture 78" descr="VM.png"/>
                <p:cNvPicPr>
                  <a:picLocks noChangeAspect="1"/>
                </p:cNvPicPr>
                <p:nvPr/>
              </p:nvPicPr>
              <p:blipFill>
                <a:blip r:embed="rId7" cstate="print"/>
                <a:srcRect/>
                <a:stretch>
                  <a:fillRect/>
                </a:stretch>
              </p:blipFill>
              <p:spPr bwMode="auto">
                <a:xfrm>
                  <a:off x="4099" y="1940"/>
                  <a:ext cx="549" cy="706"/>
                </a:xfrm>
                <a:prstGeom prst="rect">
                  <a:avLst/>
                </a:prstGeom>
                <a:noFill/>
                <a:ln w="9525">
                  <a:noFill/>
                  <a:miter lim="800000"/>
                  <a:headEnd/>
                  <a:tailEnd/>
                </a:ln>
              </p:spPr>
            </p:pic>
            <p:pic>
              <p:nvPicPr>
                <p:cNvPr id="39970" name="Picture 10" descr="AP_OS Single.png"/>
                <p:cNvPicPr>
                  <a:picLocks noChangeAspect="1"/>
                </p:cNvPicPr>
                <p:nvPr/>
              </p:nvPicPr>
              <p:blipFill>
                <a:blip r:embed="rId8" cstate="print"/>
                <a:srcRect/>
                <a:stretch>
                  <a:fillRect/>
                </a:stretch>
              </p:blipFill>
              <p:spPr bwMode="auto">
                <a:xfrm>
                  <a:off x="4227" y="1988"/>
                  <a:ext cx="299" cy="483"/>
                </a:xfrm>
                <a:prstGeom prst="rect">
                  <a:avLst/>
                </a:prstGeom>
                <a:noFill/>
                <a:ln w="9525">
                  <a:noFill/>
                  <a:miter lim="800000"/>
                  <a:headEnd/>
                  <a:tailEnd/>
                </a:ln>
              </p:spPr>
            </p:pic>
            <p:pic>
              <p:nvPicPr>
                <p:cNvPr id="39971" name="Picture 357" descr="ICON_NIC_Q308"/>
                <p:cNvPicPr>
                  <a:picLocks noChangeAspect="1" noChangeArrowheads="1"/>
                </p:cNvPicPr>
                <p:nvPr/>
              </p:nvPicPr>
              <p:blipFill>
                <a:blip r:embed="rId9" cstate="print"/>
                <a:srcRect/>
                <a:stretch>
                  <a:fillRect/>
                </a:stretch>
              </p:blipFill>
              <p:spPr bwMode="auto">
                <a:xfrm>
                  <a:off x="4244" y="2602"/>
                  <a:ext cx="148" cy="117"/>
                </a:xfrm>
                <a:prstGeom prst="rect">
                  <a:avLst/>
                </a:prstGeom>
                <a:noFill/>
                <a:ln w="9525">
                  <a:noFill/>
                  <a:miter lim="800000"/>
                  <a:headEnd/>
                  <a:tailEnd/>
                </a:ln>
              </p:spPr>
            </p:pic>
            <p:pic>
              <p:nvPicPr>
                <p:cNvPr id="39972" name="Picture 359" descr="ICON_Memory_Q308"/>
                <p:cNvPicPr>
                  <a:picLocks noChangeAspect="1" noChangeArrowheads="1"/>
                </p:cNvPicPr>
                <p:nvPr/>
              </p:nvPicPr>
              <p:blipFill>
                <a:blip r:embed="rId10" cstate="print"/>
                <a:srcRect/>
                <a:stretch>
                  <a:fillRect/>
                </a:stretch>
              </p:blipFill>
              <p:spPr bwMode="auto">
                <a:xfrm>
                  <a:off x="4388" y="2593"/>
                  <a:ext cx="123" cy="126"/>
                </a:xfrm>
                <a:prstGeom prst="rect">
                  <a:avLst/>
                </a:prstGeom>
                <a:noFill/>
                <a:ln w="9525">
                  <a:noFill/>
                  <a:miter lim="800000"/>
                  <a:headEnd/>
                  <a:tailEnd/>
                </a:ln>
              </p:spPr>
            </p:pic>
            <p:pic>
              <p:nvPicPr>
                <p:cNvPr id="39973" name="Picture 382" descr="ICON_DiscDrive_Q308"/>
                <p:cNvPicPr>
                  <a:picLocks noChangeAspect="1" noChangeArrowheads="1"/>
                </p:cNvPicPr>
                <p:nvPr/>
              </p:nvPicPr>
              <p:blipFill>
                <a:blip r:embed="rId11" cstate="print"/>
                <a:srcRect/>
                <a:stretch>
                  <a:fillRect/>
                </a:stretch>
              </p:blipFill>
              <p:spPr bwMode="auto">
                <a:xfrm>
                  <a:off x="4532" y="2593"/>
                  <a:ext cx="140" cy="126"/>
                </a:xfrm>
                <a:prstGeom prst="rect">
                  <a:avLst/>
                </a:prstGeom>
                <a:noFill/>
                <a:ln w="9525">
                  <a:noFill/>
                  <a:miter lim="800000"/>
                  <a:headEnd/>
                  <a:tailEnd/>
                </a:ln>
              </p:spPr>
            </p:pic>
            <p:pic>
              <p:nvPicPr>
                <p:cNvPr id="39974" name="Picture 96" descr="CPU Single.png"/>
                <p:cNvPicPr>
                  <a:picLocks noChangeAspect="1"/>
                </p:cNvPicPr>
                <p:nvPr/>
              </p:nvPicPr>
              <p:blipFill>
                <a:blip r:embed="rId12" cstate="print"/>
                <a:srcRect/>
                <a:stretch>
                  <a:fillRect/>
                </a:stretch>
              </p:blipFill>
              <p:spPr bwMode="auto">
                <a:xfrm>
                  <a:off x="4115" y="2579"/>
                  <a:ext cx="101" cy="136"/>
                </a:xfrm>
                <a:prstGeom prst="rect">
                  <a:avLst/>
                </a:prstGeom>
                <a:noFill/>
                <a:ln w="9525">
                  <a:noFill/>
                  <a:miter lim="800000"/>
                  <a:headEnd/>
                  <a:tailEnd/>
                </a:ln>
              </p:spPr>
            </p:pic>
          </p:grpSp>
          <p:sp>
            <p:nvSpPr>
              <p:cNvPr id="39966" name="Text Box 145"/>
              <p:cNvSpPr txBox="1">
                <a:spLocks noChangeArrowheads="1"/>
              </p:cNvSpPr>
              <p:nvPr/>
            </p:nvSpPr>
            <p:spPr bwMode="auto">
              <a:xfrm>
                <a:off x="5276850" y="1235075"/>
                <a:ext cx="566738" cy="366713"/>
              </a:xfrm>
              <a:prstGeom prst="rect">
                <a:avLst/>
              </a:prstGeom>
              <a:noFill/>
              <a:ln w="9525">
                <a:noFill/>
                <a:miter lim="800000"/>
                <a:headEnd/>
                <a:tailEnd/>
              </a:ln>
            </p:spPr>
            <p:txBody>
              <a:bodyPr wrap="none">
                <a:spAutoFit/>
              </a:bodyPr>
              <a:lstStyle/>
              <a:p>
                <a:r>
                  <a:rPr lang="en-US" b="1" dirty="0">
                    <a:solidFill>
                      <a:srgbClr val="A9A381"/>
                    </a:solidFill>
                    <a:latin typeface="Calibri" pitchFamily="34" charset="0"/>
                  </a:rPr>
                  <a:t>APP</a:t>
                </a:r>
              </a:p>
            </p:txBody>
          </p:sp>
          <p:sp>
            <p:nvSpPr>
              <p:cNvPr id="39967" name="Text Box 146"/>
              <p:cNvSpPr txBox="1">
                <a:spLocks noChangeArrowheads="1"/>
              </p:cNvSpPr>
              <p:nvPr/>
            </p:nvSpPr>
            <p:spPr bwMode="auto">
              <a:xfrm>
                <a:off x="5105400" y="2489200"/>
                <a:ext cx="3357246" cy="369332"/>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Operating System</a:t>
                </a:r>
              </a:p>
            </p:txBody>
          </p:sp>
          <p:sp>
            <p:nvSpPr>
              <p:cNvPr id="39968" name="Text Box 65"/>
              <p:cNvSpPr txBox="1">
                <a:spLocks noChangeArrowheads="1"/>
              </p:cNvSpPr>
              <p:nvPr/>
            </p:nvSpPr>
            <p:spPr bwMode="auto">
              <a:xfrm>
                <a:off x="5943600" y="2946400"/>
                <a:ext cx="1808163" cy="184666"/>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1200" b="1" dirty="0">
                    <a:latin typeface="Calibri" pitchFamily="34" charset="0"/>
                  </a:rPr>
                  <a:t>x86 Architecture</a:t>
                </a:r>
              </a:p>
            </p:txBody>
          </p:sp>
        </p:grpSp>
      </p:grpSp>
      <p:graphicFrame>
        <p:nvGraphicFramePr>
          <p:cNvPr id="83" name="Table 82"/>
          <p:cNvGraphicFramePr>
            <a:graphicFrameLocks noGrp="1"/>
          </p:cNvGraphicFramePr>
          <p:nvPr/>
        </p:nvGraphicFramePr>
        <p:xfrm>
          <a:off x="4800600" y="4471416"/>
          <a:ext cx="4191000" cy="1475232"/>
        </p:xfrm>
        <a:graphic>
          <a:graphicData uri="http://schemas.openxmlformats.org/drawingml/2006/table">
            <a:tbl>
              <a:tblPr firstRow="1" bandRow="1">
                <a:tableStyleId>{5C22544A-7EE6-4342-B048-85BDC9FD1C3A}</a:tableStyleId>
              </a:tblPr>
              <a:tblGrid>
                <a:gridCol w="4191000"/>
              </a:tblGrid>
              <a:tr h="274320">
                <a:tc>
                  <a:txBody>
                    <a:bodyPr/>
                    <a:lstStyle/>
                    <a:p>
                      <a:pPr marL="0" algn="l" defTabSz="914400" rtl="0" eaLnBrk="1" latinLnBrk="0" hangingPunct="1"/>
                      <a:r>
                        <a:rPr lang="en-US" sz="1600" b="1" kern="1200" dirty="0" smtClean="0">
                          <a:solidFill>
                            <a:schemeClr val="lt1"/>
                          </a:solidFill>
                          <a:latin typeface="+mj-lt"/>
                          <a:ea typeface="+mn-ea"/>
                          <a:cs typeface="+mn-cs"/>
                        </a:rPr>
                        <a:t>Type 2: Hosted Hypervisor</a:t>
                      </a:r>
                      <a:endParaRPr lang="en-US" sz="1600" b="1" kern="1200" dirty="0">
                        <a:solidFill>
                          <a:schemeClr val="lt1"/>
                        </a:solidFill>
                        <a:latin typeface="+mj-lt"/>
                        <a:ea typeface="+mn-ea"/>
                        <a:cs typeface="+mn-cs"/>
                      </a:endParaRPr>
                    </a:p>
                  </a:txBody>
                  <a:tcPr/>
                </a:tc>
              </a:tr>
              <a:tr h="274320">
                <a:tc>
                  <a:txBody>
                    <a:bodyPr/>
                    <a:lstStyle/>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600" u="none" strike="noStrike" kern="1200" cap="none" normalizeH="0" baseline="0" dirty="0" smtClean="0">
                          <a:ln>
                            <a:noFill/>
                          </a:ln>
                          <a:solidFill>
                            <a:schemeClr val="dk1"/>
                          </a:solidFill>
                          <a:effectLst/>
                          <a:latin typeface="+mn-lt"/>
                          <a:ea typeface="+mn-ea"/>
                          <a:cs typeface="+mn-cs"/>
                        </a:rPr>
                        <a:t>It installs and runs as an application</a:t>
                      </a:r>
                    </a:p>
                    <a:p>
                      <a:pPr marL="228600" marR="0" lvl="0" indent="-228600" algn="l" defTabSz="890588" rtl="0" eaLnBrk="1" fontAlgn="base" latinLnBrk="0" hangingPunct="1">
                        <a:lnSpc>
                          <a:spcPct val="100000"/>
                        </a:lnSpc>
                        <a:spcBef>
                          <a:spcPct val="30000"/>
                        </a:spcBef>
                        <a:spcAft>
                          <a:spcPct val="0"/>
                        </a:spcAft>
                        <a:buClrTx/>
                        <a:buSzTx/>
                        <a:buFont typeface="Arial" pitchFamily="34" charset="0"/>
                        <a:buChar char="•"/>
                        <a:tabLst>
                          <a:tab pos="6985000" algn="l"/>
                          <a:tab pos="7185025" algn="l"/>
                          <a:tab pos="7837488" algn="l"/>
                        </a:tabLst>
                        <a:defRPr/>
                      </a:pPr>
                      <a:r>
                        <a:rPr kumimoji="0" lang="en-US" sz="1600" u="none" strike="noStrike" kern="1200" cap="none" normalizeH="0" baseline="0" dirty="0" smtClean="0">
                          <a:ln>
                            <a:noFill/>
                          </a:ln>
                          <a:solidFill>
                            <a:schemeClr val="dk1"/>
                          </a:solidFill>
                          <a:effectLst/>
                          <a:latin typeface="+mn-lt"/>
                          <a:ea typeface="+mn-ea"/>
                          <a:cs typeface="+mn-cs"/>
                        </a:rPr>
                        <a:t>It relies on operating system (OS) running on physical machine for device support and physical resource management</a:t>
                      </a: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6"/>
          <p:cNvSpPr>
            <a:spLocks noGrp="1"/>
          </p:cNvSpPr>
          <p:nvPr>
            <p:ph type="title"/>
          </p:nvPr>
        </p:nvSpPr>
        <p:spPr/>
        <p:txBody>
          <a:bodyPr/>
          <a:lstStyle/>
          <a:p>
            <a:r>
              <a:rPr lang="en-US" dirty="0" smtClean="0"/>
              <a:t>Benefits of Compute Virtualization</a:t>
            </a:r>
          </a:p>
        </p:txBody>
      </p:sp>
      <p:sp>
        <p:nvSpPr>
          <p:cNvPr id="7" name="Content Placeholder 6"/>
          <p:cNvSpPr>
            <a:spLocks noGrp="1"/>
          </p:cNvSpPr>
          <p:nvPr>
            <p:ph idx="1"/>
          </p:nvPr>
        </p:nvSpPr>
        <p:spPr/>
        <p:txBody>
          <a:bodyPr/>
          <a:lstStyle/>
          <a:p>
            <a:pPr>
              <a:defRPr/>
            </a:pPr>
            <a:r>
              <a:rPr lang="en-US" sz="2600" dirty="0" smtClean="0">
                <a:solidFill>
                  <a:schemeClr val="bg2">
                    <a:lumMod val="75000"/>
                  </a:schemeClr>
                </a:solidFill>
              </a:rPr>
              <a:t>Server consolidation</a:t>
            </a:r>
          </a:p>
          <a:p>
            <a:pPr>
              <a:defRPr/>
            </a:pPr>
            <a:r>
              <a:rPr lang="en-US" sz="2600" dirty="0" smtClean="0">
                <a:solidFill>
                  <a:schemeClr val="bg2">
                    <a:lumMod val="75000"/>
                  </a:schemeClr>
                </a:solidFill>
              </a:rPr>
              <a:t>Isolation</a:t>
            </a:r>
          </a:p>
          <a:p>
            <a:pPr>
              <a:defRPr/>
            </a:pPr>
            <a:r>
              <a:rPr lang="en-US" sz="2600" dirty="0" smtClean="0">
                <a:solidFill>
                  <a:schemeClr val="bg2">
                    <a:lumMod val="75000"/>
                  </a:schemeClr>
                </a:solidFill>
              </a:rPr>
              <a:t>Encapsulation</a:t>
            </a:r>
          </a:p>
          <a:p>
            <a:pPr lvl="0"/>
            <a:r>
              <a:rPr lang="en-US" sz="2600" dirty="0" smtClean="0">
                <a:solidFill>
                  <a:schemeClr val="bg2">
                    <a:lumMod val="75000"/>
                  </a:schemeClr>
                </a:solidFill>
              </a:rPr>
              <a:t>Hardware independence</a:t>
            </a:r>
          </a:p>
          <a:p>
            <a:pPr lvl="0"/>
            <a:r>
              <a:rPr lang="en-US" sz="2600" dirty="0" smtClean="0">
                <a:solidFill>
                  <a:schemeClr val="bg2">
                    <a:lumMod val="75000"/>
                  </a:schemeClr>
                </a:solidFill>
              </a:rPr>
              <a:t>Reduced cost </a:t>
            </a:r>
          </a:p>
          <a:p>
            <a:endParaRPr lang="en-US" dirty="0"/>
          </a:p>
        </p:txBody>
      </p:sp>
      <p:sp>
        <p:nvSpPr>
          <p:cNvPr id="5" name="Footer Placeholder 4"/>
          <p:cNvSpPr>
            <a:spLocks noGrp="1"/>
          </p:cNvSpPr>
          <p:nvPr>
            <p:ph type="ftr" sz="quarter" idx="10"/>
          </p:nvPr>
        </p:nvSpPr>
        <p:spPr/>
        <p:txBody>
          <a:bodyPr/>
          <a:lstStyle/>
          <a:p>
            <a:pPr>
              <a:defRPr/>
            </a:pPr>
            <a:r>
              <a:rPr lang="en-US" dirty="0"/>
              <a:t>Virtualized Data Center – Compute</a:t>
            </a:r>
          </a:p>
        </p:txBody>
      </p:sp>
      <p:sp>
        <p:nvSpPr>
          <p:cNvPr id="6" name="Slide Number Placeholder 5"/>
          <p:cNvSpPr>
            <a:spLocks noGrp="1"/>
          </p:cNvSpPr>
          <p:nvPr>
            <p:ph type="sldNum" sz="quarter" idx="11"/>
          </p:nvPr>
        </p:nvSpPr>
        <p:spPr/>
        <p:txBody>
          <a:bodyPr/>
          <a:lstStyle/>
          <a:p>
            <a:pPr>
              <a:defRPr/>
            </a:pPr>
            <a:fld id="{6E491BD6-06BC-428F-9B60-BDC0F28F2D37}" type="slidenum">
              <a:rPr lang="en-US" smtClean="0"/>
              <a:pPr>
                <a:defRPr/>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4d439537-6574-463c-a3dd-e5a96abaa8b4"/>
</p:tagLst>
</file>

<file path=ppt/tags/tag3.xml><?xml version="1.0" encoding="utf-8"?>
<p:tagLst xmlns:a="http://schemas.openxmlformats.org/drawingml/2006/main" xmlns:r="http://schemas.openxmlformats.org/officeDocument/2006/relationships" xmlns:p="http://schemas.openxmlformats.org/presentationml/2006/main">
  <p:tag name="AUDIO_IMPORT" val="W:\ArticulatePresenter\TSE_IMPACTS_and_Self_Study\Introduction to VMware vSphere\Content\Intro_VmWare vSphere Audio\Sound 43.wav"/>
  <p:tag name="AUDIO_ID" val="321"/>
  <p:tag name="ELAPSEDTIME" val="0"/>
  <p:tag name="ARTICULATE_SLIDE_PAUSE" val="0"/>
  <p:tag name="ARTICULATE_NAV_LEVEL" val="1"/>
  <p:tag name="ARTICULATE_PLAYLIST_ID" val="-1"/>
</p:tagLst>
</file>

<file path=ppt/tags/tag4.xml><?xml version="1.0" encoding="utf-8"?>
<p:tagLst xmlns:a="http://schemas.openxmlformats.org/drawingml/2006/main" xmlns:r="http://schemas.openxmlformats.org/officeDocument/2006/relationships" xmlns:p="http://schemas.openxmlformats.org/presentationml/2006/main">
  <p:tag name="AUDIO_IMPORT" val="W:\ArticulatePresenter\TSE_IMPACTS_and_Self_Study\Introduction to VMware vSphere\Content\Intro_VmWare vSphere Audio\Sound 44.wav"/>
  <p:tag name="AUDIO_ID" val="322"/>
  <p:tag name="ELAPSEDTIME" val="0"/>
  <p:tag name="ARTICULATE_SLIDE_PAUSE" val="0"/>
  <p:tag name="ARTICULATE_NAV_LEVEL" val="1"/>
  <p:tag name="ARTICULATE_PLAYLIST_ID" val="-1"/>
</p:tagLst>
</file>

<file path=ppt/tags/tag5.xml><?xml version="1.0" encoding="utf-8"?>
<p:tagLst xmlns:a="http://schemas.openxmlformats.org/drawingml/2006/main" xmlns:r="http://schemas.openxmlformats.org/officeDocument/2006/relationships" xmlns:p="http://schemas.openxmlformats.org/presentationml/2006/main">
  <p:tag name="AUDIO_IMPORT" val="W:\ArticulatePresenter\TSE_IMPACTS_and_Self_Study\Introduction to VMware vSphere\Content\Intro_VmWare vSphere Audio\Sound 45.wav"/>
  <p:tag name="AUDIO_ID" val="323"/>
  <p:tag name="ELAPSEDTIME" val="0"/>
  <p:tag name="ARTICULATE_SLIDE_PAUSE" val="0"/>
  <p:tag name="ARTICULATE_NAV_LEVEL" val="1"/>
  <p:tag name="ARTICULATE_PLAYLIST_ID" val="-1"/>
</p:tagLst>
</file>

<file path=ppt/tags/tag6.xml><?xml version="1.0" encoding="utf-8"?>
<p:tagLst xmlns:a="http://schemas.openxmlformats.org/drawingml/2006/main" xmlns:r="http://schemas.openxmlformats.org/officeDocument/2006/relationships" xmlns:p="http://schemas.openxmlformats.org/presentationml/2006/main">
  <p:tag name="AUDIO_IMPORT" val="W:\ArticulatePresenter\TSE_IMPACTS_and_Self_Study\Introduction to VMware vSphere\Content\Intro_VmWare vSphere Audio\Sound 13.wav"/>
  <p:tag name="AUDIO_ID" val="291"/>
  <p:tag name="ELAPSEDTIME" val="46.838"/>
  <p:tag name="ARTICULATE_SLIDE_PAUSE" val="0"/>
  <p:tag name="ARTICULATE_NAV_LEVEL" val="1"/>
  <p:tag name="ARTICULATE_PLAYLIST_ID" val="-1"/>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77ba815e-6b19-44b0-ab2f-cdc44d969a4a"/>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heme/theme1.xml><?xml version="1.0" encoding="utf-8"?>
<a:theme xmlns:a="http://schemas.openxmlformats.org/drawingml/2006/main" name="ILT_EdServTemplate_2011">
  <a:themeElements>
    <a:clrScheme name="NPR2011">
      <a:dk1>
        <a:srgbClr val="000000"/>
      </a:dk1>
      <a:lt1>
        <a:srgbClr val="FFFFFF"/>
      </a:lt1>
      <a:dk2>
        <a:srgbClr val="007DC3"/>
      </a:dk2>
      <a:lt2>
        <a:srgbClr val="5F5F5F"/>
      </a:lt2>
      <a:accent1>
        <a:srgbClr val="2C95DD"/>
      </a:accent1>
      <a:accent2>
        <a:srgbClr val="49A942"/>
      </a:accent2>
      <a:accent3>
        <a:srgbClr val="74C167"/>
      </a:accent3>
      <a:accent4>
        <a:srgbClr val="FFC425"/>
      </a:accent4>
      <a:accent5>
        <a:srgbClr val="B5761B"/>
      </a:accent5>
      <a:accent6>
        <a:srgbClr val="A80000"/>
      </a:accent6>
      <a:hlink>
        <a:srgbClr val="0070C0"/>
      </a:hlink>
      <a:folHlink>
        <a:srgbClr val="49A942"/>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ILT_EdServTemplate_2011</Template>
  <TotalTime>0</TotalTime>
  <Words>11231</Words>
  <Application>Microsoft Office PowerPoint</Application>
  <PresentationFormat>On-screen Show (4:3)</PresentationFormat>
  <Paragraphs>1012</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ILT_EdServTemplate_2011</vt:lpstr>
      <vt:lpstr>Module – 3    Virtualized Data Center – Compute </vt:lpstr>
      <vt:lpstr>Module 3: Virtualized Data Center – Compute</vt:lpstr>
      <vt:lpstr>Virtualized Data Center</vt:lpstr>
      <vt:lpstr>Module 3: Virtualized Data Center – Compute </vt:lpstr>
      <vt:lpstr>Compute Virtualization</vt:lpstr>
      <vt:lpstr>Need for Compute Virtualization</vt:lpstr>
      <vt:lpstr>Hypervisor</vt:lpstr>
      <vt:lpstr>Types of Hypervisor</vt:lpstr>
      <vt:lpstr>Benefits of Compute Virtualization</vt:lpstr>
      <vt:lpstr>Module 3: Virtualized Data Center – Compute </vt:lpstr>
      <vt:lpstr>Requirements: x86 Hardware Virtualization</vt:lpstr>
      <vt:lpstr>Full Virtualization</vt:lpstr>
      <vt:lpstr>Paravirtualization</vt:lpstr>
      <vt:lpstr>Hardware Assisted Virtualization</vt:lpstr>
      <vt:lpstr>Module 3: Virtualized Data Center – Compute </vt:lpstr>
      <vt:lpstr>Virtual Machine</vt:lpstr>
      <vt:lpstr>Virtual Machine Files</vt:lpstr>
      <vt:lpstr>File System to Manage VM Files</vt:lpstr>
      <vt:lpstr>Virtual Machine Hardware</vt:lpstr>
      <vt:lpstr>VM Hardware Components</vt:lpstr>
      <vt:lpstr>Virtual Machine Console</vt:lpstr>
      <vt:lpstr>Module 3: Virtualized Data Center – Compute </vt:lpstr>
      <vt:lpstr>Resource Management</vt:lpstr>
      <vt:lpstr>Resource Pool</vt:lpstr>
      <vt:lpstr>Resource Pool Example</vt:lpstr>
      <vt:lpstr>Share, Limit, and Reservation</vt:lpstr>
      <vt:lpstr>Optimizing CPU Resources</vt:lpstr>
      <vt:lpstr>Multi-core Processors</vt:lpstr>
      <vt:lpstr>Hyper-threading</vt:lpstr>
      <vt:lpstr>CPU Load Balancing</vt:lpstr>
      <vt:lpstr>Optimizing Memory Resource</vt:lpstr>
      <vt:lpstr>Transparent Page Sharing</vt:lpstr>
      <vt:lpstr>Memory Ballooning</vt:lpstr>
      <vt:lpstr>Memory Swapping</vt:lpstr>
      <vt:lpstr>Virtual Machine Affinity</vt:lpstr>
      <vt:lpstr>Resource Management Tool</vt:lpstr>
      <vt:lpstr>Module 3: Virtualized Data Center – Compute </vt:lpstr>
      <vt:lpstr>Physical to Virtual Machine (P2V) Conversion</vt:lpstr>
      <vt:lpstr>Benefits of P2V Converter </vt:lpstr>
      <vt:lpstr>Components of P2V Converter</vt:lpstr>
      <vt:lpstr>Conversion Options</vt:lpstr>
      <vt:lpstr>Hot Conversion Process</vt:lpstr>
      <vt:lpstr>Hot Conversion Process (contd.)</vt:lpstr>
      <vt:lpstr>Cold Conversion Process</vt:lpstr>
      <vt:lpstr>Cold Conversion Process (contd.)</vt:lpstr>
      <vt:lpstr>P2V Conversion: Considerations</vt:lpstr>
      <vt:lpstr>Module 3: Virtualized Data Center – Compute </vt:lpstr>
      <vt:lpstr>Concept in Practice: VMware vSphere </vt:lpstr>
      <vt:lpstr>Concept in Practice: VMware vCenter Converter</vt:lpstr>
      <vt:lpstr>Module 3: Summary</vt:lpstr>
      <vt:lpstr>Check Your Knowledge</vt:lpstr>
      <vt:lpstr>Module 3 quiz</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Virtualized Data Center – Compute</dc:title>
  <dc:creator/>
  <cp:lastModifiedBy/>
  <cp:revision>2</cp:revision>
  <dcterms:created xsi:type="dcterms:W3CDTF">2011-04-20T12:54:41Z</dcterms:created>
  <dcterms:modified xsi:type="dcterms:W3CDTF">2022-04-18T07:19:18Z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ArticulateUseProject">
    <vt:lpwstr>1</vt:lpwstr>
  </property>
  <property fmtid="{D5CDD505-2E9C-101B-9397-08002B2CF9AE}" pid="5" name="ArticulatePath">
    <vt:lpwstr>03_CISM Module 3_reviewed</vt:lpwstr>
  </property>
  <property fmtid="{D5CDD505-2E9C-101B-9397-08002B2CF9AE}" pid="6" name="ArticulateGUID">
    <vt:lpwstr>FDDEEBAD-CF60-4270-8AF9-5E77360B3989</vt:lpwstr>
  </property>
  <property fmtid="{D5CDD505-2E9C-101B-9397-08002B2CF9AE}" pid="7" name="ArticulateProjectFull">
    <vt:lpwstr>\\inba1fs2\TES_India_Team\CIS Alpha delivery content\Published Files\CIS Module 3.ppta</vt:lpwstr>
  </property>
</Properties>
</file>