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2"/>
  </p:notesMasterIdLst>
  <p:sldIdLst>
    <p:sldId id="256" r:id="rId2"/>
    <p:sldId id="258" r:id="rId3"/>
    <p:sldId id="257" r:id="rId4"/>
    <p:sldId id="310" r:id="rId5"/>
    <p:sldId id="311" r:id="rId6"/>
    <p:sldId id="312" r:id="rId7"/>
    <p:sldId id="313" r:id="rId8"/>
    <p:sldId id="314" r:id="rId9"/>
    <p:sldId id="315" r:id="rId10"/>
    <p:sldId id="325" r:id="rId11"/>
    <p:sldId id="326" r:id="rId12"/>
    <p:sldId id="327" r:id="rId13"/>
    <p:sldId id="328" r:id="rId14"/>
    <p:sldId id="329" r:id="rId15"/>
    <p:sldId id="330" r:id="rId16"/>
    <p:sldId id="331" r:id="rId17"/>
    <p:sldId id="332" r:id="rId18"/>
    <p:sldId id="333"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79"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9" r:id="rId53"/>
    <p:sldId id="370" r:id="rId54"/>
    <p:sldId id="371" r:id="rId55"/>
    <p:sldId id="372" r:id="rId56"/>
    <p:sldId id="373" r:id="rId57"/>
    <p:sldId id="374" r:id="rId58"/>
    <p:sldId id="375" r:id="rId59"/>
    <p:sldId id="376" r:id="rId60"/>
    <p:sldId id="380" r:id="rId61"/>
    <p:sldId id="377" r:id="rId62"/>
    <p:sldId id="378" r:id="rId63"/>
    <p:sldId id="316" r:id="rId64"/>
    <p:sldId id="317" r:id="rId65"/>
    <p:sldId id="318" r:id="rId66"/>
    <p:sldId id="319" r:id="rId67"/>
    <p:sldId id="320" r:id="rId68"/>
    <p:sldId id="321" r:id="rId69"/>
    <p:sldId id="322" r:id="rId70"/>
    <p:sldId id="323" r:id="rId71"/>
    <p:sldId id="324" r:id="rId72"/>
    <p:sldId id="381" r:id="rId73"/>
    <p:sldId id="382" r:id="rId74"/>
    <p:sldId id="383" r:id="rId75"/>
    <p:sldId id="384" r:id="rId76"/>
    <p:sldId id="385" r:id="rId77"/>
    <p:sldId id="386" r:id="rId78"/>
    <p:sldId id="387" r:id="rId79"/>
    <p:sldId id="388" r:id="rId80"/>
    <p:sldId id="38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E0000"/>
    <a:srgbClr val="D00000"/>
    <a:srgbClr val="C80000"/>
    <a:srgbClr val="C00000"/>
    <a:srgbClr val="B80000"/>
    <a:srgbClr val="2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812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8C0AC-219B-4A78-8E47-BB9A92B2B456}" type="datetimeFigureOut">
              <a:rPr lang="en-US" smtClean="0"/>
              <a:pPr/>
              <a:t>13-Jul-20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B0303-45FA-43F9-91D9-1DE46D3E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8EE484F-70F8-406B-A70E-927490830200}" type="datetime1">
              <a:rPr lang="en-US" smtClean="0"/>
              <a:pPr/>
              <a:t>13-Jul-20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Noornilo Nafees</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E41A72-63AC-41FD-A0BE-A8B1AC4A03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4D7422-0111-4BAF-89BC-D60E8371E6AE}"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AADD990-ABE1-4B2B-B17B-7AFC20AC591A}"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4A14E1-9890-4778-AD0F-32C48B6A42D3}"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71430A-221E-44AD-A0E3-F691EFCA5A46}" type="datetime1">
              <a:rPr lang="en-US" smtClean="0"/>
              <a:pPr/>
              <a:t>13-Jul-20</a:t>
            </a:fld>
            <a:endParaRPr lang="en-US"/>
          </a:p>
        </p:txBody>
      </p:sp>
      <p:sp>
        <p:nvSpPr>
          <p:cNvPr id="5" name="Footer Placeholder 4"/>
          <p:cNvSpPr>
            <a:spLocks noGrp="1"/>
          </p:cNvSpPr>
          <p:nvPr>
            <p:ph type="ftr" sz="quarter" idx="11"/>
          </p:nvPr>
        </p:nvSpPr>
        <p:spPr/>
        <p:txBody>
          <a:bodyPr/>
          <a:lstStyle>
            <a:extLst/>
          </a:lstStyle>
          <a:p>
            <a:r>
              <a:rPr lang="en-US" smtClean="0"/>
              <a:t>Noornilo Nafees</a:t>
            </a:r>
            <a:endParaRPr lang="en-US"/>
          </a:p>
        </p:txBody>
      </p:sp>
      <p:sp>
        <p:nvSpPr>
          <p:cNvPr id="6" name="Slide Number Placeholder 5"/>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3DD7B6A-9052-491A-B56E-57FE3F7D1DDF}" type="datetime1">
              <a:rPr lang="en-US" smtClean="0"/>
              <a:pPr/>
              <a:t>13-Jul-20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F8CF94-9EC8-494D-A58D-F501FF280F43}" type="datetime1">
              <a:rPr lang="en-US" smtClean="0"/>
              <a:pPr/>
              <a:t>13-Jul-20</a:t>
            </a:fld>
            <a:endParaRPr lang="en-US"/>
          </a:p>
        </p:txBody>
      </p:sp>
      <p:sp>
        <p:nvSpPr>
          <p:cNvPr id="8" name="Footer Placeholder 7"/>
          <p:cNvSpPr>
            <a:spLocks noGrp="1"/>
          </p:cNvSpPr>
          <p:nvPr>
            <p:ph type="ftr" sz="quarter" idx="11"/>
          </p:nvPr>
        </p:nvSpPr>
        <p:spPr/>
        <p:txBody>
          <a:bodyPr/>
          <a:lstStyle>
            <a:extLst/>
          </a:lstStyle>
          <a:p>
            <a:r>
              <a:rPr lang="en-US" smtClean="0"/>
              <a:t>Noornilo Nafees</a:t>
            </a:r>
            <a:endParaRPr lang="en-US"/>
          </a:p>
        </p:txBody>
      </p:sp>
      <p:sp>
        <p:nvSpPr>
          <p:cNvPr id="9" name="Slide Number Placeholder 8"/>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4B6281B-6C5E-44E4-A24F-9C333E5BBE0A}" type="datetime1">
              <a:rPr lang="en-US" smtClean="0"/>
              <a:pPr/>
              <a:t>13-Jul-20</a:t>
            </a:fld>
            <a:endParaRPr lang="en-US"/>
          </a:p>
        </p:txBody>
      </p:sp>
      <p:sp>
        <p:nvSpPr>
          <p:cNvPr id="4" name="Footer Placeholder 3"/>
          <p:cNvSpPr>
            <a:spLocks noGrp="1"/>
          </p:cNvSpPr>
          <p:nvPr>
            <p:ph type="ftr" sz="quarter" idx="11"/>
          </p:nvPr>
        </p:nvSpPr>
        <p:spPr/>
        <p:txBody>
          <a:bodyPr/>
          <a:lstStyle>
            <a:extLst/>
          </a:lstStyle>
          <a:p>
            <a:r>
              <a:rPr lang="en-US" smtClean="0"/>
              <a:t>Noornilo Nafees</a:t>
            </a:r>
            <a:endParaRPr lang="en-US"/>
          </a:p>
        </p:txBody>
      </p:sp>
      <p:sp>
        <p:nvSpPr>
          <p:cNvPr id="5" name="Slide Number Placeholder 4"/>
          <p:cNvSpPr>
            <a:spLocks noGrp="1"/>
          </p:cNvSpPr>
          <p:nvPr>
            <p:ph type="sldNum" sz="quarter" idx="12"/>
          </p:nvPr>
        </p:nvSpPr>
        <p:spPr/>
        <p:txBody>
          <a:bodyPr/>
          <a:lstStyle>
            <a:extLst/>
          </a:lstStyle>
          <a:p>
            <a:fld id="{88E41A72-63AC-41FD-A0BE-A8B1AC4A030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343461-F5EA-4465-9B4D-5682029C3588}" type="datetime1">
              <a:rPr lang="en-US" smtClean="0"/>
              <a:pPr/>
              <a:t>13-Jul-20</a:t>
            </a:fld>
            <a:endParaRPr lang="en-US"/>
          </a:p>
        </p:txBody>
      </p:sp>
      <p:sp>
        <p:nvSpPr>
          <p:cNvPr id="3" name="Footer Placeholder 2"/>
          <p:cNvSpPr>
            <a:spLocks noGrp="1"/>
          </p:cNvSpPr>
          <p:nvPr>
            <p:ph type="ftr" sz="quarter" idx="11"/>
          </p:nvPr>
        </p:nvSpPr>
        <p:spPr/>
        <p:txBody>
          <a:bodyPr/>
          <a:lstStyle>
            <a:extLst/>
          </a:lstStyle>
          <a:p>
            <a:r>
              <a:rPr lang="en-US" smtClean="0"/>
              <a:t>Noornilo Nafees</a:t>
            </a:r>
            <a:endParaRPr lang="en-US"/>
          </a:p>
        </p:txBody>
      </p:sp>
      <p:sp>
        <p:nvSpPr>
          <p:cNvPr id="4" name="Slide Number Placeholder 3"/>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1CE4260-410C-4FF3-AD59-69EDC4123353}" type="datetime1">
              <a:rPr lang="en-US" smtClean="0"/>
              <a:pPr/>
              <a:t>13-Jul-20</a:t>
            </a:fld>
            <a:endParaRPr lang="en-US"/>
          </a:p>
        </p:txBody>
      </p:sp>
      <p:sp>
        <p:nvSpPr>
          <p:cNvPr id="6" name="Footer Placeholder 5"/>
          <p:cNvSpPr>
            <a:spLocks noGrp="1"/>
          </p:cNvSpPr>
          <p:nvPr>
            <p:ph type="ftr" sz="quarter" idx="11"/>
          </p:nvPr>
        </p:nvSpPr>
        <p:spPr/>
        <p:txBody>
          <a:bodyPr/>
          <a:lstStyle>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extLst/>
          </a:lstStyle>
          <a:p>
            <a:fld id="{88E41A72-63AC-41FD-A0BE-A8B1AC4A03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CD7B7CA-096E-4303-9FF3-A438A1B360DB}" type="datetime1">
              <a:rPr lang="en-US" smtClean="0"/>
              <a:pPr/>
              <a:t>13-Jul-20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Noornilo Nafees</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E41A72-63AC-41FD-A0BE-A8B1AC4A030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A28EF36-452D-40BC-B378-85168EC0254F}" type="datetime1">
              <a:rPr lang="en-US" smtClean="0"/>
              <a:pPr/>
              <a:t>13-Jul-20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Noornilo Nafees</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E41A72-63AC-41FD-A0BE-A8B1AC4A03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8670"/>
            <a:ext cx="7772400" cy="1829761"/>
          </a:xfrm>
        </p:spPr>
        <p:txBody>
          <a:bodyPr/>
          <a:lstStyle/>
          <a:p>
            <a:pPr algn="l"/>
            <a:r>
              <a:rPr lang="en-US" dirty="0" smtClean="0">
                <a:solidFill>
                  <a:srgbClr val="F20000"/>
                </a:solidFill>
              </a:rPr>
              <a:t>1702CS704 – CLOUD COMPUTING</a:t>
            </a:r>
            <a:endParaRPr lang="en-US" dirty="0">
              <a:solidFill>
                <a:srgbClr val="F20000"/>
              </a:solidFill>
            </a:endParaRPr>
          </a:p>
        </p:txBody>
      </p:sp>
      <p:sp>
        <p:nvSpPr>
          <p:cNvPr id="3" name="Subtitle 2"/>
          <p:cNvSpPr>
            <a:spLocks noGrp="1"/>
          </p:cNvSpPr>
          <p:nvPr>
            <p:ph type="subTitle" idx="1"/>
          </p:nvPr>
        </p:nvSpPr>
        <p:spPr>
          <a:xfrm>
            <a:off x="214282" y="3611607"/>
            <a:ext cx="8501122" cy="1199704"/>
          </a:xfrm>
        </p:spPr>
        <p:txBody>
          <a:bodyPr>
            <a:normAutofit fontScale="92500" lnSpcReduction="20000"/>
          </a:bodyPr>
          <a:lstStyle/>
          <a:p>
            <a:r>
              <a:rPr lang="en-US" dirty="0" smtClean="0">
                <a:solidFill>
                  <a:srgbClr val="F20000"/>
                </a:solidFill>
              </a:rPr>
              <a:t>Prof J. </a:t>
            </a:r>
            <a:r>
              <a:rPr lang="en-US" dirty="0" err="1" smtClean="0">
                <a:solidFill>
                  <a:srgbClr val="F20000"/>
                </a:solidFill>
              </a:rPr>
              <a:t>Noorul</a:t>
            </a:r>
            <a:r>
              <a:rPr lang="en-US" dirty="0" smtClean="0">
                <a:solidFill>
                  <a:srgbClr val="F20000"/>
                </a:solidFill>
              </a:rPr>
              <a:t> </a:t>
            </a:r>
            <a:r>
              <a:rPr lang="en-US" dirty="0" err="1" smtClean="0">
                <a:solidFill>
                  <a:srgbClr val="F20000"/>
                </a:solidFill>
              </a:rPr>
              <a:t>Ameen</a:t>
            </a:r>
            <a:r>
              <a:rPr lang="en-US" dirty="0" smtClean="0">
                <a:solidFill>
                  <a:srgbClr val="F20000"/>
                </a:solidFill>
              </a:rPr>
              <a:t> M.E,(</a:t>
            </a:r>
            <a:r>
              <a:rPr lang="en-US" dirty="0" err="1" smtClean="0">
                <a:solidFill>
                  <a:srgbClr val="F20000"/>
                </a:solidFill>
              </a:rPr>
              <a:t>Ph.D</a:t>
            </a:r>
            <a:r>
              <a:rPr lang="en-US" dirty="0" smtClean="0">
                <a:solidFill>
                  <a:srgbClr val="F20000"/>
                </a:solidFill>
              </a:rPr>
              <a:t>), EMCAA, MISTE, </a:t>
            </a:r>
            <a:r>
              <a:rPr lang="en-US" dirty="0" err="1" smtClean="0">
                <a:solidFill>
                  <a:srgbClr val="F20000"/>
                </a:solidFill>
              </a:rPr>
              <a:t>D.Acu</a:t>
            </a:r>
            <a:r>
              <a:rPr lang="en-US" dirty="0" smtClean="0">
                <a:solidFill>
                  <a:srgbClr val="F20000"/>
                </a:solidFill>
              </a:rPr>
              <a:t>.,</a:t>
            </a:r>
          </a:p>
          <a:p>
            <a:r>
              <a:rPr lang="en-US" dirty="0" smtClean="0">
                <a:solidFill>
                  <a:srgbClr val="F20000"/>
                </a:solidFill>
              </a:rPr>
              <a:t>Assistant Professor/CSE</a:t>
            </a:r>
          </a:p>
          <a:p>
            <a:r>
              <a:rPr lang="en-US" dirty="0" smtClean="0">
                <a:solidFill>
                  <a:srgbClr val="F20000"/>
                </a:solidFill>
              </a:rPr>
              <a:t>E.G.S </a:t>
            </a:r>
            <a:r>
              <a:rPr lang="en-US" dirty="0" err="1" smtClean="0">
                <a:solidFill>
                  <a:srgbClr val="F20000"/>
                </a:solidFill>
              </a:rPr>
              <a:t>Pillay</a:t>
            </a:r>
            <a:r>
              <a:rPr lang="en-US" dirty="0" smtClean="0">
                <a:solidFill>
                  <a:srgbClr val="F20000"/>
                </a:solidFill>
              </a:rPr>
              <a:t> Engineering College, </a:t>
            </a:r>
            <a:r>
              <a:rPr lang="en-US" dirty="0" err="1" smtClean="0">
                <a:solidFill>
                  <a:srgbClr val="F20000"/>
                </a:solidFill>
              </a:rPr>
              <a:t>Nagapattinam</a:t>
            </a:r>
            <a:endParaRPr lang="en-US" dirty="0">
              <a:solidFill>
                <a:srgbClr val="F20000"/>
              </a:solidFill>
            </a:endParaRPr>
          </a:p>
        </p:txBody>
      </p:sp>
      <p:sp>
        <p:nvSpPr>
          <p:cNvPr id="4" name="Subtitle 2"/>
          <p:cNvSpPr txBox="1">
            <a:spLocks/>
          </p:cNvSpPr>
          <p:nvPr/>
        </p:nvSpPr>
        <p:spPr>
          <a:xfrm>
            <a:off x="0" y="5500702"/>
            <a:ext cx="7772400" cy="1199704"/>
          </a:xfrm>
          <a:prstGeom prst="rect">
            <a:avLst/>
          </a:prstGeom>
        </p:spPr>
        <p:txBody>
          <a:bodyPr vert="horz" lIns="45720" rIns="45720">
            <a:normAutofit fontScale="92500" lnSpcReduction="20000"/>
          </a:bodyPr>
          <a:lstStyle/>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9150132532</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2700" b="0" i="0" u="none" strike="noStrike" kern="1200" cap="none" spc="0" normalizeH="0" baseline="0" noProof="0" dirty="0" smtClean="0">
                <a:ln>
                  <a:noFill/>
                </a:ln>
                <a:solidFill>
                  <a:srgbClr val="F20000"/>
                </a:solidFill>
                <a:effectLst/>
                <a:uLnTx/>
                <a:uFillTx/>
                <a:latin typeface="+mn-lt"/>
                <a:ea typeface="+mn-ea"/>
                <a:cs typeface="+mn-cs"/>
              </a:rPr>
              <a:t>noornilo@gmail.com</a:t>
            </a:r>
          </a:p>
          <a:p>
            <a:pPr marL="0" marR="64008" lvl="0" indent="0"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lang="en-US" sz="2700" dirty="0" smtClean="0">
                <a:solidFill>
                  <a:srgbClr val="F20000"/>
                </a:solidFill>
              </a:rPr>
              <a:t>Profameencse.weebly.com</a:t>
            </a:r>
            <a:endParaRPr kumimoji="0" lang="en-US" sz="2700" b="0" i="0" u="none" strike="noStrike" kern="1200" cap="none" spc="0" normalizeH="0" baseline="0" noProof="0" dirty="0" smtClean="0">
              <a:ln>
                <a:noFill/>
              </a:ln>
              <a:solidFill>
                <a:srgbClr val="F2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88E41A72-63AC-41FD-A0BE-A8B1AC4A030A}"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Amazon Machine Images(AMIs):</a:t>
            </a:r>
            <a:r>
              <a:rPr lang="en-US" dirty="0" smtClean="0"/>
              <a:t> These are templates from which it  is possible to create a virtual machine. </a:t>
            </a:r>
          </a:p>
          <a:p>
            <a:pPr algn="just"/>
            <a:r>
              <a:rPr lang="en-US" dirty="0" smtClean="0"/>
              <a:t>They are stored in Amazon S3 and identified by a unique identifier in the form of </a:t>
            </a:r>
            <a:r>
              <a:rPr lang="en-US" dirty="0" err="1" smtClean="0"/>
              <a:t>ami-xxxxxx</a:t>
            </a:r>
            <a:r>
              <a:rPr lang="en-US" dirty="0" smtClean="0"/>
              <a:t> and a manifest XML file.</a:t>
            </a:r>
          </a:p>
          <a:p>
            <a:pPr algn="just"/>
            <a:r>
              <a:rPr lang="en-US" dirty="0" smtClean="0"/>
              <a:t>An AMI contains a physical file system layout with a predefined operating system installed. </a:t>
            </a:r>
          </a:p>
          <a:p>
            <a:pPr algn="just"/>
            <a:r>
              <a:rPr lang="en-US" dirty="0" smtClean="0"/>
              <a:t>These are specified by the Amazon </a:t>
            </a:r>
            <a:r>
              <a:rPr lang="en-US" dirty="0" err="1" smtClean="0"/>
              <a:t>Ramdisk</a:t>
            </a:r>
            <a:r>
              <a:rPr lang="en-US" dirty="0" smtClean="0"/>
              <a:t> Image (ARI, id: </a:t>
            </a:r>
            <a:r>
              <a:rPr lang="en-US" dirty="0" err="1" smtClean="0"/>
              <a:t>ari-yyyyyy</a:t>
            </a:r>
            <a:r>
              <a:rPr lang="en-US" dirty="0" smtClean="0"/>
              <a:t>) and the Amazon Kernel Image (AKI, id: </a:t>
            </a:r>
            <a:r>
              <a:rPr lang="en-US" dirty="0" err="1" smtClean="0"/>
              <a:t>aki-zzzzzz</a:t>
            </a:r>
            <a:r>
              <a:rPr lang="en-US" dirty="0" smtClean="0"/>
              <a:t>), which are part of the configuration of the template. </a:t>
            </a:r>
          </a:p>
          <a:p>
            <a:pPr algn="just"/>
            <a:r>
              <a:rPr lang="en-US" dirty="0" smtClean="0"/>
              <a:t>AMIs are either created from scratch or “bundled” from existing EC2 instances. A common practice is to prepare new AMIs to create an instance from a preexisting AMI.</a:t>
            </a:r>
          </a:p>
          <a:p>
            <a:pPr algn="just"/>
            <a:r>
              <a:rPr lang="en-US" dirty="0" smtClean="0"/>
              <a:t>We can convert the instance into a new image. </a:t>
            </a:r>
          </a:p>
          <a:p>
            <a:pPr algn="just"/>
            <a:r>
              <a:rPr lang="en-US" dirty="0" smtClean="0"/>
              <a:t>Once an AMI is created, it is stored in an S3 bucket and the user can decide whether to make it available to other users or keep it for personal use.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EC2 Instances:</a:t>
            </a:r>
            <a:r>
              <a:rPr lang="en-US" dirty="0" smtClean="0"/>
              <a:t> It represent virtual machines. </a:t>
            </a:r>
          </a:p>
          <a:p>
            <a:pPr algn="just"/>
            <a:r>
              <a:rPr lang="en-US" dirty="0" smtClean="0"/>
              <a:t>They are created using AMI as templates, which are specialized by selecting the number of cores, their computing power, and the installed memory. </a:t>
            </a:r>
          </a:p>
          <a:p>
            <a:pPr algn="just"/>
            <a:r>
              <a:rPr lang="en-US" dirty="0" smtClean="0"/>
              <a:t>The processing power is expressed in terms of virtual cores and EC2 Compute Units (ECUs). </a:t>
            </a:r>
          </a:p>
          <a:p>
            <a:pPr algn="just"/>
            <a:r>
              <a:rPr lang="en-US" dirty="0" smtClean="0"/>
              <a:t>The ECU is a measure of the computing power of a virtual core; it is used to express a predictable quantity of real CPU power that is allocated to an instance.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Currently Available Configurations for Ec2 Instances:</a:t>
            </a:r>
          </a:p>
          <a:p>
            <a:pPr algn="just"/>
            <a:r>
              <a:rPr lang="en-US" b="1" dirty="0" smtClean="0">
                <a:solidFill>
                  <a:srgbClr val="FF0000"/>
                </a:solidFill>
              </a:rPr>
              <a:t>Standard Instances:</a:t>
            </a:r>
            <a:r>
              <a:rPr lang="en-US" dirty="0" smtClean="0"/>
              <a:t> This class offers a set of configurations that are suitable for most applications. </a:t>
            </a:r>
          </a:p>
          <a:p>
            <a:pPr algn="just"/>
            <a:r>
              <a:rPr lang="en-US" b="1" dirty="0" smtClean="0">
                <a:solidFill>
                  <a:srgbClr val="FF0000"/>
                </a:solidFill>
              </a:rPr>
              <a:t>Micro Instances:</a:t>
            </a:r>
            <a:r>
              <a:rPr lang="en-US" dirty="0" smtClean="0"/>
              <a:t> This class is suitable for those applications that consume a limited amount of computing power and memory and occasionally need bursts in CPU cycles to process surges in the workload. </a:t>
            </a:r>
          </a:p>
          <a:p>
            <a:pPr algn="just"/>
            <a:r>
              <a:rPr lang="en-US" dirty="0" smtClean="0"/>
              <a:t>Micro instances can be used for small Web applications with limited traffic. </a:t>
            </a:r>
          </a:p>
          <a:p>
            <a:pPr algn="just"/>
            <a:r>
              <a:rPr lang="en-US" b="1" dirty="0" smtClean="0">
                <a:solidFill>
                  <a:srgbClr val="FF0000"/>
                </a:solidFill>
              </a:rPr>
              <a:t>High-Memory Instances:</a:t>
            </a:r>
            <a:r>
              <a:rPr lang="en-US" dirty="0" smtClean="0"/>
              <a:t> This class targets applications that need to process huge workloads and require large amounts of memory. </a:t>
            </a:r>
          </a:p>
          <a:p>
            <a:pPr algn="just"/>
            <a:r>
              <a:rPr lang="en-US" dirty="0" smtClean="0"/>
              <a:t>Three-tier Web applications characterized by high traffic are the target profile. </a:t>
            </a:r>
          </a:p>
          <a:p>
            <a:pPr algn="just"/>
            <a:r>
              <a:rPr lang="en-US" b="1" dirty="0" smtClean="0">
                <a:solidFill>
                  <a:srgbClr val="FF0000"/>
                </a:solidFill>
              </a:rPr>
              <a:t>High-CPU Instances:</a:t>
            </a:r>
            <a:r>
              <a:rPr lang="en-US" dirty="0" smtClean="0"/>
              <a:t> This class targets compute-intensive applications.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a:bodyPr>
          <a:lstStyle/>
          <a:p>
            <a:pPr algn="just"/>
            <a:r>
              <a:rPr lang="en-US" b="1" dirty="0" smtClean="0">
                <a:solidFill>
                  <a:srgbClr val="FF0000"/>
                </a:solidFill>
              </a:rPr>
              <a:t>Cluster Compute Instances:</a:t>
            </a:r>
            <a:r>
              <a:rPr lang="en-US" dirty="0" smtClean="0"/>
              <a:t> This class is used to provide virtual cluster services. Instances in this category are characterized by high CPU compute power and large memory and an extremely high I/O and network performance, which makes it suitable for HPC applications. </a:t>
            </a:r>
          </a:p>
          <a:p>
            <a:pPr algn="just"/>
            <a:r>
              <a:rPr lang="en-US" b="1" dirty="0" smtClean="0">
                <a:solidFill>
                  <a:srgbClr val="FF0000"/>
                </a:solidFill>
              </a:rPr>
              <a:t>Cluster GPU Instances:</a:t>
            </a:r>
            <a:r>
              <a:rPr lang="en-US" dirty="0" smtClean="0"/>
              <a:t> This class provides instances featuring graphic processing units (GPUs) and high compute power, large memory, and extremely high I/O and network performance. </a:t>
            </a:r>
          </a:p>
          <a:p>
            <a:pPr algn="just"/>
            <a:r>
              <a:rPr lang="en-US" dirty="0" smtClean="0"/>
              <a:t>This class is particularly suited for cluster applications that perform heavy graphic computations, such as rendering clusters. </a:t>
            </a:r>
          </a:p>
          <a:p>
            <a:pPr algn="just"/>
            <a:r>
              <a:rPr lang="en-US" dirty="0" smtClean="0"/>
              <a:t>Since GPU can be used for general purpose computing, users of such instances can benefit from additional computing power, which makes this class suitable for HPC applications.</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2. Storage Services: </a:t>
            </a:r>
            <a:r>
              <a:rPr lang="en-US" dirty="0" smtClean="0"/>
              <a:t>AWS provides a collection of services for data storage and information management. </a:t>
            </a:r>
          </a:p>
          <a:p>
            <a:pPr algn="just"/>
            <a:r>
              <a:rPr lang="en-US" dirty="0" smtClean="0"/>
              <a:t>The core service in this area is represented by </a:t>
            </a:r>
            <a:r>
              <a:rPr lang="en-US" b="1" dirty="0" smtClean="0">
                <a:solidFill>
                  <a:srgbClr val="FF0000"/>
                </a:solidFill>
              </a:rPr>
              <a:t>Amazon Simple Storage Service (S3). </a:t>
            </a:r>
          </a:p>
          <a:p>
            <a:pPr algn="just"/>
            <a:r>
              <a:rPr lang="en-US" b="1" dirty="0" smtClean="0">
                <a:solidFill>
                  <a:srgbClr val="FF0000"/>
                </a:solidFill>
              </a:rPr>
              <a:t>Amazon Simple Storage Service (S3): </a:t>
            </a:r>
            <a:r>
              <a:rPr lang="en-US" dirty="0" smtClean="0"/>
              <a:t>This is a distributed object store that allows users to store information in different formats. </a:t>
            </a:r>
          </a:p>
          <a:p>
            <a:pPr algn="just"/>
            <a:r>
              <a:rPr lang="en-US" dirty="0" smtClean="0"/>
              <a:t>The core components of S3 are two: </a:t>
            </a:r>
            <a:r>
              <a:rPr lang="en-US" dirty="0" smtClean="0"/>
              <a:t>Buckets </a:t>
            </a:r>
            <a:r>
              <a:rPr lang="en-US" dirty="0" smtClean="0"/>
              <a:t>and objects. Buckets represent virtual containers in which to store objects. </a:t>
            </a:r>
          </a:p>
          <a:p>
            <a:pPr algn="just"/>
            <a:r>
              <a:rPr lang="en-US" dirty="0" smtClean="0"/>
              <a:t>Objects represent the content that is actually stored. </a:t>
            </a:r>
          </a:p>
          <a:p>
            <a:pPr algn="just"/>
            <a:r>
              <a:rPr lang="en-US" dirty="0" smtClean="0"/>
              <a:t>Objects can also be enriched with metadata that can be used to tag the stored content with additional   	information.</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a:bodyPr>
          <a:lstStyle/>
          <a:p>
            <a:pPr algn="just"/>
            <a:r>
              <a:rPr lang="en-US" b="1" dirty="0" smtClean="0">
                <a:solidFill>
                  <a:srgbClr val="FF0000"/>
                </a:solidFill>
              </a:rPr>
              <a:t>S3 key concepts:</a:t>
            </a:r>
          </a:p>
          <a:p>
            <a:pPr algn="just"/>
            <a:r>
              <a:rPr lang="en-US" b="1" i="1" dirty="0" smtClean="0">
                <a:solidFill>
                  <a:srgbClr val="FF0000"/>
                </a:solidFill>
              </a:rPr>
              <a:t>The storage is organized in a two-level hierarchy.</a:t>
            </a:r>
            <a:r>
              <a:rPr lang="en-US" dirty="0" smtClean="0"/>
              <a:t> </a:t>
            </a:r>
          </a:p>
          <a:p>
            <a:pPr algn="just"/>
            <a:r>
              <a:rPr lang="en-US" dirty="0" smtClean="0"/>
              <a:t>S3 organizes its storage space into buckets that cannot be further partitioned. </a:t>
            </a:r>
          </a:p>
          <a:p>
            <a:pPr algn="just"/>
            <a:r>
              <a:rPr lang="en-US" dirty="0" smtClean="0"/>
              <a:t>This means that it is not possible to create directories or other kinds of physical groupings for objects stored in a bucket.</a:t>
            </a:r>
          </a:p>
          <a:p>
            <a:pPr algn="just"/>
            <a:r>
              <a:rPr lang="en-US" b="1" i="1" dirty="0" smtClean="0">
                <a:solidFill>
                  <a:srgbClr val="FF0000"/>
                </a:solidFill>
              </a:rPr>
              <a:t>Stored objects cannot be manipulated like standard files. </a:t>
            </a:r>
          </a:p>
          <a:p>
            <a:pPr algn="just"/>
            <a:r>
              <a:rPr lang="en-US" dirty="0" smtClean="0"/>
              <a:t>S3 has been designed to essentially provide storage for objects that will not change over time. </a:t>
            </a:r>
          </a:p>
          <a:p>
            <a:pPr algn="just"/>
            <a:r>
              <a:rPr lang="en-US" dirty="0" smtClean="0"/>
              <a:t>Therefore, it does not allow renaming, modifying, or relocating an object. </a:t>
            </a:r>
          </a:p>
          <a:p>
            <a:pPr algn="just"/>
            <a:r>
              <a:rPr lang="en-US" dirty="0" smtClean="0"/>
              <a:t>Once an object has been added to a bucket, its content and position is immutable, and the only way to change it is to 		      remove the object from the store and add it again.</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i="1" dirty="0" smtClean="0">
                <a:solidFill>
                  <a:srgbClr val="FF0000"/>
                </a:solidFill>
              </a:rPr>
              <a:t>Content is not immediately available to users. </a:t>
            </a:r>
          </a:p>
          <a:p>
            <a:pPr algn="just"/>
            <a:r>
              <a:rPr lang="en-US" dirty="0" smtClean="0"/>
              <a:t>The main design goal of S3 is to provide an eventually consistent data store. </a:t>
            </a:r>
          </a:p>
          <a:p>
            <a:pPr algn="just"/>
            <a:r>
              <a:rPr lang="en-US" dirty="0" smtClean="0"/>
              <a:t>As a result, because it is a large distributed storage facility, changes are not immediately reflected. </a:t>
            </a:r>
          </a:p>
          <a:p>
            <a:pPr algn="just"/>
            <a:r>
              <a:rPr lang="en-US" dirty="0" smtClean="0"/>
              <a:t>For instance, S3 uses replication to provide redundancy and efficiently serve objects across the globe; this practice introduces latencies when adding objects to the store especially large ones which are not available instantly across the entire globe. </a:t>
            </a:r>
          </a:p>
          <a:p>
            <a:pPr algn="just"/>
            <a:r>
              <a:rPr lang="en-US" b="1" i="1" dirty="0" smtClean="0">
                <a:solidFill>
                  <a:srgbClr val="FF0000"/>
                </a:solidFill>
              </a:rPr>
              <a:t>Requests will occasionally fail. </a:t>
            </a:r>
          </a:p>
          <a:p>
            <a:pPr algn="just"/>
            <a:r>
              <a:rPr lang="en-US" dirty="0" smtClean="0"/>
              <a:t>Due to the large distributed infrastructure being managed, requests for object may occasionally fail. </a:t>
            </a:r>
          </a:p>
          <a:p>
            <a:pPr algn="just"/>
            <a:r>
              <a:rPr lang="en-US" dirty="0" smtClean="0"/>
              <a:t>Under certain conditions, S3 can decide to drop a request by returning an internal server error. </a:t>
            </a:r>
          </a:p>
          <a:p>
            <a:pPr algn="just"/>
            <a:r>
              <a:rPr lang="en-US" dirty="0" smtClean="0"/>
              <a:t>Therefore, it is expected to have a small failure rate during day-to-day operations, which is generally not identified as a persistent failure.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Resource Naming</a:t>
            </a:r>
            <a:r>
              <a:rPr lang="en-US" dirty="0" smtClean="0"/>
              <a:t> : Buckets, objects, and attached metadata are made accessible through a REST interface. </a:t>
            </a:r>
          </a:p>
          <a:p>
            <a:pPr algn="just"/>
            <a:r>
              <a:rPr lang="en-US" dirty="0" smtClean="0"/>
              <a:t>Therefore, they are represented by uniform resource identifiers (URIs) under the s3.amazonaws.com domain. </a:t>
            </a:r>
          </a:p>
          <a:p>
            <a:pPr algn="just"/>
            <a:r>
              <a:rPr lang="en-US" dirty="0" smtClean="0"/>
              <a:t>All the operations are then performed by expressing the entity they are directed to in the form of a request for a URI. </a:t>
            </a:r>
          </a:p>
          <a:p>
            <a:pPr algn="just"/>
            <a:r>
              <a:rPr lang="en-US" dirty="0" smtClean="0"/>
              <a:t>Amazon offers three different ways of addressing a bucket: </a:t>
            </a:r>
          </a:p>
          <a:p>
            <a:r>
              <a:rPr lang="en-US" b="1" dirty="0" smtClean="0">
                <a:solidFill>
                  <a:srgbClr val="FF0000"/>
                </a:solidFill>
              </a:rPr>
              <a:t>1. Canonical form: </a:t>
            </a:r>
            <a:r>
              <a:rPr lang="en-US" dirty="0" smtClean="0"/>
              <a:t>http://s3.amazonaws.com/bukect_name/object_name </a:t>
            </a:r>
          </a:p>
          <a:p>
            <a:r>
              <a:rPr lang="en-US" b="1" dirty="0" smtClean="0">
                <a:solidFill>
                  <a:srgbClr val="FF0000"/>
                </a:solidFill>
              </a:rPr>
              <a:t>2. </a:t>
            </a:r>
            <a:r>
              <a:rPr lang="en-US" b="1" dirty="0" err="1" smtClean="0">
                <a:solidFill>
                  <a:srgbClr val="FF0000"/>
                </a:solidFill>
              </a:rPr>
              <a:t>Subdomain</a:t>
            </a:r>
            <a:r>
              <a:rPr lang="en-US" b="1" dirty="0" smtClean="0">
                <a:solidFill>
                  <a:srgbClr val="FF0000"/>
                </a:solidFill>
              </a:rPr>
              <a:t> form: </a:t>
            </a:r>
          </a:p>
          <a:p>
            <a:r>
              <a:rPr lang="en-US" dirty="0" smtClean="0"/>
              <a:t>http://bucket-name/s3.amzonaws.com/object_name </a:t>
            </a:r>
          </a:p>
          <a:p>
            <a:r>
              <a:rPr lang="en-US" b="1" dirty="0" smtClean="0">
                <a:solidFill>
                  <a:srgbClr val="FF0000"/>
                </a:solidFill>
              </a:rPr>
              <a:t>3. Virtual hosting form:</a:t>
            </a:r>
            <a:r>
              <a:rPr lang="en-US" dirty="0" smtClean="0"/>
              <a:t> </a:t>
            </a:r>
          </a:p>
          <a:p>
            <a:pPr>
              <a:buNone/>
            </a:pPr>
            <a:r>
              <a:rPr lang="en-US" dirty="0" smtClean="0"/>
              <a:t>           http://bucket-name.com/object_name</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1. Canonical form: </a:t>
            </a:r>
          </a:p>
          <a:p>
            <a:pPr algn="just"/>
            <a:r>
              <a:rPr lang="en-US" dirty="0" smtClean="0"/>
              <a:t>http://s3.amazonaws.com/bukect_name/ </a:t>
            </a:r>
          </a:p>
          <a:p>
            <a:pPr algn="just"/>
            <a:r>
              <a:rPr lang="en-US" dirty="0" smtClean="0"/>
              <a:t>The bucket name is expressed as a path component of the domain name s3.amazonaws.com. </a:t>
            </a:r>
          </a:p>
          <a:p>
            <a:pPr algn="just"/>
            <a:r>
              <a:rPr lang="en-US" dirty="0" smtClean="0"/>
              <a:t>This is the naming convention that has less restriction in terms of allowed characters, since all the characters that are allowed for a path component can be used.</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2. </a:t>
            </a:r>
            <a:r>
              <a:rPr lang="en-US" b="1" dirty="0" err="1" smtClean="0">
                <a:solidFill>
                  <a:srgbClr val="FF0000"/>
                </a:solidFill>
              </a:rPr>
              <a:t>Subdomain</a:t>
            </a:r>
            <a:r>
              <a:rPr lang="en-US" b="1" dirty="0" smtClean="0">
                <a:solidFill>
                  <a:srgbClr val="FF0000"/>
                </a:solidFill>
              </a:rPr>
              <a:t> form: </a:t>
            </a:r>
          </a:p>
          <a:p>
            <a:pPr algn="just"/>
            <a:r>
              <a:rPr lang="en-US" dirty="0" smtClean="0"/>
              <a:t>http://bucket-name/s3.amzonaws.com/object_name</a:t>
            </a:r>
          </a:p>
          <a:p>
            <a:pPr algn="just"/>
            <a:r>
              <a:rPr lang="en-US" dirty="0" smtClean="0"/>
              <a:t>To express a bucket name in this form, the name has to do all of the following: </a:t>
            </a:r>
          </a:p>
          <a:p>
            <a:pPr algn="just"/>
            <a:r>
              <a:rPr lang="en-US" dirty="0" smtClean="0"/>
              <a:t>Be between 3 and 63 characters long </a:t>
            </a:r>
          </a:p>
          <a:p>
            <a:pPr algn="just"/>
            <a:r>
              <a:rPr lang="en-US" dirty="0" smtClean="0"/>
              <a:t>Contain only letters, numbers, periods, and dashes </a:t>
            </a:r>
          </a:p>
          <a:p>
            <a:pPr algn="just"/>
            <a:r>
              <a:rPr lang="en-US" dirty="0" smtClean="0"/>
              <a:t>Start with a letter or a number </a:t>
            </a:r>
          </a:p>
          <a:p>
            <a:pPr algn="just"/>
            <a:r>
              <a:rPr lang="en-US" dirty="0" smtClean="0"/>
              <a:t>Contain at least one letter </a:t>
            </a:r>
          </a:p>
          <a:p>
            <a:pPr algn="just"/>
            <a:r>
              <a:rPr lang="en-US" dirty="0" smtClean="0"/>
              <a:t>Have no fragments between periods that start with a dash or end with a dash or that are empty strings </a:t>
            </a:r>
          </a:p>
          <a:p>
            <a:pPr algn="just"/>
            <a:r>
              <a:rPr lang="en-US" dirty="0" smtClean="0"/>
              <a:t>This form is equivalent to the previous one when it can be used, but it is the one to be preferred since it works more effectively for all the geographical locations.</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576"/>
            <a:ext cx="8229600" cy="5162382"/>
          </a:xfrm>
        </p:spPr>
        <p:txBody>
          <a:bodyPr>
            <a:normAutofit/>
          </a:bodyPr>
          <a:lstStyle/>
          <a:p>
            <a:pPr algn="just"/>
            <a:r>
              <a:rPr lang="en-US" sz="3200" dirty="0" smtClean="0">
                <a:solidFill>
                  <a:srgbClr val="F20000"/>
                </a:solidFill>
              </a:rPr>
              <a:t>At the end of this course students can able to</a:t>
            </a:r>
          </a:p>
          <a:p>
            <a:pPr lvl="0" algn="just"/>
            <a:r>
              <a:rPr lang="en-US" sz="2800" dirty="0" smtClean="0"/>
              <a:t>CO1: Understand the differences between traditional   </a:t>
            </a:r>
          </a:p>
          <a:p>
            <a:pPr lvl="0" algn="just">
              <a:buNone/>
            </a:pPr>
            <a:r>
              <a:rPr lang="en-US" sz="2800" dirty="0" smtClean="0"/>
              <a:t>             and Cloud deployment</a:t>
            </a:r>
          </a:p>
          <a:p>
            <a:pPr lvl="0" algn="just"/>
            <a:r>
              <a:rPr lang="en-US" sz="2800" dirty="0" smtClean="0"/>
              <a:t>CO2: Understand  technical  and  business viability of   </a:t>
            </a:r>
          </a:p>
          <a:p>
            <a:pPr lvl="0" algn="just">
              <a:buNone/>
            </a:pPr>
            <a:r>
              <a:rPr lang="en-US" sz="2800" dirty="0" smtClean="0"/>
              <a:t>             migrating existing applications to cloud</a:t>
            </a:r>
          </a:p>
          <a:p>
            <a:pPr lvl="0" algn="just"/>
            <a:r>
              <a:rPr lang="en-US" sz="2800" dirty="0" smtClean="0"/>
              <a:t>CO3: Deploy cloud applications on AWS and Azure</a:t>
            </a:r>
          </a:p>
          <a:p>
            <a:pPr lvl="0" algn="just"/>
            <a:r>
              <a:rPr lang="en-US" sz="2800" dirty="0" smtClean="0"/>
              <a:t>CO4: Design and build cloud based applications</a:t>
            </a:r>
          </a:p>
          <a:p>
            <a:pPr lvl="0"/>
            <a:r>
              <a:rPr lang="en-US" sz="2800" dirty="0" smtClean="0"/>
              <a:t>CO5: Design  scalable cloud  environment  for  elastic demands</a:t>
            </a:r>
          </a:p>
          <a:p>
            <a:pPr algn="just"/>
            <a:endParaRPr lang="en-US" sz="3200" dirty="0" smtClean="0">
              <a:solidFill>
                <a:srgbClr val="F20000"/>
              </a:solidFill>
            </a:endParaRPr>
          </a:p>
          <a:p>
            <a:pPr lvl="1" algn="just">
              <a:buNone/>
            </a:pPr>
            <a:endParaRPr lang="en-US" sz="2400" dirty="0" smtClean="0">
              <a:solidFill>
                <a:srgbClr val="F20000"/>
              </a:solidFill>
            </a:endParaRPr>
          </a:p>
        </p:txBody>
      </p:sp>
      <p:sp>
        <p:nvSpPr>
          <p:cNvPr id="3" name="Title 2"/>
          <p:cNvSpPr>
            <a:spLocks noGrp="1"/>
          </p:cNvSpPr>
          <p:nvPr>
            <p:ph type="title"/>
          </p:nvPr>
        </p:nvSpPr>
        <p:spPr/>
        <p:txBody>
          <a:bodyPr/>
          <a:lstStyle/>
          <a:p>
            <a:r>
              <a:rPr lang="en-US" dirty="0" smtClean="0">
                <a:solidFill>
                  <a:srgbClr val="F20000"/>
                </a:solidFill>
              </a:rPr>
              <a:t>Course Outcomes</a:t>
            </a:r>
            <a:endParaRPr lang="en-US" dirty="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3. Virtual hosting form:</a:t>
            </a:r>
            <a:r>
              <a:rPr lang="en-US" dirty="0" smtClean="0"/>
              <a:t> </a:t>
            </a:r>
          </a:p>
          <a:p>
            <a:pPr algn="just"/>
            <a:r>
              <a:rPr lang="en-US" dirty="0" smtClean="0"/>
              <a:t> http://bucket-name.com/object_name</a:t>
            </a:r>
          </a:p>
          <a:p>
            <a:pPr algn="just"/>
            <a:r>
              <a:rPr lang="en-US" dirty="0" smtClean="0"/>
              <a:t>Amazon also allows referencing of its resources with custom URLs. </a:t>
            </a:r>
          </a:p>
          <a:p>
            <a:pPr algn="just"/>
            <a:r>
              <a:rPr lang="en-US" dirty="0" smtClean="0"/>
              <a:t>This is accomplished by entering a CNAME record into the DNS that points to the sub domain form of the bucket URL.</a:t>
            </a:r>
          </a:p>
          <a:p>
            <a:pPr algn="just"/>
            <a:r>
              <a:rPr lang="en-US" dirty="0" smtClean="0"/>
              <a:t>Since S3 is logically organized as a flat data store, all the buckets are managed under the s3.amazonaws.com domain.</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a:bodyPr>
          <a:lstStyle/>
          <a:p>
            <a:pPr algn="just"/>
            <a:r>
              <a:rPr lang="en-US" b="1" dirty="0" smtClean="0">
                <a:solidFill>
                  <a:srgbClr val="FF0000"/>
                </a:solidFill>
              </a:rPr>
              <a:t>Buckets:</a:t>
            </a:r>
            <a:r>
              <a:rPr lang="en-US" dirty="0" smtClean="0"/>
              <a:t> </a:t>
            </a:r>
          </a:p>
          <a:p>
            <a:pPr algn="just"/>
            <a:r>
              <a:rPr lang="en-US" dirty="0" smtClean="0"/>
              <a:t>A bucket is a container of objects. </a:t>
            </a:r>
          </a:p>
          <a:p>
            <a:pPr algn="just"/>
            <a:r>
              <a:rPr lang="en-US" dirty="0" smtClean="0"/>
              <a:t>It can be thought of as a virtual drive hosted on the S3 distributed storage, which provides users with a flat store to which they can add objects. </a:t>
            </a:r>
          </a:p>
          <a:p>
            <a:pPr algn="just"/>
            <a:r>
              <a:rPr lang="en-US" dirty="0" smtClean="0"/>
              <a:t>Buckets are top level elements of the S3 storage architecture and do not support nesting. That is, it is not possible to create “sub buckets” or other kinds of physical divisions. </a:t>
            </a:r>
          </a:p>
          <a:p>
            <a:pPr algn="just"/>
            <a:r>
              <a:rPr lang="en-US" dirty="0" smtClean="0"/>
              <a:t>A bucket is located in a specific geographic location and eventually replicated for fault tolerance and better content distribution. </a:t>
            </a:r>
          </a:p>
          <a:p>
            <a:pPr algn="just"/>
            <a:r>
              <a:rPr lang="en-US" dirty="0" smtClean="0"/>
              <a:t>Users can select the location at which to create buckets, which by default are created in Amazon’s U.S. datacenters. </a:t>
            </a:r>
          </a:p>
          <a:p>
            <a:pPr algn="just"/>
            <a:r>
              <a:rPr lang="en-US" dirty="0" smtClean="0"/>
              <a:t>Users create a bucket by sending a </a:t>
            </a:r>
            <a:r>
              <a:rPr lang="en-US" b="1" dirty="0" smtClean="0">
                <a:solidFill>
                  <a:srgbClr val="FF0000"/>
                </a:solidFill>
              </a:rPr>
              <a:t>PUT request</a:t>
            </a:r>
            <a:r>
              <a:rPr lang="en-US" dirty="0" smtClean="0"/>
              <a:t> to     	http://s3.amazonaws.com/ with the name of the bucket.</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The content of a bucket can be listed by sending a </a:t>
            </a:r>
            <a:r>
              <a:rPr lang="en-US" b="1" dirty="0" smtClean="0">
                <a:solidFill>
                  <a:srgbClr val="FF0000"/>
                </a:solidFill>
              </a:rPr>
              <a:t>GET request</a:t>
            </a:r>
            <a:r>
              <a:rPr lang="en-US" dirty="0" smtClean="0"/>
              <a:t> specifying the name of the bucket. </a:t>
            </a:r>
          </a:p>
          <a:p>
            <a:pPr algn="just"/>
            <a:r>
              <a:rPr lang="en-US" dirty="0" smtClean="0"/>
              <a:t>Once created, the bucket cannot be renamed or relocated. </a:t>
            </a:r>
          </a:p>
          <a:p>
            <a:pPr algn="just"/>
            <a:r>
              <a:rPr lang="en-US" dirty="0" smtClean="0"/>
              <a:t>If it is necessary to do so, the bucket needs to be deleted and recreated. </a:t>
            </a:r>
          </a:p>
          <a:p>
            <a:pPr algn="just"/>
            <a:r>
              <a:rPr lang="en-US" dirty="0" smtClean="0"/>
              <a:t>The deletion of a bucket is performed by a </a:t>
            </a:r>
            <a:r>
              <a:rPr lang="en-US" b="1" dirty="0" smtClean="0">
                <a:solidFill>
                  <a:srgbClr val="FF0000"/>
                </a:solidFill>
              </a:rPr>
              <a:t>DELETE request</a:t>
            </a:r>
            <a:r>
              <a:rPr lang="en-US" dirty="0" smtClean="0"/>
              <a:t>, which can be successful if and only if the bucket is empty.</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15106"/>
          </a:xfrm>
        </p:spPr>
        <p:txBody>
          <a:bodyPr>
            <a:normAutofit lnSpcReduction="10000"/>
          </a:bodyPr>
          <a:lstStyle/>
          <a:p>
            <a:pPr algn="just"/>
            <a:r>
              <a:rPr lang="en-US" b="1" dirty="0" smtClean="0">
                <a:solidFill>
                  <a:srgbClr val="FF0000"/>
                </a:solidFill>
              </a:rPr>
              <a:t>Objects And Metadata:</a:t>
            </a:r>
            <a:r>
              <a:rPr lang="en-US" b="1" dirty="0" smtClean="0"/>
              <a:t> </a:t>
            </a:r>
          </a:p>
          <a:p>
            <a:pPr algn="just"/>
            <a:r>
              <a:rPr lang="en-US" dirty="0" smtClean="0"/>
              <a:t>Objects constitute the content elements stored in S3. </a:t>
            </a:r>
          </a:p>
          <a:p>
            <a:pPr algn="just"/>
            <a:r>
              <a:rPr lang="en-US" dirty="0" smtClean="0"/>
              <a:t>An object is identified by a name that needs to be unique within the bucket in which the content is stored. </a:t>
            </a:r>
          </a:p>
          <a:p>
            <a:pPr algn="just"/>
            <a:r>
              <a:rPr lang="en-US" dirty="0" smtClean="0"/>
              <a:t>The name cannot be longer than 1,024 bytes when encoded in UTF-8. </a:t>
            </a:r>
          </a:p>
          <a:p>
            <a:pPr algn="just"/>
            <a:r>
              <a:rPr lang="en-US" dirty="0" smtClean="0"/>
              <a:t>Users create an object via a </a:t>
            </a:r>
            <a:r>
              <a:rPr lang="en-US" b="1" dirty="0" smtClean="0">
                <a:solidFill>
                  <a:srgbClr val="FF0000"/>
                </a:solidFill>
              </a:rPr>
              <a:t>PUT request </a:t>
            </a:r>
            <a:r>
              <a:rPr lang="en-US" dirty="0" smtClean="0"/>
              <a:t>that specifies the name of the object together with the bucket name, its contents, and additional properties. </a:t>
            </a:r>
          </a:p>
          <a:p>
            <a:pPr algn="just"/>
            <a:r>
              <a:rPr lang="en-US" dirty="0" smtClean="0"/>
              <a:t>The maximum size of an object is 5 GB. </a:t>
            </a:r>
          </a:p>
          <a:p>
            <a:pPr algn="just"/>
            <a:r>
              <a:rPr lang="en-US" dirty="0" smtClean="0"/>
              <a:t>Once an object is created, it cannot be modified, renamed, or moved into another bucket. </a:t>
            </a:r>
          </a:p>
          <a:p>
            <a:pPr algn="just"/>
            <a:r>
              <a:rPr lang="en-US" dirty="0" smtClean="0"/>
              <a:t>It is possible to retrieve an object via a </a:t>
            </a:r>
            <a:r>
              <a:rPr lang="en-US" b="1" dirty="0" smtClean="0">
                <a:solidFill>
                  <a:srgbClr val="FF0000"/>
                </a:solidFill>
              </a:rPr>
              <a:t>GET request.</a:t>
            </a:r>
            <a:r>
              <a:rPr lang="en-US" dirty="0" smtClean="0"/>
              <a:t> </a:t>
            </a:r>
          </a:p>
          <a:p>
            <a:pPr algn="just"/>
            <a:r>
              <a:rPr lang="en-US" dirty="0" smtClean="0"/>
              <a:t>Deleting an object is performed via a </a:t>
            </a:r>
            <a:r>
              <a:rPr lang="en-US" b="1" dirty="0" smtClean="0">
                <a:solidFill>
                  <a:srgbClr val="FF0000"/>
                </a:solidFill>
              </a:rPr>
              <a:t>DELETE request.</a:t>
            </a:r>
            <a:r>
              <a:rPr lang="en-US" dirty="0" smtClean="0"/>
              <a:t>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Objects can be tagged with </a:t>
            </a:r>
            <a:r>
              <a:rPr lang="en-US" b="1" dirty="0" smtClean="0">
                <a:solidFill>
                  <a:srgbClr val="FF0000"/>
                </a:solidFill>
              </a:rPr>
              <a:t>metadata</a:t>
            </a:r>
            <a:r>
              <a:rPr lang="en-US" dirty="0" smtClean="0"/>
              <a:t>, which are passed as properties of the PUT request. </a:t>
            </a:r>
          </a:p>
          <a:p>
            <a:pPr algn="just"/>
            <a:r>
              <a:rPr lang="en-US" dirty="0" smtClean="0"/>
              <a:t>Such properties are retrieved either with a GET request or with a </a:t>
            </a:r>
            <a:r>
              <a:rPr lang="en-US" b="1" dirty="0" smtClean="0">
                <a:solidFill>
                  <a:srgbClr val="FF0000"/>
                </a:solidFill>
              </a:rPr>
              <a:t>HEAD request</a:t>
            </a:r>
            <a:r>
              <a:rPr lang="en-US" dirty="0" smtClean="0"/>
              <a:t>, which only returns the object’s metadata without the content. </a:t>
            </a:r>
          </a:p>
          <a:p>
            <a:pPr algn="just"/>
            <a:r>
              <a:rPr lang="en-US" b="1" i="1" dirty="0" smtClean="0">
                <a:solidFill>
                  <a:srgbClr val="FF0000"/>
                </a:solidFill>
              </a:rPr>
              <a:t>Metadata are both system and user defined: </a:t>
            </a:r>
          </a:p>
          <a:p>
            <a:pPr algn="just"/>
            <a:r>
              <a:rPr lang="en-US" dirty="0" smtClean="0"/>
              <a:t>The first ones are used by S3 to control the interaction with the object.</a:t>
            </a:r>
          </a:p>
          <a:p>
            <a:pPr algn="just"/>
            <a:r>
              <a:rPr lang="en-US" dirty="0" smtClean="0"/>
              <a:t>The second ones are meaningful to the user, who can store up to 2 KB per metadata property represented by a key value pair of strings.</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Access control and security: </a:t>
            </a:r>
            <a:r>
              <a:rPr lang="en-US" dirty="0" smtClean="0"/>
              <a:t>Amazon S3 allows controlling the access to buckets and objects by means of Access Control Policies (ACPs). </a:t>
            </a:r>
          </a:p>
          <a:p>
            <a:pPr algn="just"/>
            <a:r>
              <a:rPr lang="en-US" dirty="0" smtClean="0"/>
              <a:t>An ACP is a set of grant permissions that are attached to a resource expressed by means of an XML configuration file. </a:t>
            </a:r>
          </a:p>
          <a:p>
            <a:pPr algn="just"/>
            <a:r>
              <a:rPr lang="en-US" b="1" dirty="0" smtClean="0">
                <a:solidFill>
                  <a:srgbClr val="FF0000"/>
                </a:solidFill>
              </a:rPr>
              <a:t>Currently, five different permissions can be used:</a:t>
            </a:r>
            <a:r>
              <a:rPr lang="en-US" dirty="0" smtClean="0"/>
              <a:t> </a:t>
            </a:r>
          </a:p>
          <a:p>
            <a:pPr algn="just"/>
            <a:r>
              <a:rPr lang="en-US" dirty="0" smtClean="0"/>
              <a:t>1. READ allows the grantee to retrieve an object and its metadata and to list the content of a bucket as well as getting its metadata. </a:t>
            </a:r>
          </a:p>
          <a:p>
            <a:pPr algn="just"/>
            <a:r>
              <a:rPr lang="en-US" dirty="0" smtClean="0"/>
              <a:t>2. WRITE allows the grantee to add an object to a bucket as well as modify and remove it. </a:t>
            </a:r>
          </a:p>
          <a:p>
            <a:pPr algn="just"/>
            <a:r>
              <a:rPr lang="en-US" dirty="0" smtClean="0"/>
              <a:t>3. READ_ACP allows the grantee to read the ACP of a resource. </a:t>
            </a:r>
          </a:p>
          <a:p>
            <a:pPr algn="just"/>
            <a:r>
              <a:rPr lang="en-US" dirty="0" smtClean="0"/>
              <a:t>4. WRITE_ACP allows the grantee to modify the ACP of a resource. </a:t>
            </a:r>
          </a:p>
          <a:p>
            <a:pPr algn="just"/>
            <a:r>
              <a:rPr lang="en-US" dirty="0" smtClean="0"/>
              <a:t>5. FULL_CONTROL grants all of the preceding permissions. </a:t>
            </a:r>
          </a:p>
          <a:p>
            <a:pPr algn="just"/>
            <a:r>
              <a:rPr lang="en-US" dirty="0" smtClean="0"/>
              <a:t>Grantees can be either single users or groups.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Amazon Elastic Block Store: </a:t>
            </a:r>
            <a:r>
              <a:rPr lang="en-US" dirty="0" smtClean="0"/>
              <a:t>The Amazon EBS allows AWS users to provide EC2 instances with persistent storage in the form of volumes that can be mounted at instance startup. </a:t>
            </a:r>
          </a:p>
          <a:p>
            <a:pPr algn="just"/>
            <a:r>
              <a:rPr lang="en-US" dirty="0" smtClean="0"/>
              <a:t>They accommodate up to 1 TB of space and are accessed through a block device interface, thus allowing users to format them according to the needs of the instance they are connected to (raw storage, file system, or other). </a:t>
            </a:r>
          </a:p>
          <a:p>
            <a:pPr algn="just"/>
            <a:r>
              <a:rPr lang="en-US" dirty="0" smtClean="0"/>
              <a:t>The content of an EBS volume survives the instance life cycle and is persisted into S3. </a:t>
            </a:r>
          </a:p>
          <a:p>
            <a:pPr algn="just"/>
            <a:r>
              <a:rPr lang="en-US" dirty="0" smtClean="0"/>
              <a:t>EBS volumes can be cloned, used as boot partitions, and constitute durable storage since they rely on S3 and it is possible to take incremental snapshots of their content. </a:t>
            </a:r>
          </a:p>
          <a:p>
            <a:pPr algn="just"/>
            <a:r>
              <a:rPr lang="en-US" dirty="0" smtClean="0"/>
              <a:t>EBS volumes normally reside within the same availability zone of the EC2 instances that will use them to maximize the I/O performance. </a:t>
            </a:r>
          </a:p>
          <a:p>
            <a:pPr algn="just"/>
            <a:r>
              <a:rPr lang="en-US" dirty="0" smtClean="0"/>
              <a:t>It is also possible to connect volumes located in different    			availability zones.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dirty="0" smtClean="0"/>
              <a:t>Once mounted as volumes, their content is lazily loaded in the background and according to the request made by the operating system. </a:t>
            </a:r>
          </a:p>
          <a:p>
            <a:pPr algn="just"/>
            <a:r>
              <a:rPr lang="en-US" dirty="0" smtClean="0"/>
              <a:t>This reduces the number of I/O requests that go to the network. </a:t>
            </a:r>
          </a:p>
          <a:p>
            <a:pPr algn="just"/>
            <a:r>
              <a:rPr lang="en-US" dirty="0" smtClean="0"/>
              <a:t>Volume images cannot be shared among instances, but multiple (separate) active volumes can be created from them. </a:t>
            </a:r>
          </a:p>
          <a:p>
            <a:pPr algn="just"/>
            <a:r>
              <a:rPr lang="en-US" dirty="0" smtClean="0"/>
              <a:t>In addition, it is possible to attach multiple volumes to a single instance. </a:t>
            </a:r>
          </a:p>
          <a:p>
            <a:pPr algn="just"/>
            <a:r>
              <a:rPr lang="en-US" dirty="0" smtClean="0"/>
              <a:t>The expense related to a volume comprises the cost generated by the amount of storage occupied in S3 and by the number of I/O requests performed against the volume. </a:t>
            </a:r>
          </a:p>
          <a:p>
            <a:pPr algn="just"/>
            <a:r>
              <a:rPr lang="en-US" dirty="0" smtClean="0"/>
              <a:t>Currently, Amazon charges $0.10/GB/month of allocated storage and $0.10 per 1 million requests made to the volume.</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Amazon </a:t>
            </a:r>
            <a:r>
              <a:rPr lang="en-US" b="1" dirty="0" err="1" smtClean="0">
                <a:solidFill>
                  <a:srgbClr val="FF0000"/>
                </a:solidFill>
              </a:rPr>
              <a:t>ElastiCache</a:t>
            </a:r>
            <a:r>
              <a:rPr lang="en-US" b="1" dirty="0" smtClean="0">
                <a:solidFill>
                  <a:srgbClr val="FF0000"/>
                </a:solidFill>
              </a:rPr>
              <a:t>:</a:t>
            </a:r>
            <a:r>
              <a:rPr lang="en-US" dirty="0" smtClean="0"/>
              <a:t> It is an implementation of an elastic in-memory cache based on a cluster of EC2 instances. </a:t>
            </a:r>
          </a:p>
          <a:p>
            <a:pPr algn="just"/>
            <a:r>
              <a:rPr lang="en-US" dirty="0" smtClean="0"/>
              <a:t>It provides fast data access from other EC2 instances through a </a:t>
            </a:r>
            <a:r>
              <a:rPr lang="en-US" dirty="0" err="1" smtClean="0"/>
              <a:t>Memcached</a:t>
            </a:r>
            <a:r>
              <a:rPr lang="en-US" dirty="0" smtClean="0"/>
              <a:t>-compatible protocol so that existing applications based on such technology do not need to be modified and can transparently migrate to </a:t>
            </a:r>
            <a:r>
              <a:rPr lang="en-US" dirty="0" err="1" smtClean="0"/>
              <a:t>ElastiCache</a:t>
            </a:r>
            <a:r>
              <a:rPr lang="en-US" dirty="0" smtClean="0"/>
              <a:t>. </a:t>
            </a:r>
          </a:p>
          <a:p>
            <a:pPr algn="just"/>
            <a:r>
              <a:rPr lang="en-US" dirty="0" err="1" smtClean="0"/>
              <a:t>ElastiCache</a:t>
            </a:r>
            <a:r>
              <a:rPr lang="en-US" dirty="0" smtClean="0"/>
              <a:t> is based on a cluster of EC2 instances running the caching software, which is made available through Web services. </a:t>
            </a:r>
          </a:p>
          <a:p>
            <a:pPr algn="just"/>
            <a:r>
              <a:rPr lang="en-US" dirty="0" smtClean="0"/>
              <a:t>An </a:t>
            </a:r>
            <a:r>
              <a:rPr lang="en-US" dirty="0" err="1" smtClean="0"/>
              <a:t>ElastiCache</a:t>
            </a:r>
            <a:r>
              <a:rPr lang="en-US" dirty="0" smtClean="0"/>
              <a:t> cluster can be dynamically resized according to the demand of the client applications.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Structured Storage Solutions:</a:t>
            </a:r>
            <a:endParaRPr lang="en-US" dirty="0" smtClean="0"/>
          </a:p>
          <a:p>
            <a:pPr algn="just"/>
            <a:r>
              <a:rPr lang="en-US" dirty="0" smtClean="0"/>
              <a:t>Traditionally, RDBMS have been the common data back-end for a wide range of applications.</a:t>
            </a:r>
          </a:p>
          <a:p>
            <a:pPr algn="just"/>
            <a:r>
              <a:rPr lang="en-US" dirty="0" smtClean="0"/>
              <a:t>Amazon provides applications with structured storage services in </a:t>
            </a:r>
            <a:r>
              <a:rPr lang="en-US" b="1" dirty="0" smtClean="0">
                <a:solidFill>
                  <a:srgbClr val="FF0000"/>
                </a:solidFill>
              </a:rPr>
              <a:t>three different forms: </a:t>
            </a:r>
          </a:p>
          <a:p>
            <a:pPr algn="just"/>
            <a:r>
              <a:rPr lang="en-US" b="1" dirty="0" smtClean="0">
                <a:solidFill>
                  <a:srgbClr val="FF0000"/>
                </a:solidFill>
              </a:rPr>
              <a:t>1. Preconfigured EC2 AMIs, </a:t>
            </a:r>
          </a:p>
          <a:p>
            <a:pPr algn="just"/>
            <a:r>
              <a:rPr lang="en-US" b="1" dirty="0" smtClean="0">
                <a:solidFill>
                  <a:srgbClr val="FF0000"/>
                </a:solidFill>
              </a:rPr>
              <a:t>2. Amazon Relational Data Storage (RDS), and </a:t>
            </a:r>
          </a:p>
          <a:p>
            <a:pPr algn="just"/>
            <a:r>
              <a:rPr lang="en-US" b="1" dirty="0" smtClean="0">
                <a:solidFill>
                  <a:srgbClr val="FF0000"/>
                </a:solidFill>
              </a:rPr>
              <a:t>3. Amazon </a:t>
            </a:r>
            <a:r>
              <a:rPr lang="en-US" b="1" dirty="0" err="1" smtClean="0">
                <a:solidFill>
                  <a:srgbClr val="FF0000"/>
                </a:solidFill>
              </a:rPr>
              <a:t>SimpleDB</a:t>
            </a:r>
            <a:r>
              <a:rPr lang="en-US" b="1" dirty="0" smtClean="0">
                <a:solidFill>
                  <a:srgbClr val="FF0000"/>
                </a:solidFill>
              </a:rPr>
              <a:t>.</a:t>
            </a:r>
            <a:r>
              <a:rPr lang="en-US" dirty="0" smtClean="0"/>
              <a:t> </a:t>
            </a:r>
          </a:p>
          <a:p>
            <a:pPr algn="just"/>
            <a:r>
              <a:rPr lang="en-US" b="1" dirty="0" smtClean="0">
                <a:solidFill>
                  <a:srgbClr val="FF0000"/>
                </a:solidFill>
              </a:rPr>
              <a:t>1. Preconfigured EC2 AMIs</a:t>
            </a:r>
            <a:r>
              <a:rPr lang="en-US" dirty="0" smtClean="0"/>
              <a:t> are predefined templates featuring an installation of a given database management system. </a:t>
            </a:r>
          </a:p>
          <a:p>
            <a:pPr algn="just"/>
            <a:r>
              <a:rPr lang="en-US" dirty="0" smtClean="0"/>
              <a:t>Available AMIs include installations of IBM DB2, Microsoft SQL Server, </a:t>
            </a:r>
            <a:r>
              <a:rPr lang="en-US" dirty="0" err="1" smtClean="0"/>
              <a:t>MySQL</a:t>
            </a:r>
            <a:r>
              <a:rPr lang="en-US" dirty="0" smtClean="0"/>
              <a:t>, Oracle, </a:t>
            </a:r>
            <a:r>
              <a:rPr lang="en-US" dirty="0" err="1" smtClean="0"/>
              <a:t>PostgreSQL</a:t>
            </a:r>
            <a:r>
              <a:rPr lang="en-US" dirty="0" smtClean="0"/>
              <a:t>, Sybase, and </a:t>
            </a:r>
            <a:r>
              <a:rPr lang="en-US" dirty="0" err="1" smtClean="0"/>
              <a:t>Vertica</a:t>
            </a:r>
            <a:r>
              <a:rPr lang="en-US" dirty="0" smtClean="0"/>
              <a:t>. </a:t>
            </a:r>
          </a:p>
          <a:p>
            <a:pPr algn="just"/>
            <a:r>
              <a:rPr lang="en-US" dirty="0" smtClean="0"/>
              <a:t>Instances are priced hourly according to the EC2 cost model. This solution poses most of the administrative burden on the EC2 user, who has to configure, maintain, and manage the relational database, but offers the greatest variety of      	products to choose from.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489"/>
            <a:ext cx="8229600" cy="4714907"/>
          </a:xfrm>
        </p:spPr>
        <p:txBody>
          <a:bodyPr>
            <a:normAutofit/>
          </a:bodyPr>
          <a:lstStyle/>
          <a:p>
            <a:pPr algn="just"/>
            <a:r>
              <a:rPr lang="en-IN" sz="3000" dirty="0" smtClean="0"/>
              <a:t>Development environments for service development(cloud platforms in industry):</a:t>
            </a:r>
          </a:p>
          <a:p>
            <a:pPr lvl="1" algn="just"/>
            <a:r>
              <a:rPr lang="en-US" sz="3000" dirty="0" smtClean="0"/>
              <a:t>Amazon web services</a:t>
            </a:r>
          </a:p>
          <a:p>
            <a:pPr lvl="1" algn="just"/>
            <a:r>
              <a:rPr lang="en-US" sz="3000" dirty="0" smtClean="0"/>
              <a:t>Google App Engine</a:t>
            </a:r>
          </a:p>
          <a:p>
            <a:pPr lvl="1" algn="just"/>
            <a:r>
              <a:rPr lang="en-US" sz="3000" dirty="0" smtClean="0"/>
              <a:t>Microsoft Azure</a:t>
            </a:r>
          </a:p>
        </p:txBody>
      </p:sp>
      <p:sp>
        <p:nvSpPr>
          <p:cNvPr id="3" name="Title 2"/>
          <p:cNvSpPr>
            <a:spLocks noGrp="1"/>
          </p:cNvSpPr>
          <p:nvPr>
            <p:ph type="title"/>
          </p:nvPr>
        </p:nvSpPr>
        <p:spPr>
          <a:xfrm>
            <a:off x="428596" y="500050"/>
            <a:ext cx="8229600" cy="1143000"/>
          </a:xfrm>
        </p:spPr>
        <p:txBody>
          <a:bodyPr>
            <a:normAutofit fontScale="90000"/>
          </a:bodyPr>
          <a:lstStyle/>
          <a:p>
            <a:pPr algn="ctr"/>
            <a:r>
              <a:rPr lang="en-US" dirty="0" smtClean="0">
                <a:solidFill>
                  <a:srgbClr val="F20000"/>
                </a:solidFill>
              </a:rPr>
              <a:t>UNIT 3 – </a:t>
            </a:r>
            <a:r>
              <a:rPr lang="en-IN" dirty="0" smtClean="0">
                <a:solidFill>
                  <a:srgbClr val="F20000"/>
                </a:solidFill>
              </a:rPr>
              <a:t>CLOUD APPLICATION ARCHITECTURES</a:t>
            </a:r>
            <a:endParaRPr lang="en-US" dirty="0" smtClean="0">
              <a:solidFill>
                <a:srgbClr val="F20000"/>
              </a:solidFill>
            </a:endParaRPr>
          </a:p>
        </p:txBody>
      </p:sp>
      <p:sp>
        <p:nvSpPr>
          <p:cNvPr id="4" name="Slide Number Placeholder 3"/>
          <p:cNvSpPr>
            <a:spLocks noGrp="1"/>
          </p:cNvSpPr>
          <p:nvPr>
            <p:ph type="sldNum" sz="quarter" idx="12"/>
          </p:nvPr>
        </p:nvSpPr>
        <p:spPr/>
        <p:txBody>
          <a:bodyPr/>
          <a:lstStyle/>
          <a:p>
            <a:fld id="{88E41A72-63AC-41FD-A0BE-A8B1AC4A030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Noornilo Nafees</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2. Amazon RDS </a:t>
            </a:r>
            <a:r>
              <a:rPr lang="en-US" dirty="0" smtClean="0"/>
              <a:t>is relational database service that relies on the EC2 infrastructure and is managed by Amazon. </a:t>
            </a:r>
          </a:p>
          <a:p>
            <a:pPr algn="just"/>
            <a:r>
              <a:rPr lang="en-US" dirty="0" smtClean="0"/>
              <a:t>Developers do not have to worry about configuring the storage for high availability, designing failover strategies, or keeping the servers up-to-date with patches. </a:t>
            </a:r>
          </a:p>
          <a:p>
            <a:pPr algn="just"/>
            <a:r>
              <a:rPr lang="en-US" dirty="0" smtClean="0"/>
              <a:t>Moreover, the service provides users with automatic backups, snapshots, point-in-time recoveries, and facilities for implementing replications. </a:t>
            </a:r>
          </a:p>
          <a:p>
            <a:pPr algn="just"/>
            <a:r>
              <a:rPr lang="en-US" dirty="0" smtClean="0"/>
              <a:t>These and the common database management services are available through the AWS console or a specific Web service.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3. Amazon </a:t>
            </a:r>
            <a:r>
              <a:rPr lang="en-US" b="1" dirty="0" err="1" smtClean="0">
                <a:solidFill>
                  <a:srgbClr val="FF0000"/>
                </a:solidFill>
              </a:rPr>
              <a:t>SimpleDB</a:t>
            </a:r>
            <a:r>
              <a:rPr lang="en-US" b="1" dirty="0" smtClean="0">
                <a:solidFill>
                  <a:srgbClr val="FF0000"/>
                </a:solidFill>
              </a:rPr>
              <a:t> </a:t>
            </a:r>
            <a:r>
              <a:rPr lang="en-US" dirty="0" smtClean="0"/>
              <a:t>is a lightweight, highly scalable, and flexible data storage solution for applications that do not require a fully relational model for their data. </a:t>
            </a:r>
          </a:p>
          <a:p>
            <a:pPr algn="just"/>
            <a:r>
              <a:rPr lang="en-US" dirty="0" err="1" smtClean="0"/>
              <a:t>SimpleDB</a:t>
            </a:r>
            <a:r>
              <a:rPr lang="en-US" dirty="0" smtClean="0"/>
              <a:t> provides support for semi structured data, the model for which is based on the concept of domains, items, and attributes.</a:t>
            </a:r>
          </a:p>
          <a:p>
            <a:pPr algn="just"/>
            <a:r>
              <a:rPr lang="en-US" b="1" dirty="0" smtClean="0">
                <a:solidFill>
                  <a:srgbClr val="FF0000"/>
                </a:solidFill>
              </a:rPr>
              <a:t>Amazon </a:t>
            </a:r>
            <a:r>
              <a:rPr lang="en-US" b="1" dirty="0" err="1" smtClean="0">
                <a:solidFill>
                  <a:srgbClr val="FF0000"/>
                </a:solidFill>
              </a:rPr>
              <a:t>Cloudfront</a:t>
            </a:r>
            <a:r>
              <a:rPr lang="en-US" dirty="0" smtClean="0"/>
              <a:t> is an implementation of a content delivery network on top of the Amazon distributed storage infrastructure. </a:t>
            </a:r>
          </a:p>
          <a:p>
            <a:pPr algn="just"/>
            <a:r>
              <a:rPr lang="en-US" dirty="0" smtClean="0"/>
              <a:t>It leverages a collection of edge servers strategically located around the globe to better serve requests for static and streaming Web content so that the transfer time is reduced as much as possible.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3. COMMUNICATION SERVICES </a:t>
            </a:r>
            <a:r>
              <a:rPr lang="en-US" dirty="0" smtClean="0"/>
              <a:t>Amazon provides facilities to structure and facilitate the communication among existing applications and services residing within the AWS infrastructure. </a:t>
            </a:r>
          </a:p>
          <a:p>
            <a:pPr algn="just"/>
            <a:r>
              <a:rPr lang="en-US" dirty="0" smtClean="0"/>
              <a:t>These facilities can be organized into two major categories: </a:t>
            </a:r>
          </a:p>
          <a:p>
            <a:pPr algn="just"/>
            <a:r>
              <a:rPr lang="en-US" b="1" dirty="0" smtClean="0">
                <a:solidFill>
                  <a:srgbClr val="FF0000"/>
                </a:solidFill>
              </a:rPr>
              <a:t>Virtual Networking</a:t>
            </a:r>
            <a:r>
              <a:rPr lang="en-US" dirty="0" smtClean="0"/>
              <a:t> and </a:t>
            </a:r>
          </a:p>
          <a:p>
            <a:pPr algn="just"/>
            <a:r>
              <a:rPr lang="en-US" b="1" dirty="0" smtClean="0">
                <a:solidFill>
                  <a:srgbClr val="FF0000"/>
                </a:solidFill>
              </a:rPr>
              <a:t>Messaging.</a:t>
            </a:r>
          </a:p>
          <a:p>
            <a:pPr algn="just"/>
            <a:r>
              <a:rPr lang="en-US" b="1" dirty="0" smtClean="0">
                <a:solidFill>
                  <a:srgbClr val="FF0000"/>
                </a:solidFill>
              </a:rPr>
              <a:t>Virtual Networking </a:t>
            </a:r>
            <a:r>
              <a:rPr lang="en-US" dirty="0" smtClean="0"/>
              <a:t>comprises a collection of services that allow AWS users to control the connectivity to and between compute and storage services. Amazon Virtual Private Cloud (VPC) and Amazon Direct Connect provide connectivity solutions in terms of infrastructure. </a:t>
            </a:r>
          </a:p>
          <a:p>
            <a:pPr algn="just"/>
            <a:r>
              <a:rPr lang="en-US" dirty="0" smtClean="0"/>
              <a:t>        Route 53 facilitates connectivity in terms of naming.</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Messaging Services</a:t>
            </a:r>
            <a:r>
              <a:rPr lang="en-US" dirty="0" smtClean="0"/>
              <a:t> constitute the next step in connecting applications by leveraging AWS capabilities. </a:t>
            </a:r>
          </a:p>
          <a:p>
            <a:pPr algn="just"/>
            <a:r>
              <a:rPr lang="en-US" dirty="0" smtClean="0"/>
              <a:t>The three different types of messaging services     offered are </a:t>
            </a:r>
          </a:p>
          <a:p>
            <a:pPr algn="just"/>
            <a:r>
              <a:rPr lang="en-US" b="1" dirty="0" smtClean="0">
                <a:solidFill>
                  <a:srgbClr val="FF0000"/>
                </a:solidFill>
              </a:rPr>
              <a:t>Amazon Simple Queue Service (SQS), </a:t>
            </a:r>
          </a:p>
          <a:p>
            <a:pPr algn="just"/>
            <a:r>
              <a:rPr lang="en-US" b="1" dirty="0" smtClean="0">
                <a:solidFill>
                  <a:srgbClr val="FF0000"/>
                </a:solidFill>
              </a:rPr>
              <a:t>Amazon Simple Notification Service (SNS),</a:t>
            </a:r>
            <a:r>
              <a:rPr lang="en-US" dirty="0" smtClean="0"/>
              <a:t> and </a:t>
            </a:r>
          </a:p>
          <a:p>
            <a:pPr algn="just"/>
            <a:r>
              <a:rPr lang="en-US" b="1" dirty="0" smtClean="0">
                <a:solidFill>
                  <a:srgbClr val="FF0000"/>
                </a:solidFill>
              </a:rPr>
              <a:t>Amazon Simple Email Service (SES).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Additional services: </a:t>
            </a:r>
            <a:r>
              <a:rPr lang="en-US" dirty="0" smtClean="0"/>
              <a:t>Besides compute, storage, and communication services, AWS provides a collection of services that allow users to utilize services in aggregation. </a:t>
            </a:r>
          </a:p>
          <a:p>
            <a:pPr algn="just"/>
            <a:r>
              <a:rPr lang="en-US" dirty="0" smtClean="0"/>
              <a:t>The two relevant services are </a:t>
            </a:r>
          </a:p>
          <a:p>
            <a:pPr algn="just"/>
            <a:r>
              <a:rPr lang="en-US" b="1" dirty="0" smtClean="0">
                <a:solidFill>
                  <a:srgbClr val="FF0000"/>
                </a:solidFill>
              </a:rPr>
              <a:t>Amazon </a:t>
            </a:r>
            <a:r>
              <a:rPr lang="en-US" b="1" dirty="0" err="1" smtClean="0">
                <a:solidFill>
                  <a:srgbClr val="FF0000"/>
                </a:solidFill>
              </a:rPr>
              <a:t>CloudWatch</a:t>
            </a:r>
            <a:r>
              <a:rPr lang="en-US" b="1" dirty="0" smtClean="0">
                <a:solidFill>
                  <a:srgbClr val="FF0000"/>
                </a:solidFill>
              </a:rPr>
              <a:t> and </a:t>
            </a:r>
          </a:p>
          <a:p>
            <a:pPr algn="just"/>
            <a:r>
              <a:rPr lang="en-US" b="1" dirty="0" smtClean="0">
                <a:solidFill>
                  <a:srgbClr val="FF0000"/>
                </a:solidFill>
              </a:rPr>
              <a:t>Amazon Flexible Payment Service (FPS).</a:t>
            </a:r>
            <a:r>
              <a:rPr lang="en-US" dirty="0" smtClean="0"/>
              <a:t> </a:t>
            </a:r>
          </a:p>
          <a:p>
            <a:pPr algn="just"/>
            <a:r>
              <a:rPr lang="en-US" b="1" dirty="0" smtClean="0">
                <a:solidFill>
                  <a:srgbClr val="FF0000"/>
                </a:solidFill>
              </a:rPr>
              <a:t>Amazon </a:t>
            </a:r>
            <a:r>
              <a:rPr lang="en-US" b="1" dirty="0" err="1" smtClean="0">
                <a:solidFill>
                  <a:srgbClr val="FF0000"/>
                </a:solidFill>
              </a:rPr>
              <a:t>CloudWatch</a:t>
            </a:r>
            <a:r>
              <a:rPr lang="en-US" dirty="0" smtClean="0"/>
              <a:t> is a service that provides a comprehensive set of statistics that help developers understand and optimize the behavior of their application hosted on AWS. </a:t>
            </a:r>
          </a:p>
          <a:p>
            <a:pPr algn="just"/>
            <a:r>
              <a:rPr lang="en-US" dirty="0" err="1" smtClean="0"/>
              <a:t>CloudWatch</a:t>
            </a:r>
            <a:r>
              <a:rPr lang="en-US" dirty="0" smtClean="0"/>
              <a:t> collects information from several other AWS services: EC2, S3, </a:t>
            </a:r>
            <a:r>
              <a:rPr lang="en-US" dirty="0" err="1" smtClean="0"/>
              <a:t>SimpleDB</a:t>
            </a:r>
            <a:r>
              <a:rPr lang="en-US" dirty="0" smtClean="0"/>
              <a:t>, </a:t>
            </a:r>
            <a:r>
              <a:rPr lang="en-US" dirty="0" err="1" smtClean="0"/>
              <a:t>CloudFront</a:t>
            </a:r>
            <a:r>
              <a:rPr lang="en-US" dirty="0" smtClean="0"/>
              <a:t>, and others. </a:t>
            </a:r>
          </a:p>
          <a:p>
            <a:pPr algn="just"/>
            <a:r>
              <a:rPr lang="en-US" dirty="0" smtClean="0"/>
              <a:t>Using </a:t>
            </a:r>
            <a:r>
              <a:rPr lang="en-US" dirty="0" err="1" smtClean="0"/>
              <a:t>CloudWatch</a:t>
            </a:r>
            <a:r>
              <a:rPr lang="en-US" dirty="0" smtClean="0"/>
              <a:t>, developers can see a detailed breakdown of their usage of the service they are renting on AWS and can devise more efficient and cost-saving applications. </a:t>
            </a:r>
          </a:p>
          <a:p>
            <a:pPr algn="just"/>
            <a:r>
              <a:rPr lang="en-US" dirty="0" smtClean="0"/>
              <a:t>Earlier services of </a:t>
            </a:r>
            <a:r>
              <a:rPr lang="en-US" dirty="0" err="1" smtClean="0"/>
              <a:t>CloudWatch</a:t>
            </a:r>
            <a:r>
              <a:rPr lang="en-US" dirty="0" smtClean="0"/>
              <a:t> were offered only through subscription, but now it is made available for free to all the AWS users.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Amazon FPS infrastructure </a:t>
            </a:r>
            <a:r>
              <a:rPr lang="en-US" dirty="0" smtClean="0"/>
              <a:t>allows AWS users to leverage Amazon’s billing infrastructure to sell goods and services to other AWS users. </a:t>
            </a:r>
          </a:p>
          <a:p>
            <a:pPr algn="just"/>
            <a:r>
              <a:rPr lang="en-US" dirty="0" smtClean="0"/>
              <a:t>Using Amazon FPS, developers do not have to set up alternative payment methods, and they can charge users via a billing service. </a:t>
            </a:r>
          </a:p>
          <a:p>
            <a:pPr algn="just"/>
            <a:r>
              <a:rPr lang="en-US" smtClean="0"/>
              <a:t>The </a:t>
            </a:r>
            <a:r>
              <a:rPr lang="en-US" dirty="0" smtClean="0"/>
              <a:t>payment models available through FPS </a:t>
            </a:r>
            <a:r>
              <a:rPr lang="en-US" smtClean="0"/>
              <a:t>include one time </a:t>
            </a:r>
            <a:r>
              <a:rPr lang="en-US" dirty="0" smtClean="0"/>
              <a:t>payments and delayed and periodic payments, required by subscriptions and usage-based services, transactions, and aggregate multiple payments.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572164"/>
          </a:xfrm>
        </p:spPr>
        <p:txBody>
          <a:bodyPr/>
          <a:lstStyle/>
          <a:p>
            <a:pPr algn="just"/>
            <a:r>
              <a:rPr lang="en-US" dirty="0" smtClean="0"/>
              <a:t>Google </a:t>
            </a:r>
            <a:r>
              <a:rPr lang="en-US" dirty="0" err="1" smtClean="0"/>
              <a:t>AppEngine</a:t>
            </a:r>
            <a:r>
              <a:rPr lang="en-US" dirty="0" smtClean="0"/>
              <a:t> is a </a:t>
            </a:r>
            <a:r>
              <a:rPr lang="en-US" dirty="0" err="1" smtClean="0"/>
              <a:t>PaaS</a:t>
            </a:r>
            <a:r>
              <a:rPr lang="en-US" dirty="0" smtClean="0"/>
              <a:t> implementation that provides services for developing and hosting scalable Web applications. </a:t>
            </a:r>
          </a:p>
          <a:p>
            <a:pPr algn="just"/>
            <a:r>
              <a:rPr lang="en-US" dirty="0" err="1" smtClean="0"/>
              <a:t>AppEngine</a:t>
            </a:r>
            <a:r>
              <a:rPr lang="en-US" dirty="0" smtClean="0"/>
              <a:t> is essentially a distributed and scalable runtime environment that leverages Google’s distributed infrastructure to scale out applications facing a large number of requests by allocating more computing resources to them and balancing the load among them. </a:t>
            </a:r>
          </a:p>
          <a:p>
            <a:pPr algn="just"/>
            <a:r>
              <a:rPr lang="en-US" dirty="0" smtClean="0"/>
              <a:t>The runtime is completed by a collection of services that allow developers to design and implement applications that naturally scale on </a:t>
            </a:r>
            <a:r>
              <a:rPr lang="en-US" dirty="0" err="1" smtClean="0"/>
              <a:t>AppEngine</a:t>
            </a:r>
            <a:r>
              <a:rPr lang="en-US" dirty="0" smtClean="0"/>
              <a:t>.</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36</a:t>
            </a:fld>
            <a:endParaRPr lang="en-US"/>
          </a:p>
        </p:txBody>
      </p:sp>
      <p:sp>
        <p:nvSpPr>
          <p:cNvPr id="5" name="Title 4"/>
          <p:cNvSpPr>
            <a:spLocks noGrp="1"/>
          </p:cNvSpPr>
          <p:nvPr>
            <p:ph type="title"/>
          </p:nvPr>
        </p:nvSpPr>
        <p:spPr>
          <a:xfrm>
            <a:off x="428596" y="-142900"/>
            <a:ext cx="8229600" cy="1143000"/>
          </a:xfrm>
        </p:spPr>
        <p:txBody>
          <a:bodyPr/>
          <a:lstStyle/>
          <a:p>
            <a:pPr algn="ctr"/>
            <a:r>
              <a:rPr lang="en-US" dirty="0" smtClean="0">
                <a:solidFill>
                  <a:srgbClr val="FF0000"/>
                </a:solidFill>
              </a:rPr>
              <a:t>Google </a:t>
            </a:r>
            <a:r>
              <a:rPr lang="en-US" dirty="0" err="1" smtClean="0">
                <a:solidFill>
                  <a:srgbClr val="FF0000"/>
                </a:solidFill>
              </a:rPr>
              <a:t>AppEngine</a:t>
            </a:r>
            <a:endParaRPr lang="en-US"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r>
              <a:rPr lang="en-US" b="1" dirty="0" smtClean="0">
                <a:solidFill>
                  <a:srgbClr val="FF0000"/>
                </a:solidFill>
              </a:rPr>
              <a:t>ARCHITECTURE AND CORE CONCEPTS:</a:t>
            </a:r>
            <a:r>
              <a:rPr lang="en-US" dirty="0" smtClean="0"/>
              <a:t> </a:t>
            </a:r>
          </a:p>
          <a:p>
            <a:pPr algn="just"/>
            <a:r>
              <a:rPr lang="en-US" dirty="0" smtClean="0"/>
              <a:t>The platform is logically divided into four major components: </a:t>
            </a:r>
          </a:p>
          <a:p>
            <a:pPr algn="just"/>
            <a:r>
              <a:rPr lang="en-US" dirty="0" smtClean="0">
                <a:solidFill>
                  <a:srgbClr val="FF0000"/>
                </a:solidFill>
              </a:rPr>
              <a:t>Infrastructure, </a:t>
            </a:r>
          </a:p>
          <a:p>
            <a:pPr algn="just"/>
            <a:r>
              <a:rPr lang="en-US" dirty="0" smtClean="0">
                <a:solidFill>
                  <a:srgbClr val="FF0000"/>
                </a:solidFill>
              </a:rPr>
              <a:t>Runtime environment,  </a:t>
            </a:r>
          </a:p>
          <a:p>
            <a:pPr algn="just"/>
            <a:r>
              <a:rPr lang="en-US" dirty="0" smtClean="0">
                <a:solidFill>
                  <a:srgbClr val="FF0000"/>
                </a:solidFill>
              </a:rPr>
              <a:t>Underlying storage, and </a:t>
            </a:r>
          </a:p>
          <a:p>
            <a:pPr algn="just"/>
            <a:r>
              <a:rPr lang="en-US" dirty="0" smtClean="0">
                <a:solidFill>
                  <a:srgbClr val="FF0000"/>
                </a:solidFill>
              </a:rPr>
              <a:t>Set of scalable services that can be used to develop applications.</a:t>
            </a:r>
            <a:endParaRPr lang="en-US"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Infrastructure:</a:t>
            </a:r>
            <a:r>
              <a:rPr lang="en-US" dirty="0" smtClean="0"/>
              <a:t> </a:t>
            </a:r>
            <a:r>
              <a:rPr lang="en-US" dirty="0" err="1" smtClean="0"/>
              <a:t>AppEngine</a:t>
            </a:r>
            <a:r>
              <a:rPr lang="en-US" dirty="0" smtClean="0"/>
              <a:t> hosts Web applications, and its primary function is to serve users requests efficiently. </a:t>
            </a:r>
          </a:p>
          <a:p>
            <a:pPr algn="just"/>
            <a:r>
              <a:rPr lang="en-US" dirty="0" err="1" smtClean="0"/>
              <a:t>AppEngine’s</a:t>
            </a:r>
            <a:r>
              <a:rPr lang="en-US" dirty="0" smtClean="0"/>
              <a:t> infrastructure takes advantage of many servers available within Google datacenters. </a:t>
            </a:r>
          </a:p>
          <a:p>
            <a:pPr algn="just"/>
            <a:r>
              <a:rPr lang="en-US" dirty="0" smtClean="0"/>
              <a:t>For each HTTP request, </a:t>
            </a:r>
            <a:r>
              <a:rPr lang="en-US" dirty="0" err="1" smtClean="0"/>
              <a:t>AppEngine</a:t>
            </a:r>
            <a:r>
              <a:rPr lang="en-US" dirty="0" smtClean="0"/>
              <a:t> locates the servers hosting the application that processes the request, evaluates their load, and, if necessary, allocates additional resources (i.e., servers) or redirects the request to an existing server. </a:t>
            </a:r>
          </a:p>
          <a:p>
            <a:pPr algn="just"/>
            <a:r>
              <a:rPr lang="en-US" dirty="0" smtClean="0"/>
              <a:t>The infrastructure is also responsible for monitoring application performance and collecting statistics on which the billing is calculated.</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rgbClr val="FF0000"/>
                </a:solidFill>
              </a:rPr>
              <a:t>Fig: Google </a:t>
            </a:r>
            <a:r>
              <a:rPr lang="en-US" b="1" dirty="0" err="1" smtClean="0">
                <a:solidFill>
                  <a:srgbClr val="FF0000"/>
                </a:solidFill>
              </a:rPr>
              <a:t>AppEngine</a:t>
            </a:r>
            <a:r>
              <a:rPr lang="en-US" b="1" dirty="0" smtClean="0">
                <a:solidFill>
                  <a:srgbClr val="FF0000"/>
                </a:solidFill>
              </a:rPr>
              <a:t> Platform Architecture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39</a:t>
            </a:fld>
            <a:endParaRPr lang="en-US"/>
          </a:p>
        </p:txBody>
      </p:sp>
      <p:pic>
        <p:nvPicPr>
          <p:cNvPr id="1026" name="Picture 2"/>
          <p:cNvPicPr>
            <a:picLocks noChangeAspect="1" noChangeArrowheads="1"/>
          </p:cNvPicPr>
          <p:nvPr/>
        </p:nvPicPr>
        <p:blipFill>
          <a:blip r:embed="rId2"/>
          <a:srcRect l="15373" t="17578" r="6112" b="16015"/>
          <a:stretch>
            <a:fillRect/>
          </a:stretch>
        </p:blipFill>
        <p:spPr bwMode="auto">
          <a:xfrm>
            <a:off x="214282" y="571480"/>
            <a:ext cx="8786874"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endParaRPr lang="en-IN" sz="2800" dirty="0" smtClean="0"/>
          </a:p>
          <a:p>
            <a:pPr algn="just"/>
            <a:endParaRPr lang="en-IN" sz="2800" dirty="0" smtClean="0"/>
          </a:p>
          <a:p>
            <a:pPr algn="just"/>
            <a:r>
              <a:rPr lang="en-US" b="1" dirty="0" smtClean="0">
                <a:solidFill>
                  <a:srgbClr val="FF0000"/>
                </a:solidFill>
              </a:rPr>
              <a:t>Amazon web services: </a:t>
            </a:r>
            <a:r>
              <a:rPr lang="en-US" dirty="0" smtClean="0"/>
              <a:t>Amazon Web Services (AWS) is a platform that allows the development of flexible applications by providing solutions for elastic infrastructure scalability, messaging, and data storage.</a:t>
            </a:r>
            <a:r>
              <a:rPr lang="en-US" b="1" dirty="0" smtClean="0">
                <a:solidFill>
                  <a:srgbClr val="FF0000"/>
                </a:solidFill>
              </a:rPr>
              <a:t> </a:t>
            </a:r>
          </a:p>
          <a:p>
            <a:pPr algn="just"/>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a:t>
            </a:fld>
            <a:endParaRPr lang="en-US"/>
          </a:p>
        </p:txBody>
      </p:sp>
      <p:sp>
        <p:nvSpPr>
          <p:cNvPr id="5" name="Title 2"/>
          <p:cNvSpPr>
            <a:spLocks noGrp="1"/>
          </p:cNvSpPr>
          <p:nvPr>
            <p:ph type="title"/>
          </p:nvPr>
        </p:nvSpPr>
        <p:spPr>
          <a:xfrm>
            <a:off x="457200" y="274638"/>
            <a:ext cx="8229600" cy="1143000"/>
          </a:xfrm>
        </p:spPr>
        <p:txBody>
          <a:bodyPr/>
          <a:lstStyle/>
          <a:p>
            <a:pPr algn="ctr"/>
            <a:r>
              <a:rPr lang="en-IN" sz="4400" dirty="0" smtClean="0">
                <a:solidFill>
                  <a:srgbClr val="FF0000"/>
                </a:solidFill>
              </a:rPr>
              <a:t>CLOUD PLATFORMS IN INDUSTRY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Runtime Environment : </a:t>
            </a:r>
            <a:r>
              <a:rPr lang="en-US" dirty="0" smtClean="0"/>
              <a:t>It represents the execution context of applications hosted on </a:t>
            </a:r>
            <a:r>
              <a:rPr lang="en-US" dirty="0" err="1" smtClean="0"/>
              <a:t>AppEngine</a:t>
            </a:r>
            <a:r>
              <a:rPr lang="en-US" dirty="0" smtClean="0"/>
              <a:t>. </a:t>
            </a:r>
          </a:p>
          <a:p>
            <a:pPr algn="just"/>
            <a:r>
              <a:rPr lang="en-US" dirty="0" smtClean="0"/>
              <a:t>The runtime comes into existence when the request handler starts executing and terminates once the handler has completed. </a:t>
            </a:r>
          </a:p>
          <a:p>
            <a:pPr algn="just"/>
            <a:r>
              <a:rPr lang="en-US" b="1" dirty="0" smtClean="0">
                <a:solidFill>
                  <a:srgbClr val="FF0000"/>
                </a:solidFill>
              </a:rPr>
              <a:t>Sandboxing:</a:t>
            </a:r>
            <a:r>
              <a:rPr lang="en-US" dirty="0" smtClean="0"/>
              <a:t> One of the major responsibilities of the runtime environment is to provide the application environment with an isolated and protected context in which it can execute without causing a threat to the server and without being influenced by other applications. </a:t>
            </a:r>
          </a:p>
          <a:p>
            <a:pPr algn="just"/>
            <a:r>
              <a:rPr lang="en-US" dirty="0" err="1" smtClean="0"/>
              <a:t>AppEngine</a:t>
            </a:r>
            <a:r>
              <a:rPr lang="en-US" dirty="0" smtClean="0"/>
              <a:t> supports applications that are developed only with managed or interpreted languages, which by design require a runtime for translating their code into executable instructions. </a:t>
            </a:r>
          </a:p>
          <a:p>
            <a:pPr algn="just"/>
            <a:r>
              <a:rPr lang="en-US" dirty="0" smtClean="0"/>
              <a:t>If an application tries to perform any operation that is considered potentially harmful, an exception is thrown and     	   the execution is interrupted.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dirty="0" smtClean="0"/>
              <a:t>Supported runtimes Currently, it is possible to develop </a:t>
            </a:r>
            <a:r>
              <a:rPr lang="en-US" dirty="0" err="1" smtClean="0"/>
              <a:t>AppEngine</a:t>
            </a:r>
            <a:r>
              <a:rPr lang="en-US" dirty="0" smtClean="0"/>
              <a:t> applications using three different languages and related technologies: Java, Python, and Go.</a:t>
            </a:r>
          </a:p>
          <a:p>
            <a:pPr algn="just"/>
            <a:r>
              <a:rPr lang="en-US" b="1" dirty="0" smtClean="0">
                <a:solidFill>
                  <a:srgbClr val="FF0000"/>
                </a:solidFill>
              </a:rPr>
              <a:t>Storage:</a:t>
            </a:r>
            <a:r>
              <a:rPr lang="en-US" dirty="0" smtClean="0"/>
              <a:t> </a:t>
            </a:r>
            <a:r>
              <a:rPr lang="en-US" dirty="0" err="1" smtClean="0"/>
              <a:t>AppEngine</a:t>
            </a:r>
            <a:r>
              <a:rPr lang="en-US" dirty="0" smtClean="0"/>
              <a:t> provides various types of storage, which operate differently depending on the volatility of the data. </a:t>
            </a:r>
          </a:p>
          <a:p>
            <a:pPr algn="just"/>
            <a:r>
              <a:rPr lang="en-US" dirty="0" smtClean="0"/>
              <a:t>There are three different levels of storage: </a:t>
            </a:r>
          </a:p>
          <a:p>
            <a:pPr algn="just"/>
            <a:r>
              <a:rPr lang="en-US" dirty="0" smtClean="0"/>
              <a:t>In memory-cache, </a:t>
            </a:r>
          </a:p>
          <a:p>
            <a:pPr algn="just"/>
            <a:r>
              <a:rPr lang="en-US" dirty="0" smtClean="0"/>
              <a:t>Storage for </a:t>
            </a:r>
            <a:r>
              <a:rPr lang="en-US" dirty="0" err="1" smtClean="0"/>
              <a:t>semistructured</a:t>
            </a:r>
            <a:r>
              <a:rPr lang="en-US" dirty="0" smtClean="0"/>
              <a:t> data, and </a:t>
            </a:r>
          </a:p>
          <a:p>
            <a:pPr algn="just"/>
            <a:r>
              <a:rPr lang="en-US" dirty="0" smtClean="0"/>
              <a:t>Long-term storage for static data.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Static File Servers:</a:t>
            </a:r>
            <a:r>
              <a:rPr lang="en-US" dirty="0" smtClean="0"/>
              <a:t> Web applications are composed of dynamic and static data. </a:t>
            </a:r>
          </a:p>
          <a:p>
            <a:pPr algn="just"/>
            <a:r>
              <a:rPr lang="en-US" dirty="0" smtClean="0"/>
              <a:t>Dynamic data are a result of the logic of the application and the interaction with the user. </a:t>
            </a:r>
          </a:p>
          <a:p>
            <a:pPr algn="just"/>
            <a:r>
              <a:rPr lang="en-US" dirty="0" smtClean="0"/>
              <a:t>Static data often are mostly constituted of the components that define the graphical layout of the application (CSS files, plain HTML files, JavaScript files, images, icons, and sound files) or data files. </a:t>
            </a:r>
          </a:p>
          <a:p>
            <a:pPr algn="just"/>
            <a:r>
              <a:rPr lang="en-US" dirty="0" smtClean="0"/>
              <a:t>These files can be hosted on static file servers, since they are not frequently modified. Such servers are optimized for serving static content, and users can specify how dynamic content should be served when uploading their applications to </a:t>
            </a:r>
            <a:r>
              <a:rPr lang="en-US" dirty="0" err="1" smtClean="0"/>
              <a:t>AppEngine</a:t>
            </a:r>
            <a:r>
              <a:rPr lang="en-US" dirty="0" smtClean="0"/>
              <a:t>.</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dirty="0" smtClean="0"/>
              <a:t>The underlying infrastructure of </a:t>
            </a:r>
            <a:r>
              <a:rPr lang="en-US" dirty="0" err="1" smtClean="0"/>
              <a:t>DataStore</a:t>
            </a:r>
            <a:r>
              <a:rPr lang="en-US" dirty="0" smtClean="0"/>
              <a:t> is based on </a:t>
            </a:r>
            <a:r>
              <a:rPr lang="en-US" dirty="0" err="1" smtClean="0"/>
              <a:t>Bigtable</a:t>
            </a:r>
            <a:r>
              <a:rPr lang="en-US" dirty="0" smtClean="0"/>
              <a:t> , a redundant, distributed, and </a:t>
            </a:r>
            <a:r>
              <a:rPr lang="en-US" dirty="0" err="1" smtClean="0"/>
              <a:t>semistructured</a:t>
            </a:r>
            <a:r>
              <a:rPr lang="en-US" dirty="0" smtClean="0"/>
              <a:t> data store that organizes data in the form of tables. </a:t>
            </a:r>
          </a:p>
          <a:p>
            <a:pPr algn="just"/>
            <a:r>
              <a:rPr lang="en-US" dirty="0" smtClean="0"/>
              <a:t>Developers define their data in terms of entity and properties, and these are persisted and maintained by the service into tables in </a:t>
            </a:r>
            <a:r>
              <a:rPr lang="en-US" dirty="0" err="1" smtClean="0"/>
              <a:t>Bigtable</a:t>
            </a:r>
            <a:r>
              <a:rPr lang="en-US" dirty="0" smtClean="0"/>
              <a:t>. </a:t>
            </a:r>
          </a:p>
          <a:p>
            <a:pPr algn="just"/>
            <a:r>
              <a:rPr lang="en-US" dirty="0" err="1" smtClean="0"/>
              <a:t>DataStore</a:t>
            </a:r>
            <a:r>
              <a:rPr lang="en-US" dirty="0" smtClean="0"/>
              <a:t> also provides facilities for creating indexes on data and to update data within the context of a transaction. </a:t>
            </a:r>
          </a:p>
          <a:p>
            <a:pPr algn="just"/>
            <a:r>
              <a:rPr lang="en-US" dirty="0" smtClean="0"/>
              <a:t>Indexes are used to support and speed up queries.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Application Services: </a:t>
            </a:r>
            <a:r>
              <a:rPr lang="en-US" dirty="0" smtClean="0"/>
              <a:t>Applications hosted on </a:t>
            </a:r>
            <a:r>
              <a:rPr lang="en-US" dirty="0" err="1" smtClean="0"/>
              <a:t>AppEngine</a:t>
            </a:r>
            <a:r>
              <a:rPr lang="en-US" dirty="0" smtClean="0"/>
              <a:t> take the most from the services made available through the runtime environment. </a:t>
            </a:r>
          </a:p>
          <a:p>
            <a:pPr algn="just"/>
            <a:r>
              <a:rPr lang="en-US" dirty="0" smtClean="0"/>
              <a:t>These services simplify most of the common operations that are performed in Web applications: </a:t>
            </a:r>
          </a:p>
          <a:p>
            <a:pPr algn="just"/>
            <a:r>
              <a:rPr lang="en-US" dirty="0" smtClean="0"/>
              <a:t>Access to data, </a:t>
            </a:r>
          </a:p>
          <a:p>
            <a:pPr algn="just"/>
            <a:r>
              <a:rPr lang="en-US" dirty="0" smtClean="0"/>
              <a:t>Account management, </a:t>
            </a:r>
          </a:p>
          <a:p>
            <a:pPr algn="just"/>
            <a:r>
              <a:rPr lang="en-US" dirty="0" smtClean="0"/>
              <a:t>Integration of external resources, </a:t>
            </a:r>
          </a:p>
          <a:p>
            <a:pPr algn="just"/>
            <a:r>
              <a:rPr lang="en-US" dirty="0" smtClean="0"/>
              <a:t>Messaging and </a:t>
            </a:r>
          </a:p>
          <a:p>
            <a:pPr algn="just"/>
            <a:r>
              <a:rPr lang="en-US" dirty="0" smtClean="0"/>
              <a:t>Communication, </a:t>
            </a:r>
          </a:p>
          <a:p>
            <a:pPr algn="just"/>
            <a:r>
              <a:rPr lang="en-US" dirty="0" smtClean="0"/>
              <a:t>Image manipulation, and </a:t>
            </a:r>
          </a:p>
          <a:p>
            <a:pPr algn="just"/>
            <a:r>
              <a:rPr lang="en-US" dirty="0" smtClean="0"/>
              <a:t>Asynchronous computation.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err="1" smtClean="0">
                <a:solidFill>
                  <a:srgbClr val="FF0000"/>
                </a:solidFill>
              </a:rPr>
              <a:t>UrlFetch</a:t>
            </a:r>
            <a:r>
              <a:rPr lang="en-US" b="1" dirty="0" smtClean="0">
                <a:solidFill>
                  <a:srgbClr val="FF0000"/>
                </a:solidFill>
              </a:rPr>
              <a:t>:</a:t>
            </a:r>
            <a:r>
              <a:rPr lang="en-US" dirty="0" smtClean="0"/>
              <a:t> Web 2.0 has introduced the concept of composite Web applications. </a:t>
            </a:r>
          </a:p>
          <a:p>
            <a:pPr algn="just"/>
            <a:r>
              <a:rPr lang="en-US" dirty="0" smtClean="0"/>
              <a:t>Different resources are put together and organized as meshes within a single Web page. </a:t>
            </a:r>
          </a:p>
          <a:p>
            <a:pPr algn="just"/>
            <a:r>
              <a:rPr lang="en-US" dirty="0" smtClean="0"/>
              <a:t>Meshes are fragments of HTML generated in different ways. </a:t>
            </a:r>
          </a:p>
          <a:p>
            <a:pPr algn="just"/>
            <a:r>
              <a:rPr lang="en-US" dirty="0" smtClean="0"/>
              <a:t>They can be directly obtained from a remote server or rendered from an XML document retrieved from a Web service, or they can be rendered by the browser. </a:t>
            </a:r>
          </a:p>
          <a:p>
            <a:pPr algn="just"/>
            <a:r>
              <a:rPr lang="en-US" dirty="0" smtClean="0"/>
              <a:t>It provide developers with the capability of retrieving a remote resource through HTTP/HTTPS by means of the </a:t>
            </a:r>
            <a:r>
              <a:rPr lang="en-US" dirty="0" err="1" smtClean="0"/>
              <a:t>UrlFetch</a:t>
            </a:r>
            <a:r>
              <a:rPr lang="en-US" dirty="0" smtClean="0"/>
              <a:t> service. </a:t>
            </a:r>
          </a:p>
          <a:p>
            <a:pPr algn="just"/>
            <a:r>
              <a:rPr lang="en-US" dirty="0" smtClean="0"/>
              <a:t>One of the interesting features of </a:t>
            </a:r>
            <a:r>
              <a:rPr lang="en-US" dirty="0" err="1" smtClean="0"/>
              <a:t>UrlFetch</a:t>
            </a:r>
            <a:r>
              <a:rPr lang="en-US" dirty="0" smtClean="0"/>
              <a:t> is the ability to set deadlines for requests so that they can be completed (or aborted) within a given time.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err="1" smtClean="0">
                <a:solidFill>
                  <a:srgbClr val="FF0000"/>
                </a:solidFill>
              </a:rPr>
              <a:t>MemCache</a:t>
            </a:r>
            <a:r>
              <a:rPr lang="en-US" b="1" dirty="0" smtClean="0">
                <a:solidFill>
                  <a:srgbClr val="FF0000"/>
                </a:solidFill>
              </a:rPr>
              <a:t>:</a:t>
            </a:r>
            <a:r>
              <a:rPr lang="en-US" dirty="0" smtClean="0"/>
              <a:t> </a:t>
            </a:r>
            <a:r>
              <a:rPr lang="en-US" dirty="0" err="1" smtClean="0"/>
              <a:t>AppEngine</a:t>
            </a:r>
            <a:r>
              <a:rPr lang="en-US" dirty="0" smtClean="0"/>
              <a:t> provides caching services by means of </a:t>
            </a:r>
            <a:r>
              <a:rPr lang="en-US" dirty="0" err="1" smtClean="0"/>
              <a:t>MemCache</a:t>
            </a:r>
            <a:r>
              <a:rPr lang="en-US" dirty="0" smtClean="0"/>
              <a:t>. </a:t>
            </a:r>
          </a:p>
          <a:p>
            <a:pPr algn="just"/>
            <a:r>
              <a:rPr lang="en-US" dirty="0" smtClean="0"/>
              <a:t>This is a distributed in-memory cache that is optimized for fast access and provides developers with a volatile store for the objects that are frequently accessed. </a:t>
            </a:r>
          </a:p>
          <a:p>
            <a:pPr algn="just"/>
            <a:r>
              <a:rPr lang="en-US" dirty="0" smtClean="0"/>
              <a:t>The caching algorithm implemented by </a:t>
            </a:r>
            <a:r>
              <a:rPr lang="en-US" dirty="0" err="1" smtClean="0"/>
              <a:t>MemCache</a:t>
            </a:r>
            <a:r>
              <a:rPr lang="en-US" dirty="0" smtClean="0"/>
              <a:t> will automatically remove the objects that are rarely accessed. </a:t>
            </a:r>
          </a:p>
          <a:p>
            <a:pPr algn="just"/>
            <a:r>
              <a:rPr lang="en-US" dirty="0" smtClean="0"/>
              <a:t>The use of </a:t>
            </a:r>
            <a:r>
              <a:rPr lang="en-US" dirty="0" err="1" smtClean="0"/>
              <a:t>MemCache</a:t>
            </a:r>
            <a:r>
              <a:rPr lang="en-US" dirty="0" smtClean="0"/>
              <a:t> can significantly reduce the access time to data; developers can structure their applications so that each object is first looked up into </a:t>
            </a:r>
            <a:r>
              <a:rPr lang="en-US" dirty="0" err="1" smtClean="0"/>
              <a:t>MemCache</a:t>
            </a:r>
            <a:r>
              <a:rPr lang="en-US" dirty="0" smtClean="0"/>
              <a:t> and if there is a miss, it will be retrieved from </a:t>
            </a:r>
            <a:r>
              <a:rPr lang="en-US" dirty="0" err="1" smtClean="0"/>
              <a:t>DataStore</a:t>
            </a:r>
            <a:r>
              <a:rPr lang="en-US" dirty="0" smtClean="0"/>
              <a:t> and put into the cache for future lookups.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Mail And Instant Messaging: </a:t>
            </a:r>
            <a:r>
              <a:rPr lang="en-US" dirty="0" smtClean="0"/>
              <a:t>Communication is another important aspect of Web applications. </a:t>
            </a:r>
          </a:p>
          <a:p>
            <a:pPr algn="just"/>
            <a:r>
              <a:rPr lang="en-US" dirty="0" err="1" smtClean="0"/>
              <a:t>AppEngine</a:t>
            </a:r>
            <a:r>
              <a:rPr lang="en-US" dirty="0" smtClean="0"/>
              <a:t> provides developers with the ability to send and receive mails through Mail. </a:t>
            </a:r>
          </a:p>
          <a:p>
            <a:pPr algn="just"/>
            <a:r>
              <a:rPr lang="en-US" dirty="0" smtClean="0"/>
              <a:t>The service allows sending email on behalf of the application to specific user accounts. </a:t>
            </a:r>
          </a:p>
          <a:p>
            <a:pPr algn="just"/>
            <a:r>
              <a:rPr lang="en-US" dirty="0" smtClean="0"/>
              <a:t>It is also possible to include several types of attachments and to target multiple recipients. </a:t>
            </a:r>
          </a:p>
          <a:p>
            <a:pPr algn="just"/>
            <a:r>
              <a:rPr lang="en-US" dirty="0" err="1" smtClean="0"/>
              <a:t>AppEngine</a:t>
            </a:r>
            <a:r>
              <a:rPr lang="en-US" dirty="0" smtClean="0"/>
              <a:t> provides also another way to communicate with the external world: the Extensible Messaging and Presence Protocol (XMPP). </a:t>
            </a:r>
          </a:p>
          <a:p>
            <a:pPr algn="just"/>
            <a:r>
              <a:rPr lang="en-US" dirty="0" smtClean="0"/>
              <a:t>Any chat service that supports XMPP, such as Google Talk, can send and receive chat messages to and from   	the Web application.</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Account Management: </a:t>
            </a:r>
            <a:r>
              <a:rPr lang="en-US" dirty="0" smtClean="0"/>
              <a:t>Web applications often keep various data that customize their interaction with users. </a:t>
            </a:r>
          </a:p>
          <a:p>
            <a:pPr algn="just"/>
            <a:r>
              <a:rPr lang="en-US" dirty="0" smtClean="0"/>
              <a:t>These data normally go under the user profile and are attached to an account. </a:t>
            </a:r>
          </a:p>
          <a:p>
            <a:pPr algn="just"/>
            <a:r>
              <a:rPr lang="en-US" dirty="0" err="1" smtClean="0"/>
              <a:t>AppEngine</a:t>
            </a:r>
            <a:r>
              <a:rPr lang="en-US" dirty="0" smtClean="0"/>
              <a:t> simplifies account management by allowing developers to leverage Google account management by means of Google Accounts. </a:t>
            </a:r>
          </a:p>
          <a:p>
            <a:pPr algn="just"/>
            <a:r>
              <a:rPr lang="en-US" dirty="0" smtClean="0"/>
              <a:t>The integration with the service also allows Web applications to offload the implementation of authentication capabilities to Google’s authentication system. </a:t>
            </a:r>
          </a:p>
          <a:p>
            <a:pPr algn="just"/>
            <a:r>
              <a:rPr lang="en-US" dirty="0" smtClean="0"/>
              <a:t>Using Google Accounts, Web applications can conveniently store profile settings, attach them to a given Google account, and quickly retrieve them once the user authenticates.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Image Manipulation:</a:t>
            </a:r>
            <a:r>
              <a:rPr lang="en-US" b="1" dirty="0" smtClean="0"/>
              <a:t> </a:t>
            </a:r>
            <a:r>
              <a:rPr lang="en-US" dirty="0" smtClean="0"/>
              <a:t>Web applications render pages with graphics. </a:t>
            </a:r>
          </a:p>
          <a:p>
            <a:pPr algn="just"/>
            <a:r>
              <a:rPr lang="en-US" dirty="0" err="1" smtClean="0"/>
              <a:t>AppEngine</a:t>
            </a:r>
            <a:r>
              <a:rPr lang="en-US" dirty="0" smtClean="0"/>
              <a:t> allows applications to perform image resizing, rotation, mirroring, and enhancement by means of Image Manipulation, a service that is also used in other Google products. </a:t>
            </a:r>
            <a:endParaRPr lang="en-US" smtClean="0"/>
          </a:p>
          <a:p>
            <a:pPr algn="just"/>
            <a:r>
              <a:rPr lang="en-US" smtClean="0"/>
              <a:t>Image </a:t>
            </a:r>
            <a:r>
              <a:rPr lang="en-US" dirty="0" smtClean="0"/>
              <a:t>Manipulation is mostly designed for lightweight image processing and is optimized for speed.</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a:t>
            </a:fld>
            <a:endParaRPr lang="en-US"/>
          </a:p>
        </p:txBody>
      </p:sp>
      <p:pic>
        <p:nvPicPr>
          <p:cNvPr id="1026" name="Picture 2"/>
          <p:cNvPicPr>
            <a:picLocks noChangeAspect="1" noChangeArrowheads="1"/>
          </p:cNvPicPr>
          <p:nvPr/>
        </p:nvPicPr>
        <p:blipFill>
          <a:blip r:embed="rId2"/>
          <a:srcRect l="13726" t="10742" r="13799" b="10156"/>
          <a:stretch>
            <a:fillRect/>
          </a:stretch>
        </p:blipFill>
        <p:spPr bwMode="auto">
          <a:xfrm>
            <a:off x="71406" y="214290"/>
            <a:ext cx="900118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Compute Services:</a:t>
            </a:r>
            <a:r>
              <a:rPr lang="en-US" dirty="0" smtClean="0"/>
              <a:t> Web applications are mostly designed to interface applications with users by means of a ubiquitous channel, that is, the Web. </a:t>
            </a:r>
          </a:p>
          <a:p>
            <a:pPr algn="just"/>
            <a:r>
              <a:rPr lang="en-US" dirty="0" smtClean="0"/>
              <a:t>Users navigate the Web pages and get instantaneous feedback in response to their actions. </a:t>
            </a:r>
          </a:p>
          <a:p>
            <a:pPr algn="just"/>
            <a:r>
              <a:rPr lang="en-US" dirty="0" smtClean="0"/>
              <a:t>This feedback is often the result of some computation happening on the Web application, which implements the intended logic to serve the user request.</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Task Queues:</a:t>
            </a:r>
            <a:r>
              <a:rPr lang="en-US" dirty="0" smtClean="0"/>
              <a:t> It allow applications to submit a task for a later execution. </a:t>
            </a:r>
          </a:p>
          <a:p>
            <a:pPr algn="just"/>
            <a:r>
              <a:rPr lang="en-US" dirty="0" smtClean="0"/>
              <a:t>This service is particularly useful for long computations that cannot be completed within the maximum response time of a request handler. </a:t>
            </a:r>
          </a:p>
          <a:p>
            <a:pPr algn="just"/>
            <a:r>
              <a:rPr lang="en-US" dirty="0" smtClean="0"/>
              <a:t>The service allows users to have up to 10 queues that can execute tasks at a configurable rate. </a:t>
            </a:r>
          </a:p>
          <a:p>
            <a:pPr algn="just"/>
            <a:r>
              <a:rPr lang="en-US" dirty="0" smtClean="0"/>
              <a:t>A task is defined by a Web request to a given URL, and the queue invokes the request handler by passing the payload as part of the Web request to the handler. </a:t>
            </a:r>
          </a:p>
          <a:p>
            <a:pPr algn="just"/>
            <a:r>
              <a:rPr lang="en-US" dirty="0" smtClean="0"/>
              <a:t>It is the responsibility of the request handler to perform the “task execution,” which is seen from the queue as a simple Web request. </a:t>
            </a:r>
          </a:p>
          <a:p>
            <a:pPr algn="just"/>
            <a:r>
              <a:rPr lang="en-US" dirty="0" smtClean="0"/>
              <a:t>The queue is designed to </a:t>
            </a:r>
            <a:r>
              <a:rPr lang="en-US" dirty="0" err="1" smtClean="0"/>
              <a:t>reexecute</a:t>
            </a:r>
            <a:r>
              <a:rPr lang="en-US" dirty="0" smtClean="0"/>
              <a:t> the task in case of failure in order to avoid transient failures preventing the 		task from a successful completion.</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err="1" smtClean="0">
                <a:solidFill>
                  <a:srgbClr val="FF0000"/>
                </a:solidFill>
              </a:rPr>
              <a:t>Cron</a:t>
            </a:r>
            <a:r>
              <a:rPr lang="en-US" b="1" dirty="0" smtClean="0">
                <a:solidFill>
                  <a:srgbClr val="FF0000"/>
                </a:solidFill>
              </a:rPr>
              <a:t> Jobs: </a:t>
            </a:r>
            <a:r>
              <a:rPr lang="en-US" dirty="0" smtClean="0"/>
              <a:t>It is possible to schedule the required operation at the desired time by using the </a:t>
            </a:r>
            <a:r>
              <a:rPr lang="en-US" dirty="0" err="1" smtClean="0"/>
              <a:t>Cron</a:t>
            </a:r>
            <a:r>
              <a:rPr lang="en-US" dirty="0" smtClean="0"/>
              <a:t> Jobs service. </a:t>
            </a:r>
          </a:p>
          <a:p>
            <a:pPr algn="just"/>
            <a:r>
              <a:rPr lang="en-US" dirty="0" smtClean="0"/>
              <a:t>This service operates similarly to Task Queues but invokes the request handler specified in the task at a given time and does not </a:t>
            </a:r>
            <a:r>
              <a:rPr lang="en-US" dirty="0" err="1" smtClean="0"/>
              <a:t>reexecute</a:t>
            </a:r>
            <a:r>
              <a:rPr lang="en-US" dirty="0" smtClean="0"/>
              <a:t> the task in case of failure. </a:t>
            </a:r>
          </a:p>
          <a:p>
            <a:pPr algn="just"/>
            <a:r>
              <a:rPr lang="en-US" dirty="0" smtClean="0"/>
              <a:t>This behavior can be useful to implement maintenance operations or send periodic notifications.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Application Life Cycle </a:t>
            </a:r>
            <a:r>
              <a:rPr lang="en-US" dirty="0" err="1" smtClean="0"/>
              <a:t>AppEngine</a:t>
            </a:r>
            <a:r>
              <a:rPr lang="en-US" dirty="0" smtClean="0"/>
              <a:t> provides support for almost all the phases characterizing the life cycle of an application: </a:t>
            </a:r>
            <a:r>
              <a:rPr lang="en-US" b="1" dirty="0" smtClean="0">
                <a:solidFill>
                  <a:srgbClr val="FF0000"/>
                </a:solidFill>
              </a:rPr>
              <a:t>testing and development, deployment, and monitoring. </a:t>
            </a:r>
          </a:p>
          <a:p>
            <a:pPr algn="just"/>
            <a:r>
              <a:rPr lang="en-US" dirty="0" smtClean="0"/>
              <a:t>The SDKs released by Google provide developers with most of the functionalities required by these tasks. </a:t>
            </a:r>
          </a:p>
          <a:p>
            <a:pPr algn="just"/>
            <a:r>
              <a:rPr lang="en-US" dirty="0" smtClean="0"/>
              <a:t>Currently there are two SDKs available for development: </a:t>
            </a:r>
            <a:r>
              <a:rPr lang="en-US" b="1" dirty="0" smtClean="0">
                <a:solidFill>
                  <a:srgbClr val="FF0000"/>
                </a:solidFill>
              </a:rPr>
              <a:t>Java SDK and Python SDK. </a:t>
            </a:r>
          </a:p>
          <a:p>
            <a:pPr algn="just"/>
            <a:r>
              <a:rPr lang="en-US" b="1" dirty="0" smtClean="0">
                <a:solidFill>
                  <a:srgbClr val="FF0000"/>
                </a:solidFill>
              </a:rPr>
              <a:t>Application Development and Testing:</a:t>
            </a:r>
            <a:r>
              <a:rPr lang="en-US" dirty="0" smtClean="0"/>
              <a:t> Developers can start building their Web applications on a local development server. </a:t>
            </a:r>
          </a:p>
          <a:p>
            <a:pPr algn="just"/>
            <a:r>
              <a:rPr lang="en-US" dirty="0" smtClean="0"/>
              <a:t>This is a self contained environment that helps developers tune applications without uploading them to </a:t>
            </a:r>
            <a:r>
              <a:rPr lang="en-US" dirty="0" err="1" smtClean="0"/>
              <a:t>AppEngine</a:t>
            </a:r>
            <a:r>
              <a:rPr lang="en-US" dirty="0" smtClean="0"/>
              <a:t>. </a:t>
            </a:r>
          </a:p>
          <a:p>
            <a:pPr algn="just"/>
            <a:r>
              <a:rPr lang="en-US" dirty="0" smtClean="0"/>
              <a:t>The development server simulates the </a:t>
            </a:r>
            <a:r>
              <a:rPr lang="en-US" dirty="0" err="1" smtClean="0"/>
              <a:t>AppEngine</a:t>
            </a:r>
            <a:r>
              <a:rPr lang="en-US" dirty="0" smtClean="0"/>
              <a:t> runtime environment by providing a mock implementation of </a:t>
            </a:r>
            <a:r>
              <a:rPr lang="en-US" dirty="0" err="1" smtClean="0"/>
              <a:t>DataStore</a:t>
            </a:r>
            <a:r>
              <a:rPr lang="en-US" dirty="0" smtClean="0"/>
              <a:t>, </a:t>
            </a:r>
            <a:r>
              <a:rPr lang="en-US" dirty="0" err="1" smtClean="0"/>
              <a:t>MemCache</a:t>
            </a:r>
            <a:r>
              <a:rPr lang="en-US" dirty="0" smtClean="0"/>
              <a:t>, </a:t>
            </a:r>
            <a:r>
              <a:rPr lang="en-US" dirty="0" err="1" smtClean="0"/>
              <a:t>UrlFetch</a:t>
            </a:r>
            <a:r>
              <a:rPr lang="en-US" dirty="0" smtClean="0"/>
              <a:t>, and the other services 			leveraged by Web applications.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357982"/>
          </a:xfrm>
        </p:spPr>
        <p:txBody>
          <a:bodyPr>
            <a:normAutofit fontScale="92500" lnSpcReduction="20000"/>
          </a:bodyPr>
          <a:lstStyle/>
          <a:p>
            <a:pPr algn="just"/>
            <a:r>
              <a:rPr lang="en-US" dirty="0" smtClean="0"/>
              <a:t>Besides hosting Web applications, the development server contains a complete set of monitoring features that are helpful to profile the behavior of applications, especially regarding access to the </a:t>
            </a:r>
            <a:r>
              <a:rPr lang="en-US" dirty="0" err="1" smtClean="0"/>
              <a:t>DataStore</a:t>
            </a:r>
            <a:r>
              <a:rPr lang="en-US" dirty="0" smtClean="0"/>
              <a:t> service and the queries performed against it. </a:t>
            </a:r>
          </a:p>
          <a:p>
            <a:pPr algn="just"/>
            <a:r>
              <a:rPr lang="en-US" dirty="0" err="1" smtClean="0"/>
              <a:t>AppEngine</a:t>
            </a:r>
            <a:r>
              <a:rPr lang="en-US" dirty="0" smtClean="0"/>
              <a:t> builds indexes for each of the queries performed by a given application in order to speed up access to the relevant data. </a:t>
            </a:r>
          </a:p>
          <a:p>
            <a:pPr algn="just"/>
            <a:r>
              <a:rPr lang="en-US" b="1" dirty="0" smtClean="0">
                <a:solidFill>
                  <a:srgbClr val="FF0000"/>
                </a:solidFill>
              </a:rPr>
              <a:t>Java SDK: </a:t>
            </a:r>
            <a:r>
              <a:rPr lang="en-US" dirty="0" smtClean="0"/>
              <a:t>It provides developers with the facility for building applications with the Java 5 and Java 6 runtime environments. </a:t>
            </a:r>
          </a:p>
          <a:p>
            <a:pPr algn="just"/>
            <a:r>
              <a:rPr lang="en-US" dirty="0" smtClean="0"/>
              <a:t>Alternatively, it is possible to develop applications within the Eclipse development environment by using the Google </a:t>
            </a:r>
            <a:r>
              <a:rPr lang="en-US" dirty="0" err="1" smtClean="0"/>
              <a:t>AppEngine</a:t>
            </a:r>
            <a:r>
              <a:rPr lang="en-US" dirty="0" smtClean="0"/>
              <a:t> plug-in, which integrates the features of the SDK within the powerful Eclipse environment. </a:t>
            </a:r>
          </a:p>
          <a:p>
            <a:pPr algn="just"/>
            <a:r>
              <a:rPr lang="en-US" dirty="0" smtClean="0"/>
              <a:t>Using the Eclipse software installer, it is possible to download and install Java SDK, Google Web Toolkit, and Google </a:t>
            </a:r>
            <a:r>
              <a:rPr lang="en-US" dirty="0" err="1" smtClean="0"/>
              <a:t>AppEngine</a:t>
            </a:r>
            <a:r>
              <a:rPr lang="en-US" dirty="0" smtClean="0"/>
              <a:t> plug-ins into Eclipse.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Python SDK:</a:t>
            </a:r>
            <a:r>
              <a:rPr lang="en-US" b="1" dirty="0" smtClean="0"/>
              <a:t> </a:t>
            </a:r>
            <a:r>
              <a:rPr lang="en-US" dirty="0" smtClean="0"/>
              <a:t>It allows developing Web applications for </a:t>
            </a:r>
            <a:r>
              <a:rPr lang="en-US" dirty="0" err="1" smtClean="0"/>
              <a:t>AppEngine</a:t>
            </a:r>
            <a:r>
              <a:rPr lang="en-US" dirty="0" smtClean="0"/>
              <a:t> with Python 2.5. </a:t>
            </a:r>
          </a:p>
          <a:p>
            <a:pPr algn="just"/>
            <a:r>
              <a:rPr lang="en-US" dirty="0" smtClean="0"/>
              <a:t>It provides a standalone tool, called </a:t>
            </a:r>
            <a:r>
              <a:rPr lang="en-US" dirty="0" err="1" smtClean="0"/>
              <a:t>GoogleAppEngineLauncher</a:t>
            </a:r>
            <a:r>
              <a:rPr lang="en-US" dirty="0" smtClean="0"/>
              <a:t>, for managing Web applications locally and deploying them to </a:t>
            </a:r>
            <a:r>
              <a:rPr lang="en-US" dirty="0" err="1" smtClean="0"/>
              <a:t>AppEngine</a:t>
            </a:r>
            <a:r>
              <a:rPr lang="en-US" dirty="0" smtClean="0"/>
              <a:t>.</a:t>
            </a:r>
          </a:p>
          <a:p>
            <a:pPr algn="just"/>
            <a:r>
              <a:rPr lang="en-US" dirty="0" smtClean="0"/>
              <a:t>The tool provides a convenient user interface that lists all the available Web applications, controls their execution, and integrates them with the default code editor for editing application files. </a:t>
            </a:r>
          </a:p>
          <a:p>
            <a:pPr algn="just"/>
            <a:r>
              <a:rPr lang="en-US" dirty="0" smtClean="0"/>
              <a:t>In addition, the launcher provides access to some important services for application monitoring and analysis, such as the logs, the SDK console, and the dashboard. </a:t>
            </a:r>
          </a:p>
          <a:p>
            <a:pPr algn="just"/>
            <a:r>
              <a:rPr lang="en-US" dirty="0" smtClean="0"/>
              <a:t>The log console captures all the information that is logged by the application while it is running.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The console SDK provides developers with a Web interface via which they can see the application profile  in terms of utilized resource. </a:t>
            </a:r>
          </a:p>
          <a:p>
            <a:pPr algn="just"/>
            <a:r>
              <a:rPr lang="en-US" dirty="0" smtClean="0"/>
              <a:t>This feature is particularly useful because it allows developers to preview the behavior of the applications once they are deployed on </a:t>
            </a:r>
            <a:r>
              <a:rPr lang="en-US" dirty="0" err="1" smtClean="0"/>
              <a:t>AppEngine</a:t>
            </a:r>
            <a:r>
              <a:rPr lang="en-US" dirty="0" smtClean="0"/>
              <a:t>, and it can be used to tune applications made available through the runtime. </a:t>
            </a:r>
          </a:p>
          <a:p>
            <a:pPr algn="just"/>
            <a:r>
              <a:rPr lang="en-US" dirty="0" smtClean="0"/>
              <a:t>The Python implementation of the SDK also comes with an integrated Web application framework called </a:t>
            </a:r>
            <a:r>
              <a:rPr lang="en-US" dirty="0" err="1" smtClean="0"/>
              <a:t>webapp</a:t>
            </a:r>
            <a:r>
              <a:rPr lang="en-US" dirty="0" smtClean="0"/>
              <a:t> that includes a set of models, components, and tools that simplify the development of Web application.</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Application deployment and management: </a:t>
            </a:r>
            <a:r>
              <a:rPr lang="en-US" dirty="0" smtClean="0"/>
              <a:t>Once the application has been developed and tested, it can be deployed on </a:t>
            </a:r>
            <a:r>
              <a:rPr lang="en-US" dirty="0" err="1" smtClean="0"/>
              <a:t>AppEngine</a:t>
            </a:r>
            <a:r>
              <a:rPr lang="en-US" dirty="0" smtClean="0"/>
              <a:t>. </a:t>
            </a:r>
          </a:p>
          <a:p>
            <a:pPr algn="just"/>
            <a:r>
              <a:rPr lang="en-US" dirty="0" smtClean="0"/>
              <a:t>Before performing such task, it is necessary to create an application identifier, which will be used to locate the application from the Web browser by typing the address http:// , application-id..appspot.com. </a:t>
            </a:r>
          </a:p>
          <a:p>
            <a:pPr algn="just"/>
            <a:r>
              <a:rPr lang="en-US" dirty="0" smtClean="0"/>
              <a:t>An application identifier is mandatory because it allows unique identification of the application while it’s interacting with </a:t>
            </a:r>
            <a:r>
              <a:rPr lang="en-US" dirty="0" err="1" smtClean="0"/>
              <a:t>AppEngine</a:t>
            </a:r>
            <a:r>
              <a:rPr lang="en-US" dirty="0" smtClean="0"/>
              <a:t>. </a:t>
            </a:r>
          </a:p>
          <a:p>
            <a:pPr algn="just"/>
            <a:r>
              <a:rPr lang="en-US" dirty="0" smtClean="0"/>
              <a:t>Developers use an app identifier to upload and update applications. </a:t>
            </a:r>
          </a:p>
          <a:p>
            <a:pPr algn="just"/>
            <a:r>
              <a:rPr lang="en-US" dirty="0" smtClean="0"/>
              <a:t>It is possible to register an application identifier by logging into </a:t>
            </a:r>
            <a:r>
              <a:rPr lang="en-US" dirty="0" err="1" smtClean="0"/>
              <a:t>AppEngine</a:t>
            </a:r>
            <a:r>
              <a:rPr lang="en-US" dirty="0" smtClean="0"/>
              <a:t> and selecting the “Create application” option.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dirty="0" smtClean="0"/>
              <a:t>It is also possible to provide an application title that is descriptive of the application; the title can be changed over time. </a:t>
            </a:r>
          </a:p>
          <a:p>
            <a:pPr algn="just"/>
            <a:r>
              <a:rPr lang="en-US" dirty="0" smtClean="0"/>
              <a:t>Once an application identifier has been created, it is possible to deploy an application on </a:t>
            </a:r>
            <a:r>
              <a:rPr lang="en-US" dirty="0" err="1" smtClean="0"/>
              <a:t>AppEngine</a:t>
            </a:r>
            <a:r>
              <a:rPr lang="en-US" dirty="0" smtClean="0"/>
              <a:t>. </a:t>
            </a:r>
          </a:p>
          <a:p>
            <a:pPr algn="just"/>
            <a:r>
              <a:rPr lang="en-US" dirty="0" smtClean="0"/>
              <a:t>This task can be done using either the respective development environment (</a:t>
            </a:r>
            <a:r>
              <a:rPr lang="en-US" dirty="0" err="1" smtClean="0"/>
              <a:t>GoogleAppEngineLauncher</a:t>
            </a:r>
            <a:r>
              <a:rPr lang="en-US" dirty="0" smtClean="0"/>
              <a:t> and Google </a:t>
            </a:r>
            <a:r>
              <a:rPr lang="en-US" dirty="0" err="1" smtClean="0"/>
              <a:t>AppEngine</a:t>
            </a:r>
            <a:r>
              <a:rPr lang="en-US" dirty="0" smtClean="0"/>
              <a:t> plug-in) or the command-line tools. </a:t>
            </a:r>
          </a:p>
          <a:p>
            <a:pPr algn="just"/>
            <a:r>
              <a:rPr lang="en-US" dirty="0" smtClean="0"/>
              <a:t>Once the application is uploaded, nothing else needs to be done to make it available. </a:t>
            </a:r>
          </a:p>
          <a:p>
            <a:pPr algn="just"/>
            <a:r>
              <a:rPr lang="en-US" dirty="0" err="1" smtClean="0"/>
              <a:t>AppEngine</a:t>
            </a:r>
            <a:r>
              <a:rPr lang="en-US" dirty="0" smtClean="0"/>
              <a:t> will take care of everything. </a:t>
            </a:r>
          </a:p>
          <a:p>
            <a:pPr algn="just"/>
            <a:r>
              <a:rPr lang="en-US" dirty="0" smtClean="0"/>
              <a:t>Developers can then manage the application by using the administrative console. </a:t>
            </a:r>
          </a:p>
          <a:p>
            <a:pPr algn="just"/>
            <a:r>
              <a:rPr lang="en-US" dirty="0" smtClean="0"/>
              <a:t>This is the primary tool used for application monitoring and provides users with insight into resource usage (CPU, bandwidth) and services and other useful counters. </a:t>
            </a:r>
          </a:p>
          <a:p>
            <a:pPr algn="just"/>
            <a:r>
              <a:rPr lang="en-US" smtClean="0"/>
              <a:t>It is also possible to manage multiple versions of a single application, select the one available for the release, and manage its billing-related issues.</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Cost Model:</a:t>
            </a:r>
            <a:r>
              <a:rPr lang="en-US" dirty="0" smtClean="0"/>
              <a:t> </a:t>
            </a:r>
            <a:r>
              <a:rPr lang="en-US" dirty="0" err="1" smtClean="0"/>
              <a:t>AppEngine</a:t>
            </a:r>
            <a:r>
              <a:rPr lang="en-US" dirty="0" smtClean="0"/>
              <a:t> provides a free service with limited quotas that get reset every 24 hours. </a:t>
            </a:r>
          </a:p>
          <a:p>
            <a:pPr algn="just"/>
            <a:r>
              <a:rPr lang="en-US" dirty="0" smtClean="0"/>
              <a:t>Once the application has been tested and tuned for </a:t>
            </a:r>
            <a:r>
              <a:rPr lang="en-US" dirty="0" err="1" smtClean="0"/>
              <a:t>AppEngine</a:t>
            </a:r>
            <a:r>
              <a:rPr lang="en-US" dirty="0" smtClean="0"/>
              <a:t>, it is possible to set up a billing account and obtain more allowance and be charged on a pay-per-use basis. </a:t>
            </a:r>
          </a:p>
          <a:p>
            <a:pPr algn="just"/>
            <a:r>
              <a:rPr lang="en-US" dirty="0" smtClean="0"/>
              <a:t>This allows developers to identify the appropriate daily budget that they want to allocate for a given application.</a:t>
            </a:r>
          </a:p>
          <a:p>
            <a:pPr algn="just"/>
            <a:r>
              <a:rPr lang="en-US" dirty="0" smtClean="0"/>
              <a:t>An application is measured against billable quotas, fixed quotas, and per-minute quotas. </a:t>
            </a:r>
          </a:p>
          <a:p>
            <a:pPr algn="just"/>
            <a:r>
              <a:rPr lang="en-US" dirty="0" smtClean="0"/>
              <a:t>Google </a:t>
            </a:r>
            <a:r>
              <a:rPr lang="en-US" dirty="0" err="1" smtClean="0"/>
              <a:t>AppEngine</a:t>
            </a:r>
            <a:r>
              <a:rPr lang="en-US" dirty="0" smtClean="0"/>
              <a:t> uses these quotas to ensure that users do not spend more than the allocated budget and that applications run without being influenced by each other from a performance point of view. </a:t>
            </a:r>
          </a:p>
          <a:p>
            <a:pPr algn="just"/>
            <a:r>
              <a:rPr lang="en-US" dirty="0" smtClean="0"/>
              <a:t>Once an application reaches the quota for a given resource, the resource is depleted and will not be available to the application until the quota is replenished. </a:t>
            </a:r>
          </a:p>
          <a:p>
            <a:pPr algn="just"/>
            <a:r>
              <a:rPr lang="en-US" dirty="0" smtClean="0"/>
              <a:t>Once a resource is depleted, subsequent requests to that 			resource will generate an error or an exception.</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64371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a:t>
            </a:r>
            <a:r>
              <a:rPr lang="en-US" b="1" dirty="0" smtClean="0">
                <a:solidFill>
                  <a:srgbClr val="FF0000"/>
                </a:solidFill>
              </a:rPr>
              <a:t>Fig: Amazon AWS Platform</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a:t>
            </a:fld>
            <a:endParaRPr lang="en-US"/>
          </a:p>
        </p:txBody>
      </p:sp>
      <p:pic>
        <p:nvPicPr>
          <p:cNvPr id="2050" name="Picture 2"/>
          <p:cNvPicPr>
            <a:picLocks noChangeAspect="1" noChangeArrowheads="1"/>
          </p:cNvPicPr>
          <p:nvPr/>
        </p:nvPicPr>
        <p:blipFill>
          <a:blip r:embed="rId2"/>
          <a:srcRect l="20864" t="11719" r="17642" b="5273"/>
          <a:stretch>
            <a:fillRect/>
          </a:stretch>
        </p:blipFill>
        <p:spPr bwMode="auto">
          <a:xfrm>
            <a:off x="357158" y="-24"/>
            <a:ext cx="8501090"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229600" cy="5429288"/>
          </a:xfrm>
        </p:spPr>
        <p:txBody>
          <a:bodyPr>
            <a:normAutofit lnSpcReduction="10000"/>
          </a:bodyPr>
          <a:lstStyle/>
          <a:p>
            <a:pPr algn="just"/>
            <a:r>
              <a:rPr lang="en-US" dirty="0" smtClean="0"/>
              <a:t>Windows Azure is Microsoft’s solution for developing cloud computing applications.</a:t>
            </a:r>
          </a:p>
          <a:p>
            <a:pPr algn="just"/>
            <a:r>
              <a:rPr lang="en-US" dirty="0" smtClean="0"/>
              <a:t>Microsoft Windows Azure is a cloud operating system built on top of Microsoft </a:t>
            </a:r>
            <a:r>
              <a:rPr lang="en-US" dirty="0" err="1" smtClean="0"/>
              <a:t>datacenters’</a:t>
            </a:r>
            <a:r>
              <a:rPr lang="en-US" dirty="0" smtClean="0"/>
              <a:t> infrastructure and provides developers with a collection of services for building applications with cloud technology. </a:t>
            </a:r>
          </a:p>
          <a:p>
            <a:pPr algn="just"/>
            <a:r>
              <a:rPr lang="en-US" dirty="0" smtClean="0"/>
              <a:t>Services range from compute, storage, and networking to application connectivity, access control, and business intelligence.</a:t>
            </a:r>
          </a:p>
          <a:p>
            <a:pPr algn="just"/>
            <a:r>
              <a:rPr lang="en-US" dirty="0" smtClean="0"/>
              <a:t>Azure services can be managed and controlled through the Windows Azure Management Portal, which acts as an administrative console for all the services offered by the Azure platform.</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60</a:t>
            </a:fld>
            <a:endParaRPr lang="en-US"/>
          </a:p>
        </p:txBody>
      </p:sp>
      <p:sp>
        <p:nvSpPr>
          <p:cNvPr id="5" name="Title 4"/>
          <p:cNvSpPr>
            <a:spLocks noGrp="1"/>
          </p:cNvSpPr>
          <p:nvPr>
            <p:ph type="title"/>
          </p:nvPr>
        </p:nvSpPr>
        <p:spPr>
          <a:xfrm>
            <a:off x="428596" y="0"/>
            <a:ext cx="8229600" cy="1143000"/>
          </a:xfrm>
        </p:spPr>
        <p:txBody>
          <a:bodyPr/>
          <a:lstStyle/>
          <a:p>
            <a:pPr algn="ctr"/>
            <a:r>
              <a:rPr lang="en-US" dirty="0" smtClean="0">
                <a:solidFill>
                  <a:srgbClr val="FF0000"/>
                </a:solidFill>
              </a:rPr>
              <a:t>Microsoft Azure</a:t>
            </a:r>
            <a:endParaRPr lang="en-US"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r>
              <a:rPr lang="en-US" b="1" dirty="0" smtClean="0">
                <a:solidFill>
                  <a:srgbClr val="FF0000"/>
                </a:solidFill>
              </a:rPr>
              <a:t>         Fig: Microsoft Windows Azure Platform Architecture</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61</a:t>
            </a:fld>
            <a:endParaRPr lang="en-US"/>
          </a:p>
        </p:txBody>
      </p:sp>
      <p:pic>
        <p:nvPicPr>
          <p:cNvPr id="1026" name="Picture 2"/>
          <p:cNvPicPr>
            <a:picLocks noChangeAspect="1" noChangeArrowheads="1"/>
          </p:cNvPicPr>
          <p:nvPr/>
        </p:nvPicPr>
        <p:blipFill>
          <a:blip r:embed="rId2"/>
          <a:srcRect l="21413" t="11719" r="8309" b="6250"/>
          <a:stretch>
            <a:fillRect/>
          </a:stretch>
        </p:blipFill>
        <p:spPr bwMode="auto">
          <a:xfrm>
            <a:off x="438767" y="142852"/>
            <a:ext cx="8490951"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Azure Core Concepts:</a:t>
            </a:r>
            <a:r>
              <a:rPr lang="en-US" dirty="0" smtClean="0"/>
              <a:t> The Windows Azure platform is made up of a foundation layer and a set of developer services that can be used to build scalable applications. </a:t>
            </a:r>
          </a:p>
          <a:p>
            <a:pPr algn="just"/>
            <a:r>
              <a:rPr lang="en-US" dirty="0" smtClean="0"/>
              <a:t>These services cover compute, storage, networking, and identity management, which are tied together by middleware called </a:t>
            </a:r>
            <a:r>
              <a:rPr lang="en-US" dirty="0" err="1" smtClean="0"/>
              <a:t>AppFabric</a:t>
            </a:r>
            <a:r>
              <a:rPr lang="en-US" dirty="0" smtClean="0"/>
              <a:t>. </a:t>
            </a:r>
          </a:p>
          <a:p>
            <a:pPr algn="just"/>
            <a:r>
              <a:rPr lang="en-US" dirty="0" smtClean="0"/>
              <a:t>This scalable computing environment is hosted within Microsoft datacenters and accessible through the Windows Azure Management Portal.</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77500" lnSpcReduction="20000"/>
          </a:bodyPr>
          <a:lstStyle/>
          <a:p>
            <a:pPr algn="just"/>
            <a:r>
              <a:rPr lang="en-US" b="1" dirty="0" smtClean="0">
                <a:solidFill>
                  <a:srgbClr val="FF0000"/>
                </a:solidFill>
              </a:rPr>
              <a:t>Compute Services : </a:t>
            </a:r>
            <a:r>
              <a:rPr lang="en-US" dirty="0" smtClean="0"/>
              <a:t>These are the core components of Microsoft Windows Azure, and they are delivered by means of the abstraction of roles. </a:t>
            </a:r>
          </a:p>
          <a:p>
            <a:pPr algn="just"/>
            <a:r>
              <a:rPr lang="en-US" dirty="0" smtClean="0"/>
              <a:t>A role is a runtime environment that is customized for a specific compute task.</a:t>
            </a:r>
          </a:p>
          <a:p>
            <a:pPr algn="just"/>
            <a:r>
              <a:rPr lang="en-US" dirty="0" smtClean="0"/>
              <a:t>Currently, there are three different roles: </a:t>
            </a:r>
            <a:r>
              <a:rPr lang="en-US" b="1" dirty="0" smtClean="0">
                <a:solidFill>
                  <a:srgbClr val="FF0000"/>
                </a:solidFill>
              </a:rPr>
              <a:t>Web role, Worker role, and Virtual Machine (VM) role. </a:t>
            </a:r>
          </a:p>
          <a:p>
            <a:pPr algn="just"/>
            <a:r>
              <a:rPr lang="en-US" b="1" dirty="0" smtClean="0">
                <a:solidFill>
                  <a:srgbClr val="FF0000"/>
                </a:solidFill>
              </a:rPr>
              <a:t>The Web Role</a:t>
            </a:r>
            <a:r>
              <a:rPr lang="en-US" dirty="0" smtClean="0"/>
              <a:t> is designed to implement scalable Web applications. </a:t>
            </a:r>
          </a:p>
          <a:p>
            <a:pPr algn="just"/>
            <a:r>
              <a:rPr lang="en-US" dirty="0" smtClean="0"/>
              <a:t>Web roles represent the units of deployment of Web applications within the Azure infrastructure. </a:t>
            </a:r>
          </a:p>
          <a:p>
            <a:pPr algn="just"/>
            <a:r>
              <a:rPr lang="en-US" dirty="0" smtClean="0"/>
              <a:t>They are hosted on the IIS 7 Web Server, which is a component of the infrastructure that supports Azure. </a:t>
            </a:r>
          </a:p>
          <a:p>
            <a:pPr algn="just"/>
            <a:r>
              <a:rPr lang="en-US" dirty="0" smtClean="0"/>
              <a:t>Since version 3.5, the .NET technology natively supports Web roles; developers can directly develop their applications in Visual Studio, test them locally, and upload to Azure. </a:t>
            </a:r>
          </a:p>
          <a:p>
            <a:pPr algn="just"/>
            <a:r>
              <a:rPr lang="en-US" dirty="0" smtClean="0"/>
              <a:t>It is possible to develop ASP.NET (ASP.NET Web Role and ASP.NET MVC 2 Web Role) and WCF (WCF Service Web Role) applications. </a:t>
            </a:r>
          </a:p>
          <a:p>
            <a:pPr algn="just"/>
            <a:r>
              <a:rPr lang="en-US" dirty="0" smtClean="0"/>
              <a:t>Since IIS 7 also supports the PHP runtime environment by means of the </a:t>
            </a:r>
            <a:r>
              <a:rPr lang="en-US" dirty="0" err="1" smtClean="0"/>
              <a:t>FastCGI</a:t>
            </a:r>
            <a:r>
              <a:rPr lang="en-US" dirty="0" smtClean="0"/>
              <a:t> module, Web roles can be used to run and scale PHP Web applications on Azure (CGI Web Role).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Worker Role </a:t>
            </a:r>
            <a:r>
              <a:rPr lang="en-US" dirty="0" smtClean="0"/>
              <a:t> can be used to quickly provide compute power or to host services that do not communicate with the external world through HTTP. </a:t>
            </a:r>
          </a:p>
          <a:p>
            <a:pPr algn="just"/>
            <a:r>
              <a:rPr lang="en-US" dirty="0" smtClean="0"/>
              <a:t>A common practice for Worker roles is to use them to provide background processing for Web applications developed with Web roles. </a:t>
            </a:r>
          </a:p>
          <a:p>
            <a:pPr algn="just"/>
            <a:r>
              <a:rPr lang="en-US" dirty="0" smtClean="0"/>
              <a:t>Compared to a Web role whose computation is triggered by the interaction with an HTTP client (i.e., a browser), a Worker role runs continuously from the creation of its instance until it is shut down. </a:t>
            </a:r>
          </a:p>
          <a:p>
            <a:pPr algn="just"/>
            <a:r>
              <a:rPr lang="en-US" dirty="0" smtClean="0"/>
              <a:t>The Azure SDK provides developers with convenient APIs and libraries that allow connecting the role with the service provided by the runtime and easily controlling its startup as well as being notified of changes in the hosting environment. </a:t>
            </a:r>
          </a:p>
          <a:p>
            <a:pPr algn="just"/>
            <a:r>
              <a:rPr lang="en-US" dirty="0" smtClean="0"/>
              <a:t>As with Web roles, the .NET technology provides complete support for Worker roles, but any technology that runs on a Windows Server stack can be used to implement its core logic.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a:bodyPr>
          <a:lstStyle/>
          <a:p>
            <a:pPr algn="just"/>
            <a:r>
              <a:rPr lang="en-US" b="1" dirty="0" smtClean="0">
                <a:solidFill>
                  <a:srgbClr val="FF0000"/>
                </a:solidFill>
              </a:rPr>
              <a:t>Virtual Machine Role: </a:t>
            </a:r>
            <a:r>
              <a:rPr lang="en-US" dirty="0" smtClean="0"/>
              <a:t>The Virtual Machine role allows developers to fully control the computing stack of their compute service by defining a custom image of the Windows Server 2008 R2 operating system and all the service stack required by their applications. </a:t>
            </a:r>
          </a:p>
          <a:p>
            <a:pPr algn="just"/>
            <a:r>
              <a:rPr lang="en-US" dirty="0" smtClean="0"/>
              <a:t>The Virtual Machine role is based on the Windows Hyper-V virtualization technology, which is natively integrated in the Windows server technology at the base of Azure. </a:t>
            </a:r>
          </a:p>
          <a:p>
            <a:pPr algn="just"/>
            <a:r>
              <a:rPr lang="en-US" dirty="0" smtClean="0"/>
              <a:t>Developers can image a Windows server installation complete with all the required applications and components, save it into a Virtual Hard Disk (VHD) file, and upload it to Windows Azure to create compute instances on demand. </a:t>
            </a:r>
          </a:p>
          <a:p>
            <a:pPr algn="just"/>
            <a:r>
              <a:rPr lang="en-US" dirty="0" smtClean="0"/>
              <a:t>Compared to the Worker and Web roles, the VM role provides finer control of the compute service and resource that are deployed on the Azure Cloud. </a:t>
            </a:r>
          </a:p>
          <a:p>
            <a:pPr algn="just"/>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10000"/>
          </a:bodyPr>
          <a:lstStyle/>
          <a:p>
            <a:pPr algn="just"/>
            <a:r>
              <a:rPr lang="en-US" b="1" dirty="0" smtClean="0">
                <a:solidFill>
                  <a:srgbClr val="FF0000"/>
                </a:solidFill>
              </a:rPr>
              <a:t>Storage Services:</a:t>
            </a:r>
            <a:r>
              <a:rPr lang="en-US" dirty="0" smtClean="0"/>
              <a:t> </a:t>
            </a:r>
          </a:p>
          <a:p>
            <a:pPr algn="just"/>
            <a:r>
              <a:rPr lang="en-US" b="1" dirty="0" smtClean="0">
                <a:solidFill>
                  <a:srgbClr val="FF0000"/>
                </a:solidFill>
              </a:rPr>
              <a:t>Blobs:</a:t>
            </a:r>
            <a:r>
              <a:rPr lang="en-US" dirty="0" smtClean="0"/>
              <a:t> Azure allows storing large amount of data in the form of binary large objects (BLOBs) by means of the blobs service. </a:t>
            </a:r>
          </a:p>
          <a:p>
            <a:pPr algn="just"/>
            <a:r>
              <a:rPr lang="en-US" dirty="0" smtClean="0"/>
              <a:t>This service is optimal to store large text or binary files. </a:t>
            </a:r>
          </a:p>
          <a:p>
            <a:pPr algn="just"/>
            <a:r>
              <a:rPr lang="en-US" b="1" dirty="0" smtClean="0">
                <a:solidFill>
                  <a:srgbClr val="FF0000"/>
                </a:solidFill>
              </a:rPr>
              <a:t>Two types of blobs are available: </a:t>
            </a:r>
          </a:p>
          <a:p>
            <a:pPr algn="just"/>
            <a:r>
              <a:rPr lang="en-US" b="1" dirty="0" smtClean="0">
                <a:solidFill>
                  <a:srgbClr val="FF0000"/>
                </a:solidFill>
              </a:rPr>
              <a:t>Block Blobs</a:t>
            </a:r>
            <a:r>
              <a:rPr lang="en-US" dirty="0" smtClean="0"/>
              <a:t> are composed of blocks and are optimized for sequential access; therefore they are appropriate for media streaming. </a:t>
            </a:r>
          </a:p>
          <a:p>
            <a:pPr algn="just"/>
            <a:r>
              <a:rPr lang="en-US" dirty="0" smtClean="0"/>
              <a:t>Currently, blocks are of 4 MB, and a single block blob can reach 200 GB in dimension. </a:t>
            </a:r>
          </a:p>
          <a:p>
            <a:pPr algn="just"/>
            <a:r>
              <a:rPr lang="en-US" b="1" dirty="0" smtClean="0">
                <a:solidFill>
                  <a:srgbClr val="FF0000"/>
                </a:solidFill>
              </a:rPr>
              <a:t>Page Blobs</a:t>
            </a:r>
            <a:r>
              <a:rPr lang="en-US" dirty="0" smtClean="0"/>
              <a:t> are made of pages that are identified by an offset from the beginning of the blob. </a:t>
            </a:r>
          </a:p>
          <a:p>
            <a:pPr algn="just"/>
            <a:r>
              <a:rPr lang="en-US" dirty="0" smtClean="0"/>
              <a:t>Currently, the maximum dimension of a page blob can be 1 TB. </a:t>
            </a:r>
          </a:p>
          <a:p>
            <a:pPr algn="just"/>
            <a:r>
              <a:rPr lang="en-US" dirty="0" smtClean="0"/>
              <a:t>Blobs storage provides users with the ability to describe the data by adding metadata. </a:t>
            </a:r>
          </a:p>
          <a:p>
            <a:pPr algn="just"/>
            <a:r>
              <a:rPr lang="en-US" dirty="0" smtClean="0"/>
              <a:t>It is also possible to take snapshots of a blob for backup purposes</a:t>
            </a:r>
            <a:r>
              <a:rPr lang="en-US" smtClean="0"/>
              <a:t>.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10000"/>
          </a:bodyPr>
          <a:lstStyle/>
          <a:p>
            <a:pPr algn="just"/>
            <a:r>
              <a:rPr lang="en-US" b="1" dirty="0" smtClean="0">
                <a:solidFill>
                  <a:srgbClr val="FF0000"/>
                </a:solidFill>
              </a:rPr>
              <a:t>Azure Drive : </a:t>
            </a:r>
            <a:r>
              <a:rPr lang="en-US" dirty="0" smtClean="0"/>
              <a:t>A page blob mounted as part of an NTFS tree is called an Azure Drive. </a:t>
            </a:r>
          </a:p>
          <a:p>
            <a:pPr algn="just"/>
            <a:r>
              <a:rPr lang="en-US" b="1" dirty="0" smtClean="0">
                <a:solidFill>
                  <a:srgbClr val="FF0000"/>
                </a:solidFill>
              </a:rPr>
              <a:t>Tables:</a:t>
            </a:r>
            <a:r>
              <a:rPr lang="en-US" dirty="0" smtClean="0"/>
              <a:t> It constitute a </a:t>
            </a:r>
            <a:r>
              <a:rPr lang="en-US" dirty="0" err="1" smtClean="0"/>
              <a:t>semistructured</a:t>
            </a:r>
            <a:r>
              <a:rPr lang="en-US" dirty="0" smtClean="0"/>
              <a:t> storage solution, allowing users to store information in the form of entities with a collection of properties. </a:t>
            </a:r>
          </a:p>
          <a:p>
            <a:pPr algn="just"/>
            <a:r>
              <a:rPr lang="en-US" dirty="0" smtClean="0"/>
              <a:t>Entities are stored as rows in the table and are identified by a key, which also constitutes the unique index built for the table. </a:t>
            </a:r>
          </a:p>
          <a:p>
            <a:pPr algn="just"/>
            <a:r>
              <a:rPr lang="en-US" dirty="0" smtClean="0"/>
              <a:t>Users can insert, update, delete, and select a subset of the rows stored in the table. </a:t>
            </a:r>
          </a:p>
          <a:p>
            <a:pPr algn="just"/>
            <a:r>
              <a:rPr lang="en-US" dirty="0" smtClean="0"/>
              <a:t>Unlike SQL tables, there are no schema enforcing constraints on the properties of entities and there is no facility for representing relationships among entities. </a:t>
            </a:r>
          </a:p>
          <a:p>
            <a:pPr algn="just"/>
            <a:r>
              <a:rPr lang="en-US" dirty="0" smtClean="0"/>
              <a:t>For this reason, tables are more similar to spreadsheets rather than SQL tables. </a:t>
            </a:r>
          </a:p>
          <a:p>
            <a:pPr algn="just"/>
            <a:r>
              <a:rPr lang="en-US" dirty="0" smtClean="0"/>
              <a:t>The service is designed to handle large amounts of data and 			queries returning huge result sets.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Queues:</a:t>
            </a:r>
            <a:r>
              <a:rPr lang="en-US" dirty="0" smtClean="0"/>
              <a:t> Queue storage allows applications to communicate by exchanging messages through durable queues, thus avoiding lost or unprocessed messages. </a:t>
            </a:r>
          </a:p>
          <a:p>
            <a:pPr algn="just"/>
            <a:r>
              <a:rPr lang="en-US" dirty="0" smtClean="0"/>
              <a:t>Applications enter messages into a queue, and other applications can read them in a first-in, first-out (FIFO) style. </a:t>
            </a:r>
          </a:p>
          <a:p>
            <a:pPr algn="just"/>
            <a:r>
              <a:rPr lang="en-US" dirty="0" smtClean="0"/>
              <a:t>To ensure that messages get processed, when an application reads a message it is marked as invisible; hence it will not be available to other clients. </a:t>
            </a:r>
          </a:p>
          <a:p>
            <a:pPr algn="just"/>
            <a:r>
              <a:rPr lang="en-US" dirty="0" smtClean="0"/>
              <a:t>Once the application has completed processing the message, it needs to explicitly delete the message from the queue. </a:t>
            </a:r>
          </a:p>
          <a:p>
            <a:pPr algn="just"/>
            <a:r>
              <a:rPr lang="en-US" dirty="0" smtClean="0"/>
              <a:t>This two-phase process ensures that messages get processed before they are removed from the queue, and the client failures do not prevent messages from being 			processed.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dirty="0" smtClean="0"/>
              <a:t>At the same time, this is also a reason that the queue does not enforce a strict FIFO model: Messages that are read by applications that crash during processing are made available again after a timeout, during which other messages can be read by other clients. </a:t>
            </a:r>
          </a:p>
          <a:p>
            <a:pPr algn="just"/>
            <a:r>
              <a:rPr lang="en-US" dirty="0" smtClean="0"/>
              <a:t>All the services described are geo-replicated three times to ensure their availability in case of major disasters. </a:t>
            </a:r>
          </a:p>
          <a:p>
            <a:pPr algn="just"/>
            <a:r>
              <a:rPr lang="en-US" dirty="0" smtClean="0"/>
              <a:t>Geo-replication involves the copying of data into a different datacenter that is hundreds or thousands of miles away from the original datacenter.</a:t>
            </a:r>
          </a:p>
          <a:p>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85000" lnSpcReduction="20000"/>
          </a:bodyPr>
          <a:lstStyle/>
          <a:p>
            <a:pPr algn="just"/>
            <a:r>
              <a:rPr lang="en-US" dirty="0" smtClean="0"/>
              <a:t>At the base of the solution stack are services that provide raw compute and raw storage: </a:t>
            </a:r>
          </a:p>
          <a:p>
            <a:pPr algn="just"/>
            <a:r>
              <a:rPr lang="en-US" b="1" dirty="0" smtClean="0">
                <a:solidFill>
                  <a:srgbClr val="FF0000"/>
                </a:solidFill>
              </a:rPr>
              <a:t>Amazon </a:t>
            </a:r>
            <a:r>
              <a:rPr lang="en-US" b="1" dirty="0" err="1" smtClean="0">
                <a:solidFill>
                  <a:srgbClr val="FF0000"/>
                </a:solidFill>
              </a:rPr>
              <a:t>ElasticCompute</a:t>
            </a:r>
            <a:r>
              <a:rPr lang="en-US" b="1" dirty="0" smtClean="0">
                <a:solidFill>
                  <a:srgbClr val="FF0000"/>
                </a:solidFill>
              </a:rPr>
              <a:t>(EC2) and Amazon Simple Storage Service(S3):</a:t>
            </a:r>
            <a:r>
              <a:rPr lang="en-US" dirty="0" smtClean="0"/>
              <a:t>These are the  two most popular services, which are generally complemented with other offerings for building a complete system.</a:t>
            </a:r>
          </a:p>
          <a:p>
            <a:pPr algn="just"/>
            <a:r>
              <a:rPr lang="en-US" dirty="0" smtClean="0"/>
              <a:t>At the higher level, </a:t>
            </a:r>
            <a:r>
              <a:rPr lang="en-US" b="1" dirty="0" smtClean="0">
                <a:solidFill>
                  <a:srgbClr val="FF0000"/>
                </a:solidFill>
              </a:rPr>
              <a:t>Elastic Map Reduce and Auto Scaling </a:t>
            </a:r>
            <a:r>
              <a:rPr lang="en-US" dirty="0" smtClean="0"/>
              <a:t>provide additional </a:t>
            </a:r>
            <a:r>
              <a:rPr lang="en-US" dirty="0" smtClean="0"/>
              <a:t>capabilities for building smarter and more elastic computing systems. </a:t>
            </a:r>
          </a:p>
          <a:p>
            <a:pPr algn="just"/>
            <a:r>
              <a:rPr lang="en-US" b="1" dirty="0" smtClean="0">
                <a:solidFill>
                  <a:srgbClr val="FF0000"/>
                </a:solidFill>
              </a:rPr>
              <a:t>On the data  side, Elastic Block Store(EBS), Amazon Simple  DB, Amazon RDS, and Amazon </a:t>
            </a:r>
            <a:r>
              <a:rPr lang="en-US" b="1" dirty="0" err="1" smtClean="0">
                <a:solidFill>
                  <a:srgbClr val="FF0000"/>
                </a:solidFill>
              </a:rPr>
              <a:t>ElastiCache</a:t>
            </a:r>
            <a:r>
              <a:rPr lang="en-US" b="1" dirty="0" smtClean="0">
                <a:solidFill>
                  <a:srgbClr val="FF0000"/>
                </a:solidFill>
              </a:rPr>
              <a:t> </a:t>
            </a:r>
            <a:r>
              <a:rPr lang="en-US" dirty="0" smtClean="0"/>
              <a:t>provide solutions for reliable data snapshots and the management of structured and semi structured data. </a:t>
            </a:r>
            <a:endParaRPr lang="en-US" dirty="0" smtClean="0"/>
          </a:p>
          <a:p>
            <a:pPr algn="just"/>
            <a:r>
              <a:rPr lang="en-US" dirty="0" smtClean="0"/>
              <a:t>Communication </a:t>
            </a:r>
            <a:r>
              <a:rPr lang="en-US" dirty="0" smtClean="0"/>
              <a:t>needs are covered at the networking level by </a:t>
            </a:r>
            <a:r>
              <a:rPr lang="en-US" b="1" dirty="0" smtClean="0">
                <a:solidFill>
                  <a:srgbClr val="FF0000"/>
                </a:solidFill>
              </a:rPr>
              <a:t>Amazon Virtual Private Cloud(VPC), Elastic Load Balancing, Amazon Route 53, and Amazon Direct Connect. </a:t>
            </a:r>
          </a:p>
          <a:p>
            <a:pPr algn="just"/>
            <a:r>
              <a:rPr lang="en-US" dirty="0" smtClean="0"/>
              <a:t>More advanced services for connecting applications are </a:t>
            </a:r>
            <a:r>
              <a:rPr lang="en-US" b="1" dirty="0" smtClean="0">
                <a:solidFill>
                  <a:srgbClr val="FF0000"/>
                </a:solidFill>
              </a:rPr>
              <a:t>Amazon Simple Queue Service (SQS), Amazon Simple Notification Service(SNS), and Amazon Simple E-mail Service (SES). </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Core Infrastructure: </a:t>
            </a:r>
            <a:r>
              <a:rPr lang="en-US" b="1" dirty="0" err="1" smtClean="0">
                <a:solidFill>
                  <a:srgbClr val="FF0000"/>
                </a:solidFill>
              </a:rPr>
              <a:t>AppFabric</a:t>
            </a:r>
            <a:r>
              <a:rPr lang="en-US" b="1" dirty="0" smtClean="0">
                <a:solidFill>
                  <a:srgbClr val="FF0000"/>
                </a:solidFill>
              </a:rPr>
              <a:t>: </a:t>
            </a:r>
            <a:r>
              <a:rPr lang="en-US" dirty="0" smtClean="0"/>
              <a:t>It is a comprehensive middleware for developing, deploying, and managing applications on the cloud or for integrating existing applications with cloud services. </a:t>
            </a:r>
          </a:p>
          <a:p>
            <a:pPr algn="just"/>
            <a:r>
              <a:rPr lang="en-US" dirty="0" err="1" smtClean="0"/>
              <a:t>AppFabric</a:t>
            </a:r>
            <a:r>
              <a:rPr lang="en-US" dirty="0" smtClean="0"/>
              <a:t> implements an optimized infrastructure supporting scaling out and high availability; sandboxing and </a:t>
            </a:r>
            <a:r>
              <a:rPr lang="en-US" dirty="0" err="1" smtClean="0"/>
              <a:t>multitenancy</a:t>
            </a:r>
            <a:r>
              <a:rPr lang="en-US" dirty="0" smtClean="0"/>
              <a:t>; state management; and dynamic address resolution and routing. </a:t>
            </a:r>
          </a:p>
          <a:p>
            <a:pPr algn="just"/>
            <a:r>
              <a:rPr lang="en-US" dirty="0" smtClean="0"/>
              <a:t>On top of this infrastructure, the middleware offers a collection of services that simplify many of the common tasks in a distributed application, such as communication, authentication and authorization, and data access.</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Access Control: </a:t>
            </a:r>
            <a:r>
              <a:rPr lang="en-US" dirty="0" err="1" smtClean="0"/>
              <a:t>AppFabric</a:t>
            </a:r>
            <a:r>
              <a:rPr lang="en-US" dirty="0" smtClean="0"/>
              <a:t> provides the capability of encoding access control to resources in Web applications and services into a set of rules that are expressed outside the application code base. </a:t>
            </a:r>
          </a:p>
          <a:p>
            <a:pPr algn="just"/>
            <a:r>
              <a:rPr lang="en-US" dirty="0" smtClean="0"/>
              <a:t>These rules give a great degree of flexibility in terms of the ability to secure components of the application and define access control policies for users and groups.</a:t>
            </a:r>
          </a:p>
          <a:p>
            <a:pPr algn="just"/>
            <a:r>
              <a:rPr lang="en-US" dirty="0" smtClean="0"/>
              <a:t>Access control services also integrate several authentication providers into a single coherent identity management framework.</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Service Bus:</a:t>
            </a:r>
            <a:r>
              <a:rPr lang="en-US" dirty="0" smtClean="0"/>
              <a:t> It constitutes the messaging and connectivity infrastructure provided with </a:t>
            </a:r>
            <a:r>
              <a:rPr lang="en-US" dirty="0" err="1" smtClean="0"/>
              <a:t>AppFabric</a:t>
            </a:r>
            <a:r>
              <a:rPr lang="en-US" dirty="0" smtClean="0"/>
              <a:t> for building distributed and disconnected applications in the Azure Cloud and between the private premises and the Azure Cloud. </a:t>
            </a:r>
          </a:p>
          <a:p>
            <a:pPr algn="just"/>
            <a:r>
              <a:rPr lang="en-US" dirty="0" smtClean="0"/>
              <a:t>Service Bus allows applications to interact with different protocols and patterns over a reliable communication channel that guarantees delivery. </a:t>
            </a:r>
          </a:p>
          <a:p>
            <a:pPr algn="just"/>
            <a:r>
              <a:rPr lang="en-US" dirty="0" smtClean="0"/>
              <a:t>Service Bus allows services to be available by simple URLs, which are untied from their deployment location. </a:t>
            </a:r>
          </a:p>
          <a:p>
            <a:pPr algn="just"/>
            <a:r>
              <a:rPr lang="en-US" dirty="0" smtClean="0"/>
              <a:t>A connection is the Service Bus element that is priced by Azure on a pay-as-you-go basis. Users are billed on a connections-per-month basis, and they can buy advance “connection packs,” which have a discounted price, if they can estimate their needs in advance.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a:bodyPr>
          <a:lstStyle/>
          <a:p>
            <a:pPr algn="just"/>
            <a:r>
              <a:rPr lang="en-US" b="1" dirty="0" smtClean="0">
                <a:solidFill>
                  <a:srgbClr val="FF0000"/>
                </a:solidFill>
              </a:rPr>
              <a:t>Azure Cache: </a:t>
            </a:r>
            <a:r>
              <a:rPr lang="en-US" dirty="0" smtClean="0"/>
              <a:t>Azure Cache is a service that allows developers to quickly access data persisted on Windows Azure storage or in SQL Azure. </a:t>
            </a:r>
          </a:p>
          <a:p>
            <a:pPr algn="just"/>
            <a:r>
              <a:rPr lang="en-US" dirty="0" smtClean="0"/>
              <a:t>The service implements a distributed in-memory cache of which the size can be dynamically adjusted by applications according to their needs. </a:t>
            </a:r>
          </a:p>
          <a:p>
            <a:pPr algn="just"/>
            <a:r>
              <a:rPr lang="en-US" dirty="0" smtClean="0"/>
              <a:t>Azure Cache is delivered as a service, and it can be easily integrated with applications. </a:t>
            </a:r>
          </a:p>
          <a:p>
            <a:pPr algn="just"/>
            <a:r>
              <a:rPr lang="en-US" dirty="0" smtClean="0"/>
              <a:t>The service is priced according the size of cache allocated by applications per month, despite their effective use of the cache. </a:t>
            </a:r>
          </a:p>
          <a:p>
            <a:pPr algn="just"/>
            <a:r>
              <a:rPr lang="en-US" dirty="0" smtClean="0"/>
              <a:t>Currently, several cache sizes are available, ranging from 128 MB ($45/month) to 4 GB ($325/month).</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b="1" dirty="0" smtClean="0">
                <a:solidFill>
                  <a:srgbClr val="FF0000"/>
                </a:solidFill>
              </a:rPr>
              <a:t>Other Services:</a:t>
            </a:r>
            <a:r>
              <a:rPr lang="en-US" dirty="0" smtClean="0"/>
              <a:t> Compute, storage, and middleware services constitute the core components of the Windows Azure platform. </a:t>
            </a:r>
          </a:p>
          <a:p>
            <a:pPr algn="just"/>
            <a:r>
              <a:rPr lang="en-US" dirty="0" smtClean="0"/>
              <a:t>Besides these, other services and components simplify the development and integration of applications with the Azure Cloud. </a:t>
            </a:r>
          </a:p>
          <a:p>
            <a:pPr algn="just"/>
            <a:r>
              <a:rPr lang="en-US" dirty="0" smtClean="0"/>
              <a:t>An important area for these services is applications connectivity, including virtual networking and content delivery. </a:t>
            </a:r>
          </a:p>
          <a:p>
            <a:pPr algn="just"/>
            <a:r>
              <a:rPr lang="en-US" b="1" dirty="0" smtClean="0">
                <a:solidFill>
                  <a:srgbClr val="FF0000"/>
                </a:solidFill>
              </a:rPr>
              <a:t>Windows Azure Virtual Network:</a:t>
            </a:r>
            <a:r>
              <a:rPr lang="en-US" dirty="0" smtClean="0"/>
              <a:t> Networking services for applications are offered under the name Windows Azure Virtual Network, which includes Windows Azure Connect and Windows Azure Traffic Manager. </a:t>
            </a:r>
          </a:p>
          <a:p>
            <a:pPr algn="just"/>
            <a:r>
              <a:rPr lang="en-US" dirty="0" smtClean="0"/>
              <a:t>Windows Azure Connect allows easy setup of IP-based network connectivity among machines hosted on the private premises and the roles deployed on the Azure Cloud. </a:t>
            </a:r>
          </a:p>
          <a:p>
            <a:pPr algn="just"/>
            <a:r>
              <a:rPr lang="en-US" dirty="0" smtClean="0"/>
              <a:t>Windows Azure Traffic Manager provides load-balancing features for services listening to the HTTP or HTTPS ports 			and hosted on multiple roles.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Windows Azure Content Delivery Network (CDN)</a:t>
            </a:r>
            <a:r>
              <a:rPr lang="en-US" dirty="0" smtClean="0"/>
              <a:t> is the content delivery network solution that improves the content delivery capabilities of Windows Azure Storage and several other Microsoft services, such as Microsoft Windows Update. </a:t>
            </a:r>
          </a:p>
          <a:p>
            <a:pPr algn="just"/>
            <a:r>
              <a:rPr lang="en-US" dirty="0" smtClean="0"/>
              <a:t>The service allows serving of Web objects (images, static HTML, CSS, and scripts) as well as streaming content by using a network of 24 locations distributed across the world.</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SQL Azure: </a:t>
            </a:r>
            <a:r>
              <a:rPr lang="en-US" dirty="0" smtClean="0"/>
              <a:t>It is a relational database service hosted on Windows Azure and built on the SQL Server technologies. </a:t>
            </a:r>
          </a:p>
          <a:p>
            <a:pPr algn="just"/>
            <a:r>
              <a:rPr lang="en-US" dirty="0" smtClean="0"/>
              <a:t>The service extends the capabilities of SQL Server to the cloud and provides developers with a scalable, highly available, and fault-tolerant relational database. </a:t>
            </a:r>
          </a:p>
          <a:p>
            <a:pPr algn="just"/>
            <a:r>
              <a:rPr lang="en-US" dirty="0" smtClean="0"/>
              <a:t>SQL Azure is accessible from either the Windows Azure Cloud or any other location that has access to the Azure Cloud. </a:t>
            </a:r>
          </a:p>
          <a:p>
            <a:pPr algn="just"/>
            <a:r>
              <a:rPr lang="en-US" dirty="0" smtClean="0"/>
              <a:t>It is fully compatible with the interface exposed by SQL Server, so applications built for SQL Server can transparently migrate to SQL Azure.</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a:p>
            <a:pPr algn="ctr">
              <a:buNone/>
            </a:pPr>
            <a:endParaRPr lang="en-US" b="1" dirty="0" smtClean="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77</a:t>
            </a:fld>
            <a:endParaRPr lang="en-US"/>
          </a:p>
        </p:txBody>
      </p:sp>
      <p:pic>
        <p:nvPicPr>
          <p:cNvPr id="1026" name="Picture 2"/>
          <p:cNvPicPr>
            <a:picLocks noChangeAspect="1" noChangeArrowheads="1"/>
          </p:cNvPicPr>
          <p:nvPr/>
        </p:nvPicPr>
        <p:blipFill>
          <a:blip r:embed="rId2"/>
          <a:srcRect l="26355" t="17578" r="29172" b="6249"/>
          <a:stretch>
            <a:fillRect/>
          </a:stretch>
        </p:blipFill>
        <p:spPr bwMode="auto">
          <a:xfrm>
            <a:off x="1324318" y="142852"/>
            <a:ext cx="7105334" cy="6429420"/>
          </a:xfrm>
          <a:prstGeom prst="rect">
            <a:avLst/>
          </a:prstGeom>
          <a:noFill/>
          <a:ln w="9525">
            <a:noFill/>
            <a:miter lim="800000"/>
            <a:headEnd/>
            <a:tailEnd/>
          </a:ln>
          <a:effectLst/>
        </p:spPr>
      </p:pic>
      <p:sp>
        <p:nvSpPr>
          <p:cNvPr id="6" name="TextBox 5"/>
          <p:cNvSpPr txBox="1"/>
          <p:nvPr/>
        </p:nvSpPr>
        <p:spPr>
          <a:xfrm>
            <a:off x="428596" y="214290"/>
            <a:ext cx="954107" cy="6429396"/>
          </a:xfrm>
          <a:prstGeom prst="rect">
            <a:avLst/>
          </a:prstGeom>
          <a:noFill/>
        </p:spPr>
        <p:txBody>
          <a:bodyPr vert="vert270" wrap="square" rtlCol="0" anchor="ctr" anchorCtr="1">
            <a:spAutoFit/>
          </a:bodyPr>
          <a:lstStyle/>
          <a:p>
            <a:r>
              <a:rPr lang="en-US" sz="3200" b="1" dirty="0" smtClean="0">
                <a:solidFill>
                  <a:srgbClr val="FF0000"/>
                </a:solidFill>
              </a:rPr>
              <a:t>Fig: SQL Azure Architecture</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dirty="0" smtClean="0"/>
              <a:t>Access to SQL Azure is based on the Tabular Data Stream (TDS) protocol, which is the communication protocol underlying all the different interfaces used by applications to connect to a SQL Server-based installation such as ODBC and ADO.NET. </a:t>
            </a:r>
          </a:p>
          <a:p>
            <a:pPr algn="just"/>
            <a:r>
              <a:rPr lang="en-US" dirty="0" smtClean="0"/>
              <a:t>On the SQL Azure side, access to data is mediated by the service layer, which provides provisioning, billing, and connection-routing services. </a:t>
            </a:r>
          </a:p>
          <a:p>
            <a:pPr algn="just"/>
            <a:r>
              <a:rPr lang="en-US" dirty="0" smtClean="0"/>
              <a:t>These services are logically part of server instances, which are managed by SQL Azure Fabric. </a:t>
            </a:r>
          </a:p>
          <a:p>
            <a:pPr algn="just"/>
            <a:r>
              <a:rPr lang="en-US" dirty="0" smtClean="0"/>
              <a:t>This is the distributed database middleware that constitutes the infrastructure of SQL Azure and that is deployed on Microsoft datacenters. </a:t>
            </a:r>
          </a:p>
          <a:p>
            <a:pPr algn="just"/>
            <a:r>
              <a:rPr lang="en-US" dirty="0" smtClean="0"/>
              <a:t>Developers have to sign up for a Windows Azure account in order to use SQL Azure. </a:t>
            </a:r>
          </a:p>
          <a:p>
            <a:pPr algn="just"/>
            <a:r>
              <a:rPr lang="en-US" dirty="0" smtClean="0"/>
              <a:t>Once the account is activated, they can either use the Windows Azure Management Portal or the REST APIs to create servers and logins and to configure access to servers.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fontScale="92500" lnSpcReduction="20000"/>
          </a:bodyPr>
          <a:lstStyle/>
          <a:p>
            <a:pPr algn="just"/>
            <a:r>
              <a:rPr lang="en-US" dirty="0" smtClean="0"/>
              <a:t>SQL Azure servers are abstractions that closely resemble physical SQL Servers: They have a fully qualified domain name under the database.windows.net (i.e., server-name.database.windows.net) domain name. </a:t>
            </a:r>
          </a:p>
          <a:p>
            <a:pPr algn="just"/>
            <a:r>
              <a:rPr lang="en-US" dirty="0" smtClean="0"/>
              <a:t>SQL Azure ensures that multiple copies of each server are maintained within the Azure Cloud and that these copies are kept synchronized when client applications insert, update, and delete data on them. </a:t>
            </a:r>
          </a:p>
          <a:p>
            <a:pPr algn="just"/>
            <a:r>
              <a:rPr lang="en-US" dirty="0" smtClean="0"/>
              <a:t>Currently, the SQL Azure service is billed according to space usage and the type of edition. </a:t>
            </a:r>
          </a:p>
          <a:p>
            <a:pPr algn="just"/>
            <a:r>
              <a:rPr lang="en-US" dirty="0" smtClean="0"/>
              <a:t>Currently, two different editions are available: </a:t>
            </a:r>
            <a:r>
              <a:rPr lang="en-US" b="1" dirty="0" smtClean="0">
                <a:solidFill>
                  <a:srgbClr val="FF0000"/>
                </a:solidFill>
              </a:rPr>
              <a:t>Web Edition and Business Edition. </a:t>
            </a:r>
          </a:p>
          <a:p>
            <a:pPr algn="just"/>
            <a:r>
              <a:rPr lang="en-US" dirty="0" smtClean="0"/>
              <a:t>The former is suited for small Web applications and supports databases with a maximum size of 1 GB or 5 GB. </a:t>
            </a:r>
          </a:p>
          <a:p>
            <a:pPr algn="just"/>
            <a:r>
              <a:rPr lang="en-US" dirty="0" smtClean="0"/>
              <a:t>The latter is suited for independent software vendors, line-of-business applications, and enterprise applications and supports databases with a maximum size from 10 GB to 50 GB, in increments of 10 GB.</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lstStyle/>
          <a:p>
            <a:pPr algn="just"/>
            <a:r>
              <a:rPr lang="en-US" b="1" dirty="0" smtClean="0">
                <a:solidFill>
                  <a:srgbClr val="FF0000"/>
                </a:solidFill>
              </a:rPr>
              <a:t>Other services include: </a:t>
            </a:r>
          </a:p>
          <a:p>
            <a:pPr algn="just"/>
            <a:r>
              <a:rPr lang="en-US" b="1" dirty="0" smtClean="0">
                <a:solidFill>
                  <a:srgbClr val="FF0000"/>
                </a:solidFill>
              </a:rPr>
              <a:t>Amazon Cloud Front </a:t>
            </a:r>
            <a:r>
              <a:rPr lang="en-US" dirty="0" smtClean="0"/>
              <a:t>Content delivery network solution. </a:t>
            </a:r>
          </a:p>
          <a:p>
            <a:pPr algn="just"/>
            <a:r>
              <a:rPr lang="en-US" b="1" dirty="0" smtClean="0">
                <a:solidFill>
                  <a:srgbClr val="FF0000"/>
                </a:solidFill>
              </a:rPr>
              <a:t>Amazon Cloud Watch </a:t>
            </a:r>
            <a:r>
              <a:rPr lang="en-US" dirty="0" smtClean="0"/>
              <a:t>monitoring solution for several Amazon services.</a:t>
            </a:r>
          </a:p>
          <a:p>
            <a:pPr algn="just"/>
            <a:r>
              <a:rPr lang="en-US" b="1" dirty="0" smtClean="0">
                <a:solidFill>
                  <a:srgbClr val="FF0000"/>
                </a:solidFill>
              </a:rPr>
              <a:t>Amazon Elastic Bean Stalk and Cloud Formation </a:t>
            </a:r>
            <a:r>
              <a:rPr lang="en-US" dirty="0" smtClean="0"/>
              <a:t>flexible application packaging and deployment </a:t>
            </a:r>
          </a:p>
          <a:p>
            <a:pPr algn="just"/>
            <a:r>
              <a:rPr lang="en-US" b="1" dirty="0" smtClean="0">
                <a:solidFill>
                  <a:srgbClr val="FF0000"/>
                </a:solidFill>
              </a:rPr>
              <a:t>Services provided by Amazon Web Service:</a:t>
            </a:r>
          </a:p>
          <a:p>
            <a:pPr algn="just"/>
            <a:r>
              <a:rPr lang="en-US" b="1" dirty="0" smtClean="0">
                <a:solidFill>
                  <a:srgbClr val="FF0000"/>
                </a:solidFill>
              </a:rPr>
              <a:t>1. Compute Services</a:t>
            </a:r>
          </a:p>
          <a:p>
            <a:pPr algn="just"/>
            <a:r>
              <a:rPr lang="en-US" b="1" dirty="0" smtClean="0">
                <a:solidFill>
                  <a:srgbClr val="FF0000"/>
                </a:solidFill>
              </a:rPr>
              <a:t>2. Storage Services</a:t>
            </a:r>
          </a:p>
          <a:p>
            <a:pPr algn="just"/>
            <a:r>
              <a:rPr lang="en-US" b="1" dirty="0" smtClean="0">
                <a:solidFill>
                  <a:srgbClr val="FF0000"/>
                </a:solidFill>
              </a:rPr>
              <a:t>3. Communication Services</a:t>
            </a:r>
          </a:p>
          <a:p>
            <a:pPr algn="just"/>
            <a:r>
              <a:rPr lang="en-US" b="1" dirty="0" smtClean="0">
                <a:solidFill>
                  <a:srgbClr val="FF0000"/>
                </a:solidFill>
              </a:rPr>
              <a:t>4. Additional Services</a:t>
            </a:r>
            <a:endParaRPr lang="en-US" b="1" dirty="0">
              <a:solidFill>
                <a:srgbClr val="FF0000"/>
              </a:solidFill>
            </a:endParaRP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286544"/>
          </a:xfrm>
        </p:spPr>
        <p:txBody>
          <a:bodyPr>
            <a:normAutofit lnSpcReduction="10000"/>
          </a:bodyPr>
          <a:lstStyle/>
          <a:p>
            <a:pPr algn="just"/>
            <a:r>
              <a:rPr lang="en-US" b="1" dirty="0" smtClean="0">
                <a:solidFill>
                  <a:srgbClr val="FF0000"/>
                </a:solidFill>
              </a:rPr>
              <a:t>Windows Azure Platform Appliance: </a:t>
            </a:r>
            <a:r>
              <a:rPr lang="en-US" dirty="0" smtClean="0"/>
              <a:t>The Windows Azure platform can also be deployed as an appliance on third-party data centers and constitutes the cloud infrastructure governing the physical servers of the datacenter. </a:t>
            </a:r>
          </a:p>
          <a:p>
            <a:pPr algn="just"/>
            <a:r>
              <a:rPr lang="en-US" dirty="0" smtClean="0"/>
              <a:t>The Windows Azure Platform Appliance includes Windows Azure, SQL Azure, and Microsoft specified configuration of network, storage, and server hardware. </a:t>
            </a:r>
          </a:p>
          <a:p>
            <a:pPr algn="just"/>
            <a:r>
              <a:rPr lang="en-US" dirty="0" smtClean="0"/>
              <a:t>The appliance is a solution that targets governments and service providers who want to have their own cloud computing infrastructure. </a:t>
            </a:r>
          </a:p>
          <a:p>
            <a:pPr algn="just"/>
            <a:r>
              <a:rPr lang="en-US" dirty="0" smtClean="0"/>
              <a:t>The Azure appliance is instead a full-featured implementation of Windows Azure. </a:t>
            </a:r>
          </a:p>
          <a:p>
            <a:pPr algn="just"/>
            <a:r>
              <a:rPr lang="en-US" dirty="0" smtClean="0"/>
              <a:t>Its goal is to replicate Azure on a third-party infrastructure and make available its services beyond 			the boundaries of the Microsoft Cloud. </a:t>
            </a:r>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80</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214290"/>
            <a:ext cx="8429684" cy="6324808"/>
          </a:xfrm>
        </p:spPr>
        <p:txBody>
          <a:bodyPr>
            <a:normAutofit/>
            <a:scene3d>
              <a:camera prst="orthographicFront"/>
              <a:lightRig rig="threePt" dir="t"/>
            </a:scene3d>
            <a:flatTx/>
          </a:bodyPr>
          <a:lstStyle/>
          <a:p>
            <a:pPr algn="just"/>
            <a:r>
              <a:rPr lang="en-US" b="1" dirty="0" smtClean="0">
                <a:solidFill>
                  <a:srgbClr val="FF0000"/>
                </a:solidFill>
              </a:rPr>
              <a:t>1. Compute Services:</a:t>
            </a:r>
            <a:r>
              <a:rPr lang="en-US" b="1" dirty="0" smtClean="0"/>
              <a:t> </a:t>
            </a:r>
            <a:r>
              <a:rPr lang="en-US" dirty="0" smtClean="0"/>
              <a:t>It</a:t>
            </a:r>
            <a:r>
              <a:rPr lang="en-US" b="1" dirty="0" smtClean="0"/>
              <a:t> </a:t>
            </a:r>
            <a:r>
              <a:rPr lang="en-US" dirty="0" smtClean="0"/>
              <a:t>constitute the fundamental element of cloud computing systems. </a:t>
            </a:r>
          </a:p>
          <a:p>
            <a:pPr algn="just"/>
            <a:r>
              <a:rPr lang="en-US" dirty="0" smtClean="0"/>
              <a:t>The fundamental service in this space is </a:t>
            </a:r>
            <a:r>
              <a:rPr lang="en-US" b="1" dirty="0" smtClean="0">
                <a:solidFill>
                  <a:srgbClr val="FF0000"/>
                </a:solidFill>
              </a:rPr>
              <a:t>Amazon EC2,</a:t>
            </a:r>
            <a:r>
              <a:rPr lang="en-US" dirty="0" smtClean="0"/>
              <a:t> which delivers an </a:t>
            </a:r>
            <a:r>
              <a:rPr lang="en-US" dirty="0" err="1" smtClean="0"/>
              <a:t>IaaS</a:t>
            </a:r>
            <a:r>
              <a:rPr lang="en-US" dirty="0" smtClean="0"/>
              <a:t> solution. </a:t>
            </a:r>
          </a:p>
          <a:p>
            <a:pPr algn="just"/>
            <a:r>
              <a:rPr lang="en-US" dirty="0" smtClean="0"/>
              <a:t>Amazon EC2 allows deploying servers in the form of virtual machines created as instances of a specific image. </a:t>
            </a:r>
          </a:p>
          <a:p>
            <a:pPr algn="just"/>
            <a:r>
              <a:rPr lang="en-US" dirty="0" smtClean="0"/>
              <a:t>Images come with a preinstalled operating system and a software stack, and instances can be configured for memory, number of processors, and storage. </a:t>
            </a:r>
          </a:p>
          <a:p>
            <a:pPr algn="just"/>
            <a:r>
              <a:rPr lang="en-US" dirty="0" smtClean="0"/>
              <a:t>Users are provided with credentials to remotely access the instance and further configure or install software if needed. </a:t>
            </a:r>
            <a:endParaRPr lang="en-US" dirty="0"/>
          </a:p>
        </p:txBody>
      </p:sp>
      <p:sp>
        <p:nvSpPr>
          <p:cNvPr id="3" name="Footer Placeholder 2"/>
          <p:cNvSpPr>
            <a:spLocks noGrp="1"/>
          </p:cNvSpPr>
          <p:nvPr>
            <p:ph type="ftr" sz="quarter" idx="11"/>
          </p:nvPr>
        </p:nvSpPr>
        <p:spPr/>
        <p:txBody>
          <a:bodyPr/>
          <a:lstStyle/>
          <a:p>
            <a:r>
              <a:rPr lang="en-US" smtClean="0"/>
              <a:t>Noornilo Nafees</a:t>
            </a:r>
            <a:endParaRPr lang="en-US"/>
          </a:p>
        </p:txBody>
      </p:sp>
      <p:sp>
        <p:nvSpPr>
          <p:cNvPr id="4" name="Slide Number Placeholder 3"/>
          <p:cNvSpPr>
            <a:spLocks noGrp="1"/>
          </p:cNvSpPr>
          <p:nvPr>
            <p:ph type="sldNum" sz="quarter" idx="12"/>
          </p:nvPr>
        </p:nvSpPr>
        <p:spPr/>
        <p:txBody>
          <a:bodyPr/>
          <a:lstStyle/>
          <a:p>
            <a:fld id="{88E41A72-63AC-41FD-A0BE-A8B1AC4A030A}"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4886</TotalTime>
  <Words>8116</Words>
  <Application>Microsoft Office PowerPoint</Application>
  <PresentationFormat>On-screen Show (4:3)</PresentationFormat>
  <Paragraphs>633</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Concourse</vt:lpstr>
      <vt:lpstr>1702CS704 – CLOUD COMPUTING</vt:lpstr>
      <vt:lpstr>Course Outcomes</vt:lpstr>
      <vt:lpstr>UNIT 3 – CLOUD APPLICATION ARCHITECTURES</vt:lpstr>
      <vt:lpstr>CLOUD PLATFORMS IN INDUSTRY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Google AppEngine</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Microsoft Azure</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JS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Noornilo</dc:creator>
  <cp:lastModifiedBy>Noornilo</cp:lastModifiedBy>
  <cp:revision>99</cp:revision>
  <dcterms:created xsi:type="dcterms:W3CDTF">2016-12-08T14:23:39Z</dcterms:created>
  <dcterms:modified xsi:type="dcterms:W3CDTF">2020-07-13T07:16:47Z</dcterms:modified>
</cp:coreProperties>
</file>