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1"/>
  </p:sldMasterIdLst>
  <p:notesMasterIdLst>
    <p:notesMasterId r:id="rId44"/>
  </p:notesMasterIdLst>
  <p:handoutMasterIdLst>
    <p:handoutMasterId r:id="rId45"/>
  </p:handoutMasterIdLst>
  <p:sldIdLst>
    <p:sldId id="312" r:id="rId2"/>
    <p:sldId id="259" r:id="rId3"/>
    <p:sldId id="260" r:id="rId4"/>
    <p:sldId id="265" r:id="rId5"/>
    <p:sldId id="272" r:id="rId6"/>
    <p:sldId id="273" r:id="rId7"/>
    <p:sldId id="274" r:id="rId8"/>
    <p:sldId id="275" r:id="rId9"/>
    <p:sldId id="311" r:id="rId10"/>
    <p:sldId id="276" r:id="rId11"/>
    <p:sldId id="277" r:id="rId12"/>
    <p:sldId id="278" r:id="rId13"/>
    <p:sldId id="279" r:id="rId14"/>
    <p:sldId id="281" r:id="rId15"/>
    <p:sldId id="282" r:id="rId16"/>
    <p:sldId id="283" r:id="rId17"/>
    <p:sldId id="284" r:id="rId18"/>
    <p:sldId id="285" r:id="rId19"/>
    <p:sldId id="286" r:id="rId20"/>
    <p:sldId id="288" r:id="rId21"/>
    <p:sldId id="289" r:id="rId22"/>
    <p:sldId id="290" r:id="rId23"/>
    <p:sldId id="292" r:id="rId24"/>
    <p:sldId id="294" r:id="rId25"/>
    <p:sldId id="295" r:id="rId26"/>
    <p:sldId id="296" r:id="rId27"/>
    <p:sldId id="309" r:id="rId28"/>
    <p:sldId id="297" r:id="rId29"/>
    <p:sldId id="298" r:id="rId30"/>
    <p:sldId id="299" r:id="rId31"/>
    <p:sldId id="300" r:id="rId32"/>
    <p:sldId id="302" r:id="rId33"/>
    <p:sldId id="310" r:id="rId34"/>
    <p:sldId id="303" r:id="rId35"/>
    <p:sldId id="304" r:id="rId36"/>
    <p:sldId id="305" r:id="rId37"/>
    <p:sldId id="306" r:id="rId38"/>
    <p:sldId id="308" r:id="rId39"/>
    <p:sldId id="271" r:id="rId40"/>
    <p:sldId id="266" r:id="rId41"/>
    <p:sldId id="313" r:id="rId42"/>
    <p:sldId id="314" r:id="rId43"/>
  </p:sldIdLst>
  <p:sldSz cx="9144000" cy="6858000" type="screen4x3"/>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95DD"/>
    <a:srgbClr val="5F5F5F"/>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79" autoAdjust="0"/>
  </p:normalViewPr>
  <p:slideViewPr>
    <p:cSldViewPr>
      <p:cViewPr varScale="1">
        <p:scale>
          <a:sx n="66" d="100"/>
          <a:sy n="66" d="100"/>
        </p:scale>
        <p:origin x="-12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
    </p:cViewPr>
  </p:sorterViewPr>
  <p:notesViewPr>
    <p:cSldViewPr>
      <p:cViewPr varScale="1">
        <p:scale>
          <a:sx n="89" d="100"/>
          <a:sy n="89" d="100"/>
        </p:scale>
        <p:origin x="-371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7476ED5-2D64-43CD-A5A9-B4F8A2316785}" type="datetimeFigureOut">
              <a:rPr lang="en-US"/>
              <a:pPr>
                <a:defRPr/>
              </a:pPr>
              <a:t>9/8/2011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Copyright © 2011 EMC Corporation. Do not Copy -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0216AA8-8606-4326-BD3F-B6ED45665008}"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457200"/>
          </a:xfrm>
          <a:prstGeom prst="rect">
            <a:avLst/>
          </a:prstGeom>
        </p:spPr>
        <p:txBody>
          <a:bodyPr vert="horz" rtlCol="0" anchor="ctr"/>
          <a:lstStyle>
            <a:lvl1pPr algn="ctr" fontAlgn="auto">
              <a:spcBef>
                <a:spcPts val="0"/>
              </a:spcBef>
              <a:spcAft>
                <a:spcPts val="0"/>
              </a:spcAft>
              <a:defRPr sz="1200">
                <a:latin typeface="MetaNormalLF-Roman" pitchFamily="34" charset="0"/>
                <a:cs typeface="+mn-cs"/>
              </a:defRPr>
            </a:lvl1pPr>
            <a:extLst/>
          </a:lstStyle>
          <a:p>
            <a:pPr>
              <a:defRPr/>
            </a:pPr>
            <a:endParaRPr lang="en-US" dirty="0"/>
          </a:p>
        </p:txBody>
      </p:sp>
      <p:sp>
        <p:nvSpPr>
          <p:cNvPr id="4" name="Slide Image Placeholder 3"/>
          <p:cNvSpPr>
            <a:spLocks noGrp="1" noRot="1" noChangeAspect="1"/>
          </p:cNvSpPr>
          <p:nvPr>
            <p:ph type="sldImg" idx="2"/>
          </p:nvPr>
        </p:nvSpPr>
        <p:spPr>
          <a:xfrm>
            <a:off x="914400" y="552450"/>
            <a:ext cx="4953000" cy="3714750"/>
          </a:xfrm>
          <a:prstGeom prst="rect">
            <a:avLst/>
          </a:prstGeom>
          <a:noFill/>
          <a:ln w="12700">
            <a:solidFill>
              <a:prstClr val="black"/>
            </a:solidFill>
          </a:ln>
        </p:spPr>
        <p:txBody>
          <a:bodyPr vert="horz" rtlCol="0" anchor="ctr"/>
          <a:lstStyle>
            <a:extLst/>
          </a:lstStyle>
          <a:p>
            <a:pPr lvl="0"/>
            <a:endParaRPr lang="en-US" noProof="0"/>
          </a:p>
        </p:txBody>
      </p:sp>
      <p:sp>
        <p:nvSpPr>
          <p:cNvPr id="5" name="Notes Placeholder 4"/>
          <p:cNvSpPr>
            <a:spLocks noGrp="1"/>
          </p:cNvSpPr>
          <p:nvPr>
            <p:ph type="body" sz="quarter" idx="3"/>
          </p:nvPr>
        </p:nvSpPr>
        <p:spPr>
          <a:xfrm>
            <a:off x="457200" y="4419600"/>
            <a:ext cx="5943600" cy="4343400"/>
          </a:xfrm>
          <a:prstGeom prst="rect">
            <a:avLst/>
          </a:prstGeom>
        </p:spPr>
        <p:txBody>
          <a:bodyPr vert="horz" rtlCol="0">
            <a:normAutofit/>
          </a:bodyPr>
          <a:lstStyle>
            <a:extLst/>
          </a:lstStyle>
          <a:p>
            <a:pPr lvl="0"/>
            <a:r>
              <a:rPr lang="en-US" noProof="0" dirty="0" smtClean="0"/>
              <a:t>Click to edit Master text styles</a:t>
            </a:r>
            <a:endParaRPr lang="en-US" noProof="0" dirty="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9200"/>
            <a:ext cx="4267200" cy="304800"/>
          </a:xfrm>
          <a:prstGeom prst="rect">
            <a:avLst/>
          </a:prstGeom>
        </p:spPr>
        <p:txBody>
          <a:bodyPr vert="horz" rtlCol="0" anchor="b"/>
          <a:lstStyle>
            <a:lvl1pPr algn="l" fontAlgn="auto">
              <a:spcBef>
                <a:spcPts val="0"/>
              </a:spcBef>
              <a:spcAft>
                <a:spcPts val="0"/>
              </a:spcAft>
              <a:defRPr sz="900">
                <a:latin typeface="MetaNormalLF-Roman" pitchFamily="34" charset="0"/>
                <a:cs typeface="+mn-cs"/>
              </a:defRPr>
            </a:lvl1pPr>
            <a:extLst/>
          </a:lstStyle>
          <a:p>
            <a:pPr>
              <a:defRPr/>
            </a:pPr>
            <a:r>
              <a:rPr lang="en-US"/>
              <a:t>Copyright © 2011 EMC Corporation. Do not Copy - All Rights Reserved.</a:t>
            </a:r>
            <a:endParaRPr lang="en-US" dirty="0"/>
          </a:p>
        </p:txBody>
      </p:sp>
      <p:sp>
        <p:nvSpPr>
          <p:cNvPr id="7" name="Slide Number Placeholder 6"/>
          <p:cNvSpPr>
            <a:spLocks noGrp="1"/>
          </p:cNvSpPr>
          <p:nvPr>
            <p:ph type="sldNum" sz="quarter" idx="5"/>
          </p:nvPr>
        </p:nvSpPr>
        <p:spPr>
          <a:xfrm>
            <a:off x="6400800" y="8839200"/>
            <a:ext cx="455613" cy="304800"/>
          </a:xfrm>
          <a:prstGeom prst="rect">
            <a:avLst/>
          </a:prstGeom>
        </p:spPr>
        <p:txBody>
          <a:bodyPr vert="horz" rtlCol="0" anchor="b"/>
          <a:lstStyle>
            <a:lvl1pPr algn="r" fontAlgn="auto">
              <a:spcBef>
                <a:spcPts val="0"/>
              </a:spcBef>
              <a:spcAft>
                <a:spcPts val="0"/>
              </a:spcAft>
              <a:defRPr sz="900">
                <a:latin typeface="MetaNormalLF-Roman" pitchFamily="34" charset="0"/>
                <a:cs typeface="+mn-cs"/>
              </a:defRPr>
            </a:lvl1pPr>
            <a:extLst/>
          </a:lstStyle>
          <a:p>
            <a:pPr>
              <a:defRPr/>
            </a:pPr>
            <a:fld id="{80249327-EC2F-4096-8D35-6B76097739F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indent="-228600" algn="l" rtl="0" eaLnBrk="0" fontAlgn="base" hangingPunct="0">
      <a:spcBef>
        <a:spcPct val="30000"/>
      </a:spcBef>
      <a:spcAft>
        <a:spcPct val="0"/>
      </a:spcAft>
      <a:buSzPct val="120000"/>
      <a:buFont typeface="Arial" charset="0"/>
      <a:buChar char="•"/>
      <a:defRPr sz="1200" kern="1200">
        <a:solidFill>
          <a:schemeClr val="tx1"/>
        </a:solidFill>
        <a:latin typeface="Calibri" pitchFamily="34" charset="0"/>
        <a:ea typeface="+mn-ea"/>
        <a:cs typeface="+mn-cs"/>
      </a:defRPr>
    </a:lvl2pPr>
    <a:lvl3pPr marL="685800" indent="-228600" algn="l" rtl="0" eaLnBrk="0" fontAlgn="base" hangingPunct="0">
      <a:spcBef>
        <a:spcPct val="30000"/>
      </a:spcBef>
      <a:spcAft>
        <a:spcPct val="0"/>
      </a:spcAft>
      <a:buFont typeface="Webdings" pitchFamily="18" charset="2"/>
      <a:buChar char="4"/>
      <a:defRPr sz="1200" kern="1200">
        <a:solidFill>
          <a:schemeClr val="tx1"/>
        </a:solidFill>
        <a:latin typeface="Calibri" pitchFamily="34" charset="0"/>
        <a:ea typeface="+mn-ea"/>
        <a:cs typeface="+mn-cs"/>
      </a:defRPr>
    </a:lvl3pPr>
    <a:lvl4pPr marL="914400" indent="-228600" algn="l" rtl="0" eaLnBrk="0" fontAlgn="base" hangingPunct="0">
      <a:spcBef>
        <a:spcPct val="30000"/>
      </a:spcBef>
      <a:spcAft>
        <a:spcPct val="0"/>
      </a:spcAft>
      <a:buFont typeface="Webdings" pitchFamily="18" charset="2"/>
      <a:buChar char="8"/>
      <a:defRPr sz="1200" kern="1200">
        <a:solidFill>
          <a:schemeClr val="tx1"/>
        </a:solidFill>
        <a:latin typeface="Calibri" pitchFamily="34" charset="0"/>
        <a:ea typeface="+mn-ea"/>
        <a:cs typeface="+mn-cs"/>
      </a:defRPr>
    </a:lvl4pPr>
    <a:lvl5pPr marL="1143000" indent="-228600" algn="l" rtl="0" eaLnBrk="0" fontAlgn="base" hangingPunct="0">
      <a:spcBef>
        <a:spcPct val="30000"/>
      </a:spcBef>
      <a:spcAft>
        <a:spcPct val="0"/>
      </a:spcAft>
      <a:buFont typeface="Arial" charset="0"/>
      <a:buChar char="•"/>
      <a:defRPr sz="1200" kern="1200">
        <a:solidFill>
          <a:schemeClr val="tx1"/>
        </a:solidFill>
        <a:latin typeface="Calibri" pitchFamily="34" charset="0"/>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533400"/>
            <a:ext cx="5943600" cy="8229600"/>
          </a:xfrm>
        </p:spPr>
        <p:txBody>
          <a:bodyPr>
            <a:normAutofit/>
          </a:bodyPr>
          <a:lstStyle/>
          <a:p>
            <a:endParaRPr lang="en-US" sz="4400" dirty="0" smtClean="0">
              <a:solidFill>
                <a:srgbClr val="2C95DD"/>
              </a:solidFill>
            </a:endParaRPr>
          </a:p>
          <a:p>
            <a:endParaRPr lang="en-US" sz="4400" dirty="0" smtClean="0">
              <a:solidFill>
                <a:srgbClr val="2C95DD"/>
              </a:solidFill>
            </a:endParaRPr>
          </a:p>
          <a:p>
            <a:endParaRPr lang="en-US" sz="4400" dirty="0" smtClean="0">
              <a:solidFill>
                <a:srgbClr val="2C95DD"/>
              </a:solidFill>
            </a:endParaRPr>
          </a:p>
          <a:p>
            <a:pPr algn="ctr"/>
            <a:r>
              <a:rPr lang="en-US" sz="4400" dirty="0" smtClean="0">
                <a:solidFill>
                  <a:srgbClr val="2C95DD"/>
                </a:solidFill>
                <a:latin typeface="+mj-lt"/>
              </a:rPr>
              <a:t>Module – 4 </a:t>
            </a:r>
          </a:p>
          <a:p>
            <a:pPr algn="ctr"/>
            <a:r>
              <a:rPr lang="en-US" sz="4400" dirty="0" smtClean="0">
                <a:solidFill>
                  <a:srgbClr val="2C95DD"/>
                </a:solidFill>
                <a:latin typeface="+mj-lt"/>
              </a:rPr>
              <a:t>Virtualized Data Center – Storage </a:t>
            </a:r>
            <a:endParaRPr lang="en-US" sz="4400" dirty="0">
              <a:solidFill>
                <a:srgbClr val="2C95DD"/>
              </a:solidFill>
              <a:latin typeface="+mj-lt"/>
            </a:endParaRPr>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Virtual Machine File System (</a:t>
            </a:r>
            <a:r>
              <a:rPr lang="en-US" sz="1200" kern="1200" baseline="0" dirty="0" smtClean="0">
                <a:solidFill>
                  <a:schemeClr val="tx1"/>
                </a:solidFill>
                <a:latin typeface="Calibri" pitchFamily="34" charset="0"/>
                <a:ea typeface="+mn-ea"/>
                <a:cs typeface="+mn-cs"/>
              </a:rPr>
              <a:t>VMFS) is the native file system for hypervisor. It is a simple, efficient, cluster file system that allows multiple compute systems to read and write to the same storage simultaneously. It provides on-disk locking to ensure that the same virtual machine is not powered on by multiple compute systems at the same time. If a compute system fails, the on-disk lock for each virtual machine running on the failed compute system can be released so that virtual machines may be restarted on other compute system. VMFS volume is used for providing storage space for creating Virtual Machine File System to store virtual machine files. </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kern="1200" baseline="0" dirty="0" smtClean="0">
                <a:solidFill>
                  <a:schemeClr val="tx1"/>
                </a:solidFill>
                <a:latin typeface="Calibri" pitchFamily="34" charset="0"/>
                <a:ea typeface="+mn-ea"/>
                <a:cs typeface="+mn-cs"/>
              </a:rPr>
              <a:t>Hypervisors support</a:t>
            </a:r>
            <a:r>
              <a:rPr lang="en-US" sz="1200" kern="1200" dirty="0" smtClean="0">
                <a:solidFill>
                  <a:schemeClr val="tx1"/>
                </a:solidFill>
                <a:latin typeface="Calibri" pitchFamily="34" charset="0"/>
                <a:ea typeface="+mn-ea"/>
                <a:cs typeface="+mn-cs"/>
              </a:rPr>
              <a:t> </a:t>
            </a:r>
            <a:r>
              <a:rPr lang="en-US" sz="1200" kern="1200" baseline="0" dirty="0" smtClean="0">
                <a:solidFill>
                  <a:schemeClr val="tx1"/>
                </a:solidFill>
                <a:latin typeface="Calibri" pitchFamily="34" charset="0"/>
                <a:ea typeface="+mn-ea"/>
                <a:cs typeface="+mn-cs"/>
              </a:rPr>
              <a:t>Logical Volume </a:t>
            </a:r>
            <a:r>
              <a:rPr lang="en-US" dirty="0" smtClean="0"/>
              <a:t>Manager (LVM) </a:t>
            </a:r>
            <a:r>
              <a:rPr lang="en-US" sz="1200" kern="1200" baseline="0" dirty="0" smtClean="0">
                <a:solidFill>
                  <a:schemeClr val="tx1"/>
                </a:solidFill>
                <a:latin typeface="Calibri" pitchFamily="34" charset="0"/>
                <a:ea typeface="+mn-ea"/>
                <a:cs typeface="+mn-cs"/>
              </a:rPr>
              <a:t>for extending VMFS dynamically without disrupting the running VMs across compute systems. </a:t>
            </a:r>
            <a:r>
              <a:rPr lang="en-US" dirty="0" smtClean="0"/>
              <a:t>There are two ways by which the VMFS can</a:t>
            </a:r>
            <a:r>
              <a:rPr lang="en-US" baseline="0" dirty="0" smtClean="0"/>
              <a:t> be dynamically expanded. The first method allows to expand VMFS dynamically on the volume partition on which it is located. The second method allows to expand the capacity of VMFS volume by adding one or more LUNs to the source VMFS volume to create a large one.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pitchFamily="34" charset="0"/>
                <a:ea typeface="+mn-ea"/>
                <a:cs typeface="+mn-cs"/>
              </a:rPr>
              <a:t>Virtual machines can store data directly on a LUN in the storage system instead of storing its data in a virtual disk file on a VMFS volume. Storing</a:t>
            </a:r>
            <a:r>
              <a:rPr lang="en-US" sz="1200" kern="1200" dirty="0" smtClean="0">
                <a:solidFill>
                  <a:schemeClr val="tx1"/>
                </a:solidFill>
                <a:latin typeface="Calibri" pitchFamily="34" charset="0"/>
                <a:ea typeface="+mn-ea"/>
                <a:cs typeface="+mn-cs"/>
              </a:rPr>
              <a:t> </a:t>
            </a:r>
            <a:r>
              <a:rPr lang="en-US" sz="1200" kern="1200" baseline="0" dirty="0" smtClean="0">
                <a:solidFill>
                  <a:schemeClr val="tx1"/>
                </a:solidFill>
                <a:latin typeface="Calibri" pitchFamily="34" charset="0"/>
                <a:ea typeface="+mn-ea"/>
                <a:cs typeface="+mn-cs"/>
              </a:rPr>
              <a:t>data in this way is useful when the applications running on the VMs </a:t>
            </a:r>
            <a:r>
              <a:rPr lang="en-US" dirty="0" smtClean="0"/>
              <a:t>are</a:t>
            </a:r>
            <a:r>
              <a:rPr lang="en-US" b="1" dirty="0" smtClean="0"/>
              <a:t> </a:t>
            </a:r>
            <a:r>
              <a:rPr lang="en-US" sz="1200" kern="1200" baseline="0" dirty="0" smtClean="0">
                <a:solidFill>
                  <a:schemeClr val="tx1"/>
                </a:solidFill>
                <a:latin typeface="Calibri" pitchFamily="34" charset="0"/>
                <a:ea typeface="+mn-ea"/>
                <a:cs typeface="+mn-cs"/>
              </a:rPr>
              <a:t>required to know the physical characteristics of the storage device. </a:t>
            </a:r>
            <a:r>
              <a:rPr lang="en-US" dirty="0" smtClean="0"/>
              <a:t>Raw Device Mapping provides a mechanism for a virtual machine to have direct access to a LUN on the physical storage subsystem (FC or </a:t>
            </a:r>
            <a:r>
              <a:rPr lang="en-US" dirty="0" err="1" smtClean="0"/>
              <a:t>iSCSI</a:t>
            </a:r>
            <a:r>
              <a:rPr lang="en-US" dirty="0" smtClean="0"/>
              <a:t>). It</a:t>
            </a:r>
            <a:r>
              <a:rPr lang="en-US" baseline="0" dirty="0" smtClean="0"/>
              <a:t> </a:t>
            </a:r>
            <a:r>
              <a:rPr lang="en-US" sz="1200" kern="1200" baseline="0" dirty="0" smtClean="0">
                <a:solidFill>
                  <a:schemeClr val="tx1"/>
                </a:solidFill>
                <a:latin typeface="Calibri" pitchFamily="34" charset="0"/>
                <a:ea typeface="+mn-ea"/>
                <a:cs typeface="+mn-cs"/>
              </a:rPr>
              <a:t>is a special file in a VMFS volume that acts as a proxy for the LUN in the storage system. RDM is recommended when there is large amount of data on the LUN in the storage system and it is not practical to move onto a virtual disk. It is also used when clustering virtual machine with physical machine. In this case, the virtual machine is required to access the LUN which is being accessed by physical machine. </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pitchFamily="34" charset="0"/>
                <a:ea typeface="+mn-ea"/>
                <a:cs typeface="+mn-cs"/>
              </a:rPr>
              <a:t>Hypervisor supports NAS system through the NFS protocol. The NFS protocol enables communication between NFS client and NFS server. Hypervisors come with NFS client software for NFS server (NAS) access. The NFS file system must be mounted on the compute system in order to allow NFS volumes to provide storage for all VMs. Provisioning of storage to virtual machines from NFS volume(s) is similar to provisioning from VMFS volume.  NFS volume is managed entirely by the NAS system.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 lesson covers</a:t>
            </a:r>
            <a:r>
              <a:rPr lang="en-US" baseline="0" dirty="0" smtClean="0"/>
              <a:t> network-based block-level and file-level storage virtualization. </a:t>
            </a:r>
            <a:endParaRPr lang="en-US" dirty="0" smtClean="0"/>
          </a:p>
        </p:txBody>
      </p:sp>
      <p:sp>
        <p:nvSpPr>
          <p:cNvPr id="4" name="Footer Placeholder 3"/>
          <p:cNvSpPr>
            <a:spLocks noGrp="1"/>
          </p:cNvSpPr>
          <p:nvPr>
            <p:ph type="ftr" sz="quarter" idx="4"/>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pitchFamily="34" charset="0"/>
                <a:ea typeface="+mn-ea"/>
                <a:cs typeface="+mn-cs"/>
              </a:rPr>
              <a:t>Network-based storage virtualization embeds the intelligence of virtualizing storage resources at network layer and provides an abstract view of physical storage resources</a:t>
            </a:r>
            <a:r>
              <a:rPr lang="en-US" sz="900" kern="1200" baseline="0" dirty="0" smtClean="0">
                <a:solidFill>
                  <a:schemeClr val="tx1"/>
                </a:solidFill>
                <a:latin typeface="Calibri" pitchFamily="34" charset="0"/>
                <a:ea typeface="+mn-ea"/>
                <a:cs typeface="+mn-cs"/>
              </a:rPr>
              <a:t>. </a:t>
            </a:r>
            <a:r>
              <a:rPr lang="en-US" dirty="0" smtClean="0"/>
              <a:t>When an I/O is sent from the</a:t>
            </a:r>
            <a:r>
              <a:rPr lang="en-US" baseline="0" dirty="0" smtClean="0"/>
              <a:t> </a:t>
            </a:r>
            <a:r>
              <a:rPr lang="en-US" dirty="0" smtClean="0"/>
              <a:t>compute system, it is redirected through the virtualization layer at the network to the mapped physical storage.</a:t>
            </a:r>
            <a:r>
              <a:rPr lang="en-US" baseline="0" dirty="0" smtClean="0"/>
              <a:t> Vi</a:t>
            </a:r>
            <a:r>
              <a:rPr lang="en-US" sz="1200" kern="1200" baseline="0" dirty="0" smtClean="0">
                <a:solidFill>
                  <a:schemeClr val="tx1"/>
                </a:solidFill>
                <a:latin typeface="Calibri" pitchFamily="34" charset="0"/>
                <a:ea typeface="+mn-ea"/>
                <a:cs typeface="+mn-cs"/>
              </a:rPr>
              <a:t>rtualization applied at the network enables to pool multi-vendor storage resources and to manage these pools from a single management interface. It also enables non-disruptive data migration between arrays. Network-based storage v</a:t>
            </a:r>
            <a:r>
              <a:rPr lang="en-US" sz="1200" kern="1200" dirty="0" smtClean="0">
                <a:solidFill>
                  <a:schemeClr val="tx1"/>
                </a:solidFill>
                <a:latin typeface="Calibri" pitchFamily="34" charset="0"/>
                <a:ea typeface="+mn-ea"/>
                <a:cs typeface="+mn-cs"/>
              </a:rPr>
              <a:t>irtualization can be implemented in both SAN and NAS environments. In a SAN, virtualization is applied at the block level, whereas in NAS, it is applied at the file level.</a:t>
            </a:r>
            <a:endParaRPr lang="en-US" sz="1200" kern="1200" baseline="0" dirty="0" smtClean="0">
              <a:solidFill>
                <a:schemeClr val="tx1"/>
              </a:solidFill>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Block-level storage virtualization creates an abstraction layer in the SAN, between physical storage resources and virtual volumes presented</a:t>
            </a:r>
            <a:r>
              <a:rPr lang="en-US" baseline="0" dirty="0" smtClean="0"/>
              <a:t> to the </a:t>
            </a:r>
            <a:r>
              <a:rPr lang="en-US" dirty="0" smtClean="0"/>
              <a:t>compute systems. Instead of being directed to the LUNs on the individual storage arrays, the compute systems are directed to the virtual volumes on the virtualization appliance at the network. The virtualization appliance performs mapping between the virtual volumes and the LUNs on the arrays. Block-level</a:t>
            </a:r>
            <a:r>
              <a:rPr lang="en-US" sz="1200" kern="1200" dirty="0" smtClean="0">
                <a:solidFill>
                  <a:schemeClr val="tx1"/>
                </a:solidFill>
                <a:latin typeface="Calibri" pitchFamily="34" charset="0"/>
                <a:ea typeface="+mn-ea"/>
                <a:cs typeface="+mn-cs"/>
              </a:rPr>
              <a:t> storage virtualization enables us to combine</a:t>
            </a:r>
            <a:r>
              <a:rPr lang="en-US" sz="1200" kern="1200" baseline="0" dirty="0" smtClean="0">
                <a:solidFill>
                  <a:schemeClr val="tx1"/>
                </a:solidFill>
                <a:latin typeface="Calibri" pitchFamily="34" charset="0"/>
                <a:ea typeface="+mn-ea"/>
                <a:cs typeface="+mn-cs"/>
              </a:rPr>
              <a:t> several LUNs from one or more arrays into a single virtual volume before presenting it to the compute systems. It also takes a single large LUN from an array, slices it into smaller virtual volumes, and presents these volumes to the compute systems. </a:t>
            </a:r>
            <a:r>
              <a:rPr lang="en-US" dirty="0" smtClean="0"/>
              <a:t>Block-level storage virtualization supports dynamic increase of storage volumes, consolidation</a:t>
            </a:r>
            <a:r>
              <a:rPr lang="en-US" baseline="0" dirty="0" smtClean="0"/>
              <a:t> of </a:t>
            </a:r>
            <a:r>
              <a:rPr lang="en-US" dirty="0" smtClean="0"/>
              <a:t>heterogeneous storage arrays, and transparent volume access.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dirty="0" smtClean="0"/>
              <a:t>With block-level virtualization solution in place, the virtualization appliance at the network handles the migration of data. The virtualization appliance enables storage volumes to remain online and accessible while data is being migrated</a:t>
            </a:r>
            <a:r>
              <a:rPr lang="en-US" dirty="0" smtClean="0"/>
              <a:t>. After data is migrated from one array to another,</a:t>
            </a:r>
            <a:r>
              <a:rPr lang="en-US" baseline="0" dirty="0" smtClean="0"/>
              <a:t> no</a:t>
            </a:r>
            <a:r>
              <a:rPr lang="en-US" dirty="0" smtClean="0"/>
              <a:t> physical changes are required because the compute system still points to the same port on the virtualization appliance. However, the mapping on the virtualization appliance should be changed to point to the</a:t>
            </a:r>
            <a:r>
              <a:rPr lang="en-US" baseline="0" dirty="0" smtClean="0"/>
              <a:t> new location</a:t>
            </a:r>
            <a:r>
              <a:rPr lang="en-US" dirty="0" smtClean="0"/>
              <a:t>. These changes can be performed online with no impact to end the user data access. </a:t>
            </a:r>
            <a:r>
              <a:rPr lang="en-US" sz="1200" dirty="0" smtClean="0"/>
              <a:t>Deploying block-level storage virtualization in heterogeneous arrays environment facilitates an Information </a:t>
            </a:r>
            <a:r>
              <a:rPr lang="en-US" dirty="0" smtClean="0"/>
              <a:t>L</a:t>
            </a:r>
            <a:r>
              <a:rPr lang="en-US" sz="1200" dirty="0" smtClean="0"/>
              <a:t>ifecycle </a:t>
            </a:r>
            <a:r>
              <a:rPr lang="en-US" dirty="0" smtClean="0"/>
              <a:t>M</a:t>
            </a:r>
            <a:r>
              <a:rPr lang="en-US" sz="1200" dirty="0" smtClean="0"/>
              <a:t>anagement (ILM) strategy, enabling significant cost and resource optimization. Low-value data can be migrated from higher performance to appropriate performance arrays or disks. </a:t>
            </a:r>
          </a:p>
          <a:p>
            <a:endParaRPr lang="en-US" sz="1200"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virtualization appliance encapsulates physical storage devices and applies layers</a:t>
            </a:r>
            <a:r>
              <a:rPr lang="en-US" baseline="0" dirty="0" smtClean="0"/>
              <a:t> of logical abstraction to create virtual volumes. These virtual volumes are presented to the compute system. </a:t>
            </a:r>
          </a:p>
          <a:p>
            <a:r>
              <a:rPr lang="en-US" baseline="0" dirty="0" smtClean="0"/>
              <a:t>Storage volume is a device or LUN on an attached storage system that is visible to the virtualization appliance. The available capacity on a storage volume is used to create extent and virtual volumes. Extents are mechanisms a virtualization appliance uses to divide storage volumes. Extents may be all or part of the underlying storage volume. The virtualization appliance aggregates these extents and applies RAID protection to create virtual volumes.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dirty="0" smtClean="0"/>
              <a:t>File-level storage</a:t>
            </a:r>
            <a:r>
              <a:rPr lang="en-US" sz="1200" i="0" baseline="0" dirty="0" smtClean="0"/>
              <a:t> virtualization provides an abstraction in the NAS environment and e</a:t>
            </a:r>
            <a:r>
              <a:rPr lang="en-US" sz="1200" dirty="0" smtClean="0"/>
              <a:t>liminates dependencies between the file and its physical location. Before file-level virtualization, each client</a:t>
            </a:r>
            <a:r>
              <a:rPr lang="en-US" sz="1200" baseline="0" dirty="0" smtClean="0"/>
              <a:t> </a:t>
            </a:r>
            <a:r>
              <a:rPr lang="en-US" sz="1200" dirty="0" smtClean="0"/>
              <a:t>knows the exact location of its file-level resources. In a data center, migrating data from</a:t>
            </a:r>
            <a:r>
              <a:rPr lang="en-US" sz="1200" baseline="0" dirty="0" smtClean="0"/>
              <a:t> a NAS to another NAS may be required </a:t>
            </a:r>
            <a:r>
              <a:rPr lang="en-US" sz="1200" dirty="0" smtClean="0"/>
              <a:t>for t</a:t>
            </a:r>
            <a:r>
              <a:rPr lang="en-US" sz="1200" b="0" u="none" kern="1200" dirty="0" smtClean="0">
                <a:solidFill>
                  <a:schemeClr val="tx1"/>
                </a:solidFill>
                <a:latin typeface="Calibri" pitchFamily="34" charset="0"/>
                <a:ea typeface="+mn-ea"/>
                <a:cs typeface="+mn-cs"/>
              </a:rPr>
              <a:t>echnology refresh, performance requirements, and non-availability of additional storage capacity. However, i</a:t>
            </a:r>
            <a:r>
              <a:rPr lang="en-US" sz="1200" dirty="0" smtClean="0"/>
              <a:t>t is not easy to move files across this environment, </a:t>
            </a:r>
            <a:r>
              <a:rPr lang="en-US" sz="1200" b="0" u="none" dirty="0" smtClean="0"/>
              <a:t>and this requires downtime for NAS systems. </a:t>
            </a:r>
            <a:r>
              <a:rPr lang="en-US" sz="1200" dirty="0" smtClean="0"/>
              <a:t>Moreover, clients need to be reconfigured with the new path. This makes</a:t>
            </a:r>
            <a:r>
              <a:rPr lang="en-US" sz="1200" baseline="0" dirty="0" smtClean="0"/>
              <a:t> it</a:t>
            </a:r>
            <a:r>
              <a:rPr lang="en-US" sz="1200" dirty="0" smtClean="0"/>
              <a:t> difficult for storage administrators to improve storage efficiency, while maintaining the required service level. </a:t>
            </a:r>
          </a:p>
          <a:p>
            <a:r>
              <a:rPr lang="en-US" sz="1200" dirty="0" smtClean="0"/>
              <a:t>File-level virtualization simplifies file mobility. File virtualization appliance at the network creates a logical pool of storage and enables users to use a logical path, rather than a physical path to access files. File virtualization facilitates the movement of files between</a:t>
            </a:r>
            <a:r>
              <a:rPr lang="en-US" sz="1200" baseline="0" dirty="0" smtClean="0"/>
              <a:t> the </a:t>
            </a:r>
            <a:r>
              <a:rPr lang="en-US" sz="1200" dirty="0" smtClean="0"/>
              <a:t>NAS systems without any downtime i.e., clients can access their files non-disruptively while the files being migrated. </a:t>
            </a:r>
            <a:r>
              <a:rPr lang="en-US" sz="1200" kern="1200" baseline="0" dirty="0" smtClean="0">
                <a:solidFill>
                  <a:schemeClr val="tx1"/>
                </a:solidFill>
                <a:latin typeface="Calibri" pitchFamily="34" charset="0"/>
                <a:ea typeface="+mn-ea"/>
                <a:cs typeface="+mn-cs"/>
              </a:rPr>
              <a:t>Global namespace is</a:t>
            </a:r>
            <a:r>
              <a:rPr lang="en-US" sz="1200" dirty="0" smtClean="0"/>
              <a:t> used to map the logical path of a file to the physical path names. </a:t>
            </a:r>
          </a:p>
          <a:p>
            <a:endParaRPr lang="en-US" sz="1200" kern="1200" baseline="0" dirty="0" smtClean="0">
              <a:solidFill>
                <a:schemeClr val="tx1"/>
              </a:solidFill>
              <a:latin typeface="Calibri" pitchFamily="34" charset="0"/>
              <a:ea typeface="+mn-ea"/>
              <a:cs typeface="+mn-cs"/>
            </a:endParaRPr>
          </a:p>
          <a:p>
            <a:endParaRPr lang="en-US" sz="1200" kern="1200" baseline="0" dirty="0" smtClean="0">
              <a:solidFill>
                <a:schemeClr val="tx1"/>
              </a:solidFill>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Namespace provides an abstraction layer, enabling clients to use a logical name that is independent of the actual physical location. Typically, with a standard file system such as NTFS, a namespace is associated with a single machine or file system. By bringing multiple file systems under a single namespace, global namespace provides a single view of the directories and files. It also provides administrators a single control point for managing files. </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module focuses on storage virtualization implementation,</a:t>
            </a:r>
            <a:r>
              <a:rPr lang="en-US" baseline="0" dirty="0" smtClean="0"/>
              <a:t> key </a:t>
            </a:r>
            <a:r>
              <a:rPr lang="en-US" dirty="0" smtClean="0"/>
              <a:t>underlying technologies, and methods for providing virtual storage to compute</a:t>
            </a:r>
            <a:r>
              <a:rPr lang="en-US" baseline="0" dirty="0" smtClean="0"/>
              <a:t> systems </a:t>
            </a:r>
            <a:r>
              <a:rPr lang="en-US" dirty="0" smtClean="0"/>
              <a:t>in a VDC environment. </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4E7A8FCD-CAF3-47F6-8A34-9CCB6BC41AA7}" type="slidenum">
              <a:rPr lang="en-US"/>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 lesson</a:t>
            </a:r>
            <a:r>
              <a:rPr lang="en-US" baseline="0" dirty="0" smtClean="0"/>
              <a:t> covers the concept of virtual provisioning and automated storage tiering.  </a:t>
            </a:r>
            <a:endParaRPr lang="en-US" dirty="0" smtClean="0"/>
          </a:p>
        </p:txBody>
      </p:sp>
      <p:sp>
        <p:nvSpPr>
          <p:cNvPr id="4" name="Footer Placeholder 3"/>
          <p:cNvSpPr>
            <a:spLocks noGrp="1"/>
          </p:cNvSpPr>
          <p:nvPr>
            <p:ph type="ftr" sz="quarter" idx="4"/>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One of the biggest challenges for storage administrators is balancing</a:t>
            </a:r>
            <a:r>
              <a:rPr lang="en-US" sz="1200" kern="1200" baseline="0" dirty="0" smtClean="0">
                <a:solidFill>
                  <a:schemeClr val="tx1"/>
                </a:solidFill>
                <a:latin typeface="Calibri" pitchFamily="34" charset="0"/>
                <a:ea typeface="+mn-ea"/>
                <a:cs typeface="+mn-cs"/>
              </a:rPr>
              <a:t> the</a:t>
            </a:r>
            <a:r>
              <a:rPr lang="en-US" sz="1200" kern="1200" dirty="0" smtClean="0">
                <a:solidFill>
                  <a:schemeClr val="tx1"/>
                </a:solidFill>
                <a:latin typeface="Calibri" pitchFamily="34" charset="0"/>
                <a:ea typeface="+mn-ea"/>
                <a:cs typeface="+mn-cs"/>
              </a:rPr>
              <a:t> storage space required by various applications in their data centers. Administrators typically allocate storage space based on anticipated storage growth. They do this to reduce the management overhead and application downtime required to add new storage later on. This generally results in the over-provisioning of storage capacity, which leads to higher costs, increased power, cooling, and floor space requirements, and lower capacity utilization. These challenges are addressed</a:t>
            </a:r>
            <a:r>
              <a:rPr lang="en-US" sz="1200" kern="1200" baseline="0" dirty="0" smtClean="0">
                <a:solidFill>
                  <a:schemeClr val="tx1"/>
                </a:solidFill>
                <a:latin typeface="Calibri" pitchFamily="34" charset="0"/>
                <a:ea typeface="+mn-ea"/>
                <a:cs typeface="+mn-cs"/>
              </a:rPr>
              <a:t> by Virtual Provisioning. </a:t>
            </a:r>
            <a:endParaRPr lang="en-US" dirty="0" smtClean="0"/>
          </a:p>
          <a:p>
            <a:r>
              <a:rPr lang="en-US" dirty="0" smtClean="0"/>
              <a:t>Virtual Provisioning is</a:t>
            </a:r>
            <a:r>
              <a:rPr lang="en-US" baseline="0" dirty="0" smtClean="0"/>
              <a:t> the ability to </a:t>
            </a:r>
            <a:r>
              <a:rPr lang="en-US" dirty="0" smtClean="0"/>
              <a:t>present a logical unit (Thin LUN) to a compute system, </a:t>
            </a:r>
            <a:r>
              <a:rPr lang="en-US" b="0" u="none" dirty="0" smtClean="0"/>
              <a:t>with more capacity than what is physically allocated to the LUN on the storage array. </a:t>
            </a:r>
            <a:r>
              <a:rPr lang="en-US" dirty="0" smtClean="0"/>
              <a:t>Physical storage is allocated to the application “on-demand” from a shared pool of physical capacity. This provides more efficient utilization of storage by reducing the amount of allocated,</a:t>
            </a:r>
            <a:r>
              <a:rPr lang="en-US" baseline="0" dirty="0" smtClean="0"/>
              <a:t> </a:t>
            </a:r>
            <a:r>
              <a:rPr lang="en-US" dirty="0" smtClean="0"/>
              <a:t>but </a:t>
            </a:r>
            <a:r>
              <a:rPr lang="en-US" baseline="0" dirty="0" smtClean="0"/>
              <a:t>unused physical storage</a:t>
            </a:r>
            <a:r>
              <a:rPr lang="en-US" dirty="0" smtClean="0"/>
              <a:t>. You will learn about Thin</a:t>
            </a:r>
            <a:r>
              <a:rPr lang="en-US" baseline="0" dirty="0" smtClean="0"/>
              <a:t> LUN and Thin pool later in this lesson.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example shown on this slide compares virtual provisioning with traditional storage provisioning. The example demonstrates the benefit of better capacity utilization.</a:t>
            </a:r>
          </a:p>
          <a:p>
            <a:r>
              <a:rPr lang="en-US" dirty="0" smtClean="0"/>
              <a:t>Let us assume</a:t>
            </a:r>
            <a:r>
              <a:rPr lang="en-US" baseline="0" dirty="0" smtClean="0"/>
              <a:t> that </a:t>
            </a:r>
            <a:r>
              <a:rPr lang="en-US" dirty="0" smtClean="0"/>
              <a:t>three LUNs are created and presented to one or more compute systems using traditional provisioning methods. The total usable capacity of the storage system is 2 TB.</a:t>
            </a:r>
          </a:p>
          <a:p>
            <a:pPr lvl="1"/>
            <a:r>
              <a:rPr lang="en-US" dirty="0" smtClean="0"/>
              <a:t>The size of LUN 1 is 500 GB, of which 100 GB contains data and 400 GB is allocated, but unused.</a:t>
            </a:r>
          </a:p>
          <a:p>
            <a:pPr lvl="1"/>
            <a:r>
              <a:rPr lang="en-US" dirty="0" smtClean="0"/>
              <a:t>The size of LUN 2 is 550 GB, of which 50 GB contains data and 500 GB is allocated, but unused.</a:t>
            </a:r>
          </a:p>
          <a:p>
            <a:pPr lvl="1"/>
            <a:r>
              <a:rPr lang="en-US" dirty="0" smtClean="0"/>
              <a:t>The size of LUN 3 is 800 GB, of which 200 GB contains data and 600 GB is allocated, but unused.</a:t>
            </a:r>
          </a:p>
          <a:p>
            <a:r>
              <a:rPr lang="en-US" dirty="0" smtClean="0"/>
              <a:t>In total, the storage system contains 350 GB of actual data, 1.5 TB of allocated, but unused capacity, and only 150 GB of capacity available</a:t>
            </a:r>
            <a:r>
              <a:rPr lang="en-US" baseline="0" dirty="0" smtClean="0"/>
              <a:t> </a:t>
            </a:r>
            <a:r>
              <a:rPr lang="en-US" dirty="0" smtClean="0"/>
              <a:t>for other applications. Now, let us assume that a new</a:t>
            </a:r>
            <a:r>
              <a:rPr lang="en-US" baseline="0" dirty="0" smtClean="0"/>
              <a:t> application is installed in the data center and requires 400 GB storage capacity. The storage system has only 150 GB of available capacity. So, it is not possible to provide 400 GB storage to the new application even though 1.5 TB of unused capacity is available. This</a:t>
            </a:r>
            <a:r>
              <a:rPr lang="en-US" dirty="0" smtClean="0"/>
              <a:t> </a:t>
            </a:r>
            <a:r>
              <a:rPr lang="en-US" baseline="0" dirty="0" smtClean="0"/>
              <a:t>shows the under utilization of storage in a traditional storage provisioning environment.  </a:t>
            </a:r>
            <a:endParaRPr lang="en-US" dirty="0" smtClean="0"/>
          </a:p>
          <a:p>
            <a:r>
              <a:rPr lang="en-US" dirty="0" smtClean="0"/>
              <a:t>If we consider the same 2 TB storage system with Virtual Provisioning, the differences are quite dramatic. Although the system administrator creates the same size LUNs, there is no allocated unused capacity. In total, the storage system with Virtual Provisioning has 350 GB of actual data and</a:t>
            </a:r>
            <a:r>
              <a:rPr lang="en-US" baseline="0" dirty="0" smtClean="0"/>
              <a:t> </a:t>
            </a:r>
            <a:r>
              <a:rPr lang="en-US" dirty="0" smtClean="0"/>
              <a:t>1.65 TB of capacity available for other applications, versus only 150 GB available in the traditional storage provisioning method.</a:t>
            </a: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Thin LUNs are logical devices. Physical storage need not be completely allocated to them at the time of creation. Physical storage is allocated to the Thin LUNs from the Thin pool (discussed later in this lesson). ‘Thin LUN extent’ is the minimum amount of physical storage that is consumed at a time by a ‘Thin LUN’ from a ‘Thin pool’. From the operating system’s perspective, Thin LUNs appear as traditional LUNs. Thin LUNs are best suited for situations where space efficiency is paramount. They are used for applications when the storage space consumption is difficult to predict.   </a:t>
            </a:r>
          </a:p>
          <a:p>
            <a:r>
              <a:rPr lang="en-US" sz="1200" kern="1200" dirty="0" smtClean="0">
                <a:solidFill>
                  <a:schemeClr val="tx1"/>
                </a:solidFill>
                <a:latin typeface="Calibri" pitchFamily="34" charset="0"/>
                <a:ea typeface="+mn-ea"/>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A Thin pool comprises physical drives that provide the actual physical storage used by Thin LUNs. A Thin pool is created by specifying a set of drives and a RAID type for that pool. Thin LUNs are then created out</a:t>
            </a:r>
            <a:r>
              <a:rPr lang="en-US" sz="1200" kern="1200" baseline="0" dirty="0" smtClean="0">
                <a:solidFill>
                  <a:schemeClr val="tx1"/>
                </a:solidFill>
                <a:latin typeface="Calibri" pitchFamily="34" charset="0"/>
                <a:ea typeface="+mn-ea"/>
                <a:cs typeface="+mn-cs"/>
              </a:rPr>
              <a:t> of that pool (similar to traditional LUN created on a RAID group). </a:t>
            </a:r>
            <a:r>
              <a:rPr lang="en-US" sz="1200" kern="1200" dirty="0" smtClean="0">
                <a:solidFill>
                  <a:schemeClr val="tx1"/>
                </a:solidFill>
                <a:latin typeface="Calibri" pitchFamily="34" charset="0"/>
                <a:ea typeface="+mn-ea"/>
                <a:cs typeface="+mn-cs"/>
              </a:rPr>
              <a:t>All the Thin LUNs created from a pool share the storage resources of that pool. Multiple pools can be created within a storage array. Adding drives to a Thin pool increases the available shared capacity for all the Thin LUNs in the pool. Drives can be added to a Thin pool while the pool is used in production. The allocated capacity is reclaimed by the pool when Thin LUNs are destroyed.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r>
              <a:rPr lang="en-US" sz="1200" kern="1200" dirty="0" smtClean="0">
                <a:solidFill>
                  <a:schemeClr val="tx1"/>
                </a:solidFill>
                <a:latin typeface="Calibri" pitchFamily="34" charset="0"/>
                <a:ea typeface="+mn-ea"/>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Thin pool rebalancing is a technique that provides the ability to automatically rebalance allocated extents on physical disk drives over the entire pool when new disk drives are added to the pool. Thin pool</a:t>
            </a:r>
            <a:r>
              <a:rPr lang="en-US" sz="1200" kern="1200" baseline="0" dirty="0" smtClean="0">
                <a:solidFill>
                  <a:schemeClr val="tx1"/>
                </a:solidFill>
                <a:latin typeface="Calibri" pitchFamily="34" charset="0"/>
                <a:ea typeface="+mn-ea"/>
                <a:cs typeface="+mn-cs"/>
              </a:rPr>
              <a:t> rebalancing restripes data across all the disk drives( both existing and new disk drives) in the thin pool.  This enables s</a:t>
            </a:r>
            <a:r>
              <a:rPr lang="en-US" sz="1200" kern="1200" dirty="0" smtClean="0">
                <a:solidFill>
                  <a:schemeClr val="tx1"/>
                </a:solidFill>
                <a:latin typeface="Calibri" pitchFamily="34" charset="0"/>
                <a:ea typeface="+mn-ea"/>
                <a:cs typeface="+mn-cs"/>
              </a:rPr>
              <a:t>preading out the data equally on all the physical disk drives within the Thin pool, ensuring that the used capacity of each disk drive is uniform across the pool. </a:t>
            </a:r>
          </a:p>
          <a:p>
            <a:r>
              <a:rPr lang="en-US" sz="1200" kern="1200" dirty="0" smtClean="0">
                <a:solidFill>
                  <a:schemeClr val="tx1"/>
                </a:solidFill>
                <a:latin typeface="Calibri" pitchFamily="34" charset="0"/>
                <a:ea typeface="+mn-ea"/>
                <a:cs typeface="+mn-cs"/>
              </a:rPr>
              <a:t> </a:t>
            </a:r>
          </a:p>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Virtual provisioning may occur at the compute level. Hypervisor performs</a:t>
            </a:r>
            <a:r>
              <a:rPr lang="en-US" sz="1200" kern="1200" baseline="0" dirty="0" smtClean="0">
                <a:solidFill>
                  <a:schemeClr val="tx1"/>
                </a:solidFill>
                <a:latin typeface="Calibri" pitchFamily="34" charset="0"/>
                <a:ea typeface="+mn-ea"/>
                <a:cs typeface="+mn-cs"/>
              </a:rPr>
              <a:t> virtual provisioning to create virtual disks for VMs. </a:t>
            </a:r>
          </a:p>
          <a:p>
            <a:r>
              <a:rPr lang="en-US" sz="1200" kern="1200" dirty="0" smtClean="0">
                <a:solidFill>
                  <a:schemeClr val="tx1"/>
                </a:solidFill>
                <a:latin typeface="Calibri" pitchFamily="34" charset="0"/>
                <a:ea typeface="+mn-ea"/>
                <a:cs typeface="+mn-cs"/>
              </a:rPr>
              <a:t>Hypervisor offers two options for provisioning storage to virtual disk:</a:t>
            </a:r>
          </a:p>
          <a:p>
            <a:pPr>
              <a:buFont typeface="Arial" pitchFamily="34" charset="0"/>
              <a:buChar char="•"/>
            </a:pPr>
            <a:r>
              <a:rPr lang="en-US" sz="1200" kern="1200" baseline="0" dirty="0" smtClean="0">
                <a:solidFill>
                  <a:schemeClr val="tx1"/>
                </a:solidFill>
                <a:latin typeface="Calibri" pitchFamily="34" charset="0"/>
                <a:ea typeface="+mn-ea"/>
                <a:cs typeface="+mn-cs"/>
              </a:rPr>
              <a:t> Provisioning thick disk </a:t>
            </a:r>
          </a:p>
          <a:p>
            <a:pPr>
              <a:buFont typeface="Arial" pitchFamily="34" charset="0"/>
              <a:buChar char="•"/>
            </a:pPr>
            <a:r>
              <a:rPr lang="en-US" sz="1200" kern="1200" baseline="0" dirty="0" smtClean="0">
                <a:solidFill>
                  <a:schemeClr val="tx1"/>
                </a:solidFill>
                <a:latin typeface="Calibri" pitchFamily="34" charset="0"/>
                <a:ea typeface="+mn-ea"/>
                <a:cs typeface="+mn-cs"/>
              </a:rPr>
              <a:t> Provisioning thin disk</a:t>
            </a:r>
          </a:p>
          <a:p>
            <a:r>
              <a:rPr lang="en-US" sz="1200" kern="1200" dirty="0" smtClean="0">
                <a:solidFill>
                  <a:schemeClr val="tx1"/>
                </a:solidFill>
                <a:latin typeface="Calibri" pitchFamily="34" charset="0"/>
                <a:ea typeface="+mn-ea"/>
                <a:cs typeface="+mn-cs"/>
              </a:rPr>
              <a:t>When Thick disk is provisioned, the entire provisioned space is committed to the virtual disk. Creating virtual disks in Thick format can lead to underutilization of virtual disks. In this case,</a:t>
            </a:r>
            <a:r>
              <a:rPr lang="en-US" sz="1200" kern="1200" baseline="0" dirty="0" smtClean="0">
                <a:solidFill>
                  <a:schemeClr val="tx1"/>
                </a:solidFill>
                <a:latin typeface="Calibri" pitchFamily="34" charset="0"/>
                <a:ea typeface="+mn-ea"/>
                <a:cs typeface="+mn-cs"/>
              </a:rPr>
              <a:t> l</a:t>
            </a:r>
            <a:r>
              <a:rPr lang="en-US" sz="1200" kern="1200" dirty="0" smtClean="0">
                <a:solidFill>
                  <a:schemeClr val="tx1"/>
                </a:solidFill>
                <a:latin typeface="Calibri" pitchFamily="34" charset="0"/>
                <a:ea typeface="+mn-ea"/>
                <a:cs typeface="+mn-cs"/>
              </a:rPr>
              <a:t>arge amounts of storage space, allocated to individual virtual machines, may remain unused.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When Thin</a:t>
            </a:r>
            <a:r>
              <a:rPr lang="en-US" sz="1200" kern="1200" baseline="0" dirty="0" smtClean="0">
                <a:solidFill>
                  <a:schemeClr val="tx1"/>
                </a:solidFill>
                <a:latin typeface="Calibri" pitchFamily="34" charset="0"/>
                <a:ea typeface="+mn-ea"/>
                <a:cs typeface="+mn-cs"/>
              </a:rPr>
              <a:t> disk is provisioned, the hypervisor allocates storage space to the virtual disk only when VM requires storage space. This eliminates the allocated, but unused storage capacity</a:t>
            </a:r>
            <a:r>
              <a:rPr lang="en-US" sz="1200" kern="1200" dirty="0" smtClean="0">
                <a:solidFill>
                  <a:schemeClr val="tx1"/>
                </a:solidFill>
                <a:latin typeface="Calibri" pitchFamily="34" charset="0"/>
                <a:ea typeface="+mn-ea"/>
                <a:cs typeface="+mn-cs"/>
              </a:rPr>
              <a:t> at the virtual disk. </a:t>
            </a:r>
          </a:p>
          <a:p>
            <a:r>
              <a:rPr lang="en-US" sz="1200" kern="1200" baseline="0" dirty="0" smtClean="0">
                <a:solidFill>
                  <a:schemeClr val="tx1"/>
                </a:solidFill>
                <a:latin typeface="Calibri" pitchFamily="34" charset="0"/>
                <a:ea typeface="+mn-ea"/>
                <a:cs typeface="+mn-cs"/>
              </a:rPr>
              <a:t>  </a:t>
            </a:r>
            <a:endParaRPr lang="en-US" sz="1200" kern="1200" dirty="0" smtClean="0">
              <a:solidFill>
                <a:schemeClr val="tx1"/>
              </a:solidFill>
              <a:latin typeface="Calibri" pitchFamily="34" charset="0"/>
              <a:ea typeface="+mn-ea"/>
              <a:cs typeface="+mn-cs"/>
            </a:endParaRPr>
          </a:p>
          <a:p>
            <a:endParaRPr lang="en-US" sz="1200" kern="1200" dirty="0" smtClean="0">
              <a:solidFill>
                <a:schemeClr val="tx1"/>
              </a:solidFill>
              <a:latin typeface="Calibri" pitchFamily="34" charset="0"/>
              <a:ea typeface="+mn-ea"/>
              <a:cs typeface="+mn-cs"/>
            </a:endParaRPr>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Virtual Provisioning reduces administrative overhead by simplifying storage provisioning to the compute systems. Storage provisioning can be done independent of the physical storage capacity. Virtual provisioning can reduce the time required to repeatedly add storage capacity to the compute systems. It improves capacity utilization by reducing the amount of allocated, but unused physical storage and also avoids over-allocation of storage to the compute systems. Virtual provisioning reduces storage and operating costs. Storage costs are reduced through increased space efficiency in primary storage because the storage is allocated as required. Virtual provisioning eliminates additional investment on high-end primary storage drives due to effective storage utilization. Operating costs are reduced considerably because fewer disks consume less power, cooling, and floor space. Virtual Provisioning is less disruptive to applications, and so, administrators do not have to continually take applications off-line to increase the storage capacity. </a:t>
            </a:r>
          </a:p>
          <a:p>
            <a:r>
              <a:rPr lang="en-US" sz="1200" kern="1200" dirty="0" smtClean="0">
                <a:solidFill>
                  <a:schemeClr val="tx1"/>
                </a:solidFill>
                <a:latin typeface="Calibri" pitchFamily="34" charset="0"/>
                <a:ea typeface="+mn-ea"/>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Drives in Thin</a:t>
            </a:r>
            <a:r>
              <a:rPr lang="en-US" sz="1200" kern="1200" baseline="0" dirty="0" smtClean="0">
                <a:solidFill>
                  <a:schemeClr val="tx1"/>
                </a:solidFill>
                <a:latin typeface="Calibri" pitchFamily="34" charset="0"/>
                <a:ea typeface="+mn-ea"/>
                <a:cs typeface="+mn-cs"/>
              </a:rPr>
              <a:t> pool should have the same </a:t>
            </a:r>
            <a:r>
              <a:rPr lang="en-US" sz="1200" kern="1200" dirty="0" smtClean="0">
                <a:solidFill>
                  <a:schemeClr val="tx1"/>
                </a:solidFill>
                <a:latin typeface="Calibri" pitchFamily="34" charset="0"/>
                <a:ea typeface="+mn-ea"/>
                <a:cs typeface="+mn-cs"/>
              </a:rPr>
              <a:t>RPM. If there is a mismatch, then the required performance may vary. All the drives in a pool must be of the same size</a:t>
            </a:r>
            <a:r>
              <a:rPr lang="en-US" sz="1200" kern="1200" baseline="0" dirty="0" smtClean="0">
                <a:solidFill>
                  <a:schemeClr val="tx1"/>
                </a:solidFill>
                <a:latin typeface="Calibri" pitchFamily="34" charset="0"/>
                <a:ea typeface="+mn-ea"/>
                <a:cs typeface="+mn-cs"/>
              </a:rPr>
              <a:t> because dr</a:t>
            </a:r>
            <a:r>
              <a:rPr lang="en-US" sz="1200" kern="1200" dirty="0" smtClean="0">
                <a:solidFill>
                  <a:schemeClr val="tx1"/>
                </a:solidFill>
                <a:latin typeface="Calibri" pitchFamily="34" charset="0"/>
                <a:ea typeface="+mn-ea"/>
                <a:cs typeface="+mn-cs"/>
              </a:rPr>
              <a:t>ives of different sizes may result in unutilized drive</a:t>
            </a:r>
            <a:r>
              <a:rPr lang="en-US" sz="1200" kern="1200" baseline="0" dirty="0" smtClean="0">
                <a:solidFill>
                  <a:schemeClr val="tx1"/>
                </a:solidFill>
                <a:latin typeface="Calibri" pitchFamily="34" charset="0"/>
                <a:ea typeface="+mn-ea"/>
                <a:cs typeface="+mn-cs"/>
              </a:rPr>
              <a:t> capacity. </a:t>
            </a:r>
            <a:r>
              <a:rPr lang="en-US" sz="1200" kern="1200" dirty="0" smtClean="0">
                <a:solidFill>
                  <a:schemeClr val="tx1"/>
                </a:solidFill>
                <a:latin typeface="Calibri" pitchFamily="34" charset="0"/>
                <a:ea typeface="+mn-ea"/>
                <a:cs typeface="+mn-cs"/>
              </a:rPr>
              <a:t>It is noted that all applications are not suited to Thin LUNs. Thin LUNs are most appropriate for applications that can tolerate some variation in performance. For applications demanding higher service levels, traditional LUNs on RAID groups would be a more suitable choice. </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kern="1200" dirty="0" smtClean="0">
                <a:solidFill>
                  <a:schemeClr val="tx1"/>
                </a:solidFill>
                <a:latin typeface="Calibri" pitchFamily="34" charset="0"/>
                <a:ea typeface="+mn-ea"/>
                <a:cs typeface="+mn-cs"/>
              </a:rPr>
              <a:t>Organizations are experiencing tremendous data growth, which increases their storage requirements. </a:t>
            </a:r>
            <a:r>
              <a:rPr lang="en-US" sz="1100" dirty="0" smtClean="0"/>
              <a:t>T</a:t>
            </a:r>
            <a:r>
              <a:rPr lang="en-US" sz="1100" kern="1200" dirty="0" smtClean="0">
                <a:solidFill>
                  <a:schemeClr val="tx1"/>
                </a:solidFill>
                <a:latin typeface="Calibri" pitchFamily="34" charset="0"/>
                <a:ea typeface="+mn-ea"/>
                <a:cs typeface="+mn-cs"/>
              </a:rPr>
              <a:t>hey are also required to meet regulatory requirements. The cost of storing data and meeting SLA is a serious concern. Buying more high-end storage is not a cost-efficient solution for the growing data storage needs. Organizations require solutions that enable storing the right data, at the right cost, with the right access.</a:t>
            </a:r>
            <a:r>
              <a:rPr lang="en-US" sz="1100" kern="1200" baseline="0" dirty="0" smtClean="0">
                <a:solidFill>
                  <a:schemeClr val="tx1"/>
                </a:solidFill>
                <a:latin typeface="Calibri" pitchFamily="34" charset="0"/>
                <a:ea typeface="+mn-ea"/>
                <a:cs typeface="+mn-cs"/>
              </a:rPr>
              <a:t> </a:t>
            </a:r>
          </a:p>
          <a:p>
            <a:r>
              <a:rPr lang="en-US" sz="1100" kern="1200" dirty="0" smtClean="0">
                <a:solidFill>
                  <a:schemeClr val="tx1"/>
                </a:solidFill>
                <a:latin typeface="Calibri" pitchFamily="34" charset="0"/>
                <a:ea typeface="+mn-ea"/>
                <a:cs typeface="+mn-cs"/>
              </a:rPr>
              <a:t>Storage tiering has emerged as a means to address these challenges. </a:t>
            </a:r>
            <a:r>
              <a:rPr lang="en-US" sz="1100" b="0" u="none" strike="noStrike" kern="1200" dirty="0" smtClean="0">
                <a:solidFill>
                  <a:schemeClr val="tx1"/>
                </a:solidFill>
                <a:latin typeface="Calibri" pitchFamily="34" charset="0"/>
                <a:ea typeface="+mn-ea"/>
                <a:cs typeface="+mn-cs"/>
              </a:rPr>
              <a:t>It is an approach to establish a hierarchy of storage types. It helps identify active or inactive data to relocate them to an appropriate storage</a:t>
            </a:r>
            <a:r>
              <a:rPr lang="en-US" sz="1100" b="0" u="none" strike="noStrike" kern="1200" baseline="0" dirty="0" smtClean="0">
                <a:solidFill>
                  <a:schemeClr val="tx1"/>
                </a:solidFill>
                <a:latin typeface="Calibri" pitchFamily="34" charset="0"/>
                <a:ea typeface="+mn-ea"/>
                <a:cs typeface="+mn-cs"/>
              </a:rPr>
              <a:t> type. This enables in</a:t>
            </a:r>
            <a:r>
              <a:rPr lang="en-US" sz="1100" b="0" u="none" strike="noStrike" kern="1200" dirty="0" smtClean="0">
                <a:solidFill>
                  <a:schemeClr val="tx1"/>
                </a:solidFill>
                <a:latin typeface="Calibri" pitchFamily="34" charset="0"/>
                <a:ea typeface="+mn-ea"/>
                <a:cs typeface="+mn-cs"/>
              </a:rPr>
              <a:t> meeting service level requirements</a:t>
            </a:r>
            <a:r>
              <a:rPr lang="en-US" sz="1100" b="0" u="none" strike="noStrike" kern="1200" baseline="0" dirty="0" smtClean="0">
                <a:solidFill>
                  <a:schemeClr val="tx1"/>
                </a:solidFill>
                <a:latin typeface="Calibri" pitchFamily="34" charset="0"/>
                <a:ea typeface="+mn-ea"/>
                <a:cs typeface="+mn-cs"/>
              </a:rPr>
              <a:t> at an optimal cost</a:t>
            </a:r>
            <a:r>
              <a:rPr lang="en-US" sz="1100" b="0" u="none" strike="noStrike" kern="1200" dirty="0" smtClean="0">
                <a:solidFill>
                  <a:schemeClr val="tx1"/>
                </a:solidFill>
                <a:latin typeface="Calibri" pitchFamily="34" charset="0"/>
                <a:ea typeface="+mn-ea"/>
                <a:cs typeface="+mn-cs"/>
              </a:rPr>
              <a:t>.</a:t>
            </a:r>
            <a:r>
              <a:rPr lang="en-US" sz="1100" strike="noStrike" kern="1200" dirty="0" smtClean="0">
                <a:solidFill>
                  <a:schemeClr val="tx1"/>
                </a:solidFill>
                <a:latin typeface="Calibri" pitchFamily="34" charset="0"/>
                <a:ea typeface="+mn-ea"/>
                <a:cs typeface="+mn-cs"/>
              </a:rPr>
              <a:t> Each tier has different levels of protection, performance, data access frequency, and other considerations.</a:t>
            </a:r>
            <a:r>
              <a:rPr lang="en-US" sz="1100" kern="1200" dirty="0" smtClean="0">
                <a:solidFill>
                  <a:schemeClr val="tx1"/>
                </a:solidFill>
                <a:latin typeface="Calibri" pitchFamily="34" charset="0"/>
                <a:ea typeface="+mn-ea"/>
                <a:cs typeface="+mn-cs"/>
              </a:rPr>
              <a:t> For example, high performance FC drives may be configured as tier 1 storage to keep frequently accessed </a:t>
            </a:r>
            <a:r>
              <a:rPr lang="en-US" sz="1100" b="0" u="none" kern="1200" dirty="0" smtClean="0">
                <a:solidFill>
                  <a:schemeClr val="tx1"/>
                </a:solidFill>
                <a:latin typeface="Calibri" pitchFamily="34" charset="0"/>
                <a:ea typeface="+mn-ea"/>
                <a:cs typeface="+mn-cs"/>
              </a:rPr>
              <a:t>data</a:t>
            </a:r>
            <a:r>
              <a:rPr lang="en-US" sz="1100" b="0" u="none" kern="1200" baseline="0" dirty="0" smtClean="0">
                <a:solidFill>
                  <a:schemeClr val="tx1"/>
                </a:solidFill>
                <a:latin typeface="Calibri" pitchFamily="34" charset="0"/>
                <a:ea typeface="+mn-ea"/>
                <a:cs typeface="+mn-cs"/>
              </a:rPr>
              <a:t> to improve performance </a:t>
            </a:r>
            <a:r>
              <a:rPr lang="en-US" sz="1100" b="0" u="none" kern="1200" dirty="0" smtClean="0">
                <a:solidFill>
                  <a:schemeClr val="tx1"/>
                </a:solidFill>
                <a:latin typeface="Calibri" pitchFamily="34" charset="0"/>
                <a:ea typeface="+mn-ea"/>
                <a:cs typeface="+mn-cs"/>
              </a:rPr>
              <a:t>and low cost SATA drives as tier 2 storage to keep the less frequently accessed</a:t>
            </a:r>
            <a:r>
              <a:rPr lang="en-US" sz="1100" b="0" u="none" kern="1200" baseline="0" dirty="0" smtClean="0">
                <a:solidFill>
                  <a:schemeClr val="tx1"/>
                </a:solidFill>
                <a:latin typeface="Calibri" pitchFamily="34" charset="0"/>
                <a:ea typeface="+mn-ea"/>
                <a:cs typeface="+mn-cs"/>
              </a:rPr>
              <a:t> data. </a:t>
            </a:r>
            <a:r>
              <a:rPr lang="en-US" sz="1100" kern="1200" dirty="0" smtClean="0">
                <a:solidFill>
                  <a:schemeClr val="tx1"/>
                </a:solidFill>
                <a:latin typeface="Calibri" pitchFamily="34" charset="0"/>
                <a:ea typeface="+mn-ea"/>
                <a:cs typeface="+mn-cs"/>
              </a:rPr>
              <a:t>Moving the active data (frequently used data) to Solid</a:t>
            </a:r>
            <a:r>
              <a:rPr lang="en-US" sz="1100" kern="1200" baseline="0" dirty="0" smtClean="0">
                <a:solidFill>
                  <a:schemeClr val="tx1"/>
                </a:solidFill>
                <a:latin typeface="Calibri" pitchFamily="34" charset="0"/>
                <a:ea typeface="+mn-ea"/>
                <a:cs typeface="+mn-cs"/>
              </a:rPr>
              <a:t>-state drive (SSD) </a:t>
            </a:r>
            <a:r>
              <a:rPr lang="en-US" sz="1100" kern="1200" dirty="0" smtClean="0">
                <a:solidFill>
                  <a:schemeClr val="tx1"/>
                </a:solidFill>
                <a:latin typeface="Calibri" pitchFamily="34" charset="0"/>
                <a:ea typeface="+mn-ea"/>
                <a:cs typeface="+mn-cs"/>
              </a:rPr>
              <a:t>or FC improves the application performance. Moving the inactive data (less frequently used) to SATA can free up storage capacity in high performance drives and reduce the cost of storage. This </a:t>
            </a:r>
            <a:r>
              <a:rPr lang="en-US" sz="1100" kern="1200" baseline="0" dirty="0" smtClean="0">
                <a:solidFill>
                  <a:schemeClr val="tx1"/>
                </a:solidFill>
                <a:latin typeface="Calibri" pitchFamily="34" charset="0"/>
                <a:ea typeface="+mn-ea"/>
                <a:cs typeface="+mn-cs"/>
              </a:rPr>
              <a:t>movement of data happens based on defined tiering policies. The tiering policy may be based on parameters such as </a:t>
            </a:r>
            <a:r>
              <a:rPr lang="en-US" sz="1100" strike="noStrike" kern="1200" baseline="0" dirty="0" smtClean="0">
                <a:solidFill>
                  <a:schemeClr val="tx1"/>
                </a:solidFill>
                <a:latin typeface="Calibri" pitchFamily="34" charset="0"/>
                <a:ea typeface="+mn-ea"/>
                <a:cs typeface="+mn-cs"/>
              </a:rPr>
              <a:t>file type, frequency of access, performance, etc. </a:t>
            </a:r>
            <a:r>
              <a:rPr lang="en-US" sz="1100" kern="1200" baseline="0" dirty="0" smtClean="0">
                <a:solidFill>
                  <a:schemeClr val="tx1"/>
                </a:solidFill>
                <a:latin typeface="Calibri" pitchFamily="34" charset="0"/>
                <a:ea typeface="+mn-ea"/>
                <a:cs typeface="+mn-cs"/>
              </a:rPr>
              <a:t>For example, if a policy states “move the files which are not accessed for last 30 days to </a:t>
            </a:r>
            <a:r>
              <a:rPr lang="en-US" sz="1100" dirty="0" smtClean="0"/>
              <a:t>lower tier”</a:t>
            </a:r>
            <a:r>
              <a:rPr lang="en-US" sz="1100" kern="1200" baseline="0" dirty="0" smtClean="0">
                <a:solidFill>
                  <a:schemeClr val="tx1"/>
                </a:solidFill>
                <a:latin typeface="Calibri" pitchFamily="34" charset="0"/>
                <a:ea typeface="+mn-ea"/>
                <a:cs typeface="+mn-cs"/>
              </a:rPr>
              <a:t>, then the files matching this</a:t>
            </a:r>
            <a:r>
              <a:rPr lang="en-US" sz="1100" kern="1200" dirty="0" smtClean="0">
                <a:solidFill>
                  <a:schemeClr val="tx1"/>
                </a:solidFill>
                <a:latin typeface="Calibri" pitchFamily="34" charset="0"/>
                <a:ea typeface="+mn-ea"/>
                <a:cs typeface="+mn-cs"/>
              </a:rPr>
              <a:t> </a:t>
            </a:r>
            <a:r>
              <a:rPr lang="en-US" sz="1100" kern="1200" baseline="0" dirty="0" smtClean="0">
                <a:solidFill>
                  <a:schemeClr val="tx1"/>
                </a:solidFill>
                <a:latin typeface="Calibri" pitchFamily="34" charset="0"/>
                <a:ea typeface="+mn-ea"/>
                <a:cs typeface="+mn-cs"/>
              </a:rPr>
              <a:t>condition are moved</a:t>
            </a:r>
            <a:r>
              <a:rPr lang="en-US" sz="1100" kern="1200" dirty="0" smtClean="0">
                <a:solidFill>
                  <a:schemeClr val="tx1"/>
                </a:solidFill>
                <a:latin typeface="Calibri" pitchFamily="34" charset="0"/>
                <a:ea typeface="+mn-ea"/>
                <a:cs typeface="+mn-cs"/>
              </a:rPr>
              <a:t> to the lower tier.</a:t>
            </a:r>
            <a:r>
              <a:rPr lang="en-US" sz="1100" kern="1200" baseline="0" dirty="0" smtClean="0">
                <a:solidFill>
                  <a:schemeClr val="tx1"/>
                </a:solidFill>
                <a:latin typeface="Calibri" pitchFamily="34" charset="0"/>
                <a:ea typeface="+mn-ea"/>
                <a:cs typeface="+mn-cs"/>
              </a:rPr>
              <a:t>   </a:t>
            </a:r>
          </a:p>
          <a:p>
            <a:r>
              <a:rPr lang="en-US" sz="1100" kern="1200" dirty="0" smtClean="0">
                <a:solidFill>
                  <a:schemeClr val="tx1"/>
                </a:solidFill>
                <a:latin typeface="Calibri" pitchFamily="34" charset="0"/>
                <a:ea typeface="+mn-ea"/>
                <a:cs typeface="+mn-cs"/>
              </a:rPr>
              <a:t>There are </a:t>
            </a:r>
            <a:r>
              <a:rPr lang="en-US" sz="1100" dirty="0" smtClean="0"/>
              <a:t>two types of Storage </a:t>
            </a:r>
            <a:r>
              <a:rPr lang="en-US" sz="1100" dirty="0" err="1" smtClean="0"/>
              <a:t>tiering</a:t>
            </a:r>
            <a:r>
              <a:rPr lang="en-US" sz="1100" dirty="0" smtClean="0"/>
              <a:t>: </a:t>
            </a:r>
            <a:r>
              <a:rPr lang="en-US" sz="1100" kern="1200" dirty="0" smtClean="0">
                <a:solidFill>
                  <a:schemeClr val="tx1"/>
                </a:solidFill>
                <a:latin typeface="Calibri" pitchFamily="34" charset="0"/>
                <a:ea typeface="+mn-ea"/>
                <a:cs typeface="+mn-cs"/>
              </a:rPr>
              <a:t>manual storage tiering and automated storage tiering. The manual storage tiering is the traditional method where the storage administrator has to monitor the storage workloads periodically and move the data between the tiers. A traditional storage tiering process is manual, repetitive, and takes few hours to few days to complete. Automated storage tiering addresses these challenges and will be the focus of our discussion. </a:t>
            </a:r>
          </a:p>
          <a:p>
            <a:r>
              <a:rPr lang="en-US" sz="1100" kern="1200" dirty="0" smtClean="0">
                <a:solidFill>
                  <a:schemeClr val="tx1"/>
                </a:solidFill>
                <a:latin typeface="Calibri" pitchFamily="34" charset="0"/>
                <a:ea typeface="+mn-ea"/>
                <a:cs typeface="+mn-cs"/>
              </a:rPr>
              <a:t> </a:t>
            </a:r>
          </a:p>
          <a:p>
            <a:endParaRPr lang="en-US" sz="1100"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lesson covers the key benefits of storage</a:t>
            </a:r>
            <a:r>
              <a:rPr lang="en-US" baseline="0" dirty="0" smtClean="0"/>
              <a:t> virtualization and the various layers at which the storage virtualization technologies are implemented.</a:t>
            </a:r>
            <a:endParaRPr lang="en-US" dirty="0" smtClean="0"/>
          </a:p>
          <a:p>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Automated storage tiering automates the storage tiering process. Data movement between tiers is performed non-disruptively, without affecting business continuity. Automated storage tiering eliminates manual tiering when the application workload characteristic changes over time. It improves application performance at the same cost or provides the same application performance at a lower cost. Data movements between tiers can happen</a:t>
            </a:r>
            <a:r>
              <a:rPr lang="en-US" sz="1200" kern="1200" baseline="0" dirty="0" smtClean="0">
                <a:solidFill>
                  <a:schemeClr val="tx1"/>
                </a:solidFill>
                <a:latin typeface="Calibri" pitchFamily="34" charset="0"/>
                <a:ea typeface="+mn-ea"/>
                <a:cs typeface="+mn-cs"/>
              </a:rPr>
              <a:t> within or between storage arrays.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Automated storage tiering (Intra-array) automates the process of storage tiering within</a:t>
            </a:r>
            <a:r>
              <a:rPr lang="en-US" sz="1200" kern="1200" baseline="0" dirty="0" smtClean="0">
                <a:solidFill>
                  <a:schemeClr val="tx1"/>
                </a:solidFill>
                <a:latin typeface="Calibri" pitchFamily="34" charset="0"/>
                <a:ea typeface="+mn-ea"/>
                <a:cs typeface="+mn-cs"/>
              </a:rPr>
              <a:t> a storage array. </a:t>
            </a:r>
            <a:r>
              <a:rPr lang="en-US" sz="1200" kern="1200" dirty="0" smtClean="0">
                <a:solidFill>
                  <a:schemeClr val="tx1"/>
                </a:solidFill>
                <a:latin typeface="Calibri" pitchFamily="34" charset="0"/>
                <a:ea typeface="+mn-ea"/>
                <a:cs typeface="+mn-cs"/>
              </a:rPr>
              <a:t>It enables efficient use of SSDs and SATA drive technologies and provides performance and cost optimization. Automated storage tiering proactively monitors application workload and automatically moves the active data to higher performing SSDs tier, and inactive data to higher capacity, lower performance SATA drives tier. The goal is to keep the SSDs busy by storing the most frequently accessed data on them, while moving out less frequently accessed data to SATA drives. Data movements executed between tiers can be performed at the sub-LUN level.</a:t>
            </a:r>
            <a:r>
              <a:rPr lang="en-US" sz="1200" kern="1200" baseline="0" dirty="0" smtClean="0">
                <a:solidFill>
                  <a:schemeClr val="tx1"/>
                </a:solidFill>
                <a:latin typeface="Calibri" pitchFamily="34" charset="0"/>
                <a:ea typeface="+mn-ea"/>
                <a:cs typeface="+mn-cs"/>
              </a:rPr>
              <a:t> T</a:t>
            </a:r>
            <a:r>
              <a:rPr lang="en-US" sz="1200" kern="1200" dirty="0" smtClean="0">
                <a:solidFill>
                  <a:schemeClr val="tx1"/>
                </a:solidFill>
                <a:latin typeface="Calibri" pitchFamily="34" charset="0"/>
                <a:ea typeface="+mn-ea"/>
                <a:cs typeface="+mn-cs"/>
              </a:rPr>
              <a:t>he performance can be further improved by implementing tiered cache. You will learn about sub-LUN tiering and cache tiering later in this lesson. </a:t>
            </a:r>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Traditional storage tiering moves an entire LUN from one tier of storage to another. This movement includes both active and inactive data in that LUN. This method does not give effective cost/performance benefits. In sub-LUN tiering, a LUN is broken down into smaller segments and tiered at that level. Movement of data with much finer granularity (ex., 8MB) greatly enhances the value proposition of automated storage tiering. Tiering at the sub-LUN level moves more active data to faster drives and less active data to slower drives effectively.</a:t>
            </a:r>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There are three major</a:t>
            </a:r>
            <a:r>
              <a:rPr lang="en-US" sz="1200" kern="1200" baseline="0" dirty="0" smtClean="0">
                <a:solidFill>
                  <a:schemeClr val="tx1"/>
                </a:solidFill>
                <a:latin typeface="Calibri" pitchFamily="34" charset="0"/>
                <a:ea typeface="+mn-ea"/>
                <a:cs typeface="+mn-cs"/>
              </a:rPr>
              <a:t> building blocks of automated storage tiering</a:t>
            </a:r>
            <a:r>
              <a:rPr lang="en-US" sz="1200" kern="1200" dirty="0" smtClean="0">
                <a:solidFill>
                  <a:schemeClr val="tx1"/>
                </a:solidFill>
                <a:latin typeface="Calibri" pitchFamily="34" charset="0"/>
                <a:ea typeface="+mn-ea"/>
                <a:cs typeface="+mn-cs"/>
              </a:rPr>
              <a:t>:</a:t>
            </a:r>
          </a:p>
          <a:p>
            <a:r>
              <a:rPr lang="en-US" sz="1200" i="1" kern="1200" dirty="0" smtClean="0">
                <a:solidFill>
                  <a:schemeClr val="tx1"/>
                </a:solidFill>
                <a:latin typeface="Calibri" pitchFamily="34" charset="0"/>
                <a:ea typeface="+mn-ea"/>
                <a:cs typeface="+mn-cs"/>
              </a:rPr>
              <a:t>Storage Type</a:t>
            </a:r>
            <a:r>
              <a:rPr lang="en-US" sz="1200" kern="1200" dirty="0" smtClean="0">
                <a:solidFill>
                  <a:schemeClr val="tx1"/>
                </a:solidFill>
                <a:latin typeface="Calibri" pitchFamily="34" charset="0"/>
                <a:ea typeface="+mn-ea"/>
                <a:cs typeface="+mn-cs"/>
              </a:rPr>
              <a:t> is a combination of a drive technology (SSD, FC, or SATA) and a RAID protection type. This slide displays a simple example with three storage types – one for SSD, one for FC, and one for SATA.</a:t>
            </a:r>
          </a:p>
          <a:p>
            <a:r>
              <a:rPr lang="en-US" sz="1200" i="1" kern="1200" dirty="0" smtClean="0">
                <a:solidFill>
                  <a:schemeClr val="tx1"/>
                </a:solidFill>
                <a:latin typeface="Calibri" pitchFamily="34" charset="0"/>
                <a:ea typeface="+mn-ea"/>
                <a:cs typeface="+mn-cs"/>
              </a:rPr>
              <a:t>Storage Groups</a:t>
            </a:r>
            <a:r>
              <a:rPr lang="en-US" sz="1200" kern="1200" dirty="0" smtClean="0">
                <a:solidFill>
                  <a:schemeClr val="tx1"/>
                </a:solidFill>
                <a:latin typeface="Calibri" pitchFamily="34" charset="0"/>
                <a:ea typeface="+mn-ea"/>
                <a:cs typeface="+mn-cs"/>
              </a:rPr>
              <a:t> are a logical collection of LUNs that are to be managed together. In this example, three storage groups represent three different business applications. Typically, each application will</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have its own service level requirements.</a:t>
            </a:r>
          </a:p>
          <a:p>
            <a:r>
              <a:rPr lang="en-US" sz="1200" i="1" kern="1200" dirty="0" smtClean="0">
                <a:solidFill>
                  <a:schemeClr val="tx1"/>
                </a:solidFill>
                <a:latin typeface="Calibri" pitchFamily="34" charset="0"/>
                <a:ea typeface="+mn-ea"/>
                <a:cs typeface="+mn-cs"/>
              </a:rPr>
              <a:t>Policies</a:t>
            </a:r>
            <a:r>
              <a:rPr lang="en-US" sz="1200" kern="1200" dirty="0" smtClean="0">
                <a:solidFill>
                  <a:schemeClr val="tx1"/>
                </a:solidFill>
                <a:latin typeface="Calibri" pitchFamily="34" charset="0"/>
                <a:ea typeface="+mn-ea"/>
                <a:cs typeface="+mn-cs"/>
              </a:rPr>
              <a:t> manage data movement across storage types. The data movement is done by specifying a set of tier usage rules. A policy may be applied to one or more previously defined storage groups. In our example, the Platinum policy implies that up to 25% of the Storage Group’s capacity is allowed to reside on SSD, up to 50% on Fibre Channel, and up to 25% on SATA. </a:t>
            </a:r>
            <a:r>
              <a:rPr lang="en-US" dirty="0" smtClean="0"/>
              <a:t>Note that the percentages for tier usage within a given policy need not add to 100%. For example, the “Silver” policy implies that all of the Storage Group’s capacity (i.e. up to 100% of its capacity) may reside on SATA. Only the Fibre Channel capacity is restricted to 25% of the total capacity allocated to this Storage Group. This gives the flexibility to move the volumes included in these Storage Groups entirely to SATA, if that can produce optimal results.</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A large cache in a storage array</a:t>
            </a:r>
            <a:r>
              <a:rPr lang="en-US" sz="1200" kern="1200" baseline="0" dirty="0" smtClean="0">
                <a:solidFill>
                  <a:schemeClr val="tx1"/>
                </a:solidFill>
                <a:latin typeface="Calibri" pitchFamily="34" charset="0"/>
                <a:ea typeface="+mn-ea"/>
                <a:cs typeface="+mn-cs"/>
              </a:rPr>
              <a:t> improves performance by retaining frequently accessed data for long period of time. However, configuring large cache in the storage array involves more cost. An alternate way to increase the size of the cache is by utilizing the existing SSDs on the storage array to extend the size of the cache configured in the array. Cache tiering uses SSDs to create a large capacity secondary cache. It enables tiering between DRAM (primary cache) and SSDs (secondary cache). It also enables to </a:t>
            </a:r>
            <a:r>
              <a:rPr lang="en-US" sz="1200" kern="1200" dirty="0" smtClean="0">
                <a:solidFill>
                  <a:schemeClr val="tx1"/>
                </a:solidFill>
                <a:latin typeface="Calibri" pitchFamily="34" charset="0"/>
                <a:ea typeface="+mn-ea"/>
                <a:cs typeface="+mn-cs"/>
              </a:rPr>
              <a:t>store large volumes of frequently accessed data on the cache tier. So, most reads are now served directly from cache tiering, and provides excellent performance benefit during peak workload.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Inter-array storage tiering automates the identification of active or inactive data to relocate them to different performance/capacity tiers between the arrays. This slide shows an example of a two-tiered storage environment. </a:t>
            </a:r>
            <a:r>
              <a:rPr lang="en-US" dirty="0" smtClean="0"/>
              <a:t>T</a:t>
            </a:r>
            <a:r>
              <a:rPr lang="en-US" sz="1200" kern="1200" dirty="0" smtClean="0">
                <a:solidFill>
                  <a:schemeClr val="tx1"/>
                </a:solidFill>
                <a:latin typeface="Calibri" pitchFamily="34" charset="0"/>
                <a:ea typeface="+mn-ea"/>
                <a:cs typeface="+mn-cs"/>
              </a:rPr>
              <a:t>his environment optimizes primary storage for performance and secondary storage for capacity and cost. The policy engine facilitates moving inactive or infrequently accessed data from the primary to secondary storage. Some of the prevalent reasons to tier data across arrays is for archival or compliance requirements. As an example, the policy engine may be configured to locate all files in the primary storage that have not been accessed in one month, and archive those files to the secondary storage. For each file it archives, the policy engine leaves behind a small space-saving stub file that points to the real data on the secondary storage. When a user tries to access the file at its original location on the primary storage, the user is transparently provided with the actual file that the stub points to, from the secondary storage. </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concept in practice section covers EMC VPLEX</a:t>
            </a:r>
            <a:r>
              <a:rPr lang="en-US" baseline="0" dirty="0" smtClean="0"/>
              <a:t> and EMC </a:t>
            </a:r>
            <a:r>
              <a:rPr lang="en-US" baseline="0" dirty="0" err="1" smtClean="0"/>
              <a:t>Symmetrix</a:t>
            </a:r>
            <a:r>
              <a:rPr lang="en-US" baseline="0" dirty="0" smtClean="0"/>
              <a:t> VMAX-FAST VP. </a:t>
            </a: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EMC VPLEX is the next-generation architecture for data mobility and information access. It breaks the physical barriers of data centers and allows users to access a single copy of data at different geographical locations concurrently, enabling a transparent migration of running VMs between data centers. EMC VPLEX is the only platform that delivers both local and distributed federation. Local federation provides  for the transparent co-operation of physical storage elements within a VDC, while distributed federation extends the concept between two VDCs. Distributed federation is enabled by a breakthrough technology available with VPLEX, </a:t>
            </a:r>
            <a:r>
              <a:rPr lang="en-US" sz="1200" kern="1200" dirty="0" err="1" smtClean="0">
                <a:solidFill>
                  <a:schemeClr val="tx1"/>
                </a:solidFill>
                <a:latin typeface="Calibri" pitchFamily="34" charset="0"/>
                <a:ea typeface="+mn-ea"/>
                <a:cs typeface="+mn-cs"/>
              </a:rPr>
              <a:t>AccessAnywhere</a:t>
            </a:r>
            <a:r>
              <a:rPr lang="en-US" sz="1200" kern="1200" dirty="0" smtClean="0">
                <a:solidFill>
                  <a:schemeClr val="tx1"/>
                </a:solidFill>
                <a:latin typeface="Calibri" pitchFamily="34" charset="0"/>
                <a:ea typeface="+mn-ea"/>
                <a:cs typeface="+mn-cs"/>
              </a:rPr>
              <a:t>, which enables a single copy of data to be shared, accessed, and relocated over a distance. The VPLEX resides between the compute and heterogeneous storage systems.  It uses a unique clustering architecture that allows VMs at multiple data centers to have read/write access to shared block storage devices. The VPLEX family includes VPLEX Local, VPLEX Metro, and VPLEX Geo. The VPLEX Local is deployed for managing data mobility and access within a VDC environment and VPLEX Metro for mobility and access across locations over synchronous distances (approximately 100 </a:t>
            </a:r>
            <a:r>
              <a:rPr lang="en-US" sz="1200" kern="1200" dirty="0" err="1" smtClean="0">
                <a:solidFill>
                  <a:schemeClr val="tx1"/>
                </a:solidFill>
                <a:latin typeface="Calibri" pitchFamily="34" charset="0"/>
                <a:ea typeface="+mn-ea"/>
                <a:cs typeface="+mn-cs"/>
              </a:rPr>
              <a:t>kms</a:t>
            </a:r>
            <a:r>
              <a:rPr lang="en-US" sz="1200" kern="1200" dirty="0" smtClean="0">
                <a:solidFill>
                  <a:schemeClr val="tx1"/>
                </a:solidFill>
                <a:latin typeface="Calibri" pitchFamily="34" charset="0"/>
                <a:ea typeface="+mn-ea"/>
                <a:cs typeface="+mn-cs"/>
              </a:rPr>
              <a:t>.). VPLEX Geo will add support for</a:t>
            </a:r>
            <a:r>
              <a:rPr lang="en-US" sz="1200" b="1" kern="120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data mobility and access over extended asynchronous distances (beyond 100 </a:t>
            </a:r>
            <a:r>
              <a:rPr lang="en-US" sz="1200" kern="1200" dirty="0" err="1" smtClean="0">
                <a:solidFill>
                  <a:schemeClr val="tx1"/>
                </a:solidFill>
                <a:latin typeface="Calibri" pitchFamily="34" charset="0"/>
                <a:ea typeface="+mn-ea"/>
                <a:cs typeface="+mn-cs"/>
              </a:rPr>
              <a:t>kms</a:t>
            </a:r>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EMC </a:t>
            </a:r>
            <a:r>
              <a:rPr lang="en-US" sz="1200" kern="1200" dirty="0" err="1" smtClean="0">
                <a:solidFill>
                  <a:schemeClr val="tx1"/>
                </a:solidFill>
                <a:latin typeface="Calibri" pitchFamily="34" charset="0"/>
                <a:ea typeface="+mn-ea"/>
                <a:cs typeface="+mn-cs"/>
              </a:rPr>
              <a:t>Symmetrix</a:t>
            </a:r>
            <a:r>
              <a:rPr lang="en-US" sz="1200" kern="1200" dirty="0" smtClean="0">
                <a:solidFill>
                  <a:schemeClr val="tx1"/>
                </a:solidFill>
                <a:latin typeface="Calibri" pitchFamily="34" charset="0"/>
                <a:ea typeface="+mn-ea"/>
                <a:cs typeface="+mn-cs"/>
              </a:rPr>
              <a:t> VMAX – FAST VP automates the identification of Thin LUN extents for purposes of relocating application data across different performance/capacity tiers within an array. FAST VP operates on Virtual Provisioning Thin LUNs. FAST VP proactively monitors workloads at sub-LUN level in order to identify “busy” data that would benefit from being moved to higher-performing enterprise flash</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drives. FAST VP will also identify less “busy” data that could be moved to higher-capacity drives, without affecting the existing performance. FAST VP monitors data access with much finer granularity. This allows FAST VP to determine the most appropriate tier (based on optimizing performance and cost efficiency) for each 7680 KB region of storage. This way, the ability of FAST VP to monitor and move data with much finer granularity greatly enhances the value proposition of automated tiering.     </a:t>
            </a:r>
          </a:p>
          <a:p>
            <a:endParaRPr lang="en-US" sz="1200" kern="1200" dirty="0" smtClean="0">
              <a:solidFill>
                <a:schemeClr val="tx1"/>
              </a:solidFill>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noAutofit/>
          </a:bodyPr>
          <a:lstStyle/>
          <a:p>
            <a:pPr>
              <a:spcBef>
                <a:spcPts val="200"/>
              </a:spcBef>
            </a:pPr>
            <a:r>
              <a:rPr lang="en-US" baseline="0" dirty="0" smtClean="0"/>
              <a:t>This module covered storage virtualization implementation, key underlying technologies, and methods for providing virtual storage to compute systems in a VDC environment.</a:t>
            </a:r>
          </a:p>
          <a:p>
            <a:pPr>
              <a:spcBef>
                <a:spcPts val="200"/>
              </a:spcBef>
            </a:pPr>
            <a:r>
              <a:rPr lang="en-US" baseline="0" dirty="0" smtClean="0"/>
              <a:t>Storage virtualization is the process of masking the underlying complexity of physical storage resources and presenting the logical view of these resources to compute systems. Storage virtualization may be implemented at compute, network, and storage layers.</a:t>
            </a:r>
          </a:p>
          <a:p>
            <a:pPr>
              <a:spcBef>
                <a:spcPts val="200"/>
              </a:spcBef>
            </a:pPr>
            <a:r>
              <a:rPr lang="en-US" baseline="0" dirty="0" smtClean="0"/>
              <a:t>Compute systems may access FC storage device or IP storage devices (</a:t>
            </a:r>
            <a:r>
              <a:rPr lang="en-US" baseline="0" dirty="0" err="1" smtClean="0"/>
              <a:t>iSCSI</a:t>
            </a:r>
            <a:r>
              <a:rPr lang="en-US" baseline="0" dirty="0" smtClean="0"/>
              <a:t>) and NAS device. Hypervisors running at the compute systems allocate storage space for each VM from the storage devices available to it. Hypervisor uses its native file system (VMFS) or NAS file system (NFS) to manage VM files.</a:t>
            </a:r>
          </a:p>
          <a:p>
            <a:pPr>
              <a:spcBef>
                <a:spcPts val="200"/>
              </a:spcBef>
            </a:pPr>
            <a:r>
              <a:rPr lang="en-US" baseline="0" dirty="0" smtClean="0"/>
              <a:t>Network-based storage virtualization embeds the intelligence of virtualizing storage resources at a network layer, and provides an abstract view of physical storage resources. Network-based storage virtualization can be implemented in both SAN and NAS environments. In a SAN, virtualization is applied at the block level, whereas in NAS, it is applied at the file level.</a:t>
            </a:r>
          </a:p>
          <a:p>
            <a:pPr>
              <a:spcBef>
                <a:spcPts val="200"/>
              </a:spcBef>
            </a:pPr>
            <a:r>
              <a:rPr lang="en-US" baseline="0" dirty="0" smtClean="0"/>
              <a:t>Virtual Provisioning is the ability to present a logical unit (Thin LUN) to a compute system, </a:t>
            </a:r>
            <a:r>
              <a:rPr lang="en-US" b="0" u="none" baseline="0" dirty="0" smtClean="0"/>
              <a:t>with more capacity than is physically allocated to the LUN on the storage array.  </a:t>
            </a:r>
          </a:p>
          <a:p>
            <a:pPr>
              <a:spcBef>
                <a:spcPts val="200"/>
              </a:spcBef>
            </a:pPr>
            <a:r>
              <a:rPr lang="en-US" baseline="0" dirty="0" smtClean="0"/>
              <a:t>Automated storage </a:t>
            </a:r>
            <a:r>
              <a:rPr lang="en-US" baseline="0" dirty="0" err="1" smtClean="0"/>
              <a:t>tiering</a:t>
            </a:r>
            <a:r>
              <a:rPr lang="en-US" baseline="0" dirty="0" smtClean="0"/>
              <a:t> automates the storage </a:t>
            </a:r>
            <a:r>
              <a:rPr lang="en-US" baseline="0" dirty="0" err="1" smtClean="0"/>
              <a:t>tiering</a:t>
            </a:r>
            <a:r>
              <a:rPr lang="en-US" baseline="0" dirty="0" smtClean="0"/>
              <a:t> process. Data movement between tiers is performed non-disruptively, without affecting business continuity. Data movements between tiers can happen within or between storage arrays. </a:t>
            </a:r>
          </a:p>
          <a:p>
            <a:pPr>
              <a:spcBef>
                <a:spcPts val="200"/>
              </a:spcBef>
            </a:pPr>
            <a:endParaRPr lang="en-US" baseline="0" dirty="0" smtClean="0"/>
          </a:p>
          <a:p>
            <a:pPr>
              <a:spcBef>
                <a:spcPts val="200"/>
              </a:spcBef>
            </a:pPr>
            <a:endParaRPr lang="en-US" sz="1100" baseline="0" dirty="0" smtClean="0"/>
          </a:p>
          <a:p>
            <a:pPr>
              <a:spcBef>
                <a:spcPts val="200"/>
              </a:spcBef>
            </a:pPr>
            <a:endParaRPr lang="en-US" sz="1100" baseline="0" dirty="0" smtClean="0"/>
          </a:p>
          <a:p>
            <a:pPr>
              <a:spcBef>
                <a:spcPts val="200"/>
              </a:spcBef>
            </a:pPr>
            <a:endParaRPr lang="en-US" sz="1100" baseline="0" dirty="0" smtClean="0"/>
          </a:p>
          <a:p>
            <a:pPr>
              <a:spcBef>
                <a:spcPts val="200"/>
              </a:spcBef>
            </a:pPr>
            <a:r>
              <a:rPr lang="en-US" sz="1100" baseline="0" dirty="0" smtClean="0"/>
              <a:t> </a:t>
            </a:r>
            <a:endParaRPr lang="en-US" sz="1100" dirty="0" smtClean="0"/>
          </a:p>
        </p:txBody>
      </p:sp>
      <p:sp>
        <p:nvSpPr>
          <p:cNvPr id="4" name="Footer Placeholder 3"/>
          <p:cNvSpPr>
            <a:spLocks noGrp="1"/>
          </p:cNvSpPr>
          <p:nvPr>
            <p:ph type="ftr" sz="quarter" idx="4"/>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4DF64EBD-D312-4E29-9396-4EA9F4281184}" type="slidenum">
              <a:rPr lang="en-US"/>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Storage virtualization is the process of masking the underlying complexity of physical storage resources and presenting the logical view of these resources to compute systems in a VDC environment. Storage</a:t>
            </a:r>
            <a:r>
              <a:rPr lang="en-US" baseline="0" dirty="0" smtClean="0"/>
              <a:t> virtualization enables creating one or more logical storage on the physical storage resources. </a:t>
            </a:r>
            <a:r>
              <a:rPr lang="en-US" dirty="0" smtClean="0"/>
              <a:t>This logical or virtual storage appears as physical storage to the compute systems. </a:t>
            </a:r>
            <a:r>
              <a:rPr lang="en-US" sz="1200" kern="1200" dirty="0" smtClean="0">
                <a:solidFill>
                  <a:schemeClr val="tx1"/>
                </a:solidFill>
                <a:latin typeface="Calibri" pitchFamily="34" charset="0"/>
                <a:ea typeface="+mn-ea"/>
                <a:cs typeface="+mn-cs"/>
              </a:rPr>
              <a:t>The logical to physical storage mapping is performed by storage virtualization layer. The virtualization layer abstracts the identity of physical storage devices and creates a storage pool by aggregating storage resources from multiple heterogeneous storage arrays</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Virtual volumes are created from these storage pools and are assigned to the compute system. Compute system remains unaware of the mapping operation and access the virtual volumes, as if accessing physical storage attached to them. </a:t>
            </a:r>
          </a:p>
          <a:p>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34AB3B6A-FC57-4E56-B3E8-0A071AE44358}" type="slidenum">
              <a:rPr lang="en-US"/>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dirty="0" smtClean="0"/>
          </a:p>
        </p:txBody>
      </p:sp>
      <p:sp>
        <p:nvSpPr>
          <p:cNvPr id="4" name="Footer Placeholder 3"/>
          <p:cNvSpPr>
            <a:spLocks noGrp="1"/>
          </p:cNvSpPr>
          <p:nvPr>
            <p:ph type="ftr" sz="quarter" idx="4"/>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81E1E3F9-87E8-449F-A61E-BF0174C0A570}" type="slidenum">
              <a:rPr lang="en-US"/>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Storage</a:t>
            </a:r>
            <a:r>
              <a:rPr lang="en-US" sz="1200" kern="1200" baseline="0" dirty="0" smtClean="0">
                <a:solidFill>
                  <a:schemeClr val="tx1"/>
                </a:solidFill>
                <a:latin typeface="Calibri" pitchFamily="34" charset="0"/>
                <a:ea typeface="+mn-ea"/>
                <a:cs typeface="+mn-cs"/>
              </a:rPr>
              <a:t> virtualization enables adding or removing storage without affecting application availability. It increases storage utilization by consolidating multiple heterogeneous storage resources and creating storage pools. Storage pools provide flexibility in storage resources allocation to the compute system and increase storage utilization. This considerably reduces investment in new storage resources and thereby lowers the Total Cost of Ownership (TCO).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pitchFamily="34" charset="0"/>
                <a:ea typeface="+mn-ea"/>
                <a:cs typeface="+mn-cs"/>
              </a:rPr>
              <a:t>Data migration is required during technology refresh initiatives where newer storage systems replace the legacy storage systems. It may also be required to move data between different storage systems when performance and availability requirements change. Storage virtualization enables non-disruptive data migration (data is being accessed </a:t>
            </a:r>
            <a:r>
              <a:rPr lang="en-US" sz="1200" kern="1200" dirty="0" smtClean="0">
                <a:solidFill>
                  <a:schemeClr val="tx1"/>
                </a:solidFill>
                <a:latin typeface="Calibri" pitchFamily="34" charset="0"/>
                <a:ea typeface="+mn-ea"/>
                <a:cs typeface="+mn-cs"/>
              </a:rPr>
              <a:t>while migrations are in progress) </a:t>
            </a:r>
            <a:r>
              <a:rPr lang="en-US" sz="1200" kern="1200" baseline="0" dirty="0" smtClean="0">
                <a:solidFill>
                  <a:schemeClr val="tx1"/>
                </a:solidFill>
                <a:latin typeface="Calibri" pitchFamily="34" charset="0"/>
                <a:ea typeface="+mn-ea"/>
                <a:cs typeface="+mn-cs"/>
              </a:rPr>
              <a:t>between storage systems since it masks the complexity of underlying physical storage resources. It also enables support of heterogeneous, multi-vendor storage platforms.</a:t>
            </a:r>
            <a:endParaRPr lang="en-US" dirty="0" smtClean="0"/>
          </a:p>
          <a:p>
            <a:pPr>
              <a:defRPr/>
            </a:pPr>
            <a:r>
              <a:rPr lang="en-US" dirty="0" smtClean="0"/>
              <a:t>In</a:t>
            </a:r>
            <a:r>
              <a:rPr lang="en-US" baseline="0" dirty="0" smtClean="0"/>
              <a:t> a virtual environment, different virtual machines running different applications can exist on a single compute system. This creates a very complex environment as there </a:t>
            </a:r>
            <a:r>
              <a:rPr lang="en-US" dirty="0" smtClean="0"/>
              <a:t>exist </a:t>
            </a:r>
            <a:r>
              <a:rPr lang="en-US" baseline="0" dirty="0" smtClean="0"/>
              <a:t>multiple sets of workloads and requirements. It can </a:t>
            </a:r>
            <a:r>
              <a:rPr lang="en-US" dirty="0" smtClean="0"/>
              <a:t>be extremely challenging to manage such an environment </a:t>
            </a:r>
            <a:r>
              <a:rPr lang="en-US" baseline="0" dirty="0" smtClean="0"/>
              <a:t>in a traditional storage environment. However, by implementing storage virtualization, the complexity in storage provisioning</a:t>
            </a:r>
            <a:r>
              <a:rPr lang="en-US" dirty="0" smtClean="0"/>
              <a:t> </a:t>
            </a:r>
            <a:r>
              <a:rPr lang="en-US" baseline="0" dirty="0" smtClean="0"/>
              <a:t>is removed from the environment. Features such as storage pools, storage tiering</a:t>
            </a:r>
            <a:r>
              <a:rPr lang="en-US" dirty="0" smtClean="0"/>
              <a:t>, </a:t>
            </a:r>
            <a:r>
              <a:rPr lang="en-US" baseline="0" dirty="0" smtClean="0"/>
              <a:t>and virtual provisioning</a:t>
            </a:r>
            <a:r>
              <a:rPr lang="en-US" dirty="0" smtClean="0"/>
              <a:t> </a:t>
            </a:r>
            <a:r>
              <a:rPr lang="en-US" baseline="0" dirty="0" smtClean="0"/>
              <a:t>are key advances in storage technologies that provide this simplification</a:t>
            </a:r>
            <a:r>
              <a:rPr lang="en-US" dirty="0" smtClean="0"/>
              <a:t>. You will learn about these features later in this module.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Storage virtualization may be implemented at compute, network, and storage layers. At the compute layer, hypervisor allocates storage space for VMs without exposing the complexity of the physical storage. Block and file level virtualization are network-based virtualization techniques which embed intelligence of virtualizing storage resources at network layer. At storage layer, both virtual provisioning and automated</a:t>
            </a:r>
            <a:r>
              <a:rPr lang="en-US" sz="1200" kern="1200" baseline="0" dirty="0" smtClean="0">
                <a:solidFill>
                  <a:schemeClr val="tx1"/>
                </a:solidFill>
                <a:latin typeface="Calibri" pitchFamily="34" charset="0"/>
                <a:ea typeface="+mn-ea"/>
                <a:cs typeface="+mn-cs"/>
              </a:rPr>
              <a:t> storage tiering </a:t>
            </a:r>
            <a:r>
              <a:rPr lang="en-US" sz="1200" kern="1200" dirty="0" smtClean="0">
                <a:solidFill>
                  <a:schemeClr val="tx1"/>
                </a:solidFill>
                <a:latin typeface="Calibri" pitchFamily="34" charset="0"/>
                <a:ea typeface="+mn-ea"/>
                <a:cs typeface="+mn-cs"/>
              </a:rPr>
              <a:t>simplify the storage</a:t>
            </a:r>
            <a:r>
              <a:rPr lang="en-US" sz="1200" kern="1200" baseline="0" dirty="0" smtClean="0">
                <a:solidFill>
                  <a:schemeClr val="tx1"/>
                </a:solidFill>
                <a:latin typeface="Calibri" pitchFamily="34" charset="0"/>
                <a:ea typeface="+mn-ea"/>
                <a:cs typeface="+mn-cs"/>
              </a:rPr>
              <a:t> management and help to optimize the storage infrastructure. </a:t>
            </a:r>
            <a:r>
              <a:rPr lang="en-US" dirty="0" smtClean="0"/>
              <a:t>You will learn about each of these concepts later in this module.</a:t>
            </a:r>
            <a:endParaRPr lang="en-US" sz="1200" kern="1200" dirty="0" smtClean="0">
              <a:solidFill>
                <a:schemeClr val="tx1"/>
              </a:solidFill>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 </a:t>
            </a:r>
            <a:endParaRPr lang="en-US" baseline="0" dirty="0" smtClean="0"/>
          </a:p>
          <a:p>
            <a:endParaRPr lang="en-US" sz="1200" kern="1200" dirty="0" smtClean="0">
              <a:solidFill>
                <a:schemeClr val="tx1"/>
              </a:solidFill>
              <a:latin typeface="Calibri" pitchFamily="34" charset="0"/>
              <a:ea typeface="+mn-ea"/>
              <a:cs typeface="+mn-cs"/>
            </a:endParaRPr>
          </a:p>
          <a:p>
            <a:endParaRPr lang="en-US" baseline="0" dirty="0" smtClean="0"/>
          </a:p>
          <a:p>
            <a:endParaRPr lang="en-US" sz="1200" kern="1200" dirty="0" smtClean="0">
              <a:solidFill>
                <a:schemeClr val="tx1"/>
              </a:solidFill>
              <a:latin typeface="Calibri" pitchFamily="34" charset="0"/>
              <a:ea typeface="+mn-ea"/>
              <a:cs typeface="+mn-cs"/>
            </a:endParaRP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 lesson covers </a:t>
            </a:r>
            <a:r>
              <a:rPr lang="en-US" baseline="0" dirty="0" smtClean="0"/>
              <a:t>the various virtual machine storage options that are used to provide storage for VMs running on different compute systems and also covers considerations for provisioning storage to the VMs. </a:t>
            </a:r>
            <a:endParaRPr lang="en-US" dirty="0" smtClean="0"/>
          </a:p>
          <a:p>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‘Virtual Machine’ is stored as a set of ‘files’ on the storage devices assigned to the hypervisor. One of the file called ‘virtual disk file’ represents a ‘virtual disk’ which is used by a VM to store its data. The virtual disk appears as a local physical disk drive to the VM. The size of the ‘virtual disk file’ represents the storage space allocated to the ‘virtual disk’.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Hypervisor may access FC storage device, or IP storage devices such as </a:t>
            </a:r>
            <a:r>
              <a:rPr lang="en-US" baseline="0" dirty="0" err="1" smtClean="0"/>
              <a:t>iSCSI</a:t>
            </a:r>
            <a:r>
              <a:rPr lang="en-US" baseline="0" dirty="0" smtClean="0"/>
              <a:t>, and NAS devices. Virtual machines remain unaware of the total storage space available to the hypervisor and the underlying storage technologies. </a:t>
            </a: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Virtual machine files could be managed by hypervisor’s native file system, called Virtual Machine File System (VMFS), or Network File System (NFS) such as NAS file system. These two file systems are discussed in subsequent slides. </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solidFill>
                  <a:schemeClr val="tx1">
                    <a:lumMod val="75000"/>
                    <a:lumOff val="25000"/>
                  </a:schemeClr>
                </a:solidFill>
              </a:defRPr>
            </a:lvl1pPr>
          </a:lstStyle>
          <a:p>
            <a:pPr>
              <a:defRPr/>
            </a:pPr>
            <a:r>
              <a:rPr lang="en-US" smtClean="0"/>
              <a:t>Virtualized Data Center - Storage </a:t>
            </a:r>
            <a:endParaRPr lang="en-US" dirty="0"/>
          </a:p>
        </p:txBody>
      </p:sp>
      <p:sp>
        <p:nvSpPr>
          <p:cNvPr id="6" name="Slide Number Placeholder 5"/>
          <p:cNvSpPr>
            <a:spLocks noGrp="1"/>
          </p:cNvSpPr>
          <p:nvPr>
            <p:ph type="sldNum" sz="quarter" idx="11"/>
          </p:nvPr>
        </p:nvSpPr>
        <p:spPr/>
        <p:txBody>
          <a:bodyPr/>
          <a:lstStyle>
            <a:lvl1pPr>
              <a:defRPr>
                <a:solidFill>
                  <a:schemeClr val="tx1">
                    <a:lumMod val="75000"/>
                    <a:lumOff val="25000"/>
                  </a:schemeClr>
                </a:solidFill>
              </a:defRPr>
            </a:lvl1pPr>
          </a:lstStyle>
          <a:p>
            <a:pPr>
              <a:defRPr/>
            </a:pPr>
            <a:fld id="{5BA1DFFF-3F85-458B-986A-7762775E0C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t>Virtualized Data Center - Storage </a:t>
            </a:r>
            <a:endParaRPr lang="en-US"/>
          </a:p>
        </p:txBody>
      </p:sp>
      <p:sp>
        <p:nvSpPr>
          <p:cNvPr id="6" name="Slide Number Placeholder 6"/>
          <p:cNvSpPr>
            <a:spLocks noGrp="1"/>
          </p:cNvSpPr>
          <p:nvPr>
            <p:ph type="sldNum" sz="quarter" idx="14"/>
          </p:nvPr>
        </p:nvSpPr>
        <p:spPr/>
        <p:txBody>
          <a:bodyPr/>
          <a:lstStyle>
            <a:lvl1pPr>
              <a:defRPr/>
            </a:lvl1pPr>
          </a:lstStyle>
          <a:p>
            <a:pPr>
              <a:defRPr/>
            </a:pPr>
            <a:fld id="{D82361C7-9CA3-4A6E-97F2-A1FC064231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ulletsRight_Picture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2"/>
          </p:nvPr>
        </p:nvSpPr>
        <p:spPr>
          <a:xfrm>
            <a:off x="304800" y="914400"/>
            <a:ext cx="4114800" cy="4953000"/>
          </a:xfrm>
        </p:spPr>
        <p:txBody>
          <a:bodyPr>
            <a:normAutofit/>
          </a:bodyPr>
          <a:lstStyle>
            <a:lvl1pPr>
              <a:buNone/>
              <a:defRPr/>
            </a:lvl1pPr>
          </a:lstStyle>
          <a:p>
            <a:pPr lvl="0"/>
            <a:r>
              <a:rPr lang="en-US" noProof="0" smtClean="0"/>
              <a:t>Click icon to add picture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t>Virtualized Data Center - Storage </a:t>
            </a:r>
            <a:endParaRPr lang="en-US"/>
          </a:p>
        </p:txBody>
      </p:sp>
      <p:sp>
        <p:nvSpPr>
          <p:cNvPr id="6" name="Slide Number Placeholder 6"/>
          <p:cNvSpPr>
            <a:spLocks noGrp="1"/>
          </p:cNvSpPr>
          <p:nvPr>
            <p:ph type="sldNum" sz="quarter" idx="14"/>
          </p:nvPr>
        </p:nvSpPr>
        <p:spPr/>
        <p:txBody>
          <a:bodyPr/>
          <a:lstStyle>
            <a:lvl1pPr>
              <a:defRPr/>
            </a:lvl1pPr>
          </a:lstStyle>
          <a:p>
            <a:pPr>
              <a:defRPr/>
            </a:pPr>
            <a:fld id="{FB43D240-9F96-4DC0-BD2E-CE45DCC913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tent_TwoColumnwith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47750"/>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87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47750"/>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87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dirty="0"/>
            </a:lvl1pPr>
          </a:lstStyle>
          <a:p>
            <a:pPr>
              <a:defRPr/>
            </a:pPr>
            <a:r>
              <a:rPr lang="en-US" smtClean="0"/>
              <a:t>Virtualized Data Center - Storage </a:t>
            </a:r>
            <a:endParaRPr lang="en-US"/>
          </a:p>
        </p:txBody>
      </p:sp>
      <p:sp>
        <p:nvSpPr>
          <p:cNvPr id="8" name="Slide Number Placeholder 5"/>
          <p:cNvSpPr>
            <a:spLocks noGrp="1"/>
          </p:cNvSpPr>
          <p:nvPr>
            <p:ph type="sldNum" sz="quarter" idx="11"/>
          </p:nvPr>
        </p:nvSpPr>
        <p:spPr/>
        <p:txBody>
          <a:bodyPr/>
          <a:lstStyle>
            <a:lvl1pPr>
              <a:defRPr/>
            </a:lvl1pPr>
          </a:lstStyle>
          <a:p>
            <a:pPr>
              <a:defRPr/>
            </a:pPr>
            <a:fld id="{5DD70BA9-0AE5-4DC7-8A6D-25B86D6F2F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TablePlaceholder">
    <p:spTree>
      <p:nvGrpSpPr>
        <p:cNvPr id="1" name=""/>
        <p:cNvGrpSpPr/>
        <p:nvPr/>
      </p:nvGrpSpPr>
      <p:grpSpPr>
        <a:xfrm>
          <a:off x="0" y="0"/>
          <a:ext cx="0" cy="0"/>
          <a:chOff x="0" y="0"/>
          <a:chExt cx="0" cy="0"/>
        </a:xfrm>
      </p:grpSpPr>
      <p:sp>
        <p:nvSpPr>
          <p:cNvPr id="6" name="Table Placeholder 5"/>
          <p:cNvSpPr>
            <a:spLocks noGrp="1"/>
          </p:cNvSpPr>
          <p:nvPr>
            <p:ph type="tbl" sz="quarter" idx="12"/>
          </p:nvPr>
        </p:nvSpPr>
        <p:spPr>
          <a:xfrm>
            <a:off x="381000" y="1219200"/>
            <a:ext cx="8382000" cy="4648200"/>
          </a:xfrm>
        </p:spPr>
        <p:txBody>
          <a:bodyPr anchor="ctr">
            <a:normAutofit/>
          </a:bodyPr>
          <a:lstStyle>
            <a:lvl1pPr>
              <a:buNone/>
              <a:defRPr/>
            </a:lvl1pPr>
          </a:lstStyle>
          <a:p>
            <a:pPr lvl="0"/>
            <a:r>
              <a:rPr lang="en-US" noProof="0" smtClean="0"/>
              <a:t>Click icon to add table</a:t>
            </a:r>
            <a:endParaRPr lang="en-US" noProof="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smtClean="0"/>
              <a:t>Virtualized Data Center - Storage </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0E62AE4E-9066-49B4-8504-8C25DD4FBCC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icture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304800" y="914400"/>
            <a:ext cx="8458200" cy="5105400"/>
          </a:xfrm>
        </p:spPr>
        <p:txBody>
          <a:bodyPr>
            <a:normAutofit/>
          </a:bodyPr>
          <a:lstStyle>
            <a:lvl1pPr>
              <a:buNone/>
              <a:defRPr/>
            </a:lvl1pPr>
          </a:lstStyle>
          <a:p>
            <a:pPr lvl="0"/>
            <a:r>
              <a:rPr lang="en-US" noProof="0" smtClean="0"/>
              <a:t>Click icon to add picture</a:t>
            </a:r>
            <a:endParaRPr lang="en-US" noProof="0"/>
          </a:p>
        </p:txBody>
      </p:sp>
      <p:sp>
        <p:nvSpPr>
          <p:cNvPr id="4" name="Footer Placeholder 3"/>
          <p:cNvSpPr>
            <a:spLocks noGrp="1"/>
          </p:cNvSpPr>
          <p:nvPr>
            <p:ph type="ftr" sz="quarter" idx="14"/>
          </p:nvPr>
        </p:nvSpPr>
        <p:spPr>
          <a:xfrm>
            <a:off x="3886200" y="6629400"/>
            <a:ext cx="4724400" cy="228600"/>
          </a:xfrm>
        </p:spPr>
        <p:txBody>
          <a:bodyPr/>
          <a:lstStyle>
            <a:lvl1pPr>
              <a:defRPr/>
            </a:lvl1pPr>
          </a:lstStyle>
          <a:p>
            <a:pPr>
              <a:defRPr/>
            </a:pPr>
            <a:r>
              <a:rPr lang="en-US" smtClean="0"/>
              <a:t>Virtualized Data Center - Storage </a:t>
            </a:r>
            <a:endParaRPr lang="en-US"/>
          </a:p>
        </p:txBody>
      </p:sp>
      <p:sp>
        <p:nvSpPr>
          <p:cNvPr id="5" name="Slide Number Placeholder 4"/>
          <p:cNvSpPr>
            <a:spLocks noGrp="1"/>
          </p:cNvSpPr>
          <p:nvPr>
            <p:ph type="sldNum" sz="quarter" idx="15"/>
          </p:nvPr>
        </p:nvSpPr>
        <p:spPr/>
        <p:txBody>
          <a:bodyPr/>
          <a:lstStyle>
            <a:lvl1pPr>
              <a:defRPr/>
            </a:lvl1pPr>
          </a:lstStyle>
          <a:p>
            <a:pPr>
              <a:defRPr/>
            </a:pPr>
            <a:fld id="{D5E37188-7CEB-4CA8-A656-F21412B4458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Virtualized Data Center - Storage </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6ADD0FD0-5DC7-4614-9D2E-5687F653AAC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t>Virtualized Data Center - Storage </a:t>
            </a:r>
            <a:endParaRPr lang="en-US"/>
          </a:p>
        </p:txBody>
      </p:sp>
      <p:sp>
        <p:nvSpPr>
          <p:cNvPr id="6" name="Slide Number Placeholder 6"/>
          <p:cNvSpPr>
            <a:spLocks noGrp="1"/>
          </p:cNvSpPr>
          <p:nvPr>
            <p:ph type="sldNum" sz="quarter" idx="14"/>
          </p:nvPr>
        </p:nvSpPr>
        <p:spPr/>
        <p:txBody>
          <a:bodyPr/>
          <a:lstStyle>
            <a:lvl1pPr>
              <a:defRPr/>
            </a:lvl1pPr>
          </a:lstStyle>
          <a:p>
            <a:pPr>
              <a:defRPr/>
            </a:pPr>
            <a:fld id="{D82361C7-9CA3-4A6E-97F2-A1FC064231A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t>Virtualized Data Center - Storage </a:t>
            </a:r>
            <a:endParaRPr lang="en-US"/>
          </a:p>
        </p:txBody>
      </p:sp>
      <p:sp>
        <p:nvSpPr>
          <p:cNvPr id="6" name="Slide Number Placeholder 6"/>
          <p:cNvSpPr>
            <a:spLocks noGrp="1"/>
          </p:cNvSpPr>
          <p:nvPr>
            <p:ph type="sldNum" sz="quarter" idx="14"/>
          </p:nvPr>
        </p:nvSpPr>
        <p:spPr/>
        <p:txBody>
          <a:bodyPr/>
          <a:lstStyle>
            <a:lvl1pPr>
              <a:defRPr/>
            </a:lvl1pPr>
          </a:lstStyle>
          <a:p>
            <a:pPr>
              <a:defRPr/>
            </a:pPr>
            <a:fld id="{F6773B01-4140-4737-A600-00C5477C65A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t>Virtualized Data Center - Storage </a:t>
            </a:r>
            <a:endParaRPr lang="en-US"/>
          </a:p>
        </p:txBody>
      </p:sp>
      <p:sp>
        <p:nvSpPr>
          <p:cNvPr id="6" name="Slide Number Placeholder 6"/>
          <p:cNvSpPr>
            <a:spLocks noGrp="1"/>
          </p:cNvSpPr>
          <p:nvPr>
            <p:ph type="sldNum" sz="quarter" idx="14"/>
          </p:nvPr>
        </p:nvSpPr>
        <p:spPr/>
        <p:txBody>
          <a:bodyPr/>
          <a:lstStyle>
            <a:lvl1pPr>
              <a:defRPr/>
            </a:lvl1pPr>
          </a:lstStyle>
          <a:p>
            <a:pPr>
              <a:defRPr/>
            </a:pPr>
            <a:fld id="{D82361C7-9CA3-4A6E-97F2-A1FC064231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BulletsTop_Graphic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3276600"/>
            <a:ext cx="8458200" cy="2667000"/>
          </a:xfrm>
        </p:spPr>
        <p:txBody>
          <a:bodyPr>
            <a:normAutofit/>
          </a:bodyPr>
          <a:lstStyle>
            <a:lvl1pPr>
              <a:buNone/>
              <a:defRPr/>
            </a:lvl1pPr>
          </a:lstStyle>
          <a:p>
            <a:pPr lvl="0"/>
            <a:r>
              <a:rPr lang="en-US" noProof="0" smtClean="0"/>
              <a:t>Click icon to add picture</a:t>
            </a:r>
            <a:endParaRPr lang="en-US" noProof="0"/>
          </a:p>
        </p:txBody>
      </p:sp>
      <p:sp>
        <p:nvSpPr>
          <p:cNvPr id="6" name="Footer Placeholder 4"/>
          <p:cNvSpPr>
            <a:spLocks noGrp="1"/>
          </p:cNvSpPr>
          <p:nvPr>
            <p:ph type="ftr" sz="quarter" idx="13"/>
          </p:nvPr>
        </p:nvSpPr>
        <p:spPr/>
        <p:txBody>
          <a:bodyPr/>
          <a:lstStyle>
            <a:lvl1pPr>
              <a:defRPr>
                <a:solidFill>
                  <a:schemeClr val="tx1">
                    <a:lumMod val="75000"/>
                    <a:lumOff val="25000"/>
                  </a:schemeClr>
                </a:solidFill>
              </a:defRPr>
            </a:lvl1pPr>
          </a:lstStyle>
          <a:p>
            <a:pPr>
              <a:defRPr/>
            </a:pPr>
            <a:r>
              <a:rPr lang="en-US" smtClean="0"/>
              <a:t>Virtualized Data Center - Storage </a:t>
            </a:r>
            <a:endParaRPr lang="en-US" dirty="0"/>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895683FA-D0FB-447D-82E1-0D3AF418E3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GraphicsTop_Bullets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3733800"/>
            <a:ext cx="8458200" cy="2209800"/>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914400"/>
            <a:ext cx="8458200" cy="2667000"/>
          </a:xfrm>
        </p:spPr>
        <p:txBody>
          <a:bodyPr>
            <a:normAutofit/>
          </a:bodyPr>
          <a:lstStyle>
            <a:lvl1pPr>
              <a:buNone/>
              <a:defRPr>
                <a:solidFill>
                  <a:schemeClr val="bg2">
                    <a:lumMod val="75000"/>
                  </a:schemeClr>
                </a:solidFill>
              </a:defRPr>
            </a:lvl1pPr>
          </a:lstStyle>
          <a:p>
            <a:pPr lvl="0"/>
            <a:r>
              <a:rPr lang="en-US" noProof="0" smtClean="0"/>
              <a:t>Click icon to add picture</a:t>
            </a:r>
            <a:endParaRPr lang="en-US" noProof="0" dirty="0"/>
          </a:p>
        </p:txBody>
      </p:sp>
      <p:sp>
        <p:nvSpPr>
          <p:cNvPr id="6" name="Footer Placeholder 4"/>
          <p:cNvSpPr>
            <a:spLocks noGrp="1"/>
          </p:cNvSpPr>
          <p:nvPr>
            <p:ph type="ftr" sz="quarter" idx="13"/>
          </p:nvPr>
        </p:nvSpPr>
        <p:spPr/>
        <p:txBody>
          <a:bodyPr/>
          <a:lstStyle>
            <a:lvl1pPr>
              <a:defRPr>
                <a:solidFill>
                  <a:schemeClr val="tx1">
                    <a:lumMod val="75000"/>
                    <a:lumOff val="25000"/>
                  </a:schemeClr>
                </a:solidFill>
              </a:defRPr>
            </a:lvl1pPr>
          </a:lstStyle>
          <a:p>
            <a:pPr>
              <a:defRPr/>
            </a:pPr>
            <a:r>
              <a:rPr lang="en-US" smtClean="0"/>
              <a:t>Virtualized Data Center - Storage </a:t>
            </a:r>
            <a:endParaRPr lang="en-US" dirty="0"/>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BA4D05BE-A5A8-4D83-BF6E-65FCE94A14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Page_Modul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1143000"/>
            <a:ext cx="7772400" cy="688975"/>
          </a:xfrm>
        </p:spPr>
        <p:txBody>
          <a:bodyPr anchor="t"/>
          <a:lstStyle>
            <a:lvl1pPr>
              <a:defRPr sz="2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4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smtClean="0"/>
              <a:t>Virtualized Data Center - Storage </a:t>
            </a:r>
            <a:endParaRPr lang="en-US"/>
          </a:p>
        </p:txBody>
      </p:sp>
      <p:sp>
        <p:nvSpPr>
          <p:cNvPr id="7" name="Slide Number Placeholder 5"/>
          <p:cNvSpPr>
            <a:spLocks noGrp="1"/>
          </p:cNvSpPr>
          <p:nvPr>
            <p:ph type="sldNum" sz="quarter" idx="11"/>
          </p:nvPr>
        </p:nvSpPr>
        <p:spPr/>
        <p:txBody>
          <a:bodyPr/>
          <a:lstStyle>
            <a:lvl1pPr>
              <a:defRPr/>
            </a:lvl1pPr>
          </a:lstStyle>
          <a:p>
            <a:pPr>
              <a:defRPr/>
            </a:pPr>
            <a:fld id="{550CDAE9-9707-4120-A90B-FABB84BE07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Page_Lesson_Topic">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609600"/>
            <a:ext cx="6019800" cy="1219200"/>
          </a:xfrm>
        </p:spPr>
        <p:txBody>
          <a:bodyPr anchor="t"/>
          <a:lstStyle>
            <a:lvl1pPr>
              <a:defRPr sz="2600">
                <a:solidFill>
                  <a:schemeClr val="tx1">
                    <a:lumMod val="50000"/>
                    <a:lumOff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8"/>
          <p:cNvSpPr>
            <a:spLocks noGrp="1"/>
          </p:cNvSpPr>
          <p:nvPr>
            <p:ph sz="quarter" idx="13"/>
          </p:nvPr>
        </p:nvSpPr>
        <p:spPr>
          <a:xfrm>
            <a:off x="685800" y="1981200"/>
            <a:ext cx="7772400" cy="457200"/>
          </a:xfrm>
        </p:spPr>
        <p:txBody>
          <a:bodyPr/>
          <a:lstStyle>
            <a:lvl1pPr>
              <a:buNone/>
              <a:defRPr>
                <a:solidFill>
                  <a:srgbClr val="2C95DD"/>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7" name="Footer Placeholder 4"/>
          <p:cNvSpPr>
            <a:spLocks noGrp="1"/>
          </p:cNvSpPr>
          <p:nvPr>
            <p:ph type="ftr" sz="quarter" idx="14"/>
          </p:nvPr>
        </p:nvSpPr>
        <p:spPr/>
        <p:txBody>
          <a:bodyPr/>
          <a:lstStyle>
            <a:lvl1pPr>
              <a:defRPr>
                <a:solidFill>
                  <a:schemeClr val="tx1">
                    <a:lumMod val="75000"/>
                    <a:lumOff val="25000"/>
                  </a:schemeClr>
                </a:solidFill>
              </a:defRPr>
            </a:lvl1pPr>
          </a:lstStyle>
          <a:p>
            <a:pPr>
              <a:defRPr/>
            </a:pPr>
            <a:r>
              <a:rPr lang="en-US" smtClean="0"/>
              <a:t>Virtualized Data Center - Storage </a:t>
            </a:r>
            <a:endParaRPr lang="en-US" dirty="0"/>
          </a:p>
        </p:txBody>
      </p:sp>
      <p:sp>
        <p:nvSpPr>
          <p:cNvPr id="8" name="Slide Number Placeholder 5"/>
          <p:cNvSpPr>
            <a:spLocks noGrp="1"/>
          </p:cNvSpPr>
          <p:nvPr>
            <p:ph type="sldNum" sz="quarter" idx="15"/>
          </p:nvPr>
        </p:nvSpPr>
        <p:spPr/>
        <p:txBody>
          <a:bodyPr/>
          <a:lstStyle>
            <a:lvl1pPr>
              <a:defRPr>
                <a:solidFill>
                  <a:schemeClr val="tx1">
                    <a:lumMod val="75000"/>
                    <a:lumOff val="25000"/>
                  </a:schemeClr>
                </a:solidFill>
              </a:defRPr>
            </a:lvl1pPr>
          </a:lstStyle>
          <a:p>
            <a:pPr>
              <a:defRPr/>
            </a:pPr>
            <a:fld id="{E9C12BD9-86B3-4048-86CE-AC10D4E843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overPage">
    <p:spTree>
      <p:nvGrpSpPr>
        <p:cNvPr id="1" name=""/>
        <p:cNvGrpSpPr/>
        <p:nvPr/>
      </p:nvGrpSpPr>
      <p:grpSpPr>
        <a:xfrm>
          <a:off x="0" y="0"/>
          <a:ext cx="0" cy="0"/>
          <a:chOff x="0" y="0"/>
          <a:chExt cx="0" cy="0"/>
        </a:xfrm>
      </p:grpSpPr>
      <p:sp>
        <p:nvSpPr>
          <p:cNvPr id="2" name="Title 1"/>
          <p:cNvSpPr>
            <a:spLocks noGrp="1"/>
          </p:cNvSpPr>
          <p:nvPr>
            <p:ph type="title"/>
          </p:nvPr>
        </p:nvSpPr>
        <p:spPr>
          <a:xfrm>
            <a:off x="1789113" y="1524000"/>
            <a:ext cx="6705600" cy="1362075"/>
          </a:xfrm>
          <a:ln>
            <a:solidFill>
              <a:srgbClr val="777777"/>
            </a:solidFill>
          </a:ln>
        </p:spPr>
        <p:txBody>
          <a:bodyPr anchor="t"/>
          <a:lstStyle>
            <a:lvl1pPr algn="l">
              <a:defRPr sz="3200" b="1"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828800" y="3048000"/>
            <a:ext cx="67056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wo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1148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0"/>
          </p:nvPr>
        </p:nvSpPr>
        <p:spPr>
          <a:xfrm>
            <a:off x="4648200" y="6629400"/>
            <a:ext cx="3962400" cy="228600"/>
          </a:xfrm>
        </p:spPr>
        <p:txBody>
          <a:bodyPr/>
          <a:lstStyle>
            <a:lvl1pPr>
              <a:defRPr/>
            </a:lvl1pPr>
          </a:lstStyle>
          <a:p>
            <a:pPr>
              <a:defRPr/>
            </a:pPr>
            <a:r>
              <a:rPr lang="en-US" smtClean="0"/>
              <a:t>Virtualized Data Center - Storage </a:t>
            </a:r>
            <a:endParaRPr lang="en-US"/>
          </a:p>
        </p:txBody>
      </p:sp>
      <p:sp>
        <p:nvSpPr>
          <p:cNvPr id="6" name="Slide Number Placeholder 6"/>
          <p:cNvSpPr>
            <a:spLocks noGrp="1"/>
          </p:cNvSpPr>
          <p:nvPr>
            <p:ph type="sldNum" sz="quarter" idx="11"/>
          </p:nvPr>
        </p:nvSpPr>
        <p:spPr/>
        <p:txBody>
          <a:bodyPr/>
          <a:lstStyle>
            <a:lvl1pPr>
              <a:defRPr/>
            </a:lvl1pPr>
          </a:lstStyle>
          <a:p>
            <a:pPr>
              <a:defRPr/>
            </a:pPr>
            <a:fld id="{3D6A4D2E-BFDE-4579-B1E4-06245D6D64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t>Virtualized Data Center - Storage </a:t>
            </a:r>
            <a:endParaRPr lang="en-US"/>
          </a:p>
        </p:txBody>
      </p:sp>
      <p:sp>
        <p:nvSpPr>
          <p:cNvPr id="6" name="Slide Number Placeholder 6"/>
          <p:cNvSpPr>
            <a:spLocks noGrp="1"/>
          </p:cNvSpPr>
          <p:nvPr>
            <p:ph type="sldNum" sz="quarter" idx="14"/>
          </p:nvPr>
        </p:nvSpPr>
        <p:spPr/>
        <p:txBody>
          <a:bodyPr/>
          <a:lstStyle>
            <a:lvl1pPr>
              <a:defRPr/>
            </a:lvl1pPr>
          </a:lstStyle>
          <a:p>
            <a:pPr>
              <a:defRPr/>
            </a:pPr>
            <a:fld id="{F6773B01-4140-4737-A600-00C5477C65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BulletsSurround_Pictur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3352800"/>
            <a:ext cx="4114800" cy="25146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1"/>
            <a:ext cx="8458200" cy="22860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04800" y="33528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4"/>
          </p:nvPr>
        </p:nvSpPr>
        <p:spPr>
          <a:xfrm>
            <a:off x="4648200" y="6629400"/>
            <a:ext cx="3962400" cy="228600"/>
          </a:xfrm>
        </p:spPr>
        <p:txBody>
          <a:bodyPr/>
          <a:lstStyle>
            <a:lvl1pPr>
              <a:defRPr/>
            </a:lvl1pPr>
          </a:lstStyle>
          <a:p>
            <a:pPr>
              <a:defRPr/>
            </a:pPr>
            <a:r>
              <a:rPr lang="en-US" smtClean="0"/>
              <a:t>Virtualized Data Center - Storage </a:t>
            </a:r>
            <a:endParaRPr lang="en-US"/>
          </a:p>
        </p:txBody>
      </p:sp>
      <p:sp>
        <p:nvSpPr>
          <p:cNvPr id="8" name="Slide Number Placeholder 6"/>
          <p:cNvSpPr>
            <a:spLocks noGrp="1"/>
          </p:cNvSpPr>
          <p:nvPr>
            <p:ph type="sldNum" sz="quarter" idx="15"/>
          </p:nvPr>
        </p:nvSpPr>
        <p:spPr/>
        <p:txBody>
          <a:bodyPr/>
          <a:lstStyle>
            <a:lvl1pPr>
              <a:defRPr/>
            </a:lvl1pPr>
          </a:lstStyle>
          <a:p>
            <a:pPr>
              <a:defRPr/>
            </a:pPr>
            <a:fld id="{5D9EB8BF-1EF5-4796-9F63-213B6934CB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419600" y="6629400"/>
            <a:ext cx="41910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r>
              <a:rPr lang="en-US" smtClean="0"/>
              <a:t>Virtualized Data Center - Storage </a:t>
            </a:r>
            <a:endParaRPr lang="en-US" dirty="0"/>
          </a:p>
        </p:txBody>
      </p:sp>
      <p:sp>
        <p:nvSpPr>
          <p:cNvPr id="6" name="Slide Number Placeholder 5"/>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fld id="{2F0FE6C8-51A2-4AA8-BE8B-722D435E963D}" type="slidenum">
              <a:rPr lang="en-US"/>
              <a:pPr>
                <a:defRPr/>
              </a:pPr>
              <a:t>‹#›</a:t>
            </a:fld>
            <a:endParaRPr lang="en-US"/>
          </a:p>
        </p:txBody>
      </p:sp>
      <p:pic>
        <p:nvPicPr>
          <p:cNvPr id="1030" name="Picture 8"/>
          <p:cNvPicPr>
            <a:picLocks noChangeAspect="1" noChangeArrowheads="1"/>
          </p:cNvPicPr>
          <p:nvPr/>
        </p:nvPicPr>
        <p:blipFill>
          <a:blip r:embed="rId20" cstate="print"/>
          <a:srcRect/>
          <a:stretch>
            <a:fillRect/>
          </a:stretch>
        </p:blipFill>
        <p:spPr bwMode="auto">
          <a:xfrm>
            <a:off x="0" y="6134100"/>
            <a:ext cx="9150350" cy="523875"/>
          </a:xfrm>
          <a:prstGeom prst="rect">
            <a:avLst/>
          </a:prstGeom>
          <a:noFill/>
          <a:ln w="9525">
            <a:noFill/>
            <a:miter lim="800000"/>
            <a:headEnd/>
            <a:tailEnd/>
          </a:ln>
        </p:spPr>
      </p:pic>
      <p:sp>
        <p:nvSpPr>
          <p:cNvPr id="8" name="Rectangle 7"/>
          <p:cNvSpPr/>
          <p:nvPr/>
        </p:nvSpPr>
        <p:spPr>
          <a:xfrm>
            <a:off x="304800" y="6627813"/>
            <a:ext cx="3124200" cy="246062"/>
          </a:xfrm>
          <a:prstGeom prst="rect">
            <a:avLst/>
          </a:prstGeom>
        </p:spPr>
        <p:txBody>
          <a:bodyPr>
            <a:spAutoFit/>
          </a:bodyPr>
          <a:lstStyle/>
          <a:p>
            <a:pPr>
              <a:defRPr/>
            </a:pPr>
            <a:r>
              <a:rPr lang="en-US" sz="1000" dirty="0">
                <a:solidFill>
                  <a:schemeClr val="bg1">
                    <a:lumMod val="50000"/>
                  </a:schemeClr>
                </a:solidFill>
                <a:latin typeface="Calibri" pitchFamily="34" charset="0"/>
              </a:rPr>
              <a:t>Copyright © 2011 EMC Corporation. All Rights Reserved.</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00" r:id="rId13"/>
    <p:sldLayoutId id="2147483814" r:id="rId14"/>
    <p:sldLayoutId id="2147483801" r:id="rId15"/>
    <p:sldLayoutId id="2147483815" r:id="rId16"/>
    <p:sldLayoutId id="2147483816" r:id="rId17"/>
    <p:sldLayoutId id="2147483817" r:id="rId18"/>
  </p:sldLayoutIdLst>
  <p:hf hdr="0" dt="0"/>
  <p:txStyles>
    <p:titleStyle>
      <a:lvl1pPr algn="l" rtl="0" eaLnBrk="1" fontAlgn="base" hangingPunct="1">
        <a:spcBef>
          <a:spcPct val="0"/>
        </a:spcBef>
        <a:spcAft>
          <a:spcPct val="0"/>
        </a:spcAft>
        <a:defRPr sz="2800" kern="1200">
          <a:solidFill>
            <a:srgbClr val="2C95DD"/>
          </a:solidFill>
          <a:latin typeface="+mj-lt"/>
          <a:ea typeface="+mj-ea"/>
          <a:cs typeface="+mj-cs"/>
        </a:defRPr>
      </a:lvl1pPr>
      <a:lvl2pPr algn="l" rtl="0" eaLnBrk="1" fontAlgn="base" hangingPunct="1">
        <a:spcBef>
          <a:spcPct val="0"/>
        </a:spcBef>
        <a:spcAft>
          <a:spcPct val="0"/>
        </a:spcAft>
        <a:defRPr sz="2800">
          <a:solidFill>
            <a:srgbClr val="2C95DD"/>
          </a:solidFill>
          <a:latin typeface="MetaNormalLF-Roman" pitchFamily="34" charset="0"/>
          <a:cs typeface="Arial" charset="0"/>
        </a:defRPr>
      </a:lvl2pPr>
      <a:lvl3pPr algn="l" rtl="0" eaLnBrk="1" fontAlgn="base" hangingPunct="1">
        <a:spcBef>
          <a:spcPct val="0"/>
        </a:spcBef>
        <a:spcAft>
          <a:spcPct val="0"/>
        </a:spcAft>
        <a:defRPr sz="2800">
          <a:solidFill>
            <a:srgbClr val="2C95DD"/>
          </a:solidFill>
          <a:latin typeface="MetaNormalLF-Roman" pitchFamily="34" charset="0"/>
          <a:cs typeface="Arial" charset="0"/>
        </a:defRPr>
      </a:lvl3pPr>
      <a:lvl4pPr algn="l" rtl="0" eaLnBrk="1" fontAlgn="base" hangingPunct="1">
        <a:spcBef>
          <a:spcPct val="0"/>
        </a:spcBef>
        <a:spcAft>
          <a:spcPct val="0"/>
        </a:spcAft>
        <a:defRPr sz="2800">
          <a:solidFill>
            <a:srgbClr val="2C95DD"/>
          </a:solidFill>
          <a:latin typeface="MetaNormalLF-Roman" pitchFamily="34" charset="0"/>
          <a:cs typeface="Arial" charset="0"/>
        </a:defRPr>
      </a:lvl4pPr>
      <a:lvl5pPr algn="l" rtl="0" eaLnBrk="1" fontAlgn="base" hangingPunct="1">
        <a:spcBef>
          <a:spcPct val="0"/>
        </a:spcBef>
        <a:spcAft>
          <a:spcPct val="0"/>
        </a:spcAft>
        <a:defRPr sz="2800">
          <a:solidFill>
            <a:srgbClr val="2C95DD"/>
          </a:solidFill>
          <a:latin typeface="MetaNormalLF-Roman" pitchFamily="34" charset="0"/>
          <a:cs typeface="Arial" charset="0"/>
        </a:defRPr>
      </a:lvl5pPr>
      <a:lvl6pPr marL="457200" algn="l" rtl="0" eaLnBrk="1" fontAlgn="base" hangingPunct="1">
        <a:spcBef>
          <a:spcPct val="0"/>
        </a:spcBef>
        <a:spcAft>
          <a:spcPct val="0"/>
        </a:spcAft>
        <a:defRPr sz="2800">
          <a:solidFill>
            <a:srgbClr val="00B0F0"/>
          </a:solidFill>
          <a:latin typeface="MetaNormalLF-Roman" pitchFamily="34" charset="0"/>
          <a:cs typeface="Arial" charset="0"/>
        </a:defRPr>
      </a:lvl6pPr>
      <a:lvl7pPr marL="914400" algn="l" rtl="0" eaLnBrk="1" fontAlgn="base" hangingPunct="1">
        <a:spcBef>
          <a:spcPct val="0"/>
        </a:spcBef>
        <a:spcAft>
          <a:spcPct val="0"/>
        </a:spcAft>
        <a:defRPr sz="2800">
          <a:solidFill>
            <a:srgbClr val="00B0F0"/>
          </a:solidFill>
          <a:latin typeface="MetaNormalLF-Roman" pitchFamily="34" charset="0"/>
          <a:cs typeface="Arial" charset="0"/>
        </a:defRPr>
      </a:lvl7pPr>
      <a:lvl8pPr marL="1371600" algn="l" rtl="0" eaLnBrk="1" fontAlgn="base" hangingPunct="1">
        <a:spcBef>
          <a:spcPct val="0"/>
        </a:spcBef>
        <a:spcAft>
          <a:spcPct val="0"/>
        </a:spcAft>
        <a:defRPr sz="2800">
          <a:solidFill>
            <a:srgbClr val="00B0F0"/>
          </a:solidFill>
          <a:latin typeface="MetaNormalLF-Roman" pitchFamily="34" charset="0"/>
          <a:cs typeface="Arial" charset="0"/>
        </a:defRPr>
      </a:lvl8pPr>
      <a:lvl9pPr marL="1828800" algn="l" rtl="0" eaLnBrk="1" fontAlgn="base" hangingPunct="1">
        <a:spcBef>
          <a:spcPct val="0"/>
        </a:spcBef>
        <a:spcAft>
          <a:spcPct val="0"/>
        </a:spcAft>
        <a:defRPr sz="2800">
          <a:solidFill>
            <a:srgbClr val="00B0F0"/>
          </a:solidFill>
          <a:latin typeface="MetaNormalLF-Roman" pitchFamily="34" charset="0"/>
          <a:cs typeface="Arial" charset="0"/>
        </a:defRPr>
      </a:lvl9pPr>
    </p:titleStyle>
    <p:bodyStyle>
      <a:lvl1pPr marL="231775" indent="-231775" algn="l" rtl="0" eaLnBrk="1" fontAlgn="base" hangingPunct="1">
        <a:spcBef>
          <a:spcPct val="20000"/>
        </a:spcBef>
        <a:spcAft>
          <a:spcPct val="0"/>
        </a:spcAft>
        <a:buClr>
          <a:srgbClr val="92D050"/>
        </a:buClr>
        <a:buSzPct val="120000"/>
        <a:buFont typeface="Arial" charset="0"/>
        <a:buChar char="•"/>
        <a:defRPr sz="2400" kern="1200">
          <a:solidFill>
            <a:schemeClr val="bg2">
              <a:lumMod val="75000"/>
            </a:schemeClr>
          </a:solidFill>
          <a:latin typeface="Calibri" pitchFamily="34" charset="0"/>
          <a:ea typeface="+mn-ea"/>
          <a:cs typeface="+mn-cs"/>
        </a:defRPr>
      </a:lvl1pPr>
      <a:lvl2pPr marL="682625" indent="-341313" algn="l" rtl="0" eaLnBrk="1" fontAlgn="base" hangingPunct="1">
        <a:spcBef>
          <a:spcPct val="20000"/>
        </a:spcBef>
        <a:spcAft>
          <a:spcPct val="0"/>
        </a:spcAft>
        <a:buClr>
          <a:srgbClr val="FFC425"/>
        </a:buClr>
        <a:buSzPct val="90000"/>
        <a:buFont typeface="Webdings" pitchFamily="18" charset="2"/>
        <a:buChar char="4"/>
        <a:defRPr sz="2200" kern="1200">
          <a:solidFill>
            <a:schemeClr val="bg2">
              <a:lumMod val="75000"/>
            </a:schemeClr>
          </a:solidFill>
          <a:latin typeface="Calibri" pitchFamily="34" charset="0"/>
          <a:ea typeface="+mn-ea"/>
          <a:cs typeface="+mn-cs"/>
        </a:defRPr>
      </a:lvl2pPr>
      <a:lvl3pPr marL="1143000" indent="-338138" algn="l" rtl="0" eaLnBrk="1" fontAlgn="base" hangingPunct="1">
        <a:spcBef>
          <a:spcPct val="20000"/>
        </a:spcBef>
        <a:spcAft>
          <a:spcPct val="0"/>
        </a:spcAft>
        <a:buClr>
          <a:srgbClr val="B5761B"/>
        </a:buClr>
        <a:buSzPct val="90000"/>
        <a:buFont typeface="Webdings" pitchFamily="18" charset="2"/>
        <a:buChar char="8"/>
        <a:defRPr sz="2000" kern="1200">
          <a:solidFill>
            <a:schemeClr val="bg2">
              <a:lumMod val="75000"/>
            </a:schemeClr>
          </a:solidFill>
          <a:latin typeface="Calibri" pitchFamily="34" charset="0"/>
          <a:ea typeface="+mn-ea"/>
          <a:cs typeface="+mn-cs"/>
        </a:defRPr>
      </a:lvl3pPr>
      <a:lvl4pPr marL="1487488" indent="-231775" algn="l" rtl="0" eaLnBrk="1" fontAlgn="base" hangingPunct="1">
        <a:spcBef>
          <a:spcPct val="20000"/>
        </a:spcBef>
        <a:spcAft>
          <a:spcPct val="0"/>
        </a:spcAft>
        <a:buClr>
          <a:schemeClr val="tx2"/>
        </a:buClr>
        <a:buFont typeface="Wingdings" pitchFamily="2" charset="2"/>
        <a:buChar char="§"/>
        <a:defRPr kern="1200">
          <a:solidFill>
            <a:schemeClr val="bg2">
              <a:lumMod val="75000"/>
            </a:schemeClr>
          </a:solidFill>
          <a:latin typeface="Calibri" pitchFamily="34" charset="0"/>
          <a:ea typeface="+mn-ea"/>
          <a:cs typeface="+mn-cs"/>
        </a:defRPr>
      </a:lvl4pPr>
      <a:lvl5pPr marL="1828800" indent="-231775" algn="l" rtl="0" eaLnBrk="1" fontAlgn="base" hangingPunct="1">
        <a:spcBef>
          <a:spcPct val="20000"/>
        </a:spcBef>
        <a:spcAft>
          <a:spcPct val="0"/>
        </a:spcAft>
        <a:buClr>
          <a:srgbClr val="7030A0"/>
        </a:buClr>
        <a:buSzPct val="110000"/>
        <a:buFont typeface="Arial" charset="0"/>
        <a:buChar char="•"/>
        <a:defRPr kern="1200">
          <a:solidFill>
            <a:schemeClr val="bg2">
              <a:lumMod val="7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21.png"/><Relationship Id="rId12"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1.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png"/><Relationship Id="rId12"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35.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25.png"/><Relationship Id="rId4" Type="http://schemas.openxmlformats.org/officeDocument/2006/relationships/image" Target="../media/image33.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7.png"/><Relationship Id="rId7"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2.png"/><Relationship Id="rId9"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57.jpe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8.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a:noFill/>
          </a:ln>
        </p:spPr>
        <p:txBody>
          <a:bodyPr/>
          <a:lstStyle/>
          <a:p>
            <a:r>
              <a:rPr lang="en-US" sz="4400" dirty="0" smtClean="0"/>
              <a:t>Module – 4  </a:t>
            </a:r>
            <a:br>
              <a:rPr lang="en-US" sz="4400" dirty="0" smtClean="0"/>
            </a:br>
            <a:r>
              <a:rPr lang="en-US" sz="4400" dirty="0" smtClean="0"/>
              <a:t/>
            </a:r>
            <a:br>
              <a:rPr lang="en-US" sz="4400" dirty="0" smtClean="0"/>
            </a:br>
            <a:r>
              <a:rPr lang="en-US" sz="4400" dirty="0" smtClean="0"/>
              <a:t>Virtualized Data Center – Storage  </a:t>
            </a:r>
            <a:endParaRPr lang="en-US" sz="4400" dirty="0"/>
          </a:p>
        </p:txBody>
      </p:sp>
      <p:sp>
        <p:nvSpPr>
          <p:cNvPr id="5" name="Slide Number Placeholder 4"/>
          <p:cNvSpPr>
            <a:spLocks noGrp="1"/>
          </p:cNvSpPr>
          <p:nvPr>
            <p:ph type="sldNum" sz="quarter" idx="4294967295"/>
          </p:nvPr>
        </p:nvSpPr>
        <p:spPr>
          <a:xfrm>
            <a:off x="8686800" y="6629400"/>
            <a:ext cx="457200" cy="228600"/>
          </a:xfrm>
        </p:spPr>
        <p:txBody>
          <a:bodyPr/>
          <a:lstStyle/>
          <a:p>
            <a:pPr>
              <a:defRPr/>
            </a:pPr>
            <a:fld id="{550CDAE9-9707-4120-A90B-FABB84BE074E}" type="slidenum">
              <a:rPr lang="en-US" smtClean="0"/>
              <a:pPr>
                <a:defRPr/>
              </a:pPr>
              <a:t>1</a:t>
            </a:fld>
            <a:endParaRPr lang="en-US" dirty="0"/>
          </a:p>
        </p:txBody>
      </p:sp>
      <p:sp>
        <p:nvSpPr>
          <p:cNvPr id="9" name="Footer Placeholder 8"/>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Calibri" pitchFamily="34" charset="0"/>
                <a:cs typeface="+mn-cs"/>
              </a:rPr>
              <a:t>Virtualized Data Center - Storage </a:t>
            </a:r>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5029200" cy="4953001"/>
          </a:xfrm>
        </p:spPr>
        <p:txBody>
          <a:bodyPr/>
          <a:lstStyle/>
          <a:p>
            <a:r>
              <a:rPr lang="en-US" dirty="0" smtClean="0"/>
              <a:t>Hypervisor’s native file system to manage VM files</a:t>
            </a:r>
          </a:p>
          <a:p>
            <a:r>
              <a:rPr lang="en-US" dirty="0" smtClean="0"/>
              <a:t>Cluster File System</a:t>
            </a:r>
          </a:p>
          <a:p>
            <a:pPr lvl="1"/>
            <a:r>
              <a:rPr lang="en-US" dirty="0" smtClean="0"/>
              <a:t>Can be accessed by multiple compute systems simultaneously</a:t>
            </a:r>
          </a:p>
          <a:p>
            <a:pPr lvl="1"/>
            <a:r>
              <a:rPr lang="en-US" dirty="0" smtClean="0"/>
              <a:t>Provides on-disk locking</a:t>
            </a:r>
          </a:p>
          <a:p>
            <a:r>
              <a:rPr lang="en-US" dirty="0" smtClean="0"/>
              <a:t>Uses a VMFS volume to store VM files</a:t>
            </a:r>
          </a:p>
          <a:p>
            <a:endParaRPr lang="en-US" dirty="0"/>
          </a:p>
        </p:txBody>
      </p:sp>
      <p:sp>
        <p:nvSpPr>
          <p:cNvPr id="4" name="Title 3"/>
          <p:cNvSpPr>
            <a:spLocks noGrp="1"/>
          </p:cNvSpPr>
          <p:nvPr>
            <p:ph type="title"/>
          </p:nvPr>
        </p:nvSpPr>
        <p:spPr/>
        <p:txBody>
          <a:bodyPr/>
          <a:lstStyle/>
          <a:p>
            <a:r>
              <a:rPr lang="en-US" dirty="0" smtClean="0"/>
              <a:t>Virtual Machine File System (VMFS)</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10</a:t>
            </a:fld>
            <a:endParaRPr lang="en-US"/>
          </a:p>
        </p:txBody>
      </p:sp>
      <p:grpSp>
        <p:nvGrpSpPr>
          <p:cNvPr id="41" name="Group 40"/>
          <p:cNvGrpSpPr/>
          <p:nvPr/>
        </p:nvGrpSpPr>
        <p:grpSpPr>
          <a:xfrm>
            <a:off x="5257800" y="609600"/>
            <a:ext cx="3733800" cy="4820471"/>
            <a:chOff x="5257800" y="609600"/>
            <a:chExt cx="3733800" cy="4820471"/>
          </a:xfrm>
        </p:grpSpPr>
        <p:sp>
          <p:nvSpPr>
            <p:cNvPr id="8" name="Text Box 72"/>
            <p:cNvSpPr txBox="1">
              <a:spLocks noChangeArrowheads="1"/>
            </p:cNvSpPr>
            <p:nvPr/>
          </p:nvSpPr>
          <p:spPr bwMode="auto">
            <a:xfrm>
              <a:off x="6413500" y="5054600"/>
              <a:ext cx="1448571" cy="375471"/>
            </a:xfrm>
            <a:prstGeom prst="rect">
              <a:avLst/>
            </a:prstGeom>
            <a:noFill/>
            <a:ln w="9525">
              <a:noFill/>
              <a:miter lim="800000"/>
              <a:headEnd/>
              <a:tailEnd/>
            </a:ln>
          </p:spPr>
          <p:txBody>
            <a:bodyPr wrap="none" lIns="128001" tIns="64000" rIns="128001" bIns="64000">
              <a:spAutoFit/>
            </a:bodyPr>
            <a:lstStyle/>
            <a:p>
              <a:r>
                <a:rPr lang="en-US" sz="1600" b="1" dirty="0">
                  <a:latin typeface="Calibri" pitchFamily="34" charset="0"/>
                </a:rPr>
                <a:t>VMFS Volume</a:t>
              </a:r>
            </a:p>
          </p:txBody>
        </p:sp>
        <p:pic>
          <p:nvPicPr>
            <p:cNvPr id="9" name="Picture 5" descr="Green Volume.png"/>
            <p:cNvPicPr>
              <a:picLocks noChangeAspect="1"/>
            </p:cNvPicPr>
            <p:nvPr/>
          </p:nvPicPr>
          <p:blipFill>
            <a:blip r:embed="rId3" cstate="print"/>
            <a:srcRect/>
            <a:stretch>
              <a:fillRect/>
            </a:stretch>
          </p:blipFill>
          <p:spPr bwMode="auto">
            <a:xfrm>
              <a:off x="5670550" y="3832225"/>
              <a:ext cx="3095625" cy="1154112"/>
            </a:xfrm>
            <a:prstGeom prst="rect">
              <a:avLst/>
            </a:prstGeom>
            <a:noFill/>
            <a:ln w="9525">
              <a:noFill/>
              <a:miter lim="800000"/>
              <a:headEnd/>
              <a:tailEnd/>
            </a:ln>
          </p:spPr>
        </p:pic>
        <p:grpSp>
          <p:nvGrpSpPr>
            <p:cNvPr id="10" name="Group 109"/>
            <p:cNvGrpSpPr>
              <a:grpSpLocks/>
            </p:cNvGrpSpPr>
            <p:nvPr/>
          </p:nvGrpSpPr>
          <p:grpSpPr bwMode="auto">
            <a:xfrm>
              <a:off x="5607965" y="4446587"/>
              <a:ext cx="763351" cy="360363"/>
              <a:chOff x="4749757" y="4105275"/>
              <a:chExt cx="888863" cy="381000"/>
            </a:xfrm>
          </p:grpSpPr>
          <p:pic>
            <p:nvPicPr>
              <p:cNvPr id="39" name="Picture 17" descr="Blue Storage.png"/>
              <p:cNvPicPr>
                <a:picLocks noChangeAspect="1"/>
              </p:cNvPicPr>
              <p:nvPr/>
            </p:nvPicPr>
            <p:blipFill>
              <a:blip r:embed="rId4" cstate="print"/>
              <a:srcRect/>
              <a:stretch>
                <a:fillRect/>
              </a:stretch>
            </p:blipFill>
            <p:spPr bwMode="auto">
              <a:xfrm>
                <a:off x="4857750" y="4105275"/>
                <a:ext cx="685800" cy="381000"/>
              </a:xfrm>
              <a:prstGeom prst="rect">
                <a:avLst/>
              </a:prstGeom>
              <a:noFill/>
              <a:ln w="9525">
                <a:noFill/>
                <a:miter lim="800000"/>
                <a:headEnd/>
                <a:tailEnd/>
              </a:ln>
            </p:spPr>
          </p:pic>
          <p:sp>
            <p:nvSpPr>
              <p:cNvPr id="40" name="Text Box 68"/>
              <p:cNvSpPr txBox="1">
                <a:spLocks noChangeArrowheads="1"/>
              </p:cNvSpPr>
              <p:nvPr/>
            </p:nvSpPr>
            <p:spPr bwMode="auto">
              <a:xfrm>
                <a:off x="4749757" y="4207658"/>
                <a:ext cx="888863" cy="260321"/>
              </a:xfrm>
              <a:prstGeom prst="rect">
                <a:avLst/>
              </a:prstGeom>
              <a:noFill/>
              <a:ln w="9525">
                <a:noFill/>
                <a:miter lim="800000"/>
                <a:headEnd/>
                <a:tailEnd/>
              </a:ln>
            </p:spPr>
            <p:txBody>
              <a:bodyPr wrap="none">
                <a:spAutoFit/>
              </a:bodyPr>
              <a:lstStyle/>
              <a:p>
                <a:pPr algn="ctr"/>
                <a:r>
                  <a:rPr lang="en-US" sz="1000" dirty="0" smtClean="0">
                    <a:latin typeface="Calibri" pitchFamily="34" charset="0"/>
                  </a:rPr>
                  <a:t>Virtual </a:t>
                </a:r>
                <a:r>
                  <a:rPr lang="en-US" sz="1000" dirty="0">
                    <a:latin typeface="Calibri" pitchFamily="34" charset="0"/>
                  </a:rPr>
                  <a:t>disk</a:t>
                </a:r>
              </a:p>
            </p:txBody>
          </p:sp>
        </p:grpSp>
        <p:pic>
          <p:nvPicPr>
            <p:cNvPr id="11" name="Picture 25" descr="Red Storage.png"/>
            <p:cNvPicPr>
              <a:picLocks noChangeAspect="1"/>
            </p:cNvPicPr>
            <p:nvPr/>
          </p:nvPicPr>
          <p:blipFill>
            <a:blip r:embed="rId5" cstate="print"/>
            <a:srcRect/>
            <a:stretch>
              <a:fillRect/>
            </a:stretch>
          </p:blipFill>
          <p:spPr bwMode="auto">
            <a:xfrm>
              <a:off x="6523038" y="4471987"/>
              <a:ext cx="588962" cy="357188"/>
            </a:xfrm>
            <a:prstGeom prst="rect">
              <a:avLst/>
            </a:prstGeom>
            <a:noFill/>
            <a:ln w="9525">
              <a:noFill/>
              <a:miter lim="800000"/>
              <a:headEnd/>
              <a:tailEnd/>
            </a:ln>
          </p:spPr>
        </p:pic>
        <p:pic>
          <p:nvPicPr>
            <p:cNvPr id="12" name="Picture 13" descr="Tan Storage.png"/>
            <p:cNvPicPr>
              <a:picLocks noChangeAspect="1"/>
            </p:cNvPicPr>
            <p:nvPr/>
          </p:nvPicPr>
          <p:blipFill>
            <a:blip r:embed="rId6" cstate="print"/>
            <a:srcRect/>
            <a:stretch>
              <a:fillRect/>
            </a:stretch>
          </p:blipFill>
          <p:spPr bwMode="auto">
            <a:xfrm>
              <a:off x="7378700" y="4471987"/>
              <a:ext cx="577850" cy="369888"/>
            </a:xfrm>
            <a:prstGeom prst="rect">
              <a:avLst/>
            </a:prstGeom>
            <a:noFill/>
            <a:ln w="9525">
              <a:noFill/>
              <a:miter lim="800000"/>
              <a:headEnd/>
              <a:tailEnd/>
            </a:ln>
          </p:spPr>
        </p:pic>
        <p:pic>
          <p:nvPicPr>
            <p:cNvPr id="13" name="Picture 6" descr="Orange Volume.png"/>
            <p:cNvPicPr>
              <a:picLocks noChangeAspect="1"/>
            </p:cNvPicPr>
            <p:nvPr/>
          </p:nvPicPr>
          <p:blipFill>
            <a:blip r:embed="rId7" cstate="print"/>
            <a:srcRect/>
            <a:stretch>
              <a:fillRect/>
            </a:stretch>
          </p:blipFill>
          <p:spPr bwMode="auto">
            <a:xfrm>
              <a:off x="8131175" y="4456112"/>
              <a:ext cx="590550" cy="366713"/>
            </a:xfrm>
            <a:prstGeom prst="rect">
              <a:avLst/>
            </a:prstGeom>
            <a:noFill/>
            <a:ln w="9525">
              <a:noFill/>
              <a:miter lim="800000"/>
              <a:headEnd/>
              <a:tailEnd/>
            </a:ln>
          </p:spPr>
        </p:pic>
        <p:sp>
          <p:nvSpPr>
            <p:cNvPr id="14" name="Text Box 68"/>
            <p:cNvSpPr txBox="1">
              <a:spLocks noChangeArrowheads="1"/>
            </p:cNvSpPr>
            <p:nvPr/>
          </p:nvSpPr>
          <p:spPr bwMode="auto">
            <a:xfrm>
              <a:off x="6427113" y="4584700"/>
              <a:ext cx="763351" cy="246221"/>
            </a:xfrm>
            <a:prstGeom prst="rect">
              <a:avLst/>
            </a:prstGeom>
            <a:noFill/>
            <a:ln w="9525">
              <a:noFill/>
              <a:miter lim="800000"/>
              <a:headEnd/>
              <a:tailEnd/>
            </a:ln>
          </p:spPr>
          <p:txBody>
            <a:bodyPr wrap="none">
              <a:spAutoFit/>
            </a:bodyPr>
            <a:lstStyle/>
            <a:p>
              <a:pPr algn="ctr"/>
              <a:r>
                <a:rPr lang="en-US" sz="1000" dirty="0" smtClean="0">
                  <a:latin typeface="Calibri" pitchFamily="34" charset="0"/>
                </a:rPr>
                <a:t>Virtual </a:t>
              </a:r>
              <a:r>
                <a:rPr lang="en-US" sz="1000" dirty="0">
                  <a:latin typeface="Calibri" pitchFamily="34" charset="0"/>
                </a:rPr>
                <a:t>disk</a:t>
              </a:r>
            </a:p>
          </p:txBody>
        </p:sp>
        <p:sp>
          <p:nvSpPr>
            <p:cNvPr id="15" name="Text Box 68"/>
            <p:cNvSpPr txBox="1">
              <a:spLocks noChangeArrowheads="1"/>
            </p:cNvSpPr>
            <p:nvPr/>
          </p:nvSpPr>
          <p:spPr bwMode="auto">
            <a:xfrm>
              <a:off x="7278013" y="4575175"/>
              <a:ext cx="763351" cy="246221"/>
            </a:xfrm>
            <a:prstGeom prst="rect">
              <a:avLst/>
            </a:prstGeom>
            <a:noFill/>
            <a:ln w="9525">
              <a:noFill/>
              <a:miter lim="800000"/>
              <a:headEnd/>
              <a:tailEnd/>
            </a:ln>
          </p:spPr>
          <p:txBody>
            <a:bodyPr wrap="none">
              <a:spAutoFit/>
            </a:bodyPr>
            <a:lstStyle/>
            <a:p>
              <a:pPr algn="ctr"/>
              <a:r>
                <a:rPr lang="en-US" sz="1000" dirty="0" smtClean="0">
                  <a:latin typeface="Calibri" pitchFamily="34" charset="0"/>
                </a:rPr>
                <a:t>Virtual </a:t>
              </a:r>
              <a:r>
                <a:rPr lang="en-US" sz="1000" dirty="0">
                  <a:latin typeface="Calibri" pitchFamily="34" charset="0"/>
                </a:rPr>
                <a:t>disk</a:t>
              </a:r>
            </a:p>
          </p:txBody>
        </p:sp>
        <p:sp>
          <p:nvSpPr>
            <p:cNvPr id="16" name="Text Box 68"/>
            <p:cNvSpPr txBox="1">
              <a:spLocks noChangeArrowheads="1"/>
            </p:cNvSpPr>
            <p:nvPr/>
          </p:nvSpPr>
          <p:spPr bwMode="auto">
            <a:xfrm>
              <a:off x="8055889" y="4548187"/>
              <a:ext cx="763351" cy="246221"/>
            </a:xfrm>
            <a:prstGeom prst="rect">
              <a:avLst/>
            </a:prstGeom>
            <a:noFill/>
            <a:ln w="9525">
              <a:noFill/>
              <a:miter lim="800000"/>
              <a:headEnd/>
              <a:tailEnd/>
            </a:ln>
          </p:spPr>
          <p:txBody>
            <a:bodyPr wrap="none">
              <a:spAutoFit/>
            </a:bodyPr>
            <a:lstStyle/>
            <a:p>
              <a:pPr algn="ctr"/>
              <a:r>
                <a:rPr lang="en-US" sz="1000" dirty="0" smtClean="0">
                  <a:latin typeface="Calibri" pitchFamily="34" charset="0"/>
                </a:rPr>
                <a:t>Virtual </a:t>
              </a:r>
              <a:r>
                <a:rPr lang="en-US" sz="1000" dirty="0">
                  <a:latin typeface="Calibri" pitchFamily="34" charset="0"/>
                </a:rPr>
                <a:t>disk</a:t>
              </a:r>
            </a:p>
          </p:txBody>
        </p:sp>
        <p:sp>
          <p:nvSpPr>
            <p:cNvPr id="17" name="Text Box 72"/>
            <p:cNvSpPr txBox="1">
              <a:spLocks noChangeArrowheads="1"/>
            </p:cNvSpPr>
            <p:nvPr/>
          </p:nvSpPr>
          <p:spPr bwMode="auto">
            <a:xfrm>
              <a:off x="5392738" y="635000"/>
              <a:ext cx="1187346" cy="375471"/>
            </a:xfrm>
            <a:prstGeom prst="rect">
              <a:avLst/>
            </a:prstGeom>
            <a:noFill/>
            <a:ln w="9525">
              <a:noFill/>
              <a:miter lim="800000"/>
              <a:headEnd/>
              <a:tailEnd/>
            </a:ln>
          </p:spPr>
          <p:txBody>
            <a:bodyPr wrap="none" lIns="128001" tIns="64000" rIns="128001" bIns="64000">
              <a:spAutoFit/>
            </a:bodyPr>
            <a:lstStyle/>
            <a:p>
              <a:r>
                <a:rPr lang="en-US" sz="1600" b="1" dirty="0">
                  <a:latin typeface="Calibri" pitchFamily="34" charset="0"/>
                </a:rPr>
                <a:t>Compute 1</a:t>
              </a:r>
            </a:p>
          </p:txBody>
        </p:sp>
        <p:sp>
          <p:nvSpPr>
            <p:cNvPr id="18" name="Text Box 72"/>
            <p:cNvSpPr txBox="1">
              <a:spLocks noChangeArrowheads="1"/>
            </p:cNvSpPr>
            <p:nvPr/>
          </p:nvSpPr>
          <p:spPr bwMode="auto">
            <a:xfrm>
              <a:off x="7627938" y="609600"/>
              <a:ext cx="1187346" cy="375471"/>
            </a:xfrm>
            <a:prstGeom prst="rect">
              <a:avLst/>
            </a:prstGeom>
            <a:noFill/>
            <a:ln w="9525">
              <a:noFill/>
              <a:miter lim="800000"/>
              <a:headEnd/>
              <a:tailEnd/>
            </a:ln>
          </p:spPr>
          <p:txBody>
            <a:bodyPr wrap="none" lIns="128001" tIns="64000" rIns="128001" bIns="64000">
              <a:spAutoFit/>
            </a:bodyPr>
            <a:lstStyle/>
            <a:p>
              <a:r>
                <a:rPr lang="en-US" sz="1600" b="1" dirty="0">
                  <a:latin typeface="Calibri" pitchFamily="34" charset="0"/>
                </a:rPr>
                <a:t>Compute 2</a:t>
              </a:r>
            </a:p>
          </p:txBody>
        </p:sp>
        <p:grpSp>
          <p:nvGrpSpPr>
            <p:cNvPr id="19" name="Group 95"/>
            <p:cNvGrpSpPr>
              <a:grpSpLocks/>
            </p:cNvGrpSpPr>
            <p:nvPr/>
          </p:nvGrpSpPr>
          <p:grpSpPr bwMode="auto">
            <a:xfrm>
              <a:off x="5257800" y="1016000"/>
              <a:ext cx="1592263" cy="1254125"/>
              <a:chOff x="9296400" y="762000"/>
              <a:chExt cx="2133600" cy="1524000"/>
            </a:xfrm>
          </p:grpSpPr>
          <p:pic>
            <p:nvPicPr>
              <p:cNvPr id="32" name="Picture 88" descr="Physical Layer Bar.png"/>
              <p:cNvPicPr>
                <a:picLocks noChangeAspect="1"/>
              </p:cNvPicPr>
              <p:nvPr/>
            </p:nvPicPr>
            <p:blipFill>
              <a:blip r:embed="rId8" cstate="print"/>
              <a:srcRect/>
              <a:stretch>
                <a:fillRect/>
              </a:stretch>
            </p:blipFill>
            <p:spPr bwMode="auto">
              <a:xfrm>
                <a:off x="9296400" y="762000"/>
                <a:ext cx="2133600" cy="1524000"/>
              </a:xfrm>
              <a:prstGeom prst="rect">
                <a:avLst/>
              </a:prstGeom>
              <a:noFill/>
              <a:ln w="9525">
                <a:noFill/>
                <a:miter lim="800000"/>
                <a:headEnd/>
                <a:tailEnd/>
              </a:ln>
            </p:spPr>
          </p:pic>
          <p:grpSp>
            <p:nvGrpSpPr>
              <p:cNvPr id="33" name="Group 91"/>
              <p:cNvGrpSpPr>
                <a:grpSpLocks/>
              </p:cNvGrpSpPr>
              <p:nvPr/>
            </p:nvGrpSpPr>
            <p:grpSpPr bwMode="auto">
              <a:xfrm>
                <a:off x="9448800" y="990600"/>
                <a:ext cx="871656" cy="1121571"/>
                <a:chOff x="9982200" y="2514600"/>
                <a:chExt cx="871656" cy="1121571"/>
              </a:xfrm>
            </p:grpSpPr>
            <p:pic>
              <p:nvPicPr>
                <p:cNvPr id="37" name="Picture 90" descr="VM.png"/>
                <p:cNvPicPr>
                  <a:picLocks noChangeAspect="1"/>
                </p:cNvPicPr>
                <p:nvPr/>
              </p:nvPicPr>
              <p:blipFill>
                <a:blip r:embed="rId9" cstate="print"/>
                <a:srcRect/>
                <a:stretch>
                  <a:fillRect/>
                </a:stretch>
              </p:blipFill>
              <p:spPr bwMode="auto">
                <a:xfrm>
                  <a:off x="9982200" y="2514600"/>
                  <a:ext cx="871656" cy="1121571"/>
                </a:xfrm>
                <a:prstGeom prst="rect">
                  <a:avLst/>
                </a:prstGeom>
                <a:noFill/>
                <a:ln w="9525">
                  <a:noFill/>
                  <a:miter lim="800000"/>
                  <a:headEnd/>
                  <a:tailEnd/>
                </a:ln>
              </p:spPr>
            </p:pic>
            <p:pic>
              <p:nvPicPr>
                <p:cNvPr id="38" name="Picture 89" descr="AP_OS Single.png"/>
                <p:cNvPicPr>
                  <a:picLocks noChangeAspect="1"/>
                </p:cNvPicPr>
                <p:nvPr/>
              </p:nvPicPr>
              <p:blipFill>
                <a:blip r:embed="rId10" cstate="print"/>
                <a:srcRect/>
                <a:stretch>
                  <a:fillRect/>
                </a:stretch>
              </p:blipFill>
              <p:spPr bwMode="auto">
                <a:xfrm>
                  <a:off x="10185400" y="2590800"/>
                  <a:ext cx="475449" cy="768033"/>
                </a:xfrm>
                <a:prstGeom prst="rect">
                  <a:avLst/>
                </a:prstGeom>
                <a:noFill/>
                <a:ln w="9525">
                  <a:noFill/>
                  <a:miter lim="800000"/>
                  <a:headEnd/>
                  <a:tailEnd/>
                </a:ln>
              </p:spPr>
            </p:pic>
          </p:grpSp>
          <p:grpSp>
            <p:nvGrpSpPr>
              <p:cNvPr id="34" name="Group 92"/>
              <p:cNvGrpSpPr>
                <a:grpSpLocks/>
              </p:cNvGrpSpPr>
              <p:nvPr/>
            </p:nvGrpSpPr>
            <p:grpSpPr bwMode="auto">
              <a:xfrm>
                <a:off x="10405944" y="990600"/>
                <a:ext cx="871656" cy="1121571"/>
                <a:chOff x="9982200" y="2514600"/>
                <a:chExt cx="871656" cy="1121571"/>
              </a:xfrm>
            </p:grpSpPr>
            <p:pic>
              <p:nvPicPr>
                <p:cNvPr id="35" name="Picture 93" descr="VM.png"/>
                <p:cNvPicPr>
                  <a:picLocks noChangeAspect="1"/>
                </p:cNvPicPr>
                <p:nvPr/>
              </p:nvPicPr>
              <p:blipFill>
                <a:blip r:embed="rId9" cstate="print"/>
                <a:srcRect/>
                <a:stretch>
                  <a:fillRect/>
                </a:stretch>
              </p:blipFill>
              <p:spPr bwMode="auto">
                <a:xfrm>
                  <a:off x="9982200" y="2514600"/>
                  <a:ext cx="871656" cy="1121571"/>
                </a:xfrm>
                <a:prstGeom prst="rect">
                  <a:avLst/>
                </a:prstGeom>
                <a:noFill/>
                <a:ln w="9525">
                  <a:noFill/>
                  <a:miter lim="800000"/>
                  <a:headEnd/>
                  <a:tailEnd/>
                </a:ln>
              </p:spPr>
            </p:pic>
            <p:pic>
              <p:nvPicPr>
                <p:cNvPr id="36" name="Picture 94" descr="AP_OS Single.png"/>
                <p:cNvPicPr>
                  <a:picLocks noChangeAspect="1"/>
                </p:cNvPicPr>
                <p:nvPr/>
              </p:nvPicPr>
              <p:blipFill>
                <a:blip r:embed="rId10" cstate="print"/>
                <a:srcRect/>
                <a:stretch>
                  <a:fillRect/>
                </a:stretch>
              </p:blipFill>
              <p:spPr bwMode="auto">
                <a:xfrm>
                  <a:off x="10185400" y="2590800"/>
                  <a:ext cx="475449" cy="768033"/>
                </a:xfrm>
                <a:prstGeom prst="rect">
                  <a:avLst/>
                </a:prstGeom>
                <a:noFill/>
                <a:ln w="9525">
                  <a:noFill/>
                  <a:miter lim="800000"/>
                  <a:headEnd/>
                  <a:tailEnd/>
                </a:ln>
              </p:spPr>
            </p:pic>
          </p:grpSp>
        </p:grpSp>
        <p:grpSp>
          <p:nvGrpSpPr>
            <p:cNvPr id="20" name="Group 95"/>
            <p:cNvGrpSpPr>
              <a:grpSpLocks/>
            </p:cNvGrpSpPr>
            <p:nvPr/>
          </p:nvGrpSpPr>
          <p:grpSpPr bwMode="auto">
            <a:xfrm>
              <a:off x="7399338" y="1006475"/>
              <a:ext cx="1592262" cy="1254125"/>
              <a:chOff x="9296400" y="762000"/>
              <a:chExt cx="2133600" cy="1524000"/>
            </a:xfrm>
          </p:grpSpPr>
          <p:pic>
            <p:nvPicPr>
              <p:cNvPr id="25" name="Picture 88" descr="Physical Layer Bar.png"/>
              <p:cNvPicPr>
                <a:picLocks noChangeAspect="1"/>
              </p:cNvPicPr>
              <p:nvPr/>
            </p:nvPicPr>
            <p:blipFill>
              <a:blip r:embed="rId8" cstate="print"/>
              <a:srcRect/>
              <a:stretch>
                <a:fillRect/>
              </a:stretch>
            </p:blipFill>
            <p:spPr bwMode="auto">
              <a:xfrm>
                <a:off x="9296400" y="762000"/>
                <a:ext cx="2133600" cy="1524000"/>
              </a:xfrm>
              <a:prstGeom prst="rect">
                <a:avLst/>
              </a:prstGeom>
              <a:noFill/>
              <a:ln w="9525">
                <a:noFill/>
                <a:miter lim="800000"/>
                <a:headEnd/>
                <a:tailEnd/>
              </a:ln>
            </p:spPr>
          </p:pic>
          <p:grpSp>
            <p:nvGrpSpPr>
              <p:cNvPr id="26" name="Group 91"/>
              <p:cNvGrpSpPr>
                <a:grpSpLocks/>
              </p:cNvGrpSpPr>
              <p:nvPr/>
            </p:nvGrpSpPr>
            <p:grpSpPr bwMode="auto">
              <a:xfrm>
                <a:off x="9448800" y="990600"/>
                <a:ext cx="871656" cy="1121571"/>
                <a:chOff x="9982200" y="2514600"/>
                <a:chExt cx="871656" cy="1121571"/>
              </a:xfrm>
            </p:grpSpPr>
            <p:pic>
              <p:nvPicPr>
                <p:cNvPr id="30" name="Picture 90" descr="VM.png"/>
                <p:cNvPicPr>
                  <a:picLocks noChangeAspect="1"/>
                </p:cNvPicPr>
                <p:nvPr/>
              </p:nvPicPr>
              <p:blipFill>
                <a:blip r:embed="rId9" cstate="print"/>
                <a:srcRect/>
                <a:stretch>
                  <a:fillRect/>
                </a:stretch>
              </p:blipFill>
              <p:spPr bwMode="auto">
                <a:xfrm>
                  <a:off x="9982200" y="2514600"/>
                  <a:ext cx="871656" cy="1121571"/>
                </a:xfrm>
                <a:prstGeom prst="rect">
                  <a:avLst/>
                </a:prstGeom>
                <a:noFill/>
                <a:ln w="9525">
                  <a:noFill/>
                  <a:miter lim="800000"/>
                  <a:headEnd/>
                  <a:tailEnd/>
                </a:ln>
              </p:spPr>
            </p:pic>
            <p:pic>
              <p:nvPicPr>
                <p:cNvPr id="31" name="Picture 89" descr="AP_OS Single.png"/>
                <p:cNvPicPr>
                  <a:picLocks noChangeAspect="1"/>
                </p:cNvPicPr>
                <p:nvPr/>
              </p:nvPicPr>
              <p:blipFill>
                <a:blip r:embed="rId10" cstate="print"/>
                <a:srcRect/>
                <a:stretch>
                  <a:fillRect/>
                </a:stretch>
              </p:blipFill>
              <p:spPr bwMode="auto">
                <a:xfrm>
                  <a:off x="10185400" y="2590800"/>
                  <a:ext cx="475449" cy="768033"/>
                </a:xfrm>
                <a:prstGeom prst="rect">
                  <a:avLst/>
                </a:prstGeom>
                <a:noFill/>
                <a:ln w="9525">
                  <a:noFill/>
                  <a:miter lim="800000"/>
                  <a:headEnd/>
                  <a:tailEnd/>
                </a:ln>
              </p:spPr>
            </p:pic>
          </p:grpSp>
          <p:grpSp>
            <p:nvGrpSpPr>
              <p:cNvPr id="27" name="Group 92"/>
              <p:cNvGrpSpPr>
                <a:grpSpLocks/>
              </p:cNvGrpSpPr>
              <p:nvPr/>
            </p:nvGrpSpPr>
            <p:grpSpPr bwMode="auto">
              <a:xfrm>
                <a:off x="10405944" y="990600"/>
                <a:ext cx="871656" cy="1121571"/>
                <a:chOff x="9982200" y="2514600"/>
                <a:chExt cx="871656" cy="1121571"/>
              </a:xfrm>
            </p:grpSpPr>
            <p:pic>
              <p:nvPicPr>
                <p:cNvPr id="28" name="Picture 93" descr="VM.png"/>
                <p:cNvPicPr>
                  <a:picLocks noChangeAspect="1"/>
                </p:cNvPicPr>
                <p:nvPr/>
              </p:nvPicPr>
              <p:blipFill>
                <a:blip r:embed="rId9" cstate="print"/>
                <a:srcRect/>
                <a:stretch>
                  <a:fillRect/>
                </a:stretch>
              </p:blipFill>
              <p:spPr bwMode="auto">
                <a:xfrm>
                  <a:off x="9982200" y="2514600"/>
                  <a:ext cx="871656" cy="1121571"/>
                </a:xfrm>
                <a:prstGeom prst="rect">
                  <a:avLst/>
                </a:prstGeom>
                <a:noFill/>
                <a:ln w="9525">
                  <a:noFill/>
                  <a:miter lim="800000"/>
                  <a:headEnd/>
                  <a:tailEnd/>
                </a:ln>
              </p:spPr>
            </p:pic>
            <p:pic>
              <p:nvPicPr>
                <p:cNvPr id="29" name="Picture 94" descr="AP_OS Single.png"/>
                <p:cNvPicPr>
                  <a:picLocks noChangeAspect="1"/>
                </p:cNvPicPr>
                <p:nvPr/>
              </p:nvPicPr>
              <p:blipFill>
                <a:blip r:embed="rId10" cstate="print"/>
                <a:srcRect/>
                <a:stretch>
                  <a:fillRect/>
                </a:stretch>
              </p:blipFill>
              <p:spPr bwMode="auto">
                <a:xfrm>
                  <a:off x="10185400" y="2590800"/>
                  <a:ext cx="475449" cy="768033"/>
                </a:xfrm>
                <a:prstGeom prst="rect">
                  <a:avLst/>
                </a:prstGeom>
                <a:noFill/>
                <a:ln w="9525">
                  <a:noFill/>
                  <a:miter lim="800000"/>
                  <a:headEnd/>
                  <a:tailEnd/>
                </a:ln>
              </p:spPr>
            </p:pic>
          </p:grpSp>
        </p:grpSp>
        <p:pic>
          <p:nvPicPr>
            <p:cNvPr id="21" name="Picture 35" descr="line"/>
            <p:cNvPicPr>
              <a:picLocks noChangeAspect="1" noChangeArrowheads="1"/>
            </p:cNvPicPr>
            <p:nvPr/>
          </p:nvPicPr>
          <p:blipFill>
            <a:blip r:embed="rId11" cstate="print"/>
            <a:srcRect/>
            <a:stretch>
              <a:fillRect/>
            </a:stretch>
          </p:blipFill>
          <p:spPr bwMode="auto">
            <a:xfrm rot="230648">
              <a:off x="8296275" y="2078037"/>
              <a:ext cx="317500" cy="2411413"/>
            </a:xfrm>
            <a:prstGeom prst="rect">
              <a:avLst/>
            </a:prstGeom>
            <a:noFill/>
          </p:spPr>
        </p:pic>
        <p:pic>
          <p:nvPicPr>
            <p:cNvPr id="22" name="Picture 36" descr="line"/>
            <p:cNvPicPr>
              <a:picLocks noChangeAspect="1" noChangeArrowheads="1"/>
            </p:cNvPicPr>
            <p:nvPr/>
          </p:nvPicPr>
          <p:blipFill>
            <a:blip r:embed="rId11" cstate="print"/>
            <a:srcRect/>
            <a:stretch>
              <a:fillRect/>
            </a:stretch>
          </p:blipFill>
          <p:spPr bwMode="auto">
            <a:xfrm rot="258422">
              <a:off x="7586663" y="2089150"/>
              <a:ext cx="317500" cy="2427287"/>
            </a:xfrm>
            <a:prstGeom prst="rect">
              <a:avLst/>
            </a:prstGeom>
            <a:noFill/>
          </p:spPr>
        </p:pic>
        <p:pic>
          <p:nvPicPr>
            <p:cNvPr id="23" name="Picture 37" descr="line"/>
            <p:cNvPicPr>
              <a:picLocks noChangeAspect="1" noChangeArrowheads="1"/>
            </p:cNvPicPr>
            <p:nvPr/>
          </p:nvPicPr>
          <p:blipFill>
            <a:blip r:embed="rId11" cstate="print"/>
            <a:srcRect/>
            <a:stretch>
              <a:fillRect/>
            </a:stretch>
          </p:blipFill>
          <p:spPr bwMode="auto">
            <a:xfrm rot="21152912">
              <a:off x="5638800" y="2089150"/>
              <a:ext cx="317500" cy="2406650"/>
            </a:xfrm>
            <a:prstGeom prst="rect">
              <a:avLst/>
            </a:prstGeom>
            <a:noFill/>
          </p:spPr>
        </p:pic>
        <p:pic>
          <p:nvPicPr>
            <p:cNvPr id="24" name="Picture 38" descr="line"/>
            <p:cNvPicPr>
              <a:picLocks noChangeAspect="1" noChangeArrowheads="1"/>
            </p:cNvPicPr>
            <p:nvPr/>
          </p:nvPicPr>
          <p:blipFill>
            <a:blip r:embed="rId11" cstate="print"/>
            <a:srcRect/>
            <a:stretch>
              <a:fillRect/>
            </a:stretch>
          </p:blipFill>
          <p:spPr bwMode="auto">
            <a:xfrm rot="21138815">
              <a:off x="6438900" y="2082800"/>
              <a:ext cx="317500" cy="2435225"/>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2"/>
          <p:cNvSpPr>
            <a:spLocks noChangeArrowheads="1"/>
          </p:cNvSpPr>
          <p:nvPr/>
        </p:nvSpPr>
        <p:spPr bwMode="auto">
          <a:xfrm>
            <a:off x="381000" y="2807315"/>
            <a:ext cx="4648200" cy="2196346"/>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spcBef>
                <a:spcPts val="100"/>
              </a:spcBef>
            </a:pPr>
            <a:r>
              <a:rPr lang="en-US" sz="2000" b="1" dirty="0" smtClean="0">
                <a:solidFill>
                  <a:schemeClr val="tx1"/>
                </a:solidFill>
                <a:latin typeface="Calibri" pitchFamily="34" charset="0"/>
              </a:rPr>
              <a:t>Methods to expand VMFS</a:t>
            </a:r>
          </a:p>
          <a:p>
            <a:pPr algn="ctr">
              <a:spcBef>
                <a:spcPts val="100"/>
              </a:spcBef>
            </a:pPr>
            <a:endParaRPr lang="en-US" sz="1050" b="1" dirty="0" smtClean="0">
              <a:solidFill>
                <a:schemeClr val="tx1"/>
              </a:solidFill>
              <a:latin typeface="Calibri" pitchFamily="34" charset="0"/>
            </a:endParaRPr>
          </a:p>
          <a:p>
            <a:pPr marL="234950" indent="-234950">
              <a:spcBef>
                <a:spcPts val="100"/>
              </a:spcBef>
              <a:buClr>
                <a:srgbClr val="92D050"/>
              </a:buClr>
              <a:buFont typeface="Arial" pitchFamily="34" charset="0"/>
              <a:buChar char="•"/>
            </a:pPr>
            <a:r>
              <a:rPr lang="en-US" dirty="0" smtClean="0">
                <a:solidFill>
                  <a:schemeClr val="tx1"/>
                </a:solidFill>
                <a:latin typeface="Calibri" pitchFamily="34" charset="0"/>
              </a:rPr>
              <a:t>Expand VMFS dynamically on the volume partition on which it is located </a:t>
            </a:r>
          </a:p>
          <a:p>
            <a:pPr marL="234950" indent="-234950">
              <a:spcBef>
                <a:spcPts val="100"/>
              </a:spcBef>
              <a:buClr>
                <a:srgbClr val="92D050"/>
              </a:buClr>
              <a:buFont typeface="Arial" pitchFamily="34" charset="0"/>
              <a:buChar char="•"/>
            </a:pPr>
            <a:r>
              <a:rPr lang="en-US" dirty="0" smtClean="0">
                <a:solidFill>
                  <a:schemeClr val="tx1"/>
                </a:solidFill>
                <a:latin typeface="Calibri" pitchFamily="34" charset="0"/>
              </a:rPr>
              <a:t>Add one or more LUNs to the source VMFS volume</a:t>
            </a:r>
          </a:p>
          <a:p>
            <a:pPr algn="just"/>
            <a:endParaRPr lang="en-US" dirty="0">
              <a:solidFill>
                <a:schemeClr val="tx1"/>
              </a:solidFill>
            </a:endParaRPr>
          </a:p>
        </p:txBody>
      </p:sp>
      <p:sp>
        <p:nvSpPr>
          <p:cNvPr id="3" name="Content Placeholder 2"/>
          <p:cNvSpPr>
            <a:spLocks noGrp="1"/>
          </p:cNvSpPr>
          <p:nvPr>
            <p:ph sz="half" idx="1"/>
          </p:nvPr>
        </p:nvSpPr>
        <p:spPr>
          <a:xfrm>
            <a:off x="304800" y="914401"/>
            <a:ext cx="4876800" cy="1219199"/>
          </a:xfrm>
        </p:spPr>
        <p:txBody>
          <a:bodyPr/>
          <a:lstStyle/>
          <a:p>
            <a:r>
              <a:rPr lang="en-US" dirty="0" smtClean="0"/>
              <a:t>VMFS can be dynamically expanded without disrupting running VMs</a:t>
            </a:r>
          </a:p>
          <a:p>
            <a:endParaRPr lang="en-US" dirty="0"/>
          </a:p>
        </p:txBody>
      </p:sp>
      <p:sp>
        <p:nvSpPr>
          <p:cNvPr id="4" name="Title 3"/>
          <p:cNvSpPr>
            <a:spLocks noGrp="1"/>
          </p:cNvSpPr>
          <p:nvPr>
            <p:ph type="title"/>
          </p:nvPr>
        </p:nvSpPr>
        <p:spPr/>
        <p:txBody>
          <a:bodyPr/>
          <a:lstStyle/>
          <a:p>
            <a:r>
              <a:rPr lang="en-US" dirty="0" smtClean="0"/>
              <a:t>Dynamic Expansion of VMFS</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11</a:t>
            </a:fld>
            <a:endParaRPr lang="en-US"/>
          </a:p>
        </p:txBody>
      </p:sp>
      <p:grpSp>
        <p:nvGrpSpPr>
          <p:cNvPr id="28" name="Group 27"/>
          <p:cNvGrpSpPr/>
          <p:nvPr/>
        </p:nvGrpSpPr>
        <p:grpSpPr>
          <a:xfrm>
            <a:off x="5257800" y="762000"/>
            <a:ext cx="3822700" cy="3530600"/>
            <a:chOff x="5257800" y="762000"/>
            <a:chExt cx="3822700" cy="3530600"/>
          </a:xfrm>
        </p:grpSpPr>
        <p:grpSp>
          <p:nvGrpSpPr>
            <p:cNvPr id="29" name="Group 27"/>
            <p:cNvGrpSpPr/>
            <p:nvPr/>
          </p:nvGrpSpPr>
          <p:grpSpPr>
            <a:xfrm>
              <a:off x="6019800" y="762000"/>
              <a:ext cx="2895600" cy="1828800"/>
              <a:chOff x="6019800" y="3276600"/>
              <a:chExt cx="2895600" cy="1828800"/>
            </a:xfrm>
          </p:grpSpPr>
          <p:sp>
            <p:nvSpPr>
              <p:cNvPr id="43" name="TextBox 16"/>
              <p:cNvSpPr txBox="1">
                <a:spLocks noChangeArrowheads="1"/>
              </p:cNvSpPr>
              <p:nvPr/>
            </p:nvSpPr>
            <p:spPr bwMode="auto">
              <a:xfrm>
                <a:off x="6019800" y="3276600"/>
                <a:ext cx="2895600" cy="584775"/>
              </a:xfrm>
              <a:prstGeom prst="rect">
                <a:avLst/>
              </a:prstGeom>
              <a:noFill/>
              <a:ln w="9525">
                <a:noFill/>
                <a:miter lim="800000"/>
                <a:headEnd/>
                <a:tailEnd/>
              </a:ln>
            </p:spPr>
            <p:txBody>
              <a:bodyPr>
                <a:spAutoFit/>
              </a:bodyPr>
              <a:lstStyle/>
              <a:p>
                <a:pPr algn="ctr"/>
                <a:r>
                  <a:rPr lang="en-US" sz="1600" b="1" dirty="0">
                    <a:latin typeface="Calibri" pitchFamily="34" charset="0"/>
                  </a:rPr>
                  <a:t>Expand VMFS on the existing </a:t>
                </a:r>
                <a:r>
                  <a:rPr lang="en-US" sz="1600" b="1" dirty="0" smtClean="0">
                    <a:latin typeface="Calibri" pitchFamily="34" charset="0"/>
                  </a:rPr>
                  <a:t>volume</a:t>
                </a:r>
                <a:endParaRPr lang="en-US" sz="1600" b="1" dirty="0">
                  <a:latin typeface="Calibri" pitchFamily="34" charset="0"/>
                </a:endParaRPr>
              </a:p>
            </p:txBody>
          </p:sp>
          <p:pic>
            <p:nvPicPr>
              <p:cNvPr id="44" name="Picture 5" descr="Green Volume.png"/>
              <p:cNvPicPr>
                <a:picLocks noChangeAspect="1"/>
              </p:cNvPicPr>
              <p:nvPr/>
            </p:nvPicPr>
            <p:blipFill>
              <a:blip r:embed="rId3" cstate="print"/>
              <a:srcRect/>
              <a:stretch>
                <a:fillRect/>
              </a:stretch>
            </p:blipFill>
            <p:spPr bwMode="auto">
              <a:xfrm>
                <a:off x="7067550" y="3886200"/>
                <a:ext cx="885825" cy="1219200"/>
              </a:xfrm>
              <a:prstGeom prst="rect">
                <a:avLst/>
              </a:prstGeom>
              <a:noFill/>
              <a:ln w="9525">
                <a:noFill/>
                <a:miter lim="800000"/>
                <a:headEnd/>
                <a:tailEnd/>
              </a:ln>
            </p:spPr>
          </p:pic>
          <p:sp>
            <p:nvSpPr>
              <p:cNvPr id="45" name="Line 23"/>
              <p:cNvSpPr>
                <a:spLocks noChangeShapeType="1"/>
              </p:cNvSpPr>
              <p:nvPr/>
            </p:nvSpPr>
            <p:spPr bwMode="auto">
              <a:xfrm>
                <a:off x="7067550" y="4546600"/>
                <a:ext cx="882650" cy="0"/>
              </a:xfrm>
              <a:prstGeom prst="line">
                <a:avLst/>
              </a:prstGeom>
              <a:noFill/>
              <a:ln w="12700">
                <a:solidFill>
                  <a:srgbClr val="993300"/>
                </a:solidFill>
                <a:round/>
                <a:headEnd/>
                <a:tailEnd/>
              </a:ln>
            </p:spPr>
            <p:txBody>
              <a:bodyPr/>
              <a:lstStyle/>
              <a:p>
                <a:endParaRPr lang="en-US"/>
              </a:p>
            </p:txBody>
          </p:sp>
          <p:sp>
            <p:nvSpPr>
              <p:cNvPr id="46" name="AutoShape 24"/>
              <p:cNvSpPr>
                <a:spLocks noChangeArrowheads="1"/>
              </p:cNvSpPr>
              <p:nvPr/>
            </p:nvSpPr>
            <p:spPr bwMode="auto">
              <a:xfrm rot="5400000">
                <a:off x="7340600" y="4686300"/>
                <a:ext cx="381000" cy="304800"/>
              </a:xfrm>
              <a:prstGeom prst="rightArrow">
                <a:avLst>
                  <a:gd name="adj1" fmla="val 50000"/>
                  <a:gd name="adj2" fmla="val 31250"/>
                </a:avLst>
              </a:prstGeom>
              <a:solidFill>
                <a:srgbClr val="993300"/>
              </a:solidFill>
              <a:ln w="9525">
                <a:solidFill>
                  <a:schemeClr val="tx1"/>
                </a:solidFill>
                <a:miter lim="800000"/>
                <a:headEnd/>
                <a:tailEnd/>
              </a:ln>
            </p:spPr>
            <p:txBody>
              <a:bodyPr rot="10800000" vert="eaVert" wrap="none" anchor="ctr"/>
              <a:lstStyle/>
              <a:p>
                <a:endParaRPr lang="en-US"/>
              </a:p>
            </p:txBody>
          </p:sp>
          <p:sp>
            <p:nvSpPr>
              <p:cNvPr id="47" name="Text Box 25"/>
              <p:cNvSpPr txBox="1">
                <a:spLocks noChangeArrowheads="1"/>
              </p:cNvSpPr>
              <p:nvPr/>
            </p:nvSpPr>
            <p:spPr bwMode="auto">
              <a:xfrm>
                <a:off x="7219950" y="4229100"/>
                <a:ext cx="600075" cy="304800"/>
              </a:xfrm>
              <a:prstGeom prst="rect">
                <a:avLst/>
              </a:prstGeom>
              <a:noFill/>
              <a:ln w="9525">
                <a:noFill/>
                <a:miter lim="800000"/>
                <a:headEnd/>
                <a:tailEnd/>
              </a:ln>
            </p:spPr>
            <p:txBody>
              <a:bodyPr wrap="none">
                <a:spAutoFit/>
              </a:bodyPr>
              <a:lstStyle/>
              <a:p>
                <a:r>
                  <a:rPr lang="en-US" sz="1400" dirty="0">
                    <a:latin typeface="Calibri" pitchFamily="34" charset="0"/>
                  </a:rPr>
                  <a:t>VMFS</a:t>
                </a:r>
              </a:p>
            </p:txBody>
          </p:sp>
        </p:grpSp>
        <p:grpSp>
          <p:nvGrpSpPr>
            <p:cNvPr id="30" name="Group 31"/>
            <p:cNvGrpSpPr/>
            <p:nvPr/>
          </p:nvGrpSpPr>
          <p:grpSpPr>
            <a:xfrm>
              <a:off x="5257800" y="3124200"/>
              <a:ext cx="3822700" cy="1168400"/>
              <a:chOff x="5245100" y="3403600"/>
              <a:chExt cx="3822700" cy="1168400"/>
            </a:xfrm>
          </p:grpSpPr>
          <p:sp>
            <p:nvSpPr>
              <p:cNvPr id="31" name="TextBox 14"/>
              <p:cNvSpPr txBox="1">
                <a:spLocks noChangeArrowheads="1"/>
              </p:cNvSpPr>
              <p:nvPr/>
            </p:nvSpPr>
            <p:spPr bwMode="auto">
              <a:xfrm>
                <a:off x="5924550" y="3403600"/>
                <a:ext cx="2895600" cy="584775"/>
              </a:xfrm>
              <a:prstGeom prst="rect">
                <a:avLst/>
              </a:prstGeom>
              <a:noFill/>
              <a:ln w="9525">
                <a:noFill/>
                <a:miter lim="800000"/>
                <a:headEnd/>
                <a:tailEnd/>
              </a:ln>
            </p:spPr>
            <p:txBody>
              <a:bodyPr>
                <a:spAutoFit/>
              </a:bodyPr>
              <a:lstStyle/>
              <a:p>
                <a:pPr algn="ctr"/>
                <a:r>
                  <a:rPr lang="en-US" sz="1600" b="1" dirty="0">
                    <a:latin typeface="Calibri" pitchFamily="34" charset="0"/>
                  </a:rPr>
                  <a:t>Add a LUN to the existing VMFS volume</a:t>
                </a:r>
              </a:p>
            </p:txBody>
          </p:sp>
          <p:grpSp>
            <p:nvGrpSpPr>
              <p:cNvPr id="32" name="Group 29"/>
              <p:cNvGrpSpPr/>
              <p:nvPr/>
            </p:nvGrpSpPr>
            <p:grpSpPr>
              <a:xfrm>
                <a:off x="5245100" y="4013200"/>
                <a:ext cx="698500" cy="558800"/>
                <a:chOff x="5657850" y="4013200"/>
                <a:chExt cx="698500" cy="558800"/>
              </a:xfrm>
            </p:grpSpPr>
            <p:pic>
              <p:nvPicPr>
                <p:cNvPr id="41" name="Picture 21" descr="Green Storage.png"/>
                <p:cNvPicPr>
                  <a:picLocks noChangeAspect="1"/>
                </p:cNvPicPr>
                <p:nvPr/>
              </p:nvPicPr>
              <p:blipFill>
                <a:blip r:embed="rId4" cstate="print"/>
                <a:srcRect/>
                <a:stretch>
                  <a:fillRect/>
                </a:stretch>
              </p:blipFill>
              <p:spPr bwMode="auto">
                <a:xfrm>
                  <a:off x="5657850" y="4013200"/>
                  <a:ext cx="685800" cy="523875"/>
                </a:xfrm>
                <a:prstGeom prst="rect">
                  <a:avLst/>
                </a:prstGeom>
                <a:noFill/>
                <a:ln w="9525">
                  <a:noFill/>
                  <a:miter lim="800000"/>
                  <a:headEnd/>
                  <a:tailEnd/>
                </a:ln>
              </p:spPr>
            </p:pic>
            <p:sp>
              <p:nvSpPr>
                <p:cNvPr id="42" name="Text Box 18"/>
                <p:cNvSpPr txBox="1">
                  <a:spLocks noChangeArrowheads="1"/>
                </p:cNvSpPr>
                <p:nvPr/>
              </p:nvSpPr>
              <p:spPr bwMode="auto">
                <a:xfrm>
                  <a:off x="5670550" y="4114800"/>
                  <a:ext cx="685800" cy="457200"/>
                </a:xfrm>
                <a:prstGeom prst="rect">
                  <a:avLst/>
                </a:prstGeom>
                <a:noFill/>
                <a:ln w="9525">
                  <a:noFill/>
                  <a:miter lim="800000"/>
                  <a:headEnd/>
                  <a:tailEnd/>
                </a:ln>
              </p:spPr>
              <p:txBody>
                <a:bodyPr>
                  <a:spAutoFit/>
                </a:bodyPr>
                <a:lstStyle/>
                <a:p>
                  <a:pPr algn="ctr">
                    <a:spcBef>
                      <a:spcPct val="50000"/>
                    </a:spcBef>
                  </a:pPr>
                  <a:r>
                    <a:rPr lang="en-US" sz="1200" dirty="0">
                      <a:latin typeface="Calibri" pitchFamily="34" charset="0"/>
                    </a:rPr>
                    <a:t>VMFS Volume</a:t>
                  </a:r>
                </a:p>
              </p:txBody>
            </p:sp>
          </p:grpSp>
          <p:sp>
            <p:nvSpPr>
              <p:cNvPr id="33" name="AutoShape 21"/>
              <p:cNvSpPr>
                <a:spLocks noChangeArrowheads="1"/>
              </p:cNvSpPr>
              <p:nvPr/>
            </p:nvSpPr>
            <p:spPr bwMode="auto">
              <a:xfrm>
                <a:off x="7219950" y="4165600"/>
                <a:ext cx="381000" cy="304800"/>
              </a:xfrm>
              <a:prstGeom prst="rightArrow">
                <a:avLst>
                  <a:gd name="adj1" fmla="val 50000"/>
                  <a:gd name="adj2" fmla="val 31250"/>
                </a:avLst>
              </a:prstGeom>
              <a:solidFill>
                <a:srgbClr val="993300"/>
              </a:solidFill>
              <a:ln w="9525">
                <a:solidFill>
                  <a:schemeClr val="tx1"/>
                </a:solidFill>
                <a:miter lim="800000"/>
                <a:headEnd/>
                <a:tailEnd/>
              </a:ln>
            </p:spPr>
            <p:txBody>
              <a:bodyPr wrap="none" anchor="ctr"/>
              <a:lstStyle/>
              <a:p>
                <a:endParaRPr lang="en-US"/>
              </a:p>
            </p:txBody>
          </p:sp>
          <p:pic>
            <p:nvPicPr>
              <p:cNvPr id="34" name="Picture 33" descr="Green Storage.png"/>
              <p:cNvPicPr>
                <a:picLocks noChangeAspect="1"/>
              </p:cNvPicPr>
              <p:nvPr/>
            </p:nvPicPr>
            <p:blipFill>
              <a:blip r:embed="rId4" cstate="print"/>
              <a:srcRect/>
              <a:stretch>
                <a:fillRect/>
              </a:stretch>
            </p:blipFill>
            <p:spPr bwMode="auto">
              <a:xfrm>
                <a:off x="7702550" y="4013200"/>
                <a:ext cx="685800" cy="523875"/>
              </a:xfrm>
              <a:prstGeom prst="rect">
                <a:avLst/>
              </a:prstGeom>
              <a:noFill/>
              <a:ln w="9525">
                <a:noFill/>
                <a:miter lim="800000"/>
                <a:headEnd/>
                <a:tailEnd/>
              </a:ln>
            </p:spPr>
          </p:pic>
          <p:pic>
            <p:nvPicPr>
              <p:cNvPr id="35" name="Picture 21" descr="Green Storage.png"/>
              <p:cNvPicPr>
                <a:picLocks noChangeAspect="1"/>
              </p:cNvPicPr>
              <p:nvPr/>
            </p:nvPicPr>
            <p:blipFill>
              <a:blip r:embed="rId5" cstate="print"/>
              <a:srcRect/>
              <a:stretch>
                <a:fillRect/>
              </a:stretch>
            </p:blipFill>
            <p:spPr bwMode="auto">
              <a:xfrm>
                <a:off x="8375650" y="4013200"/>
                <a:ext cx="685800" cy="523875"/>
              </a:xfrm>
              <a:prstGeom prst="rect">
                <a:avLst/>
              </a:prstGeom>
              <a:noFill/>
              <a:ln w="9525">
                <a:noFill/>
                <a:miter lim="800000"/>
                <a:headEnd/>
                <a:tailEnd/>
              </a:ln>
            </p:spPr>
          </p:pic>
          <p:sp>
            <p:nvSpPr>
              <p:cNvPr id="36" name="Text Box 18"/>
              <p:cNvSpPr txBox="1">
                <a:spLocks noChangeArrowheads="1"/>
              </p:cNvSpPr>
              <p:nvPr/>
            </p:nvSpPr>
            <p:spPr bwMode="auto">
              <a:xfrm>
                <a:off x="7810500" y="4178300"/>
                <a:ext cx="1257300"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VMFS Volume</a:t>
                </a:r>
              </a:p>
            </p:txBody>
          </p:sp>
          <p:grpSp>
            <p:nvGrpSpPr>
              <p:cNvPr id="37" name="Group 28"/>
              <p:cNvGrpSpPr/>
              <p:nvPr/>
            </p:nvGrpSpPr>
            <p:grpSpPr>
              <a:xfrm>
                <a:off x="6470650" y="4013200"/>
                <a:ext cx="692150" cy="523875"/>
                <a:chOff x="6381750" y="4013200"/>
                <a:chExt cx="692150" cy="523875"/>
              </a:xfrm>
            </p:grpSpPr>
            <p:pic>
              <p:nvPicPr>
                <p:cNvPr id="39" name="Picture 21" descr="Green Storage.png"/>
                <p:cNvPicPr>
                  <a:picLocks noChangeAspect="1"/>
                </p:cNvPicPr>
                <p:nvPr/>
              </p:nvPicPr>
              <p:blipFill>
                <a:blip r:embed="rId4" cstate="print"/>
                <a:srcRect/>
                <a:stretch>
                  <a:fillRect/>
                </a:stretch>
              </p:blipFill>
              <p:spPr bwMode="auto">
                <a:xfrm>
                  <a:off x="6388100" y="4013200"/>
                  <a:ext cx="685800" cy="523875"/>
                </a:xfrm>
                <a:prstGeom prst="rect">
                  <a:avLst/>
                </a:prstGeom>
                <a:noFill/>
                <a:ln w="9525">
                  <a:noFill/>
                  <a:miter lim="800000"/>
                  <a:headEnd/>
                  <a:tailEnd/>
                </a:ln>
              </p:spPr>
            </p:pic>
            <p:sp>
              <p:nvSpPr>
                <p:cNvPr id="40" name="Text Box 18"/>
                <p:cNvSpPr txBox="1">
                  <a:spLocks noChangeArrowheads="1"/>
                </p:cNvSpPr>
                <p:nvPr/>
              </p:nvSpPr>
              <p:spPr bwMode="auto">
                <a:xfrm>
                  <a:off x="6381750" y="4193401"/>
                  <a:ext cx="685800" cy="276999"/>
                </a:xfrm>
                <a:prstGeom prst="rect">
                  <a:avLst/>
                </a:prstGeom>
                <a:noFill/>
                <a:ln w="9525">
                  <a:noFill/>
                  <a:miter lim="800000"/>
                  <a:headEnd/>
                  <a:tailEnd/>
                </a:ln>
              </p:spPr>
              <p:txBody>
                <a:bodyPr>
                  <a:spAutoFit/>
                </a:bodyPr>
                <a:lstStyle/>
                <a:p>
                  <a:pPr algn="ctr">
                    <a:spcBef>
                      <a:spcPct val="50000"/>
                    </a:spcBef>
                  </a:pPr>
                  <a:r>
                    <a:rPr lang="en-US" sz="1200" dirty="0" smtClean="0">
                      <a:latin typeface="Calibri" pitchFamily="34" charset="0"/>
                    </a:rPr>
                    <a:t>LUN</a:t>
                  </a:r>
                  <a:endParaRPr lang="en-US" sz="1200" dirty="0">
                    <a:latin typeface="Calibri" pitchFamily="34" charset="0"/>
                  </a:endParaRPr>
                </a:p>
              </p:txBody>
            </p:sp>
          </p:grpSp>
          <p:sp>
            <p:nvSpPr>
              <p:cNvPr id="38" name="Plus 37"/>
              <p:cNvSpPr/>
              <p:nvPr/>
            </p:nvSpPr>
            <p:spPr>
              <a:xfrm>
                <a:off x="5943600" y="4038600"/>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800600" cy="4953001"/>
          </a:xfrm>
        </p:spPr>
        <p:txBody>
          <a:bodyPr/>
          <a:lstStyle/>
          <a:p>
            <a:r>
              <a:rPr lang="en-US" dirty="0" smtClean="0"/>
              <a:t>Enables VM to directly access LUNs in a storage system</a:t>
            </a:r>
          </a:p>
          <a:p>
            <a:r>
              <a:rPr lang="en-US" dirty="0" smtClean="0"/>
              <a:t>Contains a symbolic link on VMFS volume to the LUN</a:t>
            </a:r>
          </a:p>
          <a:p>
            <a:pPr lvl="1"/>
            <a:r>
              <a:rPr lang="en-US" dirty="0" smtClean="0"/>
              <a:t>Acts as a proxy that allows direct access to a LUN</a:t>
            </a:r>
          </a:p>
        </p:txBody>
      </p:sp>
      <p:sp>
        <p:nvSpPr>
          <p:cNvPr id="4" name="Title 3"/>
          <p:cNvSpPr>
            <a:spLocks noGrp="1"/>
          </p:cNvSpPr>
          <p:nvPr>
            <p:ph type="title"/>
          </p:nvPr>
        </p:nvSpPr>
        <p:spPr/>
        <p:txBody>
          <a:bodyPr/>
          <a:lstStyle/>
          <a:p>
            <a:r>
              <a:rPr lang="en-US" dirty="0" smtClean="0"/>
              <a:t>Raw Device Mapping</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12</a:t>
            </a:fld>
            <a:endParaRPr lang="en-US"/>
          </a:p>
        </p:txBody>
      </p:sp>
      <p:sp>
        <p:nvSpPr>
          <p:cNvPr id="8" name="Text Box 22"/>
          <p:cNvSpPr txBox="1">
            <a:spLocks noChangeArrowheads="1"/>
          </p:cNvSpPr>
          <p:nvPr/>
        </p:nvSpPr>
        <p:spPr bwMode="auto">
          <a:xfrm>
            <a:off x="8356600" y="4038601"/>
            <a:ext cx="838200" cy="523875"/>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VM Content</a:t>
            </a:r>
          </a:p>
        </p:txBody>
      </p:sp>
      <p:pic>
        <p:nvPicPr>
          <p:cNvPr id="9" name="Picture 5" descr="Green Volume.png"/>
          <p:cNvPicPr>
            <a:picLocks noChangeAspect="1"/>
          </p:cNvPicPr>
          <p:nvPr/>
        </p:nvPicPr>
        <p:blipFill>
          <a:blip r:embed="rId3" cstate="print"/>
          <a:srcRect/>
          <a:stretch>
            <a:fillRect/>
          </a:stretch>
        </p:blipFill>
        <p:spPr bwMode="auto">
          <a:xfrm>
            <a:off x="5181600" y="1879600"/>
            <a:ext cx="2832100" cy="1333500"/>
          </a:xfrm>
          <a:prstGeom prst="rect">
            <a:avLst/>
          </a:prstGeom>
          <a:noFill/>
          <a:ln w="9525">
            <a:noFill/>
            <a:miter lim="800000"/>
            <a:headEnd/>
            <a:tailEnd/>
          </a:ln>
        </p:spPr>
      </p:pic>
      <p:sp>
        <p:nvSpPr>
          <p:cNvPr id="10" name="AutoShape 14"/>
          <p:cNvSpPr>
            <a:spLocks noChangeArrowheads="1"/>
          </p:cNvSpPr>
          <p:nvPr/>
        </p:nvSpPr>
        <p:spPr bwMode="auto">
          <a:xfrm>
            <a:off x="6680200" y="2413000"/>
            <a:ext cx="1028700" cy="625475"/>
          </a:xfrm>
          <a:prstGeom prst="roundRect">
            <a:avLst>
              <a:gd name="adj" fmla="val 16667"/>
            </a:avLst>
          </a:prstGeom>
          <a:solidFill>
            <a:srgbClr val="993300">
              <a:alpha val="25098"/>
            </a:srgbClr>
          </a:solidFill>
          <a:ln w="3175">
            <a:solidFill>
              <a:srgbClr val="993300"/>
            </a:solidFill>
            <a:round/>
            <a:headEnd/>
            <a:tailEnd/>
          </a:ln>
        </p:spPr>
        <p:txBody>
          <a:bodyPr wrap="none" anchor="ctr"/>
          <a:lstStyle/>
          <a:p>
            <a:endParaRPr lang="en-US"/>
          </a:p>
        </p:txBody>
      </p:sp>
      <p:pic>
        <p:nvPicPr>
          <p:cNvPr id="13" name="Picture 21" descr="Green Storage.png"/>
          <p:cNvPicPr>
            <a:picLocks noChangeAspect="1"/>
          </p:cNvPicPr>
          <p:nvPr/>
        </p:nvPicPr>
        <p:blipFill>
          <a:blip r:embed="rId4" cstate="print"/>
          <a:srcRect/>
          <a:stretch>
            <a:fillRect/>
          </a:stretch>
        </p:blipFill>
        <p:spPr bwMode="auto">
          <a:xfrm>
            <a:off x="7429500" y="3886201"/>
            <a:ext cx="990600" cy="755650"/>
          </a:xfrm>
          <a:prstGeom prst="rect">
            <a:avLst/>
          </a:prstGeom>
          <a:noFill/>
          <a:ln w="9525">
            <a:noFill/>
            <a:miter lim="800000"/>
            <a:headEnd/>
            <a:tailEnd/>
          </a:ln>
        </p:spPr>
      </p:pic>
      <p:pic>
        <p:nvPicPr>
          <p:cNvPr id="14" name="Picture 17" descr="folder"/>
          <p:cNvPicPr>
            <a:picLocks noChangeAspect="1" noChangeArrowheads="1"/>
          </p:cNvPicPr>
          <p:nvPr/>
        </p:nvPicPr>
        <p:blipFill>
          <a:blip r:embed="rId5" cstate="print"/>
          <a:srcRect/>
          <a:stretch>
            <a:fillRect/>
          </a:stretch>
        </p:blipFill>
        <p:spPr bwMode="auto">
          <a:xfrm>
            <a:off x="7632700" y="4114801"/>
            <a:ext cx="609600" cy="485775"/>
          </a:xfrm>
          <a:prstGeom prst="rect">
            <a:avLst/>
          </a:prstGeom>
          <a:noFill/>
          <a:ln w="9525">
            <a:noFill/>
            <a:miter lim="800000"/>
            <a:headEnd/>
            <a:tailEnd/>
          </a:ln>
        </p:spPr>
      </p:pic>
      <p:sp>
        <p:nvSpPr>
          <p:cNvPr id="15" name="Text Box 19"/>
          <p:cNvSpPr txBox="1">
            <a:spLocks noChangeArrowheads="1"/>
          </p:cNvSpPr>
          <p:nvPr/>
        </p:nvSpPr>
        <p:spPr bwMode="auto">
          <a:xfrm>
            <a:off x="7239000" y="4648201"/>
            <a:ext cx="1371600" cy="52322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LUN on Physical Storage System</a:t>
            </a:r>
            <a:endParaRPr lang="en-US" sz="1400" b="1" dirty="0">
              <a:latin typeface="Calibri" pitchFamily="34" charset="0"/>
            </a:endParaRPr>
          </a:p>
        </p:txBody>
      </p:sp>
      <p:grpSp>
        <p:nvGrpSpPr>
          <p:cNvPr id="16" name="Group 40"/>
          <p:cNvGrpSpPr>
            <a:grpSpLocks/>
          </p:cNvGrpSpPr>
          <p:nvPr/>
        </p:nvGrpSpPr>
        <p:grpSpPr bwMode="auto">
          <a:xfrm>
            <a:off x="5461000" y="685800"/>
            <a:ext cx="723900" cy="928688"/>
            <a:chOff x="3408" y="480"/>
            <a:chExt cx="456" cy="585"/>
          </a:xfrm>
        </p:grpSpPr>
        <p:pic>
          <p:nvPicPr>
            <p:cNvPr id="27" name="Picture 35" descr="vmfinal"/>
            <p:cNvPicPr>
              <a:picLocks noChangeAspect="1" noChangeArrowheads="1"/>
            </p:cNvPicPr>
            <p:nvPr/>
          </p:nvPicPr>
          <p:blipFill>
            <a:blip r:embed="rId6" cstate="print"/>
            <a:srcRect/>
            <a:stretch>
              <a:fillRect/>
            </a:stretch>
          </p:blipFill>
          <p:spPr bwMode="auto">
            <a:xfrm>
              <a:off x="3408" y="480"/>
              <a:ext cx="450" cy="576"/>
            </a:xfrm>
            <a:prstGeom prst="rect">
              <a:avLst/>
            </a:prstGeom>
            <a:noFill/>
            <a:ln w="9525">
              <a:noFill/>
              <a:miter lim="800000"/>
              <a:headEnd/>
              <a:tailEnd/>
            </a:ln>
          </p:spPr>
        </p:pic>
        <p:sp>
          <p:nvSpPr>
            <p:cNvPr id="28" name="Text Box 37"/>
            <p:cNvSpPr txBox="1">
              <a:spLocks noChangeArrowheads="1"/>
            </p:cNvSpPr>
            <p:nvPr/>
          </p:nvSpPr>
          <p:spPr bwMode="auto">
            <a:xfrm>
              <a:off x="3480" y="892"/>
              <a:ext cx="384" cy="173"/>
            </a:xfrm>
            <a:prstGeom prst="rect">
              <a:avLst/>
            </a:prstGeom>
            <a:noFill/>
            <a:ln w="9525">
              <a:noFill/>
              <a:miter lim="800000"/>
              <a:headEnd/>
              <a:tailEnd/>
            </a:ln>
          </p:spPr>
          <p:txBody>
            <a:bodyPr>
              <a:spAutoFit/>
            </a:bodyPr>
            <a:lstStyle/>
            <a:p>
              <a:pPr>
                <a:spcBef>
                  <a:spcPct val="50000"/>
                </a:spcBef>
              </a:pPr>
              <a:r>
                <a:rPr lang="en-US" sz="1200" dirty="0">
                  <a:solidFill>
                    <a:schemeClr val="bg1"/>
                  </a:solidFill>
                  <a:latin typeface="Calibri" pitchFamily="34" charset="0"/>
                </a:rPr>
                <a:t>VM1</a:t>
              </a:r>
            </a:p>
          </p:txBody>
        </p:sp>
      </p:grpSp>
      <p:grpSp>
        <p:nvGrpSpPr>
          <p:cNvPr id="17" name="Group 39"/>
          <p:cNvGrpSpPr>
            <a:grpSpLocks/>
          </p:cNvGrpSpPr>
          <p:nvPr/>
        </p:nvGrpSpPr>
        <p:grpSpPr bwMode="auto">
          <a:xfrm>
            <a:off x="6845300" y="685800"/>
            <a:ext cx="717550" cy="935038"/>
            <a:chOff x="4280" y="480"/>
            <a:chExt cx="452" cy="589"/>
          </a:xfrm>
        </p:grpSpPr>
        <p:pic>
          <p:nvPicPr>
            <p:cNvPr id="25" name="Picture 36" descr="vmfinal"/>
            <p:cNvPicPr>
              <a:picLocks noChangeAspect="1" noChangeArrowheads="1"/>
            </p:cNvPicPr>
            <p:nvPr/>
          </p:nvPicPr>
          <p:blipFill>
            <a:blip r:embed="rId6" cstate="print"/>
            <a:srcRect/>
            <a:stretch>
              <a:fillRect/>
            </a:stretch>
          </p:blipFill>
          <p:spPr bwMode="auto">
            <a:xfrm>
              <a:off x="4280" y="480"/>
              <a:ext cx="450" cy="576"/>
            </a:xfrm>
            <a:prstGeom prst="rect">
              <a:avLst/>
            </a:prstGeom>
            <a:noFill/>
            <a:ln w="9525">
              <a:noFill/>
              <a:miter lim="800000"/>
              <a:headEnd/>
              <a:tailEnd/>
            </a:ln>
          </p:spPr>
        </p:pic>
        <p:sp>
          <p:nvSpPr>
            <p:cNvPr id="26" name="Text Box 38"/>
            <p:cNvSpPr txBox="1">
              <a:spLocks noChangeArrowheads="1"/>
            </p:cNvSpPr>
            <p:nvPr/>
          </p:nvSpPr>
          <p:spPr bwMode="auto">
            <a:xfrm>
              <a:off x="4348" y="896"/>
              <a:ext cx="384" cy="173"/>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VM2</a:t>
              </a:r>
            </a:p>
          </p:txBody>
        </p:sp>
      </p:grpSp>
      <p:sp>
        <p:nvSpPr>
          <p:cNvPr id="18" name="Line 42"/>
          <p:cNvSpPr>
            <a:spLocks noChangeShapeType="1"/>
          </p:cNvSpPr>
          <p:nvPr/>
        </p:nvSpPr>
        <p:spPr bwMode="auto">
          <a:xfrm>
            <a:off x="5822950" y="1600200"/>
            <a:ext cx="0" cy="925513"/>
          </a:xfrm>
          <a:prstGeom prst="line">
            <a:avLst/>
          </a:prstGeom>
          <a:noFill/>
          <a:ln w="12700">
            <a:solidFill>
              <a:srgbClr val="993300"/>
            </a:solidFill>
            <a:round/>
            <a:headEnd/>
            <a:tailEnd type="triangle" w="med" len="med"/>
          </a:ln>
        </p:spPr>
        <p:txBody>
          <a:bodyPr/>
          <a:lstStyle/>
          <a:p>
            <a:endParaRPr lang="en-US"/>
          </a:p>
        </p:txBody>
      </p:sp>
      <p:sp>
        <p:nvSpPr>
          <p:cNvPr id="19" name="Line 43"/>
          <p:cNvSpPr>
            <a:spLocks noChangeShapeType="1"/>
          </p:cNvSpPr>
          <p:nvPr/>
        </p:nvSpPr>
        <p:spPr bwMode="auto">
          <a:xfrm>
            <a:off x="7208838" y="1600200"/>
            <a:ext cx="0" cy="814388"/>
          </a:xfrm>
          <a:prstGeom prst="line">
            <a:avLst/>
          </a:prstGeom>
          <a:noFill/>
          <a:ln w="12700">
            <a:solidFill>
              <a:srgbClr val="993300"/>
            </a:solidFill>
            <a:round/>
            <a:headEnd/>
            <a:tailEnd type="triangle" w="med" len="med"/>
          </a:ln>
        </p:spPr>
        <p:txBody>
          <a:bodyPr/>
          <a:lstStyle/>
          <a:p>
            <a:endParaRPr lang="en-US"/>
          </a:p>
        </p:txBody>
      </p:sp>
      <p:grpSp>
        <p:nvGrpSpPr>
          <p:cNvPr id="20" name="Group 39"/>
          <p:cNvGrpSpPr>
            <a:grpSpLocks/>
          </p:cNvGrpSpPr>
          <p:nvPr/>
        </p:nvGrpSpPr>
        <p:grpSpPr bwMode="auto">
          <a:xfrm>
            <a:off x="7213600" y="3033713"/>
            <a:ext cx="219075" cy="1233488"/>
            <a:chOff x="4488" y="2119"/>
            <a:chExt cx="138" cy="777"/>
          </a:xfrm>
        </p:grpSpPr>
        <p:sp>
          <p:nvSpPr>
            <p:cNvPr id="23" name="Line 44"/>
            <p:cNvSpPr>
              <a:spLocks noChangeShapeType="1"/>
            </p:cNvSpPr>
            <p:nvPr/>
          </p:nvSpPr>
          <p:spPr bwMode="auto">
            <a:xfrm>
              <a:off x="4488" y="2119"/>
              <a:ext cx="0" cy="777"/>
            </a:xfrm>
            <a:prstGeom prst="line">
              <a:avLst/>
            </a:prstGeom>
            <a:noFill/>
            <a:ln w="12700">
              <a:solidFill>
                <a:srgbClr val="993300"/>
              </a:solidFill>
              <a:round/>
              <a:headEnd/>
              <a:tailEnd/>
            </a:ln>
          </p:spPr>
          <p:txBody>
            <a:bodyPr/>
            <a:lstStyle/>
            <a:p>
              <a:endParaRPr lang="en-US"/>
            </a:p>
          </p:txBody>
        </p:sp>
        <p:sp>
          <p:nvSpPr>
            <p:cNvPr id="24" name="Line 45"/>
            <p:cNvSpPr>
              <a:spLocks noChangeShapeType="1"/>
            </p:cNvSpPr>
            <p:nvPr/>
          </p:nvSpPr>
          <p:spPr bwMode="auto">
            <a:xfrm>
              <a:off x="4488" y="2896"/>
              <a:ext cx="138" cy="0"/>
            </a:xfrm>
            <a:prstGeom prst="line">
              <a:avLst/>
            </a:prstGeom>
            <a:noFill/>
            <a:ln w="12700">
              <a:solidFill>
                <a:srgbClr val="993300"/>
              </a:solidFill>
              <a:round/>
              <a:headEnd/>
              <a:tailEnd type="triangle" w="med" len="med"/>
            </a:ln>
          </p:spPr>
          <p:txBody>
            <a:bodyPr/>
            <a:lstStyle/>
            <a:p>
              <a:endParaRPr lang="en-US"/>
            </a:p>
          </p:txBody>
        </p:sp>
      </p:grpSp>
      <p:pic>
        <p:nvPicPr>
          <p:cNvPr id="21" name="Picture 7" descr="folder"/>
          <p:cNvPicPr>
            <a:picLocks noChangeAspect="1" noChangeArrowheads="1"/>
          </p:cNvPicPr>
          <p:nvPr/>
        </p:nvPicPr>
        <p:blipFill>
          <a:blip r:embed="rId7" cstate="print"/>
          <a:srcRect/>
          <a:stretch>
            <a:fillRect/>
          </a:stretch>
        </p:blipFill>
        <p:spPr bwMode="auto">
          <a:xfrm>
            <a:off x="6880225" y="2479675"/>
            <a:ext cx="615950" cy="490538"/>
          </a:xfrm>
          <a:prstGeom prst="rect">
            <a:avLst/>
          </a:prstGeom>
          <a:noFill/>
          <a:ln w="9525">
            <a:noFill/>
            <a:miter lim="800000"/>
            <a:headEnd/>
            <a:tailEnd/>
          </a:ln>
        </p:spPr>
      </p:pic>
      <p:sp>
        <p:nvSpPr>
          <p:cNvPr id="22" name="Text Box 11"/>
          <p:cNvSpPr txBox="1">
            <a:spLocks noChangeArrowheads="1"/>
          </p:cNvSpPr>
          <p:nvPr/>
        </p:nvSpPr>
        <p:spPr bwMode="auto">
          <a:xfrm>
            <a:off x="6769100" y="2565400"/>
            <a:ext cx="838200" cy="428625"/>
          </a:xfrm>
          <a:prstGeom prst="rect">
            <a:avLst/>
          </a:prstGeom>
          <a:noFill/>
          <a:ln w="9525">
            <a:noFill/>
            <a:miter lim="800000"/>
            <a:headEnd/>
            <a:tailEnd/>
          </a:ln>
        </p:spPr>
        <p:txBody>
          <a:bodyPr>
            <a:spAutoFit/>
          </a:bodyPr>
          <a:lstStyle/>
          <a:p>
            <a:pPr algn="ctr">
              <a:spcBef>
                <a:spcPct val="50000"/>
              </a:spcBef>
            </a:pPr>
            <a:r>
              <a:rPr lang="en-US" sz="1100" dirty="0">
                <a:latin typeface="Calibri" pitchFamily="34" charset="0"/>
              </a:rPr>
              <a:t>Mapping File</a:t>
            </a:r>
          </a:p>
        </p:txBody>
      </p:sp>
      <p:sp>
        <p:nvSpPr>
          <p:cNvPr id="29" name="Text Box 19"/>
          <p:cNvSpPr txBox="1">
            <a:spLocks noChangeArrowheads="1"/>
          </p:cNvSpPr>
          <p:nvPr/>
        </p:nvSpPr>
        <p:spPr bwMode="auto">
          <a:xfrm>
            <a:off x="5943600" y="3276600"/>
            <a:ext cx="1371600" cy="307975"/>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VMFS Volume</a:t>
            </a:r>
            <a:endParaRPr lang="en-US" sz="1400" b="1" dirty="0">
              <a:latin typeface="Calibri" pitchFamily="34" charset="0"/>
            </a:endParaRPr>
          </a:p>
        </p:txBody>
      </p:sp>
      <p:sp>
        <p:nvSpPr>
          <p:cNvPr id="32" name="Text Box 40"/>
          <p:cNvSpPr txBox="1">
            <a:spLocks noChangeArrowheads="1"/>
          </p:cNvSpPr>
          <p:nvPr/>
        </p:nvSpPr>
        <p:spPr bwMode="auto">
          <a:xfrm>
            <a:off x="7151688" y="3662363"/>
            <a:ext cx="73025" cy="234950"/>
          </a:xfrm>
          <a:prstGeom prst="rect">
            <a:avLst/>
          </a:prstGeom>
          <a:noFill/>
          <a:ln w="12700" algn="ctr">
            <a:noFill/>
            <a:miter lim="800000"/>
            <a:headEnd/>
            <a:tailEnd/>
          </a:ln>
        </p:spPr>
        <p:txBody>
          <a:bodyPr vert="eaVert" wrap="none" lIns="0" tIns="0" rIns="0" bIns="0">
            <a:spAutoFit/>
          </a:bodyPr>
          <a:lstStyle/>
          <a:p>
            <a:pPr marL="234950" indent="-234950" defTabSz="890588">
              <a:tabLst>
                <a:tab pos="6985000" algn="l"/>
                <a:tab pos="7185025" algn="l"/>
                <a:tab pos="7837488" algn="l"/>
              </a:tabLst>
            </a:pPr>
            <a:r>
              <a:rPr lang="en-US">
                <a:solidFill>
                  <a:srgbClr val="10100F"/>
                </a:solidFill>
                <a:latin typeface="Arial" charset="0"/>
              </a:rPr>
              <a:t>	</a:t>
            </a:r>
          </a:p>
        </p:txBody>
      </p:sp>
      <p:pic>
        <p:nvPicPr>
          <p:cNvPr id="35" name="Picture 17" descr="folder"/>
          <p:cNvPicPr>
            <a:picLocks noChangeAspect="1" noChangeArrowheads="1"/>
          </p:cNvPicPr>
          <p:nvPr/>
        </p:nvPicPr>
        <p:blipFill>
          <a:blip r:embed="rId5" cstate="print"/>
          <a:srcRect/>
          <a:stretch>
            <a:fillRect/>
          </a:stretch>
        </p:blipFill>
        <p:spPr bwMode="auto">
          <a:xfrm>
            <a:off x="5486400" y="2562225"/>
            <a:ext cx="609600" cy="485775"/>
          </a:xfrm>
          <a:prstGeom prst="rect">
            <a:avLst/>
          </a:prstGeom>
          <a:noFill/>
          <a:ln w="9525">
            <a:noFill/>
            <a:miter lim="800000"/>
            <a:headEnd/>
            <a:tailEnd/>
          </a:ln>
        </p:spPr>
      </p:pic>
      <p:sp>
        <p:nvSpPr>
          <p:cNvPr id="12" name="Text Box 9"/>
          <p:cNvSpPr txBox="1">
            <a:spLocks noChangeArrowheads="1"/>
          </p:cNvSpPr>
          <p:nvPr/>
        </p:nvSpPr>
        <p:spPr bwMode="auto">
          <a:xfrm>
            <a:off x="5359400" y="2619375"/>
            <a:ext cx="800100" cy="428625"/>
          </a:xfrm>
          <a:prstGeom prst="rect">
            <a:avLst/>
          </a:prstGeom>
          <a:noFill/>
          <a:ln w="9525">
            <a:noFill/>
            <a:miter lim="800000"/>
            <a:headEnd/>
            <a:tailEnd/>
          </a:ln>
        </p:spPr>
        <p:txBody>
          <a:bodyPr>
            <a:spAutoFit/>
          </a:bodyPr>
          <a:lstStyle/>
          <a:p>
            <a:pPr algn="ctr">
              <a:spcBef>
                <a:spcPct val="50000"/>
              </a:spcBef>
            </a:pPr>
            <a:r>
              <a:rPr lang="en-US" sz="1100" dirty="0">
                <a:latin typeface="Calibri" pitchFamily="34" charset="0"/>
              </a:rPr>
              <a:t>VM Content</a:t>
            </a:r>
          </a:p>
        </p:txBody>
      </p:sp>
      <p:sp>
        <p:nvSpPr>
          <p:cNvPr id="36" name="Text Box 40"/>
          <p:cNvSpPr txBox="1">
            <a:spLocks noChangeArrowheads="1"/>
          </p:cNvSpPr>
          <p:nvPr/>
        </p:nvSpPr>
        <p:spPr bwMode="auto">
          <a:xfrm>
            <a:off x="2757488" y="5371034"/>
            <a:ext cx="73025" cy="234950"/>
          </a:xfrm>
          <a:prstGeom prst="rect">
            <a:avLst/>
          </a:prstGeom>
          <a:noFill/>
          <a:ln w="12700" algn="ctr">
            <a:noFill/>
            <a:miter lim="800000"/>
            <a:headEnd/>
            <a:tailEnd/>
          </a:ln>
        </p:spPr>
        <p:txBody>
          <a:bodyPr vert="eaVert" wrap="none" lIns="0" tIns="0" rIns="0" bIns="0">
            <a:spAutoFit/>
          </a:bodyPr>
          <a:lstStyle/>
          <a:p>
            <a:pPr marL="234950" indent="-234950" defTabSz="890588">
              <a:tabLst>
                <a:tab pos="6985000" algn="l"/>
                <a:tab pos="7185025" algn="l"/>
                <a:tab pos="7837488" algn="l"/>
              </a:tabLst>
            </a:pPr>
            <a:r>
              <a:rPr lang="en-US">
                <a:solidFill>
                  <a:srgbClr val="10100F"/>
                </a:solidFill>
                <a:latin typeface="Arial" charset="0"/>
              </a:rPr>
              <a:t>	</a:t>
            </a:r>
          </a:p>
        </p:txBody>
      </p:sp>
      <p:sp>
        <p:nvSpPr>
          <p:cNvPr id="37" name="Rectangle 36"/>
          <p:cNvSpPr/>
          <p:nvPr/>
        </p:nvSpPr>
        <p:spPr>
          <a:xfrm>
            <a:off x="685800" y="4307409"/>
            <a:ext cx="5867400" cy="1407591"/>
          </a:xfrm>
          <a:prstGeom prst="rect">
            <a:avLst/>
          </a:prstGeom>
          <a:solidFill>
            <a:schemeClr val="bg1">
              <a:lumMod val="95000"/>
            </a:schemeClr>
          </a:solidFill>
          <a:ln>
            <a:solidFill>
              <a:srgbClr val="2C95D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82880" tIns="182880" rIns="182880" bIns="113792" spcCol="1270" anchor="ctr"/>
          <a:lstStyle/>
          <a:p>
            <a:pPr marL="234950" indent="-234950" defTabSz="890588">
              <a:spcBef>
                <a:spcPct val="30000"/>
              </a:spcBef>
              <a:buClr>
                <a:srgbClr val="8FBF30"/>
              </a:buClr>
              <a:buSzPct val="110000"/>
              <a:buFont typeface="Arial" pitchFamily="34" charset="0"/>
              <a:buChar char="•"/>
              <a:tabLst>
                <a:tab pos="6985000" algn="l"/>
                <a:tab pos="7185025" algn="l"/>
                <a:tab pos="7837488" algn="l"/>
              </a:tabLst>
              <a:defRPr/>
            </a:pPr>
            <a:r>
              <a:rPr lang="en-US" sz="2000" b="0" dirty="0" smtClean="0">
                <a:solidFill>
                  <a:schemeClr val="tx1"/>
                </a:solidFill>
                <a:latin typeface="Calibri" pitchFamily="34" charset="0"/>
              </a:rPr>
              <a:t>Provides solution when huge volume of data on LUN is not practical to move onto virtual disk </a:t>
            </a:r>
          </a:p>
          <a:p>
            <a:pPr marL="234950" indent="-234950" defTabSz="890588">
              <a:spcBef>
                <a:spcPct val="30000"/>
              </a:spcBef>
              <a:buClr>
                <a:srgbClr val="8FBF30"/>
              </a:buClr>
              <a:buSzPct val="110000"/>
              <a:buFont typeface="Arial" pitchFamily="34" charset="0"/>
              <a:buChar char="•"/>
              <a:tabLst>
                <a:tab pos="6985000" algn="l"/>
                <a:tab pos="7185025" algn="l"/>
                <a:tab pos="7837488" algn="l"/>
              </a:tabLst>
              <a:defRPr/>
            </a:pPr>
            <a:r>
              <a:rPr lang="en-US" sz="2000" dirty="0" smtClean="0">
                <a:solidFill>
                  <a:schemeClr val="tx1"/>
                </a:solidFill>
                <a:latin typeface="Calibri" pitchFamily="34" charset="0"/>
              </a:rPr>
              <a:t>Enables clustering the VM with physical machine</a:t>
            </a:r>
            <a:endParaRPr lang="en-US" sz="2000" b="0" dirty="0">
              <a:solidFill>
                <a:schemeClr val="tx1"/>
              </a:solidFill>
              <a:latin typeface="Calibri" pitchFamily="34" charset="0"/>
            </a:endParaRPr>
          </a:p>
        </p:txBody>
      </p:sp>
      <p:sp>
        <p:nvSpPr>
          <p:cNvPr id="38" name="Rounded Rectangle 4"/>
          <p:cNvSpPr/>
          <p:nvPr/>
        </p:nvSpPr>
        <p:spPr>
          <a:xfrm>
            <a:off x="879801" y="4114800"/>
            <a:ext cx="1344168" cy="329184"/>
          </a:xfrm>
          <a:prstGeom prst="rect">
            <a:avLst/>
          </a:prstGeom>
        </p:spPr>
        <p:style>
          <a:lnRef idx="0">
            <a:schemeClr val="accent1"/>
          </a:lnRef>
          <a:fillRef idx="3">
            <a:schemeClr val="accent1"/>
          </a:fillRef>
          <a:effectRef idx="3">
            <a:schemeClr val="accent1"/>
          </a:effectRef>
          <a:fontRef idx="minor">
            <a:schemeClr val="lt1"/>
          </a:fontRef>
        </p:style>
        <p:txBody>
          <a:bodyPr lIns="101362" tIns="0" rIns="101362" bIns="0" spcCol="1270" anchor="ctr"/>
          <a:lstStyle/>
          <a:p>
            <a:pPr algn="ctr" defTabSz="800100">
              <a:lnSpc>
                <a:spcPct val="90000"/>
              </a:lnSpc>
              <a:spcAft>
                <a:spcPct val="35000"/>
              </a:spcAft>
              <a:defRPr/>
            </a:pPr>
            <a:r>
              <a:rPr lang="en-US" sz="1600" dirty="0">
                <a:latin typeface="Calibri" pitchFamily="34" charset="0"/>
              </a:rPr>
              <a:t>Benefits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953000" cy="4953001"/>
          </a:xfrm>
        </p:spPr>
        <p:txBody>
          <a:bodyPr/>
          <a:lstStyle/>
          <a:p>
            <a:r>
              <a:rPr lang="en-US" dirty="0" smtClean="0"/>
              <a:t>Hypervisor uses NFS protocol to access NAS file system </a:t>
            </a:r>
          </a:p>
          <a:p>
            <a:r>
              <a:rPr lang="en-US" dirty="0" smtClean="0"/>
              <a:t>NFS volumes are created on NAS device</a:t>
            </a:r>
          </a:p>
          <a:p>
            <a:pPr lvl="1"/>
            <a:r>
              <a:rPr lang="en-US" dirty="0" smtClean="0"/>
              <a:t>Provide storage to VM</a:t>
            </a:r>
          </a:p>
          <a:p>
            <a:pPr lvl="1"/>
            <a:r>
              <a:rPr lang="en-US" dirty="0" smtClean="0"/>
              <a:t>Accessed by multiple compute systems simultaneously </a:t>
            </a:r>
          </a:p>
          <a:p>
            <a:endParaRPr lang="en-US" dirty="0"/>
          </a:p>
        </p:txBody>
      </p:sp>
      <p:sp>
        <p:nvSpPr>
          <p:cNvPr id="4" name="Title 3"/>
          <p:cNvSpPr>
            <a:spLocks noGrp="1"/>
          </p:cNvSpPr>
          <p:nvPr>
            <p:ph type="title"/>
          </p:nvPr>
        </p:nvSpPr>
        <p:spPr/>
        <p:txBody>
          <a:bodyPr/>
          <a:lstStyle/>
          <a:p>
            <a:r>
              <a:rPr lang="en-US" dirty="0" smtClean="0"/>
              <a:t>Network File System</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13</a:t>
            </a:fld>
            <a:endParaRPr lang="en-US"/>
          </a:p>
        </p:txBody>
      </p:sp>
      <p:sp>
        <p:nvSpPr>
          <p:cNvPr id="8" name="Text Box 72"/>
          <p:cNvSpPr txBox="1">
            <a:spLocks noChangeArrowheads="1"/>
          </p:cNvSpPr>
          <p:nvPr/>
        </p:nvSpPr>
        <p:spPr bwMode="auto">
          <a:xfrm>
            <a:off x="4419600" y="3810000"/>
            <a:ext cx="1281859" cy="375471"/>
          </a:xfrm>
          <a:prstGeom prst="rect">
            <a:avLst/>
          </a:prstGeom>
          <a:noFill/>
          <a:ln w="9525">
            <a:noFill/>
            <a:miter lim="800000"/>
            <a:headEnd/>
            <a:tailEnd/>
          </a:ln>
        </p:spPr>
        <p:txBody>
          <a:bodyPr wrap="none" lIns="128001" tIns="64000" rIns="128001" bIns="64000">
            <a:spAutoFit/>
          </a:bodyPr>
          <a:lstStyle/>
          <a:p>
            <a:r>
              <a:rPr lang="en-US" sz="1600" b="1" dirty="0" smtClean="0">
                <a:latin typeface="Calibri" pitchFamily="34" charset="0"/>
              </a:rPr>
              <a:t>NFS </a:t>
            </a:r>
            <a:r>
              <a:rPr lang="en-US" sz="1600" b="1" dirty="0">
                <a:latin typeface="Calibri" pitchFamily="34" charset="0"/>
              </a:rPr>
              <a:t>Volume</a:t>
            </a:r>
          </a:p>
        </p:txBody>
      </p:sp>
      <p:pic>
        <p:nvPicPr>
          <p:cNvPr id="9" name="Picture 5" descr="Green Volume.png"/>
          <p:cNvPicPr>
            <a:picLocks noChangeAspect="1"/>
          </p:cNvPicPr>
          <p:nvPr/>
        </p:nvPicPr>
        <p:blipFill>
          <a:blip r:embed="rId3" cstate="print"/>
          <a:srcRect/>
          <a:stretch>
            <a:fillRect/>
          </a:stretch>
        </p:blipFill>
        <p:spPr bwMode="auto">
          <a:xfrm>
            <a:off x="5670550" y="3352800"/>
            <a:ext cx="3095625" cy="1154112"/>
          </a:xfrm>
          <a:prstGeom prst="rect">
            <a:avLst/>
          </a:prstGeom>
          <a:noFill/>
          <a:ln w="9525">
            <a:noFill/>
            <a:miter lim="800000"/>
            <a:headEnd/>
            <a:tailEnd/>
          </a:ln>
        </p:spPr>
      </p:pic>
      <p:grpSp>
        <p:nvGrpSpPr>
          <p:cNvPr id="10" name="Group 109"/>
          <p:cNvGrpSpPr>
            <a:grpSpLocks/>
          </p:cNvGrpSpPr>
          <p:nvPr/>
        </p:nvGrpSpPr>
        <p:grpSpPr bwMode="auto">
          <a:xfrm>
            <a:off x="5607965" y="3967162"/>
            <a:ext cx="763351" cy="360363"/>
            <a:chOff x="4749757" y="4105275"/>
            <a:chExt cx="888863" cy="381000"/>
          </a:xfrm>
        </p:grpSpPr>
        <p:pic>
          <p:nvPicPr>
            <p:cNvPr id="39" name="Picture 17" descr="Blue Storage.png"/>
            <p:cNvPicPr>
              <a:picLocks noChangeAspect="1"/>
            </p:cNvPicPr>
            <p:nvPr/>
          </p:nvPicPr>
          <p:blipFill>
            <a:blip r:embed="rId4" cstate="print"/>
            <a:srcRect/>
            <a:stretch>
              <a:fillRect/>
            </a:stretch>
          </p:blipFill>
          <p:spPr bwMode="auto">
            <a:xfrm>
              <a:off x="4857750" y="4105275"/>
              <a:ext cx="685800" cy="381000"/>
            </a:xfrm>
            <a:prstGeom prst="rect">
              <a:avLst/>
            </a:prstGeom>
            <a:noFill/>
            <a:ln w="9525">
              <a:noFill/>
              <a:miter lim="800000"/>
              <a:headEnd/>
              <a:tailEnd/>
            </a:ln>
          </p:spPr>
        </p:pic>
        <p:sp>
          <p:nvSpPr>
            <p:cNvPr id="40" name="Text Box 68"/>
            <p:cNvSpPr txBox="1">
              <a:spLocks noChangeArrowheads="1"/>
            </p:cNvSpPr>
            <p:nvPr/>
          </p:nvSpPr>
          <p:spPr bwMode="auto">
            <a:xfrm>
              <a:off x="4749757" y="4207658"/>
              <a:ext cx="888863" cy="260321"/>
            </a:xfrm>
            <a:prstGeom prst="rect">
              <a:avLst/>
            </a:prstGeom>
            <a:noFill/>
            <a:ln w="9525">
              <a:noFill/>
              <a:miter lim="800000"/>
              <a:headEnd/>
              <a:tailEnd/>
            </a:ln>
          </p:spPr>
          <p:txBody>
            <a:bodyPr wrap="none">
              <a:spAutoFit/>
            </a:bodyPr>
            <a:lstStyle/>
            <a:p>
              <a:pPr algn="ctr"/>
              <a:r>
                <a:rPr lang="en-US" sz="1000" dirty="0" smtClean="0">
                  <a:latin typeface="Calibri" pitchFamily="34" charset="0"/>
                </a:rPr>
                <a:t>Virtual </a:t>
              </a:r>
              <a:r>
                <a:rPr lang="en-US" sz="1000" dirty="0">
                  <a:latin typeface="Calibri" pitchFamily="34" charset="0"/>
                </a:rPr>
                <a:t>disk</a:t>
              </a:r>
            </a:p>
          </p:txBody>
        </p:sp>
      </p:grpSp>
      <p:pic>
        <p:nvPicPr>
          <p:cNvPr id="11" name="Picture 25" descr="Red Storage.png"/>
          <p:cNvPicPr>
            <a:picLocks noChangeAspect="1"/>
          </p:cNvPicPr>
          <p:nvPr/>
        </p:nvPicPr>
        <p:blipFill>
          <a:blip r:embed="rId5" cstate="print"/>
          <a:srcRect/>
          <a:stretch>
            <a:fillRect/>
          </a:stretch>
        </p:blipFill>
        <p:spPr bwMode="auto">
          <a:xfrm>
            <a:off x="6523038" y="3992562"/>
            <a:ext cx="588962" cy="357188"/>
          </a:xfrm>
          <a:prstGeom prst="rect">
            <a:avLst/>
          </a:prstGeom>
          <a:noFill/>
          <a:ln w="9525">
            <a:noFill/>
            <a:miter lim="800000"/>
            <a:headEnd/>
            <a:tailEnd/>
          </a:ln>
        </p:spPr>
      </p:pic>
      <p:pic>
        <p:nvPicPr>
          <p:cNvPr id="12" name="Picture 13" descr="Tan Storage.png"/>
          <p:cNvPicPr>
            <a:picLocks noChangeAspect="1"/>
          </p:cNvPicPr>
          <p:nvPr/>
        </p:nvPicPr>
        <p:blipFill>
          <a:blip r:embed="rId6" cstate="print"/>
          <a:srcRect/>
          <a:stretch>
            <a:fillRect/>
          </a:stretch>
        </p:blipFill>
        <p:spPr bwMode="auto">
          <a:xfrm>
            <a:off x="7378700" y="3992562"/>
            <a:ext cx="577850" cy="369888"/>
          </a:xfrm>
          <a:prstGeom prst="rect">
            <a:avLst/>
          </a:prstGeom>
          <a:noFill/>
          <a:ln w="9525">
            <a:noFill/>
            <a:miter lim="800000"/>
            <a:headEnd/>
            <a:tailEnd/>
          </a:ln>
        </p:spPr>
      </p:pic>
      <p:pic>
        <p:nvPicPr>
          <p:cNvPr id="13" name="Picture 6" descr="Orange Volume.png"/>
          <p:cNvPicPr>
            <a:picLocks noChangeAspect="1"/>
          </p:cNvPicPr>
          <p:nvPr/>
        </p:nvPicPr>
        <p:blipFill>
          <a:blip r:embed="rId7" cstate="print"/>
          <a:srcRect/>
          <a:stretch>
            <a:fillRect/>
          </a:stretch>
        </p:blipFill>
        <p:spPr bwMode="auto">
          <a:xfrm>
            <a:off x="8131175" y="3976687"/>
            <a:ext cx="590550" cy="366713"/>
          </a:xfrm>
          <a:prstGeom prst="rect">
            <a:avLst/>
          </a:prstGeom>
          <a:noFill/>
          <a:ln w="9525">
            <a:noFill/>
            <a:miter lim="800000"/>
            <a:headEnd/>
            <a:tailEnd/>
          </a:ln>
        </p:spPr>
      </p:pic>
      <p:sp>
        <p:nvSpPr>
          <p:cNvPr id="14" name="Text Box 68"/>
          <p:cNvSpPr txBox="1">
            <a:spLocks noChangeArrowheads="1"/>
          </p:cNvSpPr>
          <p:nvPr/>
        </p:nvSpPr>
        <p:spPr bwMode="auto">
          <a:xfrm>
            <a:off x="6427114" y="4105275"/>
            <a:ext cx="763351" cy="246221"/>
          </a:xfrm>
          <a:prstGeom prst="rect">
            <a:avLst/>
          </a:prstGeom>
          <a:noFill/>
          <a:ln w="9525">
            <a:noFill/>
            <a:miter lim="800000"/>
            <a:headEnd/>
            <a:tailEnd/>
          </a:ln>
        </p:spPr>
        <p:txBody>
          <a:bodyPr wrap="none">
            <a:spAutoFit/>
          </a:bodyPr>
          <a:lstStyle/>
          <a:p>
            <a:pPr algn="ctr"/>
            <a:r>
              <a:rPr lang="en-US" sz="1000" dirty="0" smtClean="0">
                <a:latin typeface="Calibri" pitchFamily="34" charset="0"/>
              </a:rPr>
              <a:t>Virtual </a:t>
            </a:r>
            <a:r>
              <a:rPr lang="en-US" sz="1000" dirty="0">
                <a:latin typeface="Calibri" pitchFamily="34" charset="0"/>
              </a:rPr>
              <a:t>disk</a:t>
            </a:r>
          </a:p>
        </p:txBody>
      </p:sp>
      <p:sp>
        <p:nvSpPr>
          <p:cNvPr id="15" name="Text Box 68"/>
          <p:cNvSpPr txBox="1">
            <a:spLocks noChangeArrowheads="1"/>
          </p:cNvSpPr>
          <p:nvPr/>
        </p:nvSpPr>
        <p:spPr bwMode="auto">
          <a:xfrm>
            <a:off x="7278014" y="4095750"/>
            <a:ext cx="763351" cy="246221"/>
          </a:xfrm>
          <a:prstGeom prst="rect">
            <a:avLst/>
          </a:prstGeom>
          <a:noFill/>
          <a:ln w="9525">
            <a:noFill/>
            <a:miter lim="800000"/>
            <a:headEnd/>
            <a:tailEnd/>
          </a:ln>
        </p:spPr>
        <p:txBody>
          <a:bodyPr wrap="none">
            <a:spAutoFit/>
          </a:bodyPr>
          <a:lstStyle/>
          <a:p>
            <a:pPr algn="ctr"/>
            <a:r>
              <a:rPr lang="en-US" sz="1000" dirty="0" smtClean="0">
                <a:latin typeface="Calibri" pitchFamily="34" charset="0"/>
              </a:rPr>
              <a:t>Virtual </a:t>
            </a:r>
            <a:r>
              <a:rPr lang="en-US" sz="1000" dirty="0">
                <a:latin typeface="Calibri" pitchFamily="34" charset="0"/>
              </a:rPr>
              <a:t>disk</a:t>
            </a:r>
          </a:p>
        </p:txBody>
      </p:sp>
      <p:sp>
        <p:nvSpPr>
          <p:cNvPr id="16" name="Text Box 68"/>
          <p:cNvSpPr txBox="1">
            <a:spLocks noChangeArrowheads="1"/>
          </p:cNvSpPr>
          <p:nvPr/>
        </p:nvSpPr>
        <p:spPr bwMode="auto">
          <a:xfrm>
            <a:off x="8055888" y="4068762"/>
            <a:ext cx="763351" cy="246221"/>
          </a:xfrm>
          <a:prstGeom prst="rect">
            <a:avLst/>
          </a:prstGeom>
          <a:noFill/>
          <a:ln w="9525">
            <a:noFill/>
            <a:miter lim="800000"/>
            <a:headEnd/>
            <a:tailEnd/>
          </a:ln>
        </p:spPr>
        <p:txBody>
          <a:bodyPr wrap="none">
            <a:spAutoFit/>
          </a:bodyPr>
          <a:lstStyle/>
          <a:p>
            <a:pPr algn="ctr"/>
            <a:r>
              <a:rPr lang="en-US" sz="1000" dirty="0" smtClean="0">
                <a:latin typeface="Calibri" pitchFamily="34" charset="0"/>
              </a:rPr>
              <a:t>Virtual </a:t>
            </a:r>
            <a:r>
              <a:rPr lang="en-US" sz="1000" dirty="0">
                <a:latin typeface="Calibri" pitchFamily="34" charset="0"/>
              </a:rPr>
              <a:t>disk</a:t>
            </a:r>
          </a:p>
        </p:txBody>
      </p:sp>
      <p:sp>
        <p:nvSpPr>
          <p:cNvPr id="17" name="Text Box 72"/>
          <p:cNvSpPr txBox="1">
            <a:spLocks noChangeArrowheads="1"/>
          </p:cNvSpPr>
          <p:nvPr/>
        </p:nvSpPr>
        <p:spPr bwMode="auto">
          <a:xfrm>
            <a:off x="5392738" y="635000"/>
            <a:ext cx="1187346" cy="375471"/>
          </a:xfrm>
          <a:prstGeom prst="rect">
            <a:avLst/>
          </a:prstGeom>
          <a:noFill/>
          <a:ln w="9525">
            <a:noFill/>
            <a:miter lim="800000"/>
            <a:headEnd/>
            <a:tailEnd/>
          </a:ln>
        </p:spPr>
        <p:txBody>
          <a:bodyPr wrap="none" lIns="128001" tIns="64000" rIns="128001" bIns="64000">
            <a:spAutoFit/>
          </a:bodyPr>
          <a:lstStyle/>
          <a:p>
            <a:r>
              <a:rPr lang="en-US" sz="1600" b="1" dirty="0">
                <a:latin typeface="Calibri" pitchFamily="34" charset="0"/>
              </a:rPr>
              <a:t>Compute 1</a:t>
            </a:r>
          </a:p>
        </p:txBody>
      </p:sp>
      <p:sp>
        <p:nvSpPr>
          <p:cNvPr id="18" name="Text Box 72"/>
          <p:cNvSpPr txBox="1">
            <a:spLocks noChangeArrowheads="1"/>
          </p:cNvSpPr>
          <p:nvPr/>
        </p:nvSpPr>
        <p:spPr bwMode="auto">
          <a:xfrm>
            <a:off x="7627938" y="609600"/>
            <a:ext cx="1187346" cy="375471"/>
          </a:xfrm>
          <a:prstGeom prst="rect">
            <a:avLst/>
          </a:prstGeom>
          <a:noFill/>
          <a:ln w="9525">
            <a:noFill/>
            <a:miter lim="800000"/>
            <a:headEnd/>
            <a:tailEnd/>
          </a:ln>
        </p:spPr>
        <p:txBody>
          <a:bodyPr wrap="none" lIns="128001" tIns="64000" rIns="128001" bIns="64000">
            <a:spAutoFit/>
          </a:bodyPr>
          <a:lstStyle/>
          <a:p>
            <a:r>
              <a:rPr lang="en-US" sz="1600" b="1" dirty="0">
                <a:latin typeface="Calibri" pitchFamily="34" charset="0"/>
              </a:rPr>
              <a:t>Compute 2</a:t>
            </a:r>
          </a:p>
        </p:txBody>
      </p:sp>
      <p:grpSp>
        <p:nvGrpSpPr>
          <p:cNvPr id="19" name="Group 95"/>
          <p:cNvGrpSpPr>
            <a:grpSpLocks/>
          </p:cNvGrpSpPr>
          <p:nvPr/>
        </p:nvGrpSpPr>
        <p:grpSpPr bwMode="auto">
          <a:xfrm>
            <a:off x="5257800" y="1016000"/>
            <a:ext cx="1592263" cy="1254125"/>
            <a:chOff x="9296400" y="762000"/>
            <a:chExt cx="2133600" cy="1524000"/>
          </a:xfrm>
        </p:grpSpPr>
        <p:pic>
          <p:nvPicPr>
            <p:cNvPr id="32" name="Picture 88" descr="Physical Layer Bar.png"/>
            <p:cNvPicPr>
              <a:picLocks noChangeAspect="1"/>
            </p:cNvPicPr>
            <p:nvPr/>
          </p:nvPicPr>
          <p:blipFill>
            <a:blip r:embed="rId8" cstate="print"/>
            <a:srcRect/>
            <a:stretch>
              <a:fillRect/>
            </a:stretch>
          </p:blipFill>
          <p:spPr bwMode="auto">
            <a:xfrm>
              <a:off x="9296400" y="762000"/>
              <a:ext cx="2133600" cy="1524000"/>
            </a:xfrm>
            <a:prstGeom prst="rect">
              <a:avLst/>
            </a:prstGeom>
            <a:noFill/>
            <a:ln w="9525">
              <a:noFill/>
              <a:miter lim="800000"/>
              <a:headEnd/>
              <a:tailEnd/>
            </a:ln>
          </p:spPr>
        </p:pic>
        <p:grpSp>
          <p:nvGrpSpPr>
            <p:cNvPr id="33" name="Group 91"/>
            <p:cNvGrpSpPr>
              <a:grpSpLocks/>
            </p:cNvGrpSpPr>
            <p:nvPr/>
          </p:nvGrpSpPr>
          <p:grpSpPr bwMode="auto">
            <a:xfrm>
              <a:off x="9448800" y="990600"/>
              <a:ext cx="871656" cy="1121571"/>
              <a:chOff x="9982200" y="2514600"/>
              <a:chExt cx="871656" cy="1121571"/>
            </a:xfrm>
          </p:grpSpPr>
          <p:pic>
            <p:nvPicPr>
              <p:cNvPr id="37" name="Picture 90" descr="VM.png"/>
              <p:cNvPicPr>
                <a:picLocks noChangeAspect="1"/>
              </p:cNvPicPr>
              <p:nvPr/>
            </p:nvPicPr>
            <p:blipFill>
              <a:blip r:embed="rId9" cstate="print"/>
              <a:srcRect/>
              <a:stretch>
                <a:fillRect/>
              </a:stretch>
            </p:blipFill>
            <p:spPr bwMode="auto">
              <a:xfrm>
                <a:off x="9982200" y="2514600"/>
                <a:ext cx="871656" cy="1121571"/>
              </a:xfrm>
              <a:prstGeom prst="rect">
                <a:avLst/>
              </a:prstGeom>
              <a:noFill/>
              <a:ln w="9525">
                <a:noFill/>
                <a:miter lim="800000"/>
                <a:headEnd/>
                <a:tailEnd/>
              </a:ln>
            </p:spPr>
          </p:pic>
          <p:pic>
            <p:nvPicPr>
              <p:cNvPr id="38" name="Picture 89" descr="AP_OS Single.png"/>
              <p:cNvPicPr>
                <a:picLocks noChangeAspect="1"/>
              </p:cNvPicPr>
              <p:nvPr/>
            </p:nvPicPr>
            <p:blipFill>
              <a:blip r:embed="rId10" cstate="print"/>
              <a:srcRect/>
              <a:stretch>
                <a:fillRect/>
              </a:stretch>
            </p:blipFill>
            <p:spPr bwMode="auto">
              <a:xfrm>
                <a:off x="10185400" y="2590800"/>
                <a:ext cx="475449" cy="768033"/>
              </a:xfrm>
              <a:prstGeom prst="rect">
                <a:avLst/>
              </a:prstGeom>
              <a:noFill/>
              <a:ln w="9525">
                <a:noFill/>
                <a:miter lim="800000"/>
                <a:headEnd/>
                <a:tailEnd/>
              </a:ln>
            </p:spPr>
          </p:pic>
        </p:grpSp>
        <p:grpSp>
          <p:nvGrpSpPr>
            <p:cNvPr id="34" name="Group 92"/>
            <p:cNvGrpSpPr>
              <a:grpSpLocks/>
            </p:cNvGrpSpPr>
            <p:nvPr/>
          </p:nvGrpSpPr>
          <p:grpSpPr bwMode="auto">
            <a:xfrm>
              <a:off x="10405944" y="990600"/>
              <a:ext cx="871656" cy="1121571"/>
              <a:chOff x="9982200" y="2514600"/>
              <a:chExt cx="871656" cy="1121571"/>
            </a:xfrm>
          </p:grpSpPr>
          <p:pic>
            <p:nvPicPr>
              <p:cNvPr id="35" name="Picture 93" descr="VM.png"/>
              <p:cNvPicPr>
                <a:picLocks noChangeAspect="1"/>
              </p:cNvPicPr>
              <p:nvPr/>
            </p:nvPicPr>
            <p:blipFill>
              <a:blip r:embed="rId9" cstate="print"/>
              <a:srcRect/>
              <a:stretch>
                <a:fillRect/>
              </a:stretch>
            </p:blipFill>
            <p:spPr bwMode="auto">
              <a:xfrm>
                <a:off x="9982200" y="2514600"/>
                <a:ext cx="871656" cy="1121571"/>
              </a:xfrm>
              <a:prstGeom prst="rect">
                <a:avLst/>
              </a:prstGeom>
              <a:noFill/>
              <a:ln w="9525">
                <a:noFill/>
                <a:miter lim="800000"/>
                <a:headEnd/>
                <a:tailEnd/>
              </a:ln>
            </p:spPr>
          </p:pic>
          <p:pic>
            <p:nvPicPr>
              <p:cNvPr id="36" name="Picture 94" descr="AP_OS Single.png"/>
              <p:cNvPicPr>
                <a:picLocks noChangeAspect="1"/>
              </p:cNvPicPr>
              <p:nvPr/>
            </p:nvPicPr>
            <p:blipFill>
              <a:blip r:embed="rId10" cstate="print"/>
              <a:srcRect/>
              <a:stretch>
                <a:fillRect/>
              </a:stretch>
            </p:blipFill>
            <p:spPr bwMode="auto">
              <a:xfrm>
                <a:off x="10185400" y="2590800"/>
                <a:ext cx="475449" cy="768033"/>
              </a:xfrm>
              <a:prstGeom prst="rect">
                <a:avLst/>
              </a:prstGeom>
              <a:noFill/>
              <a:ln w="9525">
                <a:noFill/>
                <a:miter lim="800000"/>
                <a:headEnd/>
                <a:tailEnd/>
              </a:ln>
            </p:spPr>
          </p:pic>
        </p:grpSp>
      </p:grpSp>
      <p:grpSp>
        <p:nvGrpSpPr>
          <p:cNvPr id="20" name="Group 95"/>
          <p:cNvGrpSpPr>
            <a:grpSpLocks/>
          </p:cNvGrpSpPr>
          <p:nvPr/>
        </p:nvGrpSpPr>
        <p:grpSpPr bwMode="auto">
          <a:xfrm>
            <a:off x="7399338" y="1006475"/>
            <a:ext cx="1592262" cy="1254125"/>
            <a:chOff x="9296400" y="762000"/>
            <a:chExt cx="2133600" cy="1524000"/>
          </a:xfrm>
        </p:grpSpPr>
        <p:pic>
          <p:nvPicPr>
            <p:cNvPr id="25" name="Picture 88" descr="Physical Layer Bar.png"/>
            <p:cNvPicPr>
              <a:picLocks noChangeAspect="1"/>
            </p:cNvPicPr>
            <p:nvPr/>
          </p:nvPicPr>
          <p:blipFill>
            <a:blip r:embed="rId8" cstate="print"/>
            <a:srcRect/>
            <a:stretch>
              <a:fillRect/>
            </a:stretch>
          </p:blipFill>
          <p:spPr bwMode="auto">
            <a:xfrm>
              <a:off x="9296400" y="762000"/>
              <a:ext cx="2133600" cy="1524000"/>
            </a:xfrm>
            <a:prstGeom prst="rect">
              <a:avLst/>
            </a:prstGeom>
            <a:noFill/>
            <a:ln w="9525">
              <a:noFill/>
              <a:miter lim="800000"/>
              <a:headEnd/>
              <a:tailEnd/>
            </a:ln>
          </p:spPr>
        </p:pic>
        <p:grpSp>
          <p:nvGrpSpPr>
            <p:cNvPr id="26" name="Group 91"/>
            <p:cNvGrpSpPr>
              <a:grpSpLocks/>
            </p:cNvGrpSpPr>
            <p:nvPr/>
          </p:nvGrpSpPr>
          <p:grpSpPr bwMode="auto">
            <a:xfrm>
              <a:off x="9448800" y="990600"/>
              <a:ext cx="871656" cy="1121571"/>
              <a:chOff x="9982200" y="2514600"/>
              <a:chExt cx="871656" cy="1121571"/>
            </a:xfrm>
          </p:grpSpPr>
          <p:pic>
            <p:nvPicPr>
              <p:cNvPr id="30" name="Picture 90" descr="VM.png"/>
              <p:cNvPicPr>
                <a:picLocks noChangeAspect="1"/>
              </p:cNvPicPr>
              <p:nvPr/>
            </p:nvPicPr>
            <p:blipFill>
              <a:blip r:embed="rId9" cstate="print"/>
              <a:srcRect/>
              <a:stretch>
                <a:fillRect/>
              </a:stretch>
            </p:blipFill>
            <p:spPr bwMode="auto">
              <a:xfrm>
                <a:off x="9982200" y="2514600"/>
                <a:ext cx="871656" cy="1121571"/>
              </a:xfrm>
              <a:prstGeom prst="rect">
                <a:avLst/>
              </a:prstGeom>
              <a:noFill/>
              <a:ln w="9525">
                <a:noFill/>
                <a:miter lim="800000"/>
                <a:headEnd/>
                <a:tailEnd/>
              </a:ln>
            </p:spPr>
          </p:pic>
          <p:pic>
            <p:nvPicPr>
              <p:cNvPr id="31" name="Picture 89" descr="AP_OS Single.png"/>
              <p:cNvPicPr>
                <a:picLocks noChangeAspect="1"/>
              </p:cNvPicPr>
              <p:nvPr/>
            </p:nvPicPr>
            <p:blipFill>
              <a:blip r:embed="rId10" cstate="print"/>
              <a:srcRect/>
              <a:stretch>
                <a:fillRect/>
              </a:stretch>
            </p:blipFill>
            <p:spPr bwMode="auto">
              <a:xfrm>
                <a:off x="10185400" y="2590800"/>
                <a:ext cx="475449" cy="768033"/>
              </a:xfrm>
              <a:prstGeom prst="rect">
                <a:avLst/>
              </a:prstGeom>
              <a:noFill/>
              <a:ln w="9525">
                <a:noFill/>
                <a:miter lim="800000"/>
                <a:headEnd/>
                <a:tailEnd/>
              </a:ln>
            </p:spPr>
          </p:pic>
        </p:grpSp>
        <p:grpSp>
          <p:nvGrpSpPr>
            <p:cNvPr id="27" name="Group 92"/>
            <p:cNvGrpSpPr>
              <a:grpSpLocks/>
            </p:cNvGrpSpPr>
            <p:nvPr/>
          </p:nvGrpSpPr>
          <p:grpSpPr bwMode="auto">
            <a:xfrm>
              <a:off x="10405944" y="990600"/>
              <a:ext cx="871656" cy="1121571"/>
              <a:chOff x="9982200" y="2514600"/>
              <a:chExt cx="871656" cy="1121571"/>
            </a:xfrm>
          </p:grpSpPr>
          <p:pic>
            <p:nvPicPr>
              <p:cNvPr id="28" name="Picture 93" descr="VM.png"/>
              <p:cNvPicPr>
                <a:picLocks noChangeAspect="1"/>
              </p:cNvPicPr>
              <p:nvPr/>
            </p:nvPicPr>
            <p:blipFill>
              <a:blip r:embed="rId9" cstate="print"/>
              <a:srcRect/>
              <a:stretch>
                <a:fillRect/>
              </a:stretch>
            </p:blipFill>
            <p:spPr bwMode="auto">
              <a:xfrm>
                <a:off x="9982200" y="2514600"/>
                <a:ext cx="871656" cy="1121571"/>
              </a:xfrm>
              <a:prstGeom prst="rect">
                <a:avLst/>
              </a:prstGeom>
              <a:noFill/>
              <a:ln w="9525">
                <a:noFill/>
                <a:miter lim="800000"/>
                <a:headEnd/>
                <a:tailEnd/>
              </a:ln>
            </p:spPr>
          </p:pic>
          <p:pic>
            <p:nvPicPr>
              <p:cNvPr id="29" name="Picture 94" descr="AP_OS Single.png"/>
              <p:cNvPicPr>
                <a:picLocks noChangeAspect="1"/>
              </p:cNvPicPr>
              <p:nvPr/>
            </p:nvPicPr>
            <p:blipFill>
              <a:blip r:embed="rId10" cstate="print"/>
              <a:srcRect/>
              <a:stretch>
                <a:fillRect/>
              </a:stretch>
            </p:blipFill>
            <p:spPr bwMode="auto">
              <a:xfrm>
                <a:off x="10185400" y="2590800"/>
                <a:ext cx="475449" cy="768033"/>
              </a:xfrm>
              <a:prstGeom prst="rect">
                <a:avLst/>
              </a:prstGeom>
              <a:noFill/>
              <a:ln w="9525">
                <a:noFill/>
                <a:miter lim="800000"/>
                <a:headEnd/>
                <a:tailEnd/>
              </a:ln>
            </p:spPr>
          </p:pic>
        </p:grpSp>
      </p:grpSp>
      <p:pic>
        <p:nvPicPr>
          <p:cNvPr id="21" name="Picture 35" descr="line"/>
          <p:cNvPicPr>
            <a:picLocks noChangeAspect="1" noChangeArrowheads="1"/>
          </p:cNvPicPr>
          <p:nvPr/>
        </p:nvPicPr>
        <p:blipFill>
          <a:blip r:embed="rId11" cstate="print"/>
          <a:srcRect/>
          <a:stretch>
            <a:fillRect/>
          </a:stretch>
        </p:blipFill>
        <p:spPr bwMode="auto">
          <a:xfrm rot="230648">
            <a:off x="8340432" y="2078549"/>
            <a:ext cx="259232" cy="1968868"/>
          </a:xfrm>
          <a:prstGeom prst="rect">
            <a:avLst/>
          </a:prstGeom>
          <a:noFill/>
        </p:spPr>
      </p:pic>
      <p:pic>
        <p:nvPicPr>
          <p:cNvPr id="22" name="Picture 36" descr="line"/>
          <p:cNvPicPr>
            <a:picLocks noChangeAspect="1" noChangeArrowheads="1"/>
          </p:cNvPicPr>
          <p:nvPr/>
        </p:nvPicPr>
        <p:blipFill>
          <a:blip r:embed="rId11" cstate="print"/>
          <a:srcRect/>
          <a:stretch>
            <a:fillRect/>
          </a:stretch>
        </p:blipFill>
        <p:spPr bwMode="auto">
          <a:xfrm rot="258422">
            <a:off x="7617780" y="2088439"/>
            <a:ext cx="254460" cy="1945344"/>
          </a:xfrm>
          <a:prstGeom prst="rect">
            <a:avLst/>
          </a:prstGeom>
          <a:noFill/>
        </p:spPr>
      </p:pic>
      <p:pic>
        <p:nvPicPr>
          <p:cNvPr id="23" name="Picture 37" descr="line"/>
          <p:cNvPicPr>
            <a:picLocks noChangeAspect="1" noChangeArrowheads="1"/>
          </p:cNvPicPr>
          <p:nvPr/>
        </p:nvPicPr>
        <p:blipFill>
          <a:blip r:embed="rId11" cstate="print"/>
          <a:srcRect/>
          <a:stretch>
            <a:fillRect/>
          </a:stretch>
        </p:blipFill>
        <p:spPr bwMode="auto">
          <a:xfrm rot="21152912">
            <a:off x="5678134" y="2090948"/>
            <a:ext cx="263431" cy="1996807"/>
          </a:xfrm>
          <a:prstGeom prst="rect">
            <a:avLst/>
          </a:prstGeom>
          <a:noFill/>
        </p:spPr>
      </p:pic>
      <p:pic>
        <p:nvPicPr>
          <p:cNvPr id="24" name="Picture 38" descr="line"/>
          <p:cNvPicPr>
            <a:picLocks noChangeAspect="1" noChangeArrowheads="1"/>
          </p:cNvPicPr>
          <p:nvPr/>
        </p:nvPicPr>
        <p:blipFill>
          <a:blip r:embed="rId11" cstate="print"/>
          <a:srcRect/>
          <a:stretch>
            <a:fillRect/>
          </a:stretch>
        </p:blipFill>
        <p:spPr bwMode="auto">
          <a:xfrm rot="21138815">
            <a:off x="6464463" y="2081083"/>
            <a:ext cx="264528" cy="2028929"/>
          </a:xfrm>
          <a:prstGeom prst="rect">
            <a:avLst/>
          </a:prstGeom>
          <a:noFill/>
        </p:spPr>
      </p:pic>
      <p:pic>
        <p:nvPicPr>
          <p:cNvPr id="41" name="Picture 40" descr="Server 1.png"/>
          <p:cNvPicPr>
            <a:picLocks noChangeAspect="1"/>
          </p:cNvPicPr>
          <p:nvPr/>
        </p:nvPicPr>
        <p:blipFill>
          <a:blip r:embed="rId12" cstate="print"/>
          <a:stretch>
            <a:fillRect/>
          </a:stretch>
        </p:blipFill>
        <p:spPr>
          <a:xfrm>
            <a:off x="6858000" y="4419600"/>
            <a:ext cx="679489" cy="1447800"/>
          </a:xfrm>
          <a:prstGeom prst="rect">
            <a:avLst/>
          </a:prstGeom>
        </p:spPr>
      </p:pic>
      <p:sp>
        <p:nvSpPr>
          <p:cNvPr id="42" name="Text Box 72"/>
          <p:cNvSpPr txBox="1">
            <a:spLocks noChangeArrowheads="1"/>
          </p:cNvSpPr>
          <p:nvPr/>
        </p:nvSpPr>
        <p:spPr bwMode="auto">
          <a:xfrm>
            <a:off x="6629400" y="5827506"/>
            <a:ext cx="1143488" cy="344694"/>
          </a:xfrm>
          <a:prstGeom prst="rect">
            <a:avLst/>
          </a:prstGeom>
          <a:noFill/>
          <a:ln w="9525">
            <a:noFill/>
            <a:miter lim="800000"/>
            <a:headEnd/>
            <a:tailEnd/>
          </a:ln>
        </p:spPr>
        <p:txBody>
          <a:bodyPr wrap="none" lIns="128001" tIns="64000" rIns="128001" bIns="64000">
            <a:spAutoFit/>
          </a:bodyPr>
          <a:lstStyle/>
          <a:p>
            <a:r>
              <a:rPr lang="en-US" sz="1400" b="1" dirty="0" smtClean="0">
                <a:latin typeface="Calibri" pitchFamily="34" charset="0"/>
              </a:rPr>
              <a:t>NAS System</a:t>
            </a:r>
            <a:endParaRPr lang="en-US" sz="1400" b="1"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143000"/>
            <a:ext cx="6477000" cy="1219200"/>
          </a:xfrm>
        </p:spPr>
        <p:txBody>
          <a:bodyPr/>
          <a:lstStyle/>
          <a:p>
            <a:pPr>
              <a:defRPr/>
            </a:pPr>
            <a:r>
              <a:rPr lang="en-US" dirty="0" smtClean="0"/>
              <a:t>Module 4: Virtualized Data Center – Storage </a:t>
            </a:r>
            <a:endParaRPr lang="en-US" dirty="0"/>
          </a:p>
        </p:txBody>
      </p:sp>
      <p:sp>
        <p:nvSpPr>
          <p:cNvPr id="7" name="Subtitle 6"/>
          <p:cNvSpPr>
            <a:spLocks noGrp="1"/>
          </p:cNvSpPr>
          <p:nvPr>
            <p:ph type="subTitle" idx="1"/>
          </p:nvPr>
        </p:nvSpPr>
        <p:spPr/>
        <p:txBody>
          <a:bodyPr>
            <a:normAutofit/>
          </a:bodyPr>
          <a:lstStyle/>
          <a:p>
            <a:r>
              <a:rPr lang="en-US" dirty="0" smtClean="0"/>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Block-level storage virtualization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File-level storage virtualization</a:t>
            </a:r>
          </a:p>
        </p:txBody>
      </p:sp>
      <p:sp>
        <p:nvSpPr>
          <p:cNvPr id="23556" name="Content Placeholder 7"/>
          <p:cNvSpPr>
            <a:spLocks noGrp="1"/>
          </p:cNvSpPr>
          <p:nvPr>
            <p:ph sz="quarter" idx="13"/>
          </p:nvPr>
        </p:nvSpPr>
        <p:spPr/>
        <p:txBody>
          <a:bodyPr/>
          <a:lstStyle/>
          <a:p>
            <a:r>
              <a:rPr lang="en-US" dirty="0" smtClean="0"/>
              <a:t>Lesson 3: Block-level and File-level Virtualization</a:t>
            </a:r>
          </a:p>
        </p:txBody>
      </p:sp>
      <p:sp>
        <p:nvSpPr>
          <p:cNvPr id="9" name="Footer Placeholder 8"/>
          <p:cNvSpPr>
            <a:spLocks noGrp="1"/>
          </p:cNvSpPr>
          <p:nvPr>
            <p:ph type="ftr" sz="quarter" idx="14"/>
          </p:nvPr>
        </p:nvSpPr>
        <p:spPr/>
        <p:txBody>
          <a:bodyPr/>
          <a:lstStyle/>
          <a:p>
            <a:pPr>
              <a:defRPr/>
            </a:pPr>
            <a:r>
              <a:rPr lang="en-US" dirty="0" smtClean="0"/>
              <a:t>Virtualized Data Center - Storage </a:t>
            </a:r>
            <a:endParaRPr lang="en-US" dirty="0"/>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Block-level and File-level </a:t>
            </a:r>
            <a:r>
              <a:rPr lang="en-US" dirty="0" smtClean="0"/>
              <a:t>Virtualization – Overview </a:t>
            </a:r>
            <a:endParaRPr lang="en-US" dirty="0"/>
          </a:p>
        </p:txBody>
      </p:sp>
      <p:sp>
        <p:nvSpPr>
          <p:cNvPr id="8" name="Content Placeholder 7"/>
          <p:cNvSpPr>
            <a:spLocks noGrp="1"/>
          </p:cNvSpPr>
          <p:nvPr>
            <p:ph idx="1"/>
          </p:nvPr>
        </p:nvSpPr>
        <p:spPr/>
        <p:txBody>
          <a:bodyPr/>
          <a:lstStyle/>
          <a:p>
            <a:r>
              <a:rPr lang="en-US" dirty="0" smtClean="0"/>
              <a:t>Network-based virtualization embeds storage virtualization intelligence at the network layer</a:t>
            </a:r>
          </a:p>
          <a:p>
            <a:r>
              <a:rPr lang="en-US" dirty="0" smtClean="0"/>
              <a:t>Provides ability to</a:t>
            </a:r>
          </a:p>
          <a:p>
            <a:pPr lvl="1"/>
            <a:r>
              <a:rPr lang="en-US" sz="2000" dirty="0" smtClean="0"/>
              <a:t>Pool heterogeneous storage resources </a:t>
            </a:r>
          </a:p>
          <a:p>
            <a:pPr lvl="1"/>
            <a:r>
              <a:rPr lang="en-US" sz="2000" dirty="0" smtClean="0"/>
              <a:t>Perform non-disruptive data migration</a:t>
            </a:r>
          </a:p>
          <a:p>
            <a:pPr lvl="1"/>
            <a:r>
              <a:rPr lang="en-US" sz="2000" dirty="0" smtClean="0"/>
              <a:t>Manage a pool of storage resources from a single management interface  </a:t>
            </a:r>
          </a:p>
          <a:p>
            <a:r>
              <a:rPr lang="en-US" dirty="0" smtClean="0"/>
              <a:t>Network-based storage virtualization is applied at</a:t>
            </a:r>
          </a:p>
          <a:p>
            <a:pPr lvl="1"/>
            <a:r>
              <a:rPr lang="en-US" sz="2000" dirty="0" smtClean="0"/>
              <a:t>Block-level (SAN)</a:t>
            </a:r>
          </a:p>
          <a:p>
            <a:pPr lvl="1"/>
            <a:r>
              <a:rPr lang="en-US" sz="2000" dirty="0" smtClean="0"/>
              <a:t>File-level (NAS)</a:t>
            </a:r>
          </a:p>
          <a:p>
            <a:endParaRPr lang="en-US" dirty="0"/>
          </a:p>
        </p:txBody>
      </p:sp>
      <p:sp>
        <p:nvSpPr>
          <p:cNvPr id="5" name="Footer Placeholder 4"/>
          <p:cNvSpPr>
            <a:spLocks noGrp="1"/>
          </p:cNvSpPr>
          <p:nvPr>
            <p:ph type="ftr" sz="quarter" idx="10"/>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1"/>
          </p:nvPr>
        </p:nvSpPr>
        <p:spPr/>
        <p:txBody>
          <a:bodyPr/>
          <a:lstStyle/>
          <a:p>
            <a:pPr>
              <a:defRPr/>
            </a:pPr>
            <a:fld id="{E9C12BD9-86B3-4048-86CE-AC10D4E84307}"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04800" y="914400"/>
            <a:ext cx="4724400" cy="4953001"/>
          </a:xfrm>
        </p:spPr>
        <p:txBody>
          <a:bodyPr/>
          <a:lstStyle/>
          <a:p>
            <a:pPr>
              <a:lnSpc>
                <a:spcPct val="90000"/>
              </a:lnSpc>
              <a:defRPr/>
            </a:pPr>
            <a:r>
              <a:rPr lang="en-US" dirty="0" smtClean="0"/>
              <a:t>Creates an abstraction layer at SAN, between physical storage resources and volumes presented to compute </a:t>
            </a:r>
          </a:p>
          <a:p>
            <a:pPr>
              <a:lnSpc>
                <a:spcPct val="90000"/>
              </a:lnSpc>
              <a:defRPr/>
            </a:pPr>
            <a:r>
              <a:rPr lang="en-US" dirty="0" smtClean="0"/>
              <a:t>Uses virtualization appliance to perform mapping operation</a:t>
            </a:r>
          </a:p>
          <a:p>
            <a:pPr>
              <a:lnSpc>
                <a:spcPct val="90000"/>
              </a:lnSpc>
              <a:defRPr/>
            </a:pPr>
            <a:r>
              <a:rPr lang="en-US" dirty="0" smtClean="0"/>
              <a:t>Makes underlying storage infrastructure transparent to compute </a:t>
            </a:r>
          </a:p>
          <a:p>
            <a:pPr>
              <a:lnSpc>
                <a:spcPct val="90000"/>
              </a:lnSpc>
              <a:defRPr/>
            </a:pPr>
            <a:r>
              <a:rPr lang="en-US" dirty="0" smtClean="0"/>
              <a:t>Enables significant cost and resource optimization</a:t>
            </a:r>
          </a:p>
          <a:p>
            <a:pPr>
              <a:lnSpc>
                <a:spcPct val="90000"/>
              </a:lnSpc>
              <a:buNone/>
              <a:defRPr/>
            </a:pPr>
            <a:r>
              <a:rPr lang="en-US" dirty="0" smtClean="0"/>
              <a:t> </a:t>
            </a:r>
          </a:p>
          <a:p>
            <a:endParaRPr lang="en-US" dirty="0"/>
          </a:p>
        </p:txBody>
      </p:sp>
      <p:sp>
        <p:nvSpPr>
          <p:cNvPr id="7" name="Title 6"/>
          <p:cNvSpPr>
            <a:spLocks noGrp="1"/>
          </p:cNvSpPr>
          <p:nvPr>
            <p:ph type="title"/>
          </p:nvPr>
        </p:nvSpPr>
        <p:spPr/>
        <p:txBody>
          <a:bodyPr/>
          <a:lstStyle/>
          <a:p>
            <a:r>
              <a:rPr lang="en-US" dirty="0" smtClean="0"/>
              <a:t>Block-level Storage Virtualization</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16</a:t>
            </a:fld>
            <a:endParaRPr lang="en-US"/>
          </a:p>
        </p:txBody>
      </p:sp>
      <p:grpSp>
        <p:nvGrpSpPr>
          <p:cNvPr id="56" name="Group 55"/>
          <p:cNvGrpSpPr/>
          <p:nvPr/>
        </p:nvGrpSpPr>
        <p:grpSpPr>
          <a:xfrm>
            <a:off x="5334000" y="819404"/>
            <a:ext cx="3352800" cy="5166586"/>
            <a:chOff x="5334000" y="304800"/>
            <a:chExt cx="3810000" cy="5871120"/>
          </a:xfrm>
        </p:grpSpPr>
        <p:cxnSp>
          <p:nvCxnSpPr>
            <p:cNvPr id="41" name="Straight Connector 40"/>
            <p:cNvCxnSpPr/>
            <p:nvPr/>
          </p:nvCxnSpPr>
          <p:spPr>
            <a:xfrm rot="16200000" flipH="1">
              <a:off x="7353301" y="3848100"/>
              <a:ext cx="914399"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48300" y="3848100"/>
              <a:ext cx="10668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6438900" y="4076700"/>
              <a:ext cx="838202"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353300" y="1714500"/>
              <a:ext cx="914400"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5638800" y="1905000"/>
              <a:ext cx="8382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25" descr="SAN Cloud.png"/>
            <p:cNvPicPr>
              <a:picLocks noChangeAspect="1"/>
            </p:cNvPicPr>
            <p:nvPr/>
          </p:nvPicPr>
          <p:blipFill>
            <a:blip r:embed="rId3" cstate="print"/>
            <a:srcRect/>
            <a:stretch>
              <a:fillRect/>
            </a:stretch>
          </p:blipFill>
          <p:spPr bwMode="auto">
            <a:xfrm>
              <a:off x="5762625" y="2286000"/>
              <a:ext cx="2667000" cy="1417638"/>
            </a:xfrm>
            <a:prstGeom prst="rect">
              <a:avLst/>
            </a:prstGeom>
            <a:noFill/>
            <a:ln w="9525">
              <a:noFill/>
              <a:miter lim="800000"/>
              <a:headEnd/>
              <a:tailEnd/>
            </a:ln>
          </p:spPr>
        </p:pic>
        <p:sp>
          <p:nvSpPr>
            <p:cNvPr id="26" name="Text Box 27"/>
            <p:cNvSpPr txBox="1">
              <a:spLocks noChangeArrowheads="1"/>
            </p:cNvSpPr>
            <p:nvPr/>
          </p:nvSpPr>
          <p:spPr bwMode="auto">
            <a:xfrm>
              <a:off x="7772400" y="3748548"/>
              <a:ext cx="1371600" cy="523220"/>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Virtualization </a:t>
              </a:r>
              <a:r>
                <a:rPr lang="en-US" sz="1400" b="1" dirty="0" smtClean="0">
                  <a:latin typeface="Calibri" pitchFamily="34" charset="0"/>
                </a:rPr>
                <a:t>Appliance</a:t>
              </a:r>
              <a:endParaRPr lang="en-US" sz="1400" b="1" dirty="0">
                <a:latin typeface="Calibri" pitchFamily="34" charset="0"/>
              </a:endParaRPr>
            </a:p>
          </p:txBody>
        </p:sp>
        <p:sp>
          <p:nvSpPr>
            <p:cNvPr id="27" name="Text Box 28"/>
            <p:cNvSpPr txBox="1">
              <a:spLocks noChangeArrowheads="1"/>
            </p:cNvSpPr>
            <p:nvPr/>
          </p:nvSpPr>
          <p:spPr bwMode="auto">
            <a:xfrm>
              <a:off x="5565775" y="5791200"/>
              <a:ext cx="3318452" cy="384720"/>
            </a:xfrm>
            <a:prstGeom prst="rect">
              <a:avLst/>
            </a:prstGeom>
            <a:noFill/>
            <a:ln w="9525">
              <a:noFill/>
              <a:miter lim="800000"/>
              <a:headEnd/>
              <a:tailEnd/>
            </a:ln>
          </p:spPr>
          <p:txBody>
            <a:bodyPr wrap="square">
              <a:spAutoFit/>
            </a:bodyPr>
            <a:lstStyle/>
            <a:p>
              <a:pPr>
                <a:spcBef>
                  <a:spcPct val="50000"/>
                </a:spcBef>
              </a:pPr>
              <a:r>
                <a:rPr lang="en-US" sz="1600" b="1" dirty="0">
                  <a:latin typeface="Calibri" pitchFamily="34" charset="0"/>
                </a:rPr>
                <a:t>Heterogeneous Storage Arrays</a:t>
              </a:r>
            </a:p>
          </p:txBody>
        </p:sp>
        <p:sp>
          <p:nvSpPr>
            <p:cNvPr id="29" name="Text Box 28"/>
            <p:cNvSpPr txBox="1">
              <a:spLocks noChangeArrowheads="1"/>
            </p:cNvSpPr>
            <p:nvPr/>
          </p:nvSpPr>
          <p:spPr bwMode="auto">
            <a:xfrm>
              <a:off x="6019800" y="304800"/>
              <a:ext cx="1905000" cy="336550"/>
            </a:xfrm>
            <a:prstGeom prst="rect">
              <a:avLst/>
            </a:prstGeom>
            <a:noFill/>
            <a:ln w="9525">
              <a:noFill/>
              <a:miter lim="800000"/>
              <a:headEnd/>
              <a:tailEnd/>
            </a:ln>
          </p:spPr>
          <p:txBody>
            <a:bodyPr wrap="square">
              <a:spAutoFit/>
            </a:bodyPr>
            <a:lstStyle/>
            <a:p>
              <a:pPr algn="ctr">
                <a:spcBef>
                  <a:spcPct val="50000"/>
                </a:spcBef>
              </a:pPr>
              <a:r>
                <a:rPr lang="en-US" sz="1600" b="1" dirty="0" smtClean="0">
                  <a:latin typeface="Calibri" pitchFamily="34" charset="0"/>
                </a:rPr>
                <a:t>Compute </a:t>
              </a:r>
              <a:endParaRPr lang="en-US" sz="1600" b="1" dirty="0">
                <a:latin typeface="Calibri" pitchFamily="34" charset="0"/>
              </a:endParaRPr>
            </a:p>
          </p:txBody>
        </p:sp>
        <p:pic>
          <p:nvPicPr>
            <p:cNvPr id="19" name="Picture 12" descr="Storage Array_Tall.png"/>
            <p:cNvPicPr>
              <a:picLocks noChangeAspect="1"/>
            </p:cNvPicPr>
            <p:nvPr/>
          </p:nvPicPr>
          <p:blipFill>
            <a:blip r:embed="rId4" cstate="print"/>
            <a:srcRect/>
            <a:stretch>
              <a:fillRect/>
            </a:stretch>
          </p:blipFill>
          <p:spPr bwMode="auto">
            <a:xfrm>
              <a:off x="6556375" y="4343400"/>
              <a:ext cx="679450" cy="1447800"/>
            </a:xfrm>
            <a:prstGeom prst="rect">
              <a:avLst/>
            </a:prstGeom>
            <a:noFill/>
            <a:ln w="9525">
              <a:noFill/>
              <a:miter lim="800000"/>
              <a:headEnd/>
              <a:tailEnd/>
            </a:ln>
          </p:spPr>
        </p:pic>
        <p:pic>
          <p:nvPicPr>
            <p:cNvPr id="21" name="Picture 12" descr="Storage Array_Tall.png"/>
            <p:cNvPicPr>
              <a:picLocks noChangeAspect="1"/>
            </p:cNvPicPr>
            <p:nvPr/>
          </p:nvPicPr>
          <p:blipFill>
            <a:blip r:embed="rId4" cstate="print"/>
            <a:srcRect/>
            <a:stretch>
              <a:fillRect/>
            </a:stretch>
          </p:blipFill>
          <p:spPr bwMode="auto">
            <a:xfrm>
              <a:off x="5565775" y="4343400"/>
              <a:ext cx="679450" cy="1447800"/>
            </a:xfrm>
            <a:prstGeom prst="rect">
              <a:avLst/>
            </a:prstGeom>
            <a:noFill/>
            <a:ln w="9525">
              <a:noFill/>
              <a:miter lim="800000"/>
              <a:headEnd/>
              <a:tailEnd/>
            </a:ln>
          </p:spPr>
        </p:pic>
        <p:pic>
          <p:nvPicPr>
            <p:cNvPr id="20" name="Picture 12" descr="Storage Array_Tall.png"/>
            <p:cNvPicPr>
              <a:picLocks noChangeAspect="1"/>
            </p:cNvPicPr>
            <p:nvPr/>
          </p:nvPicPr>
          <p:blipFill>
            <a:blip r:embed="rId4" cstate="print"/>
            <a:srcRect/>
            <a:stretch>
              <a:fillRect/>
            </a:stretch>
          </p:blipFill>
          <p:spPr bwMode="auto">
            <a:xfrm>
              <a:off x="7623175" y="4343400"/>
              <a:ext cx="679450" cy="1447800"/>
            </a:xfrm>
            <a:prstGeom prst="rect">
              <a:avLst/>
            </a:prstGeom>
            <a:noFill/>
            <a:ln w="9525">
              <a:noFill/>
              <a:miter lim="800000"/>
              <a:headEnd/>
              <a:tailEnd/>
            </a:ln>
          </p:spPr>
        </p:pic>
        <p:pic>
          <p:nvPicPr>
            <p:cNvPr id="32" name="Picture 31" descr="Blade_thick.png"/>
            <p:cNvPicPr>
              <a:picLocks noChangeAspect="1"/>
            </p:cNvPicPr>
            <p:nvPr/>
          </p:nvPicPr>
          <p:blipFill>
            <a:blip r:embed="rId5" cstate="print"/>
            <a:stretch>
              <a:fillRect/>
            </a:stretch>
          </p:blipFill>
          <p:spPr>
            <a:xfrm>
              <a:off x="5921238" y="2590800"/>
              <a:ext cx="2232162" cy="533400"/>
            </a:xfrm>
            <a:prstGeom prst="rect">
              <a:avLst/>
            </a:prstGeom>
            <a:effectLst>
              <a:outerShdw blurRad="50800" dist="50800" dir="5400000" algn="ctr" rotWithShape="0">
                <a:srgbClr val="000000"/>
              </a:outerShdw>
            </a:effectLst>
          </p:spPr>
        </p:pic>
        <p:pic>
          <p:nvPicPr>
            <p:cNvPr id="28" name="Picture 21" descr="Green Storage.png"/>
            <p:cNvPicPr>
              <a:picLocks noChangeAspect="1"/>
            </p:cNvPicPr>
            <p:nvPr/>
          </p:nvPicPr>
          <p:blipFill>
            <a:blip r:embed="rId6" cstate="print"/>
            <a:srcRect/>
            <a:stretch>
              <a:fillRect/>
            </a:stretch>
          </p:blipFill>
          <p:spPr bwMode="auto">
            <a:xfrm>
              <a:off x="6400800" y="2568178"/>
              <a:ext cx="533400" cy="408385"/>
            </a:xfrm>
            <a:prstGeom prst="rect">
              <a:avLst/>
            </a:prstGeom>
            <a:noFill/>
            <a:ln w="9525">
              <a:noFill/>
              <a:miter lim="800000"/>
              <a:headEnd/>
              <a:tailEnd/>
            </a:ln>
          </p:spPr>
        </p:pic>
        <p:pic>
          <p:nvPicPr>
            <p:cNvPr id="24" name="Picture 21" descr="Green Storage.png"/>
            <p:cNvPicPr>
              <a:picLocks noChangeAspect="1"/>
            </p:cNvPicPr>
            <p:nvPr/>
          </p:nvPicPr>
          <p:blipFill>
            <a:blip r:embed="rId6" cstate="print"/>
            <a:srcRect/>
            <a:stretch>
              <a:fillRect/>
            </a:stretch>
          </p:blipFill>
          <p:spPr bwMode="auto">
            <a:xfrm>
              <a:off x="7039947" y="2586037"/>
              <a:ext cx="503853" cy="385763"/>
            </a:xfrm>
            <a:prstGeom prst="rect">
              <a:avLst/>
            </a:prstGeom>
            <a:noFill/>
            <a:ln w="9525">
              <a:noFill/>
              <a:miter lim="800000"/>
              <a:headEnd/>
              <a:tailEnd/>
            </a:ln>
          </p:spPr>
        </p:pic>
        <p:cxnSp>
          <p:nvCxnSpPr>
            <p:cNvPr id="50" name="Straight Connector 49"/>
            <p:cNvCxnSpPr/>
            <p:nvPr/>
          </p:nvCxnSpPr>
          <p:spPr>
            <a:xfrm rot="10800000">
              <a:off x="7620000" y="3048000"/>
              <a:ext cx="838200" cy="762000"/>
            </a:xfrm>
            <a:prstGeom prst="line">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Text Box 27"/>
            <p:cNvSpPr txBox="1">
              <a:spLocks noChangeArrowheads="1"/>
            </p:cNvSpPr>
            <p:nvPr/>
          </p:nvSpPr>
          <p:spPr bwMode="auto">
            <a:xfrm>
              <a:off x="6026727" y="1887791"/>
              <a:ext cx="1776735" cy="349747"/>
            </a:xfrm>
            <a:prstGeom prst="rect">
              <a:avLst/>
            </a:prstGeom>
            <a:noFill/>
            <a:ln w="9525">
              <a:noFill/>
              <a:miter lim="800000"/>
              <a:headEnd/>
              <a:tailEnd/>
            </a:ln>
          </p:spPr>
          <p:txBody>
            <a:bodyPr wrap="square">
              <a:spAutoFit/>
            </a:bodyPr>
            <a:lstStyle/>
            <a:p>
              <a:pPr algn="ctr">
                <a:spcBef>
                  <a:spcPct val="50000"/>
                </a:spcBef>
              </a:pPr>
              <a:r>
                <a:rPr lang="en-US" sz="1400" b="1" dirty="0" smtClean="0">
                  <a:latin typeface="Calibri" pitchFamily="34" charset="0"/>
                </a:rPr>
                <a:t>Virtual volume</a:t>
              </a:r>
              <a:endParaRPr lang="en-US" sz="1400" b="1" dirty="0">
                <a:latin typeface="Calibri" pitchFamily="34" charset="0"/>
              </a:endParaRPr>
            </a:p>
          </p:txBody>
        </p:sp>
        <p:cxnSp>
          <p:nvCxnSpPr>
            <p:cNvPr id="53" name="Straight Connector 52"/>
            <p:cNvCxnSpPr/>
            <p:nvPr/>
          </p:nvCxnSpPr>
          <p:spPr>
            <a:xfrm rot="5400000" flipH="1" flipV="1">
              <a:off x="6591300" y="2247900"/>
              <a:ext cx="381000" cy="152400"/>
            </a:xfrm>
            <a:prstGeom prst="line">
              <a:avLst/>
            </a:prstGeom>
            <a:ln w="222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4" name="Group 95"/>
            <p:cNvGrpSpPr>
              <a:grpSpLocks/>
            </p:cNvGrpSpPr>
            <p:nvPr/>
          </p:nvGrpSpPr>
          <p:grpSpPr bwMode="auto">
            <a:xfrm>
              <a:off x="5334000" y="685800"/>
              <a:ext cx="1516063" cy="1143000"/>
              <a:chOff x="9296400" y="762000"/>
              <a:chExt cx="2133600" cy="1524000"/>
            </a:xfrm>
          </p:grpSpPr>
          <p:pic>
            <p:nvPicPr>
              <p:cNvPr id="35" name="Picture 88" descr="Physical Layer Bar.png"/>
              <p:cNvPicPr>
                <a:picLocks noChangeAspect="1"/>
              </p:cNvPicPr>
              <p:nvPr/>
            </p:nvPicPr>
            <p:blipFill>
              <a:blip r:embed="rId7" cstate="print"/>
              <a:srcRect/>
              <a:stretch>
                <a:fillRect/>
              </a:stretch>
            </p:blipFill>
            <p:spPr bwMode="auto">
              <a:xfrm>
                <a:off x="9296400" y="762000"/>
                <a:ext cx="2133600" cy="1524000"/>
              </a:xfrm>
              <a:prstGeom prst="rect">
                <a:avLst/>
              </a:prstGeom>
              <a:noFill/>
              <a:ln w="9525">
                <a:noFill/>
                <a:miter lim="800000"/>
                <a:headEnd/>
                <a:tailEnd/>
              </a:ln>
            </p:spPr>
          </p:pic>
          <p:grpSp>
            <p:nvGrpSpPr>
              <p:cNvPr id="36" name="Group 91"/>
              <p:cNvGrpSpPr>
                <a:grpSpLocks/>
              </p:cNvGrpSpPr>
              <p:nvPr/>
            </p:nvGrpSpPr>
            <p:grpSpPr bwMode="auto">
              <a:xfrm>
                <a:off x="9448800" y="990600"/>
                <a:ext cx="871656" cy="1121571"/>
                <a:chOff x="9982200" y="2514600"/>
                <a:chExt cx="871656" cy="1121571"/>
              </a:xfrm>
            </p:grpSpPr>
            <p:pic>
              <p:nvPicPr>
                <p:cNvPr id="43" name="Picture 90" descr="VM.png"/>
                <p:cNvPicPr>
                  <a:picLocks noChangeAspect="1"/>
                </p:cNvPicPr>
                <p:nvPr/>
              </p:nvPicPr>
              <p:blipFill>
                <a:blip r:embed="rId8" cstate="print"/>
                <a:srcRect/>
                <a:stretch>
                  <a:fillRect/>
                </a:stretch>
              </p:blipFill>
              <p:spPr bwMode="auto">
                <a:xfrm>
                  <a:off x="9982200" y="2514600"/>
                  <a:ext cx="871656" cy="1121571"/>
                </a:xfrm>
                <a:prstGeom prst="rect">
                  <a:avLst/>
                </a:prstGeom>
                <a:noFill/>
                <a:ln w="9525">
                  <a:noFill/>
                  <a:miter lim="800000"/>
                  <a:headEnd/>
                  <a:tailEnd/>
                </a:ln>
              </p:spPr>
            </p:pic>
            <p:pic>
              <p:nvPicPr>
                <p:cNvPr id="44" name="Picture 89" descr="AP_OS Single.png"/>
                <p:cNvPicPr>
                  <a:picLocks noChangeAspect="1"/>
                </p:cNvPicPr>
                <p:nvPr/>
              </p:nvPicPr>
              <p:blipFill>
                <a:blip r:embed="rId9" cstate="print"/>
                <a:srcRect/>
                <a:stretch>
                  <a:fillRect/>
                </a:stretch>
              </p:blipFill>
              <p:spPr bwMode="auto">
                <a:xfrm>
                  <a:off x="10185400" y="2590800"/>
                  <a:ext cx="475449" cy="768033"/>
                </a:xfrm>
                <a:prstGeom prst="rect">
                  <a:avLst/>
                </a:prstGeom>
                <a:noFill/>
                <a:ln w="9525">
                  <a:noFill/>
                  <a:miter lim="800000"/>
                  <a:headEnd/>
                  <a:tailEnd/>
                </a:ln>
              </p:spPr>
            </p:pic>
          </p:grpSp>
          <p:grpSp>
            <p:nvGrpSpPr>
              <p:cNvPr id="38" name="Group 92"/>
              <p:cNvGrpSpPr>
                <a:grpSpLocks/>
              </p:cNvGrpSpPr>
              <p:nvPr/>
            </p:nvGrpSpPr>
            <p:grpSpPr bwMode="auto">
              <a:xfrm>
                <a:off x="10405944" y="990600"/>
                <a:ext cx="871656" cy="1121571"/>
                <a:chOff x="9982200" y="2514600"/>
                <a:chExt cx="871656" cy="1121571"/>
              </a:xfrm>
            </p:grpSpPr>
            <p:pic>
              <p:nvPicPr>
                <p:cNvPr id="40" name="Picture 93" descr="VM.png"/>
                <p:cNvPicPr>
                  <a:picLocks noChangeAspect="1"/>
                </p:cNvPicPr>
                <p:nvPr/>
              </p:nvPicPr>
              <p:blipFill>
                <a:blip r:embed="rId8" cstate="print"/>
                <a:srcRect/>
                <a:stretch>
                  <a:fillRect/>
                </a:stretch>
              </p:blipFill>
              <p:spPr bwMode="auto">
                <a:xfrm>
                  <a:off x="9982200" y="2514600"/>
                  <a:ext cx="871656" cy="1121571"/>
                </a:xfrm>
                <a:prstGeom prst="rect">
                  <a:avLst/>
                </a:prstGeom>
                <a:noFill/>
                <a:ln w="9525">
                  <a:noFill/>
                  <a:miter lim="800000"/>
                  <a:headEnd/>
                  <a:tailEnd/>
                </a:ln>
              </p:spPr>
            </p:pic>
            <p:pic>
              <p:nvPicPr>
                <p:cNvPr id="42" name="Picture 94" descr="AP_OS Single.png"/>
                <p:cNvPicPr>
                  <a:picLocks noChangeAspect="1"/>
                </p:cNvPicPr>
                <p:nvPr/>
              </p:nvPicPr>
              <p:blipFill>
                <a:blip r:embed="rId9" cstate="print"/>
                <a:srcRect/>
                <a:stretch>
                  <a:fillRect/>
                </a:stretch>
              </p:blipFill>
              <p:spPr bwMode="auto">
                <a:xfrm>
                  <a:off x="10185400" y="2590800"/>
                  <a:ext cx="475449" cy="768033"/>
                </a:xfrm>
                <a:prstGeom prst="rect">
                  <a:avLst/>
                </a:prstGeom>
                <a:noFill/>
                <a:ln w="9525">
                  <a:noFill/>
                  <a:miter lim="800000"/>
                  <a:headEnd/>
                  <a:tailEnd/>
                </a:ln>
              </p:spPr>
            </p:pic>
          </p:grpSp>
        </p:grpSp>
        <p:grpSp>
          <p:nvGrpSpPr>
            <p:cNvPr id="45" name="Group 95"/>
            <p:cNvGrpSpPr>
              <a:grpSpLocks/>
            </p:cNvGrpSpPr>
            <p:nvPr/>
          </p:nvGrpSpPr>
          <p:grpSpPr bwMode="auto">
            <a:xfrm>
              <a:off x="7323137" y="685800"/>
              <a:ext cx="1516063" cy="1143000"/>
              <a:chOff x="9296400" y="762000"/>
              <a:chExt cx="2133600" cy="1524000"/>
            </a:xfrm>
          </p:grpSpPr>
          <p:pic>
            <p:nvPicPr>
              <p:cNvPr id="46" name="Picture 88" descr="Physical Layer Bar.png"/>
              <p:cNvPicPr>
                <a:picLocks noChangeAspect="1"/>
              </p:cNvPicPr>
              <p:nvPr/>
            </p:nvPicPr>
            <p:blipFill>
              <a:blip r:embed="rId7" cstate="print"/>
              <a:srcRect/>
              <a:stretch>
                <a:fillRect/>
              </a:stretch>
            </p:blipFill>
            <p:spPr bwMode="auto">
              <a:xfrm>
                <a:off x="9296400" y="762000"/>
                <a:ext cx="2133600" cy="1524000"/>
              </a:xfrm>
              <a:prstGeom prst="rect">
                <a:avLst/>
              </a:prstGeom>
              <a:noFill/>
              <a:ln w="9525">
                <a:noFill/>
                <a:miter lim="800000"/>
                <a:headEnd/>
                <a:tailEnd/>
              </a:ln>
            </p:spPr>
          </p:pic>
          <p:grpSp>
            <p:nvGrpSpPr>
              <p:cNvPr id="47" name="Group 91"/>
              <p:cNvGrpSpPr>
                <a:grpSpLocks/>
              </p:cNvGrpSpPr>
              <p:nvPr/>
            </p:nvGrpSpPr>
            <p:grpSpPr bwMode="auto">
              <a:xfrm>
                <a:off x="9448800" y="990600"/>
                <a:ext cx="871656" cy="1121571"/>
                <a:chOff x="9982200" y="2514600"/>
                <a:chExt cx="871656" cy="1121571"/>
              </a:xfrm>
            </p:grpSpPr>
            <p:pic>
              <p:nvPicPr>
                <p:cNvPr id="54" name="Picture 90" descr="VM.png"/>
                <p:cNvPicPr>
                  <a:picLocks noChangeAspect="1"/>
                </p:cNvPicPr>
                <p:nvPr/>
              </p:nvPicPr>
              <p:blipFill>
                <a:blip r:embed="rId8" cstate="print"/>
                <a:srcRect/>
                <a:stretch>
                  <a:fillRect/>
                </a:stretch>
              </p:blipFill>
              <p:spPr bwMode="auto">
                <a:xfrm>
                  <a:off x="9982200" y="2514600"/>
                  <a:ext cx="871656" cy="1121571"/>
                </a:xfrm>
                <a:prstGeom prst="rect">
                  <a:avLst/>
                </a:prstGeom>
                <a:noFill/>
                <a:ln w="9525">
                  <a:noFill/>
                  <a:miter lim="800000"/>
                  <a:headEnd/>
                  <a:tailEnd/>
                </a:ln>
              </p:spPr>
            </p:pic>
            <p:pic>
              <p:nvPicPr>
                <p:cNvPr id="55" name="Picture 89" descr="AP_OS Single.png"/>
                <p:cNvPicPr>
                  <a:picLocks noChangeAspect="1"/>
                </p:cNvPicPr>
                <p:nvPr/>
              </p:nvPicPr>
              <p:blipFill>
                <a:blip r:embed="rId9" cstate="print"/>
                <a:srcRect/>
                <a:stretch>
                  <a:fillRect/>
                </a:stretch>
              </p:blipFill>
              <p:spPr bwMode="auto">
                <a:xfrm>
                  <a:off x="10185400" y="2590800"/>
                  <a:ext cx="475449" cy="768033"/>
                </a:xfrm>
                <a:prstGeom prst="rect">
                  <a:avLst/>
                </a:prstGeom>
                <a:noFill/>
                <a:ln w="9525">
                  <a:noFill/>
                  <a:miter lim="800000"/>
                  <a:headEnd/>
                  <a:tailEnd/>
                </a:ln>
              </p:spPr>
            </p:pic>
          </p:grpSp>
          <p:grpSp>
            <p:nvGrpSpPr>
              <p:cNvPr id="48" name="Group 92"/>
              <p:cNvGrpSpPr>
                <a:grpSpLocks/>
              </p:cNvGrpSpPr>
              <p:nvPr/>
            </p:nvGrpSpPr>
            <p:grpSpPr bwMode="auto">
              <a:xfrm>
                <a:off x="10405944" y="990600"/>
                <a:ext cx="871656" cy="1121571"/>
                <a:chOff x="9982200" y="2514600"/>
                <a:chExt cx="871656" cy="1121571"/>
              </a:xfrm>
            </p:grpSpPr>
            <p:pic>
              <p:nvPicPr>
                <p:cNvPr id="49" name="Picture 93" descr="VM.png"/>
                <p:cNvPicPr>
                  <a:picLocks noChangeAspect="1"/>
                </p:cNvPicPr>
                <p:nvPr/>
              </p:nvPicPr>
              <p:blipFill>
                <a:blip r:embed="rId8" cstate="print"/>
                <a:srcRect/>
                <a:stretch>
                  <a:fillRect/>
                </a:stretch>
              </p:blipFill>
              <p:spPr bwMode="auto">
                <a:xfrm>
                  <a:off x="9982200" y="2514600"/>
                  <a:ext cx="871656" cy="1121571"/>
                </a:xfrm>
                <a:prstGeom prst="rect">
                  <a:avLst/>
                </a:prstGeom>
                <a:noFill/>
                <a:ln w="9525">
                  <a:noFill/>
                  <a:miter lim="800000"/>
                  <a:headEnd/>
                  <a:tailEnd/>
                </a:ln>
              </p:spPr>
            </p:pic>
            <p:pic>
              <p:nvPicPr>
                <p:cNvPr id="51" name="Picture 94" descr="AP_OS Single.png"/>
                <p:cNvPicPr>
                  <a:picLocks noChangeAspect="1"/>
                </p:cNvPicPr>
                <p:nvPr/>
              </p:nvPicPr>
              <p:blipFill>
                <a:blip r:embed="rId9" cstate="print"/>
                <a:srcRect/>
                <a:stretch>
                  <a:fillRect/>
                </a:stretch>
              </p:blipFill>
              <p:spPr bwMode="auto">
                <a:xfrm>
                  <a:off x="10185400" y="2590800"/>
                  <a:ext cx="475449" cy="768033"/>
                </a:xfrm>
                <a:prstGeom prst="rect">
                  <a:avLst/>
                </a:prstGeom>
                <a:noFill/>
                <a:ln w="9525">
                  <a:noFill/>
                  <a:miter lim="800000"/>
                  <a:headEnd/>
                  <a:tailEnd/>
                </a:ln>
              </p:spPr>
            </p:pic>
          </p:grpSp>
        </p:grpSp>
        <p:sp>
          <p:nvSpPr>
            <p:cNvPr id="63" name="TextBox 62"/>
            <p:cNvSpPr txBox="1"/>
            <p:nvPr/>
          </p:nvSpPr>
          <p:spPr>
            <a:xfrm>
              <a:off x="6707129" y="3242846"/>
              <a:ext cx="539635" cy="338554"/>
            </a:xfrm>
            <a:prstGeom prst="rect">
              <a:avLst/>
            </a:prstGeom>
            <a:noFill/>
          </p:spPr>
          <p:txBody>
            <a:bodyPr wrap="none" rtlCol="0">
              <a:spAutoFit/>
            </a:bodyPr>
            <a:lstStyle/>
            <a:p>
              <a:pPr algn="ctr"/>
              <a:r>
                <a:rPr lang="en-US" sz="1600" b="1" dirty="0" smtClean="0">
                  <a:latin typeface="Calibri" pitchFamily="34" charset="0"/>
                </a:rPr>
                <a:t>SAN</a:t>
              </a:r>
              <a:endParaRPr lang="en-US" sz="1600" b="1" dirty="0">
                <a:latin typeface="Calibri" pitchFamily="34" charset="0"/>
              </a:endParaRPr>
            </a:p>
          </p:txBody>
        </p:sp>
        <p:cxnSp>
          <p:nvCxnSpPr>
            <p:cNvPr id="64" name="Straight Connector 63"/>
            <p:cNvCxnSpPr/>
            <p:nvPr/>
          </p:nvCxnSpPr>
          <p:spPr>
            <a:xfrm rot="16200000" flipV="1">
              <a:off x="6934200" y="2209800"/>
              <a:ext cx="381000" cy="228600"/>
            </a:xfrm>
            <a:prstGeom prst="line">
              <a:avLst/>
            </a:prstGeom>
            <a:ln w="222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Physical to Virtual Volume Mapping</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17</a:t>
            </a:fld>
            <a:endParaRPr lang="en-US"/>
          </a:p>
        </p:txBody>
      </p:sp>
      <p:pic>
        <p:nvPicPr>
          <p:cNvPr id="144" name="Picture 61" descr="Picture1"/>
          <p:cNvPicPr>
            <a:picLocks noChangeAspect="1" noChangeArrowheads="1"/>
          </p:cNvPicPr>
          <p:nvPr/>
        </p:nvPicPr>
        <p:blipFill>
          <a:blip r:embed="rId3" cstate="print"/>
          <a:srcRect/>
          <a:stretch>
            <a:fillRect/>
          </a:stretch>
        </p:blipFill>
        <p:spPr bwMode="auto">
          <a:xfrm>
            <a:off x="1905000" y="1905000"/>
            <a:ext cx="5615976" cy="2951163"/>
          </a:xfrm>
          <a:prstGeom prst="rect">
            <a:avLst/>
          </a:prstGeom>
          <a:noFill/>
          <a:ln w="9525">
            <a:noFill/>
            <a:miter lim="800000"/>
            <a:headEnd/>
            <a:tailEnd/>
          </a:ln>
        </p:spPr>
      </p:pic>
      <p:pic>
        <p:nvPicPr>
          <p:cNvPr id="145" name="Picture 144" descr="Blade_thick.png"/>
          <p:cNvPicPr>
            <a:picLocks noChangeAspect="1"/>
          </p:cNvPicPr>
          <p:nvPr/>
        </p:nvPicPr>
        <p:blipFill>
          <a:blip r:embed="rId4" cstate="print">
            <a:lum bright="70000" contrast="-70000"/>
          </a:blip>
          <a:stretch>
            <a:fillRect/>
          </a:stretch>
        </p:blipFill>
        <p:spPr>
          <a:xfrm>
            <a:off x="2286000" y="3048000"/>
            <a:ext cx="4661267" cy="1447800"/>
          </a:xfrm>
          <a:prstGeom prst="rect">
            <a:avLst/>
          </a:prstGeom>
          <a:effectLst>
            <a:outerShdw blurRad="50800" dist="50800" dir="5400000" algn="ctr" rotWithShape="0">
              <a:srgbClr val="000000"/>
            </a:outerShdw>
          </a:effectLst>
        </p:spPr>
      </p:pic>
      <p:sp>
        <p:nvSpPr>
          <p:cNvPr id="147" name="Line 96"/>
          <p:cNvSpPr>
            <a:spLocks noChangeShapeType="1"/>
          </p:cNvSpPr>
          <p:nvPr/>
        </p:nvSpPr>
        <p:spPr bwMode="auto">
          <a:xfrm flipV="1">
            <a:off x="742950" y="3492500"/>
            <a:ext cx="1593850" cy="0"/>
          </a:xfrm>
          <a:prstGeom prst="line">
            <a:avLst/>
          </a:prstGeom>
          <a:noFill/>
          <a:ln w="12700">
            <a:solidFill>
              <a:schemeClr val="tx1"/>
            </a:solidFill>
            <a:round/>
            <a:headEnd/>
            <a:tailEnd/>
          </a:ln>
        </p:spPr>
        <p:txBody>
          <a:bodyPr/>
          <a:lstStyle/>
          <a:p>
            <a:endParaRPr lang="en-US"/>
          </a:p>
        </p:txBody>
      </p:sp>
      <p:sp>
        <p:nvSpPr>
          <p:cNvPr id="148" name="Line 53"/>
          <p:cNvSpPr>
            <a:spLocks noChangeShapeType="1"/>
          </p:cNvSpPr>
          <p:nvPr/>
        </p:nvSpPr>
        <p:spPr bwMode="auto">
          <a:xfrm flipV="1">
            <a:off x="8458200" y="3486150"/>
            <a:ext cx="0" cy="850900"/>
          </a:xfrm>
          <a:prstGeom prst="line">
            <a:avLst/>
          </a:prstGeom>
          <a:noFill/>
          <a:ln w="12700">
            <a:solidFill>
              <a:schemeClr val="tx1"/>
            </a:solidFill>
            <a:round/>
            <a:headEnd/>
            <a:tailEnd/>
          </a:ln>
        </p:spPr>
        <p:txBody>
          <a:bodyPr/>
          <a:lstStyle/>
          <a:p>
            <a:endParaRPr lang="en-US"/>
          </a:p>
        </p:txBody>
      </p:sp>
      <p:sp>
        <p:nvSpPr>
          <p:cNvPr id="149" name="Line 58"/>
          <p:cNvSpPr>
            <a:spLocks noChangeShapeType="1"/>
          </p:cNvSpPr>
          <p:nvPr/>
        </p:nvSpPr>
        <p:spPr bwMode="auto">
          <a:xfrm flipV="1">
            <a:off x="747713" y="3490913"/>
            <a:ext cx="0" cy="855662"/>
          </a:xfrm>
          <a:prstGeom prst="line">
            <a:avLst/>
          </a:prstGeom>
          <a:noFill/>
          <a:ln w="12700">
            <a:solidFill>
              <a:schemeClr val="tx1"/>
            </a:solidFill>
            <a:round/>
            <a:headEnd/>
            <a:tailEnd/>
          </a:ln>
        </p:spPr>
        <p:txBody>
          <a:bodyPr/>
          <a:lstStyle/>
          <a:p>
            <a:endParaRPr lang="en-US"/>
          </a:p>
        </p:txBody>
      </p:sp>
      <p:pic>
        <p:nvPicPr>
          <p:cNvPr id="150" name="Picture 12" descr="Storage Array_Tall.png"/>
          <p:cNvPicPr>
            <a:picLocks noChangeAspect="1"/>
          </p:cNvPicPr>
          <p:nvPr/>
        </p:nvPicPr>
        <p:blipFill>
          <a:blip r:embed="rId5" cstate="print"/>
          <a:srcRect/>
          <a:stretch>
            <a:fillRect/>
          </a:stretch>
        </p:blipFill>
        <p:spPr bwMode="auto">
          <a:xfrm>
            <a:off x="457200" y="4337050"/>
            <a:ext cx="679450" cy="1447800"/>
          </a:xfrm>
          <a:prstGeom prst="rect">
            <a:avLst/>
          </a:prstGeom>
          <a:noFill/>
          <a:ln w="9525">
            <a:noFill/>
            <a:miter lim="800000"/>
            <a:headEnd/>
            <a:tailEnd/>
          </a:ln>
        </p:spPr>
      </p:pic>
      <p:sp>
        <p:nvSpPr>
          <p:cNvPr id="151" name="Line 74"/>
          <p:cNvSpPr>
            <a:spLocks noChangeShapeType="1"/>
          </p:cNvSpPr>
          <p:nvPr/>
        </p:nvSpPr>
        <p:spPr bwMode="auto">
          <a:xfrm flipH="1">
            <a:off x="1981200" y="4267200"/>
            <a:ext cx="838200" cy="831850"/>
          </a:xfrm>
          <a:prstGeom prst="line">
            <a:avLst/>
          </a:prstGeom>
          <a:noFill/>
          <a:ln w="28575" cap="rnd">
            <a:solidFill>
              <a:schemeClr val="tx1"/>
            </a:solidFill>
            <a:prstDash val="sysDot"/>
            <a:round/>
            <a:headEnd/>
            <a:tailEnd/>
          </a:ln>
        </p:spPr>
        <p:txBody>
          <a:bodyPr/>
          <a:lstStyle/>
          <a:p>
            <a:endParaRPr lang="en-US"/>
          </a:p>
        </p:txBody>
      </p:sp>
      <p:sp>
        <p:nvSpPr>
          <p:cNvPr id="152" name="Line 75"/>
          <p:cNvSpPr>
            <a:spLocks noChangeShapeType="1"/>
          </p:cNvSpPr>
          <p:nvPr/>
        </p:nvSpPr>
        <p:spPr bwMode="auto">
          <a:xfrm flipH="1">
            <a:off x="2819400" y="4343400"/>
            <a:ext cx="609600" cy="755650"/>
          </a:xfrm>
          <a:prstGeom prst="line">
            <a:avLst/>
          </a:prstGeom>
          <a:noFill/>
          <a:ln w="28575" cap="rnd">
            <a:solidFill>
              <a:schemeClr val="tx1"/>
            </a:solidFill>
            <a:prstDash val="sysDot"/>
            <a:round/>
            <a:headEnd/>
            <a:tailEnd/>
          </a:ln>
        </p:spPr>
        <p:txBody>
          <a:bodyPr/>
          <a:lstStyle/>
          <a:p>
            <a:endParaRPr lang="en-US"/>
          </a:p>
        </p:txBody>
      </p:sp>
      <p:sp>
        <p:nvSpPr>
          <p:cNvPr id="161" name="Line 76"/>
          <p:cNvSpPr>
            <a:spLocks noChangeShapeType="1"/>
          </p:cNvSpPr>
          <p:nvPr/>
        </p:nvSpPr>
        <p:spPr bwMode="auto">
          <a:xfrm flipH="1">
            <a:off x="3429000" y="4343400"/>
            <a:ext cx="304800" cy="755650"/>
          </a:xfrm>
          <a:prstGeom prst="line">
            <a:avLst/>
          </a:prstGeom>
          <a:noFill/>
          <a:ln w="28575" cap="rnd">
            <a:solidFill>
              <a:schemeClr val="tx1"/>
            </a:solidFill>
            <a:prstDash val="sysDot"/>
            <a:round/>
            <a:headEnd/>
            <a:tailEnd/>
          </a:ln>
        </p:spPr>
        <p:txBody>
          <a:bodyPr/>
          <a:lstStyle/>
          <a:p>
            <a:endParaRPr lang="en-US"/>
          </a:p>
        </p:txBody>
      </p:sp>
      <p:sp>
        <p:nvSpPr>
          <p:cNvPr id="162" name="Line 77"/>
          <p:cNvSpPr>
            <a:spLocks noChangeShapeType="1"/>
          </p:cNvSpPr>
          <p:nvPr/>
        </p:nvSpPr>
        <p:spPr bwMode="auto">
          <a:xfrm flipH="1">
            <a:off x="4267199" y="4343400"/>
            <a:ext cx="152400" cy="755650"/>
          </a:xfrm>
          <a:prstGeom prst="line">
            <a:avLst/>
          </a:prstGeom>
          <a:noFill/>
          <a:ln w="28575" cap="rnd">
            <a:solidFill>
              <a:schemeClr val="tx1"/>
            </a:solidFill>
            <a:prstDash val="sysDot"/>
            <a:round/>
            <a:headEnd/>
            <a:tailEnd/>
          </a:ln>
        </p:spPr>
        <p:txBody>
          <a:bodyPr/>
          <a:lstStyle/>
          <a:p>
            <a:endParaRPr lang="en-US"/>
          </a:p>
        </p:txBody>
      </p:sp>
      <p:sp>
        <p:nvSpPr>
          <p:cNvPr id="163" name="Line 78"/>
          <p:cNvSpPr>
            <a:spLocks noChangeShapeType="1"/>
          </p:cNvSpPr>
          <p:nvPr/>
        </p:nvSpPr>
        <p:spPr bwMode="auto">
          <a:xfrm>
            <a:off x="4752975" y="4327525"/>
            <a:ext cx="47625" cy="771525"/>
          </a:xfrm>
          <a:prstGeom prst="line">
            <a:avLst/>
          </a:prstGeom>
          <a:noFill/>
          <a:ln w="28575" cap="rnd">
            <a:solidFill>
              <a:schemeClr val="tx1"/>
            </a:solidFill>
            <a:prstDash val="sysDot"/>
            <a:round/>
            <a:headEnd/>
            <a:tailEnd/>
          </a:ln>
        </p:spPr>
        <p:txBody>
          <a:bodyPr/>
          <a:lstStyle/>
          <a:p>
            <a:endParaRPr lang="en-US"/>
          </a:p>
        </p:txBody>
      </p:sp>
      <p:sp>
        <p:nvSpPr>
          <p:cNvPr id="164" name="Line 79"/>
          <p:cNvSpPr>
            <a:spLocks noChangeShapeType="1"/>
          </p:cNvSpPr>
          <p:nvPr/>
        </p:nvSpPr>
        <p:spPr bwMode="auto">
          <a:xfrm>
            <a:off x="5365750" y="4333875"/>
            <a:ext cx="273050" cy="765175"/>
          </a:xfrm>
          <a:prstGeom prst="line">
            <a:avLst/>
          </a:prstGeom>
          <a:noFill/>
          <a:ln w="28575" cap="rnd">
            <a:solidFill>
              <a:schemeClr val="tx1"/>
            </a:solidFill>
            <a:prstDash val="sysDot"/>
            <a:round/>
            <a:headEnd/>
            <a:tailEnd/>
          </a:ln>
        </p:spPr>
        <p:txBody>
          <a:bodyPr/>
          <a:lstStyle/>
          <a:p>
            <a:endParaRPr lang="en-US"/>
          </a:p>
        </p:txBody>
      </p:sp>
      <p:sp>
        <p:nvSpPr>
          <p:cNvPr id="165" name="Line 80"/>
          <p:cNvSpPr>
            <a:spLocks noChangeShapeType="1"/>
          </p:cNvSpPr>
          <p:nvPr/>
        </p:nvSpPr>
        <p:spPr bwMode="auto">
          <a:xfrm>
            <a:off x="5753100" y="4346575"/>
            <a:ext cx="342900" cy="752475"/>
          </a:xfrm>
          <a:prstGeom prst="line">
            <a:avLst/>
          </a:prstGeom>
          <a:noFill/>
          <a:ln w="28575" cap="rnd">
            <a:solidFill>
              <a:schemeClr val="tx1"/>
            </a:solidFill>
            <a:prstDash val="sysDot"/>
            <a:round/>
            <a:headEnd/>
            <a:tailEnd/>
          </a:ln>
        </p:spPr>
        <p:txBody>
          <a:bodyPr/>
          <a:lstStyle/>
          <a:p>
            <a:endParaRPr lang="en-US"/>
          </a:p>
        </p:txBody>
      </p:sp>
      <p:sp>
        <p:nvSpPr>
          <p:cNvPr id="166" name="Line 81"/>
          <p:cNvSpPr>
            <a:spLocks noChangeShapeType="1"/>
          </p:cNvSpPr>
          <p:nvPr/>
        </p:nvSpPr>
        <p:spPr bwMode="auto">
          <a:xfrm>
            <a:off x="6386513" y="4362450"/>
            <a:ext cx="547687" cy="736600"/>
          </a:xfrm>
          <a:prstGeom prst="line">
            <a:avLst/>
          </a:prstGeom>
          <a:noFill/>
          <a:ln w="28575" cap="rnd">
            <a:solidFill>
              <a:schemeClr val="tx1"/>
            </a:solidFill>
            <a:prstDash val="sysDot"/>
            <a:round/>
            <a:headEnd/>
            <a:tailEnd/>
          </a:ln>
        </p:spPr>
        <p:txBody>
          <a:bodyPr/>
          <a:lstStyle/>
          <a:p>
            <a:endParaRPr lang="en-US"/>
          </a:p>
        </p:txBody>
      </p:sp>
      <p:sp>
        <p:nvSpPr>
          <p:cNvPr id="167" name="Line 82"/>
          <p:cNvSpPr>
            <a:spLocks noChangeShapeType="1"/>
          </p:cNvSpPr>
          <p:nvPr/>
        </p:nvSpPr>
        <p:spPr bwMode="auto">
          <a:xfrm flipH="1">
            <a:off x="2819399" y="3613150"/>
            <a:ext cx="247650" cy="501650"/>
          </a:xfrm>
          <a:prstGeom prst="line">
            <a:avLst/>
          </a:prstGeom>
          <a:noFill/>
          <a:ln w="28575" cap="rnd">
            <a:solidFill>
              <a:schemeClr val="tx1"/>
            </a:solidFill>
            <a:prstDash val="sysDot"/>
            <a:round/>
            <a:headEnd/>
            <a:tailEnd/>
          </a:ln>
        </p:spPr>
        <p:txBody>
          <a:bodyPr/>
          <a:lstStyle/>
          <a:p>
            <a:endParaRPr lang="en-US"/>
          </a:p>
        </p:txBody>
      </p:sp>
      <p:sp>
        <p:nvSpPr>
          <p:cNvPr id="168" name="Line 83"/>
          <p:cNvSpPr>
            <a:spLocks noChangeShapeType="1"/>
          </p:cNvSpPr>
          <p:nvPr/>
        </p:nvSpPr>
        <p:spPr bwMode="auto">
          <a:xfrm>
            <a:off x="3352800" y="3657600"/>
            <a:ext cx="69850" cy="393700"/>
          </a:xfrm>
          <a:prstGeom prst="line">
            <a:avLst/>
          </a:prstGeom>
          <a:noFill/>
          <a:ln w="28575" cap="rnd">
            <a:solidFill>
              <a:schemeClr val="tx1"/>
            </a:solidFill>
            <a:prstDash val="sysDot"/>
            <a:round/>
            <a:headEnd/>
            <a:tailEnd/>
          </a:ln>
        </p:spPr>
        <p:txBody>
          <a:bodyPr/>
          <a:lstStyle/>
          <a:p>
            <a:endParaRPr lang="en-US"/>
          </a:p>
        </p:txBody>
      </p:sp>
      <p:sp>
        <p:nvSpPr>
          <p:cNvPr id="171" name="Line 84"/>
          <p:cNvSpPr>
            <a:spLocks noChangeShapeType="1"/>
          </p:cNvSpPr>
          <p:nvPr/>
        </p:nvSpPr>
        <p:spPr bwMode="auto">
          <a:xfrm>
            <a:off x="3352800" y="3651250"/>
            <a:ext cx="457200" cy="463550"/>
          </a:xfrm>
          <a:prstGeom prst="line">
            <a:avLst/>
          </a:prstGeom>
          <a:noFill/>
          <a:ln w="28575" cap="rnd">
            <a:solidFill>
              <a:schemeClr val="tx1"/>
            </a:solidFill>
            <a:prstDash val="sysDot"/>
            <a:round/>
            <a:headEnd/>
            <a:tailEnd/>
          </a:ln>
        </p:spPr>
        <p:txBody>
          <a:bodyPr/>
          <a:lstStyle/>
          <a:p>
            <a:endParaRPr lang="en-US"/>
          </a:p>
        </p:txBody>
      </p:sp>
      <p:sp>
        <p:nvSpPr>
          <p:cNvPr id="173" name="Line 85"/>
          <p:cNvSpPr>
            <a:spLocks noChangeShapeType="1"/>
          </p:cNvSpPr>
          <p:nvPr/>
        </p:nvSpPr>
        <p:spPr bwMode="auto">
          <a:xfrm>
            <a:off x="3665538" y="3624263"/>
            <a:ext cx="754062" cy="490537"/>
          </a:xfrm>
          <a:prstGeom prst="line">
            <a:avLst/>
          </a:prstGeom>
          <a:noFill/>
          <a:ln w="28575" cap="rnd">
            <a:solidFill>
              <a:schemeClr val="tx1"/>
            </a:solidFill>
            <a:prstDash val="sysDot"/>
            <a:round/>
            <a:headEnd/>
            <a:tailEnd/>
          </a:ln>
        </p:spPr>
        <p:txBody>
          <a:bodyPr/>
          <a:lstStyle/>
          <a:p>
            <a:endParaRPr lang="en-US"/>
          </a:p>
        </p:txBody>
      </p:sp>
      <p:sp>
        <p:nvSpPr>
          <p:cNvPr id="174" name="Line 86"/>
          <p:cNvSpPr>
            <a:spLocks noChangeShapeType="1"/>
          </p:cNvSpPr>
          <p:nvPr/>
        </p:nvSpPr>
        <p:spPr bwMode="auto">
          <a:xfrm>
            <a:off x="5613400" y="3594100"/>
            <a:ext cx="787400" cy="520700"/>
          </a:xfrm>
          <a:prstGeom prst="line">
            <a:avLst/>
          </a:prstGeom>
          <a:noFill/>
          <a:ln w="28575" cap="rnd">
            <a:solidFill>
              <a:schemeClr val="tx1"/>
            </a:solidFill>
            <a:prstDash val="sysDot"/>
            <a:round/>
            <a:headEnd/>
            <a:tailEnd/>
          </a:ln>
        </p:spPr>
        <p:txBody>
          <a:bodyPr/>
          <a:lstStyle/>
          <a:p>
            <a:endParaRPr lang="en-US"/>
          </a:p>
        </p:txBody>
      </p:sp>
      <p:sp>
        <p:nvSpPr>
          <p:cNvPr id="175" name="Line 87"/>
          <p:cNvSpPr>
            <a:spLocks noChangeShapeType="1"/>
          </p:cNvSpPr>
          <p:nvPr/>
        </p:nvSpPr>
        <p:spPr bwMode="auto">
          <a:xfrm>
            <a:off x="5340350" y="3657600"/>
            <a:ext cx="450850" cy="457200"/>
          </a:xfrm>
          <a:prstGeom prst="line">
            <a:avLst/>
          </a:prstGeom>
          <a:noFill/>
          <a:ln w="28575" cap="rnd">
            <a:solidFill>
              <a:schemeClr val="tx1"/>
            </a:solidFill>
            <a:prstDash val="sysDot"/>
            <a:round/>
            <a:headEnd/>
            <a:tailEnd/>
          </a:ln>
        </p:spPr>
        <p:txBody>
          <a:bodyPr/>
          <a:lstStyle/>
          <a:p>
            <a:endParaRPr lang="en-US"/>
          </a:p>
        </p:txBody>
      </p:sp>
      <p:sp>
        <p:nvSpPr>
          <p:cNvPr id="176" name="Line 88"/>
          <p:cNvSpPr>
            <a:spLocks noChangeShapeType="1"/>
          </p:cNvSpPr>
          <p:nvPr/>
        </p:nvSpPr>
        <p:spPr bwMode="auto">
          <a:xfrm flipH="1">
            <a:off x="4800600" y="3606800"/>
            <a:ext cx="247650" cy="431800"/>
          </a:xfrm>
          <a:prstGeom prst="line">
            <a:avLst/>
          </a:prstGeom>
          <a:noFill/>
          <a:ln w="28575" cap="rnd">
            <a:solidFill>
              <a:schemeClr val="tx1"/>
            </a:solidFill>
            <a:prstDash val="sysDot"/>
            <a:round/>
            <a:headEnd/>
            <a:tailEnd/>
          </a:ln>
        </p:spPr>
        <p:txBody>
          <a:bodyPr/>
          <a:lstStyle/>
          <a:p>
            <a:endParaRPr lang="en-US"/>
          </a:p>
        </p:txBody>
      </p:sp>
      <p:sp>
        <p:nvSpPr>
          <p:cNvPr id="177" name="Line 89"/>
          <p:cNvSpPr>
            <a:spLocks noChangeShapeType="1"/>
          </p:cNvSpPr>
          <p:nvPr/>
        </p:nvSpPr>
        <p:spPr bwMode="auto">
          <a:xfrm>
            <a:off x="5334000" y="3651250"/>
            <a:ext cx="76200" cy="463550"/>
          </a:xfrm>
          <a:prstGeom prst="line">
            <a:avLst/>
          </a:prstGeom>
          <a:noFill/>
          <a:ln w="28575" cap="rnd">
            <a:solidFill>
              <a:schemeClr val="tx1"/>
            </a:solidFill>
            <a:prstDash val="sysDot"/>
            <a:round/>
            <a:headEnd/>
            <a:tailEnd/>
          </a:ln>
        </p:spPr>
        <p:txBody>
          <a:bodyPr/>
          <a:lstStyle/>
          <a:p>
            <a:endParaRPr lang="en-US"/>
          </a:p>
        </p:txBody>
      </p:sp>
      <p:sp>
        <p:nvSpPr>
          <p:cNvPr id="182" name="Rectangle 94"/>
          <p:cNvSpPr>
            <a:spLocks noChangeArrowheads="1"/>
          </p:cNvSpPr>
          <p:nvPr/>
        </p:nvSpPr>
        <p:spPr bwMode="auto">
          <a:xfrm>
            <a:off x="2298700" y="3422650"/>
            <a:ext cx="152400" cy="152400"/>
          </a:xfrm>
          <a:prstGeom prst="rect">
            <a:avLst/>
          </a:prstGeom>
          <a:solidFill>
            <a:schemeClr val="folHlink"/>
          </a:solidFill>
          <a:ln w="9525">
            <a:noFill/>
            <a:miter lim="800000"/>
            <a:headEnd/>
            <a:tailEnd/>
          </a:ln>
        </p:spPr>
        <p:txBody>
          <a:bodyPr wrap="none" anchor="ctr"/>
          <a:lstStyle/>
          <a:p>
            <a:endParaRPr lang="en-US"/>
          </a:p>
        </p:txBody>
      </p:sp>
      <p:sp>
        <p:nvSpPr>
          <p:cNvPr id="183" name="Rectangle 95"/>
          <p:cNvSpPr>
            <a:spLocks noChangeArrowheads="1"/>
          </p:cNvSpPr>
          <p:nvPr/>
        </p:nvSpPr>
        <p:spPr bwMode="auto">
          <a:xfrm>
            <a:off x="6553200" y="3429000"/>
            <a:ext cx="152400" cy="152400"/>
          </a:xfrm>
          <a:prstGeom prst="rect">
            <a:avLst/>
          </a:prstGeom>
          <a:solidFill>
            <a:schemeClr val="folHlink"/>
          </a:solidFill>
          <a:ln w="9525">
            <a:noFill/>
            <a:miter lim="800000"/>
            <a:headEnd/>
            <a:tailEnd/>
          </a:ln>
        </p:spPr>
        <p:txBody>
          <a:bodyPr wrap="none" anchor="ctr"/>
          <a:lstStyle/>
          <a:p>
            <a:endParaRPr lang="en-US"/>
          </a:p>
        </p:txBody>
      </p:sp>
      <p:sp>
        <p:nvSpPr>
          <p:cNvPr id="184" name="Line 96"/>
          <p:cNvSpPr>
            <a:spLocks noChangeShapeType="1"/>
          </p:cNvSpPr>
          <p:nvPr/>
        </p:nvSpPr>
        <p:spPr bwMode="auto">
          <a:xfrm flipV="1">
            <a:off x="6705600" y="3482975"/>
            <a:ext cx="1755775" cy="0"/>
          </a:xfrm>
          <a:prstGeom prst="line">
            <a:avLst/>
          </a:prstGeom>
          <a:noFill/>
          <a:ln w="12700">
            <a:solidFill>
              <a:schemeClr val="tx1"/>
            </a:solidFill>
            <a:round/>
            <a:headEnd/>
            <a:tailEnd/>
          </a:ln>
        </p:spPr>
        <p:txBody>
          <a:bodyPr/>
          <a:lstStyle/>
          <a:p>
            <a:endParaRPr lang="en-US"/>
          </a:p>
        </p:txBody>
      </p:sp>
      <p:sp>
        <p:nvSpPr>
          <p:cNvPr id="186" name="Line 101"/>
          <p:cNvSpPr>
            <a:spLocks noChangeShapeType="1"/>
          </p:cNvSpPr>
          <p:nvPr/>
        </p:nvSpPr>
        <p:spPr bwMode="auto">
          <a:xfrm flipV="1">
            <a:off x="2387600" y="5410200"/>
            <a:ext cx="0" cy="450850"/>
          </a:xfrm>
          <a:prstGeom prst="line">
            <a:avLst/>
          </a:prstGeom>
          <a:noFill/>
          <a:ln w="12700">
            <a:solidFill>
              <a:schemeClr val="tx1"/>
            </a:solidFill>
            <a:round/>
            <a:headEnd/>
            <a:tailEnd/>
          </a:ln>
        </p:spPr>
        <p:txBody>
          <a:bodyPr/>
          <a:lstStyle/>
          <a:p>
            <a:endParaRPr lang="en-US"/>
          </a:p>
        </p:txBody>
      </p:sp>
      <p:sp>
        <p:nvSpPr>
          <p:cNvPr id="187" name="Line 102"/>
          <p:cNvSpPr>
            <a:spLocks noChangeShapeType="1"/>
          </p:cNvSpPr>
          <p:nvPr/>
        </p:nvSpPr>
        <p:spPr bwMode="auto">
          <a:xfrm flipV="1">
            <a:off x="3841750" y="5410200"/>
            <a:ext cx="0" cy="444500"/>
          </a:xfrm>
          <a:prstGeom prst="line">
            <a:avLst/>
          </a:prstGeom>
          <a:noFill/>
          <a:ln w="12700">
            <a:solidFill>
              <a:schemeClr val="tx1"/>
            </a:solidFill>
            <a:round/>
            <a:headEnd/>
            <a:tailEnd/>
          </a:ln>
        </p:spPr>
        <p:txBody>
          <a:bodyPr/>
          <a:lstStyle/>
          <a:p>
            <a:endParaRPr lang="en-US"/>
          </a:p>
        </p:txBody>
      </p:sp>
      <p:sp>
        <p:nvSpPr>
          <p:cNvPr id="188" name="Line 103"/>
          <p:cNvSpPr>
            <a:spLocks noChangeShapeType="1"/>
          </p:cNvSpPr>
          <p:nvPr/>
        </p:nvSpPr>
        <p:spPr bwMode="auto">
          <a:xfrm flipV="1">
            <a:off x="2381250" y="5856288"/>
            <a:ext cx="1466850" cy="0"/>
          </a:xfrm>
          <a:prstGeom prst="line">
            <a:avLst/>
          </a:prstGeom>
          <a:noFill/>
          <a:ln w="12700">
            <a:solidFill>
              <a:schemeClr val="tx1"/>
            </a:solidFill>
            <a:round/>
            <a:headEnd/>
            <a:tailEnd/>
          </a:ln>
        </p:spPr>
        <p:txBody>
          <a:bodyPr/>
          <a:lstStyle/>
          <a:p>
            <a:endParaRPr lang="en-US"/>
          </a:p>
        </p:txBody>
      </p:sp>
      <p:sp>
        <p:nvSpPr>
          <p:cNvPr id="189" name="Line 104"/>
          <p:cNvSpPr>
            <a:spLocks noChangeShapeType="1"/>
          </p:cNvSpPr>
          <p:nvPr/>
        </p:nvSpPr>
        <p:spPr bwMode="auto">
          <a:xfrm flipV="1">
            <a:off x="762000" y="6084888"/>
            <a:ext cx="2381250" cy="0"/>
          </a:xfrm>
          <a:prstGeom prst="line">
            <a:avLst/>
          </a:prstGeom>
          <a:noFill/>
          <a:ln w="12700">
            <a:solidFill>
              <a:schemeClr val="tx1"/>
            </a:solidFill>
            <a:round/>
            <a:headEnd/>
            <a:tailEnd/>
          </a:ln>
        </p:spPr>
        <p:txBody>
          <a:bodyPr/>
          <a:lstStyle/>
          <a:p>
            <a:endParaRPr lang="en-US"/>
          </a:p>
        </p:txBody>
      </p:sp>
      <p:sp>
        <p:nvSpPr>
          <p:cNvPr id="190" name="Line 105"/>
          <p:cNvSpPr>
            <a:spLocks noChangeShapeType="1"/>
          </p:cNvSpPr>
          <p:nvPr/>
        </p:nvSpPr>
        <p:spPr bwMode="auto">
          <a:xfrm flipV="1">
            <a:off x="3138488" y="5861050"/>
            <a:ext cx="0" cy="228600"/>
          </a:xfrm>
          <a:prstGeom prst="line">
            <a:avLst/>
          </a:prstGeom>
          <a:noFill/>
          <a:ln w="12700">
            <a:solidFill>
              <a:schemeClr val="tx1"/>
            </a:solidFill>
            <a:round/>
            <a:headEnd/>
            <a:tailEnd/>
          </a:ln>
        </p:spPr>
        <p:txBody>
          <a:bodyPr/>
          <a:lstStyle/>
          <a:p>
            <a:endParaRPr lang="en-US"/>
          </a:p>
        </p:txBody>
      </p:sp>
      <p:sp>
        <p:nvSpPr>
          <p:cNvPr id="191" name="Line 106"/>
          <p:cNvSpPr>
            <a:spLocks noChangeShapeType="1"/>
          </p:cNvSpPr>
          <p:nvPr/>
        </p:nvSpPr>
        <p:spPr bwMode="auto">
          <a:xfrm flipV="1">
            <a:off x="766763" y="5784850"/>
            <a:ext cx="0" cy="304800"/>
          </a:xfrm>
          <a:prstGeom prst="line">
            <a:avLst/>
          </a:prstGeom>
          <a:noFill/>
          <a:ln w="12700">
            <a:solidFill>
              <a:schemeClr val="tx1"/>
            </a:solidFill>
            <a:round/>
            <a:headEnd/>
            <a:tailEnd/>
          </a:ln>
        </p:spPr>
        <p:txBody>
          <a:bodyPr/>
          <a:lstStyle/>
          <a:p>
            <a:endParaRPr lang="en-US"/>
          </a:p>
        </p:txBody>
      </p:sp>
      <p:sp>
        <p:nvSpPr>
          <p:cNvPr id="192" name="Line 101"/>
          <p:cNvSpPr>
            <a:spLocks noChangeShapeType="1"/>
          </p:cNvSpPr>
          <p:nvPr/>
        </p:nvSpPr>
        <p:spPr bwMode="auto">
          <a:xfrm flipV="1">
            <a:off x="5168900" y="5410200"/>
            <a:ext cx="0" cy="457200"/>
          </a:xfrm>
          <a:prstGeom prst="line">
            <a:avLst/>
          </a:prstGeom>
          <a:noFill/>
          <a:ln w="12700">
            <a:solidFill>
              <a:schemeClr val="tx1"/>
            </a:solidFill>
            <a:round/>
            <a:headEnd/>
            <a:tailEnd/>
          </a:ln>
        </p:spPr>
        <p:txBody>
          <a:bodyPr/>
          <a:lstStyle/>
          <a:p>
            <a:endParaRPr lang="en-US"/>
          </a:p>
        </p:txBody>
      </p:sp>
      <p:sp>
        <p:nvSpPr>
          <p:cNvPr id="193" name="Line 102"/>
          <p:cNvSpPr>
            <a:spLocks noChangeShapeType="1"/>
          </p:cNvSpPr>
          <p:nvPr/>
        </p:nvSpPr>
        <p:spPr bwMode="auto">
          <a:xfrm flipV="1">
            <a:off x="6500813" y="5410200"/>
            <a:ext cx="0" cy="450850"/>
          </a:xfrm>
          <a:prstGeom prst="line">
            <a:avLst/>
          </a:prstGeom>
          <a:noFill/>
          <a:ln w="12700">
            <a:solidFill>
              <a:schemeClr val="tx1"/>
            </a:solidFill>
            <a:round/>
            <a:headEnd/>
            <a:tailEnd/>
          </a:ln>
        </p:spPr>
        <p:txBody>
          <a:bodyPr/>
          <a:lstStyle/>
          <a:p>
            <a:endParaRPr lang="en-US"/>
          </a:p>
        </p:txBody>
      </p:sp>
      <p:sp>
        <p:nvSpPr>
          <p:cNvPr id="194" name="Line 104"/>
          <p:cNvSpPr>
            <a:spLocks noChangeShapeType="1"/>
          </p:cNvSpPr>
          <p:nvPr/>
        </p:nvSpPr>
        <p:spPr bwMode="auto">
          <a:xfrm flipV="1">
            <a:off x="5924550" y="6091238"/>
            <a:ext cx="2486025" cy="0"/>
          </a:xfrm>
          <a:prstGeom prst="line">
            <a:avLst/>
          </a:prstGeom>
          <a:noFill/>
          <a:ln w="12700">
            <a:solidFill>
              <a:schemeClr val="tx1"/>
            </a:solidFill>
            <a:round/>
            <a:headEnd/>
            <a:tailEnd/>
          </a:ln>
        </p:spPr>
        <p:txBody>
          <a:bodyPr/>
          <a:lstStyle/>
          <a:p>
            <a:endParaRPr lang="en-US"/>
          </a:p>
        </p:txBody>
      </p:sp>
      <p:sp>
        <p:nvSpPr>
          <p:cNvPr id="195" name="Line 105"/>
          <p:cNvSpPr>
            <a:spLocks noChangeShapeType="1"/>
          </p:cNvSpPr>
          <p:nvPr/>
        </p:nvSpPr>
        <p:spPr bwMode="auto">
          <a:xfrm flipV="1">
            <a:off x="5919788" y="5867400"/>
            <a:ext cx="0" cy="228600"/>
          </a:xfrm>
          <a:prstGeom prst="line">
            <a:avLst/>
          </a:prstGeom>
          <a:noFill/>
          <a:ln w="12700">
            <a:solidFill>
              <a:schemeClr val="tx1"/>
            </a:solidFill>
            <a:round/>
            <a:headEnd/>
            <a:tailEnd/>
          </a:ln>
        </p:spPr>
        <p:txBody>
          <a:bodyPr/>
          <a:lstStyle/>
          <a:p>
            <a:endParaRPr lang="en-US"/>
          </a:p>
        </p:txBody>
      </p:sp>
      <p:sp>
        <p:nvSpPr>
          <p:cNvPr id="196" name="Line 106"/>
          <p:cNvSpPr>
            <a:spLocks noChangeShapeType="1"/>
          </p:cNvSpPr>
          <p:nvPr/>
        </p:nvSpPr>
        <p:spPr bwMode="auto">
          <a:xfrm flipV="1">
            <a:off x="8410575" y="5756275"/>
            <a:ext cx="0" cy="338138"/>
          </a:xfrm>
          <a:prstGeom prst="line">
            <a:avLst/>
          </a:prstGeom>
          <a:noFill/>
          <a:ln w="12700">
            <a:solidFill>
              <a:schemeClr val="tx1"/>
            </a:solidFill>
            <a:round/>
            <a:headEnd/>
            <a:tailEnd/>
          </a:ln>
        </p:spPr>
        <p:txBody>
          <a:bodyPr/>
          <a:lstStyle/>
          <a:p>
            <a:endParaRPr lang="en-US"/>
          </a:p>
        </p:txBody>
      </p:sp>
      <p:pic>
        <p:nvPicPr>
          <p:cNvPr id="197" name="Picture 12" descr="Storage Array_Tall.png"/>
          <p:cNvPicPr>
            <a:picLocks noChangeAspect="1"/>
          </p:cNvPicPr>
          <p:nvPr/>
        </p:nvPicPr>
        <p:blipFill>
          <a:blip r:embed="rId5" cstate="print"/>
          <a:srcRect/>
          <a:stretch>
            <a:fillRect/>
          </a:stretch>
        </p:blipFill>
        <p:spPr bwMode="auto">
          <a:xfrm>
            <a:off x="8064500" y="4337050"/>
            <a:ext cx="679450" cy="1447800"/>
          </a:xfrm>
          <a:prstGeom prst="rect">
            <a:avLst/>
          </a:prstGeom>
          <a:noFill/>
          <a:ln w="9525">
            <a:noFill/>
            <a:miter lim="800000"/>
            <a:headEnd/>
            <a:tailEnd/>
          </a:ln>
        </p:spPr>
      </p:pic>
      <p:sp>
        <p:nvSpPr>
          <p:cNvPr id="202" name="Line 103"/>
          <p:cNvSpPr>
            <a:spLocks noChangeShapeType="1"/>
          </p:cNvSpPr>
          <p:nvPr/>
        </p:nvSpPr>
        <p:spPr bwMode="auto">
          <a:xfrm flipV="1">
            <a:off x="5162550" y="5861050"/>
            <a:ext cx="1347788" cy="0"/>
          </a:xfrm>
          <a:prstGeom prst="line">
            <a:avLst/>
          </a:prstGeom>
          <a:noFill/>
          <a:ln w="12700">
            <a:solidFill>
              <a:schemeClr val="tx1"/>
            </a:solidFill>
            <a:round/>
            <a:headEnd/>
            <a:tailEnd/>
          </a:ln>
        </p:spPr>
        <p:txBody>
          <a:bodyPr/>
          <a:lstStyle/>
          <a:p>
            <a:endParaRPr lang="en-US"/>
          </a:p>
        </p:txBody>
      </p:sp>
      <p:pic>
        <p:nvPicPr>
          <p:cNvPr id="210" name="Picture 112" descr="shadow"/>
          <p:cNvPicPr>
            <a:picLocks noChangeAspect="1" noChangeArrowheads="1"/>
          </p:cNvPicPr>
          <p:nvPr/>
        </p:nvPicPr>
        <p:blipFill>
          <a:blip r:embed="rId6" cstate="print"/>
          <a:srcRect/>
          <a:stretch>
            <a:fillRect/>
          </a:stretch>
        </p:blipFill>
        <p:spPr bwMode="auto">
          <a:xfrm>
            <a:off x="2868707" y="2133600"/>
            <a:ext cx="990600" cy="1152525"/>
          </a:xfrm>
          <a:prstGeom prst="rect">
            <a:avLst/>
          </a:prstGeom>
          <a:noFill/>
          <a:ln w="9525">
            <a:noFill/>
            <a:miter lim="800000"/>
            <a:headEnd/>
            <a:tailEnd/>
          </a:ln>
        </p:spPr>
      </p:pic>
      <p:sp>
        <p:nvSpPr>
          <p:cNvPr id="211" name="Text Box 28"/>
          <p:cNvSpPr txBox="1">
            <a:spLocks noChangeArrowheads="1"/>
          </p:cNvSpPr>
          <p:nvPr/>
        </p:nvSpPr>
        <p:spPr bwMode="auto">
          <a:xfrm>
            <a:off x="-152400" y="5715000"/>
            <a:ext cx="1295400" cy="461963"/>
          </a:xfrm>
          <a:prstGeom prst="rect">
            <a:avLst/>
          </a:prstGeom>
          <a:noFill/>
          <a:ln w="9525">
            <a:noFill/>
            <a:miter lim="800000"/>
            <a:headEnd/>
            <a:tailEnd/>
          </a:ln>
        </p:spPr>
        <p:txBody>
          <a:bodyPr>
            <a:spAutoFit/>
          </a:bodyPr>
          <a:lstStyle/>
          <a:p>
            <a:pPr algn="ctr">
              <a:spcBef>
                <a:spcPct val="50000"/>
              </a:spcBef>
            </a:pPr>
            <a:r>
              <a:rPr lang="en-US" sz="1200" b="1" dirty="0">
                <a:latin typeface="Calibri" pitchFamily="34" charset="0"/>
              </a:rPr>
              <a:t>Storage                              Array</a:t>
            </a:r>
          </a:p>
        </p:txBody>
      </p:sp>
      <p:sp>
        <p:nvSpPr>
          <p:cNvPr id="212" name="Text Box 28"/>
          <p:cNvSpPr txBox="1">
            <a:spLocks noChangeArrowheads="1"/>
          </p:cNvSpPr>
          <p:nvPr/>
        </p:nvSpPr>
        <p:spPr bwMode="auto">
          <a:xfrm>
            <a:off x="8077200" y="5715000"/>
            <a:ext cx="1295400" cy="461963"/>
          </a:xfrm>
          <a:prstGeom prst="rect">
            <a:avLst/>
          </a:prstGeom>
          <a:noFill/>
          <a:ln w="9525">
            <a:noFill/>
            <a:miter lim="800000"/>
            <a:headEnd/>
            <a:tailEnd/>
          </a:ln>
        </p:spPr>
        <p:txBody>
          <a:bodyPr>
            <a:spAutoFit/>
          </a:bodyPr>
          <a:lstStyle/>
          <a:p>
            <a:pPr algn="ctr">
              <a:spcBef>
                <a:spcPct val="50000"/>
              </a:spcBef>
            </a:pPr>
            <a:r>
              <a:rPr lang="en-US" sz="1200" b="1" dirty="0">
                <a:latin typeface="Calibri" pitchFamily="34" charset="0"/>
              </a:rPr>
              <a:t>Storage                              Array</a:t>
            </a:r>
          </a:p>
        </p:txBody>
      </p:sp>
      <p:sp>
        <p:nvSpPr>
          <p:cNvPr id="213" name="Text Box 28"/>
          <p:cNvSpPr txBox="1">
            <a:spLocks noChangeArrowheads="1"/>
          </p:cNvSpPr>
          <p:nvPr/>
        </p:nvSpPr>
        <p:spPr bwMode="auto">
          <a:xfrm>
            <a:off x="2738717" y="609600"/>
            <a:ext cx="1295400" cy="276225"/>
          </a:xfrm>
          <a:prstGeom prst="rect">
            <a:avLst/>
          </a:prstGeom>
          <a:noFill/>
          <a:ln w="9525">
            <a:noFill/>
            <a:miter lim="800000"/>
            <a:headEnd/>
            <a:tailEnd/>
          </a:ln>
        </p:spPr>
        <p:txBody>
          <a:bodyPr>
            <a:spAutoFit/>
          </a:bodyPr>
          <a:lstStyle/>
          <a:p>
            <a:pPr algn="ctr">
              <a:spcBef>
                <a:spcPct val="50000"/>
              </a:spcBef>
            </a:pPr>
            <a:r>
              <a:rPr lang="en-US" sz="1200" b="1" dirty="0">
                <a:latin typeface="Calibri" pitchFamily="34" charset="0"/>
              </a:rPr>
              <a:t>Compute</a:t>
            </a:r>
          </a:p>
        </p:txBody>
      </p:sp>
      <p:sp>
        <p:nvSpPr>
          <p:cNvPr id="214" name="Text Box 27"/>
          <p:cNvSpPr txBox="1">
            <a:spLocks noChangeArrowheads="1"/>
          </p:cNvSpPr>
          <p:nvPr/>
        </p:nvSpPr>
        <p:spPr bwMode="auto">
          <a:xfrm>
            <a:off x="7678270" y="2577913"/>
            <a:ext cx="1371600" cy="523875"/>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Virtualization Appliance</a:t>
            </a:r>
          </a:p>
        </p:txBody>
      </p:sp>
      <p:sp>
        <p:nvSpPr>
          <p:cNvPr id="146" name="Line 100"/>
          <p:cNvSpPr>
            <a:spLocks noChangeShapeType="1"/>
          </p:cNvSpPr>
          <p:nvPr/>
        </p:nvSpPr>
        <p:spPr bwMode="auto">
          <a:xfrm>
            <a:off x="3382963" y="1825531"/>
            <a:ext cx="0" cy="536669"/>
          </a:xfrm>
          <a:prstGeom prst="line">
            <a:avLst/>
          </a:prstGeom>
          <a:noFill/>
          <a:ln w="12700">
            <a:solidFill>
              <a:schemeClr val="tx1"/>
            </a:solidFill>
            <a:round/>
            <a:headEnd/>
            <a:tailEnd/>
          </a:ln>
        </p:spPr>
        <p:txBody>
          <a:bodyPr/>
          <a:lstStyle/>
          <a:p>
            <a:endParaRPr lang="en-US"/>
          </a:p>
        </p:txBody>
      </p:sp>
      <p:grpSp>
        <p:nvGrpSpPr>
          <p:cNvPr id="216" name="Group 95"/>
          <p:cNvGrpSpPr>
            <a:grpSpLocks/>
          </p:cNvGrpSpPr>
          <p:nvPr/>
        </p:nvGrpSpPr>
        <p:grpSpPr bwMode="auto">
          <a:xfrm>
            <a:off x="2743200" y="841281"/>
            <a:ext cx="1295400" cy="990600"/>
            <a:chOff x="9296400" y="762000"/>
            <a:chExt cx="2133600" cy="1524000"/>
          </a:xfrm>
        </p:grpSpPr>
        <p:pic>
          <p:nvPicPr>
            <p:cNvPr id="261" name="Picture 88" descr="Physical Layer Bar.png"/>
            <p:cNvPicPr>
              <a:picLocks noChangeAspect="1"/>
            </p:cNvPicPr>
            <p:nvPr/>
          </p:nvPicPr>
          <p:blipFill>
            <a:blip r:embed="rId7" cstate="print"/>
            <a:srcRect/>
            <a:stretch>
              <a:fillRect/>
            </a:stretch>
          </p:blipFill>
          <p:spPr bwMode="auto">
            <a:xfrm>
              <a:off x="9296400" y="762000"/>
              <a:ext cx="2133600" cy="1524000"/>
            </a:xfrm>
            <a:prstGeom prst="rect">
              <a:avLst/>
            </a:prstGeom>
            <a:noFill/>
            <a:ln w="9525">
              <a:noFill/>
              <a:miter lim="800000"/>
              <a:headEnd/>
              <a:tailEnd/>
            </a:ln>
          </p:spPr>
        </p:pic>
        <p:grpSp>
          <p:nvGrpSpPr>
            <p:cNvPr id="262" name="Group 91"/>
            <p:cNvGrpSpPr>
              <a:grpSpLocks/>
            </p:cNvGrpSpPr>
            <p:nvPr/>
          </p:nvGrpSpPr>
          <p:grpSpPr bwMode="auto">
            <a:xfrm>
              <a:off x="9448800" y="990600"/>
              <a:ext cx="871656" cy="1121571"/>
              <a:chOff x="9982200" y="2514600"/>
              <a:chExt cx="871656" cy="1121571"/>
            </a:xfrm>
          </p:grpSpPr>
          <p:pic>
            <p:nvPicPr>
              <p:cNvPr id="266" name="Picture 90" descr="VM.png"/>
              <p:cNvPicPr>
                <a:picLocks noChangeAspect="1"/>
              </p:cNvPicPr>
              <p:nvPr/>
            </p:nvPicPr>
            <p:blipFill>
              <a:blip r:embed="rId8" cstate="print"/>
              <a:srcRect/>
              <a:stretch>
                <a:fillRect/>
              </a:stretch>
            </p:blipFill>
            <p:spPr bwMode="auto">
              <a:xfrm>
                <a:off x="9982200" y="2514600"/>
                <a:ext cx="871656" cy="1121571"/>
              </a:xfrm>
              <a:prstGeom prst="rect">
                <a:avLst/>
              </a:prstGeom>
              <a:noFill/>
              <a:ln w="9525">
                <a:noFill/>
                <a:miter lim="800000"/>
                <a:headEnd/>
                <a:tailEnd/>
              </a:ln>
            </p:spPr>
          </p:pic>
          <p:pic>
            <p:nvPicPr>
              <p:cNvPr id="267" name="Picture 89" descr="AP_OS Single.png"/>
              <p:cNvPicPr>
                <a:picLocks noChangeAspect="1"/>
              </p:cNvPicPr>
              <p:nvPr/>
            </p:nvPicPr>
            <p:blipFill>
              <a:blip r:embed="rId9" cstate="print"/>
              <a:srcRect/>
              <a:stretch>
                <a:fillRect/>
              </a:stretch>
            </p:blipFill>
            <p:spPr bwMode="auto">
              <a:xfrm>
                <a:off x="10185400" y="2590800"/>
                <a:ext cx="475449" cy="768033"/>
              </a:xfrm>
              <a:prstGeom prst="rect">
                <a:avLst/>
              </a:prstGeom>
              <a:noFill/>
              <a:ln w="9525">
                <a:noFill/>
                <a:miter lim="800000"/>
                <a:headEnd/>
                <a:tailEnd/>
              </a:ln>
            </p:spPr>
          </p:pic>
        </p:grpSp>
        <p:grpSp>
          <p:nvGrpSpPr>
            <p:cNvPr id="263" name="Group 92"/>
            <p:cNvGrpSpPr>
              <a:grpSpLocks/>
            </p:cNvGrpSpPr>
            <p:nvPr/>
          </p:nvGrpSpPr>
          <p:grpSpPr bwMode="auto">
            <a:xfrm>
              <a:off x="10405944" y="990600"/>
              <a:ext cx="871656" cy="1121571"/>
              <a:chOff x="9982200" y="2514600"/>
              <a:chExt cx="871656" cy="1121571"/>
            </a:xfrm>
          </p:grpSpPr>
          <p:pic>
            <p:nvPicPr>
              <p:cNvPr id="264" name="Picture 93" descr="VM.png"/>
              <p:cNvPicPr>
                <a:picLocks noChangeAspect="1"/>
              </p:cNvPicPr>
              <p:nvPr/>
            </p:nvPicPr>
            <p:blipFill>
              <a:blip r:embed="rId8" cstate="print"/>
              <a:srcRect/>
              <a:stretch>
                <a:fillRect/>
              </a:stretch>
            </p:blipFill>
            <p:spPr bwMode="auto">
              <a:xfrm>
                <a:off x="9982200" y="2514600"/>
                <a:ext cx="871656" cy="1121571"/>
              </a:xfrm>
              <a:prstGeom prst="rect">
                <a:avLst/>
              </a:prstGeom>
              <a:noFill/>
              <a:ln w="9525">
                <a:noFill/>
                <a:miter lim="800000"/>
                <a:headEnd/>
                <a:tailEnd/>
              </a:ln>
            </p:spPr>
          </p:pic>
          <p:pic>
            <p:nvPicPr>
              <p:cNvPr id="265" name="Picture 94" descr="AP_OS Single.png"/>
              <p:cNvPicPr>
                <a:picLocks noChangeAspect="1"/>
              </p:cNvPicPr>
              <p:nvPr/>
            </p:nvPicPr>
            <p:blipFill>
              <a:blip r:embed="rId9" cstate="print"/>
              <a:srcRect/>
              <a:stretch>
                <a:fillRect/>
              </a:stretch>
            </p:blipFill>
            <p:spPr bwMode="auto">
              <a:xfrm>
                <a:off x="10185400" y="2590800"/>
                <a:ext cx="475449" cy="768033"/>
              </a:xfrm>
              <a:prstGeom prst="rect">
                <a:avLst/>
              </a:prstGeom>
              <a:noFill/>
              <a:ln w="9525">
                <a:noFill/>
                <a:miter lim="800000"/>
                <a:headEnd/>
                <a:tailEnd/>
              </a:ln>
            </p:spPr>
          </p:pic>
        </p:grpSp>
      </p:grpSp>
      <p:pic>
        <p:nvPicPr>
          <p:cNvPr id="247" name="Picture 21" descr="Green Storage.png"/>
          <p:cNvPicPr>
            <a:picLocks noChangeAspect="1"/>
          </p:cNvPicPr>
          <p:nvPr/>
        </p:nvPicPr>
        <p:blipFill>
          <a:blip r:embed="rId10" cstate="print"/>
          <a:srcRect/>
          <a:stretch>
            <a:fillRect/>
          </a:stretch>
        </p:blipFill>
        <p:spPr bwMode="auto">
          <a:xfrm>
            <a:off x="1943100" y="5092701"/>
            <a:ext cx="952500" cy="341313"/>
          </a:xfrm>
          <a:prstGeom prst="rect">
            <a:avLst/>
          </a:prstGeom>
          <a:noFill/>
          <a:ln w="9525">
            <a:noFill/>
            <a:miter lim="800000"/>
            <a:headEnd/>
            <a:tailEnd/>
          </a:ln>
        </p:spPr>
      </p:pic>
      <p:grpSp>
        <p:nvGrpSpPr>
          <p:cNvPr id="248" name="Group 97"/>
          <p:cNvGrpSpPr>
            <a:grpSpLocks/>
          </p:cNvGrpSpPr>
          <p:nvPr/>
        </p:nvGrpSpPr>
        <p:grpSpPr bwMode="auto">
          <a:xfrm>
            <a:off x="1943100" y="5043488"/>
            <a:ext cx="952500" cy="153988"/>
            <a:chOff x="574" y="1098"/>
            <a:chExt cx="802" cy="325"/>
          </a:xfrm>
        </p:grpSpPr>
        <p:pic>
          <p:nvPicPr>
            <p:cNvPr id="249" name="Picture 6" descr="Orange Volume.png"/>
            <p:cNvPicPr>
              <a:picLocks noChangeAspect="1"/>
            </p:cNvPicPr>
            <p:nvPr/>
          </p:nvPicPr>
          <p:blipFill>
            <a:blip r:embed="rId11" cstate="print"/>
            <a:srcRect/>
            <a:stretch>
              <a:fillRect/>
            </a:stretch>
          </p:blipFill>
          <p:spPr bwMode="auto">
            <a:xfrm>
              <a:off x="576" y="1104"/>
              <a:ext cx="800" cy="319"/>
            </a:xfrm>
            <a:prstGeom prst="rect">
              <a:avLst/>
            </a:prstGeom>
            <a:noFill/>
            <a:ln w="9525">
              <a:noFill/>
              <a:miter lim="800000"/>
              <a:headEnd/>
              <a:tailEnd/>
            </a:ln>
          </p:spPr>
        </p:pic>
        <p:pic>
          <p:nvPicPr>
            <p:cNvPr id="250" name="Picture 6" descr="Orange Volume.png"/>
            <p:cNvPicPr>
              <a:picLocks noChangeAspect="1"/>
            </p:cNvPicPr>
            <p:nvPr/>
          </p:nvPicPr>
          <p:blipFill>
            <a:blip r:embed="rId11" cstate="print"/>
            <a:srcRect/>
            <a:stretch>
              <a:fillRect/>
            </a:stretch>
          </p:blipFill>
          <p:spPr bwMode="auto">
            <a:xfrm>
              <a:off x="576" y="1102"/>
              <a:ext cx="800" cy="319"/>
            </a:xfrm>
            <a:prstGeom prst="rect">
              <a:avLst/>
            </a:prstGeom>
            <a:noFill/>
            <a:ln w="9525">
              <a:noFill/>
              <a:miter lim="800000"/>
              <a:headEnd/>
              <a:tailEnd/>
            </a:ln>
          </p:spPr>
        </p:pic>
        <p:pic>
          <p:nvPicPr>
            <p:cNvPr id="251" name="Picture 6" descr="Orange Volume.png"/>
            <p:cNvPicPr>
              <a:picLocks noChangeAspect="1"/>
            </p:cNvPicPr>
            <p:nvPr/>
          </p:nvPicPr>
          <p:blipFill>
            <a:blip r:embed="rId11" cstate="print"/>
            <a:srcRect/>
            <a:stretch>
              <a:fillRect/>
            </a:stretch>
          </p:blipFill>
          <p:spPr bwMode="auto">
            <a:xfrm>
              <a:off x="574" y="1102"/>
              <a:ext cx="800" cy="319"/>
            </a:xfrm>
            <a:prstGeom prst="rect">
              <a:avLst/>
            </a:prstGeom>
            <a:noFill/>
            <a:ln w="9525">
              <a:noFill/>
              <a:miter lim="800000"/>
              <a:headEnd/>
              <a:tailEnd/>
            </a:ln>
          </p:spPr>
        </p:pic>
        <p:pic>
          <p:nvPicPr>
            <p:cNvPr id="252" name="Picture 6" descr="Orange Volume.png"/>
            <p:cNvPicPr>
              <a:picLocks noChangeAspect="1"/>
            </p:cNvPicPr>
            <p:nvPr/>
          </p:nvPicPr>
          <p:blipFill>
            <a:blip r:embed="rId11" cstate="print"/>
            <a:srcRect/>
            <a:stretch>
              <a:fillRect/>
            </a:stretch>
          </p:blipFill>
          <p:spPr bwMode="auto">
            <a:xfrm>
              <a:off x="576" y="1098"/>
              <a:ext cx="800" cy="319"/>
            </a:xfrm>
            <a:prstGeom prst="rect">
              <a:avLst/>
            </a:prstGeom>
            <a:noFill/>
            <a:ln w="9525">
              <a:noFill/>
              <a:miter lim="800000"/>
              <a:headEnd/>
              <a:tailEnd/>
            </a:ln>
          </p:spPr>
        </p:pic>
      </p:grpSp>
      <p:sp>
        <p:nvSpPr>
          <p:cNvPr id="220" name="Rectangle 81"/>
          <p:cNvSpPr>
            <a:spLocks noChangeArrowheads="1"/>
          </p:cNvSpPr>
          <p:nvPr/>
        </p:nvSpPr>
        <p:spPr bwMode="auto">
          <a:xfrm>
            <a:off x="1863725" y="5210175"/>
            <a:ext cx="1034257" cy="246221"/>
          </a:xfrm>
          <a:prstGeom prst="rect">
            <a:avLst/>
          </a:prstGeom>
          <a:noFill/>
          <a:ln w="9525">
            <a:noFill/>
            <a:miter lim="800000"/>
            <a:headEnd/>
            <a:tailEnd/>
          </a:ln>
        </p:spPr>
        <p:txBody>
          <a:bodyPr wrap="none">
            <a:spAutoFit/>
          </a:bodyPr>
          <a:lstStyle/>
          <a:p>
            <a:pPr>
              <a:spcBef>
                <a:spcPct val="50000"/>
              </a:spcBef>
            </a:pPr>
            <a:r>
              <a:rPr lang="en-US" sz="1000" b="1">
                <a:latin typeface="Calibri" pitchFamily="34" charset="0"/>
              </a:rPr>
              <a:t>Storage Volume</a:t>
            </a:r>
          </a:p>
        </p:txBody>
      </p:sp>
      <p:grpSp>
        <p:nvGrpSpPr>
          <p:cNvPr id="221" name="Group 104"/>
          <p:cNvGrpSpPr>
            <a:grpSpLocks/>
          </p:cNvGrpSpPr>
          <p:nvPr/>
        </p:nvGrpSpPr>
        <p:grpSpPr bwMode="auto">
          <a:xfrm>
            <a:off x="3390900" y="5062538"/>
            <a:ext cx="952500" cy="390525"/>
            <a:chOff x="1224" y="3177"/>
            <a:chExt cx="600" cy="246"/>
          </a:xfrm>
        </p:grpSpPr>
        <p:pic>
          <p:nvPicPr>
            <p:cNvPr id="241" name="Picture 21" descr="Green Storage.png"/>
            <p:cNvPicPr>
              <a:picLocks noChangeAspect="1"/>
            </p:cNvPicPr>
            <p:nvPr/>
          </p:nvPicPr>
          <p:blipFill>
            <a:blip r:embed="rId10" cstate="print"/>
            <a:srcRect/>
            <a:stretch>
              <a:fillRect/>
            </a:stretch>
          </p:blipFill>
          <p:spPr bwMode="auto">
            <a:xfrm>
              <a:off x="1224" y="3208"/>
              <a:ext cx="600" cy="215"/>
            </a:xfrm>
            <a:prstGeom prst="rect">
              <a:avLst/>
            </a:prstGeom>
            <a:noFill/>
            <a:ln w="9525">
              <a:noFill/>
              <a:miter lim="800000"/>
              <a:headEnd/>
              <a:tailEnd/>
            </a:ln>
          </p:spPr>
        </p:pic>
        <p:grpSp>
          <p:nvGrpSpPr>
            <p:cNvPr id="242" name="Group 106"/>
            <p:cNvGrpSpPr>
              <a:grpSpLocks/>
            </p:cNvGrpSpPr>
            <p:nvPr/>
          </p:nvGrpSpPr>
          <p:grpSpPr bwMode="auto">
            <a:xfrm>
              <a:off x="1224" y="3177"/>
              <a:ext cx="600" cy="97"/>
              <a:chOff x="574" y="1098"/>
              <a:chExt cx="802" cy="325"/>
            </a:xfrm>
          </p:grpSpPr>
          <p:pic>
            <p:nvPicPr>
              <p:cNvPr id="243" name="Picture 6" descr="Orange Volume.png"/>
              <p:cNvPicPr>
                <a:picLocks noChangeAspect="1"/>
              </p:cNvPicPr>
              <p:nvPr/>
            </p:nvPicPr>
            <p:blipFill>
              <a:blip r:embed="rId11" cstate="print"/>
              <a:srcRect/>
              <a:stretch>
                <a:fillRect/>
              </a:stretch>
            </p:blipFill>
            <p:spPr bwMode="auto">
              <a:xfrm>
                <a:off x="576" y="1104"/>
                <a:ext cx="800" cy="319"/>
              </a:xfrm>
              <a:prstGeom prst="rect">
                <a:avLst/>
              </a:prstGeom>
              <a:noFill/>
              <a:ln w="9525">
                <a:noFill/>
                <a:miter lim="800000"/>
                <a:headEnd/>
                <a:tailEnd/>
              </a:ln>
            </p:spPr>
          </p:pic>
          <p:pic>
            <p:nvPicPr>
              <p:cNvPr id="244" name="Picture 6" descr="Orange Volume.png"/>
              <p:cNvPicPr>
                <a:picLocks noChangeAspect="1"/>
              </p:cNvPicPr>
              <p:nvPr/>
            </p:nvPicPr>
            <p:blipFill>
              <a:blip r:embed="rId11" cstate="print"/>
              <a:srcRect/>
              <a:stretch>
                <a:fillRect/>
              </a:stretch>
            </p:blipFill>
            <p:spPr bwMode="auto">
              <a:xfrm>
                <a:off x="576" y="1102"/>
                <a:ext cx="800" cy="319"/>
              </a:xfrm>
              <a:prstGeom prst="rect">
                <a:avLst/>
              </a:prstGeom>
              <a:noFill/>
              <a:ln w="9525">
                <a:noFill/>
                <a:miter lim="800000"/>
                <a:headEnd/>
                <a:tailEnd/>
              </a:ln>
            </p:spPr>
          </p:pic>
          <p:pic>
            <p:nvPicPr>
              <p:cNvPr id="245" name="Picture 6" descr="Orange Volume.png"/>
              <p:cNvPicPr>
                <a:picLocks noChangeAspect="1"/>
              </p:cNvPicPr>
              <p:nvPr/>
            </p:nvPicPr>
            <p:blipFill>
              <a:blip r:embed="rId11" cstate="print"/>
              <a:srcRect/>
              <a:stretch>
                <a:fillRect/>
              </a:stretch>
            </p:blipFill>
            <p:spPr bwMode="auto">
              <a:xfrm>
                <a:off x="574" y="1102"/>
                <a:ext cx="800" cy="319"/>
              </a:xfrm>
              <a:prstGeom prst="rect">
                <a:avLst/>
              </a:prstGeom>
              <a:noFill/>
              <a:ln w="9525">
                <a:noFill/>
                <a:miter lim="800000"/>
                <a:headEnd/>
                <a:tailEnd/>
              </a:ln>
            </p:spPr>
          </p:pic>
          <p:pic>
            <p:nvPicPr>
              <p:cNvPr id="246" name="Picture 6" descr="Orange Volume.png"/>
              <p:cNvPicPr>
                <a:picLocks noChangeAspect="1"/>
              </p:cNvPicPr>
              <p:nvPr/>
            </p:nvPicPr>
            <p:blipFill>
              <a:blip r:embed="rId11" cstate="print"/>
              <a:srcRect/>
              <a:stretch>
                <a:fillRect/>
              </a:stretch>
            </p:blipFill>
            <p:spPr bwMode="auto">
              <a:xfrm>
                <a:off x="576" y="1098"/>
                <a:ext cx="800" cy="319"/>
              </a:xfrm>
              <a:prstGeom prst="rect">
                <a:avLst/>
              </a:prstGeom>
              <a:noFill/>
              <a:ln w="9525">
                <a:noFill/>
                <a:miter lim="800000"/>
                <a:headEnd/>
                <a:tailEnd/>
              </a:ln>
            </p:spPr>
          </p:pic>
        </p:grpSp>
      </p:grpSp>
      <p:sp>
        <p:nvSpPr>
          <p:cNvPr id="222" name="Rectangle 79"/>
          <p:cNvSpPr>
            <a:spLocks noChangeArrowheads="1"/>
          </p:cNvSpPr>
          <p:nvPr/>
        </p:nvSpPr>
        <p:spPr bwMode="auto">
          <a:xfrm>
            <a:off x="3324225" y="5214938"/>
            <a:ext cx="1034257" cy="246221"/>
          </a:xfrm>
          <a:prstGeom prst="rect">
            <a:avLst/>
          </a:prstGeom>
          <a:noFill/>
          <a:ln w="9525">
            <a:noFill/>
            <a:miter lim="800000"/>
            <a:headEnd/>
            <a:tailEnd/>
          </a:ln>
        </p:spPr>
        <p:txBody>
          <a:bodyPr wrap="none">
            <a:spAutoFit/>
          </a:bodyPr>
          <a:lstStyle/>
          <a:p>
            <a:pPr>
              <a:spcBef>
                <a:spcPct val="50000"/>
              </a:spcBef>
            </a:pPr>
            <a:r>
              <a:rPr lang="en-US" sz="1000" b="1">
                <a:latin typeface="Calibri" pitchFamily="34" charset="0"/>
              </a:rPr>
              <a:t>Storage Volume</a:t>
            </a:r>
          </a:p>
        </p:txBody>
      </p:sp>
      <p:grpSp>
        <p:nvGrpSpPr>
          <p:cNvPr id="223" name="Group 119"/>
          <p:cNvGrpSpPr>
            <a:grpSpLocks/>
          </p:cNvGrpSpPr>
          <p:nvPr/>
        </p:nvGrpSpPr>
        <p:grpSpPr bwMode="auto">
          <a:xfrm>
            <a:off x="4675188" y="5076832"/>
            <a:ext cx="1035050" cy="398463"/>
            <a:chOff x="2406" y="3504"/>
            <a:chExt cx="652" cy="251"/>
          </a:xfrm>
        </p:grpSpPr>
        <p:grpSp>
          <p:nvGrpSpPr>
            <p:cNvPr id="233" name="Group 111"/>
            <p:cNvGrpSpPr>
              <a:grpSpLocks/>
            </p:cNvGrpSpPr>
            <p:nvPr/>
          </p:nvGrpSpPr>
          <p:grpSpPr bwMode="auto">
            <a:xfrm>
              <a:off x="2448" y="3504"/>
              <a:ext cx="600" cy="246"/>
              <a:chOff x="1224" y="3177"/>
              <a:chExt cx="600" cy="246"/>
            </a:xfrm>
          </p:grpSpPr>
          <p:pic>
            <p:nvPicPr>
              <p:cNvPr id="235" name="Picture 21" descr="Green Storage.png"/>
              <p:cNvPicPr>
                <a:picLocks noChangeAspect="1"/>
              </p:cNvPicPr>
              <p:nvPr/>
            </p:nvPicPr>
            <p:blipFill>
              <a:blip r:embed="rId10" cstate="print"/>
              <a:srcRect/>
              <a:stretch>
                <a:fillRect/>
              </a:stretch>
            </p:blipFill>
            <p:spPr bwMode="auto">
              <a:xfrm>
                <a:off x="1224" y="3208"/>
                <a:ext cx="600" cy="215"/>
              </a:xfrm>
              <a:prstGeom prst="rect">
                <a:avLst/>
              </a:prstGeom>
              <a:noFill/>
              <a:ln w="9525">
                <a:noFill/>
                <a:miter lim="800000"/>
                <a:headEnd/>
                <a:tailEnd/>
              </a:ln>
            </p:spPr>
          </p:pic>
          <p:grpSp>
            <p:nvGrpSpPr>
              <p:cNvPr id="236" name="Group 113"/>
              <p:cNvGrpSpPr>
                <a:grpSpLocks/>
              </p:cNvGrpSpPr>
              <p:nvPr/>
            </p:nvGrpSpPr>
            <p:grpSpPr bwMode="auto">
              <a:xfrm>
                <a:off x="1224" y="3177"/>
                <a:ext cx="600" cy="97"/>
                <a:chOff x="574" y="1098"/>
                <a:chExt cx="802" cy="325"/>
              </a:xfrm>
            </p:grpSpPr>
            <p:pic>
              <p:nvPicPr>
                <p:cNvPr id="237" name="Picture 6" descr="Orange Volume.png"/>
                <p:cNvPicPr>
                  <a:picLocks noChangeAspect="1"/>
                </p:cNvPicPr>
                <p:nvPr/>
              </p:nvPicPr>
              <p:blipFill>
                <a:blip r:embed="rId11" cstate="print"/>
                <a:srcRect/>
                <a:stretch>
                  <a:fillRect/>
                </a:stretch>
              </p:blipFill>
              <p:spPr bwMode="auto">
                <a:xfrm>
                  <a:off x="576" y="1104"/>
                  <a:ext cx="800" cy="319"/>
                </a:xfrm>
                <a:prstGeom prst="rect">
                  <a:avLst/>
                </a:prstGeom>
                <a:noFill/>
                <a:ln w="9525">
                  <a:noFill/>
                  <a:miter lim="800000"/>
                  <a:headEnd/>
                  <a:tailEnd/>
                </a:ln>
              </p:spPr>
            </p:pic>
            <p:pic>
              <p:nvPicPr>
                <p:cNvPr id="238" name="Picture 6" descr="Orange Volume.png"/>
                <p:cNvPicPr>
                  <a:picLocks noChangeAspect="1"/>
                </p:cNvPicPr>
                <p:nvPr/>
              </p:nvPicPr>
              <p:blipFill>
                <a:blip r:embed="rId11" cstate="print"/>
                <a:srcRect/>
                <a:stretch>
                  <a:fillRect/>
                </a:stretch>
              </p:blipFill>
              <p:spPr bwMode="auto">
                <a:xfrm>
                  <a:off x="576" y="1102"/>
                  <a:ext cx="800" cy="319"/>
                </a:xfrm>
                <a:prstGeom prst="rect">
                  <a:avLst/>
                </a:prstGeom>
                <a:noFill/>
                <a:ln w="9525">
                  <a:noFill/>
                  <a:miter lim="800000"/>
                  <a:headEnd/>
                  <a:tailEnd/>
                </a:ln>
              </p:spPr>
            </p:pic>
            <p:pic>
              <p:nvPicPr>
                <p:cNvPr id="239" name="Picture 6" descr="Orange Volume.png"/>
                <p:cNvPicPr>
                  <a:picLocks noChangeAspect="1"/>
                </p:cNvPicPr>
                <p:nvPr/>
              </p:nvPicPr>
              <p:blipFill>
                <a:blip r:embed="rId11" cstate="print"/>
                <a:srcRect/>
                <a:stretch>
                  <a:fillRect/>
                </a:stretch>
              </p:blipFill>
              <p:spPr bwMode="auto">
                <a:xfrm>
                  <a:off x="574" y="1102"/>
                  <a:ext cx="800" cy="319"/>
                </a:xfrm>
                <a:prstGeom prst="rect">
                  <a:avLst/>
                </a:prstGeom>
                <a:noFill/>
                <a:ln w="9525">
                  <a:noFill/>
                  <a:miter lim="800000"/>
                  <a:headEnd/>
                  <a:tailEnd/>
                </a:ln>
              </p:spPr>
            </p:pic>
            <p:pic>
              <p:nvPicPr>
                <p:cNvPr id="240" name="Picture 6" descr="Orange Volume.png"/>
                <p:cNvPicPr>
                  <a:picLocks noChangeAspect="1"/>
                </p:cNvPicPr>
                <p:nvPr/>
              </p:nvPicPr>
              <p:blipFill>
                <a:blip r:embed="rId11" cstate="print"/>
                <a:srcRect/>
                <a:stretch>
                  <a:fillRect/>
                </a:stretch>
              </p:blipFill>
              <p:spPr bwMode="auto">
                <a:xfrm>
                  <a:off x="576" y="1098"/>
                  <a:ext cx="800" cy="319"/>
                </a:xfrm>
                <a:prstGeom prst="rect">
                  <a:avLst/>
                </a:prstGeom>
                <a:noFill/>
                <a:ln w="9525">
                  <a:noFill/>
                  <a:miter lim="800000"/>
                  <a:headEnd/>
                  <a:tailEnd/>
                </a:ln>
              </p:spPr>
            </p:pic>
          </p:grpSp>
        </p:grpSp>
        <p:sp>
          <p:nvSpPr>
            <p:cNvPr id="234" name="Rectangle 79"/>
            <p:cNvSpPr>
              <a:spLocks noChangeArrowheads="1"/>
            </p:cNvSpPr>
            <p:nvPr/>
          </p:nvSpPr>
          <p:spPr bwMode="auto">
            <a:xfrm>
              <a:off x="2406" y="3600"/>
              <a:ext cx="652" cy="155"/>
            </a:xfrm>
            <a:prstGeom prst="rect">
              <a:avLst/>
            </a:prstGeom>
            <a:noFill/>
            <a:ln w="9525">
              <a:noFill/>
              <a:miter lim="800000"/>
              <a:headEnd/>
              <a:tailEnd/>
            </a:ln>
          </p:spPr>
          <p:txBody>
            <a:bodyPr wrap="none">
              <a:spAutoFit/>
            </a:bodyPr>
            <a:lstStyle/>
            <a:p>
              <a:pPr>
                <a:spcBef>
                  <a:spcPct val="50000"/>
                </a:spcBef>
              </a:pPr>
              <a:r>
                <a:rPr lang="en-US" sz="1000" b="1">
                  <a:latin typeface="Calibri" pitchFamily="34" charset="0"/>
                </a:rPr>
                <a:t>Storage Volume</a:t>
              </a:r>
            </a:p>
          </p:txBody>
        </p:sp>
      </p:grpSp>
      <p:grpSp>
        <p:nvGrpSpPr>
          <p:cNvPr id="224" name="Group 120"/>
          <p:cNvGrpSpPr>
            <a:grpSpLocks/>
          </p:cNvGrpSpPr>
          <p:nvPr/>
        </p:nvGrpSpPr>
        <p:grpSpPr bwMode="auto">
          <a:xfrm>
            <a:off x="5967413" y="5076832"/>
            <a:ext cx="1035050" cy="398463"/>
            <a:chOff x="2406" y="3504"/>
            <a:chExt cx="652" cy="251"/>
          </a:xfrm>
        </p:grpSpPr>
        <p:grpSp>
          <p:nvGrpSpPr>
            <p:cNvPr id="225" name="Group 121"/>
            <p:cNvGrpSpPr>
              <a:grpSpLocks/>
            </p:cNvGrpSpPr>
            <p:nvPr/>
          </p:nvGrpSpPr>
          <p:grpSpPr bwMode="auto">
            <a:xfrm>
              <a:off x="2448" y="3504"/>
              <a:ext cx="600" cy="246"/>
              <a:chOff x="1224" y="3177"/>
              <a:chExt cx="600" cy="246"/>
            </a:xfrm>
          </p:grpSpPr>
          <p:pic>
            <p:nvPicPr>
              <p:cNvPr id="227" name="Picture 21" descr="Green Storage.png"/>
              <p:cNvPicPr>
                <a:picLocks noChangeAspect="1"/>
              </p:cNvPicPr>
              <p:nvPr/>
            </p:nvPicPr>
            <p:blipFill>
              <a:blip r:embed="rId10" cstate="print"/>
              <a:srcRect/>
              <a:stretch>
                <a:fillRect/>
              </a:stretch>
            </p:blipFill>
            <p:spPr bwMode="auto">
              <a:xfrm>
                <a:off x="1224" y="3208"/>
                <a:ext cx="600" cy="215"/>
              </a:xfrm>
              <a:prstGeom prst="rect">
                <a:avLst/>
              </a:prstGeom>
              <a:noFill/>
              <a:ln w="9525">
                <a:noFill/>
                <a:miter lim="800000"/>
                <a:headEnd/>
                <a:tailEnd/>
              </a:ln>
            </p:spPr>
          </p:pic>
          <p:grpSp>
            <p:nvGrpSpPr>
              <p:cNvPr id="228" name="Group 123"/>
              <p:cNvGrpSpPr>
                <a:grpSpLocks/>
              </p:cNvGrpSpPr>
              <p:nvPr/>
            </p:nvGrpSpPr>
            <p:grpSpPr bwMode="auto">
              <a:xfrm>
                <a:off x="1224" y="3177"/>
                <a:ext cx="600" cy="97"/>
                <a:chOff x="574" y="1098"/>
                <a:chExt cx="802" cy="325"/>
              </a:xfrm>
            </p:grpSpPr>
            <p:pic>
              <p:nvPicPr>
                <p:cNvPr id="229" name="Picture 6" descr="Orange Volume.png"/>
                <p:cNvPicPr>
                  <a:picLocks noChangeAspect="1"/>
                </p:cNvPicPr>
                <p:nvPr/>
              </p:nvPicPr>
              <p:blipFill>
                <a:blip r:embed="rId11" cstate="print"/>
                <a:srcRect/>
                <a:stretch>
                  <a:fillRect/>
                </a:stretch>
              </p:blipFill>
              <p:spPr bwMode="auto">
                <a:xfrm>
                  <a:off x="576" y="1104"/>
                  <a:ext cx="800" cy="319"/>
                </a:xfrm>
                <a:prstGeom prst="rect">
                  <a:avLst/>
                </a:prstGeom>
                <a:noFill/>
                <a:ln w="9525">
                  <a:noFill/>
                  <a:miter lim="800000"/>
                  <a:headEnd/>
                  <a:tailEnd/>
                </a:ln>
              </p:spPr>
            </p:pic>
            <p:pic>
              <p:nvPicPr>
                <p:cNvPr id="230" name="Picture 6" descr="Orange Volume.png"/>
                <p:cNvPicPr>
                  <a:picLocks noChangeAspect="1"/>
                </p:cNvPicPr>
                <p:nvPr/>
              </p:nvPicPr>
              <p:blipFill>
                <a:blip r:embed="rId11" cstate="print"/>
                <a:srcRect/>
                <a:stretch>
                  <a:fillRect/>
                </a:stretch>
              </p:blipFill>
              <p:spPr bwMode="auto">
                <a:xfrm>
                  <a:off x="576" y="1102"/>
                  <a:ext cx="800" cy="319"/>
                </a:xfrm>
                <a:prstGeom prst="rect">
                  <a:avLst/>
                </a:prstGeom>
                <a:noFill/>
                <a:ln w="9525">
                  <a:noFill/>
                  <a:miter lim="800000"/>
                  <a:headEnd/>
                  <a:tailEnd/>
                </a:ln>
              </p:spPr>
            </p:pic>
            <p:pic>
              <p:nvPicPr>
                <p:cNvPr id="231" name="Picture 6" descr="Orange Volume.png"/>
                <p:cNvPicPr>
                  <a:picLocks noChangeAspect="1"/>
                </p:cNvPicPr>
                <p:nvPr/>
              </p:nvPicPr>
              <p:blipFill>
                <a:blip r:embed="rId11" cstate="print"/>
                <a:srcRect/>
                <a:stretch>
                  <a:fillRect/>
                </a:stretch>
              </p:blipFill>
              <p:spPr bwMode="auto">
                <a:xfrm>
                  <a:off x="574" y="1102"/>
                  <a:ext cx="800" cy="319"/>
                </a:xfrm>
                <a:prstGeom prst="rect">
                  <a:avLst/>
                </a:prstGeom>
                <a:noFill/>
                <a:ln w="9525">
                  <a:noFill/>
                  <a:miter lim="800000"/>
                  <a:headEnd/>
                  <a:tailEnd/>
                </a:ln>
              </p:spPr>
            </p:pic>
            <p:pic>
              <p:nvPicPr>
                <p:cNvPr id="232" name="Picture 6" descr="Orange Volume.png"/>
                <p:cNvPicPr>
                  <a:picLocks noChangeAspect="1"/>
                </p:cNvPicPr>
                <p:nvPr/>
              </p:nvPicPr>
              <p:blipFill>
                <a:blip r:embed="rId11" cstate="print"/>
                <a:srcRect/>
                <a:stretch>
                  <a:fillRect/>
                </a:stretch>
              </p:blipFill>
              <p:spPr bwMode="auto">
                <a:xfrm>
                  <a:off x="576" y="1098"/>
                  <a:ext cx="800" cy="319"/>
                </a:xfrm>
                <a:prstGeom prst="rect">
                  <a:avLst/>
                </a:prstGeom>
                <a:noFill/>
                <a:ln w="9525">
                  <a:noFill/>
                  <a:miter lim="800000"/>
                  <a:headEnd/>
                  <a:tailEnd/>
                </a:ln>
              </p:spPr>
            </p:pic>
          </p:grpSp>
        </p:grpSp>
        <p:sp>
          <p:nvSpPr>
            <p:cNvPr id="226" name="Rectangle 79"/>
            <p:cNvSpPr>
              <a:spLocks noChangeArrowheads="1"/>
            </p:cNvSpPr>
            <p:nvPr/>
          </p:nvSpPr>
          <p:spPr bwMode="auto">
            <a:xfrm>
              <a:off x="2406" y="3600"/>
              <a:ext cx="652" cy="155"/>
            </a:xfrm>
            <a:prstGeom prst="rect">
              <a:avLst/>
            </a:prstGeom>
            <a:noFill/>
            <a:ln w="9525">
              <a:noFill/>
              <a:miter lim="800000"/>
              <a:headEnd/>
              <a:tailEnd/>
            </a:ln>
          </p:spPr>
          <p:txBody>
            <a:bodyPr wrap="none">
              <a:spAutoFit/>
            </a:bodyPr>
            <a:lstStyle/>
            <a:p>
              <a:pPr>
                <a:spcBef>
                  <a:spcPct val="50000"/>
                </a:spcBef>
              </a:pPr>
              <a:r>
                <a:rPr lang="en-US" sz="1000" b="1">
                  <a:latin typeface="Calibri" pitchFamily="34" charset="0"/>
                </a:rPr>
                <a:t>Storage Volume</a:t>
              </a:r>
            </a:p>
          </p:txBody>
        </p:sp>
      </p:grpSp>
      <p:grpSp>
        <p:nvGrpSpPr>
          <p:cNvPr id="129" name="Group 128"/>
          <p:cNvGrpSpPr/>
          <p:nvPr/>
        </p:nvGrpSpPr>
        <p:grpSpPr>
          <a:xfrm>
            <a:off x="2780258" y="4065319"/>
            <a:ext cx="675636" cy="278081"/>
            <a:chOff x="2753364" y="3993293"/>
            <a:chExt cx="675636" cy="278081"/>
          </a:xfrm>
        </p:grpSpPr>
        <p:grpSp>
          <p:nvGrpSpPr>
            <p:cNvPr id="124" name="Group 90"/>
            <p:cNvGrpSpPr>
              <a:grpSpLocks/>
            </p:cNvGrpSpPr>
            <p:nvPr/>
          </p:nvGrpSpPr>
          <p:grpSpPr bwMode="auto">
            <a:xfrm>
              <a:off x="2753364" y="3993293"/>
              <a:ext cx="675636" cy="273907"/>
              <a:chOff x="574" y="1098"/>
              <a:chExt cx="802" cy="325"/>
            </a:xfrm>
          </p:grpSpPr>
          <p:pic>
            <p:nvPicPr>
              <p:cNvPr id="125" name="Picture 6" descr="Orange Volume.png"/>
              <p:cNvPicPr>
                <a:picLocks noChangeAspect="1"/>
              </p:cNvPicPr>
              <p:nvPr/>
            </p:nvPicPr>
            <p:blipFill>
              <a:blip r:embed="rId12" cstate="print"/>
              <a:srcRect/>
              <a:stretch>
                <a:fillRect/>
              </a:stretch>
            </p:blipFill>
            <p:spPr bwMode="auto">
              <a:xfrm>
                <a:off x="576" y="1104"/>
                <a:ext cx="800" cy="319"/>
              </a:xfrm>
              <a:prstGeom prst="rect">
                <a:avLst/>
              </a:prstGeom>
              <a:noFill/>
              <a:ln w="9525">
                <a:noFill/>
                <a:miter lim="800000"/>
                <a:headEnd/>
                <a:tailEnd/>
              </a:ln>
            </p:spPr>
          </p:pic>
          <p:pic>
            <p:nvPicPr>
              <p:cNvPr id="126" name="Picture 6" descr="Orange Volume.png"/>
              <p:cNvPicPr>
                <a:picLocks noChangeAspect="1"/>
              </p:cNvPicPr>
              <p:nvPr/>
            </p:nvPicPr>
            <p:blipFill>
              <a:blip r:embed="rId12" cstate="print"/>
              <a:srcRect/>
              <a:stretch>
                <a:fillRect/>
              </a:stretch>
            </p:blipFill>
            <p:spPr bwMode="auto">
              <a:xfrm>
                <a:off x="576" y="1102"/>
                <a:ext cx="800" cy="319"/>
              </a:xfrm>
              <a:prstGeom prst="rect">
                <a:avLst/>
              </a:prstGeom>
              <a:noFill/>
              <a:ln w="9525">
                <a:noFill/>
                <a:miter lim="800000"/>
                <a:headEnd/>
                <a:tailEnd/>
              </a:ln>
            </p:spPr>
          </p:pic>
          <p:pic>
            <p:nvPicPr>
              <p:cNvPr id="127" name="Picture 6" descr="Orange Volume.png"/>
              <p:cNvPicPr>
                <a:picLocks noChangeAspect="1"/>
              </p:cNvPicPr>
              <p:nvPr/>
            </p:nvPicPr>
            <p:blipFill>
              <a:blip r:embed="rId12" cstate="print"/>
              <a:srcRect/>
              <a:stretch>
                <a:fillRect/>
              </a:stretch>
            </p:blipFill>
            <p:spPr bwMode="auto">
              <a:xfrm>
                <a:off x="574" y="1102"/>
                <a:ext cx="800" cy="319"/>
              </a:xfrm>
              <a:prstGeom prst="rect">
                <a:avLst/>
              </a:prstGeom>
              <a:noFill/>
              <a:ln w="9525">
                <a:noFill/>
                <a:miter lim="800000"/>
                <a:headEnd/>
                <a:tailEnd/>
              </a:ln>
            </p:spPr>
          </p:pic>
          <p:pic>
            <p:nvPicPr>
              <p:cNvPr id="128" name="Picture 6" descr="Orange Volume.png"/>
              <p:cNvPicPr>
                <a:picLocks noChangeAspect="1"/>
              </p:cNvPicPr>
              <p:nvPr/>
            </p:nvPicPr>
            <p:blipFill>
              <a:blip r:embed="rId12" cstate="print"/>
              <a:srcRect/>
              <a:stretch>
                <a:fillRect/>
              </a:stretch>
            </p:blipFill>
            <p:spPr bwMode="auto">
              <a:xfrm>
                <a:off x="576" y="1098"/>
                <a:ext cx="800" cy="319"/>
              </a:xfrm>
              <a:prstGeom prst="rect">
                <a:avLst/>
              </a:prstGeom>
              <a:noFill/>
              <a:ln w="9525">
                <a:noFill/>
                <a:miter lim="800000"/>
                <a:headEnd/>
                <a:tailEnd/>
              </a:ln>
            </p:spPr>
          </p:pic>
        </p:grpSp>
        <p:sp>
          <p:nvSpPr>
            <p:cNvPr id="203" name="Rectangle 73"/>
            <p:cNvSpPr>
              <a:spLocks noChangeArrowheads="1"/>
            </p:cNvSpPr>
            <p:nvPr/>
          </p:nvSpPr>
          <p:spPr bwMode="auto">
            <a:xfrm>
              <a:off x="2850382" y="4025153"/>
              <a:ext cx="529312" cy="246221"/>
            </a:xfrm>
            <a:prstGeom prst="rect">
              <a:avLst/>
            </a:prstGeom>
            <a:noFill/>
            <a:ln w="9525">
              <a:noFill/>
              <a:miter lim="800000"/>
              <a:headEnd/>
              <a:tailEnd/>
            </a:ln>
          </p:spPr>
          <p:txBody>
            <a:bodyPr wrap="none">
              <a:spAutoFit/>
            </a:bodyPr>
            <a:lstStyle/>
            <a:p>
              <a:pPr>
                <a:spcBef>
                  <a:spcPct val="50000"/>
                </a:spcBef>
              </a:pPr>
              <a:r>
                <a:rPr lang="en-US" sz="1000" b="1" dirty="0">
                  <a:latin typeface="Calibri" pitchFamily="34" charset="0"/>
                </a:rPr>
                <a:t>Extent</a:t>
              </a:r>
            </a:p>
          </p:txBody>
        </p:sp>
      </p:grpSp>
      <p:grpSp>
        <p:nvGrpSpPr>
          <p:cNvPr id="130" name="Group 129"/>
          <p:cNvGrpSpPr/>
          <p:nvPr/>
        </p:nvGrpSpPr>
        <p:grpSpPr>
          <a:xfrm>
            <a:off x="3757411" y="4065494"/>
            <a:ext cx="675636" cy="278081"/>
            <a:chOff x="2753364" y="3993293"/>
            <a:chExt cx="675636" cy="278081"/>
          </a:xfrm>
        </p:grpSpPr>
        <p:grpSp>
          <p:nvGrpSpPr>
            <p:cNvPr id="131" name="Group 90"/>
            <p:cNvGrpSpPr>
              <a:grpSpLocks/>
            </p:cNvGrpSpPr>
            <p:nvPr/>
          </p:nvGrpSpPr>
          <p:grpSpPr bwMode="auto">
            <a:xfrm>
              <a:off x="2753364" y="3993293"/>
              <a:ext cx="675636" cy="273907"/>
              <a:chOff x="574" y="1098"/>
              <a:chExt cx="802" cy="325"/>
            </a:xfrm>
          </p:grpSpPr>
          <p:pic>
            <p:nvPicPr>
              <p:cNvPr id="133" name="Picture 6" descr="Orange Volume.png"/>
              <p:cNvPicPr>
                <a:picLocks noChangeAspect="1"/>
              </p:cNvPicPr>
              <p:nvPr/>
            </p:nvPicPr>
            <p:blipFill>
              <a:blip r:embed="rId12" cstate="print"/>
              <a:srcRect/>
              <a:stretch>
                <a:fillRect/>
              </a:stretch>
            </p:blipFill>
            <p:spPr bwMode="auto">
              <a:xfrm>
                <a:off x="576" y="1104"/>
                <a:ext cx="800" cy="319"/>
              </a:xfrm>
              <a:prstGeom prst="rect">
                <a:avLst/>
              </a:prstGeom>
              <a:noFill/>
              <a:ln w="9525">
                <a:noFill/>
                <a:miter lim="800000"/>
                <a:headEnd/>
                <a:tailEnd/>
              </a:ln>
            </p:spPr>
          </p:pic>
          <p:pic>
            <p:nvPicPr>
              <p:cNvPr id="134" name="Picture 6" descr="Orange Volume.png"/>
              <p:cNvPicPr>
                <a:picLocks noChangeAspect="1"/>
              </p:cNvPicPr>
              <p:nvPr/>
            </p:nvPicPr>
            <p:blipFill>
              <a:blip r:embed="rId12" cstate="print"/>
              <a:srcRect/>
              <a:stretch>
                <a:fillRect/>
              </a:stretch>
            </p:blipFill>
            <p:spPr bwMode="auto">
              <a:xfrm>
                <a:off x="576" y="1102"/>
                <a:ext cx="800" cy="319"/>
              </a:xfrm>
              <a:prstGeom prst="rect">
                <a:avLst/>
              </a:prstGeom>
              <a:noFill/>
              <a:ln w="9525">
                <a:noFill/>
                <a:miter lim="800000"/>
                <a:headEnd/>
                <a:tailEnd/>
              </a:ln>
            </p:spPr>
          </p:pic>
          <p:pic>
            <p:nvPicPr>
              <p:cNvPr id="135" name="Picture 6" descr="Orange Volume.png"/>
              <p:cNvPicPr>
                <a:picLocks noChangeAspect="1"/>
              </p:cNvPicPr>
              <p:nvPr/>
            </p:nvPicPr>
            <p:blipFill>
              <a:blip r:embed="rId12" cstate="print"/>
              <a:srcRect/>
              <a:stretch>
                <a:fillRect/>
              </a:stretch>
            </p:blipFill>
            <p:spPr bwMode="auto">
              <a:xfrm>
                <a:off x="574" y="1102"/>
                <a:ext cx="800" cy="319"/>
              </a:xfrm>
              <a:prstGeom prst="rect">
                <a:avLst/>
              </a:prstGeom>
              <a:noFill/>
              <a:ln w="9525">
                <a:noFill/>
                <a:miter lim="800000"/>
                <a:headEnd/>
                <a:tailEnd/>
              </a:ln>
            </p:spPr>
          </p:pic>
          <p:pic>
            <p:nvPicPr>
              <p:cNvPr id="136" name="Picture 6" descr="Orange Volume.png"/>
              <p:cNvPicPr>
                <a:picLocks noChangeAspect="1"/>
              </p:cNvPicPr>
              <p:nvPr/>
            </p:nvPicPr>
            <p:blipFill>
              <a:blip r:embed="rId12" cstate="print"/>
              <a:srcRect/>
              <a:stretch>
                <a:fillRect/>
              </a:stretch>
            </p:blipFill>
            <p:spPr bwMode="auto">
              <a:xfrm>
                <a:off x="576" y="1098"/>
                <a:ext cx="800" cy="319"/>
              </a:xfrm>
              <a:prstGeom prst="rect">
                <a:avLst/>
              </a:prstGeom>
              <a:noFill/>
              <a:ln w="9525">
                <a:noFill/>
                <a:miter lim="800000"/>
                <a:headEnd/>
                <a:tailEnd/>
              </a:ln>
            </p:spPr>
          </p:pic>
        </p:grpSp>
        <p:sp>
          <p:nvSpPr>
            <p:cNvPr id="132" name="Rectangle 73"/>
            <p:cNvSpPr>
              <a:spLocks noChangeArrowheads="1"/>
            </p:cNvSpPr>
            <p:nvPr/>
          </p:nvSpPr>
          <p:spPr bwMode="auto">
            <a:xfrm>
              <a:off x="2850382" y="4025153"/>
              <a:ext cx="529312" cy="246221"/>
            </a:xfrm>
            <a:prstGeom prst="rect">
              <a:avLst/>
            </a:prstGeom>
            <a:noFill/>
            <a:ln w="9525">
              <a:noFill/>
              <a:miter lim="800000"/>
              <a:headEnd/>
              <a:tailEnd/>
            </a:ln>
          </p:spPr>
          <p:txBody>
            <a:bodyPr wrap="none">
              <a:spAutoFit/>
            </a:bodyPr>
            <a:lstStyle/>
            <a:p>
              <a:pPr>
                <a:spcBef>
                  <a:spcPct val="50000"/>
                </a:spcBef>
              </a:pPr>
              <a:r>
                <a:rPr lang="en-US" sz="1000" b="1" dirty="0">
                  <a:latin typeface="Calibri" pitchFamily="34" charset="0"/>
                </a:rPr>
                <a:t>Extent</a:t>
              </a:r>
            </a:p>
          </p:txBody>
        </p:sp>
      </p:grpSp>
      <p:grpSp>
        <p:nvGrpSpPr>
          <p:cNvPr id="137" name="Group 136"/>
          <p:cNvGrpSpPr/>
          <p:nvPr/>
        </p:nvGrpSpPr>
        <p:grpSpPr>
          <a:xfrm>
            <a:off x="4734564" y="4065494"/>
            <a:ext cx="675636" cy="278081"/>
            <a:chOff x="2753364" y="3993293"/>
            <a:chExt cx="675636" cy="278081"/>
          </a:xfrm>
        </p:grpSpPr>
        <p:grpSp>
          <p:nvGrpSpPr>
            <p:cNvPr id="138" name="Group 90"/>
            <p:cNvGrpSpPr>
              <a:grpSpLocks/>
            </p:cNvGrpSpPr>
            <p:nvPr/>
          </p:nvGrpSpPr>
          <p:grpSpPr bwMode="auto">
            <a:xfrm>
              <a:off x="2753364" y="3993293"/>
              <a:ext cx="675636" cy="273907"/>
              <a:chOff x="574" y="1098"/>
              <a:chExt cx="802" cy="325"/>
            </a:xfrm>
          </p:grpSpPr>
          <p:pic>
            <p:nvPicPr>
              <p:cNvPr id="140" name="Picture 6" descr="Orange Volume.png"/>
              <p:cNvPicPr>
                <a:picLocks noChangeAspect="1"/>
              </p:cNvPicPr>
              <p:nvPr/>
            </p:nvPicPr>
            <p:blipFill>
              <a:blip r:embed="rId12" cstate="print"/>
              <a:srcRect/>
              <a:stretch>
                <a:fillRect/>
              </a:stretch>
            </p:blipFill>
            <p:spPr bwMode="auto">
              <a:xfrm>
                <a:off x="576" y="1104"/>
                <a:ext cx="800" cy="319"/>
              </a:xfrm>
              <a:prstGeom prst="rect">
                <a:avLst/>
              </a:prstGeom>
              <a:noFill/>
              <a:ln w="9525">
                <a:noFill/>
                <a:miter lim="800000"/>
                <a:headEnd/>
                <a:tailEnd/>
              </a:ln>
            </p:spPr>
          </p:pic>
          <p:pic>
            <p:nvPicPr>
              <p:cNvPr id="142" name="Picture 6" descr="Orange Volume.png"/>
              <p:cNvPicPr>
                <a:picLocks noChangeAspect="1"/>
              </p:cNvPicPr>
              <p:nvPr/>
            </p:nvPicPr>
            <p:blipFill>
              <a:blip r:embed="rId12" cstate="print"/>
              <a:srcRect/>
              <a:stretch>
                <a:fillRect/>
              </a:stretch>
            </p:blipFill>
            <p:spPr bwMode="auto">
              <a:xfrm>
                <a:off x="576" y="1102"/>
                <a:ext cx="800" cy="319"/>
              </a:xfrm>
              <a:prstGeom prst="rect">
                <a:avLst/>
              </a:prstGeom>
              <a:noFill/>
              <a:ln w="9525">
                <a:noFill/>
                <a:miter lim="800000"/>
                <a:headEnd/>
                <a:tailEnd/>
              </a:ln>
            </p:spPr>
          </p:pic>
          <p:pic>
            <p:nvPicPr>
              <p:cNvPr id="143" name="Picture 6" descr="Orange Volume.png"/>
              <p:cNvPicPr>
                <a:picLocks noChangeAspect="1"/>
              </p:cNvPicPr>
              <p:nvPr/>
            </p:nvPicPr>
            <p:blipFill>
              <a:blip r:embed="rId12" cstate="print"/>
              <a:srcRect/>
              <a:stretch>
                <a:fillRect/>
              </a:stretch>
            </p:blipFill>
            <p:spPr bwMode="auto">
              <a:xfrm>
                <a:off x="574" y="1102"/>
                <a:ext cx="800" cy="319"/>
              </a:xfrm>
              <a:prstGeom prst="rect">
                <a:avLst/>
              </a:prstGeom>
              <a:noFill/>
              <a:ln w="9525">
                <a:noFill/>
                <a:miter lim="800000"/>
                <a:headEnd/>
                <a:tailEnd/>
              </a:ln>
            </p:spPr>
          </p:pic>
          <p:pic>
            <p:nvPicPr>
              <p:cNvPr id="153" name="Picture 6" descr="Orange Volume.png"/>
              <p:cNvPicPr>
                <a:picLocks noChangeAspect="1"/>
              </p:cNvPicPr>
              <p:nvPr/>
            </p:nvPicPr>
            <p:blipFill>
              <a:blip r:embed="rId12" cstate="print"/>
              <a:srcRect/>
              <a:stretch>
                <a:fillRect/>
              </a:stretch>
            </p:blipFill>
            <p:spPr bwMode="auto">
              <a:xfrm>
                <a:off x="576" y="1098"/>
                <a:ext cx="800" cy="319"/>
              </a:xfrm>
              <a:prstGeom prst="rect">
                <a:avLst/>
              </a:prstGeom>
              <a:noFill/>
              <a:ln w="9525">
                <a:noFill/>
                <a:miter lim="800000"/>
                <a:headEnd/>
                <a:tailEnd/>
              </a:ln>
            </p:spPr>
          </p:pic>
        </p:grpSp>
        <p:sp>
          <p:nvSpPr>
            <p:cNvPr id="139" name="Rectangle 73"/>
            <p:cNvSpPr>
              <a:spLocks noChangeArrowheads="1"/>
            </p:cNvSpPr>
            <p:nvPr/>
          </p:nvSpPr>
          <p:spPr bwMode="auto">
            <a:xfrm>
              <a:off x="2850382" y="4025153"/>
              <a:ext cx="529312" cy="246221"/>
            </a:xfrm>
            <a:prstGeom prst="rect">
              <a:avLst/>
            </a:prstGeom>
            <a:noFill/>
            <a:ln w="9525">
              <a:noFill/>
              <a:miter lim="800000"/>
              <a:headEnd/>
              <a:tailEnd/>
            </a:ln>
          </p:spPr>
          <p:txBody>
            <a:bodyPr wrap="none">
              <a:spAutoFit/>
            </a:bodyPr>
            <a:lstStyle/>
            <a:p>
              <a:pPr>
                <a:spcBef>
                  <a:spcPct val="50000"/>
                </a:spcBef>
              </a:pPr>
              <a:r>
                <a:rPr lang="en-US" sz="1000" b="1" dirty="0">
                  <a:latin typeface="Calibri" pitchFamily="34" charset="0"/>
                </a:rPr>
                <a:t>Extent</a:t>
              </a:r>
            </a:p>
          </p:txBody>
        </p:sp>
      </p:grpSp>
      <p:grpSp>
        <p:nvGrpSpPr>
          <p:cNvPr id="154" name="Group 153"/>
          <p:cNvGrpSpPr/>
          <p:nvPr/>
        </p:nvGrpSpPr>
        <p:grpSpPr>
          <a:xfrm>
            <a:off x="5725164" y="4065494"/>
            <a:ext cx="675636" cy="278081"/>
            <a:chOff x="2753364" y="3993293"/>
            <a:chExt cx="675636" cy="278081"/>
          </a:xfrm>
        </p:grpSpPr>
        <p:grpSp>
          <p:nvGrpSpPr>
            <p:cNvPr id="155" name="Group 90"/>
            <p:cNvGrpSpPr>
              <a:grpSpLocks/>
            </p:cNvGrpSpPr>
            <p:nvPr/>
          </p:nvGrpSpPr>
          <p:grpSpPr bwMode="auto">
            <a:xfrm>
              <a:off x="2753364" y="3993293"/>
              <a:ext cx="675636" cy="273907"/>
              <a:chOff x="574" y="1098"/>
              <a:chExt cx="802" cy="325"/>
            </a:xfrm>
          </p:grpSpPr>
          <p:pic>
            <p:nvPicPr>
              <p:cNvPr id="157" name="Picture 6" descr="Orange Volume.png"/>
              <p:cNvPicPr>
                <a:picLocks noChangeAspect="1"/>
              </p:cNvPicPr>
              <p:nvPr/>
            </p:nvPicPr>
            <p:blipFill>
              <a:blip r:embed="rId12" cstate="print"/>
              <a:srcRect/>
              <a:stretch>
                <a:fillRect/>
              </a:stretch>
            </p:blipFill>
            <p:spPr bwMode="auto">
              <a:xfrm>
                <a:off x="576" y="1104"/>
                <a:ext cx="800" cy="319"/>
              </a:xfrm>
              <a:prstGeom prst="rect">
                <a:avLst/>
              </a:prstGeom>
              <a:noFill/>
              <a:ln w="9525">
                <a:noFill/>
                <a:miter lim="800000"/>
                <a:headEnd/>
                <a:tailEnd/>
              </a:ln>
            </p:spPr>
          </p:pic>
          <p:pic>
            <p:nvPicPr>
              <p:cNvPr id="158" name="Picture 6" descr="Orange Volume.png"/>
              <p:cNvPicPr>
                <a:picLocks noChangeAspect="1"/>
              </p:cNvPicPr>
              <p:nvPr/>
            </p:nvPicPr>
            <p:blipFill>
              <a:blip r:embed="rId12" cstate="print"/>
              <a:srcRect/>
              <a:stretch>
                <a:fillRect/>
              </a:stretch>
            </p:blipFill>
            <p:spPr bwMode="auto">
              <a:xfrm>
                <a:off x="576" y="1102"/>
                <a:ext cx="800" cy="319"/>
              </a:xfrm>
              <a:prstGeom prst="rect">
                <a:avLst/>
              </a:prstGeom>
              <a:noFill/>
              <a:ln w="9525">
                <a:noFill/>
                <a:miter lim="800000"/>
                <a:headEnd/>
                <a:tailEnd/>
              </a:ln>
            </p:spPr>
          </p:pic>
          <p:pic>
            <p:nvPicPr>
              <p:cNvPr id="159" name="Picture 6" descr="Orange Volume.png"/>
              <p:cNvPicPr>
                <a:picLocks noChangeAspect="1"/>
              </p:cNvPicPr>
              <p:nvPr/>
            </p:nvPicPr>
            <p:blipFill>
              <a:blip r:embed="rId12" cstate="print"/>
              <a:srcRect/>
              <a:stretch>
                <a:fillRect/>
              </a:stretch>
            </p:blipFill>
            <p:spPr bwMode="auto">
              <a:xfrm>
                <a:off x="574" y="1102"/>
                <a:ext cx="800" cy="319"/>
              </a:xfrm>
              <a:prstGeom prst="rect">
                <a:avLst/>
              </a:prstGeom>
              <a:noFill/>
              <a:ln w="9525">
                <a:noFill/>
                <a:miter lim="800000"/>
                <a:headEnd/>
                <a:tailEnd/>
              </a:ln>
            </p:spPr>
          </p:pic>
          <p:pic>
            <p:nvPicPr>
              <p:cNvPr id="160" name="Picture 6" descr="Orange Volume.png"/>
              <p:cNvPicPr>
                <a:picLocks noChangeAspect="1"/>
              </p:cNvPicPr>
              <p:nvPr/>
            </p:nvPicPr>
            <p:blipFill>
              <a:blip r:embed="rId12" cstate="print"/>
              <a:srcRect/>
              <a:stretch>
                <a:fillRect/>
              </a:stretch>
            </p:blipFill>
            <p:spPr bwMode="auto">
              <a:xfrm>
                <a:off x="576" y="1098"/>
                <a:ext cx="800" cy="319"/>
              </a:xfrm>
              <a:prstGeom prst="rect">
                <a:avLst/>
              </a:prstGeom>
              <a:noFill/>
              <a:ln w="9525">
                <a:noFill/>
                <a:miter lim="800000"/>
                <a:headEnd/>
                <a:tailEnd/>
              </a:ln>
            </p:spPr>
          </p:pic>
        </p:grpSp>
        <p:sp>
          <p:nvSpPr>
            <p:cNvPr id="156" name="Rectangle 73"/>
            <p:cNvSpPr>
              <a:spLocks noChangeArrowheads="1"/>
            </p:cNvSpPr>
            <p:nvPr/>
          </p:nvSpPr>
          <p:spPr bwMode="auto">
            <a:xfrm>
              <a:off x="2850382" y="4025153"/>
              <a:ext cx="529312" cy="246221"/>
            </a:xfrm>
            <a:prstGeom prst="rect">
              <a:avLst/>
            </a:prstGeom>
            <a:noFill/>
            <a:ln w="9525">
              <a:noFill/>
              <a:miter lim="800000"/>
              <a:headEnd/>
              <a:tailEnd/>
            </a:ln>
          </p:spPr>
          <p:txBody>
            <a:bodyPr wrap="none">
              <a:spAutoFit/>
            </a:bodyPr>
            <a:lstStyle/>
            <a:p>
              <a:pPr>
                <a:spcBef>
                  <a:spcPct val="50000"/>
                </a:spcBef>
              </a:pPr>
              <a:r>
                <a:rPr lang="en-US" sz="1000" b="1" dirty="0">
                  <a:latin typeface="Calibri" pitchFamily="34" charset="0"/>
                </a:rPr>
                <a:t>Extent</a:t>
              </a:r>
            </a:p>
          </p:txBody>
        </p:sp>
      </p:grpSp>
      <p:grpSp>
        <p:nvGrpSpPr>
          <p:cNvPr id="170" name="Group 169"/>
          <p:cNvGrpSpPr/>
          <p:nvPr/>
        </p:nvGrpSpPr>
        <p:grpSpPr>
          <a:xfrm>
            <a:off x="3007659" y="3227200"/>
            <a:ext cx="752475" cy="484188"/>
            <a:chOff x="3946525" y="2393950"/>
            <a:chExt cx="752475" cy="484188"/>
          </a:xfrm>
        </p:grpSpPr>
        <p:pic>
          <p:nvPicPr>
            <p:cNvPr id="172" name="Picture 21" descr="Green Storage.png"/>
            <p:cNvPicPr>
              <a:picLocks noChangeAspect="1"/>
            </p:cNvPicPr>
            <p:nvPr/>
          </p:nvPicPr>
          <p:blipFill>
            <a:blip r:embed="rId10" cstate="print"/>
            <a:srcRect/>
            <a:stretch>
              <a:fillRect/>
            </a:stretch>
          </p:blipFill>
          <p:spPr bwMode="auto">
            <a:xfrm>
              <a:off x="3987800" y="2393950"/>
              <a:ext cx="635000" cy="484188"/>
            </a:xfrm>
            <a:prstGeom prst="rect">
              <a:avLst/>
            </a:prstGeom>
            <a:noFill/>
            <a:ln w="9525">
              <a:noFill/>
              <a:miter lim="800000"/>
              <a:headEnd/>
              <a:tailEnd/>
            </a:ln>
          </p:spPr>
        </p:pic>
        <p:sp>
          <p:nvSpPr>
            <p:cNvPr id="268" name="Text Box 70"/>
            <p:cNvSpPr txBox="1">
              <a:spLocks noChangeArrowheads="1"/>
            </p:cNvSpPr>
            <p:nvPr/>
          </p:nvSpPr>
          <p:spPr bwMode="auto">
            <a:xfrm>
              <a:off x="3946525" y="2508250"/>
              <a:ext cx="752475" cy="338138"/>
            </a:xfrm>
            <a:prstGeom prst="rect">
              <a:avLst/>
            </a:prstGeom>
            <a:noFill/>
            <a:ln w="9525">
              <a:noFill/>
              <a:miter lim="800000"/>
              <a:headEnd/>
              <a:tailEnd/>
            </a:ln>
          </p:spPr>
          <p:txBody>
            <a:bodyPr>
              <a:spAutoFit/>
            </a:bodyPr>
            <a:lstStyle/>
            <a:p>
              <a:pPr algn="ctr">
                <a:spcBef>
                  <a:spcPct val="50000"/>
                </a:spcBef>
              </a:pPr>
              <a:r>
                <a:rPr lang="en-US" sz="800" b="1" dirty="0"/>
                <a:t>Virtual volume</a:t>
              </a:r>
            </a:p>
          </p:txBody>
        </p:sp>
      </p:grpSp>
      <p:grpSp>
        <p:nvGrpSpPr>
          <p:cNvPr id="269" name="Group 268"/>
          <p:cNvGrpSpPr/>
          <p:nvPr/>
        </p:nvGrpSpPr>
        <p:grpSpPr>
          <a:xfrm>
            <a:off x="4984937" y="3213847"/>
            <a:ext cx="752475" cy="484188"/>
            <a:chOff x="3946525" y="2393950"/>
            <a:chExt cx="752475" cy="484188"/>
          </a:xfrm>
        </p:grpSpPr>
        <p:pic>
          <p:nvPicPr>
            <p:cNvPr id="270" name="Picture 21" descr="Green Storage.png"/>
            <p:cNvPicPr>
              <a:picLocks noChangeAspect="1"/>
            </p:cNvPicPr>
            <p:nvPr/>
          </p:nvPicPr>
          <p:blipFill>
            <a:blip r:embed="rId10" cstate="print"/>
            <a:srcRect/>
            <a:stretch>
              <a:fillRect/>
            </a:stretch>
          </p:blipFill>
          <p:spPr bwMode="auto">
            <a:xfrm>
              <a:off x="3987800" y="2393950"/>
              <a:ext cx="635000" cy="484188"/>
            </a:xfrm>
            <a:prstGeom prst="rect">
              <a:avLst/>
            </a:prstGeom>
            <a:noFill/>
            <a:ln w="9525">
              <a:noFill/>
              <a:miter lim="800000"/>
              <a:headEnd/>
              <a:tailEnd/>
            </a:ln>
          </p:spPr>
        </p:pic>
        <p:sp>
          <p:nvSpPr>
            <p:cNvPr id="271" name="Text Box 70"/>
            <p:cNvSpPr txBox="1">
              <a:spLocks noChangeArrowheads="1"/>
            </p:cNvSpPr>
            <p:nvPr/>
          </p:nvSpPr>
          <p:spPr bwMode="auto">
            <a:xfrm>
              <a:off x="3946525" y="2508250"/>
              <a:ext cx="752475" cy="338138"/>
            </a:xfrm>
            <a:prstGeom prst="rect">
              <a:avLst/>
            </a:prstGeom>
            <a:noFill/>
            <a:ln w="9525">
              <a:noFill/>
              <a:miter lim="800000"/>
              <a:headEnd/>
              <a:tailEnd/>
            </a:ln>
          </p:spPr>
          <p:txBody>
            <a:bodyPr>
              <a:spAutoFit/>
            </a:bodyPr>
            <a:lstStyle/>
            <a:p>
              <a:pPr algn="ctr">
                <a:spcBef>
                  <a:spcPct val="50000"/>
                </a:spcBef>
              </a:pPr>
              <a:r>
                <a:rPr lang="en-US" sz="800" b="1" dirty="0"/>
                <a:t>Virtual volume</a:t>
              </a:r>
            </a:p>
          </p:txBody>
        </p:sp>
      </p:grpSp>
      <p:cxnSp>
        <p:nvCxnSpPr>
          <p:cNvPr id="274" name="Elbow Connector 273"/>
          <p:cNvCxnSpPr/>
          <p:nvPr/>
        </p:nvCxnSpPr>
        <p:spPr>
          <a:xfrm rot="10800000" flipV="1">
            <a:off x="7010400" y="2895600"/>
            <a:ext cx="838200" cy="3810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8" name="Group 95"/>
          <p:cNvGrpSpPr>
            <a:grpSpLocks/>
          </p:cNvGrpSpPr>
          <p:nvPr/>
        </p:nvGrpSpPr>
        <p:grpSpPr bwMode="auto">
          <a:xfrm>
            <a:off x="4724400" y="814387"/>
            <a:ext cx="1295400" cy="990600"/>
            <a:chOff x="9296400" y="762000"/>
            <a:chExt cx="2133600" cy="1524000"/>
          </a:xfrm>
        </p:grpSpPr>
        <p:pic>
          <p:nvPicPr>
            <p:cNvPr id="289" name="Picture 88" descr="Physical Layer Bar.png"/>
            <p:cNvPicPr>
              <a:picLocks noChangeAspect="1"/>
            </p:cNvPicPr>
            <p:nvPr/>
          </p:nvPicPr>
          <p:blipFill>
            <a:blip r:embed="rId7" cstate="print"/>
            <a:srcRect/>
            <a:stretch>
              <a:fillRect/>
            </a:stretch>
          </p:blipFill>
          <p:spPr bwMode="auto">
            <a:xfrm>
              <a:off x="9296400" y="762000"/>
              <a:ext cx="2133600" cy="1524000"/>
            </a:xfrm>
            <a:prstGeom prst="rect">
              <a:avLst/>
            </a:prstGeom>
            <a:noFill/>
            <a:ln w="9525">
              <a:noFill/>
              <a:miter lim="800000"/>
              <a:headEnd/>
              <a:tailEnd/>
            </a:ln>
          </p:spPr>
        </p:pic>
        <p:grpSp>
          <p:nvGrpSpPr>
            <p:cNvPr id="290" name="Group 91"/>
            <p:cNvGrpSpPr>
              <a:grpSpLocks/>
            </p:cNvGrpSpPr>
            <p:nvPr/>
          </p:nvGrpSpPr>
          <p:grpSpPr bwMode="auto">
            <a:xfrm>
              <a:off x="9448800" y="990600"/>
              <a:ext cx="871656" cy="1121571"/>
              <a:chOff x="9982200" y="2514600"/>
              <a:chExt cx="871656" cy="1121571"/>
            </a:xfrm>
          </p:grpSpPr>
          <p:pic>
            <p:nvPicPr>
              <p:cNvPr id="294" name="Picture 90" descr="VM.png"/>
              <p:cNvPicPr>
                <a:picLocks noChangeAspect="1"/>
              </p:cNvPicPr>
              <p:nvPr/>
            </p:nvPicPr>
            <p:blipFill>
              <a:blip r:embed="rId8" cstate="print"/>
              <a:srcRect/>
              <a:stretch>
                <a:fillRect/>
              </a:stretch>
            </p:blipFill>
            <p:spPr bwMode="auto">
              <a:xfrm>
                <a:off x="9982200" y="2514600"/>
                <a:ext cx="871656" cy="1121571"/>
              </a:xfrm>
              <a:prstGeom prst="rect">
                <a:avLst/>
              </a:prstGeom>
              <a:noFill/>
              <a:ln w="9525">
                <a:noFill/>
                <a:miter lim="800000"/>
                <a:headEnd/>
                <a:tailEnd/>
              </a:ln>
            </p:spPr>
          </p:pic>
          <p:pic>
            <p:nvPicPr>
              <p:cNvPr id="295" name="Picture 89" descr="AP_OS Single.png"/>
              <p:cNvPicPr>
                <a:picLocks noChangeAspect="1"/>
              </p:cNvPicPr>
              <p:nvPr/>
            </p:nvPicPr>
            <p:blipFill>
              <a:blip r:embed="rId9" cstate="print"/>
              <a:srcRect/>
              <a:stretch>
                <a:fillRect/>
              </a:stretch>
            </p:blipFill>
            <p:spPr bwMode="auto">
              <a:xfrm>
                <a:off x="10185400" y="2590800"/>
                <a:ext cx="475449" cy="768033"/>
              </a:xfrm>
              <a:prstGeom prst="rect">
                <a:avLst/>
              </a:prstGeom>
              <a:noFill/>
              <a:ln w="9525">
                <a:noFill/>
                <a:miter lim="800000"/>
                <a:headEnd/>
                <a:tailEnd/>
              </a:ln>
            </p:spPr>
          </p:pic>
        </p:grpSp>
        <p:grpSp>
          <p:nvGrpSpPr>
            <p:cNvPr id="291" name="Group 92"/>
            <p:cNvGrpSpPr>
              <a:grpSpLocks/>
            </p:cNvGrpSpPr>
            <p:nvPr/>
          </p:nvGrpSpPr>
          <p:grpSpPr bwMode="auto">
            <a:xfrm>
              <a:off x="10405944" y="990600"/>
              <a:ext cx="871656" cy="1121571"/>
              <a:chOff x="9982200" y="2514600"/>
              <a:chExt cx="871656" cy="1121571"/>
            </a:xfrm>
          </p:grpSpPr>
          <p:pic>
            <p:nvPicPr>
              <p:cNvPr id="292" name="Picture 93" descr="VM.png"/>
              <p:cNvPicPr>
                <a:picLocks noChangeAspect="1"/>
              </p:cNvPicPr>
              <p:nvPr/>
            </p:nvPicPr>
            <p:blipFill>
              <a:blip r:embed="rId8" cstate="print"/>
              <a:srcRect/>
              <a:stretch>
                <a:fillRect/>
              </a:stretch>
            </p:blipFill>
            <p:spPr bwMode="auto">
              <a:xfrm>
                <a:off x="9982200" y="2514600"/>
                <a:ext cx="871656" cy="1121571"/>
              </a:xfrm>
              <a:prstGeom prst="rect">
                <a:avLst/>
              </a:prstGeom>
              <a:noFill/>
              <a:ln w="9525">
                <a:noFill/>
                <a:miter lim="800000"/>
                <a:headEnd/>
                <a:tailEnd/>
              </a:ln>
            </p:spPr>
          </p:pic>
          <p:pic>
            <p:nvPicPr>
              <p:cNvPr id="293" name="Picture 94" descr="AP_OS Single.png"/>
              <p:cNvPicPr>
                <a:picLocks noChangeAspect="1"/>
              </p:cNvPicPr>
              <p:nvPr/>
            </p:nvPicPr>
            <p:blipFill>
              <a:blip r:embed="rId9" cstate="print"/>
              <a:srcRect/>
              <a:stretch>
                <a:fillRect/>
              </a:stretch>
            </p:blipFill>
            <p:spPr bwMode="auto">
              <a:xfrm>
                <a:off x="10185400" y="2590800"/>
                <a:ext cx="475449" cy="768033"/>
              </a:xfrm>
              <a:prstGeom prst="rect">
                <a:avLst/>
              </a:prstGeom>
              <a:noFill/>
              <a:ln w="9525">
                <a:noFill/>
                <a:miter lim="800000"/>
                <a:headEnd/>
                <a:tailEnd/>
              </a:ln>
            </p:spPr>
          </p:pic>
        </p:grpSp>
      </p:grpSp>
      <p:sp>
        <p:nvSpPr>
          <p:cNvPr id="296" name="Text Box 28"/>
          <p:cNvSpPr txBox="1">
            <a:spLocks noChangeArrowheads="1"/>
          </p:cNvSpPr>
          <p:nvPr/>
        </p:nvSpPr>
        <p:spPr bwMode="auto">
          <a:xfrm>
            <a:off x="4800600" y="582706"/>
            <a:ext cx="1295400" cy="276225"/>
          </a:xfrm>
          <a:prstGeom prst="rect">
            <a:avLst/>
          </a:prstGeom>
          <a:noFill/>
          <a:ln w="9525">
            <a:noFill/>
            <a:miter lim="800000"/>
            <a:headEnd/>
            <a:tailEnd/>
          </a:ln>
        </p:spPr>
        <p:txBody>
          <a:bodyPr>
            <a:spAutoFit/>
          </a:bodyPr>
          <a:lstStyle/>
          <a:p>
            <a:pPr algn="ctr">
              <a:spcBef>
                <a:spcPct val="50000"/>
              </a:spcBef>
            </a:pPr>
            <a:r>
              <a:rPr lang="en-US" sz="1200" b="1" dirty="0">
                <a:latin typeface="Calibri" pitchFamily="34" charset="0"/>
              </a:rPr>
              <a:t>Compute</a:t>
            </a:r>
          </a:p>
        </p:txBody>
      </p:sp>
      <p:pic>
        <p:nvPicPr>
          <p:cNvPr id="299" name="Picture 112" descr="shadow"/>
          <p:cNvPicPr>
            <a:picLocks noChangeAspect="1" noChangeArrowheads="1"/>
          </p:cNvPicPr>
          <p:nvPr/>
        </p:nvPicPr>
        <p:blipFill>
          <a:blip r:embed="rId6" cstate="print"/>
          <a:srcRect/>
          <a:stretch>
            <a:fillRect/>
          </a:stretch>
        </p:blipFill>
        <p:spPr bwMode="auto">
          <a:xfrm>
            <a:off x="4840941" y="2147047"/>
            <a:ext cx="990600" cy="1152525"/>
          </a:xfrm>
          <a:prstGeom prst="rect">
            <a:avLst/>
          </a:prstGeom>
          <a:noFill/>
          <a:ln w="9525">
            <a:noFill/>
            <a:miter lim="800000"/>
            <a:headEnd/>
            <a:tailEnd/>
          </a:ln>
        </p:spPr>
      </p:pic>
      <p:sp>
        <p:nvSpPr>
          <p:cNvPr id="298" name="Line 100"/>
          <p:cNvSpPr>
            <a:spLocks noChangeShapeType="1"/>
          </p:cNvSpPr>
          <p:nvPr/>
        </p:nvSpPr>
        <p:spPr bwMode="auto">
          <a:xfrm>
            <a:off x="5334000" y="1828800"/>
            <a:ext cx="0" cy="536669"/>
          </a:xfrm>
          <a:prstGeom prst="line">
            <a:avLst/>
          </a:prstGeom>
          <a:noFill/>
          <a:ln w="127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lnSpc>
                <a:spcPct val="90000"/>
              </a:lnSpc>
              <a:defRPr/>
            </a:pPr>
            <a:r>
              <a:rPr lang="en-US" dirty="0" smtClean="0"/>
              <a:t>Provides an abstraction in the NAS/File servers environment  </a:t>
            </a:r>
          </a:p>
          <a:p>
            <a:pPr lvl="1">
              <a:lnSpc>
                <a:spcPct val="90000"/>
              </a:lnSpc>
              <a:defRPr/>
            </a:pPr>
            <a:r>
              <a:rPr lang="en-US" dirty="0" smtClean="0"/>
              <a:t>Eliminates dependencies between the file and its location</a:t>
            </a:r>
          </a:p>
          <a:p>
            <a:pPr>
              <a:lnSpc>
                <a:spcPct val="90000"/>
              </a:lnSpc>
              <a:defRPr/>
            </a:pPr>
            <a:r>
              <a:rPr lang="en-US" dirty="0" smtClean="0"/>
              <a:t>Enables movement of files between NAS systems without impacting client access</a:t>
            </a:r>
          </a:p>
          <a:p>
            <a:r>
              <a:rPr lang="en-US" dirty="0" smtClean="0"/>
              <a:t>Provides opportunities to optimize storage utilization</a:t>
            </a:r>
          </a:p>
          <a:p>
            <a:r>
              <a:rPr lang="en-US" dirty="0" smtClean="0"/>
              <a:t>Implemented using global namespace</a:t>
            </a:r>
          </a:p>
          <a:p>
            <a:endParaRPr lang="en-US" dirty="0" smtClean="0"/>
          </a:p>
          <a:p>
            <a:endParaRPr lang="en-US" dirty="0"/>
          </a:p>
        </p:txBody>
      </p:sp>
      <p:sp>
        <p:nvSpPr>
          <p:cNvPr id="4" name="Title 3"/>
          <p:cNvSpPr>
            <a:spLocks noGrp="1"/>
          </p:cNvSpPr>
          <p:nvPr>
            <p:ph type="title"/>
          </p:nvPr>
        </p:nvSpPr>
        <p:spPr/>
        <p:txBody>
          <a:bodyPr/>
          <a:lstStyle/>
          <a:p>
            <a:r>
              <a:rPr lang="en-US" dirty="0" smtClean="0"/>
              <a:t>File-level Storage Virtualization</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18</a:t>
            </a:fld>
            <a:endParaRPr lang="en-US"/>
          </a:p>
        </p:txBody>
      </p:sp>
      <p:cxnSp>
        <p:nvCxnSpPr>
          <p:cNvPr id="8" name="Straight Connector 7"/>
          <p:cNvCxnSpPr/>
          <p:nvPr/>
        </p:nvCxnSpPr>
        <p:spPr>
          <a:xfrm rot="5400000">
            <a:off x="5967891" y="3072291"/>
            <a:ext cx="865818"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7543800" y="3048000"/>
            <a:ext cx="8382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Monitor_Blank.png"/>
          <p:cNvPicPr>
            <a:picLocks noChangeAspect="1"/>
          </p:cNvPicPr>
          <p:nvPr/>
        </p:nvPicPr>
        <p:blipFill>
          <a:blip r:embed="rId3" cstate="print"/>
          <a:stretch>
            <a:fillRect/>
          </a:stretch>
        </p:blipFill>
        <p:spPr>
          <a:xfrm>
            <a:off x="5791200" y="865818"/>
            <a:ext cx="762000" cy="658182"/>
          </a:xfrm>
          <a:prstGeom prst="rect">
            <a:avLst/>
          </a:prstGeom>
        </p:spPr>
      </p:pic>
      <p:pic>
        <p:nvPicPr>
          <p:cNvPr id="11" name="Picture 10" descr="Monitor_Blank.png"/>
          <p:cNvPicPr>
            <a:picLocks noChangeAspect="1"/>
          </p:cNvPicPr>
          <p:nvPr/>
        </p:nvPicPr>
        <p:blipFill>
          <a:blip r:embed="rId3" cstate="print"/>
          <a:stretch>
            <a:fillRect/>
          </a:stretch>
        </p:blipFill>
        <p:spPr>
          <a:xfrm>
            <a:off x="7772400" y="838200"/>
            <a:ext cx="762000" cy="658182"/>
          </a:xfrm>
          <a:prstGeom prst="rect">
            <a:avLst/>
          </a:prstGeom>
        </p:spPr>
      </p:pic>
      <p:cxnSp>
        <p:nvCxnSpPr>
          <p:cNvPr id="12" name="Straight Connector 11"/>
          <p:cNvCxnSpPr>
            <a:stCxn id="10" idx="2"/>
          </p:cNvCxnSpPr>
          <p:nvPr/>
        </p:nvCxnSpPr>
        <p:spPr>
          <a:xfrm rot="16200000" flipH="1">
            <a:off x="6019800" y="1676400"/>
            <a:ext cx="8382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844191" y="1766409"/>
            <a:ext cx="6372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2"/>
          </p:cNvCxnSpPr>
          <p:nvPr/>
        </p:nvCxnSpPr>
        <p:spPr>
          <a:xfrm rot="5400000">
            <a:off x="7415691" y="1624491"/>
            <a:ext cx="865818"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descr="Monitor_Blank.png"/>
          <p:cNvPicPr>
            <a:picLocks noChangeAspect="1"/>
          </p:cNvPicPr>
          <p:nvPr/>
        </p:nvPicPr>
        <p:blipFill>
          <a:blip r:embed="rId3" cstate="print"/>
          <a:stretch>
            <a:fillRect/>
          </a:stretch>
        </p:blipFill>
        <p:spPr>
          <a:xfrm>
            <a:off x="6781800" y="865818"/>
            <a:ext cx="762000" cy="658182"/>
          </a:xfrm>
          <a:prstGeom prst="rect">
            <a:avLst/>
          </a:prstGeom>
        </p:spPr>
      </p:pic>
      <p:grpSp>
        <p:nvGrpSpPr>
          <p:cNvPr id="16" name="Group 23"/>
          <p:cNvGrpSpPr/>
          <p:nvPr/>
        </p:nvGrpSpPr>
        <p:grpSpPr>
          <a:xfrm>
            <a:off x="6333901" y="2066625"/>
            <a:ext cx="1895699" cy="981375"/>
            <a:chOff x="6486301" y="2066625"/>
            <a:chExt cx="1895699" cy="981375"/>
          </a:xfrm>
        </p:grpSpPr>
        <p:pic>
          <p:nvPicPr>
            <p:cNvPr id="23" name="Picture 22" descr="Blue Cloud.png"/>
            <p:cNvPicPr>
              <a:picLocks noChangeAspect="1"/>
            </p:cNvPicPr>
            <p:nvPr/>
          </p:nvPicPr>
          <p:blipFill>
            <a:blip r:embed="rId4" cstate="print"/>
            <a:stretch>
              <a:fillRect/>
            </a:stretch>
          </p:blipFill>
          <p:spPr>
            <a:xfrm>
              <a:off x="6486301" y="2066625"/>
              <a:ext cx="1895699" cy="981375"/>
            </a:xfrm>
            <a:prstGeom prst="rect">
              <a:avLst/>
            </a:prstGeom>
            <a:ln w="38100"/>
          </p:spPr>
        </p:pic>
        <p:sp>
          <p:nvSpPr>
            <p:cNvPr id="24" name="TextBox 23"/>
            <p:cNvSpPr txBox="1"/>
            <p:nvPr/>
          </p:nvSpPr>
          <p:spPr>
            <a:xfrm>
              <a:off x="7086600" y="2286000"/>
              <a:ext cx="474810" cy="461665"/>
            </a:xfrm>
            <a:prstGeom prst="rect">
              <a:avLst/>
            </a:prstGeom>
            <a:noFill/>
          </p:spPr>
          <p:txBody>
            <a:bodyPr wrap="none" rtlCol="0">
              <a:spAutoFit/>
            </a:bodyPr>
            <a:lstStyle/>
            <a:p>
              <a:r>
                <a:rPr lang="en-US" sz="2400" b="1" dirty="0" smtClean="0"/>
                <a:t>IP</a:t>
              </a:r>
              <a:endParaRPr lang="en-US" sz="2400" b="1" dirty="0"/>
            </a:p>
          </p:txBody>
        </p:sp>
      </p:grpSp>
      <p:pic>
        <p:nvPicPr>
          <p:cNvPr id="17" name="Picture 16" descr="Server 1.png"/>
          <p:cNvPicPr>
            <a:picLocks noChangeAspect="1"/>
          </p:cNvPicPr>
          <p:nvPr/>
        </p:nvPicPr>
        <p:blipFill>
          <a:blip r:embed="rId5" cstate="print"/>
          <a:stretch>
            <a:fillRect/>
          </a:stretch>
        </p:blipFill>
        <p:spPr>
          <a:xfrm>
            <a:off x="7931111" y="3733800"/>
            <a:ext cx="679489" cy="1447800"/>
          </a:xfrm>
          <a:prstGeom prst="rect">
            <a:avLst/>
          </a:prstGeom>
        </p:spPr>
      </p:pic>
      <p:sp>
        <p:nvSpPr>
          <p:cNvPr id="18" name="TextBox 17"/>
          <p:cNvSpPr txBox="1"/>
          <p:nvPr/>
        </p:nvSpPr>
        <p:spPr>
          <a:xfrm>
            <a:off x="6116986" y="5299502"/>
            <a:ext cx="2154693" cy="307777"/>
          </a:xfrm>
          <a:prstGeom prst="rect">
            <a:avLst/>
          </a:prstGeom>
          <a:noFill/>
        </p:spPr>
        <p:txBody>
          <a:bodyPr wrap="none" rtlCol="0">
            <a:spAutoFit/>
          </a:bodyPr>
          <a:lstStyle/>
          <a:p>
            <a:pPr algn="ctr"/>
            <a:r>
              <a:rPr lang="en-US" sz="1400" b="1" dirty="0" smtClean="0">
                <a:latin typeface="Calibri" pitchFamily="34" charset="0"/>
              </a:rPr>
              <a:t>Multi-vendor NAS Systems</a:t>
            </a:r>
            <a:endParaRPr lang="en-US" sz="1400" b="1" dirty="0">
              <a:latin typeface="Calibri" pitchFamily="34" charset="0"/>
            </a:endParaRPr>
          </a:p>
        </p:txBody>
      </p:sp>
      <p:cxnSp>
        <p:nvCxnSpPr>
          <p:cNvPr id="19" name="Straight Connector 18"/>
          <p:cNvCxnSpPr/>
          <p:nvPr/>
        </p:nvCxnSpPr>
        <p:spPr>
          <a:xfrm rot="5400000">
            <a:off x="6705600" y="35052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descr="Server 1.png"/>
          <p:cNvPicPr>
            <a:picLocks noChangeAspect="1"/>
          </p:cNvPicPr>
          <p:nvPr/>
        </p:nvPicPr>
        <p:blipFill>
          <a:blip r:embed="rId5" cstate="print"/>
          <a:stretch>
            <a:fillRect/>
          </a:stretch>
        </p:blipFill>
        <p:spPr>
          <a:xfrm>
            <a:off x="6858000" y="3733800"/>
            <a:ext cx="679489" cy="1447800"/>
          </a:xfrm>
          <a:prstGeom prst="rect">
            <a:avLst/>
          </a:prstGeom>
        </p:spPr>
      </p:pic>
      <p:pic>
        <p:nvPicPr>
          <p:cNvPr id="21" name="Picture 20" descr="Server 1.png"/>
          <p:cNvPicPr>
            <a:picLocks noChangeAspect="1"/>
          </p:cNvPicPr>
          <p:nvPr/>
        </p:nvPicPr>
        <p:blipFill>
          <a:blip r:embed="rId5" cstate="print"/>
          <a:stretch>
            <a:fillRect/>
          </a:stretch>
        </p:blipFill>
        <p:spPr>
          <a:xfrm>
            <a:off x="5791200" y="3733800"/>
            <a:ext cx="679489" cy="1447800"/>
          </a:xfrm>
          <a:prstGeom prst="rect">
            <a:avLst/>
          </a:prstGeom>
        </p:spPr>
      </p:pic>
      <p:sp>
        <p:nvSpPr>
          <p:cNvPr id="22" name="TextBox 21"/>
          <p:cNvSpPr txBox="1"/>
          <p:nvPr/>
        </p:nvSpPr>
        <p:spPr>
          <a:xfrm>
            <a:off x="6850361" y="457200"/>
            <a:ext cx="687945" cy="307777"/>
          </a:xfrm>
          <a:prstGeom prst="rect">
            <a:avLst/>
          </a:prstGeom>
          <a:noFill/>
        </p:spPr>
        <p:txBody>
          <a:bodyPr wrap="none" rtlCol="0">
            <a:spAutoFit/>
          </a:bodyPr>
          <a:lstStyle/>
          <a:p>
            <a:pPr algn="ctr"/>
            <a:r>
              <a:rPr lang="en-US" sz="1400" b="1" dirty="0" smtClean="0">
                <a:latin typeface="Calibri" pitchFamily="34" charset="0"/>
              </a:rPr>
              <a:t>Clients</a:t>
            </a:r>
            <a:endParaRPr lang="en-US" sz="1400" b="1" dirty="0">
              <a:latin typeface="Calibri" pitchFamily="34" charset="0"/>
            </a:endParaRPr>
          </a:p>
        </p:txBody>
      </p:sp>
      <p:pic>
        <p:nvPicPr>
          <p:cNvPr id="27" name="Picture 26" descr="Blade_thick.png"/>
          <p:cNvPicPr>
            <a:picLocks noChangeAspect="1"/>
          </p:cNvPicPr>
          <p:nvPr/>
        </p:nvPicPr>
        <p:blipFill>
          <a:blip r:embed="rId6" cstate="print"/>
          <a:stretch>
            <a:fillRect/>
          </a:stretch>
        </p:blipFill>
        <p:spPr>
          <a:xfrm>
            <a:off x="6663359" y="2362200"/>
            <a:ext cx="956641" cy="228600"/>
          </a:xfrm>
          <a:prstGeom prst="rect">
            <a:avLst/>
          </a:prstGeom>
          <a:effectLst>
            <a:outerShdw blurRad="50800" dist="50800" dir="5400000" algn="ctr" rotWithShape="0">
              <a:srgbClr val="000000"/>
            </a:outerShdw>
          </a:effectLst>
        </p:spPr>
      </p:pic>
      <p:sp>
        <p:nvSpPr>
          <p:cNvPr id="28" name="Text Box 27"/>
          <p:cNvSpPr txBox="1">
            <a:spLocks noChangeArrowheads="1"/>
          </p:cNvSpPr>
          <p:nvPr/>
        </p:nvSpPr>
        <p:spPr bwMode="auto">
          <a:xfrm>
            <a:off x="7924800" y="1752600"/>
            <a:ext cx="1371600" cy="523220"/>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Virtualization </a:t>
            </a:r>
            <a:r>
              <a:rPr lang="en-US" sz="1400" b="1" dirty="0" smtClean="0">
                <a:latin typeface="Calibri" pitchFamily="34" charset="0"/>
              </a:rPr>
              <a:t>Appliance</a:t>
            </a:r>
            <a:endParaRPr lang="en-US" sz="1400" b="1" dirty="0">
              <a:latin typeface="Calibri" pitchFamily="34" charset="0"/>
            </a:endParaRPr>
          </a:p>
        </p:txBody>
      </p:sp>
      <p:cxnSp>
        <p:nvCxnSpPr>
          <p:cNvPr id="29" name="Straight Connector 28"/>
          <p:cNvCxnSpPr/>
          <p:nvPr/>
        </p:nvCxnSpPr>
        <p:spPr>
          <a:xfrm rot="10800000" flipV="1">
            <a:off x="7345680" y="2209800"/>
            <a:ext cx="883920" cy="304800"/>
          </a:xfrm>
          <a:prstGeom prst="line">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38692" y="2633246"/>
            <a:ext cx="1133708" cy="338554"/>
          </a:xfrm>
          <a:prstGeom prst="rect">
            <a:avLst/>
          </a:prstGeom>
          <a:noFill/>
        </p:spPr>
        <p:txBody>
          <a:bodyPr wrap="none" rtlCol="0">
            <a:spAutoFit/>
          </a:bodyPr>
          <a:lstStyle/>
          <a:p>
            <a:pPr algn="ctr"/>
            <a:r>
              <a:rPr lang="en-US" sz="1600" b="1" dirty="0" smtClean="0">
                <a:latin typeface="Calibri" pitchFamily="34" charset="0"/>
              </a:rPr>
              <a:t>IP Network</a:t>
            </a:r>
            <a:endParaRPr lang="en-US" sz="1600" b="1"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File-level Storage Virtualization – Global Namespace </a:t>
            </a:r>
            <a:endParaRPr lang="en-US" dirty="0"/>
          </a:p>
        </p:txBody>
      </p:sp>
      <p:sp>
        <p:nvSpPr>
          <p:cNvPr id="5" name="Footer Placeholder 4"/>
          <p:cNvSpPr>
            <a:spLocks noGrp="1"/>
          </p:cNvSpPr>
          <p:nvPr>
            <p:ph type="ftr" sz="quarter" idx="10"/>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1"/>
          </p:nvPr>
        </p:nvSpPr>
        <p:spPr/>
        <p:txBody>
          <a:bodyPr/>
          <a:lstStyle/>
          <a:p>
            <a:pPr>
              <a:defRPr/>
            </a:pPr>
            <a:fld id="{D82361C7-9CA3-4A6E-97F2-A1FC064231A9}" type="slidenum">
              <a:rPr lang="en-US" smtClean="0"/>
              <a:pPr>
                <a:defRPr/>
              </a:pPr>
              <a:t>19</a:t>
            </a:fld>
            <a:endParaRPr lang="en-US"/>
          </a:p>
        </p:txBody>
      </p:sp>
      <p:sp>
        <p:nvSpPr>
          <p:cNvPr id="9" name="Content Placeholder 2"/>
          <p:cNvSpPr>
            <a:spLocks noGrp="1"/>
          </p:cNvSpPr>
          <p:nvPr>
            <p:ph sz="half" idx="1"/>
          </p:nvPr>
        </p:nvSpPr>
        <p:spPr>
          <a:xfrm>
            <a:off x="304800" y="914400"/>
            <a:ext cx="8382000" cy="4800599"/>
          </a:xfrm>
        </p:spPr>
        <p:txBody>
          <a:bodyPr/>
          <a:lstStyle/>
          <a:p>
            <a:r>
              <a:rPr lang="en-US" dirty="0" smtClean="0"/>
              <a:t>Enables clients to access files using logical names which are independent of the actual physical location</a:t>
            </a:r>
          </a:p>
          <a:p>
            <a:r>
              <a:rPr lang="en-US" dirty="0" smtClean="0"/>
              <a:t>Maps logical path of a file to the physical path names</a:t>
            </a:r>
          </a:p>
          <a:p>
            <a:r>
              <a:rPr lang="en-US" dirty="0" smtClean="0"/>
              <a:t>Simplifies access to files</a:t>
            </a:r>
          </a:p>
          <a:p>
            <a:pPr lvl="1"/>
            <a:r>
              <a:rPr lang="en-US" sz="2000" dirty="0" smtClean="0"/>
              <a:t>Clients no longer need to have multiple mount points to access data located on different NAS devices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ctrTitle"/>
          </p:nvPr>
        </p:nvSpPr>
        <p:spPr/>
        <p:txBody>
          <a:bodyPr/>
          <a:lstStyle/>
          <a:p>
            <a:r>
              <a:rPr lang="en-US" dirty="0" smtClean="0"/>
              <a:t>Module 4: Virtualized Data Center – Storage </a:t>
            </a:r>
          </a:p>
        </p:txBody>
      </p:sp>
      <p:sp>
        <p:nvSpPr>
          <p:cNvPr id="6" name="Text Placeholder 5"/>
          <p:cNvSpPr>
            <a:spLocks noGrp="1"/>
          </p:cNvSpPr>
          <p:nvPr>
            <p:ph type="subTitle" idx="1"/>
          </p:nvPr>
        </p:nvSpPr>
        <p:spPr/>
        <p:txBody>
          <a:bodyPr>
            <a:normAutofit/>
          </a:bodyPr>
          <a:lstStyle/>
          <a:p>
            <a:pPr>
              <a:spcBef>
                <a:spcPts val="1200"/>
              </a:spcBef>
              <a:defRPr/>
            </a:pPr>
            <a:r>
              <a:rPr lang="en-US" dirty="0" smtClean="0">
                <a:solidFill>
                  <a:schemeClr val="bg2">
                    <a:lumMod val="75000"/>
                  </a:schemeClr>
                </a:solidFill>
              </a:rPr>
              <a:t>Upon completion of this module, you should be able to:</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Explain storage virtualization and its implementation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Explain virtual machine storage options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Describe block and file level storage virtualization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Describe virtual provisioning and automated storage tiering</a:t>
            </a:r>
            <a:endParaRPr lang="en-US" sz="2000" dirty="0">
              <a:solidFill>
                <a:schemeClr val="bg2">
                  <a:lumMod val="75000"/>
                </a:schemeClr>
              </a:solidFill>
            </a:endParaRPr>
          </a:p>
        </p:txBody>
      </p:sp>
      <p:sp>
        <p:nvSpPr>
          <p:cNvPr id="8" name="Footer Placeholder 7"/>
          <p:cNvSpPr>
            <a:spLocks noGrp="1"/>
          </p:cNvSpPr>
          <p:nvPr>
            <p:ph type="ftr" sz="quarter" idx="10"/>
          </p:nvPr>
        </p:nvSpPr>
        <p:spPr/>
        <p:txBody>
          <a:bodyPr/>
          <a:lstStyle/>
          <a:p>
            <a:pPr>
              <a:defRPr/>
            </a:pPr>
            <a:r>
              <a:rPr lang="en-US" dirty="0" smtClean="0"/>
              <a:t>Virtualized Data Center - Storage </a:t>
            </a:r>
            <a:endParaRPr lang="en-US" dirty="0"/>
          </a:p>
        </p:txBody>
      </p:sp>
      <p:sp>
        <p:nvSpPr>
          <p:cNvPr id="4" name="Slide Number Placeholder 3"/>
          <p:cNvSpPr>
            <a:spLocks noGrp="1"/>
          </p:cNvSpPr>
          <p:nvPr>
            <p:ph type="sldNum" sz="quarter" idx="11"/>
          </p:nvPr>
        </p:nvSpPr>
        <p:spPr/>
        <p:txBody>
          <a:bodyPr/>
          <a:lstStyle/>
          <a:p>
            <a:pPr>
              <a:defRPr/>
            </a:pPr>
            <a:fld id="{91E976C5-867F-44DB-A20C-2FC1C56FCDC6}"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143000"/>
            <a:ext cx="6477000" cy="1219200"/>
          </a:xfrm>
        </p:spPr>
        <p:txBody>
          <a:bodyPr/>
          <a:lstStyle/>
          <a:p>
            <a:pPr>
              <a:defRPr/>
            </a:pPr>
            <a:r>
              <a:rPr lang="en-US" dirty="0" smtClean="0"/>
              <a:t>Module 4: Virtualized Data Center – Storage </a:t>
            </a:r>
            <a:endParaRPr lang="en-US" dirty="0"/>
          </a:p>
        </p:txBody>
      </p:sp>
      <p:sp>
        <p:nvSpPr>
          <p:cNvPr id="7" name="Subtitle 6"/>
          <p:cNvSpPr>
            <a:spLocks noGrp="1"/>
          </p:cNvSpPr>
          <p:nvPr>
            <p:ph type="subTitle" idx="1"/>
          </p:nvPr>
        </p:nvSpPr>
        <p:spPr/>
        <p:txBody>
          <a:bodyPr>
            <a:normAutofit/>
          </a:bodyPr>
          <a:lstStyle/>
          <a:p>
            <a:r>
              <a:rPr lang="en-US" dirty="0" smtClean="0"/>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Virtual provisioning and its benefits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Thin LUN and Thin Pool</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Virtual Provisioning for virtual disks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Automated Storage Tiering</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Sub-LUN </a:t>
            </a:r>
            <a:r>
              <a:rPr lang="en-US" sz="2000" dirty="0" err="1" smtClean="0">
                <a:solidFill>
                  <a:schemeClr val="bg2">
                    <a:lumMod val="75000"/>
                  </a:schemeClr>
                </a:solidFill>
              </a:rPr>
              <a:t>Tiering</a:t>
            </a:r>
            <a:r>
              <a:rPr lang="en-US" sz="2000" dirty="0" smtClean="0">
                <a:solidFill>
                  <a:schemeClr val="bg2">
                    <a:lumMod val="75000"/>
                  </a:schemeClr>
                </a:solidFill>
              </a:rPr>
              <a:t> and Cache-</a:t>
            </a:r>
            <a:r>
              <a:rPr lang="en-US" sz="2000" dirty="0" err="1" smtClean="0">
                <a:solidFill>
                  <a:schemeClr val="bg2">
                    <a:lumMod val="75000"/>
                  </a:schemeClr>
                </a:solidFill>
              </a:rPr>
              <a:t>Tiering</a:t>
            </a:r>
            <a:endParaRPr lang="en-US" sz="2000" dirty="0" smtClean="0">
              <a:solidFill>
                <a:schemeClr val="bg2">
                  <a:lumMod val="75000"/>
                </a:schemeClr>
              </a:solidFill>
            </a:endParaRPr>
          </a:p>
        </p:txBody>
      </p:sp>
      <p:sp>
        <p:nvSpPr>
          <p:cNvPr id="23556" name="Content Placeholder 7"/>
          <p:cNvSpPr>
            <a:spLocks noGrp="1"/>
          </p:cNvSpPr>
          <p:nvPr>
            <p:ph sz="quarter" idx="13"/>
          </p:nvPr>
        </p:nvSpPr>
        <p:spPr/>
        <p:txBody>
          <a:bodyPr/>
          <a:lstStyle/>
          <a:p>
            <a:r>
              <a:rPr lang="en-US" dirty="0" smtClean="0"/>
              <a:t>Lesson 4: Virtual Provisioning and Automated Storage Tiering</a:t>
            </a:r>
          </a:p>
        </p:txBody>
      </p:sp>
      <p:sp>
        <p:nvSpPr>
          <p:cNvPr id="9" name="Footer Placeholder 8"/>
          <p:cNvSpPr>
            <a:spLocks noGrp="1"/>
          </p:cNvSpPr>
          <p:nvPr>
            <p:ph type="ftr" sz="quarter" idx="14"/>
          </p:nvPr>
        </p:nvSpPr>
        <p:spPr/>
        <p:txBody>
          <a:bodyPr/>
          <a:lstStyle/>
          <a:p>
            <a:pPr>
              <a:defRPr/>
            </a:pPr>
            <a:r>
              <a:rPr lang="en-US" dirty="0" smtClean="0"/>
              <a:t>Virtualized Data Center - Storage </a:t>
            </a:r>
            <a:endParaRPr lang="en-US" dirty="0"/>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Line 23"/>
          <p:cNvSpPr>
            <a:spLocks noChangeShapeType="1"/>
          </p:cNvSpPr>
          <p:nvPr/>
        </p:nvSpPr>
        <p:spPr bwMode="gray">
          <a:xfrm flipH="1" flipV="1">
            <a:off x="7620000" y="4092575"/>
            <a:ext cx="3175" cy="631825"/>
          </a:xfrm>
          <a:prstGeom prst="line">
            <a:avLst/>
          </a:prstGeom>
          <a:noFill/>
          <a:ln w="19050">
            <a:solidFill>
              <a:schemeClr val="tx1"/>
            </a:solidFill>
            <a:round/>
            <a:headEnd/>
            <a:tailEnd type="triangle" w="med" len="med"/>
          </a:ln>
        </p:spPr>
        <p:txBody>
          <a:bodyPr/>
          <a:lstStyle/>
          <a:p>
            <a:endParaRPr lang="en-US">
              <a:latin typeface="Calibri" pitchFamily="34" charset="0"/>
            </a:endParaRPr>
          </a:p>
        </p:txBody>
      </p:sp>
      <p:sp>
        <p:nvSpPr>
          <p:cNvPr id="4" name="Title 3"/>
          <p:cNvSpPr>
            <a:spLocks noGrp="1"/>
          </p:cNvSpPr>
          <p:nvPr>
            <p:ph type="title"/>
          </p:nvPr>
        </p:nvSpPr>
        <p:spPr/>
        <p:txBody>
          <a:bodyPr/>
          <a:lstStyle/>
          <a:p>
            <a:r>
              <a:rPr lang="en-US" dirty="0" smtClean="0"/>
              <a:t>Virtual Provisioning (Thin Provisioning)</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21</a:t>
            </a:fld>
            <a:endParaRPr lang="en-US"/>
          </a:p>
        </p:txBody>
      </p:sp>
      <p:sp>
        <p:nvSpPr>
          <p:cNvPr id="27" name="Rectangle 3"/>
          <p:cNvSpPr>
            <a:spLocks noGrp="1" noChangeArrowheads="1"/>
          </p:cNvSpPr>
          <p:nvPr>
            <p:ph sz="half" idx="1"/>
          </p:nvPr>
        </p:nvSpPr>
        <p:spPr>
          <a:xfrm>
            <a:off x="304800" y="2819400"/>
            <a:ext cx="5181600" cy="3124200"/>
          </a:xfrm>
        </p:spPr>
        <p:txBody>
          <a:bodyPr/>
          <a:lstStyle/>
          <a:p>
            <a:pPr>
              <a:spcBef>
                <a:spcPts val="600"/>
              </a:spcBef>
            </a:pPr>
            <a:r>
              <a:rPr lang="en-US" sz="2000" dirty="0" smtClean="0"/>
              <a:t>Capacity-on-demand </a:t>
            </a:r>
            <a:r>
              <a:rPr lang="en-US" sz="2000" dirty="0"/>
              <a:t>from a shared storage </a:t>
            </a:r>
            <a:r>
              <a:rPr lang="en-US" sz="2000" dirty="0" smtClean="0"/>
              <a:t>pool, called Thin pool</a:t>
            </a:r>
          </a:p>
          <a:p>
            <a:pPr lvl="1">
              <a:spcBef>
                <a:spcPts val="600"/>
              </a:spcBef>
            </a:pPr>
            <a:r>
              <a:rPr lang="en-US" sz="1600" dirty="0" smtClean="0"/>
              <a:t>Physical storage is allocated only when the compute requires it</a:t>
            </a:r>
          </a:p>
          <a:p>
            <a:pPr lvl="1">
              <a:spcBef>
                <a:spcPts val="600"/>
              </a:spcBef>
            </a:pPr>
            <a:r>
              <a:rPr lang="en-US" sz="1600" dirty="0" smtClean="0"/>
              <a:t>Provisioning </a:t>
            </a:r>
            <a:r>
              <a:rPr lang="en-US" sz="1600" dirty="0"/>
              <a:t>decisions not bound by currently available </a:t>
            </a:r>
            <a:r>
              <a:rPr lang="en-US" sz="1600" dirty="0" smtClean="0"/>
              <a:t>storage</a:t>
            </a:r>
          </a:p>
          <a:p>
            <a:pPr>
              <a:spcBef>
                <a:spcPts val="600"/>
              </a:spcBef>
            </a:pPr>
            <a:r>
              <a:rPr lang="en-US" sz="2000" dirty="0" smtClean="0"/>
              <a:t>May be implemented at</a:t>
            </a:r>
          </a:p>
          <a:p>
            <a:pPr lvl="1">
              <a:spcBef>
                <a:spcPts val="600"/>
              </a:spcBef>
            </a:pPr>
            <a:r>
              <a:rPr lang="en-US" sz="1600" dirty="0" smtClean="0"/>
              <a:t>Storage layer</a:t>
            </a:r>
          </a:p>
          <a:p>
            <a:pPr lvl="1">
              <a:spcBef>
                <a:spcPts val="600"/>
              </a:spcBef>
            </a:pPr>
            <a:r>
              <a:rPr lang="en-US" sz="1600" dirty="0" smtClean="0"/>
              <a:t>Compute layer – virtual Provisioning for virtual disk</a:t>
            </a:r>
          </a:p>
          <a:p>
            <a:pPr lvl="1">
              <a:spcBef>
                <a:spcPts val="600"/>
              </a:spcBef>
            </a:pPr>
            <a:endParaRPr lang="en-US" sz="1600" dirty="0"/>
          </a:p>
        </p:txBody>
      </p:sp>
      <p:grpSp>
        <p:nvGrpSpPr>
          <p:cNvPr id="94" name="Group 93"/>
          <p:cNvGrpSpPr/>
          <p:nvPr/>
        </p:nvGrpSpPr>
        <p:grpSpPr>
          <a:xfrm>
            <a:off x="228600" y="987552"/>
            <a:ext cx="5257800" cy="1538130"/>
            <a:chOff x="381000" y="762000"/>
            <a:chExt cx="5334000" cy="1538130"/>
          </a:xfrm>
        </p:grpSpPr>
        <p:sp>
          <p:nvSpPr>
            <p:cNvPr id="28" name="Rectangle 27"/>
            <p:cNvSpPr/>
            <p:nvPr/>
          </p:nvSpPr>
          <p:spPr>
            <a:xfrm>
              <a:off x="381000" y="965042"/>
              <a:ext cx="5334000" cy="1335088"/>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7330" tIns="229108" rIns="297330" bIns="113792" spcCol="1270" anchor="ctr"/>
            <a:lstStyle/>
            <a:p>
              <a:pPr>
                <a:defRPr/>
              </a:pPr>
              <a:r>
                <a:rPr lang="en-US" sz="2000" dirty="0" smtClean="0">
                  <a:solidFill>
                    <a:schemeClr val="tx1"/>
                  </a:solidFill>
                  <a:latin typeface="Calibri" pitchFamily="34" charset="0"/>
                </a:rPr>
                <a:t>It is the ability to present a LUN to a compute system with more capacity than what is physically allocated to the LUN.</a:t>
              </a:r>
              <a:r>
                <a:rPr lang="en-US" sz="2000" dirty="0" smtClean="0">
                  <a:solidFill>
                    <a:srgbClr val="FF0000"/>
                  </a:solidFill>
                  <a:latin typeface="Calibri" pitchFamily="34" charset="0"/>
                </a:rPr>
                <a:t>  </a:t>
              </a:r>
            </a:p>
          </p:txBody>
        </p:sp>
        <p:sp>
          <p:nvSpPr>
            <p:cNvPr id="29" name="Rounded Rectangle 4"/>
            <p:cNvSpPr/>
            <p:nvPr/>
          </p:nvSpPr>
          <p:spPr>
            <a:xfrm>
              <a:off x="574250" y="762000"/>
              <a:ext cx="3845350" cy="307848"/>
            </a:xfrm>
            <a:prstGeom prst="rect">
              <a:avLst/>
            </a:prstGeom>
          </p:spPr>
          <p:style>
            <a:lnRef idx="0">
              <a:schemeClr val="accent2"/>
            </a:lnRef>
            <a:fillRef idx="3">
              <a:schemeClr val="accent2"/>
            </a:fillRef>
            <a:effectRef idx="3">
              <a:schemeClr val="accent2"/>
            </a:effectRef>
            <a:fontRef idx="minor">
              <a:schemeClr val="lt1"/>
            </a:fontRef>
          </p:style>
          <p:txBody>
            <a:bodyPr lIns="101362" tIns="0" rIns="101362" bIns="0" spcCol="1270" anchor="ctr"/>
            <a:lstStyle/>
            <a:p>
              <a:pPr algn="ctr" defTabSz="800100">
                <a:lnSpc>
                  <a:spcPct val="90000"/>
                </a:lnSpc>
                <a:spcAft>
                  <a:spcPct val="35000"/>
                </a:spcAft>
                <a:defRPr/>
              </a:pPr>
              <a:r>
                <a:rPr lang="en-US" sz="1600" b="1" dirty="0" smtClean="0">
                  <a:solidFill>
                    <a:schemeClr val="bg1"/>
                  </a:solidFill>
                  <a:latin typeface="Calibri" pitchFamily="34" charset="0"/>
                </a:rPr>
                <a:t>Virtual Provisioning (Thin Provisioning)</a:t>
              </a:r>
              <a:endParaRPr lang="en-US" sz="1600" b="1" dirty="0">
                <a:solidFill>
                  <a:schemeClr val="bg1"/>
                </a:solidFill>
                <a:latin typeface="Calibri" pitchFamily="34" charset="0"/>
              </a:endParaRPr>
            </a:p>
          </p:txBody>
        </p:sp>
      </p:grpSp>
      <p:sp>
        <p:nvSpPr>
          <p:cNvPr id="30" name="Line 25"/>
          <p:cNvSpPr>
            <a:spLocks noChangeShapeType="1"/>
          </p:cNvSpPr>
          <p:nvPr/>
        </p:nvSpPr>
        <p:spPr bwMode="gray">
          <a:xfrm flipH="1" flipV="1">
            <a:off x="8537575" y="4105275"/>
            <a:ext cx="3175" cy="619125"/>
          </a:xfrm>
          <a:prstGeom prst="line">
            <a:avLst/>
          </a:prstGeom>
          <a:noFill/>
          <a:ln w="19050">
            <a:solidFill>
              <a:schemeClr val="tx1"/>
            </a:solidFill>
            <a:round/>
            <a:headEnd/>
            <a:tailEnd type="triangle" w="med" len="med"/>
          </a:ln>
        </p:spPr>
        <p:txBody>
          <a:bodyPr/>
          <a:lstStyle/>
          <a:p>
            <a:endParaRPr lang="en-US">
              <a:latin typeface="Calibri" pitchFamily="34" charset="0"/>
            </a:endParaRPr>
          </a:p>
        </p:txBody>
      </p:sp>
      <p:sp>
        <p:nvSpPr>
          <p:cNvPr id="31" name="Line 23"/>
          <p:cNvSpPr>
            <a:spLocks noChangeShapeType="1"/>
          </p:cNvSpPr>
          <p:nvPr/>
        </p:nvSpPr>
        <p:spPr bwMode="gray">
          <a:xfrm flipH="1" flipV="1">
            <a:off x="6762750" y="4092575"/>
            <a:ext cx="3175" cy="631825"/>
          </a:xfrm>
          <a:prstGeom prst="line">
            <a:avLst/>
          </a:prstGeom>
          <a:noFill/>
          <a:ln w="19050">
            <a:solidFill>
              <a:schemeClr val="tx1"/>
            </a:solidFill>
            <a:round/>
            <a:headEnd/>
            <a:tailEnd type="triangle" w="med" len="med"/>
          </a:ln>
        </p:spPr>
        <p:txBody>
          <a:bodyPr/>
          <a:lstStyle/>
          <a:p>
            <a:endParaRPr lang="en-US">
              <a:latin typeface="Calibri" pitchFamily="34" charset="0"/>
            </a:endParaRPr>
          </a:p>
        </p:txBody>
      </p:sp>
      <p:sp>
        <p:nvSpPr>
          <p:cNvPr id="32" name="Line 117"/>
          <p:cNvSpPr>
            <a:spLocks noChangeShapeType="1"/>
          </p:cNvSpPr>
          <p:nvPr/>
        </p:nvSpPr>
        <p:spPr bwMode="gray">
          <a:xfrm flipV="1">
            <a:off x="8534400" y="1662113"/>
            <a:ext cx="0" cy="1157287"/>
          </a:xfrm>
          <a:prstGeom prst="line">
            <a:avLst/>
          </a:prstGeom>
          <a:noFill/>
          <a:ln w="19050">
            <a:solidFill>
              <a:schemeClr val="tx1"/>
            </a:solidFill>
            <a:round/>
            <a:headEnd/>
            <a:tailEnd/>
          </a:ln>
        </p:spPr>
        <p:txBody>
          <a:bodyPr wrap="none" lIns="0" tIns="0" rIns="0" bIns="0" anchor="ctr"/>
          <a:lstStyle/>
          <a:p>
            <a:endParaRPr lang="en-US">
              <a:latin typeface="Calibri" pitchFamily="34" charset="0"/>
            </a:endParaRPr>
          </a:p>
        </p:txBody>
      </p:sp>
      <p:sp>
        <p:nvSpPr>
          <p:cNvPr id="33" name="Line 117"/>
          <p:cNvSpPr>
            <a:spLocks noChangeShapeType="1"/>
          </p:cNvSpPr>
          <p:nvPr/>
        </p:nvSpPr>
        <p:spPr bwMode="gray">
          <a:xfrm flipV="1">
            <a:off x="7620000" y="1666875"/>
            <a:ext cx="0" cy="1152525"/>
          </a:xfrm>
          <a:prstGeom prst="line">
            <a:avLst/>
          </a:prstGeom>
          <a:noFill/>
          <a:ln w="19050">
            <a:solidFill>
              <a:schemeClr val="tx1"/>
            </a:solidFill>
            <a:round/>
            <a:headEnd/>
            <a:tailEnd/>
          </a:ln>
        </p:spPr>
        <p:txBody>
          <a:bodyPr wrap="none" lIns="0" tIns="0" rIns="0" bIns="0" anchor="ctr"/>
          <a:lstStyle/>
          <a:p>
            <a:endParaRPr lang="en-US">
              <a:latin typeface="Calibri" pitchFamily="34" charset="0"/>
            </a:endParaRPr>
          </a:p>
        </p:txBody>
      </p:sp>
      <p:pic>
        <p:nvPicPr>
          <p:cNvPr id="34" name="Picture 6" descr="Orange Volume.png"/>
          <p:cNvPicPr>
            <a:picLocks noChangeAspect="1"/>
          </p:cNvPicPr>
          <p:nvPr/>
        </p:nvPicPr>
        <p:blipFill>
          <a:blip r:embed="rId3" cstate="print"/>
          <a:srcRect/>
          <a:stretch>
            <a:fillRect/>
          </a:stretch>
        </p:blipFill>
        <p:spPr bwMode="auto">
          <a:xfrm>
            <a:off x="8153400" y="3629025"/>
            <a:ext cx="762000" cy="471488"/>
          </a:xfrm>
          <a:prstGeom prst="rect">
            <a:avLst/>
          </a:prstGeom>
          <a:noFill/>
          <a:ln w="9525">
            <a:noFill/>
            <a:miter lim="800000"/>
            <a:headEnd/>
            <a:tailEnd/>
          </a:ln>
        </p:spPr>
      </p:pic>
      <p:pic>
        <p:nvPicPr>
          <p:cNvPr id="35" name="Picture 6" descr="Orange Volume.png"/>
          <p:cNvPicPr>
            <a:picLocks noChangeAspect="1"/>
          </p:cNvPicPr>
          <p:nvPr/>
        </p:nvPicPr>
        <p:blipFill>
          <a:blip r:embed="rId3" cstate="print"/>
          <a:srcRect/>
          <a:stretch>
            <a:fillRect/>
          </a:stretch>
        </p:blipFill>
        <p:spPr bwMode="auto">
          <a:xfrm>
            <a:off x="7248525" y="3490913"/>
            <a:ext cx="762000" cy="623887"/>
          </a:xfrm>
          <a:prstGeom prst="rect">
            <a:avLst/>
          </a:prstGeom>
          <a:noFill/>
          <a:ln w="9525">
            <a:noFill/>
            <a:miter lim="800000"/>
            <a:headEnd/>
            <a:tailEnd/>
          </a:ln>
        </p:spPr>
      </p:pic>
      <p:pic>
        <p:nvPicPr>
          <p:cNvPr id="36" name="Picture 6" descr="Orange Volume.png"/>
          <p:cNvPicPr>
            <a:picLocks noChangeAspect="1"/>
          </p:cNvPicPr>
          <p:nvPr/>
        </p:nvPicPr>
        <p:blipFill>
          <a:blip r:embed="rId3" cstate="print"/>
          <a:srcRect/>
          <a:stretch>
            <a:fillRect/>
          </a:stretch>
        </p:blipFill>
        <p:spPr bwMode="auto">
          <a:xfrm>
            <a:off x="6337300" y="3630613"/>
            <a:ext cx="762000" cy="471487"/>
          </a:xfrm>
          <a:prstGeom prst="rect">
            <a:avLst/>
          </a:prstGeom>
          <a:noFill/>
          <a:ln w="9525">
            <a:noFill/>
            <a:miter lim="800000"/>
            <a:headEnd/>
            <a:tailEnd/>
          </a:ln>
        </p:spPr>
      </p:pic>
      <p:sp>
        <p:nvSpPr>
          <p:cNvPr id="37" name="AutoShape 103"/>
          <p:cNvSpPr>
            <a:spLocks noChangeArrowheads="1"/>
          </p:cNvSpPr>
          <p:nvPr/>
        </p:nvSpPr>
        <p:spPr bwMode="gray">
          <a:xfrm>
            <a:off x="5562600" y="990600"/>
            <a:ext cx="3505200" cy="4953000"/>
          </a:xfrm>
          <a:prstGeom prst="roundRect">
            <a:avLst>
              <a:gd name="adj" fmla="val 2856"/>
            </a:avLst>
          </a:prstGeom>
          <a:noFill/>
          <a:ln w="19050" algn="ctr">
            <a:solidFill>
              <a:schemeClr val="bg2"/>
            </a:solidFill>
            <a:prstDash val="sysDot"/>
            <a:round/>
            <a:headEnd/>
            <a:tailEnd/>
          </a:ln>
        </p:spPr>
        <p:txBody>
          <a:bodyPr lIns="0" rIns="0" bIns="0"/>
          <a:lstStyle/>
          <a:p>
            <a:pPr>
              <a:lnSpc>
                <a:spcPct val="90000"/>
              </a:lnSpc>
            </a:pPr>
            <a:endParaRPr lang="en-US" b="1">
              <a:solidFill>
                <a:schemeClr val="tx2"/>
              </a:solidFill>
              <a:latin typeface="Calibri" pitchFamily="34" charset="0"/>
            </a:endParaRPr>
          </a:p>
        </p:txBody>
      </p:sp>
      <p:sp>
        <p:nvSpPr>
          <p:cNvPr id="38" name="Line 116"/>
          <p:cNvSpPr>
            <a:spLocks noChangeShapeType="1"/>
          </p:cNvSpPr>
          <p:nvPr/>
        </p:nvSpPr>
        <p:spPr bwMode="gray">
          <a:xfrm flipV="1">
            <a:off x="7620000" y="1905000"/>
            <a:ext cx="0" cy="288925"/>
          </a:xfrm>
          <a:prstGeom prst="line">
            <a:avLst/>
          </a:prstGeom>
          <a:noFill/>
          <a:ln w="19050">
            <a:solidFill>
              <a:schemeClr val="tx1"/>
            </a:solidFill>
            <a:round/>
            <a:headEnd/>
            <a:tailEnd/>
          </a:ln>
        </p:spPr>
        <p:txBody>
          <a:bodyPr wrap="none" lIns="0" tIns="0" rIns="0" bIns="0" anchor="ctr"/>
          <a:lstStyle/>
          <a:p>
            <a:endParaRPr lang="en-US">
              <a:latin typeface="Calibri" pitchFamily="34" charset="0"/>
            </a:endParaRPr>
          </a:p>
        </p:txBody>
      </p:sp>
      <p:sp>
        <p:nvSpPr>
          <p:cNvPr id="39" name="Line 117"/>
          <p:cNvSpPr>
            <a:spLocks noChangeShapeType="1"/>
          </p:cNvSpPr>
          <p:nvPr/>
        </p:nvSpPr>
        <p:spPr bwMode="gray">
          <a:xfrm flipV="1">
            <a:off x="6705600" y="1666875"/>
            <a:ext cx="0" cy="1152525"/>
          </a:xfrm>
          <a:prstGeom prst="line">
            <a:avLst/>
          </a:prstGeom>
          <a:noFill/>
          <a:ln w="19050">
            <a:solidFill>
              <a:schemeClr val="tx1"/>
            </a:solidFill>
            <a:round/>
            <a:headEnd/>
            <a:tailEnd/>
          </a:ln>
        </p:spPr>
        <p:txBody>
          <a:bodyPr wrap="none" lIns="0" tIns="0" rIns="0" bIns="0" anchor="ctr"/>
          <a:lstStyle/>
          <a:p>
            <a:endParaRPr lang="en-US">
              <a:latin typeface="Calibri" pitchFamily="34" charset="0"/>
            </a:endParaRPr>
          </a:p>
        </p:txBody>
      </p:sp>
      <p:sp>
        <p:nvSpPr>
          <p:cNvPr id="40" name="Text Box 170"/>
          <p:cNvSpPr txBox="1">
            <a:spLocks noChangeArrowheads="1"/>
          </p:cNvSpPr>
          <p:nvPr/>
        </p:nvSpPr>
        <p:spPr bwMode="gray">
          <a:xfrm>
            <a:off x="6713348" y="2514600"/>
            <a:ext cx="296556" cy="304699"/>
          </a:xfrm>
          <a:prstGeom prst="rect">
            <a:avLst/>
          </a:prstGeom>
          <a:noFill/>
          <a:ln w="9525" algn="ctr">
            <a:noFill/>
            <a:miter lim="800000"/>
            <a:headEnd/>
            <a:tailEnd/>
          </a:ln>
        </p:spPr>
        <p:txBody>
          <a:bodyPr wrap="none" lIns="0" tIns="0" rIns="0" bIns="0" anchor="ctr">
            <a:spAutoFit/>
          </a:bodyPr>
          <a:lstStyle/>
          <a:p>
            <a:pPr defTabSz="639763">
              <a:lnSpc>
                <a:spcPct val="90000"/>
              </a:lnSpc>
            </a:pPr>
            <a:r>
              <a:rPr lang="en-US" sz="1200" b="1" dirty="0">
                <a:latin typeface="Calibri" pitchFamily="34" charset="0"/>
              </a:rPr>
              <a:t/>
            </a:r>
            <a:br>
              <a:rPr lang="en-US" sz="1200" b="1" dirty="0">
                <a:latin typeface="Calibri" pitchFamily="34" charset="0"/>
              </a:rPr>
            </a:br>
            <a:r>
              <a:rPr lang="en-US" sz="1000" b="1" dirty="0">
                <a:latin typeface="Calibri" pitchFamily="34" charset="0"/>
              </a:rPr>
              <a:t>10 TB</a:t>
            </a:r>
          </a:p>
        </p:txBody>
      </p:sp>
      <p:grpSp>
        <p:nvGrpSpPr>
          <p:cNvPr id="41" name="Group 40"/>
          <p:cNvGrpSpPr>
            <a:grpSpLocks/>
          </p:cNvGrpSpPr>
          <p:nvPr/>
        </p:nvGrpSpPr>
        <p:grpSpPr bwMode="auto">
          <a:xfrm>
            <a:off x="6267450" y="1489075"/>
            <a:ext cx="815975" cy="644525"/>
            <a:chOff x="9296400" y="762000"/>
            <a:chExt cx="2133600" cy="1524000"/>
          </a:xfrm>
        </p:grpSpPr>
        <p:pic>
          <p:nvPicPr>
            <p:cNvPr id="42" name="Picture 88" descr="Physical Layer Bar.png"/>
            <p:cNvPicPr>
              <a:picLocks noChangeAspect="1"/>
            </p:cNvPicPr>
            <p:nvPr/>
          </p:nvPicPr>
          <p:blipFill>
            <a:blip r:embed="rId4" cstate="print"/>
            <a:srcRect/>
            <a:stretch>
              <a:fillRect/>
            </a:stretch>
          </p:blipFill>
          <p:spPr bwMode="auto">
            <a:xfrm>
              <a:off x="9296400" y="762000"/>
              <a:ext cx="2133600" cy="1524000"/>
            </a:xfrm>
            <a:prstGeom prst="rect">
              <a:avLst/>
            </a:prstGeom>
            <a:noFill/>
            <a:ln w="9525">
              <a:noFill/>
              <a:miter lim="800000"/>
              <a:headEnd/>
              <a:tailEnd/>
            </a:ln>
          </p:spPr>
        </p:pic>
        <p:grpSp>
          <p:nvGrpSpPr>
            <p:cNvPr id="43" name="Group 91"/>
            <p:cNvGrpSpPr>
              <a:grpSpLocks/>
            </p:cNvGrpSpPr>
            <p:nvPr/>
          </p:nvGrpSpPr>
          <p:grpSpPr bwMode="auto">
            <a:xfrm>
              <a:off x="9448800" y="990600"/>
              <a:ext cx="871656" cy="1121571"/>
              <a:chOff x="9982200" y="2514600"/>
              <a:chExt cx="871656" cy="1121571"/>
            </a:xfrm>
          </p:grpSpPr>
          <p:pic>
            <p:nvPicPr>
              <p:cNvPr id="47" name="Picture 90" descr="VM.png"/>
              <p:cNvPicPr>
                <a:picLocks noChangeAspect="1"/>
              </p:cNvPicPr>
              <p:nvPr/>
            </p:nvPicPr>
            <p:blipFill>
              <a:blip r:embed="rId5" cstate="print"/>
              <a:srcRect/>
              <a:stretch>
                <a:fillRect/>
              </a:stretch>
            </p:blipFill>
            <p:spPr bwMode="auto">
              <a:xfrm>
                <a:off x="9982200" y="2514600"/>
                <a:ext cx="871656" cy="1121571"/>
              </a:xfrm>
              <a:prstGeom prst="rect">
                <a:avLst/>
              </a:prstGeom>
              <a:noFill/>
              <a:ln w="9525">
                <a:noFill/>
                <a:miter lim="800000"/>
                <a:headEnd/>
                <a:tailEnd/>
              </a:ln>
            </p:spPr>
          </p:pic>
          <p:pic>
            <p:nvPicPr>
              <p:cNvPr id="48" name="Picture 89" descr="AP_OS Single.png"/>
              <p:cNvPicPr>
                <a:picLocks noChangeAspect="1"/>
              </p:cNvPicPr>
              <p:nvPr/>
            </p:nvPicPr>
            <p:blipFill>
              <a:blip r:embed="rId6" cstate="print"/>
              <a:srcRect/>
              <a:stretch>
                <a:fillRect/>
              </a:stretch>
            </p:blipFill>
            <p:spPr bwMode="auto">
              <a:xfrm>
                <a:off x="10185400" y="2590800"/>
                <a:ext cx="475449" cy="768033"/>
              </a:xfrm>
              <a:prstGeom prst="rect">
                <a:avLst/>
              </a:prstGeom>
              <a:noFill/>
              <a:ln w="9525">
                <a:noFill/>
                <a:miter lim="800000"/>
                <a:headEnd/>
                <a:tailEnd/>
              </a:ln>
            </p:spPr>
          </p:pic>
        </p:grpSp>
        <p:grpSp>
          <p:nvGrpSpPr>
            <p:cNvPr id="44" name="Group 92"/>
            <p:cNvGrpSpPr>
              <a:grpSpLocks/>
            </p:cNvGrpSpPr>
            <p:nvPr/>
          </p:nvGrpSpPr>
          <p:grpSpPr bwMode="auto">
            <a:xfrm>
              <a:off x="10405944" y="990600"/>
              <a:ext cx="871656" cy="1121571"/>
              <a:chOff x="9982200" y="2514600"/>
              <a:chExt cx="871656" cy="1121571"/>
            </a:xfrm>
          </p:grpSpPr>
          <p:pic>
            <p:nvPicPr>
              <p:cNvPr id="45" name="Picture 93" descr="VM.png"/>
              <p:cNvPicPr>
                <a:picLocks noChangeAspect="1"/>
              </p:cNvPicPr>
              <p:nvPr/>
            </p:nvPicPr>
            <p:blipFill>
              <a:blip r:embed="rId5" cstate="print"/>
              <a:srcRect/>
              <a:stretch>
                <a:fillRect/>
              </a:stretch>
            </p:blipFill>
            <p:spPr bwMode="auto">
              <a:xfrm>
                <a:off x="9982200" y="2514600"/>
                <a:ext cx="871656" cy="1121571"/>
              </a:xfrm>
              <a:prstGeom prst="rect">
                <a:avLst/>
              </a:prstGeom>
              <a:noFill/>
              <a:ln w="9525">
                <a:noFill/>
                <a:miter lim="800000"/>
                <a:headEnd/>
                <a:tailEnd/>
              </a:ln>
            </p:spPr>
          </p:pic>
          <p:pic>
            <p:nvPicPr>
              <p:cNvPr id="46" name="Picture 94" descr="AP_OS Single.png"/>
              <p:cNvPicPr>
                <a:picLocks noChangeAspect="1"/>
              </p:cNvPicPr>
              <p:nvPr/>
            </p:nvPicPr>
            <p:blipFill>
              <a:blip r:embed="rId6" cstate="print"/>
              <a:srcRect/>
              <a:stretch>
                <a:fillRect/>
              </a:stretch>
            </p:blipFill>
            <p:spPr bwMode="auto">
              <a:xfrm>
                <a:off x="10185400" y="2590800"/>
                <a:ext cx="475449" cy="768033"/>
              </a:xfrm>
              <a:prstGeom prst="rect">
                <a:avLst/>
              </a:prstGeom>
              <a:noFill/>
              <a:ln w="9525">
                <a:noFill/>
                <a:miter lim="800000"/>
                <a:headEnd/>
                <a:tailEnd/>
              </a:ln>
            </p:spPr>
          </p:pic>
        </p:grpSp>
      </p:grpSp>
      <p:grpSp>
        <p:nvGrpSpPr>
          <p:cNvPr id="49" name="Group 95"/>
          <p:cNvGrpSpPr>
            <a:grpSpLocks/>
          </p:cNvGrpSpPr>
          <p:nvPr/>
        </p:nvGrpSpPr>
        <p:grpSpPr bwMode="auto">
          <a:xfrm>
            <a:off x="7185025" y="1489075"/>
            <a:ext cx="815975" cy="644525"/>
            <a:chOff x="9296400" y="762000"/>
            <a:chExt cx="2133600" cy="1524000"/>
          </a:xfrm>
        </p:grpSpPr>
        <p:pic>
          <p:nvPicPr>
            <p:cNvPr id="50" name="Picture 88" descr="Physical Layer Bar.png"/>
            <p:cNvPicPr>
              <a:picLocks noChangeAspect="1"/>
            </p:cNvPicPr>
            <p:nvPr/>
          </p:nvPicPr>
          <p:blipFill>
            <a:blip r:embed="rId4" cstate="print"/>
            <a:srcRect/>
            <a:stretch>
              <a:fillRect/>
            </a:stretch>
          </p:blipFill>
          <p:spPr bwMode="auto">
            <a:xfrm>
              <a:off x="9296400" y="762000"/>
              <a:ext cx="2133600" cy="1524000"/>
            </a:xfrm>
            <a:prstGeom prst="rect">
              <a:avLst/>
            </a:prstGeom>
            <a:noFill/>
            <a:ln w="9525">
              <a:noFill/>
              <a:miter lim="800000"/>
              <a:headEnd/>
              <a:tailEnd/>
            </a:ln>
          </p:spPr>
        </p:pic>
        <p:grpSp>
          <p:nvGrpSpPr>
            <p:cNvPr id="51" name="Group 91"/>
            <p:cNvGrpSpPr>
              <a:grpSpLocks/>
            </p:cNvGrpSpPr>
            <p:nvPr/>
          </p:nvGrpSpPr>
          <p:grpSpPr bwMode="auto">
            <a:xfrm>
              <a:off x="9448800" y="990600"/>
              <a:ext cx="871656" cy="1121571"/>
              <a:chOff x="9982200" y="2514600"/>
              <a:chExt cx="871656" cy="1121571"/>
            </a:xfrm>
          </p:grpSpPr>
          <p:pic>
            <p:nvPicPr>
              <p:cNvPr id="55" name="Picture 90" descr="VM.png"/>
              <p:cNvPicPr>
                <a:picLocks noChangeAspect="1"/>
              </p:cNvPicPr>
              <p:nvPr/>
            </p:nvPicPr>
            <p:blipFill>
              <a:blip r:embed="rId5" cstate="print"/>
              <a:srcRect/>
              <a:stretch>
                <a:fillRect/>
              </a:stretch>
            </p:blipFill>
            <p:spPr bwMode="auto">
              <a:xfrm>
                <a:off x="9982200" y="2514600"/>
                <a:ext cx="871656" cy="1121571"/>
              </a:xfrm>
              <a:prstGeom prst="rect">
                <a:avLst/>
              </a:prstGeom>
              <a:noFill/>
              <a:ln w="9525">
                <a:noFill/>
                <a:miter lim="800000"/>
                <a:headEnd/>
                <a:tailEnd/>
              </a:ln>
            </p:spPr>
          </p:pic>
          <p:pic>
            <p:nvPicPr>
              <p:cNvPr id="56" name="Picture 89" descr="AP_OS Single.png"/>
              <p:cNvPicPr>
                <a:picLocks noChangeAspect="1"/>
              </p:cNvPicPr>
              <p:nvPr/>
            </p:nvPicPr>
            <p:blipFill>
              <a:blip r:embed="rId6" cstate="print"/>
              <a:srcRect/>
              <a:stretch>
                <a:fillRect/>
              </a:stretch>
            </p:blipFill>
            <p:spPr bwMode="auto">
              <a:xfrm>
                <a:off x="10185400" y="2590800"/>
                <a:ext cx="475449" cy="768033"/>
              </a:xfrm>
              <a:prstGeom prst="rect">
                <a:avLst/>
              </a:prstGeom>
              <a:noFill/>
              <a:ln w="9525">
                <a:noFill/>
                <a:miter lim="800000"/>
                <a:headEnd/>
                <a:tailEnd/>
              </a:ln>
            </p:spPr>
          </p:pic>
        </p:grpSp>
        <p:grpSp>
          <p:nvGrpSpPr>
            <p:cNvPr id="52" name="Group 92"/>
            <p:cNvGrpSpPr>
              <a:grpSpLocks/>
            </p:cNvGrpSpPr>
            <p:nvPr/>
          </p:nvGrpSpPr>
          <p:grpSpPr bwMode="auto">
            <a:xfrm>
              <a:off x="10405944" y="990600"/>
              <a:ext cx="871656" cy="1121571"/>
              <a:chOff x="9982200" y="2514600"/>
              <a:chExt cx="871656" cy="1121571"/>
            </a:xfrm>
          </p:grpSpPr>
          <p:pic>
            <p:nvPicPr>
              <p:cNvPr id="53" name="Picture 93" descr="VM.png"/>
              <p:cNvPicPr>
                <a:picLocks noChangeAspect="1"/>
              </p:cNvPicPr>
              <p:nvPr/>
            </p:nvPicPr>
            <p:blipFill>
              <a:blip r:embed="rId5" cstate="print"/>
              <a:srcRect/>
              <a:stretch>
                <a:fillRect/>
              </a:stretch>
            </p:blipFill>
            <p:spPr bwMode="auto">
              <a:xfrm>
                <a:off x="9982200" y="2514600"/>
                <a:ext cx="871656" cy="1121571"/>
              </a:xfrm>
              <a:prstGeom prst="rect">
                <a:avLst/>
              </a:prstGeom>
              <a:noFill/>
              <a:ln w="9525">
                <a:noFill/>
                <a:miter lim="800000"/>
                <a:headEnd/>
                <a:tailEnd/>
              </a:ln>
            </p:spPr>
          </p:pic>
          <p:pic>
            <p:nvPicPr>
              <p:cNvPr id="54" name="Picture 94" descr="AP_OS Single.png"/>
              <p:cNvPicPr>
                <a:picLocks noChangeAspect="1"/>
              </p:cNvPicPr>
              <p:nvPr/>
            </p:nvPicPr>
            <p:blipFill>
              <a:blip r:embed="rId6" cstate="print"/>
              <a:srcRect/>
              <a:stretch>
                <a:fillRect/>
              </a:stretch>
            </p:blipFill>
            <p:spPr bwMode="auto">
              <a:xfrm>
                <a:off x="10185400" y="2590800"/>
                <a:ext cx="475449" cy="768033"/>
              </a:xfrm>
              <a:prstGeom prst="rect">
                <a:avLst/>
              </a:prstGeom>
              <a:noFill/>
              <a:ln w="9525">
                <a:noFill/>
                <a:miter lim="800000"/>
                <a:headEnd/>
                <a:tailEnd/>
              </a:ln>
            </p:spPr>
          </p:pic>
        </p:grpSp>
      </p:grpSp>
      <p:grpSp>
        <p:nvGrpSpPr>
          <p:cNvPr id="57" name="Group 95"/>
          <p:cNvGrpSpPr>
            <a:grpSpLocks/>
          </p:cNvGrpSpPr>
          <p:nvPr/>
        </p:nvGrpSpPr>
        <p:grpSpPr bwMode="auto">
          <a:xfrm>
            <a:off x="8093075" y="1489075"/>
            <a:ext cx="815975" cy="644525"/>
            <a:chOff x="9296400" y="762000"/>
            <a:chExt cx="2133600" cy="1524000"/>
          </a:xfrm>
        </p:grpSpPr>
        <p:pic>
          <p:nvPicPr>
            <p:cNvPr id="58" name="Picture 88" descr="Physical Layer Bar.png"/>
            <p:cNvPicPr>
              <a:picLocks noChangeAspect="1"/>
            </p:cNvPicPr>
            <p:nvPr/>
          </p:nvPicPr>
          <p:blipFill>
            <a:blip r:embed="rId4" cstate="print"/>
            <a:srcRect/>
            <a:stretch>
              <a:fillRect/>
            </a:stretch>
          </p:blipFill>
          <p:spPr bwMode="auto">
            <a:xfrm>
              <a:off x="9296400" y="762000"/>
              <a:ext cx="2133600" cy="1524000"/>
            </a:xfrm>
            <a:prstGeom prst="rect">
              <a:avLst/>
            </a:prstGeom>
            <a:noFill/>
            <a:ln w="9525">
              <a:noFill/>
              <a:miter lim="800000"/>
              <a:headEnd/>
              <a:tailEnd/>
            </a:ln>
          </p:spPr>
        </p:pic>
        <p:grpSp>
          <p:nvGrpSpPr>
            <p:cNvPr id="59" name="Group 91"/>
            <p:cNvGrpSpPr>
              <a:grpSpLocks/>
            </p:cNvGrpSpPr>
            <p:nvPr/>
          </p:nvGrpSpPr>
          <p:grpSpPr bwMode="auto">
            <a:xfrm>
              <a:off x="9448800" y="990600"/>
              <a:ext cx="871656" cy="1121571"/>
              <a:chOff x="9982200" y="2514600"/>
              <a:chExt cx="871656" cy="1121571"/>
            </a:xfrm>
          </p:grpSpPr>
          <p:pic>
            <p:nvPicPr>
              <p:cNvPr id="63" name="Picture 90" descr="VM.png"/>
              <p:cNvPicPr>
                <a:picLocks noChangeAspect="1"/>
              </p:cNvPicPr>
              <p:nvPr/>
            </p:nvPicPr>
            <p:blipFill>
              <a:blip r:embed="rId5" cstate="print"/>
              <a:srcRect/>
              <a:stretch>
                <a:fillRect/>
              </a:stretch>
            </p:blipFill>
            <p:spPr bwMode="auto">
              <a:xfrm>
                <a:off x="9982200" y="2514600"/>
                <a:ext cx="871656" cy="1121571"/>
              </a:xfrm>
              <a:prstGeom prst="rect">
                <a:avLst/>
              </a:prstGeom>
              <a:noFill/>
              <a:ln w="9525">
                <a:noFill/>
                <a:miter lim="800000"/>
                <a:headEnd/>
                <a:tailEnd/>
              </a:ln>
            </p:spPr>
          </p:pic>
          <p:pic>
            <p:nvPicPr>
              <p:cNvPr id="64" name="Picture 89" descr="AP_OS Single.png"/>
              <p:cNvPicPr>
                <a:picLocks noChangeAspect="1"/>
              </p:cNvPicPr>
              <p:nvPr/>
            </p:nvPicPr>
            <p:blipFill>
              <a:blip r:embed="rId6" cstate="print"/>
              <a:srcRect/>
              <a:stretch>
                <a:fillRect/>
              </a:stretch>
            </p:blipFill>
            <p:spPr bwMode="auto">
              <a:xfrm>
                <a:off x="10185400" y="2590800"/>
                <a:ext cx="475449" cy="768033"/>
              </a:xfrm>
              <a:prstGeom prst="rect">
                <a:avLst/>
              </a:prstGeom>
              <a:noFill/>
              <a:ln w="9525">
                <a:noFill/>
                <a:miter lim="800000"/>
                <a:headEnd/>
                <a:tailEnd/>
              </a:ln>
            </p:spPr>
          </p:pic>
        </p:grpSp>
        <p:grpSp>
          <p:nvGrpSpPr>
            <p:cNvPr id="60" name="Group 92"/>
            <p:cNvGrpSpPr>
              <a:grpSpLocks/>
            </p:cNvGrpSpPr>
            <p:nvPr/>
          </p:nvGrpSpPr>
          <p:grpSpPr bwMode="auto">
            <a:xfrm>
              <a:off x="10405944" y="990600"/>
              <a:ext cx="871656" cy="1121571"/>
              <a:chOff x="9982200" y="2514600"/>
              <a:chExt cx="871656" cy="1121571"/>
            </a:xfrm>
          </p:grpSpPr>
          <p:pic>
            <p:nvPicPr>
              <p:cNvPr id="61" name="Picture 93" descr="VM.png"/>
              <p:cNvPicPr>
                <a:picLocks noChangeAspect="1"/>
              </p:cNvPicPr>
              <p:nvPr/>
            </p:nvPicPr>
            <p:blipFill>
              <a:blip r:embed="rId5" cstate="print"/>
              <a:srcRect/>
              <a:stretch>
                <a:fillRect/>
              </a:stretch>
            </p:blipFill>
            <p:spPr bwMode="auto">
              <a:xfrm>
                <a:off x="9982200" y="2514600"/>
                <a:ext cx="871656" cy="1121571"/>
              </a:xfrm>
              <a:prstGeom prst="rect">
                <a:avLst/>
              </a:prstGeom>
              <a:noFill/>
              <a:ln w="9525">
                <a:noFill/>
                <a:miter lim="800000"/>
                <a:headEnd/>
                <a:tailEnd/>
              </a:ln>
            </p:spPr>
          </p:pic>
          <p:pic>
            <p:nvPicPr>
              <p:cNvPr id="62" name="Picture 94" descr="AP_OS Single.png"/>
              <p:cNvPicPr>
                <a:picLocks noChangeAspect="1"/>
              </p:cNvPicPr>
              <p:nvPr/>
            </p:nvPicPr>
            <p:blipFill>
              <a:blip r:embed="rId6" cstate="print"/>
              <a:srcRect/>
              <a:stretch>
                <a:fillRect/>
              </a:stretch>
            </p:blipFill>
            <p:spPr bwMode="auto">
              <a:xfrm>
                <a:off x="10185400" y="2590800"/>
                <a:ext cx="475449" cy="768033"/>
              </a:xfrm>
              <a:prstGeom prst="rect">
                <a:avLst/>
              </a:prstGeom>
              <a:noFill/>
              <a:ln w="9525">
                <a:noFill/>
                <a:miter lim="800000"/>
                <a:headEnd/>
                <a:tailEnd/>
              </a:ln>
            </p:spPr>
          </p:pic>
        </p:grpSp>
      </p:grpSp>
      <p:pic>
        <p:nvPicPr>
          <p:cNvPr id="65" name="Picture 4" descr="Blue Volume.png"/>
          <p:cNvPicPr>
            <a:picLocks noChangeAspect="1"/>
          </p:cNvPicPr>
          <p:nvPr/>
        </p:nvPicPr>
        <p:blipFill>
          <a:blip r:embed="rId7" cstate="print"/>
          <a:srcRect/>
          <a:stretch>
            <a:fillRect/>
          </a:stretch>
        </p:blipFill>
        <p:spPr bwMode="auto">
          <a:xfrm>
            <a:off x="6400800" y="4648200"/>
            <a:ext cx="2438400" cy="990600"/>
          </a:xfrm>
          <a:prstGeom prst="rect">
            <a:avLst/>
          </a:prstGeom>
          <a:noFill/>
          <a:ln w="9525">
            <a:noFill/>
            <a:miter lim="800000"/>
            <a:headEnd/>
            <a:tailEnd/>
          </a:ln>
        </p:spPr>
      </p:pic>
      <p:pic>
        <p:nvPicPr>
          <p:cNvPr id="66" name="Picture 13" descr="Tan Storage.png"/>
          <p:cNvPicPr>
            <a:picLocks noChangeAspect="1"/>
          </p:cNvPicPr>
          <p:nvPr/>
        </p:nvPicPr>
        <p:blipFill>
          <a:blip r:embed="rId8" cstate="print"/>
          <a:srcRect/>
          <a:stretch>
            <a:fillRect/>
          </a:stretch>
        </p:blipFill>
        <p:spPr bwMode="auto">
          <a:xfrm>
            <a:off x="6815138" y="5016500"/>
            <a:ext cx="284162" cy="215900"/>
          </a:xfrm>
          <a:prstGeom prst="rect">
            <a:avLst/>
          </a:prstGeom>
          <a:noFill/>
          <a:ln w="9525">
            <a:noFill/>
            <a:miter lim="800000"/>
            <a:headEnd/>
            <a:tailEnd/>
          </a:ln>
        </p:spPr>
      </p:pic>
      <p:pic>
        <p:nvPicPr>
          <p:cNvPr id="67" name="Picture 13" descr="Tan Storage.png"/>
          <p:cNvPicPr>
            <a:picLocks noChangeAspect="1"/>
          </p:cNvPicPr>
          <p:nvPr/>
        </p:nvPicPr>
        <p:blipFill>
          <a:blip r:embed="rId8" cstate="print"/>
          <a:srcRect/>
          <a:stretch>
            <a:fillRect/>
          </a:stretch>
        </p:blipFill>
        <p:spPr bwMode="auto">
          <a:xfrm>
            <a:off x="7145338" y="5016500"/>
            <a:ext cx="284162" cy="215900"/>
          </a:xfrm>
          <a:prstGeom prst="rect">
            <a:avLst/>
          </a:prstGeom>
          <a:noFill/>
          <a:ln w="9525">
            <a:noFill/>
            <a:miter lim="800000"/>
            <a:headEnd/>
            <a:tailEnd/>
          </a:ln>
        </p:spPr>
      </p:pic>
      <p:pic>
        <p:nvPicPr>
          <p:cNvPr id="68" name="Picture 13" descr="Tan Storage.png"/>
          <p:cNvPicPr>
            <a:picLocks noChangeAspect="1"/>
          </p:cNvPicPr>
          <p:nvPr/>
        </p:nvPicPr>
        <p:blipFill>
          <a:blip r:embed="rId8" cstate="print"/>
          <a:srcRect/>
          <a:stretch>
            <a:fillRect/>
          </a:stretch>
        </p:blipFill>
        <p:spPr bwMode="auto">
          <a:xfrm>
            <a:off x="7462838" y="5016500"/>
            <a:ext cx="284162" cy="215900"/>
          </a:xfrm>
          <a:prstGeom prst="rect">
            <a:avLst/>
          </a:prstGeom>
          <a:noFill/>
          <a:ln w="9525">
            <a:noFill/>
            <a:miter lim="800000"/>
            <a:headEnd/>
            <a:tailEnd/>
          </a:ln>
        </p:spPr>
      </p:pic>
      <p:pic>
        <p:nvPicPr>
          <p:cNvPr id="69" name="Picture 13" descr="Tan Storage.png"/>
          <p:cNvPicPr>
            <a:picLocks noChangeAspect="1"/>
          </p:cNvPicPr>
          <p:nvPr/>
        </p:nvPicPr>
        <p:blipFill>
          <a:blip r:embed="rId8" cstate="print"/>
          <a:srcRect/>
          <a:stretch>
            <a:fillRect/>
          </a:stretch>
        </p:blipFill>
        <p:spPr bwMode="auto">
          <a:xfrm>
            <a:off x="7780338" y="5003800"/>
            <a:ext cx="284162" cy="215900"/>
          </a:xfrm>
          <a:prstGeom prst="rect">
            <a:avLst/>
          </a:prstGeom>
          <a:noFill/>
          <a:ln w="9525">
            <a:noFill/>
            <a:miter lim="800000"/>
            <a:headEnd/>
            <a:tailEnd/>
          </a:ln>
        </p:spPr>
      </p:pic>
      <p:pic>
        <p:nvPicPr>
          <p:cNvPr id="70" name="Picture 13" descr="Tan Storage.png"/>
          <p:cNvPicPr>
            <a:picLocks noChangeAspect="1"/>
          </p:cNvPicPr>
          <p:nvPr/>
        </p:nvPicPr>
        <p:blipFill>
          <a:blip r:embed="rId8" cstate="print"/>
          <a:srcRect/>
          <a:stretch>
            <a:fillRect/>
          </a:stretch>
        </p:blipFill>
        <p:spPr bwMode="auto">
          <a:xfrm>
            <a:off x="8110538" y="4991100"/>
            <a:ext cx="284162" cy="215900"/>
          </a:xfrm>
          <a:prstGeom prst="rect">
            <a:avLst/>
          </a:prstGeom>
          <a:noFill/>
          <a:ln w="9525">
            <a:noFill/>
            <a:miter lim="800000"/>
            <a:headEnd/>
            <a:tailEnd/>
          </a:ln>
        </p:spPr>
      </p:pic>
      <p:pic>
        <p:nvPicPr>
          <p:cNvPr id="71" name="Picture 13" descr="Tan Storage.png"/>
          <p:cNvPicPr>
            <a:picLocks noChangeAspect="1"/>
          </p:cNvPicPr>
          <p:nvPr/>
        </p:nvPicPr>
        <p:blipFill>
          <a:blip r:embed="rId8" cstate="print"/>
          <a:srcRect/>
          <a:stretch>
            <a:fillRect/>
          </a:stretch>
        </p:blipFill>
        <p:spPr bwMode="auto">
          <a:xfrm>
            <a:off x="6967538" y="5283200"/>
            <a:ext cx="284162" cy="215900"/>
          </a:xfrm>
          <a:prstGeom prst="rect">
            <a:avLst/>
          </a:prstGeom>
          <a:noFill/>
          <a:ln w="9525">
            <a:noFill/>
            <a:miter lim="800000"/>
            <a:headEnd/>
            <a:tailEnd/>
          </a:ln>
        </p:spPr>
      </p:pic>
      <p:pic>
        <p:nvPicPr>
          <p:cNvPr id="72" name="Picture 13" descr="Tan Storage.png"/>
          <p:cNvPicPr>
            <a:picLocks noChangeAspect="1"/>
          </p:cNvPicPr>
          <p:nvPr/>
        </p:nvPicPr>
        <p:blipFill>
          <a:blip r:embed="rId8" cstate="print"/>
          <a:srcRect/>
          <a:stretch>
            <a:fillRect/>
          </a:stretch>
        </p:blipFill>
        <p:spPr bwMode="auto">
          <a:xfrm>
            <a:off x="7285038" y="5283200"/>
            <a:ext cx="284162" cy="215900"/>
          </a:xfrm>
          <a:prstGeom prst="rect">
            <a:avLst/>
          </a:prstGeom>
          <a:noFill/>
          <a:ln w="9525">
            <a:noFill/>
            <a:miter lim="800000"/>
            <a:headEnd/>
            <a:tailEnd/>
          </a:ln>
        </p:spPr>
      </p:pic>
      <p:pic>
        <p:nvPicPr>
          <p:cNvPr id="73" name="Picture 13" descr="Tan Storage.png"/>
          <p:cNvPicPr>
            <a:picLocks noChangeAspect="1"/>
          </p:cNvPicPr>
          <p:nvPr/>
        </p:nvPicPr>
        <p:blipFill>
          <a:blip r:embed="rId8" cstate="print"/>
          <a:srcRect/>
          <a:stretch>
            <a:fillRect/>
          </a:stretch>
        </p:blipFill>
        <p:spPr bwMode="auto">
          <a:xfrm>
            <a:off x="7602538" y="5283200"/>
            <a:ext cx="284162" cy="215900"/>
          </a:xfrm>
          <a:prstGeom prst="rect">
            <a:avLst/>
          </a:prstGeom>
          <a:noFill/>
          <a:ln w="9525">
            <a:noFill/>
            <a:miter lim="800000"/>
            <a:headEnd/>
            <a:tailEnd/>
          </a:ln>
        </p:spPr>
      </p:pic>
      <p:pic>
        <p:nvPicPr>
          <p:cNvPr id="74" name="Picture 13" descr="Tan Storage.png"/>
          <p:cNvPicPr>
            <a:picLocks noChangeAspect="1"/>
          </p:cNvPicPr>
          <p:nvPr/>
        </p:nvPicPr>
        <p:blipFill>
          <a:blip r:embed="rId8" cstate="print"/>
          <a:srcRect/>
          <a:stretch>
            <a:fillRect/>
          </a:stretch>
        </p:blipFill>
        <p:spPr bwMode="auto">
          <a:xfrm>
            <a:off x="7920038" y="5270500"/>
            <a:ext cx="284162" cy="215900"/>
          </a:xfrm>
          <a:prstGeom prst="rect">
            <a:avLst/>
          </a:prstGeom>
          <a:noFill/>
          <a:ln w="9525">
            <a:noFill/>
            <a:miter lim="800000"/>
            <a:headEnd/>
            <a:tailEnd/>
          </a:ln>
        </p:spPr>
      </p:pic>
      <p:pic>
        <p:nvPicPr>
          <p:cNvPr id="75" name="Picture 13" descr="Tan Storage.png"/>
          <p:cNvPicPr>
            <a:picLocks noChangeAspect="1"/>
          </p:cNvPicPr>
          <p:nvPr/>
        </p:nvPicPr>
        <p:blipFill>
          <a:blip r:embed="rId8" cstate="print"/>
          <a:srcRect/>
          <a:stretch>
            <a:fillRect/>
          </a:stretch>
        </p:blipFill>
        <p:spPr bwMode="auto">
          <a:xfrm>
            <a:off x="8250238" y="5257800"/>
            <a:ext cx="284162" cy="215900"/>
          </a:xfrm>
          <a:prstGeom prst="rect">
            <a:avLst/>
          </a:prstGeom>
          <a:noFill/>
          <a:ln w="9525">
            <a:noFill/>
            <a:miter lim="800000"/>
            <a:headEnd/>
            <a:tailEnd/>
          </a:ln>
        </p:spPr>
      </p:pic>
      <p:pic>
        <p:nvPicPr>
          <p:cNvPr id="76" name="Picture 13" descr="Tan Storage.png"/>
          <p:cNvPicPr>
            <a:picLocks noChangeAspect="1"/>
          </p:cNvPicPr>
          <p:nvPr/>
        </p:nvPicPr>
        <p:blipFill>
          <a:blip r:embed="rId8" cstate="print"/>
          <a:srcRect/>
          <a:stretch>
            <a:fillRect/>
          </a:stretch>
        </p:blipFill>
        <p:spPr bwMode="auto">
          <a:xfrm>
            <a:off x="6650038" y="5283200"/>
            <a:ext cx="284162" cy="215900"/>
          </a:xfrm>
          <a:prstGeom prst="rect">
            <a:avLst/>
          </a:prstGeom>
          <a:noFill/>
          <a:ln w="9525">
            <a:noFill/>
            <a:miter lim="800000"/>
            <a:headEnd/>
            <a:tailEnd/>
          </a:ln>
        </p:spPr>
      </p:pic>
      <p:sp>
        <p:nvSpPr>
          <p:cNvPr id="77" name="Rectangle 9"/>
          <p:cNvSpPr>
            <a:spLocks noChangeArrowheads="1"/>
          </p:cNvSpPr>
          <p:nvPr/>
        </p:nvSpPr>
        <p:spPr bwMode="gray">
          <a:xfrm>
            <a:off x="6970712" y="5638433"/>
            <a:ext cx="1285352" cy="299184"/>
          </a:xfrm>
          <a:prstGeom prst="rect">
            <a:avLst/>
          </a:prstGeom>
          <a:noFill/>
          <a:ln w="9525" algn="ctr">
            <a:noFill/>
            <a:miter lim="800000"/>
            <a:headEnd/>
            <a:tailEnd/>
          </a:ln>
        </p:spPr>
        <p:txBody>
          <a:bodyPr wrap="none" lIns="0" tIns="0" rIns="0" bIns="0" anchor="ctr">
            <a:spAutoFit/>
          </a:bodyPr>
          <a:lstStyle/>
          <a:p>
            <a:pPr algn="ctr" defTabSz="639763">
              <a:lnSpc>
                <a:spcPct val="80000"/>
              </a:lnSpc>
            </a:pPr>
            <a:r>
              <a:rPr lang="en-US" sz="1200" b="1" dirty="0">
                <a:latin typeface="Calibri" pitchFamily="34" charset="0"/>
              </a:rPr>
              <a:t>Shared Storage </a:t>
            </a:r>
            <a:r>
              <a:rPr lang="en-US" sz="1200" b="1" dirty="0" smtClean="0">
                <a:latin typeface="Calibri" pitchFamily="34" charset="0"/>
              </a:rPr>
              <a:t>pool</a:t>
            </a:r>
          </a:p>
          <a:p>
            <a:pPr algn="ctr" defTabSz="639763">
              <a:lnSpc>
                <a:spcPct val="80000"/>
              </a:lnSpc>
            </a:pPr>
            <a:r>
              <a:rPr lang="en-US" sz="1200" b="1" dirty="0" smtClean="0">
                <a:latin typeface="Calibri" pitchFamily="34" charset="0"/>
              </a:rPr>
              <a:t>(Thin Pool)</a:t>
            </a:r>
            <a:endParaRPr lang="en-US" sz="1200" b="1" dirty="0">
              <a:latin typeface="Calibri" pitchFamily="34" charset="0"/>
            </a:endParaRPr>
          </a:p>
        </p:txBody>
      </p:sp>
      <p:sp>
        <p:nvSpPr>
          <p:cNvPr id="78" name="AutoShape 5"/>
          <p:cNvSpPr>
            <a:spLocks noChangeArrowheads="1"/>
          </p:cNvSpPr>
          <p:nvPr/>
        </p:nvSpPr>
        <p:spPr bwMode="gray">
          <a:xfrm>
            <a:off x="6343650" y="2811463"/>
            <a:ext cx="762000" cy="1295400"/>
          </a:xfrm>
          <a:prstGeom prst="can">
            <a:avLst>
              <a:gd name="adj" fmla="val 16457"/>
            </a:avLst>
          </a:prstGeom>
          <a:noFill/>
          <a:ln w="19050">
            <a:solidFill>
              <a:schemeClr val="bg1">
                <a:lumMod val="50000"/>
              </a:schemeClr>
            </a:solidFill>
            <a:prstDash val="sysDot"/>
            <a:round/>
            <a:headEnd/>
            <a:tailEnd/>
          </a:ln>
        </p:spPr>
        <p:txBody>
          <a:bodyPr wrap="none" lIns="96838" tIns="50800" rIns="96838" bIns="50800" anchor="ctr"/>
          <a:lstStyle/>
          <a:p>
            <a:endParaRPr lang="en-US" sz="1400" b="1">
              <a:latin typeface="Calibri" pitchFamily="34" charset="0"/>
            </a:endParaRPr>
          </a:p>
        </p:txBody>
      </p:sp>
      <p:sp>
        <p:nvSpPr>
          <p:cNvPr id="79" name="AutoShape 5"/>
          <p:cNvSpPr>
            <a:spLocks noChangeArrowheads="1"/>
          </p:cNvSpPr>
          <p:nvPr/>
        </p:nvSpPr>
        <p:spPr bwMode="gray">
          <a:xfrm>
            <a:off x="7248525" y="2816225"/>
            <a:ext cx="762000" cy="1295400"/>
          </a:xfrm>
          <a:prstGeom prst="can">
            <a:avLst>
              <a:gd name="adj" fmla="val 16457"/>
            </a:avLst>
          </a:prstGeom>
          <a:noFill/>
          <a:ln w="19050">
            <a:solidFill>
              <a:schemeClr val="bg1">
                <a:lumMod val="50000"/>
              </a:schemeClr>
            </a:solidFill>
            <a:prstDash val="sysDot"/>
            <a:round/>
            <a:headEnd/>
            <a:tailEnd/>
          </a:ln>
        </p:spPr>
        <p:txBody>
          <a:bodyPr wrap="none" lIns="96838" tIns="50800" rIns="96838" bIns="50800" anchor="ctr"/>
          <a:lstStyle/>
          <a:p>
            <a:endParaRPr lang="en-US" sz="1400" b="1">
              <a:latin typeface="Calibri" pitchFamily="34" charset="0"/>
            </a:endParaRPr>
          </a:p>
        </p:txBody>
      </p:sp>
      <p:sp>
        <p:nvSpPr>
          <p:cNvPr id="80" name="AutoShape 5"/>
          <p:cNvSpPr>
            <a:spLocks noChangeArrowheads="1"/>
          </p:cNvSpPr>
          <p:nvPr/>
        </p:nvSpPr>
        <p:spPr bwMode="gray">
          <a:xfrm>
            <a:off x="8158163" y="2811463"/>
            <a:ext cx="762000" cy="1295400"/>
          </a:xfrm>
          <a:prstGeom prst="can">
            <a:avLst>
              <a:gd name="adj" fmla="val 16457"/>
            </a:avLst>
          </a:prstGeom>
          <a:noFill/>
          <a:ln w="19050">
            <a:solidFill>
              <a:schemeClr val="bg1">
                <a:lumMod val="50000"/>
              </a:schemeClr>
            </a:solidFill>
            <a:prstDash val="sysDot"/>
            <a:round/>
            <a:headEnd/>
            <a:tailEnd/>
          </a:ln>
        </p:spPr>
        <p:txBody>
          <a:bodyPr wrap="none" lIns="96838" tIns="50800" rIns="96838" bIns="50800" anchor="ctr"/>
          <a:lstStyle/>
          <a:p>
            <a:endParaRPr lang="en-US" sz="1400" b="1">
              <a:latin typeface="Calibri" pitchFamily="34" charset="0"/>
            </a:endParaRPr>
          </a:p>
        </p:txBody>
      </p:sp>
      <p:sp>
        <p:nvSpPr>
          <p:cNvPr id="81" name="Text Box 170"/>
          <p:cNvSpPr txBox="1">
            <a:spLocks noChangeArrowheads="1"/>
          </p:cNvSpPr>
          <p:nvPr/>
        </p:nvSpPr>
        <p:spPr bwMode="gray">
          <a:xfrm>
            <a:off x="6479554" y="3663507"/>
            <a:ext cx="456856" cy="373949"/>
          </a:xfrm>
          <a:prstGeom prst="rect">
            <a:avLst/>
          </a:prstGeom>
          <a:noFill/>
          <a:ln w="9525" algn="ctr">
            <a:noFill/>
            <a:miter lim="800000"/>
            <a:headEnd/>
            <a:tailEnd/>
          </a:ln>
        </p:spPr>
        <p:txBody>
          <a:bodyPr wrap="none" lIns="0" tIns="0" rIns="0" bIns="0" anchor="ctr">
            <a:spAutoFit/>
          </a:bodyPr>
          <a:lstStyle/>
          <a:p>
            <a:pPr algn="ctr" defTabSz="639763">
              <a:lnSpc>
                <a:spcPct val="90000"/>
              </a:lnSpc>
            </a:pPr>
            <a:r>
              <a:rPr lang="en-US" sz="900" b="1" dirty="0">
                <a:latin typeface="Calibri" pitchFamily="34" charset="0"/>
              </a:rPr>
              <a:t/>
            </a:r>
            <a:br>
              <a:rPr lang="en-US" sz="900" b="1" dirty="0">
                <a:latin typeface="Calibri" pitchFamily="34" charset="0"/>
              </a:rPr>
            </a:br>
            <a:r>
              <a:rPr lang="en-US" sz="900" b="1" dirty="0">
                <a:latin typeface="Calibri" pitchFamily="34" charset="0"/>
              </a:rPr>
              <a:t>3 TB</a:t>
            </a:r>
          </a:p>
          <a:p>
            <a:pPr algn="ctr" defTabSz="639763">
              <a:lnSpc>
                <a:spcPct val="90000"/>
              </a:lnSpc>
            </a:pPr>
            <a:r>
              <a:rPr lang="en-US" sz="900" b="1" dirty="0">
                <a:latin typeface="Calibri" pitchFamily="34" charset="0"/>
              </a:rPr>
              <a:t>Allocated</a:t>
            </a:r>
          </a:p>
        </p:txBody>
      </p:sp>
      <p:sp>
        <p:nvSpPr>
          <p:cNvPr id="82" name="Text Box 170"/>
          <p:cNvSpPr txBox="1">
            <a:spLocks noChangeArrowheads="1"/>
          </p:cNvSpPr>
          <p:nvPr/>
        </p:nvSpPr>
        <p:spPr bwMode="gray">
          <a:xfrm>
            <a:off x="8313116" y="3669857"/>
            <a:ext cx="456856" cy="373949"/>
          </a:xfrm>
          <a:prstGeom prst="rect">
            <a:avLst/>
          </a:prstGeom>
          <a:noFill/>
          <a:ln w="9525" algn="ctr">
            <a:noFill/>
            <a:miter lim="800000"/>
            <a:headEnd/>
            <a:tailEnd/>
          </a:ln>
        </p:spPr>
        <p:txBody>
          <a:bodyPr wrap="none" lIns="0" tIns="0" rIns="0" bIns="0" anchor="ctr">
            <a:spAutoFit/>
          </a:bodyPr>
          <a:lstStyle/>
          <a:p>
            <a:pPr algn="ctr" defTabSz="639763">
              <a:lnSpc>
                <a:spcPct val="90000"/>
              </a:lnSpc>
            </a:pPr>
            <a:r>
              <a:rPr lang="en-US" sz="900" b="1">
                <a:latin typeface="Calibri" pitchFamily="34" charset="0"/>
              </a:rPr>
              <a:t/>
            </a:r>
            <a:br>
              <a:rPr lang="en-US" sz="900" b="1">
                <a:latin typeface="Calibri" pitchFamily="34" charset="0"/>
              </a:rPr>
            </a:br>
            <a:r>
              <a:rPr lang="en-US" sz="900" b="1">
                <a:latin typeface="Calibri" pitchFamily="34" charset="0"/>
              </a:rPr>
              <a:t>3 TB</a:t>
            </a:r>
          </a:p>
          <a:p>
            <a:pPr algn="ctr" defTabSz="639763">
              <a:lnSpc>
                <a:spcPct val="90000"/>
              </a:lnSpc>
            </a:pPr>
            <a:r>
              <a:rPr lang="en-US" sz="900" b="1">
                <a:latin typeface="Calibri" pitchFamily="34" charset="0"/>
              </a:rPr>
              <a:t>Allocated</a:t>
            </a:r>
          </a:p>
        </p:txBody>
      </p:sp>
      <p:sp>
        <p:nvSpPr>
          <p:cNvPr id="83" name="Text Box 170"/>
          <p:cNvSpPr txBox="1">
            <a:spLocks noChangeArrowheads="1"/>
          </p:cNvSpPr>
          <p:nvPr/>
        </p:nvSpPr>
        <p:spPr bwMode="gray">
          <a:xfrm>
            <a:off x="7389191" y="3669857"/>
            <a:ext cx="456856" cy="373949"/>
          </a:xfrm>
          <a:prstGeom prst="rect">
            <a:avLst/>
          </a:prstGeom>
          <a:noFill/>
          <a:ln w="9525" algn="ctr">
            <a:noFill/>
            <a:miter lim="800000"/>
            <a:headEnd/>
            <a:tailEnd/>
          </a:ln>
        </p:spPr>
        <p:txBody>
          <a:bodyPr wrap="none" lIns="0" tIns="0" rIns="0" bIns="0" anchor="ctr">
            <a:spAutoFit/>
          </a:bodyPr>
          <a:lstStyle/>
          <a:p>
            <a:pPr algn="ctr" defTabSz="639763">
              <a:lnSpc>
                <a:spcPct val="90000"/>
              </a:lnSpc>
            </a:pPr>
            <a:r>
              <a:rPr lang="en-US" sz="900" b="1">
                <a:latin typeface="Calibri" pitchFamily="34" charset="0"/>
              </a:rPr>
              <a:t/>
            </a:r>
            <a:br>
              <a:rPr lang="en-US" sz="900" b="1">
                <a:latin typeface="Calibri" pitchFamily="34" charset="0"/>
              </a:rPr>
            </a:br>
            <a:r>
              <a:rPr lang="en-US" sz="900" b="1">
                <a:latin typeface="Calibri" pitchFamily="34" charset="0"/>
              </a:rPr>
              <a:t>4 TB</a:t>
            </a:r>
          </a:p>
          <a:p>
            <a:pPr algn="ctr" defTabSz="639763">
              <a:lnSpc>
                <a:spcPct val="90000"/>
              </a:lnSpc>
            </a:pPr>
            <a:r>
              <a:rPr lang="en-US" sz="900" b="1">
                <a:latin typeface="Calibri" pitchFamily="34" charset="0"/>
              </a:rPr>
              <a:t>Allocated</a:t>
            </a:r>
          </a:p>
        </p:txBody>
      </p:sp>
      <p:sp>
        <p:nvSpPr>
          <p:cNvPr id="84" name="AutoShape 11"/>
          <p:cNvSpPr>
            <a:spLocks/>
          </p:cNvSpPr>
          <p:nvPr/>
        </p:nvSpPr>
        <p:spPr bwMode="auto">
          <a:xfrm>
            <a:off x="6162675" y="2903538"/>
            <a:ext cx="180975" cy="1147762"/>
          </a:xfrm>
          <a:prstGeom prst="leftBrace">
            <a:avLst>
              <a:gd name="adj1" fmla="val 52851"/>
              <a:gd name="adj2" fmla="val 50000"/>
            </a:avLst>
          </a:prstGeom>
          <a:noFill/>
          <a:ln w="25400">
            <a:solidFill>
              <a:schemeClr val="tx1"/>
            </a:solidFill>
            <a:round/>
            <a:headEnd/>
            <a:tailEnd/>
          </a:ln>
        </p:spPr>
        <p:txBody>
          <a:bodyPr wrap="none" lIns="0" tIns="0" rIns="0" bIns="0" anchor="ctr"/>
          <a:lstStyle/>
          <a:p>
            <a:endParaRPr lang="en-US">
              <a:latin typeface="Calibri" pitchFamily="34" charset="0"/>
            </a:endParaRPr>
          </a:p>
        </p:txBody>
      </p:sp>
      <p:sp>
        <p:nvSpPr>
          <p:cNvPr id="85" name="Text Box 12"/>
          <p:cNvSpPr txBox="1">
            <a:spLocks noChangeArrowheads="1"/>
          </p:cNvSpPr>
          <p:nvPr/>
        </p:nvSpPr>
        <p:spPr bwMode="auto">
          <a:xfrm>
            <a:off x="5562600" y="3272135"/>
            <a:ext cx="647700" cy="461665"/>
          </a:xfrm>
          <a:prstGeom prst="rect">
            <a:avLst/>
          </a:prstGeom>
          <a:noFill/>
          <a:ln w="9525" algn="ctr">
            <a:noFill/>
            <a:miter lim="800000"/>
            <a:headEnd/>
            <a:tailEnd/>
          </a:ln>
        </p:spPr>
        <p:txBody>
          <a:bodyPr lIns="0" tIns="0" rIns="0" bIns="0">
            <a:spAutoFit/>
          </a:bodyPr>
          <a:lstStyle/>
          <a:p>
            <a:pPr algn="ctr"/>
            <a:r>
              <a:rPr lang="en-US" sz="1000" b="1" dirty="0">
                <a:latin typeface="Calibri" pitchFamily="34" charset="0"/>
              </a:rPr>
              <a:t>Compute</a:t>
            </a:r>
          </a:p>
          <a:p>
            <a:pPr algn="ctr"/>
            <a:r>
              <a:rPr lang="en-US" sz="1000" b="1" dirty="0">
                <a:latin typeface="Calibri" pitchFamily="34" charset="0"/>
              </a:rPr>
              <a:t>Reported Capacity</a:t>
            </a:r>
          </a:p>
        </p:txBody>
      </p:sp>
      <p:sp>
        <p:nvSpPr>
          <p:cNvPr id="86" name="Rectangle 31"/>
          <p:cNvSpPr>
            <a:spLocks noChangeArrowheads="1"/>
          </p:cNvSpPr>
          <p:nvPr/>
        </p:nvSpPr>
        <p:spPr bwMode="auto">
          <a:xfrm>
            <a:off x="7086600" y="3067050"/>
            <a:ext cx="1117600" cy="289949"/>
          </a:xfrm>
          <a:prstGeom prst="rect">
            <a:avLst/>
          </a:prstGeom>
          <a:noFill/>
          <a:ln w="9525">
            <a:noFill/>
            <a:miter lim="800000"/>
            <a:headEnd/>
            <a:tailEnd/>
          </a:ln>
        </p:spPr>
        <p:txBody>
          <a:bodyPr lIns="128013" tIns="64007" rIns="128013" bIns="64007">
            <a:spAutoFit/>
          </a:bodyPr>
          <a:lstStyle/>
          <a:p>
            <a:pPr algn="ctr">
              <a:lnSpc>
                <a:spcPct val="87000"/>
              </a:lnSpc>
              <a:buClr>
                <a:schemeClr val="tx2"/>
              </a:buClr>
              <a:buSzPct val="80000"/>
            </a:pPr>
            <a:r>
              <a:rPr lang="en-US" sz="1200" b="1" dirty="0">
                <a:latin typeface="Calibri" pitchFamily="34" charset="0"/>
                <a:ea typeface="Arial Unicode MS" pitchFamily="34" charset="-128"/>
                <a:cs typeface="Arial Unicode MS" pitchFamily="34" charset="-128"/>
              </a:rPr>
              <a:t>Thin LUN</a:t>
            </a:r>
          </a:p>
        </p:txBody>
      </p:sp>
      <p:sp>
        <p:nvSpPr>
          <p:cNvPr id="88" name="Text Box 170"/>
          <p:cNvSpPr txBox="1">
            <a:spLocks noChangeArrowheads="1"/>
          </p:cNvSpPr>
          <p:nvPr/>
        </p:nvSpPr>
        <p:spPr bwMode="gray">
          <a:xfrm>
            <a:off x="7627748" y="2514701"/>
            <a:ext cx="296556" cy="304699"/>
          </a:xfrm>
          <a:prstGeom prst="rect">
            <a:avLst/>
          </a:prstGeom>
          <a:noFill/>
          <a:ln w="9525" algn="ctr">
            <a:noFill/>
            <a:miter lim="800000"/>
            <a:headEnd/>
            <a:tailEnd/>
          </a:ln>
        </p:spPr>
        <p:txBody>
          <a:bodyPr wrap="none" lIns="0" tIns="0" rIns="0" bIns="0" anchor="ctr">
            <a:spAutoFit/>
          </a:bodyPr>
          <a:lstStyle/>
          <a:p>
            <a:pPr defTabSz="639763">
              <a:lnSpc>
                <a:spcPct val="90000"/>
              </a:lnSpc>
            </a:pPr>
            <a:r>
              <a:rPr lang="en-US" sz="1200" b="1" dirty="0">
                <a:latin typeface="Calibri" pitchFamily="34" charset="0"/>
              </a:rPr>
              <a:t/>
            </a:r>
            <a:br>
              <a:rPr lang="en-US" sz="1200" b="1" dirty="0">
                <a:latin typeface="Calibri" pitchFamily="34" charset="0"/>
              </a:rPr>
            </a:br>
            <a:r>
              <a:rPr lang="en-US" sz="1000" b="1" dirty="0">
                <a:latin typeface="Calibri" pitchFamily="34" charset="0"/>
              </a:rPr>
              <a:t>10 TB</a:t>
            </a:r>
          </a:p>
        </p:txBody>
      </p:sp>
      <p:sp>
        <p:nvSpPr>
          <p:cNvPr id="89" name="Text Box 170"/>
          <p:cNvSpPr txBox="1">
            <a:spLocks noChangeArrowheads="1"/>
          </p:cNvSpPr>
          <p:nvPr/>
        </p:nvSpPr>
        <p:spPr bwMode="gray">
          <a:xfrm>
            <a:off x="8542148" y="2514600"/>
            <a:ext cx="296556" cy="304699"/>
          </a:xfrm>
          <a:prstGeom prst="rect">
            <a:avLst/>
          </a:prstGeom>
          <a:noFill/>
          <a:ln w="9525" algn="ctr">
            <a:noFill/>
            <a:miter lim="800000"/>
            <a:headEnd/>
            <a:tailEnd/>
          </a:ln>
        </p:spPr>
        <p:txBody>
          <a:bodyPr wrap="none" lIns="0" tIns="0" rIns="0" bIns="0" anchor="ctr">
            <a:spAutoFit/>
          </a:bodyPr>
          <a:lstStyle/>
          <a:p>
            <a:pPr defTabSz="639763">
              <a:lnSpc>
                <a:spcPct val="90000"/>
              </a:lnSpc>
            </a:pPr>
            <a:r>
              <a:rPr lang="en-US" sz="1200" b="1" dirty="0">
                <a:latin typeface="Calibri" pitchFamily="34" charset="0"/>
              </a:rPr>
              <a:t/>
            </a:r>
            <a:br>
              <a:rPr lang="en-US" sz="1200" b="1" dirty="0">
                <a:latin typeface="Calibri" pitchFamily="34" charset="0"/>
              </a:rPr>
            </a:br>
            <a:r>
              <a:rPr lang="en-US" sz="1000" b="1" dirty="0">
                <a:latin typeface="Calibri" pitchFamily="34" charset="0"/>
              </a:rPr>
              <a:t>10 TB</a:t>
            </a:r>
          </a:p>
        </p:txBody>
      </p:sp>
      <p:sp>
        <p:nvSpPr>
          <p:cNvPr id="90" name="Rectangle 31"/>
          <p:cNvSpPr>
            <a:spLocks noChangeArrowheads="1"/>
          </p:cNvSpPr>
          <p:nvPr/>
        </p:nvSpPr>
        <p:spPr bwMode="auto">
          <a:xfrm>
            <a:off x="6146800" y="3067050"/>
            <a:ext cx="1117600" cy="289949"/>
          </a:xfrm>
          <a:prstGeom prst="rect">
            <a:avLst/>
          </a:prstGeom>
          <a:noFill/>
          <a:ln w="9525">
            <a:noFill/>
            <a:miter lim="800000"/>
            <a:headEnd/>
            <a:tailEnd/>
          </a:ln>
        </p:spPr>
        <p:txBody>
          <a:bodyPr lIns="128013" tIns="64007" rIns="128013" bIns="64007">
            <a:spAutoFit/>
          </a:bodyPr>
          <a:lstStyle/>
          <a:p>
            <a:pPr algn="ctr">
              <a:lnSpc>
                <a:spcPct val="87000"/>
              </a:lnSpc>
              <a:buClr>
                <a:schemeClr val="tx2"/>
              </a:buClr>
              <a:buSzPct val="80000"/>
            </a:pPr>
            <a:r>
              <a:rPr lang="en-US" sz="1200" b="1" dirty="0">
                <a:latin typeface="Calibri" pitchFamily="34" charset="0"/>
                <a:ea typeface="Arial Unicode MS" pitchFamily="34" charset="-128"/>
                <a:cs typeface="Arial Unicode MS" pitchFamily="34" charset="-128"/>
              </a:rPr>
              <a:t>Thin LUN</a:t>
            </a:r>
          </a:p>
        </p:txBody>
      </p:sp>
      <p:sp>
        <p:nvSpPr>
          <p:cNvPr id="91" name="Rectangle 31"/>
          <p:cNvSpPr>
            <a:spLocks noChangeArrowheads="1"/>
          </p:cNvSpPr>
          <p:nvPr/>
        </p:nvSpPr>
        <p:spPr bwMode="auto">
          <a:xfrm>
            <a:off x="7975600" y="3067050"/>
            <a:ext cx="1117600" cy="289949"/>
          </a:xfrm>
          <a:prstGeom prst="rect">
            <a:avLst/>
          </a:prstGeom>
          <a:noFill/>
          <a:ln w="9525">
            <a:noFill/>
            <a:miter lim="800000"/>
            <a:headEnd/>
            <a:tailEnd/>
          </a:ln>
        </p:spPr>
        <p:txBody>
          <a:bodyPr lIns="128013" tIns="64007" rIns="128013" bIns="64007">
            <a:spAutoFit/>
          </a:bodyPr>
          <a:lstStyle/>
          <a:p>
            <a:pPr algn="ctr">
              <a:lnSpc>
                <a:spcPct val="87000"/>
              </a:lnSpc>
              <a:buClr>
                <a:schemeClr val="tx2"/>
              </a:buClr>
              <a:buSzPct val="80000"/>
            </a:pPr>
            <a:r>
              <a:rPr lang="en-US" sz="1200" b="1" dirty="0">
                <a:latin typeface="Calibri" pitchFamily="34" charset="0"/>
                <a:ea typeface="Arial Unicode MS" pitchFamily="34" charset="-128"/>
                <a:cs typeface="Arial Unicode MS" pitchFamily="34" charset="-128"/>
              </a:rPr>
              <a:t>Thin LUN</a:t>
            </a:r>
          </a:p>
        </p:txBody>
      </p:sp>
      <p:sp>
        <p:nvSpPr>
          <p:cNvPr id="92" name="Rectangle 9"/>
          <p:cNvSpPr>
            <a:spLocks noChangeArrowheads="1"/>
          </p:cNvSpPr>
          <p:nvPr/>
        </p:nvSpPr>
        <p:spPr bwMode="gray">
          <a:xfrm>
            <a:off x="6831902" y="1222482"/>
            <a:ext cx="1134349" cy="151452"/>
          </a:xfrm>
          <a:prstGeom prst="rect">
            <a:avLst/>
          </a:prstGeom>
          <a:noFill/>
          <a:ln w="9525" algn="ctr">
            <a:noFill/>
            <a:miter lim="800000"/>
            <a:headEnd/>
            <a:tailEnd/>
          </a:ln>
        </p:spPr>
        <p:txBody>
          <a:bodyPr wrap="none" lIns="0" tIns="0" rIns="0" bIns="0" anchor="ctr">
            <a:spAutoFit/>
          </a:bodyPr>
          <a:lstStyle/>
          <a:p>
            <a:pPr algn="ctr" defTabSz="639763">
              <a:lnSpc>
                <a:spcPct val="80000"/>
              </a:lnSpc>
            </a:pPr>
            <a:r>
              <a:rPr lang="en-US" sz="1200" b="1" dirty="0" smtClean="0">
                <a:latin typeface="Calibri" pitchFamily="34" charset="0"/>
              </a:rPr>
              <a:t>Compute Systems</a:t>
            </a:r>
            <a:endParaRPr lang="en-US" sz="1200" b="1" dirty="0">
              <a:latin typeface="Calibri" pitchFamily="34" charset="0"/>
            </a:endParaRPr>
          </a:p>
        </p:txBody>
      </p:sp>
      <p:sp>
        <p:nvSpPr>
          <p:cNvPr id="87" name="Rectangle 9"/>
          <p:cNvSpPr>
            <a:spLocks noChangeArrowheads="1"/>
          </p:cNvSpPr>
          <p:nvPr/>
        </p:nvSpPr>
        <p:spPr bwMode="gray">
          <a:xfrm>
            <a:off x="7239000" y="4874466"/>
            <a:ext cx="705514" cy="151452"/>
          </a:xfrm>
          <a:prstGeom prst="rect">
            <a:avLst/>
          </a:prstGeom>
          <a:noFill/>
          <a:ln w="9525" algn="ctr">
            <a:noFill/>
            <a:miter lim="800000"/>
            <a:headEnd/>
            <a:tailEnd/>
          </a:ln>
        </p:spPr>
        <p:txBody>
          <a:bodyPr wrap="none" lIns="0" tIns="0" rIns="0" bIns="0" anchor="ctr">
            <a:spAutoFit/>
          </a:bodyPr>
          <a:lstStyle/>
          <a:p>
            <a:pPr algn="ctr" defTabSz="639763">
              <a:lnSpc>
                <a:spcPct val="80000"/>
              </a:lnSpc>
            </a:pPr>
            <a:r>
              <a:rPr lang="en-US" sz="1200" b="1" dirty="0" smtClean="0">
                <a:latin typeface="Calibri" pitchFamily="34" charset="0"/>
              </a:rPr>
              <a:t>Disk Drives</a:t>
            </a:r>
            <a:endParaRPr lang="en-US" sz="1200" b="1"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Provisioning vs. Virtual Provisioning</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22</a:t>
            </a:fld>
            <a:endParaRPr lang="en-US"/>
          </a:p>
        </p:txBody>
      </p:sp>
      <p:grpSp>
        <p:nvGrpSpPr>
          <p:cNvPr id="72" name="Group 71"/>
          <p:cNvGrpSpPr/>
          <p:nvPr/>
        </p:nvGrpSpPr>
        <p:grpSpPr>
          <a:xfrm>
            <a:off x="4572000" y="1066800"/>
            <a:ext cx="4267200" cy="4967288"/>
            <a:chOff x="4751388" y="1066800"/>
            <a:chExt cx="4267200" cy="4967288"/>
          </a:xfrm>
        </p:grpSpPr>
        <p:sp>
          <p:nvSpPr>
            <p:cNvPr id="20" name="AutoShape 67"/>
            <p:cNvSpPr>
              <a:spLocks noChangeArrowheads="1"/>
            </p:cNvSpPr>
            <p:nvPr/>
          </p:nvSpPr>
          <p:spPr bwMode="auto">
            <a:xfrm>
              <a:off x="4902200" y="1066800"/>
              <a:ext cx="4038600" cy="4953000"/>
            </a:xfrm>
            <a:prstGeom prst="roundRect">
              <a:avLst>
                <a:gd name="adj" fmla="val 7546"/>
              </a:avLst>
            </a:prstGeom>
            <a:solidFill>
              <a:schemeClr val="bg1"/>
            </a:solidFill>
            <a:ln w="9525">
              <a:solidFill>
                <a:schemeClr val="bg1">
                  <a:lumMod val="75000"/>
                </a:schemeClr>
              </a:solidFill>
              <a:round/>
              <a:headEnd/>
              <a:tailEnd/>
            </a:ln>
          </p:spPr>
          <p:txBody>
            <a:bodyPr wrap="none" anchor="ctr"/>
            <a:lstStyle/>
            <a:p>
              <a:endParaRPr lang="en-US" dirty="0"/>
            </a:p>
          </p:txBody>
        </p:sp>
        <p:sp>
          <p:nvSpPr>
            <p:cNvPr id="27" name="Rectangle 5"/>
            <p:cNvSpPr>
              <a:spLocks noChangeArrowheads="1"/>
            </p:cNvSpPr>
            <p:nvPr/>
          </p:nvSpPr>
          <p:spPr bwMode="auto">
            <a:xfrm>
              <a:off x="4751388" y="5532438"/>
              <a:ext cx="4267200" cy="501650"/>
            </a:xfrm>
            <a:prstGeom prst="rect">
              <a:avLst/>
            </a:prstGeom>
            <a:noFill/>
            <a:ln w="9525" algn="ctr">
              <a:noFill/>
              <a:miter lim="800000"/>
              <a:headEnd/>
              <a:tailEnd/>
            </a:ln>
          </p:spPr>
          <p:txBody>
            <a:bodyPr lIns="0" tIns="0" rIns="0" bIns="0"/>
            <a:lstStyle/>
            <a:p>
              <a:pPr algn="ctr" defTabSz="941388"/>
              <a:r>
                <a:rPr lang="en-US" sz="2000" b="1" dirty="0">
                  <a:solidFill>
                    <a:schemeClr val="tx1">
                      <a:lumMod val="65000"/>
                      <a:lumOff val="35000"/>
                    </a:schemeClr>
                  </a:solidFill>
                  <a:latin typeface="Calibri" pitchFamily="34" charset="0"/>
                </a:rPr>
                <a:t>Virtual Provisioning</a:t>
              </a:r>
            </a:p>
          </p:txBody>
        </p:sp>
        <p:pic>
          <p:nvPicPr>
            <p:cNvPr id="38" name="Picture 6" descr="Orange Volume.png"/>
            <p:cNvPicPr>
              <a:picLocks noChangeAspect="1"/>
            </p:cNvPicPr>
            <p:nvPr/>
          </p:nvPicPr>
          <p:blipFill>
            <a:blip r:embed="rId3" cstate="print"/>
            <a:srcRect/>
            <a:stretch>
              <a:fillRect/>
            </a:stretch>
          </p:blipFill>
          <p:spPr bwMode="auto">
            <a:xfrm>
              <a:off x="4978400" y="4481513"/>
              <a:ext cx="762000" cy="471487"/>
            </a:xfrm>
            <a:prstGeom prst="rect">
              <a:avLst/>
            </a:prstGeom>
            <a:noFill/>
            <a:ln w="9525">
              <a:noFill/>
              <a:miter lim="800000"/>
              <a:headEnd/>
              <a:tailEnd/>
            </a:ln>
          </p:spPr>
        </p:pic>
        <p:pic>
          <p:nvPicPr>
            <p:cNvPr id="39" name="Picture 6" descr="Orange Volume.png"/>
            <p:cNvPicPr>
              <a:picLocks noChangeAspect="1"/>
            </p:cNvPicPr>
            <p:nvPr/>
          </p:nvPicPr>
          <p:blipFill>
            <a:blip r:embed="rId4" cstate="print"/>
            <a:srcRect/>
            <a:stretch>
              <a:fillRect/>
            </a:stretch>
          </p:blipFill>
          <p:spPr bwMode="auto">
            <a:xfrm>
              <a:off x="5880100" y="4632325"/>
              <a:ext cx="762000" cy="311150"/>
            </a:xfrm>
            <a:prstGeom prst="rect">
              <a:avLst/>
            </a:prstGeom>
            <a:noFill/>
            <a:ln w="9525">
              <a:noFill/>
              <a:miter lim="800000"/>
              <a:headEnd/>
              <a:tailEnd/>
            </a:ln>
          </p:spPr>
        </p:pic>
        <p:pic>
          <p:nvPicPr>
            <p:cNvPr id="40" name="Picture 6" descr="Orange Volume.png"/>
            <p:cNvPicPr>
              <a:picLocks noChangeAspect="1"/>
            </p:cNvPicPr>
            <p:nvPr/>
          </p:nvPicPr>
          <p:blipFill>
            <a:blip r:embed="rId3" cstate="print"/>
            <a:srcRect/>
            <a:stretch>
              <a:fillRect/>
            </a:stretch>
          </p:blipFill>
          <p:spPr bwMode="auto">
            <a:xfrm>
              <a:off x="6788150" y="4151313"/>
              <a:ext cx="766763" cy="800100"/>
            </a:xfrm>
            <a:prstGeom prst="rect">
              <a:avLst/>
            </a:prstGeom>
            <a:noFill/>
            <a:ln w="9525">
              <a:noFill/>
              <a:miter lim="800000"/>
              <a:headEnd/>
              <a:tailEnd/>
            </a:ln>
          </p:spPr>
        </p:pic>
        <p:pic>
          <p:nvPicPr>
            <p:cNvPr id="41" name="Picture 12" descr="Storage Array_Tall.png"/>
            <p:cNvPicPr>
              <a:picLocks noChangeAspect="1"/>
            </p:cNvPicPr>
            <p:nvPr/>
          </p:nvPicPr>
          <p:blipFill>
            <a:blip r:embed="rId5" cstate="print"/>
            <a:srcRect/>
            <a:stretch>
              <a:fillRect/>
            </a:stretch>
          </p:blipFill>
          <p:spPr bwMode="auto">
            <a:xfrm>
              <a:off x="7696200" y="2465388"/>
              <a:ext cx="1143000" cy="2433637"/>
            </a:xfrm>
            <a:prstGeom prst="rect">
              <a:avLst/>
            </a:prstGeom>
            <a:noFill/>
            <a:ln w="9525">
              <a:noFill/>
              <a:miter lim="800000"/>
              <a:headEnd/>
              <a:tailEnd/>
            </a:ln>
          </p:spPr>
        </p:pic>
        <p:sp>
          <p:nvSpPr>
            <p:cNvPr id="42" name="AutoShape 5"/>
            <p:cNvSpPr>
              <a:spLocks noChangeArrowheads="1"/>
            </p:cNvSpPr>
            <p:nvPr/>
          </p:nvSpPr>
          <p:spPr bwMode="gray">
            <a:xfrm>
              <a:off x="4978400" y="3879850"/>
              <a:ext cx="762000" cy="1066800"/>
            </a:xfrm>
            <a:prstGeom prst="can">
              <a:avLst>
                <a:gd name="adj" fmla="val 13553"/>
              </a:avLst>
            </a:prstGeom>
            <a:noFill/>
            <a:ln w="19050">
              <a:solidFill>
                <a:schemeClr val="bg1">
                  <a:lumMod val="50000"/>
                </a:schemeClr>
              </a:solidFill>
              <a:prstDash val="sysDot"/>
              <a:round/>
              <a:headEnd/>
              <a:tailEnd/>
            </a:ln>
          </p:spPr>
          <p:txBody>
            <a:bodyPr wrap="none" lIns="96838" tIns="50800" rIns="96838" bIns="50800" anchor="ctr"/>
            <a:lstStyle/>
            <a:p>
              <a:endParaRPr lang="en-US" sz="1400" b="1"/>
            </a:p>
          </p:txBody>
        </p:sp>
        <p:sp>
          <p:nvSpPr>
            <p:cNvPr id="43" name="AutoShape 5"/>
            <p:cNvSpPr>
              <a:spLocks noChangeArrowheads="1"/>
            </p:cNvSpPr>
            <p:nvPr/>
          </p:nvSpPr>
          <p:spPr bwMode="gray">
            <a:xfrm>
              <a:off x="5883275" y="3656013"/>
              <a:ext cx="762000" cy="1295400"/>
            </a:xfrm>
            <a:prstGeom prst="can">
              <a:avLst>
                <a:gd name="adj" fmla="val 16457"/>
              </a:avLst>
            </a:prstGeom>
            <a:noFill/>
            <a:ln w="19050">
              <a:solidFill>
                <a:schemeClr val="bg1">
                  <a:lumMod val="50000"/>
                </a:schemeClr>
              </a:solidFill>
              <a:prstDash val="sysDot"/>
              <a:round/>
              <a:headEnd/>
              <a:tailEnd/>
            </a:ln>
          </p:spPr>
          <p:txBody>
            <a:bodyPr wrap="none" lIns="96838" tIns="50800" rIns="96838" bIns="50800" anchor="ctr"/>
            <a:lstStyle/>
            <a:p>
              <a:endParaRPr lang="en-US" sz="1400" b="1"/>
            </a:p>
          </p:txBody>
        </p:sp>
        <p:sp>
          <p:nvSpPr>
            <p:cNvPr id="44" name="AutoShape 5"/>
            <p:cNvSpPr>
              <a:spLocks noChangeArrowheads="1"/>
            </p:cNvSpPr>
            <p:nvPr/>
          </p:nvSpPr>
          <p:spPr bwMode="gray">
            <a:xfrm>
              <a:off x="6792913" y="3498850"/>
              <a:ext cx="762000" cy="1447800"/>
            </a:xfrm>
            <a:prstGeom prst="can">
              <a:avLst>
                <a:gd name="adj" fmla="val 19581"/>
              </a:avLst>
            </a:prstGeom>
            <a:noFill/>
            <a:ln w="19050">
              <a:solidFill>
                <a:schemeClr val="bg1">
                  <a:lumMod val="50000"/>
                </a:schemeClr>
              </a:solidFill>
              <a:prstDash val="sysDot"/>
              <a:round/>
              <a:headEnd/>
              <a:tailEnd/>
            </a:ln>
          </p:spPr>
          <p:txBody>
            <a:bodyPr wrap="none" lIns="96838" tIns="50800" rIns="96838" bIns="50800" anchor="ctr"/>
            <a:lstStyle/>
            <a:p>
              <a:endParaRPr lang="en-US" sz="1400" b="1"/>
            </a:p>
          </p:txBody>
        </p:sp>
        <p:sp>
          <p:nvSpPr>
            <p:cNvPr id="45" name="Rectangle 56"/>
            <p:cNvSpPr>
              <a:spLocks noChangeArrowheads="1"/>
            </p:cNvSpPr>
            <p:nvPr/>
          </p:nvSpPr>
          <p:spPr bwMode="auto">
            <a:xfrm>
              <a:off x="7693025" y="4298950"/>
              <a:ext cx="1143000" cy="590550"/>
            </a:xfrm>
            <a:prstGeom prst="rect">
              <a:avLst/>
            </a:prstGeom>
            <a:solidFill>
              <a:srgbClr val="993300">
                <a:alpha val="45097"/>
              </a:srgbClr>
            </a:solidFill>
            <a:ln w="9525">
              <a:noFill/>
              <a:miter lim="800000"/>
              <a:headEnd/>
              <a:tailEnd/>
            </a:ln>
          </p:spPr>
          <p:txBody>
            <a:bodyPr wrap="none" anchor="ctr"/>
            <a:lstStyle/>
            <a:p>
              <a:pPr algn="ctr"/>
              <a:endParaRPr lang="en-US"/>
            </a:p>
          </p:txBody>
        </p:sp>
        <p:sp>
          <p:nvSpPr>
            <p:cNvPr id="46" name="Text Box 57"/>
            <p:cNvSpPr txBox="1">
              <a:spLocks noChangeArrowheads="1"/>
            </p:cNvSpPr>
            <p:nvPr/>
          </p:nvSpPr>
          <p:spPr bwMode="auto">
            <a:xfrm>
              <a:off x="7719243" y="4337050"/>
              <a:ext cx="1012778" cy="523220"/>
            </a:xfrm>
            <a:prstGeom prst="rect">
              <a:avLst/>
            </a:prstGeom>
            <a:noFill/>
            <a:ln w="9525">
              <a:noFill/>
              <a:miter lim="800000"/>
              <a:headEnd/>
              <a:tailEnd/>
            </a:ln>
          </p:spPr>
          <p:txBody>
            <a:bodyPr wrap="none">
              <a:spAutoFit/>
            </a:bodyPr>
            <a:lstStyle/>
            <a:p>
              <a:pPr algn="ctr"/>
              <a:r>
                <a:rPr lang="en-US" sz="1400" dirty="0">
                  <a:solidFill>
                    <a:schemeClr val="bg1"/>
                  </a:solidFill>
                  <a:latin typeface="Calibri" pitchFamily="34" charset="0"/>
                </a:rPr>
                <a:t>350 GB </a:t>
              </a:r>
            </a:p>
            <a:p>
              <a:pPr algn="ctr"/>
              <a:r>
                <a:rPr lang="en-US" sz="1400" dirty="0">
                  <a:solidFill>
                    <a:schemeClr val="bg1"/>
                  </a:solidFill>
                  <a:latin typeface="Calibri" pitchFamily="34" charset="0"/>
                </a:rPr>
                <a:t>Actual data</a:t>
              </a:r>
            </a:p>
          </p:txBody>
        </p:sp>
        <p:sp>
          <p:nvSpPr>
            <p:cNvPr id="47" name="Rectangle 58"/>
            <p:cNvSpPr>
              <a:spLocks noChangeArrowheads="1"/>
            </p:cNvSpPr>
            <p:nvPr/>
          </p:nvSpPr>
          <p:spPr bwMode="auto">
            <a:xfrm>
              <a:off x="7693025" y="2466975"/>
              <a:ext cx="1143000" cy="1831975"/>
            </a:xfrm>
            <a:prstGeom prst="rect">
              <a:avLst/>
            </a:prstGeom>
            <a:solidFill>
              <a:schemeClr val="bg1">
                <a:alpha val="36862"/>
              </a:schemeClr>
            </a:solidFill>
            <a:ln w="9525">
              <a:noFill/>
              <a:miter lim="800000"/>
              <a:headEnd/>
              <a:tailEnd/>
            </a:ln>
          </p:spPr>
          <p:txBody>
            <a:bodyPr wrap="none" anchor="ctr"/>
            <a:lstStyle/>
            <a:p>
              <a:endParaRPr lang="en-US"/>
            </a:p>
          </p:txBody>
        </p:sp>
        <p:sp>
          <p:nvSpPr>
            <p:cNvPr id="48" name="Rectangle 63"/>
            <p:cNvSpPr>
              <a:spLocks noChangeArrowheads="1"/>
            </p:cNvSpPr>
            <p:nvPr/>
          </p:nvSpPr>
          <p:spPr bwMode="auto">
            <a:xfrm>
              <a:off x="7696200" y="2438400"/>
              <a:ext cx="1139825" cy="1905000"/>
            </a:xfrm>
            <a:prstGeom prst="rect">
              <a:avLst/>
            </a:prstGeom>
            <a:solidFill>
              <a:srgbClr val="FFFF00">
                <a:alpha val="41000"/>
              </a:srgbClr>
            </a:solidFill>
            <a:ln w="9525">
              <a:noFill/>
              <a:miter lim="800000"/>
              <a:headEnd/>
              <a:tailEnd/>
            </a:ln>
            <a:effectLst/>
          </p:spPr>
          <p:txBody>
            <a:bodyPr wrap="none" anchor="ctr"/>
            <a:lstStyle/>
            <a:p>
              <a:pPr>
                <a:defRPr/>
              </a:pPr>
              <a:endParaRPr lang="en-US"/>
            </a:p>
          </p:txBody>
        </p:sp>
        <p:sp>
          <p:nvSpPr>
            <p:cNvPr id="49" name="Text Box 60"/>
            <p:cNvSpPr txBox="1">
              <a:spLocks noChangeArrowheads="1"/>
            </p:cNvSpPr>
            <p:nvPr/>
          </p:nvSpPr>
          <p:spPr bwMode="auto">
            <a:xfrm>
              <a:off x="7883421" y="3022937"/>
              <a:ext cx="770146" cy="1015663"/>
            </a:xfrm>
            <a:prstGeom prst="rect">
              <a:avLst/>
            </a:prstGeom>
            <a:noFill/>
            <a:ln w="9525">
              <a:noFill/>
              <a:miter lim="800000"/>
              <a:headEnd/>
              <a:tailEnd/>
            </a:ln>
          </p:spPr>
          <p:txBody>
            <a:bodyPr wrap="none">
              <a:spAutoFit/>
            </a:bodyPr>
            <a:lstStyle/>
            <a:p>
              <a:pPr algn="ctr"/>
              <a:r>
                <a:rPr lang="en-US" sz="1200" b="1" dirty="0" smtClean="0">
                  <a:latin typeface="Calibri" pitchFamily="34" charset="0"/>
                </a:rPr>
                <a:t>1650 </a:t>
              </a:r>
              <a:r>
                <a:rPr lang="en-US" sz="1200" b="1" dirty="0">
                  <a:latin typeface="Calibri" pitchFamily="34" charset="0"/>
                </a:rPr>
                <a:t>GB </a:t>
              </a:r>
              <a:endParaRPr lang="en-US" sz="1200" b="1" dirty="0" smtClean="0">
                <a:latin typeface="Calibri" pitchFamily="34" charset="0"/>
              </a:endParaRPr>
            </a:p>
            <a:p>
              <a:pPr algn="ctr"/>
              <a:r>
                <a:rPr lang="en-US" sz="1200" b="1" dirty="0" smtClean="0">
                  <a:latin typeface="Calibri" pitchFamily="34" charset="0"/>
                </a:rPr>
                <a:t>or </a:t>
              </a:r>
            </a:p>
            <a:p>
              <a:pPr algn="ctr"/>
              <a:r>
                <a:rPr lang="en-US" sz="1200" b="1" dirty="0" smtClean="0">
                  <a:latin typeface="Calibri" pitchFamily="34" charset="0"/>
                </a:rPr>
                <a:t>1.65 TB</a:t>
              </a:r>
              <a:endParaRPr lang="en-US" sz="1200" b="1" dirty="0">
                <a:latin typeface="Calibri" pitchFamily="34" charset="0"/>
              </a:endParaRPr>
            </a:p>
            <a:p>
              <a:pPr algn="ctr"/>
              <a:r>
                <a:rPr lang="en-US" sz="1200" b="1" dirty="0">
                  <a:latin typeface="Calibri" pitchFamily="34" charset="0"/>
                </a:rPr>
                <a:t>Available</a:t>
              </a:r>
            </a:p>
            <a:p>
              <a:pPr algn="ctr"/>
              <a:r>
                <a:rPr lang="en-US" sz="1200" b="1" dirty="0">
                  <a:latin typeface="Calibri" pitchFamily="34" charset="0"/>
                </a:rPr>
                <a:t>Capacity</a:t>
              </a:r>
            </a:p>
          </p:txBody>
        </p:sp>
        <p:sp>
          <p:nvSpPr>
            <p:cNvPr id="56" name="Text Box 73"/>
            <p:cNvSpPr txBox="1">
              <a:spLocks noChangeArrowheads="1"/>
            </p:cNvSpPr>
            <p:nvPr/>
          </p:nvSpPr>
          <p:spPr bwMode="auto">
            <a:xfrm>
              <a:off x="4876800" y="4581436"/>
              <a:ext cx="872007" cy="415498"/>
            </a:xfrm>
            <a:prstGeom prst="rect">
              <a:avLst/>
            </a:prstGeom>
            <a:noFill/>
            <a:ln w="9525">
              <a:noFill/>
              <a:miter lim="800000"/>
              <a:headEnd/>
              <a:tailEnd/>
            </a:ln>
          </p:spPr>
          <p:txBody>
            <a:bodyPr wrap="square">
              <a:spAutoFit/>
            </a:bodyPr>
            <a:lstStyle/>
            <a:p>
              <a:pPr algn="ctr"/>
              <a:r>
                <a:rPr lang="en-US" sz="1000" b="1" dirty="0">
                  <a:latin typeface="Calibri" pitchFamily="34" charset="0"/>
                </a:rPr>
                <a:t>100 </a:t>
              </a:r>
              <a:r>
                <a:rPr lang="en-US" sz="1000" b="1" dirty="0" smtClean="0">
                  <a:latin typeface="Calibri" pitchFamily="34" charset="0"/>
                </a:rPr>
                <a:t>GB  Allocated</a:t>
              </a:r>
            </a:p>
          </p:txBody>
        </p:sp>
        <p:sp>
          <p:nvSpPr>
            <p:cNvPr id="57" name="Text Box 75"/>
            <p:cNvSpPr txBox="1">
              <a:spLocks noChangeArrowheads="1"/>
            </p:cNvSpPr>
            <p:nvPr/>
          </p:nvSpPr>
          <p:spPr bwMode="auto">
            <a:xfrm>
              <a:off x="5865893" y="4596824"/>
              <a:ext cx="839707" cy="400110"/>
            </a:xfrm>
            <a:prstGeom prst="rect">
              <a:avLst/>
            </a:prstGeom>
            <a:noFill/>
            <a:ln w="9525">
              <a:noFill/>
              <a:miter lim="800000"/>
              <a:headEnd/>
              <a:tailEnd/>
            </a:ln>
          </p:spPr>
          <p:txBody>
            <a:bodyPr wrap="square">
              <a:spAutoFit/>
            </a:bodyPr>
            <a:lstStyle/>
            <a:p>
              <a:pPr algn="ctr"/>
              <a:r>
                <a:rPr lang="en-US" sz="1000" b="1" dirty="0">
                  <a:latin typeface="Calibri" pitchFamily="34" charset="0"/>
                </a:rPr>
                <a:t>50 </a:t>
              </a:r>
              <a:r>
                <a:rPr lang="en-US" sz="1000" b="1" dirty="0" smtClean="0">
                  <a:latin typeface="Calibri" pitchFamily="34" charset="0"/>
                </a:rPr>
                <a:t>GB Allocated</a:t>
              </a:r>
              <a:endParaRPr lang="en-US" sz="1000" b="1" dirty="0">
                <a:latin typeface="Calibri" pitchFamily="34" charset="0"/>
              </a:endParaRPr>
            </a:p>
          </p:txBody>
        </p:sp>
        <p:sp>
          <p:nvSpPr>
            <p:cNvPr id="58" name="Text Box 76"/>
            <p:cNvSpPr txBox="1">
              <a:spLocks noChangeArrowheads="1"/>
            </p:cNvSpPr>
            <p:nvPr/>
          </p:nvSpPr>
          <p:spPr bwMode="auto">
            <a:xfrm>
              <a:off x="6781800" y="4581436"/>
              <a:ext cx="828974" cy="415498"/>
            </a:xfrm>
            <a:prstGeom prst="rect">
              <a:avLst/>
            </a:prstGeom>
            <a:noFill/>
            <a:ln w="9525">
              <a:noFill/>
              <a:miter lim="800000"/>
              <a:headEnd/>
              <a:tailEnd/>
            </a:ln>
          </p:spPr>
          <p:txBody>
            <a:bodyPr wrap="square">
              <a:spAutoFit/>
            </a:bodyPr>
            <a:lstStyle/>
            <a:p>
              <a:pPr algn="ctr"/>
              <a:r>
                <a:rPr lang="en-US" sz="1000" b="1" dirty="0">
                  <a:latin typeface="Calibri" pitchFamily="34" charset="0"/>
                </a:rPr>
                <a:t>200 </a:t>
              </a:r>
              <a:r>
                <a:rPr lang="en-US" sz="1000" b="1" dirty="0" smtClean="0">
                  <a:latin typeface="Calibri" pitchFamily="34" charset="0"/>
                </a:rPr>
                <a:t>GB Allocated</a:t>
              </a:r>
              <a:endParaRPr lang="en-US" sz="1000" b="1" dirty="0">
                <a:latin typeface="Calibri" pitchFamily="34" charset="0"/>
              </a:endParaRPr>
            </a:p>
          </p:txBody>
        </p:sp>
        <p:sp>
          <p:nvSpPr>
            <p:cNvPr id="63" name="Text Box 20"/>
            <p:cNvSpPr txBox="1">
              <a:spLocks noChangeArrowheads="1"/>
            </p:cNvSpPr>
            <p:nvPr/>
          </p:nvSpPr>
          <p:spPr bwMode="auto">
            <a:xfrm>
              <a:off x="5023445" y="4953000"/>
              <a:ext cx="691555" cy="461665"/>
            </a:xfrm>
            <a:prstGeom prst="rect">
              <a:avLst/>
            </a:prstGeom>
            <a:noFill/>
            <a:ln w="9525">
              <a:noFill/>
              <a:miter lim="800000"/>
              <a:headEnd/>
              <a:tailEnd/>
            </a:ln>
          </p:spPr>
          <p:txBody>
            <a:bodyPr wrap="square" anchor="ctr">
              <a:spAutoFit/>
            </a:bodyPr>
            <a:lstStyle/>
            <a:p>
              <a:pPr algn="ctr"/>
              <a:r>
                <a:rPr lang="en-US" sz="1200" b="1" dirty="0" smtClean="0">
                  <a:solidFill>
                    <a:schemeClr val="tx2"/>
                  </a:solidFill>
                  <a:latin typeface="Calibri" pitchFamily="34" charset="0"/>
                </a:rPr>
                <a:t>Thin LUN 1</a:t>
              </a:r>
              <a:endParaRPr lang="en-US" sz="1200" b="1" dirty="0">
                <a:solidFill>
                  <a:schemeClr val="tx2"/>
                </a:solidFill>
                <a:latin typeface="Calibri" pitchFamily="34" charset="0"/>
              </a:endParaRPr>
            </a:p>
          </p:txBody>
        </p:sp>
        <p:sp>
          <p:nvSpPr>
            <p:cNvPr id="64" name="Text Box 20"/>
            <p:cNvSpPr txBox="1">
              <a:spLocks noChangeArrowheads="1"/>
            </p:cNvSpPr>
            <p:nvPr/>
          </p:nvSpPr>
          <p:spPr bwMode="auto">
            <a:xfrm>
              <a:off x="5937845" y="4953000"/>
              <a:ext cx="691555" cy="461665"/>
            </a:xfrm>
            <a:prstGeom prst="rect">
              <a:avLst/>
            </a:prstGeom>
            <a:noFill/>
            <a:ln w="9525">
              <a:noFill/>
              <a:miter lim="800000"/>
              <a:headEnd/>
              <a:tailEnd/>
            </a:ln>
          </p:spPr>
          <p:txBody>
            <a:bodyPr wrap="square" anchor="ctr">
              <a:spAutoFit/>
            </a:bodyPr>
            <a:lstStyle/>
            <a:p>
              <a:pPr algn="ctr"/>
              <a:r>
                <a:rPr lang="en-US" sz="1200" b="1" dirty="0" smtClean="0">
                  <a:solidFill>
                    <a:schemeClr val="tx2"/>
                  </a:solidFill>
                  <a:latin typeface="Calibri" pitchFamily="34" charset="0"/>
                </a:rPr>
                <a:t>Thin LUN 2</a:t>
              </a:r>
              <a:endParaRPr lang="en-US" sz="1200" b="1" dirty="0">
                <a:solidFill>
                  <a:schemeClr val="tx2"/>
                </a:solidFill>
                <a:latin typeface="Calibri" pitchFamily="34" charset="0"/>
              </a:endParaRPr>
            </a:p>
          </p:txBody>
        </p:sp>
        <p:sp>
          <p:nvSpPr>
            <p:cNvPr id="65" name="Text Box 20"/>
            <p:cNvSpPr txBox="1">
              <a:spLocks noChangeArrowheads="1"/>
            </p:cNvSpPr>
            <p:nvPr/>
          </p:nvSpPr>
          <p:spPr bwMode="auto">
            <a:xfrm>
              <a:off x="6852245" y="4953000"/>
              <a:ext cx="691555" cy="461665"/>
            </a:xfrm>
            <a:prstGeom prst="rect">
              <a:avLst/>
            </a:prstGeom>
            <a:noFill/>
            <a:ln w="9525">
              <a:noFill/>
              <a:miter lim="800000"/>
              <a:headEnd/>
              <a:tailEnd/>
            </a:ln>
          </p:spPr>
          <p:txBody>
            <a:bodyPr wrap="square" anchor="ctr">
              <a:spAutoFit/>
            </a:bodyPr>
            <a:lstStyle/>
            <a:p>
              <a:pPr algn="ctr"/>
              <a:r>
                <a:rPr lang="en-US" sz="1200" b="1" dirty="0" smtClean="0">
                  <a:solidFill>
                    <a:schemeClr val="tx2"/>
                  </a:solidFill>
                  <a:latin typeface="Calibri" pitchFamily="34" charset="0"/>
                </a:rPr>
                <a:t>Thin LUN 3</a:t>
              </a:r>
              <a:endParaRPr lang="en-US" sz="1200" b="1" dirty="0">
                <a:solidFill>
                  <a:schemeClr val="tx2"/>
                </a:solidFill>
                <a:latin typeface="Calibri" pitchFamily="34" charset="0"/>
              </a:endParaRPr>
            </a:p>
          </p:txBody>
        </p:sp>
        <p:sp>
          <p:nvSpPr>
            <p:cNvPr id="66" name="Text Box 20"/>
            <p:cNvSpPr txBox="1">
              <a:spLocks noChangeArrowheads="1"/>
            </p:cNvSpPr>
            <p:nvPr/>
          </p:nvSpPr>
          <p:spPr bwMode="auto">
            <a:xfrm>
              <a:off x="5023445" y="3657600"/>
              <a:ext cx="691555" cy="276999"/>
            </a:xfrm>
            <a:prstGeom prst="rect">
              <a:avLst/>
            </a:prstGeom>
            <a:noFill/>
            <a:ln w="9525">
              <a:noFill/>
              <a:miter lim="800000"/>
              <a:headEnd/>
              <a:tailEnd/>
            </a:ln>
          </p:spPr>
          <p:txBody>
            <a:bodyPr wrap="square" anchor="ctr">
              <a:spAutoFit/>
            </a:bodyPr>
            <a:lstStyle/>
            <a:p>
              <a:pPr algn="ctr"/>
              <a:r>
                <a:rPr lang="en-US" sz="1200" b="1" dirty="0" smtClean="0">
                  <a:solidFill>
                    <a:schemeClr val="tx2"/>
                  </a:solidFill>
                  <a:latin typeface="Calibri" pitchFamily="34" charset="0"/>
                </a:rPr>
                <a:t>500 GB</a:t>
              </a:r>
              <a:endParaRPr lang="en-US" sz="1200" b="1" dirty="0">
                <a:solidFill>
                  <a:schemeClr val="tx2"/>
                </a:solidFill>
                <a:latin typeface="Calibri" pitchFamily="34" charset="0"/>
              </a:endParaRPr>
            </a:p>
          </p:txBody>
        </p:sp>
        <p:sp>
          <p:nvSpPr>
            <p:cNvPr id="67" name="Text Box 20"/>
            <p:cNvSpPr txBox="1">
              <a:spLocks noChangeArrowheads="1"/>
            </p:cNvSpPr>
            <p:nvPr/>
          </p:nvSpPr>
          <p:spPr bwMode="auto">
            <a:xfrm>
              <a:off x="5937845" y="3429000"/>
              <a:ext cx="691555" cy="276999"/>
            </a:xfrm>
            <a:prstGeom prst="rect">
              <a:avLst/>
            </a:prstGeom>
            <a:noFill/>
            <a:ln w="9525">
              <a:noFill/>
              <a:miter lim="800000"/>
              <a:headEnd/>
              <a:tailEnd/>
            </a:ln>
          </p:spPr>
          <p:txBody>
            <a:bodyPr wrap="square" anchor="ctr">
              <a:spAutoFit/>
            </a:bodyPr>
            <a:lstStyle/>
            <a:p>
              <a:pPr algn="ctr"/>
              <a:r>
                <a:rPr lang="en-US" sz="1200" b="1" dirty="0" smtClean="0">
                  <a:solidFill>
                    <a:schemeClr val="tx2"/>
                  </a:solidFill>
                  <a:latin typeface="Calibri" pitchFamily="34" charset="0"/>
                </a:rPr>
                <a:t>550 GB</a:t>
              </a:r>
              <a:endParaRPr lang="en-US" sz="1200" b="1" dirty="0">
                <a:solidFill>
                  <a:schemeClr val="tx2"/>
                </a:solidFill>
                <a:latin typeface="Calibri" pitchFamily="34" charset="0"/>
              </a:endParaRPr>
            </a:p>
          </p:txBody>
        </p:sp>
        <p:sp>
          <p:nvSpPr>
            <p:cNvPr id="68" name="Text Box 20"/>
            <p:cNvSpPr txBox="1">
              <a:spLocks noChangeArrowheads="1"/>
            </p:cNvSpPr>
            <p:nvPr/>
          </p:nvSpPr>
          <p:spPr bwMode="auto">
            <a:xfrm>
              <a:off x="6852245" y="3276600"/>
              <a:ext cx="691555" cy="276999"/>
            </a:xfrm>
            <a:prstGeom prst="rect">
              <a:avLst/>
            </a:prstGeom>
            <a:noFill/>
            <a:ln w="9525">
              <a:noFill/>
              <a:miter lim="800000"/>
              <a:headEnd/>
              <a:tailEnd/>
            </a:ln>
          </p:spPr>
          <p:txBody>
            <a:bodyPr wrap="square" anchor="ctr">
              <a:spAutoFit/>
            </a:bodyPr>
            <a:lstStyle/>
            <a:p>
              <a:pPr algn="ctr"/>
              <a:r>
                <a:rPr lang="en-US" sz="1200" b="1" dirty="0" smtClean="0">
                  <a:solidFill>
                    <a:schemeClr val="tx2"/>
                  </a:solidFill>
                  <a:latin typeface="Calibri" pitchFamily="34" charset="0"/>
                </a:rPr>
                <a:t>800 GB</a:t>
              </a:r>
              <a:endParaRPr lang="en-US" sz="1200" b="1" dirty="0">
                <a:solidFill>
                  <a:schemeClr val="tx2"/>
                </a:solidFill>
                <a:latin typeface="Calibri" pitchFamily="34" charset="0"/>
              </a:endParaRPr>
            </a:p>
          </p:txBody>
        </p:sp>
        <p:sp>
          <p:nvSpPr>
            <p:cNvPr id="70" name="Text Box 20"/>
            <p:cNvSpPr txBox="1">
              <a:spLocks noChangeArrowheads="1"/>
            </p:cNvSpPr>
            <p:nvPr/>
          </p:nvSpPr>
          <p:spPr bwMode="auto">
            <a:xfrm>
              <a:off x="7620000" y="4953000"/>
              <a:ext cx="1371600" cy="461665"/>
            </a:xfrm>
            <a:prstGeom prst="rect">
              <a:avLst/>
            </a:prstGeom>
            <a:noFill/>
            <a:ln w="9525">
              <a:noFill/>
              <a:miter lim="800000"/>
              <a:headEnd/>
              <a:tailEnd/>
            </a:ln>
          </p:spPr>
          <p:txBody>
            <a:bodyPr wrap="square" anchor="ctr">
              <a:spAutoFit/>
            </a:bodyPr>
            <a:lstStyle/>
            <a:p>
              <a:pPr algn="ctr"/>
              <a:r>
                <a:rPr lang="en-US" sz="1200" b="1" dirty="0" smtClean="0">
                  <a:solidFill>
                    <a:schemeClr val="tx2"/>
                  </a:solidFill>
                  <a:latin typeface="Calibri" pitchFamily="34" charset="0"/>
                </a:rPr>
                <a:t>Storage System      2 TB</a:t>
              </a:r>
              <a:endParaRPr lang="en-US" sz="1200" b="1" dirty="0">
                <a:solidFill>
                  <a:schemeClr val="tx2"/>
                </a:solidFill>
                <a:latin typeface="Calibri" pitchFamily="34" charset="0"/>
              </a:endParaRPr>
            </a:p>
          </p:txBody>
        </p:sp>
      </p:grpSp>
      <p:grpSp>
        <p:nvGrpSpPr>
          <p:cNvPr id="71" name="Group 70"/>
          <p:cNvGrpSpPr/>
          <p:nvPr/>
        </p:nvGrpSpPr>
        <p:grpSpPr>
          <a:xfrm>
            <a:off x="381000" y="1066800"/>
            <a:ext cx="4187825" cy="4953000"/>
            <a:chOff x="381000" y="1066800"/>
            <a:chExt cx="4187825" cy="4953000"/>
          </a:xfrm>
        </p:grpSpPr>
        <p:sp>
          <p:nvSpPr>
            <p:cNvPr id="21" name="AutoShape 66"/>
            <p:cNvSpPr>
              <a:spLocks noChangeArrowheads="1"/>
            </p:cNvSpPr>
            <p:nvPr/>
          </p:nvSpPr>
          <p:spPr bwMode="auto">
            <a:xfrm>
              <a:off x="381000" y="1066800"/>
              <a:ext cx="4038600" cy="4953000"/>
            </a:xfrm>
            <a:prstGeom prst="roundRect">
              <a:avLst>
                <a:gd name="adj" fmla="val 6917"/>
              </a:avLst>
            </a:prstGeom>
            <a:solidFill>
              <a:schemeClr val="bg1"/>
            </a:solidFill>
            <a:ln w="9525">
              <a:solidFill>
                <a:schemeClr val="bg1">
                  <a:lumMod val="75000"/>
                </a:schemeClr>
              </a:solidFill>
              <a:round/>
              <a:headEnd/>
              <a:tailEnd/>
            </a:ln>
          </p:spPr>
          <p:txBody>
            <a:bodyPr wrap="none" anchor="ctr"/>
            <a:lstStyle/>
            <a:p>
              <a:endParaRPr lang="en-US"/>
            </a:p>
          </p:txBody>
        </p:sp>
        <p:pic>
          <p:nvPicPr>
            <p:cNvPr id="23" name="Picture 6" descr="Orange Volume.png"/>
            <p:cNvPicPr>
              <a:picLocks noChangeAspect="1"/>
            </p:cNvPicPr>
            <p:nvPr/>
          </p:nvPicPr>
          <p:blipFill>
            <a:blip r:embed="rId3" cstate="print"/>
            <a:srcRect/>
            <a:stretch>
              <a:fillRect/>
            </a:stretch>
          </p:blipFill>
          <p:spPr bwMode="auto">
            <a:xfrm>
              <a:off x="457200" y="4564063"/>
              <a:ext cx="762000" cy="471487"/>
            </a:xfrm>
            <a:prstGeom prst="rect">
              <a:avLst/>
            </a:prstGeom>
            <a:noFill/>
            <a:ln w="9525">
              <a:noFill/>
              <a:miter lim="800000"/>
              <a:headEnd/>
              <a:tailEnd/>
            </a:ln>
          </p:spPr>
        </p:pic>
        <p:pic>
          <p:nvPicPr>
            <p:cNvPr id="24" name="Picture 6" descr="Orange Volume.png"/>
            <p:cNvPicPr>
              <a:picLocks noChangeAspect="1"/>
            </p:cNvPicPr>
            <p:nvPr/>
          </p:nvPicPr>
          <p:blipFill>
            <a:blip r:embed="rId4" cstate="print"/>
            <a:srcRect/>
            <a:stretch>
              <a:fillRect/>
            </a:stretch>
          </p:blipFill>
          <p:spPr bwMode="auto">
            <a:xfrm>
              <a:off x="1358900" y="4714875"/>
              <a:ext cx="762000" cy="311150"/>
            </a:xfrm>
            <a:prstGeom prst="rect">
              <a:avLst/>
            </a:prstGeom>
            <a:noFill/>
            <a:ln w="9525">
              <a:noFill/>
              <a:miter lim="800000"/>
              <a:headEnd/>
              <a:tailEnd/>
            </a:ln>
          </p:spPr>
        </p:pic>
        <p:pic>
          <p:nvPicPr>
            <p:cNvPr id="25" name="Picture 6" descr="Orange Volume.png"/>
            <p:cNvPicPr>
              <a:picLocks noChangeAspect="1"/>
            </p:cNvPicPr>
            <p:nvPr/>
          </p:nvPicPr>
          <p:blipFill>
            <a:blip r:embed="rId3" cstate="print"/>
            <a:srcRect/>
            <a:stretch>
              <a:fillRect/>
            </a:stretch>
          </p:blipFill>
          <p:spPr bwMode="auto">
            <a:xfrm>
              <a:off x="2266950" y="4233863"/>
              <a:ext cx="766763" cy="800100"/>
            </a:xfrm>
            <a:prstGeom prst="rect">
              <a:avLst/>
            </a:prstGeom>
            <a:noFill/>
            <a:ln w="9525">
              <a:noFill/>
              <a:miter lim="800000"/>
              <a:headEnd/>
              <a:tailEnd/>
            </a:ln>
          </p:spPr>
        </p:pic>
        <p:sp>
          <p:nvSpPr>
            <p:cNvPr id="26" name="Rectangle 4"/>
            <p:cNvSpPr txBox="1">
              <a:spLocks noChangeArrowheads="1"/>
            </p:cNvSpPr>
            <p:nvPr/>
          </p:nvSpPr>
          <p:spPr bwMode="auto">
            <a:xfrm>
              <a:off x="606425" y="5486400"/>
              <a:ext cx="3962400" cy="457200"/>
            </a:xfrm>
            <a:prstGeom prst="rect">
              <a:avLst/>
            </a:prstGeom>
            <a:noFill/>
            <a:ln w="9525">
              <a:noFill/>
              <a:miter lim="800000"/>
              <a:headEnd/>
              <a:tailEnd/>
            </a:ln>
          </p:spPr>
          <p:txBody>
            <a:bodyPr anchor="ctr"/>
            <a:lstStyle/>
            <a:p>
              <a:pPr algn="ctr"/>
              <a:r>
                <a:rPr lang="en-US" sz="2000" b="1" dirty="0">
                  <a:solidFill>
                    <a:schemeClr val="tx1">
                      <a:lumMod val="65000"/>
                      <a:lumOff val="35000"/>
                    </a:schemeClr>
                  </a:solidFill>
                  <a:latin typeface="Calibri" pitchFamily="34" charset="0"/>
                </a:rPr>
                <a:t>Traditional Provisioning </a:t>
              </a:r>
            </a:p>
          </p:txBody>
        </p:sp>
        <p:pic>
          <p:nvPicPr>
            <p:cNvPr id="29" name="Picture 12" descr="Storage Array_Tall.png"/>
            <p:cNvPicPr>
              <a:picLocks noChangeAspect="1"/>
            </p:cNvPicPr>
            <p:nvPr/>
          </p:nvPicPr>
          <p:blipFill>
            <a:blip r:embed="rId5" cstate="print"/>
            <a:srcRect/>
            <a:stretch>
              <a:fillRect/>
            </a:stretch>
          </p:blipFill>
          <p:spPr bwMode="auto">
            <a:xfrm>
              <a:off x="3175000" y="2547938"/>
              <a:ext cx="1143000" cy="2433637"/>
            </a:xfrm>
            <a:prstGeom prst="rect">
              <a:avLst/>
            </a:prstGeom>
            <a:noFill/>
            <a:ln w="9525">
              <a:noFill/>
              <a:miter lim="800000"/>
              <a:headEnd/>
              <a:tailEnd/>
            </a:ln>
          </p:spPr>
        </p:pic>
        <p:sp>
          <p:nvSpPr>
            <p:cNvPr id="30" name="AutoShape 5"/>
            <p:cNvSpPr>
              <a:spLocks noChangeArrowheads="1"/>
            </p:cNvSpPr>
            <p:nvPr/>
          </p:nvSpPr>
          <p:spPr bwMode="gray">
            <a:xfrm>
              <a:off x="457200" y="3962400"/>
              <a:ext cx="762000" cy="1066800"/>
            </a:xfrm>
            <a:prstGeom prst="can">
              <a:avLst>
                <a:gd name="adj" fmla="val 13553"/>
              </a:avLst>
            </a:prstGeom>
            <a:solidFill>
              <a:srgbClr val="C0C0C0">
                <a:alpha val="75000"/>
              </a:srgbClr>
            </a:solidFill>
            <a:ln w="19050">
              <a:noFill/>
              <a:round/>
              <a:headEnd/>
              <a:tailEnd/>
            </a:ln>
          </p:spPr>
          <p:txBody>
            <a:bodyPr wrap="none" lIns="96838" tIns="50800" rIns="96838" bIns="50800" anchor="ctr"/>
            <a:lstStyle/>
            <a:p>
              <a:endParaRPr lang="en-US" sz="1400" b="1"/>
            </a:p>
          </p:txBody>
        </p:sp>
        <p:sp>
          <p:nvSpPr>
            <p:cNvPr id="31" name="AutoShape 5"/>
            <p:cNvSpPr>
              <a:spLocks noChangeArrowheads="1"/>
            </p:cNvSpPr>
            <p:nvPr/>
          </p:nvSpPr>
          <p:spPr bwMode="gray">
            <a:xfrm>
              <a:off x="1362075" y="3738563"/>
              <a:ext cx="762000" cy="1295400"/>
            </a:xfrm>
            <a:prstGeom prst="can">
              <a:avLst>
                <a:gd name="adj" fmla="val 16457"/>
              </a:avLst>
            </a:prstGeom>
            <a:solidFill>
              <a:srgbClr val="C0C0C0">
                <a:alpha val="75000"/>
              </a:srgbClr>
            </a:solidFill>
            <a:ln w="19050">
              <a:noFill/>
              <a:round/>
              <a:headEnd/>
              <a:tailEnd/>
            </a:ln>
          </p:spPr>
          <p:txBody>
            <a:bodyPr wrap="none" lIns="96838" tIns="50800" rIns="96838" bIns="50800" anchor="ctr"/>
            <a:lstStyle/>
            <a:p>
              <a:endParaRPr lang="en-US" sz="1400" b="1"/>
            </a:p>
          </p:txBody>
        </p:sp>
        <p:sp>
          <p:nvSpPr>
            <p:cNvPr id="32" name="AutoShape 5"/>
            <p:cNvSpPr>
              <a:spLocks noChangeArrowheads="1"/>
            </p:cNvSpPr>
            <p:nvPr/>
          </p:nvSpPr>
          <p:spPr bwMode="gray">
            <a:xfrm>
              <a:off x="2271713" y="3581400"/>
              <a:ext cx="762000" cy="1447800"/>
            </a:xfrm>
            <a:prstGeom prst="can">
              <a:avLst>
                <a:gd name="adj" fmla="val 19581"/>
              </a:avLst>
            </a:prstGeom>
            <a:solidFill>
              <a:srgbClr val="C0C0C0">
                <a:alpha val="75000"/>
              </a:srgbClr>
            </a:solidFill>
            <a:ln w="19050">
              <a:noFill/>
              <a:round/>
              <a:headEnd/>
              <a:tailEnd/>
            </a:ln>
          </p:spPr>
          <p:txBody>
            <a:bodyPr wrap="none" lIns="96838" tIns="50800" rIns="96838" bIns="50800" anchor="ctr"/>
            <a:lstStyle/>
            <a:p>
              <a:endParaRPr lang="en-US" sz="1400" b="1"/>
            </a:p>
          </p:txBody>
        </p:sp>
        <p:sp>
          <p:nvSpPr>
            <p:cNvPr id="33" name="Rectangle 40"/>
            <p:cNvSpPr>
              <a:spLocks noChangeArrowheads="1"/>
            </p:cNvSpPr>
            <p:nvPr/>
          </p:nvSpPr>
          <p:spPr bwMode="auto">
            <a:xfrm>
              <a:off x="3171825" y="4381500"/>
              <a:ext cx="1143000" cy="590550"/>
            </a:xfrm>
            <a:prstGeom prst="rect">
              <a:avLst/>
            </a:prstGeom>
            <a:solidFill>
              <a:srgbClr val="993300">
                <a:alpha val="45097"/>
              </a:srgbClr>
            </a:solidFill>
            <a:ln w="9525">
              <a:noFill/>
              <a:miter lim="800000"/>
              <a:headEnd/>
              <a:tailEnd/>
            </a:ln>
          </p:spPr>
          <p:txBody>
            <a:bodyPr wrap="none" anchor="ctr"/>
            <a:lstStyle/>
            <a:p>
              <a:pPr algn="ctr"/>
              <a:endParaRPr lang="en-US"/>
            </a:p>
          </p:txBody>
        </p:sp>
        <p:sp>
          <p:nvSpPr>
            <p:cNvPr id="34" name="Text Box 42"/>
            <p:cNvSpPr txBox="1">
              <a:spLocks noChangeArrowheads="1"/>
            </p:cNvSpPr>
            <p:nvPr/>
          </p:nvSpPr>
          <p:spPr bwMode="auto">
            <a:xfrm>
              <a:off x="3198043" y="4419600"/>
              <a:ext cx="1012778" cy="523220"/>
            </a:xfrm>
            <a:prstGeom prst="rect">
              <a:avLst/>
            </a:prstGeom>
            <a:noFill/>
            <a:ln w="9525">
              <a:noFill/>
              <a:miter lim="800000"/>
              <a:headEnd/>
              <a:tailEnd/>
            </a:ln>
          </p:spPr>
          <p:txBody>
            <a:bodyPr wrap="none">
              <a:spAutoFit/>
            </a:bodyPr>
            <a:lstStyle/>
            <a:p>
              <a:pPr algn="ctr"/>
              <a:r>
                <a:rPr lang="en-US" sz="1400" dirty="0">
                  <a:solidFill>
                    <a:schemeClr val="bg1"/>
                  </a:solidFill>
                  <a:latin typeface="Calibri" pitchFamily="34" charset="0"/>
                </a:rPr>
                <a:t>350 GB </a:t>
              </a:r>
            </a:p>
            <a:p>
              <a:pPr algn="ctr"/>
              <a:r>
                <a:rPr lang="en-US" sz="1400" dirty="0">
                  <a:solidFill>
                    <a:schemeClr val="bg1"/>
                  </a:solidFill>
                  <a:latin typeface="Calibri" pitchFamily="34" charset="0"/>
                </a:rPr>
                <a:t>Actual data</a:t>
              </a:r>
            </a:p>
          </p:txBody>
        </p:sp>
        <p:grpSp>
          <p:nvGrpSpPr>
            <p:cNvPr id="59" name="Group 58"/>
            <p:cNvGrpSpPr/>
            <p:nvPr/>
          </p:nvGrpSpPr>
          <p:grpSpPr>
            <a:xfrm>
              <a:off x="3178175" y="3048000"/>
              <a:ext cx="1130300" cy="1333500"/>
              <a:chOff x="3025775" y="2895600"/>
              <a:chExt cx="1130300" cy="1485900"/>
            </a:xfrm>
          </p:grpSpPr>
          <p:sp>
            <p:nvSpPr>
              <p:cNvPr id="35" name="Rectangle 45"/>
              <p:cNvSpPr>
                <a:spLocks noChangeArrowheads="1"/>
              </p:cNvSpPr>
              <p:nvPr/>
            </p:nvSpPr>
            <p:spPr bwMode="auto">
              <a:xfrm>
                <a:off x="3025775" y="2895600"/>
                <a:ext cx="1130300" cy="1485900"/>
              </a:xfrm>
              <a:prstGeom prst="rect">
                <a:avLst/>
              </a:prstGeom>
              <a:solidFill>
                <a:schemeClr val="bg1">
                  <a:alpha val="45882"/>
                </a:schemeClr>
              </a:solidFill>
              <a:ln w="9525">
                <a:noFill/>
                <a:miter lim="800000"/>
                <a:headEnd/>
                <a:tailEnd/>
              </a:ln>
            </p:spPr>
            <p:txBody>
              <a:bodyPr wrap="none" anchor="ctr"/>
              <a:lstStyle/>
              <a:p>
                <a:endParaRPr lang="en-US"/>
              </a:p>
            </p:txBody>
          </p:sp>
          <p:sp>
            <p:nvSpPr>
              <p:cNvPr id="36" name="Text Box 44"/>
              <p:cNvSpPr txBox="1">
                <a:spLocks noChangeArrowheads="1"/>
              </p:cNvSpPr>
              <p:nvPr/>
            </p:nvSpPr>
            <p:spPr bwMode="auto">
              <a:xfrm>
                <a:off x="3200400" y="2895600"/>
                <a:ext cx="784225" cy="1187450"/>
              </a:xfrm>
              <a:prstGeom prst="rect">
                <a:avLst/>
              </a:prstGeom>
              <a:noFill/>
              <a:ln w="9525">
                <a:noFill/>
                <a:miter lim="800000"/>
                <a:headEnd/>
                <a:tailEnd/>
              </a:ln>
            </p:spPr>
            <p:txBody>
              <a:bodyPr wrap="none">
                <a:spAutoFit/>
              </a:bodyPr>
              <a:lstStyle/>
              <a:p>
                <a:pPr algn="ctr"/>
                <a:r>
                  <a:rPr lang="en-US" sz="1200" b="1" dirty="0">
                    <a:solidFill>
                      <a:srgbClr val="CC0000"/>
                    </a:solidFill>
                    <a:latin typeface="Calibri" pitchFamily="34" charset="0"/>
                  </a:rPr>
                  <a:t>1500 GB </a:t>
                </a:r>
              </a:p>
              <a:p>
                <a:pPr algn="ctr"/>
                <a:r>
                  <a:rPr lang="en-US" sz="1200" b="1" dirty="0">
                    <a:solidFill>
                      <a:srgbClr val="CC0000"/>
                    </a:solidFill>
                    <a:latin typeface="Calibri" pitchFamily="34" charset="0"/>
                  </a:rPr>
                  <a:t>or </a:t>
                </a:r>
              </a:p>
              <a:p>
                <a:pPr algn="ctr"/>
                <a:r>
                  <a:rPr lang="en-US" sz="1200" b="1" dirty="0">
                    <a:solidFill>
                      <a:srgbClr val="CC0000"/>
                    </a:solidFill>
                    <a:latin typeface="Calibri" pitchFamily="34" charset="0"/>
                  </a:rPr>
                  <a:t>1.5 TB</a:t>
                </a:r>
              </a:p>
              <a:p>
                <a:pPr algn="ctr"/>
                <a:r>
                  <a:rPr lang="en-US" sz="1200" b="1" dirty="0">
                    <a:solidFill>
                      <a:srgbClr val="CC0000"/>
                    </a:solidFill>
                    <a:latin typeface="Calibri" pitchFamily="34" charset="0"/>
                  </a:rPr>
                  <a:t>Allocated</a:t>
                </a:r>
              </a:p>
              <a:p>
                <a:pPr algn="ctr"/>
                <a:r>
                  <a:rPr lang="en-US" sz="1200" b="1" dirty="0">
                    <a:solidFill>
                      <a:srgbClr val="CC0000"/>
                    </a:solidFill>
                    <a:latin typeface="Calibri" pitchFamily="34" charset="0"/>
                  </a:rPr>
                  <a:t>Unused</a:t>
                </a:r>
              </a:p>
              <a:p>
                <a:pPr algn="ctr"/>
                <a:r>
                  <a:rPr lang="en-US" sz="1200" b="1" dirty="0">
                    <a:solidFill>
                      <a:srgbClr val="CC0000"/>
                    </a:solidFill>
                    <a:latin typeface="Calibri" pitchFamily="34" charset="0"/>
                  </a:rPr>
                  <a:t>Capacity</a:t>
                </a:r>
              </a:p>
            </p:txBody>
          </p:sp>
        </p:grpSp>
        <p:sp>
          <p:nvSpPr>
            <p:cNvPr id="50" name="Text Box 64"/>
            <p:cNvSpPr txBox="1">
              <a:spLocks noChangeArrowheads="1"/>
            </p:cNvSpPr>
            <p:nvPr/>
          </p:nvSpPr>
          <p:spPr bwMode="auto">
            <a:xfrm>
              <a:off x="533400" y="4012275"/>
              <a:ext cx="584200" cy="581025"/>
            </a:xfrm>
            <a:prstGeom prst="rect">
              <a:avLst/>
            </a:prstGeom>
            <a:noFill/>
            <a:ln w="9525">
              <a:noFill/>
              <a:miter lim="800000"/>
              <a:headEnd/>
              <a:tailEnd/>
            </a:ln>
          </p:spPr>
          <p:txBody>
            <a:bodyPr wrap="none">
              <a:spAutoFit/>
            </a:bodyPr>
            <a:lstStyle/>
            <a:p>
              <a:pPr algn="ctr"/>
              <a:r>
                <a:rPr lang="en-US" sz="800" b="1" dirty="0">
                  <a:latin typeface="Calibri" pitchFamily="34" charset="0"/>
                </a:rPr>
                <a:t>400 GB </a:t>
              </a:r>
            </a:p>
            <a:p>
              <a:pPr algn="ctr"/>
              <a:r>
                <a:rPr lang="en-US" sz="800" b="1" dirty="0">
                  <a:latin typeface="Calibri" pitchFamily="34" charset="0"/>
                </a:rPr>
                <a:t>Allocated</a:t>
              </a:r>
            </a:p>
            <a:p>
              <a:pPr algn="ctr"/>
              <a:r>
                <a:rPr lang="en-US" sz="800" b="1" dirty="0">
                  <a:latin typeface="Calibri" pitchFamily="34" charset="0"/>
                </a:rPr>
                <a:t>Unused</a:t>
              </a:r>
            </a:p>
            <a:p>
              <a:pPr algn="ctr"/>
              <a:r>
                <a:rPr lang="en-US" sz="800" b="1" dirty="0">
                  <a:latin typeface="Calibri" pitchFamily="34" charset="0"/>
                </a:rPr>
                <a:t>Capacity</a:t>
              </a:r>
            </a:p>
          </p:txBody>
        </p:sp>
        <p:sp>
          <p:nvSpPr>
            <p:cNvPr id="51" name="Text Box 65"/>
            <p:cNvSpPr txBox="1">
              <a:spLocks noChangeArrowheads="1"/>
            </p:cNvSpPr>
            <p:nvPr/>
          </p:nvSpPr>
          <p:spPr bwMode="auto">
            <a:xfrm>
              <a:off x="414870" y="4611469"/>
              <a:ext cx="804330" cy="400110"/>
            </a:xfrm>
            <a:prstGeom prst="rect">
              <a:avLst/>
            </a:prstGeom>
            <a:noFill/>
            <a:ln w="9525">
              <a:noFill/>
              <a:miter lim="800000"/>
              <a:headEnd/>
              <a:tailEnd/>
            </a:ln>
          </p:spPr>
          <p:txBody>
            <a:bodyPr wrap="square">
              <a:spAutoFit/>
            </a:bodyPr>
            <a:lstStyle/>
            <a:p>
              <a:pPr algn="ctr"/>
              <a:r>
                <a:rPr lang="en-US" sz="1000" b="1" dirty="0">
                  <a:latin typeface="Calibri" pitchFamily="34" charset="0"/>
                </a:rPr>
                <a:t>100 </a:t>
              </a:r>
              <a:r>
                <a:rPr lang="en-US" sz="1000" b="1" dirty="0" smtClean="0">
                  <a:latin typeface="Calibri" pitchFamily="34" charset="0"/>
                </a:rPr>
                <a:t>GB Data</a:t>
              </a:r>
            </a:p>
          </p:txBody>
        </p:sp>
        <p:sp>
          <p:nvSpPr>
            <p:cNvPr id="52" name="Text Box 68"/>
            <p:cNvSpPr txBox="1">
              <a:spLocks noChangeArrowheads="1"/>
            </p:cNvSpPr>
            <p:nvPr/>
          </p:nvSpPr>
          <p:spPr bwMode="auto">
            <a:xfrm>
              <a:off x="1447800" y="4079875"/>
              <a:ext cx="584200" cy="581025"/>
            </a:xfrm>
            <a:prstGeom prst="rect">
              <a:avLst/>
            </a:prstGeom>
            <a:noFill/>
            <a:ln w="9525">
              <a:noFill/>
              <a:miter lim="800000"/>
              <a:headEnd/>
              <a:tailEnd/>
            </a:ln>
          </p:spPr>
          <p:txBody>
            <a:bodyPr wrap="none">
              <a:spAutoFit/>
            </a:bodyPr>
            <a:lstStyle/>
            <a:p>
              <a:pPr algn="ctr"/>
              <a:r>
                <a:rPr lang="en-US" sz="800" b="1" dirty="0">
                  <a:latin typeface="Calibri" pitchFamily="34" charset="0"/>
                </a:rPr>
                <a:t>500 GB </a:t>
              </a:r>
            </a:p>
            <a:p>
              <a:pPr algn="ctr"/>
              <a:r>
                <a:rPr lang="en-US" sz="800" b="1" dirty="0">
                  <a:latin typeface="Calibri" pitchFamily="34" charset="0"/>
                </a:rPr>
                <a:t>Allocated</a:t>
              </a:r>
            </a:p>
            <a:p>
              <a:pPr algn="ctr"/>
              <a:r>
                <a:rPr lang="en-US" sz="800" b="1" dirty="0">
                  <a:latin typeface="Calibri" pitchFamily="34" charset="0"/>
                </a:rPr>
                <a:t>Unused</a:t>
              </a:r>
            </a:p>
            <a:p>
              <a:pPr algn="ctr"/>
              <a:r>
                <a:rPr lang="en-US" sz="800" b="1" dirty="0">
                  <a:latin typeface="Calibri" pitchFamily="34" charset="0"/>
                </a:rPr>
                <a:t>Capacity</a:t>
              </a:r>
            </a:p>
          </p:txBody>
        </p:sp>
        <p:sp>
          <p:nvSpPr>
            <p:cNvPr id="53" name="Text Box 69"/>
            <p:cNvSpPr txBox="1">
              <a:spLocks noChangeArrowheads="1"/>
            </p:cNvSpPr>
            <p:nvPr/>
          </p:nvSpPr>
          <p:spPr bwMode="auto">
            <a:xfrm>
              <a:off x="1351806" y="4796135"/>
              <a:ext cx="777777" cy="246221"/>
            </a:xfrm>
            <a:prstGeom prst="rect">
              <a:avLst/>
            </a:prstGeom>
            <a:noFill/>
            <a:ln w="9525">
              <a:noFill/>
              <a:miter lim="800000"/>
              <a:headEnd/>
              <a:tailEnd/>
            </a:ln>
          </p:spPr>
          <p:txBody>
            <a:bodyPr wrap="none">
              <a:spAutoFit/>
            </a:bodyPr>
            <a:lstStyle/>
            <a:p>
              <a:pPr algn="ctr"/>
              <a:r>
                <a:rPr lang="en-US" sz="1000" b="1" dirty="0">
                  <a:latin typeface="Calibri" pitchFamily="34" charset="0"/>
                </a:rPr>
                <a:t>50 </a:t>
              </a:r>
              <a:r>
                <a:rPr lang="en-US" sz="1000" b="1" dirty="0" smtClean="0">
                  <a:latin typeface="Calibri" pitchFamily="34" charset="0"/>
                </a:rPr>
                <a:t>GB Data</a:t>
              </a:r>
            </a:p>
          </p:txBody>
        </p:sp>
        <p:sp>
          <p:nvSpPr>
            <p:cNvPr id="54" name="Text Box 70"/>
            <p:cNvSpPr txBox="1">
              <a:spLocks noChangeArrowheads="1"/>
            </p:cNvSpPr>
            <p:nvPr/>
          </p:nvSpPr>
          <p:spPr bwMode="auto">
            <a:xfrm>
              <a:off x="2209800" y="4611469"/>
              <a:ext cx="817031" cy="400110"/>
            </a:xfrm>
            <a:prstGeom prst="rect">
              <a:avLst/>
            </a:prstGeom>
            <a:noFill/>
            <a:ln w="9525">
              <a:noFill/>
              <a:miter lim="800000"/>
              <a:headEnd/>
              <a:tailEnd/>
            </a:ln>
          </p:spPr>
          <p:txBody>
            <a:bodyPr wrap="square">
              <a:spAutoFit/>
            </a:bodyPr>
            <a:lstStyle/>
            <a:p>
              <a:pPr algn="ctr"/>
              <a:r>
                <a:rPr lang="en-US" sz="1000" b="1" dirty="0">
                  <a:latin typeface="Calibri" pitchFamily="34" charset="0"/>
                </a:rPr>
                <a:t>200 </a:t>
              </a:r>
              <a:r>
                <a:rPr lang="en-US" sz="1000" b="1" dirty="0" smtClean="0">
                  <a:latin typeface="Calibri" pitchFamily="34" charset="0"/>
                </a:rPr>
                <a:t>GB Data</a:t>
              </a:r>
              <a:endParaRPr lang="en-US" sz="1000" b="1" dirty="0">
                <a:latin typeface="Calibri" pitchFamily="34" charset="0"/>
              </a:endParaRPr>
            </a:p>
          </p:txBody>
        </p:sp>
        <p:sp>
          <p:nvSpPr>
            <p:cNvPr id="55" name="Text Box 71"/>
            <p:cNvSpPr txBox="1">
              <a:spLocks noChangeArrowheads="1"/>
            </p:cNvSpPr>
            <p:nvPr/>
          </p:nvSpPr>
          <p:spPr bwMode="auto">
            <a:xfrm>
              <a:off x="2362200" y="3708400"/>
              <a:ext cx="584200" cy="581025"/>
            </a:xfrm>
            <a:prstGeom prst="rect">
              <a:avLst/>
            </a:prstGeom>
            <a:noFill/>
            <a:ln w="9525">
              <a:noFill/>
              <a:miter lim="800000"/>
              <a:headEnd/>
              <a:tailEnd/>
            </a:ln>
          </p:spPr>
          <p:txBody>
            <a:bodyPr wrap="none">
              <a:spAutoFit/>
            </a:bodyPr>
            <a:lstStyle/>
            <a:p>
              <a:pPr algn="ctr"/>
              <a:r>
                <a:rPr lang="en-US" sz="800" b="1" dirty="0">
                  <a:latin typeface="Calibri" pitchFamily="34" charset="0"/>
                </a:rPr>
                <a:t>600 GB </a:t>
              </a:r>
            </a:p>
            <a:p>
              <a:pPr algn="ctr"/>
              <a:r>
                <a:rPr lang="en-US" sz="800" b="1" dirty="0">
                  <a:latin typeface="Calibri" pitchFamily="34" charset="0"/>
                </a:rPr>
                <a:t>Allocated</a:t>
              </a:r>
            </a:p>
            <a:p>
              <a:pPr algn="ctr"/>
              <a:r>
                <a:rPr lang="en-US" sz="800" b="1" dirty="0">
                  <a:latin typeface="Calibri" pitchFamily="34" charset="0"/>
                </a:rPr>
                <a:t>Unused</a:t>
              </a:r>
            </a:p>
            <a:p>
              <a:pPr algn="ctr"/>
              <a:r>
                <a:rPr lang="en-US" sz="800" b="1" dirty="0">
                  <a:latin typeface="Calibri" pitchFamily="34" charset="0"/>
                </a:rPr>
                <a:t>Capacity</a:t>
              </a:r>
            </a:p>
          </p:txBody>
        </p:sp>
        <p:sp>
          <p:nvSpPr>
            <p:cNvPr id="60" name="Text Box 20"/>
            <p:cNvSpPr txBox="1">
              <a:spLocks noChangeArrowheads="1"/>
            </p:cNvSpPr>
            <p:nvPr/>
          </p:nvSpPr>
          <p:spPr bwMode="auto">
            <a:xfrm>
              <a:off x="457200" y="5029200"/>
              <a:ext cx="691555" cy="461665"/>
            </a:xfrm>
            <a:prstGeom prst="rect">
              <a:avLst/>
            </a:prstGeom>
            <a:noFill/>
            <a:ln w="9525">
              <a:noFill/>
              <a:miter lim="800000"/>
              <a:headEnd/>
              <a:tailEnd/>
            </a:ln>
          </p:spPr>
          <p:txBody>
            <a:bodyPr wrap="square" anchor="ctr">
              <a:spAutoFit/>
            </a:bodyPr>
            <a:lstStyle/>
            <a:p>
              <a:pPr algn="ctr"/>
              <a:r>
                <a:rPr lang="en-US" sz="1200" b="1" dirty="0" smtClean="0">
                  <a:solidFill>
                    <a:schemeClr val="tx2"/>
                  </a:solidFill>
                  <a:latin typeface="Calibri" pitchFamily="34" charset="0"/>
                </a:rPr>
                <a:t>LUN 1 500 GB</a:t>
              </a:r>
              <a:endParaRPr lang="en-US" sz="1200" b="1" dirty="0">
                <a:solidFill>
                  <a:schemeClr val="tx2"/>
                </a:solidFill>
                <a:latin typeface="Calibri" pitchFamily="34" charset="0"/>
              </a:endParaRPr>
            </a:p>
          </p:txBody>
        </p:sp>
        <p:sp>
          <p:nvSpPr>
            <p:cNvPr id="61" name="Text Box 20"/>
            <p:cNvSpPr txBox="1">
              <a:spLocks noChangeArrowheads="1"/>
            </p:cNvSpPr>
            <p:nvPr/>
          </p:nvSpPr>
          <p:spPr bwMode="auto">
            <a:xfrm>
              <a:off x="1371600" y="5029200"/>
              <a:ext cx="691555" cy="461665"/>
            </a:xfrm>
            <a:prstGeom prst="rect">
              <a:avLst/>
            </a:prstGeom>
            <a:noFill/>
            <a:ln w="9525">
              <a:noFill/>
              <a:miter lim="800000"/>
              <a:headEnd/>
              <a:tailEnd/>
            </a:ln>
          </p:spPr>
          <p:txBody>
            <a:bodyPr wrap="square" anchor="ctr">
              <a:spAutoFit/>
            </a:bodyPr>
            <a:lstStyle/>
            <a:p>
              <a:pPr algn="ctr"/>
              <a:r>
                <a:rPr lang="en-US" sz="1200" b="1" dirty="0" smtClean="0">
                  <a:solidFill>
                    <a:schemeClr val="tx2"/>
                  </a:solidFill>
                  <a:latin typeface="Calibri" pitchFamily="34" charset="0"/>
                </a:rPr>
                <a:t>LUN 2 550 GB</a:t>
              </a:r>
              <a:endParaRPr lang="en-US" sz="1200" b="1" dirty="0">
                <a:solidFill>
                  <a:schemeClr val="tx2"/>
                </a:solidFill>
                <a:latin typeface="Calibri" pitchFamily="34" charset="0"/>
              </a:endParaRPr>
            </a:p>
          </p:txBody>
        </p:sp>
        <p:sp>
          <p:nvSpPr>
            <p:cNvPr id="62" name="Text Box 20"/>
            <p:cNvSpPr txBox="1">
              <a:spLocks noChangeArrowheads="1"/>
            </p:cNvSpPr>
            <p:nvPr/>
          </p:nvSpPr>
          <p:spPr bwMode="auto">
            <a:xfrm>
              <a:off x="2280245" y="5029200"/>
              <a:ext cx="691555" cy="461665"/>
            </a:xfrm>
            <a:prstGeom prst="rect">
              <a:avLst/>
            </a:prstGeom>
            <a:noFill/>
            <a:ln w="9525">
              <a:noFill/>
              <a:miter lim="800000"/>
              <a:headEnd/>
              <a:tailEnd/>
            </a:ln>
          </p:spPr>
          <p:txBody>
            <a:bodyPr wrap="square" anchor="ctr">
              <a:spAutoFit/>
            </a:bodyPr>
            <a:lstStyle/>
            <a:p>
              <a:pPr algn="ctr"/>
              <a:r>
                <a:rPr lang="en-US" sz="1200" b="1" dirty="0" smtClean="0">
                  <a:solidFill>
                    <a:schemeClr val="tx2"/>
                  </a:solidFill>
                  <a:latin typeface="Calibri" pitchFamily="34" charset="0"/>
                </a:rPr>
                <a:t>LUN 3 800 GB</a:t>
              </a:r>
              <a:endParaRPr lang="en-US" sz="1200" b="1" dirty="0">
                <a:solidFill>
                  <a:schemeClr val="tx2"/>
                </a:solidFill>
                <a:latin typeface="Calibri" pitchFamily="34" charset="0"/>
              </a:endParaRPr>
            </a:p>
          </p:txBody>
        </p:sp>
        <p:sp>
          <p:nvSpPr>
            <p:cNvPr id="69" name="Text Box 20"/>
            <p:cNvSpPr txBox="1">
              <a:spLocks noChangeArrowheads="1"/>
            </p:cNvSpPr>
            <p:nvPr/>
          </p:nvSpPr>
          <p:spPr bwMode="auto">
            <a:xfrm>
              <a:off x="3048000" y="5029200"/>
              <a:ext cx="1371600" cy="461665"/>
            </a:xfrm>
            <a:prstGeom prst="rect">
              <a:avLst/>
            </a:prstGeom>
            <a:noFill/>
            <a:ln w="9525">
              <a:noFill/>
              <a:miter lim="800000"/>
              <a:headEnd/>
              <a:tailEnd/>
            </a:ln>
          </p:spPr>
          <p:txBody>
            <a:bodyPr wrap="square" anchor="ctr">
              <a:spAutoFit/>
            </a:bodyPr>
            <a:lstStyle/>
            <a:p>
              <a:pPr algn="ctr"/>
              <a:r>
                <a:rPr lang="en-US" sz="1200" b="1" dirty="0" smtClean="0">
                  <a:solidFill>
                    <a:schemeClr val="tx2"/>
                  </a:solidFill>
                  <a:latin typeface="Calibri" pitchFamily="34" charset="0"/>
                </a:rPr>
                <a:t>Storage System      2 TB</a:t>
              </a:r>
              <a:endParaRPr lang="en-US" sz="1200" b="1" dirty="0">
                <a:solidFill>
                  <a:schemeClr val="tx2"/>
                </a:solidFill>
                <a:latin typeface="Calibri" pitchFamily="34" charset="0"/>
              </a:endParaRPr>
            </a:p>
          </p:txBody>
        </p:sp>
        <p:sp>
          <p:nvSpPr>
            <p:cNvPr id="22" name="Rectangle 47"/>
            <p:cNvSpPr>
              <a:spLocks noChangeArrowheads="1"/>
            </p:cNvSpPr>
            <p:nvPr/>
          </p:nvSpPr>
          <p:spPr bwMode="auto">
            <a:xfrm>
              <a:off x="3175000" y="2514600"/>
              <a:ext cx="1168400" cy="533400"/>
            </a:xfrm>
            <a:prstGeom prst="rect">
              <a:avLst/>
            </a:prstGeom>
            <a:solidFill>
              <a:srgbClr val="FFFF00">
                <a:alpha val="41000"/>
              </a:srgbClr>
            </a:solidFill>
            <a:ln w="9525">
              <a:noFill/>
              <a:miter lim="800000"/>
              <a:headEnd/>
              <a:tailEnd/>
            </a:ln>
            <a:effectLst/>
          </p:spPr>
          <p:txBody>
            <a:bodyPr wrap="none" anchor="ctr"/>
            <a:lstStyle/>
            <a:p>
              <a:pPr>
                <a:defRPr/>
              </a:pPr>
              <a:endParaRPr lang="en-US"/>
            </a:p>
          </p:txBody>
        </p:sp>
        <p:sp>
          <p:nvSpPr>
            <p:cNvPr id="37" name="Text Box 46"/>
            <p:cNvSpPr txBox="1">
              <a:spLocks noChangeArrowheads="1"/>
            </p:cNvSpPr>
            <p:nvPr/>
          </p:nvSpPr>
          <p:spPr bwMode="auto">
            <a:xfrm>
              <a:off x="3408900" y="2510627"/>
              <a:ext cx="676787" cy="553998"/>
            </a:xfrm>
            <a:prstGeom prst="rect">
              <a:avLst/>
            </a:prstGeom>
            <a:noFill/>
            <a:ln w="9525">
              <a:noFill/>
              <a:miter lim="800000"/>
              <a:headEnd/>
              <a:tailEnd/>
            </a:ln>
          </p:spPr>
          <p:txBody>
            <a:bodyPr wrap="none">
              <a:spAutoFit/>
            </a:bodyPr>
            <a:lstStyle/>
            <a:p>
              <a:pPr algn="ctr"/>
              <a:r>
                <a:rPr lang="en-US" sz="1000" b="1" dirty="0">
                  <a:latin typeface="Calibri" pitchFamily="34" charset="0"/>
                </a:rPr>
                <a:t>150 GB </a:t>
              </a:r>
            </a:p>
            <a:p>
              <a:pPr algn="ctr"/>
              <a:r>
                <a:rPr lang="en-US" sz="1000" b="1" dirty="0">
                  <a:latin typeface="Calibri" pitchFamily="34" charset="0"/>
                </a:rPr>
                <a:t>Available</a:t>
              </a:r>
            </a:p>
            <a:p>
              <a:pPr algn="ctr"/>
              <a:r>
                <a:rPr lang="en-US" sz="1000" b="1" dirty="0">
                  <a:latin typeface="Calibri" pitchFamily="34" charset="0"/>
                </a:rPr>
                <a:t>Capacity</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 LUN</a:t>
            </a:r>
            <a:endParaRPr lang="en-US" dirty="0"/>
          </a:p>
        </p:txBody>
      </p:sp>
      <p:sp>
        <p:nvSpPr>
          <p:cNvPr id="7" name="Content Placeholder 6"/>
          <p:cNvSpPr>
            <a:spLocks noGrp="1"/>
          </p:cNvSpPr>
          <p:nvPr>
            <p:ph idx="1"/>
          </p:nvPr>
        </p:nvSpPr>
        <p:spPr/>
        <p:txBody>
          <a:bodyPr/>
          <a:lstStyle/>
          <a:p>
            <a:r>
              <a:rPr lang="en-US" dirty="0" smtClean="0"/>
              <a:t>Logical device where the physical storage need not be completely allocated at the time of creation</a:t>
            </a:r>
          </a:p>
          <a:p>
            <a:r>
              <a:rPr lang="en-US" dirty="0" smtClean="0"/>
              <a:t>Seen by the operating system as a traditional LUN</a:t>
            </a:r>
          </a:p>
          <a:p>
            <a:r>
              <a:rPr lang="en-US" dirty="0" smtClean="0"/>
              <a:t>Physical storage is allocated to the Thin LUN from the Thin pool </a:t>
            </a:r>
          </a:p>
          <a:p>
            <a:r>
              <a:rPr lang="en-US" dirty="0" smtClean="0"/>
              <a:t>Minimum amount of physical storage allocated at a time to a  Thin LUN from a Thin Pool is called Thin LUN Extent</a:t>
            </a:r>
          </a:p>
          <a:p>
            <a:r>
              <a:rPr lang="en-US" dirty="0" smtClean="0"/>
              <a:t>Best suited for environments, where space efficiency is paramount</a:t>
            </a:r>
          </a:p>
          <a:p>
            <a:endParaRPr lang="en-US" dirty="0" smtClean="0"/>
          </a:p>
          <a:p>
            <a:endParaRPr lang="en-US" dirty="0"/>
          </a:p>
        </p:txBody>
      </p:sp>
      <p:sp>
        <p:nvSpPr>
          <p:cNvPr id="5" name="Footer Placeholder 4"/>
          <p:cNvSpPr>
            <a:spLocks noGrp="1"/>
          </p:cNvSpPr>
          <p:nvPr>
            <p:ph type="ftr" sz="quarter" idx="10"/>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1"/>
          </p:nvPr>
        </p:nvSpPr>
        <p:spPr/>
        <p:txBody>
          <a:bodyPr/>
          <a:lstStyle/>
          <a:p>
            <a:pPr>
              <a:defRPr/>
            </a:pPr>
            <a:fld id="{D82361C7-9CA3-4A6E-97F2-A1FC064231A9}"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914400"/>
            <a:ext cx="5410200" cy="4953001"/>
          </a:xfrm>
        </p:spPr>
        <p:txBody>
          <a:bodyPr/>
          <a:lstStyle/>
          <a:p>
            <a:r>
              <a:rPr lang="en-US" dirty="0" smtClean="0"/>
              <a:t>Collection of physical drives that provide the actual physical storage used by Thin LUNs</a:t>
            </a:r>
          </a:p>
          <a:p>
            <a:r>
              <a:rPr lang="en-US" dirty="0" smtClean="0"/>
              <a:t>Multiple pools may be created within a storage array </a:t>
            </a:r>
          </a:p>
          <a:p>
            <a:r>
              <a:rPr lang="en-US" dirty="0" smtClean="0"/>
              <a:t>Can be expanded dynamically</a:t>
            </a:r>
          </a:p>
          <a:p>
            <a:pPr lvl="1"/>
            <a:r>
              <a:rPr lang="en-US" dirty="0" smtClean="0"/>
              <a:t>Drives can be added to a Thin pool while pool is being used in production</a:t>
            </a:r>
          </a:p>
          <a:p>
            <a:r>
              <a:rPr lang="en-US" dirty="0" smtClean="0"/>
              <a:t>Allocated capacity is reclaimed by the pool when Thin LUNs are destroyed</a:t>
            </a:r>
          </a:p>
          <a:p>
            <a:endParaRPr lang="en-US" dirty="0" smtClean="0"/>
          </a:p>
          <a:p>
            <a:pPr lvl="1"/>
            <a:endParaRPr lang="en-US" dirty="0" smtClean="0"/>
          </a:p>
          <a:p>
            <a:endParaRPr lang="en-US" dirty="0"/>
          </a:p>
        </p:txBody>
      </p:sp>
      <p:sp>
        <p:nvSpPr>
          <p:cNvPr id="4" name="Title 3"/>
          <p:cNvSpPr>
            <a:spLocks noGrp="1"/>
          </p:cNvSpPr>
          <p:nvPr>
            <p:ph type="title"/>
          </p:nvPr>
        </p:nvSpPr>
        <p:spPr/>
        <p:txBody>
          <a:bodyPr/>
          <a:lstStyle/>
          <a:p>
            <a:r>
              <a:rPr lang="en-US" dirty="0" smtClean="0"/>
              <a:t>Thin Pool</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24</a:t>
            </a:fld>
            <a:endParaRPr lang="en-US"/>
          </a:p>
        </p:txBody>
      </p:sp>
      <p:pic>
        <p:nvPicPr>
          <p:cNvPr id="11" name="Picture 13" descr="Tan Storage.png"/>
          <p:cNvPicPr>
            <a:picLocks noChangeAspect="1"/>
          </p:cNvPicPr>
          <p:nvPr/>
        </p:nvPicPr>
        <p:blipFill>
          <a:blip r:embed="rId3" cstate="print"/>
          <a:srcRect/>
          <a:stretch>
            <a:fillRect/>
          </a:stretch>
        </p:blipFill>
        <p:spPr bwMode="auto">
          <a:xfrm>
            <a:off x="7210425" y="3724275"/>
            <a:ext cx="715963" cy="546100"/>
          </a:xfrm>
          <a:prstGeom prst="rect">
            <a:avLst/>
          </a:prstGeom>
          <a:noFill/>
          <a:ln w="9525">
            <a:noFill/>
            <a:miter lim="800000"/>
            <a:headEnd/>
            <a:tailEnd/>
          </a:ln>
        </p:spPr>
      </p:pic>
      <p:pic>
        <p:nvPicPr>
          <p:cNvPr id="12" name="Picture 4" descr="Blue Volume.png"/>
          <p:cNvPicPr>
            <a:picLocks noChangeAspect="1"/>
          </p:cNvPicPr>
          <p:nvPr/>
        </p:nvPicPr>
        <p:blipFill>
          <a:blip r:embed="rId4" cstate="print"/>
          <a:srcRect/>
          <a:stretch>
            <a:fillRect/>
          </a:stretch>
        </p:blipFill>
        <p:spPr bwMode="auto">
          <a:xfrm>
            <a:off x="6172200" y="863600"/>
            <a:ext cx="2743200" cy="1295400"/>
          </a:xfrm>
          <a:prstGeom prst="rect">
            <a:avLst/>
          </a:prstGeom>
          <a:noFill/>
          <a:ln w="9525">
            <a:noFill/>
            <a:miter lim="800000"/>
            <a:headEnd/>
            <a:tailEnd/>
          </a:ln>
        </p:spPr>
      </p:pic>
      <p:pic>
        <p:nvPicPr>
          <p:cNvPr id="13" name="Picture 13" descr="Tan Storage.png"/>
          <p:cNvPicPr>
            <a:picLocks noChangeAspect="1"/>
          </p:cNvPicPr>
          <p:nvPr/>
        </p:nvPicPr>
        <p:blipFill>
          <a:blip r:embed="rId3" cstate="print"/>
          <a:srcRect/>
          <a:stretch>
            <a:fillRect/>
          </a:stretch>
        </p:blipFill>
        <p:spPr bwMode="auto">
          <a:xfrm>
            <a:off x="6865938" y="3238500"/>
            <a:ext cx="715962" cy="546100"/>
          </a:xfrm>
          <a:prstGeom prst="rect">
            <a:avLst/>
          </a:prstGeom>
          <a:noFill/>
          <a:ln w="9525">
            <a:noFill/>
            <a:miter lim="800000"/>
            <a:headEnd/>
            <a:tailEnd/>
          </a:ln>
        </p:spPr>
      </p:pic>
      <p:pic>
        <p:nvPicPr>
          <p:cNvPr id="14" name="Picture 13" descr="Tan Storage.png"/>
          <p:cNvPicPr>
            <a:picLocks noChangeAspect="1"/>
          </p:cNvPicPr>
          <p:nvPr/>
        </p:nvPicPr>
        <p:blipFill>
          <a:blip r:embed="rId3" cstate="print"/>
          <a:srcRect/>
          <a:stretch>
            <a:fillRect/>
          </a:stretch>
        </p:blipFill>
        <p:spPr bwMode="auto">
          <a:xfrm>
            <a:off x="7577138" y="3243263"/>
            <a:ext cx="715962" cy="546100"/>
          </a:xfrm>
          <a:prstGeom prst="rect">
            <a:avLst/>
          </a:prstGeom>
          <a:noFill/>
          <a:ln w="9525">
            <a:noFill/>
            <a:miter lim="800000"/>
            <a:headEnd/>
            <a:tailEnd/>
          </a:ln>
        </p:spPr>
      </p:pic>
      <p:sp>
        <p:nvSpPr>
          <p:cNvPr id="15" name="AutoShape 28"/>
          <p:cNvSpPr>
            <a:spLocks noChangeArrowheads="1"/>
          </p:cNvSpPr>
          <p:nvPr/>
        </p:nvSpPr>
        <p:spPr bwMode="auto">
          <a:xfrm>
            <a:off x="7188200" y="2276475"/>
            <a:ext cx="838200" cy="762000"/>
          </a:xfrm>
          <a:prstGeom prst="upArrow">
            <a:avLst>
              <a:gd name="adj1" fmla="val 52565"/>
              <a:gd name="adj2" fmla="val 45833"/>
            </a:avLst>
          </a:prstGeom>
          <a:gradFill rotWithShape="1">
            <a:gsLst>
              <a:gs pos="0">
                <a:schemeClr val="folHlink"/>
              </a:gs>
              <a:gs pos="100000">
                <a:schemeClr val="folHlink">
                  <a:gamma/>
                  <a:shade val="46275"/>
                  <a:invGamma/>
                </a:schemeClr>
              </a:gs>
            </a:gsLst>
            <a:lin ang="0" scaled="1"/>
          </a:gradFill>
          <a:ln w="9525">
            <a:solidFill>
              <a:srgbClr val="008000"/>
            </a:solidFill>
            <a:miter lim="800000"/>
            <a:headEnd/>
            <a:tailEnd/>
          </a:ln>
        </p:spPr>
        <p:txBody>
          <a:bodyPr wrap="none" anchor="ctr"/>
          <a:lstStyle/>
          <a:p>
            <a:pPr>
              <a:defRPr/>
            </a:pPr>
            <a:endParaRPr lang="en-US"/>
          </a:p>
        </p:txBody>
      </p:sp>
      <p:sp>
        <p:nvSpPr>
          <p:cNvPr id="16" name="Text Box 30"/>
          <p:cNvSpPr txBox="1">
            <a:spLocks noChangeArrowheads="1"/>
          </p:cNvSpPr>
          <p:nvPr/>
        </p:nvSpPr>
        <p:spPr bwMode="auto">
          <a:xfrm>
            <a:off x="6959600" y="838200"/>
            <a:ext cx="1295400" cy="396875"/>
          </a:xfrm>
          <a:prstGeom prst="rect">
            <a:avLst/>
          </a:prstGeom>
          <a:noFill/>
          <a:ln w="9525">
            <a:noFill/>
            <a:miter lim="800000"/>
            <a:headEnd/>
            <a:tailEnd/>
          </a:ln>
        </p:spPr>
        <p:txBody>
          <a:bodyPr>
            <a:spAutoFit/>
          </a:bodyPr>
          <a:lstStyle/>
          <a:p>
            <a:pPr>
              <a:spcBef>
                <a:spcPct val="50000"/>
              </a:spcBef>
            </a:pPr>
            <a:r>
              <a:rPr lang="en-US" sz="2000" dirty="0">
                <a:latin typeface="Calibri" pitchFamily="34" charset="0"/>
              </a:rPr>
              <a:t>Thin Pool</a:t>
            </a:r>
          </a:p>
        </p:txBody>
      </p:sp>
      <p:sp>
        <p:nvSpPr>
          <p:cNvPr id="17" name="Text Box 6"/>
          <p:cNvSpPr txBox="1">
            <a:spLocks noChangeArrowheads="1"/>
          </p:cNvSpPr>
          <p:nvPr/>
        </p:nvSpPr>
        <p:spPr bwMode="auto">
          <a:xfrm>
            <a:off x="6654800" y="4394200"/>
            <a:ext cx="1957388" cy="244475"/>
          </a:xfrm>
          <a:prstGeom prst="rect">
            <a:avLst/>
          </a:prstGeom>
          <a:noFill/>
          <a:ln w="9525" algn="ctr">
            <a:noFill/>
            <a:miter lim="800000"/>
            <a:headEnd/>
            <a:tailEnd/>
          </a:ln>
        </p:spPr>
        <p:txBody>
          <a:bodyPr lIns="0" tIns="0" rIns="0" bIns="0">
            <a:spAutoFit/>
          </a:bodyPr>
          <a:lstStyle/>
          <a:p>
            <a:r>
              <a:rPr lang="en-US" sz="1600" b="1" dirty="0">
                <a:latin typeface="Calibri" pitchFamily="34" charset="0"/>
              </a:rPr>
              <a:t>Additional Disk Drives</a:t>
            </a:r>
          </a:p>
        </p:txBody>
      </p:sp>
      <p:pic>
        <p:nvPicPr>
          <p:cNvPr id="18" name="Picture 13" descr="Tan Storage.png"/>
          <p:cNvPicPr>
            <a:picLocks noChangeAspect="1"/>
          </p:cNvPicPr>
          <p:nvPr/>
        </p:nvPicPr>
        <p:blipFill>
          <a:blip r:embed="rId3" cstate="print"/>
          <a:srcRect/>
          <a:stretch>
            <a:fillRect/>
          </a:stretch>
        </p:blipFill>
        <p:spPr bwMode="auto">
          <a:xfrm>
            <a:off x="7616825" y="1292225"/>
            <a:ext cx="434975" cy="330200"/>
          </a:xfrm>
          <a:prstGeom prst="rect">
            <a:avLst/>
          </a:prstGeom>
          <a:noFill/>
          <a:ln w="9525">
            <a:noFill/>
            <a:miter lim="800000"/>
            <a:headEnd/>
            <a:tailEnd/>
          </a:ln>
        </p:spPr>
      </p:pic>
      <p:pic>
        <p:nvPicPr>
          <p:cNvPr id="19" name="Picture 13" descr="Tan Storage.png"/>
          <p:cNvPicPr>
            <a:picLocks noChangeAspect="1"/>
          </p:cNvPicPr>
          <p:nvPr/>
        </p:nvPicPr>
        <p:blipFill>
          <a:blip r:embed="rId3" cstate="print"/>
          <a:srcRect/>
          <a:stretch>
            <a:fillRect/>
          </a:stretch>
        </p:blipFill>
        <p:spPr bwMode="auto">
          <a:xfrm>
            <a:off x="7061200" y="1311275"/>
            <a:ext cx="434975" cy="330200"/>
          </a:xfrm>
          <a:prstGeom prst="rect">
            <a:avLst/>
          </a:prstGeom>
          <a:noFill/>
          <a:ln w="9525">
            <a:noFill/>
            <a:miter lim="800000"/>
            <a:headEnd/>
            <a:tailEnd/>
          </a:ln>
        </p:spPr>
      </p:pic>
      <p:pic>
        <p:nvPicPr>
          <p:cNvPr id="20" name="Picture 13" descr="Tan Storage.png"/>
          <p:cNvPicPr>
            <a:picLocks noChangeAspect="1"/>
          </p:cNvPicPr>
          <p:nvPr/>
        </p:nvPicPr>
        <p:blipFill>
          <a:blip r:embed="rId3" cstate="print"/>
          <a:srcRect/>
          <a:stretch>
            <a:fillRect/>
          </a:stretch>
        </p:blipFill>
        <p:spPr bwMode="auto">
          <a:xfrm>
            <a:off x="6527800" y="1323975"/>
            <a:ext cx="434975" cy="330200"/>
          </a:xfrm>
          <a:prstGeom prst="rect">
            <a:avLst/>
          </a:prstGeom>
          <a:noFill/>
          <a:ln w="9525">
            <a:noFill/>
            <a:miter lim="800000"/>
            <a:headEnd/>
            <a:tailEnd/>
          </a:ln>
        </p:spPr>
      </p:pic>
      <p:pic>
        <p:nvPicPr>
          <p:cNvPr id="21" name="Picture 13" descr="Tan Storage.png"/>
          <p:cNvPicPr>
            <a:picLocks noChangeAspect="1"/>
          </p:cNvPicPr>
          <p:nvPr/>
        </p:nvPicPr>
        <p:blipFill>
          <a:blip r:embed="rId3" cstate="print"/>
          <a:srcRect/>
          <a:stretch>
            <a:fillRect/>
          </a:stretch>
        </p:blipFill>
        <p:spPr bwMode="auto">
          <a:xfrm>
            <a:off x="7921625" y="1685925"/>
            <a:ext cx="434975" cy="330200"/>
          </a:xfrm>
          <a:prstGeom prst="rect">
            <a:avLst/>
          </a:prstGeom>
          <a:noFill/>
          <a:ln w="9525">
            <a:noFill/>
            <a:miter lim="800000"/>
            <a:headEnd/>
            <a:tailEnd/>
          </a:ln>
        </p:spPr>
      </p:pic>
      <p:pic>
        <p:nvPicPr>
          <p:cNvPr id="22" name="Picture 13" descr="Tan Storage.png"/>
          <p:cNvPicPr>
            <a:picLocks noChangeAspect="1"/>
          </p:cNvPicPr>
          <p:nvPr/>
        </p:nvPicPr>
        <p:blipFill>
          <a:blip r:embed="rId3" cstate="print"/>
          <a:srcRect/>
          <a:stretch>
            <a:fillRect/>
          </a:stretch>
        </p:blipFill>
        <p:spPr bwMode="auto">
          <a:xfrm>
            <a:off x="7366000" y="1692275"/>
            <a:ext cx="434975" cy="330200"/>
          </a:xfrm>
          <a:prstGeom prst="rect">
            <a:avLst/>
          </a:prstGeom>
          <a:noFill/>
          <a:ln w="9525">
            <a:noFill/>
            <a:miter lim="800000"/>
            <a:headEnd/>
            <a:tailEnd/>
          </a:ln>
        </p:spPr>
      </p:pic>
      <p:pic>
        <p:nvPicPr>
          <p:cNvPr id="23" name="Picture 13" descr="Tan Storage.png"/>
          <p:cNvPicPr>
            <a:picLocks noChangeAspect="1"/>
          </p:cNvPicPr>
          <p:nvPr/>
        </p:nvPicPr>
        <p:blipFill>
          <a:blip r:embed="rId3" cstate="print"/>
          <a:srcRect/>
          <a:stretch>
            <a:fillRect/>
          </a:stretch>
        </p:blipFill>
        <p:spPr bwMode="auto">
          <a:xfrm>
            <a:off x="6794500" y="1704975"/>
            <a:ext cx="434975" cy="330200"/>
          </a:xfrm>
          <a:prstGeom prst="rect">
            <a:avLst/>
          </a:prstGeom>
          <a:noFill/>
          <a:ln w="9525">
            <a:noFill/>
            <a:miter lim="800000"/>
            <a:headEnd/>
            <a:tailEnd/>
          </a:ln>
        </p:spPr>
      </p:pic>
      <p:pic>
        <p:nvPicPr>
          <p:cNvPr id="24" name="Picture 13" descr="Tan Storage.png"/>
          <p:cNvPicPr>
            <a:picLocks noChangeAspect="1"/>
          </p:cNvPicPr>
          <p:nvPr/>
        </p:nvPicPr>
        <p:blipFill>
          <a:blip r:embed="rId3" cstate="print"/>
          <a:srcRect/>
          <a:stretch>
            <a:fillRect/>
          </a:stretch>
        </p:blipFill>
        <p:spPr bwMode="auto">
          <a:xfrm>
            <a:off x="8153400" y="1285875"/>
            <a:ext cx="434975" cy="33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914400"/>
            <a:ext cx="5410200" cy="4953001"/>
          </a:xfrm>
        </p:spPr>
        <p:txBody>
          <a:bodyPr/>
          <a:lstStyle/>
          <a:p>
            <a:r>
              <a:rPr lang="en-US" dirty="0" smtClean="0"/>
              <a:t>Balances the used capacity of physical disk drives over the entire pool when new disk drives are added</a:t>
            </a:r>
          </a:p>
          <a:p>
            <a:r>
              <a:rPr lang="en-US" dirty="0" smtClean="0"/>
              <a:t>Restripes data across all disk drives</a:t>
            </a:r>
          </a:p>
          <a:p>
            <a:pPr>
              <a:buNone/>
            </a:pPr>
            <a:endParaRPr lang="en-US" dirty="0" smtClean="0"/>
          </a:p>
          <a:p>
            <a:pPr lvl="1"/>
            <a:endParaRPr lang="en-US" dirty="0" smtClean="0"/>
          </a:p>
          <a:p>
            <a:endParaRPr lang="en-US" dirty="0"/>
          </a:p>
        </p:txBody>
      </p:sp>
      <p:sp>
        <p:nvSpPr>
          <p:cNvPr id="4" name="Title 3"/>
          <p:cNvSpPr>
            <a:spLocks noGrp="1"/>
          </p:cNvSpPr>
          <p:nvPr>
            <p:ph type="title"/>
          </p:nvPr>
        </p:nvSpPr>
        <p:spPr/>
        <p:txBody>
          <a:bodyPr/>
          <a:lstStyle/>
          <a:p>
            <a:r>
              <a:rPr lang="en-US" dirty="0" smtClean="0"/>
              <a:t>Thin Pool Rebalancing</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25</a:t>
            </a:fld>
            <a:endParaRPr lang="en-US"/>
          </a:p>
        </p:txBody>
      </p:sp>
      <p:pic>
        <p:nvPicPr>
          <p:cNvPr id="8" name="Picture 7" descr="Picture1.png"/>
          <p:cNvPicPr>
            <a:picLocks noChangeAspect="1"/>
          </p:cNvPicPr>
          <p:nvPr/>
        </p:nvPicPr>
        <p:blipFill>
          <a:blip r:embed="rId3" cstate="print"/>
          <a:stretch>
            <a:fillRect/>
          </a:stretch>
        </p:blipFill>
        <p:spPr>
          <a:xfrm>
            <a:off x="5553740" y="594670"/>
            <a:ext cx="3437860" cy="374873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495800" cy="4953001"/>
          </a:xfrm>
        </p:spPr>
        <p:txBody>
          <a:bodyPr/>
          <a:lstStyle/>
          <a:p>
            <a:r>
              <a:rPr lang="en-US" dirty="0" smtClean="0"/>
              <a:t>Hypervisor performs virtual provisioning to create virtual disks for VMs</a:t>
            </a:r>
          </a:p>
          <a:p>
            <a:pPr lvl="1"/>
            <a:r>
              <a:rPr lang="en-US" dirty="0" smtClean="0"/>
              <a:t>Virtual machine sees full logical disk size at all times</a:t>
            </a:r>
          </a:p>
          <a:p>
            <a:r>
              <a:rPr lang="en-US" dirty="0" smtClean="0"/>
              <a:t>Hypervisor allocates storage space to the virtual disk only when VM requires storage space</a:t>
            </a:r>
            <a:endParaRPr lang="en-US" dirty="0" smtClean="0">
              <a:solidFill>
                <a:schemeClr val="tx1"/>
              </a:solidFill>
            </a:endParaRPr>
          </a:p>
          <a:p>
            <a:pPr lvl="1"/>
            <a:r>
              <a:rPr lang="en-US" dirty="0" smtClean="0"/>
              <a:t>Eliminates the need to overprovision virtual disks</a:t>
            </a:r>
          </a:p>
          <a:p>
            <a:pPr>
              <a:buNone/>
            </a:pPr>
            <a:endParaRPr lang="en-US" dirty="0"/>
          </a:p>
        </p:txBody>
      </p:sp>
      <p:sp>
        <p:nvSpPr>
          <p:cNvPr id="4" name="Title 3"/>
          <p:cNvSpPr>
            <a:spLocks noGrp="1"/>
          </p:cNvSpPr>
          <p:nvPr>
            <p:ph type="title"/>
          </p:nvPr>
        </p:nvSpPr>
        <p:spPr/>
        <p:txBody>
          <a:bodyPr/>
          <a:lstStyle/>
          <a:p>
            <a:r>
              <a:rPr lang="en-US" dirty="0" smtClean="0"/>
              <a:t>Virtual Provisioning at Compute</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F6773B01-4140-4737-A600-00C5477C65A7}" type="slidenum">
              <a:rPr lang="en-US" smtClean="0"/>
              <a:pPr>
                <a:defRPr/>
              </a:pPr>
              <a:t>26</a:t>
            </a:fld>
            <a:endParaRPr lang="en-US"/>
          </a:p>
        </p:txBody>
      </p:sp>
      <p:sp>
        <p:nvSpPr>
          <p:cNvPr id="8" name="AutoShape 50"/>
          <p:cNvSpPr>
            <a:spLocks noChangeArrowheads="1"/>
          </p:cNvSpPr>
          <p:nvPr/>
        </p:nvSpPr>
        <p:spPr bwMode="gray">
          <a:xfrm>
            <a:off x="4899742" y="914400"/>
            <a:ext cx="4031225" cy="1026807"/>
          </a:xfrm>
          <a:prstGeom prst="roundRect">
            <a:avLst>
              <a:gd name="adj" fmla="val 10542"/>
            </a:avLst>
          </a:prstGeom>
          <a:noFill/>
          <a:ln w="12700" algn="ctr">
            <a:noFill/>
            <a:round/>
            <a:headEnd/>
            <a:tailEnd/>
          </a:ln>
        </p:spPr>
        <p:txBody>
          <a:bodyPr wrap="none" anchor="ctr"/>
          <a:lstStyle/>
          <a:p>
            <a:pPr>
              <a:lnSpc>
                <a:spcPct val="90000"/>
              </a:lnSpc>
            </a:pPr>
            <a:endParaRPr lang="en-US" sz="1900" b="1">
              <a:solidFill>
                <a:schemeClr val="bg1"/>
              </a:solidFill>
              <a:latin typeface="Calibri" pitchFamily="34" charset="0"/>
              <a:ea typeface="Arial Unicode MS" pitchFamily="34" charset="-128"/>
              <a:cs typeface="Arial Unicode MS" pitchFamily="34" charset="-128"/>
            </a:endParaRPr>
          </a:p>
        </p:txBody>
      </p:sp>
      <p:sp>
        <p:nvSpPr>
          <p:cNvPr id="9" name="AutoShape 84"/>
          <p:cNvSpPr>
            <a:spLocks noChangeArrowheads="1"/>
          </p:cNvSpPr>
          <p:nvPr/>
        </p:nvSpPr>
        <p:spPr bwMode="gray">
          <a:xfrm>
            <a:off x="4876800" y="1965251"/>
            <a:ext cx="4114800" cy="3063949"/>
          </a:xfrm>
          <a:prstGeom prst="roundRect">
            <a:avLst>
              <a:gd name="adj" fmla="val 5569"/>
            </a:avLst>
          </a:prstGeom>
          <a:solidFill>
            <a:srgbClr val="DFDFDF"/>
          </a:solidFill>
          <a:ln w="19050" algn="ctr">
            <a:solidFill>
              <a:schemeClr val="tx2"/>
            </a:solidFill>
            <a:prstDash val="sysDash"/>
            <a:round/>
            <a:headEnd/>
            <a:tailEnd/>
          </a:ln>
        </p:spPr>
        <p:txBody>
          <a:bodyPr wrap="none" anchor="ctr"/>
          <a:lstStyle/>
          <a:p>
            <a:pPr>
              <a:lnSpc>
                <a:spcPct val="90000"/>
              </a:lnSpc>
              <a:defRPr/>
            </a:pPr>
            <a:endParaRPr lang="en-US" sz="1900" b="1">
              <a:solidFill>
                <a:schemeClr val="bg1"/>
              </a:solidFill>
              <a:latin typeface="Calibri" pitchFamily="34" charset="0"/>
              <a:ea typeface="Arial Unicode MS" pitchFamily="34" charset="-128"/>
              <a:cs typeface="Arial Unicode MS" pitchFamily="34" charset="-128"/>
            </a:endParaRPr>
          </a:p>
        </p:txBody>
      </p:sp>
      <p:sp>
        <p:nvSpPr>
          <p:cNvPr id="10" name="AutoShape 13"/>
          <p:cNvSpPr>
            <a:spLocks noChangeArrowheads="1"/>
          </p:cNvSpPr>
          <p:nvPr/>
        </p:nvSpPr>
        <p:spPr bwMode="gray">
          <a:xfrm>
            <a:off x="5206181" y="4327190"/>
            <a:ext cx="3423264" cy="429958"/>
          </a:xfrm>
          <a:prstGeom prst="roundRect">
            <a:avLst>
              <a:gd name="adj" fmla="val 50000"/>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lgn="r">
              <a:lnSpc>
                <a:spcPct val="90000"/>
              </a:lnSpc>
              <a:spcAft>
                <a:spcPct val="10000"/>
              </a:spcAft>
              <a:defRPr/>
            </a:pPr>
            <a:endParaRPr lang="en-US" sz="1900" b="1" dirty="0">
              <a:solidFill>
                <a:schemeClr val="bg1"/>
              </a:solidFill>
              <a:latin typeface="Calibri" pitchFamily="34" charset="0"/>
              <a:ea typeface="Arial Unicode MS" pitchFamily="34" charset="-128"/>
            </a:endParaRPr>
          </a:p>
        </p:txBody>
      </p:sp>
      <p:sp>
        <p:nvSpPr>
          <p:cNvPr id="11" name="AutoShape 25"/>
          <p:cNvSpPr>
            <a:spLocks noChangeArrowheads="1"/>
          </p:cNvSpPr>
          <p:nvPr/>
        </p:nvSpPr>
        <p:spPr bwMode="gray">
          <a:xfrm>
            <a:off x="5137355" y="3477174"/>
            <a:ext cx="3577302" cy="1141369"/>
          </a:xfrm>
          <a:prstGeom prst="roundRect">
            <a:avLst>
              <a:gd name="adj" fmla="val 10917"/>
            </a:avLst>
          </a:prstGeom>
          <a:solidFill>
            <a:schemeClr val="bg1">
              <a:lumMod val="65000"/>
            </a:schemeClr>
          </a:solidFill>
          <a:ln w="190500" algn="ctr">
            <a:noFill/>
            <a:round/>
            <a:headEnd/>
            <a:tailEnd/>
          </a:ln>
        </p:spPr>
        <p:txBody>
          <a:bodyPr wrap="none" anchor="ctr"/>
          <a:lstStyle/>
          <a:p>
            <a:endParaRPr lang="en-US" sz="2700">
              <a:latin typeface="Calibri" pitchFamily="34" charset="0"/>
              <a:ea typeface="Arial Unicode MS" pitchFamily="34" charset="-128"/>
              <a:cs typeface="Arial Unicode MS" pitchFamily="34" charset="-128"/>
            </a:endParaRPr>
          </a:p>
        </p:txBody>
      </p:sp>
      <p:sp>
        <p:nvSpPr>
          <p:cNvPr id="12" name="AutoShape 41"/>
          <p:cNvSpPr>
            <a:spLocks noChangeArrowheads="1"/>
          </p:cNvSpPr>
          <p:nvPr/>
        </p:nvSpPr>
        <p:spPr bwMode="gray">
          <a:xfrm>
            <a:off x="5204542" y="3552135"/>
            <a:ext cx="3446207" cy="278623"/>
          </a:xfrm>
          <a:prstGeom prst="roundRect">
            <a:avLst>
              <a:gd name="adj" fmla="val 26241"/>
            </a:avLst>
          </a:prstGeom>
          <a:gradFill rotWithShape="1">
            <a:gsLst>
              <a:gs pos="0">
                <a:schemeClr val="bg1">
                  <a:alpha val="29999"/>
                </a:schemeClr>
              </a:gs>
              <a:gs pos="100000">
                <a:srgbClr val="FFFFFF">
                  <a:alpha val="0"/>
                </a:srgbClr>
              </a:gs>
            </a:gsLst>
            <a:lin ang="5400000" scaled="1"/>
          </a:gradFill>
          <a:ln w="9525">
            <a:noFill/>
            <a:round/>
            <a:headEnd/>
            <a:tailEnd/>
          </a:ln>
        </p:spPr>
        <p:txBody>
          <a:bodyPr wrap="none" anchor="ctr"/>
          <a:lstStyle/>
          <a:p>
            <a:pPr>
              <a:lnSpc>
                <a:spcPct val="90000"/>
              </a:lnSpc>
              <a:spcAft>
                <a:spcPct val="10000"/>
              </a:spcAft>
            </a:pPr>
            <a:endParaRPr lang="en-US" sz="1900" b="1">
              <a:solidFill>
                <a:schemeClr val="bg1"/>
              </a:solidFill>
              <a:latin typeface="Calibri" pitchFamily="34" charset="0"/>
              <a:ea typeface="Arial Unicode MS" pitchFamily="34" charset="-128"/>
              <a:cs typeface="Arial Unicode MS" pitchFamily="34" charset="-128"/>
            </a:endParaRPr>
          </a:p>
        </p:txBody>
      </p:sp>
      <p:sp>
        <p:nvSpPr>
          <p:cNvPr id="13" name="Rectangle 56"/>
          <p:cNvSpPr>
            <a:spLocks noChangeArrowheads="1"/>
          </p:cNvSpPr>
          <p:nvPr/>
        </p:nvSpPr>
        <p:spPr bwMode="auto">
          <a:xfrm>
            <a:off x="5361858" y="3969363"/>
            <a:ext cx="930787" cy="298541"/>
          </a:xfrm>
          <a:prstGeom prst="rect">
            <a:avLst/>
          </a:prstGeom>
          <a:noFill/>
          <a:ln w="9525">
            <a:noFill/>
            <a:miter lim="800000"/>
            <a:headEnd/>
            <a:tailEnd/>
          </a:ln>
        </p:spPr>
        <p:txBody>
          <a:bodyPr lIns="128013" tIns="64007" rIns="128013" bIns="64007">
            <a:spAutoFit/>
          </a:bodyPr>
          <a:lstStyle/>
          <a:p>
            <a:r>
              <a:rPr lang="en-US" sz="1100" dirty="0">
                <a:latin typeface="Calibri" pitchFamily="34" charset="0"/>
                <a:ea typeface="Arial Unicode MS" pitchFamily="34" charset="-128"/>
                <a:cs typeface="Arial Unicode MS" pitchFamily="34" charset="-128"/>
              </a:rPr>
              <a:t>20GB</a:t>
            </a:r>
          </a:p>
        </p:txBody>
      </p:sp>
      <p:sp>
        <p:nvSpPr>
          <p:cNvPr id="14" name="Rectangle 58"/>
          <p:cNvSpPr>
            <a:spLocks noChangeArrowheads="1"/>
          </p:cNvSpPr>
          <p:nvPr/>
        </p:nvSpPr>
        <p:spPr bwMode="auto">
          <a:xfrm>
            <a:off x="7787148" y="4240915"/>
            <a:ext cx="786581" cy="298541"/>
          </a:xfrm>
          <a:prstGeom prst="rect">
            <a:avLst/>
          </a:prstGeom>
          <a:noFill/>
          <a:ln w="9525">
            <a:noFill/>
            <a:miter lim="800000"/>
            <a:headEnd/>
            <a:tailEnd/>
          </a:ln>
        </p:spPr>
        <p:txBody>
          <a:bodyPr lIns="128013" tIns="64007" rIns="128013" bIns="64007">
            <a:spAutoFit/>
          </a:bodyPr>
          <a:lstStyle/>
          <a:p>
            <a:r>
              <a:rPr lang="en-US" sz="1100" dirty="0">
                <a:latin typeface="Calibri" pitchFamily="34" charset="0"/>
                <a:ea typeface="Arial Unicode MS" pitchFamily="34" charset="-128"/>
                <a:cs typeface="Arial Unicode MS" pitchFamily="34" charset="-128"/>
              </a:rPr>
              <a:t>100GB</a:t>
            </a:r>
          </a:p>
        </p:txBody>
      </p:sp>
      <p:cxnSp>
        <p:nvCxnSpPr>
          <p:cNvPr id="15" name="AutoShape 55"/>
          <p:cNvCxnSpPr>
            <a:cxnSpLocks noChangeShapeType="1"/>
          </p:cNvCxnSpPr>
          <p:nvPr/>
        </p:nvCxnSpPr>
        <p:spPr bwMode="auto">
          <a:xfrm rot="5400000">
            <a:off x="4930048" y="2554322"/>
            <a:ext cx="1466665" cy="0"/>
          </a:xfrm>
          <a:prstGeom prst="bentConnector3">
            <a:avLst>
              <a:gd name="adj1" fmla="val 50000"/>
            </a:avLst>
          </a:prstGeom>
          <a:noFill/>
          <a:ln w="31750">
            <a:solidFill>
              <a:schemeClr val="tx1"/>
            </a:solidFill>
            <a:prstDash val="sysDot"/>
            <a:miter lim="800000"/>
            <a:headEnd/>
            <a:tailEnd type="triangle" w="med" len="med"/>
          </a:ln>
        </p:spPr>
      </p:cxnSp>
      <p:sp>
        <p:nvSpPr>
          <p:cNvPr id="17" name="Rectangle 31"/>
          <p:cNvSpPr>
            <a:spLocks noChangeArrowheads="1"/>
          </p:cNvSpPr>
          <p:nvPr/>
        </p:nvSpPr>
        <p:spPr bwMode="auto">
          <a:xfrm>
            <a:off x="6317226" y="4402149"/>
            <a:ext cx="1391264" cy="276549"/>
          </a:xfrm>
          <a:prstGeom prst="rect">
            <a:avLst/>
          </a:prstGeom>
          <a:noFill/>
          <a:ln w="9525">
            <a:noFill/>
            <a:miter lim="800000"/>
            <a:headEnd/>
            <a:tailEnd/>
          </a:ln>
        </p:spPr>
        <p:txBody>
          <a:bodyPr lIns="128013" tIns="64007" rIns="128013" bIns="64007">
            <a:spAutoFit/>
          </a:bodyPr>
          <a:lstStyle/>
          <a:p>
            <a:pPr algn="ctr">
              <a:lnSpc>
                <a:spcPct val="87000"/>
              </a:lnSpc>
              <a:buClr>
                <a:schemeClr val="tx2"/>
              </a:buClr>
              <a:buSzPct val="80000"/>
            </a:pPr>
            <a:r>
              <a:rPr lang="en-US" sz="1100" b="1" dirty="0">
                <a:solidFill>
                  <a:schemeClr val="bg1"/>
                </a:solidFill>
                <a:latin typeface="Calibri" pitchFamily="34" charset="0"/>
                <a:ea typeface="Arial Unicode MS" pitchFamily="34" charset="-128"/>
                <a:cs typeface="Arial Unicode MS" pitchFamily="34" charset="-128"/>
              </a:rPr>
              <a:t>Virtual Disks</a:t>
            </a:r>
          </a:p>
        </p:txBody>
      </p:sp>
      <p:sp>
        <p:nvSpPr>
          <p:cNvPr id="18" name="Rectangle 31"/>
          <p:cNvSpPr>
            <a:spLocks noChangeArrowheads="1"/>
          </p:cNvSpPr>
          <p:nvPr/>
        </p:nvSpPr>
        <p:spPr bwMode="auto">
          <a:xfrm>
            <a:off x="4955458" y="3290482"/>
            <a:ext cx="1391265" cy="276549"/>
          </a:xfrm>
          <a:prstGeom prst="rect">
            <a:avLst/>
          </a:prstGeom>
          <a:noFill/>
          <a:ln w="9525">
            <a:noFill/>
            <a:miter lim="800000"/>
            <a:headEnd/>
            <a:tailEnd/>
          </a:ln>
        </p:spPr>
        <p:txBody>
          <a:bodyPr lIns="128013" tIns="64007" rIns="128013" bIns="64007">
            <a:spAutoFit/>
          </a:bodyPr>
          <a:lstStyle/>
          <a:p>
            <a:pPr algn="ctr">
              <a:lnSpc>
                <a:spcPct val="87000"/>
              </a:lnSpc>
              <a:buClr>
                <a:schemeClr val="tx2"/>
              </a:buClr>
              <a:buSzPct val="80000"/>
            </a:pPr>
            <a:r>
              <a:rPr lang="en-US" sz="1100" b="1" dirty="0">
                <a:latin typeface="Calibri" pitchFamily="34" charset="0"/>
                <a:ea typeface="Arial Unicode MS" pitchFamily="34" charset="-128"/>
                <a:cs typeface="Arial Unicode MS" pitchFamily="34" charset="-128"/>
              </a:rPr>
              <a:t>Thin</a:t>
            </a:r>
          </a:p>
        </p:txBody>
      </p:sp>
      <p:cxnSp>
        <p:nvCxnSpPr>
          <p:cNvPr id="19" name="AutoShape 55"/>
          <p:cNvCxnSpPr>
            <a:cxnSpLocks noChangeShapeType="1"/>
          </p:cNvCxnSpPr>
          <p:nvPr/>
        </p:nvCxnSpPr>
        <p:spPr bwMode="auto">
          <a:xfrm rot="5400000">
            <a:off x="7447106" y="2530278"/>
            <a:ext cx="1466666" cy="0"/>
          </a:xfrm>
          <a:prstGeom prst="bentConnector3">
            <a:avLst>
              <a:gd name="adj1" fmla="val 50000"/>
            </a:avLst>
          </a:prstGeom>
          <a:noFill/>
          <a:ln w="31750">
            <a:solidFill>
              <a:schemeClr val="tx1"/>
            </a:solidFill>
            <a:prstDash val="sysDot"/>
            <a:miter lim="800000"/>
            <a:headEnd/>
            <a:tailEnd type="triangle" w="med" len="med"/>
          </a:ln>
        </p:spPr>
      </p:cxnSp>
      <p:sp>
        <p:nvSpPr>
          <p:cNvPr id="20" name="Rectangle 31"/>
          <p:cNvSpPr>
            <a:spLocks noChangeArrowheads="1"/>
          </p:cNvSpPr>
          <p:nvPr/>
        </p:nvSpPr>
        <p:spPr bwMode="auto">
          <a:xfrm>
            <a:off x="6159910" y="3290482"/>
            <a:ext cx="1391264" cy="276549"/>
          </a:xfrm>
          <a:prstGeom prst="rect">
            <a:avLst/>
          </a:prstGeom>
          <a:noFill/>
          <a:ln w="9525">
            <a:noFill/>
            <a:miter lim="800000"/>
            <a:headEnd/>
            <a:tailEnd/>
          </a:ln>
        </p:spPr>
        <p:txBody>
          <a:bodyPr lIns="128013" tIns="64007" rIns="128013" bIns="64007">
            <a:spAutoFit/>
          </a:bodyPr>
          <a:lstStyle/>
          <a:p>
            <a:pPr algn="ctr">
              <a:lnSpc>
                <a:spcPct val="87000"/>
              </a:lnSpc>
              <a:buClr>
                <a:schemeClr val="tx2"/>
              </a:buClr>
              <a:buSzPct val="80000"/>
            </a:pPr>
            <a:r>
              <a:rPr lang="en-US" sz="1100" b="1" dirty="0">
                <a:latin typeface="Calibri" pitchFamily="34" charset="0"/>
                <a:ea typeface="Arial Unicode MS" pitchFamily="34" charset="-128"/>
                <a:cs typeface="Arial Unicode MS" pitchFamily="34" charset="-128"/>
              </a:rPr>
              <a:t>Thick</a:t>
            </a:r>
          </a:p>
        </p:txBody>
      </p:sp>
      <p:sp>
        <p:nvSpPr>
          <p:cNvPr id="21" name="Rectangle 31"/>
          <p:cNvSpPr>
            <a:spLocks noChangeArrowheads="1"/>
          </p:cNvSpPr>
          <p:nvPr/>
        </p:nvSpPr>
        <p:spPr bwMode="auto">
          <a:xfrm>
            <a:off x="7497097" y="3290482"/>
            <a:ext cx="1391264" cy="276549"/>
          </a:xfrm>
          <a:prstGeom prst="rect">
            <a:avLst/>
          </a:prstGeom>
          <a:noFill/>
          <a:ln w="9525">
            <a:noFill/>
            <a:miter lim="800000"/>
            <a:headEnd/>
            <a:tailEnd/>
          </a:ln>
        </p:spPr>
        <p:txBody>
          <a:bodyPr lIns="128013" tIns="64007" rIns="128013" bIns="64007">
            <a:spAutoFit/>
          </a:bodyPr>
          <a:lstStyle/>
          <a:p>
            <a:pPr algn="ctr">
              <a:lnSpc>
                <a:spcPct val="87000"/>
              </a:lnSpc>
              <a:buClr>
                <a:schemeClr val="tx2"/>
              </a:buClr>
              <a:buSzPct val="80000"/>
            </a:pPr>
            <a:r>
              <a:rPr lang="en-US" sz="1100" b="1" dirty="0">
                <a:latin typeface="Calibri" pitchFamily="34" charset="0"/>
                <a:ea typeface="Arial Unicode MS" pitchFamily="34" charset="-128"/>
                <a:cs typeface="Arial Unicode MS" pitchFamily="34" charset="-128"/>
              </a:rPr>
              <a:t>Thin</a:t>
            </a:r>
          </a:p>
        </p:txBody>
      </p:sp>
      <p:cxnSp>
        <p:nvCxnSpPr>
          <p:cNvPr id="23" name="AutoShape 55"/>
          <p:cNvCxnSpPr>
            <a:cxnSpLocks noChangeShapeType="1"/>
          </p:cNvCxnSpPr>
          <p:nvPr/>
        </p:nvCxnSpPr>
        <p:spPr bwMode="auto">
          <a:xfrm rot="5400000">
            <a:off x="6109919" y="2530278"/>
            <a:ext cx="1466666" cy="0"/>
          </a:xfrm>
          <a:prstGeom prst="bentConnector3">
            <a:avLst>
              <a:gd name="adj1" fmla="val 50000"/>
            </a:avLst>
          </a:prstGeom>
          <a:noFill/>
          <a:ln w="31750">
            <a:solidFill>
              <a:schemeClr val="tx1"/>
            </a:solidFill>
            <a:prstDash val="sysDot"/>
            <a:miter lim="800000"/>
            <a:headEnd/>
            <a:tailEnd type="triangle" w="med" len="med"/>
          </a:ln>
        </p:spPr>
      </p:cxnSp>
      <p:sp>
        <p:nvSpPr>
          <p:cNvPr id="24" name="Rounded Rectangle 19"/>
          <p:cNvSpPr/>
          <p:nvPr/>
        </p:nvSpPr>
        <p:spPr bwMode="auto">
          <a:xfrm>
            <a:off x="4955390" y="2144726"/>
            <a:ext cx="3837622" cy="320352"/>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1000">
              <a:solidFill>
                <a:schemeClr val="tx1"/>
              </a:solidFill>
              <a:latin typeface="Calibri" pitchFamily="34" charset="0"/>
            </a:endParaRPr>
          </a:p>
        </p:txBody>
      </p:sp>
      <p:sp>
        <p:nvSpPr>
          <p:cNvPr id="25" name="Text Box 27"/>
          <p:cNvSpPr txBox="1">
            <a:spLocks noChangeAspect="1" noChangeArrowheads="1"/>
          </p:cNvSpPr>
          <p:nvPr/>
        </p:nvSpPr>
        <p:spPr bwMode="auto">
          <a:xfrm>
            <a:off x="5343833" y="2136385"/>
            <a:ext cx="3159432" cy="323883"/>
          </a:xfrm>
          <a:prstGeom prst="rect">
            <a:avLst/>
          </a:prstGeom>
          <a:noFill/>
          <a:ln w="9525">
            <a:noFill/>
            <a:miter lim="800000"/>
            <a:headEnd/>
            <a:tailEnd/>
          </a:ln>
        </p:spPr>
        <p:txBody>
          <a:bodyPr lIns="128013" tIns="64007" rIns="128013" bIns="64007"/>
          <a:lstStyle/>
          <a:p>
            <a:pPr algn="ctr">
              <a:lnSpc>
                <a:spcPct val="85000"/>
              </a:lnSpc>
            </a:pPr>
            <a:r>
              <a:rPr lang="en-US" b="1" dirty="0">
                <a:solidFill>
                  <a:schemeClr val="bg1"/>
                </a:solidFill>
                <a:latin typeface="Calibri" pitchFamily="34" charset="0"/>
                <a:ea typeface="Arial Unicode MS" pitchFamily="34" charset="-128"/>
                <a:cs typeface="Arial Unicode MS" pitchFamily="34" charset="-128"/>
              </a:rPr>
              <a:t>Hypervisor</a:t>
            </a:r>
          </a:p>
        </p:txBody>
      </p:sp>
      <p:pic>
        <p:nvPicPr>
          <p:cNvPr id="26" name="Picture 25" descr="Red Storage.png"/>
          <p:cNvPicPr>
            <a:picLocks noChangeAspect="1"/>
          </p:cNvPicPr>
          <p:nvPr/>
        </p:nvPicPr>
        <p:blipFill>
          <a:blip r:embed="rId3" cstate="print"/>
          <a:srcRect/>
          <a:stretch>
            <a:fillRect/>
          </a:stretch>
        </p:blipFill>
        <p:spPr bwMode="auto">
          <a:xfrm>
            <a:off x="6459793" y="3612951"/>
            <a:ext cx="827549" cy="356412"/>
          </a:xfrm>
          <a:prstGeom prst="rect">
            <a:avLst/>
          </a:prstGeom>
          <a:noFill/>
          <a:ln w="9525">
            <a:noFill/>
            <a:miter lim="800000"/>
            <a:headEnd/>
            <a:tailEnd/>
          </a:ln>
        </p:spPr>
      </p:pic>
      <p:sp>
        <p:nvSpPr>
          <p:cNvPr id="27" name="Rectangle 56"/>
          <p:cNvSpPr>
            <a:spLocks noChangeArrowheads="1"/>
          </p:cNvSpPr>
          <p:nvPr/>
        </p:nvSpPr>
        <p:spPr bwMode="auto">
          <a:xfrm>
            <a:off x="6528619" y="3714783"/>
            <a:ext cx="707922" cy="298541"/>
          </a:xfrm>
          <a:prstGeom prst="rect">
            <a:avLst/>
          </a:prstGeom>
          <a:noFill/>
          <a:ln w="9525">
            <a:noFill/>
            <a:miter lim="800000"/>
            <a:headEnd/>
            <a:tailEnd/>
          </a:ln>
        </p:spPr>
        <p:txBody>
          <a:bodyPr lIns="128013" tIns="64007" rIns="128013" bIns="64007">
            <a:spAutoFit/>
          </a:bodyPr>
          <a:lstStyle/>
          <a:p>
            <a:r>
              <a:rPr lang="en-US" sz="1100" b="1" dirty="0">
                <a:latin typeface="Calibri" pitchFamily="34" charset="0"/>
                <a:ea typeface="Arial Unicode MS" pitchFamily="34" charset="-128"/>
                <a:cs typeface="Arial Unicode MS" pitchFamily="34" charset="-128"/>
              </a:rPr>
              <a:t>20GB</a:t>
            </a:r>
          </a:p>
        </p:txBody>
      </p:sp>
      <p:pic>
        <p:nvPicPr>
          <p:cNvPr id="28" name="Picture 25" descr="Red Storage.png"/>
          <p:cNvPicPr>
            <a:picLocks noChangeAspect="1"/>
          </p:cNvPicPr>
          <p:nvPr/>
        </p:nvPicPr>
        <p:blipFill>
          <a:blip r:embed="rId3" cstate="print"/>
          <a:srcRect/>
          <a:stretch>
            <a:fillRect/>
          </a:stretch>
        </p:blipFill>
        <p:spPr bwMode="auto">
          <a:xfrm>
            <a:off x="7767484" y="3587493"/>
            <a:ext cx="786581" cy="509160"/>
          </a:xfrm>
          <a:prstGeom prst="rect">
            <a:avLst/>
          </a:prstGeom>
          <a:noFill/>
          <a:ln w="9525">
            <a:noFill/>
            <a:miter lim="800000"/>
            <a:headEnd/>
            <a:tailEnd/>
          </a:ln>
        </p:spPr>
      </p:pic>
      <p:sp>
        <p:nvSpPr>
          <p:cNvPr id="29" name="Can 35"/>
          <p:cNvSpPr>
            <a:spLocks noChangeArrowheads="1"/>
          </p:cNvSpPr>
          <p:nvPr/>
        </p:nvSpPr>
        <p:spPr bwMode="auto">
          <a:xfrm>
            <a:off x="7746181" y="3595979"/>
            <a:ext cx="814438" cy="899517"/>
          </a:xfrm>
          <a:prstGeom prst="can">
            <a:avLst>
              <a:gd name="adj" fmla="val 19035"/>
            </a:avLst>
          </a:prstGeom>
          <a:noFill/>
          <a:ln w="25400" algn="ctr">
            <a:solidFill>
              <a:schemeClr val="bg2">
                <a:lumMod val="40000"/>
                <a:lumOff val="60000"/>
              </a:schemeClr>
            </a:solidFill>
            <a:prstDash val="sysDash"/>
            <a:round/>
            <a:headEnd/>
            <a:tailEnd/>
          </a:ln>
        </p:spPr>
        <p:txBody>
          <a:bodyPr wrap="none" lIns="128013" tIns="64007" rIns="128013" bIns="64007" anchor="ctr"/>
          <a:lstStyle/>
          <a:p>
            <a:endParaRPr lang="en-US" sz="1900">
              <a:latin typeface="Calibri" pitchFamily="34" charset="0"/>
              <a:ea typeface="Arial Unicode MS" pitchFamily="34" charset="-128"/>
              <a:cs typeface="Arial Unicode MS" pitchFamily="34" charset="-128"/>
            </a:endParaRPr>
          </a:p>
        </p:txBody>
      </p:sp>
      <p:sp>
        <p:nvSpPr>
          <p:cNvPr id="30" name="Rectangle 56"/>
          <p:cNvSpPr>
            <a:spLocks noChangeArrowheads="1"/>
          </p:cNvSpPr>
          <p:nvPr/>
        </p:nvSpPr>
        <p:spPr bwMode="auto">
          <a:xfrm>
            <a:off x="7836309" y="3774185"/>
            <a:ext cx="707922" cy="298541"/>
          </a:xfrm>
          <a:prstGeom prst="rect">
            <a:avLst/>
          </a:prstGeom>
          <a:noFill/>
          <a:ln w="9525">
            <a:noFill/>
            <a:miter lim="800000"/>
            <a:headEnd/>
            <a:tailEnd/>
          </a:ln>
        </p:spPr>
        <p:txBody>
          <a:bodyPr lIns="128013" tIns="64007" rIns="128013" bIns="64007">
            <a:spAutoFit/>
          </a:bodyPr>
          <a:lstStyle/>
          <a:p>
            <a:r>
              <a:rPr lang="en-US" sz="1100" b="1" dirty="0">
                <a:latin typeface="Calibri" pitchFamily="34" charset="0"/>
                <a:ea typeface="Arial Unicode MS" pitchFamily="34" charset="-128"/>
                <a:cs typeface="Arial Unicode MS" pitchFamily="34" charset="-128"/>
              </a:rPr>
              <a:t>40GB</a:t>
            </a:r>
          </a:p>
        </p:txBody>
      </p:sp>
      <p:pic>
        <p:nvPicPr>
          <p:cNvPr id="34" name="Picture 25" descr="Red Storage.png"/>
          <p:cNvPicPr>
            <a:picLocks noChangeAspect="1"/>
          </p:cNvPicPr>
          <p:nvPr/>
        </p:nvPicPr>
        <p:blipFill>
          <a:blip r:embed="rId3" cstate="print"/>
          <a:srcRect/>
          <a:stretch>
            <a:fillRect/>
          </a:stretch>
        </p:blipFill>
        <p:spPr bwMode="auto">
          <a:xfrm>
            <a:off x="5307781" y="3629923"/>
            <a:ext cx="827548" cy="220636"/>
          </a:xfrm>
          <a:prstGeom prst="rect">
            <a:avLst/>
          </a:prstGeom>
          <a:noFill/>
          <a:ln w="9525">
            <a:noFill/>
            <a:miter lim="800000"/>
            <a:headEnd/>
            <a:tailEnd/>
          </a:ln>
        </p:spPr>
      </p:pic>
      <p:sp>
        <p:nvSpPr>
          <p:cNvPr id="35" name="Text Box 55"/>
          <p:cNvSpPr txBox="1">
            <a:spLocks noChangeArrowheads="1"/>
          </p:cNvSpPr>
          <p:nvPr/>
        </p:nvSpPr>
        <p:spPr bwMode="auto">
          <a:xfrm>
            <a:off x="5427406" y="3663867"/>
            <a:ext cx="543861" cy="267764"/>
          </a:xfrm>
          <a:prstGeom prst="rect">
            <a:avLst/>
          </a:prstGeom>
          <a:noFill/>
          <a:ln w="9525" algn="ctr">
            <a:noFill/>
            <a:miter lim="800000"/>
            <a:headEnd/>
            <a:tailEnd/>
          </a:ln>
        </p:spPr>
        <p:txBody>
          <a:bodyPr wrap="none" lIns="128013" tIns="64007" rIns="128013" bIns="64007">
            <a:spAutoFit/>
          </a:bodyPr>
          <a:lstStyle/>
          <a:p>
            <a:pPr>
              <a:lnSpc>
                <a:spcPct val="90000"/>
              </a:lnSpc>
            </a:pPr>
            <a:r>
              <a:rPr lang="en-US" sz="1000" b="1">
                <a:latin typeface="Calibri" pitchFamily="34" charset="0"/>
                <a:ea typeface="Arial Unicode MS" pitchFamily="34" charset="-128"/>
                <a:cs typeface="Arial Unicode MS" pitchFamily="34" charset="-128"/>
              </a:rPr>
              <a:t>10GB</a:t>
            </a:r>
          </a:p>
        </p:txBody>
      </p:sp>
      <p:sp>
        <p:nvSpPr>
          <p:cNvPr id="36" name="Can 30"/>
          <p:cNvSpPr>
            <a:spLocks noChangeArrowheads="1"/>
          </p:cNvSpPr>
          <p:nvPr/>
        </p:nvSpPr>
        <p:spPr bwMode="auto">
          <a:xfrm>
            <a:off x="5299587" y="3612951"/>
            <a:ext cx="839019" cy="360656"/>
          </a:xfrm>
          <a:prstGeom prst="can">
            <a:avLst>
              <a:gd name="adj" fmla="val 26769"/>
            </a:avLst>
          </a:prstGeom>
          <a:noFill/>
          <a:ln w="25400" algn="ctr">
            <a:solidFill>
              <a:schemeClr val="bg2">
                <a:lumMod val="40000"/>
                <a:lumOff val="60000"/>
              </a:schemeClr>
            </a:solidFill>
            <a:prstDash val="sysDash"/>
            <a:round/>
            <a:headEnd/>
            <a:tailEnd/>
          </a:ln>
        </p:spPr>
        <p:txBody>
          <a:bodyPr wrap="none" lIns="128013" tIns="64007" rIns="128013" bIns="64007" anchor="ctr"/>
          <a:lstStyle/>
          <a:p>
            <a:endParaRPr lang="en-US" sz="1900">
              <a:latin typeface="Calibri" pitchFamily="34" charset="0"/>
              <a:ea typeface="Arial Unicode MS" pitchFamily="34" charset="-128"/>
              <a:cs typeface="Arial Unicode MS" pitchFamily="34" charset="-128"/>
            </a:endParaRPr>
          </a:p>
        </p:txBody>
      </p:sp>
      <p:grpSp>
        <p:nvGrpSpPr>
          <p:cNvPr id="37" name="Group 39"/>
          <p:cNvGrpSpPr/>
          <p:nvPr/>
        </p:nvGrpSpPr>
        <p:grpSpPr>
          <a:xfrm>
            <a:off x="5270090" y="918643"/>
            <a:ext cx="786581" cy="886788"/>
            <a:chOff x="2895600" y="941388"/>
            <a:chExt cx="871538" cy="1120775"/>
          </a:xfrm>
        </p:grpSpPr>
        <p:pic>
          <p:nvPicPr>
            <p:cNvPr id="44" name="Picture 78" descr="VM.png"/>
            <p:cNvPicPr>
              <a:picLocks noChangeAspect="1"/>
            </p:cNvPicPr>
            <p:nvPr/>
          </p:nvPicPr>
          <p:blipFill>
            <a:blip r:embed="rId4" cstate="print"/>
            <a:srcRect/>
            <a:stretch>
              <a:fillRect/>
            </a:stretch>
          </p:blipFill>
          <p:spPr bwMode="auto">
            <a:xfrm>
              <a:off x="2895600" y="941388"/>
              <a:ext cx="871538" cy="1120775"/>
            </a:xfrm>
            <a:prstGeom prst="rect">
              <a:avLst/>
            </a:prstGeom>
            <a:noFill/>
            <a:ln w="9525">
              <a:noFill/>
              <a:miter lim="800000"/>
              <a:headEnd/>
              <a:tailEnd/>
            </a:ln>
          </p:spPr>
        </p:pic>
        <p:pic>
          <p:nvPicPr>
            <p:cNvPr id="45" name="Picture 10" descr="AP_OS Single.png"/>
            <p:cNvPicPr>
              <a:picLocks noChangeAspect="1"/>
            </p:cNvPicPr>
            <p:nvPr/>
          </p:nvPicPr>
          <p:blipFill>
            <a:blip r:embed="rId5" cstate="print"/>
            <a:srcRect/>
            <a:stretch>
              <a:fillRect/>
            </a:stretch>
          </p:blipFill>
          <p:spPr bwMode="auto">
            <a:xfrm>
              <a:off x="3098800" y="1017588"/>
              <a:ext cx="474663" cy="766762"/>
            </a:xfrm>
            <a:prstGeom prst="rect">
              <a:avLst/>
            </a:prstGeom>
            <a:noFill/>
            <a:ln w="9525">
              <a:noFill/>
              <a:miter lim="800000"/>
              <a:headEnd/>
              <a:tailEnd/>
            </a:ln>
          </p:spPr>
        </p:pic>
      </p:grpSp>
      <p:grpSp>
        <p:nvGrpSpPr>
          <p:cNvPr id="38" name="Group 40"/>
          <p:cNvGrpSpPr/>
          <p:nvPr/>
        </p:nvGrpSpPr>
        <p:grpSpPr>
          <a:xfrm>
            <a:off x="6449961" y="918643"/>
            <a:ext cx="786581" cy="886788"/>
            <a:chOff x="2895600" y="941388"/>
            <a:chExt cx="871538" cy="1120775"/>
          </a:xfrm>
        </p:grpSpPr>
        <p:pic>
          <p:nvPicPr>
            <p:cNvPr id="42" name="Picture 78" descr="VM.png"/>
            <p:cNvPicPr>
              <a:picLocks noChangeAspect="1"/>
            </p:cNvPicPr>
            <p:nvPr/>
          </p:nvPicPr>
          <p:blipFill>
            <a:blip r:embed="rId4" cstate="print"/>
            <a:srcRect/>
            <a:stretch>
              <a:fillRect/>
            </a:stretch>
          </p:blipFill>
          <p:spPr bwMode="auto">
            <a:xfrm>
              <a:off x="2895600" y="941388"/>
              <a:ext cx="871538" cy="1120775"/>
            </a:xfrm>
            <a:prstGeom prst="rect">
              <a:avLst/>
            </a:prstGeom>
            <a:noFill/>
            <a:ln w="9525">
              <a:noFill/>
              <a:miter lim="800000"/>
              <a:headEnd/>
              <a:tailEnd/>
            </a:ln>
          </p:spPr>
        </p:pic>
        <p:pic>
          <p:nvPicPr>
            <p:cNvPr id="43" name="Picture 10" descr="AP_OS Single.png"/>
            <p:cNvPicPr>
              <a:picLocks noChangeAspect="1"/>
            </p:cNvPicPr>
            <p:nvPr/>
          </p:nvPicPr>
          <p:blipFill>
            <a:blip r:embed="rId5" cstate="print"/>
            <a:srcRect/>
            <a:stretch>
              <a:fillRect/>
            </a:stretch>
          </p:blipFill>
          <p:spPr bwMode="auto">
            <a:xfrm>
              <a:off x="3098800" y="1017588"/>
              <a:ext cx="474663" cy="766762"/>
            </a:xfrm>
            <a:prstGeom prst="rect">
              <a:avLst/>
            </a:prstGeom>
            <a:noFill/>
            <a:ln w="9525">
              <a:noFill/>
              <a:miter lim="800000"/>
              <a:headEnd/>
              <a:tailEnd/>
            </a:ln>
          </p:spPr>
        </p:pic>
      </p:grpSp>
      <p:grpSp>
        <p:nvGrpSpPr>
          <p:cNvPr id="39" name="Group 43"/>
          <p:cNvGrpSpPr/>
          <p:nvPr/>
        </p:nvGrpSpPr>
        <p:grpSpPr>
          <a:xfrm>
            <a:off x="7787148" y="918643"/>
            <a:ext cx="786581" cy="886788"/>
            <a:chOff x="2895600" y="941388"/>
            <a:chExt cx="871538" cy="1120775"/>
          </a:xfrm>
        </p:grpSpPr>
        <p:pic>
          <p:nvPicPr>
            <p:cNvPr id="40" name="Picture 78" descr="VM.png"/>
            <p:cNvPicPr>
              <a:picLocks noChangeAspect="1"/>
            </p:cNvPicPr>
            <p:nvPr/>
          </p:nvPicPr>
          <p:blipFill>
            <a:blip r:embed="rId4" cstate="print"/>
            <a:srcRect/>
            <a:stretch>
              <a:fillRect/>
            </a:stretch>
          </p:blipFill>
          <p:spPr bwMode="auto">
            <a:xfrm>
              <a:off x="2895600" y="941388"/>
              <a:ext cx="871538" cy="1120775"/>
            </a:xfrm>
            <a:prstGeom prst="rect">
              <a:avLst/>
            </a:prstGeom>
            <a:noFill/>
            <a:ln w="9525">
              <a:noFill/>
              <a:miter lim="800000"/>
              <a:headEnd/>
              <a:tailEnd/>
            </a:ln>
          </p:spPr>
        </p:pic>
        <p:pic>
          <p:nvPicPr>
            <p:cNvPr id="41" name="Picture 10" descr="AP_OS Single.png"/>
            <p:cNvPicPr>
              <a:picLocks noChangeAspect="1"/>
            </p:cNvPicPr>
            <p:nvPr/>
          </p:nvPicPr>
          <p:blipFill>
            <a:blip r:embed="rId5" cstate="print"/>
            <a:srcRect/>
            <a:stretch>
              <a:fillRect/>
            </a:stretch>
          </p:blipFill>
          <p:spPr bwMode="auto">
            <a:xfrm>
              <a:off x="3098800" y="1017588"/>
              <a:ext cx="474663" cy="76676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Provisioning Benefits</a:t>
            </a:r>
            <a:endParaRPr lang="en-US" dirty="0"/>
          </a:p>
        </p:txBody>
      </p:sp>
      <p:sp>
        <p:nvSpPr>
          <p:cNvPr id="8" name="Content Placeholder 7"/>
          <p:cNvSpPr>
            <a:spLocks noGrp="1"/>
          </p:cNvSpPr>
          <p:nvPr>
            <p:ph idx="1"/>
          </p:nvPr>
        </p:nvSpPr>
        <p:spPr/>
        <p:txBody>
          <a:bodyPr/>
          <a:lstStyle/>
          <a:p>
            <a:r>
              <a:rPr lang="en-US" dirty="0" smtClean="0"/>
              <a:t>Reduces administrative overhead</a:t>
            </a:r>
          </a:p>
          <a:p>
            <a:r>
              <a:rPr lang="en-US" dirty="0" smtClean="0"/>
              <a:t>Improves capacity utilization</a:t>
            </a:r>
          </a:p>
          <a:p>
            <a:r>
              <a:rPr lang="en-US" dirty="0" smtClean="0"/>
              <a:t>Reduces cost</a:t>
            </a:r>
          </a:p>
          <a:p>
            <a:r>
              <a:rPr lang="en-US" dirty="0" smtClean="0"/>
              <a:t>Reduces downtime</a:t>
            </a:r>
          </a:p>
          <a:p>
            <a:endParaRPr lang="en-US" dirty="0"/>
          </a:p>
        </p:txBody>
      </p:sp>
      <p:sp>
        <p:nvSpPr>
          <p:cNvPr id="5" name="Footer Placeholder 4"/>
          <p:cNvSpPr>
            <a:spLocks noGrp="1"/>
          </p:cNvSpPr>
          <p:nvPr>
            <p:ph type="ftr" sz="quarter" idx="10"/>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1"/>
          </p:nvPr>
        </p:nvSpPr>
        <p:spPr/>
        <p:txBody>
          <a:bodyPr/>
          <a:lstStyle/>
          <a:p>
            <a:pPr>
              <a:defRPr/>
            </a:pPr>
            <a:fld id="{D82361C7-9CA3-4A6E-97F2-A1FC064231A9}"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Virtual Provisioning Best Practices</a:t>
            </a:r>
            <a:endParaRPr lang="en-US" dirty="0"/>
          </a:p>
        </p:txBody>
      </p:sp>
      <p:sp>
        <p:nvSpPr>
          <p:cNvPr id="8" name="Content Placeholder 7"/>
          <p:cNvSpPr>
            <a:spLocks noGrp="1"/>
          </p:cNvSpPr>
          <p:nvPr>
            <p:ph idx="1"/>
          </p:nvPr>
        </p:nvSpPr>
        <p:spPr/>
        <p:txBody>
          <a:bodyPr/>
          <a:lstStyle/>
          <a:p>
            <a:r>
              <a:rPr lang="en-US" dirty="0" smtClean="0"/>
              <a:t>Drives in Thin pool should have same RPM</a:t>
            </a:r>
          </a:p>
          <a:p>
            <a:r>
              <a:rPr lang="en-US" dirty="0" smtClean="0"/>
              <a:t>Drives in the Thin pool should be of same size</a:t>
            </a:r>
          </a:p>
          <a:p>
            <a:r>
              <a:rPr lang="en-US" dirty="0" smtClean="0"/>
              <a:t>Provision Thin LUNs for applications that can tolerate some variation in performance</a:t>
            </a:r>
          </a:p>
          <a:p>
            <a:pPr>
              <a:buNone/>
            </a:pPr>
            <a:endParaRPr lang="en-US" dirty="0"/>
          </a:p>
        </p:txBody>
      </p:sp>
      <p:sp>
        <p:nvSpPr>
          <p:cNvPr id="5" name="Footer Placeholder 4"/>
          <p:cNvSpPr>
            <a:spLocks noGrp="1"/>
          </p:cNvSpPr>
          <p:nvPr>
            <p:ph type="ftr" sz="quarter" idx="10"/>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1"/>
          </p:nvPr>
        </p:nvSpPr>
        <p:spPr/>
        <p:txBody>
          <a:bodyPr/>
          <a:lstStyle/>
          <a:p>
            <a:pPr>
              <a:defRPr/>
            </a:pPr>
            <a:fld id="{F6773B01-4140-4737-A600-00C5477C65A7}"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Tiering</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29</a:t>
            </a:fld>
            <a:endParaRPr lang="en-US"/>
          </a:p>
        </p:txBody>
      </p:sp>
      <p:grpSp>
        <p:nvGrpSpPr>
          <p:cNvPr id="10" name="Group 9"/>
          <p:cNvGrpSpPr/>
          <p:nvPr/>
        </p:nvGrpSpPr>
        <p:grpSpPr>
          <a:xfrm>
            <a:off x="381000" y="987552"/>
            <a:ext cx="8458200" cy="1650842"/>
            <a:chOff x="381000" y="1016158"/>
            <a:chExt cx="8458200" cy="1650842"/>
          </a:xfrm>
        </p:grpSpPr>
        <p:sp>
          <p:nvSpPr>
            <p:cNvPr id="7" name="Rectangle 6"/>
            <p:cNvSpPr/>
            <p:nvPr/>
          </p:nvSpPr>
          <p:spPr>
            <a:xfrm>
              <a:off x="381000" y="1255712"/>
              <a:ext cx="8458200" cy="1411288"/>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7330" tIns="229108" rIns="297330" bIns="113792" spcCol="1270"/>
            <a:lstStyle/>
            <a:p>
              <a:pPr>
                <a:defRPr/>
              </a:pPr>
              <a:r>
                <a:rPr lang="en-US" sz="2000" dirty="0" smtClean="0">
                  <a:solidFill>
                    <a:schemeClr val="tx1"/>
                  </a:solidFill>
                  <a:latin typeface="Calibri" pitchFamily="34" charset="0"/>
                </a:rPr>
                <a:t>Establishing a hierarchy of storage type, and identifying the candidate data to relocate them to the appropriate storage type to meet service level requirements at a minimal cost. </a:t>
              </a:r>
              <a:endParaRPr lang="en-US" sz="2000" dirty="0" smtClean="0">
                <a:solidFill>
                  <a:srgbClr val="FF0000"/>
                </a:solidFill>
                <a:latin typeface="Calibri" pitchFamily="34" charset="0"/>
              </a:endParaRPr>
            </a:p>
          </p:txBody>
        </p:sp>
        <p:sp>
          <p:nvSpPr>
            <p:cNvPr id="8" name="Rounded Rectangle 4"/>
            <p:cNvSpPr/>
            <p:nvPr/>
          </p:nvSpPr>
          <p:spPr>
            <a:xfrm>
              <a:off x="650450" y="1016158"/>
              <a:ext cx="2473750" cy="307848"/>
            </a:xfrm>
            <a:prstGeom prst="rect">
              <a:avLst/>
            </a:prstGeom>
          </p:spPr>
          <p:style>
            <a:lnRef idx="0">
              <a:schemeClr val="accent2"/>
            </a:lnRef>
            <a:fillRef idx="3">
              <a:schemeClr val="accent2"/>
            </a:fillRef>
            <a:effectRef idx="3">
              <a:schemeClr val="accent2"/>
            </a:effectRef>
            <a:fontRef idx="minor">
              <a:schemeClr val="lt1"/>
            </a:fontRef>
          </p:style>
          <p:txBody>
            <a:bodyPr lIns="101362" tIns="0" rIns="101362" bIns="0" spcCol="1270" anchor="ctr"/>
            <a:lstStyle/>
            <a:p>
              <a:pPr algn="ctr" defTabSz="800100">
                <a:lnSpc>
                  <a:spcPct val="90000"/>
                </a:lnSpc>
                <a:spcAft>
                  <a:spcPct val="35000"/>
                </a:spcAft>
                <a:defRPr/>
              </a:pPr>
              <a:r>
                <a:rPr lang="en-US" sz="1600" b="1" dirty="0" smtClean="0">
                  <a:solidFill>
                    <a:schemeClr val="bg1"/>
                  </a:solidFill>
                  <a:latin typeface="Calibri" pitchFamily="34" charset="0"/>
                </a:rPr>
                <a:t>Storage </a:t>
              </a:r>
              <a:r>
                <a:rPr lang="en-US" sz="1600" b="1" dirty="0" err="1" smtClean="0">
                  <a:solidFill>
                    <a:schemeClr val="bg1"/>
                  </a:solidFill>
                  <a:latin typeface="Calibri" pitchFamily="34" charset="0"/>
                </a:rPr>
                <a:t>Tiering</a:t>
              </a:r>
              <a:endParaRPr lang="en-US" sz="1600" b="1" dirty="0">
                <a:solidFill>
                  <a:schemeClr val="bg1"/>
                </a:solidFill>
                <a:latin typeface="Calibri" pitchFamily="34" charset="0"/>
              </a:endParaRPr>
            </a:p>
          </p:txBody>
        </p:sp>
      </p:grpSp>
      <p:sp>
        <p:nvSpPr>
          <p:cNvPr id="9" name="Rectangle 3"/>
          <p:cNvSpPr>
            <a:spLocks noGrp="1" noChangeArrowheads="1"/>
          </p:cNvSpPr>
          <p:nvPr>
            <p:ph sz="half" idx="1"/>
          </p:nvPr>
        </p:nvSpPr>
        <p:spPr>
          <a:xfrm>
            <a:off x="304800" y="2895600"/>
            <a:ext cx="8534400" cy="2819400"/>
          </a:xfrm>
        </p:spPr>
        <p:txBody>
          <a:bodyPr/>
          <a:lstStyle/>
          <a:p>
            <a:r>
              <a:rPr lang="en-US" sz="2400" dirty="0" smtClean="0"/>
              <a:t>Each tier is optimized for a specific characteristic, such as performance, availability, or cost</a:t>
            </a:r>
          </a:p>
          <a:p>
            <a:r>
              <a:rPr lang="en-US" sz="2400" dirty="0" smtClean="0"/>
              <a:t>Efficient storage tiering requires implementation of policies </a:t>
            </a:r>
          </a:p>
          <a:p>
            <a:pPr lvl="1"/>
            <a:r>
              <a:rPr lang="en-US" sz="2000" dirty="0" smtClean="0"/>
              <a:t>Policies may be based on parameters such as file type, frequency of access etc.</a:t>
            </a:r>
          </a:p>
          <a:p>
            <a:r>
              <a:rPr lang="en-US" dirty="0" smtClean="0"/>
              <a:t>Storage Tiering Implementation </a:t>
            </a:r>
          </a:p>
          <a:p>
            <a:pPr lvl="1"/>
            <a:r>
              <a:rPr lang="en-US" sz="2000" dirty="0" smtClean="0"/>
              <a:t>Manual storage tiering</a:t>
            </a:r>
          </a:p>
          <a:p>
            <a:pPr lvl="1"/>
            <a:r>
              <a:rPr lang="en-US" sz="2000" dirty="0" smtClean="0"/>
              <a:t>Automated storage tiering</a:t>
            </a:r>
          </a:p>
          <a:p>
            <a:pPr lvl="2">
              <a:buNone/>
            </a:pPr>
            <a:endParaRPr lang="en-US" sz="1700" dirty="0" smtClean="0"/>
          </a:p>
          <a:p>
            <a:pPr lvl="1"/>
            <a:endParaRPr lang="en-US" sz="1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143000"/>
            <a:ext cx="6477000" cy="1219200"/>
          </a:xfrm>
        </p:spPr>
        <p:txBody>
          <a:bodyPr/>
          <a:lstStyle/>
          <a:p>
            <a:pPr>
              <a:defRPr/>
            </a:pPr>
            <a:r>
              <a:rPr lang="en-US" dirty="0" smtClean="0"/>
              <a:t>Module 4: Virtualized Data Center – Storage </a:t>
            </a:r>
            <a:endParaRPr lang="en-US" dirty="0"/>
          </a:p>
        </p:txBody>
      </p:sp>
      <p:sp>
        <p:nvSpPr>
          <p:cNvPr id="7" name="Subtitle 6"/>
          <p:cNvSpPr>
            <a:spLocks noGrp="1"/>
          </p:cNvSpPr>
          <p:nvPr>
            <p:ph type="subTitle" idx="1"/>
          </p:nvPr>
        </p:nvSpPr>
        <p:spPr/>
        <p:txBody>
          <a:bodyPr>
            <a:normAutofit/>
          </a:bodyPr>
          <a:lstStyle/>
          <a:p>
            <a:r>
              <a:rPr lang="en-US" dirty="0" smtClean="0"/>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Key benefits of storage virtualization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Implementation of storage virtualization at compute, network, and storage layers</a:t>
            </a:r>
          </a:p>
        </p:txBody>
      </p:sp>
      <p:sp>
        <p:nvSpPr>
          <p:cNvPr id="23556" name="Content Placeholder 7"/>
          <p:cNvSpPr>
            <a:spLocks noGrp="1"/>
          </p:cNvSpPr>
          <p:nvPr>
            <p:ph sz="quarter" idx="13"/>
          </p:nvPr>
        </p:nvSpPr>
        <p:spPr/>
        <p:txBody>
          <a:bodyPr/>
          <a:lstStyle/>
          <a:p>
            <a:r>
              <a:rPr lang="en-US" dirty="0" smtClean="0"/>
              <a:t>Lesson 1: Storage Virtualization Overview</a:t>
            </a:r>
          </a:p>
        </p:txBody>
      </p:sp>
      <p:sp>
        <p:nvSpPr>
          <p:cNvPr id="9" name="Footer Placeholder 8"/>
          <p:cNvSpPr>
            <a:spLocks noGrp="1"/>
          </p:cNvSpPr>
          <p:nvPr>
            <p:ph type="ftr" sz="quarter" idx="14"/>
          </p:nvPr>
        </p:nvSpPr>
        <p:spPr/>
        <p:txBody>
          <a:bodyPr/>
          <a:lstStyle/>
          <a:p>
            <a:pPr>
              <a:defRPr/>
            </a:pPr>
            <a:r>
              <a:rPr lang="en-US" dirty="0" smtClean="0"/>
              <a:t>Virtualized Data Center - Storage </a:t>
            </a:r>
            <a:endParaRPr lang="en-US" dirty="0"/>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Storage Tiering</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30</a:t>
            </a:fld>
            <a:endParaRPr lang="en-US"/>
          </a:p>
        </p:txBody>
      </p:sp>
      <p:sp>
        <p:nvSpPr>
          <p:cNvPr id="9" name="Rectangle 3"/>
          <p:cNvSpPr>
            <a:spLocks noGrp="1" noChangeArrowheads="1"/>
          </p:cNvSpPr>
          <p:nvPr>
            <p:ph sz="half" idx="1"/>
          </p:nvPr>
        </p:nvSpPr>
        <p:spPr>
          <a:xfrm>
            <a:off x="304800" y="914400"/>
            <a:ext cx="8382000" cy="4953000"/>
          </a:xfrm>
        </p:spPr>
        <p:txBody>
          <a:bodyPr/>
          <a:lstStyle/>
          <a:p>
            <a:r>
              <a:rPr lang="en-US" dirty="0" smtClean="0"/>
              <a:t>Automates the storage tiering process</a:t>
            </a:r>
          </a:p>
          <a:p>
            <a:r>
              <a:rPr lang="en-US" dirty="0" smtClean="0"/>
              <a:t>Enables non-disruptive data movement between tiers</a:t>
            </a:r>
          </a:p>
          <a:p>
            <a:r>
              <a:rPr lang="en-US" dirty="0" smtClean="0"/>
              <a:t>Improves application performance at the same cost or provides the same performance at a lower cost</a:t>
            </a:r>
          </a:p>
          <a:p>
            <a:r>
              <a:rPr lang="en-US" dirty="0" smtClean="0"/>
              <a:t>Configures data movement</a:t>
            </a:r>
          </a:p>
          <a:p>
            <a:pPr lvl="1"/>
            <a:r>
              <a:rPr lang="en-US" sz="2000" dirty="0" smtClean="0"/>
              <a:t>Within a storage array (Intra-array)</a:t>
            </a:r>
          </a:p>
          <a:p>
            <a:pPr lvl="1"/>
            <a:r>
              <a:rPr lang="en-US" sz="2000" dirty="0" smtClean="0"/>
              <a:t>Between storage arrays (Inter-array)</a:t>
            </a:r>
          </a:p>
          <a:p>
            <a:pPr lvl="1"/>
            <a:endParaRPr lang="en-US" sz="1900" dirty="0" smtClean="0"/>
          </a:p>
          <a:p>
            <a:pPr lvl="2">
              <a:buNone/>
            </a:pPr>
            <a:endParaRPr lang="en-US" sz="1700" dirty="0" smtClean="0"/>
          </a:p>
          <a:p>
            <a:pPr lvl="1"/>
            <a:endParaRPr lang="en-US" sz="19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Storage Tiering – Intra Array</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31</a:t>
            </a:fld>
            <a:endParaRPr lang="en-US"/>
          </a:p>
        </p:txBody>
      </p:sp>
      <p:sp>
        <p:nvSpPr>
          <p:cNvPr id="9" name="Rectangle 3"/>
          <p:cNvSpPr>
            <a:spLocks noGrp="1" noChangeArrowheads="1"/>
          </p:cNvSpPr>
          <p:nvPr>
            <p:ph sz="half" idx="1"/>
          </p:nvPr>
        </p:nvSpPr>
        <p:spPr>
          <a:xfrm>
            <a:off x="304800" y="914400"/>
            <a:ext cx="6248400" cy="4724400"/>
          </a:xfrm>
        </p:spPr>
        <p:txBody>
          <a:bodyPr/>
          <a:lstStyle/>
          <a:p>
            <a:r>
              <a:rPr lang="en-US" dirty="0" smtClean="0"/>
              <a:t>Automates the storage tiering process within array</a:t>
            </a:r>
          </a:p>
          <a:p>
            <a:r>
              <a:rPr lang="en-US" dirty="0" smtClean="0"/>
              <a:t>Enables efficient use of Solid-state drives (SSDs) and SATA drive technologies</a:t>
            </a:r>
          </a:p>
          <a:p>
            <a:pPr lvl="1"/>
            <a:r>
              <a:rPr lang="en-US" altLang="ja-JP" sz="2000" dirty="0" smtClean="0"/>
              <a:t>Moving active data to high performance SSD tier and inactive data to higher capacity lower performance SATA drives tier</a:t>
            </a:r>
          </a:p>
          <a:p>
            <a:r>
              <a:rPr lang="en-US" dirty="0" smtClean="0"/>
              <a:t>Performs data movements between tiers at sub-LUN level</a:t>
            </a:r>
          </a:p>
          <a:p>
            <a:r>
              <a:rPr lang="en-US" dirty="0" smtClean="0"/>
              <a:t>Employs cache tiering to improve application performance further </a:t>
            </a:r>
          </a:p>
          <a:p>
            <a:pPr lvl="1"/>
            <a:endParaRPr lang="en-US" sz="1900" dirty="0" smtClean="0"/>
          </a:p>
          <a:p>
            <a:pPr lvl="2">
              <a:buNone/>
            </a:pPr>
            <a:endParaRPr lang="en-US" sz="1700" dirty="0" smtClean="0"/>
          </a:p>
          <a:p>
            <a:pPr lvl="1"/>
            <a:endParaRPr lang="en-US" sz="1900" dirty="0"/>
          </a:p>
        </p:txBody>
      </p:sp>
      <p:pic>
        <p:nvPicPr>
          <p:cNvPr id="11" name="Picture 12" descr="Storage Array_Tall.png"/>
          <p:cNvPicPr>
            <a:picLocks noChangeAspect="1"/>
          </p:cNvPicPr>
          <p:nvPr/>
        </p:nvPicPr>
        <p:blipFill>
          <a:blip r:embed="rId3" cstate="print"/>
          <a:srcRect/>
          <a:stretch>
            <a:fillRect/>
          </a:stretch>
        </p:blipFill>
        <p:spPr bwMode="auto">
          <a:xfrm>
            <a:off x="7143750" y="990600"/>
            <a:ext cx="1724025" cy="3671888"/>
          </a:xfrm>
          <a:prstGeom prst="rect">
            <a:avLst/>
          </a:prstGeom>
          <a:noFill/>
          <a:ln w="9525">
            <a:noFill/>
            <a:miter lim="800000"/>
            <a:headEnd/>
            <a:tailEnd/>
          </a:ln>
        </p:spPr>
      </p:pic>
      <p:pic>
        <p:nvPicPr>
          <p:cNvPr id="12" name="Picture 6" descr="Orange Volume.png"/>
          <p:cNvPicPr>
            <a:picLocks noChangeAspect="1"/>
          </p:cNvPicPr>
          <p:nvPr/>
        </p:nvPicPr>
        <p:blipFill>
          <a:blip r:embed="rId4" cstate="print"/>
          <a:srcRect/>
          <a:stretch>
            <a:fillRect/>
          </a:stretch>
        </p:blipFill>
        <p:spPr bwMode="auto">
          <a:xfrm>
            <a:off x="7734300" y="1295400"/>
            <a:ext cx="1127125" cy="1036638"/>
          </a:xfrm>
          <a:prstGeom prst="rect">
            <a:avLst/>
          </a:prstGeom>
          <a:noFill/>
          <a:ln w="9525">
            <a:noFill/>
            <a:miter lim="800000"/>
            <a:headEnd/>
            <a:tailEnd/>
          </a:ln>
        </p:spPr>
      </p:pic>
      <p:sp>
        <p:nvSpPr>
          <p:cNvPr id="13" name="Text Box 28"/>
          <p:cNvSpPr txBox="1">
            <a:spLocks noChangeArrowheads="1"/>
          </p:cNvSpPr>
          <p:nvPr/>
        </p:nvSpPr>
        <p:spPr bwMode="auto">
          <a:xfrm>
            <a:off x="8100046" y="1774825"/>
            <a:ext cx="363882" cy="276999"/>
          </a:xfrm>
          <a:prstGeom prst="rect">
            <a:avLst/>
          </a:prstGeom>
          <a:noFill/>
          <a:ln w="12700" algn="ctr">
            <a:noFill/>
            <a:miter lim="800000"/>
            <a:headEnd/>
            <a:tailEnd/>
          </a:ln>
        </p:spPr>
        <p:txBody>
          <a:bodyPr wrap="none" lIns="0" tIns="0" rIns="0" bIns="0">
            <a:spAutoFit/>
          </a:bodyPr>
          <a:lstStyle/>
          <a:p>
            <a:pPr algn="ctr"/>
            <a:r>
              <a:rPr lang="en-US" b="1" dirty="0" smtClean="0">
                <a:latin typeface="Calibri" pitchFamily="34" charset="0"/>
              </a:rPr>
              <a:t>SSD</a:t>
            </a:r>
            <a:endParaRPr lang="en-US" b="1" dirty="0">
              <a:latin typeface="Calibri" pitchFamily="34" charset="0"/>
            </a:endParaRPr>
          </a:p>
        </p:txBody>
      </p:sp>
      <p:pic>
        <p:nvPicPr>
          <p:cNvPr id="14" name="Picture 24" descr="Red Storage 75.png"/>
          <p:cNvPicPr>
            <a:picLocks noChangeAspect="1"/>
          </p:cNvPicPr>
          <p:nvPr/>
        </p:nvPicPr>
        <p:blipFill>
          <a:blip r:embed="rId5" cstate="print"/>
          <a:srcRect/>
          <a:stretch>
            <a:fillRect/>
          </a:stretch>
        </p:blipFill>
        <p:spPr bwMode="auto">
          <a:xfrm>
            <a:off x="7696200" y="2476500"/>
            <a:ext cx="1168400" cy="925513"/>
          </a:xfrm>
          <a:prstGeom prst="rect">
            <a:avLst/>
          </a:prstGeom>
          <a:noFill/>
          <a:ln w="9525">
            <a:noFill/>
            <a:miter lim="800000"/>
            <a:headEnd/>
            <a:tailEnd/>
          </a:ln>
        </p:spPr>
      </p:pic>
      <p:sp>
        <p:nvSpPr>
          <p:cNvPr id="15" name="Text Box 34"/>
          <p:cNvSpPr txBox="1">
            <a:spLocks noChangeArrowheads="1"/>
          </p:cNvSpPr>
          <p:nvPr/>
        </p:nvSpPr>
        <p:spPr bwMode="auto">
          <a:xfrm>
            <a:off x="7740650" y="2836863"/>
            <a:ext cx="1066800" cy="424475"/>
          </a:xfrm>
          <a:prstGeom prst="rect">
            <a:avLst/>
          </a:prstGeom>
          <a:noFill/>
          <a:ln w="12700" algn="ctr">
            <a:noFill/>
            <a:miter lim="800000"/>
            <a:headEnd/>
            <a:tailEnd/>
          </a:ln>
        </p:spPr>
        <p:txBody>
          <a:bodyPr lIns="0" tIns="0" rIns="0" bIns="0">
            <a:spAutoFit/>
          </a:bodyPr>
          <a:lstStyle/>
          <a:p>
            <a:pPr algn="ctr">
              <a:lnSpc>
                <a:spcPct val="75000"/>
              </a:lnSpc>
            </a:pPr>
            <a:r>
              <a:rPr lang="en-US" b="1" dirty="0">
                <a:latin typeface="Calibri" pitchFamily="34" charset="0"/>
              </a:rPr>
              <a:t>Fibre Channel</a:t>
            </a:r>
          </a:p>
        </p:txBody>
      </p:sp>
      <p:sp>
        <p:nvSpPr>
          <p:cNvPr id="16" name="Line 22"/>
          <p:cNvSpPr>
            <a:spLocks noChangeShapeType="1"/>
          </p:cNvSpPr>
          <p:nvPr/>
        </p:nvSpPr>
        <p:spPr bwMode="auto">
          <a:xfrm>
            <a:off x="8305800" y="2247900"/>
            <a:ext cx="0" cy="304800"/>
          </a:xfrm>
          <a:prstGeom prst="line">
            <a:avLst/>
          </a:prstGeom>
          <a:noFill/>
          <a:ln w="38100">
            <a:solidFill>
              <a:srgbClr val="00FF00"/>
            </a:solidFill>
            <a:round/>
            <a:headEnd type="triangle" w="lg" len="med"/>
            <a:tailEnd type="triangle" w="lg" len="med"/>
          </a:ln>
        </p:spPr>
        <p:txBody>
          <a:bodyPr lIns="0" tIns="0" rIns="0" bIns="0"/>
          <a:lstStyle/>
          <a:p>
            <a:endParaRPr lang="en-US" dirty="0">
              <a:latin typeface="Calibri" pitchFamily="34" charset="0"/>
            </a:endParaRPr>
          </a:p>
        </p:txBody>
      </p:sp>
      <p:pic>
        <p:nvPicPr>
          <p:cNvPr id="17" name="Picture 4" descr="Blue Volume.png"/>
          <p:cNvPicPr>
            <a:picLocks noChangeAspect="1"/>
          </p:cNvPicPr>
          <p:nvPr/>
        </p:nvPicPr>
        <p:blipFill>
          <a:blip r:embed="rId6" cstate="print"/>
          <a:srcRect/>
          <a:stretch>
            <a:fillRect/>
          </a:stretch>
        </p:blipFill>
        <p:spPr bwMode="auto">
          <a:xfrm>
            <a:off x="7696200" y="3632200"/>
            <a:ext cx="1168400" cy="889000"/>
          </a:xfrm>
          <a:prstGeom prst="rect">
            <a:avLst/>
          </a:prstGeom>
          <a:noFill/>
          <a:ln w="9525">
            <a:noFill/>
            <a:miter lim="800000"/>
            <a:headEnd/>
            <a:tailEnd/>
          </a:ln>
        </p:spPr>
      </p:pic>
      <p:sp>
        <p:nvSpPr>
          <p:cNvPr id="18" name="Text Box 14"/>
          <p:cNvSpPr txBox="1">
            <a:spLocks noChangeArrowheads="1"/>
          </p:cNvSpPr>
          <p:nvPr/>
        </p:nvSpPr>
        <p:spPr bwMode="auto">
          <a:xfrm>
            <a:off x="6705600" y="3762931"/>
            <a:ext cx="1066800" cy="738664"/>
          </a:xfrm>
          <a:prstGeom prst="rect">
            <a:avLst/>
          </a:prstGeom>
          <a:solidFill>
            <a:schemeClr val="accent2"/>
          </a:solidFill>
          <a:ln w="28575" algn="ctr">
            <a:noFill/>
            <a:miter lim="800000"/>
            <a:headEnd/>
            <a:tailEnd/>
          </a:ln>
        </p:spPr>
        <p:txBody>
          <a:bodyPr tIns="91440" bIns="91440" anchor="ctr">
            <a:spAutoFit/>
          </a:bodyPr>
          <a:lstStyle/>
          <a:p>
            <a:pPr defTabSz="941388"/>
            <a:r>
              <a:rPr lang="en-US" sz="1200" dirty="0">
                <a:solidFill>
                  <a:schemeClr val="bg1"/>
                </a:solidFill>
                <a:latin typeface="Calibri" pitchFamily="34" charset="0"/>
              </a:rPr>
              <a:t>Lower storage costs and less energy</a:t>
            </a:r>
          </a:p>
        </p:txBody>
      </p:sp>
      <p:sp>
        <p:nvSpPr>
          <p:cNvPr id="19" name="Text Box 14"/>
          <p:cNvSpPr txBox="1">
            <a:spLocks noChangeArrowheads="1"/>
          </p:cNvSpPr>
          <p:nvPr/>
        </p:nvSpPr>
        <p:spPr bwMode="auto">
          <a:xfrm>
            <a:off x="6705600" y="1476931"/>
            <a:ext cx="1066800" cy="738664"/>
          </a:xfrm>
          <a:prstGeom prst="rect">
            <a:avLst/>
          </a:prstGeom>
          <a:solidFill>
            <a:schemeClr val="accent2"/>
          </a:solidFill>
          <a:ln w="28575" algn="ctr">
            <a:noFill/>
            <a:miter lim="800000"/>
            <a:headEnd/>
            <a:tailEnd/>
          </a:ln>
        </p:spPr>
        <p:txBody>
          <a:bodyPr tIns="91440" bIns="91440" anchor="ctr">
            <a:spAutoFit/>
          </a:bodyPr>
          <a:lstStyle/>
          <a:p>
            <a:pPr defTabSz="941388"/>
            <a:r>
              <a:rPr lang="en-US" sz="1200" dirty="0" smtClean="0">
                <a:solidFill>
                  <a:schemeClr val="bg1"/>
                </a:solidFill>
                <a:latin typeface="Calibri" pitchFamily="34" charset="0"/>
              </a:rPr>
              <a:t>Faster, Application </a:t>
            </a:r>
            <a:r>
              <a:rPr lang="en-US" sz="1200" dirty="0">
                <a:solidFill>
                  <a:schemeClr val="bg1"/>
                </a:solidFill>
                <a:latin typeface="Calibri" pitchFamily="34" charset="0"/>
              </a:rPr>
              <a:t>performance</a:t>
            </a:r>
          </a:p>
        </p:txBody>
      </p:sp>
      <p:sp>
        <p:nvSpPr>
          <p:cNvPr id="20" name="Text Box 28"/>
          <p:cNvSpPr txBox="1">
            <a:spLocks noChangeArrowheads="1"/>
          </p:cNvSpPr>
          <p:nvPr/>
        </p:nvSpPr>
        <p:spPr bwMode="auto">
          <a:xfrm>
            <a:off x="8091091" y="4051300"/>
            <a:ext cx="462755" cy="276999"/>
          </a:xfrm>
          <a:prstGeom prst="rect">
            <a:avLst/>
          </a:prstGeom>
          <a:noFill/>
          <a:ln w="12700" algn="ctr">
            <a:noFill/>
            <a:miter lim="800000"/>
            <a:headEnd/>
            <a:tailEnd/>
          </a:ln>
        </p:spPr>
        <p:txBody>
          <a:bodyPr wrap="none" lIns="0" tIns="0" rIns="0" bIns="0">
            <a:spAutoFit/>
          </a:bodyPr>
          <a:lstStyle/>
          <a:p>
            <a:pPr algn="ctr"/>
            <a:r>
              <a:rPr lang="en-US" b="1" dirty="0">
                <a:latin typeface="Calibri" pitchFamily="34" charset="0"/>
              </a:rPr>
              <a:t>SATA</a:t>
            </a:r>
          </a:p>
        </p:txBody>
      </p:sp>
      <p:sp>
        <p:nvSpPr>
          <p:cNvPr id="21" name="Line 22"/>
          <p:cNvSpPr>
            <a:spLocks noChangeShapeType="1"/>
          </p:cNvSpPr>
          <p:nvPr/>
        </p:nvSpPr>
        <p:spPr bwMode="auto">
          <a:xfrm>
            <a:off x="8305800" y="3365500"/>
            <a:ext cx="0" cy="304800"/>
          </a:xfrm>
          <a:prstGeom prst="line">
            <a:avLst/>
          </a:prstGeom>
          <a:noFill/>
          <a:ln w="38100">
            <a:solidFill>
              <a:srgbClr val="00FF00"/>
            </a:solidFill>
            <a:round/>
            <a:headEnd type="triangle" w="lg" len="med"/>
            <a:tailEnd type="triangle" w="lg" len="med"/>
          </a:ln>
        </p:spPr>
        <p:txBody>
          <a:bodyPr lIns="0" tIns="0" rIns="0" bIns="0"/>
          <a:lstStyle/>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Sub-LUN Tiering</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32</a:t>
            </a:fld>
            <a:endParaRPr lang="en-US" dirty="0"/>
          </a:p>
        </p:txBody>
      </p:sp>
      <p:sp>
        <p:nvSpPr>
          <p:cNvPr id="7" name="Rectangle 3"/>
          <p:cNvSpPr>
            <a:spLocks noGrp="1" noChangeArrowheads="1"/>
          </p:cNvSpPr>
          <p:nvPr>
            <p:ph idx="4294967295"/>
          </p:nvPr>
        </p:nvSpPr>
        <p:spPr>
          <a:xfrm>
            <a:off x="304800" y="914400"/>
            <a:ext cx="7924800" cy="2514600"/>
          </a:xfrm>
        </p:spPr>
        <p:txBody>
          <a:bodyPr/>
          <a:lstStyle/>
          <a:p>
            <a:r>
              <a:rPr lang="en-US" dirty="0" smtClean="0"/>
              <a:t>By using sub-LUN tiering, a LUN is broken down into smaller segments and tiered at that level</a:t>
            </a:r>
          </a:p>
          <a:p>
            <a:endParaRPr lang="en-US" dirty="0" smtClean="0"/>
          </a:p>
          <a:p>
            <a:pPr>
              <a:buFont typeface="Arial" charset="0"/>
              <a:buNone/>
            </a:pPr>
            <a:endParaRPr lang="en-US" dirty="0" smtClean="0"/>
          </a:p>
        </p:txBody>
      </p:sp>
      <p:pic>
        <p:nvPicPr>
          <p:cNvPr id="8" name="Picture 121" descr="disc yellow 130"/>
          <p:cNvPicPr>
            <a:picLocks noChangeAspect="1" noChangeArrowheads="1"/>
          </p:cNvPicPr>
          <p:nvPr/>
        </p:nvPicPr>
        <p:blipFill>
          <a:blip r:embed="rId3" cstate="print">
            <a:lum bright="12000"/>
            <a:grayscl/>
          </a:blip>
          <a:srcRect/>
          <a:stretch>
            <a:fillRect/>
          </a:stretch>
        </p:blipFill>
        <p:spPr bwMode="gray">
          <a:xfrm>
            <a:off x="2133600" y="2147888"/>
            <a:ext cx="5299075" cy="3948112"/>
          </a:xfrm>
          <a:prstGeom prst="rect">
            <a:avLst/>
          </a:prstGeom>
          <a:noFill/>
          <a:ln w="9525">
            <a:noFill/>
            <a:miter lim="800000"/>
            <a:headEnd/>
            <a:tailEnd/>
          </a:ln>
        </p:spPr>
      </p:pic>
      <p:pic>
        <p:nvPicPr>
          <p:cNvPr id="9" name="Picture 4" descr="disc blue"/>
          <p:cNvPicPr>
            <a:picLocks noChangeArrowheads="1"/>
          </p:cNvPicPr>
          <p:nvPr/>
        </p:nvPicPr>
        <p:blipFill>
          <a:blip r:embed="rId4" cstate="print"/>
          <a:srcRect/>
          <a:stretch>
            <a:fillRect/>
          </a:stretch>
        </p:blipFill>
        <p:spPr bwMode="gray">
          <a:xfrm>
            <a:off x="3155950" y="3449638"/>
            <a:ext cx="457200" cy="411162"/>
          </a:xfrm>
          <a:prstGeom prst="rect">
            <a:avLst/>
          </a:prstGeom>
          <a:noFill/>
          <a:ln w="9525">
            <a:noFill/>
            <a:miter lim="800000"/>
            <a:headEnd/>
            <a:tailEnd/>
          </a:ln>
        </p:spPr>
      </p:pic>
      <p:pic>
        <p:nvPicPr>
          <p:cNvPr id="10" name="Picture 4" descr="disc blue"/>
          <p:cNvPicPr>
            <a:picLocks noChangeArrowheads="1"/>
          </p:cNvPicPr>
          <p:nvPr/>
        </p:nvPicPr>
        <p:blipFill>
          <a:blip r:embed="rId4" cstate="print"/>
          <a:srcRect/>
          <a:stretch>
            <a:fillRect/>
          </a:stretch>
        </p:blipFill>
        <p:spPr bwMode="gray">
          <a:xfrm>
            <a:off x="3155950" y="3879850"/>
            <a:ext cx="457200" cy="411163"/>
          </a:xfrm>
          <a:prstGeom prst="rect">
            <a:avLst/>
          </a:prstGeom>
          <a:noFill/>
          <a:ln w="9525">
            <a:noFill/>
            <a:miter lim="800000"/>
            <a:headEnd/>
            <a:tailEnd/>
          </a:ln>
        </p:spPr>
      </p:pic>
      <p:pic>
        <p:nvPicPr>
          <p:cNvPr id="11" name="Picture 4" descr="disc blue"/>
          <p:cNvPicPr>
            <a:picLocks noChangeArrowheads="1"/>
          </p:cNvPicPr>
          <p:nvPr/>
        </p:nvPicPr>
        <p:blipFill>
          <a:blip r:embed="rId4" cstate="print"/>
          <a:srcRect/>
          <a:stretch>
            <a:fillRect/>
          </a:stretch>
        </p:blipFill>
        <p:spPr bwMode="gray">
          <a:xfrm>
            <a:off x="3155950" y="4310063"/>
            <a:ext cx="457200" cy="411162"/>
          </a:xfrm>
          <a:prstGeom prst="rect">
            <a:avLst/>
          </a:prstGeom>
          <a:noFill/>
          <a:ln w="9525">
            <a:noFill/>
            <a:miter lim="800000"/>
            <a:headEnd/>
            <a:tailEnd/>
          </a:ln>
        </p:spPr>
      </p:pic>
      <p:pic>
        <p:nvPicPr>
          <p:cNvPr id="12" name="Picture 4" descr="disc blue"/>
          <p:cNvPicPr>
            <a:picLocks noChangeArrowheads="1"/>
          </p:cNvPicPr>
          <p:nvPr/>
        </p:nvPicPr>
        <p:blipFill>
          <a:blip r:embed="rId4" cstate="print"/>
          <a:srcRect/>
          <a:stretch>
            <a:fillRect/>
          </a:stretch>
        </p:blipFill>
        <p:spPr bwMode="gray">
          <a:xfrm>
            <a:off x="3155950" y="4740275"/>
            <a:ext cx="457200" cy="411163"/>
          </a:xfrm>
          <a:prstGeom prst="rect">
            <a:avLst/>
          </a:prstGeom>
          <a:noFill/>
          <a:ln w="9525">
            <a:noFill/>
            <a:miter lim="800000"/>
            <a:headEnd/>
            <a:tailEnd/>
          </a:ln>
        </p:spPr>
      </p:pic>
      <p:pic>
        <p:nvPicPr>
          <p:cNvPr id="13" name="Picture 4" descr="disc blue"/>
          <p:cNvPicPr>
            <a:picLocks noChangeArrowheads="1"/>
          </p:cNvPicPr>
          <p:nvPr/>
        </p:nvPicPr>
        <p:blipFill>
          <a:blip r:embed="rId4" cstate="print"/>
          <a:srcRect/>
          <a:stretch>
            <a:fillRect/>
          </a:stretch>
        </p:blipFill>
        <p:spPr bwMode="gray">
          <a:xfrm>
            <a:off x="3155950" y="5172075"/>
            <a:ext cx="457200" cy="411163"/>
          </a:xfrm>
          <a:prstGeom prst="rect">
            <a:avLst/>
          </a:prstGeom>
          <a:noFill/>
          <a:ln w="9525">
            <a:noFill/>
            <a:miter lim="800000"/>
            <a:headEnd/>
            <a:tailEnd/>
          </a:ln>
        </p:spPr>
      </p:pic>
      <p:pic>
        <p:nvPicPr>
          <p:cNvPr id="14" name="Picture 4" descr="disc blue"/>
          <p:cNvPicPr>
            <a:picLocks noChangeArrowheads="1"/>
          </p:cNvPicPr>
          <p:nvPr/>
        </p:nvPicPr>
        <p:blipFill>
          <a:blip r:embed="rId4" cstate="print"/>
          <a:srcRect/>
          <a:stretch>
            <a:fillRect/>
          </a:stretch>
        </p:blipFill>
        <p:spPr bwMode="gray">
          <a:xfrm>
            <a:off x="3646488" y="3449638"/>
            <a:ext cx="457200" cy="411162"/>
          </a:xfrm>
          <a:prstGeom prst="rect">
            <a:avLst/>
          </a:prstGeom>
          <a:noFill/>
          <a:ln w="9525">
            <a:noFill/>
            <a:miter lim="800000"/>
            <a:headEnd/>
            <a:tailEnd/>
          </a:ln>
        </p:spPr>
      </p:pic>
      <p:pic>
        <p:nvPicPr>
          <p:cNvPr id="15" name="Picture 4" descr="disc blue"/>
          <p:cNvPicPr>
            <a:picLocks noChangeArrowheads="1"/>
          </p:cNvPicPr>
          <p:nvPr/>
        </p:nvPicPr>
        <p:blipFill>
          <a:blip r:embed="rId4" cstate="print"/>
          <a:srcRect/>
          <a:stretch>
            <a:fillRect/>
          </a:stretch>
        </p:blipFill>
        <p:spPr bwMode="gray">
          <a:xfrm>
            <a:off x="3646488" y="3879850"/>
            <a:ext cx="457200" cy="411163"/>
          </a:xfrm>
          <a:prstGeom prst="rect">
            <a:avLst/>
          </a:prstGeom>
          <a:noFill/>
          <a:ln w="9525">
            <a:noFill/>
            <a:miter lim="800000"/>
            <a:headEnd/>
            <a:tailEnd/>
          </a:ln>
        </p:spPr>
      </p:pic>
      <p:pic>
        <p:nvPicPr>
          <p:cNvPr id="16" name="Picture 4" descr="disc blue"/>
          <p:cNvPicPr>
            <a:picLocks noChangeArrowheads="1"/>
          </p:cNvPicPr>
          <p:nvPr/>
        </p:nvPicPr>
        <p:blipFill>
          <a:blip r:embed="rId4" cstate="print"/>
          <a:srcRect/>
          <a:stretch>
            <a:fillRect/>
          </a:stretch>
        </p:blipFill>
        <p:spPr bwMode="gray">
          <a:xfrm>
            <a:off x="3646488" y="4310063"/>
            <a:ext cx="457200" cy="411162"/>
          </a:xfrm>
          <a:prstGeom prst="rect">
            <a:avLst/>
          </a:prstGeom>
          <a:noFill/>
          <a:ln w="9525">
            <a:noFill/>
            <a:miter lim="800000"/>
            <a:headEnd/>
            <a:tailEnd/>
          </a:ln>
        </p:spPr>
      </p:pic>
      <p:pic>
        <p:nvPicPr>
          <p:cNvPr id="17" name="Picture 4" descr="disc blue"/>
          <p:cNvPicPr>
            <a:picLocks noChangeArrowheads="1"/>
          </p:cNvPicPr>
          <p:nvPr/>
        </p:nvPicPr>
        <p:blipFill>
          <a:blip r:embed="rId4" cstate="print"/>
          <a:srcRect/>
          <a:stretch>
            <a:fillRect/>
          </a:stretch>
        </p:blipFill>
        <p:spPr bwMode="gray">
          <a:xfrm>
            <a:off x="3646488" y="4740275"/>
            <a:ext cx="457200" cy="411163"/>
          </a:xfrm>
          <a:prstGeom prst="rect">
            <a:avLst/>
          </a:prstGeom>
          <a:noFill/>
          <a:ln w="9525">
            <a:noFill/>
            <a:miter lim="800000"/>
            <a:headEnd/>
            <a:tailEnd/>
          </a:ln>
        </p:spPr>
      </p:pic>
      <p:pic>
        <p:nvPicPr>
          <p:cNvPr id="18" name="Picture 4" descr="disc blue"/>
          <p:cNvPicPr>
            <a:picLocks noChangeArrowheads="1"/>
          </p:cNvPicPr>
          <p:nvPr/>
        </p:nvPicPr>
        <p:blipFill>
          <a:blip r:embed="rId4" cstate="print"/>
          <a:srcRect/>
          <a:stretch>
            <a:fillRect/>
          </a:stretch>
        </p:blipFill>
        <p:spPr bwMode="gray">
          <a:xfrm>
            <a:off x="3646488" y="5172075"/>
            <a:ext cx="457200" cy="411163"/>
          </a:xfrm>
          <a:prstGeom prst="rect">
            <a:avLst/>
          </a:prstGeom>
          <a:noFill/>
          <a:ln w="9525">
            <a:noFill/>
            <a:miter lim="800000"/>
            <a:headEnd/>
            <a:tailEnd/>
          </a:ln>
        </p:spPr>
      </p:pic>
      <p:pic>
        <p:nvPicPr>
          <p:cNvPr id="19" name="Picture 4" descr="disc blue"/>
          <p:cNvPicPr>
            <a:picLocks noChangeArrowheads="1"/>
          </p:cNvPicPr>
          <p:nvPr/>
        </p:nvPicPr>
        <p:blipFill>
          <a:blip r:embed="rId4" cstate="print"/>
          <a:srcRect/>
          <a:stretch>
            <a:fillRect/>
          </a:stretch>
        </p:blipFill>
        <p:spPr bwMode="gray">
          <a:xfrm>
            <a:off x="4146550" y="3449638"/>
            <a:ext cx="457200" cy="411162"/>
          </a:xfrm>
          <a:prstGeom prst="rect">
            <a:avLst/>
          </a:prstGeom>
          <a:noFill/>
          <a:ln w="9525">
            <a:noFill/>
            <a:miter lim="800000"/>
            <a:headEnd/>
            <a:tailEnd/>
          </a:ln>
        </p:spPr>
      </p:pic>
      <p:pic>
        <p:nvPicPr>
          <p:cNvPr id="20" name="Picture 4" descr="disc blue"/>
          <p:cNvPicPr>
            <a:picLocks noChangeArrowheads="1"/>
          </p:cNvPicPr>
          <p:nvPr/>
        </p:nvPicPr>
        <p:blipFill>
          <a:blip r:embed="rId4" cstate="print"/>
          <a:srcRect/>
          <a:stretch>
            <a:fillRect/>
          </a:stretch>
        </p:blipFill>
        <p:spPr bwMode="gray">
          <a:xfrm>
            <a:off x="4146550" y="3879850"/>
            <a:ext cx="457200" cy="411163"/>
          </a:xfrm>
          <a:prstGeom prst="rect">
            <a:avLst/>
          </a:prstGeom>
          <a:noFill/>
          <a:ln w="9525">
            <a:noFill/>
            <a:miter lim="800000"/>
            <a:headEnd/>
            <a:tailEnd/>
          </a:ln>
        </p:spPr>
      </p:pic>
      <p:pic>
        <p:nvPicPr>
          <p:cNvPr id="21" name="Picture 4" descr="disc blue"/>
          <p:cNvPicPr>
            <a:picLocks noChangeArrowheads="1"/>
          </p:cNvPicPr>
          <p:nvPr/>
        </p:nvPicPr>
        <p:blipFill>
          <a:blip r:embed="rId4" cstate="print"/>
          <a:srcRect/>
          <a:stretch>
            <a:fillRect/>
          </a:stretch>
        </p:blipFill>
        <p:spPr bwMode="gray">
          <a:xfrm>
            <a:off x="4146550" y="4310063"/>
            <a:ext cx="457200" cy="411162"/>
          </a:xfrm>
          <a:prstGeom prst="rect">
            <a:avLst/>
          </a:prstGeom>
          <a:noFill/>
          <a:ln w="9525">
            <a:noFill/>
            <a:miter lim="800000"/>
            <a:headEnd/>
            <a:tailEnd/>
          </a:ln>
        </p:spPr>
      </p:pic>
      <p:pic>
        <p:nvPicPr>
          <p:cNvPr id="22" name="Picture 4" descr="disc blue"/>
          <p:cNvPicPr>
            <a:picLocks noChangeArrowheads="1"/>
          </p:cNvPicPr>
          <p:nvPr/>
        </p:nvPicPr>
        <p:blipFill>
          <a:blip r:embed="rId4" cstate="print"/>
          <a:srcRect/>
          <a:stretch>
            <a:fillRect/>
          </a:stretch>
        </p:blipFill>
        <p:spPr bwMode="gray">
          <a:xfrm>
            <a:off x="4146550" y="4740275"/>
            <a:ext cx="457200" cy="411163"/>
          </a:xfrm>
          <a:prstGeom prst="rect">
            <a:avLst/>
          </a:prstGeom>
          <a:noFill/>
          <a:ln w="9525">
            <a:noFill/>
            <a:miter lim="800000"/>
            <a:headEnd/>
            <a:tailEnd/>
          </a:ln>
        </p:spPr>
      </p:pic>
      <p:pic>
        <p:nvPicPr>
          <p:cNvPr id="23" name="Picture 4" descr="disc blue"/>
          <p:cNvPicPr>
            <a:picLocks noChangeArrowheads="1"/>
          </p:cNvPicPr>
          <p:nvPr/>
        </p:nvPicPr>
        <p:blipFill>
          <a:blip r:embed="rId4" cstate="print"/>
          <a:srcRect/>
          <a:stretch>
            <a:fillRect/>
          </a:stretch>
        </p:blipFill>
        <p:spPr bwMode="gray">
          <a:xfrm>
            <a:off x="4146550" y="5172075"/>
            <a:ext cx="457200" cy="411163"/>
          </a:xfrm>
          <a:prstGeom prst="rect">
            <a:avLst/>
          </a:prstGeom>
          <a:noFill/>
          <a:ln w="9525">
            <a:noFill/>
            <a:miter lim="800000"/>
            <a:headEnd/>
            <a:tailEnd/>
          </a:ln>
        </p:spPr>
      </p:pic>
      <p:pic>
        <p:nvPicPr>
          <p:cNvPr id="24" name="Picture 4" descr="disc blue"/>
          <p:cNvPicPr>
            <a:picLocks noChangeArrowheads="1"/>
          </p:cNvPicPr>
          <p:nvPr/>
        </p:nvPicPr>
        <p:blipFill>
          <a:blip r:embed="rId4" cstate="print"/>
          <a:srcRect/>
          <a:stretch>
            <a:fillRect/>
          </a:stretch>
        </p:blipFill>
        <p:spPr bwMode="gray">
          <a:xfrm>
            <a:off x="4637088" y="3449638"/>
            <a:ext cx="457200" cy="411162"/>
          </a:xfrm>
          <a:prstGeom prst="rect">
            <a:avLst/>
          </a:prstGeom>
          <a:noFill/>
          <a:ln w="9525">
            <a:noFill/>
            <a:miter lim="800000"/>
            <a:headEnd/>
            <a:tailEnd/>
          </a:ln>
        </p:spPr>
      </p:pic>
      <p:pic>
        <p:nvPicPr>
          <p:cNvPr id="25" name="Picture 4" descr="disc blue"/>
          <p:cNvPicPr>
            <a:picLocks noChangeArrowheads="1"/>
          </p:cNvPicPr>
          <p:nvPr/>
        </p:nvPicPr>
        <p:blipFill>
          <a:blip r:embed="rId4" cstate="print"/>
          <a:srcRect/>
          <a:stretch>
            <a:fillRect/>
          </a:stretch>
        </p:blipFill>
        <p:spPr bwMode="gray">
          <a:xfrm>
            <a:off x="4637088" y="3879850"/>
            <a:ext cx="457200" cy="411163"/>
          </a:xfrm>
          <a:prstGeom prst="rect">
            <a:avLst/>
          </a:prstGeom>
          <a:noFill/>
          <a:ln w="9525">
            <a:noFill/>
            <a:miter lim="800000"/>
            <a:headEnd/>
            <a:tailEnd/>
          </a:ln>
        </p:spPr>
      </p:pic>
      <p:pic>
        <p:nvPicPr>
          <p:cNvPr id="26" name="Picture 4" descr="disc blue"/>
          <p:cNvPicPr>
            <a:picLocks noChangeArrowheads="1"/>
          </p:cNvPicPr>
          <p:nvPr/>
        </p:nvPicPr>
        <p:blipFill>
          <a:blip r:embed="rId4" cstate="print"/>
          <a:srcRect/>
          <a:stretch>
            <a:fillRect/>
          </a:stretch>
        </p:blipFill>
        <p:spPr bwMode="gray">
          <a:xfrm>
            <a:off x="4637088" y="4310063"/>
            <a:ext cx="457200" cy="411162"/>
          </a:xfrm>
          <a:prstGeom prst="rect">
            <a:avLst/>
          </a:prstGeom>
          <a:noFill/>
          <a:ln w="9525">
            <a:noFill/>
            <a:miter lim="800000"/>
            <a:headEnd/>
            <a:tailEnd/>
          </a:ln>
        </p:spPr>
      </p:pic>
      <p:pic>
        <p:nvPicPr>
          <p:cNvPr id="27" name="Picture 4" descr="disc blue"/>
          <p:cNvPicPr>
            <a:picLocks noChangeArrowheads="1"/>
          </p:cNvPicPr>
          <p:nvPr/>
        </p:nvPicPr>
        <p:blipFill>
          <a:blip r:embed="rId4" cstate="print"/>
          <a:srcRect/>
          <a:stretch>
            <a:fillRect/>
          </a:stretch>
        </p:blipFill>
        <p:spPr bwMode="gray">
          <a:xfrm>
            <a:off x="4637088" y="4740275"/>
            <a:ext cx="457200" cy="411163"/>
          </a:xfrm>
          <a:prstGeom prst="rect">
            <a:avLst/>
          </a:prstGeom>
          <a:noFill/>
          <a:ln w="9525">
            <a:noFill/>
            <a:miter lim="800000"/>
            <a:headEnd/>
            <a:tailEnd/>
          </a:ln>
        </p:spPr>
      </p:pic>
      <p:pic>
        <p:nvPicPr>
          <p:cNvPr id="28" name="Picture 4" descr="disc blue"/>
          <p:cNvPicPr>
            <a:picLocks noChangeArrowheads="1"/>
          </p:cNvPicPr>
          <p:nvPr/>
        </p:nvPicPr>
        <p:blipFill>
          <a:blip r:embed="rId4" cstate="print"/>
          <a:srcRect/>
          <a:stretch>
            <a:fillRect/>
          </a:stretch>
        </p:blipFill>
        <p:spPr bwMode="gray">
          <a:xfrm>
            <a:off x="4637088" y="5172075"/>
            <a:ext cx="457200" cy="411163"/>
          </a:xfrm>
          <a:prstGeom prst="rect">
            <a:avLst/>
          </a:prstGeom>
          <a:noFill/>
          <a:ln w="9525">
            <a:noFill/>
            <a:miter lim="800000"/>
            <a:headEnd/>
            <a:tailEnd/>
          </a:ln>
        </p:spPr>
      </p:pic>
      <p:pic>
        <p:nvPicPr>
          <p:cNvPr id="29" name="Picture 4" descr="disc blue"/>
          <p:cNvPicPr>
            <a:picLocks noChangeArrowheads="1"/>
          </p:cNvPicPr>
          <p:nvPr/>
        </p:nvPicPr>
        <p:blipFill>
          <a:blip r:embed="rId4" cstate="print"/>
          <a:srcRect/>
          <a:stretch>
            <a:fillRect/>
          </a:stretch>
        </p:blipFill>
        <p:spPr bwMode="gray">
          <a:xfrm>
            <a:off x="5137150" y="3449638"/>
            <a:ext cx="457200" cy="411162"/>
          </a:xfrm>
          <a:prstGeom prst="rect">
            <a:avLst/>
          </a:prstGeom>
          <a:noFill/>
          <a:ln w="9525">
            <a:noFill/>
            <a:miter lim="800000"/>
            <a:headEnd/>
            <a:tailEnd/>
          </a:ln>
        </p:spPr>
      </p:pic>
      <p:pic>
        <p:nvPicPr>
          <p:cNvPr id="30" name="Picture 4" descr="disc blue"/>
          <p:cNvPicPr>
            <a:picLocks noChangeArrowheads="1"/>
          </p:cNvPicPr>
          <p:nvPr/>
        </p:nvPicPr>
        <p:blipFill>
          <a:blip r:embed="rId4" cstate="print"/>
          <a:srcRect/>
          <a:stretch>
            <a:fillRect/>
          </a:stretch>
        </p:blipFill>
        <p:spPr bwMode="gray">
          <a:xfrm>
            <a:off x="5137150" y="3879850"/>
            <a:ext cx="457200" cy="411163"/>
          </a:xfrm>
          <a:prstGeom prst="rect">
            <a:avLst/>
          </a:prstGeom>
          <a:noFill/>
          <a:ln w="9525">
            <a:noFill/>
            <a:miter lim="800000"/>
            <a:headEnd/>
            <a:tailEnd/>
          </a:ln>
        </p:spPr>
      </p:pic>
      <p:pic>
        <p:nvPicPr>
          <p:cNvPr id="31" name="Picture 4" descr="disc blue"/>
          <p:cNvPicPr>
            <a:picLocks noChangeArrowheads="1"/>
          </p:cNvPicPr>
          <p:nvPr/>
        </p:nvPicPr>
        <p:blipFill>
          <a:blip r:embed="rId4" cstate="print"/>
          <a:srcRect/>
          <a:stretch>
            <a:fillRect/>
          </a:stretch>
        </p:blipFill>
        <p:spPr bwMode="gray">
          <a:xfrm>
            <a:off x="5137150" y="4310063"/>
            <a:ext cx="457200" cy="411162"/>
          </a:xfrm>
          <a:prstGeom prst="rect">
            <a:avLst/>
          </a:prstGeom>
          <a:noFill/>
          <a:ln w="9525">
            <a:noFill/>
            <a:miter lim="800000"/>
            <a:headEnd/>
            <a:tailEnd/>
          </a:ln>
        </p:spPr>
      </p:pic>
      <p:pic>
        <p:nvPicPr>
          <p:cNvPr id="32" name="Picture 4" descr="disc blue"/>
          <p:cNvPicPr>
            <a:picLocks noChangeArrowheads="1"/>
          </p:cNvPicPr>
          <p:nvPr/>
        </p:nvPicPr>
        <p:blipFill>
          <a:blip r:embed="rId4" cstate="print"/>
          <a:srcRect/>
          <a:stretch>
            <a:fillRect/>
          </a:stretch>
        </p:blipFill>
        <p:spPr bwMode="gray">
          <a:xfrm>
            <a:off x="5137150" y="4740275"/>
            <a:ext cx="457200" cy="411163"/>
          </a:xfrm>
          <a:prstGeom prst="rect">
            <a:avLst/>
          </a:prstGeom>
          <a:noFill/>
          <a:ln w="9525">
            <a:noFill/>
            <a:miter lim="800000"/>
            <a:headEnd/>
            <a:tailEnd/>
          </a:ln>
        </p:spPr>
      </p:pic>
      <p:pic>
        <p:nvPicPr>
          <p:cNvPr id="33" name="Picture 4" descr="disc blue"/>
          <p:cNvPicPr>
            <a:picLocks noChangeArrowheads="1"/>
          </p:cNvPicPr>
          <p:nvPr/>
        </p:nvPicPr>
        <p:blipFill>
          <a:blip r:embed="rId4" cstate="print"/>
          <a:srcRect/>
          <a:stretch>
            <a:fillRect/>
          </a:stretch>
        </p:blipFill>
        <p:spPr bwMode="gray">
          <a:xfrm>
            <a:off x="5137150" y="5172075"/>
            <a:ext cx="457200" cy="411163"/>
          </a:xfrm>
          <a:prstGeom prst="rect">
            <a:avLst/>
          </a:prstGeom>
          <a:noFill/>
          <a:ln w="9525">
            <a:noFill/>
            <a:miter lim="800000"/>
            <a:headEnd/>
            <a:tailEnd/>
          </a:ln>
        </p:spPr>
      </p:pic>
      <p:pic>
        <p:nvPicPr>
          <p:cNvPr id="34" name="Picture 4" descr="disc blue"/>
          <p:cNvPicPr>
            <a:picLocks noChangeArrowheads="1"/>
          </p:cNvPicPr>
          <p:nvPr/>
        </p:nvPicPr>
        <p:blipFill>
          <a:blip r:embed="rId4" cstate="print"/>
          <a:srcRect/>
          <a:stretch>
            <a:fillRect/>
          </a:stretch>
        </p:blipFill>
        <p:spPr bwMode="gray">
          <a:xfrm>
            <a:off x="5627688" y="3449638"/>
            <a:ext cx="457200" cy="411162"/>
          </a:xfrm>
          <a:prstGeom prst="rect">
            <a:avLst/>
          </a:prstGeom>
          <a:noFill/>
          <a:ln w="9525">
            <a:noFill/>
            <a:miter lim="800000"/>
            <a:headEnd/>
            <a:tailEnd/>
          </a:ln>
        </p:spPr>
      </p:pic>
      <p:pic>
        <p:nvPicPr>
          <p:cNvPr id="35" name="Picture 4" descr="disc blue"/>
          <p:cNvPicPr>
            <a:picLocks noChangeArrowheads="1"/>
          </p:cNvPicPr>
          <p:nvPr/>
        </p:nvPicPr>
        <p:blipFill>
          <a:blip r:embed="rId4" cstate="print"/>
          <a:srcRect/>
          <a:stretch>
            <a:fillRect/>
          </a:stretch>
        </p:blipFill>
        <p:spPr bwMode="gray">
          <a:xfrm>
            <a:off x="5627688" y="3879850"/>
            <a:ext cx="457200" cy="411163"/>
          </a:xfrm>
          <a:prstGeom prst="rect">
            <a:avLst/>
          </a:prstGeom>
          <a:noFill/>
          <a:ln w="9525">
            <a:noFill/>
            <a:miter lim="800000"/>
            <a:headEnd/>
            <a:tailEnd/>
          </a:ln>
        </p:spPr>
      </p:pic>
      <p:pic>
        <p:nvPicPr>
          <p:cNvPr id="36" name="Picture 4" descr="disc blue"/>
          <p:cNvPicPr>
            <a:picLocks noChangeArrowheads="1"/>
          </p:cNvPicPr>
          <p:nvPr/>
        </p:nvPicPr>
        <p:blipFill>
          <a:blip r:embed="rId4" cstate="print"/>
          <a:srcRect/>
          <a:stretch>
            <a:fillRect/>
          </a:stretch>
        </p:blipFill>
        <p:spPr bwMode="gray">
          <a:xfrm>
            <a:off x="5627688" y="4310063"/>
            <a:ext cx="457200" cy="411162"/>
          </a:xfrm>
          <a:prstGeom prst="rect">
            <a:avLst/>
          </a:prstGeom>
          <a:noFill/>
          <a:ln w="9525">
            <a:noFill/>
            <a:miter lim="800000"/>
            <a:headEnd/>
            <a:tailEnd/>
          </a:ln>
        </p:spPr>
      </p:pic>
      <p:pic>
        <p:nvPicPr>
          <p:cNvPr id="37" name="Picture 4" descr="disc blue"/>
          <p:cNvPicPr>
            <a:picLocks noChangeArrowheads="1"/>
          </p:cNvPicPr>
          <p:nvPr/>
        </p:nvPicPr>
        <p:blipFill>
          <a:blip r:embed="rId4" cstate="print"/>
          <a:srcRect/>
          <a:stretch>
            <a:fillRect/>
          </a:stretch>
        </p:blipFill>
        <p:spPr bwMode="gray">
          <a:xfrm>
            <a:off x="5627688" y="4740275"/>
            <a:ext cx="457200" cy="411163"/>
          </a:xfrm>
          <a:prstGeom prst="rect">
            <a:avLst/>
          </a:prstGeom>
          <a:noFill/>
          <a:ln w="9525">
            <a:noFill/>
            <a:miter lim="800000"/>
            <a:headEnd/>
            <a:tailEnd/>
          </a:ln>
        </p:spPr>
      </p:pic>
      <p:pic>
        <p:nvPicPr>
          <p:cNvPr id="38" name="Picture 4" descr="disc blue"/>
          <p:cNvPicPr>
            <a:picLocks noChangeArrowheads="1"/>
          </p:cNvPicPr>
          <p:nvPr/>
        </p:nvPicPr>
        <p:blipFill>
          <a:blip r:embed="rId4" cstate="print"/>
          <a:srcRect/>
          <a:stretch>
            <a:fillRect/>
          </a:stretch>
        </p:blipFill>
        <p:spPr bwMode="gray">
          <a:xfrm>
            <a:off x="5627688" y="5172075"/>
            <a:ext cx="457200" cy="411163"/>
          </a:xfrm>
          <a:prstGeom prst="rect">
            <a:avLst/>
          </a:prstGeom>
          <a:noFill/>
          <a:ln w="9525">
            <a:noFill/>
            <a:miter lim="800000"/>
            <a:headEnd/>
            <a:tailEnd/>
          </a:ln>
        </p:spPr>
      </p:pic>
      <p:pic>
        <p:nvPicPr>
          <p:cNvPr id="39" name="Picture 4" descr="disc blue"/>
          <p:cNvPicPr>
            <a:picLocks noChangeArrowheads="1"/>
          </p:cNvPicPr>
          <p:nvPr/>
        </p:nvPicPr>
        <p:blipFill>
          <a:blip r:embed="rId4" cstate="print"/>
          <a:srcRect/>
          <a:stretch>
            <a:fillRect/>
          </a:stretch>
        </p:blipFill>
        <p:spPr bwMode="gray">
          <a:xfrm>
            <a:off x="6127750" y="3449638"/>
            <a:ext cx="457200" cy="411162"/>
          </a:xfrm>
          <a:prstGeom prst="rect">
            <a:avLst/>
          </a:prstGeom>
          <a:noFill/>
          <a:ln w="9525">
            <a:noFill/>
            <a:miter lim="800000"/>
            <a:headEnd/>
            <a:tailEnd/>
          </a:ln>
        </p:spPr>
      </p:pic>
      <p:pic>
        <p:nvPicPr>
          <p:cNvPr id="40" name="Picture 4" descr="disc blue"/>
          <p:cNvPicPr>
            <a:picLocks noChangeArrowheads="1"/>
          </p:cNvPicPr>
          <p:nvPr/>
        </p:nvPicPr>
        <p:blipFill>
          <a:blip r:embed="rId4" cstate="print"/>
          <a:srcRect/>
          <a:stretch>
            <a:fillRect/>
          </a:stretch>
        </p:blipFill>
        <p:spPr bwMode="gray">
          <a:xfrm>
            <a:off x="6127750" y="3879850"/>
            <a:ext cx="457200" cy="411163"/>
          </a:xfrm>
          <a:prstGeom prst="rect">
            <a:avLst/>
          </a:prstGeom>
          <a:noFill/>
          <a:ln w="9525">
            <a:noFill/>
            <a:miter lim="800000"/>
            <a:headEnd/>
            <a:tailEnd/>
          </a:ln>
        </p:spPr>
      </p:pic>
      <p:pic>
        <p:nvPicPr>
          <p:cNvPr id="41" name="Picture 4" descr="disc blue"/>
          <p:cNvPicPr>
            <a:picLocks noChangeArrowheads="1"/>
          </p:cNvPicPr>
          <p:nvPr/>
        </p:nvPicPr>
        <p:blipFill>
          <a:blip r:embed="rId4" cstate="print"/>
          <a:srcRect/>
          <a:stretch>
            <a:fillRect/>
          </a:stretch>
        </p:blipFill>
        <p:spPr bwMode="gray">
          <a:xfrm>
            <a:off x="6127750" y="4310063"/>
            <a:ext cx="457200" cy="411162"/>
          </a:xfrm>
          <a:prstGeom prst="rect">
            <a:avLst/>
          </a:prstGeom>
          <a:noFill/>
          <a:ln w="9525">
            <a:noFill/>
            <a:miter lim="800000"/>
            <a:headEnd/>
            <a:tailEnd/>
          </a:ln>
        </p:spPr>
      </p:pic>
      <p:pic>
        <p:nvPicPr>
          <p:cNvPr id="42" name="Picture 4" descr="disc blue"/>
          <p:cNvPicPr>
            <a:picLocks noChangeArrowheads="1"/>
          </p:cNvPicPr>
          <p:nvPr/>
        </p:nvPicPr>
        <p:blipFill>
          <a:blip r:embed="rId4" cstate="print"/>
          <a:srcRect/>
          <a:stretch>
            <a:fillRect/>
          </a:stretch>
        </p:blipFill>
        <p:spPr bwMode="gray">
          <a:xfrm>
            <a:off x="6127750" y="4740275"/>
            <a:ext cx="457200" cy="411163"/>
          </a:xfrm>
          <a:prstGeom prst="rect">
            <a:avLst/>
          </a:prstGeom>
          <a:noFill/>
          <a:ln w="9525">
            <a:noFill/>
            <a:miter lim="800000"/>
            <a:headEnd/>
            <a:tailEnd/>
          </a:ln>
        </p:spPr>
      </p:pic>
      <p:pic>
        <p:nvPicPr>
          <p:cNvPr id="43" name="Picture 4" descr="disc blue"/>
          <p:cNvPicPr>
            <a:picLocks noChangeArrowheads="1"/>
          </p:cNvPicPr>
          <p:nvPr/>
        </p:nvPicPr>
        <p:blipFill>
          <a:blip r:embed="rId4" cstate="print"/>
          <a:srcRect/>
          <a:stretch>
            <a:fillRect/>
          </a:stretch>
        </p:blipFill>
        <p:spPr bwMode="gray">
          <a:xfrm>
            <a:off x="6127750" y="5172075"/>
            <a:ext cx="457200" cy="411163"/>
          </a:xfrm>
          <a:prstGeom prst="rect">
            <a:avLst/>
          </a:prstGeom>
          <a:noFill/>
          <a:ln w="9525">
            <a:noFill/>
            <a:miter lim="800000"/>
            <a:headEnd/>
            <a:tailEnd/>
          </a:ln>
        </p:spPr>
      </p:pic>
      <p:pic>
        <p:nvPicPr>
          <p:cNvPr id="44" name="Picture 4" descr="disc blue"/>
          <p:cNvPicPr>
            <a:picLocks noChangeArrowheads="1"/>
          </p:cNvPicPr>
          <p:nvPr/>
        </p:nvPicPr>
        <p:blipFill>
          <a:blip r:embed="rId4" cstate="print"/>
          <a:srcRect/>
          <a:stretch>
            <a:fillRect/>
          </a:stretch>
        </p:blipFill>
        <p:spPr bwMode="gray">
          <a:xfrm>
            <a:off x="6618288" y="3449638"/>
            <a:ext cx="457200" cy="411162"/>
          </a:xfrm>
          <a:prstGeom prst="rect">
            <a:avLst/>
          </a:prstGeom>
          <a:noFill/>
          <a:ln w="9525">
            <a:noFill/>
            <a:miter lim="800000"/>
            <a:headEnd/>
            <a:tailEnd/>
          </a:ln>
        </p:spPr>
      </p:pic>
      <p:pic>
        <p:nvPicPr>
          <p:cNvPr id="45" name="Picture 4" descr="disc blue"/>
          <p:cNvPicPr>
            <a:picLocks noChangeArrowheads="1"/>
          </p:cNvPicPr>
          <p:nvPr/>
        </p:nvPicPr>
        <p:blipFill>
          <a:blip r:embed="rId4" cstate="print"/>
          <a:srcRect/>
          <a:stretch>
            <a:fillRect/>
          </a:stretch>
        </p:blipFill>
        <p:spPr bwMode="gray">
          <a:xfrm>
            <a:off x="6618288" y="3879850"/>
            <a:ext cx="457200" cy="411163"/>
          </a:xfrm>
          <a:prstGeom prst="rect">
            <a:avLst/>
          </a:prstGeom>
          <a:noFill/>
          <a:ln w="9525">
            <a:noFill/>
            <a:miter lim="800000"/>
            <a:headEnd/>
            <a:tailEnd/>
          </a:ln>
        </p:spPr>
      </p:pic>
      <p:pic>
        <p:nvPicPr>
          <p:cNvPr id="46" name="Picture 4" descr="disc blue"/>
          <p:cNvPicPr>
            <a:picLocks noChangeArrowheads="1"/>
          </p:cNvPicPr>
          <p:nvPr/>
        </p:nvPicPr>
        <p:blipFill>
          <a:blip r:embed="rId4" cstate="print"/>
          <a:srcRect/>
          <a:stretch>
            <a:fillRect/>
          </a:stretch>
        </p:blipFill>
        <p:spPr bwMode="gray">
          <a:xfrm>
            <a:off x="6618288" y="4310063"/>
            <a:ext cx="457200" cy="411162"/>
          </a:xfrm>
          <a:prstGeom prst="rect">
            <a:avLst/>
          </a:prstGeom>
          <a:noFill/>
          <a:ln w="9525">
            <a:noFill/>
            <a:miter lim="800000"/>
            <a:headEnd/>
            <a:tailEnd/>
          </a:ln>
        </p:spPr>
      </p:pic>
      <p:pic>
        <p:nvPicPr>
          <p:cNvPr id="47" name="Picture 4" descr="disc blue"/>
          <p:cNvPicPr>
            <a:picLocks noChangeArrowheads="1"/>
          </p:cNvPicPr>
          <p:nvPr/>
        </p:nvPicPr>
        <p:blipFill>
          <a:blip r:embed="rId4" cstate="print"/>
          <a:srcRect/>
          <a:stretch>
            <a:fillRect/>
          </a:stretch>
        </p:blipFill>
        <p:spPr bwMode="gray">
          <a:xfrm>
            <a:off x="6618288" y="4740275"/>
            <a:ext cx="457200" cy="411163"/>
          </a:xfrm>
          <a:prstGeom prst="rect">
            <a:avLst/>
          </a:prstGeom>
          <a:noFill/>
          <a:ln w="9525">
            <a:noFill/>
            <a:miter lim="800000"/>
            <a:headEnd/>
            <a:tailEnd/>
          </a:ln>
        </p:spPr>
      </p:pic>
      <p:pic>
        <p:nvPicPr>
          <p:cNvPr id="48" name="Picture 4" descr="disc blue"/>
          <p:cNvPicPr>
            <a:picLocks noChangeArrowheads="1"/>
          </p:cNvPicPr>
          <p:nvPr/>
        </p:nvPicPr>
        <p:blipFill>
          <a:blip r:embed="rId4" cstate="print"/>
          <a:srcRect/>
          <a:stretch>
            <a:fillRect/>
          </a:stretch>
        </p:blipFill>
        <p:spPr bwMode="gray">
          <a:xfrm>
            <a:off x="6618288" y="5172075"/>
            <a:ext cx="457200" cy="411163"/>
          </a:xfrm>
          <a:prstGeom prst="rect">
            <a:avLst/>
          </a:prstGeom>
          <a:noFill/>
          <a:ln w="9525">
            <a:noFill/>
            <a:miter lim="800000"/>
            <a:headEnd/>
            <a:tailEnd/>
          </a:ln>
        </p:spPr>
      </p:pic>
      <p:sp>
        <p:nvSpPr>
          <p:cNvPr id="49" name="Text Box 5"/>
          <p:cNvSpPr txBox="1">
            <a:spLocks noChangeArrowheads="1"/>
          </p:cNvSpPr>
          <p:nvPr/>
        </p:nvSpPr>
        <p:spPr bwMode="gray">
          <a:xfrm>
            <a:off x="4084638" y="5692775"/>
            <a:ext cx="1395412" cy="304800"/>
          </a:xfrm>
          <a:prstGeom prst="rect">
            <a:avLst/>
          </a:prstGeom>
          <a:noFill/>
          <a:ln w="12700" algn="ctr">
            <a:noFill/>
            <a:miter lim="800000"/>
            <a:headEnd/>
            <a:tailEnd/>
          </a:ln>
        </p:spPr>
        <p:txBody>
          <a:bodyPr wrap="none" lIns="0" tIns="0" rIns="0" bIns="0">
            <a:spAutoFit/>
          </a:bodyPr>
          <a:lstStyle/>
          <a:p>
            <a:pPr algn="ctr"/>
            <a:r>
              <a:rPr lang="en-US" sz="2000" b="1" dirty="0">
                <a:latin typeface="Calibri" pitchFamily="34" charset="0"/>
              </a:rPr>
              <a:t>Storage pool</a:t>
            </a:r>
            <a:r>
              <a:rPr lang="en-US" sz="2000" dirty="0">
                <a:latin typeface="MetaMediumLF-Roman" pitchFamily="34" charset="0"/>
              </a:rPr>
              <a:t> </a:t>
            </a:r>
          </a:p>
        </p:txBody>
      </p:sp>
      <p:sp>
        <p:nvSpPr>
          <p:cNvPr id="50" name="Rectangle 11"/>
          <p:cNvSpPr>
            <a:spLocks noChangeArrowheads="1"/>
          </p:cNvSpPr>
          <p:nvPr/>
        </p:nvSpPr>
        <p:spPr bwMode="gray">
          <a:xfrm>
            <a:off x="3362325" y="3576638"/>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51" name="Rectangle 12"/>
          <p:cNvSpPr>
            <a:spLocks noChangeArrowheads="1"/>
          </p:cNvSpPr>
          <p:nvPr/>
        </p:nvSpPr>
        <p:spPr bwMode="gray">
          <a:xfrm>
            <a:off x="3362325" y="40036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52" name="Rectangle 13"/>
          <p:cNvSpPr>
            <a:spLocks noChangeArrowheads="1"/>
          </p:cNvSpPr>
          <p:nvPr/>
        </p:nvSpPr>
        <p:spPr bwMode="gray">
          <a:xfrm>
            <a:off x="3362325" y="4430713"/>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53" name="Rectangle 14"/>
          <p:cNvSpPr>
            <a:spLocks noChangeArrowheads="1"/>
          </p:cNvSpPr>
          <p:nvPr/>
        </p:nvSpPr>
        <p:spPr bwMode="gray">
          <a:xfrm>
            <a:off x="3362325" y="4857750"/>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54" name="Rectangle 15"/>
          <p:cNvSpPr>
            <a:spLocks noChangeArrowheads="1"/>
          </p:cNvSpPr>
          <p:nvPr/>
        </p:nvSpPr>
        <p:spPr bwMode="gray">
          <a:xfrm>
            <a:off x="3362325" y="52863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55" name="Rectangle 16"/>
          <p:cNvSpPr>
            <a:spLocks noChangeArrowheads="1"/>
          </p:cNvSpPr>
          <p:nvPr/>
        </p:nvSpPr>
        <p:spPr bwMode="gray">
          <a:xfrm>
            <a:off x="3857625" y="3576638"/>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56" name="Rectangle 17"/>
          <p:cNvSpPr>
            <a:spLocks noChangeArrowheads="1"/>
          </p:cNvSpPr>
          <p:nvPr/>
        </p:nvSpPr>
        <p:spPr bwMode="gray">
          <a:xfrm>
            <a:off x="3857625" y="40036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57" name="Rectangle 18"/>
          <p:cNvSpPr>
            <a:spLocks noChangeArrowheads="1"/>
          </p:cNvSpPr>
          <p:nvPr/>
        </p:nvSpPr>
        <p:spPr bwMode="gray">
          <a:xfrm>
            <a:off x="3857625" y="4430713"/>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58" name="Rectangle 19"/>
          <p:cNvSpPr>
            <a:spLocks noChangeArrowheads="1"/>
          </p:cNvSpPr>
          <p:nvPr/>
        </p:nvSpPr>
        <p:spPr bwMode="gray">
          <a:xfrm>
            <a:off x="3857625" y="4857750"/>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59" name="Rectangle 20"/>
          <p:cNvSpPr>
            <a:spLocks noChangeArrowheads="1"/>
          </p:cNvSpPr>
          <p:nvPr/>
        </p:nvSpPr>
        <p:spPr bwMode="gray">
          <a:xfrm>
            <a:off x="3857625" y="52863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60" name="Rectangle 21"/>
          <p:cNvSpPr>
            <a:spLocks noChangeArrowheads="1"/>
          </p:cNvSpPr>
          <p:nvPr/>
        </p:nvSpPr>
        <p:spPr bwMode="gray">
          <a:xfrm>
            <a:off x="4352925" y="3575050"/>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61" name="Rectangle 23"/>
          <p:cNvSpPr>
            <a:spLocks noChangeArrowheads="1"/>
          </p:cNvSpPr>
          <p:nvPr/>
        </p:nvSpPr>
        <p:spPr bwMode="gray">
          <a:xfrm>
            <a:off x="4352925" y="442912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62" name="Rectangle 25"/>
          <p:cNvSpPr>
            <a:spLocks noChangeArrowheads="1"/>
          </p:cNvSpPr>
          <p:nvPr/>
        </p:nvSpPr>
        <p:spPr bwMode="gray">
          <a:xfrm>
            <a:off x="4352925" y="5284788"/>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63" name="Rectangle 26"/>
          <p:cNvSpPr>
            <a:spLocks noChangeArrowheads="1"/>
          </p:cNvSpPr>
          <p:nvPr/>
        </p:nvSpPr>
        <p:spPr bwMode="gray">
          <a:xfrm>
            <a:off x="4848225" y="3576638"/>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64" name="Rectangle 27"/>
          <p:cNvSpPr>
            <a:spLocks noChangeArrowheads="1"/>
          </p:cNvSpPr>
          <p:nvPr/>
        </p:nvSpPr>
        <p:spPr bwMode="gray">
          <a:xfrm>
            <a:off x="4848225" y="40036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65" name="Rectangle 28"/>
          <p:cNvSpPr>
            <a:spLocks noChangeArrowheads="1"/>
          </p:cNvSpPr>
          <p:nvPr/>
        </p:nvSpPr>
        <p:spPr bwMode="gray">
          <a:xfrm>
            <a:off x="4848225" y="4430713"/>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66" name="Rectangle 29"/>
          <p:cNvSpPr>
            <a:spLocks noChangeArrowheads="1"/>
          </p:cNvSpPr>
          <p:nvPr/>
        </p:nvSpPr>
        <p:spPr bwMode="gray">
          <a:xfrm>
            <a:off x="4848225" y="4857750"/>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67" name="Rectangle 30"/>
          <p:cNvSpPr>
            <a:spLocks noChangeArrowheads="1"/>
          </p:cNvSpPr>
          <p:nvPr/>
        </p:nvSpPr>
        <p:spPr bwMode="gray">
          <a:xfrm>
            <a:off x="4848225" y="52863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68" name="Rectangle 31"/>
          <p:cNvSpPr>
            <a:spLocks noChangeArrowheads="1"/>
          </p:cNvSpPr>
          <p:nvPr/>
        </p:nvSpPr>
        <p:spPr bwMode="gray">
          <a:xfrm>
            <a:off x="5343525" y="3576638"/>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69" name="Rectangle 32"/>
          <p:cNvSpPr>
            <a:spLocks noChangeArrowheads="1"/>
          </p:cNvSpPr>
          <p:nvPr/>
        </p:nvSpPr>
        <p:spPr bwMode="gray">
          <a:xfrm>
            <a:off x="5343525" y="40036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70" name="Rectangle 33"/>
          <p:cNvSpPr>
            <a:spLocks noChangeArrowheads="1"/>
          </p:cNvSpPr>
          <p:nvPr/>
        </p:nvSpPr>
        <p:spPr bwMode="gray">
          <a:xfrm>
            <a:off x="5343525" y="4430713"/>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71" name="Rectangle 34"/>
          <p:cNvSpPr>
            <a:spLocks noChangeArrowheads="1"/>
          </p:cNvSpPr>
          <p:nvPr/>
        </p:nvSpPr>
        <p:spPr bwMode="gray">
          <a:xfrm>
            <a:off x="5343525" y="4857750"/>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72" name="Rectangle 35"/>
          <p:cNvSpPr>
            <a:spLocks noChangeArrowheads="1"/>
          </p:cNvSpPr>
          <p:nvPr/>
        </p:nvSpPr>
        <p:spPr bwMode="gray">
          <a:xfrm>
            <a:off x="5343525" y="52863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73" name="Rectangle 37"/>
          <p:cNvSpPr>
            <a:spLocks noChangeArrowheads="1"/>
          </p:cNvSpPr>
          <p:nvPr/>
        </p:nvSpPr>
        <p:spPr bwMode="gray">
          <a:xfrm>
            <a:off x="5838825" y="40036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74" name="Rectangle 38"/>
          <p:cNvSpPr>
            <a:spLocks noChangeArrowheads="1"/>
          </p:cNvSpPr>
          <p:nvPr/>
        </p:nvSpPr>
        <p:spPr bwMode="gray">
          <a:xfrm>
            <a:off x="5838825" y="4430713"/>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75" name="Rectangle 39"/>
          <p:cNvSpPr>
            <a:spLocks noChangeArrowheads="1"/>
          </p:cNvSpPr>
          <p:nvPr/>
        </p:nvSpPr>
        <p:spPr bwMode="gray">
          <a:xfrm>
            <a:off x="5838825" y="4857750"/>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76" name="Rectangle 40"/>
          <p:cNvSpPr>
            <a:spLocks noChangeArrowheads="1"/>
          </p:cNvSpPr>
          <p:nvPr/>
        </p:nvSpPr>
        <p:spPr bwMode="gray">
          <a:xfrm>
            <a:off x="5838825" y="52863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77" name="Rectangle 41"/>
          <p:cNvSpPr>
            <a:spLocks noChangeArrowheads="1"/>
          </p:cNvSpPr>
          <p:nvPr/>
        </p:nvSpPr>
        <p:spPr bwMode="gray">
          <a:xfrm>
            <a:off x="6334125" y="3576638"/>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78" name="Rectangle 42"/>
          <p:cNvSpPr>
            <a:spLocks noChangeArrowheads="1"/>
          </p:cNvSpPr>
          <p:nvPr/>
        </p:nvSpPr>
        <p:spPr bwMode="gray">
          <a:xfrm>
            <a:off x="6334125" y="40036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79" name="Rectangle 43"/>
          <p:cNvSpPr>
            <a:spLocks noChangeArrowheads="1"/>
          </p:cNvSpPr>
          <p:nvPr/>
        </p:nvSpPr>
        <p:spPr bwMode="gray">
          <a:xfrm>
            <a:off x="6334125" y="4430713"/>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80" name="Rectangle 44"/>
          <p:cNvSpPr>
            <a:spLocks noChangeArrowheads="1"/>
          </p:cNvSpPr>
          <p:nvPr/>
        </p:nvSpPr>
        <p:spPr bwMode="gray">
          <a:xfrm>
            <a:off x="6334125" y="4857750"/>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81" name="Rectangle 46"/>
          <p:cNvSpPr>
            <a:spLocks noChangeArrowheads="1"/>
          </p:cNvSpPr>
          <p:nvPr/>
        </p:nvSpPr>
        <p:spPr bwMode="gray">
          <a:xfrm>
            <a:off x="6829425" y="3575050"/>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82" name="Rectangle 47"/>
          <p:cNvSpPr>
            <a:spLocks noChangeArrowheads="1"/>
          </p:cNvSpPr>
          <p:nvPr/>
        </p:nvSpPr>
        <p:spPr bwMode="gray">
          <a:xfrm>
            <a:off x="6829425" y="4002088"/>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83" name="Rectangle 49"/>
          <p:cNvSpPr>
            <a:spLocks noChangeArrowheads="1"/>
          </p:cNvSpPr>
          <p:nvPr/>
        </p:nvSpPr>
        <p:spPr bwMode="gray">
          <a:xfrm>
            <a:off x="6829425" y="4856163"/>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84" name="Rectangle 50"/>
          <p:cNvSpPr>
            <a:spLocks noChangeArrowheads="1"/>
          </p:cNvSpPr>
          <p:nvPr/>
        </p:nvSpPr>
        <p:spPr bwMode="gray">
          <a:xfrm>
            <a:off x="6829425" y="5284788"/>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pic>
        <p:nvPicPr>
          <p:cNvPr id="85" name="Picture 4" descr="disc blue"/>
          <p:cNvPicPr>
            <a:picLocks noChangeArrowheads="1"/>
          </p:cNvPicPr>
          <p:nvPr/>
        </p:nvPicPr>
        <p:blipFill>
          <a:blip r:embed="rId4" cstate="print"/>
          <a:srcRect/>
          <a:stretch>
            <a:fillRect/>
          </a:stretch>
        </p:blipFill>
        <p:spPr bwMode="gray">
          <a:xfrm>
            <a:off x="5476875" y="2754313"/>
            <a:ext cx="457200" cy="411162"/>
          </a:xfrm>
          <a:prstGeom prst="rect">
            <a:avLst/>
          </a:prstGeom>
          <a:noFill/>
          <a:ln w="9525">
            <a:noFill/>
            <a:miter lim="800000"/>
            <a:headEnd/>
            <a:tailEnd/>
          </a:ln>
        </p:spPr>
      </p:pic>
      <p:sp>
        <p:nvSpPr>
          <p:cNvPr id="86" name="AutoShape 113"/>
          <p:cNvSpPr>
            <a:spLocks noChangeArrowheads="1"/>
          </p:cNvSpPr>
          <p:nvPr/>
        </p:nvSpPr>
        <p:spPr bwMode="gray">
          <a:xfrm>
            <a:off x="3630613" y="2697163"/>
            <a:ext cx="1958975" cy="576262"/>
          </a:xfrm>
          <a:prstGeom prst="rightArrow">
            <a:avLst>
              <a:gd name="adj1" fmla="val 50000"/>
              <a:gd name="adj2" fmla="val 55210"/>
            </a:avLst>
          </a:prstGeom>
          <a:gradFill rotWithShape="1">
            <a:gsLst>
              <a:gs pos="0">
                <a:schemeClr val="bg1"/>
              </a:gs>
              <a:gs pos="100000">
                <a:schemeClr val="bg2"/>
              </a:gs>
            </a:gsLst>
            <a:lin ang="0" scaled="1"/>
          </a:gra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87" name="Text Box 117"/>
          <p:cNvSpPr txBox="1">
            <a:spLocks noChangeArrowheads="1"/>
          </p:cNvSpPr>
          <p:nvPr/>
        </p:nvSpPr>
        <p:spPr bwMode="gray">
          <a:xfrm>
            <a:off x="3578225" y="2735263"/>
            <a:ext cx="1954213" cy="457200"/>
          </a:xfrm>
          <a:prstGeom prst="rect">
            <a:avLst/>
          </a:prstGeom>
          <a:noFill/>
          <a:ln w="12700" algn="ctr">
            <a:noFill/>
            <a:miter lim="800000"/>
            <a:headEnd/>
            <a:tailEnd/>
          </a:ln>
        </p:spPr>
        <p:txBody>
          <a:bodyPr lIns="0" tIns="0" rIns="0" bIns="0">
            <a:spAutoFit/>
          </a:bodyPr>
          <a:lstStyle/>
          <a:p>
            <a:pPr algn="ctr">
              <a:lnSpc>
                <a:spcPct val="150000"/>
              </a:lnSpc>
            </a:pPr>
            <a:r>
              <a:rPr lang="en-US" sz="2000" b="1" dirty="0">
                <a:latin typeface="Calibri" pitchFamily="34" charset="0"/>
              </a:rPr>
              <a:t>95% Inactive</a:t>
            </a:r>
          </a:p>
        </p:txBody>
      </p:sp>
      <p:sp>
        <p:nvSpPr>
          <p:cNvPr id="88" name="Text Box 117"/>
          <p:cNvSpPr txBox="1">
            <a:spLocks noChangeArrowheads="1"/>
          </p:cNvSpPr>
          <p:nvPr/>
        </p:nvSpPr>
        <p:spPr bwMode="gray">
          <a:xfrm>
            <a:off x="6054725" y="2236788"/>
            <a:ext cx="363882" cy="372538"/>
          </a:xfrm>
          <a:prstGeom prst="rect">
            <a:avLst/>
          </a:prstGeom>
          <a:noFill/>
          <a:ln w="12700" algn="ctr">
            <a:noFill/>
            <a:miter lim="800000"/>
            <a:headEnd/>
            <a:tailEnd/>
          </a:ln>
        </p:spPr>
        <p:txBody>
          <a:bodyPr wrap="none" lIns="0" tIns="0" rIns="0" bIns="0">
            <a:spAutoFit/>
          </a:bodyPr>
          <a:lstStyle/>
          <a:p>
            <a:pPr>
              <a:lnSpc>
                <a:spcPct val="150000"/>
              </a:lnSpc>
            </a:pPr>
            <a:r>
              <a:rPr lang="en-US" b="1" dirty="0" smtClean="0">
                <a:latin typeface="Calibri" pitchFamily="34" charset="0"/>
              </a:rPr>
              <a:t>SSD</a:t>
            </a:r>
            <a:endParaRPr lang="en-US" b="1" dirty="0">
              <a:latin typeface="Calibri" pitchFamily="34" charset="0"/>
            </a:endParaRPr>
          </a:p>
        </p:txBody>
      </p:sp>
      <p:sp>
        <p:nvSpPr>
          <p:cNvPr id="89" name="Text Box 117"/>
          <p:cNvSpPr txBox="1">
            <a:spLocks noChangeArrowheads="1"/>
          </p:cNvSpPr>
          <p:nvPr/>
        </p:nvSpPr>
        <p:spPr bwMode="gray">
          <a:xfrm>
            <a:off x="6051550" y="2754313"/>
            <a:ext cx="433388" cy="412750"/>
          </a:xfrm>
          <a:prstGeom prst="rect">
            <a:avLst/>
          </a:prstGeom>
          <a:noFill/>
          <a:ln w="12700" algn="ctr">
            <a:noFill/>
            <a:miter lim="800000"/>
            <a:headEnd/>
            <a:tailEnd/>
          </a:ln>
        </p:spPr>
        <p:txBody>
          <a:bodyPr wrap="none" lIns="0" tIns="0" rIns="0" bIns="0">
            <a:spAutoFit/>
          </a:bodyPr>
          <a:lstStyle/>
          <a:p>
            <a:pPr>
              <a:lnSpc>
                <a:spcPct val="150000"/>
              </a:lnSpc>
            </a:pPr>
            <a:r>
              <a:rPr lang="en-US" b="1" dirty="0">
                <a:latin typeface="Calibri" pitchFamily="34" charset="0"/>
              </a:rPr>
              <a:t>HDD</a:t>
            </a:r>
          </a:p>
        </p:txBody>
      </p:sp>
      <p:sp>
        <p:nvSpPr>
          <p:cNvPr id="90" name="Rectangle 116"/>
          <p:cNvSpPr>
            <a:spLocks noChangeArrowheads="1"/>
          </p:cNvSpPr>
          <p:nvPr/>
        </p:nvSpPr>
        <p:spPr bwMode="gray">
          <a:xfrm>
            <a:off x="3516313" y="2822575"/>
            <a:ext cx="292100" cy="328613"/>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pic>
        <p:nvPicPr>
          <p:cNvPr id="91" name="Picture 6" descr="Orange Volume.png"/>
          <p:cNvPicPr>
            <a:picLocks noChangeAspect="1"/>
          </p:cNvPicPr>
          <p:nvPr/>
        </p:nvPicPr>
        <p:blipFill>
          <a:blip r:embed="rId5" cstate="print"/>
          <a:srcRect/>
          <a:stretch>
            <a:fillRect/>
          </a:stretch>
        </p:blipFill>
        <p:spPr bwMode="auto">
          <a:xfrm>
            <a:off x="5486400" y="2241550"/>
            <a:ext cx="454025" cy="417513"/>
          </a:xfrm>
          <a:prstGeom prst="rect">
            <a:avLst/>
          </a:prstGeom>
          <a:noFill/>
          <a:ln w="9525">
            <a:noFill/>
            <a:miter lim="800000"/>
            <a:headEnd/>
            <a:tailEnd/>
          </a:ln>
        </p:spPr>
      </p:pic>
      <p:sp>
        <p:nvSpPr>
          <p:cNvPr id="92" name="AutoShape 113"/>
          <p:cNvSpPr>
            <a:spLocks noChangeArrowheads="1"/>
          </p:cNvSpPr>
          <p:nvPr/>
        </p:nvSpPr>
        <p:spPr bwMode="gray">
          <a:xfrm>
            <a:off x="3630613" y="2178050"/>
            <a:ext cx="1958975" cy="576263"/>
          </a:xfrm>
          <a:prstGeom prst="rightArrow">
            <a:avLst>
              <a:gd name="adj1" fmla="val 50000"/>
              <a:gd name="adj2" fmla="val 55210"/>
            </a:avLst>
          </a:prstGeom>
          <a:gradFill rotWithShape="1">
            <a:gsLst>
              <a:gs pos="0">
                <a:schemeClr val="bg1"/>
              </a:gs>
              <a:gs pos="100000">
                <a:schemeClr val="bg2"/>
              </a:gs>
            </a:gsLst>
            <a:lin ang="0" scaled="1"/>
          </a:gra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93" name="Text Box 117"/>
          <p:cNvSpPr txBox="1">
            <a:spLocks noChangeArrowheads="1"/>
          </p:cNvSpPr>
          <p:nvPr/>
        </p:nvSpPr>
        <p:spPr bwMode="gray">
          <a:xfrm>
            <a:off x="3578225" y="2208213"/>
            <a:ext cx="1954213" cy="457200"/>
          </a:xfrm>
          <a:prstGeom prst="rect">
            <a:avLst/>
          </a:prstGeom>
          <a:noFill/>
          <a:ln w="12700" algn="ctr">
            <a:noFill/>
            <a:miter lim="800000"/>
            <a:headEnd/>
            <a:tailEnd/>
          </a:ln>
        </p:spPr>
        <p:txBody>
          <a:bodyPr lIns="0" tIns="0" rIns="0" bIns="0">
            <a:spAutoFit/>
          </a:bodyPr>
          <a:lstStyle/>
          <a:p>
            <a:pPr algn="ctr">
              <a:lnSpc>
                <a:spcPct val="150000"/>
              </a:lnSpc>
            </a:pPr>
            <a:r>
              <a:rPr lang="en-US" sz="2000" b="1" dirty="0">
                <a:latin typeface="Calibri" pitchFamily="34" charset="0"/>
              </a:rPr>
              <a:t>5% Active</a:t>
            </a:r>
          </a:p>
        </p:txBody>
      </p:sp>
      <p:sp>
        <p:nvSpPr>
          <p:cNvPr id="94" name="Rectangle 116"/>
          <p:cNvSpPr>
            <a:spLocks noChangeArrowheads="1"/>
          </p:cNvSpPr>
          <p:nvPr/>
        </p:nvSpPr>
        <p:spPr bwMode="gray">
          <a:xfrm>
            <a:off x="3516313" y="2305050"/>
            <a:ext cx="292100" cy="327025"/>
          </a:xfrm>
          <a:prstGeom prst="rect">
            <a:avLst/>
          </a:prstGeom>
          <a:solidFill>
            <a:schemeClr val="accent2"/>
          </a:solidFill>
          <a:ln w="12700" algn="ctr">
            <a:noFill/>
            <a:miter lim="800000"/>
            <a:headEnd/>
            <a:tailEnd/>
          </a:ln>
        </p:spPr>
        <p:txBody>
          <a:bodyPr wrap="none" lIns="0" tIns="0" rIns="0" bIns="0" anchor="ctr"/>
          <a:lstStyle/>
          <a:p>
            <a:endParaRPr lang="en-US" dirty="0">
              <a:latin typeface="MetaMediumLF-Roman" pitchFamily="34" charset="0"/>
            </a:endParaRPr>
          </a:p>
        </p:txBody>
      </p:sp>
      <p:pic>
        <p:nvPicPr>
          <p:cNvPr id="95" name="Picture 6" descr="Orange Volume.png"/>
          <p:cNvPicPr>
            <a:picLocks noChangeAspect="1"/>
          </p:cNvPicPr>
          <p:nvPr/>
        </p:nvPicPr>
        <p:blipFill>
          <a:blip r:embed="rId5" cstate="print"/>
          <a:srcRect/>
          <a:stretch>
            <a:fillRect/>
          </a:stretch>
        </p:blipFill>
        <p:spPr bwMode="auto">
          <a:xfrm>
            <a:off x="2654300" y="3448050"/>
            <a:ext cx="454025" cy="417513"/>
          </a:xfrm>
          <a:prstGeom prst="rect">
            <a:avLst/>
          </a:prstGeom>
          <a:noFill/>
          <a:ln w="9525">
            <a:noFill/>
            <a:miter lim="800000"/>
            <a:headEnd/>
            <a:tailEnd/>
          </a:ln>
        </p:spPr>
      </p:pic>
      <p:sp>
        <p:nvSpPr>
          <p:cNvPr id="96" name="Rectangle 6"/>
          <p:cNvSpPr>
            <a:spLocks noChangeArrowheads="1"/>
          </p:cNvSpPr>
          <p:nvPr/>
        </p:nvSpPr>
        <p:spPr bwMode="gray">
          <a:xfrm>
            <a:off x="2867025" y="3576638"/>
            <a:ext cx="152400" cy="152400"/>
          </a:xfrm>
          <a:prstGeom prst="rect">
            <a:avLst/>
          </a:prstGeom>
          <a:solidFill>
            <a:schemeClr val="accent2"/>
          </a:solidFill>
          <a:ln w="12700" algn="ctr">
            <a:noFill/>
            <a:miter lim="800000"/>
            <a:headEnd/>
            <a:tailEnd/>
          </a:ln>
        </p:spPr>
        <p:txBody>
          <a:bodyPr wrap="none" lIns="0" tIns="0" rIns="0" bIns="0" anchor="ctr"/>
          <a:lstStyle/>
          <a:p>
            <a:endParaRPr lang="en-US" dirty="0">
              <a:latin typeface="MetaMediumLF-Roman" pitchFamily="34" charset="0"/>
            </a:endParaRPr>
          </a:p>
        </p:txBody>
      </p:sp>
      <p:pic>
        <p:nvPicPr>
          <p:cNvPr id="97" name="Picture 6" descr="Orange Volume.png"/>
          <p:cNvPicPr>
            <a:picLocks noChangeAspect="1"/>
          </p:cNvPicPr>
          <p:nvPr/>
        </p:nvPicPr>
        <p:blipFill>
          <a:blip r:embed="rId5" cstate="print"/>
          <a:srcRect/>
          <a:stretch>
            <a:fillRect/>
          </a:stretch>
        </p:blipFill>
        <p:spPr bwMode="auto">
          <a:xfrm>
            <a:off x="2654300" y="3886200"/>
            <a:ext cx="454025" cy="417513"/>
          </a:xfrm>
          <a:prstGeom prst="rect">
            <a:avLst/>
          </a:prstGeom>
          <a:noFill/>
          <a:ln w="9525">
            <a:noFill/>
            <a:miter lim="800000"/>
            <a:headEnd/>
            <a:tailEnd/>
          </a:ln>
        </p:spPr>
      </p:pic>
      <p:sp>
        <p:nvSpPr>
          <p:cNvPr id="98" name="Rectangle 7"/>
          <p:cNvSpPr>
            <a:spLocks noChangeArrowheads="1"/>
          </p:cNvSpPr>
          <p:nvPr/>
        </p:nvSpPr>
        <p:spPr bwMode="gray">
          <a:xfrm>
            <a:off x="2867025" y="4003675"/>
            <a:ext cx="152400" cy="152400"/>
          </a:xfrm>
          <a:prstGeom prst="rect">
            <a:avLst/>
          </a:prstGeom>
          <a:solidFill>
            <a:schemeClr val="accent2"/>
          </a:solidFill>
          <a:ln w="12700" algn="ctr">
            <a:noFill/>
            <a:miter lim="800000"/>
            <a:headEnd/>
            <a:tailEnd/>
          </a:ln>
        </p:spPr>
        <p:txBody>
          <a:bodyPr wrap="none" lIns="0" tIns="0" rIns="0" bIns="0" anchor="ctr"/>
          <a:lstStyle/>
          <a:p>
            <a:endParaRPr lang="en-US" dirty="0">
              <a:latin typeface="MetaMediumLF-Roman" pitchFamily="34" charset="0"/>
            </a:endParaRPr>
          </a:p>
        </p:txBody>
      </p:sp>
      <p:pic>
        <p:nvPicPr>
          <p:cNvPr id="99" name="Picture 6" descr="Orange Volume.png"/>
          <p:cNvPicPr>
            <a:picLocks noChangeAspect="1"/>
          </p:cNvPicPr>
          <p:nvPr/>
        </p:nvPicPr>
        <p:blipFill>
          <a:blip r:embed="rId5" cstate="print"/>
          <a:srcRect/>
          <a:stretch>
            <a:fillRect/>
          </a:stretch>
        </p:blipFill>
        <p:spPr bwMode="auto">
          <a:xfrm>
            <a:off x="2660650" y="4311650"/>
            <a:ext cx="454025" cy="417513"/>
          </a:xfrm>
          <a:prstGeom prst="rect">
            <a:avLst/>
          </a:prstGeom>
          <a:noFill/>
          <a:ln w="9525">
            <a:noFill/>
            <a:miter lim="800000"/>
            <a:headEnd/>
            <a:tailEnd/>
          </a:ln>
        </p:spPr>
      </p:pic>
      <p:sp>
        <p:nvSpPr>
          <p:cNvPr id="100" name="Rectangle 8"/>
          <p:cNvSpPr>
            <a:spLocks noChangeArrowheads="1"/>
          </p:cNvSpPr>
          <p:nvPr/>
        </p:nvSpPr>
        <p:spPr bwMode="gray">
          <a:xfrm>
            <a:off x="2867025" y="4430713"/>
            <a:ext cx="152400" cy="152400"/>
          </a:xfrm>
          <a:prstGeom prst="rect">
            <a:avLst/>
          </a:prstGeom>
          <a:solidFill>
            <a:schemeClr val="accent2"/>
          </a:solidFill>
          <a:ln w="12700" algn="ctr">
            <a:noFill/>
            <a:miter lim="800000"/>
            <a:headEnd/>
            <a:tailEnd/>
          </a:ln>
        </p:spPr>
        <p:txBody>
          <a:bodyPr wrap="none" lIns="0" tIns="0" rIns="0" bIns="0" anchor="ctr"/>
          <a:lstStyle/>
          <a:p>
            <a:endParaRPr lang="en-US" dirty="0">
              <a:latin typeface="MetaMediumLF-Roman" pitchFamily="34" charset="0"/>
            </a:endParaRPr>
          </a:p>
        </p:txBody>
      </p:sp>
      <p:pic>
        <p:nvPicPr>
          <p:cNvPr id="101" name="Picture 6" descr="Orange Volume.png"/>
          <p:cNvPicPr>
            <a:picLocks noChangeAspect="1"/>
          </p:cNvPicPr>
          <p:nvPr/>
        </p:nvPicPr>
        <p:blipFill>
          <a:blip r:embed="rId5" cstate="print"/>
          <a:srcRect/>
          <a:stretch>
            <a:fillRect/>
          </a:stretch>
        </p:blipFill>
        <p:spPr bwMode="auto">
          <a:xfrm>
            <a:off x="2667000" y="4743450"/>
            <a:ext cx="454025" cy="417513"/>
          </a:xfrm>
          <a:prstGeom prst="rect">
            <a:avLst/>
          </a:prstGeom>
          <a:noFill/>
          <a:ln w="9525">
            <a:noFill/>
            <a:miter lim="800000"/>
            <a:headEnd/>
            <a:tailEnd/>
          </a:ln>
        </p:spPr>
      </p:pic>
      <p:sp>
        <p:nvSpPr>
          <p:cNvPr id="102" name="Rectangle 9"/>
          <p:cNvSpPr>
            <a:spLocks noChangeArrowheads="1"/>
          </p:cNvSpPr>
          <p:nvPr/>
        </p:nvSpPr>
        <p:spPr bwMode="gray">
          <a:xfrm>
            <a:off x="2867025" y="4857750"/>
            <a:ext cx="152400" cy="152400"/>
          </a:xfrm>
          <a:prstGeom prst="rect">
            <a:avLst/>
          </a:prstGeom>
          <a:solidFill>
            <a:schemeClr val="accent2"/>
          </a:solidFill>
          <a:ln w="12700" algn="ctr">
            <a:noFill/>
            <a:miter lim="800000"/>
            <a:headEnd/>
            <a:tailEnd/>
          </a:ln>
        </p:spPr>
        <p:txBody>
          <a:bodyPr wrap="none" lIns="0" tIns="0" rIns="0" bIns="0" anchor="ctr"/>
          <a:lstStyle/>
          <a:p>
            <a:endParaRPr lang="en-US" dirty="0">
              <a:latin typeface="MetaMediumLF-Roman" pitchFamily="34" charset="0"/>
            </a:endParaRPr>
          </a:p>
        </p:txBody>
      </p:sp>
      <p:pic>
        <p:nvPicPr>
          <p:cNvPr id="103" name="Picture 6" descr="Orange Volume.png"/>
          <p:cNvPicPr>
            <a:picLocks noChangeAspect="1"/>
          </p:cNvPicPr>
          <p:nvPr/>
        </p:nvPicPr>
        <p:blipFill>
          <a:blip r:embed="rId5" cstate="print"/>
          <a:srcRect/>
          <a:stretch>
            <a:fillRect/>
          </a:stretch>
        </p:blipFill>
        <p:spPr bwMode="auto">
          <a:xfrm>
            <a:off x="2673350" y="5175250"/>
            <a:ext cx="454025" cy="417513"/>
          </a:xfrm>
          <a:prstGeom prst="rect">
            <a:avLst/>
          </a:prstGeom>
          <a:noFill/>
          <a:ln w="9525">
            <a:noFill/>
            <a:miter lim="800000"/>
            <a:headEnd/>
            <a:tailEnd/>
          </a:ln>
        </p:spPr>
      </p:pic>
      <p:sp>
        <p:nvSpPr>
          <p:cNvPr id="104" name="Rectangle 10"/>
          <p:cNvSpPr>
            <a:spLocks noChangeArrowheads="1"/>
          </p:cNvSpPr>
          <p:nvPr/>
        </p:nvSpPr>
        <p:spPr bwMode="gray">
          <a:xfrm>
            <a:off x="2867025" y="5286375"/>
            <a:ext cx="152400" cy="152400"/>
          </a:xfrm>
          <a:prstGeom prst="rect">
            <a:avLst/>
          </a:prstGeom>
          <a:solidFill>
            <a:schemeClr val="accent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105" name="Rectangle 36"/>
          <p:cNvSpPr>
            <a:spLocks noChangeArrowheads="1"/>
          </p:cNvSpPr>
          <p:nvPr/>
        </p:nvSpPr>
        <p:spPr bwMode="gray">
          <a:xfrm>
            <a:off x="5838825" y="3576638"/>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106" name="Rectangle 22"/>
          <p:cNvSpPr>
            <a:spLocks noChangeArrowheads="1"/>
          </p:cNvSpPr>
          <p:nvPr/>
        </p:nvSpPr>
        <p:spPr bwMode="gray">
          <a:xfrm>
            <a:off x="4352925" y="4002088"/>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107" name="Rectangle 24"/>
          <p:cNvSpPr>
            <a:spLocks noChangeArrowheads="1"/>
          </p:cNvSpPr>
          <p:nvPr/>
        </p:nvSpPr>
        <p:spPr bwMode="gray">
          <a:xfrm>
            <a:off x="4352925" y="4856163"/>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108" name="Rectangle 48"/>
          <p:cNvSpPr>
            <a:spLocks noChangeArrowheads="1"/>
          </p:cNvSpPr>
          <p:nvPr/>
        </p:nvSpPr>
        <p:spPr bwMode="gray">
          <a:xfrm>
            <a:off x="6829425" y="442912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
        <p:nvSpPr>
          <p:cNvPr id="109" name="Rectangle 45"/>
          <p:cNvSpPr>
            <a:spLocks noChangeArrowheads="1"/>
          </p:cNvSpPr>
          <p:nvPr/>
        </p:nvSpPr>
        <p:spPr bwMode="gray">
          <a:xfrm>
            <a:off x="6334125" y="5286375"/>
            <a:ext cx="152400" cy="152400"/>
          </a:xfrm>
          <a:prstGeom prst="rect">
            <a:avLst/>
          </a:prstGeom>
          <a:solidFill>
            <a:schemeClr val="tx2"/>
          </a:solidFill>
          <a:ln w="12700" algn="ctr">
            <a:noFill/>
            <a:miter lim="800000"/>
            <a:headEnd/>
            <a:tailEnd/>
          </a:ln>
        </p:spPr>
        <p:txBody>
          <a:bodyPr wrap="none" lIns="0" tIns="0" rIns="0" bIns="0" anchor="ctr"/>
          <a:lstStyle/>
          <a:p>
            <a:endParaRPr lang="en-US" dirty="0">
              <a:latin typeface="MetaMediumLF-Roman"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Storage Tiering – Building Blocks</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33</a:t>
            </a:fld>
            <a:endParaRPr lang="en-US" dirty="0"/>
          </a:p>
        </p:txBody>
      </p:sp>
      <p:graphicFrame>
        <p:nvGraphicFramePr>
          <p:cNvPr id="45" name="Table 44"/>
          <p:cNvGraphicFramePr>
            <a:graphicFrameLocks noGrp="1"/>
          </p:cNvGraphicFramePr>
          <p:nvPr/>
        </p:nvGraphicFramePr>
        <p:xfrm>
          <a:off x="381000" y="990600"/>
          <a:ext cx="8229600" cy="1899920"/>
        </p:xfrm>
        <a:graphic>
          <a:graphicData uri="http://schemas.openxmlformats.org/drawingml/2006/table">
            <a:tbl>
              <a:tblPr firstRow="1" bandRow="1">
                <a:tableStyleId>{5C22544A-7EE6-4342-B048-85BDC9FD1C3A}</a:tableStyleId>
              </a:tblPr>
              <a:tblGrid>
                <a:gridCol w="2139696"/>
                <a:gridCol w="6089904"/>
              </a:tblGrid>
              <a:tr h="370840">
                <a:tc>
                  <a:txBody>
                    <a:bodyPr/>
                    <a:lstStyle/>
                    <a:p>
                      <a:pPr algn="l"/>
                      <a:r>
                        <a:rPr lang="en-US" dirty="0" smtClean="0"/>
                        <a:t>Building Blocks</a:t>
                      </a:r>
                      <a:endParaRPr lang="en-US" dirty="0"/>
                    </a:p>
                  </a:txBody>
                  <a:tcPr/>
                </a:tc>
                <a:tc>
                  <a:txBody>
                    <a:bodyPr/>
                    <a:lstStyle/>
                    <a:p>
                      <a:pPr algn="l"/>
                      <a:r>
                        <a:rPr lang="en-US" dirty="0" smtClean="0"/>
                        <a:t>Description</a:t>
                      </a:r>
                      <a:endParaRPr lang="en-US" dirty="0"/>
                    </a:p>
                  </a:txBody>
                  <a:tcPr/>
                </a:tc>
              </a:tr>
              <a:tr h="370840">
                <a:tc>
                  <a:txBody>
                    <a:bodyPr/>
                    <a:lstStyle/>
                    <a:p>
                      <a:pPr algn="l"/>
                      <a:r>
                        <a:rPr lang="en-US" sz="1600" dirty="0" smtClean="0">
                          <a:solidFill>
                            <a:schemeClr val="tx1"/>
                          </a:solidFill>
                        </a:rPr>
                        <a:t>Storage Type</a:t>
                      </a:r>
                      <a:endParaRPr lang="en-US" sz="1600" dirty="0">
                        <a:solidFill>
                          <a:schemeClr val="tx1"/>
                        </a:solidFill>
                      </a:endParaRPr>
                    </a:p>
                  </a:txBody>
                  <a:tcPr anchor="ctr"/>
                </a:tc>
                <a:tc>
                  <a:txBody>
                    <a:bodyPr/>
                    <a:lstStyle/>
                    <a:p>
                      <a:pPr algn="l"/>
                      <a:r>
                        <a:rPr lang="en-US" sz="1600" dirty="0" smtClean="0">
                          <a:solidFill>
                            <a:schemeClr val="tx1"/>
                          </a:solidFill>
                        </a:rPr>
                        <a:t>Combination of drive technologies (SSD, FC, or</a:t>
                      </a:r>
                      <a:r>
                        <a:rPr lang="en-US" sz="1600" baseline="0" dirty="0" smtClean="0">
                          <a:solidFill>
                            <a:schemeClr val="tx1"/>
                          </a:solidFill>
                        </a:rPr>
                        <a:t> SATA) and RAID protection</a:t>
                      </a:r>
                      <a:endParaRPr lang="en-US" sz="1600" dirty="0">
                        <a:solidFill>
                          <a:schemeClr val="tx1"/>
                        </a:solidFill>
                      </a:endParaRPr>
                    </a:p>
                  </a:txBody>
                  <a:tcPr anchor="ctr"/>
                </a:tc>
              </a:tr>
              <a:tr h="370840">
                <a:tc>
                  <a:txBody>
                    <a:bodyPr/>
                    <a:lstStyle/>
                    <a:p>
                      <a:pPr algn="l"/>
                      <a:r>
                        <a:rPr lang="en-US" sz="1600" dirty="0" smtClean="0">
                          <a:solidFill>
                            <a:schemeClr val="tx1"/>
                          </a:solidFill>
                        </a:rPr>
                        <a:t>Storage groups</a:t>
                      </a:r>
                      <a:endParaRPr lang="en-US" sz="16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Logical collection of LUNs that are managed together</a:t>
                      </a:r>
                      <a:endParaRPr lang="en-US" sz="1600" dirty="0">
                        <a:solidFill>
                          <a:schemeClr val="tx1"/>
                        </a:solidFill>
                      </a:endParaRPr>
                    </a:p>
                  </a:txBody>
                  <a:tcPr anchor="ctr"/>
                </a:tc>
              </a:tr>
              <a:tr h="370840">
                <a:tc>
                  <a:txBody>
                    <a:bodyPr/>
                    <a:lstStyle/>
                    <a:p>
                      <a:pPr algn="l"/>
                      <a:r>
                        <a:rPr lang="en-US" sz="1600" dirty="0" smtClean="0">
                          <a:solidFill>
                            <a:schemeClr val="tx1"/>
                          </a:solidFill>
                        </a:rPr>
                        <a:t>Policies</a:t>
                      </a:r>
                      <a:endParaRPr lang="en-US" sz="16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Manage data placement and movement across Storage Types to achieve service levels for one or more Storage Groups</a:t>
                      </a:r>
                      <a:endParaRPr lang="en-US" sz="1600" dirty="0">
                        <a:solidFill>
                          <a:schemeClr val="tx1"/>
                        </a:solidFill>
                      </a:endParaRPr>
                    </a:p>
                  </a:txBody>
                  <a:tcPr anchor="ctr"/>
                </a:tc>
              </a:tr>
            </a:tbl>
          </a:graphicData>
        </a:graphic>
      </p:graphicFrame>
      <p:sp>
        <p:nvSpPr>
          <p:cNvPr id="7" name="AutoShape 5"/>
          <p:cNvSpPr>
            <a:spLocks noChangeArrowheads="1"/>
          </p:cNvSpPr>
          <p:nvPr/>
        </p:nvSpPr>
        <p:spPr bwMode="auto">
          <a:xfrm>
            <a:off x="5781675" y="2974056"/>
            <a:ext cx="2938463" cy="3109912"/>
          </a:xfrm>
          <a:prstGeom prst="roundRect">
            <a:avLst>
              <a:gd name="adj" fmla="val 16667"/>
            </a:avLst>
          </a:prstGeom>
          <a:noFill/>
          <a:ln w="19050" algn="ctr">
            <a:solidFill>
              <a:schemeClr val="accent1"/>
            </a:solidFill>
            <a:prstDash val="dash"/>
            <a:round/>
            <a:headEnd/>
            <a:tailEnd/>
          </a:ln>
        </p:spPr>
        <p:txBody>
          <a:bodyPr wrap="none" lIns="0" tIns="0" rIns="0" bIns="0" anchor="ctr"/>
          <a:lstStyle/>
          <a:p>
            <a:endParaRPr lang="en-US" dirty="0">
              <a:latin typeface="Calibri" pitchFamily="34" charset="0"/>
            </a:endParaRPr>
          </a:p>
        </p:txBody>
      </p:sp>
      <p:sp>
        <p:nvSpPr>
          <p:cNvPr id="8" name="AutoShape 6"/>
          <p:cNvSpPr>
            <a:spLocks noChangeArrowheads="1"/>
          </p:cNvSpPr>
          <p:nvPr/>
        </p:nvSpPr>
        <p:spPr bwMode="auto">
          <a:xfrm>
            <a:off x="423863" y="2974056"/>
            <a:ext cx="5011737" cy="3109912"/>
          </a:xfrm>
          <a:prstGeom prst="roundRect">
            <a:avLst>
              <a:gd name="adj" fmla="val 16667"/>
            </a:avLst>
          </a:prstGeom>
          <a:noFill/>
          <a:ln w="19050" algn="ctr">
            <a:solidFill>
              <a:schemeClr val="accent1"/>
            </a:solidFill>
            <a:prstDash val="dash"/>
            <a:round/>
            <a:headEnd/>
            <a:tailEnd/>
          </a:ln>
        </p:spPr>
        <p:txBody>
          <a:bodyPr wrap="none" lIns="0" tIns="0" rIns="0" bIns="0" anchor="ctr"/>
          <a:lstStyle/>
          <a:p>
            <a:endParaRPr lang="en-US" dirty="0">
              <a:latin typeface="Calibri" pitchFamily="34" charset="0"/>
            </a:endParaRPr>
          </a:p>
        </p:txBody>
      </p:sp>
      <p:sp>
        <p:nvSpPr>
          <p:cNvPr id="9" name="Text Box 5"/>
          <p:cNvSpPr txBox="1">
            <a:spLocks noChangeArrowheads="1"/>
          </p:cNvSpPr>
          <p:nvPr/>
        </p:nvSpPr>
        <p:spPr bwMode="auto">
          <a:xfrm>
            <a:off x="4038600" y="3202656"/>
            <a:ext cx="838200" cy="215444"/>
          </a:xfrm>
          <a:prstGeom prst="rect">
            <a:avLst/>
          </a:prstGeom>
          <a:noFill/>
          <a:ln w="12700" algn="ctr">
            <a:noFill/>
            <a:miter lim="800000"/>
            <a:headEnd/>
            <a:tailEnd/>
          </a:ln>
        </p:spPr>
        <p:txBody>
          <a:bodyPr lIns="0" tIns="0" rIns="0" bIns="0">
            <a:spAutoFit/>
          </a:bodyPr>
          <a:lstStyle/>
          <a:p>
            <a:r>
              <a:rPr lang="en-US" sz="1400" dirty="0">
                <a:latin typeface="Calibri" pitchFamily="34" charset="0"/>
              </a:rPr>
              <a:t>Policies</a:t>
            </a:r>
          </a:p>
        </p:txBody>
      </p:sp>
      <p:sp>
        <p:nvSpPr>
          <p:cNvPr id="10" name="AutoShape 43"/>
          <p:cNvSpPr>
            <a:spLocks noChangeArrowheads="1"/>
          </p:cNvSpPr>
          <p:nvPr/>
        </p:nvSpPr>
        <p:spPr bwMode="auto">
          <a:xfrm>
            <a:off x="3857625" y="3543968"/>
            <a:ext cx="1295400" cy="1143000"/>
          </a:xfrm>
          <a:prstGeom prst="roundRect">
            <a:avLst>
              <a:gd name="adj" fmla="val 16667"/>
            </a:avLst>
          </a:prstGeom>
          <a:solidFill>
            <a:srgbClr val="EAEAEA"/>
          </a:solidFill>
          <a:ln w="19050" algn="ctr">
            <a:solidFill>
              <a:schemeClr val="accent1"/>
            </a:solidFill>
            <a:round/>
            <a:headEnd/>
            <a:tailEnd/>
          </a:ln>
        </p:spPr>
        <p:txBody>
          <a:bodyPr wrap="none" lIns="0" tIns="0" rIns="0" bIns="0" anchor="ctr"/>
          <a:lstStyle/>
          <a:p>
            <a:endParaRPr lang="en-US" sz="1600" dirty="0">
              <a:latin typeface="Calibri" pitchFamily="34" charset="0"/>
            </a:endParaRPr>
          </a:p>
        </p:txBody>
      </p:sp>
      <p:sp>
        <p:nvSpPr>
          <p:cNvPr id="11" name="Text Box 44"/>
          <p:cNvSpPr txBox="1">
            <a:spLocks noChangeArrowheads="1"/>
          </p:cNvSpPr>
          <p:nvPr/>
        </p:nvSpPr>
        <p:spPr bwMode="auto">
          <a:xfrm>
            <a:off x="3933825" y="3591593"/>
            <a:ext cx="1143000" cy="184666"/>
          </a:xfrm>
          <a:prstGeom prst="rect">
            <a:avLst/>
          </a:prstGeom>
          <a:noFill/>
          <a:ln w="12700" algn="ctr">
            <a:noFill/>
            <a:miter lim="800000"/>
            <a:headEnd/>
            <a:tailEnd/>
          </a:ln>
        </p:spPr>
        <p:txBody>
          <a:bodyPr lIns="0" tIns="0" rIns="0" bIns="0">
            <a:spAutoFit/>
          </a:bodyPr>
          <a:lstStyle/>
          <a:p>
            <a:r>
              <a:rPr lang="en-US" sz="1200" dirty="0">
                <a:solidFill>
                  <a:schemeClr val="accent1"/>
                </a:solidFill>
                <a:latin typeface="Calibri" pitchFamily="34" charset="0"/>
              </a:rPr>
              <a:t>Platinum</a:t>
            </a:r>
          </a:p>
        </p:txBody>
      </p:sp>
      <p:sp>
        <p:nvSpPr>
          <p:cNvPr id="12" name="AutoShape 45"/>
          <p:cNvSpPr>
            <a:spLocks noChangeArrowheads="1"/>
          </p:cNvSpPr>
          <p:nvPr/>
        </p:nvSpPr>
        <p:spPr bwMode="auto">
          <a:xfrm>
            <a:off x="3933825" y="3848768"/>
            <a:ext cx="1143000" cy="228600"/>
          </a:xfrm>
          <a:prstGeom prst="roundRect">
            <a:avLst>
              <a:gd name="adj" fmla="val 16667"/>
            </a:avLst>
          </a:prstGeom>
          <a:solidFill>
            <a:schemeClr val="accent2"/>
          </a:solidFill>
          <a:ln w="12700" algn="ctr">
            <a:solidFill>
              <a:schemeClr val="tx1"/>
            </a:solidFill>
            <a:round/>
            <a:headEnd/>
            <a:tailEnd/>
          </a:ln>
        </p:spPr>
        <p:txBody>
          <a:bodyPr wrap="none" lIns="0" tIns="0" rIns="0" bIns="0" anchor="ctr"/>
          <a:lstStyle/>
          <a:p>
            <a:pPr algn="ctr"/>
            <a:r>
              <a:rPr lang="en-US" sz="1400" dirty="0">
                <a:solidFill>
                  <a:schemeClr val="bg1"/>
                </a:solidFill>
                <a:latin typeface="Calibri" pitchFamily="34" charset="0"/>
              </a:rPr>
              <a:t>25%</a:t>
            </a:r>
          </a:p>
        </p:txBody>
      </p:sp>
      <p:sp>
        <p:nvSpPr>
          <p:cNvPr id="13" name="AutoShape 46"/>
          <p:cNvSpPr>
            <a:spLocks noChangeArrowheads="1"/>
          </p:cNvSpPr>
          <p:nvPr/>
        </p:nvSpPr>
        <p:spPr bwMode="auto">
          <a:xfrm>
            <a:off x="3933825" y="4115468"/>
            <a:ext cx="1143000" cy="228600"/>
          </a:xfrm>
          <a:prstGeom prst="roundRect">
            <a:avLst>
              <a:gd name="adj" fmla="val 16667"/>
            </a:avLst>
          </a:prstGeom>
          <a:solidFill>
            <a:srgbClr val="6699FF"/>
          </a:solidFill>
          <a:ln w="12700" algn="ctr">
            <a:solidFill>
              <a:schemeClr val="tx1"/>
            </a:solidFill>
            <a:round/>
            <a:headEnd/>
            <a:tailEnd/>
          </a:ln>
        </p:spPr>
        <p:txBody>
          <a:bodyPr wrap="none" lIns="0" tIns="0" rIns="0" bIns="0" anchor="ctr"/>
          <a:lstStyle/>
          <a:p>
            <a:pPr algn="ctr"/>
            <a:r>
              <a:rPr lang="en-US" sz="1400" dirty="0">
                <a:solidFill>
                  <a:schemeClr val="bg1"/>
                </a:solidFill>
                <a:latin typeface="Calibri" pitchFamily="34" charset="0"/>
              </a:rPr>
              <a:t>50%</a:t>
            </a:r>
          </a:p>
        </p:txBody>
      </p:sp>
      <p:sp>
        <p:nvSpPr>
          <p:cNvPr id="14" name="AutoShape 47"/>
          <p:cNvSpPr>
            <a:spLocks noChangeArrowheads="1"/>
          </p:cNvSpPr>
          <p:nvPr/>
        </p:nvSpPr>
        <p:spPr bwMode="auto">
          <a:xfrm>
            <a:off x="3933825" y="4382168"/>
            <a:ext cx="1143000" cy="228600"/>
          </a:xfrm>
          <a:prstGeom prst="roundRect">
            <a:avLst>
              <a:gd name="adj" fmla="val 16667"/>
            </a:avLst>
          </a:prstGeom>
          <a:solidFill>
            <a:schemeClr val="tx2"/>
          </a:solidFill>
          <a:ln w="12700" algn="ctr">
            <a:solidFill>
              <a:schemeClr val="tx1"/>
            </a:solidFill>
            <a:round/>
            <a:headEnd/>
            <a:tailEnd/>
          </a:ln>
        </p:spPr>
        <p:txBody>
          <a:bodyPr wrap="none" lIns="0" tIns="0" rIns="0" bIns="0" anchor="ctr"/>
          <a:lstStyle/>
          <a:p>
            <a:pPr algn="ctr"/>
            <a:r>
              <a:rPr lang="en-US" sz="1400" dirty="0">
                <a:solidFill>
                  <a:schemeClr val="bg1"/>
                </a:solidFill>
                <a:latin typeface="Calibri" pitchFamily="34" charset="0"/>
              </a:rPr>
              <a:t>25%</a:t>
            </a:r>
          </a:p>
        </p:txBody>
      </p:sp>
      <p:grpSp>
        <p:nvGrpSpPr>
          <p:cNvPr id="3" name="Group 14"/>
          <p:cNvGrpSpPr>
            <a:grpSpLocks/>
          </p:cNvGrpSpPr>
          <p:nvPr/>
        </p:nvGrpSpPr>
        <p:grpSpPr bwMode="auto">
          <a:xfrm>
            <a:off x="3857625" y="4763168"/>
            <a:ext cx="1295400" cy="914400"/>
            <a:chOff x="2430" y="3287"/>
            <a:chExt cx="816" cy="576"/>
          </a:xfrm>
        </p:grpSpPr>
        <p:sp>
          <p:nvSpPr>
            <p:cNvPr id="16" name="AutoShape 49"/>
            <p:cNvSpPr>
              <a:spLocks noChangeArrowheads="1"/>
            </p:cNvSpPr>
            <p:nvPr/>
          </p:nvSpPr>
          <p:spPr bwMode="auto">
            <a:xfrm>
              <a:off x="2430" y="3287"/>
              <a:ext cx="816" cy="576"/>
            </a:xfrm>
            <a:prstGeom prst="roundRect">
              <a:avLst>
                <a:gd name="adj" fmla="val 16667"/>
              </a:avLst>
            </a:prstGeom>
            <a:solidFill>
              <a:srgbClr val="EAEAEA"/>
            </a:solidFill>
            <a:ln w="19050" algn="ctr">
              <a:solidFill>
                <a:schemeClr val="hlink"/>
              </a:solidFill>
              <a:round/>
              <a:headEnd/>
              <a:tailEnd/>
            </a:ln>
          </p:spPr>
          <p:txBody>
            <a:bodyPr wrap="none" lIns="0" tIns="0" rIns="0" bIns="0" anchor="ctr"/>
            <a:lstStyle/>
            <a:p>
              <a:endParaRPr lang="en-US" sz="1600" dirty="0">
                <a:latin typeface="Calibri" pitchFamily="34" charset="0"/>
              </a:endParaRPr>
            </a:p>
          </p:txBody>
        </p:sp>
        <p:sp>
          <p:nvSpPr>
            <p:cNvPr id="17" name="Text Box 50"/>
            <p:cNvSpPr txBox="1">
              <a:spLocks noChangeArrowheads="1"/>
            </p:cNvSpPr>
            <p:nvPr/>
          </p:nvSpPr>
          <p:spPr bwMode="auto">
            <a:xfrm>
              <a:off x="2478" y="3317"/>
              <a:ext cx="720" cy="116"/>
            </a:xfrm>
            <a:prstGeom prst="rect">
              <a:avLst/>
            </a:prstGeom>
            <a:noFill/>
            <a:ln w="12700" algn="ctr">
              <a:noFill/>
              <a:miter lim="800000"/>
              <a:headEnd/>
              <a:tailEnd/>
            </a:ln>
          </p:spPr>
          <p:txBody>
            <a:bodyPr lIns="0" tIns="0" rIns="0" bIns="0">
              <a:spAutoFit/>
            </a:bodyPr>
            <a:lstStyle/>
            <a:p>
              <a:r>
                <a:rPr lang="en-US" sz="1200" dirty="0">
                  <a:solidFill>
                    <a:schemeClr val="hlink"/>
                  </a:solidFill>
                  <a:latin typeface="Calibri" pitchFamily="34" charset="0"/>
                </a:rPr>
                <a:t>Silver</a:t>
              </a:r>
            </a:p>
          </p:txBody>
        </p:sp>
        <p:sp>
          <p:nvSpPr>
            <p:cNvPr id="18" name="AutoShape 51"/>
            <p:cNvSpPr>
              <a:spLocks noChangeArrowheads="1"/>
            </p:cNvSpPr>
            <p:nvPr/>
          </p:nvSpPr>
          <p:spPr bwMode="auto">
            <a:xfrm>
              <a:off x="2478" y="3503"/>
              <a:ext cx="720" cy="144"/>
            </a:xfrm>
            <a:prstGeom prst="roundRect">
              <a:avLst>
                <a:gd name="adj" fmla="val 16667"/>
              </a:avLst>
            </a:prstGeom>
            <a:solidFill>
              <a:srgbClr val="6699FF"/>
            </a:solidFill>
            <a:ln w="12700" algn="ctr">
              <a:solidFill>
                <a:schemeClr val="tx1"/>
              </a:solidFill>
              <a:round/>
              <a:headEnd/>
              <a:tailEnd/>
            </a:ln>
          </p:spPr>
          <p:txBody>
            <a:bodyPr wrap="none" lIns="0" tIns="0" rIns="0" bIns="0" anchor="ctr"/>
            <a:lstStyle/>
            <a:p>
              <a:pPr algn="ctr"/>
              <a:r>
                <a:rPr lang="en-US" sz="1400" dirty="0">
                  <a:solidFill>
                    <a:schemeClr val="bg1"/>
                  </a:solidFill>
                  <a:latin typeface="Calibri" pitchFamily="34" charset="0"/>
                </a:rPr>
                <a:t>25%</a:t>
              </a:r>
            </a:p>
          </p:txBody>
        </p:sp>
        <p:sp>
          <p:nvSpPr>
            <p:cNvPr id="19" name="AutoShape 52"/>
            <p:cNvSpPr>
              <a:spLocks noChangeArrowheads="1"/>
            </p:cNvSpPr>
            <p:nvPr/>
          </p:nvSpPr>
          <p:spPr bwMode="auto">
            <a:xfrm>
              <a:off x="2478" y="3671"/>
              <a:ext cx="720" cy="144"/>
            </a:xfrm>
            <a:prstGeom prst="roundRect">
              <a:avLst>
                <a:gd name="adj" fmla="val 16667"/>
              </a:avLst>
            </a:prstGeom>
            <a:solidFill>
              <a:schemeClr val="tx2"/>
            </a:solidFill>
            <a:ln w="12700" algn="ctr">
              <a:solidFill>
                <a:schemeClr val="tx1"/>
              </a:solidFill>
              <a:round/>
              <a:headEnd/>
              <a:tailEnd/>
            </a:ln>
          </p:spPr>
          <p:txBody>
            <a:bodyPr wrap="none" lIns="0" tIns="0" rIns="0" bIns="0" anchor="ctr"/>
            <a:lstStyle/>
            <a:p>
              <a:pPr algn="ctr"/>
              <a:r>
                <a:rPr lang="en-US" sz="1400" dirty="0" smtClean="0">
                  <a:solidFill>
                    <a:schemeClr val="bg1"/>
                  </a:solidFill>
                  <a:latin typeface="Calibri" pitchFamily="34" charset="0"/>
                </a:rPr>
                <a:t>100%</a:t>
              </a:r>
              <a:endParaRPr lang="en-US" sz="1400" dirty="0">
                <a:solidFill>
                  <a:schemeClr val="bg1"/>
                </a:solidFill>
                <a:latin typeface="Calibri" pitchFamily="34" charset="0"/>
              </a:endParaRPr>
            </a:p>
          </p:txBody>
        </p:sp>
      </p:grpSp>
      <p:sp>
        <p:nvSpPr>
          <p:cNvPr id="21" name="Line 53"/>
          <p:cNvSpPr>
            <a:spLocks noChangeShapeType="1"/>
          </p:cNvSpPr>
          <p:nvPr/>
        </p:nvSpPr>
        <p:spPr bwMode="auto">
          <a:xfrm flipH="1">
            <a:off x="2943225" y="3924968"/>
            <a:ext cx="914400" cy="0"/>
          </a:xfrm>
          <a:prstGeom prst="line">
            <a:avLst/>
          </a:prstGeom>
          <a:noFill/>
          <a:ln w="25400">
            <a:solidFill>
              <a:schemeClr val="accent1"/>
            </a:solidFill>
            <a:round/>
            <a:headEnd type="triangle"/>
            <a:tailEnd type="triangle" w="med" len="med"/>
          </a:ln>
        </p:spPr>
        <p:txBody>
          <a:bodyPr wrap="none" lIns="0" tIns="0" rIns="0" bIns="0" anchor="ctr"/>
          <a:lstStyle/>
          <a:p>
            <a:endParaRPr lang="en-US" dirty="0">
              <a:latin typeface="Calibri" pitchFamily="34" charset="0"/>
            </a:endParaRPr>
          </a:p>
        </p:txBody>
      </p:sp>
      <p:sp>
        <p:nvSpPr>
          <p:cNvPr id="22" name="Line 54"/>
          <p:cNvSpPr>
            <a:spLocks noChangeShapeType="1"/>
          </p:cNvSpPr>
          <p:nvPr/>
        </p:nvSpPr>
        <p:spPr bwMode="auto">
          <a:xfrm flipH="1">
            <a:off x="2943225" y="4458368"/>
            <a:ext cx="914400" cy="762000"/>
          </a:xfrm>
          <a:prstGeom prst="line">
            <a:avLst/>
          </a:prstGeom>
          <a:noFill/>
          <a:ln w="25400">
            <a:solidFill>
              <a:schemeClr val="accent1"/>
            </a:solidFill>
            <a:round/>
            <a:headEnd type="triangle"/>
            <a:tailEnd type="triangle" w="med" len="med"/>
          </a:ln>
        </p:spPr>
        <p:txBody>
          <a:bodyPr wrap="none" lIns="0" tIns="0" rIns="0" bIns="0" anchor="ctr"/>
          <a:lstStyle/>
          <a:p>
            <a:endParaRPr lang="en-US" dirty="0">
              <a:latin typeface="Calibri" pitchFamily="34" charset="0"/>
            </a:endParaRPr>
          </a:p>
        </p:txBody>
      </p:sp>
      <p:sp>
        <p:nvSpPr>
          <p:cNvPr id="23" name="Line 55"/>
          <p:cNvSpPr>
            <a:spLocks noChangeShapeType="1"/>
          </p:cNvSpPr>
          <p:nvPr/>
        </p:nvSpPr>
        <p:spPr bwMode="auto">
          <a:xfrm flipH="1">
            <a:off x="2943225" y="4229768"/>
            <a:ext cx="914400" cy="228600"/>
          </a:xfrm>
          <a:prstGeom prst="line">
            <a:avLst/>
          </a:prstGeom>
          <a:noFill/>
          <a:ln w="25400">
            <a:solidFill>
              <a:schemeClr val="accent1"/>
            </a:solidFill>
            <a:round/>
            <a:headEnd type="triangle"/>
            <a:tailEnd type="triangle" w="med" len="med"/>
          </a:ln>
        </p:spPr>
        <p:txBody>
          <a:bodyPr wrap="none" lIns="0" tIns="0" rIns="0" bIns="0" anchor="ctr"/>
          <a:lstStyle/>
          <a:p>
            <a:endParaRPr lang="en-US" dirty="0">
              <a:latin typeface="Calibri" pitchFamily="34" charset="0"/>
            </a:endParaRPr>
          </a:p>
        </p:txBody>
      </p:sp>
      <p:sp>
        <p:nvSpPr>
          <p:cNvPr id="24" name="Line 58"/>
          <p:cNvSpPr>
            <a:spLocks noChangeShapeType="1"/>
          </p:cNvSpPr>
          <p:nvPr/>
        </p:nvSpPr>
        <p:spPr bwMode="auto">
          <a:xfrm flipH="1">
            <a:off x="5153025" y="3924968"/>
            <a:ext cx="914400" cy="0"/>
          </a:xfrm>
          <a:prstGeom prst="line">
            <a:avLst/>
          </a:prstGeom>
          <a:noFill/>
          <a:ln w="25400">
            <a:solidFill>
              <a:schemeClr val="accent1"/>
            </a:solidFill>
            <a:round/>
            <a:headEnd type="triangle"/>
            <a:tailEnd type="triangle" w="med" len="med"/>
          </a:ln>
        </p:spPr>
        <p:txBody>
          <a:bodyPr wrap="none" lIns="0" tIns="0" rIns="0" bIns="0" anchor="ctr"/>
          <a:lstStyle/>
          <a:p>
            <a:endParaRPr lang="en-US" dirty="0">
              <a:latin typeface="Calibri" pitchFamily="34" charset="0"/>
            </a:endParaRPr>
          </a:p>
        </p:txBody>
      </p:sp>
      <p:sp>
        <p:nvSpPr>
          <p:cNvPr id="25" name="Line 59"/>
          <p:cNvSpPr>
            <a:spLocks noChangeShapeType="1"/>
          </p:cNvSpPr>
          <p:nvPr/>
        </p:nvSpPr>
        <p:spPr bwMode="auto">
          <a:xfrm flipH="1" flipV="1">
            <a:off x="5153025" y="4305968"/>
            <a:ext cx="914400" cy="381000"/>
          </a:xfrm>
          <a:prstGeom prst="line">
            <a:avLst/>
          </a:prstGeom>
          <a:noFill/>
          <a:ln w="25400">
            <a:solidFill>
              <a:schemeClr val="accent1"/>
            </a:solidFill>
            <a:round/>
            <a:headEnd type="triangle"/>
            <a:tailEnd type="triangle" w="med" len="med"/>
          </a:ln>
        </p:spPr>
        <p:txBody>
          <a:bodyPr wrap="none" lIns="0" tIns="0" rIns="0" bIns="0" anchor="ctr"/>
          <a:lstStyle/>
          <a:p>
            <a:endParaRPr lang="en-US" dirty="0">
              <a:latin typeface="Calibri" pitchFamily="34" charset="0"/>
            </a:endParaRPr>
          </a:p>
        </p:txBody>
      </p:sp>
      <p:grpSp>
        <p:nvGrpSpPr>
          <p:cNvPr id="4" name="Group 25"/>
          <p:cNvGrpSpPr>
            <a:grpSpLocks/>
          </p:cNvGrpSpPr>
          <p:nvPr/>
        </p:nvGrpSpPr>
        <p:grpSpPr bwMode="auto">
          <a:xfrm>
            <a:off x="2943225" y="4991768"/>
            <a:ext cx="3124200" cy="457200"/>
            <a:chOff x="1854" y="3431"/>
            <a:chExt cx="1968" cy="288"/>
          </a:xfrm>
        </p:grpSpPr>
        <p:sp>
          <p:nvSpPr>
            <p:cNvPr id="27" name="Line 56"/>
            <p:cNvSpPr>
              <a:spLocks noChangeShapeType="1"/>
            </p:cNvSpPr>
            <p:nvPr/>
          </p:nvSpPr>
          <p:spPr bwMode="auto">
            <a:xfrm flipH="1" flipV="1">
              <a:off x="1854" y="3431"/>
              <a:ext cx="576" cy="144"/>
            </a:xfrm>
            <a:prstGeom prst="line">
              <a:avLst/>
            </a:prstGeom>
            <a:noFill/>
            <a:ln w="25400">
              <a:solidFill>
                <a:schemeClr val="accent1"/>
              </a:solidFill>
              <a:round/>
              <a:headEnd type="triangle"/>
              <a:tailEnd type="triangle" w="med" len="med"/>
            </a:ln>
          </p:spPr>
          <p:txBody>
            <a:bodyPr wrap="none" lIns="0" tIns="0" rIns="0" bIns="0" anchor="ctr"/>
            <a:lstStyle/>
            <a:p>
              <a:endParaRPr lang="en-US" dirty="0">
                <a:latin typeface="Calibri" pitchFamily="34" charset="0"/>
              </a:endParaRPr>
            </a:p>
          </p:txBody>
        </p:sp>
        <p:sp>
          <p:nvSpPr>
            <p:cNvPr id="28" name="Line 57"/>
            <p:cNvSpPr>
              <a:spLocks noChangeShapeType="1"/>
            </p:cNvSpPr>
            <p:nvPr/>
          </p:nvSpPr>
          <p:spPr bwMode="auto">
            <a:xfrm flipH="1">
              <a:off x="1854" y="3719"/>
              <a:ext cx="576" cy="0"/>
            </a:xfrm>
            <a:prstGeom prst="line">
              <a:avLst/>
            </a:prstGeom>
            <a:noFill/>
            <a:ln w="25400">
              <a:solidFill>
                <a:schemeClr val="accent1"/>
              </a:solidFill>
              <a:round/>
              <a:headEnd type="triangle"/>
              <a:tailEnd type="triangle" w="med" len="med"/>
            </a:ln>
          </p:spPr>
          <p:txBody>
            <a:bodyPr wrap="none" lIns="0" tIns="0" rIns="0" bIns="0" anchor="ctr"/>
            <a:lstStyle/>
            <a:p>
              <a:endParaRPr lang="en-US" dirty="0">
                <a:latin typeface="Calibri" pitchFamily="34" charset="0"/>
              </a:endParaRPr>
            </a:p>
          </p:txBody>
        </p:sp>
        <p:sp>
          <p:nvSpPr>
            <p:cNvPr id="29" name="Line 60"/>
            <p:cNvSpPr>
              <a:spLocks noChangeShapeType="1"/>
            </p:cNvSpPr>
            <p:nvPr/>
          </p:nvSpPr>
          <p:spPr bwMode="auto">
            <a:xfrm flipH="1">
              <a:off x="3246" y="3719"/>
              <a:ext cx="576" cy="0"/>
            </a:xfrm>
            <a:prstGeom prst="line">
              <a:avLst/>
            </a:prstGeom>
            <a:noFill/>
            <a:ln w="25400">
              <a:solidFill>
                <a:schemeClr val="accent1"/>
              </a:solidFill>
              <a:round/>
              <a:headEnd type="triangle"/>
              <a:tailEnd type="triangle" w="med" len="med"/>
            </a:ln>
          </p:spPr>
          <p:txBody>
            <a:bodyPr wrap="none" lIns="0" tIns="0" rIns="0" bIns="0" anchor="ctr"/>
            <a:lstStyle/>
            <a:p>
              <a:endParaRPr lang="en-US" dirty="0">
                <a:latin typeface="Calibri" pitchFamily="34" charset="0"/>
              </a:endParaRPr>
            </a:p>
          </p:txBody>
        </p:sp>
      </p:grpSp>
      <p:sp>
        <p:nvSpPr>
          <p:cNvPr id="30" name="Text Box 6"/>
          <p:cNvSpPr txBox="1">
            <a:spLocks noChangeArrowheads="1"/>
          </p:cNvSpPr>
          <p:nvPr/>
        </p:nvSpPr>
        <p:spPr bwMode="auto">
          <a:xfrm>
            <a:off x="6400800" y="3162968"/>
            <a:ext cx="1295400" cy="215444"/>
          </a:xfrm>
          <a:prstGeom prst="rect">
            <a:avLst/>
          </a:prstGeom>
          <a:noFill/>
          <a:ln w="12700" algn="ctr">
            <a:noFill/>
            <a:miter lim="800000"/>
            <a:headEnd/>
            <a:tailEnd/>
          </a:ln>
        </p:spPr>
        <p:txBody>
          <a:bodyPr lIns="0" tIns="0" rIns="0" bIns="0">
            <a:spAutoFit/>
          </a:bodyPr>
          <a:lstStyle/>
          <a:p>
            <a:r>
              <a:rPr lang="en-US" sz="1400" dirty="0">
                <a:latin typeface="Calibri" pitchFamily="34" charset="0"/>
              </a:rPr>
              <a:t>Storage Groups</a:t>
            </a:r>
          </a:p>
        </p:txBody>
      </p:sp>
      <p:sp>
        <p:nvSpPr>
          <p:cNvPr id="31" name="AutoShape 8"/>
          <p:cNvSpPr>
            <a:spLocks noChangeArrowheads="1"/>
          </p:cNvSpPr>
          <p:nvPr/>
        </p:nvSpPr>
        <p:spPr bwMode="auto">
          <a:xfrm>
            <a:off x="6067425" y="3496343"/>
            <a:ext cx="2162175" cy="762000"/>
          </a:xfrm>
          <a:prstGeom prst="roundRect">
            <a:avLst>
              <a:gd name="adj" fmla="val 16667"/>
            </a:avLst>
          </a:prstGeom>
          <a:noFill/>
          <a:ln w="12700" algn="ctr">
            <a:solidFill>
              <a:schemeClr val="tx1"/>
            </a:solidFill>
            <a:round/>
            <a:headEnd/>
            <a:tailEnd/>
          </a:ln>
        </p:spPr>
        <p:txBody>
          <a:bodyPr wrap="none" lIns="0" tIns="0" rIns="0" bIns="0" anchor="ctr"/>
          <a:lstStyle/>
          <a:p>
            <a:endParaRPr lang="en-US" sz="1600" dirty="0">
              <a:latin typeface="Calibri" pitchFamily="34" charset="0"/>
            </a:endParaRPr>
          </a:p>
        </p:txBody>
      </p:sp>
      <p:sp>
        <p:nvSpPr>
          <p:cNvPr id="32" name="Text Box 13"/>
          <p:cNvSpPr txBox="1">
            <a:spLocks noChangeArrowheads="1"/>
          </p:cNvSpPr>
          <p:nvPr/>
        </p:nvSpPr>
        <p:spPr bwMode="auto">
          <a:xfrm>
            <a:off x="6750050" y="4067843"/>
            <a:ext cx="844398" cy="184666"/>
          </a:xfrm>
          <a:prstGeom prst="rect">
            <a:avLst/>
          </a:prstGeom>
          <a:noFill/>
          <a:ln w="12700" algn="ctr">
            <a:noFill/>
            <a:miter lim="800000"/>
            <a:headEnd/>
            <a:tailEnd/>
          </a:ln>
        </p:spPr>
        <p:txBody>
          <a:bodyPr wrap="none" lIns="0" tIns="0" rIns="0" bIns="0">
            <a:spAutoFit/>
          </a:bodyPr>
          <a:lstStyle/>
          <a:p>
            <a:r>
              <a:rPr lang="en-US" sz="1200" b="1" dirty="0" err="1">
                <a:latin typeface="Calibri" pitchFamily="34" charset="0"/>
              </a:rPr>
              <a:t>Exchange_SG</a:t>
            </a:r>
            <a:endParaRPr lang="en-US" sz="1200" b="1" dirty="0">
              <a:latin typeface="Calibri" pitchFamily="34" charset="0"/>
            </a:endParaRPr>
          </a:p>
        </p:txBody>
      </p:sp>
      <p:sp>
        <p:nvSpPr>
          <p:cNvPr id="33" name="AutoShape 19"/>
          <p:cNvSpPr>
            <a:spLocks noChangeArrowheads="1"/>
          </p:cNvSpPr>
          <p:nvPr/>
        </p:nvSpPr>
        <p:spPr bwMode="auto">
          <a:xfrm>
            <a:off x="6067425" y="4305968"/>
            <a:ext cx="2162175" cy="762000"/>
          </a:xfrm>
          <a:prstGeom prst="roundRect">
            <a:avLst>
              <a:gd name="adj" fmla="val 16667"/>
            </a:avLst>
          </a:prstGeom>
          <a:noFill/>
          <a:ln w="12700" algn="ctr">
            <a:solidFill>
              <a:schemeClr val="tx1"/>
            </a:solidFill>
            <a:round/>
            <a:headEnd/>
            <a:tailEnd/>
          </a:ln>
        </p:spPr>
        <p:txBody>
          <a:bodyPr wrap="none" lIns="0" tIns="0" rIns="0" bIns="0" anchor="ctr"/>
          <a:lstStyle/>
          <a:p>
            <a:endParaRPr lang="en-US" sz="1600">
              <a:latin typeface="Calibri" pitchFamily="34" charset="0"/>
            </a:endParaRPr>
          </a:p>
        </p:txBody>
      </p:sp>
      <p:sp>
        <p:nvSpPr>
          <p:cNvPr id="34" name="Text Box 20"/>
          <p:cNvSpPr txBox="1">
            <a:spLocks noChangeArrowheads="1"/>
          </p:cNvSpPr>
          <p:nvPr/>
        </p:nvSpPr>
        <p:spPr bwMode="auto">
          <a:xfrm>
            <a:off x="6846888" y="4871118"/>
            <a:ext cx="657039" cy="184666"/>
          </a:xfrm>
          <a:prstGeom prst="rect">
            <a:avLst/>
          </a:prstGeom>
          <a:noFill/>
          <a:ln w="12700" algn="ctr">
            <a:noFill/>
            <a:miter lim="800000"/>
            <a:headEnd/>
            <a:tailEnd/>
          </a:ln>
        </p:spPr>
        <p:txBody>
          <a:bodyPr wrap="none" lIns="0" tIns="0" rIns="0" bIns="0">
            <a:spAutoFit/>
          </a:bodyPr>
          <a:lstStyle/>
          <a:p>
            <a:r>
              <a:rPr lang="en-US" sz="1200" b="1" dirty="0" err="1">
                <a:latin typeface="Calibri" pitchFamily="34" charset="0"/>
              </a:rPr>
              <a:t>Oracle_SG</a:t>
            </a:r>
            <a:endParaRPr lang="en-US" sz="1200" b="1" dirty="0">
              <a:latin typeface="Calibri" pitchFamily="34" charset="0"/>
            </a:endParaRPr>
          </a:p>
        </p:txBody>
      </p:sp>
      <p:sp>
        <p:nvSpPr>
          <p:cNvPr id="35" name="AutoShape 26"/>
          <p:cNvSpPr>
            <a:spLocks noChangeArrowheads="1"/>
          </p:cNvSpPr>
          <p:nvPr/>
        </p:nvSpPr>
        <p:spPr bwMode="auto">
          <a:xfrm>
            <a:off x="6067425" y="5115593"/>
            <a:ext cx="2162175" cy="762000"/>
          </a:xfrm>
          <a:prstGeom prst="roundRect">
            <a:avLst>
              <a:gd name="adj" fmla="val 16667"/>
            </a:avLst>
          </a:prstGeom>
          <a:noFill/>
          <a:ln w="12700" algn="ctr">
            <a:solidFill>
              <a:schemeClr val="tx1"/>
            </a:solidFill>
            <a:round/>
            <a:headEnd/>
            <a:tailEnd/>
          </a:ln>
        </p:spPr>
        <p:txBody>
          <a:bodyPr wrap="none" lIns="0" tIns="0" rIns="0" bIns="0" anchor="ctr"/>
          <a:lstStyle/>
          <a:p>
            <a:endParaRPr lang="en-US" sz="1600">
              <a:latin typeface="Calibri" pitchFamily="34" charset="0"/>
            </a:endParaRPr>
          </a:p>
        </p:txBody>
      </p:sp>
      <p:sp>
        <p:nvSpPr>
          <p:cNvPr id="36" name="Text Box 31"/>
          <p:cNvSpPr txBox="1">
            <a:spLocks noChangeArrowheads="1"/>
          </p:cNvSpPr>
          <p:nvPr/>
        </p:nvSpPr>
        <p:spPr bwMode="auto">
          <a:xfrm>
            <a:off x="6959600" y="5677568"/>
            <a:ext cx="492955" cy="184666"/>
          </a:xfrm>
          <a:prstGeom prst="rect">
            <a:avLst/>
          </a:prstGeom>
          <a:noFill/>
          <a:ln w="12700" algn="ctr">
            <a:noFill/>
            <a:miter lim="800000"/>
            <a:headEnd/>
            <a:tailEnd/>
          </a:ln>
        </p:spPr>
        <p:txBody>
          <a:bodyPr wrap="none" lIns="0" tIns="0" rIns="0" bIns="0">
            <a:spAutoFit/>
          </a:bodyPr>
          <a:lstStyle/>
          <a:p>
            <a:r>
              <a:rPr lang="en-US" sz="1200" b="1" dirty="0" err="1">
                <a:latin typeface="Calibri" pitchFamily="34" charset="0"/>
              </a:rPr>
              <a:t>Dev_SG</a:t>
            </a:r>
            <a:endParaRPr lang="en-US" sz="1200" b="1" dirty="0">
              <a:latin typeface="Calibri" pitchFamily="34" charset="0"/>
            </a:endParaRPr>
          </a:p>
        </p:txBody>
      </p:sp>
      <p:sp>
        <p:nvSpPr>
          <p:cNvPr id="37" name="Text Box 4"/>
          <p:cNvSpPr txBox="1">
            <a:spLocks noChangeArrowheads="1"/>
          </p:cNvSpPr>
          <p:nvPr/>
        </p:nvSpPr>
        <p:spPr bwMode="auto">
          <a:xfrm>
            <a:off x="990600" y="3162968"/>
            <a:ext cx="1628775" cy="215444"/>
          </a:xfrm>
          <a:prstGeom prst="rect">
            <a:avLst/>
          </a:prstGeom>
          <a:noFill/>
          <a:ln w="12700" algn="ctr">
            <a:noFill/>
            <a:miter lim="800000"/>
            <a:headEnd/>
            <a:tailEnd/>
          </a:ln>
        </p:spPr>
        <p:txBody>
          <a:bodyPr lIns="0" tIns="0" rIns="0" bIns="0">
            <a:spAutoFit/>
          </a:bodyPr>
          <a:lstStyle/>
          <a:p>
            <a:r>
              <a:rPr lang="en-US" sz="1400" dirty="0">
                <a:latin typeface="Calibri" pitchFamily="34" charset="0"/>
              </a:rPr>
              <a:t>Storage Type</a:t>
            </a:r>
          </a:p>
        </p:txBody>
      </p:sp>
      <p:sp>
        <p:nvSpPr>
          <p:cNvPr id="38" name="AutoShape 33"/>
          <p:cNvSpPr>
            <a:spLocks noChangeArrowheads="1"/>
          </p:cNvSpPr>
          <p:nvPr/>
        </p:nvSpPr>
        <p:spPr bwMode="auto">
          <a:xfrm>
            <a:off x="657225" y="3496343"/>
            <a:ext cx="2286000" cy="762000"/>
          </a:xfrm>
          <a:prstGeom prst="roundRect">
            <a:avLst>
              <a:gd name="adj" fmla="val 16667"/>
            </a:avLst>
          </a:prstGeom>
          <a:solidFill>
            <a:srgbClr val="EAEAEA"/>
          </a:solidFill>
          <a:ln w="12700" algn="ctr">
            <a:solidFill>
              <a:schemeClr val="tx1"/>
            </a:solidFill>
            <a:round/>
            <a:headEnd/>
            <a:tailEnd/>
          </a:ln>
        </p:spPr>
        <p:txBody>
          <a:bodyPr wrap="none" lIns="0" tIns="0" rIns="0" bIns="0" anchor="ctr"/>
          <a:lstStyle/>
          <a:p>
            <a:endParaRPr lang="en-US" sz="1600">
              <a:latin typeface="Calibri" pitchFamily="34" charset="0"/>
            </a:endParaRPr>
          </a:p>
        </p:txBody>
      </p:sp>
      <p:sp>
        <p:nvSpPr>
          <p:cNvPr id="39" name="Text Box 37"/>
          <p:cNvSpPr txBox="1">
            <a:spLocks noChangeArrowheads="1"/>
          </p:cNvSpPr>
          <p:nvPr/>
        </p:nvSpPr>
        <p:spPr bwMode="auto">
          <a:xfrm>
            <a:off x="1571625" y="3543968"/>
            <a:ext cx="1295400" cy="553998"/>
          </a:xfrm>
          <a:prstGeom prst="rect">
            <a:avLst/>
          </a:prstGeom>
          <a:noFill/>
          <a:ln w="12700" algn="ctr">
            <a:noFill/>
            <a:miter lim="800000"/>
            <a:headEnd/>
            <a:tailEnd/>
          </a:ln>
        </p:spPr>
        <p:txBody>
          <a:bodyPr lIns="0" tIns="0" rIns="0" bIns="0">
            <a:spAutoFit/>
          </a:bodyPr>
          <a:lstStyle/>
          <a:p>
            <a:r>
              <a:rPr lang="en-US" sz="1200" dirty="0">
                <a:solidFill>
                  <a:srgbClr val="FF33CC"/>
                </a:solidFill>
                <a:latin typeface="Calibri" pitchFamily="34" charset="0"/>
              </a:rPr>
              <a:t>Type 1</a:t>
            </a:r>
          </a:p>
          <a:p>
            <a:r>
              <a:rPr lang="en-US" sz="1200" dirty="0">
                <a:latin typeface="Calibri" pitchFamily="34" charset="0"/>
              </a:rPr>
              <a:t>200 GB </a:t>
            </a:r>
            <a:r>
              <a:rPr lang="en-US" sz="1200" dirty="0" smtClean="0">
                <a:latin typeface="Calibri" pitchFamily="34" charset="0"/>
              </a:rPr>
              <a:t>SSD</a:t>
            </a:r>
            <a:r>
              <a:rPr lang="en-US" sz="1200" dirty="0">
                <a:latin typeface="Calibri" pitchFamily="34" charset="0"/>
              </a:rPr>
              <a:t/>
            </a:r>
            <a:br>
              <a:rPr lang="en-US" sz="1200" dirty="0">
                <a:latin typeface="Calibri" pitchFamily="34" charset="0"/>
              </a:rPr>
            </a:br>
            <a:r>
              <a:rPr lang="en-US" sz="1200" dirty="0">
                <a:latin typeface="Calibri" pitchFamily="34" charset="0"/>
              </a:rPr>
              <a:t>RAID 5 (3+1)</a:t>
            </a:r>
          </a:p>
        </p:txBody>
      </p:sp>
      <p:sp>
        <p:nvSpPr>
          <p:cNvPr id="40" name="AutoShape 39"/>
          <p:cNvSpPr>
            <a:spLocks noChangeArrowheads="1"/>
          </p:cNvSpPr>
          <p:nvPr/>
        </p:nvSpPr>
        <p:spPr bwMode="auto">
          <a:xfrm>
            <a:off x="657225" y="4305968"/>
            <a:ext cx="2286000" cy="762000"/>
          </a:xfrm>
          <a:prstGeom prst="roundRect">
            <a:avLst>
              <a:gd name="adj" fmla="val 16667"/>
            </a:avLst>
          </a:prstGeom>
          <a:solidFill>
            <a:srgbClr val="EAEAEA"/>
          </a:solidFill>
          <a:ln w="12700" algn="ctr">
            <a:solidFill>
              <a:schemeClr val="tx1"/>
            </a:solidFill>
            <a:round/>
            <a:headEnd/>
            <a:tailEnd/>
          </a:ln>
        </p:spPr>
        <p:txBody>
          <a:bodyPr wrap="none" lIns="0" tIns="0" rIns="0" bIns="0" anchor="ctr"/>
          <a:lstStyle/>
          <a:p>
            <a:endParaRPr lang="en-US" sz="1600">
              <a:latin typeface="Calibri" pitchFamily="34" charset="0"/>
            </a:endParaRPr>
          </a:p>
        </p:txBody>
      </p:sp>
      <p:sp>
        <p:nvSpPr>
          <p:cNvPr id="41" name="Text Box 41"/>
          <p:cNvSpPr txBox="1">
            <a:spLocks noChangeArrowheads="1"/>
          </p:cNvSpPr>
          <p:nvPr/>
        </p:nvSpPr>
        <p:spPr bwMode="auto">
          <a:xfrm>
            <a:off x="1571625" y="4382168"/>
            <a:ext cx="1219200" cy="553998"/>
          </a:xfrm>
          <a:prstGeom prst="rect">
            <a:avLst/>
          </a:prstGeom>
          <a:noFill/>
          <a:ln w="12700" algn="ctr">
            <a:noFill/>
            <a:miter lim="800000"/>
            <a:headEnd/>
            <a:tailEnd/>
          </a:ln>
        </p:spPr>
        <p:txBody>
          <a:bodyPr lIns="0" tIns="0" rIns="0" bIns="0">
            <a:spAutoFit/>
          </a:bodyPr>
          <a:lstStyle/>
          <a:p>
            <a:r>
              <a:rPr lang="en-US" sz="1200">
                <a:solidFill>
                  <a:schemeClr val="folHlink"/>
                </a:solidFill>
                <a:latin typeface="Calibri" pitchFamily="34" charset="0"/>
              </a:rPr>
              <a:t>Type 2</a:t>
            </a:r>
          </a:p>
          <a:p>
            <a:r>
              <a:rPr lang="en-US" sz="1200">
                <a:latin typeface="Calibri" pitchFamily="34" charset="0"/>
              </a:rPr>
              <a:t>146 GB 15K FC</a:t>
            </a:r>
            <a:br>
              <a:rPr lang="en-US" sz="1200">
                <a:latin typeface="Calibri" pitchFamily="34" charset="0"/>
              </a:rPr>
            </a:br>
            <a:r>
              <a:rPr lang="en-US" sz="1200">
                <a:latin typeface="Calibri" pitchFamily="34" charset="0"/>
              </a:rPr>
              <a:t>RAID 1</a:t>
            </a:r>
          </a:p>
        </p:txBody>
      </p:sp>
      <p:sp>
        <p:nvSpPr>
          <p:cNvPr id="42" name="AutoShape 63"/>
          <p:cNvSpPr>
            <a:spLocks noChangeArrowheads="1"/>
          </p:cNvSpPr>
          <p:nvPr/>
        </p:nvSpPr>
        <p:spPr bwMode="auto">
          <a:xfrm>
            <a:off x="657225" y="5115593"/>
            <a:ext cx="2286000" cy="762000"/>
          </a:xfrm>
          <a:prstGeom prst="roundRect">
            <a:avLst>
              <a:gd name="adj" fmla="val 16667"/>
            </a:avLst>
          </a:prstGeom>
          <a:solidFill>
            <a:srgbClr val="EAEAEA"/>
          </a:solidFill>
          <a:ln w="12700" algn="ctr">
            <a:solidFill>
              <a:schemeClr val="tx1"/>
            </a:solidFill>
            <a:round/>
            <a:headEnd/>
            <a:tailEnd/>
          </a:ln>
        </p:spPr>
        <p:txBody>
          <a:bodyPr wrap="none" lIns="0" tIns="0" rIns="0" bIns="0" anchor="ctr"/>
          <a:lstStyle/>
          <a:p>
            <a:endParaRPr lang="en-US" sz="1600">
              <a:latin typeface="Calibri" pitchFamily="34" charset="0"/>
            </a:endParaRPr>
          </a:p>
        </p:txBody>
      </p:sp>
      <p:sp>
        <p:nvSpPr>
          <p:cNvPr id="43" name="Text Box 65"/>
          <p:cNvSpPr txBox="1">
            <a:spLocks noChangeArrowheads="1"/>
          </p:cNvSpPr>
          <p:nvPr/>
        </p:nvSpPr>
        <p:spPr bwMode="auto">
          <a:xfrm>
            <a:off x="1571625" y="5190206"/>
            <a:ext cx="1295400" cy="553998"/>
          </a:xfrm>
          <a:prstGeom prst="rect">
            <a:avLst/>
          </a:prstGeom>
          <a:noFill/>
          <a:ln w="12700" algn="ctr">
            <a:noFill/>
            <a:miter lim="800000"/>
            <a:headEnd/>
            <a:tailEnd/>
          </a:ln>
        </p:spPr>
        <p:txBody>
          <a:bodyPr lIns="0" tIns="0" rIns="0" bIns="0">
            <a:spAutoFit/>
          </a:bodyPr>
          <a:lstStyle/>
          <a:p>
            <a:r>
              <a:rPr lang="en-US" sz="1200">
                <a:solidFill>
                  <a:srgbClr val="FFC000"/>
                </a:solidFill>
                <a:latin typeface="Calibri" pitchFamily="34" charset="0"/>
              </a:rPr>
              <a:t>Type 3</a:t>
            </a:r>
          </a:p>
          <a:p>
            <a:r>
              <a:rPr lang="en-US" sz="1200">
                <a:latin typeface="Calibri" pitchFamily="34" charset="0"/>
              </a:rPr>
              <a:t>1 TB SATA</a:t>
            </a:r>
            <a:br>
              <a:rPr lang="en-US" sz="1200">
                <a:latin typeface="Calibri" pitchFamily="34" charset="0"/>
              </a:rPr>
            </a:br>
            <a:r>
              <a:rPr lang="en-US" sz="1200">
                <a:latin typeface="Calibri" pitchFamily="34" charset="0"/>
              </a:rPr>
              <a:t>RAID 6 (14+2)</a:t>
            </a:r>
          </a:p>
        </p:txBody>
      </p:sp>
      <p:sp>
        <p:nvSpPr>
          <p:cNvPr id="44" name="Text Box 73"/>
          <p:cNvSpPr txBox="1">
            <a:spLocks noChangeArrowheads="1"/>
          </p:cNvSpPr>
          <p:nvPr/>
        </p:nvSpPr>
        <p:spPr bwMode="auto">
          <a:xfrm>
            <a:off x="1185863" y="5598193"/>
            <a:ext cx="65" cy="153888"/>
          </a:xfrm>
          <a:prstGeom prst="rect">
            <a:avLst/>
          </a:prstGeom>
          <a:noFill/>
          <a:ln w="12700" algn="ctr">
            <a:noFill/>
            <a:miter lim="800000"/>
            <a:headEnd/>
            <a:tailEnd/>
          </a:ln>
        </p:spPr>
        <p:txBody>
          <a:bodyPr wrap="none" lIns="0" tIns="0" rIns="0" bIns="0">
            <a:spAutoFit/>
          </a:bodyPr>
          <a:lstStyle/>
          <a:p>
            <a:endParaRPr lang="en-US" sz="1000" b="1">
              <a:solidFill>
                <a:schemeClr val="bg1"/>
              </a:solidFill>
              <a:latin typeface="Calibri" pitchFamily="34" charset="0"/>
            </a:endParaRPr>
          </a:p>
        </p:txBody>
      </p:sp>
      <p:pic>
        <p:nvPicPr>
          <p:cNvPr id="46" name="Picture 6" descr="Orange Volume.png"/>
          <p:cNvPicPr>
            <a:picLocks noChangeAspect="1"/>
          </p:cNvPicPr>
          <p:nvPr/>
        </p:nvPicPr>
        <p:blipFill>
          <a:blip r:embed="rId3" cstate="print"/>
          <a:srcRect/>
          <a:stretch>
            <a:fillRect/>
          </a:stretch>
        </p:blipFill>
        <p:spPr bwMode="auto">
          <a:xfrm>
            <a:off x="838200" y="3594768"/>
            <a:ext cx="673100" cy="561975"/>
          </a:xfrm>
          <a:prstGeom prst="rect">
            <a:avLst/>
          </a:prstGeom>
          <a:noFill/>
          <a:ln w="9525">
            <a:noFill/>
            <a:miter lim="800000"/>
            <a:headEnd/>
            <a:tailEnd/>
          </a:ln>
        </p:spPr>
      </p:pic>
      <p:pic>
        <p:nvPicPr>
          <p:cNvPr id="47" name="Picture 25" descr="Red Storage.png"/>
          <p:cNvPicPr>
            <a:picLocks noChangeAspect="1"/>
          </p:cNvPicPr>
          <p:nvPr/>
        </p:nvPicPr>
        <p:blipFill>
          <a:blip r:embed="rId4" cstate="print"/>
          <a:srcRect/>
          <a:stretch>
            <a:fillRect/>
          </a:stretch>
        </p:blipFill>
        <p:spPr bwMode="auto">
          <a:xfrm>
            <a:off x="838200" y="4420268"/>
            <a:ext cx="695325" cy="530225"/>
          </a:xfrm>
          <a:prstGeom prst="rect">
            <a:avLst/>
          </a:prstGeom>
          <a:noFill/>
          <a:ln w="9525">
            <a:noFill/>
            <a:miter lim="800000"/>
            <a:headEnd/>
            <a:tailEnd/>
          </a:ln>
        </p:spPr>
      </p:pic>
      <p:pic>
        <p:nvPicPr>
          <p:cNvPr id="48" name="Picture 4" descr="Blue Volume.png"/>
          <p:cNvPicPr>
            <a:picLocks noChangeAspect="1"/>
          </p:cNvPicPr>
          <p:nvPr/>
        </p:nvPicPr>
        <p:blipFill>
          <a:blip r:embed="rId5" cstate="print"/>
          <a:srcRect/>
          <a:stretch>
            <a:fillRect/>
          </a:stretch>
        </p:blipFill>
        <p:spPr bwMode="auto">
          <a:xfrm>
            <a:off x="838200" y="5233068"/>
            <a:ext cx="695325" cy="522288"/>
          </a:xfrm>
          <a:prstGeom prst="rect">
            <a:avLst/>
          </a:prstGeom>
          <a:noFill/>
          <a:ln w="9525">
            <a:noFill/>
            <a:miter lim="800000"/>
            <a:headEnd/>
            <a:tailEnd/>
          </a:ln>
        </p:spPr>
      </p:pic>
      <p:pic>
        <p:nvPicPr>
          <p:cNvPr id="49" name="Picture 13" descr="Tan Storage.png"/>
          <p:cNvPicPr>
            <a:picLocks noChangeAspect="1"/>
          </p:cNvPicPr>
          <p:nvPr/>
        </p:nvPicPr>
        <p:blipFill>
          <a:blip r:embed="rId6" cstate="print"/>
          <a:srcRect/>
          <a:stretch>
            <a:fillRect/>
          </a:stretch>
        </p:blipFill>
        <p:spPr bwMode="auto">
          <a:xfrm>
            <a:off x="6192838" y="3569368"/>
            <a:ext cx="284162" cy="215900"/>
          </a:xfrm>
          <a:prstGeom prst="rect">
            <a:avLst/>
          </a:prstGeom>
          <a:noFill/>
          <a:ln w="9525">
            <a:noFill/>
            <a:miter lim="800000"/>
            <a:headEnd/>
            <a:tailEnd/>
          </a:ln>
        </p:spPr>
      </p:pic>
      <p:pic>
        <p:nvPicPr>
          <p:cNvPr id="50" name="Picture 13" descr="Tan Storage.png"/>
          <p:cNvPicPr>
            <a:picLocks noChangeAspect="1"/>
          </p:cNvPicPr>
          <p:nvPr/>
        </p:nvPicPr>
        <p:blipFill>
          <a:blip r:embed="rId6" cstate="print"/>
          <a:srcRect/>
          <a:stretch>
            <a:fillRect/>
          </a:stretch>
        </p:blipFill>
        <p:spPr bwMode="auto">
          <a:xfrm>
            <a:off x="6227763" y="3823368"/>
            <a:ext cx="284162" cy="215900"/>
          </a:xfrm>
          <a:prstGeom prst="rect">
            <a:avLst/>
          </a:prstGeom>
          <a:noFill/>
          <a:ln w="9525">
            <a:noFill/>
            <a:miter lim="800000"/>
            <a:headEnd/>
            <a:tailEnd/>
          </a:ln>
        </p:spPr>
      </p:pic>
      <p:pic>
        <p:nvPicPr>
          <p:cNvPr id="51" name="Picture 13" descr="Tan Storage.png"/>
          <p:cNvPicPr>
            <a:picLocks noChangeAspect="1"/>
          </p:cNvPicPr>
          <p:nvPr/>
        </p:nvPicPr>
        <p:blipFill>
          <a:blip r:embed="rId6" cstate="print"/>
          <a:srcRect/>
          <a:stretch>
            <a:fillRect/>
          </a:stretch>
        </p:blipFill>
        <p:spPr bwMode="auto">
          <a:xfrm>
            <a:off x="6554788" y="3810668"/>
            <a:ext cx="284162" cy="215900"/>
          </a:xfrm>
          <a:prstGeom prst="rect">
            <a:avLst/>
          </a:prstGeom>
          <a:noFill/>
          <a:ln w="9525">
            <a:noFill/>
            <a:miter lim="800000"/>
            <a:headEnd/>
            <a:tailEnd/>
          </a:ln>
        </p:spPr>
      </p:pic>
      <p:pic>
        <p:nvPicPr>
          <p:cNvPr id="52" name="Picture 13" descr="Tan Storage.png"/>
          <p:cNvPicPr>
            <a:picLocks noChangeAspect="1"/>
          </p:cNvPicPr>
          <p:nvPr/>
        </p:nvPicPr>
        <p:blipFill>
          <a:blip r:embed="rId6" cstate="print"/>
          <a:srcRect/>
          <a:stretch>
            <a:fillRect/>
          </a:stretch>
        </p:blipFill>
        <p:spPr bwMode="auto">
          <a:xfrm>
            <a:off x="6548438" y="3543968"/>
            <a:ext cx="284162" cy="215900"/>
          </a:xfrm>
          <a:prstGeom prst="rect">
            <a:avLst/>
          </a:prstGeom>
          <a:noFill/>
          <a:ln w="9525">
            <a:noFill/>
            <a:miter lim="800000"/>
            <a:headEnd/>
            <a:tailEnd/>
          </a:ln>
        </p:spPr>
      </p:pic>
      <p:pic>
        <p:nvPicPr>
          <p:cNvPr id="53" name="Picture 13" descr="Tan Storage.png"/>
          <p:cNvPicPr>
            <a:picLocks noChangeAspect="1"/>
          </p:cNvPicPr>
          <p:nvPr/>
        </p:nvPicPr>
        <p:blipFill>
          <a:blip r:embed="rId6" cstate="print"/>
          <a:srcRect/>
          <a:stretch>
            <a:fillRect/>
          </a:stretch>
        </p:blipFill>
        <p:spPr bwMode="auto">
          <a:xfrm>
            <a:off x="6891338" y="3543968"/>
            <a:ext cx="284162" cy="215900"/>
          </a:xfrm>
          <a:prstGeom prst="rect">
            <a:avLst/>
          </a:prstGeom>
          <a:noFill/>
          <a:ln w="9525">
            <a:noFill/>
            <a:miter lim="800000"/>
            <a:headEnd/>
            <a:tailEnd/>
          </a:ln>
        </p:spPr>
      </p:pic>
      <p:pic>
        <p:nvPicPr>
          <p:cNvPr id="54" name="Picture 13" descr="Tan Storage.png"/>
          <p:cNvPicPr>
            <a:picLocks noChangeAspect="1"/>
          </p:cNvPicPr>
          <p:nvPr/>
        </p:nvPicPr>
        <p:blipFill>
          <a:blip r:embed="rId6" cstate="print"/>
          <a:srcRect/>
          <a:stretch>
            <a:fillRect/>
          </a:stretch>
        </p:blipFill>
        <p:spPr bwMode="auto">
          <a:xfrm>
            <a:off x="7234238" y="3556668"/>
            <a:ext cx="284162" cy="215900"/>
          </a:xfrm>
          <a:prstGeom prst="rect">
            <a:avLst/>
          </a:prstGeom>
          <a:noFill/>
          <a:ln w="9525">
            <a:noFill/>
            <a:miter lim="800000"/>
            <a:headEnd/>
            <a:tailEnd/>
          </a:ln>
        </p:spPr>
      </p:pic>
      <p:pic>
        <p:nvPicPr>
          <p:cNvPr id="55" name="Picture 13" descr="Tan Storage.png"/>
          <p:cNvPicPr>
            <a:picLocks noChangeAspect="1"/>
          </p:cNvPicPr>
          <p:nvPr/>
        </p:nvPicPr>
        <p:blipFill>
          <a:blip r:embed="rId6" cstate="print"/>
          <a:srcRect/>
          <a:stretch>
            <a:fillRect/>
          </a:stretch>
        </p:blipFill>
        <p:spPr bwMode="auto">
          <a:xfrm>
            <a:off x="7577138" y="3556668"/>
            <a:ext cx="284162" cy="215900"/>
          </a:xfrm>
          <a:prstGeom prst="rect">
            <a:avLst/>
          </a:prstGeom>
          <a:noFill/>
          <a:ln w="9525">
            <a:noFill/>
            <a:miter lim="800000"/>
            <a:headEnd/>
            <a:tailEnd/>
          </a:ln>
        </p:spPr>
      </p:pic>
      <p:pic>
        <p:nvPicPr>
          <p:cNvPr id="56" name="Picture 13" descr="Tan Storage.png"/>
          <p:cNvPicPr>
            <a:picLocks noChangeAspect="1"/>
          </p:cNvPicPr>
          <p:nvPr/>
        </p:nvPicPr>
        <p:blipFill>
          <a:blip r:embed="rId6" cstate="print"/>
          <a:srcRect/>
          <a:stretch>
            <a:fillRect/>
          </a:stretch>
        </p:blipFill>
        <p:spPr bwMode="auto">
          <a:xfrm>
            <a:off x="7894638" y="3569368"/>
            <a:ext cx="284162" cy="215900"/>
          </a:xfrm>
          <a:prstGeom prst="rect">
            <a:avLst/>
          </a:prstGeom>
          <a:noFill/>
          <a:ln w="9525">
            <a:noFill/>
            <a:miter lim="800000"/>
            <a:headEnd/>
            <a:tailEnd/>
          </a:ln>
        </p:spPr>
      </p:pic>
      <p:pic>
        <p:nvPicPr>
          <p:cNvPr id="57" name="Picture 13" descr="Tan Storage.png"/>
          <p:cNvPicPr>
            <a:picLocks noChangeAspect="1"/>
          </p:cNvPicPr>
          <p:nvPr/>
        </p:nvPicPr>
        <p:blipFill>
          <a:blip r:embed="rId6" cstate="print"/>
          <a:srcRect/>
          <a:stretch>
            <a:fillRect/>
          </a:stretch>
        </p:blipFill>
        <p:spPr bwMode="auto">
          <a:xfrm>
            <a:off x="6897688" y="3810668"/>
            <a:ext cx="284162" cy="215900"/>
          </a:xfrm>
          <a:prstGeom prst="rect">
            <a:avLst/>
          </a:prstGeom>
          <a:noFill/>
          <a:ln w="9525">
            <a:noFill/>
            <a:miter lim="800000"/>
            <a:headEnd/>
            <a:tailEnd/>
          </a:ln>
        </p:spPr>
      </p:pic>
      <p:pic>
        <p:nvPicPr>
          <p:cNvPr id="58" name="Picture 13" descr="Tan Storage.png"/>
          <p:cNvPicPr>
            <a:picLocks noChangeAspect="1"/>
          </p:cNvPicPr>
          <p:nvPr/>
        </p:nvPicPr>
        <p:blipFill>
          <a:blip r:embed="rId6" cstate="print"/>
          <a:srcRect/>
          <a:stretch>
            <a:fillRect/>
          </a:stretch>
        </p:blipFill>
        <p:spPr bwMode="auto">
          <a:xfrm>
            <a:off x="7245350" y="3820193"/>
            <a:ext cx="284163" cy="215900"/>
          </a:xfrm>
          <a:prstGeom prst="rect">
            <a:avLst/>
          </a:prstGeom>
          <a:noFill/>
          <a:ln w="9525">
            <a:noFill/>
            <a:miter lim="800000"/>
            <a:headEnd/>
            <a:tailEnd/>
          </a:ln>
        </p:spPr>
      </p:pic>
      <p:pic>
        <p:nvPicPr>
          <p:cNvPr id="59" name="Picture 13" descr="Tan Storage.png"/>
          <p:cNvPicPr>
            <a:picLocks noChangeAspect="1"/>
          </p:cNvPicPr>
          <p:nvPr/>
        </p:nvPicPr>
        <p:blipFill>
          <a:blip r:embed="rId6" cstate="print"/>
          <a:srcRect/>
          <a:stretch>
            <a:fillRect/>
          </a:stretch>
        </p:blipFill>
        <p:spPr bwMode="auto">
          <a:xfrm>
            <a:off x="7572375" y="3807493"/>
            <a:ext cx="284163" cy="215900"/>
          </a:xfrm>
          <a:prstGeom prst="rect">
            <a:avLst/>
          </a:prstGeom>
          <a:noFill/>
          <a:ln w="9525">
            <a:noFill/>
            <a:miter lim="800000"/>
            <a:headEnd/>
            <a:tailEnd/>
          </a:ln>
        </p:spPr>
      </p:pic>
      <p:pic>
        <p:nvPicPr>
          <p:cNvPr id="60" name="Picture 13" descr="Tan Storage.png"/>
          <p:cNvPicPr>
            <a:picLocks noChangeAspect="1"/>
          </p:cNvPicPr>
          <p:nvPr/>
        </p:nvPicPr>
        <p:blipFill>
          <a:blip r:embed="rId6" cstate="print"/>
          <a:srcRect/>
          <a:stretch>
            <a:fillRect/>
          </a:stretch>
        </p:blipFill>
        <p:spPr bwMode="auto">
          <a:xfrm>
            <a:off x="7915275" y="3807493"/>
            <a:ext cx="284163" cy="215900"/>
          </a:xfrm>
          <a:prstGeom prst="rect">
            <a:avLst/>
          </a:prstGeom>
          <a:noFill/>
          <a:ln w="9525">
            <a:noFill/>
            <a:miter lim="800000"/>
            <a:headEnd/>
            <a:tailEnd/>
          </a:ln>
        </p:spPr>
      </p:pic>
      <p:pic>
        <p:nvPicPr>
          <p:cNvPr id="61" name="Picture 13" descr="Tan Storage.png"/>
          <p:cNvPicPr>
            <a:picLocks noChangeAspect="1"/>
          </p:cNvPicPr>
          <p:nvPr/>
        </p:nvPicPr>
        <p:blipFill>
          <a:blip r:embed="rId6" cstate="print"/>
          <a:srcRect/>
          <a:stretch>
            <a:fillRect/>
          </a:stretch>
        </p:blipFill>
        <p:spPr bwMode="auto">
          <a:xfrm>
            <a:off x="6224588" y="4550443"/>
            <a:ext cx="284162" cy="215900"/>
          </a:xfrm>
          <a:prstGeom prst="rect">
            <a:avLst/>
          </a:prstGeom>
          <a:noFill/>
          <a:ln w="9525">
            <a:noFill/>
            <a:miter lim="800000"/>
            <a:headEnd/>
            <a:tailEnd/>
          </a:ln>
        </p:spPr>
      </p:pic>
      <p:pic>
        <p:nvPicPr>
          <p:cNvPr id="62" name="Picture 13" descr="Tan Storage.png"/>
          <p:cNvPicPr>
            <a:picLocks noChangeAspect="1"/>
          </p:cNvPicPr>
          <p:nvPr/>
        </p:nvPicPr>
        <p:blipFill>
          <a:blip r:embed="rId6" cstate="print"/>
          <a:srcRect/>
          <a:stretch>
            <a:fillRect/>
          </a:stretch>
        </p:blipFill>
        <p:spPr bwMode="auto">
          <a:xfrm>
            <a:off x="6572250" y="4559968"/>
            <a:ext cx="284163" cy="215900"/>
          </a:xfrm>
          <a:prstGeom prst="rect">
            <a:avLst/>
          </a:prstGeom>
          <a:noFill/>
          <a:ln w="9525">
            <a:noFill/>
            <a:miter lim="800000"/>
            <a:headEnd/>
            <a:tailEnd/>
          </a:ln>
        </p:spPr>
      </p:pic>
      <p:pic>
        <p:nvPicPr>
          <p:cNvPr id="63" name="Picture 13" descr="Tan Storage.png"/>
          <p:cNvPicPr>
            <a:picLocks noChangeAspect="1"/>
          </p:cNvPicPr>
          <p:nvPr/>
        </p:nvPicPr>
        <p:blipFill>
          <a:blip r:embed="rId6" cstate="print"/>
          <a:srcRect/>
          <a:stretch>
            <a:fillRect/>
          </a:stretch>
        </p:blipFill>
        <p:spPr bwMode="auto">
          <a:xfrm>
            <a:off x="6899275" y="4547268"/>
            <a:ext cx="284163" cy="215900"/>
          </a:xfrm>
          <a:prstGeom prst="rect">
            <a:avLst/>
          </a:prstGeom>
          <a:noFill/>
          <a:ln w="9525">
            <a:noFill/>
            <a:miter lim="800000"/>
            <a:headEnd/>
            <a:tailEnd/>
          </a:ln>
        </p:spPr>
      </p:pic>
      <p:pic>
        <p:nvPicPr>
          <p:cNvPr id="64" name="Picture 13" descr="Tan Storage.png"/>
          <p:cNvPicPr>
            <a:picLocks noChangeAspect="1"/>
          </p:cNvPicPr>
          <p:nvPr/>
        </p:nvPicPr>
        <p:blipFill>
          <a:blip r:embed="rId6" cstate="print"/>
          <a:srcRect/>
          <a:stretch>
            <a:fillRect/>
          </a:stretch>
        </p:blipFill>
        <p:spPr bwMode="auto">
          <a:xfrm>
            <a:off x="7242175" y="4547268"/>
            <a:ext cx="284163" cy="215900"/>
          </a:xfrm>
          <a:prstGeom prst="rect">
            <a:avLst/>
          </a:prstGeom>
          <a:noFill/>
          <a:ln w="9525">
            <a:noFill/>
            <a:miter lim="800000"/>
            <a:headEnd/>
            <a:tailEnd/>
          </a:ln>
        </p:spPr>
      </p:pic>
      <p:pic>
        <p:nvPicPr>
          <p:cNvPr id="65" name="Picture 13" descr="Tan Storage.png"/>
          <p:cNvPicPr>
            <a:picLocks noChangeAspect="1"/>
          </p:cNvPicPr>
          <p:nvPr/>
        </p:nvPicPr>
        <p:blipFill>
          <a:blip r:embed="rId6" cstate="print"/>
          <a:srcRect/>
          <a:stretch>
            <a:fillRect/>
          </a:stretch>
        </p:blipFill>
        <p:spPr bwMode="auto">
          <a:xfrm>
            <a:off x="7559675" y="4563143"/>
            <a:ext cx="284163" cy="215900"/>
          </a:xfrm>
          <a:prstGeom prst="rect">
            <a:avLst/>
          </a:prstGeom>
          <a:noFill/>
          <a:ln w="9525">
            <a:noFill/>
            <a:miter lim="800000"/>
            <a:headEnd/>
            <a:tailEnd/>
          </a:ln>
        </p:spPr>
      </p:pic>
      <p:pic>
        <p:nvPicPr>
          <p:cNvPr id="66" name="Picture 13" descr="Tan Storage.png"/>
          <p:cNvPicPr>
            <a:picLocks noChangeAspect="1"/>
          </p:cNvPicPr>
          <p:nvPr/>
        </p:nvPicPr>
        <p:blipFill>
          <a:blip r:embed="rId6" cstate="print"/>
          <a:srcRect/>
          <a:stretch>
            <a:fillRect/>
          </a:stretch>
        </p:blipFill>
        <p:spPr bwMode="auto">
          <a:xfrm>
            <a:off x="7886700" y="4550443"/>
            <a:ext cx="284163" cy="215900"/>
          </a:xfrm>
          <a:prstGeom prst="rect">
            <a:avLst/>
          </a:prstGeom>
          <a:noFill/>
          <a:ln w="9525">
            <a:noFill/>
            <a:miter lim="800000"/>
            <a:headEnd/>
            <a:tailEnd/>
          </a:ln>
        </p:spPr>
      </p:pic>
      <p:pic>
        <p:nvPicPr>
          <p:cNvPr id="67" name="Picture 13" descr="Tan Storage.png"/>
          <p:cNvPicPr>
            <a:picLocks noChangeAspect="1"/>
          </p:cNvPicPr>
          <p:nvPr/>
        </p:nvPicPr>
        <p:blipFill>
          <a:blip r:embed="rId6" cstate="print"/>
          <a:srcRect/>
          <a:stretch>
            <a:fillRect/>
          </a:stretch>
        </p:blipFill>
        <p:spPr bwMode="auto">
          <a:xfrm>
            <a:off x="6172200" y="5363243"/>
            <a:ext cx="284163" cy="215900"/>
          </a:xfrm>
          <a:prstGeom prst="rect">
            <a:avLst/>
          </a:prstGeom>
          <a:noFill/>
          <a:ln w="9525">
            <a:noFill/>
            <a:miter lim="800000"/>
            <a:headEnd/>
            <a:tailEnd/>
          </a:ln>
        </p:spPr>
      </p:pic>
      <p:pic>
        <p:nvPicPr>
          <p:cNvPr id="68" name="Picture 13" descr="Tan Storage.png"/>
          <p:cNvPicPr>
            <a:picLocks noChangeAspect="1"/>
          </p:cNvPicPr>
          <p:nvPr/>
        </p:nvPicPr>
        <p:blipFill>
          <a:blip r:embed="rId6" cstate="print"/>
          <a:srcRect/>
          <a:stretch>
            <a:fillRect/>
          </a:stretch>
        </p:blipFill>
        <p:spPr bwMode="auto">
          <a:xfrm>
            <a:off x="6519863" y="5372768"/>
            <a:ext cx="284162" cy="215900"/>
          </a:xfrm>
          <a:prstGeom prst="rect">
            <a:avLst/>
          </a:prstGeom>
          <a:noFill/>
          <a:ln w="9525">
            <a:noFill/>
            <a:miter lim="800000"/>
            <a:headEnd/>
            <a:tailEnd/>
          </a:ln>
        </p:spPr>
      </p:pic>
      <p:pic>
        <p:nvPicPr>
          <p:cNvPr id="69" name="Picture 13" descr="Tan Storage.png"/>
          <p:cNvPicPr>
            <a:picLocks noChangeAspect="1"/>
          </p:cNvPicPr>
          <p:nvPr/>
        </p:nvPicPr>
        <p:blipFill>
          <a:blip r:embed="rId6" cstate="print"/>
          <a:srcRect/>
          <a:stretch>
            <a:fillRect/>
          </a:stretch>
        </p:blipFill>
        <p:spPr bwMode="auto">
          <a:xfrm>
            <a:off x="6846888" y="5360068"/>
            <a:ext cx="284162" cy="215900"/>
          </a:xfrm>
          <a:prstGeom prst="rect">
            <a:avLst/>
          </a:prstGeom>
          <a:noFill/>
          <a:ln w="9525">
            <a:noFill/>
            <a:miter lim="800000"/>
            <a:headEnd/>
            <a:tailEnd/>
          </a:ln>
        </p:spPr>
      </p:pic>
      <p:pic>
        <p:nvPicPr>
          <p:cNvPr id="70" name="Picture 13" descr="Tan Storage.png"/>
          <p:cNvPicPr>
            <a:picLocks noChangeAspect="1"/>
          </p:cNvPicPr>
          <p:nvPr/>
        </p:nvPicPr>
        <p:blipFill>
          <a:blip r:embed="rId6" cstate="print"/>
          <a:srcRect/>
          <a:stretch>
            <a:fillRect/>
          </a:stretch>
        </p:blipFill>
        <p:spPr bwMode="auto">
          <a:xfrm>
            <a:off x="7189788" y="5360068"/>
            <a:ext cx="284162" cy="215900"/>
          </a:xfrm>
          <a:prstGeom prst="rect">
            <a:avLst/>
          </a:prstGeom>
          <a:noFill/>
          <a:ln w="9525">
            <a:noFill/>
            <a:miter lim="800000"/>
            <a:headEnd/>
            <a:tailEnd/>
          </a:ln>
        </p:spPr>
      </p:pic>
      <p:pic>
        <p:nvPicPr>
          <p:cNvPr id="71" name="Picture 13" descr="Tan Storage.png"/>
          <p:cNvPicPr>
            <a:picLocks noChangeAspect="1"/>
          </p:cNvPicPr>
          <p:nvPr/>
        </p:nvPicPr>
        <p:blipFill>
          <a:blip r:embed="rId6" cstate="print"/>
          <a:srcRect/>
          <a:stretch>
            <a:fillRect/>
          </a:stretch>
        </p:blipFill>
        <p:spPr bwMode="auto">
          <a:xfrm>
            <a:off x="7507288" y="5375943"/>
            <a:ext cx="284162" cy="215900"/>
          </a:xfrm>
          <a:prstGeom prst="rect">
            <a:avLst/>
          </a:prstGeom>
          <a:noFill/>
          <a:ln w="9525">
            <a:noFill/>
            <a:miter lim="800000"/>
            <a:headEnd/>
            <a:tailEnd/>
          </a:ln>
        </p:spPr>
      </p:pic>
      <p:pic>
        <p:nvPicPr>
          <p:cNvPr id="72" name="Picture 13" descr="Tan Storage.png"/>
          <p:cNvPicPr>
            <a:picLocks noChangeAspect="1"/>
          </p:cNvPicPr>
          <p:nvPr/>
        </p:nvPicPr>
        <p:blipFill>
          <a:blip r:embed="rId6" cstate="print"/>
          <a:srcRect/>
          <a:stretch>
            <a:fillRect/>
          </a:stretch>
        </p:blipFill>
        <p:spPr bwMode="auto">
          <a:xfrm>
            <a:off x="7834313" y="5363243"/>
            <a:ext cx="284162" cy="21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914400"/>
            <a:ext cx="5257800" cy="2743199"/>
          </a:xfrm>
        </p:spPr>
        <p:txBody>
          <a:bodyPr/>
          <a:lstStyle/>
          <a:p>
            <a:r>
              <a:rPr lang="en-US" dirty="0" smtClean="0"/>
              <a:t>Creates a large capacity secondary cache using SSDs</a:t>
            </a:r>
          </a:p>
          <a:p>
            <a:r>
              <a:rPr lang="en-US" dirty="0" smtClean="0"/>
              <a:t>Enables tiering between DRAM cache, SSDs drives (secondary cache)</a:t>
            </a:r>
          </a:p>
          <a:p>
            <a:r>
              <a:rPr lang="en-US" dirty="0" smtClean="0"/>
              <a:t>Most reads are now served directly from high performance tiered cache</a:t>
            </a:r>
          </a:p>
          <a:p>
            <a:endParaRPr lang="en-US" dirty="0"/>
          </a:p>
        </p:txBody>
      </p:sp>
      <p:sp>
        <p:nvSpPr>
          <p:cNvPr id="2" name="Title 1"/>
          <p:cNvSpPr>
            <a:spLocks noGrp="1"/>
          </p:cNvSpPr>
          <p:nvPr>
            <p:ph type="title"/>
          </p:nvPr>
        </p:nvSpPr>
        <p:spPr/>
        <p:txBody>
          <a:bodyPr/>
          <a:lstStyle/>
          <a:p>
            <a:r>
              <a:rPr lang="en-US" dirty="0" smtClean="0"/>
              <a:t>Cache Tiering</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34</a:t>
            </a:fld>
            <a:endParaRPr lang="en-US"/>
          </a:p>
        </p:txBody>
      </p:sp>
      <p:sp>
        <p:nvSpPr>
          <p:cNvPr id="9" name="Rectangle 8"/>
          <p:cNvSpPr/>
          <p:nvPr/>
        </p:nvSpPr>
        <p:spPr>
          <a:xfrm>
            <a:off x="381000" y="4071937"/>
            <a:ext cx="5181600" cy="1719263"/>
          </a:xfrm>
          <a:prstGeom prst="rect">
            <a:avLst/>
          </a:prstGeom>
          <a:solidFill>
            <a:schemeClr val="bg1">
              <a:lumMod val="95000"/>
            </a:schemeClr>
          </a:solidFill>
          <a:ln>
            <a:solidFill>
              <a:srgbClr val="2C95D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82880" tIns="182880" rIns="182880" bIns="113792" spcCol="1270"/>
          <a:lstStyle/>
          <a:p>
            <a:pPr marL="234950" indent="-234950" defTabSz="890588">
              <a:spcBef>
                <a:spcPct val="30000"/>
              </a:spcBef>
              <a:buClr>
                <a:srgbClr val="8FBF30"/>
              </a:buClr>
              <a:buSzPct val="110000"/>
              <a:buFont typeface="Arial" pitchFamily="34" charset="0"/>
              <a:buChar char="•"/>
              <a:tabLst>
                <a:tab pos="6985000" algn="l"/>
                <a:tab pos="7185025" algn="l"/>
                <a:tab pos="7837488" algn="l"/>
              </a:tabLst>
              <a:defRPr/>
            </a:pPr>
            <a:r>
              <a:rPr lang="en-US" sz="2000" b="0" dirty="0" smtClean="0">
                <a:solidFill>
                  <a:schemeClr val="tx1"/>
                </a:solidFill>
                <a:latin typeface="Calibri" pitchFamily="34" charset="0"/>
              </a:rPr>
              <a:t>Provides excellent performance benefit during peak workload</a:t>
            </a:r>
          </a:p>
          <a:p>
            <a:pPr marL="234950" indent="-234950" defTabSz="890588">
              <a:spcBef>
                <a:spcPct val="30000"/>
              </a:spcBef>
              <a:buClr>
                <a:srgbClr val="8FBF30"/>
              </a:buClr>
              <a:buSzPct val="110000"/>
              <a:buFont typeface="Arial" pitchFamily="34" charset="0"/>
              <a:buChar char="•"/>
              <a:tabLst>
                <a:tab pos="6985000" algn="l"/>
                <a:tab pos="7185025" algn="l"/>
                <a:tab pos="7837488" algn="l"/>
              </a:tabLst>
              <a:defRPr/>
            </a:pPr>
            <a:r>
              <a:rPr lang="en-US" sz="2000" dirty="0" smtClean="0">
                <a:solidFill>
                  <a:schemeClr val="tx1"/>
                </a:solidFill>
                <a:latin typeface="Calibri" pitchFamily="34" charset="0"/>
              </a:rPr>
              <a:t>Non-disruptive and transparent to applications</a:t>
            </a:r>
            <a:endParaRPr lang="en-US" sz="2000" b="0" dirty="0">
              <a:solidFill>
                <a:schemeClr val="tx1"/>
              </a:solidFill>
              <a:latin typeface="Calibri" pitchFamily="34" charset="0"/>
            </a:endParaRPr>
          </a:p>
        </p:txBody>
      </p:sp>
      <p:sp>
        <p:nvSpPr>
          <p:cNvPr id="10" name="Rounded Rectangle 4"/>
          <p:cNvSpPr/>
          <p:nvPr/>
        </p:nvSpPr>
        <p:spPr>
          <a:xfrm>
            <a:off x="574936" y="3880008"/>
            <a:ext cx="1344168" cy="239151"/>
          </a:xfrm>
          <a:prstGeom prst="rect">
            <a:avLst/>
          </a:prstGeom>
        </p:spPr>
        <p:style>
          <a:lnRef idx="0">
            <a:schemeClr val="accent1"/>
          </a:lnRef>
          <a:fillRef idx="3">
            <a:schemeClr val="accent1"/>
          </a:fillRef>
          <a:effectRef idx="3">
            <a:schemeClr val="accent1"/>
          </a:effectRef>
          <a:fontRef idx="minor">
            <a:schemeClr val="lt1"/>
          </a:fontRef>
        </p:style>
        <p:txBody>
          <a:bodyPr lIns="101362" tIns="0" rIns="101362" bIns="0" spcCol="1270" anchor="ctr"/>
          <a:lstStyle/>
          <a:p>
            <a:pPr algn="ctr" defTabSz="800100">
              <a:lnSpc>
                <a:spcPct val="90000"/>
              </a:lnSpc>
              <a:spcAft>
                <a:spcPct val="35000"/>
              </a:spcAft>
              <a:defRPr/>
            </a:pPr>
            <a:r>
              <a:rPr lang="en-US" sz="1600" dirty="0">
                <a:latin typeface="Calibri" pitchFamily="34" charset="0"/>
              </a:rPr>
              <a:t>Benefits</a:t>
            </a:r>
          </a:p>
        </p:txBody>
      </p:sp>
      <p:sp>
        <p:nvSpPr>
          <p:cNvPr id="12" name="Rectangle 12"/>
          <p:cNvSpPr>
            <a:spLocks noChangeArrowheads="1"/>
          </p:cNvSpPr>
          <p:nvPr/>
        </p:nvSpPr>
        <p:spPr bwMode="gray">
          <a:xfrm>
            <a:off x="6794500" y="2552700"/>
            <a:ext cx="1371600" cy="685800"/>
          </a:xfrm>
          <a:prstGeom prst="rect">
            <a:avLst/>
          </a:prstGeom>
          <a:solidFill>
            <a:srgbClr val="777777"/>
          </a:solidFill>
          <a:ln w="9525">
            <a:noFill/>
            <a:miter lim="800000"/>
            <a:headEnd/>
            <a:tailEnd/>
          </a:ln>
          <a:effectLst>
            <a:outerShdw blurRad="254000" dist="127000" dir="2700000" algn="tl" rotWithShape="0">
              <a:prstClr val="black">
                <a:alpha val="40000"/>
              </a:prstClr>
            </a:outerShdw>
          </a:effectLst>
        </p:spPr>
        <p:txBody>
          <a:bodyPr wrap="none" anchor="ctr"/>
          <a:lstStyle/>
          <a:p>
            <a:pPr algn="ctr">
              <a:defRPr/>
            </a:pPr>
            <a:endParaRPr lang="en-US" dirty="0">
              <a:latin typeface="MetaMediumLF-Roman" pitchFamily="34" charset="0"/>
            </a:endParaRPr>
          </a:p>
        </p:txBody>
      </p:sp>
      <p:sp>
        <p:nvSpPr>
          <p:cNvPr id="14" name="Rectangle 77"/>
          <p:cNvSpPr>
            <a:spLocks noChangeArrowheads="1"/>
          </p:cNvSpPr>
          <p:nvPr/>
        </p:nvSpPr>
        <p:spPr bwMode="gray">
          <a:xfrm>
            <a:off x="6908800" y="2705100"/>
            <a:ext cx="1143000" cy="381000"/>
          </a:xfrm>
          <a:prstGeom prst="rect">
            <a:avLst/>
          </a:prstGeom>
          <a:solidFill>
            <a:schemeClr val="tx2"/>
          </a:solidFill>
          <a:ln w="12700" algn="ctr">
            <a:solidFill>
              <a:schemeClr val="bg1"/>
            </a:solidFill>
            <a:miter lim="800000"/>
            <a:headEnd/>
            <a:tailEnd/>
          </a:ln>
        </p:spPr>
        <p:txBody>
          <a:bodyPr lIns="0" tIns="0" rIns="0" bIns="0" anchor="ctr"/>
          <a:lstStyle/>
          <a:p>
            <a:pPr algn="ctr"/>
            <a:endParaRPr lang="en-US">
              <a:latin typeface="MetaMediumLF-Roman" pitchFamily="34" charset="0"/>
            </a:endParaRPr>
          </a:p>
        </p:txBody>
      </p:sp>
      <p:sp>
        <p:nvSpPr>
          <p:cNvPr id="15" name="Rectangle 78"/>
          <p:cNvSpPr>
            <a:spLocks noChangeArrowheads="1"/>
          </p:cNvSpPr>
          <p:nvPr/>
        </p:nvSpPr>
        <p:spPr bwMode="gray">
          <a:xfrm>
            <a:off x="7045325" y="2833688"/>
            <a:ext cx="871538" cy="168275"/>
          </a:xfrm>
          <a:prstGeom prst="rect">
            <a:avLst/>
          </a:prstGeom>
          <a:noFill/>
          <a:ln w="12700">
            <a:noFill/>
            <a:miter lim="800000"/>
            <a:headEnd/>
            <a:tailEnd/>
          </a:ln>
        </p:spPr>
        <p:txBody>
          <a:bodyPr wrap="none" lIns="0" tIns="0" rIns="0" bIns="0">
            <a:spAutoFit/>
          </a:bodyPr>
          <a:lstStyle/>
          <a:p>
            <a:pPr algn="ctr" eaLnBrk="0" hangingPunct="0">
              <a:lnSpc>
                <a:spcPct val="85000"/>
              </a:lnSpc>
            </a:pPr>
            <a:r>
              <a:rPr lang="en-US" sz="1300">
                <a:latin typeface="Calibri" pitchFamily="34" charset="0"/>
              </a:rPr>
              <a:t>DRAM Cache</a:t>
            </a:r>
          </a:p>
        </p:txBody>
      </p:sp>
      <p:cxnSp>
        <p:nvCxnSpPr>
          <p:cNvPr id="16" name="Straight Arrow Connector 15"/>
          <p:cNvCxnSpPr>
            <a:stCxn id="14" idx="0"/>
          </p:cNvCxnSpPr>
          <p:nvPr/>
        </p:nvCxnSpPr>
        <p:spPr bwMode="gray">
          <a:xfrm rot="5400000" flipH="1" flipV="1">
            <a:off x="7183438" y="2406650"/>
            <a:ext cx="595313" cy="1588"/>
          </a:xfrm>
          <a:prstGeom prst="straightConnector1">
            <a:avLst/>
          </a:prstGeom>
          <a:ln w="381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4" idx="2"/>
          </p:cNvCxnSpPr>
          <p:nvPr/>
        </p:nvCxnSpPr>
        <p:spPr bwMode="gray">
          <a:xfrm rot="5400000" flipH="1" flipV="1">
            <a:off x="7308850" y="3257550"/>
            <a:ext cx="341313" cy="0"/>
          </a:xfrm>
          <a:prstGeom prst="straightConnector1">
            <a:avLst/>
          </a:prstGeom>
          <a:ln w="381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27"/>
          <p:cNvSpPr txBox="1">
            <a:spLocks noChangeArrowheads="1"/>
          </p:cNvSpPr>
          <p:nvPr/>
        </p:nvSpPr>
        <p:spPr bwMode="gray">
          <a:xfrm>
            <a:off x="8229600" y="2710190"/>
            <a:ext cx="668338" cy="307777"/>
          </a:xfrm>
          <a:prstGeom prst="rect">
            <a:avLst/>
          </a:prstGeom>
          <a:noFill/>
          <a:ln w="9525">
            <a:noFill/>
            <a:miter lim="800000"/>
            <a:headEnd/>
            <a:tailEnd/>
          </a:ln>
        </p:spPr>
        <p:txBody>
          <a:bodyPr>
            <a:spAutoFit/>
          </a:bodyPr>
          <a:lstStyle/>
          <a:p>
            <a:pPr algn="ctr"/>
            <a:r>
              <a:rPr lang="en-US" sz="1400" dirty="0" smtClean="0">
                <a:latin typeface="Calibri" pitchFamily="34" charset="0"/>
              </a:rPr>
              <a:t>Tier 1</a:t>
            </a:r>
            <a:endParaRPr lang="en-US" sz="1400" dirty="0">
              <a:latin typeface="Calibri" pitchFamily="34" charset="0"/>
            </a:endParaRPr>
          </a:p>
        </p:txBody>
      </p:sp>
      <p:pic>
        <p:nvPicPr>
          <p:cNvPr id="20" name="Picture 6" descr="Orange Volume.png"/>
          <p:cNvPicPr>
            <a:picLocks noChangeAspect="1"/>
          </p:cNvPicPr>
          <p:nvPr/>
        </p:nvPicPr>
        <p:blipFill>
          <a:blip r:embed="rId3" cstate="print"/>
          <a:srcRect/>
          <a:stretch>
            <a:fillRect/>
          </a:stretch>
        </p:blipFill>
        <p:spPr bwMode="auto">
          <a:xfrm>
            <a:off x="7181850" y="3440113"/>
            <a:ext cx="609600" cy="509588"/>
          </a:xfrm>
          <a:prstGeom prst="rect">
            <a:avLst/>
          </a:prstGeom>
          <a:noFill/>
          <a:ln w="9525">
            <a:noFill/>
            <a:miter lim="800000"/>
            <a:headEnd/>
            <a:tailEnd/>
          </a:ln>
        </p:spPr>
      </p:pic>
      <p:sp>
        <p:nvSpPr>
          <p:cNvPr id="21" name="Text Box 16"/>
          <p:cNvSpPr txBox="1">
            <a:spLocks noChangeArrowheads="1"/>
          </p:cNvSpPr>
          <p:nvPr/>
        </p:nvSpPr>
        <p:spPr bwMode="gray">
          <a:xfrm>
            <a:off x="7375179" y="3636963"/>
            <a:ext cx="235642" cy="184666"/>
          </a:xfrm>
          <a:prstGeom prst="rect">
            <a:avLst/>
          </a:prstGeom>
          <a:noFill/>
          <a:ln w="12700" algn="ctr">
            <a:noFill/>
            <a:miter lim="800000"/>
            <a:headEnd/>
            <a:tailEnd/>
          </a:ln>
        </p:spPr>
        <p:txBody>
          <a:bodyPr wrap="none" lIns="0" tIns="0" rIns="0" bIns="0">
            <a:spAutoFit/>
          </a:bodyPr>
          <a:lstStyle/>
          <a:p>
            <a:pPr algn="ctr"/>
            <a:r>
              <a:rPr lang="en-US" sz="1200" dirty="0" smtClean="0">
                <a:latin typeface="Calibri" pitchFamily="34" charset="0"/>
              </a:rPr>
              <a:t>SSD</a:t>
            </a:r>
            <a:endParaRPr lang="en-US" sz="1200" dirty="0">
              <a:latin typeface="Calibri" pitchFamily="34" charset="0"/>
            </a:endParaRPr>
          </a:p>
        </p:txBody>
      </p:sp>
      <p:sp>
        <p:nvSpPr>
          <p:cNvPr id="24" name="TextBox 123"/>
          <p:cNvSpPr txBox="1">
            <a:spLocks noChangeArrowheads="1"/>
          </p:cNvSpPr>
          <p:nvPr/>
        </p:nvSpPr>
        <p:spPr bwMode="gray">
          <a:xfrm>
            <a:off x="5791200" y="2133600"/>
            <a:ext cx="1576388" cy="307777"/>
          </a:xfrm>
          <a:prstGeom prst="rect">
            <a:avLst/>
          </a:prstGeom>
          <a:noFill/>
          <a:ln w="9525">
            <a:noFill/>
            <a:miter lim="800000"/>
            <a:headEnd/>
            <a:tailEnd/>
          </a:ln>
        </p:spPr>
        <p:txBody>
          <a:bodyPr wrap="square">
            <a:spAutoFit/>
          </a:bodyPr>
          <a:lstStyle/>
          <a:p>
            <a:pPr algn="ctr"/>
            <a:r>
              <a:rPr lang="en-US" sz="1400" dirty="0">
                <a:latin typeface="Calibri" pitchFamily="34" charset="0"/>
              </a:rPr>
              <a:t>Array controller</a:t>
            </a:r>
          </a:p>
        </p:txBody>
      </p:sp>
      <p:grpSp>
        <p:nvGrpSpPr>
          <p:cNvPr id="25" name="Group 217"/>
          <p:cNvGrpSpPr>
            <a:grpSpLocks/>
          </p:cNvGrpSpPr>
          <p:nvPr/>
        </p:nvGrpSpPr>
        <p:grpSpPr bwMode="auto">
          <a:xfrm>
            <a:off x="5867400" y="990600"/>
            <a:ext cx="990600" cy="876300"/>
            <a:chOff x="3024" y="648"/>
            <a:chExt cx="864" cy="648"/>
          </a:xfrm>
        </p:grpSpPr>
        <p:sp>
          <p:nvSpPr>
            <p:cNvPr id="77" name="Rounded Rectangle 13"/>
            <p:cNvSpPr/>
            <p:nvPr/>
          </p:nvSpPr>
          <p:spPr bwMode="auto">
            <a:xfrm>
              <a:off x="3024" y="648"/>
              <a:ext cx="864" cy="648"/>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1000">
                <a:solidFill>
                  <a:schemeClr val="tx1"/>
                </a:solidFill>
              </a:endParaRPr>
            </a:p>
          </p:txBody>
        </p:sp>
        <p:grpSp>
          <p:nvGrpSpPr>
            <p:cNvPr id="78" name="Group 63"/>
            <p:cNvGrpSpPr>
              <a:grpSpLocks/>
            </p:cNvGrpSpPr>
            <p:nvPr/>
          </p:nvGrpSpPr>
          <p:grpSpPr bwMode="auto">
            <a:xfrm>
              <a:off x="3056" y="698"/>
              <a:ext cx="248" cy="337"/>
              <a:chOff x="4939" y="1940"/>
              <a:chExt cx="573" cy="779"/>
            </a:xfrm>
          </p:grpSpPr>
          <p:pic>
            <p:nvPicPr>
              <p:cNvPr id="95" name="Picture 78" descr="VM.png"/>
              <p:cNvPicPr>
                <a:picLocks noChangeAspect="1"/>
              </p:cNvPicPr>
              <p:nvPr/>
            </p:nvPicPr>
            <p:blipFill>
              <a:blip r:embed="rId4" cstate="print"/>
              <a:srcRect/>
              <a:stretch>
                <a:fillRect/>
              </a:stretch>
            </p:blipFill>
            <p:spPr bwMode="auto">
              <a:xfrm>
                <a:off x="4939" y="1940"/>
                <a:ext cx="549" cy="706"/>
              </a:xfrm>
              <a:prstGeom prst="rect">
                <a:avLst/>
              </a:prstGeom>
              <a:noFill/>
              <a:ln w="9525">
                <a:noFill/>
                <a:miter lim="800000"/>
                <a:headEnd/>
                <a:tailEnd/>
              </a:ln>
            </p:spPr>
          </p:pic>
          <p:pic>
            <p:nvPicPr>
              <p:cNvPr id="96" name="Picture 10" descr="AP_OS Single.png"/>
              <p:cNvPicPr>
                <a:picLocks noChangeAspect="1"/>
              </p:cNvPicPr>
              <p:nvPr/>
            </p:nvPicPr>
            <p:blipFill>
              <a:blip r:embed="rId5" cstate="print"/>
              <a:srcRect/>
              <a:stretch>
                <a:fillRect/>
              </a:stretch>
            </p:blipFill>
            <p:spPr bwMode="auto">
              <a:xfrm>
                <a:off x="5067" y="1988"/>
                <a:ext cx="299" cy="483"/>
              </a:xfrm>
              <a:prstGeom prst="rect">
                <a:avLst/>
              </a:prstGeom>
              <a:noFill/>
              <a:ln w="9525">
                <a:noFill/>
                <a:miter lim="800000"/>
                <a:headEnd/>
                <a:tailEnd/>
              </a:ln>
            </p:spPr>
          </p:pic>
          <p:pic>
            <p:nvPicPr>
              <p:cNvPr id="97" name="Picture 357" descr="ICON_NIC_Q308"/>
              <p:cNvPicPr>
                <a:picLocks noChangeAspect="1" noChangeArrowheads="1"/>
              </p:cNvPicPr>
              <p:nvPr/>
            </p:nvPicPr>
            <p:blipFill>
              <a:blip r:embed="rId6" cstate="print"/>
              <a:srcRect/>
              <a:stretch>
                <a:fillRect/>
              </a:stretch>
            </p:blipFill>
            <p:spPr bwMode="auto">
              <a:xfrm>
                <a:off x="5084" y="2602"/>
                <a:ext cx="148" cy="117"/>
              </a:xfrm>
              <a:prstGeom prst="rect">
                <a:avLst/>
              </a:prstGeom>
              <a:noFill/>
              <a:ln w="9525">
                <a:noFill/>
                <a:miter lim="800000"/>
                <a:headEnd/>
                <a:tailEnd/>
              </a:ln>
            </p:spPr>
          </p:pic>
          <p:pic>
            <p:nvPicPr>
              <p:cNvPr id="98" name="Picture 359" descr="ICON_Memory_Q308"/>
              <p:cNvPicPr>
                <a:picLocks noChangeAspect="1" noChangeArrowheads="1"/>
              </p:cNvPicPr>
              <p:nvPr/>
            </p:nvPicPr>
            <p:blipFill>
              <a:blip r:embed="rId7" cstate="print"/>
              <a:srcRect/>
              <a:stretch>
                <a:fillRect/>
              </a:stretch>
            </p:blipFill>
            <p:spPr bwMode="auto">
              <a:xfrm>
                <a:off x="5228" y="2593"/>
                <a:ext cx="123" cy="126"/>
              </a:xfrm>
              <a:prstGeom prst="rect">
                <a:avLst/>
              </a:prstGeom>
              <a:noFill/>
              <a:ln w="9525">
                <a:noFill/>
                <a:miter lim="800000"/>
                <a:headEnd/>
                <a:tailEnd/>
              </a:ln>
            </p:spPr>
          </p:pic>
          <p:pic>
            <p:nvPicPr>
              <p:cNvPr id="99" name="Picture 382" descr="ICON_DiscDrive_Q308"/>
              <p:cNvPicPr>
                <a:picLocks noChangeAspect="1" noChangeArrowheads="1"/>
              </p:cNvPicPr>
              <p:nvPr/>
            </p:nvPicPr>
            <p:blipFill>
              <a:blip r:embed="rId8" cstate="print"/>
              <a:srcRect/>
              <a:stretch>
                <a:fillRect/>
              </a:stretch>
            </p:blipFill>
            <p:spPr bwMode="auto">
              <a:xfrm>
                <a:off x="5372" y="2593"/>
                <a:ext cx="140" cy="126"/>
              </a:xfrm>
              <a:prstGeom prst="rect">
                <a:avLst/>
              </a:prstGeom>
              <a:noFill/>
              <a:ln w="9525">
                <a:noFill/>
                <a:miter lim="800000"/>
                <a:headEnd/>
                <a:tailEnd/>
              </a:ln>
            </p:spPr>
          </p:pic>
          <p:pic>
            <p:nvPicPr>
              <p:cNvPr id="100" name="Picture 96" descr="CPU Single.png"/>
              <p:cNvPicPr>
                <a:picLocks noChangeAspect="1"/>
              </p:cNvPicPr>
              <p:nvPr/>
            </p:nvPicPr>
            <p:blipFill>
              <a:blip r:embed="rId9" cstate="print"/>
              <a:srcRect/>
              <a:stretch>
                <a:fillRect/>
              </a:stretch>
            </p:blipFill>
            <p:spPr bwMode="auto">
              <a:xfrm>
                <a:off x="4955" y="2579"/>
                <a:ext cx="101" cy="136"/>
              </a:xfrm>
              <a:prstGeom prst="rect">
                <a:avLst/>
              </a:prstGeom>
              <a:noFill/>
              <a:ln w="9525">
                <a:noFill/>
                <a:miter lim="800000"/>
                <a:headEnd/>
                <a:tailEnd/>
              </a:ln>
            </p:spPr>
          </p:pic>
        </p:grpSp>
        <p:grpSp>
          <p:nvGrpSpPr>
            <p:cNvPr id="79" name="Group 63"/>
            <p:cNvGrpSpPr>
              <a:grpSpLocks/>
            </p:cNvGrpSpPr>
            <p:nvPr/>
          </p:nvGrpSpPr>
          <p:grpSpPr bwMode="auto">
            <a:xfrm>
              <a:off x="3336" y="698"/>
              <a:ext cx="248" cy="337"/>
              <a:chOff x="4939" y="1940"/>
              <a:chExt cx="573" cy="779"/>
            </a:xfrm>
          </p:grpSpPr>
          <p:pic>
            <p:nvPicPr>
              <p:cNvPr id="89" name="Picture 78" descr="VM.png"/>
              <p:cNvPicPr>
                <a:picLocks noChangeAspect="1"/>
              </p:cNvPicPr>
              <p:nvPr/>
            </p:nvPicPr>
            <p:blipFill>
              <a:blip r:embed="rId4" cstate="print"/>
              <a:srcRect/>
              <a:stretch>
                <a:fillRect/>
              </a:stretch>
            </p:blipFill>
            <p:spPr bwMode="auto">
              <a:xfrm>
                <a:off x="4939" y="1940"/>
                <a:ext cx="549" cy="706"/>
              </a:xfrm>
              <a:prstGeom prst="rect">
                <a:avLst/>
              </a:prstGeom>
              <a:noFill/>
              <a:ln w="9525">
                <a:noFill/>
                <a:miter lim="800000"/>
                <a:headEnd/>
                <a:tailEnd/>
              </a:ln>
            </p:spPr>
          </p:pic>
          <p:pic>
            <p:nvPicPr>
              <p:cNvPr id="90" name="Picture 10" descr="AP_OS Single.png"/>
              <p:cNvPicPr>
                <a:picLocks noChangeAspect="1"/>
              </p:cNvPicPr>
              <p:nvPr/>
            </p:nvPicPr>
            <p:blipFill>
              <a:blip r:embed="rId5" cstate="print"/>
              <a:srcRect/>
              <a:stretch>
                <a:fillRect/>
              </a:stretch>
            </p:blipFill>
            <p:spPr bwMode="auto">
              <a:xfrm>
                <a:off x="5067" y="1988"/>
                <a:ext cx="299" cy="483"/>
              </a:xfrm>
              <a:prstGeom prst="rect">
                <a:avLst/>
              </a:prstGeom>
              <a:noFill/>
              <a:ln w="9525">
                <a:noFill/>
                <a:miter lim="800000"/>
                <a:headEnd/>
                <a:tailEnd/>
              </a:ln>
            </p:spPr>
          </p:pic>
          <p:pic>
            <p:nvPicPr>
              <p:cNvPr id="91" name="Picture 357" descr="ICON_NIC_Q308"/>
              <p:cNvPicPr>
                <a:picLocks noChangeAspect="1" noChangeArrowheads="1"/>
              </p:cNvPicPr>
              <p:nvPr/>
            </p:nvPicPr>
            <p:blipFill>
              <a:blip r:embed="rId6" cstate="print"/>
              <a:srcRect/>
              <a:stretch>
                <a:fillRect/>
              </a:stretch>
            </p:blipFill>
            <p:spPr bwMode="auto">
              <a:xfrm>
                <a:off x="5084" y="2602"/>
                <a:ext cx="148" cy="117"/>
              </a:xfrm>
              <a:prstGeom prst="rect">
                <a:avLst/>
              </a:prstGeom>
              <a:noFill/>
              <a:ln w="9525">
                <a:noFill/>
                <a:miter lim="800000"/>
                <a:headEnd/>
                <a:tailEnd/>
              </a:ln>
            </p:spPr>
          </p:pic>
          <p:pic>
            <p:nvPicPr>
              <p:cNvPr id="92" name="Picture 359" descr="ICON_Memory_Q308"/>
              <p:cNvPicPr>
                <a:picLocks noChangeAspect="1" noChangeArrowheads="1"/>
              </p:cNvPicPr>
              <p:nvPr/>
            </p:nvPicPr>
            <p:blipFill>
              <a:blip r:embed="rId7" cstate="print"/>
              <a:srcRect/>
              <a:stretch>
                <a:fillRect/>
              </a:stretch>
            </p:blipFill>
            <p:spPr bwMode="auto">
              <a:xfrm>
                <a:off x="5228" y="2593"/>
                <a:ext cx="123" cy="126"/>
              </a:xfrm>
              <a:prstGeom prst="rect">
                <a:avLst/>
              </a:prstGeom>
              <a:noFill/>
              <a:ln w="9525">
                <a:noFill/>
                <a:miter lim="800000"/>
                <a:headEnd/>
                <a:tailEnd/>
              </a:ln>
            </p:spPr>
          </p:pic>
          <p:pic>
            <p:nvPicPr>
              <p:cNvPr id="93" name="Picture 382" descr="ICON_DiscDrive_Q308"/>
              <p:cNvPicPr>
                <a:picLocks noChangeAspect="1" noChangeArrowheads="1"/>
              </p:cNvPicPr>
              <p:nvPr/>
            </p:nvPicPr>
            <p:blipFill>
              <a:blip r:embed="rId8" cstate="print"/>
              <a:srcRect/>
              <a:stretch>
                <a:fillRect/>
              </a:stretch>
            </p:blipFill>
            <p:spPr bwMode="auto">
              <a:xfrm>
                <a:off x="5372" y="2593"/>
                <a:ext cx="140" cy="126"/>
              </a:xfrm>
              <a:prstGeom prst="rect">
                <a:avLst/>
              </a:prstGeom>
              <a:noFill/>
              <a:ln w="9525">
                <a:noFill/>
                <a:miter lim="800000"/>
                <a:headEnd/>
                <a:tailEnd/>
              </a:ln>
            </p:spPr>
          </p:pic>
          <p:pic>
            <p:nvPicPr>
              <p:cNvPr id="94" name="Picture 96" descr="CPU Single.png"/>
              <p:cNvPicPr>
                <a:picLocks noChangeAspect="1"/>
              </p:cNvPicPr>
              <p:nvPr/>
            </p:nvPicPr>
            <p:blipFill>
              <a:blip r:embed="rId9" cstate="print"/>
              <a:srcRect/>
              <a:stretch>
                <a:fillRect/>
              </a:stretch>
            </p:blipFill>
            <p:spPr bwMode="auto">
              <a:xfrm>
                <a:off x="4955" y="2579"/>
                <a:ext cx="101" cy="136"/>
              </a:xfrm>
              <a:prstGeom prst="rect">
                <a:avLst/>
              </a:prstGeom>
              <a:noFill/>
              <a:ln w="9525">
                <a:noFill/>
                <a:miter lim="800000"/>
                <a:headEnd/>
                <a:tailEnd/>
              </a:ln>
            </p:spPr>
          </p:pic>
        </p:grpSp>
        <p:grpSp>
          <p:nvGrpSpPr>
            <p:cNvPr id="80" name="Group 63"/>
            <p:cNvGrpSpPr>
              <a:grpSpLocks/>
            </p:cNvGrpSpPr>
            <p:nvPr/>
          </p:nvGrpSpPr>
          <p:grpSpPr bwMode="auto">
            <a:xfrm>
              <a:off x="3616" y="698"/>
              <a:ext cx="248" cy="337"/>
              <a:chOff x="4939" y="1940"/>
              <a:chExt cx="573" cy="779"/>
            </a:xfrm>
          </p:grpSpPr>
          <p:pic>
            <p:nvPicPr>
              <p:cNvPr id="83" name="Picture 78" descr="VM.png"/>
              <p:cNvPicPr>
                <a:picLocks noChangeAspect="1"/>
              </p:cNvPicPr>
              <p:nvPr/>
            </p:nvPicPr>
            <p:blipFill>
              <a:blip r:embed="rId4" cstate="print"/>
              <a:srcRect/>
              <a:stretch>
                <a:fillRect/>
              </a:stretch>
            </p:blipFill>
            <p:spPr bwMode="auto">
              <a:xfrm>
                <a:off x="4939" y="1940"/>
                <a:ext cx="549" cy="706"/>
              </a:xfrm>
              <a:prstGeom prst="rect">
                <a:avLst/>
              </a:prstGeom>
              <a:noFill/>
              <a:ln w="9525">
                <a:noFill/>
                <a:miter lim="800000"/>
                <a:headEnd/>
                <a:tailEnd/>
              </a:ln>
            </p:spPr>
          </p:pic>
          <p:pic>
            <p:nvPicPr>
              <p:cNvPr id="84" name="Picture 10" descr="AP_OS Single.png"/>
              <p:cNvPicPr>
                <a:picLocks noChangeAspect="1"/>
              </p:cNvPicPr>
              <p:nvPr/>
            </p:nvPicPr>
            <p:blipFill>
              <a:blip r:embed="rId5" cstate="print"/>
              <a:srcRect/>
              <a:stretch>
                <a:fillRect/>
              </a:stretch>
            </p:blipFill>
            <p:spPr bwMode="auto">
              <a:xfrm>
                <a:off x="5067" y="1988"/>
                <a:ext cx="299" cy="483"/>
              </a:xfrm>
              <a:prstGeom prst="rect">
                <a:avLst/>
              </a:prstGeom>
              <a:noFill/>
              <a:ln w="9525">
                <a:noFill/>
                <a:miter lim="800000"/>
                <a:headEnd/>
                <a:tailEnd/>
              </a:ln>
            </p:spPr>
          </p:pic>
          <p:pic>
            <p:nvPicPr>
              <p:cNvPr id="85" name="Picture 357" descr="ICON_NIC_Q308"/>
              <p:cNvPicPr>
                <a:picLocks noChangeAspect="1" noChangeArrowheads="1"/>
              </p:cNvPicPr>
              <p:nvPr/>
            </p:nvPicPr>
            <p:blipFill>
              <a:blip r:embed="rId6" cstate="print"/>
              <a:srcRect/>
              <a:stretch>
                <a:fillRect/>
              </a:stretch>
            </p:blipFill>
            <p:spPr bwMode="auto">
              <a:xfrm>
                <a:off x="5084" y="2602"/>
                <a:ext cx="148" cy="117"/>
              </a:xfrm>
              <a:prstGeom prst="rect">
                <a:avLst/>
              </a:prstGeom>
              <a:noFill/>
              <a:ln w="9525">
                <a:noFill/>
                <a:miter lim="800000"/>
                <a:headEnd/>
                <a:tailEnd/>
              </a:ln>
            </p:spPr>
          </p:pic>
          <p:pic>
            <p:nvPicPr>
              <p:cNvPr id="86" name="Picture 359" descr="ICON_Memory_Q308"/>
              <p:cNvPicPr>
                <a:picLocks noChangeAspect="1" noChangeArrowheads="1"/>
              </p:cNvPicPr>
              <p:nvPr/>
            </p:nvPicPr>
            <p:blipFill>
              <a:blip r:embed="rId7" cstate="print"/>
              <a:srcRect/>
              <a:stretch>
                <a:fillRect/>
              </a:stretch>
            </p:blipFill>
            <p:spPr bwMode="auto">
              <a:xfrm>
                <a:off x="5228" y="2593"/>
                <a:ext cx="123" cy="126"/>
              </a:xfrm>
              <a:prstGeom prst="rect">
                <a:avLst/>
              </a:prstGeom>
              <a:noFill/>
              <a:ln w="9525">
                <a:noFill/>
                <a:miter lim="800000"/>
                <a:headEnd/>
                <a:tailEnd/>
              </a:ln>
            </p:spPr>
          </p:pic>
          <p:pic>
            <p:nvPicPr>
              <p:cNvPr id="87" name="Picture 382" descr="ICON_DiscDrive_Q308"/>
              <p:cNvPicPr>
                <a:picLocks noChangeAspect="1" noChangeArrowheads="1"/>
              </p:cNvPicPr>
              <p:nvPr/>
            </p:nvPicPr>
            <p:blipFill>
              <a:blip r:embed="rId8" cstate="print"/>
              <a:srcRect/>
              <a:stretch>
                <a:fillRect/>
              </a:stretch>
            </p:blipFill>
            <p:spPr bwMode="auto">
              <a:xfrm>
                <a:off x="5372" y="2593"/>
                <a:ext cx="140" cy="126"/>
              </a:xfrm>
              <a:prstGeom prst="rect">
                <a:avLst/>
              </a:prstGeom>
              <a:noFill/>
              <a:ln w="9525">
                <a:noFill/>
                <a:miter lim="800000"/>
                <a:headEnd/>
                <a:tailEnd/>
              </a:ln>
            </p:spPr>
          </p:pic>
          <p:pic>
            <p:nvPicPr>
              <p:cNvPr id="88" name="Picture 96" descr="CPU Single.png"/>
              <p:cNvPicPr>
                <a:picLocks noChangeAspect="1"/>
              </p:cNvPicPr>
              <p:nvPr/>
            </p:nvPicPr>
            <p:blipFill>
              <a:blip r:embed="rId9" cstate="print"/>
              <a:srcRect/>
              <a:stretch>
                <a:fillRect/>
              </a:stretch>
            </p:blipFill>
            <p:spPr bwMode="auto">
              <a:xfrm>
                <a:off x="4955" y="2579"/>
                <a:ext cx="101" cy="136"/>
              </a:xfrm>
              <a:prstGeom prst="rect">
                <a:avLst/>
              </a:prstGeom>
              <a:noFill/>
              <a:ln w="9525">
                <a:noFill/>
                <a:miter lim="800000"/>
                <a:headEnd/>
                <a:tailEnd/>
              </a:ln>
            </p:spPr>
          </p:pic>
        </p:grpSp>
        <p:sp>
          <p:nvSpPr>
            <p:cNvPr id="81" name="AutoShape 163"/>
            <p:cNvSpPr>
              <a:spLocks noChangeArrowheads="1"/>
            </p:cNvSpPr>
            <p:nvPr/>
          </p:nvSpPr>
          <p:spPr bwMode="auto">
            <a:xfrm>
              <a:off x="3072" y="1072"/>
              <a:ext cx="768" cy="175"/>
            </a:xfrm>
            <a:prstGeom prst="roundRect">
              <a:avLst>
                <a:gd name="adj" fmla="val 16667"/>
              </a:avLst>
            </a:prstGeom>
            <a:gradFill rotWithShape="1">
              <a:gsLst>
                <a:gs pos="0">
                  <a:srgbClr val="A2D0F0"/>
                </a:gs>
                <a:gs pos="100000">
                  <a:srgbClr val="2683D8"/>
                </a:gs>
              </a:gsLst>
              <a:lin ang="5400000" scaled="1"/>
            </a:gradFill>
            <a:ln w="9525">
              <a:solidFill>
                <a:schemeClr val="tx1"/>
              </a:solidFill>
              <a:round/>
              <a:headEnd/>
              <a:tailEnd/>
            </a:ln>
          </p:spPr>
          <p:txBody>
            <a:bodyPr wrap="none" anchor="ctr"/>
            <a:lstStyle/>
            <a:p>
              <a:endParaRPr lang="en-US"/>
            </a:p>
          </p:txBody>
        </p:sp>
        <p:sp>
          <p:nvSpPr>
            <p:cNvPr id="82" name="Text Box 64"/>
            <p:cNvSpPr txBox="1">
              <a:spLocks noChangeArrowheads="1"/>
            </p:cNvSpPr>
            <p:nvPr/>
          </p:nvSpPr>
          <p:spPr bwMode="auto">
            <a:xfrm>
              <a:off x="3132" y="1104"/>
              <a:ext cx="672" cy="115"/>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200" b="1" dirty="0">
                  <a:solidFill>
                    <a:schemeClr val="bg1"/>
                  </a:solidFill>
                  <a:latin typeface="Calibri" pitchFamily="34" charset="0"/>
                </a:rPr>
                <a:t>Hypervisor</a:t>
              </a:r>
            </a:p>
          </p:txBody>
        </p:sp>
      </p:grpSp>
      <p:sp>
        <p:nvSpPr>
          <p:cNvPr id="26" name="AutoShape 103"/>
          <p:cNvSpPr>
            <a:spLocks noChangeArrowheads="1"/>
          </p:cNvSpPr>
          <p:nvPr/>
        </p:nvSpPr>
        <p:spPr bwMode="gray">
          <a:xfrm>
            <a:off x="5791200" y="838200"/>
            <a:ext cx="3276600" cy="4343400"/>
          </a:xfrm>
          <a:prstGeom prst="roundRect">
            <a:avLst>
              <a:gd name="adj" fmla="val 2856"/>
            </a:avLst>
          </a:prstGeom>
          <a:noFill/>
          <a:ln w="19050" algn="ctr">
            <a:solidFill>
              <a:schemeClr val="bg2"/>
            </a:solidFill>
            <a:prstDash val="sysDot"/>
            <a:round/>
            <a:headEnd/>
            <a:tailEnd/>
          </a:ln>
        </p:spPr>
        <p:txBody>
          <a:bodyPr lIns="0" rIns="0" bIns="0"/>
          <a:lstStyle/>
          <a:p>
            <a:pPr>
              <a:lnSpc>
                <a:spcPct val="90000"/>
              </a:lnSpc>
            </a:pPr>
            <a:endParaRPr lang="en-US" b="1">
              <a:solidFill>
                <a:schemeClr val="tx2"/>
              </a:solidFill>
            </a:endParaRPr>
          </a:p>
        </p:txBody>
      </p:sp>
      <p:grpSp>
        <p:nvGrpSpPr>
          <p:cNvPr id="27" name="Group 217"/>
          <p:cNvGrpSpPr>
            <a:grpSpLocks/>
          </p:cNvGrpSpPr>
          <p:nvPr/>
        </p:nvGrpSpPr>
        <p:grpSpPr bwMode="auto">
          <a:xfrm>
            <a:off x="6934200" y="990600"/>
            <a:ext cx="990600" cy="876300"/>
            <a:chOff x="3024" y="648"/>
            <a:chExt cx="864" cy="648"/>
          </a:xfrm>
        </p:grpSpPr>
        <p:sp>
          <p:nvSpPr>
            <p:cNvPr id="53" name="Rounded Rectangle 13"/>
            <p:cNvSpPr/>
            <p:nvPr/>
          </p:nvSpPr>
          <p:spPr bwMode="auto">
            <a:xfrm>
              <a:off x="3024" y="648"/>
              <a:ext cx="864" cy="648"/>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1000">
                <a:solidFill>
                  <a:schemeClr val="tx1"/>
                </a:solidFill>
              </a:endParaRPr>
            </a:p>
          </p:txBody>
        </p:sp>
        <p:grpSp>
          <p:nvGrpSpPr>
            <p:cNvPr id="54" name="Group 63"/>
            <p:cNvGrpSpPr>
              <a:grpSpLocks/>
            </p:cNvGrpSpPr>
            <p:nvPr/>
          </p:nvGrpSpPr>
          <p:grpSpPr bwMode="auto">
            <a:xfrm>
              <a:off x="3056" y="698"/>
              <a:ext cx="248" cy="337"/>
              <a:chOff x="4939" y="1940"/>
              <a:chExt cx="573" cy="779"/>
            </a:xfrm>
          </p:grpSpPr>
          <p:pic>
            <p:nvPicPr>
              <p:cNvPr id="71" name="Picture 78" descr="VM.png"/>
              <p:cNvPicPr>
                <a:picLocks noChangeAspect="1"/>
              </p:cNvPicPr>
              <p:nvPr/>
            </p:nvPicPr>
            <p:blipFill>
              <a:blip r:embed="rId4" cstate="print"/>
              <a:srcRect/>
              <a:stretch>
                <a:fillRect/>
              </a:stretch>
            </p:blipFill>
            <p:spPr bwMode="auto">
              <a:xfrm>
                <a:off x="4939" y="1940"/>
                <a:ext cx="549" cy="706"/>
              </a:xfrm>
              <a:prstGeom prst="rect">
                <a:avLst/>
              </a:prstGeom>
              <a:noFill/>
              <a:ln w="9525">
                <a:noFill/>
                <a:miter lim="800000"/>
                <a:headEnd/>
                <a:tailEnd/>
              </a:ln>
            </p:spPr>
          </p:pic>
          <p:pic>
            <p:nvPicPr>
              <p:cNvPr id="72" name="Picture 10" descr="AP_OS Single.png"/>
              <p:cNvPicPr>
                <a:picLocks noChangeAspect="1"/>
              </p:cNvPicPr>
              <p:nvPr/>
            </p:nvPicPr>
            <p:blipFill>
              <a:blip r:embed="rId5" cstate="print"/>
              <a:srcRect/>
              <a:stretch>
                <a:fillRect/>
              </a:stretch>
            </p:blipFill>
            <p:spPr bwMode="auto">
              <a:xfrm>
                <a:off x="5067" y="1988"/>
                <a:ext cx="299" cy="483"/>
              </a:xfrm>
              <a:prstGeom prst="rect">
                <a:avLst/>
              </a:prstGeom>
              <a:noFill/>
              <a:ln w="9525">
                <a:noFill/>
                <a:miter lim="800000"/>
                <a:headEnd/>
                <a:tailEnd/>
              </a:ln>
            </p:spPr>
          </p:pic>
          <p:pic>
            <p:nvPicPr>
              <p:cNvPr id="73" name="Picture 357" descr="ICON_NIC_Q308"/>
              <p:cNvPicPr>
                <a:picLocks noChangeAspect="1" noChangeArrowheads="1"/>
              </p:cNvPicPr>
              <p:nvPr/>
            </p:nvPicPr>
            <p:blipFill>
              <a:blip r:embed="rId6" cstate="print"/>
              <a:srcRect/>
              <a:stretch>
                <a:fillRect/>
              </a:stretch>
            </p:blipFill>
            <p:spPr bwMode="auto">
              <a:xfrm>
                <a:off x="5084" y="2602"/>
                <a:ext cx="148" cy="117"/>
              </a:xfrm>
              <a:prstGeom prst="rect">
                <a:avLst/>
              </a:prstGeom>
              <a:noFill/>
              <a:ln w="9525">
                <a:noFill/>
                <a:miter lim="800000"/>
                <a:headEnd/>
                <a:tailEnd/>
              </a:ln>
            </p:spPr>
          </p:pic>
          <p:pic>
            <p:nvPicPr>
              <p:cNvPr id="74" name="Picture 359" descr="ICON_Memory_Q308"/>
              <p:cNvPicPr>
                <a:picLocks noChangeAspect="1" noChangeArrowheads="1"/>
              </p:cNvPicPr>
              <p:nvPr/>
            </p:nvPicPr>
            <p:blipFill>
              <a:blip r:embed="rId7" cstate="print"/>
              <a:srcRect/>
              <a:stretch>
                <a:fillRect/>
              </a:stretch>
            </p:blipFill>
            <p:spPr bwMode="auto">
              <a:xfrm>
                <a:off x="5228" y="2593"/>
                <a:ext cx="123" cy="126"/>
              </a:xfrm>
              <a:prstGeom prst="rect">
                <a:avLst/>
              </a:prstGeom>
              <a:noFill/>
              <a:ln w="9525">
                <a:noFill/>
                <a:miter lim="800000"/>
                <a:headEnd/>
                <a:tailEnd/>
              </a:ln>
            </p:spPr>
          </p:pic>
          <p:pic>
            <p:nvPicPr>
              <p:cNvPr id="75" name="Picture 382" descr="ICON_DiscDrive_Q308"/>
              <p:cNvPicPr>
                <a:picLocks noChangeAspect="1" noChangeArrowheads="1"/>
              </p:cNvPicPr>
              <p:nvPr/>
            </p:nvPicPr>
            <p:blipFill>
              <a:blip r:embed="rId8" cstate="print"/>
              <a:srcRect/>
              <a:stretch>
                <a:fillRect/>
              </a:stretch>
            </p:blipFill>
            <p:spPr bwMode="auto">
              <a:xfrm>
                <a:off x="5372" y="2593"/>
                <a:ext cx="140" cy="126"/>
              </a:xfrm>
              <a:prstGeom prst="rect">
                <a:avLst/>
              </a:prstGeom>
              <a:noFill/>
              <a:ln w="9525">
                <a:noFill/>
                <a:miter lim="800000"/>
                <a:headEnd/>
                <a:tailEnd/>
              </a:ln>
            </p:spPr>
          </p:pic>
          <p:pic>
            <p:nvPicPr>
              <p:cNvPr id="76" name="Picture 96" descr="CPU Single.png"/>
              <p:cNvPicPr>
                <a:picLocks noChangeAspect="1"/>
              </p:cNvPicPr>
              <p:nvPr/>
            </p:nvPicPr>
            <p:blipFill>
              <a:blip r:embed="rId9" cstate="print"/>
              <a:srcRect/>
              <a:stretch>
                <a:fillRect/>
              </a:stretch>
            </p:blipFill>
            <p:spPr bwMode="auto">
              <a:xfrm>
                <a:off x="4955" y="2579"/>
                <a:ext cx="101" cy="136"/>
              </a:xfrm>
              <a:prstGeom prst="rect">
                <a:avLst/>
              </a:prstGeom>
              <a:noFill/>
              <a:ln w="9525">
                <a:noFill/>
                <a:miter lim="800000"/>
                <a:headEnd/>
                <a:tailEnd/>
              </a:ln>
            </p:spPr>
          </p:pic>
        </p:grpSp>
        <p:grpSp>
          <p:nvGrpSpPr>
            <p:cNvPr id="55" name="Group 63"/>
            <p:cNvGrpSpPr>
              <a:grpSpLocks/>
            </p:cNvGrpSpPr>
            <p:nvPr/>
          </p:nvGrpSpPr>
          <p:grpSpPr bwMode="auto">
            <a:xfrm>
              <a:off x="3336" y="698"/>
              <a:ext cx="248" cy="337"/>
              <a:chOff x="4939" y="1940"/>
              <a:chExt cx="573" cy="779"/>
            </a:xfrm>
          </p:grpSpPr>
          <p:pic>
            <p:nvPicPr>
              <p:cNvPr id="65" name="Picture 78" descr="VM.png"/>
              <p:cNvPicPr>
                <a:picLocks noChangeAspect="1"/>
              </p:cNvPicPr>
              <p:nvPr/>
            </p:nvPicPr>
            <p:blipFill>
              <a:blip r:embed="rId4" cstate="print"/>
              <a:srcRect/>
              <a:stretch>
                <a:fillRect/>
              </a:stretch>
            </p:blipFill>
            <p:spPr bwMode="auto">
              <a:xfrm>
                <a:off x="4939" y="1940"/>
                <a:ext cx="549" cy="706"/>
              </a:xfrm>
              <a:prstGeom prst="rect">
                <a:avLst/>
              </a:prstGeom>
              <a:noFill/>
              <a:ln w="9525">
                <a:noFill/>
                <a:miter lim="800000"/>
                <a:headEnd/>
                <a:tailEnd/>
              </a:ln>
            </p:spPr>
          </p:pic>
          <p:pic>
            <p:nvPicPr>
              <p:cNvPr id="66" name="Picture 10" descr="AP_OS Single.png"/>
              <p:cNvPicPr>
                <a:picLocks noChangeAspect="1"/>
              </p:cNvPicPr>
              <p:nvPr/>
            </p:nvPicPr>
            <p:blipFill>
              <a:blip r:embed="rId5" cstate="print"/>
              <a:srcRect/>
              <a:stretch>
                <a:fillRect/>
              </a:stretch>
            </p:blipFill>
            <p:spPr bwMode="auto">
              <a:xfrm>
                <a:off x="5067" y="1988"/>
                <a:ext cx="299" cy="483"/>
              </a:xfrm>
              <a:prstGeom prst="rect">
                <a:avLst/>
              </a:prstGeom>
              <a:noFill/>
              <a:ln w="9525">
                <a:noFill/>
                <a:miter lim="800000"/>
                <a:headEnd/>
                <a:tailEnd/>
              </a:ln>
            </p:spPr>
          </p:pic>
          <p:pic>
            <p:nvPicPr>
              <p:cNvPr id="67" name="Picture 357" descr="ICON_NIC_Q308"/>
              <p:cNvPicPr>
                <a:picLocks noChangeAspect="1" noChangeArrowheads="1"/>
              </p:cNvPicPr>
              <p:nvPr/>
            </p:nvPicPr>
            <p:blipFill>
              <a:blip r:embed="rId6" cstate="print"/>
              <a:srcRect/>
              <a:stretch>
                <a:fillRect/>
              </a:stretch>
            </p:blipFill>
            <p:spPr bwMode="auto">
              <a:xfrm>
                <a:off x="5084" y="2602"/>
                <a:ext cx="148" cy="117"/>
              </a:xfrm>
              <a:prstGeom prst="rect">
                <a:avLst/>
              </a:prstGeom>
              <a:noFill/>
              <a:ln w="9525">
                <a:noFill/>
                <a:miter lim="800000"/>
                <a:headEnd/>
                <a:tailEnd/>
              </a:ln>
            </p:spPr>
          </p:pic>
          <p:pic>
            <p:nvPicPr>
              <p:cNvPr id="68" name="Picture 359" descr="ICON_Memory_Q308"/>
              <p:cNvPicPr>
                <a:picLocks noChangeAspect="1" noChangeArrowheads="1"/>
              </p:cNvPicPr>
              <p:nvPr/>
            </p:nvPicPr>
            <p:blipFill>
              <a:blip r:embed="rId7" cstate="print"/>
              <a:srcRect/>
              <a:stretch>
                <a:fillRect/>
              </a:stretch>
            </p:blipFill>
            <p:spPr bwMode="auto">
              <a:xfrm>
                <a:off x="5228" y="2593"/>
                <a:ext cx="123" cy="126"/>
              </a:xfrm>
              <a:prstGeom prst="rect">
                <a:avLst/>
              </a:prstGeom>
              <a:noFill/>
              <a:ln w="9525">
                <a:noFill/>
                <a:miter lim="800000"/>
                <a:headEnd/>
                <a:tailEnd/>
              </a:ln>
            </p:spPr>
          </p:pic>
          <p:pic>
            <p:nvPicPr>
              <p:cNvPr id="69" name="Picture 382" descr="ICON_DiscDrive_Q308"/>
              <p:cNvPicPr>
                <a:picLocks noChangeAspect="1" noChangeArrowheads="1"/>
              </p:cNvPicPr>
              <p:nvPr/>
            </p:nvPicPr>
            <p:blipFill>
              <a:blip r:embed="rId8" cstate="print"/>
              <a:srcRect/>
              <a:stretch>
                <a:fillRect/>
              </a:stretch>
            </p:blipFill>
            <p:spPr bwMode="auto">
              <a:xfrm>
                <a:off x="5372" y="2593"/>
                <a:ext cx="140" cy="126"/>
              </a:xfrm>
              <a:prstGeom prst="rect">
                <a:avLst/>
              </a:prstGeom>
              <a:noFill/>
              <a:ln w="9525">
                <a:noFill/>
                <a:miter lim="800000"/>
                <a:headEnd/>
                <a:tailEnd/>
              </a:ln>
            </p:spPr>
          </p:pic>
          <p:pic>
            <p:nvPicPr>
              <p:cNvPr id="70" name="Picture 96" descr="CPU Single.png"/>
              <p:cNvPicPr>
                <a:picLocks noChangeAspect="1"/>
              </p:cNvPicPr>
              <p:nvPr/>
            </p:nvPicPr>
            <p:blipFill>
              <a:blip r:embed="rId9" cstate="print"/>
              <a:srcRect/>
              <a:stretch>
                <a:fillRect/>
              </a:stretch>
            </p:blipFill>
            <p:spPr bwMode="auto">
              <a:xfrm>
                <a:off x="4955" y="2579"/>
                <a:ext cx="101" cy="136"/>
              </a:xfrm>
              <a:prstGeom prst="rect">
                <a:avLst/>
              </a:prstGeom>
              <a:noFill/>
              <a:ln w="9525">
                <a:noFill/>
                <a:miter lim="800000"/>
                <a:headEnd/>
                <a:tailEnd/>
              </a:ln>
            </p:spPr>
          </p:pic>
        </p:grpSp>
        <p:grpSp>
          <p:nvGrpSpPr>
            <p:cNvPr id="56" name="Group 63"/>
            <p:cNvGrpSpPr>
              <a:grpSpLocks/>
            </p:cNvGrpSpPr>
            <p:nvPr/>
          </p:nvGrpSpPr>
          <p:grpSpPr bwMode="auto">
            <a:xfrm>
              <a:off x="3616" y="698"/>
              <a:ext cx="248" cy="337"/>
              <a:chOff x="4939" y="1940"/>
              <a:chExt cx="573" cy="779"/>
            </a:xfrm>
          </p:grpSpPr>
          <p:pic>
            <p:nvPicPr>
              <p:cNvPr id="59" name="Picture 78" descr="VM.png"/>
              <p:cNvPicPr>
                <a:picLocks noChangeAspect="1"/>
              </p:cNvPicPr>
              <p:nvPr/>
            </p:nvPicPr>
            <p:blipFill>
              <a:blip r:embed="rId4" cstate="print"/>
              <a:srcRect/>
              <a:stretch>
                <a:fillRect/>
              </a:stretch>
            </p:blipFill>
            <p:spPr bwMode="auto">
              <a:xfrm>
                <a:off x="4939" y="1940"/>
                <a:ext cx="549" cy="706"/>
              </a:xfrm>
              <a:prstGeom prst="rect">
                <a:avLst/>
              </a:prstGeom>
              <a:noFill/>
              <a:ln w="9525">
                <a:noFill/>
                <a:miter lim="800000"/>
                <a:headEnd/>
                <a:tailEnd/>
              </a:ln>
            </p:spPr>
          </p:pic>
          <p:pic>
            <p:nvPicPr>
              <p:cNvPr id="60" name="Picture 10" descr="AP_OS Single.png"/>
              <p:cNvPicPr>
                <a:picLocks noChangeAspect="1"/>
              </p:cNvPicPr>
              <p:nvPr/>
            </p:nvPicPr>
            <p:blipFill>
              <a:blip r:embed="rId5" cstate="print"/>
              <a:srcRect/>
              <a:stretch>
                <a:fillRect/>
              </a:stretch>
            </p:blipFill>
            <p:spPr bwMode="auto">
              <a:xfrm>
                <a:off x="5067" y="1988"/>
                <a:ext cx="299" cy="483"/>
              </a:xfrm>
              <a:prstGeom prst="rect">
                <a:avLst/>
              </a:prstGeom>
              <a:noFill/>
              <a:ln w="9525">
                <a:noFill/>
                <a:miter lim="800000"/>
                <a:headEnd/>
                <a:tailEnd/>
              </a:ln>
            </p:spPr>
          </p:pic>
          <p:pic>
            <p:nvPicPr>
              <p:cNvPr id="61" name="Picture 357" descr="ICON_NIC_Q308"/>
              <p:cNvPicPr>
                <a:picLocks noChangeAspect="1" noChangeArrowheads="1"/>
              </p:cNvPicPr>
              <p:nvPr/>
            </p:nvPicPr>
            <p:blipFill>
              <a:blip r:embed="rId6" cstate="print"/>
              <a:srcRect/>
              <a:stretch>
                <a:fillRect/>
              </a:stretch>
            </p:blipFill>
            <p:spPr bwMode="auto">
              <a:xfrm>
                <a:off x="5084" y="2602"/>
                <a:ext cx="148" cy="117"/>
              </a:xfrm>
              <a:prstGeom prst="rect">
                <a:avLst/>
              </a:prstGeom>
              <a:noFill/>
              <a:ln w="9525">
                <a:noFill/>
                <a:miter lim="800000"/>
                <a:headEnd/>
                <a:tailEnd/>
              </a:ln>
            </p:spPr>
          </p:pic>
          <p:pic>
            <p:nvPicPr>
              <p:cNvPr id="62" name="Picture 359" descr="ICON_Memory_Q308"/>
              <p:cNvPicPr>
                <a:picLocks noChangeAspect="1" noChangeArrowheads="1"/>
              </p:cNvPicPr>
              <p:nvPr/>
            </p:nvPicPr>
            <p:blipFill>
              <a:blip r:embed="rId7" cstate="print"/>
              <a:srcRect/>
              <a:stretch>
                <a:fillRect/>
              </a:stretch>
            </p:blipFill>
            <p:spPr bwMode="auto">
              <a:xfrm>
                <a:off x="5228" y="2593"/>
                <a:ext cx="123" cy="126"/>
              </a:xfrm>
              <a:prstGeom prst="rect">
                <a:avLst/>
              </a:prstGeom>
              <a:noFill/>
              <a:ln w="9525">
                <a:noFill/>
                <a:miter lim="800000"/>
                <a:headEnd/>
                <a:tailEnd/>
              </a:ln>
            </p:spPr>
          </p:pic>
          <p:pic>
            <p:nvPicPr>
              <p:cNvPr id="63" name="Picture 382" descr="ICON_DiscDrive_Q308"/>
              <p:cNvPicPr>
                <a:picLocks noChangeAspect="1" noChangeArrowheads="1"/>
              </p:cNvPicPr>
              <p:nvPr/>
            </p:nvPicPr>
            <p:blipFill>
              <a:blip r:embed="rId8" cstate="print"/>
              <a:srcRect/>
              <a:stretch>
                <a:fillRect/>
              </a:stretch>
            </p:blipFill>
            <p:spPr bwMode="auto">
              <a:xfrm>
                <a:off x="5372" y="2593"/>
                <a:ext cx="140" cy="126"/>
              </a:xfrm>
              <a:prstGeom prst="rect">
                <a:avLst/>
              </a:prstGeom>
              <a:noFill/>
              <a:ln w="9525">
                <a:noFill/>
                <a:miter lim="800000"/>
                <a:headEnd/>
                <a:tailEnd/>
              </a:ln>
            </p:spPr>
          </p:pic>
          <p:pic>
            <p:nvPicPr>
              <p:cNvPr id="64" name="Picture 96" descr="CPU Single.png"/>
              <p:cNvPicPr>
                <a:picLocks noChangeAspect="1"/>
              </p:cNvPicPr>
              <p:nvPr/>
            </p:nvPicPr>
            <p:blipFill>
              <a:blip r:embed="rId9" cstate="print"/>
              <a:srcRect/>
              <a:stretch>
                <a:fillRect/>
              </a:stretch>
            </p:blipFill>
            <p:spPr bwMode="auto">
              <a:xfrm>
                <a:off x="4955" y="2579"/>
                <a:ext cx="101" cy="136"/>
              </a:xfrm>
              <a:prstGeom prst="rect">
                <a:avLst/>
              </a:prstGeom>
              <a:noFill/>
              <a:ln w="9525">
                <a:noFill/>
                <a:miter lim="800000"/>
                <a:headEnd/>
                <a:tailEnd/>
              </a:ln>
            </p:spPr>
          </p:pic>
        </p:grpSp>
        <p:sp>
          <p:nvSpPr>
            <p:cNvPr id="57" name="AutoShape 163"/>
            <p:cNvSpPr>
              <a:spLocks noChangeArrowheads="1"/>
            </p:cNvSpPr>
            <p:nvPr/>
          </p:nvSpPr>
          <p:spPr bwMode="auto">
            <a:xfrm>
              <a:off x="3072" y="1072"/>
              <a:ext cx="768" cy="175"/>
            </a:xfrm>
            <a:prstGeom prst="roundRect">
              <a:avLst>
                <a:gd name="adj" fmla="val 16667"/>
              </a:avLst>
            </a:prstGeom>
            <a:gradFill rotWithShape="1">
              <a:gsLst>
                <a:gs pos="0">
                  <a:srgbClr val="A2D0F0"/>
                </a:gs>
                <a:gs pos="100000">
                  <a:srgbClr val="2683D8"/>
                </a:gs>
              </a:gsLst>
              <a:lin ang="5400000" scaled="1"/>
            </a:gradFill>
            <a:ln w="9525">
              <a:solidFill>
                <a:schemeClr val="tx1"/>
              </a:solidFill>
              <a:round/>
              <a:headEnd/>
              <a:tailEnd/>
            </a:ln>
          </p:spPr>
          <p:txBody>
            <a:bodyPr wrap="none" anchor="ctr"/>
            <a:lstStyle/>
            <a:p>
              <a:endParaRPr lang="en-US"/>
            </a:p>
          </p:txBody>
        </p:sp>
        <p:sp>
          <p:nvSpPr>
            <p:cNvPr id="58" name="Text Box 64"/>
            <p:cNvSpPr txBox="1">
              <a:spLocks noChangeArrowheads="1"/>
            </p:cNvSpPr>
            <p:nvPr/>
          </p:nvSpPr>
          <p:spPr bwMode="auto">
            <a:xfrm>
              <a:off x="3132" y="1104"/>
              <a:ext cx="672" cy="115"/>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200" b="1" dirty="0">
                  <a:solidFill>
                    <a:schemeClr val="bg1"/>
                  </a:solidFill>
                  <a:latin typeface="Calibri" pitchFamily="34" charset="0"/>
                </a:rPr>
                <a:t>Hypervisor</a:t>
              </a:r>
            </a:p>
          </p:txBody>
        </p:sp>
      </p:grpSp>
      <p:grpSp>
        <p:nvGrpSpPr>
          <p:cNvPr id="28" name="Group 217"/>
          <p:cNvGrpSpPr>
            <a:grpSpLocks/>
          </p:cNvGrpSpPr>
          <p:nvPr/>
        </p:nvGrpSpPr>
        <p:grpSpPr bwMode="auto">
          <a:xfrm>
            <a:off x="8001000" y="990600"/>
            <a:ext cx="990600" cy="876300"/>
            <a:chOff x="3024" y="648"/>
            <a:chExt cx="864" cy="648"/>
          </a:xfrm>
        </p:grpSpPr>
        <p:sp>
          <p:nvSpPr>
            <p:cNvPr id="29" name="Rounded Rectangle 13"/>
            <p:cNvSpPr/>
            <p:nvPr/>
          </p:nvSpPr>
          <p:spPr bwMode="auto">
            <a:xfrm>
              <a:off x="3024" y="648"/>
              <a:ext cx="864" cy="648"/>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1000">
                <a:solidFill>
                  <a:schemeClr val="tx1"/>
                </a:solidFill>
              </a:endParaRPr>
            </a:p>
          </p:txBody>
        </p:sp>
        <p:grpSp>
          <p:nvGrpSpPr>
            <p:cNvPr id="30" name="Group 63"/>
            <p:cNvGrpSpPr>
              <a:grpSpLocks/>
            </p:cNvGrpSpPr>
            <p:nvPr/>
          </p:nvGrpSpPr>
          <p:grpSpPr bwMode="auto">
            <a:xfrm>
              <a:off x="3056" y="698"/>
              <a:ext cx="248" cy="337"/>
              <a:chOff x="4939" y="1940"/>
              <a:chExt cx="573" cy="779"/>
            </a:xfrm>
          </p:grpSpPr>
          <p:pic>
            <p:nvPicPr>
              <p:cNvPr id="47" name="Picture 78" descr="VM.png"/>
              <p:cNvPicPr>
                <a:picLocks noChangeAspect="1"/>
              </p:cNvPicPr>
              <p:nvPr/>
            </p:nvPicPr>
            <p:blipFill>
              <a:blip r:embed="rId4" cstate="print"/>
              <a:srcRect/>
              <a:stretch>
                <a:fillRect/>
              </a:stretch>
            </p:blipFill>
            <p:spPr bwMode="auto">
              <a:xfrm>
                <a:off x="4939" y="1940"/>
                <a:ext cx="549" cy="706"/>
              </a:xfrm>
              <a:prstGeom prst="rect">
                <a:avLst/>
              </a:prstGeom>
              <a:noFill/>
              <a:ln w="9525">
                <a:noFill/>
                <a:miter lim="800000"/>
                <a:headEnd/>
                <a:tailEnd/>
              </a:ln>
            </p:spPr>
          </p:pic>
          <p:pic>
            <p:nvPicPr>
              <p:cNvPr id="48" name="Picture 10" descr="AP_OS Single.png"/>
              <p:cNvPicPr>
                <a:picLocks noChangeAspect="1"/>
              </p:cNvPicPr>
              <p:nvPr/>
            </p:nvPicPr>
            <p:blipFill>
              <a:blip r:embed="rId5" cstate="print"/>
              <a:srcRect/>
              <a:stretch>
                <a:fillRect/>
              </a:stretch>
            </p:blipFill>
            <p:spPr bwMode="auto">
              <a:xfrm>
                <a:off x="5067" y="1988"/>
                <a:ext cx="299" cy="483"/>
              </a:xfrm>
              <a:prstGeom prst="rect">
                <a:avLst/>
              </a:prstGeom>
              <a:noFill/>
              <a:ln w="9525">
                <a:noFill/>
                <a:miter lim="800000"/>
                <a:headEnd/>
                <a:tailEnd/>
              </a:ln>
            </p:spPr>
          </p:pic>
          <p:pic>
            <p:nvPicPr>
              <p:cNvPr id="49" name="Picture 357" descr="ICON_NIC_Q308"/>
              <p:cNvPicPr>
                <a:picLocks noChangeAspect="1" noChangeArrowheads="1"/>
              </p:cNvPicPr>
              <p:nvPr/>
            </p:nvPicPr>
            <p:blipFill>
              <a:blip r:embed="rId6" cstate="print"/>
              <a:srcRect/>
              <a:stretch>
                <a:fillRect/>
              </a:stretch>
            </p:blipFill>
            <p:spPr bwMode="auto">
              <a:xfrm>
                <a:off x="5084" y="2602"/>
                <a:ext cx="148" cy="117"/>
              </a:xfrm>
              <a:prstGeom prst="rect">
                <a:avLst/>
              </a:prstGeom>
              <a:noFill/>
              <a:ln w="9525">
                <a:noFill/>
                <a:miter lim="800000"/>
                <a:headEnd/>
                <a:tailEnd/>
              </a:ln>
            </p:spPr>
          </p:pic>
          <p:pic>
            <p:nvPicPr>
              <p:cNvPr id="50" name="Picture 359" descr="ICON_Memory_Q308"/>
              <p:cNvPicPr>
                <a:picLocks noChangeAspect="1" noChangeArrowheads="1"/>
              </p:cNvPicPr>
              <p:nvPr/>
            </p:nvPicPr>
            <p:blipFill>
              <a:blip r:embed="rId7" cstate="print"/>
              <a:srcRect/>
              <a:stretch>
                <a:fillRect/>
              </a:stretch>
            </p:blipFill>
            <p:spPr bwMode="auto">
              <a:xfrm>
                <a:off x="5228" y="2593"/>
                <a:ext cx="123" cy="126"/>
              </a:xfrm>
              <a:prstGeom prst="rect">
                <a:avLst/>
              </a:prstGeom>
              <a:noFill/>
              <a:ln w="9525">
                <a:noFill/>
                <a:miter lim="800000"/>
                <a:headEnd/>
                <a:tailEnd/>
              </a:ln>
            </p:spPr>
          </p:pic>
          <p:pic>
            <p:nvPicPr>
              <p:cNvPr id="51" name="Picture 382" descr="ICON_DiscDrive_Q308"/>
              <p:cNvPicPr>
                <a:picLocks noChangeAspect="1" noChangeArrowheads="1"/>
              </p:cNvPicPr>
              <p:nvPr/>
            </p:nvPicPr>
            <p:blipFill>
              <a:blip r:embed="rId8" cstate="print"/>
              <a:srcRect/>
              <a:stretch>
                <a:fillRect/>
              </a:stretch>
            </p:blipFill>
            <p:spPr bwMode="auto">
              <a:xfrm>
                <a:off x="5372" y="2593"/>
                <a:ext cx="140" cy="126"/>
              </a:xfrm>
              <a:prstGeom prst="rect">
                <a:avLst/>
              </a:prstGeom>
              <a:noFill/>
              <a:ln w="9525">
                <a:noFill/>
                <a:miter lim="800000"/>
                <a:headEnd/>
                <a:tailEnd/>
              </a:ln>
            </p:spPr>
          </p:pic>
          <p:pic>
            <p:nvPicPr>
              <p:cNvPr id="52" name="Picture 96" descr="CPU Single.png"/>
              <p:cNvPicPr>
                <a:picLocks noChangeAspect="1"/>
              </p:cNvPicPr>
              <p:nvPr/>
            </p:nvPicPr>
            <p:blipFill>
              <a:blip r:embed="rId9" cstate="print"/>
              <a:srcRect/>
              <a:stretch>
                <a:fillRect/>
              </a:stretch>
            </p:blipFill>
            <p:spPr bwMode="auto">
              <a:xfrm>
                <a:off x="4955" y="2579"/>
                <a:ext cx="101" cy="136"/>
              </a:xfrm>
              <a:prstGeom prst="rect">
                <a:avLst/>
              </a:prstGeom>
              <a:noFill/>
              <a:ln w="9525">
                <a:noFill/>
                <a:miter lim="800000"/>
                <a:headEnd/>
                <a:tailEnd/>
              </a:ln>
            </p:spPr>
          </p:pic>
        </p:grpSp>
        <p:grpSp>
          <p:nvGrpSpPr>
            <p:cNvPr id="31" name="Group 63"/>
            <p:cNvGrpSpPr>
              <a:grpSpLocks/>
            </p:cNvGrpSpPr>
            <p:nvPr/>
          </p:nvGrpSpPr>
          <p:grpSpPr bwMode="auto">
            <a:xfrm>
              <a:off x="3336" y="698"/>
              <a:ext cx="248" cy="337"/>
              <a:chOff x="4939" y="1940"/>
              <a:chExt cx="573" cy="779"/>
            </a:xfrm>
          </p:grpSpPr>
          <p:pic>
            <p:nvPicPr>
              <p:cNvPr id="41" name="Picture 78" descr="VM.png"/>
              <p:cNvPicPr>
                <a:picLocks noChangeAspect="1"/>
              </p:cNvPicPr>
              <p:nvPr/>
            </p:nvPicPr>
            <p:blipFill>
              <a:blip r:embed="rId4" cstate="print"/>
              <a:srcRect/>
              <a:stretch>
                <a:fillRect/>
              </a:stretch>
            </p:blipFill>
            <p:spPr bwMode="auto">
              <a:xfrm>
                <a:off x="4939" y="1940"/>
                <a:ext cx="549" cy="706"/>
              </a:xfrm>
              <a:prstGeom prst="rect">
                <a:avLst/>
              </a:prstGeom>
              <a:noFill/>
              <a:ln w="9525">
                <a:noFill/>
                <a:miter lim="800000"/>
                <a:headEnd/>
                <a:tailEnd/>
              </a:ln>
            </p:spPr>
          </p:pic>
          <p:pic>
            <p:nvPicPr>
              <p:cNvPr id="42" name="Picture 10" descr="AP_OS Single.png"/>
              <p:cNvPicPr>
                <a:picLocks noChangeAspect="1"/>
              </p:cNvPicPr>
              <p:nvPr/>
            </p:nvPicPr>
            <p:blipFill>
              <a:blip r:embed="rId5" cstate="print"/>
              <a:srcRect/>
              <a:stretch>
                <a:fillRect/>
              </a:stretch>
            </p:blipFill>
            <p:spPr bwMode="auto">
              <a:xfrm>
                <a:off x="5067" y="1988"/>
                <a:ext cx="299" cy="483"/>
              </a:xfrm>
              <a:prstGeom prst="rect">
                <a:avLst/>
              </a:prstGeom>
              <a:noFill/>
              <a:ln w="9525">
                <a:noFill/>
                <a:miter lim="800000"/>
                <a:headEnd/>
                <a:tailEnd/>
              </a:ln>
            </p:spPr>
          </p:pic>
          <p:pic>
            <p:nvPicPr>
              <p:cNvPr id="43" name="Picture 357" descr="ICON_NIC_Q308"/>
              <p:cNvPicPr>
                <a:picLocks noChangeAspect="1" noChangeArrowheads="1"/>
              </p:cNvPicPr>
              <p:nvPr/>
            </p:nvPicPr>
            <p:blipFill>
              <a:blip r:embed="rId6" cstate="print"/>
              <a:srcRect/>
              <a:stretch>
                <a:fillRect/>
              </a:stretch>
            </p:blipFill>
            <p:spPr bwMode="auto">
              <a:xfrm>
                <a:off x="5084" y="2602"/>
                <a:ext cx="148" cy="117"/>
              </a:xfrm>
              <a:prstGeom prst="rect">
                <a:avLst/>
              </a:prstGeom>
              <a:noFill/>
              <a:ln w="9525">
                <a:noFill/>
                <a:miter lim="800000"/>
                <a:headEnd/>
                <a:tailEnd/>
              </a:ln>
            </p:spPr>
          </p:pic>
          <p:pic>
            <p:nvPicPr>
              <p:cNvPr id="44" name="Picture 359" descr="ICON_Memory_Q308"/>
              <p:cNvPicPr>
                <a:picLocks noChangeAspect="1" noChangeArrowheads="1"/>
              </p:cNvPicPr>
              <p:nvPr/>
            </p:nvPicPr>
            <p:blipFill>
              <a:blip r:embed="rId7" cstate="print"/>
              <a:srcRect/>
              <a:stretch>
                <a:fillRect/>
              </a:stretch>
            </p:blipFill>
            <p:spPr bwMode="auto">
              <a:xfrm>
                <a:off x="5228" y="2593"/>
                <a:ext cx="123" cy="126"/>
              </a:xfrm>
              <a:prstGeom prst="rect">
                <a:avLst/>
              </a:prstGeom>
              <a:noFill/>
              <a:ln w="9525">
                <a:noFill/>
                <a:miter lim="800000"/>
                <a:headEnd/>
                <a:tailEnd/>
              </a:ln>
            </p:spPr>
          </p:pic>
          <p:pic>
            <p:nvPicPr>
              <p:cNvPr id="45" name="Picture 382" descr="ICON_DiscDrive_Q308"/>
              <p:cNvPicPr>
                <a:picLocks noChangeAspect="1" noChangeArrowheads="1"/>
              </p:cNvPicPr>
              <p:nvPr/>
            </p:nvPicPr>
            <p:blipFill>
              <a:blip r:embed="rId8" cstate="print"/>
              <a:srcRect/>
              <a:stretch>
                <a:fillRect/>
              </a:stretch>
            </p:blipFill>
            <p:spPr bwMode="auto">
              <a:xfrm>
                <a:off x="5372" y="2593"/>
                <a:ext cx="140" cy="126"/>
              </a:xfrm>
              <a:prstGeom prst="rect">
                <a:avLst/>
              </a:prstGeom>
              <a:noFill/>
              <a:ln w="9525">
                <a:noFill/>
                <a:miter lim="800000"/>
                <a:headEnd/>
                <a:tailEnd/>
              </a:ln>
            </p:spPr>
          </p:pic>
          <p:pic>
            <p:nvPicPr>
              <p:cNvPr id="46" name="Picture 96" descr="CPU Single.png"/>
              <p:cNvPicPr>
                <a:picLocks noChangeAspect="1"/>
              </p:cNvPicPr>
              <p:nvPr/>
            </p:nvPicPr>
            <p:blipFill>
              <a:blip r:embed="rId9" cstate="print"/>
              <a:srcRect/>
              <a:stretch>
                <a:fillRect/>
              </a:stretch>
            </p:blipFill>
            <p:spPr bwMode="auto">
              <a:xfrm>
                <a:off x="4955" y="2579"/>
                <a:ext cx="101" cy="136"/>
              </a:xfrm>
              <a:prstGeom prst="rect">
                <a:avLst/>
              </a:prstGeom>
              <a:noFill/>
              <a:ln w="9525">
                <a:noFill/>
                <a:miter lim="800000"/>
                <a:headEnd/>
                <a:tailEnd/>
              </a:ln>
            </p:spPr>
          </p:pic>
        </p:grpSp>
        <p:grpSp>
          <p:nvGrpSpPr>
            <p:cNvPr id="32" name="Group 63"/>
            <p:cNvGrpSpPr>
              <a:grpSpLocks/>
            </p:cNvGrpSpPr>
            <p:nvPr/>
          </p:nvGrpSpPr>
          <p:grpSpPr bwMode="auto">
            <a:xfrm>
              <a:off x="3616" y="698"/>
              <a:ext cx="248" cy="337"/>
              <a:chOff x="4939" y="1940"/>
              <a:chExt cx="573" cy="779"/>
            </a:xfrm>
          </p:grpSpPr>
          <p:pic>
            <p:nvPicPr>
              <p:cNvPr id="35" name="Picture 78" descr="VM.png"/>
              <p:cNvPicPr>
                <a:picLocks noChangeAspect="1"/>
              </p:cNvPicPr>
              <p:nvPr/>
            </p:nvPicPr>
            <p:blipFill>
              <a:blip r:embed="rId4" cstate="print"/>
              <a:srcRect/>
              <a:stretch>
                <a:fillRect/>
              </a:stretch>
            </p:blipFill>
            <p:spPr bwMode="auto">
              <a:xfrm>
                <a:off x="4939" y="1940"/>
                <a:ext cx="549" cy="706"/>
              </a:xfrm>
              <a:prstGeom prst="rect">
                <a:avLst/>
              </a:prstGeom>
              <a:noFill/>
              <a:ln w="9525">
                <a:noFill/>
                <a:miter lim="800000"/>
                <a:headEnd/>
                <a:tailEnd/>
              </a:ln>
            </p:spPr>
          </p:pic>
          <p:pic>
            <p:nvPicPr>
              <p:cNvPr id="36" name="Picture 10" descr="AP_OS Single.png"/>
              <p:cNvPicPr>
                <a:picLocks noChangeAspect="1"/>
              </p:cNvPicPr>
              <p:nvPr/>
            </p:nvPicPr>
            <p:blipFill>
              <a:blip r:embed="rId5" cstate="print"/>
              <a:srcRect/>
              <a:stretch>
                <a:fillRect/>
              </a:stretch>
            </p:blipFill>
            <p:spPr bwMode="auto">
              <a:xfrm>
                <a:off x="5067" y="1988"/>
                <a:ext cx="299" cy="483"/>
              </a:xfrm>
              <a:prstGeom prst="rect">
                <a:avLst/>
              </a:prstGeom>
              <a:noFill/>
              <a:ln w="9525">
                <a:noFill/>
                <a:miter lim="800000"/>
                <a:headEnd/>
                <a:tailEnd/>
              </a:ln>
            </p:spPr>
          </p:pic>
          <p:pic>
            <p:nvPicPr>
              <p:cNvPr id="37" name="Picture 357" descr="ICON_NIC_Q308"/>
              <p:cNvPicPr>
                <a:picLocks noChangeAspect="1" noChangeArrowheads="1"/>
              </p:cNvPicPr>
              <p:nvPr/>
            </p:nvPicPr>
            <p:blipFill>
              <a:blip r:embed="rId6" cstate="print"/>
              <a:srcRect/>
              <a:stretch>
                <a:fillRect/>
              </a:stretch>
            </p:blipFill>
            <p:spPr bwMode="auto">
              <a:xfrm>
                <a:off x="5084" y="2602"/>
                <a:ext cx="148" cy="117"/>
              </a:xfrm>
              <a:prstGeom prst="rect">
                <a:avLst/>
              </a:prstGeom>
              <a:noFill/>
              <a:ln w="9525">
                <a:noFill/>
                <a:miter lim="800000"/>
                <a:headEnd/>
                <a:tailEnd/>
              </a:ln>
            </p:spPr>
          </p:pic>
          <p:pic>
            <p:nvPicPr>
              <p:cNvPr id="38" name="Picture 359" descr="ICON_Memory_Q308"/>
              <p:cNvPicPr>
                <a:picLocks noChangeAspect="1" noChangeArrowheads="1"/>
              </p:cNvPicPr>
              <p:nvPr/>
            </p:nvPicPr>
            <p:blipFill>
              <a:blip r:embed="rId7" cstate="print"/>
              <a:srcRect/>
              <a:stretch>
                <a:fillRect/>
              </a:stretch>
            </p:blipFill>
            <p:spPr bwMode="auto">
              <a:xfrm>
                <a:off x="5228" y="2593"/>
                <a:ext cx="123" cy="126"/>
              </a:xfrm>
              <a:prstGeom prst="rect">
                <a:avLst/>
              </a:prstGeom>
              <a:noFill/>
              <a:ln w="9525">
                <a:noFill/>
                <a:miter lim="800000"/>
                <a:headEnd/>
                <a:tailEnd/>
              </a:ln>
            </p:spPr>
          </p:pic>
          <p:pic>
            <p:nvPicPr>
              <p:cNvPr id="39" name="Picture 382" descr="ICON_DiscDrive_Q308"/>
              <p:cNvPicPr>
                <a:picLocks noChangeAspect="1" noChangeArrowheads="1"/>
              </p:cNvPicPr>
              <p:nvPr/>
            </p:nvPicPr>
            <p:blipFill>
              <a:blip r:embed="rId8" cstate="print"/>
              <a:srcRect/>
              <a:stretch>
                <a:fillRect/>
              </a:stretch>
            </p:blipFill>
            <p:spPr bwMode="auto">
              <a:xfrm>
                <a:off x="5372" y="2593"/>
                <a:ext cx="140" cy="126"/>
              </a:xfrm>
              <a:prstGeom prst="rect">
                <a:avLst/>
              </a:prstGeom>
              <a:noFill/>
              <a:ln w="9525">
                <a:noFill/>
                <a:miter lim="800000"/>
                <a:headEnd/>
                <a:tailEnd/>
              </a:ln>
            </p:spPr>
          </p:pic>
          <p:pic>
            <p:nvPicPr>
              <p:cNvPr id="40" name="Picture 96" descr="CPU Single.png"/>
              <p:cNvPicPr>
                <a:picLocks noChangeAspect="1"/>
              </p:cNvPicPr>
              <p:nvPr/>
            </p:nvPicPr>
            <p:blipFill>
              <a:blip r:embed="rId9" cstate="print"/>
              <a:srcRect/>
              <a:stretch>
                <a:fillRect/>
              </a:stretch>
            </p:blipFill>
            <p:spPr bwMode="auto">
              <a:xfrm>
                <a:off x="4955" y="2579"/>
                <a:ext cx="101" cy="136"/>
              </a:xfrm>
              <a:prstGeom prst="rect">
                <a:avLst/>
              </a:prstGeom>
              <a:noFill/>
              <a:ln w="9525">
                <a:noFill/>
                <a:miter lim="800000"/>
                <a:headEnd/>
                <a:tailEnd/>
              </a:ln>
            </p:spPr>
          </p:pic>
        </p:grpSp>
        <p:sp>
          <p:nvSpPr>
            <p:cNvPr id="33" name="AutoShape 163"/>
            <p:cNvSpPr>
              <a:spLocks noChangeArrowheads="1"/>
            </p:cNvSpPr>
            <p:nvPr/>
          </p:nvSpPr>
          <p:spPr bwMode="auto">
            <a:xfrm>
              <a:off x="3072" y="1072"/>
              <a:ext cx="768" cy="175"/>
            </a:xfrm>
            <a:prstGeom prst="roundRect">
              <a:avLst>
                <a:gd name="adj" fmla="val 16667"/>
              </a:avLst>
            </a:prstGeom>
            <a:gradFill rotWithShape="1">
              <a:gsLst>
                <a:gs pos="0">
                  <a:srgbClr val="A2D0F0"/>
                </a:gs>
                <a:gs pos="100000">
                  <a:srgbClr val="2683D8"/>
                </a:gs>
              </a:gsLst>
              <a:lin ang="5400000" scaled="1"/>
            </a:gradFill>
            <a:ln w="9525">
              <a:solidFill>
                <a:schemeClr val="tx1"/>
              </a:solidFill>
              <a:round/>
              <a:headEnd/>
              <a:tailEnd/>
            </a:ln>
          </p:spPr>
          <p:txBody>
            <a:bodyPr wrap="none" anchor="ctr"/>
            <a:lstStyle/>
            <a:p>
              <a:endParaRPr lang="en-US"/>
            </a:p>
          </p:txBody>
        </p:sp>
        <p:sp>
          <p:nvSpPr>
            <p:cNvPr id="34" name="Text Box 64"/>
            <p:cNvSpPr txBox="1">
              <a:spLocks noChangeArrowheads="1"/>
            </p:cNvSpPr>
            <p:nvPr/>
          </p:nvSpPr>
          <p:spPr bwMode="auto">
            <a:xfrm>
              <a:off x="3132" y="1104"/>
              <a:ext cx="672" cy="115"/>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200" b="1" dirty="0">
                  <a:solidFill>
                    <a:schemeClr val="bg1"/>
                  </a:solidFill>
                  <a:latin typeface="Calibri" pitchFamily="34" charset="0"/>
                </a:rPr>
                <a:t>Hypervisor</a:t>
              </a:r>
            </a:p>
          </p:txBody>
        </p:sp>
      </p:grpSp>
      <p:sp>
        <p:nvSpPr>
          <p:cNvPr id="101" name="TextBox 127"/>
          <p:cNvSpPr txBox="1">
            <a:spLocks noChangeArrowheads="1"/>
          </p:cNvSpPr>
          <p:nvPr/>
        </p:nvSpPr>
        <p:spPr bwMode="gray">
          <a:xfrm>
            <a:off x="8229600" y="3624590"/>
            <a:ext cx="668338" cy="307777"/>
          </a:xfrm>
          <a:prstGeom prst="rect">
            <a:avLst/>
          </a:prstGeom>
          <a:noFill/>
          <a:ln w="9525">
            <a:noFill/>
            <a:miter lim="800000"/>
            <a:headEnd/>
            <a:tailEnd/>
          </a:ln>
        </p:spPr>
        <p:txBody>
          <a:bodyPr>
            <a:spAutoFit/>
          </a:bodyPr>
          <a:lstStyle/>
          <a:p>
            <a:pPr algn="ctr"/>
            <a:r>
              <a:rPr lang="en-US" sz="1400" dirty="0" smtClean="0">
                <a:latin typeface="Calibri" pitchFamily="34" charset="0"/>
              </a:rPr>
              <a:t>Tier 2</a:t>
            </a:r>
            <a:endParaRPr lang="en-US" sz="1400" dirty="0">
              <a:latin typeface="Calibri" pitchFamily="34" charset="0"/>
            </a:endParaRPr>
          </a:p>
        </p:txBody>
      </p:sp>
      <p:sp>
        <p:nvSpPr>
          <p:cNvPr id="103" name="Rounded Rectangle 102"/>
          <p:cNvSpPr/>
          <p:nvPr/>
        </p:nvSpPr>
        <p:spPr bwMode="gray">
          <a:xfrm>
            <a:off x="6858000" y="2590800"/>
            <a:ext cx="1257300" cy="1371600"/>
          </a:xfrm>
          <a:prstGeom prst="roundRect">
            <a:avLst>
              <a:gd name="adj" fmla="val 5555"/>
            </a:avLst>
          </a:prstGeom>
          <a:solidFill>
            <a:schemeClr val="accent4">
              <a:alpha val="30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MetaMediumLF-Roman" pitchFamily="34" charset="0"/>
            </a:endParaRPr>
          </a:p>
        </p:txBody>
      </p:sp>
      <p:sp>
        <p:nvSpPr>
          <p:cNvPr id="105" name="TextBox 127"/>
          <p:cNvSpPr txBox="1">
            <a:spLocks noChangeArrowheads="1"/>
          </p:cNvSpPr>
          <p:nvPr/>
        </p:nvSpPr>
        <p:spPr bwMode="gray">
          <a:xfrm>
            <a:off x="5867400" y="3124200"/>
            <a:ext cx="838200" cy="523220"/>
          </a:xfrm>
          <a:prstGeom prst="rect">
            <a:avLst/>
          </a:prstGeom>
          <a:noFill/>
          <a:ln w="9525">
            <a:noFill/>
            <a:miter lim="800000"/>
            <a:headEnd/>
            <a:tailEnd/>
          </a:ln>
        </p:spPr>
        <p:txBody>
          <a:bodyPr wrap="square">
            <a:spAutoFit/>
          </a:bodyPr>
          <a:lstStyle/>
          <a:p>
            <a:pPr algn="ctr"/>
            <a:r>
              <a:rPr lang="en-US" sz="1400" dirty="0" smtClean="0">
                <a:latin typeface="Calibri" pitchFamily="34" charset="0"/>
              </a:rPr>
              <a:t>Tiered Cache</a:t>
            </a: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Inter-Array Storage Tiering</a:t>
            </a:r>
            <a:endParaRPr lang="en-US" dirty="0"/>
          </a:p>
        </p:txBody>
      </p:sp>
      <p:sp>
        <p:nvSpPr>
          <p:cNvPr id="5" name="Footer Placeholder 4"/>
          <p:cNvSpPr>
            <a:spLocks noGrp="1"/>
          </p:cNvSpPr>
          <p:nvPr>
            <p:ph type="ftr" sz="quarter" idx="13"/>
          </p:nvPr>
        </p:nvSpPr>
        <p:spPr/>
        <p:txBody>
          <a:bodyPr/>
          <a:lstStyle/>
          <a:p>
            <a:pPr>
              <a:defRPr/>
            </a:pPr>
            <a:r>
              <a:rPr lang="en-US" smtClean="0"/>
              <a:t>Virtualized Data Center - Storage </a:t>
            </a:r>
            <a:endParaRPr lang="en-US"/>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35</a:t>
            </a:fld>
            <a:endParaRPr lang="en-US"/>
          </a:p>
        </p:txBody>
      </p:sp>
      <p:pic>
        <p:nvPicPr>
          <p:cNvPr id="8" name="Picture 4"/>
          <p:cNvPicPr>
            <a:picLocks noChangeAspect="1" noChangeArrowheads="1"/>
          </p:cNvPicPr>
          <p:nvPr/>
        </p:nvPicPr>
        <p:blipFill>
          <a:blip r:embed="rId3" cstate="print"/>
          <a:srcRect/>
          <a:stretch>
            <a:fillRect/>
          </a:stretch>
        </p:blipFill>
        <p:spPr bwMode="auto">
          <a:xfrm>
            <a:off x="1605203" y="1667470"/>
            <a:ext cx="504825" cy="1123950"/>
          </a:xfrm>
          <a:prstGeom prst="rect">
            <a:avLst/>
          </a:prstGeom>
          <a:noFill/>
          <a:ln w="9525">
            <a:noFill/>
            <a:miter lim="800000"/>
            <a:headEnd/>
            <a:tailEnd/>
          </a:ln>
        </p:spPr>
      </p:pic>
      <p:cxnSp>
        <p:nvCxnSpPr>
          <p:cNvPr id="10" name="Straight Connector 9"/>
          <p:cNvCxnSpPr/>
          <p:nvPr/>
        </p:nvCxnSpPr>
        <p:spPr>
          <a:xfrm rot="5400000">
            <a:off x="3400667" y="2943523"/>
            <a:ext cx="723898" cy="352425"/>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4" cstate="print"/>
          <a:srcRect/>
          <a:stretch>
            <a:fillRect/>
          </a:stretch>
        </p:blipFill>
        <p:spPr bwMode="auto">
          <a:xfrm>
            <a:off x="3176828" y="3443585"/>
            <a:ext cx="819150" cy="1733550"/>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4548428" y="3443585"/>
            <a:ext cx="819150" cy="1733550"/>
          </a:xfrm>
          <a:prstGeom prst="rect">
            <a:avLst/>
          </a:prstGeom>
          <a:noFill/>
          <a:ln w="9525">
            <a:noFill/>
            <a:miter lim="800000"/>
            <a:headEnd/>
            <a:tailEnd/>
          </a:ln>
        </p:spPr>
      </p:pic>
      <p:sp>
        <p:nvSpPr>
          <p:cNvPr id="13" name="TextBox 12"/>
          <p:cNvSpPr txBox="1"/>
          <p:nvPr/>
        </p:nvSpPr>
        <p:spPr bwMode="gray">
          <a:xfrm>
            <a:off x="2872028" y="5177135"/>
            <a:ext cx="1371600" cy="830997"/>
          </a:xfrm>
          <a:prstGeom prst="rect">
            <a:avLst/>
          </a:prstGeom>
          <a:noFill/>
        </p:spPr>
        <p:txBody>
          <a:bodyPr wrap="square" rtlCol="0">
            <a:spAutoFit/>
          </a:bodyPr>
          <a:lstStyle/>
          <a:p>
            <a:pPr algn="ctr"/>
            <a:r>
              <a:rPr lang="en-US" sz="1600" dirty="0" smtClean="0">
                <a:latin typeface="Calibri" pitchFamily="34" charset="0"/>
              </a:rPr>
              <a:t>Tier 1</a:t>
            </a:r>
          </a:p>
          <a:p>
            <a:pPr algn="ctr"/>
            <a:r>
              <a:rPr lang="en-US" sz="1600" dirty="0" smtClean="0">
                <a:latin typeface="Calibri" pitchFamily="34" charset="0"/>
              </a:rPr>
              <a:t>Primary Storage</a:t>
            </a:r>
            <a:endParaRPr lang="en-US" sz="1600" dirty="0">
              <a:latin typeface="Calibri" pitchFamily="34" charset="0"/>
            </a:endParaRPr>
          </a:p>
        </p:txBody>
      </p:sp>
      <p:sp>
        <p:nvSpPr>
          <p:cNvPr id="14" name="TextBox 13"/>
          <p:cNvSpPr txBox="1"/>
          <p:nvPr/>
        </p:nvSpPr>
        <p:spPr bwMode="gray">
          <a:xfrm>
            <a:off x="4243628" y="5177135"/>
            <a:ext cx="1500428" cy="830997"/>
          </a:xfrm>
          <a:prstGeom prst="rect">
            <a:avLst/>
          </a:prstGeom>
          <a:noFill/>
        </p:spPr>
        <p:txBody>
          <a:bodyPr wrap="square" rtlCol="0">
            <a:spAutoFit/>
          </a:bodyPr>
          <a:lstStyle/>
          <a:p>
            <a:pPr algn="ctr"/>
            <a:r>
              <a:rPr lang="en-US" sz="1600" dirty="0" smtClean="0">
                <a:latin typeface="Calibri" pitchFamily="34" charset="0"/>
              </a:rPr>
              <a:t>Tier 2</a:t>
            </a:r>
          </a:p>
          <a:p>
            <a:pPr algn="ctr"/>
            <a:r>
              <a:rPr lang="en-US" sz="1600" dirty="0" smtClean="0">
                <a:latin typeface="Calibri" pitchFamily="34" charset="0"/>
              </a:rPr>
              <a:t>Secondary Storage</a:t>
            </a:r>
            <a:endParaRPr lang="en-US" sz="1600" dirty="0">
              <a:latin typeface="Calibri" pitchFamily="34" charset="0"/>
            </a:endParaRPr>
          </a:p>
        </p:txBody>
      </p:sp>
      <p:cxnSp>
        <p:nvCxnSpPr>
          <p:cNvPr id="15" name="Straight Connector 14"/>
          <p:cNvCxnSpPr/>
          <p:nvPr/>
        </p:nvCxnSpPr>
        <p:spPr>
          <a:xfrm>
            <a:off x="2338627" y="2491085"/>
            <a:ext cx="114300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Picture 4"/>
          <p:cNvPicPr>
            <a:picLocks noChangeAspect="1" noChangeArrowheads="1"/>
          </p:cNvPicPr>
          <p:nvPr/>
        </p:nvPicPr>
        <p:blipFill>
          <a:blip r:embed="rId3" cstate="print"/>
          <a:srcRect/>
          <a:stretch>
            <a:fillRect/>
          </a:stretch>
        </p:blipFill>
        <p:spPr bwMode="auto">
          <a:xfrm>
            <a:off x="1910003" y="1919585"/>
            <a:ext cx="504825" cy="1123950"/>
          </a:xfrm>
          <a:prstGeom prst="rect">
            <a:avLst/>
          </a:prstGeom>
          <a:noFill/>
          <a:ln w="9525">
            <a:noFill/>
            <a:miter lim="800000"/>
            <a:headEnd/>
            <a:tailEnd/>
          </a:ln>
        </p:spPr>
      </p:pic>
      <p:cxnSp>
        <p:nvCxnSpPr>
          <p:cNvPr id="17" name="Straight Connector 16"/>
          <p:cNvCxnSpPr/>
          <p:nvPr/>
        </p:nvCxnSpPr>
        <p:spPr>
          <a:xfrm>
            <a:off x="5314950" y="2567285"/>
            <a:ext cx="13144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8" name="Picture 21" descr="Centera_node_SO_no_shadow_150dpi"/>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gray">
          <a:xfrm>
            <a:off x="6596688" y="2262485"/>
            <a:ext cx="1152140" cy="558613"/>
          </a:xfrm>
          <a:prstGeom prst="rect">
            <a:avLst/>
          </a:prstGeom>
          <a:noFill/>
          <a:ln w="9525">
            <a:noFill/>
            <a:miter lim="800000"/>
            <a:headEnd/>
            <a:tailEnd/>
          </a:ln>
        </p:spPr>
      </p:pic>
      <p:sp>
        <p:nvSpPr>
          <p:cNvPr id="19" name="TextBox 18"/>
          <p:cNvSpPr txBox="1"/>
          <p:nvPr/>
        </p:nvSpPr>
        <p:spPr bwMode="gray">
          <a:xfrm>
            <a:off x="6356684" y="2795885"/>
            <a:ext cx="1623772" cy="338554"/>
          </a:xfrm>
          <a:prstGeom prst="rect">
            <a:avLst/>
          </a:prstGeom>
          <a:noFill/>
        </p:spPr>
        <p:txBody>
          <a:bodyPr wrap="square" rtlCol="0">
            <a:spAutoFit/>
          </a:bodyPr>
          <a:lstStyle/>
          <a:p>
            <a:pPr algn="ctr"/>
            <a:r>
              <a:rPr lang="en-US" sz="1600" dirty="0" smtClean="0">
                <a:latin typeface="Calibri" pitchFamily="34" charset="0"/>
              </a:rPr>
              <a:t>Policy Engine</a:t>
            </a:r>
            <a:endParaRPr lang="en-US" sz="1600" dirty="0">
              <a:latin typeface="Calibri" pitchFamily="34" charset="0"/>
            </a:endParaRPr>
          </a:p>
        </p:txBody>
      </p:sp>
      <p:cxnSp>
        <p:nvCxnSpPr>
          <p:cNvPr id="20" name="Straight Connector 19"/>
          <p:cNvCxnSpPr>
            <a:endCxn id="12" idx="0"/>
          </p:cNvCxnSpPr>
          <p:nvPr/>
        </p:nvCxnSpPr>
        <p:spPr>
          <a:xfrm rot="16200000" flipH="1">
            <a:off x="4391267" y="2876849"/>
            <a:ext cx="723898" cy="4095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bwMode="gray">
          <a:xfrm>
            <a:off x="1295400" y="3039070"/>
            <a:ext cx="1195628" cy="584775"/>
          </a:xfrm>
          <a:prstGeom prst="rect">
            <a:avLst/>
          </a:prstGeom>
          <a:noFill/>
        </p:spPr>
        <p:txBody>
          <a:bodyPr wrap="square" rtlCol="0">
            <a:spAutoFit/>
          </a:bodyPr>
          <a:lstStyle/>
          <a:p>
            <a:pPr algn="ctr"/>
            <a:r>
              <a:rPr lang="en-US" sz="1600" dirty="0" smtClean="0">
                <a:latin typeface="Calibri" pitchFamily="34" charset="0"/>
              </a:rPr>
              <a:t>Application Servers</a:t>
            </a:r>
            <a:endParaRPr lang="en-US" sz="1600" dirty="0">
              <a:latin typeface="Calibri" pitchFamily="34" charset="0"/>
            </a:endParaRPr>
          </a:p>
        </p:txBody>
      </p:sp>
      <p:sp>
        <p:nvSpPr>
          <p:cNvPr id="22" name="TextBox 21"/>
          <p:cNvSpPr txBox="1"/>
          <p:nvPr/>
        </p:nvSpPr>
        <p:spPr bwMode="gray">
          <a:xfrm>
            <a:off x="5715000" y="994522"/>
            <a:ext cx="2948228" cy="584775"/>
          </a:xfrm>
          <a:prstGeom prst="rect">
            <a:avLst/>
          </a:prstGeom>
          <a:noFill/>
        </p:spPr>
        <p:txBody>
          <a:bodyPr wrap="square" rtlCol="0">
            <a:spAutoFit/>
          </a:bodyPr>
          <a:lstStyle/>
          <a:p>
            <a:pPr algn="ctr"/>
            <a:r>
              <a:rPr lang="en-US" sz="1600" dirty="0" smtClean="0">
                <a:latin typeface="Calibri" pitchFamily="34" charset="0"/>
              </a:rPr>
              <a:t>Facilitates policy-based data movements between tiers</a:t>
            </a:r>
            <a:endParaRPr lang="en-US" sz="1600" dirty="0">
              <a:latin typeface="Calibri" pitchFamily="34" charset="0"/>
            </a:endParaRPr>
          </a:p>
        </p:txBody>
      </p:sp>
      <p:sp>
        <p:nvSpPr>
          <p:cNvPr id="23" name="Down Arrow 22"/>
          <p:cNvSpPr/>
          <p:nvPr/>
        </p:nvSpPr>
        <p:spPr>
          <a:xfrm>
            <a:off x="6986828" y="1652885"/>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Blue Cloud.png"/>
          <p:cNvPicPr>
            <a:picLocks noChangeAspect="1"/>
          </p:cNvPicPr>
          <p:nvPr/>
        </p:nvPicPr>
        <p:blipFill>
          <a:blip r:embed="rId6" cstate="print"/>
          <a:stretch>
            <a:fillRect/>
          </a:stretch>
        </p:blipFill>
        <p:spPr>
          <a:xfrm>
            <a:off x="3438301" y="1905000"/>
            <a:ext cx="1895699" cy="981375"/>
          </a:xfrm>
          <a:prstGeom prst="rect">
            <a:avLst/>
          </a:prstGeom>
          <a:ln w="38100"/>
        </p:spPr>
      </p:pic>
      <p:sp>
        <p:nvSpPr>
          <p:cNvPr id="27" name="TextBox 26"/>
          <p:cNvSpPr txBox="1"/>
          <p:nvPr/>
        </p:nvSpPr>
        <p:spPr>
          <a:xfrm>
            <a:off x="3657600" y="2266890"/>
            <a:ext cx="1196161" cy="400110"/>
          </a:xfrm>
          <a:prstGeom prst="rect">
            <a:avLst/>
          </a:prstGeom>
          <a:noFill/>
        </p:spPr>
        <p:txBody>
          <a:bodyPr wrap="none" rtlCol="0">
            <a:spAutoFit/>
          </a:bodyPr>
          <a:lstStyle/>
          <a:p>
            <a:r>
              <a:rPr lang="en-US" sz="2000" b="1" dirty="0" smtClean="0"/>
              <a:t>Network</a:t>
            </a:r>
            <a:endParaRPr lang="en-US" sz="2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p>
            <a:pPr>
              <a:defRPr/>
            </a:pPr>
            <a:r>
              <a:rPr lang="en-US" smtClean="0"/>
              <a:t>Virtualized Data Center - Storage </a:t>
            </a:r>
            <a:endParaRPr lang="en-US"/>
          </a:p>
        </p:txBody>
      </p:sp>
      <p:sp>
        <p:nvSpPr>
          <p:cNvPr id="6" name="Slide Number Placeholder 5"/>
          <p:cNvSpPr>
            <a:spLocks noGrp="1"/>
          </p:cNvSpPr>
          <p:nvPr>
            <p:ph type="sldNum" sz="quarter" idx="15"/>
          </p:nvPr>
        </p:nvSpPr>
        <p:spPr/>
        <p:txBody>
          <a:bodyPr/>
          <a:lstStyle/>
          <a:p>
            <a:pPr>
              <a:defRPr/>
            </a:pPr>
            <a:fld id="{D82361C7-9CA3-4A6E-97F2-A1FC064231A9}" type="slidenum">
              <a:rPr lang="en-US" smtClean="0"/>
              <a:pPr>
                <a:defRPr/>
              </a:pPr>
              <a:t>36</a:t>
            </a:fld>
            <a:endParaRPr lang="en-US"/>
          </a:p>
        </p:txBody>
      </p:sp>
      <p:sp>
        <p:nvSpPr>
          <p:cNvPr id="10" name="Title 1"/>
          <p:cNvSpPr>
            <a:spLocks noGrp="1"/>
          </p:cNvSpPr>
          <p:nvPr>
            <p:ph type="ctrTitle"/>
          </p:nvPr>
        </p:nvSpPr>
        <p:spPr>
          <a:xfrm>
            <a:off x="685800" y="1143000"/>
            <a:ext cx="6553200" cy="1219200"/>
          </a:xfrm>
        </p:spPr>
        <p:txBody>
          <a:bodyPr/>
          <a:lstStyle/>
          <a:p>
            <a:r>
              <a:rPr lang="en-US" dirty="0" smtClean="0"/>
              <a:t>Module 4: Virtualized Data Center – Storage </a:t>
            </a:r>
            <a:endParaRPr lang="en-US" dirty="0"/>
          </a:p>
        </p:txBody>
      </p:sp>
      <p:sp>
        <p:nvSpPr>
          <p:cNvPr id="11" name="Subtitle 2"/>
          <p:cNvSpPr>
            <a:spLocks noGrp="1"/>
          </p:cNvSpPr>
          <p:nvPr>
            <p:ph type="subTitle" idx="1"/>
          </p:nvPr>
        </p:nvSpPr>
        <p:spPr>
          <a:xfrm>
            <a:off x="1371600" y="2590800"/>
            <a:ext cx="7086600" cy="1143000"/>
          </a:xfrm>
        </p:spPr>
        <p:txBody>
          <a:bodyPr/>
          <a:lstStyle/>
          <a:p>
            <a:pPr lvl="1" indent="-223838" algn="l">
              <a:buClr>
                <a:srgbClr val="92D050"/>
              </a:buClr>
              <a:buSzPct val="110000"/>
              <a:buFont typeface="Arial" pitchFamily="34" charset="0"/>
              <a:buChar char="•"/>
              <a:defRPr/>
            </a:pPr>
            <a:r>
              <a:rPr lang="en-US" sz="2400" dirty="0" smtClean="0">
                <a:solidFill>
                  <a:schemeClr val="bg2">
                    <a:lumMod val="75000"/>
                  </a:schemeClr>
                </a:solidFill>
              </a:rPr>
              <a:t>EMC VPLEX</a:t>
            </a:r>
          </a:p>
          <a:p>
            <a:pPr lvl="1" indent="-223838" algn="l">
              <a:buClr>
                <a:srgbClr val="92D050"/>
              </a:buClr>
              <a:buSzPct val="110000"/>
              <a:buFont typeface="Arial" pitchFamily="34" charset="0"/>
              <a:buChar char="•"/>
              <a:defRPr/>
            </a:pPr>
            <a:r>
              <a:rPr lang="en-US" sz="2400" dirty="0" smtClean="0">
                <a:solidFill>
                  <a:schemeClr val="bg2">
                    <a:lumMod val="75000"/>
                  </a:schemeClr>
                </a:solidFill>
              </a:rPr>
              <a:t>EMC Symmetrix VMAX – FAST VP</a:t>
            </a:r>
          </a:p>
          <a:p>
            <a:pPr lvl="1" indent="-223838" algn="l">
              <a:buClr>
                <a:srgbClr val="92D050"/>
              </a:buClr>
              <a:buSzPct val="110000"/>
              <a:defRPr/>
            </a:pPr>
            <a:endParaRPr lang="en-US" dirty="0" smtClean="0">
              <a:solidFill>
                <a:schemeClr val="bg2">
                  <a:lumMod val="75000"/>
                </a:schemeClr>
              </a:solidFill>
            </a:endParaRPr>
          </a:p>
          <a:p>
            <a:endParaRPr lang="en-US" dirty="0"/>
          </a:p>
        </p:txBody>
      </p:sp>
      <p:sp>
        <p:nvSpPr>
          <p:cNvPr id="12" name="Content Placeholder 3"/>
          <p:cNvSpPr>
            <a:spLocks noGrp="1"/>
          </p:cNvSpPr>
          <p:nvPr>
            <p:ph sz="quarter" idx="13"/>
          </p:nvPr>
        </p:nvSpPr>
        <p:spPr>
          <a:xfrm>
            <a:off x="685800" y="1981200"/>
            <a:ext cx="7772400" cy="457200"/>
          </a:xfrm>
        </p:spPr>
        <p:txBody>
          <a:bodyPr/>
          <a:lstStyle/>
          <a:p>
            <a:r>
              <a:rPr lang="en-US" smtClean="0"/>
              <a:t>Concept in </a:t>
            </a:r>
            <a:r>
              <a:rPr lang="en-US" dirty="0" smtClean="0"/>
              <a:t>Practice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04800" y="914400"/>
            <a:ext cx="5029200" cy="4953001"/>
          </a:xfrm>
        </p:spPr>
        <p:txBody>
          <a:bodyPr/>
          <a:lstStyle/>
          <a:p>
            <a:pPr>
              <a:lnSpc>
                <a:spcPct val="90000"/>
              </a:lnSpc>
            </a:pPr>
            <a:r>
              <a:rPr lang="en-US" dirty="0" smtClean="0"/>
              <a:t>Next-generation solution for non-disruptive data mobility and information access</a:t>
            </a:r>
          </a:p>
          <a:p>
            <a:pPr lvl="1">
              <a:lnSpc>
                <a:spcPct val="90000"/>
              </a:lnSpc>
            </a:pPr>
            <a:r>
              <a:rPr lang="en-US" dirty="0" smtClean="0"/>
              <a:t>Within, across, and between VDCs</a:t>
            </a:r>
          </a:p>
          <a:p>
            <a:pPr>
              <a:lnSpc>
                <a:spcPct val="90000"/>
              </a:lnSpc>
            </a:pPr>
            <a:r>
              <a:rPr lang="en-US" dirty="0" smtClean="0"/>
              <a:t>Allows VMs at multiple VDCs to access the shared block storage device</a:t>
            </a:r>
          </a:p>
          <a:p>
            <a:pPr>
              <a:lnSpc>
                <a:spcPct val="90000"/>
              </a:lnSpc>
            </a:pPr>
            <a:r>
              <a:rPr lang="en-US" dirty="0" smtClean="0"/>
              <a:t>Resides between compute and heterogeneous storage systems</a:t>
            </a:r>
          </a:p>
          <a:p>
            <a:pPr lvl="1">
              <a:lnSpc>
                <a:spcPct val="90000"/>
              </a:lnSpc>
            </a:pPr>
            <a:r>
              <a:rPr lang="en-US" dirty="0" smtClean="0"/>
              <a:t>Virtualizes data movement</a:t>
            </a:r>
          </a:p>
          <a:p>
            <a:pPr>
              <a:lnSpc>
                <a:spcPct val="90000"/>
              </a:lnSpc>
            </a:pPr>
            <a:r>
              <a:rPr lang="en-US" dirty="0" smtClean="0"/>
              <a:t>Offers three deployment models</a:t>
            </a:r>
          </a:p>
          <a:p>
            <a:pPr lvl="1">
              <a:lnSpc>
                <a:spcPct val="90000"/>
              </a:lnSpc>
            </a:pPr>
            <a:r>
              <a:rPr lang="en-US" dirty="0" smtClean="0"/>
              <a:t>VPLEX Local</a:t>
            </a:r>
          </a:p>
          <a:p>
            <a:pPr lvl="1">
              <a:lnSpc>
                <a:spcPct val="90000"/>
              </a:lnSpc>
            </a:pPr>
            <a:r>
              <a:rPr lang="en-US" dirty="0" smtClean="0"/>
              <a:t>VPLEX Metro</a:t>
            </a:r>
          </a:p>
          <a:p>
            <a:pPr lvl="1">
              <a:lnSpc>
                <a:spcPct val="90000"/>
              </a:lnSpc>
            </a:pPr>
            <a:r>
              <a:rPr lang="en-US" dirty="0" smtClean="0"/>
              <a:t>VPLEX Geo</a:t>
            </a:r>
          </a:p>
          <a:p>
            <a:endParaRPr lang="en-US" dirty="0"/>
          </a:p>
        </p:txBody>
      </p:sp>
      <p:sp>
        <p:nvSpPr>
          <p:cNvPr id="7" name="Title 6"/>
          <p:cNvSpPr>
            <a:spLocks noGrp="1"/>
          </p:cNvSpPr>
          <p:nvPr>
            <p:ph type="title"/>
          </p:nvPr>
        </p:nvSpPr>
        <p:spPr/>
        <p:txBody>
          <a:bodyPr/>
          <a:lstStyle/>
          <a:p>
            <a:r>
              <a:rPr lang="en-US" dirty="0" smtClean="0"/>
              <a:t>EMC VPLEX</a:t>
            </a:r>
            <a:endParaRPr lang="en-US" dirty="0"/>
          </a:p>
        </p:txBody>
      </p:sp>
      <p:sp>
        <p:nvSpPr>
          <p:cNvPr id="5" name="Footer Placeholder 4"/>
          <p:cNvSpPr>
            <a:spLocks noGrp="1"/>
          </p:cNvSpPr>
          <p:nvPr>
            <p:ph type="ftr" sz="quarter" idx="13"/>
          </p:nvPr>
        </p:nvSpPr>
        <p:spPr/>
        <p:txBody>
          <a:bodyPr/>
          <a:lstStyle/>
          <a:p>
            <a:pPr>
              <a:defRPr/>
            </a:pPr>
            <a:r>
              <a:rPr lang="en-US"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E9C12BD9-86B3-4048-86CE-AC10D4E84307}" type="slidenum">
              <a:rPr lang="en-US" smtClean="0"/>
              <a:pPr>
                <a:defRPr/>
              </a:pPr>
              <a:t>37</a:t>
            </a:fld>
            <a:endParaRPr lang="en-US"/>
          </a:p>
        </p:txBody>
      </p:sp>
      <p:grpSp>
        <p:nvGrpSpPr>
          <p:cNvPr id="10" name="Group 9"/>
          <p:cNvGrpSpPr/>
          <p:nvPr/>
        </p:nvGrpSpPr>
        <p:grpSpPr>
          <a:xfrm>
            <a:off x="5486400" y="1219200"/>
            <a:ext cx="3478211" cy="3581400"/>
            <a:chOff x="4830658" y="609600"/>
            <a:chExt cx="4286353" cy="3810000"/>
          </a:xfrm>
        </p:grpSpPr>
        <p:sp>
          <p:nvSpPr>
            <p:cNvPr id="11" name="TextBox 8"/>
            <p:cNvSpPr txBox="1">
              <a:spLocks noChangeArrowheads="1"/>
            </p:cNvSpPr>
            <p:nvPr/>
          </p:nvSpPr>
          <p:spPr bwMode="auto">
            <a:xfrm>
              <a:off x="5483421" y="609600"/>
              <a:ext cx="2722172" cy="687586"/>
            </a:xfrm>
            <a:prstGeom prst="rect">
              <a:avLst/>
            </a:prstGeom>
            <a:noFill/>
            <a:ln w="9525">
              <a:noFill/>
              <a:miter lim="800000"/>
              <a:headEnd/>
              <a:tailEnd/>
            </a:ln>
          </p:spPr>
          <p:txBody>
            <a:bodyPr wrap="none">
              <a:spAutoFit/>
            </a:bodyPr>
            <a:lstStyle/>
            <a:p>
              <a:pPr algn="ctr"/>
              <a:r>
                <a:rPr lang="en-US" b="1" dirty="0">
                  <a:latin typeface="Calibri" pitchFamily="34" charset="0"/>
                  <a:ea typeface="MS PGothic" pitchFamily="34" charset="-128"/>
                </a:rPr>
                <a:t>Local and Distributed</a:t>
              </a:r>
            </a:p>
            <a:p>
              <a:pPr algn="ctr"/>
              <a:r>
                <a:rPr lang="en-US" b="1" dirty="0">
                  <a:latin typeface="Calibri" pitchFamily="34" charset="0"/>
                  <a:ea typeface="MS PGothic" pitchFamily="34" charset="-128"/>
                </a:rPr>
                <a:t>Federation</a:t>
              </a:r>
            </a:p>
          </p:txBody>
        </p:sp>
        <p:pic>
          <p:nvPicPr>
            <p:cNvPr id="12" name="Picture 41" descr="CIP_EMC VPLEX.png"/>
            <p:cNvPicPr>
              <a:picLocks noChangeAspect="1"/>
            </p:cNvPicPr>
            <p:nvPr/>
          </p:nvPicPr>
          <p:blipFill>
            <a:blip r:embed="rId3" cstate="print"/>
            <a:srcRect/>
            <a:stretch>
              <a:fillRect/>
            </a:stretch>
          </p:blipFill>
          <p:spPr bwMode="auto">
            <a:xfrm>
              <a:off x="4830658" y="1473200"/>
              <a:ext cx="4286353" cy="2946400"/>
            </a:xfrm>
            <a:prstGeom prst="rect">
              <a:avLst/>
            </a:prstGeom>
            <a:noFill/>
            <a:ln w="9525">
              <a:noFill/>
              <a:miter lim="800000"/>
              <a:headEnd/>
              <a:tailEnd/>
            </a:ln>
          </p:spPr>
        </p:pic>
        <p:sp>
          <p:nvSpPr>
            <p:cNvPr id="13" name="TextBox 125"/>
            <p:cNvSpPr txBox="1">
              <a:spLocks noChangeArrowheads="1"/>
            </p:cNvSpPr>
            <p:nvPr/>
          </p:nvSpPr>
          <p:spPr bwMode="gray">
            <a:xfrm>
              <a:off x="6501733" y="2177534"/>
              <a:ext cx="894880" cy="196453"/>
            </a:xfrm>
            <a:prstGeom prst="rect">
              <a:avLst/>
            </a:prstGeom>
            <a:noFill/>
            <a:ln w="9525">
              <a:noFill/>
              <a:miter lim="800000"/>
              <a:headEnd/>
              <a:tailEnd/>
            </a:ln>
          </p:spPr>
          <p:txBody>
            <a:bodyPr wrap="none" lIns="0" tIns="0" rIns="0" bIns="0">
              <a:spAutoFit/>
            </a:bodyPr>
            <a:lstStyle/>
            <a:p>
              <a:pPr>
                <a:spcBef>
                  <a:spcPct val="0"/>
                </a:spcBef>
                <a:buClrTx/>
                <a:buFontTx/>
                <a:buNone/>
              </a:pPr>
              <a:r>
                <a:rPr lang="en-US" sz="1200" b="1" dirty="0" smtClean="0">
                  <a:solidFill>
                    <a:schemeClr val="tx1"/>
                  </a:solidFill>
                  <a:latin typeface="Calibri" pitchFamily="34" charset="0"/>
                </a:rPr>
                <a:t>EMC VPLEX</a:t>
              </a:r>
              <a:endParaRPr lang="en-US" sz="1200" b="1" dirty="0">
                <a:solidFill>
                  <a:schemeClr val="tx1"/>
                </a:solidFill>
                <a:latin typeface="Calibri"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6019800" cy="4953001"/>
          </a:xfrm>
        </p:spPr>
        <p:txBody>
          <a:bodyPr/>
          <a:lstStyle/>
          <a:p>
            <a:r>
              <a:rPr lang="en-US" dirty="0" smtClean="0"/>
              <a:t>Automated storage tiering for Thin pools</a:t>
            </a:r>
          </a:p>
          <a:p>
            <a:r>
              <a:rPr lang="en-GB" dirty="0" smtClean="0"/>
              <a:t>Data movement at sub-LUN level:</a:t>
            </a:r>
          </a:p>
          <a:p>
            <a:pPr lvl="1">
              <a:spcBef>
                <a:spcPts val="600"/>
              </a:spcBef>
            </a:pPr>
            <a:r>
              <a:rPr lang="en-GB" dirty="0" smtClean="0"/>
              <a:t>Places very active parts of a LUN on high-performing Enterprise Flash Drives (EFD)</a:t>
            </a:r>
          </a:p>
          <a:p>
            <a:pPr lvl="1">
              <a:spcBef>
                <a:spcPts val="600"/>
              </a:spcBef>
            </a:pPr>
            <a:r>
              <a:rPr lang="en-GB" dirty="0" smtClean="0"/>
              <a:t>Places less active parts of a LUN on higher-capacity, more cost-effective SATA drives</a:t>
            </a:r>
          </a:p>
          <a:p>
            <a:pPr lvl="1">
              <a:spcBef>
                <a:spcPts val="600"/>
              </a:spcBef>
            </a:pPr>
            <a:r>
              <a:rPr lang="en-GB" dirty="0" smtClean="0"/>
              <a:t>Moves data at the extent group level (7,680 KB)</a:t>
            </a:r>
          </a:p>
          <a:p>
            <a:r>
              <a:rPr lang="en-GB" dirty="0" smtClean="0"/>
              <a:t>Moves data based on user-defined policies and application performance needs</a:t>
            </a:r>
            <a:endParaRPr lang="en-US" dirty="0" smtClean="0"/>
          </a:p>
          <a:p>
            <a:r>
              <a:rPr lang="en-GB" dirty="0" smtClean="0"/>
              <a:t>Data movement is automatic and non-disruptive</a:t>
            </a:r>
            <a:endParaRPr lang="en-US" dirty="0" smtClean="0"/>
          </a:p>
          <a:p>
            <a:endParaRPr lang="en-US" dirty="0"/>
          </a:p>
        </p:txBody>
      </p:sp>
      <p:sp>
        <p:nvSpPr>
          <p:cNvPr id="4" name="Title 3"/>
          <p:cNvSpPr>
            <a:spLocks noGrp="1"/>
          </p:cNvSpPr>
          <p:nvPr>
            <p:ph type="title"/>
          </p:nvPr>
        </p:nvSpPr>
        <p:spPr/>
        <p:txBody>
          <a:bodyPr/>
          <a:lstStyle/>
          <a:p>
            <a:r>
              <a:rPr lang="en-US" dirty="0" smtClean="0"/>
              <a:t>EMC </a:t>
            </a:r>
            <a:r>
              <a:rPr lang="en-US" dirty="0" err="1" smtClean="0"/>
              <a:t>Symmetrix</a:t>
            </a:r>
            <a:r>
              <a:rPr lang="en-US" dirty="0" smtClean="0"/>
              <a:t> VMAX – FAST VP</a:t>
            </a:r>
            <a:endParaRPr lang="en-US" dirty="0"/>
          </a:p>
        </p:txBody>
      </p:sp>
      <p:sp>
        <p:nvSpPr>
          <p:cNvPr id="5" name="Footer Placeholder 4"/>
          <p:cNvSpPr>
            <a:spLocks noGrp="1"/>
          </p:cNvSpPr>
          <p:nvPr>
            <p:ph type="ftr" sz="quarter" idx="13"/>
          </p:nvPr>
        </p:nvSpPr>
        <p:spPr/>
        <p:txBody>
          <a:bodyPr/>
          <a:lstStyle/>
          <a:p>
            <a:pPr>
              <a:defRPr/>
            </a:pPr>
            <a:r>
              <a:rPr lang="en-US" smtClean="0"/>
              <a:t>Virtualized Data Center - Storage </a:t>
            </a:r>
            <a:endParaRPr lang="en-US"/>
          </a:p>
        </p:txBody>
      </p:sp>
      <p:sp>
        <p:nvSpPr>
          <p:cNvPr id="6" name="Slide Number Placeholder 5"/>
          <p:cNvSpPr>
            <a:spLocks noGrp="1"/>
          </p:cNvSpPr>
          <p:nvPr>
            <p:ph type="sldNum" sz="quarter" idx="14"/>
          </p:nvPr>
        </p:nvSpPr>
        <p:spPr/>
        <p:txBody>
          <a:bodyPr/>
          <a:lstStyle/>
          <a:p>
            <a:pPr>
              <a:defRPr/>
            </a:pPr>
            <a:fld id="{D82361C7-9CA3-4A6E-97F2-A1FC064231A9}" type="slidenum">
              <a:rPr lang="en-US" smtClean="0"/>
              <a:pPr>
                <a:defRPr/>
              </a:pPr>
              <a:t>38</a:t>
            </a:fld>
            <a:endParaRPr lang="en-US"/>
          </a:p>
        </p:txBody>
      </p:sp>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l="20660" r="17726" b="9650"/>
          <a:stretch>
            <a:fillRect/>
          </a:stretch>
        </p:blipFill>
        <p:spPr bwMode="auto">
          <a:xfrm>
            <a:off x="6781800" y="685800"/>
            <a:ext cx="2060575" cy="4572000"/>
          </a:xfrm>
          <a:prstGeom prst="rect">
            <a:avLst/>
          </a:prstGeom>
          <a:noFill/>
          <a:ln w="9525">
            <a:noFill/>
            <a:miter lim="800000"/>
            <a:headEnd/>
            <a:tailEnd/>
          </a:ln>
        </p:spPr>
      </p:pic>
      <p:pic>
        <p:nvPicPr>
          <p:cNvPr id="19" name="Picture 6" descr="disc orange"/>
          <p:cNvPicPr>
            <a:picLocks noChangeAspect="1" noChangeArrowheads="1"/>
          </p:cNvPicPr>
          <p:nvPr/>
        </p:nvPicPr>
        <p:blipFill>
          <a:blip r:embed="rId4" cstate="print">
            <a:lum bright="-6000"/>
          </a:blip>
          <a:srcRect/>
          <a:stretch>
            <a:fillRect/>
          </a:stretch>
        </p:blipFill>
        <p:spPr bwMode="gray">
          <a:xfrm>
            <a:off x="7467600" y="1600200"/>
            <a:ext cx="1185862" cy="914400"/>
          </a:xfrm>
          <a:prstGeom prst="rect">
            <a:avLst/>
          </a:prstGeom>
          <a:noFill/>
          <a:ln w="9525">
            <a:noFill/>
            <a:miter lim="800000"/>
            <a:headEnd/>
            <a:tailEnd/>
          </a:ln>
        </p:spPr>
      </p:pic>
      <p:sp>
        <p:nvSpPr>
          <p:cNvPr id="20" name="Text Box 7"/>
          <p:cNvSpPr txBox="1">
            <a:spLocks noChangeArrowheads="1"/>
          </p:cNvSpPr>
          <p:nvPr/>
        </p:nvSpPr>
        <p:spPr bwMode="auto">
          <a:xfrm>
            <a:off x="7543800" y="1905000"/>
            <a:ext cx="1049453" cy="553998"/>
          </a:xfrm>
          <a:prstGeom prst="rect">
            <a:avLst/>
          </a:prstGeom>
          <a:noFill/>
          <a:ln w="9525">
            <a:noFill/>
            <a:miter lim="800000"/>
            <a:headEnd/>
            <a:tailEnd/>
          </a:ln>
        </p:spPr>
        <p:txBody>
          <a:bodyPr wrap="none" lIns="0" tIns="0" rIns="0" bIns="0">
            <a:spAutoFit/>
          </a:bodyPr>
          <a:lstStyle/>
          <a:p>
            <a:pPr algn="ctr"/>
            <a:r>
              <a:rPr lang="en-US" b="1" dirty="0" smtClean="0">
                <a:solidFill>
                  <a:schemeClr val="bg1"/>
                </a:solidFill>
                <a:latin typeface="Calibri" pitchFamily="34" charset="0"/>
              </a:rPr>
              <a:t>Enterprise </a:t>
            </a:r>
          </a:p>
          <a:p>
            <a:pPr algn="ctr"/>
            <a:r>
              <a:rPr lang="en-US" b="1" dirty="0" smtClean="0">
                <a:solidFill>
                  <a:schemeClr val="bg1"/>
                </a:solidFill>
                <a:latin typeface="Calibri" pitchFamily="34" charset="0"/>
              </a:rPr>
              <a:t>Flash Drive</a:t>
            </a:r>
            <a:endParaRPr lang="en-US" b="1" dirty="0">
              <a:solidFill>
                <a:schemeClr val="bg1"/>
              </a:solidFill>
              <a:latin typeface="Calibri" pitchFamily="34" charset="0"/>
            </a:endParaRPr>
          </a:p>
        </p:txBody>
      </p:sp>
      <p:grpSp>
        <p:nvGrpSpPr>
          <p:cNvPr id="11" name="Group 8"/>
          <p:cNvGrpSpPr>
            <a:grpSpLocks/>
          </p:cNvGrpSpPr>
          <p:nvPr/>
        </p:nvGrpSpPr>
        <p:grpSpPr bwMode="auto">
          <a:xfrm>
            <a:off x="7467600" y="3733800"/>
            <a:ext cx="1185862" cy="914400"/>
            <a:chOff x="2544" y="2995"/>
            <a:chExt cx="720" cy="653"/>
          </a:xfrm>
        </p:grpSpPr>
        <p:pic>
          <p:nvPicPr>
            <p:cNvPr id="17" name="Picture 4" descr="disc blue"/>
            <p:cNvPicPr>
              <a:picLocks noChangeAspect="1" noChangeArrowheads="1"/>
            </p:cNvPicPr>
            <p:nvPr/>
          </p:nvPicPr>
          <p:blipFill>
            <a:blip r:embed="rId5" cstate="print"/>
            <a:srcRect/>
            <a:stretch>
              <a:fillRect/>
            </a:stretch>
          </p:blipFill>
          <p:spPr bwMode="gray">
            <a:xfrm>
              <a:off x="2544" y="2995"/>
              <a:ext cx="720" cy="653"/>
            </a:xfrm>
            <a:prstGeom prst="rect">
              <a:avLst/>
            </a:prstGeom>
            <a:noFill/>
            <a:ln w="9525">
              <a:noFill/>
              <a:miter lim="800000"/>
              <a:headEnd/>
              <a:tailEnd/>
            </a:ln>
          </p:spPr>
        </p:pic>
        <p:sp>
          <p:nvSpPr>
            <p:cNvPr id="18" name="Text Box 10"/>
            <p:cNvSpPr txBox="1">
              <a:spLocks noChangeArrowheads="1"/>
            </p:cNvSpPr>
            <p:nvPr/>
          </p:nvSpPr>
          <p:spPr bwMode="auto">
            <a:xfrm>
              <a:off x="2763" y="3272"/>
              <a:ext cx="281" cy="198"/>
            </a:xfrm>
            <a:prstGeom prst="rect">
              <a:avLst/>
            </a:prstGeom>
            <a:noFill/>
            <a:ln w="9525">
              <a:noFill/>
              <a:miter lim="800000"/>
              <a:headEnd/>
              <a:tailEnd/>
            </a:ln>
          </p:spPr>
          <p:txBody>
            <a:bodyPr wrap="none" lIns="0" tIns="0" rIns="0" bIns="0">
              <a:spAutoFit/>
            </a:bodyPr>
            <a:lstStyle/>
            <a:p>
              <a:pPr algn="ctr"/>
              <a:r>
                <a:rPr lang="en-US" b="1" dirty="0">
                  <a:solidFill>
                    <a:schemeClr val="bg1"/>
                  </a:solidFill>
                  <a:latin typeface="Calibri" pitchFamily="34" charset="0"/>
                </a:rPr>
                <a:t>SATA</a:t>
              </a:r>
            </a:p>
          </p:txBody>
        </p:sp>
      </p:grpSp>
      <p:grpSp>
        <p:nvGrpSpPr>
          <p:cNvPr id="12" name="Group 17"/>
          <p:cNvGrpSpPr>
            <a:grpSpLocks/>
          </p:cNvGrpSpPr>
          <p:nvPr/>
        </p:nvGrpSpPr>
        <p:grpSpPr bwMode="auto">
          <a:xfrm>
            <a:off x="7462540" y="2668212"/>
            <a:ext cx="1194097" cy="911599"/>
            <a:chOff x="2026" y="2089"/>
            <a:chExt cx="725" cy="651"/>
          </a:xfrm>
        </p:grpSpPr>
        <p:pic>
          <p:nvPicPr>
            <p:cNvPr id="15" name="Picture 5" descr="Disk 312"/>
            <p:cNvPicPr>
              <a:picLocks noChangeAspect="1" noChangeArrowheads="1"/>
            </p:cNvPicPr>
            <p:nvPr/>
          </p:nvPicPr>
          <p:blipFill>
            <a:blip r:embed="rId6" cstate="print"/>
            <a:srcRect/>
            <a:stretch>
              <a:fillRect/>
            </a:stretch>
          </p:blipFill>
          <p:spPr bwMode="gray">
            <a:xfrm>
              <a:off x="2026" y="2089"/>
              <a:ext cx="725" cy="651"/>
            </a:xfrm>
            <a:prstGeom prst="rect">
              <a:avLst/>
            </a:prstGeom>
            <a:noFill/>
            <a:ln w="9525">
              <a:noFill/>
              <a:miter lim="800000"/>
              <a:headEnd/>
              <a:tailEnd/>
            </a:ln>
          </p:spPr>
        </p:pic>
        <p:sp>
          <p:nvSpPr>
            <p:cNvPr id="16" name="Text Box 19"/>
            <p:cNvSpPr txBox="1">
              <a:spLocks noChangeArrowheads="1"/>
            </p:cNvSpPr>
            <p:nvPr/>
          </p:nvSpPr>
          <p:spPr bwMode="auto">
            <a:xfrm>
              <a:off x="2052" y="2339"/>
              <a:ext cx="672" cy="297"/>
            </a:xfrm>
            <a:prstGeom prst="rect">
              <a:avLst/>
            </a:prstGeom>
            <a:noFill/>
            <a:ln w="9525">
              <a:noFill/>
              <a:miter lim="800000"/>
              <a:headEnd/>
              <a:tailEnd/>
            </a:ln>
          </p:spPr>
          <p:txBody>
            <a:bodyPr lIns="0" tIns="0" rIns="0" bIns="0">
              <a:spAutoFit/>
            </a:bodyPr>
            <a:lstStyle/>
            <a:p>
              <a:pPr algn="ctr">
                <a:lnSpc>
                  <a:spcPct val="75000"/>
                </a:lnSpc>
              </a:pPr>
              <a:r>
                <a:rPr lang="en-US" b="1">
                  <a:solidFill>
                    <a:schemeClr val="bg1"/>
                  </a:solidFill>
                  <a:latin typeface="Calibri" pitchFamily="34" charset="0"/>
                </a:rPr>
                <a:t>Fibre Channel</a:t>
              </a:r>
            </a:p>
          </p:txBody>
        </p:sp>
      </p:grpSp>
      <p:sp>
        <p:nvSpPr>
          <p:cNvPr id="13" name="Line 22"/>
          <p:cNvSpPr>
            <a:spLocks noChangeShapeType="1"/>
          </p:cNvSpPr>
          <p:nvPr/>
        </p:nvSpPr>
        <p:spPr bwMode="auto">
          <a:xfrm>
            <a:off x="8077200" y="2362200"/>
            <a:ext cx="0" cy="381000"/>
          </a:xfrm>
          <a:prstGeom prst="line">
            <a:avLst/>
          </a:prstGeom>
          <a:noFill/>
          <a:ln w="38100">
            <a:solidFill>
              <a:srgbClr val="00FF00"/>
            </a:solidFill>
            <a:round/>
            <a:headEnd type="triangle" w="lg" len="med"/>
            <a:tailEnd type="triangle" w="lg" len="med"/>
          </a:ln>
        </p:spPr>
        <p:txBody>
          <a:bodyPr lIns="0" tIns="0" rIns="0" bIns="0"/>
          <a:lstStyle/>
          <a:p>
            <a:endParaRPr lang="en-US"/>
          </a:p>
        </p:txBody>
      </p:sp>
      <p:sp>
        <p:nvSpPr>
          <p:cNvPr id="14" name="Line 22"/>
          <p:cNvSpPr>
            <a:spLocks noChangeShapeType="1"/>
          </p:cNvSpPr>
          <p:nvPr/>
        </p:nvSpPr>
        <p:spPr bwMode="auto">
          <a:xfrm>
            <a:off x="8077200" y="3429000"/>
            <a:ext cx="0" cy="381000"/>
          </a:xfrm>
          <a:prstGeom prst="line">
            <a:avLst/>
          </a:prstGeom>
          <a:noFill/>
          <a:ln w="38100">
            <a:solidFill>
              <a:srgbClr val="00FF00"/>
            </a:solidFill>
            <a:round/>
            <a:headEnd type="triangle" w="lg" len="med"/>
            <a:tailEnd type="triangle" w="lg" len="med"/>
          </a:ln>
        </p:spPr>
        <p:txBody>
          <a:bodyPr lIns="0" tIns="0" rIns="0" bIns="0"/>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r>
              <a:rPr lang="en-US" dirty="0" smtClean="0"/>
              <a:t>Module 4: Summary</a:t>
            </a:r>
          </a:p>
        </p:txBody>
      </p:sp>
      <p:sp>
        <p:nvSpPr>
          <p:cNvPr id="28675" name="Content Placeholder 7"/>
          <p:cNvSpPr>
            <a:spLocks noGrp="1"/>
          </p:cNvSpPr>
          <p:nvPr>
            <p:ph idx="1"/>
          </p:nvPr>
        </p:nvSpPr>
        <p:spPr>
          <a:xfrm>
            <a:off x="304800" y="914400"/>
            <a:ext cx="8458200" cy="4343400"/>
          </a:xfrm>
        </p:spPr>
        <p:txBody>
          <a:bodyPr/>
          <a:lstStyle/>
          <a:p>
            <a:pPr>
              <a:buNone/>
            </a:pPr>
            <a:r>
              <a:rPr lang="en-US" dirty="0" smtClean="0"/>
              <a:t>Key points covered in this module:</a:t>
            </a:r>
          </a:p>
          <a:p>
            <a:r>
              <a:rPr lang="en-US" dirty="0" smtClean="0"/>
              <a:t>Storage virtualization and its benefits</a:t>
            </a:r>
          </a:p>
          <a:p>
            <a:r>
              <a:rPr lang="en-US" dirty="0" smtClean="0"/>
              <a:t>Storage for Virtual Machines</a:t>
            </a:r>
          </a:p>
          <a:p>
            <a:r>
              <a:rPr lang="en-US" dirty="0" smtClean="0"/>
              <a:t>Network-based storage virtualization </a:t>
            </a:r>
          </a:p>
          <a:p>
            <a:r>
              <a:rPr lang="en-US" dirty="0" smtClean="0"/>
              <a:t>Virtual provisioning and its benefits</a:t>
            </a:r>
          </a:p>
          <a:p>
            <a:r>
              <a:rPr lang="en-US" dirty="0" smtClean="0"/>
              <a:t>Automated storage tiering  </a:t>
            </a:r>
          </a:p>
        </p:txBody>
      </p:sp>
      <p:sp>
        <p:nvSpPr>
          <p:cNvPr id="5" name="Footer Placeholder 4"/>
          <p:cNvSpPr>
            <a:spLocks noGrp="1"/>
          </p:cNvSpPr>
          <p:nvPr>
            <p:ph type="ftr" sz="quarter" idx="10"/>
          </p:nvPr>
        </p:nvSpPr>
        <p:spPr/>
        <p:txBody>
          <a:bodyPr/>
          <a:lstStyle/>
          <a:p>
            <a:pPr>
              <a:defRPr/>
            </a:pPr>
            <a:r>
              <a:rPr lang="en-US" smtClean="0"/>
              <a:t>Virtualized Data Center - Storage </a:t>
            </a:r>
            <a:endParaRPr lang="en-US"/>
          </a:p>
        </p:txBody>
      </p:sp>
      <p:sp>
        <p:nvSpPr>
          <p:cNvPr id="6" name="Slide Number Placeholder 5"/>
          <p:cNvSpPr>
            <a:spLocks noGrp="1"/>
          </p:cNvSpPr>
          <p:nvPr>
            <p:ph type="sldNum" sz="quarter" idx="11"/>
          </p:nvPr>
        </p:nvSpPr>
        <p:spPr/>
        <p:txBody>
          <a:bodyPr/>
          <a:lstStyle/>
          <a:p>
            <a:pPr>
              <a:defRPr/>
            </a:pPr>
            <a:fld id="{843B2F22-DCBC-4BF9-BA15-DABB3F788E73}" type="slidenum">
              <a:rPr lang="en-US"/>
              <a:pPr>
                <a:defRPr/>
              </a:pPr>
              <a:t>39</a:t>
            </a:fld>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p:nvPr>
        </p:nvSpPr>
        <p:spPr/>
        <p:txBody>
          <a:bodyPr/>
          <a:lstStyle/>
          <a:p>
            <a:r>
              <a:rPr lang="en-US" dirty="0" smtClean="0"/>
              <a:t>Storage Virtualization</a:t>
            </a:r>
          </a:p>
        </p:txBody>
      </p:sp>
      <p:sp>
        <p:nvSpPr>
          <p:cNvPr id="24579" name="Content Placeholder 6"/>
          <p:cNvSpPr>
            <a:spLocks noGrp="1"/>
          </p:cNvSpPr>
          <p:nvPr>
            <p:ph idx="1"/>
          </p:nvPr>
        </p:nvSpPr>
        <p:spPr>
          <a:xfrm>
            <a:off x="304800" y="2895600"/>
            <a:ext cx="8458200" cy="3124200"/>
          </a:xfrm>
        </p:spPr>
        <p:txBody>
          <a:bodyPr/>
          <a:lstStyle/>
          <a:p>
            <a:r>
              <a:rPr lang="en-US" dirty="0" smtClean="0"/>
              <a:t>Logical to physical storage mapping is performed by virtualization layer </a:t>
            </a:r>
          </a:p>
          <a:p>
            <a:r>
              <a:rPr lang="en-US" dirty="0" smtClean="0"/>
              <a:t>Virtualization layer abstracts the identity of physical storage devices</a:t>
            </a:r>
          </a:p>
          <a:p>
            <a:pPr lvl="1"/>
            <a:r>
              <a:rPr lang="en-US" sz="2000" dirty="0" smtClean="0"/>
              <a:t>Creates a storage pool from multiple, heterogeneous storage arrays</a:t>
            </a:r>
          </a:p>
          <a:p>
            <a:r>
              <a:rPr lang="en-US" dirty="0" smtClean="0"/>
              <a:t>Virtual volumes are created from the storage pools and are assigned to the compute system</a:t>
            </a:r>
          </a:p>
          <a:p>
            <a:pPr>
              <a:buNone/>
            </a:pPr>
            <a:endParaRPr lang="en-US" dirty="0" smtClean="0">
              <a:solidFill>
                <a:schemeClr val="bg2">
                  <a:lumMod val="75000"/>
                </a:schemeClr>
              </a:solidFill>
            </a:endParaRPr>
          </a:p>
        </p:txBody>
      </p:sp>
      <p:sp>
        <p:nvSpPr>
          <p:cNvPr id="5" name="Footer Placeholder 4"/>
          <p:cNvSpPr>
            <a:spLocks noGrp="1"/>
          </p:cNvSpPr>
          <p:nvPr>
            <p:ph type="ftr" sz="quarter" idx="10"/>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1"/>
          </p:nvPr>
        </p:nvSpPr>
        <p:spPr/>
        <p:txBody>
          <a:bodyPr/>
          <a:lstStyle/>
          <a:p>
            <a:pPr>
              <a:defRPr/>
            </a:pPr>
            <a:fld id="{17B632CC-64B2-420A-A31C-97A036EAC6EC}" type="slidenum">
              <a:rPr lang="en-US" smtClean="0"/>
              <a:pPr>
                <a:defRPr/>
              </a:pPr>
              <a:t>4</a:t>
            </a:fld>
            <a:endParaRPr lang="en-US" dirty="0"/>
          </a:p>
        </p:txBody>
      </p:sp>
      <p:grpSp>
        <p:nvGrpSpPr>
          <p:cNvPr id="9" name="Group 8"/>
          <p:cNvGrpSpPr/>
          <p:nvPr/>
        </p:nvGrpSpPr>
        <p:grpSpPr>
          <a:xfrm>
            <a:off x="381000" y="990600"/>
            <a:ext cx="7315200" cy="1676400"/>
            <a:chOff x="381000" y="990600"/>
            <a:chExt cx="7315200" cy="1676400"/>
          </a:xfrm>
        </p:grpSpPr>
        <p:sp>
          <p:nvSpPr>
            <p:cNvPr id="7" name="Rectangle 6"/>
            <p:cNvSpPr/>
            <p:nvPr/>
          </p:nvSpPr>
          <p:spPr>
            <a:xfrm>
              <a:off x="381000" y="1179512"/>
              <a:ext cx="7315200" cy="1487488"/>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7330" tIns="229108" rIns="297330" bIns="113792" spcCol="1270" anchor="ctr"/>
            <a:lstStyle/>
            <a:p>
              <a:pPr>
                <a:defRPr/>
              </a:pPr>
              <a:r>
                <a:rPr lang="en-US" sz="2000" dirty="0" smtClean="0">
                  <a:solidFill>
                    <a:schemeClr val="tx1"/>
                  </a:solidFill>
                  <a:latin typeface="Calibri" pitchFamily="34" charset="0"/>
                </a:rPr>
                <a:t>It is the process of masking the underlying complexity of physical storage resources and presenting the logical view of these resources to compute systems.</a:t>
              </a:r>
            </a:p>
          </p:txBody>
        </p:sp>
        <p:sp>
          <p:nvSpPr>
            <p:cNvPr id="8" name="Rounded Rectangle 4"/>
            <p:cNvSpPr/>
            <p:nvPr/>
          </p:nvSpPr>
          <p:spPr>
            <a:xfrm>
              <a:off x="650450" y="990600"/>
              <a:ext cx="2397550" cy="304800"/>
            </a:xfrm>
            <a:prstGeom prst="rect">
              <a:avLst/>
            </a:prstGeom>
          </p:spPr>
          <p:style>
            <a:lnRef idx="0">
              <a:schemeClr val="accent2"/>
            </a:lnRef>
            <a:fillRef idx="3">
              <a:schemeClr val="accent2"/>
            </a:fillRef>
            <a:effectRef idx="3">
              <a:schemeClr val="accent2"/>
            </a:effectRef>
            <a:fontRef idx="minor">
              <a:schemeClr val="lt1"/>
            </a:fontRef>
          </p:style>
          <p:txBody>
            <a:bodyPr lIns="101362" tIns="0" rIns="101362" bIns="0" spcCol="1270" anchor="ctr"/>
            <a:lstStyle/>
            <a:p>
              <a:pPr algn="ctr" defTabSz="800100">
                <a:lnSpc>
                  <a:spcPct val="90000"/>
                </a:lnSpc>
                <a:spcAft>
                  <a:spcPct val="35000"/>
                </a:spcAft>
                <a:defRPr/>
              </a:pPr>
              <a:r>
                <a:rPr lang="en-US" sz="1600" b="1" dirty="0" smtClean="0">
                  <a:solidFill>
                    <a:schemeClr val="bg1"/>
                  </a:solidFill>
                  <a:latin typeface="Calibri" pitchFamily="34" charset="0"/>
                </a:rPr>
                <a:t>Storage virtualization</a:t>
              </a:r>
              <a:endParaRPr lang="en-US" sz="1600" b="1" dirty="0">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dirty="0" smtClean="0"/>
              <a:t>Check Your Knowledge</a:t>
            </a:r>
            <a:endParaRPr lang="en-US" dirty="0" smtClean="0">
              <a:solidFill>
                <a:srgbClr val="FF0000"/>
              </a:solidFill>
            </a:endParaRPr>
          </a:p>
        </p:txBody>
      </p:sp>
      <p:sp>
        <p:nvSpPr>
          <p:cNvPr id="16387" name="Content Placeholder 7"/>
          <p:cNvSpPr>
            <a:spLocks noGrp="1"/>
          </p:cNvSpPr>
          <p:nvPr>
            <p:ph idx="1"/>
          </p:nvPr>
        </p:nvSpPr>
        <p:spPr>
          <a:xfrm>
            <a:off x="304800" y="914400"/>
            <a:ext cx="8458200" cy="4343400"/>
          </a:xfrm>
        </p:spPr>
        <p:txBody>
          <a:bodyPr>
            <a:normAutofit/>
          </a:bodyPr>
          <a:lstStyle/>
          <a:p>
            <a:pPr marL="457200" indent="-457200">
              <a:buFont typeface="+mj-lt"/>
              <a:buAutoNum type="arabicPeriod"/>
              <a:defRPr/>
            </a:pPr>
            <a:r>
              <a:rPr lang="en-US" dirty="0" smtClean="0"/>
              <a:t>What are the key benefits of storage virtualization?</a:t>
            </a:r>
          </a:p>
          <a:p>
            <a:pPr marL="457200" indent="-457200">
              <a:buFont typeface="+mj-lt"/>
              <a:buAutoNum type="arabicPeriod"/>
              <a:defRPr/>
            </a:pPr>
            <a:r>
              <a:rPr lang="en-US" dirty="0" smtClean="0"/>
              <a:t>Explain the use case for the RDM.</a:t>
            </a:r>
          </a:p>
          <a:p>
            <a:pPr marL="457200" indent="-457200">
              <a:buFont typeface="+mj-lt"/>
              <a:buAutoNum type="arabicPeriod"/>
              <a:defRPr/>
            </a:pPr>
            <a:r>
              <a:rPr lang="en-US" dirty="0" smtClean="0"/>
              <a:t>Explain block-level and file-level virtualization.</a:t>
            </a:r>
          </a:p>
          <a:p>
            <a:pPr marL="457200" indent="-457200">
              <a:buFont typeface="+mj-lt"/>
              <a:buAutoNum type="arabicPeriod"/>
              <a:defRPr/>
            </a:pPr>
            <a:r>
              <a:rPr lang="en-US" dirty="0" smtClean="0"/>
              <a:t>Explain virtual provisioning for virtual disks.</a:t>
            </a:r>
          </a:p>
          <a:p>
            <a:pPr marL="457200" indent="-457200">
              <a:buFont typeface="+mj-lt"/>
              <a:buAutoNum type="arabicPeriod"/>
              <a:defRPr/>
            </a:pPr>
            <a:r>
              <a:rPr lang="en-US" dirty="0" smtClean="0"/>
              <a:t>How does cache </a:t>
            </a:r>
            <a:r>
              <a:rPr lang="en-US" dirty="0" err="1" smtClean="0"/>
              <a:t>tiering</a:t>
            </a:r>
            <a:r>
              <a:rPr lang="en-US" dirty="0" smtClean="0"/>
              <a:t> improve performance in automated storage tiering environment?</a:t>
            </a:r>
          </a:p>
        </p:txBody>
      </p:sp>
      <p:sp>
        <p:nvSpPr>
          <p:cNvPr id="5" name="Footer Placeholder 4"/>
          <p:cNvSpPr>
            <a:spLocks noGrp="1"/>
          </p:cNvSpPr>
          <p:nvPr>
            <p:ph type="ftr" sz="quarter" idx="10"/>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1"/>
          </p:nvPr>
        </p:nvSpPr>
        <p:spPr/>
        <p:txBody>
          <a:bodyPr/>
          <a:lstStyle/>
          <a:p>
            <a:pPr>
              <a:defRPr/>
            </a:pPr>
            <a:fld id="{0ABA1C95-FC23-4F1C-A417-6C95120FE38B}" type="slidenum">
              <a:rPr lang="en-US"/>
              <a:pPr>
                <a:defRPr/>
              </a:pPr>
              <a:t>40</a:t>
            </a:fld>
            <a:endParaRPr lang="en-US"/>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2747963"/>
            <a:ext cx="6705600" cy="1362075"/>
          </a:xfrm>
          <a:ln>
            <a:solidFill>
              <a:schemeClr val="bg1"/>
            </a:solidFill>
          </a:ln>
        </p:spPr>
        <p:txBody>
          <a:bodyPr/>
          <a:lstStyle/>
          <a:p>
            <a:pPr algn="ctr"/>
            <a:r>
              <a:rPr lang="en-US" dirty="0" smtClean="0"/>
              <a:t>Module 4 quiz</a:t>
            </a:r>
            <a:endParaRPr lang="en-US" dirty="0"/>
          </a:p>
        </p:txBody>
      </p:sp>
      <p:sp>
        <p:nvSpPr>
          <p:cNvPr id="4" name="Footer Placeholder 4"/>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Calibri" pitchFamily="34" charset="0"/>
                <a:cs typeface="+mn-cs"/>
              </a:rPr>
              <a:t>Virtualized Data Center - Storage </a:t>
            </a:r>
            <a:endParaRPr lang="en-US" sz="1000" dirty="0">
              <a:solidFill>
                <a:schemeClr val="tx1">
                  <a:lumMod val="75000"/>
                  <a:lumOff val="25000"/>
                </a:schemeClr>
              </a:solidFill>
              <a:latin typeface="Calibri" pitchFamily="34" charset="0"/>
              <a:cs typeface="+mn-cs"/>
            </a:endParaRPr>
          </a:p>
        </p:txBody>
      </p:sp>
      <p:sp>
        <p:nvSpPr>
          <p:cNvPr id="7" name="Slide Number Placeholder 5"/>
          <p:cNvSpPr txBox="1">
            <a:spLocks/>
          </p:cNvSpPr>
          <p:nvPr/>
        </p:nvSpPr>
        <p:spPr>
          <a:xfrm>
            <a:off x="8686800" y="6629400"/>
            <a:ext cx="457200" cy="2286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BA1C95-FC23-4F1C-A417-6C95120FE38B}" type="slidenum">
              <a:rPr lang="en-US" sz="1000" smtClean="0">
                <a:solidFill>
                  <a:schemeClr val="tx1">
                    <a:lumMod val="75000"/>
                    <a:lumOff val="25000"/>
                  </a:schemeClr>
                </a:solidFill>
                <a:latin typeface="Calibri"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lang="en-US" sz="1000" dirty="0" smtClean="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057400"/>
            <a:ext cx="8458200" cy="2209800"/>
          </a:xfrm>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This page intentionally left blank.</a:t>
            </a:r>
            <a:endParaRPr lang="en-US" dirty="0"/>
          </a:p>
        </p:txBody>
      </p:sp>
      <p:sp>
        <p:nvSpPr>
          <p:cNvPr id="5" name="Footer Placeholder 4"/>
          <p:cNvSpPr>
            <a:spLocks noGrp="1"/>
          </p:cNvSpPr>
          <p:nvPr>
            <p:ph type="ftr" sz="quarter" idx="13"/>
          </p:nvPr>
        </p:nvSpPr>
        <p:spPr/>
        <p:txBody>
          <a:bodyPr/>
          <a:lstStyle/>
          <a:p>
            <a:pPr>
              <a:defRPr/>
            </a:pPr>
            <a:r>
              <a:rPr lang="en-US"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42</a:t>
            </a:fld>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Storage Virtualization</a:t>
            </a:r>
            <a:endParaRPr lang="en-US" dirty="0"/>
          </a:p>
        </p:txBody>
      </p:sp>
      <p:sp>
        <p:nvSpPr>
          <p:cNvPr id="3" name="Content Placeholder 2"/>
          <p:cNvSpPr>
            <a:spLocks noGrp="1"/>
          </p:cNvSpPr>
          <p:nvPr>
            <p:ph idx="1"/>
          </p:nvPr>
        </p:nvSpPr>
        <p:spPr>
          <a:xfrm>
            <a:off x="304800" y="914400"/>
            <a:ext cx="8458200" cy="5029200"/>
          </a:xfrm>
        </p:spPr>
        <p:txBody>
          <a:bodyPr/>
          <a:lstStyle/>
          <a:p>
            <a:r>
              <a:rPr lang="en-US" dirty="0" smtClean="0"/>
              <a:t>Adds or removes storage without any downtime</a:t>
            </a:r>
          </a:p>
          <a:p>
            <a:r>
              <a:rPr lang="en-US" dirty="0" smtClean="0"/>
              <a:t>Increases storage utilization thereby reducing TCO</a:t>
            </a:r>
          </a:p>
          <a:p>
            <a:r>
              <a:rPr lang="en-US" dirty="0" smtClean="0"/>
              <a:t>Provides non-disruptive data migration between storage devices</a:t>
            </a:r>
          </a:p>
          <a:p>
            <a:r>
              <a:rPr lang="en-US" dirty="0" smtClean="0"/>
              <a:t>Supports heterogeneous, multi-vendor storage platforms</a:t>
            </a:r>
          </a:p>
          <a:p>
            <a:r>
              <a:rPr lang="en-US" dirty="0" smtClean="0"/>
              <a:t>Simplifies storage management</a:t>
            </a:r>
          </a:p>
          <a:p>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Virtualization at Different Layers</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6</a:t>
            </a:fld>
            <a:endParaRPr lang="en-US" dirty="0"/>
          </a:p>
        </p:txBody>
      </p:sp>
      <p:graphicFrame>
        <p:nvGraphicFramePr>
          <p:cNvPr id="7" name="Table 6"/>
          <p:cNvGraphicFramePr>
            <a:graphicFrameLocks noGrp="1"/>
          </p:cNvGraphicFramePr>
          <p:nvPr/>
        </p:nvGraphicFramePr>
        <p:xfrm>
          <a:off x="1143000" y="1371600"/>
          <a:ext cx="6934200" cy="3291840"/>
        </p:xfrm>
        <a:graphic>
          <a:graphicData uri="http://schemas.openxmlformats.org/drawingml/2006/table">
            <a:tbl>
              <a:tblPr firstRow="1" bandRow="1">
                <a:tableStyleId>{5C22544A-7EE6-4342-B048-85BDC9FD1C3A}</a:tableStyleId>
              </a:tblPr>
              <a:tblGrid>
                <a:gridCol w="1981200"/>
                <a:gridCol w="4953000"/>
              </a:tblGrid>
              <a:tr h="822960">
                <a:tc>
                  <a:txBody>
                    <a:bodyPr/>
                    <a:lstStyle/>
                    <a:p>
                      <a:pPr algn="l"/>
                      <a:r>
                        <a:rPr lang="en-US" sz="1800" b="1" dirty="0" smtClean="0"/>
                        <a:t>Layers</a:t>
                      </a:r>
                      <a:endParaRPr lang="en-US" sz="1800" b="1" dirty="0"/>
                    </a:p>
                  </a:txBody>
                  <a:tcPr anchor="ctr"/>
                </a:tc>
                <a:tc>
                  <a:txBody>
                    <a:bodyPr/>
                    <a:lstStyle/>
                    <a:p>
                      <a:pPr algn="l"/>
                      <a:r>
                        <a:rPr lang="en-US" sz="1800" b="1" dirty="0" smtClean="0"/>
                        <a:t>Examples</a:t>
                      </a:r>
                      <a:endParaRPr lang="en-US" sz="1800" b="1" dirty="0"/>
                    </a:p>
                  </a:txBody>
                  <a:tcPr anchor="ctr"/>
                </a:tc>
              </a:tr>
              <a:tr h="822960">
                <a:tc>
                  <a:txBody>
                    <a:bodyPr/>
                    <a:lstStyle/>
                    <a:p>
                      <a:pPr algn="l"/>
                      <a:r>
                        <a:rPr lang="en-US" sz="1600" dirty="0" smtClean="0">
                          <a:solidFill>
                            <a:schemeClr val="tx1"/>
                          </a:solidFill>
                        </a:rPr>
                        <a:t>Compute</a:t>
                      </a:r>
                      <a:endParaRPr lang="en-US" sz="1600" dirty="0">
                        <a:solidFill>
                          <a:schemeClr val="tx1"/>
                        </a:solidFill>
                      </a:endParaRPr>
                    </a:p>
                  </a:txBody>
                  <a:tcPr anchor="ctr"/>
                </a:tc>
                <a:tc>
                  <a:txBody>
                    <a:bodyPr/>
                    <a:lstStyle/>
                    <a:p>
                      <a:pPr marL="231775" indent="-231775" algn="l" defTabSz="914400" rtl="0" eaLnBrk="1" latinLnBrk="0" hangingPunct="1">
                        <a:buFont typeface="Arial" pitchFamily="34" charset="0"/>
                        <a:buChar char="•"/>
                        <a:tabLst>
                          <a:tab pos="231775" algn="l"/>
                        </a:tabLst>
                      </a:pPr>
                      <a:r>
                        <a:rPr lang="en-US" sz="1600" kern="1200" dirty="0" smtClean="0">
                          <a:solidFill>
                            <a:schemeClr val="tx1"/>
                          </a:solidFill>
                          <a:latin typeface="+mn-lt"/>
                          <a:ea typeface="+mn-ea"/>
                          <a:cs typeface="+mn-cs"/>
                        </a:rPr>
                        <a:t>Storage provisioning for VMs</a:t>
                      </a:r>
                      <a:endParaRPr lang="en-US" sz="1600" kern="1200" dirty="0">
                        <a:solidFill>
                          <a:schemeClr val="tx1"/>
                        </a:solidFill>
                        <a:latin typeface="+mn-lt"/>
                        <a:ea typeface="+mn-ea"/>
                        <a:cs typeface="+mn-cs"/>
                      </a:endParaRPr>
                    </a:p>
                  </a:txBody>
                  <a:tcPr anchor="ctr"/>
                </a:tc>
              </a:tr>
              <a:tr h="822960">
                <a:tc>
                  <a:txBody>
                    <a:bodyPr/>
                    <a:lstStyle/>
                    <a:p>
                      <a:pPr algn="l"/>
                      <a:r>
                        <a:rPr lang="en-US" sz="1600" dirty="0" smtClean="0">
                          <a:solidFill>
                            <a:schemeClr val="tx1"/>
                          </a:solidFill>
                        </a:rPr>
                        <a:t>Network</a:t>
                      </a:r>
                      <a:endParaRPr lang="en-US" sz="1600" dirty="0">
                        <a:solidFill>
                          <a:schemeClr val="tx1"/>
                        </a:solidFill>
                      </a:endParaRPr>
                    </a:p>
                  </a:txBody>
                  <a:tcPr anchor="ctr"/>
                </a:tc>
                <a:tc>
                  <a:txBody>
                    <a:bodyPr/>
                    <a:lstStyle/>
                    <a:p>
                      <a:pPr marL="231775" indent="-231775">
                        <a:buFont typeface="Arial" pitchFamily="34" charset="0"/>
                        <a:buChar char="•"/>
                        <a:tabLst>
                          <a:tab pos="231775" algn="l"/>
                        </a:tabLst>
                      </a:pPr>
                      <a:r>
                        <a:rPr lang="en-US" sz="1600" dirty="0" smtClean="0">
                          <a:solidFill>
                            <a:schemeClr val="tx1"/>
                          </a:solidFill>
                        </a:rPr>
                        <a:t>Block-level virtualization</a:t>
                      </a:r>
                    </a:p>
                    <a:p>
                      <a:pPr marL="231775" indent="-231775">
                        <a:buFont typeface="Arial" pitchFamily="34" charset="0"/>
                        <a:buChar char="•"/>
                        <a:tabLst>
                          <a:tab pos="231775" algn="l"/>
                        </a:tabLst>
                      </a:pPr>
                      <a:r>
                        <a:rPr lang="en-US" sz="1600" dirty="0" smtClean="0">
                          <a:solidFill>
                            <a:schemeClr val="tx1"/>
                          </a:solidFill>
                        </a:rPr>
                        <a:t>File-level virtualization</a:t>
                      </a:r>
                      <a:endParaRPr lang="en-US" sz="1600" dirty="0">
                        <a:solidFill>
                          <a:schemeClr val="tx1"/>
                        </a:solidFill>
                      </a:endParaRPr>
                    </a:p>
                  </a:txBody>
                  <a:tcPr anchor="ctr"/>
                </a:tc>
              </a:tr>
              <a:tr h="822960">
                <a:tc>
                  <a:txBody>
                    <a:bodyPr/>
                    <a:lstStyle/>
                    <a:p>
                      <a:pPr algn="l"/>
                      <a:r>
                        <a:rPr lang="en-US" sz="1600" dirty="0" smtClean="0">
                          <a:solidFill>
                            <a:schemeClr val="tx1"/>
                          </a:solidFill>
                        </a:rPr>
                        <a:t>Storage</a:t>
                      </a:r>
                      <a:endParaRPr lang="en-US" sz="1600" dirty="0">
                        <a:solidFill>
                          <a:schemeClr val="tx1"/>
                        </a:solidFill>
                      </a:endParaRPr>
                    </a:p>
                  </a:txBody>
                  <a:tcPr anchor="ctr"/>
                </a:tc>
                <a:tc>
                  <a:txBody>
                    <a:bodyPr/>
                    <a:lstStyle/>
                    <a:p>
                      <a:pPr marL="231775" indent="-231775" algn="l" defTabSz="914400" rtl="0" eaLnBrk="1" latinLnBrk="0" hangingPunct="1">
                        <a:buFont typeface="Arial" pitchFamily="34" charset="0"/>
                        <a:buChar char="•"/>
                        <a:tabLst>
                          <a:tab pos="231775" algn="l"/>
                        </a:tabLst>
                      </a:pPr>
                      <a:r>
                        <a:rPr lang="en-US" sz="1600" kern="1200" dirty="0" smtClean="0">
                          <a:solidFill>
                            <a:schemeClr val="tx1"/>
                          </a:solidFill>
                          <a:latin typeface="+mn-lt"/>
                          <a:ea typeface="+mn-ea"/>
                          <a:cs typeface="+mn-cs"/>
                        </a:rPr>
                        <a:t>Virtual Provisioning</a:t>
                      </a:r>
                    </a:p>
                    <a:p>
                      <a:pPr marL="231775" indent="-231775" algn="l" defTabSz="914400" rtl="0" eaLnBrk="1" latinLnBrk="0" hangingPunct="1">
                        <a:buFont typeface="Arial" pitchFamily="34" charset="0"/>
                        <a:buChar char="•"/>
                        <a:tabLst>
                          <a:tab pos="231775" algn="l"/>
                        </a:tabLst>
                      </a:pPr>
                      <a:r>
                        <a:rPr lang="en-US" sz="1600" kern="1200" dirty="0" smtClean="0">
                          <a:solidFill>
                            <a:schemeClr val="tx1"/>
                          </a:solidFill>
                          <a:latin typeface="+mn-lt"/>
                          <a:ea typeface="+mn-ea"/>
                          <a:cs typeface="+mn-cs"/>
                        </a:rPr>
                        <a:t>Automated Storage Tiering</a:t>
                      </a:r>
                      <a:endParaRPr lang="en-US" sz="1600" kern="1200" dirty="0">
                        <a:solidFill>
                          <a:schemeClr val="tx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143000"/>
            <a:ext cx="6477000" cy="1219200"/>
          </a:xfrm>
        </p:spPr>
        <p:txBody>
          <a:bodyPr/>
          <a:lstStyle/>
          <a:p>
            <a:pPr>
              <a:defRPr/>
            </a:pPr>
            <a:r>
              <a:rPr lang="en-US" dirty="0" smtClean="0"/>
              <a:t>Module 4: Virtualized Data Center – Storage </a:t>
            </a:r>
            <a:endParaRPr lang="en-US" dirty="0"/>
          </a:p>
        </p:txBody>
      </p:sp>
      <p:sp>
        <p:nvSpPr>
          <p:cNvPr id="7" name="Subtitle 6"/>
          <p:cNvSpPr>
            <a:spLocks noGrp="1"/>
          </p:cNvSpPr>
          <p:nvPr>
            <p:ph type="subTitle" idx="1"/>
          </p:nvPr>
        </p:nvSpPr>
        <p:spPr/>
        <p:txBody>
          <a:bodyPr>
            <a:normAutofit/>
          </a:bodyPr>
          <a:lstStyle/>
          <a:p>
            <a:r>
              <a:rPr lang="en-US" dirty="0" smtClean="0"/>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Virtual machine storage options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Virtual machine storage considerations</a:t>
            </a:r>
            <a:endParaRPr lang="en-US" sz="2000" dirty="0">
              <a:solidFill>
                <a:schemeClr val="bg2">
                  <a:lumMod val="75000"/>
                </a:schemeClr>
              </a:solidFill>
            </a:endParaRPr>
          </a:p>
        </p:txBody>
      </p:sp>
      <p:sp>
        <p:nvSpPr>
          <p:cNvPr id="23556" name="Content Placeholder 7"/>
          <p:cNvSpPr>
            <a:spLocks noGrp="1"/>
          </p:cNvSpPr>
          <p:nvPr>
            <p:ph sz="quarter" idx="13"/>
          </p:nvPr>
        </p:nvSpPr>
        <p:spPr/>
        <p:txBody>
          <a:bodyPr/>
          <a:lstStyle/>
          <a:p>
            <a:r>
              <a:rPr lang="en-US" dirty="0" smtClean="0"/>
              <a:t>Lesson 2: Virtual Machine Storage</a:t>
            </a:r>
          </a:p>
        </p:txBody>
      </p:sp>
      <p:sp>
        <p:nvSpPr>
          <p:cNvPr id="9" name="Footer Placeholder 8"/>
          <p:cNvSpPr>
            <a:spLocks noGrp="1"/>
          </p:cNvSpPr>
          <p:nvPr>
            <p:ph type="ftr" sz="quarter" idx="14"/>
          </p:nvPr>
        </p:nvSpPr>
        <p:spPr/>
        <p:txBody>
          <a:bodyPr/>
          <a:lstStyle/>
          <a:p>
            <a:pPr>
              <a:defRPr/>
            </a:pPr>
            <a:r>
              <a:rPr lang="en-US" dirty="0" smtClean="0"/>
              <a:t>Virtualized Data Center - Storage </a:t>
            </a:r>
            <a:endParaRPr lang="en-US" dirty="0"/>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88" descr="Physical Layer Bar.png"/>
          <p:cNvPicPr>
            <a:picLocks noChangeAspect="1"/>
          </p:cNvPicPr>
          <p:nvPr/>
        </p:nvPicPr>
        <p:blipFill>
          <a:blip r:embed="rId3" cstate="print"/>
          <a:srcRect/>
          <a:stretch>
            <a:fillRect/>
          </a:stretch>
        </p:blipFill>
        <p:spPr bwMode="auto">
          <a:xfrm>
            <a:off x="7453125" y="887506"/>
            <a:ext cx="1592263" cy="1177925"/>
          </a:xfrm>
          <a:prstGeom prst="rect">
            <a:avLst/>
          </a:prstGeom>
          <a:noFill/>
          <a:ln w="9525">
            <a:noFill/>
            <a:miter lim="800000"/>
            <a:headEnd/>
            <a:tailEnd/>
          </a:ln>
        </p:spPr>
      </p:pic>
      <p:pic>
        <p:nvPicPr>
          <p:cNvPr id="86" name="Picture 88" descr="Physical Layer Bar.png"/>
          <p:cNvPicPr>
            <a:picLocks noChangeAspect="1"/>
          </p:cNvPicPr>
          <p:nvPr/>
        </p:nvPicPr>
        <p:blipFill>
          <a:blip r:embed="rId3" cstate="print"/>
          <a:srcRect/>
          <a:stretch>
            <a:fillRect/>
          </a:stretch>
        </p:blipFill>
        <p:spPr bwMode="auto">
          <a:xfrm>
            <a:off x="5486400" y="879475"/>
            <a:ext cx="1592263" cy="1177925"/>
          </a:xfrm>
          <a:prstGeom prst="rect">
            <a:avLst/>
          </a:prstGeom>
          <a:noFill/>
          <a:ln w="9525">
            <a:noFill/>
            <a:miter lim="800000"/>
            <a:headEnd/>
            <a:tailEnd/>
          </a:ln>
        </p:spPr>
      </p:pic>
      <p:sp>
        <p:nvSpPr>
          <p:cNvPr id="7" name="Content Placeholder 6"/>
          <p:cNvSpPr>
            <a:spLocks noGrp="1"/>
          </p:cNvSpPr>
          <p:nvPr>
            <p:ph sz="half" idx="1"/>
          </p:nvPr>
        </p:nvSpPr>
        <p:spPr>
          <a:xfrm>
            <a:off x="304800" y="914400"/>
            <a:ext cx="4648200" cy="4953001"/>
          </a:xfrm>
        </p:spPr>
        <p:txBody>
          <a:bodyPr/>
          <a:lstStyle/>
          <a:p>
            <a:r>
              <a:rPr lang="en-US" dirty="0" smtClean="0"/>
              <a:t>VMs are stored as set of files on storage space available to hypervisor</a:t>
            </a:r>
          </a:p>
          <a:p>
            <a:r>
              <a:rPr lang="en-US" dirty="0" smtClean="0"/>
              <a:t>‘Virtual disk file’ represents a virtual disk used by a VM to store its data</a:t>
            </a:r>
          </a:p>
          <a:p>
            <a:r>
              <a:rPr lang="en-US" dirty="0" smtClean="0"/>
              <a:t>Size of virtual disk file represents storage space allocated to virtual disk</a:t>
            </a:r>
          </a:p>
          <a:p>
            <a:r>
              <a:rPr lang="en-US" dirty="0" smtClean="0"/>
              <a:t>VMs remain unaware of</a:t>
            </a:r>
          </a:p>
          <a:p>
            <a:pPr lvl="1"/>
            <a:r>
              <a:rPr lang="en-US" dirty="0" smtClean="0"/>
              <a:t>Total space available to the hypervisor</a:t>
            </a:r>
          </a:p>
          <a:p>
            <a:pPr lvl="1"/>
            <a:r>
              <a:rPr lang="en-US" dirty="0" smtClean="0"/>
              <a:t>Underlying storage technologies</a:t>
            </a:r>
          </a:p>
        </p:txBody>
      </p:sp>
      <p:sp>
        <p:nvSpPr>
          <p:cNvPr id="2" name="Title 1"/>
          <p:cNvSpPr>
            <a:spLocks noGrp="1"/>
          </p:cNvSpPr>
          <p:nvPr>
            <p:ph type="title"/>
          </p:nvPr>
        </p:nvSpPr>
        <p:spPr/>
        <p:txBody>
          <a:bodyPr/>
          <a:lstStyle/>
          <a:p>
            <a:r>
              <a:rPr lang="en-US" dirty="0" smtClean="0"/>
              <a:t>Storage for Virtual Machines</a:t>
            </a:r>
            <a:endParaRPr lang="en-US" dirty="0"/>
          </a:p>
        </p:txBody>
      </p:sp>
      <p:sp>
        <p:nvSpPr>
          <p:cNvPr id="5" name="Footer Placeholder 4"/>
          <p:cNvSpPr>
            <a:spLocks noGrp="1"/>
          </p:cNvSpPr>
          <p:nvPr>
            <p:ph type="ftr" sz="quarter" idx="13"/>
          </p:nvPr>
        </p:nvSpPr>
        <p:spPr/>
        <p:txBody>
          <a:bodyPr/>
          <a:lstStyle/>
          <a:p>
            <a:pPr>
              <a:defRPr/>
            </a:pPr>
            <a:r>
              <a:rPr lang="en-US" dirty="0" smtClean="0"/>
              <a:t>Virtualized Data Center - Storage </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8</a:t>
            </a:fld>
            <a:endParaRPr lang="en-US" dirty="0"/>
          </a:p>
        </p:txBody>
      </p:sp>
      <p:pic>
        <p:nvPicPr>
          <p:cNvPr id="10" name="Picture 4" descr="vm"/>
          <p:cNvPicPr>
            <a:picLocks noChangeAspect="1" noChangeArrowheads="1"/>
          </p:cNvPicPr>
          <p:nvPr/>
        </p:nvPicPr>
        <p:blipFill>
          <a:blip r:embed="rId4" cstate="print"/>
          <a:srcRect/>
          <a:stretch>
            <a:fillRect/>
          </a:stretch>
        </p:blipFill>
        <p:spPr bwMode="auto">
          <a:xfrm>
            <a:off x="8301038" y="928687"/>
            <a:ext cx="712787" cy="914400"/>
          </a:xfrm>
          <a:prstGeom prst="rect">
            <a:avLst/>
          </a:prstGeom>
          <a:noFill/>
          <a:ln w="9525">
            <a:noFill/>
            <a:miter lim="800000"/>
            <a:headEnd/>
            <a:tailEnd/>
          </a:ln>
        </p:spPr>
      </p:pic>
      <p:sp>
        <p:nvSpPr>
          <p:cNvPr id="11" name="Text Box 5"/>
          <p:cNvSpPr txBox="1">
            <a:spLocks noChangeArrowheads="1"/>
          </p:cNvSpPr>
          <p:nvPr/>
        </p:nvSpPr>
        <p:spPr bwMode="auto">
          <a:xfrm>
            <a:off x="8426450" y="1585912"/>
            <a:ext cx="516488" cy="276999"/>
          </a:xfrm>
          <a:prstGeom prst="rect">
            <a:avLst/>
          </a:prstGeom>
          <a:noFill/>
          <a:ln w="9525">
            <a:noFill/>
            <a:miter lim="800000"/>
            <a:headEnd/>
            <a:tailEnd/>
          </a:ln>
        </p:spPr>
        <p:txBody>
          <a:bodyPr wrap="none">
            <a:spAutoFit/>
          </a:bodyPr>
          <a:lstStyle/>
          <a:p>
            <a:r>
              <a:rPr lang="en-US" sz="1200" dirty="0" smtClean="0">
                <a:solidFill>
                  <a:schemeClr val="bg1"/>
                </a:solidFill>
                <a:latin typeface="Calibri" pitchFamily="34" charset="0"/>
              </a:rPr>
              <a:t>VM 4</a:t>
            </a:r>
            <a:endParaRPr lang="en-US" sz="1200" dirty="0">
              <a:solidFill>
                <a:schemeClr val="bg1"/>
              </a:solidFill>
              <a:latin typeface="Calibri" pitchFamily="34" charset="0"/>
            </a:endParaRPr>
          </a:p>
        </p:txBody>
      </p:sp>
      <p:pic>
        <p:nvPicPr>
          <p:cNvPr id="12" name="Picture 6" descr="vm"/>
          <p:cNvPicPr>
            <a:picLocks noChangeAspect="1" noChangeArrowheads="1"/>
          </p:cNvPicPr>
          <p:nvPr/>
        </p:nvPicPr>
        <p:blipFill>
          <a:blip r:embed="rId4" cstate="print"/>
          <a:srcRect/>
          <a:stretch>
            <a:fillRect/>
          </a:stretch>
        </p:blipFill>
        <p:spPr bwMode="auto">
          <a:xfrm>
            <a:off x="7507288" y="954087"/>
            <a:ext cx="712787" cy="914400"/>
          </a:xfrm>
          <a:prstGeom prst="rect">
            <a:avLst/>
          </a:prstGeom>
          <a:noFill/>
          <a:ln w="9525">
            <a:noFill/>
            <a:miter lim="800000"/>
            <a:headEnd/>
            <a:tailEnd/>
          </a:ln>
        </p:spPr>
      </p:pic>
      <p:pic>
        <p:nvPicPr>
          <p:cNvPr id="13" name="Picture 7" descr="VM1"/>
          <p:cNvPicPr>
            <a:picLocks noChangeAspect="1" noChangeArrowheads="1"/>
          </p:cNvPicPr>
          <p:nvPr/>
        </p:nvPicPr>
        <p:blipFill>
          <a:blip r:embed="rId5" cstate="print"/>
          <a:srcRect/>
          <a:stretch>
            <a:fillRect/>
          </a:stretch>
        </p:blipFill>
        <p:spPr bwMode="auto">
          <a:xfrm>
            <a:off x="5559425" y="966787"/>
            <a:ext cx="725488" cy="927100"/>
          </a:xfrm>
          <a:prstGeom prst="rect">
            <a:avLst/>
          </a:prstGeom>
          <a:noFill/>
          <a:ln w="9525">
            <a:noFill/>
            <a:miter lim="800000"/>
            <a:headEnd/>
            <a:tailEnd/>
          </a:ln>
        </p:spPr>
      </p:pic>
      <p:pic>
        <p:nvPicPr>
          <p:cNvPr id="14" name="Picture 8" descr="VM2"/>
          <p:cNvPicPr>
            <a:picLocks noChangeAspect="1" noChangeArrowheads="1"/>
          </p:cNvPicPr>
          <p:nvPr/>
        </p:nvPicPr>
        <p:blipFill>
          <a:blip r:embed="rId6" cstate="print"/>
          <a:srcRect/>
          <a:stretch>
            <a:fillRect/>
          </a:stretch>
        </p:blipFill>
        <p:spPr bwMode="auto">
          <a:xfrm>
            <a:off x="6365875" y="949325"/>
            <a:ext cx="719138" cy="931862"/>
          </a:xfrm>
          <a:prstGeom prst="rect">
            <a:avLst/>
          </a:prstGeom>
          <a:noFill/>
          <a:ln w="9525">
            <a:noFill/>
            <a:miter lim="800000"/>
            <a:headEnd/>
            <a:tailEnd/>
          </a:ln>
        </p:spPr>
      </p:pic>
      <p:pic>
        <p:nvPicPr>
          <p:cNvPr id="15" name="Picture 5" descr="Green Volume.png"/>
          <p:cNvPicPr>
            <a:picLocks noChangeAspect="1"/>
          </p:cNvPicPr>
          <p:nvPr/>
        </p:nvPicPr>
        <p:blipFill>
          <a:blip r:embed="rId7" cstate="print"/>
          <a:srcRect/>
          <a:stretch>
            <a:fillRect/>
          </a:stretch>
        </p:blipFill>
        <p:spPr bwMode="auto">
          <a:xfrm>
            <a:off x="5267325" y="2241550"/>
            <a:ext cx="2374900" cy="1244600"/>
          </a:xfrm>
          <a:prstGeom prst="rect">
            <a:avLst/>
          </a:prstGeom>
          <a:noFill/>
          <a:ln w="9525">
            <a:noFill/>
            <a:miter lim="800000"/>
            <a:headEnd/>
            <a:tailEnd/>
          </a:ln>
        </p:spPr>
      </p:pic>
      <p:pic>
        <p:nvPicPr>
          <p:cNvPr id="16" name="Picture 5" descr="Green Volume.png"/>
          <p:cNvPicPr>
            <a:picLocks noChangeAspect="1"/>
          </p:cNvPicPr>
          <p:nvPr/>
        </p:nvPicPr>
        <p:blipFill>
          <a:blip r:embed="rId7" cstate="print"/>
          <a:srcRect/>
          <a:stretch>
            <a:fillRect/>
          </a:stretch>
        </p:blipFill>
        <p:spPr bwMode="auto">
          <a:xfrm>
            <a:off x="7845425" y="2266950"/>
            <a:ext cx="1092200" cy="1193800"/>
          </a:xfrm>
          <a:prstGeom prst="rect">
            <a:avLst/>
          </a:prstGeom>
          <a:noFill/>
          <a:ln w="9525">
            <a:noFill/>
            <a:miter lim="800000"/>
            <a:headEnd/>
            <a:tailEnd/>
          </a:ln>
        </p:spPr>
      </p:pic>
      <p:pic>
        <p:nvPicPr>
          <p:cNvPr id="17" name="Picture 357" descr="ICON_NIC_Q308"/>
          <p:cNvPicPr>
            <a:picLocks noChangeAspect="1" noChangeArrowheads="1"/>
          </p:cNvPicPr>
          <p:nvPr/>
        </p:nvPicPr>
        <p:blipFill>
          <a:blip r:embed="rId8" cstate="print"/>
          <a:srcRect/>
          <a:stretch>
            <a:fillRect/>
          </a:stretch>
        </p:blipFill>
        <p:spPr bwMode="auto">
          <a:xfrm>
            <a:off x="5741988" y="1833562"/>
            <a:ext cx="187325" cy="147638"/>
          </a:xfrm>
          <a:prstGeom prst="rect">
            <a:avLst/>
          </a:prstGeom>
          <a:noFill/>
          <a:ln w="9525">
            <a:noFill/>
            <a:miter lim="800000"/>
            <a:headEnd/>
            <a:tailEnd/>
          </a:ln>
        </p:spPr>
      </p:pic>
      <p:pic>
        <p:nvPicPr>
          <p:cNvPr id="18" name="Picture 359" descr="ICON_Memory_Q308"/>
          <p:cNvPicPr>
            <a:picLocks noChangeAspect="1" noChangeArrowheads="1"/>
          </p:cNvPicPr>
          <p:nvPr/>
        </p:nvPicPr>
        <p:blipFill>
          <a:blip r:embed="rId9" cstate="print"/>
          <a:srcRect/>
          <a:stretch>
            <a:fillRect/>
          </a:stretch>
        </p:blipFill>
        <p:spPr bwMode="auto">
          <a:xfrm>
            <a:off x="5924550" y="1822450"/>
            <a:ext cx="155575" cy="158750"/>
          </a:xfrm>
          <a:prstGeom prst="rect">
            <a:avLst/>
          </a:prstGeom>
          <a:noFill/>
          <a:ln w="9525">
            <a:noFill/>
            <a:miter lim="800000"/>
            <a:headEnd/>
            <a:tailEnd/>
          </a:ln>
        </p:spPr>
      </p:pic>
      <p:pic>
        <p:nvPicPr>
          <p:cNvPr id="19" name="Picture 382" descr="ICON_DiscDrive_Q308"/>
          <p:cNvPicPr>
            <a:picLocks noChangeAspect="1" noChangeArrowheads="1"/>
          </p:cNvPicPr>
          <p:nvPr/>
        </p:nvPicPr>
        <p:blipFill>
          <a:blip r:embed="rId10" cstate="print"/>
          <a:srcRect/>
          <a:stretch>
            <a:fillRect/>
          </a:stretch>
        </p:blipFill>
        <p:spPr bwMode="auto">
          <a:xfrm>
            <a:off x="6107113" y="1822450"/>
            <a:ext cx="176212" cy="158750"/>
          </a:xfrm>
          <a:prstGeom prst="rect">
            <a:avLst/>
          </a:prstGeom>
          <a:noFill/>
          <a:ln w="9525">
            <a:noFill/>
            <a:miter lim="800000"/>
            <a:headEnd/>
            <a:tailEnd/>
          </a:ln>
        </p:spPr>
      </p:pic>
      <p:pic>
        <p:nvPicPr>
          <p:cNvPr id="20" name="Picture 96" descr="CPU Single.png"/>
          <p:cNvPicPr>
            <a:picLocks noChangeAspect="1"/>
          </p:cNvPicPr>
          <p:nvPr/>
        </p:nvPicPr>
        <p:blipFill>
          <a:blip r:embed="rId11" cstate="print"/>
          <a:srcRect/>
          <a:stretch>
            <a:fillRect/>
          </a:stretch>
        </p:blipFill>
        <p:spPr bwMode="auto">
          <a:xfrm>
            <a:off x="5580063" y="1804987"/>
            <a:ext cx="127000" cy="171450"/>
          </a:xfrm>
          <a:prstGeom prst="rect">
            <a:avLst/>
          </a:prstGeom>
          <a:noFill/>
          <a:ln w="9525">
            <a:noFill/>
            <a:miter lim="800000"/>
            <a:headEnd/>
            <a:tailEnd/>
          </a:ln>
        </p:spPr>
      </p:pic>
      <p:pic>
        <p:nvPicPr>
          <p:cNvPr id="21" name="Picture 357" descr="ICON_NIC_Q308"/>
          <p:cNvPicPr>
            <a:picLocks noChangeAspect="1" noChangeArrowheads="1"/>
          </p:cNvPicPr>
          <p:nvPr/>
        </p:nvPicPr>
        <p:blipFill>
          <a:blip r:embed="rId8" cstate="print"/>
          <a:srcRect/>
          <a:stretch>
            <a:fillRect/>
          </a:stretch>
        </p:blipFill>
        <p:spPr bwMode="auto">
          <a:xfrm>
            <a:off x="6554788" y="1820862"/>
            <a:ext cx="187325" cy="147638"/>
          </a:xfrm>
          <a:prstGeom prst="rect">
            <a:avLst/>
          </a:prstGeom>
          <a:noFill/>
          <a:ln w="9525">
            <a:noFill/>
            <a:miter lim="800000"/>
            <a:headEnd/>
            <a:tailEnd/>
          </a:ln>
        </p:spPr>
      </p:pic>
      <p:pic>
        <p:nvPicPr>
          <p:cNvPr id="22" name="Picture 359" descr="ICON_Memory_Q308"/>
          <p:cNvPicPr>
            <a:picLocks noChangeAspect="1" noChangeArrowheads="1"/>
          </p:cNvPicPr>
          <p:nvPr/>
        </p:nvPicPr>
        <p:blipFill>
          <a:blip r:embed="rId9" cstate="print"/>
          <a:srcRect/>
          <a:stretch>
            <a:fillRect/>
          </a:stretch>
        </p:blipFill>
        <p:spPr bwMode="auto">
          <a:xfrm>
            <a:off x="6737350" y="1809750"/>
            <a:ext cx="155575" cy="158750"/>
          </a:xfrm>
          <a:prstGeom prst="rect">
            <a:avLst/>
          </a:prstGeom>
          <a:noFill/>
          <a:ln w="9525">
            <a:noFill/>
            <a:miter lim="800000"/>
            <a:headEnd/>
            <a:tailEnd/>
          </a:ln>
        </p:spPr>
      </p:pic>
      <p:pic>
        <p:nvPicPr>
          <p:cNvPr id="23" name="Picture 382" descr="ICON_DiscDrive_Q308"/>
          <p:cNvPicPr>
            <a:picLocks noChangeAspect="1" noChangeArrowheads="1"/>
          </p:cNvPicPr>
          <p:nvPr/>
        </p:nvPicPr>
        <p:blipFill>
          <a:blip r:embed="rId10" cstate="print"/>
          <a:srcRect/>
          <a:stretch>
            <a:fillRect/>
          </a:stretch>
        </p:blipFill>
        <p:spPr bwMode="auto">
          <a:xfrm>
            <a:off x="6919913" y="1809750"/>
            <a:ext cx="176212" cy="158750"/>
          </a:xfrm>
          <a:prstGeom prst="rect">
            <a:avLst/>
          </a:prstGeom>
          <a:noFill/>
          <a:ln w="9525">
            <a:noFill/>
            <a:miter lim="800000"/>
            <a:headEnd/>
            <a:tailEnd/>
          </a:ln>
        </p:spPr>
      </p:pic>
      <p:pic>
        <p:nvPicPr>
          <p:cNvPr id="24" name="Picture 96" descr="CPU Single.png"/>
          <p:cNvPicPr>
            <a:picLocks noChangeAspect="1"/>
          </p:cNvPicPr>
          <p:nvPr/>
        </p:nvPicPr>
        <p:blipFill>
          <a:blip r:embed="rId11" cstate="print"/>
          <a:srcRect/>
          <a:stretch>
            <a:fillRect/>
          </a:stretch>
        </p:blipFill>
        <p:spPr bwMode="auto">
          <a:xfrm>
            <a:off x="6392863" y="1792287"/>
            <a:ext cx="127000" cy="171450"/>
          </a:xfrm>
          <a:prstGeom prst="rect">
            <a:avLst/>
          </a:prstGeom>
          <a:noFill/>
          <a:ln w="9525">
            <a:noFill/>
            <a:miter lim="800000"/>
            <a:headEnd/>
            <a:tailEnd/>
          </a:ln>
        </p:spPr>
      </p:pic>
      <p:pic>
        <p:nvPicPr>
          <p:cNvPr id="25" name="Picture 357" descr="ICON_NIC_Q308"/>
          <p:cNvPicPr>
            <a:picLocks noChangeAspect="1" noChangeArrowheads="1"/>
          </p:cNvPicPr>
          <p:nvPr/>
        </p:nvPicPr>
        <p:blipFill>
          <a:blip r:embed="rId8" cstate="print"/>
          <a:srcRect/>
          <a:stretch>
            <a:fillRect/>
          </a:stretch>
        </p:blipFill>
        <p:spPr bwMode="auto">
          <a:xfrm>
            <a:off x="7697788" y="1833562"/>
            <a:ext cx="187325" cy="147638"/>
          </a:xfrm>
          <a:prstGeom prst="rect">
            <a:avLst/>
          </a:prstGeom>
          <a:noFill/>
          <a:ln w="9525">
            <a:noFill/>
            <a:miter lim="800000"/>
            <a:headEnd/>
            <a:tailEnd/>
          </a:ln>
        </p:spPr>
      </p:pic>
      <p:pic>
        <p:nvPicPr>
          <p:cNvPr id="26" name="Picture 359" descr="ICON_Memory_Q308"/>
          <p:cNvPicPr>
            <a:picLocks noChangeAspect="1" noChangeArrowheads="1"/>
          </p:cNvPicPr>
          <p:nvPr/>
        </p:nvPicPr>
        <p:blipFill>
          <a:blip r:embed="rId9" cstate="print"/>
          <a:srcRect/>
          <a:stretch>
            <a:fillRect/>
          </a:stretch>
        </p:blipFill>
        <p:spPr bwMode="auto">
          <a:xfrm>
            <a:off x="7880350" y="1822450"/>
            <a:ext cx="155575" cy="158750"/>
          </a:xfrm>
          <a:prstGeom prst="rect">
            <a:avLst/>
          </a:prstGeom>
          <a:noFill/>
          <a:ln w="9525">
            <a:noFill/>
            <a:miter lim="800000"/>
            <a:headEnd/>
            <a:tailEnd/>
          </a:ln>
        </p:spPr>
      </p:pic>
      <p:pic>
        <p:nvPicPr>
          <p:cNvPr id="27" name="Picture 382" descr="ICON_DiscDrive_Q308"/>
          <p:cNvPicPr>
            <a:picLocks noChangeAspect="1" noChangeArrowheads="1"/>
          </p:cNvPicPr>
          <p:nvPr/>
        </p:nvPicPr>
        <p:blipFill>
          <a:blip r:embed="rId10" cstate="print"/>
          <a:srcRect/>
          <a:stretch>
            <a:fillRect/>
          </a:stretch>
        </p:blipFill>
        <p:spPr bwMode="auto">
          <a:xfrm>
            <a:off x="8062913" y="1822450"/>
            <a:ext cx="176212" cy="158750"/>
          </a:xfrm>
          <a:prstGeom prst="rect">
            <a:avLst/>
          </a:prstGeom>
          <a:noFill/>
          <a:ln w="9525">
            <a:noFill/>
            <a:miter lim="800000"/>
            <a:headEnd/>
            <a:tailEnd/>
          </a:ln>
        </p:spPr>
      </p:pic>
      <p:pic>
        <p:nvPicPr>
          <p:cNvPr id="28" name="Picture 96" descr="CPU Single.png"/>
          <p:cNvPicPr>
            <a:picLocks noChangeAspect="1"/>
          </p:cNvPicPr>
          <p:nvPr/>
        </p:nvPicPr>
        <p:blipFill>
          <a:blip r:embed="rId11" cstate="print"/>
          <a:srcRect/>
          <a:stretch>
            <a:fillRect/>
          </a:stretch>
        </p:blipFill>
        <p:spPr bwMode="auto">
          <a:xfrm>
            <a:off x="7535863" y="1804987"/>
            <a:ext cx="127000" cy="171450"/>
          </a:xfrm>
          <a:prstGeom prst="rect">
            <a:avLst/>
          </a:prstGeom>
          <a:noFill/>
          <a:ln w="9525">
            <a:noFill/>
            <a:miter lim="800000"/>
            <a:headEnd/>
            <a:tailEnd/>
          </a:ln>
        </p:spPr>
      </p:pic>
      <p:pic>
        <p:nvPicPr>
          <p:cNvPr id="29" name="Picture 357" descr="ICON_NIC_Q308"/>
          <p:cNvPicPr>
            <a:picLocks noChangeAspect="1" noChangeArrowheads="1"/>
          </p:cNvPicPr>
          <p:nvPr/>
        </p:nvPicPr>
        <p:blipFill>
          <a:blip r:embed="rId8" cstate="print"/>
          <a:srcRect/>
          <a:stretch>
            <a:fillRect/>
          </a:stretch>
        </p:blipFill>
        <p:spPr bwMode="auto">
          <a:xfrm>
            <a:off x="8510588" y="1820862"/>
            <a:ext cx="187325" cy="147638"/>
          </a:xfrm>
          <a:prstGeom prst="rect">
            <a:avLst/>
          </a:prstGeom>
          <a:noFill/>
          <a:ln w="9525">
            <a:noFill/>
            <a:miter lim="800000"/>
            <a:headEnd/>
            <a:tailEnd/>
          </a:ln>
        </p:spPr>
      </p:pic>
      <p:pic>
        <p:nvPicPr>
          <p:cNvPr id="30" name="Picture 359" descr="ICON_Memory_Q308"/>
          <p:cNvPicPr>
            <a:picLocks noChangeAspect="1" noChangeArrowheads="1"/>
          </p:cNvPicPr>
          <p:nvPr/>
        </p:nvPicPr>
        <p:blipFill>
          <a:blip r:embed="rId9" cstate="print"/>
          <a:srcRect/>
          <a:stretch>
            <a:fillRect/>
          </a:stretch>
        </p:blipFill>
        <p:spPr bwMode="auto">
          <a:xfrm>
            <a:off x="8693150" y="1809750"/>
            <a:ext cx="155575" cy="158750"/>
          </a:xfrm>
          <a:prstGeom prst="rect">
            <a:avLst/>
          </a:prstGeom>
          <a:noFill/>
          <a:ln w="9525">
            <a:noFill/>
            <a:miter lim="800000"/>
            <a:headEnd/>
            <a:tailEnd/>
          </a:ln>
        </p:spPr>
      </p:pic>
      <p:pic>
        <p:nvPicPr>
          <p:cNvPr id="31" name="Picture 382" descr="ICON_DiscDrive_Q308"/>
          <p:cNvPicPr>
            <a:picLocks noChangeAspect="1" noChangeArrowheads="1"/>
          </p:cNvPicPr>
          <p:nvPr/>
        </p:nvPicPr>
        <p:blipFill>
          <a:blip r:embed="rId10" cstate="print"/>
          <a:srcRect/>
          <a:stretch>
            <a:fillRect/>
          </a:stretch>
        </p:blipFill>
        <p:spPr bwMode="auto">
          <a:xfrm>
            <a:off x="8875713" y="1809750"/>
            <a:ext cx="176212" cy="158750"/>
          </a:xfrm>
          <a:prstGeom prst="rect">
            <a:avLst/>
          </a:prstGeom>
          <a:noFill/>
          <a:ln w="9525">
            <a:noFill/>
            <a:miter lim="800000"/>
            <a:headEnd/>
            <a:tailEnd/>
          </a:ln>
        </p:spPr>
      </p:pic>
      <p:pic>
        <p:nvPicPr>
          <p:cNvPr id="32" name="Picture 96" descr="CPU Single.png"/>
          <p:cNvPicPr>
            <a:picLocks noChangeAspect="1"/>
          </p:cNvPicPr>
          <p:nvPr/>
        </p:nvPicPr>
        <p:blipFill>
          <a:blip r:embed="rId11" cstate="print"/>
          <a:srcRect/>
          <a:stretch>
            <a:fillRect/>
          </a:stretch>
        </p:blipFill>
        <p:spPr bwMode="auto">
          <a:xfrm>
            <a:off x="8348663" y="1792287"/>
            <a:ext cx="127000" cy="171450"/>
          </a:xfrm>
          <a:prstGeom prst="rect">
            <a:avLst/>
          </a:prstGeom>
          <a:noFill/>
          <a:ln w="9525">
            <a:noFill/>
            <a:miter lim="800000"/>
            <a:headEnd/>
            <a:tailEnd/>
          </a:ln>
        </p:spPr>
      </p:pic>
      <p:pic>
        <p:nvPicPr>
          <p:cNvPr id="33" name="Picture 13" descr="Tan Storage.png"/>
          <p:cNvPicPr>
            <a:picLocks noChangeAspect="1"/>
          </p:cNvPicPr>
          <p:nvPr/>
        </p:nvPicPr>
        <p:blipFill>
          <a:blip r:embed="rId12" cstate="print"/>
          <a:srcRect/>
          <a:stretch>
            <a:fillRect/>
          </a:stretch>
        </p:blipFill>
        <p:spPr bwMode="auto">
          <a:xfrm>
            <a:off x="5584825" y="5448300"/>
            <a:ext cx="533400" cy="266700"/>
          </a:xfrm>
          <a:prstGeom prst="rect">
            <a:avLst/>
          </a:prstGeom>
          <a:noFill/>
          <a:ln w="9525">
            <a:noFill/>
            <a:miter lim="800000"/>
            <a:headEnd/>
            <a:tailEnd/>
          </a:ln>
        </p:spPr>
      </p:pic>
      <p:pic>
        <p:nvPicPr>
          <p:cNvPr id="34" name="Picture 17" descr="Blue Storage.png"/>
          <p:cNvPicPr>
            <a:picLocks noChangeAspect="1"/>
          </p:cNvPicPr>
          <p:nvPr/>
        </p:nvPicPr>
        <p:blipFill>
          <a:blip r:embed="rId13" cstate="print"/>
          <a:srcRect/>
          <a:stretch>
            <a:fillRect/>
          </a:stretch>
        </p:blipFill>
        <p:spPr bwMode="auto">
          <a:xfrm>
            <a:off x="5584825" y="5251450"/>
            <a:ext cx="533400" cy="266700"/>
          </a:xfrm>
          <a:prstGeom prst="rect">
            <a:avLst/>
          </a:prstGeom>
          <a:noFill/>
          <a:ln w="9525">
            <a:noFill/>
            <a:miter lim="800000"/>
            <a:headEnd/>
            <a:tailEnd/>
          </a:ln>
        </p:spPr>
      </p:pic>
      <p:pic>
        <p:nvPicPr>
          <p:cNvPr id="35" name="Picture 13" descr="Tan Storage.png"/>
          <p:cNvPicPr>
            <a:picLocks noChangeAspect="1"/>
          </p:cNvPicPr>
          <p:nvPr/>
        </p:nvPicPr>
        <p:blipFill>
          <a:blip r:embed="rId12" cstate="print"/>
          <a:srcRect/>
          <a:stretch>
            <a:fillRect/>
          </a:stretch>
        </p:blipFill>
        <p:spPr bwMode="auto">
          <a:xfrm>
            <a:off x="5584825" y="5054600"/>
            <a:ext cx="533400" cy="266700"/>
          </a:xfrm>
          <a:prstGeom prst="rect">
            <a:avLst/>
          </a:prstGeom>
          <a:noFill/>
          <a:ln w="9525">
            <a:noFill/>
            <a:miter lim="800000"/>
            <a:headEnd/>
            <a:tailEnd/>
          </a:ln>
        </p:spPr>
      </p:pic>
      <p:pic>
        <p:nvPicPr>
          <p:cNvPr id="36" name="Picture 13" descr="Tan Storage.png"/>
          <p:cNvPicPr>
            <a:picLocks noChangeAspect="1"/>
          </p:cNvPicPr>
          <p:nvPr/>
        </p:nvPicPr>
        <p:blipFill>
          <a:blip r:embed="rId12" cstate="print"/>
          <a:srcRect/>
          <a:stretch>
            <a:fillRect/>
          </a:stretch>
        </p:blipFill>
        <p:spPr bwMode="auto">
          <a:xfrm>
            <a:off x="8188325" y="5492750"/>
            <a:ext cx="533400" cy="266700"/>
          </a:xfrm>
          <a:prstGeom prst="rect">
            <a:avLst/>
          </a:prstGeom>
          <a:noFill/>
          <a:ln w="9525">
            <a:noFill/>
            <a:miter lim="800000"/>
            <a:headEnd/>
            <a:tailEnd/>
          </a:ln>
        </p:spPr>
      </p:pic>
      <p:pic>
        <p:nvPicPr>
          <p:cNvPr id="37" name="Picture 13" descr="Tan Storage.png"/>
          <p:cNvPicPr>
            <a:picLocks noChangeAspect="1"/>
          </p:cNvPicPr>
          <p:nvPr/>
        </p:nvPicPr>
        <p:blipFill>
          <a:blip r:embed="rId12" cstate="print"/>
          <a:srcRect/>
          <a:stretch>
            <a:fillRect/>
          </a:stretch>
        </p:blipFill>
        <p:spPr bwMode="auto">
          <a:xfrm>
            <a:off x="8188325" y="5295900"/>
            <a:ext cx="533400" cy="266700"/>
          </a:xfrm>
          <a:prstGeom prst="rect">
            <a:avLst/>
          </a:prstGeom>
          <a:noFill/>
          <a:ln w="9525">
            <a:noFill/>
            <a:miter lim="800000"/>
            <a:headEnd/>
            <a:tailEnd/>
          </a:ln>
        </p:spPr>
      </p:pic>
      <p:pic>
        <p:nvPicPr>
          <p:cNvPr id="38" name="Picture 13" descr="Tan Storage.png"/>
          <p:cNvPicPr>
            <a:picLocks noChangeAspect="1"/>
          </p:cNvPicPr>
          <p:nvPr/>
        </p:nvPicPr>
        <p:blipFill>
          <a:blip r:embed="rId12" cstate="print"/>
          <a:srcRect/>
          <a:stretch>
            <a:fillRect/>
          </a:stretch>
        </p:blipFill>
        <p:spPr bwMode="auto">
          <a:xfrm>
            <a:off x="8188325" y="5099050"/>
            <a:ext cx="533400" cy="266700"/>
          </a:xfrm>
          <a:prstGeom prst="rect">
            <a:avLst/>
          </a:prstGeom>
          <a:noFill/>
          <a:ln w="9525">
            <a:noFill/>
            <a:miter lim="800000"/>
            <a:headEnd/>
            <a:tailEnd/>
          </a:ln>
        </p:spPr>
      </p:pic>
      <p:pic>
        <p:nvPicPr>
          <p:cNvPr id="39" name="Picture 13" descr="Tan Storage.png"/>
          <p:cNvPicPr>
            <a:picLocks noChangeAspect="1"/>
          </p:cNvPicPr>
          <p:nvPr/>
        </p:nvPicPr>
        <p:blipFill>
          <a:blip r:embed="rId12" cstate="print"/>
          <a:srcRect/>
          <a:stretch>
            <a:fillRect/>
          </a:stretch>
        </p:blipFill>
        <p:spPr bwMode="auto">
          <a:xfrm>
            <a:off x="8188325" y="4902200"/>
            <a:ext cx="533400" cy="266700"/>
          </a:xfrm>
          <a:prstGeom prst="rect">
            <a:avLst/>
          </a:prstGeom>
          <a:noFill/>
          <a:ln w="9525">
            <a:noFill/>
            <a:miter lim="800000"/>
            <a:headEnd/>
            <a:tailEnd/>
          </a:ln>
        </p:spPr>
      </p:pic>
      <p:pic>
        <p:nvPicPr>
          <p:cNvPr id="40" name="Picture 13" descr="Tan Storage.png"/>
          <p:cNvPicPr>
            <a:picLocks noChangeAspect="1"/>
          </p:cNvPicPr>
          <p:nvPr/>
        </p:nvPicPr>
        <p:blipFill>
          <a:blip r:embed="rId12" cstate="print"/>
          <a:srcRect/>
          <a:stretch>
            <a:fillRect/>
          </a:stretch>
        </p:blipFill>
        <p:spPr bwMode="auto">
          <a:xfrm>
            <a:off x="6810375" y="5461000"/>
            <a:ext cx="533400" cy="266700"/>
          </a:xfrm>
          <a:prstGeom prst="rect">
            <a:avLst/>
          </a:prstGeom>
          <a:noFill/>
          <a:ln w="9525">
            <a:noFill/>
            <a:miter lim="800000"/>
            <a:headEnd/>
            <a:tailEnd/>
          </a:ln>
        </p:spPr>
      </p:pic>
      <p:pic>
        <p:nvPicPr>
          <p:cNvPr id="41" name="Picture 17" descr="Blue Storage.png"/>
          <p:cNvPicPr>
            <a:picLocks noChangeAspect="1"/>
          </p:cNvPicPr>
          <p:nvPr/>
        </p:nvPicPr>
        <p:blipFill>
          <a:blip r:embed="rId13" cstate="print"/>
          <a:srcRect/>
          <a:stretch>
            <a:fillRect/>
          </a:stretch>
        </p:blipFill>
        <p:spPr bwMode="auto">
          <a:xfrm>
            <a:off x="6810375" y="5264150"/>
            <a:ext cx="533400" cy="266700"/>
          </a:xfrm>
          <a:prstGeom prst="rect">
            <a:avLst/>
          </a:prstGeom>
          <a:noFill/>
          <a:ln w="9525">
            <a:noFill/>
            <a:miter lim="800000"/>
            <a:headEnd/>
            <a:tailEnd/>
          </a:ln>
        </p:spPr>
      </p:pic>
      <p:pic>
        <p:nvPicPr>
          <p:cNvPr id="42" name="Picture 13" descr="Tan Storage.png"/>
          <p:cNvPicPr>
            <a:picLocks noChangeAspect="1"/>
          </p:cNvPicPr>
          <p:nvPr/>
        </p:nvPicPr>
        <p:blipFill>
          <a:blip r:embed="rId12" cstate="print"/>
          <a:srcRect/>
          <a:stretch>
            <a:fillRect/>
          </a:stretch>
        </p:blipFill>
        <p:spPr bwMode="auto">
          <a:xfrm>
            <a:off x="6810375" y="5067300"/>
            <a:ext cx="533400" cy="266700"/>
          </a:xfrm>
          <a:prstGeom prst="rect">
            <a:avLst/>
          </a:prstGeom>
          <a:noFill/>
          <a:ln w="9525">
            <a:noFill/>
            <a:miter lim="800000"/>
            <a:headEnd/>
            <a:tailEnd/>
          </a:ln>
        </p:spPr>
      </p:pic>
      <p:pic>
        <p:nvPicPr>
          <p:cNvPr id="43" name="Picture 13" descr="Tan Storage.png"/>
          <p:cNvPicPr>
            <a:picLocks noChangeAspect="1"/>
          </p:cNvPicPr>
          <p:nvPr/>
        </p:nvPicPr>
        <p:blipFill>
          <a:blip r:embed="rId12" cstate="print"/>
          <a:srcRect/>
          <a:stretch>
            <a:fillRect/>
          </a:stretch>
        </p:blipFill>
        <p:spPr bwMode="auto">
          <a:xfrm>
            <a:off x="6810375" y="4870450"/>
            <a:ext cx="533400" cy="266700"/>
          </a:xfrm>
          <a:prstGeom prst="rect">
            <a:avLst/>
          </a:prstGeom>
          <a:noFill/>
          <a:ln w="9525">
            <a:noFill/>
            <a:miter lim="800000"/>
            <a:headEnd/>
            <a:tailEnd/>
          </a:ln>
        </p:spPr>
      </p:pic>
      <p:pic>
        <p:nvPicPr>
          <p:cNvPr id="44" name="Picture 17" descr="Blue Storage.png"/>
          <p:cNvPicPr>
            <a:picLocks noChangeAspect="1"/>
          </p:cNvPicPr>
          <p:nvPr/>
        </p:nvPicPr>
        <p:blipFill>
          <a:blip r:embed="rId13" cstate="print"/>
          <a:srcRect/>
          <a:stretch>
            <a:fillRect/>
          </a:stretch>
        </p:blipFill>
        <p:spPr bwMode="auto">
          <a:xfrm>
            <a:off x="5584825" y="4857750"/>
            <a:ext cx="533400" cy="266700"/>
          </a:xfrm>
          <a:prstGeom prst="rect">
            <a:avLst/>
          </a:prstGeom>
          <a:noFill/>
          <a:ln w="9525">
            <a:noFill/>
            <a:miter lim="800000"/>
            <a:headEnd/>
            <a:tailEnd/>
          </a:ln>
        </p:spPr>
      </p:pic>
      <p:sp>
        <p:nvSpPr>
          <p:cNvPr id="45" name="Line 47"/>
          <p:cNvSpPr>
            <a:spLocks noChangeShapeType="1"/>
          </p:cNvSpPr>
          <p:nvPr/>
        </p:nvSpPr>
        <p:spPr bwMode="auto">
          <a:xfrm>
            <a:off x="5508625" y="3422650"/>
            <a:ext cx="0" cy="1562100"/>
          </a:xfrm>
          <a:prstGeom prst="line">
            <a:avLst/>
          </a:prstGeom>
          <a:noFill/>
          <a:ln w="25400">
            <a:solidFill>
              <a:schemeClr val="tx1"/>
            </a:solidFill>
            <a:round/>
            <a:headEnd/>
            <a:tailEnd/>
          </a:ln>
        </p:spPr>
        <p:txBody>
          <a:bodyPr/>
          <a:lstStyle/>
          <a:p>
            <a:endParaRPr lang="en-US" dirty="0"/>
          </a:p>
        </p:txBody>
      </p:sp>
      <p:sp>
        <p:nvSpPr>
          <p:cNvPr id="46" name="Line 48"/>
          <p:cNvSpPr>
            <a:spLocks noChangeShapeType="1"/>
          </p:cNvSpPr>
          <p:nvPr/>
        </p:nvSpPr>
        <p:spPr bwMode="auto">
          <a:xfrm>
            <a:off x="5508625" y="4978400"/>
            <a:ext cx="82550" cy="0"/>
          </a:xfrm>
          <a:prstGeom prst="line">
            <a:avLst/>
          </a:prstGeom>
          <a:noFill/>
          <a:ln w="25400">
            <a:solidFill>
              <a:schemeClr val="tx1"/>
            </a:solidFill>
            <a:round/>
            <a:headEnd/>
            <a:tailEnd/>
          </a:ln>
        </p:spPr>
        <p:txBody>
          <a:bodyPr/>
          <a:lstStyle/>
          <a:p>
            <a:endParaRPr lang="en-US" dirty="0"/>
          </a:p>
        </p:txBody>
      </p:sp>
      <p:sp>
        <p:nvSpPr>
          <p:cNvPr id="47" name="Line 49"/>
          <p:cNvSpPr>
            <a:spLocks noChangeShapeType="1"/>
          </p:cNvSpPr>
          <p:nvPr/>
        </p:nvSpPr>
        <p:spPr bwMode="auto">
          <a:xfrm>
            <a:off x="5419725" y="5410200"/>
            <a:ext cx="165100" cy="0"/>
          </a:xfrm>
          <a:prstGeom prst="line">
            <a:avLst/>
          </a:prstGeom>
          <a:noFill/>
          <a:ln w="25400">
            <a:solidFill>
              <a:schemeClr val="tx1"/>
            </a:solidFill>
            <a:round/>
            <a:headEnd/>
            <a:tailEnd/>
          </a:ln>
        </p:spPr>
        <p:txBody>
          <a:bodyPr/>
          <a:lstStyle/>
          <a:p>
            <a:endParaRPr lang="en-US" dirty="0"/>
          </a:p>
        </p:txBody>
      </p:sp>
      <p:sp>
        <p:nvSpPr>
          <p:cNvPr id="48" name="Line 50"/>
          <p:cNvSpPr>
            <a:spLocks noChangeShapeType="1"/>
          </p:cNvSpPr>
          <p:nvPr/>
        </p:nvSpPr>
        <p:spPr bwMode="auto">
          <a:xfrm>
            <a:off x="5432425" y="3409950"/>
            <a:ext cx="0" cy="2012950"/>
          </a:xfrm>
          <a:prstGeom prst="line">
            <a:avLst/>
          </a:prstGeom>
          <a:noFill/>
          <a:ln w="25400">
            <a:solidFill>
              <a:schemeClr val="tx1"/>
            </a:solidFill>
            <a:round/>
            <a:headEnd/>
            <a:tailEnd/>
          </a:ln>
        </p:spPr>
        <p:txBody>
          <a:bodyPr/>
          <a:lstStyle/>
          <a:p>
            <a:endParaRPr lang="en-US" dirty="0"/>
          </a:p>
        </p:txBody>
      </p:sp>
      <p:sp>
        <p:nvSpPr>
          <p:cNvPr id="49" name="Line 51"/>
          <p:cNvSpPr>
            <a:spLocks noChangeShapeType="1"/>
          </p:cNvSpPr>
          <p:nvPr/>
        </p:nvSpPr>
        <p:spPr bwMode="auto">
          <a:xfrm>
            <a:off x="7337425" y="5372100"/>
            <a:ext cx="165100" cy="0"/>
          </a:xfrm>
          <a:prstGeom prst="line">
            <a:avLst/>
          </a:prstGeom>
          <a:noFill/>
          <a:ln w="25400">
            <a:solidFill>
              <a:schemeClr val="tx1"/>
            </a:solidFill>
            <a:round/>
            <a:headEnd/>
            <a:tailEnd/>
          </a:ln>
        </p:spPr>
        <p:txBody>
          <a:bodyPr/>
          <a:lstStyle/>
          <a:p>
            <a:endParaRPr lang="en-US" dirty="0"/>
          </a:p>
        </p:txBody>
      </p:sp>
      <p:sp>
        <p:nvSpPr>
          <p:cNvPr id="50" name="Line 52"/>
          <p:cNvSpPr>
            <a:spLocks noChangeShapeType="1"/>
          </p:cNvSpPr>
          <p:nvPr/>
        </p:nvSpPr>
        <p:spPr bwMode="auto">
          <a:xfrm>
            <a:off x="7489825" y="3397250"/>
            <a:ext cx="6350" cy="1987550"/>
          </a:xfrm>
          <a:prstGeom prst="line">
            <a:avLst/>
          </a:prstGeom>
          <a:noFill/>
          <a:ln w="25400">
            <a:solidFill>
              <a:schemeClr val="tx1"/>
            </a:solidFill>
            <a:round/>
            <a:headEnd/>
            <a:tailEnd/>
          </a:ln>
        </p:spPr>
        <p:txBody>
          <a:bodyPr/>
          <a:lstStyle/>
          <a:p>
            <a:endParaRPr lang="en-US" dirty="0"/>
          </a:p>
        </p:txBody>
      </p:sp>
      <p:sp>
        <p:nvSpPr>
          <p:cNvPr id="51" name="Line 53"/>
          <p:cNvSpPr>
            <a:spLocks noChangeShapeType="1"/>
          </p:cNvSpPr>
          <p:nvPr/>
        </p:nvSpPr>
        <p:spPr bwMode="auto">
          <a:xfrm>
            <a:off x="8442325" y="3454400"/>
            <a:ext cx="4763" cy="1454150"/>
          </a:xfrm>
          <a:prstGeom prst="line">
            <a:avLst/>
          </a:prstGeom>
          <a:noFill/>
          <a:ln w="25400">
            <a:solidFill>
              <a:schemeClr val="tx1"/>
            </a:solidFill>
            <a:round/>
            <a:headEnd/>
            <a:tailEnd/>
          </a:ln>
        </p:spPr>
        <p:txBody>
          <a:bodyPr/>
          <a:lstStyle/>
          <a:p>
            <a:endParaRPr lang="en-US" dirty="0"/>
          </a:p>
        </p:txBody>
      </p:sp>
      <p:pic>
        <p:nvPicPr>
          <p:cNvPr id="52" name="Picture 6" descr="Blue Cloud.png"/>
          <p:cNvPicPr>
            <a:picLocks noChangeAspect="1"/>
          </p:cNvPicPr>
          <p:nvPr/>
        </p:nvPicPr>
        <p:blipFill>
          <a:blip r:embed="rId14" cstate="print"/>
          <a:srcRect/>
          <a:stretch>
            <a:fillRect/>
          </a:stretch>
        </p:blipFill>
        <p:spPr bwMode="auto">
          <a:xfrm>
            <a:off x="7108825" y="3678238"/>
            <a:ext cx="1895475" cy="982662"/>
          </a:xfrm>
          <a:prstGeom prst="rect">
            <a:avLst/>
          </a:prstGeom>
          <a:noFill/>
          <a:ln w="9525">
            <a:noFill/>
            <a:miter lim="800000"/>
            <a:headEnd/>
            <a:tailEnd/>
          </a:ln>
        </p:spPr>
      </p:pic>
      <p:sp>
        <p:nvSpPr>
          <p:cNvPr id="53" name="Text Box 55"/>
          <p:cNvSpPr txBox="1">
            <a:spLocks noChangeArrowheads="1"/>
          </p:cNvSpPr>
          <p:nvPr/>
        </p:nvSpPr>
        <p:spPr bwMode="auto">
          <a:xfrm>
            <a:off x="7473950" y="4067175"/>
            <a:ext cx="1006475" cy="304800"/>
          </a:xfrm>
          <a:prstGeom prst="rect">
            <a:avLst/>
          </a:prstGeom>
          <a:noFill/>
          <a:ln w="9525">
            <a:noFill/>
            <a:miter lim="800000"/>
            <a:headEnd/>
            <a:tailEnd/>
          </a:ln>
        </p:spPr>
        <p:txBody>
          <a:bodyPr wrap="none">
            <a:spAutoFit/>
          </a:bodyPr>
          <a:lstStyle/>
          <a:p>
            <a:r>
              <a:rPr lang="en-US" sz="1400" b="1" i="1" dirty="0">
                <a:latin typeface="Calibri" pitchFamily="34" charset="0"/>
              </a:rPr>
              <a:t>IP Network</a:t>
            </a:r>
          </a:p>
        </p:txBody>
      </p:sp>
      <p:sp>
        <p:nvSpPr>
          <p:cNvPr id="54" name="Text Box 56"/>
          <p:cNvSpPr txBox="1">
            <a:spLocks noChangeArrowheads="1"/>
          </p:cNvSpPr>
          <p:nvPr/>
        </p:nvSpPr>
        <p:spPr bwMode="auto">
          <a:xfrm>
            <a:off x="8178800" y="5713413"/>
            <a:ext cx="538163" cy="336550"/>
          </a:xfrm>
          <a:prstGeom prst="rect">
            <a:avLst/>
          </a:prstGeom>
          <a:noFill/>
          <a:ln w="9525">
            <a:noFill/>
            <a:miter lim="800000"/>
            <a:headEnd/>
            <a:tailEnd/>
          </a:ln>
        </p:spPr>
        <p:txBody>
          <a:bodyPr wrap="none">
            <a:spAutoFit/>
          </a:bodyPr>
          <a:lstStyle/>
          <a:p>
            <a:r>
              <a:rPr lang="en-US" sz="1600" b="1" dirty="0">
                <a:latin typeface="Calibri" pitchFamily="34" charset="0"/>
              </a:rPr>
              <a:t>NAS</a:t>
            </a:r>
          </a:p>
        </p:txBody>
      </p:sp>
      <p:sp>
        <p:nvSpPr>
          <p:cNvPr id="55" name="Text Box 57"/>
          <p:cNvSpPr txBox="1">
            <a:spLocks noChangeArrowheads="1"/>
          </p:cNvSpPr>
          <p:nvPr/>
        </p:nvSpPr>
        <p:spPr bwMode="auto">
          <a:xfrm>
            <a:off x="6791325" y="5683250"/>
            <a:ext cx="588963" cy="336550"/>
          </a:xfrm>
          <a:prstGeom prst="rect">
            <a:avLst/>
          </a:prstGeom>
          <a:noFill/>
          <a:ln w="9525">
            <a:noFill/>
            <a:miter lim="800000"/>
            <a:headEnd/>
            <a:tailEnd/>
          </a:ln>
        </p:spPr>
        <p:txBody>
          <a:bodyPr wrap="none">
            <a:spAutoFit/>
          </a:bodyPr>
          <a:lstStyle/>
          <a:p>
            <a:r>
              <a:rPr lang="en-US" sz="1600" b="1" dirty="0" err="1">
                <a:latin typeface="Calibri" pitchFamily="34" charset="0"/>
              </a:rPr>
              <a:t>iSCSI</a:t>
            </a:r>
            <a:endParaRPr lang="en-US" sz="1600" b="1" dirty="0">
              <a:latin typeface="Calibri" pitchFamily="34" charset="0"/>
            </a:endParaRPr>
          </a:p>
        </p:txBody>
      </p:sp>
      <p:sp>
        <p:nvSpPr>
          <p:cNvPr id="56" name="Text Box 58"/>
          <p:cNvSpPr txBox="1">
            <a:spLocks noChangeArrowheads="1"/>
          </p:cNvSpPr>
          <p:nvPr/>
        </p:nvSpPr>
        <p:spPr bwMode="auto">
          <a:xfrm>
            <a:off x="5257800" y="5657850"/>
            <a:ext cx="1078629" cy="338554"/>
          </a:xfrm>
          <a:prstGeom prst="rect">
            <a:avLst/>
          </a:prstGeom>
          <a:noFill/>
          <a:ln w="9525">
            <a:noFill/>
            <a:miter lim="800000"/>
            <a:headEnd/>
            <a:tailEnd/>
          </a:ln>
        </p:spPr>
        <p:txBody>
          <a:bodyPr wrap="none">
            <a:spAutoFit/>
          </a:bodyPr>
          <a:lstStyle/>
          <a:p>
            <a:r>
              <a:rPr lang="en-US" sz="1600" b="1" dirty="0">
                <a:latin typeface="Calibri" pitchFamily="34" charset="0"/>
              </a:rPr>
              <a:t>FC </a:t>
            </a:r>
            <a:r>
              <a:rPr lang="en-US" sz="1600" b="1" dirty="0" smtClean="0">
                <a:latin typeface="Calibri" pitchFamily="34" charset="0"/>
              </a:rPr>
              <a:t>Storage</a:t>
            </a:r>
            <a:endParaRPr lang="en-US" sz="1600" b="1" dirty="0">
              <a:latin typeface="Calibri" pitchFamily="34" charset="0"/>
            </a:endParaRPr>
          </a:p>
        </p:txBody>
      </p:sp>
      <p:pic>
        <p:nvPicPr>
          <p:cNvPr id="57" name="Picture 59" descr="SAN"/>
          <p:cNvPicPr>
            <a:picLocks noChangeAspect="1" noChangeArrowheads="1"/>
          </p:cNvPicPr>
          <p:nvPr/>
        </p:nvPicPr>
        <p:blipFill>
          <a:blip r:embed="rId15" cstate="print"/>
          <a:srcRect/>
          <a:stretch>
            <a:fillRect/>
          </a:stretch>
        </p:blipFill>
        <p:spPr bwMode="auto">
          <a:xfrm>
            <a:off x="5105400" y="3746500"/>
            <a:ext cx="1546225" cy="801688"/>
          </a:xfrm>
          <a:prstGeom prst="rect">
            <a:avLst/>
          </a:prstGeom>
          <a:noFill/>
          <a:ln w="9525">
            <a:noFill/>
            <a:miter lim="800000"/>
            <a:headEnd/>
            <a:tailEnd/>
          </a:ln>
        </p:spPr>
      </p:pic>
      <p:sp>
        <p:nvSpPr>
          <p:cNvPr id="58" name="Text Box 60"/>
          <p:cNvSpPr txBox="1">
            <a:spLocks noChangeArrowheads="1"/>
          </p:cNvSpPr>
          <p:nvPr/>
        </p:nvSpPr>
        <p:spPr bwMode="auto">
          <a:xfrm>
            <a:off x="5356225" y="4013200"/>
            <a:ext cx="785813" cy="336550"/>
          </a:xfrm>
          <a:prstGeom prst="rect">
            <a:avLst/>
          </a:prstGeom>
          <a:noFill/>
          <a:ln w="9525">
            <a:noFill/>
            <a:miter lim="800000"/>
            <a:headEnd/>
            <a:tailEnd/>
          </a:ln>
        </p:spPr>
        <p:txBody>
          <a:bodyPr wrap="none">
            <a:spAutoFit/>
          </a:bodyPr>
          <a:lstStyle/>
          <a:p>
            <a:r>
              <a:rPr lang="en-US" sz="1600" b="1" dirty="0">
                <a:latin typeface="Calibri" pitchFamily="34" charset="0"/>
              </a:rPr>
              <a:t>FC SAN</a:t>
            </a:r>
          </a:p>
        </p:txBody>
      </p:sp>
      <p:pic>
        <p:nvPicPr>
          <p:cNvPr id="59" name="Picture 61" descr="Shadow_1"/>
          <p:cNvPicPr>
            <a:picLocks noChangeAspect="1" noChangeArrowheads="1"/>
          </p:cNvPicPr>
          <p:nvPr/>
        </p:nvPicPr>
        <p:blipFill>
          <a:blip r:embed="rId16" cstate="print"/>
          <a:srcRect/>
          <a:stretch>
            <a:fillRect/>
          </a:stretch>
        </p:blipFill>
        <p:spPr bwMode="auto">
          <a:xfrm>
            <a:off x="5403850" y="1549400"/>
            <a:ext cx="828675" cy="1333500"/>
          </a:xfrm>
          <a:prstGeom prst="rect">
            <a:avLst/>
          </a:prstGeom>
          <a:noFill/>
          <a:ln w="9525">
            <a:noFill/>
            <a:miter lim="800000"/>
            <a:headEnd/>
            <a:tailEnd/>
          </a:ln>
        </p:spPr>
      </p:pic>
      <p:pic>
        <p:nvPicPr>
          <p:cNvPr id="60" name="Picture 62" descr="shadow_2"/>
          <p:cNvPicPr>
            <a:picLocks noChangeAspect="1" noChangeArrowheads="1"/>
          </p:cNvPicPr>
          <p:nvPr/>
        </p:nvPicPr>
        <p:blipFill>
          <a:blip r:embed="rId17" cstate="print"/>
          <a:srcRect/>
          <a:stretch>
            <a:fillRect/>
          </a:stretch>
        </p:blipFill>
        <p:spPr bwMode="auto">
          <a:xfrm>
            <a:off x="6181725" y="1587500"/>
            <a:ext cx="857250" cy="1285875"/>
          </a:xfrm>
          <a:prstGeom prst="rect">
            <a:avLst/>
          </a:prstGeom>
          <a:noFill/>
          <a:ln w="9525">
            <a:noFill/>
            <a:miter lim="800000"/>
            <a:headEnd/>
            <a:tailEnd/>
          </a:ln>
        </p:spPr>
      </p:pic>
      <p:pic>
        <p:nvPicPr>
          <p:cNvPr id="61" name="Picture 63" descr="Shodow_4"/>
          <p:cNvPicPr>
            <a:picLocks noChangeAspect="1" noChangeArrowheads="1"/>
          </p:cNvPicPr>
          <p:nvPr/>
        </p:nvPicPr>
        <p:blipFill>
          <a:blip r:embed="rId18" cstate="print"/>
          <a:srcRect/>
          <a:stretch>
            <a:fillRect/>
          </a:stretch>
        </p:blipFill>
        <p:spPr bwMode="auto">
          <a:xfrm>
            <a:off x="6899275" y="1568450"/>
            <a:ext cx="1266825" cy="1285875"/>
          </a:xfrm>
          <a:prstGeom prst="rect">
            <a:avLst/>
          </a:prstGeom>
          <a:noFill/>
          <a:ln w="9525">
            <a:noFill/>
            <a:miter lim="800000"/>
            <a:headEnd/>
            <a:tailEnd/>
          </a:ln>
        </p:spPr>
      </p:pic>
      <p:pic>
        <p:nvPicPr>
          <p:cNvPr id="62" name="Picture 64" descr="Shodow_5"/>
          <p:cNvPicPr>
            <a:picLocks noChangeAspect="1" noChangeArrowheads="1"/>
          </p:cNvPicPr>
          <p:nvPr/>
        </p:nvPicPr>
        <p:blipFill>
          <a:blip r:embed="rId19" cstate="print"/>
          <a:srcRect/>
          <a:stretch>
            <a:fillRect/>
          </a:stretch>
        </p:blipFill>
        <p:spPr bwMode="auto">
          <a:xfrm>
            <a:off x="7896225" y="1549400"/>
            <a:ext cx="1247775" cy="1285875"/>
          </a:xfrm>
          <a:prstGeom prst="rect">
            <a:avLst/>
          </a:prstGeom>
          <a:noFill/>
          <a:ln w="9525">
            <a:noFill/>
            <a:miter lim="800000"/>
            <a:headEnd/>
            <a:tailEnd/>
          </a:ln>
        </p:spPr>
      </p:pic>
      <p:sp>
        <p:nvSpPr>
          <p:cNvPr id="63" name="Text Box 65"/>
          <p:cNvSpPr txBox="1">
            <a:spLocks noChangeArrowheads="1"/>
          </p:cNvSpPr>
          <p:nvPr/>
        </p:nvSpPr>
        <p:spPr bwMode="auto">
          <a:xfrm>
            <a:off x="7632700" y="1611312"/>
            <a:ext cx="516488" cy="276999"/>
          </a:xfrm>
          <a:prstGeom prst="rect">
            <a:avLst/>
          </a:prstGeom>
          <a:noFill/>
          <a:ln w="9525">
            <a:noFill/>
            <a:miter lim="800000"/>
            <a:headEnd/>
            <a:tailEnd/>
          </a:ln>
        </p:spPr>
        <p:txBody>
          <a:bodyPr wrap="none">
            <a:spAutoFit/>
          </a:bodyPr>
          <a:lstStyle/>
          <a:p>
            <a:r>
              <a:rPr lang="en-US" sz="1200" dirty="0" smtClean="0">
                <a:solidFill>
                  <a:schemeClr val="bg1"/>
                </a:solidFill>
                <a:latin typeface="Calibri" pitchFamily="34" charset="0"/>
              </a:rPr>
              <a:t>VM 3</a:t>
            </a:r>
            <a:endParaRPr lang="en-US" sz="1200" dirty="0">
              <a:solidFill>
                <a:schemeClr val="bg1"/>
              </a:solidFill>
              <a:latin typeface="Calibri" pitchFamily="34" charset="0"/>
            </a:endParaRPr>
          </a:p>
        </p:txBody>
      </p:sp>
      <p:sp>
        <p:nvSpPr>
          <p:cNvPr id="64" name="Text Box 67"/>
          <p:cNvSpPr txBox="1">
            <a:spLocks noChangeArrowheads="1"/>
          </p:cNvSpPr>
          <p:nvPr/>
        </p:nvSpPr>
        <p:spPr bwMode="auto">
          <a:xfrm>
            <a:off x="5826125" y="615950"/>
            <a:ext cx="1113510" cy="338554"/>
          </a:xfrm>
          <a:prstGeom prst="rect">
            <a:avLst/>
          </a:prstGeom>
          <a:noFill/>
          <a:ln w="9525">
            <a:noFill/>
            <a:miter lim="800000"/>
            <a:headEnd/>
            <a:tailEnd/>
          </a:ln>
        </p:spPr>
        <p:txBody>
          <a:bodyPr wrap="none">
            <a:spAutoFit/>
          </a:bodyPr>
          <a:lstStyle/>
          <a:p>
            <a:r>
              <a:rPr lang="en-US" sz="1600" b="1" dirty="0" smtClean="0">
                <a:latin typeface="Calibri" pitchFamily="34" charset="0"/>
              </a:rPr>
              <a:t>Compute 1</a:t>
            </a:r>
            <a:endParaRPr lang="en-US" sz="1600" b="1" dirty="0">
              <a:latin typeface="Calibri" pitchFamily="34" charset="0"/>
            </a:endParaRPr>
          </a:p>
        </p:txBody>
      </p:sp>
      <p:sp>
        <p:nvSpPr>
          <p:cNvPr id="65" name="Text Box 68"/>
          <p:cNvSpPr txBox="1">
            <a:spLocks noChangeArrowheads="1"/>
          </p:cNvSpPr>
          <p:nvPr/>
        </p:nvSpPr>
        <p:spPr bwMode="auto">
          <a:xfrm>
            <a:off x="7684415" y="623887"/>
            <a:ext cx="1159998" cy="338554"/>
          </a:xfrm>
          <a:prstGeom prst="rect">
            <a:avLst/>
          </a:prstGeom>
          <a:noFill/>
          <a:ln w="9525">
            <a:noFill/>
            <a:miter lim="800000"/>
            <a:headEnd/>
            <a:tailEnd/>
          </a:ln>
        </p:spPr>
        <p:txBody>
          <a:bodyPr wrap="none">
            <a:spAutoFit/>
          </a:bodyPr>
          <a:lstStyle/>
          <a:p>
            <a:r>
              <a:rPr lang="en-US" sz="1600" b="1" dirty="0" smtClean="0">
                <a:latin typeface="Calibri" pitchFamily="34" charset="0"/>
              </a:rPr>
              <a:t>Compute 2 </a:t>
            </a:r>
            <a:endParaRPr lang="en-US" sz="1600" b="1" dirty="0">
              <a:latin typeface="Calibri" pitchFamily="34" charset="0"/>
            </a:endParaRPr>
          </a:p>
        </p:txBody>
      </p:sp>
      <p:sp>
        <p:nvSpPr>
          <p:cNvPr id="66" name="Text Box 87"/>
          <p:cNvSpPr txBox="1">
            <a:spLocks noChangeArrowheads="1"/>
          </p:cNvSpPr>
          <p:nvPr/>
        </p:nvSpPr>
        <p:spPr bwMode="auto">
          <a:xfrm>
            <a:off x="6198326" y="3209925"/>
            <a:ext cx="586571" cy="276999"/>
          </a:xfrm>
          <a:prstGeom prst="rect">
            <a:avLst/>
          </a:prstGeom>
          <a:noFill/>
          <a:ln w="9525">
            <a:noFill/>
            <a:miter lim="800000"/>
            <a:headEnd/>
            <a:tailEnd/>
          </a:ln>
        </p:spPr>
        <p:txBody>
          <a:bodyPr wrap="none">
            <a:spAutoFit/>
          </a:bodyPr>
          <a:lstStyle/>
          <a:p>
            <a:r>
              <a:rPr lang="en-US" sz="1200" b="1" dirty="0">
                <a:latin typeface="Calibri" pitchFamily="34" charset="0"/>
              </a:rPr>
              <a:t>VMFS </a:t>
            </a:r>
          </a:p>
        </p:txBody>
      </p:sp>
      <p:sp>
        <p:nvSpPr>
          <p:cNvPr id="67" name="Text Box 88"/>
          <p:cNvSpPr txBox="1">
            <a:spLocks noChangeArrowheads="1"/>
          </p:cNvSpPr>
          <p:nvPr/>
        </p:nvSpPr>
        <p:spPr bwMode="auto">
          <a:xfrm>
            <a:off x="8181975" y="3159125"/>
            <a:ext cx="426271" cy="276999"/>
          </a:xfrm>
          <a:prstGeom prst="rect">
            <a:avLst/>
          </a:prstGeom>
          <a:noFill/>
          <a:ln w="9525">
            <a:noFill/>
            <a:miter lim="800000"/>
            <a:headEnd/>
            <a:tailEnd/>
          </a:ln>
        </p:spPr>
        <p:txBody>
          <a:bodyPr wrap="none">
            <a:spAutoFit/>
          </a:bodyPr>
          <a:lstStyle/>
          <a:p>
            <a:r>
              <a:rPr lang="en-US" sz="1200" b="1" dirty="0">
                <a:latin typeface="Calibri" pitchFamily="34" charset="0"/>
              </a:rPr>
              <a:t>NFS</a:t>
            </a:r>
          </a:p>
        </p:txBody>
      </p:sp>
      <p:pic>
        <p:nvPicPr>
          <p:cNvPr id="68" name="Picture 17" descr="folder"/>
          <p:cNvPicPr>
            <a:picLocks noChangeAspect="1" noChangeArrowheads="1"/>
          </p:cNvPicPr>
          <p:nvPr/>
        </p:nvPicPr>
        <p:blipFill>
          <a:blip r:embed="rId20" cstate="print"/>
          <a:srcRect/>
          <a:stretch>
            <a:fillRect/>
          </a:stretch>
        </p:blipFill>
        <p:spPr bwMode="auto">
          <a:xfrm>
            <a:off x="5419725" y="2593975"/>
            <a:ext cx="704850" cy="563563"/>
          </a:xfrm>
          <a:prstGeom prst="rect">
            <a:avLst/>
          </a:prstGeom>
          <a:noFill/>
          <a:ln w="9525">
            <a:noFill/>
            <a:miter lim="800000"/>
            <a:headEnd/>
            <a:tailEnd/>
          </a:ln>
        </p:spPr>
      </p:pic>
      <p:sp>
        <p:nvSpPr>
          <p:cNvPr id="70" name="Text Box 72"/>
          <p:cNvSpPr txBox="1">
            <a:spLocks noChangeArrowheads="1"/>
          </p:cNvSpPr>
          <p:nvPr/>
        </p:nvSpPr>
        <p:spPr bwMode="auto">
          <a:xfrm>
            <a:off x="5384800" y="2743200"/>
            <a:ext cx="787395" cy="400110"/>
          </a:xfrm>
          <a:prstGeom prst="rect">
            <a:avLst/>
          </a:prstGeom>
          <a:noFill/>
          <a:ln w="9525">
            <a:noFill/>
            <a:miter lim="800000"/>
            <a:headEnd/>
            <a:tailEnd/>
          </a:ln>
        </p:spPr>
        <p:txBody>
          <a:bodyPr wrap="square">
            <a:spAutoFit/>
          </a:bodyPr>
          <a:lstStyle/>
          <a:p>
            <a:pPr algn="ctr"/>
            <a:r>
              <a:rPr lang="en-US" sz="1000" dirty="0" smtClean="0">
                <a:latin typeface="Calibri" pitchFamily="34" charset="0"/>
              </a:rPr>
              <a:t>Virtual disk file</a:t>
            </a:r>
            <a:endParaRPr lang="en-US" sz="1000" dirty="0">
              <a:latin typeface="Calibri" pitchFamily="34" charset="0"/>
            </a:endParaRPr>
          </a:p>
        </p:txBody>
      </p:sp>
      <p:pic>
        <p:nvPicPr>
          <p:cNvPr id="71" name="Picture 17" descr="folder"/>
          <p:cNvPicPr>
            <a:picLocks noChangeAspect="1" noChangeArrowheads="1"/>
          </p:cNvPicPr>
          <p:nvPr/>
        </p:nvPicPr>
        <p:blipFill>
          <a:blip r:embed="rId20" cstate="print"/>
          <a:srcRect/>
          <a:stretch>
            <a:fillRect/>
          </a:stretch>
        </p:blipFill>
        <p:spPr bwMode="auto">
          <a:xfrm>
            <a:off x="6169025" y="2600325"/>
            <a:ext cx="704850" cy="563563"/>
          </a:xfrm>
          <a:prstGeom prst="rect">
            <a:avLst/>
          </a:prstGeom>
          <a:noFill/>
          <a:ln w="9525">
            <a:noFill/>
            <a:miter lim="800000"/>
            <a:headEnd/>
            <a:tailEnd/>
          </a:ln>
        </p:spPr>
      </p:pic>
      <p:pic>
        <p:nvPicPr>
          <p:cNvPr id="74" name="Picture 17" descr="folder"/>
          <p:cNvPicPr>
            <a:picLocks noChangeAspect="1" noChangeArrowheads="1"/>
          </p:cNvPicPr>
          <p:nvPr/>
        </p:nvPicPr>
        <p:blipFill>
          <a:blip r:embed="rId20" cstate="print"/>
          <a:srcRect/>
          <a:stretch>
            <a:fillRect/>
          </a:stretch>
        </p:blipFill>
        <p:spPr bwMode="auto">
          <a:xfrm>
            <a:off x="6892925" y="2606675"/>
            <a:ext cx="704850" cy="563563"/>
          </a:xfrm>
          <a:prstGeom prst="rect">
            <a:avLst/>
          </a:prstGeom>
          <a:noFill/>
          <a:ln w="9525">
            <a:noFill/>
            <a:miter lim="800000"/>
            <a:headEnd/>
            <a:tailEnd/>
          </a:ln>
        </p:spPr>
      </p:pic>
      <p:pic>
        <p:nvPicPr>
          <p:cNvPr id="77" name="Picture 17" descr="folder"/>
          <p:cNvPicPr>
            <a:picLocks noChangeAspect="1" noChangeArrowheads="1"/>
          </p:cNvPicPr>
          <p:nvPr/>
        </p:nvPicPr>
        <p:blipFill>
          <a:blip r:embed="rId20" cstate="print"/>
          <a:srcRect/>
          <a:stretch>
            <a:fillRect/>
          </a:stretch>
        </p:blipFill>
        <p:spPr bwMode="auto">
          <a:xfrm>
            <a:off x="8029575" y="2613025"/>
            <a:ext cx="704850" cy="563563"/>
          </a:xfrm>
          <a:prstGeom prst="rect">
            <a:avLst/>
          </a:prstGeom>
          <a:noFill/>
          <a:ln w="9525">
            <a:noFill/>
            <a:miter lim="800000"/>
            <a:headEnd/>
            <a:tailEnd/>
          </a:ln>
        </p:spPr>
      </p:pic>
      <p:sp>
        <p:nvSpPr>
          <p:cNvPr id="82" name="Text Box 72"/>
          <p:cNvSpPr txBox="1">
            <a:spLocks noChangeArrowheads="1"/>
          </p:cNvSpPr>
          <p:nvPr/>
        </p:nvSpPr>
        <p:spPr bwMode="auto">
          <a:xfrm>
            <a:off x="6146805" y="2743200"/>
            <a:ext cx="787395" cy="400110"/>
          </a:xfrm>
          <a:prstGeom prst="rect">
            <a:avLst/>
          </a:prstGeom>
          <a:noFill/>
          <a:ln w="9525">
            <a:noFill/>
            <a:miter lim="800000"/>
            <a:headEnd/>
            <a:tailEnd/>
          </a:ln>
        </p:spPr>
        <p:txBody>
          <a:bodyPr wrap="square">
            <a:spAutoFit/>
          </a:bodyPr>
          <a:lstStyle/>
          <a:p>
            <a:pPr algn="ctr"/>
            <a:r>
              <a:rPr lang="en-US" sz="1000" dirty="0" smtClean="0">
                <a:latin typeface="Calibri" pitchFamily="34" charset="0"/>
              </a:rPr>
              <a:t>Virtual disk file</a:t>
            </a:r>
            <a:endParaRPr lang="en-US" sz="1000" dirty="0">
              <a:latin typeface="Calibri" pitchFamily="34" charset="0"/>
            </a:endParaRPr>
          </a:p>
        </p:txBody>
      </p:sp>
      <p:sp>
        <p:nvSpPr>
          <p:cNvPr id="83" name="Text Box 72"/>
          <p:cNvSpPr txBox="1">
            <a:spLocks noChangeArrowheads="1"/>
          </p:cNvSpPr>
          <p:nvPr/>
        </p:nvSpPr>
        <p:spPr bwMode="auto">
          <a:xfrm>
            <a:off x="6832605" y="2743200"/>
            <a:ext cx="787395" cy="400110"/>
          </a:xfrm>
          <a:prstGeom prst="rect">
            <a:avLst/>
          </a:prstGeom>
          <a:noFill/>
          <a:ln w="9525">
            <a:noFill/>
            <a:miter lim="800000"/>
            <a:headEnd/>
            <a:tailEnd/>
          </a:ln>
        </p:spPr>
        <p:txBody>
          <a:bodyPr wrap="square">
            <a:spAutoFit/>
          </a:bodyPr>
          <a:lstStyle/>
          <a:p>
            <a:pPr algn="ctr"/>
            <a:r>
              <a:rPr lang="en-US" sz="1000" dirty="0" smtClean="0">
                <a:latin typeface="Calibri" pitchFamily="34" charset="0"/>
              </a:rPr>
              <a:t>Virtual disk file</a:t>
            </a:r>
            <a:endParaRPr lang="en-US" sz="1000" dirty="0">
              <a:latin typeface="Calibri" pitchFamily="34" charset="0"/>
            </a:endParaRPr>
          </a:p>
        </p:txBody>
      </p:sp>
      <p:sp>
        <p:nvSpPr>
          <p:cNvPr id="84" name="Text Box 72"/>
          <p:cNvSpPr txBox="1">
            <a:spLocks noChangeArrowheads="1"/>
          </p:cNvSpPr>
          <p:nvPr/>
        </p:nvSpPr>
        <p:spPr bwMode="auto">
          <a:xfrm>
            <a:off x="8001000" y="2743200"/>
            <a:ext cx="787395" cy="400110"/>
          </a:xfrm>
          <a:prstGeom prst="rect">
            <a:avLst/>
          </a:prstGeom>
          <a:noFill/>
          <a:ln w="9525">
            <a:noFill/>
            <a:miter lim="800000"/>
            <a:headEnd/>
            <a:tailEnd/>
          </a:ln>
        </p:spPr>
        <p:txBody>
          <a:bodyPr wrap="square">
            <a:spAutoFit/>
          </a:bodyPr>
          <a:lstStyle/>
          <a:p>
            <a:pPr algn="ctr"/>
            <a:r>
              <a:rPr lang="en-US" sz="1000" dirty="0" smtClean="0">
                <a:latin typeface="Calibri" pitchFamily="34" charset="0"/>
              </a:rPr>
              <a:t>Virtual disk file</a:t>
            </a:r>
            <a:endParaRPr lang="en-US" sz="10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File System for Managing VM Files</a:t>
            </a:r>
            <a:endParaRPr lang="en-US" dirty="0"/>
          </a:p>
        </p:txBody>
      </p:sp>
      <p:sp>
        <p:nvSpPr>
          <p:cNvPr id="8" name="Content Placeholder 7"/>
          <p:cNvSpPr>
            <a:spLocks noGrp="1"/>
          </p:cNvSpPr>
          <p:nvPr>
            <p:ph idx="1"/>
          </p:nvPr>
        </p:nvSpPr>
        <p:spPr/>
        <p:txBody>
          <a:bodyPr/>
          <a:lstStyle/>
          <a:p>
            <a:r>
              <a:rPr lang="en-US" dirty="0" smtClean="0"/>
              <a:t>Hypervisor uses two file systems to manage the VM files</a:t>
            </a:r>
          </a:p>
          <a:p>
            <a:pPr lvl="1"/>
            <a:r>
              <a:rPr lang="en-US" dirty="0" smtClean="0"/>
              <a:t>Hypervisor’s native file system called Virtual Machine File System (VMFS) </a:t>
            </a:r>
          </a:p>
          <a:p>
            <a:pPr lvl="1"/>
            <a:r>
              <a:rPr lang="en-US" dirty="0" smtClean="0"/>
              <a:t>Network File System (NFS) such as NAS file system</a:t>
            </a:r>
          </a:p>
          <a:p>
            <a:endParaRPr lang="en-US" dirty="0"/>
          </a:p>
        </p:txBody>
      </p:sp>
      <p:sp>
        <p:nvSpPr>
          <p:cNvPr id="5" name="Footer Placeholder 4"/>
          <p:cNvSpPr>
            <a:spLocks noGrp="1"/>
          </p:cNvSpPr>
          <p:nvPr>
            <p:ph type="ftr" sz="quarter" idx="10"/>
          </p:nvPr>
        </p:nvSpPr>
        <p:spPr/>
        <p:txBody>
          <a:bodyPr/>
          <a:lstStyle/>
          <a:p>
            <a:pPr>
              <a:defRPr/>
            </a:pPr>
            <a:r>
              <a:rPr lang="en-US" smtClean="0"/>
              <a:t>Virtualized Data Center - Storage </a:t>
            </a:r>
            <a:endParaRPr lang="en-US"/>
          </a:p>
        </p:txBody>
      </p:sp>
      <p:sp>
        <p:nvSpPr>
          <p:cNvPr id="6" name="Slide Number Placeholder 5"/>
          <p:cNvSpPr>
            <a:spLocks noGrp="1"/>
          </p:cNvSpPr>
          <p:nvPr>
            <p:ph type="sldNum" sz="quarter" idx="11"/>
          </p:nvPr>
        </p:nvSpPr>
        <p:spPr/>
        <p:txBody>
          <a:bodyPr/>
          <a:lstStyle/>
          <a:p>
            <a:pPr>
              <a:defRPr/>
            </a:pPr>
            <a:fld id="{D82361C7-9CA3-4A6E-97F2-A1FC064231A9}"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77ba815e-6b19-44b0-ab2f-cdc44d969a4a"/>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heme/theme1.xml><?xml version="1.0" encoding="utf-8"?>
<a:theme xmlns:a="http://schemas.openxmlformats.org/drawingml/2006/main" name="ILT_EdServTemplate_2011">
  <a:themeElements>
    <a:clrScheme name="NPR2011">
      <a:dk1>
        <a:srgbClr val="000000"/>
      </a:dk1>
      <a:lt1>
        <a:srgbClr val="FFFFFF"/>
      </a:lt1>
      <a:dk2>
        <a:srgbClr val="007DC3"/>
      </a:dk2>
      <a:lt2>
        <a:srgbClr val="5F5F5F"/>
      </a:lt2>
      <a:accent1>
        <a:srgbClr val="2C95DD"/>
      </a:accent1>
      <a:accent2>
        <a:srgbClr val="49A942"/>
      </a:accent2>
      <a:accent3>
        <a:srgbClr val="74C167"/>
      </a:accent3>
      <a:accent4>
        <a:srgbClr val="FFC425"/>
      </a:accent4>
      <a:accent5>
        <a:srgbClr val="B5761B"/>
      </a:accent5>
      <a:accent6>
        <a:srgbClr val="A80000"/>
      </a:accent6>
      <a:hlink>
        <a:srgbClr val="0070C0"/>
      </a:hlink>
      <a:folHlink>
        <a:srgbClr val="49A942"/>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ILT_EdServTemplate_2011</Template>
  <TotalTime>0</TotalTime>
  <Words>7950</Words>
  <Application>Microsoft Office PowerPoint</Application>
  <PresentationFormat>On-screen Show (4:3)</PresentationFormat>
  <Paragraphs>710</Paragraphs>
  <Slides>42</Slides>
  <Notes>41</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ILT_EdServTemplate_2011</vt:lpstr>
      <vt:lpstr>Module – 4    Virtualized Data Center – Storage  </vt:lpstr>
      <vt:lpstr>Module 4: Virtualized Data Center – Storage </vt:lpstr>
      <vt:lpstr>Module 4: Virtualized Data Center – Storage </vt:lpstr>
      <vt:lpstr>Storage Virtualization</vt:lpstr>
      <vt:lpstr>Benefits of Storage Virtualization</vt:lpstr>
      <vt:lpstr>Storage Virtualization at Different Layers</vt:lpstr>
      <vt:lpstr>Module 4: Virtualized Data Center – Storage </vt:lpstr>
      <vt:lpstr>Storage for Virtual Machines</vt:lpstr>
      <vt:lpstr>File System for Managing VM Files</vt:lpstr>
      <vt:lpstr>Virtual Machine File System (VMFS)</vt:lpstr>
      <vt:lpstr>Dynamic Expansion of VMFS</vt:lpstr>
      <vt:lpstr>Raw Device Mapping</vt:lpstr>
      <vt:lpstr>Network File System</vt:lpstr>
      <vt:lpstr>Module 4: Virtualized Data Center – Storage </vt:lpstr>
      <vt:lpstr>Block-level and File-level Virtualization – Overview </vt:lpstr>
      <vt:lpstr>Block-level Storage Virtualization</vt:lpstr>
      <vt:lpstr>Physical to Virtual Volume Mapping</vt:lpstr>
      <vt:lpstr>File-level Storage Virtualization</vt:lpstr>
      <vt:lpstr>File-level Storage Virtualization – Global Namespace </vt:lpstr>
      <vt:lpstr>Module 4: Virtualized Data Center – Storage </vt:lpstr>
      <vt:lpstr>Virtual Provisioning (Thin Provisioning)</vt:lpstr>
      <vt:lpstr>Traditional Provisioning vs. Virtual Provisioning</vt:lpstr>
      <vt:lpstr>Thin LUN</vt:lpstr>
      <vt:lpstr>Thin Pool</vt:lpstr>
      <vt:lpstr>Thin Pool Rebalancing</vt:lpstr>
      <vt:lpstr>Virtual Provisioning at Compute</vt:lpstr>
      <vt:lpstr>Virtual Provisioning Benefits</vt:lpstr>
      <vt:lpstr>Virtual Provisioning Best Practices</vt:lpstr>
      <vt:lpstr>Storage Tiering</vt:lpstr>
      <vt:lpstr>Automated Storage Tiering</vt:lpstr>
      <vt:lpstr>Automated Storage Tiering – Intra Array</vt:lpstr>
      <vt:lpstr>Sub-LUN Tiering</vt:lpstr>
      <vt:lpstr>Automated Storage Tiering – Building Blocks</vt:lpstr>
      <vt:lpstr>Cache Tiering</vt:lpstr>
      <vt:lpstr>Inter-Array Storage Tiering</vt:lpstr>
      <vt:lpstr>Module 4: Virtualized Data Center – Storage </vt:lpstr>
      <vt:lpstr>EMC VPLEX</vt:lpstr>
      <vt:lpstr>EMC Symmetrix VMAX – FAST VP</vt:lpstr>
      <vt:lpstr>Module 4: Summary</vt:lpstr>
      <vt:lpstr>Check Your Knowledge</vt:lpstr>
      <vt:lpstr>Module 4 quiz</vt:lpstr>
      <vt:lpstr>Slide 42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2011-04-20T12:54:41Z</dcterms:created>
  <dcterms:modified xsi:type="dcterms:W3CDTF">2011-09-08T17:46:32Z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