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Layouts/slideLayout6.xml" ContentType="application/vnd.openxmlformats-officedocument.presentationml.slideLayout+xml"/>
  <Override PartName="/ppt/notesSlides/notesSlide38.xml" ContentType="application/vnd.openxmlformats-officedocument.presentationml.notesSlide+xml"/>
  <Override PartName="/ppt/notesSlides/notesSlide49.xml" ContentType="application/vnd.openxmlformats-officedocument.presentationml.notesSlide+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Override PartName="/ppt/notesSlides/notesSlide45.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23.xml" ContentType="application/vnd.openxmlformats-officedocument.presentationml.notesSlide+xml"/>
  <Override PartName="/ppt/notesSlides/notesSlide41.xml" ContentType="application/vnd.openxmlformats-officedocument.presentationml.notesSlide+xml"/>
  <Override PartName="/ppt/notesSlides/notesSlide52.xml" ContentType="application/vnd.openxmlformats-officedocument.presentationml.notesSlide+xml"/>
  <Override PartName="/docProps/custom.xml" ContentType="application/vnd.openxmlformats-officedocument.custom-properties+xml"/>
  <Override PartName="/ppt/notesSlides/notesSlide12.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slides/slide9.xml" ContentType="application/vnd.openxmlformats-officedocument.presentationml.slide+xml"/>
  <Override PartName="/ppt/viewProps.xml" ContentType="application/vnd.openxmlformats-officedocument.presentationml.viewProp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notesSlides/notesSlide39.xml" ContentType="application/vnd.openxmlformats-officedocument.presentationml.notesSlide+xml"/>
  <Override PartName="/ppt/notesSlides/notesSlide48.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37.xml" ContentType="application/vnd.openxmlformats-officedocument.presentationml.notesSlide+xml"/>
  <Override PartName="/ppt/notesSlides/notesSlide46.xml" ContentType="application/vnd.openxmlformats-officedocument.presentationml.notesSlide+xml"/>
  <Override PartName="/ppt/tags/tag3.xml" ContentType="application/vnd.openxmlformats-officedocument.presentationml.tags+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tags/tag1.xml" ContentType="application/vnd.openxmlformats-officedocument.presentationml.tags+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ppt/notesSlides/notesSlide44.xml" ContentType="application/vnd.openxmlformats-officedocument.presentationml.notesSlide+xml"/>
  <Override PartName="/ppt/notesSlides/notesSlide53.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42.xml" ContentType="application/vnd.openxmlformats-officedocument.presentationml.notesSlide+xml"/>
  <Override PartName="/ppt/notesSlides/notesSlide51.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4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notesSlides/notesSlide47.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Layouts/slideLayout15.xml" ContentType="application/vnd.openxmlformats-officedocument.presentationml.slideLayout+xml"/>
  <Override PartName="/ppt/notesSlides/notesSlide18.xml" ContentType="application/vnd.openxmlformats-officedocument.presentationml.notesSlide+xml"/>
  <Override PartName="/ppt/notesSlides/notesSlide36.xml" ContentType="application/vnd.openxmlformats-officedocument.presentationml.notesSlide+xml"/>
  <Override PartName="/ppt/tags/tag2.xml" ContentType="application/vnd.openxmlformats-officedocument.presentationml.tags+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notesSlides/notesSlide25.xml" ContentType="application/vnd.openxmlformats-officedocument.presentationml.notesSlide+xml"/>
  <Override PartName="/ppt/notesSlides/notesSlide43.xml" ContentType="application/vnd.openxmlformats-officedocument.presentationml.notesSlide+xml"/>
  <Override PartName="/ppt/notesSlides/notesSlide54.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32.xml" ContentType="application/vnd.openxmlformats-officedocument.presentationml.notesSlide+xml"/>
  <Override PartName="/ppt/commentAuthors.xml" ContentType="application/vnd.openxmlformats-officedocument.presentationml.commentAuthors+xml"/>
  <Override PartName="/ppt/notesSlides/notesSlide9.xml" ContentType="application/vnd.openxmlformats-officedocument.presentationml.notesSlide+xml"/>
  <Override PartName="/ppt/notesSlides/notesSlide21.xml" ContentType="application/vnd.openxmlformats-officedocument.presentationml.notesSlide+xml"/>
  <Override PartName="/ppt/notesSlides/notesSlide50.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Layouts/slideLayout9.xml" ContentType="application/vnd.openxmlformats-officedocument.presentationml.slideLayout+xml"/>
  <Override PartName="/ppt/notesSlides/notesSlide5.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58" r:id="rId1"/>
  </p:sldMasterIdLst>
  <p:notesMasterIdLst>
    <p:notesMasterId r:id="rId56"/>
  </p:notesMasterIdLst>
  <p:handoutMasterIdLst>
    <p:handoutMasterId r:id="rId57"/>
  </p:handoutMasterIdLst>
  <p:sldIdLst>
    <p:sldId id="355" r:id="rId2"/>
    <p:sldId id="259" r:id="rId3"/>
    <p:sldId id="260" r:id="rId4"/>
    <p:sldId id="272" r:id="rId5"/>
    <p:sldId id="332" r:id="rId6"/>
    <p:sldId id="348" r:id="rId7"/>
    <p:sldId id="350" r:id="rId8"/>
    <p:sldId id="327" r:id="rId9"/>
    <p:sldId id="337" r:id="rId10"/>
    <p:sldId id="329" r:id="rId11"/>
    <p:sldId id="274" r:id="rId12"/>
    <p:sldId id="275" r:id="rId13"/>
    <p:sldId id="346" r:id="rId14"/>
    <p:sldId id="344" r:id="rId15"/>
    <p:sldId id="276" r:id="rId16"/>
    <p:sldId id="357" r:id="rId17"/>
    <p:sldId id="277" r:id="rId18"/>
    <p:sldId id="278" r:id="rId19"/>
    <p:sldId id="356" r:id="rId20"/>
    <p:sldId id="347" r:id="rId21"/>
    <p:sldId id="333" r:id="rId22"/>
    <p:sldId id="280" r:id="rId23"/>
    <p:sldId id="282" r:id="rId24"/>
    <p:sldId id="283" r:id="rId25"/>
    <p:sldId id="315" r:id="rId26"/>
    <p:sldId id="285" r:id="rId27"/>
    <p:sldId id="286" r:id="rId28"/>
    <p:sldId id="340" r:id="rId29"/>
    <p:sldId id="288" r:id="rId30"/>
    <p:sldId id="341" r:id="rId31"/>
    <p:sldId id="289" r:id="rId32"/>
    <p:sldId id="290" r:id="rId33"/>
    <p:sldId id="296" r:id="rId34"/>
    <p:sldId id="297" r:id="rId35"/>
    <p:sldId id="316" r:id="rId36"/>
    <p:sldId id="299" r:id="rId37"/>
    <p:sldId id="354" r:id="rId38"/>
    <p:sldId id="300" r:id="rId39"/>
    <p:sldId id="319" r:id="rId40"/>
    <p:sldId id="301" r:id="rId41"/>
    <p:sldId id="303" r:id="rId42"/>
    <p:sldId id="305" r:id="rId43"/>
    <p:sldId id="309" r:id="rId44"/>
    <p:sldId id="311" r:id="rId45"/>
    <p:sldId id="320" r:id="rId46"/>
    <p:sldId id="321" r:id="rId47"/>
    <p:sldId id="322" r:id="rId48"/>
    <p:sldId id="323" r:id="rId49"/>
    <p:sldId id="271" r:id="rId50"/>
    <p:sldId id="266" r:id="rId51"/>
    <p:sldId id="358" r:id="rId52"/>
    <p:sldId id="359" r:id="rId53"/>
    <p:sldId id="360" r:id="rId54"/>
    <p:sldId id="361" r:id="rId55"/>
  </p:sldIdLst>
  <p:sldSz cx="9144000" cy="6858000" type="screen4x3"/>
  <p:notesSz cx="6858000" cy="9144000"/>
  <p:custDataLst>
    <p:tags r:id="rId58"/>
  </p:custDataLst>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uthor" initials="A" lastIdx="2" clrIdx="1"/>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2C95DD"/>
    <a:srgbClr val="4D9940"/>
    <a:srgbClr val="000000"/>
    <a:srgbClr val="5F5F5F"/>
    <a:srgbClr val="777777"/>
    <a:srgbClr val="FFFFFF"/>
  </p:clrMru>
</p:presentationPr>
</file>

<file path=ppt/tableStyles.xml><?xml version="1.0" encoding="utf-8"?>
<a:tblStyleLst xmlns:a="http://schemas.openxmlformats.org/drawingml/2006/main" def="{5C22544A-7EE6-4342-B048-85BDC9FD1C3A}">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seCell>
      <a:tcStyle>
        <a:tcBdr/>
      </a:tcStyle>
    </a:seCell>
    <a:swCell>
      <a:tcStyle>
        <a:tcBdr/>
      </a:tcStyle>
    </a:swCell>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neCell>
      <a:tcStyle>
        <a:tcBdr/>
      </a:tcStyle>
    </a:neCell>
    <a:nwCell>
      <a:tcStyle>
        <a:tcBdr/>
      </a:tcStyle>
    </a:nwCell>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seCell>
      <a:tcStyle>
        <a:tcBdr/>
      </a:tcStyle>
    </a:seCell>
    <a:swCell>
      <a:tcStyle>
        <a:tcBdr/>
      </a:tcStyle>
    </a:swCell>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neCell>
      <a:tcStyle>
        <a:tcBdr/>
      </a:tcStyle>
    </a:neCell>
    <a:nwCell>
      <a:tcStyle>
        <a:tcBdr/>
      </a:tcStyle>
    </a:nwCell>
  </a:tblStyle>
  <a:tblStyle styleId="{E269D01E-BC32-4049-B463-5C60D7B0CCD2}" styleName="Themed Style 2 - Accent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2H>
      <a:tcStyle>
        <a:tcBdr/>
      </a:tcStyle>
    </a:band2H>
    <a:band1V>
      <a:tcStyle>
        <a:tcBdr/>
        <a:fill>
          <a:solidFill>
            <a:schemeClr val="lt1">
              <a:alpha val="20000"/>
            </a:schemeClr>
          </a:solidFill>
        </a:fill>
      </a:tcStyle>
    </a:band1V>
    <a:band2V>
      <a:tcStyle>
        <a:tcBdr/>
      </a:tcStyle>
    </a:band2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nwCell>
      <a:tcStyle>
        <a:tcBdr/>
      </a:tcStyle>
    </a:nwCell>
  </a:tblStyle>
  <a:tblStyle styleId="{18603FDC-E32A-4AB5-989C-0864C3EAD2B8}" styleName="Themed Style 2 - Accent 2">
    <a:tblBg>
      <a:fillRef idx="3">
        <a:schemeClr val="accent2"/>
      </a:fillRef>
      <a:effectRef idx="3">
        <a:schemeClr val="accent2"/>
      </a:effectRef>
    </a:tblBg>
    <a:wholeTbl>
      <a:tcTxStyle>
        <a:fontRef idx="minor">
          <a:scrgbClr r="0" g="0" b="0"/>
        </a:fontRef>
        <a:schemeClr val="lt1"/>
      </a:tcTxStyle>
      <a:tcStyle>
        <a:tcBdr>
          <a:left>
            <a:lnRef idx="1">
              <a:schemeClr val="accent2">
                <a:tint val="50000"/>
              </a:schemeClr>
            </a:lnRef>
          </a:left>
          <a:right>
            <a:lnRef idx="1">
              <a:schemeClr val="accent2">
                <a:tint val="50000"/>
              </a:schemeClr>
            </a:lnRef>
          </a:right>
          <a:top>
            <a:lnRef idx="1">
              <a:schemeClr val="accent2">
                <a:tint val="50000"/>
              </a:schemeClr>
            </a:lnRef>
          </a:top>
          <a:bottom>
            <a:lnRef idx="1">
              <a:schemeClr val="accent2">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2H>
      <a:tcStyle>
        <a:tcBdr/>
      </a:tcStyle>
    </a:band2H>
    <a:band1V>
      <a:tcStyle>
        <a:tcBdr/>
        <a:fill>
          <a:solidFill>
            <a:schemeClr val="lt1">
              <a:alpha val="20000"/>
            </a:schemeClr>
          </a:solidFill>
        </a:fill>
      </a:tcStyle>
    </a:band1V>
    <a:band2V>
      <a:tcStyle>
        <a:tcBdr/>
      </a:tcStyle>
    </a:band2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nwCell>
      <a:tcStyle>
        <a:tcBdr/>
      </a:tcStyle>
    </a:nwCell>
  </a:tblStyle>
  <a:tblStyle styleId="{5C22544A-7EE6-4342-B048-85BDC9FD1C3A}" styleName="Medium Style 2 - Accent 1">
    <a:wholeTbl>
      <a:tcTxStyle>
        <a:fontRef idx="minor">
          <a:scrgbClr r="0" g="0" b="0"/>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fontRef idx="minor">
          <a:scrgbClr r="0" g="0" b="0"/>
        </a:fontRef>
        <a:schemeClr val="lt1"/>
      </a:tcTxStyle>
      <a:tcStyle>
        <a:tcBdr>
          <a:top>
            <a:ln w="38100" cmpd="sng">
              <a:solidFill>
                <a:schemeClr val="lt1"/>
              </a:solidFill>
            </a:ln>
          </a:top>
        </a:tcBdr>
        <a:fill>
          <a:solidFill>
            <a:schemeClr val="accent1"/>
          </a:solidFill>
        </a:fill>
      </a:tcStyle>
    </a:lastRow>
    <a:seCell>
      <a:tcStyle>
        <a:tcBdr/>
      </a:tcStyle>
    </a:seCell>
    <a:swCell>
      <a:tcStyle>
        <a:tcBdr/>
      </a:tcStyle>
    </a:swCell>
    <a:firstRow>
      <a:tcTxStyle b="on">
        <a:fontRef idx="minor">
          <a:scrgbClr r="0" g="0" b="0"/>
        </a:fontRef>
        <a:schemeClr val="lt1"/>
      </a:tcTxStyle>
      <a:tcStyle>
        <a:tcBdr>
          <a:bottom>
            <a:ln w="38100" cmpd="sng">
              <a:solidFill>
                <a:schemeClr val="lt1"/>
              </a:solidFill>
            </a:ln>
          </a:bottom>
        </a:tcBdr>
        <a:fill>
          <a:solidFill>
            <a:schemeClr val="accent1"/>
          </a:solidFill>
        </a:fill>
      </a:tcStyle>
    </a:firstRow>
    <a:neCell>
      <a:tcStyle>
        <a:tcBdr/>
      </a:tcStyle>
    </a:neCell>
    <a:nwCell>
      <a:tcStyle>
        <a:tcBdr/>
      </a:tcStyle>
    </a:nwCel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2H>
      <a:tcStyle>
        <a:tcBdr/>
      </a:tcStyle>
    </a:band2H>
    <a:band1V>
      <a:tcStyle>
        <a:tcBdr/>
        <a:fill>
          <a:solidFill>
            <a:schemeClr val="lt1">
              <a:alpha val="20000"/>
            </a:schemeClr>
          </a:solidFill>
        </a:fill>
      </a:tcStyle>
    </a:band1V>
    <a:band2V>
      <a:tcStyle>
        <a:tcBdr/>
      </a:tcStyle>
    </a:band2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nwCell>
      <a:tcStyle>
        <a:tcBdr/>
      </a:tcStyle>
    </a:nwCell>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seCell>
      <a:tcStyle>
        <a:tcBdr/>
      </a:tcStyle>
    </a:seCell>
    <a:swCell>
      <a:tcStyle>
        <a:tcBdr/>
      </a:tcStyle>
    </a:swCell>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neCell>
      <a:tcStyle>
        <a:tcBdr/>
      </a:tcStyle>
    </a:neCell>
    <a:nwCell>
      <a:tcStyle>
        <a:tcBdr/>
      </a:tcStyle>
    </a:nwCell>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6515" autoAdjust="0"/>
    <p:restoredTop sz="88269" autoAdjust="0"/>
  </p:normalViewPr>
  <p:slideViewPr>
    <p:cSldViewPr>
      <p:cViewPr varScale="1">
        <p:scale>
          <a:sx n="65" d="100"/>
          <a:sy n="65" d="100"/>
        </p:scale>
        <p:origin x="-1902" y="-10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67" d="100"/>
          <a:sy n="67" d="100"/>
        </p:scale>
        <p:origin x="-2748" y="-108"/>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ags" Target="tags/tag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handoutMaster" Target="handoutMasters/handoutMaster1.xml"/><Relationship Id="rId61"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B7476ED5-2D64-43CD-A5A9-B4F8A2316785}" type="datetimeFigureOut">
              <a:rPr lang="en-US"/>
              <a:pPr>
                <a:defRPr/>
              </a:pPr>
              <a:t>1/1/2017</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r>
              <a:rPr lang="en-US" dirty="0"/>
              <a:t>Copyright © 2011 EMC Corporation. Do not Copy - All Rights Reserved.</a:t>
            </a:r>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60216AA8-8606-4326-BD3F-B6ED45665008}" type="slidenum">
              <a:rPr lang="en-US"/>
              <a:pPr>
                <a:defRPr/>
              </a:pPr>
              <a:t>‹#›</a:t>
            </a:fld>
            <a:endParaRPr lang="en-US" dirty="0"/>
          </a:p>
        </p:txBody>
      </p:sp>
    </p:spTree>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6858000" cy="457200"/>
          </a:xfrm>
          <a:prstGeom prst="rect">
            <a:avLst/>
          </a:prstGeom>
        </p:spPr>
        <p:txBody>
          <a:bodyPr vert="horz" rtlCol="0" anchor="ctr"/>
          <a:lstStyle>
            <a:lvl1pPr algn="ctr" fontAlgn="auto">
              <a:spcBef>
                <a:spcPts val="0"/>
              </a:spcBef>
              <a:spcAft>
                <a:spcPts val="0"/>
              </a:spcAft>
              <a:defRPr sz="1200">
                <a:latin typeface="MetaNormalLF-Roman" pitchFamily="34" charset="0"/>
                <a:cs typeface="+mn-cs"/>
              </a:defRPr>
            </a:lvl1pPr>
            <a:extLst/>
          </a:lstStyle>
          <a:p>
            <a:pPr>
              <a:defRPr/>
            </a:pPr>
            <a:endParaRPr lang="en-US" dirty="0"/>
          </a:p>
        </p:txBody>
      </p:sp>
      <p:sp>
        <p:nvSpPr>
          <p:cNvPr id="4" name="Slide Image Placeholder 3"/>
          <p:cNvSpPr>
            <a:spLocks noGrp="1" noRot="1" noChangeAspect="1"/>
          </p:cNvSpPr>
          <p:nvPr>
            <p:ph type="sldImg" idx="2"/>
          </p:nvPr>
        </p:nvSpPr>
        <p:spPr>
          <a:xfrm>
            <a:off x="914400" y="552450"/>
            <a:ext cx="4953000" cy="3714750"/>
          </a:xfrm>
          <a:prstGeom prst="rect">
            <a:avLst/>
          </a:prstGeom>
          <a:noFill/>
          <a:ln w="12700">
            <a:solidFill>
              <a:prstClr val="black"/>
            </a:solidFill>
          </a:ln>
        </p:spPr>
        <p:txBody>
          <a:bodyPr vert="horz" rtlCol="0" anchor="ctr"/>
          <a:lstStyle>
            <a:extLst/>
          </a:lstStyle>
          <a:p>
            <a:pPr lvl="0"/>
            <a:endParaRPr lang="en-US" noProof="0" dirty="0"/>
          </a:p>
        </p:txBody>
      </p:sp>
      <p:sp>
        <p:nvSpPr>
          <p:cNvPr id="5" name="Notes Placeholder 4"/>
          <p:cNvSpPr>
            <a:spLocks noGrp="1"/>
          </p:cNvSpPr>
          <p:nvPr>
            <p:ph type="body" sz="quarter" idx="3"/>
          </p:nvPr>
        </p:nvSpPr>
        <p:spPr>
          <a:xfrm>
            <a:off x="457200" y="4419600"/>
            <a:ext cx="5943600" cy="4343400"/>
          </a:xfrm>
          <a:prstGeom prst="rect">
            <a:avLst/>
          </a:prstGeom>
        </p:spPr>
        <p:txBody>
          <a:bodyPr vert="horz" rtlCol="0">
            <a:normAutofit/>
          </a:bodyPr>
          <a:lstStyle>
            <a:extLst/>
          </a:lstStyle>
          <a:p>
            <a:pPr lvl="0"/>
            <a:r>
              <a:rPr lang="en-US" noProof="0" dirty="0" smtClean="0"/>
              <a:t>Click to edit Master text styles</a:t>
            </a:r>
            <a:endParaRPr lang="en-US" noProof="0" dirty="0"/>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endParaRPr lang="en-US" noProof="0" dirty="0"/>
          </a:p>
        </p:txBody>
      </p:sp>
      <p:sp>
        <p:nvSpPr>
          <p:cNvPr id="6" name="Footer Placeholder 5"/>
          <p:cNvSpPr>
            <a:spLocks noGrp="1"/>
          </p:cNvSpPr>
          <p:nvPr>
            <p:ph type="ftr" sz="quarter" idx="4"/>
          </p:nvPr>
        </p:nvSpPr>
        <p:spPr>
          <a:xfrm>
            <a:off x="0" y="8839200"/>
            <a:ext cx="4267200" cy="304800"/>
          </a:xfrm>
          <a:prstGeom prst="rect">
            <a:avLst/>
          </a:prstGeom>
        </p:spPr>
        <p:txBody>
          <a:bodyPr vert="horz" rtlCol="0" anchor="b"/>
          <a:lstStyle>
            <a:lvl1pPr algn="l" fontAlgn="auto">
              <a:spcBef>
                <a:spcPts val="0"/>
              </a:spcBef>
              <a:spcAft>
                <a:spcPts val="0"/>
              </a:spcAft>
              <a:defRPr sz="900">
                <a:latin typeface="MetaNormalLF-Roman" pitchFamily="34" charset="0"/>
                <a:cs typeface="+mn-cs"/>
              </a:defRPr>
            </a:lvl1pPr>
            <a:extLst/>
          </a:lstStyle>
          <a:p>
            <a:pPr>
              <a:defRPr/>
            </a:pPr>
            <a:r>
              <a:rPr lang="en-US" dirty="0"/>
              <a:t>Copyright © 2011 EMC Corporation. Do not Copy - All Rights Reserved.</a:t>
            </a:r>
          </a:p>
        </p:txBody>
      </p:sp>
      <p:sp>
        <p:nvSpPr>
          <p:cNvPr id="7" name="Slide Number Placeholder 6"/>
          <p:cNvSpPr>
            <a:spLocks noGrp="1"/>
          </p:cNvSpPr>
          <p:nvPr>
            <p:ph type="sldNum" sz="quarter" idx="5"/>
          </p:nvPr>
        </p:nvSpPr>
        <p:spPr>
          <a:xfrm>
            <a:off x="6400800" y="8839200"/>
            <a:ext cx="455613" cy="304800"/>
          </a:xfrm>
          <a:prstGeom prst="rect">
            <a:avLst/>
          </a:prstGeom>
        </p:spPr>
        <p:txBody>
          <a:bodyPr vert="horz" rtlCol="0" anchor="b"/>
          <a:lstStyle>
            <a:lvl1pPr algn="r" fontAlgn="auto">
              <a:spcBef>
                <a:spcPts val="0"/>
              </a:spcBef>
              <a:spcAft>
                <a:spcPts val="0"/>
              </a:spcAft>
              <a:defRPr sz="900">
                <a:latin typeface="MetaNormalLF-Roman" pitchFamily="34" charset="0"/>
                <a:cs typeface="+mn-cs"/>
              </a:defRPr>
            </a:lvl1pPr>
            <a:extLst/>
          </a:lstStyle>
          <a:p>
            <a:pPr>
              <a:defRPr/>
            </a:pPr>
            <a:fld id="{80249327-EC2F-4096-8D35-6B76097739FC}" type="slidenum">
              <a:rPr lang="en-US"/>
              <a:pPr>
                <a:defRPr/>
              </a:pPr>
              <a:t>‹#›</a:t>
            </a:fld>
            <a:endParaRPr lang="en-US" dirty="0"/>
          </a:p>
        </p:txBody>
      </p:sp>
    </p:spTree>
  </p:cSld>
  <p:clrMap bg1="lt1" tx1="dk1" bg2="lt2" tx2="dk2" accent1="accent1" accent2="accent2" accent3="accent3" accent4="accent4" accent5="accent5" accent6="accent6" hlink="hlink" folHlink="folHlink"/>
  <p:hf hdr="0" dt="0"/>
  <p:notesStyle>
    <a:lvl1pPr algn="l" rtl="0" eaLnBrk="0" fontAlgn="base" hangingPunct="0">
      <a:spcBef>
        <a:spcPct val="30000"/>
      </a:spcBef>
      <a:spcAft>
        <a:spcPct val="0"/>
      </a:spcAft>
      <a:defRPr sz="1200" kern="1200">
        <a:solidFill>
          <a:schemeClr val="tx1"/>
        </a:solidFill>
        <a:latin typeface="Calibri" pitchFamily="34" charset="0"/>
        <a:ea typeface="+mn-ea"/>
        <a:cs typeface="+mn-cs"/>
      </a:defRPr>
    </a:lvl1pPr>
    <a:lvl2pPr marL="457200" indent="-228600" algn="l" rtl="0" eaLnBrk="0" fontAlgn="base" hangingPunct="0">
      <a:spcBef>
        <a:spcPct val="30000"/>
      </a:spcBef>
      <a:spcAft>
        <a:spcPct val="0"/>
      </a:spcAft>
      <a:buSzPct val="120000"/>
      <a:buFont typeface="Arial" charset="0"/>
      <a:buChar char="•"/>
      <a:defRPr sz="1200" kern="1200">
        <a:solidFill>
          <a:schemeClr val="tx1"/>
        </a:solidFill>
        <a:latin typeface="Calibri" pitchFamily="34" charset="0"/>
        <a:ea typeface="+mn-ea"/>
        <a:cs typeface="+mn-cs"/>
      </a:defRPr>
    </a:lvl2pPr>
    <a:lvl3pPr marL="685800" indent="-228600" algn="l" rtl="0" eaLnBrk="0" fontAlgn="base" hangingPunct="0">
      <a:spcBef>
        <a:spcPct val="30000"/>
      </a:spcBef>
      <a:spcAft>
        <a:spcPct val="0"/>
      </a:spcAft>
      <a:buFont typeface="Webdings" pitchFamily="18" charset="2"/>
      <a:buChar char="4"/>
      <a:defRPr sz="1200" kern="1200">
        <a:solidFill>
          <a:schemeClr val="tx1"/>
        </a:solidFill>
        <a:latin typeface="Calibri" pitchFamily="34" charset="0"/>
        <a:ea typeface="+mn-ea"/>
        <a:cs typeface="+mn-cs"/>
      </a:defRPr>
    </a:lvl3pPr>
    <a:lvl4pPr marL="914400" indent="-228600" algn="l" rtl="0" eaLnBrk="0" fontAlgn="base" hangingPunct="0">
      <a:spcBef>
        <a:spcPct val="30000"/>
      </a:spcBef>
      <a:spcAft>
        <a:spcPct val="0"/>
      </a:spcAft>
      <a:buFont typeface="Webdings" pitchFamily="18" charset="2"/>
      <a:buChar char="8"/>
      <a:defRPr sz="1200" kern="1200">
        <a:solidFill>
          <a:schemeClr val="tx1"/>
        </a:solidFill>
        <a:latin typeface="Calibri" pitchFamily="34" charset="0"/>
        <a:ea typeface="+mn-ea"/>
        <a:cs typeface="+mn-cs"/>
      </a:defRPr>
    </a:lvl4pPr>
    <a:lvl5pPr marL="1143000" indent="-228600" algn="l" rtl="0" eaLnBrk="0" fontAlgn="base" hangingPunct="0">
      <a:spcBef>
        <a:spcPct val="30000"/>
      </a:spcBef>
      <a:spcAft>
        <a:spcPct val="0"/>
      </a:spcAft>
      <a:buFont typeface="Arial" charset="0"/>
      <a:buChar char="•"/>
      <a:defRPr sz="1200" kern="1200">
        <a:solidFill>
          <a:schemeClr val="tx1"/>
        </a:solidFill>
        <a:latin typeface="Calibri" pitchFamily="34" charset="0"/>
        <a:ea typeface="+mn-ea"/>
        <a:cs typeface="+mn-cs"/>
      </a:defRPr>
    </a:lvl5pPr>
    <a:lvl6pPr marL="2286000" algn="l" rtl="0">
      <a:defRPr sz="1200" kern="1200">
        <a:solidFill>
          <a:schemeClr val="tx1"/>
        </a:solidFill>
        <a:latin typeface="+mn-lt"/>
        <a:ea typeface="+mn-ea"/>
        <a:cs typeface="+mn-cs"/>
      </a:defRPr>
    </a:lvl6pPr>
    <a:lvl7pPr marL="2743200" algn="l" rtl="0">
      <a:defRPr sz="1200" kern="1200">
        <a:solidFill>
          <a:schemeClr val="tx1"/>
        </a:solidFill>
        <a:latin typeface="+mn-lt"/>
        <a:ea typeface="+mn-ea"/>
        <a:cs typeface="+mn-cs"/>
      </a:defRPr>
    </a:lvl7pPr>
    <a:lvl8pPr marL="3200400" algn="l" rtl="0">
      <a:defRPr sz="1200" kern="1200">
        <a:solidFill>
          <a:schemeClr val="tx1"/>
        </a:solidFill>
        <a:latin typeface="+mn-lt"/>
        <a:ea typeface="+mn-ea"/>
        <a:cs typeface="+mn-cs"/>
      </a:defRPr>
    </a:lvl8pPr>
    <a:lvl9pPr marL="3657600" algn="l" rtl="0">
      <a:defRPr sz="1200" kern="1200">
        <a:solidFill>
          <a:schemeClr val="tx1"/>
        </a:solidFill>
        <a:latin typeface="+mn-lt"/>
        <a:ea typeface="+mn-ea"/>
        <a:cs typeface="+mn-cs"/>
      </a:defRPr>
    </a:lvl9pPr>
    <a:extLst/>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a:xfrm>
            <a:off x="457200" y="533400"/>
            <a:ext cx="5943600" cy="8229600"/>
          </a:xfrm>
        </p:spPr>
        <p:txBody>
          <a:bodyPr>
            <a:normAutofit/>
          </a:bodyPr>
          <a:lstStyle/>
          <a:p>
            <a:endParaRPr lang="en-US" sz="4400" dirty="0" smtClean="0"/>
          </a:p>
          <a:p>
            <a:endParaRPr lang="en-US" sz="4400" dirty="0" smtClean="0"/>
          </a:p>
          <a:p>
            <a:endParaRPr lang="en-US" sz="4400" dirty="0" smtClean="0"/>
          </a:p>
          <a:p>
            <a:pPr algn="ctr"/>
            <a:r>
              <a:rPr lang="en-US" sz="4400" dirty="0" smtClean="0">
                <a:solidFill>
                  <a:srgbClr val="2C95DD"/>
                </a:solidFill>
                <a:latin typeface="+mj-lt"/>
              </a:rPr>
              <a:t>Module – 5 </a:t>
            </a:r>
          </a:p>
          <a:p>
            <a:pPr algn="ctr"/>
            <a:r>
              <a:rPr lang="en-US" sz="4400" dirty="0" smtClean="0">
                <a:solidFill>
                  <a:srgbClr val="2C95DD"/>
                </a:solidFill>
                <a:latin typeface="+mj-lt"/>
              </a:rPr>
              <a:t>Virtualized Data Center – Networking</a:t>
            </a:r>
            <a:endParaRPr lang="en-US" sz="4400" dirty="0">
              <a:solidFill>
                <a:srgbClr val="2C95DD"/>
              </a:solidFill>
              <a:latin typeface="+mj-lt"/>
            </a:endParaRPr>
          </a:p>
        </p:txBody>
      </p:sp>
      <p:sp>
        <p:nvSpPr>
          <p:cNvPr id="4" name="Footer Placeholder 3"/>
          <p:cNvSpPr>
            <a:spLocks noGrp="1"/>
          </p:cNvSpPr>
          <p:nvPr>
            <p:ph type="ftr" sz="quarter" idx="10"/>
          </p:nvPr>
        </p:nvSpPr>
        <p:spPr/>
        <p:txBody>
          <a:bodyPr/>
          <a:lstStyle/>
          <a:p>
            <a:pPr>
              <a:defRPr/>
            </a:pPr>
            <a:r>
              <a:rPr lang="en-US" smtClean="0"/>
              <a:t>Copyright © 2011 EMC Corporation. Do not Copy - All Rights Reserved.</a:t>
            </a:r>
            <a:endParaRPr lang="en-US" dirty="0"/>
          </a:p>
        </p:txBody>
      </p:sp>
      <p:sp>
        <p:nvSpPr>
          <p:cNvPr id="5" name="Slide Number Placeholder 4"/>
          <p:cNvSpPr>
            <a:spLocks noGrp="1"/>
          </p:cNvSpPr>
          <p:nvPr>
            <p:ph type="sldNum" sz="quarter" idx="11"/>
          </p:nvPr>
        </p:nvSpPr>
        <p:spPr/>
        <p:txBody>
          <a:bodyPr/>
          <a:lstStyle/>
          <a:p>
            <a:pPr>
              <a:defRPr/>
            </a:pPr>
            <a:fld id="{80249327-EC2F-4096-8D35-6B76097739FC}" type="slidenum">
              <a:rPr lang="en-US" smtClean="0"/>
              <a:pPr>
                <a:defRPr/>
              </a:pPr>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bwMode="auto">
          <a:noFill/>
          <a:ln>
            <a:solidFill>
              <a:srgbClr val="000000"/>
            </a:solidFill>
            <a:miter lim="800000"/>
            <a:headEnd/>
            <a:tailEnd/>
          </a:ln>
        </p:spPr>
      </p:sp>
      <p:sp>
        <p:nvSpPr>
          <p:cNvPr id="39939" name="Notes Placeholder 2"/>
          <p:cNvSpPr>
            <a:spLocks noGrp="1"/>
          </p:cNvSpPr>
          <p:nvPr>
            <p:ph type="body" idx="1"/>
          </p:nvPr>
        </p:nvSpPr>
        <p:spPr bwMode="auto">
          <a:noFill/>
        </p:spPr>
        <p:txBody>
          <a:bodyPr wrap="square" lIns="91440" tIns="45720" rIns="91440" bIns="45720" numCol="1" anchor="t" anchorCtr="0" compatLnSpc="1">
            <a:prstTxWarp prst="textNoShape">
              <a:avLst/>
            </a:prstTxWarp>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This lesson covers</a:t>
            </a:r>
            <a:r>
              <a:rPr lang="en-US" baseline="0" dirty="0" smtClean="0"/>
              <a:t> features,</a:t>
            </a:r>
            <a:r>
              <a:rPr lang="en-US" dirty="0" smtClean="0"/>
              <a:t> </a:t>
            </a:r>
            <a:r>
              <a:rPr lang="en-US" baseline="0" dirty="0" smtClean="0"/>
              <a:t>functions, and connectivity of VDC network components.</a:t>
            </a:r>
            <a:endParaRPr lang="en-US" dirty="0" smtClean="0"/>
          </a:p>
          <a:p>
            <a:endParaRPr lang="en-US" dirty="0" smtClean="0"/>
          </a:p>
        </p:txBody>
      </p:sp>
      <p:sp>
        <p:nvSpPr>
          <p:cNvPr id="4" name="Footer Placeholder 3"/>
          <p:cNvSpPr>
            <a:spLocks noGrp="1"/>
          </p:cNvSpPr>
          <p:nvPr>
            <p:ph type="ftr" sz="quarter" idx="4"/>
          </p:nvPr>
        </p:nvSpPr>
        <p:spPr/>
        <p:txBody>
          <a:bodyPr/>
          <a:lstStyle/>
          <a:p>
            <a:pPr>
              <a:defRPr/>
            </a:pPr>
            <a:r>
              <a:rPr lang="en-US" dirty="0" smtClean="0"/>
              <a:t>Copyright © 2011 EMC Corporation. Do not Copy - All Rights Reserved.</a:t>
            </a:r>
            <a:endParaRPr lang="en-US" dirty="0"/>
          </a:p>
        </p:txBody>
      </p:sp>
      <p:sp>
        <p:nvSpPr>
          <p:cNvPr id="5" name="Slide Number Placeholder 4"/>
          <p:cNvSpPr>
            <a:spLocks noGrp="1"/>
          </p:cNvSpPr>
          <p:nvPr>
            <p:ph type="sldNum" sz="quarter" idx="5"/>
          </p:nvPr>
        </p:nvSpPr>
        <p:spPr/>
        <p:txBody>
          <a:bodyPr/>
          <a:lstStyle/>
          <a:p>
            <a:pPr>
              <a:defRPr/>
            </a:pPr>
            <a:fld id="{0AE62709-12B7-481E-AF02-15961EF83D30}" type="slidenum">
              <a:rPr lang="en-US"/>
              <a:pPr>
                <a:defRPr/>
              </a:pPr>
              <a:t>10</a:t>
            </a:fld>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Autofit/>
          </a:bodyPr>
          <a:lstStyle/>
          <a:p>
            <a:r>
              <a:rPr lang="en-US" sz="1200" kern="1200" dirty="0" smtClean="0">
                <a:latin typeface="Calibri" pitchFamily="34" charset="0"/>
                <a:ea typeface="+mn-ea"/>
                <a:cs typeface="+mn-cs"/>
              </a:rPr>
              <a:t>Similar to Classic </a:t>
            </a:r>
            <a:r>
              <a:rPr lang="en-US" dirty="0" smtClean="0"/>
              <a:t>D</a:t>
            </a:r>
            <a:r>
              <a:rPr lang="en-US" sz="1200" kern="1200" dirty="0" smtClean="0">
                <a:latin typeface="Calibri" pitchFamily="34" charset="0"/>
                <a:ea typeface="+mn-ea"/>
                <a:cs typeface="+mn-cs"/>
              </a:rPr>
              <a:t>ata </a:t>
            </a:r>
            <a:r>
              <a:rPr lang="en-US" dirty="0" smtClean="0"/>
              <a:t>C</a:t>
            </a:r>
            <a:r>
              <a:rPr lang="en-US" sz="1200" kern="1200" dirty="0" smtClean="0">
                <a:latin typeface="Calibri" pitchFamily="34" charset="0"/>
                <a:ea typeface="+mn-ea"/>
                <a:cs typeface="+mn-cs"/>
              </a:rPr>
              <a:t>enter (CDC) networking, there are basic building blocks to perform networking in a VDC. A VDC network infrastructure consists of both physical and virtual components, as listed on this slide. These components are connected to each other to enable network traffic flow. </a:t>
            </a:r>
          </a:p>
          <a:p>
            <a:pPr marL="0" marR="0" indent="0" algn="l" defTabSz="914400" rtl="0" eaLnBrk="0" fontAlgn="base" latinLnBrk="0" hangingPunct="0">
              <a:lnSpc>
                <a:spcPct val="100000"/>
              </a:lnSpc>
              <a:spcBef>
                <a:spcPct val="30000"/>
              </a:spcBef>
              <a:spcAft>
                <a:spcPct val="0"/>
              </a:spcAft>
              <a:buClrTx/>
              <a:buSzTx/>
              <a:buFontTx/>
              <a:buNone/>
              <a:tabLst/>
              <a:defRPr/>
            </a:pPr>
            <a:r>
              <a:rPr lang="en-US" sz="1200" kern="1200" dirty="0" smtClean="0">
                <a:latin typeface="Calibri" pitchFamily="34" charset="0"/>
                <a:ea typeface="+mn-ea"/>
                <a:cs typeface="+mn-cs"/>
              </a:rPr>
              <a:t>Network components such as virtual NIC, virtual HBA, and virtual switch are created inside a physical server using hypervisor.  Virtual NICs enable VMs to connect to VM network. They send and receive VM traffic to and from the VM network. Virtual HBA e</a:t>
            </a:r>
            <a:r>
              <a:rPr lang="en-US" dirty="0" smtClean="0"/>
              <a:t>nables a VM to access FC RDM disk/LUN assigned to the VM.</a:t>
            </a:r>
            <a:endParaRPr lang="en-US" sz="1200" kern="1200" dirty="0" smtClean="0">
              <a:latin typeface="Calibri" pitchFamily="34" charset="0"/>
              <a:ea typeface="+mn-ea"/>
              <a:cs typeface="+mn-cs"/>
            </a:endParaRPr>
          </a:p>
          <a:p>
            <a:r>
              <a:rPr lang="en-US" sz="1200" kern="1200" dirty="0" smtClean="0">
                <a:latin typeface="Calibri" pitchFamily="34" charset="0"/>
                <a:ea typeface="+mn-ea"/>
                <a:cs typeface="+mn-cs"/>
              </a:rPr>
              <a:t>Virtual switches form VM networks and</a:t>
            </a:r>
            <a:r>
              <a:rPr lang="en-US" sz="1200" kern="1200" baseline="0" dirty="0" smtClean="0">
                <a:latin typeface="Calibri" pitchFamily="34" charset="0"/>
                <a:ea typeface="+mn-ea"/>
                <a:cs typeface="+mn-cs"/>
              </a:rPr>
              <a:t> support the Ethernet protocol</a:t>
            </a:r>
            <a:r>
              <a:rPr lang="en-US" sz="1200" kern="1200" dirty="0" smtClean="0">
                <a:latin typeface="Calibri" pitchFamily="34" charset="0"/>
                <a:ea typeface="+mn-ea"/>
                <a:cs typeface="+mn-cs"/>
              </a:rPr>
              <a:t>. They provide connection to the virtual NICs and forward the VM traffic. They also direct management, storage, and VM migration traffic to/from hypervisor kernel. </a:t>
            </a:r>
          </a:p>
          <a:p>
            <a:r>
              <a:rPr lang="en-US" sz="1200" kern="1200" dirty="0" smtClean="0">
                <a:latin typeface="Calibri" pitchFamily="34" charset="0"/>
                <a:ea typeface="+mn-ea"/>
                <a:cs typeface="+mn-cs"/>
              </a:rPr>
              <a:t>Physical adapters, such as Network Interface Card (NIC), Host Bus Adapter (HBA), and </a:t>
            </a:r>
            <a:r>
              <a:rPr lang="en-US" dirty="0" smtClean="0"/>
              <a:t>Converged Network Adapter (</a:t>
            </a:r>
            <a:r>
              <a:rPr lang="en-US" sz="1200" kern="1200" dirty="0" smtClean="0">
                <a:latin typeface="Calibri" pitchFamily="34" charset="0"/>
                <a:ea typeface="+mn-ea"/>
                <a:cs typeface="+mn-cs"/>
              </a:rPr>
              <a:t>CNA), allow physical servers to connect to physical network. They forward VM and hypervisor traffic to/from a physical network.</a:t>
            </a:r>
          </a:p>
          <a:p>
            <a:pPr marL="0" marR="0" indent="0" algn="l" defTabSz="914400" rtl="0" eaLnBrk="0" fontAlgn="base" latinLnBrk="0" hangingPunct="0">
              <a:lnSpc>
                <a:spcPct val="100000"/>
              </a:lnSpc>
              <a:spcBef>
                <a:spcPct val="30000"/>
              </a:spcBef>
              <a:spcAft>
                <a:spcPct val="0"/>
              </a:spcAft>
              <a:buClrTx/>
              <a:buSzTx/>
              <a:buFontTx/>
              <a:buNone/>
              <a:tabLst/>
              <a:defRPr/>
            </a:pPr>
            <a:r>
              <a:rPr lang="en-US" sz="1200" kern="1200" dirty="0" smtClean="0">
                <a:latin typeface="Calibri" pitchFamily="34" charset="0"/>
                <a:ea typeface="+mn-ea"/>
                <a:cs typeface="+mn-cs"/>
              </a:rPr>
              <a:t>A physical network includes physical switches and routers. Physical switches and routers provide</a:t>
            </a:r>
            <a:r>
              <a:rPr lang="en-US" sz="1200" kern="1200" baseline="0" dirty="0" smtClean="0">
                <a:latin typeface="Calibri" pitchFamily="34" charset="0"/>
                <a:ea typeface="+mn-ea"/>
                <a:cs typeface="+mn-cs"/>
              </a:rPr>
              <a:t> connections among physical servers, between physical servers and storage systems, and between physical servers and clients. </a:t>
            </a:r>
            <a:r>
              <a:rPr lang="en-US" sz="1200" kern="1200" dirty="0" smtClean="0">
                <a:latin typeface="Calibri" pitchFamily="34" charset="0"/>
                <a:ea typeface="+mn-ea"/>
                <a:cs typeface="+mn-cs"/>
              </a:rPr>
              <a:t>Depending on the network technology and protocol supported, these switches direct Ethernet, FC, iSCSI, or FCoE traffics. </a:t>
            </a:r>
          </a:p>
          <a:p>
            <a:pPr marL="0" marR="0" indent="0" algn="l" defTabSz="914400" rtl="0" eaLnBrk="0" fontAlgn="base" latinLnBrk="0" hangingPunct="0">
              <a:lnSpc>
                <a:spcPct val="100000"/>
              </a:lnSpc>
              <a:spcBef>
                <a:spcPct val="30000"/>
              </a:spcBef>
              <a:spcAft>
                <a:spcPct val="0"/>
              </a:spcAft>
              <a:buClrTx/>
              <a:buSzTx/>
              <a:buFontTx/>
              <a:buNone/>
              <a:tabLst/>
              <a:defRPr/>
            </a:pPr>
            <a:r>
              <a:rPr lang="en-US" sz="1200" i="1" u="sng" kern="1200" dirty="0" smtClean="0">
                <a:latin typeface="Calibri" pitchFamily="34" charset="0"/>
                <a:ea typeface="+mn-ea"/>
                <a:cs typeface="+mn-cs"/>
              </a:rPr>
              <a:t>Note:</a:t>
            </a:r>
            <a:r>
              <a:rPr lang="en-US" sz="1200" i="1" kern="1200" dirty="0" smtClean="0">
                <a:latin typeface="Calibri" pitchFamily="34" charset="0"/>
                <a:ea typeface="+mn-ea"/>
                <a:cs typeface="+mn-cs"/>
              </a:rPr>
              <a:t> VM migration enables moving a VM from one physical server to another, and is controlled from management server. If a resource crunch occurs at a physical server, VMs are migrated to another physical server, which has sufficient resource to run these VMs. VM migration is discussed in module </a:t>
            </a:r>
            <a:r>
              <a:rPr lang="en-US" sz="1200" b="0" i="1" u="none" kern="1200" dirty="0" smtClean="0">
                <a:latin typeface="Calibri" pitchFamily="34" charset="0"/>
                <a:ea typeface="+mn-ea"/>
                <a:cs typeface="+mn-cs"/>
              </a:rPr>
              <a:t>7, </a:t>
            </a:r>
            <a:r>
              <a:rPr lang="en-US" b="1" i="1" dirty="0" smtClean="0"/>
              <a:t>Business Continuity in VDC</a:t>
            </a:r>
            <a:r>
              <a:rPr lang="en-US" sz="1200" i="1" kern="1200" dirty="0" smtClean="0">
                <a:latin typeface="Calibri" pitchFamily="34" charset="0"/>
                <a:ea typeface="+mn-ea"/>
                <a:cs typeface="+mn-cs"/>
              </a:rPr>
              <a:t>. </a:t>
            </a:r>
          </a:p>
          <a:p>
            <a:endParaRPr lang="en-US" sz="1200" kern="1200" dirty="0" smtClean="0">
              <a:latin typeface="Calibri" pitchFamily="34" charset="0"/>
              <a:ea typeface="+mn-ea"/>
              <a:cs typeface="+mn-cs"/>
            </a:endParaRPr>
          </a:p>
        </p:txBody>
      </p:sp>
      <p:sp>
        <p:nvSpPr>
          <p:cNvPr id="4" name="Footer Placeholder 3"/>
          <p:cNvSpPr>
            <a:spLocks noGrp="1"/>
          </p:cNvSpPr>
          <p:nvPr>
            <p:ph type="ftr" sz="quarter" idx="10"/>
          </p:nvPr>
        </p:nvSpPr>
        <p:spPr/>
        <p:txBody>
          <a:bodyPr/>
          <a:lstStyle/>
          <a:p>
            <a:pPr>
              <a:defRPr/>
            </a:pPr>
            <a:r>
              <a:rPr lang="en-US" dirty="0" smtClean="0"/>
              <a:t>Copyright © 2011 EMC Corporation. Do not Copy - All Rights Reserved.</a:t>
            </a:r>
            <a:endParaRPr lang="en-US" dirty="0"/>
          </a:p>
        </p:txBody>
      </p:sp>
      <p:sp>
        <p:nvSpPr>
          <p:cNvPr id="5" name="Slide Number Placeholder 4"/>
          <p:cNvSpPr>
            <a:spLocks noGrp="1"/>
          </p:cNvSpPr>
          <p:nvPr>
            <p:ph type="sldNum" sz="quarter" idx="11"/>
          </p:nvPr>
        </p:nvSpPr>
        <p:spPr/>
        <p:txBody>
          <a:bodyPr/>
          <a:lstStyle/>
          <a:p>
            <a:pPr>
              <a:defRPr/>
            </a:pPr>
            <a:fld id="{80249327-EC2F-4096-8D35-6B76097739FC}" type="slidenum">
              <a:rPr lang="en-US" smtClean="0"/>
              <a:pPr>
                <a:defRPr/>
              </a:pPr>
              <a:t>11</a:t>
            </a:fld>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eaLnBrk="1" hangingPunct="1"/>
            <a:r>
              <a:rPr lang="en-US" sz="1200" kern="1200" dirty="0" smtClean="0">
                <a:solidFill>
                  <a:schemeClr val="tx1"/>
                </a:solidFill>
                <a:latin typeface="Calibri" pitchFamily="34" charset="0"/>
                <a:ea typeface="+mn-ea"/>
                <a:cs typeface="+mn-cs"/>
              </a:rPr>
              <a:t>The connectivity among VDC network components</a:t>
            </a:r>
            <a:r>
              <a:rPr lang="en-US" sz="1200" kern="1200" baseline="0" dirty="0" smtClean="0">
                <a:solidFill>
                  <a:schemeClr val="tx1"/>
                </a:solidFill>
                <a:latin typeface="Calibri" pitchFamily="34" charset="0"/>
                <a:ea typeface="+mn-ea"/>
                <a:cs typeface="+mn-cs"/>
              </a:rPr>
              <a:t> varies based on th</a:t>
            </a:r>
            <a:r>
              <a:rPr lang="en-US" dirty="0" smtClean="0"/>
              <a:t>e </a:t>
            </a:r>
            <a:r>
              <a:rPr lang="en-US" sz="1200" kern="1200" baseline="0" dirty="0" smtClean="0">
                <a:solidFill>
                  <a:schemeClr val="tx1"/>
                </a:solidFill>
                <a:latin typeface="Calibri" pitchFamily="34" charset="0"/>
                <a:ea typeface="+mn-ea"/>
                <a:cs typeface="+mn-cs"/>
              </a:rPr>
              <a:t>type of protocol and the physical adapter used to enable physical server access to the storage system. </a:t>
            </a:r>
          </a:p>
          <a:p>
            <a:pPr eaLnBrk="1" hangingPunct="1"/>
            <a:r>
              <a:rPr lang="en-US" sz="1200" kern="1200" dirty="0" smtClean="0">
                <a:solidFill>
                  <a:schemeClr val="tx1"/>
                </a:solidFill>
                <a:latin typeface="Calibri" pitchFamily="34" charset="0"/>
                <a:ea typeface="+mn-ea"/>
                <a:cs typeface="+mn-cs"/>
              </a:rPr>
              <a:t>In this example, physical servers are connected to the IP storage system, such</a:t>
            </a:r>
            <a:r>
              <a:rPr lang="en-US" sz="1200" kern="1200" baseline="0" dirty="0" smtClean="0">
                <a:solidFill>
                  <a:schemeClr val="tx1"/>
                </a:solidFill>
                <a:latin typeface="Calibri" pitchFamily="34" charset="0"/>
                <a:ea typeface="+mn-ea"/>
                <a:cs typeface="+mn-cs"/>
              </a:rPr>
              <a:t> as a NAS or </a:t>
            </a:r>
            <a:r>
              <a:rPr lang="en-US" sz="1200" b="0" u="none" kern="1200" baseline="0" dirty="0" smtClean="0">
                <a:solidFill>
                  <a:schemeClr val="tx1"/>
                </a:solidFill>
                <a:latin typeface="Calibri" pitchFamily="34" charset="0"/>
                <a:ea typeface="+mn-ea"/>
                <a:cs typeface="+mn-cs"/>
              </a:rPr>
              <a:t>an iSCSI </a:t>
            </a:r>
            <a:r>
              <a:rPr lang="en-US" sz="1200" kern="1200" baseline="0" dirty="0" smtClean="0">
                <a:solidFill>
                  <a:schemeClr val="tx1"/>
                </a:solidFill>
                <a:latin typeface="Calibri" pitchFamily="34" charset="0"/>
                <a:ea typeface="+mn-ea"/>
                <a:cs typeface="+mn-cs"/>
              </a:rPr>
              <a:t>storage array. A physical Ethernet switch is used to connect physical servers and the storage system. </a:t>
            </a:r>
          </a:p>
          <a:p>
            <a:pPr eaLnBrk="1" hangingPunct="1"/>
            <a:r>
              <a:rPr lang="en-US" dirty="0" smtClean="0"/>
              <a:t>Each</a:t>
            </a:r>
            <a:r>
              <a:rPr lang="en-US" sz="1200" kern="1200" baseline="0" dirty="0" smtClean="0">
                <a:solidFill>
                  <a:schemeClr val="tx1"/>
                </a:solidFill>
                <a:latin typeface="Calibri" pitchFamily="34" charset="0"/>
                <a:ea typeface="+mn-ea"/>
                <a:cs typeface="+mn-cs"/>
              </a:rPr>
              <a:t> physical server</a:t>
            </a:r>
            <a:r>
              <a:rPr lang="en-US" sz="1200" kern="1200" dirty="0" smtClean="0">
                <a:solidFill>
                  <a:schemeClr val="tx1"/>
                </a:solidFill>
                <a:latin typeface="Calibri" pitchFamily="34" charset="0"/>
                <a:ea typeface="+mn-ea"/>
                <a:cs typeface="+mn-cs"/>
              </a:rPr>
              <a:t> hosts multiple VMs that are connected to a virtual switch. </a:t>
            </a:r>
            <a:r>
              <a:rPr lang="en-US" sz="1200" kern="1200" baseline="0" dirty="0" smtClean="0">
                <a:solidFill>
                  <a:schemeClr val="tx1"/>
                </a:solidFill>
                <a:latin typeface="Calibri" pitchFamily="34" charset="0"/>
                <a:ea typeface="+mn-ea"/>
                <a:cs typeface="+mn-cs"/>
              </a:rPr>
              <a:t>Each VM has at least one virtual NIC which transfers/receives VM I/Os in the form of Ethernet frames. These Ethernet frames travel through virtual  and/or physical switches before reaching their destination (Clients and any other VMs residing in other physical servers.) </a:t>
            </a:r>
          </a:p>
          <a:p>
            <a:pPr eaLnBrk="1" hangingPunct="1"/>
            <a:r>
              <a:rPr lang="en-US" dirty="0" smtClean="0"/>
              <a:t>Hypervisor kernel is also connected to the virtual switch. Hypervisor kernel leverages the virtual and physical switches to send the IP storage, management, and VM migration traffic.</a:t>
            </a:r>
          </a:p>
          <a:p>
            <a:pPr eaLnBrk="1" hangingPunct="1"/>
            <a:r>
              <a:rPr lang="en-US" sz="1200" kern="1200" baseline="0" dirty="0" smtClean="0">
                <a:solidFill>
                  <a:schemeClr val="tx1"/>
                </a:solidFill>
                <a:latin typeface="Calibri" pitchFamily="34" charset="0"/>
                <a:ea typeface="+mn-ea"/>
                <a:cs typeface="+mn-cs"/>
              </a:rPr>
              <a:t>A physical server has one or more physical NICs (one NIC in this example). NICs provide a link between the virtual and physical switches</a:t>
            </a:r>
            <a:r>
              <a:rPr lang="en-US" dirty="0" smtClean="0"/>
              <a:t> and forwards VM and hypervisor kernel traffic between the switches.</a:t>
            </a:r>
            <a:endParaRPr lang="en-US" sz="1200" kern="1200" baseline="0" dirty="0" smtClean="0">
              <a:solidFill>
                <a:schemeClr val="tx1"/>
              </a:solidFill>
              <a:latin typeface="Calibri" pitchFamily="34" charset="0"/>
              <a:ea typeface="+mn-ea"/>
              <a:cs typeface="+mn-cs"/>
            </a:endParaRPr>
          </a:p>
        </p:txBody>
      </p:sp>
      <p:sp>
        <p:nvSpPr>
          <p:cNvPr id="4" name="Footer Placeholder 3"/>
          <p:cNvSpPr>
            <a:spLocks noGrp="1"/>
          </p:cNvSpPr>
          <p:nvPr>
            <p:ph type="ftr" sz="quarter" idx="10"/>
          </p:nvPr>
        </p:nvSpPr>
        <p:spPr/>
        <p:txBody>
          <a:bodyPr/>
          <a:lstStyle/>
          <a:p>
            <a:pPr>
              <a:defRPr/>
            </a:pPr>
            <a:r>
              <a:rPr lang="en-US" dirty="0" smtClean="0"/>
              <a:t>Copyright © 2011 EMC Corporation. Do not Copy - All Rights Reserved.</a:t>
            </a:r>
            <a:endParaRPr lang="en-US" dirty="0"/>
          </a:p>
        </p:txBody>
      </p:sp>
      <p:sp>
        <p:nvSpPr>
          <p:cNvPr id="5" name="Slide Number Placeholder 4"/>
          <p:cNvSpPr>
            <a:spLocks noGrp="1"/>
          </p:cNvSpPr>
          <p:nvPr>
            <p:ph type="sldNum" sz="quarter" idx="11"/>
          </p:nvPr>
        </p:nvSpPr>
        <p:spPr/>
        <p:txBody>
          <a:bodyPr/>
          <a:lstStyle/>
          <a:p>
            <a:pPr>
              <a:defRPr/>
            </a:pPr>
            <a:fld id="{80249327-EC2F-4096-8D35-6B76097739FC}" type="slidenum">
              <a:rPr lang="en-US" smtClean="0"/>
              <a:pPr>
                <a:defRPr/>
              </a:pPr>
              <a:t>12</a:t>
            </a:fld>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eaLnBrk="1" hangingPunct="1"/>
            <a:r>
              <a:rPr lang="en-US" dirty="0" smtClean="0"/>
              <a:t>The </a:t>
            </a:r>
            <a:r>
              <a:rPr lang="en-US" baseline="0" dirty="0" smtClean="0"/>
              <a:t>connectivity shown on this slide is similar to the previous example. However, in this case, the hypervisor kernel uses an FC or iSCSI HBA to access FC or iSCSI storage array. A hypervisor kernel is directly connected to the HBA. The HBA sends or receives storage traffic via an FC or Ethernet switch (This could be the same physical Ethernet switch that is connected to the virtual switch).</a:t>
            </a:r>
          </a:p>
          <a:p>
            <a:pPr eaLnBrk="1" hangingPunct="1"/>
            <a:r>
              <a:rPr lang="en-US" dirty="0" smtClean="0"/>
              <a:t>A </a:t>
            </a:r>
            <a:r>
              <a:rPr lang="en-US" baseline="0" dirty="0" smtClean="0"/>
              <a:t>hypervisor kernel still uses the virtual switch to send/receive management and VM migration traffic.</a:t>
            </a:r>
          </a:p>
          <a:p>
            <a:pPr eaLnBrk="1" hangingPunct="1"/>
            <a:endParaRPr lang="en-US" baseline="0" dirty="0" smtClean="0"/>
          </a:p>
        </p:txBody>
      </p:sp>
      <p:sp>
        <p:nvSpPr>
          <p:cNvPr id="4" name="Footer Placeholder 3"/>
          <p:cNvSpPr>
            <a:spLocks noGrp="1"/>
          </p:cNvSpPr>
          <p:nvPr>
            <p:ph type="ftr" sz="quarter" idx="10"/>
          </p:nvPr>
        </p:nvSpPr>
        <p:spPr/>
        <p:txBody>
          <a:bodyPr/>
          <a:lstStyle/>
          <a:p>
            <a:pPr>
              <a:defRPr/>
            </a:pPr>
            <a:r>
              <a:rPr lang="en-US" dirty="0" smtClean="0"/>
              <a:t>Copyright © 2011 EMC Corporation. Do not Copy - All Rights Reserved.</a:t>
            </a:r>
            <a:endParaRPr lang="en-US" dirty="0"/>
          </a:p>
        </p:txBody>
      </p:sp>
      <p:sp>
        <p:nvSpPr>
          <p:cNvPr id="5" name="Slide Number Placeholder 4"/>
          <p:cNvSpPr>
            <a:spLocks noGrp="1"/>
          </p:cNvSpPr>
          <p:nvPr>
            <p:ph type="sldNum" sz="quarter" idx="11"/>
          </p:nvPr>
        </p:nvSpPr>
        <p:spPr/>
        <p:txBody>
          <a:bodyPr/>
          <a:lstStyle/>
          <a:p>
            <a:pPr>
              <a:defRPr/>
            </a:pPr>
            <a:fld id="{80249327-EC2F-4096-8D35-6B76097739FC}" type="slidenum">
              <a:rPr lang="en-US" smtClean="0"/>
              <a:pPr>
                <a:defRPr/>
              </a:pPr>
              <a:t>13</a:t>
            </a:fld>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eaLnBrk="1" hangingPunct="1"/>
            <a:r>
              <a:rPr lang="en-US" dirty="0" smtClean="0"/>
              <a:t>In this scenario, a physical server uses a CNA card instead</a:t>
            </a:r>
            <a:r>
              <a:rPr lang="en-US" baseline="0" dirty="0" smtClean="0"/>
              <a:t> of separate HBA and NIC.</a:t>
            </a:r>
            <a:r>
              <a:rPr lang="en-US" dirty="0" smtClean="0"/>
              <a:t> The CNA card provides the </a:t>
            </a:r>
            <a:r>
              <a:rPr lang="en-US" baseline="0" dirty="0" smtClean="0"/>
              <a:t>connection between  a virtual switch and a physical FCoE switch. </a:t>
            </a:r>
            <a:r>
              <a:rPr lang="en-US" kern="1200" baseline="0" dirty="0" smtClean="0">
                <a:solidFill>
                  <a:schemeClr val="tx1"/>
                </a:solidFill>
                <a:latin typeface="Calibri" pitchFamily="34" charset="0"/>
                <a:ea typeface="+mn-ea"/>
                <a:cs typeface="+mn-cs"/>
              </a:rPr>
              <a:t>CNA has the capability to converge both FC and Ethernet traffic over </a:t>
            </a:r>
            <a:r>
              <a:rPr lang="en-US" b="0" u="none" kern="1200" baseline="0" dirty="0" smtClean="0">
                <a:solidFill>
                  <a:schemeClr val="tx1"/>
                </a:solidFill>
                <a:latin typeface="Calibri" pitchFamily="34" charset="0"/>
                <a:ea typeface="+mn-ea"/>
                <a:cs typeface="+mn-cs"/>
              </a:rPr>
              <a:t>an</a:t>
            </a:r>
            <a:r>
              <a:rPr lang="en-US" kern="1200" baseline="0" dirty="0" smtClean="0">
                <a:solidFill>
                  <a:schemeClr val="tx1"/>
                </a:solidFill>
                <a:latin typeface="Calibri" pitchFamily="34" charset="0"/>
                <a:ea typeface="+mn-ea"/>
                <a:cs typeface="+mn-cs"/>
              </a:rPr>
              <a:t> Ethernet connection. This allows hypervisor kernel to access FC and IP storage system using a single network adapter.</a:t>
            </a:r>
          </a:p>
          <a:p>
            <a:pPr eaLnBrk="1" hangingPunct="1"/>
            <a:r>
              <a:rPr lang="en-US" baseline="0" dirty="0" smtClean="0"/>
              <a:t>Hypervisor kernel recognizes CNA as</a:t>
            </a:r>
            <a:r>
              <a:rPr lang="en-US" dirty="0" smtClean="0"/>
              <a:t> </a:t>
            </a:r>
            <a:r>
              <a:rPr lang="en-US" baseline="0" dirty="0" smtClean="0"/>
              <a:t>an NIC and</a:t>
            </a:r>
            <a:r>
              <a:rPr lang="en-US" dirty="0" smtClean="0"/>
              <a:t> </a:t>
            </a:r>
            <a:r>
              <a:rPr lang="en-US" baseline="0" dirty="0" smtClean="0"/>
              <a:t>an FC HBA. </a:t>
            </a:r>
            <a:r>
              <a:rPr lang="en-US" kern="1200" baseline="0" dirty="0" smtClean="0">
                <a:solidFill>
                  <a:schemeClr val="tx1"/>
                </a:solidFill>
                <a:latin typeface="Calibri" pitchFamily="34" charset="0"/>
                <a:ea typeface="+mn-ea"/>
                <a:cs typeface="+mn-cs"/>
              </a:rPr>
              <a:t>To access FC storage, </a:t>
            </a:r>
            <a:r>
              <a:rPr lang="en-US" sz="1200" kern="1200" dirty="0" smtClean="0">
                <a:solidFill>
                  <a:schemeClr val="tx1"/>
                </a:solidFill>
                <a:latin typeface="Calibri" pitchFamily="34" charset="0"/>
                <a:ea typeface="+mn-ea"/>
                <a:cs typeface="+mn-cs"/>
              </a:rPr>
              <a:t>hypervisor kernel</a:t>
            </a:r>
            <a:r>
              <a:rPr lang="en-US" sz="1200" kern="1200" baseline="0" dirty="0" smtClean="0">
                <a:solidFill>
                  <a:schemeClr val="tx1"/>
                </a:solidFill>
                <a:latin typeface="Calibri" pitchFamily="34" charset="0"/>
                <a:ea typeface="+mn-ea"/>
                <a:cs typeface="+mn-cs"/>
              </a:rPr>
              <a:t> directly sends storage traffic to CNA. To access the IP storage or to forward management and VM migration traffic,</a:t>
            </a:r>
            <a:r>
              <a:rPr lang="en-US" dirty="0" smtClean="0"/>
              <a:t> </a:t>
            </a:r>
            <a:r>
              <a:rPr lang="en-US" kern="1200" baseline="0" dirty="0" smtClean="0">
                <a:solidFill>
                  <a:schemeClr val="tx1"/>
                </a:solidFill>
                <a:latin typeface="Calibri" pitchFamily="34" charset="0"/>
                <a:ea typeface="+mn-ea"/>
                <a:cs typeface="+mn-cs"/>
              </a:rPr>
              <a:t>the hypervisor kernel sends traffic through the virtual switch.</a:t>
            </a:r>
          </a:p>
        </p:txBody>
      </p:sp>
      <p:sp>
        <p:nvSpPr>
          <p:cNvPr id="4" name="Footer Placeholder 3"/>
          <p:cNvSpPr>
            <a:spLocks noGrp="1"/>
          </p:cNvSpPr>
          <p:nvPr>
            <p:ph type="ftr" sz="quarter" idx="10"/>
          </p:nvPr>
        </p:nvSpPr>
        <p:spPr/>
        <p:txBody>
          <a:bodyPr/>
          <a:lstStyle/>
          <a:p>
            <a:pPr>
              <a:defRPr/>
            </a:pPr>
            <a:r>
              <a:rPr lang="en-US" dirty="0" smtClean="0"/>
              <a:t>Copyright © 2011 EMC Corporation. Do not Copy - All Rights Reserved.</a:t>
            </a:r>
            <a:endParaRPr lang="en-US" dirty="0"/>
          </a:p>
        </p:txBody>
      </p:sp>
      <p:sp>
        <p:nvSpPr>
          <p:cNvPr id="5" name="Slide Number Placeholder 4"/>
          <p:cNvSpPr>
            <a:spLocks noGrp="1"/>
          </p:cNvSpPr>
          <p:nvPr>
            <p:ph type="sldNum" sz="quarter" idx="11"/>
          </p:nvPr>
        </p:nvSpPr>
        <p:spPr/>
        <p:txBody>
          <a:bodyPr/>
          <a:lstStyle/>
          <a:p>
            <a:pPr>
              <a:defRPr/>
            </a:pPr>
            <a:fld id="{80249327-EC2F-4096-8D35-6B76097739FC}" type="slidenum">
              <a:rPr lang="en-US" smtClean="0"/>
              <a:pPr>
                <a:defRPr/>
              </a:pPr>
              <a:t>14</a:t>
            </a:fld>
            <a:endParaRPr 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Calibri" pitchFamily="34" charset="0"/>
                <a:ea typeface="+mn-ea"/>
                <a:cs typeface="+mn-cs"/>
              </a:rPr>
              <a:t>A VM can have one or more virtual NICs. The working of a virtual NIC is similar to a physical NIC, even though the virtual NIC is used </a:t>
            </a:r>
            <a:r>
              <a:rPr lang="en-US" sz="1200" b="0" u="none" kern="1200" dirty="0" smtClean="0">
                <a:solidFill>
                  <a:schemeClr val="tx1"/>
                </a:solidFill>
                <a:latin typeface="Calibri" pitchFamily="34" charset="0"/>
                <a:ea typeface="+mn-ea"/>
                <a:cs typeface="+mn-cs"/>
              </a:rPr>
              <a:t>for connecting VMs and virtual switches. The guest </a:t>
            </a:r>
            <a:r>
              <a:rPr lang="en-US" b="0" u="none" dirty="0" smtClean="0"/>
              <a:t>O</a:t>
            </a:r>
            <a:r>
              <a:rPr lang="en-US" sz="1200" b="0" u="none" kern="1200" dirty="0" smtClean="0">
                <a:solidFill>
                  <a:schemeClr val="tx1"/>
                </a:solidFill>
                <a:latin typeface="Calibri" pitchFamily="34" charset="0"/>
                <a:ea typeface="+mn-ea"/>
                <a:cs typeface="+mn-cs"/>
              </a:rPr>
              <a:t>perating </a:t>
            </a:r>
            <a:r>
              <a:rPr lang="en-US" b="0" u="none" dirty="0" smtClean="0"/>
              <a:t>S</a:t>
            </a:r>
            <a:r>
              <a:rPr lang="en-US" sz="1200" b="0" u="none" kern="1200" dirty="0" smtClean="0">
                <a:solidFill>
                  <a:schemeClr val="tx1"/>
                </a:solidFill>
                <a:latin typeface="Calibri" pitchFamily="34" charset="0"/>
                <a:ea typeface="+mn-ea"/>
                <a:cs typeface="+mn-cs"/>
              </a:rPr>
              <a:t>y</a:t>
            </a:r>
            <a:r>
              <a:rPr lang="en-US" sz="1200" kern="1200" dirty="0" smtClean="0">
                <a:solidFill>
                  <a:schemeClr val="tx1"/>
                </a:solidFill>
                <a:latin typeface="Calibri" pitchFamily="34" charset="0"/>
                <a:ea typeface="+mn-ea"/>
                <a:cs typeface="+mn-cs"/>
              </a:rPr>
              <a:t>stem sends network I/Os to the virtual NIC through a device driver similar to a physical NIC. Virtual NIC forwards I/Os in the form of Ethernet frames to a virtual switch for further transmission to destination. Each virtual NIC has unique MAC and IP addresses  and responds to the standard Ethernet protocol exactly as how a physical NIC would. Hypervisor generates these MAC addresses and allocates a MAC address to a virtual NIC</a:t>
            </a:r>
            <a:r>
              <a:rPr lang="en-US" sz="1200" kern="1200" baseline="0" dirty="0" smtClean="0">
                <a:solidFill>
                  <a:schemeClr val="tx1"/>
                </a:solidFill>
                <a:latin typeface="Calibri" pitchFamily="34" charset="0"/>
                <a:ea typeface="+mn-ea"/>
                <a:cs typeface="+mn-cs"/>
              </a:rPr>
              <a:t> at the time of VM creation.</a:t>
            </a:r>
            <a:endParaRPr lang="en-US" sz="1200" kern="1200" dirty="0">
              <a:solidFill>
                <a:schemeClr val="tx1"/>
              </a:solidFill>
              <a:latin typeface="Calibri" pitchFamily="34" charset="0"/>
              <a:ea typeface="+mn-ea"/>
              <a:cs typeface="+mn-cs"/>
            </a:endParaRPr>
          </a:p>
        </p:txBody>
      </p:sp>
      <p:sp>
        <p:nvSpPr>
          <p:cNvPr id="4" name="Footer Placeholder 3"/>
          <p:cNvSpPr>
            <a:spLocks noGrp="1"/>
          </p:cNvSpPr>
          <p:nvPr>
            <p:ph type="ftr" sz="quarter" idx="10"/>
          </p:nvPr>
        </p:nvSpPr>
        <p:spPr/>
        <p:txBody>
          <a:bodyPr/>
          <a:lstStyle/>
          <a:p>
            <a:pPr>
              <a:defRPr/>
            </a:pPr>
            <a:r>
              <a:rPr lang="en-US" dirty="0" smtClean="0"/>
              <a:t>Copyright © 2011 EMC Corporation. Do not Copy - All Rights Reserved.</a:t>
            </a:r>
            <a:endParaRPr lang="en-US" dirty="0"/>
          </a:p>
        </p:txBody>
      </p:sp>
      <p:sp>
        <p:nvSpPr>
          <p:cNvPr id="5" name="Slide Number Placeholder 4"/>
          <p:cNvSpPr>
            <a:spLocks noGrp="1"/>
          </p:cNvSpPr>
          <p:nvPr>
            <p:ph type="sldNum" sz="quarter" idx="11"/>
          </p:nvPr>
        </p:nvSpPr>
        <p:spPr/>
        <p:txBody>
          <a:bodyPr/>
          <a:lstStyle/>
          <a:p>
            <a:pPr>
              <a:defRPr/>
            </a:pPr>
            <a:fld id="{80249327-EC2F-4096-8D35-6B76097739FC}" type="slidenum">
              <a:rPr lang="en-US" smtClean="0"/>
              <a:pPr>
                <a:defRPr/>
              </a:pPr>
              <a:t>15</a:t>
            </a:fld>
            <a:endParaRPr 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Virtual HBA enables a VM to access a FC RDM disk/LUN</a:t>
            </a:r>
            <a:r>
              <a:rPr lang="en-US" baseline="0" dirty="0" smtClean="0"/>
              <a:t> assigned to the VM</a:t>
            </a:r>
            <a:r>
              <a:rPr lang="en-US" dirty="0" smtClean="0"/>
              <a:t>.</a:t>
            </a:r>
            <a:r>
              <a:rPr lang="en-US" baseline="0" dirty="0" smtClean="0"/>
              <a:t> </a:t>
            </a:r>
            <a:r>
              <a:rPr lang="en-US" dirty="0" smtClean="0"/>
              <a:t>Virtual HBAs</a:t>
            </a:r>
            <a:r>
              <a:rPr lang="en-US" baseline="0" dirty="0" smtClean="0"/>
              <a:t> are configured using </a:t>
            </a:r>
            <a:r>
              <a:rPr lang="en-US" sz="1200" kern="1200" baseline="0" dirty="0" err="1" smtClean="0">
                <a:solidFill>
                  <a:schemeClr val="tx1"/>
                </a:solidFill>
                <a:latin typeface="Calibri" pitchFamily="34" charset="0"/>
                <a:ea typeface="+mn-ea"/>
                <a:cs typeface="+mn-cs"/>
              </a:rPr>
              <a:t>N_Port</a:t>
            </a:r>
            <a:r>
              <a:rPr lang="en-US" sz="1200" kern="1200" baseline="0" dirty="0" smtClean="0">
                <a:solidFill>
                  <a:schemeClr val="tx1"/>
                </a:solidFill>
                <a:latin typeface="Calibri" pitchFamily="34" charset="0"/>
                <a:ea typeface="+mn-ea"/>
                <a:cs typeface="+mn-cs"/>
              </a:rPr>
              <a:t> ID Virtualization (NPIV) technology, which is based on an ANSI T11 standard. NPIV enables a single physical FC HBA or CNA port (N port) to function as multiple virtual </a:t>
            </a:r>
            <a:r>
              <a:rPr lang="en-US" sz="1200" kern="1200" baseline="0" dirty="0" err="1" smtClean="0">
                <a:solidFill>
                  <a:schemeClr val="tx1"/>
                </a:solidFill>
                <a:latin typeface="Calibri" pitchFamily="34" charset="0"/>
                <a:ea typeface="+mn-ea"/>
                <a:cs typeface="+mn-cs"/>
              </a:rPr>
              <a:t>N_ports</a:t>
            </a:r>
            <a:r>
              <a:rPr lang="en-US" sz="1200" kern="1200" baseline="0" dirty="0" smtClean="0">
                <a:solidFill>
                  <a:schemeClr val="tx1"/>
                </a:solidFill>
                <a:latin typeface="Calibri" pitchFamily="34" charset="0"/>
                <a:ea typeface="+mn-ea"/>
                <a:cs typeface="+mn-cs"/>
              </a:rPr>
              <a:t> with each virtual </a:t>
            </a:r>
            <a:r>
              <a:rPr lang="en-US" sz="1200" kern="1200" baseline="0" dirty="0" err="1" smtClean="0">
                <a:solidFill>
                  <a:schemeClr val="tx1"/>
                </a:solidFill>
                <a:latin typeface="Calibri" pitchFamily="34" charset="0"/>
                <a:ea typeface="+mn-ea"/>
                <a:cs typeface="+mn-cs"/>
              </a:rPr>
              <a:t>N_port</a:t>
            </a:r>
            <a:r>
              <a:rPr lang="en-US" sz="1200" kern="1200" baseline="0" dirty="0" smtClean="0">
                <a:solidFill>
                  <a:schemeClr val="tx1"/>
                </a:solidFill>
                <a:latin typeface="Calibri" pitchFamily="34" charset="0"/>
                <a:ea typeface="+mn-ea"/>
                <a:cs typeface="+mn-cs"/>
              </a:rPr>
              <a:t> having a unique WWN identity in the FC SAN. This allows a single physical FC HBA port to register several unique WWNs with the fabric and obtain multiple fabric addresses. A v</a:t>
            </a:r>
            <a:r>
              <a:rPr lang="en-US" dirty="0" smtClean="0"/>
              <a:t>irtual </a:t>
            </a:r>
            <a:r>
              <a:rPr lang="en-US" dirty="0" err="1" smtClean="0"/>
              <a:t>N_port</a:t>
            </a:r>
            <a:r>
              <a:rPr lang="en-US" dirty="0" smtClean="0"/>
              <a:t> acts as a virtual HBA port that enables a VM to directly access an</a:t>
            </a:r>
            <a:r>
              <a:rPr lang="en-US" baseline="0" dirty="0" smtClean="0"/>
              <a:t> LUN assigned to it.</a:t>
            </a:r>
            <a:r>
              <a:rPr lang="en-US" dirty="0" smtClean="0"/>
              <a:t> </a:t>
            </a:r>
            <a:r>
              <a:rPr lang="en-US" sz="1200" kern="1200" baseline="0" dirty="0" smtClean="0">
                <a:solidFill>
                  <a:schemeClr val="tx1"/>
                </a:solidFill>
                <a:latin typeface="Calibri" pitchFamily="34" charset="0"/>
                <a:ea typeface="+mn-ea"/>
                <a:cs typeface="+mn-cs"/>
              </a:rPr>
              <a:t>H</a:t>
            </a:r>
            <a:r>
              <a:rPr lang="en-US" dirty="0" smtClean="0"/>
              <a:t>ypervisor kernel leverages NPIV to instantiate virtual </a:t>
            </a:r>
            <a:r>
              <a:rPr lang="en-US" dirty="0" err="1" smtClean="0"/>
              <a:t>N_ports</a:t>
            </a:r>
            <a:r>
              <a:rPr lang="en-US" dirty="0" smtClean="0"/>
              <a:t> on the physical HBA or CNA and then a</a:t>
            </a:r>
            <a:r>
              <a:rPr lang="en-US" sz="1200" kern="1200" baseline="0" dirty="0" smtClean="0">
                <a:solidFill>
                  <a:schemeClr val="tx1"/>
                </a:solidFill>
                <a:latin typeface="Calibri" pitchFamily="34" charset="0"/>
                <a:ea typeface="+mn-ea"/>
                <a:cs typeface="+mn-cs"/>
              </a:rPr>
              <a:t>ssigns the virtual </a:t>
            </a:r>
            <a:r>
              <a:rPr lang="en-US" sz="1200" kern="1200" baseline="0" dirty="0" err="1" smtClean="0">
                <a:solidFill>
                  <a:schemeClr val="tx1"/>
                </a:solidFill>
                <a:latin typeface="Calibri" pitchFamily="34" charset="0"/>
                <a:ea typeface="+mn-ea"/>
                <a:cs typeface="+mn-cs"/>
              </a:rPr>
              <a:t>N_ports</a:t>
            </a:r>
            <a:r>
              <a:rPr lang="en-US" sz="1200" kern="1200" baseline="0" dirty="0" smtClean="0">
                <a:solidFill>
                  <a:schemeClr val="tx1"/>
                </a:solidFill>
                <a:latin typeface="Calibri" pitchFamily="34" charset="0"/>
                <a:ea typeface="+mn-ea"/>
                <a:cs typeface="+mn-cs"/>
              </a:rPr>
              <a:t> to the VMs. </a:t>
            </a:r>
          </a:p>
          <a:p>
            <a:r>
              <a:rPr lang="en-US" sz="1200" kern="1200" baseline="0" dirty="0" smtClean="0">
                <a:solidFill>
                  <a:schemeClr val="tx1"/>
                </a:solidFill>
                <a:latin typeface="Calibri" pitchFamily="34" charset="0"/>
                <a:ea typeface="+mn-ea"/>
                <a:cs typeface="+mn-cs"/>
              </a:rPr>
              <a:t>A VM with a virtual HBA is recognized as a node in the fabric. This allows an administrator to restrict access to specific LUNs to specific VMs using zoning and LUN masking, in the same way that they can be restricted to specific physical servers. In the absence of virtual HBA, VMs share the WWN identity of a physical HBA or CNA to access RDM disks. There is no option to uniquely secure and manage storage for an individual VM. For VM with a virtual HBA, the virtual HBA WWN can be included as a zone member or storage group member in LUN masking. This allows access control and storage management per VM basis.</a:t>
            </a:r>
            <a:endParaRPr lang="en-US" dirty="0" smtClean="0"/>
          </a:p>
        </p:txBody>
      </p:sp>
      <p:sp>
        <p:nvSpPr>
          <p:cNvPr id="4" name="Footer Placeholder 3"/>
          <p:cNvSpPr>
            <a:spLocks noGrp="1"/>
          </p:cNvSpPr>
          <p:nvPr>
            <p:ph type="ftr" sz="quarter" idx="10"/>
          </p:nvPr>
        </p:nvSpPr>
        <p:spPr/>
        <p:txBody>
          <a:bodyPr/>
          <a:lstStyle/>
          <a:p>
            <a:pPr>
              <a:defRPr/>
            </a:pPr>
            <a:r>
              <a:rPr lang="en-US" smtClean="0"/>
              <a:t>Copyright © 2011 EMC Corporation. Do not Copy - All Rights Reserved.</a:t>
            </a:r>
            <a:endParaRPr lang="en-US" dirty="0"/>
          </a:p>
        </p:txBody>
      </p:sp>
      <p:sp>
        <p:nvSpPr>
          <p:cNvPr id="5" name="Slide Number Placeholder 4"/>
          <p:cNvSpPr>
            <a:spLocks noGrp="1"/>
          </p:cNvSpPr>
          <p:nvPr>
            <p:ph type="sldNum" sz="quarter" idx="11"/>
          </p:nvPr>
        </p:nvSpPr>
        <p:spPr/>
        <p:txBody>
          <a:bodyPr/>
          <a:lstStyle/>
          <a:p>
            <a:pPr>
              <a:defRPr/>
            </a:pPr>
            <a:fld id="{80249327-EC2F-4096-8D35-6B76097739FC}" type="slidenum">
              <a:rPr lang="en-US" smtClean="0"/>
              <a:pPr>
                <a:defRPr/>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sz="1200" kern="1200" baseline="0" dirty="0" smtClean="0">
                <a:solidFill>
                  <a:schemeClr val="tx1"/>
                </a:solidFill>
                <a:latin typeface="Calibri" pitchFamily="34" charset="0"/>
                <a:ea typeface="+mn-ea"/>
                <a:cs typeface="+mn-cs"/>
              </a:rPr>
              <a:t>A virtual switch is a logical layer 2 (OSI model) Ethernet switch that resides inside a physical server that uses a hypervisor.  Virtual switches are created and configured using hypervisor. </a:t>
            </a:r>
          </a:p>
          <a:p>
            <a:pPr marL="0" marR="0" indent="0" algn="l" defTabSz="914400" rtl="0" eaLnBrk="0" fontAlgn="base" latinLnBrk="0" hangingPunct="0">
              <a:lnSpc>
                <a:spcPct val="100000"/>
              </a:lnSpc>
              <a:spcBef>
                <a:spcPct val="30000"/>
              </a:spcBef>
              <a:spcAft>
                <a:spcPct val="0"/>
              </a:spcAft>
              <a:buClrTx/>
              <a:buSzTx/>
              <a:buFontTx/>
              <a:buNone/>
              <a:tabLst/>
              <a:defRPr/>
            </a:pPr>
            <a:r>
              <a:rPr lang="en-US" sz="1200" kern="1200" baseline="0" dirty="0" smtClean="0">
                <a:solidFill>
                  <a:schemeClr val="tx1"/>
                </a:solidFill>
                <a:latin typeface="Calibri" pitchFamily="34" charset="0"/>
                <a:ea typeface="+mn-ea"/>
                <a:cs typeface="+mn-cs"/>
              </a:rPr>
              <a:t>Virtual switches provide traffic management for VMs and hypervisor kernel. Each virtual switch maintains a MAC address table, which includes a list of MAC addresses and corresponding virtual switch ports for frame forwarding. The virtual switch forwards frames to a virtual switch port based on the destination MAC address of the frame. </a:t>
            </a:r>
          </a:p>
          <a:p>
            <a:pPr marL="0" marR="0" indent="0" algn="l" defTabSz="914400" rtl="0" eaLnBrk="0" fontAlgn="base" latinLnBrk="0" hangingPunct="0">
              <a:lnSpc>
                <a:spcPct val="100000"/>
              </a:lnSpc>
              <a:spcBef>
                <a:spcPct val="30000"/>
              </a:spcBef>
              <a:spcAft>
                <a:spcPct val="0"/>
              </a:spcAft>
              <a:buClrTx/>
              <a:buSzTx/>
              <a:buFontTx/>
              <a:buNone/>
              <a:tabLst/>
              <a:defRPr/>
            </a:pPr>
            <a:r>
              <a:rPr lang="en-US" sz="1200" kern="1200" baseline="0" dirty="0" smtClean="0">
                <a:solidFill>
                  <a:schemeClr val="tx1"/>
                </a:solidFill>
                <a:latin typeface="Calibri" pitchFamily="34" charset="0"/>
                <a:ea typeface="+mn-ea"/>
                <a:cs typeface="+mn-cs"/>
              </a:rPr>
              <a:t>Virtual switches enable communication among VMs within a physical server and direct VM traffic to </a:t>
            </a:r>
            <a:r>
              <a:rPr lang="en-US" sz="1200" b="0" u="none" kern="1200" baseline="0" dirty="0" smtClean="0">
                <a:solidFill>
                  <a:schemeClr val="tx1"/>
                </a:solidFill>
                <a:latin typeface="Calibri" pitchFamily="34" charset="0"/>
                <a:ea typeface="+mn-ea"/>
                <a:cs typeface="+mn-cs"/>
              </a:rPr>
              <a:t>a </a:t>
            </a:r>
            <a:r>
              <a:rPr lang="en-US" sz="1200" kern="1200" baseline="0" dirty="0" smtClean="0">
                <a:solidFill>
                  <a:schemeClr val="tx1"/>
                </a:solidFill>
                <a:latin typeface="Calibri" pitchFamily="34" charset="0"/>
                <a:ea typeface="+mn-ea"/>
                <a:cs typeface="+mn-cs"/>
              </a:rPr>
              <a:t>physical network. Switching of VM traffic to physical network allow</a:t>
            </a:r>
            <a:r>
              <a:rPr lang="en-US" sz="1200" b="0" u="none" kern="1200" baseline="0" dirty="0" smtClean="0">
                <a:solidFill>
                  <a:schemeClr val="tx1"/>
                </a:solidFill>
                <a:latin typeface="Calibri" pitchFamily="34" charset="0"/>
                <a:ea typeface="+mn-ea"/>
                <a:cs typeface="+mn-cs"/>
              </a:rPr>
              <a:t>s</a:t>
            </a:r>
            <a:r>
              <a:rPr lang="en-US" sz="1200" kern="1200" baseline="0" dirty="0" smtClean="0">
                <a:solidFill>
                  <a:schemeClr val="tx1"/>
                </a:solidFill>
                <a:latin typeface="Calibri" pitchFamily="34" charset="0"/>
                <a:ea typeface="+mn-ea"/>
                <a:cs typeface="+mn-cs"/>
              </a:rPr>
              <a:t> VMs to communicate with their clients or with VMs hosted on another physical server. A virtual switch also handles the hypervisor kernel traffic so as to enable the management server access the physical server, hypervisor kernel access the IP storage, and migrate VMs from one physical server to another. </a:t>
            </a:r>
          </a:p>
          <a:p>
            <a:pPr marL="0" marR="0" indent="0" algn="l" defTabSz="914400" rtl="0" eaLnBrk="0" fontAlgn="base" latinLnBrk="0" hangingPunct="0">
              <a:lnSpc>
                <a:spcPct val="100000"/>
              </a:lnSpc>
              <a:spcBef>
                <a:spcPct val="30000"/>
              </a:spcBef>
              <a:spcAft>
                <a:spcPct val="0"/>
              </a:spcAft>
              <a:buClrTx/>
              <a:buSzTx/>
              <a:buFontTx/>
              <a:buNone/>
              <a:tabLst/>
              <a:defRPr/>
            </a:pPr>
            <a:endParaRPr lang="en-US" sz="1200" kern="1200" baseline="0" dirty="0" smtClean="0">
              <a:solidFill>
                <a:schemeClr val="tx1"/>
              </a:solidFill>
              <a:latin typeface="Calibri" pitchFamily="34" charset="0"/>
              <a:ea typeface="+mn-ea"/>
              <a:cs typeface="+mn-cs"/>
            </a:endParaRPr>
          </a:p>
          <a:p>
            <a:endParaRPr lang="en-US" sz="1200" kern="1200" baseline="0" dirty="0" smtClean="0">
              <a:solidFill>
                <a:schemeClr val="tx1"/>
              </a:solidFill>
              <a:latin typeface="Calibri" pitchFamily="34" charset="0"/>
              <a:ea typeface="+mn-ea"/>
              <a:cs typeface="+mn-cs"/>
            </a:endParaRPr>
          </a:p>
        </p:txBody>
      </p:sp>
      <p:sp>
        <p:nvSpPr>
          <p:cNvPr id="4" name="Footer Placeholder 3"/>
          <p:cNvSpPr>
            <a:spLocks noGrp="1"/>
          </p:cNvSpPr>
          <p:nvPr>
            <p:ph type="ftr" sz="quarter" idx="10"/>
          </p:nvPr>
        </p:nvSpPr>
        <p:spPr/>
        <p:txBody>
          <a:bodyPr/>
          <a:lstStyle/>
          <a:p>
            <a:pPr>
              <a:defRPr/>
            </a:pPr>
            <a:r>
              <a:rPr lang="en-US" dirty="0" smtClean="0"/>
              <a:t>Copyright © 2011 EMC Corporation. Do not Copy - All Rights Reserved.</a:t>
            </a:r>
            <a:endParaRPr lang="en-US" dirty="0"/>
          </a:p>
        </p:txBody>
      </p:sp>
      <p:sp>
        <p:nvSpPr>
          <p:cNvPr id="5" name="Slide Number Placeholder 4"/>
          <p:cNvSpPr>
            <a:spLocks noGrp="1"/>
          </p:cNvSpPr>
          <p:nvPr>
            <p:ph type="sldNum" sz="quarter" idx="11"/>
          </p:nvPr>
        </p:nvSpPr>
        <p:spPr/>
        <p:txBody>
          <a:bodyPr/>
          <a:lstStyle/>
          <a:p>
            <a:pPr>
              <a:defRPr/>
            </a:pPr>
            <a:fld id="{80249327-EC2F-4096-8D35-6B76097739FC}" type="slidenum">
              <a:rPr lang="en-US" smtClean="0"/>
              <a:pPr>
                <a:defRPr/>
              </a:pPr>
              <a:t>17</a:t>
            </a:fld>
            <a:endParaRPr lang="en-US"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sz="1200" kern="1200" baseline="0" dirty="0" smtClean="0">
                <a:solidFill>
                  <a:schemeClr val="tx1"/>
                </a:solidFill>
                <a:latin typeface="Calibri" pitchFamily="34" charset="0"/>
                <a:ea typeface="+mn-ea"/>
                <a:cs typeface="+mn-cs"/>
              </a:rPr>
              <a:t>A virtual switch may be connected to one or more physical NICs. If a virtual switch is connected to more than one physical NIC, it allows the virtual switch to distribute outbound traffic across multiple physical NICs. Some of the physical NICs may be configured as standby. In the event of an active physical NIC hardware failure or its network link outage, virtual switches failover the traffic to a standby physical NIC.</a:t>
            </a:r>
          </a:p>
          <a:p>
            <a:pPr marL="0" marR="0" indent="0" algn="l" defTabSz="914400" rtl="0" eaLnBrk="0" fontAlgn="base" latinLnBrk="0" hangingPunct="0">
              <a:lnSpc>
                <a:spcPct val="100000"/>
              </a:lnSpc>
              <a:spcBef>
                <a:spcPct val="30000"/>
              </a:spcBef>
              <a:spcAft>
                <a:spcPct val="0"/>
              </a:spcAft>
              <a:buClrTx/>
              <a:buSzTx/>
              <a:buFontTx/>
              <a:buNone/>
              <a:tabLst/>
              <a:defRPr/>
            </a:pPr>
            <a:r>
              <a:rPr lang="en-US" sz="1200" kern="1200" baseline="0" dirty="0" smtClean="0">
                <a:solidFill>
                  <a:schemeClr val="tx1"/>
                </a:solidFill>
                <a:latin typeface="Calibri" pitchFamily="34" charset="0"/>
                <a:ea typeface="+mn-ea"/>
                <a:cs typeface="+mn-cs"/>
              </a:rPr>
              <a:t>A virtual switch has no control over the inbound traffic. The load balancing and failover of inbound traffic is performed by supported physical switches that are connected to the virtual switch via physical NICs.</a:t>
            </a:r>
          </a:p>
        </p:txBody>
      </p:sp>
      <p:sp>
        <p:nvSpPr>
          <p:cNvPr id="4" name="Footer Placeholder 3"/>
          <p:cNvSpPr>
            <a:spLocks noGrp="1"/>
          </p:cNvSpPr>
          <p:nvPr>
            <p:ph type="ftr" sz="quarter" idx="10"/>
          </p:nvPr>
        </p:nvSpPr>
        <p:spPr/>
        <p:txBody>
          <a:bodyPr/>
          <a:lstStyle/>
          <a:p>
            <a:pPr>
              <a:defRPr/>
            </a:pPr>
            <a:r>
              <a:rPr lang="en-US" dirty="0" smtClean="0"/>
              <a:t>Copyright © 2011 EMC Corporation. Do not Copy - All Rights Reserved.</a:t>
            </a:r>
            <a:endParaRPr lang="en-US" dirty="0"/>
          </a:p>
        </p:txBody>
      </p:sp>
      <p:sp>
        <p:nvSpPr>
          <p:cNvPr id="5" name="Slide Number Placeholder 4"/>
          <p:cNvSpPr>
            <a:spLocks noGrp="1"/>
          </p:cNvSpPr>
          <p:nvPr>
            <p:ph type="sldNum" sz="quarter" idx="11"/>
          </p:nvPr>
        </p:nvSpPr>
        <p:spPr/>
        <p:txBody>
          <a:bodyPr/>
          <a:lstStyle/>
          <a:p>
            <a:pPr>
              <a:defRPr/>
            </a:pPr>
            <a:fld id="{80249327-EC2F-4096-8D35-6B76097739FC}" type="slidenum">
              <a:rPr lang="en-US" smtClean="0"/>
              <a:pPr>
                <a:defRPr/>
              </a:pPr>
              <a:t>18</a:t>
            </a:fld>
            <a:endParaRPr lang="en-US"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sz="1200" kern="1200" baseline="0" dirty="0" smtClean="0">
                <a:solidFill>
                  <a:schemeClr val="tx1"/>
                </a:solidFill>
                <a:latin typeface="Calibri" pitchFamily="34" charset="0"/>
                <a:ea typeface="+mn-ea"/>
                <a:cs typeface="+mn-cs"/>
              </a:rPr>
              <a:t>Virtual switches can also be created without a connection to any physical NIC. In this case, all VMs that are connected to that virtual switch will only be able to send traffic among themselves locally; </a:t>
            </a:r>
            <a:r>
              <a:rPr lang="en-US" sz="1200" b="0" u="none" kern="1200" baseline="0" dirty="0" smtClean="0">
                <a:solidFill>
                  <a:schemeClr val="tx1"/>
                </a:solidFill>
                <a:latin typeface="Calibri" pitchFamily="34" charset="0"/>
                <a:ea typeface="+mn-ea"/>
                <a:cs typeface="+mn-cs"/>
              </a:rPr>
              <a:t>for example, a virtual switch connects a VM running</a:t>
            </a:r>
            <a:r>
              <a:rPr lang="en-US" sz="1200" b="0" u="none" kern="1200" dirty="0" smtClean="0">
                <a:solidFill>
                  <a:schemeClr val="tx1"/>
                </a:solidFill>
                <a:latin typeface="Calibri" pitchFamily="34" charset="0"/>
                <a:ea typeface="+mn-ea"/>
                <a:cs typeface="+mn-cs"/>
              </a:rPr>
              <a:t> </a:t>
            </a:r>
            <a:r>
              <a:rPr lang="en-US" sz="1200" b="0" u="none" kern="1200" baseline="0" dirty="0" smtClean="0">
                <a:solidFill>
                  <a:schemeClr val="tx1"/>
                </a:solidFill>
                <a:latin typeface="Calibri" pitchFamily="34" charset="0"/>
                <a:ea typeface="+mn-ea"/>
                <a:cs typeface="+mn-cs"/>
              </a:rPr>
              <a:t>firewall application to another VM protected by the firewall. </a:t>
            </a:r>
          </a:p>
        </p:txBody>
      </p:sp>
      <p:sp>
        <p:nvSpPr>
          <p:cNvPr id="4" name="Footer Placeholder 3"/>
          <p:cNvSpPr>
            <a:spLocks noGrp="1"/>
          </p:cNvSpPr>
          <p:nvPr>
            <p:ph type="ftr" sz="quarter" idx="10"/>
          </p:nvPr>
        </p:nvSpPr>
        <p:spPr/>
        <p:txBody>
          <a:bodyPr/>
          <a:lstStyle/>
          <a:p>
            <a:pPr>
              <a:defRPr/>
            </a:pPr>
            <a:r>
              <a:rPr lang="en-US" dirty="0" smtClean="0"/>
              <a:t>Copyright © 2011 EMC Corporation. Do not Copy - All Rights Reserved.</a:t>
            </a:r>
            <a:endParaRPr lang="en-US" dirty="0"/>
          </a:p>
        </p:txBody>
      </p:sp>
      <p:sp>
        <p:nvSpPr>
          <p:cNvPr id="5" name="Slide Number Placeholder 4"/>
          <p:cNvSpPr>
            <a:spLocks noGrp="1"/>
          </p:cNvSpPr>
          <p:nvPr>
            <p:ph type="sldNum" sz="quarter" idx="11"/>
          </p:nvPr>
        </p:nvSpPr>
        <p:spPr/>
        <p:txBody>
          <a:bodyPr/>
          <a:lstStyle/>
          <a:p>
            <a:pPr>
              <a:defRPr/>
            </a:pPr>
            <a:fld id="{80249327-EC2F-4096-8D35-6B76097739FC}" type="slidenum">
              <a:rPr lang="en-US" smtClean="0"/>
              <a:pPr>
                <a:defRPr/>
              </a:pPr>
              <a:t>19</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bwMode="auto">
          <a:noFill/>
          <a:ln>
            <a:solidFill>
              <a:srgbClr val="000000"/>
            </a:solidFill>
            <a:miter lim="800000"/>
            <a:headEnd/>
            <a:tailEnd/>
          </a:ln>
        </p:spPr>
      </p:sp>
      <p:sp>
        <p:nvSpPr>
          <p:cNvPr id="38915" name="Notes Placeholder 2"/>
          <p:cNvSpPr>
            <a:spLocks noGrp="1"/>
          </p:cNvSpPr>
          <p:nvPr>
            <p:ph type="body" idx="1"/>
          </p:nvPr>
        </p:nvSpPr>
        <p:spPr bwMode="auto">
          <a:noFill/>
        </p:spPr>
        <p:txBody>
          <a:bodyPr wrap="square" lIns="91440" tIns="45720" rIns="91440" bIns="45720" numCol="1" anchor="t" anchorCtr="0" compatLnSpc="1">
            <a:prstTxWarp prst="textNoShape">
              <a:avLst/>
            </a:prstTxWarp>
            <a:normAutofit/>
          </a:bodyPr>
          <a:lstStyle/>
          <a:p>
            <a:pPr marL="0" marR="0" lvl="1" indent="0" algn="l" defTabSz="914400" rtl="0" eaLnBrk="0" fontAlgn="base" latinLnBrk="0" hangingPunct="0">
              <a:lnSpc>
                <a:spcPct val="100000"/>
              </a:lnSpc>
              <a:spcBef>
                <a:spcPct val="50000"/>
              </a:spcBef>
              <a:spcAft>
                <a:spcPct val="0"/>
              </a:spcAft>
              <a:buClrTx/>
              <a:buSzTx/>
              <a:buFontTx/>
              <a:buNone/>
              <a:tabLst/>
              <a:defRPr/>
            </a:pPr>
            <a:r>
              <a:rPr lang="en-US" dirty="0" smtClean="0"/>
              <a:t>This module focuses on networking in VDC environment.</a:t>
            </a:r>
            <a:r>
              <a:rPr lang="en-US" baseline="0" dirty="0" smtClean="0"/>
              <a:t> It covers network virtualization in VDC, VDC network infrastructure and components, virtual LAN, and virtual SAN. It also </a:t>
            </a:r>
            <a:r>
              <a:rPr lang="en-US" dirty="0" smtClean="0"/>
              <a:t>describes the key network traffic management techniques.</a:t>
            </a:r>
          </a:p>
          <a:p>
            <a:pPr marL="0" marR="0" indent="0" algn="l" defTabSz="914400" rtl="0" eaLnBrk="0" fontAlgn="base" latinLnBrk="0" hangingPunct="0">
              <a:lnSpc>
                <a:spcPct val="100000"/>
              </a:lnSpc>
              <a:spcBef>
                <a:spcPct val="50000"/>
              </a:spcBef>
              <a:spcAft>
                <a:spcPct val="0"/>
              </a:spcAft>
              <a:buClrTx/>
              <a:buSzTx/>
              <a:buFontTx/>
              <a:buNone/>
              <a:tabLst/>
              <a:defRPr/>
            </a:pPr>
            <a:endParaRPr lang="en-US" dirty="0" smtClean="0"/>
          </a:p>
        </p:txBody>
      </p:sp>
      <p:sp>
        <p:nvSpPr>
          <p:cNvPr id="4" name="Footer Placeholder 3"/>
          <p:cNvSpPr>
            <a:spLocks noGrp="1"/>
          </p:cNvSpPr>
          <p:nvPr>
            <p:ph type="ftr" sz="quarter" idx="4"/>
          </p:nvPr>
        </p:nvSpPr>
        <p:spPr/>
        <p:txBody>
          <a:bodyPr/>
          <a:lstStyle/>
          <a:p>
            <a:pPr>
              <a:defRPr/>
            </a:pPr>
            <a:r>
              <a:rPr lang="en-US" dirty="0" smtClean="0"/>
              <a:t>Copyright © 2011 EMC Corporation. Do not Copy - All Rights Reserved.</a:t>
            </a:r>
            <a:endParaRPr lang="en-US" dirty="0"/>
          </a:p>
        </p:txBody>
      </p:sp>
      <p:sp>
        <p:nvSpPr>
          <p:cNvPr id="5" name="Slide Number Placeholder 4"/>
          <p:cNvSpPr>
            <a:spLocks noGrp="1"/>
          </p:cNvSpPr>
          <p:nvPr>
            <p:ph type="sldNum" sz="quarter" idx="5"/>
          </p:nvPr>
        </p:nvSpPr>
        <p:spPr/>
        <p:txBody>
          <a:bodyPr/>
          <a:lstStyle/>
          <a:p>
            <a:pPr>
              <a:defRPr/>
            </a:pPr>
            <a:fld id="{4E7A8FCD-CAF3-47F6-8A34-9CCB6BC41AA7}" type="slidenum">
              <a:rPr lang="en-US"/>
              <a:pPr>
                <a:defRPr/>
              </a:pPr>
              <a:t>2</a:t>
            </a:fld>
            <a:endParaRPr lang="en-US"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sz="1200" kern="1200" baseline="0" dirty="0" smtClean="0">
                <a:solidFill>
                  <a:schemeClr val="tx1"/>
                </a:solidFill>
                <a:latin typeface="Calibri" pitchFamily="34" charset="0"/>
                <a:ea typeface="+mn-ea"/>
                <a:cs typeface="+mn-cs"/>
              </a:rPr>
              <a:t>There is no direct connection between virtual switches within a compute system. However, frames may be transferred between virtual switches through VMs. Physical NICs provide links for virtual switches to connect to the physical network. Hence, they are not shared between virtual switches.</a:t>
            </a:r>
          </a:p>
        </p:txBody>
      </p:sp>
      <p:sp>
        <p:nvSpPr>
          <p:cNvPr id="4" name="Footer Placeholder 3"/>
          <p:cNvSpPr>
            <a:spLocks noGrp="1"/>
          </p:cNvSpPr>
          <p:nvPr>
            <p:ph type="ftr" sz="quarter" idx="10"/>
          </p:nvPr>
        </p:nvSpPr>
        <p:spPr/>
        <p:txBody>
          <a:bodyPr/>
          <a:lstStyle/>
          <a:p>
            <a:pPr>
              <a:defRPr/>
            </a:pPr>
            <a:r>
              <a:rPr lang="en-US" dirty="0" smtClean="0"/>
              <a:t>Copyright © 2011 EMC Corporation. Do not Copy - All Rights Reserved.</a:t>
            </a:r>
            <a:endParaRPr lang="en-US" dirty="0"/>
          </a:p>
        </p:txBody>
      </p:sp>
      <p:sp>
        <p:nvSpPr>
          <p:cNvPr id="5" name="Slide Number Placeholder 4"/>
          <p:cNvSpPr>
            <a:spLocks noGrp="1"/>
          </p:cNvSpPr>
          <p:nvPr>
            <p:ph type="sldNum" sz="quarter" idx="11"/>
          </p:nvPr>
        </p:nvSpPr>
        <p:spPr/>
        <p:txBody>
          <a:bodyPr/>
          <a:lstStyle/>
          <a:p>
            <a:pPr>
              <a:defRPr/>
            </a:pPr>
            <a:fld id="{80249327-EC2F-4096-8D35-6B76097739FC}" type="slidenum">
              <a:rPr lang="en-US" smtClean="0"/>
              <a:pPr>
                <a:defRPr/>
              </a:pPr>
              <a:t>20</a:t>
            </a:fld>
            <a:endParaRPr lang="en-US"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kern="1200" baseline="0" dirty="0" smtClean="0">
                <a:solidFill>
                  <a:schemeClr val="tx1"/>
                </a:solidFill>
                <a:latin typeface="Calibri" pitchFamily="34" charset="0"/>
                <a:ea typeface="+mn-ea"/>
                <a:cs typeface="+mn-cs"/>
              </a:rPr>
              <a:t>Virtual switches direct both hypervisor kernel traffic and VM traffic. For different types of traffic, different types of virtual ports are configured on a virtual switch. Alternatively, multiple virtual switches may be created; each with its own virtual port type. Virtual ports are classified as hypervisor kernel port, VM port, and uplink port. </a:t>
            </a:r>
          </a:p>
          <a:p>
            <a:pPr marL="228600" marR="0" indent="-228600" algn="l" defTabSz="914400" rtl="0" eaLnBrk="0" fontAlgn="base" latinLnBrk="0" hangingPunct="0">
              <a:lnSpc>
                <a:spcPct val="100000"/>
              </a:lnSpc>
              <a:spcBef>
                <a:spcPct val="30000"/>
              </a:spcBef>
              <a:spcAft>
                <a:spcPct val="0"/>
              </a:spcAft>
              <a:buClrTx/>
              <a:buSzTx/>
              <a:buFont typeface="Arial" pitchFamily="34" charset="0"/>
              <a:buChar char="•"/>
              <a:tabLst/>
              <a:defRPr/>
            </a:pPr>
            <a:r>
              <a:rPr lang="en-US" kern="1200" baseline="0" dirty="0" smtClean="0">
                <a:solidFill>
                  <a:schemeClr val="tx1"/>
                </a:solidFill>
                <a:latin typeface="Calibri" pitchFamily="34" charset="0"/>
                <a:ea typeface="+mn-ea"/>
                <a:cs typeface="+mn-cs"/>
              </a:rPr>
              <a:t>Uplink ports connect a virtual switch to physical NICs of the physical server where the virtual switch resides. A virtual switch can transfer data to a physical network only when one or more physical NICs are attached to its uplink ports.</a:t>
            </a:r>
          </a:p>
          <a:p>
            <a:pPr marL="228600" marR="0" indent="-228600" algn="l" defTabSz="914400" rtl="0" eaLnBrk="0" fontAlgn="base" latinLnBrk="0" hangingPunct="0">
              <a:lnSpc>
                <a:spcPct val="100000"/>
              </a:lnSpc>
              <a:spcBef>
                <a:spcPct val="30000"/>
              </a:spcBef>
              <a:spcAft>
                <a:spcPct val="0"/>
              </a:spcAft>
              <a:buClrTx/>
              <a:buSzTx/>
              <a:buFont typeface="Arial" pitchFamily="34" charset="0"/>
              <a:buChar char="•"/>
              <a:tabLst/>
              <a:defRPr/>
            </a:pPr>
            <a:r>
              <a:rPr lang="en-US" kern="1200" baseline="0" dirty="0" smtClean="0">
                <a:solidFill>
                  <a:schemeClr val="tx1"/>
                </a:solidFill>
                <a:latin typeface="Calibri" pitchFamily="34" charset="0"/>
                <a:ea typeface="+mn-ea"/>
                <a:cs typeface="+mn-cs"/>
              </a:rPr>
              <a:t>VM ports allow virtual NICs to connect to a virtual switch. </a:t>
            </a:r>
          </a:p>
          <a:p>
            <a:pPr marL="228600" marR="0" indent="-228600" algn="l" defTabSz="914400" rtl="0" eaLnBrk="0" fontAlgn="base" latinLnBrk="0" hangingPunct="0">
              <a:lnSpc>
                <a:spcPct val="100000"/>
              </a:lnSpc>
              <a:spcBef>
                <a:spcPct val="30000"/>
              </a:spcBef>
              <a:spcAft>
                <a:spcPct val="0"/>
              </a:spcAft>
              <a:buClrTx/>
              <a:buSzTx/>
              <a:buFont typeface="Arial" pitchFamily="34" charset="0"/>
              <a:buChar char="•"/>
              <a:tabLst/>
              <a:defRPr/>
            </a:pPr>
            <a:r>
              <a:rPr lang="en-US" kern="1200" baseline="0" dirty="0" smtClean="0">
                <a:solidFill>
                  <a:schemeClr val="tx1"/>
                </a:solidFill>
                <a:latin typeface="Calibri" pitchFamily="34" charset="0"/>
                <a:ea typeface="+mn-ea"/>
                <a:cs typeface="+mn-cs"/>
              </a:rPr>
              <a:t>A hypervisor kernel port enables the hypervisor kernel to connect to a virtual switch.</a:t>
            </a:r>
          </a:p>
          <a:p>
            <a:endParaRPr lang="en-US" kern="1200" baseline="0" dirty="0" smtClean="0">
              <a:solidFill>
                <a:schemeClr val="tx1"/>
              </a:solidFill>
              <a:latin typeface="Calibri" pitchFamily="34" charset="0"/>
              <a:ea typeface="+mn-ea"/>
              <a:cs typeface="+mn-cs"/>
            </a:endParaRPr>
          </a:p>
          <a:p>
            <a:r>
              <a:rPr lang="en-US" kern="1200" baseline="0" dirty="0" smtClean="0">
                <a:solidFill>
                  <a:schemeClr val="tx1"/>
                </a:solidFill>
                <a:latin typeface="Calibri" pitchFamily="34" charset="0"/>
                <a:ea typeface="+mn-ea"/>
                <a:cs typeface="+mn-cs"/>
              </a:rPr>
              <a:t>Port group is a mechanism for applying network policy settings to a group of VM ports and hence to a group of VMs. This allows  an administrator to apply identical network policy settings across a group of VMs, rather than configuring the policies to VM ports individually. </a:t>
            </a:r>
            <a:r>
              <a:rPr lang="en-US" dirty="0" smtClean="0"/>
              <a:t>Examples of network policies are</a:t>
            </a:r>
            <a:r>
              <a:rPr lang="en-US" kern="1200" baseline="0" dirty="0" smtClean="0">
                <a:solidFill>
                  <a:schemeClr val="tx1"/>
                </a:solidFill>
                <a:latin typeface="Calibri" pitchFamily="34" charset="0"/>
                <a:ea typeface="+mn-ea"/>
                <a:cs typeface="+mn-cs"/>
              </a:rPr>
              <a:t>:</a:t>
            </a:r>
          </a:p>
          <a:p>
            <a:pPr marL="228600" indent="-228600">
              <a:buFont typeface="Arial" pitchFamily="34" charset="0"/>
              <a:buChar char="•"/>
            </a:pPr>
            <a:r>
              <a:rPr lang="en-US" b="0" u="none" kern="1200" baseline="0" dirty="0" smtClean="0">
                <a:solidFill>
                  <a:schemeClr val="tx1"/>
                </a:solidFill>
                <a:latin typeface="Calibri" pitchFamily="34" charset="0"/>
                <a:ea typeface="+mn-ea"/>
                <a:cs typeface="+mn-cs"/>
              </a:rPr>
              <a:t>S</a:t>
            </a:r>
            <a:r>
              <a:rPr lang="en-US" kern="1200" baseline="0" dirty="0" smtClean="0">
                <a:solidFill>
                  <a:schemeClr val="tx1"/>
                </a:solidFill>
                <a:latin typeface="Calibri" pitchFamily="34" charset="0"/>
                <a:ea typeface="+mn-ea"/>
                <a:cs typeface="+mn-cs"/>
              </a:rPr>
              <a:t>ecurity</a:t>
            </a:r>
          </a:p>
          <a:p>
            <a:pPr marL="228600" indent="-228600">
              <a:buFont typeface="Arial" pitchFamily="34" charset="0"/>
              <a:buChar char="•"/>
            </a:pPr>
            <a:r>
              <a:rPr lang="en-US" kern="1200" baseline="0" dirty="0" smtClean="0">
                <a:solidFill>
                  <a:schemeClr val="tx1"/>
                </a:solidFill>
                <a:latin typeface="Calibri" pitchFamily="34" charset="0"/>
                <a:ea typeface="+mn-ea"/>
                <a:cs typeface="+mn-cs"/>
              </a:rPr>
              <a:t>Load balancing and failover across physical NICs</a:t>
            </a:r>
          </a:p>
          <a:p>
            <a:pPr marL="228600" indent="-228600">
              <a:buFont typeface="Arial" pitchFamily="34" charset="0"/>
              <a:buChar char="•"/>
            </a:pPr>
            <a:r>
              <a:rPr lang="en-US" kern="1200" baseline="0" dirty="0" smtClean="0">
                <a:solidFill>
                  <a:schemeClr val="tx1"/>
                </a:solidFill>
                <a:latin typeface="Calibri" pitchFamily="34" charset="0"/>
                <a:ea typeface="+mn-ea"/>
                <a:cs typeface="+mn-cs"/>
              </a:rPr>
              <a:t>Limiting network bandwidth for VMs</a:t>
            </a:r>
          </a:p>
          <a:p>
            <a:pPr marL="228600" indent="-228600">
              <a:buFont typeface="Arial" pitchFamily="34" charset="0"/>
              <a:buChar char="•"/>
            </a:pPr>
            <a:r>
              <a:rPr lang="en-US" b="0" u="none" kern="1200" baseline="0" dirty="0" smtClean="0">
                <a:solidFill>
                  <a:schemeClr val="tx1"/>
                </a:solidFill>
                <a:latin typeface="Calibri" pitchFamily="34" charset="0"/>
                <a:ea typeface="+mn-ea"/>
                <a:cs typeface="+mn-cs"/>
              </a:rPr>
              <a:t>V</a:t>
            </a:r>
            <a:r>
              <a:rPr lang="en-US" kern="1200" baseline="0" dirty="0" smtClean="0">
                <a:solidFill>
                  <a:schemeClr val="tx1"/>
                </a:solidFill>
                <a:latin typeface="Calibri" pitchFamily="34" charset="0"/>
                <a:ea typeface="+mn-ea"/>
                <a:cs typeface="+mn-cs"/>
              </a:rPr>
              <a:t>irtual LAN</a:t>
            </a:r>
            <a:r>
              <a:rPr lang="en-US" kern="1200" dirty="0" smtClean="0">
                <a:solidFill>
                  <a:schemeClr val="tx1"/>
                </a:solidFill>
                <a:latin typeface="Calibri" pitchFamily="34" charset="0"/>
                <a:ea typeface="+mn-ea"/>
                <a:cs typeface="+mn-cs"/>
              </a:rPr>
              <a:t> assignment to a VM port group to transfer the VM traffic</a:t>
            </a:r>
            <a:endParaRPr lang="en-US" kern="1200" baseline="0" dirty="0" smtClean="0">
              <a:solidFill>
                <a:schemeClr val="tx1"/>
              </a:solidFill>
              <a:latin typeface="Calibri" pitchFamily="34" charset="0"/>
              <a:ea typeface="+mn-ea"/>
              <a:cs typeface="+mn-cs"/>
            </a:endParaRPr>
          </a:p>
          <a:p>
            <a:r>
              <a:rPr lang="en-US" kern="1200" baseline="0" dirty="0" smtClean="0">
                <a:solidFill>
                  <a:schemeClr val="tx1"/>
                </a:solidFill>
                <a:latin typeface="Calibri" pitchFamily="34" charset="0"/>
                <a:ea typeface="+mn-ea"/>
                <a:cs typeface="+mn-cs"/>
              </a:rPr>
              <a:t>A virtual switch </a:t>
            </a:r>
            <a:r>
              <a:rPr lang="en-US" dirty="0" smtClean="0"/>
              <a:t>may</a:t>
            </a:r>
            <a:r>
              <a:rPr lang="en-US" kern="1200" baseline="0" dirty="0" smtClean="0">
                <a:solidFill>
                  <a:schemeClr val="tx1"/>
                </a:solidFill>
                <a:latin typeface="Calibri" pitchFamily="34" charset="0"/>
                <a:ea typeface="+mn-ea"/>
                <a:cs typeface="+mn-cs"/>
              </a:rPr>
              <a:t> have multiple port groups. VMs that are connected to a VM port group share a common configuration applied to the port group. An example of security policy setting for a port group is to stop receiving frames, if guest Operating System attempts to change the MAC address assigned to the virtual NIC. This helps protect against attacks launched by a rogue Operating System.</a:t>
            </a:r>
          </a:p>
          <a:p>
            <a:endParaRPr lang="en-US" kern="1200" baseline="0" dirty="0" smtClean="0">
              <a:solidFill>
                <a:schemeClr val="tx1"/>
              </a:solidFill>
              <a:latin typeface="Calibri" pitchFamily="34" charset="0"/>
              <a:ea typeface="+mn-ea"/>
              <a:cs typeface="+mn-cs"/>
            </a:endParaRPr>
          </a:p>
          <a:p>
            <a:endParaRPr lang="en-US" kern="1200" baseline="0" dirty="0" smtClean="0">
              <a:solidFill>
                <a:schemeClr val="tx1"/>
              </a:solidFill>
              <a:latin typeface="Calibri" pitchFamily="34" charset="0"/>
              <a:ea typeface="+mn-ea"/>
              <a:cs typeface="+mn-cs"/>
            </a:endParaRPr>
          </a:p>
        </p:txBody>
      </p:sp>
      <p:sp>
        <p:nvSpPr>
          <p:cNvPr id="4" name="Footer Placeholder 3"/>
          <p:cNvSpPr>
            <a:spLocks noGrp="1"/>
          </p:cNvSpPr>
          <p:nvPr>
            <p:ph type="ftr" sz="quarter" idx="10"/>
          </p:nvPr>
        </p:nvSpPr>
        <p:spPr/>
        <p:txBody>
          <a:bodyPr/>
          <a:lstStyle/>
          <a:p>
            <a:pPr>
              <a:defRPr/>
            </a:pPr>
            <a:r>
              <a:rPr lang="en-US" dirty="0" smtClean="0"/>
              <a:t>Copyright © 2011 EMC Corporation. Do not Copy - All Rights Reserved.</a:t>
            </a:r>
            <a:endParaRPr lang="en-US" dirty="0"/>
          </a:p>
        </p:txBody>
      </p:sp>
      <p:sp>
        <p:nvSpPr>
          <p:cNvPr id="5" name="Slide Number Placeholder 4"/>
          <p:cNvSpPr>
            <a:spLocks noGrp="1"/>
          </p:cNvSpPr>
          <p:nvPr>
            <p:ph type="sldNum" sz="quarter" idx="11"/>
          </p:nvPr>
        </p:nvSpPr>
        <p:spPr/>
        <p:txBody>
          <a:bodyPr/>
          <a:lstStyle/>
          <a:p>
            <a:pPr>
              <a:defRPr/>
            </a:pPr>
            <a:fld id="{80249327-EC2F-4096-8D35-6B76097739FC}" type="slidenum">
              <a:rPr lang="en-US" smtClean="0"/>
              <a:pPr>
                <a:defRPr/>
              </a:pPr>
              <a:t>21</a:t>
            </a:fld>
            <a:endParaRPr lang="en-US" dirty="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baseline="0" dirty="0" smtClean="0">
                <a:solidFill>
                  <a:schemeClr val="tx1"/>
                </a:solidFill>
                <a:latin typeface="Calibri" pitchFamily="34" charset="0"/>
                <a:ea typeface="+mn-ea"/>
                <a:cs typeface="+mn-cs"/>
              </a:rPr>
              <a:t>A distributed virtual switch is an aggregation of multiple virtual switches distributed across multiple physical servers. It functions as a single virtual switch and is created at the management server, which provides a single interface for managing a group of physical servers hosting VMs. Virtual switches that form the VM network still exist. However, virtual switch configuration and control is moved into the management server. The standalone virtual switches execute the frame forwarding based on the configuration made at the distributed virtual switch.</a:t>
            </a:r>
          </a:p>
          <a:p>
            <a:r>
              <a:rPr lang="en-US" dirty="0" smtClean="0"/>
              <a:t>A distributed virtual switch brings up the next generation virtual networking concept. </a:t>
            </a:r>
            <a:r>
              <a:rPr lang="en-US" sz="1200" kern="1200" baseline="0" dirty="0" smtClean="0">
                <a:solidFill>
                  <a:schemeClr val="tx1"/>
                </a:solidFill>
                <a:latin typeface="Calibri" pitchFamily="34" charset="0"/>
                <a:ea typeface="+mn-ea"/>
                <a:cs typeface="+mn-cs"/>
              </a:rPr>
              <a:t>Instead of per physical server configuration, a distributed virtual switch brings in a centralized point of a VM network configuration. This simplifies configuration and ongoing administration of the VM network. Virtual switch port and port groups are configured at the distributed virtual switch level. Therefore, network policy settings remain consistent as VMs within a port group migrate across multiple physical servers. A distributed virtual switch allows movement of port group policies with VM.</a:t>
            </a:r>
          </a:p>
          <a:p>
            <a:endParaRPr lang="en-US" dirty="0"/>
          </a:p>
        </p:txBody>
      </p:sp>
      <p:sp>
        <p:nvSpPr>
          <p:cNvPr id="4" name="Footer Placeholder 3"/>
          <p:cNvSpPr>
            <a:spLocks noGrp="1"/>
          </p:cNvSpPr>
          <p:nvPr>
            <p:ph type="ftr" sz="quarter" idx="10"/>
          </p:nvPr>
        </p:nvSpPr>
        <p:spPr/>
        <p:txBody>
          <a:bodyPr/>
          <a:lstStyle/>
          <a:p>
            <a:pPr>
              <a:defRPr/>
            </a:pPr>
            <a:r>
              <a:rPr lang="en-US" dirty="0" smtClean="0"/>
              <a:t>Copyright © 2011 EMC Corporation. Do not Copy - All Rights Reserved.</a:t>
            </a:r>
            <a:endParaRPr lang="en-US" dirty="0"/>
          </a:p>
        </p:txBody>
      </p:sp>
      <p:sp>
        <p:nvSpPr>
          <p:cNvPr id="5" name="Slide Number Placeholder 4"/>
          <p:cNvSpPr>
            <a:spLocks noGrp="1"/>
          </p:cNvSpPr>
          <p:nvPr>
            <p:ph type="sldNum" sz="quarter" idx="11"/>
          </p:nvPr>
        </p:nvSpPr>
        <p:spPr/>
        <p:txBody>
          <a:bodyPr/>
          <a:lstStyle/>
          <a:p>
            <a:pPr>
              <a:defRPr/>
            </a:pPr>
            <a:fld id="{80249327-EC2F-4096-8D35-6B76097739FC}" type="slidenum">
              <a:rPr lang="en-US" smtClean="0"/>
              <a:pPr>
                <a:defRPr/>
              </a:pPr>
              <a:t>22</a:t>
            </a:fld>
            <a:endParaRPr lang="en-US" dirty="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p:spPr>
      </p:sp>
      <p:sp>
        <p:nvSpPr>
          <p:cNvPr id="40963" name="Notes Placeholder 2"/>
          <p:cNvSpPr>
            <a:spLocks noGrp="1"/>
          </p:cNvSpPr>
          <p:nvPr>
            <p:ph type="body" idx="1"/>
          </p:nvPr>
        </p:nvSpPr>
        <p:spPr bwMode="auto">
          <a:noFill/>
        </p:spPr>
        <p:txBody>
          <a:bodyPr wrap="square" lIns="91440" tIns="45720" rIns="91440" bIns="45720" numCol="1" anchor="t" anchorCtr="0" compatLnSpc="1">
            <a:prstTxWarp prst="textNoShape">
              <a:avLst/>
            </a:prstTxWarp>
            <a:noAutofit/>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A physical NIC provides an inter-switch-link between a virtual switch and a physical Ethernet switch. It is used to transfer VM and hypervisor kernel traffic between the VM</a:t>
            </a:r>
            <a:r>
              <a:rPr lang="en-US" baseline="0" dirty="0" smtClean="0"/>
              <a:t> and physical networks.</a:t>
            </a:r>
            <a:r>
              <a:rPr lang="en-US" dirty="0" smtClean="0"/>
              <a:t> It is called a link because it is not</a:t>
            </a:r>
            <a:r>
              <a:rPr lang="en-US" baseline="0" dirty="0" smtClean="0"/>
              <a:t> addressable from the network. </a:t>
            </a:r>
            <a:r>
              <a:rPr lang="en-US" dirty="0" smtClean="0"/>
              <a:t> Physical </a:t>
            </a:r>
            <a:r>
              <a:rPr lang="en-US" kern="1200" baseline="0" dirty="0" smtClean="0">
                <a:solidFill>
                  <a:schemeClr val="tx1"/>
                </a:solidFill>
                <a:latin typeface="Calibri" pitchFamily="34" charset="0"/>
                <a:ea typeface="+mn-ea"/>
                <a:cs typeface="+mn-cs"/>
              </a:rPr>
              <a:t>NICs are neither assigned an IP address (for OSI layer 3 access), nor are their built-in MAC addresses (for OSI layer 2 access) available to VMs or physical servers on the network. </a:t>
            </a:r>
          </a:p>
          <a:p>
            <a:pPr marL="0" marR="0" indent="0" algn="l" defTabSz="914400" rtl="0" eaLnBrk="0" fontAlgn="base" latinLnBrk="0" hangingPunct="0">
              <a:lnSpc>
                <a:spcPct val="100000"/>
              </a:lnSpc>
              <a:spcBef>
                <a:spcPct val="30000"/>
              </a:spcBef>
              <a:spcAft>
                <a:spcPct val="0"/>
              </a:spcAft>
              <a:buClrTx/>
              <a:buSzTx/>
              <a:buFontTx/>
              <a:buNone/>
              <a:tabLst/>
              <a:defRPr/>
            </a:pPr>
            <a:r>
              <a:rPr lang="en-US" sz="1200" kern="1200" dirty="0" smtClean="0">
                <a:solidFill>
                  <a:schemeClr val="tx1"/>
                </a:solidFill>
                <a:latin typeface="Calibri" pitchFamily="34" charset="0"/>
                <a:ea typeface="+mn-ea"/>
                <a:cs typeface="+mn-cs"/>
              </a:rPr>
              <a:t>Virtual NICs and hypervisor kernel are addressable from a network.</a:t>
            </a:r>
            <a:r>
              <a:rPr lang="en-US" dirty="0" smtClean="0"/>
              <a:t> </a:t>
            </a:r>
            <a:r>
              <a:rPr lang="en-US" sz="1200" kern="1200" baseline="0" dirty="0" smtClean="0">
                <a:solidFill>
                  <a:schemeClr val="tx1"/>
                </a:solidFill>
                <a:latin typeface="Calibri" pitchFamily="34" charset="0"/>
                <a:ea typeface="+mn-ea"/>
                <a:cs typeface="+mn-cs"/>
              </a:rPr>
              <a:t>A virtual NIC adds its MAC and IP addresses as source addresses to the Ethernet frames it transfers. Similarly, hypervisor inserts its own MAC and IP addresses before sending an Ethernet frame to a virtual switch. These Ethernet frames are transferred without modification through physical NICs. </a:t>
            </a:r>
          </a:p>
          <a:p>
            <a:pPr marL="0" marR="0" indent="0" algn="l" defTabSz="914400" rtl="0" eaLnBrk="0" fontAlgn="base" latinLnBrk="0" hangingPunct="0">
              <a:lnSpc>
                <a:spcPct val="100000"/>
              </a:lnSpc>
              <a:spcBef>
                <a:spcPct val="30000"/>
              </a:spcBef>
              <a:spcAft>
                <a:spcPct val="0"/>
              </a:spcAft>
              <a:buClrTx/>
              <a:buSzTx/>
              <a:buFontTx/>
              <a:buNone/>
              <a:tabLst/>
              <a:defRPr/>
            </a:pPr>
            <a:endParaRPr lang="en-US" sz="1200" kern="1200" baseline="0" dirty="0" smtClean="0">
              <a:solidFill>
                <a:schemeClr val="tx1"/>
              </a:solidFill>
              <a:latin typeface="Calibri" pitchFamily="34" charset="0"/>
              <a:ea typeface="+mn-ea"/>
              <a:cs typeface="+mn-cs"/>
            </a:endParaRPr>
          </a:p>
        </p:txBody>
      </p:sp>
      <p:sp>
        <p:nvSpPr>
          <p:cNvPr id="4" name="Footer Placeholder 3"/>
          <p:cNvSpPr>
            <a:spLocks noGrp="1"/>
          </p:cNvSpPr>
          <p:nvPr>
            <p:ph type="ftr" sz="quarter" idx="4"/>
          </p:nvPr>
        </p:nvSpPr>
        <p:spPr/>
        <p:txBody>
          <a:bodyPr/>
          <a:lstStyle/>
          <a:p>
            <a:pPr>
              <a:defRPr/>
            </a:pPr>
            <a:r>
              <a:rPr lang="en-US" dirty="0" smtClean="0"/>
              <a:t>Copyright © 2011 EMC Corporation. Do not Copy - All Rights Reserved.</a:t>
            </a:r>
            <a:endParaRPr lang="en-US" dirty="0"/>
          </a:p>
        </p:txBody>
      </p:sp>
      <p:sp>
        <p:nvSpPr>
          <p:cNvPr id="5" name="Slide Number Placeholder 4"/>
          <p:cNvSpPr>
            <a:spLocks noGrp="1"/>
          </p:cNvSpPr>
          <p:nvPr>
            <p:ph type="sldNum" sz="quarter" idx="5"/>
          </p:nvPr>
        </p:nvSpPr>
        <p:spPr/>
        <p:txBody>
          <a:bodyPr/>
          <a:lstStyle/>
          <a:p>
            <a:pPr>
              <a:defRPr/>
            </a:pPr>
            <a:fld id="{34AB3B6A-FC57-4E56-B3E8-0A071AE44358}" type="slidenum">
              <a:rPr lang="en-US"/>
              <a:pPr>
                <a:defRPr/>
              </a:pPr>
              <a:t>23</a:t>
            </a:fld>
            <a:endParaRPr lang="en-US" dirty="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p:spPr>
      </p:sp>
      <p:sp>
        <p:nvSpPr>
          <p:cNvPr id="40963" name="Notes Placeholder 2"/>
          <p:cNvSpPr>
            <a:spLocks noGrp="1"/>
          </p:cNvSpPr>
          <p:nvPr>
            <p:ph type="body" idx="1"/>
          </p:nvPr>
        </p:nvSpPr>
        <p:spPr bwMode="auto">
          <a:noFill/>
        </p:spPr>
        <p:txBody>
          <a:bodyPr wrap="square" lIns="91440" tIns="45720" rIns="91440" bIns="45720" numCol="1" anchor="t" anchorCtr="0" compatLnSpc="1">
            <a:prstTxWarp prst="textNoShape">
              <a:avLst/>
            </a:prstTxWarp>
            <a:noAutofit/>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kern="1200" baseline="0" dirty="0" smtClean="0">
                <a:solidFill>
                  <a:schemeClr val="tx1"/>
                </a:solidFill>
                <a:latin typeface="Calibri" pitchFamily="34" charset="0"/>
                <a:ea typeface="+mn-ea"/>
                <a:cs typeface="+mn-cs"/>
              </a:rPr>
              <a:t>An iSCSI HBA transfers hypervisor storage I/Os (SCSI I/O) to iSCSI storage systems. iSCSI HBA has a built-in iSCSI initiator. The </a:t>
            </a:r>
            <a:r>
              <a:rPr lang="en-US" kern="1200" baseline="0" dirty="0" err="1" smtClean="0">
                <a:solidFill>
                  <a:schemeClr val="tx1"/>
                </a:solidFill>
                <a:latin typeface="Calibri" pitchFamily="34" charset="0"/>
                <a:ea typeface="+mn-ea"/>
                <a:cs typeface="+mn-cs"/>
              </a:rPr>
              <a:t>iSCSI</a:t>
            </a:r>
            <a:r>
              <a:rPr lang="en-US" kern="1200" baseline="0" dirty="0" smtClean="0">
                <a:solidFill>
                  <a:schemeClr val="tx1"/>
                </a:solidFill>
                <a:latin typeface="Calibri" pitchFamily="34" charset="0"/>
                <a:ea typeface="+mn-ea"/>
                <a:cs typeface="+mn-cs"/>
              </a:rPr>
              <a:t> initiator encapsulates SCSI I/O into </a:t>
            </a:r>
            <a:r>
              <a:rPr lang="en-US" kern="1200" baseline="0" dirty="0" err="1" smtClean="0">
                <a:solidFill>
                  <a:schemeClr val="tx1"/>
                </a:solidFill>
                <a:latin typeface="Calibri" pitchFamily="34" charset="0"/>
                <a:ea typeface="+mn-ea"/>
                <a:cs typeface="+mn-cs"/>
              </a:rPr>
              <a:t>iSCSI</a:t>
            </a:r>
            <a:r>
              <a:rPr lang="en-US" kern="1200" baseline="0" dirty="0" smtClean="0">
                <a:solidFill>
                  <a:schemeClr val="tx1"/>
                </a:solidFill>
                <a:latin typeface="Calibri" pitchFamily="34" charset="0"/>
                <a:ea typeface="+mn-ea"/>
                <a:cs typeface="+mn-cs"/>
              </a:rPr>
              <a:t> frames. Then, </a:t>
            </a:r>
            <a:r>
              <a:rPr lang="en-US" kern="1200" baseline="0" dirty="0" err="1" smtClean="0">
                <a:solidFill>
                  <a:schemeClr val="tx1"/>
                </a:solidFill>
                <a:latin typeface="Calibri" pitchFamily="34" charset="0"/>
                <a:ea typeface="+mn-ea"/>
                <a:cs typeface="+mn-cs"/>
              </a:rPr>
              <a:t>iSCSI</a:t>
            </a:r>
            <a:r>
              <a:rPr lang="en-US" kern="1200" baseline="0" dirty="0" smtClean="0">
                <a:solidFill>
                  <a:schemeClr val="tx1"/>
                </a:solidFill>
                <a:latin typeface="Calibri" pitchFamily="34" charset="0"/>
                <a:ea typeface="+mn-ea"/>
                <a:cs typeface="+mn-cs"/>
              </a:rPr>
              <a:t> HBA encapsulates </a:t>
            </a:r>
            <a:r>
              <a:rPr lang="en-US" kern="1200" baseline="0" dirty="0" err="1" smtClean="0">
                <a:solidFill>
                  <a:schemeClr val="tx1"/>
                </a:solidFill>
                <a:latin typeface="Calibri" pitchFamily="34" charset="0"/>
                <a:ea typeface="+mn-ea"/>
                <a:cs typeface="+mn-cs"/>
              </a:rPr>
              <a:t>iSCSI</a:t>
            </a:r>
            <a:r>
              <a:rPr lang="en-US" kern="1200" baseline="0" dirty="0" smtClean="0">
                <a:solidFill>
                  <a:schemeClr val="tx1"/>
                </a:solidFill>
                <a:latin typeface="Calibri" pitchFamily="34" charset="0"/>
                <a:ea typeface="+mn-ea"/>
                <a:cs typeface="+mn-cs"/>
              </a:rPr>
              <a:t> frames into Ethernet frames before sending them to </a:t>
            </a:r>
            <a:r>
              <a:rPr lang="en-US" kern="1200" baseline="0" dirty="0" err="1" smtClean="0">
                <a:solidFill>
                  <a:schemeClr val="tx1"/>
                </a:solidFill>
                <a:latin typeface="Calibri" pitchFamily="34" charset="0"/>
                <a:ea typeface="+mn-ea"/>
                <a:cs typeface="+mn-cs"/>
              </a:rPr>
              <a:t>iSCSI</a:t>
            </a:r>
            <a:r>
              <a:rPr lang="en-US" kern="1200" baseline="0" dirty="0" smtClean="0">
                <a:solidFill>
                  <a:schemeClr val="tx1"/>
                </a:solidFill>
                <a:latin typeface="Calibri" pitchFamily="34" charset="0"/>
                <a:ea typeface="+mn-ea"/>
                <a:cs typeface="+mn-cs"/>
              </a:rPr>
              <a:t> storage systems over the Ethernet network. Unlike physical NIC, </a:t>
            </a:r>
            <a:r>
              <a:rPr lang="en-US" kern="1200" baseline="0" dirty="0" err="1" smtClean="0">
                <a:solidFill>
                  <a:schemeClr val="tx1"/>
                </a:solidFill>
                <a:latin typeface="Calibri" pitchFamily="34" charset="0"/>
                <a:ea typeface="+mn-ea"/>
                <a:cs typeface="+mn-cs"/>
              </a:rPr>
              <a:t>iSCSI</a:t>
            </a:r>
            <a:r>
              <a:rPr lang="en-US" kern="1200" baseline="0" dirty="0" smtClean="0">
                <a:solidFill>
                  <a:schemeClr val="tx1"/>
                </a:solidFill>
                <a:latin typeface="Calibri" pitchFamily="34" charset="0"/>
                <a:ea typeface="+mn-ea"/>
                <a:cs typeface="+mn-cs"/>
              </a:rPr>
              <a:t> HBA inserts its own MAC and IP addresses into the Ethernet frames.</a:t>
            </a:r>
          </a:p>
          <a:p>
            <a:pPr marL="0" marR="0" indent="0" algn="l" defTabSz="914400" rtl="0" eaLnBrk="0" fontAlgn="base" latinLnBrk="0" hangingPunct="0">
              <a:lnSpc>
                <a:spcPct val="100000"/>
              </a:lnSpc>
              <a:spcBef>
                <a:spcPct val="30000"/>
              </a:spcBef>
              <a:spcAft>
                <a:spcPct val="0"/>
              </a:spcAft>
              <a:buClrTx/>
              <a:buSzTx/>
              <a:buFontTx/>
              <a:buNone/>
              <a:tabLst/>
              <a:defRPr/>
            </a:pPr>
            <a:r>
              <a:rPr lang="en-US" sz="1200" kern="1200" baseline="0" dirty="0" smtClean="0">
                <a:solidFill>
                  <a:schemeClr val="tx1"/>
                </a:solidFill>
                <a:latin typeface="Calibri" pitchFamily="34" charset="0"/>
                <a:ea typeface="+mn-ea"/>
                <a:cs typeface="+mn-cs"/>
              </a:rPr>
              <a:t>Hypervisor kernel has a built-in software </a:t>
            </a:r>
            <a:r>
              <a:rPr lang="en-US" sz="1200" kern="1200" baseline="0" dirty="0" err="1" smtClean="0">
                <a:solidFill>
                  <a:schemeClr val="tx1"/>
                </a:solidFill>
                <a:latin typeface="Calibri" pitchFamily="34" charset="0"/>
                <a:ea typeface="+mn-ea"/>
                <a:cs typeface="+mn-cs"/>
              </a:rPr>
              <a:t>iSCSI</a:t>
            </a:r>
            <a:r>
              <a:rPr lang="en-US" sz="1200" kern="1200" baseline="0" dirty="0" smtClean="0">
                <a:solidFill>
                  <a:schemeClr val="tx1"/>
                </a:solidFill>
                <a:latin typeface="Calibri" pitchFamily="34" charset="0"/>
                <a:ea typeface="+mn-ea"/>
                <a:cs typeface="+mn-cs"/>
              </a:rPr>
              <a:t> initiator. This software initiator is used to perform </a:t>
            </a:r>
            <a:r>
              <a:rPr lang="en-US" sz="1200" kern="1200" baseline="0" dirty="0" err="1" smtClean="0">
                <a:solidFill>
                  <a:schemeClr val="tx1"/>
                </a:solidFill>
                <a:latin typeface="Calibri" pitchFamily="34" charset="0"/>
                <a:ea typeface="+mn-ea"/>
                <a:cs typeface="+mn-cs"/>
              </a:rPr>
              <a:t>iSCSI</a:t>
            </a:r>
            <a:r>
              <a:rPr lang="en-US" sz="1200" kern="1200" baseline="0" dirty="0" smtClean="0">
                <a:solidFill>
                  <a:schemeClr val="tx1"/>
                </a:solidFill>
                <a:latin typeface="Calibri" pitchFamily="34" charset="0"/>
                <a:ea typeface="+mn-ea"/>
                <a:cs typeface="+mn-cs"/>
              </a:rPr>
              <a:t> processing when hypervisor accesses the </a:t>
            </a:r>
            <a:r>
              <a:rPr lang="en-US" sz="1200" kern="1200" baseline="0" dirty="0" err="1" smtClean="0">
                <a:solidFill>
                  <a:schemeClr val="tx1"/>
                </a:solidFill>
                <a:latin typeface="Calibri" pitchFamily="34" charset="0"/>
                <a:ea typeface="+mn-ea"/>
                <a:cs typeface="+mn-cs"/>
              </a:rPr>
              <a:t>iSCSI</a:t>
            </a:r>
            <a:r>
              <a:rPr lang="en-US" sz="1200" kern="1200" baseline="0" dirty="0" smtClean="0">
                <a:solidFill>
                  <a:schemeClr val="tx1"/>
                </a:solidFill>
                <a:latin typeface="Calibri" pitchFamily="34" charset="0"/>
                <a:ea typeface="+mn-ea"/>
                <a:cs typeface="+mn-cs"/>
              </a:rPr>
              <a:t> storage via physical NICs. If </a:t>
            </a:r>
            <a:r>
              <a:rPr lang="en-US" sz="1200" kern="1200" baseline="0" dirty="0" err="1" smtClean="0">
                <a:solidFill>
                  <a:schemeClr val="tx1"/>
                </a:solidFill>
                <a:latin typeface="Calibri" pitchFamily="34" charset="0"/>
                <a:ea typeface="+mn-ea"/>
                <a:cs typeface="+mn-cs"/>
              </a:rPr>
              <a:t>iSCSI</a:t>
            </a:r>
            <a:r>
              <a:rPr lang="en-US" sz="1200" kern="1200" baseline="0" dirty="0" smtClean="0">
                <a:solidFill>
                  <a:schemeClr val="tx1"/>
                </a:solidFill>
                <a:latin typeface="Calibri" pitchFamily="34" charset="0"/>
                <a:ea typeface="+mn-ea"/>
                <a:cs typeface="+mn-cs"/>
              </a:rPr>
              <a:t> HBAs are used instead of physical NICs to access </a:t>
            </a:r>
            <a:r>
              <a:rPr lang="en-US" sz="1200" kern="1200" baseline="0" dirty="0" err="1" smtClean="0">
                <a:solidFill>
                  <a:schemeClr val="tx1"/>
                </a:solidFill>
                <a:latin typeface="Calibri" pitchFamily="34" charset="0"/>
                <a:ea typeface="+mn-ea"/>
                <a:cs typeface="+mn-cs"/>
              </a:rPr>
              <a:t>iSCSI</a:t>
            </a:r>
            <a:r>
              <a:rPr lang="en-US" sz="1200" kern="1200" baseline="0" dirty="0" smtClean="0">
                <a:solidFill>
                  <a:schemeClr val="tx1"/>
                </a:solidFill>
                <a:latin typeface="Calibri" pitchFamily="34" charset="0"/>
                <a:ea typeface="+mn-ea"/>
                <a:cs typeface="+mn-cs"/>
              </a:rPr>
              <a:t> storage, the </a:t>
            </a:r>
            <a:r>
              <a:rPr lang="en-US" kern="1200" baseline="0" dirty="0" err="1" smtClean="0">
                <a:solidFill>
                  <a:schemeClr val="tx1"/>
                </a:solidFill>
                <a:latin typeface="Calibri" pitchFamily="34" charset="0"/>
                <a:ea typeface="+mn-ea"/>
                <a:cs typeface="+mn-cs"/>
              </a:rPr>
              <a:t>iSCSI</a:t>
            </a:r>
            <a:r>
              <a:rPr lang="en-US" kern="1200" baseline="0" dirty="0" smtClean="0">
                <a:solidFill>
                  <a:schemeClr val="tx1"/>
                </a:solidFill>
                <a:latin typeface="Calibri" pitchFamily="34" charset="0"/>
                <a:ea typeface="+mn-ea"/>
                <a:cs typeface="+mn-cs"/>
              </a:rPr>
              <a:t> processing is offloaded from the hypervisor kernel. </a:t>
            </a:r>
          </a:p>
          <a:p>
            <a:r>
              <a:rPr lang="en-US" kern="1200" baseline="0" dirty="0" smtClean="0">
                <a:solidFill>
                  <a:schemeClr val="tx1"/>
                </a:solidFill>
                <a:latin typeface="Calibri" pitchFamily="34" charset="0"/>
                <a:ea typeface="+mn-ea"/>
                <a:cs typeface="+mn-cs"/>
              </a:rPr>
              <a:t>An FC HBA transfers hypervisor storage I/Os (SCSI I/O) to FC storage systems. Similar to an </a:t>
            </a:r>
            <a:r>
              <a:rPr lang="en-US" kern="1200" baseline="0" dirty="0" err="1" smtClean="0">
                <a:solidFill>
                  <a:schemeClr val="tx1"/>
                </a:solidFill>
                <a:latin typeface="Calibri" pitchFamily="34" charset="0"/>
                <a:ea typeface="+mn-ea"/>
                <a:cs typeface="+mn-cs"/>
              </a:rPr>
              <a:t>iSCSI</a:t>
            </a:r>
            <a:r>
              <a:rPr lang="en-US" kern="1200" baseline="0" dirty="0" smtClean="0">
                <a:solidFill>
                  <a:schemeClr val="tx1"/>
                </a:solidFill>
                <a:latin typeface="Calibri" pitchFamily="34" charset="0"/>
                <a:ea typeface="+mn-ea"/>
                <a:cs typeface="+mn-cs"/>
              </a:rPr>
              <a:t> HBA, an FC HBA has SCSI to FC processing capability. It encapsulates hypervisor storage I/Os into FC frames before sending the frames to FC storage systems over the FC network. FC HBA has its own WWN and FC addresses. The FC address is added as the source address to each FC frame. </a:t>
            </a:r>
          </a:p>
          <a:p>
            <a:r>
              <a:rPr lang="en-US" kern="1200" baseline="0" dirty="0" smtClean="0">
                <a:solidFill>
                  <a:schemeClr val="tx1"/>
                </a:solidFill>
                <a:latin typeface="Calibri" pitchFamily="34" charset="0"/>
                <a:ea typeface="+mn-ea"/>
                <a:cs typeface="+mn-cs"/>
              </a:rPr>
              <a:t>A Converged Network Adapter (CNA) is a single physical network adapter; although, to the hypervisor, it is recognized as an FC HBA and as an NIC. Therefore, a CNA provides the link between virtual and physical switches and also provides hypervisor access to the FC storage. </a:t>
            </a:r>
          </a:p>
          <a:p>
            <a:endParaRPr lang="en-US" kern="1200" baseline="0" dirty="0" smtClean="0">
              <a:solidFill>
                <a:schemeClr val="tx1"/>
              </a:solidFill>
              <a:latin typeface="Calibri" pitchFamily="34" charset="0"/>
              <a:ea typeface="+mn-ea"/>
              <a:cs typeface="+mn-cs"/>
            </a:endParaRPr>
          </a:p>
          <a:p>
            <a:endParaRPr lang="en-US" kern="1200" baseline="0" dirty="0" smtClean="0">
              <a:solidFill>
                <a:schemeClr val="tx1"/>
              </a:solidFill>
              <a:latin typeface="Calibri" pitchFamily="34" charset="0"/>
              <a:ea typeface="+mn-ea"/>
              <a:cs typeface="+mn-cs"/>
            </a:endParaRPr>
          </a:p>
        </p:txBody>
      </p:sp>
      <p:sp>
        <p:nvSpPr>
          <p:cNvPr id="4" name="Footer Placeholder 3"/>
          <p:cNvSpPr>
            <a:spLocks noGrp="1"/>
          </p:cNvSpPr>
          <p:nvPr>
            <p:ph type="ftr" sz="quarter" idx="4"/>
          </p:nvPr>
        </p:nvSpPr>
        <p:spPr/>
        <p:txBody>
          <a:bodyPr/>
          <a:lstStyle/>
          <a:p>
            <a:pPr>
              <a:defRPr/>
            </a:pPr>
            <a:r>
              <a:rPr lang="en-US" smtClean="0"/>
              <a:t>Copyright © 2011 EMC Corporation. Do not Copy - All Rights Reserved.</a:t>
            </a:r>
            <a:endParaRPr lang="en-US" dirty="0"/>
          </a:p>
        </p:txBody>
      </p:sp>
      <p:sp>
        <p:nvSpPr>
          <p:cNvPr id="5" name="Slide Number Placeholder 4"/>
          <p:cNvSpPr>
            <a:spLocks noGrp="1"/>
          </p:cNvSpPr>
          <p:nvPr>
            <p:ph type="sldNum" sz="quarter" idx="5"/>
          </p:nvPr>
        </p:nvSpPr>
        <p:spPr/>
        <p:txBody>
          <a:bodyPr/>
          <a:lstStyle/>
          <a:p>
            <a:pPr>
              <a:defRPr/>
            </a:pPr>
            <a:fld id="{34AB3B6A-FC57-4E56-B3E8-0A071AE44358}" type="slidenum">
              <a:rPr lang="en-US"/>
              <a:pPr>
                <a:defRPr/>
              </a:pPr>
              <a:t>24</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bwMode="auto">
          <a:noFill/>
          <a:ln>
            <a:solidFill>
              <a:srgbClr val="000000"/>
            </a:solidFill>
            <a:miter lim="800000"/>
            <a:headEnd/>
            <a:tailEnd/>
          </a:ln>
        </p:spPr>
      </p:sp>
      <p:sp>
        <p:nvSpPr>
          <p:cNvPr id="39939" name="Notes Placeholder 2"/>
          <p:cNvSpPr>
            <a:spLocks noGrp="1"/>
          </p:cNvSpPr>
          <p:nvPr>
            <p:ph type="body" idx="1"/>
          </p:nvPr>
        </p:nvSpPr>
        <p:spPr bwMode="auto">
          <a:noFill/>
        </p:spPr>
        <p:txBody>
          <a:bodyPr wrap="square" lIns="91440" tIns="45720" rIns="91440" bIns="45720" numCol="1" anchor="t" anchorCtr="0" compatLnSpc="1">
            <a:prstTxWarp prst="textNoShape">
              <a:avLst/>
            </a:prstTxWarp>
            <a:normAutofit/>
          </a:bodyPr>
          <a:lstStyle/>
          <a:p>
            <a:pPr marL="0" marR="0" lvl="1" indent="0" algn="l" defTabSz="914400" rtl="0" eaLnBrk="0" fontAlgn="base" latinLnBrk="0" hangingPunct="0">
              <a:lnSpc>
                <a:spcPct val="100000"/>
              </a:lnSpc>
              <a:spcBef>
                <a:spcPct val="30000"/>
              </a:spcBef>
              <a:spcAft>
                <a:spcPct val="0"/>
              </a:spcAft>
              <a:buClrTx/>
              <a:buSzTx/>
              <a:buFontTx/>
              <a:buNone/>
              <a:tabLst/>
              <a:defRPr/>
            </a:pPr>
            <a:r>
              <a:rPr lang="en-US" dirty="0" smtClean="0"/>
              <a:t>This lesson covers VLAN</a:t>
            </a:r>
            <a:r>
              <a:rPr lang="en-US" baseline="0" dirty="0" smtClean="0"/>
              <a:t> and </a:t>
            </a:r>
            <a:r>
              <a:rPr lang="en-US" dirty="0" smtClean="0"/>
              <a:t>VSAN technology including their </a:t>
            </a:r>
            <a:r>
              <a:rPr lang="en-US" baseline="0" dirty="0" smtClean="0"/>
              <a:t>benefits and configuration. It also includes VLAN and VSAN </a:t>
            </a:r>
            <a:r>
              <a:rPr lang="en-US" baseline="0" dirty="0" err="1" smtClean="0"/>
              <a:t>t</a:t>
            </a:r>
            <a:r>
              <a:rPr lang="en-US" dirty="0" err="1" smtClean="0"/>
              <a:t>runking</a:t>
            </a:r>
            <a:r>
              <a:rPr lang="en-US" dirty="0" smtClean="0"/>
              <a:t>,</a:t>
            </a:r>
            <a:r>
              <a:rPr lang="en-US" baseline="0" dirty="0" smtClean="0"/>
              <a:t> and c</a:t>
            </a:r>
            <a:r>
              <a:rPr lang="en-US" dirty="0" smtClean="0"/>
              <a:t>onvergence of VLAN and VSAN traffic in</a:t>
            </a:r>
            <a:r>
              <a:rPr lang="en-US" baseline="0" dirty="0" smtClean="0"/>
              <a:t> </a:t>
            </a:r>
            <a:r>
              <a:rPr lang="en-US" dirty="0" smtClean="0"/>
              <a:t>FCoE environment.</a:t>
            </a:r>
          </a:p>
          <a:p>
            <a:pPr marL="0" marR="0" indent="0" algn="l" defTabSz="914400" rtl="0" eaLnBrk="0" fontAlgn="base" latinLnBrk="0" hangingPunct="0">
              <a:lnSpc>
                <a:spcPct val="100000"/>
              </a:lnSpc>
              <a:spcBef>
                <a:spcPct val="30000"/>
              </a:spcBef>
              <a:spcAft>
                <a:spcPct val="0"/>
              </a:spcAft>
              <a:buClrTx/>
              <a:buSzTx/>
              <a:buFontTx/>
              <a:buNone/>
              <a:tabLst/>
              <a:defRPr/>
            </a:pPr>
            <a:endParaRPr lang="en-US" dirty="0" smtClean="0"/>
          </a:p>
          <a:p>
            <a:pPr marL="0" marR="0" indent="0" algn="l" defTabSz="914400" rtl="0" eaLnBrk="0" fontAlgn="base" latinLnBrk="0" hangingPunct="0">
              <a:lnSpc>
                <a:spcPct val="100000"/>
              </a:lnSpc>
              <a:spcBef>
                <a:spcPct val="30000"/>
              </a:spcBef>
              <a:spcAft>
                <a:spcPct val="0"/>
              </a:spcAft>
              <a:buClrTx/>
              <a:buSzTx/>
              <a:buFontTx/>
              <a:buNone/>
              <a:tabLst/>
              <a:defRPr/>
            </a:pPr>
            <a:endParaRPr lang="en-US" dirty="0" smtClean="0"/>
          </a:p>
          <a:p>
            <a:endParaRPr lang="en-US" dirty="0" smtClean="0"/>
          </a:p>
        </p:txBody>
      </p:sp>
      <p:sp>
        <p:nvSpPr>
          <p:cNvPr id="4" name="Footer Placeholder 3"/>
          <p:cNvSpPr>
            <a:spLocks noGrp="1"/>
          </p:cNvSpPr>
          <p:nvPr>
            <p:ph type="ftr" sz="quarter" idx="4"/>
          </p:nvPr>
        </p:nvSpPr>
        <p:spPr/>
        <p:txBody>
          <a:bodyPr/>
          <a:lstStyle/>
          <a:p>
            <a:pPr>
              <a:defRPr/>
            </a:pPr>
            <a:r>
              <a:rPr lang="en-US" dirty="0" smtClean="0"/>
              <a:t>Copyright © 2011 EMC Corporation. Do not Copy - All Rights Reserved.</a:t>
            </a:r>
            <a:endParaRPr lang="en-US" dirty="0"/>
          </a:p>
        </p:txBody>
      </p:sp>
      <p:sp>
        <p:nvSpPr>
          <p:cNvPr id="5" name="Slide Number Placeholder 4"/>
          <p:cNvSpPr>
            <a:spLocks noGrp="1"/>
          </p:cNvSpPr>
          <p:nvPr>
            <p:ph type="sldNum" sz="quarter" idx="5"/>
          </p:nvPr>
        </p:nvSpPr>
        <p:spPr/>
        <p:txBody>
          <a:bodyPr/>
          <a:lstStyle/>
          <a:p>
            <a:pPr>
              <a:defRPr/>
            </a:pPr>
            <a:fld id="{0AE62709-12B7-481E-AF02-15961EF83D30}" type="slidenum">
              <a:rPr lang="en-US"/>
              <a:pPr>
                <a:defRPr/>
              </a:pPr>
              <a:t>25</a:t>
            </a:fld>
            <a:endParaRPr lang="en-US" dirty="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Autofit/>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A VLAN is a logical network created on a LAN or across multiple LANs consisting of virtual and/or</a:t>
            </a:r>
            <a:r>
              <a:rPr lang="en-US" baseline="0" dirty="0" smtClean="0"/>
              <a:t> physical switches. The </a:t>
            </a:r>
            <a:r>
              <a:rPr lang="en-US" dirty="0" smtClean="0"/>
              <a:t>VLAN technology can divide </a:t>
            </a:r>
            <a:r>
              <a:rPr lang="en-US" kern="1200" baseline="0" dirty="0" smtClean="0">
                <a:solidFill>
                  <a:schemeClr val="tx1"/>
                </a:solidFill>
                <a:latin typeface="Calibri" pitchFamily="34" charset="0"/>
                <a:ea typeface="+mn-ea"/>
                <a:cs typeface="+mn-cs"/>
              </a:rPr>
              <a:t>a large LAN into smaller virtual LANs or combine separate LANs into one or more virtual LANs. A VLAN </a:t>
            </a:r>
            <a:r>
              <a:rPr lang="en-US" dirty="0" smtClean="0"/>
              <a:t>enables communication among a group of nodes </a:t>
            </a:r>
            <a:r>
              <a:rPr lang="en-US" sz="1200" kern="1200" dirty="0" smtClean="0">
                <a:solidFill>
                  <a:schemeClr val="tx1"/>
                </a:solidFill>
                <a:latin typeface="Calibri" pitchFamily="34" charset="0"/>
                <a:ea typeface="+mn-ea"/>
                <a:cs typeface="+mn-cs"/>
              </a:rPr>
              <a:t>based on functional requirements of an organization</a:t>
            </a:r>
            <a:r>
              <a:rPr lang="en-US" dirty="0" smtClean="0"/>
              <a:t>, independent of the nodes location in the network</a:t>
            </a:r>
            <a:r>
              <a:rPr lang="en-US" sz="1200" kern="1200" dirty="0" smtClean="0">
                <a:solidFill>
                  <a:schemeClr val="tx1"/>
                </a:solidFill>
                <a:latin typeface="Calibri" pitchFamily="34" charset="0"/>
                <a:ea typeface="+mn-ea"/>
                <a:cs typeface="+mn-cs"/>
              </a:rPr>
              <a:t>.</a:t>
            </a:r>
            <a:r>
              <a:rPr lang="en-US" dirty="0" smtClean="0"/>
              <a:t> All n</a:t>
            </a:r>
            <a:r>
              <a:rPr lang="en-US" kern="1200" baseline="0" dirty="0" smtClean="0">
                <a:solidFill>
                  <a:schemeClr val="tx1"/>
                </a:solidFill>
                <a:latin typeface="Calibri" pitchFamily="34" charset="0"/>
                <a:ea typeface="+mn-ea"/>
                <a:cs typeface="+mn-cs"/>
              </a:rPr>
              <a:t>odes in a VLAN may be connected to a single LAN or distributed across multiple LANs. The benefits of a VLAN are as follows:</a:t>
            </a:r>
          </a:p>
          <a:p>
            <a:pPr marL="228600" marR="0" indent="-228600" algn="l" defTabSz="914400" rtl="0" eaLnBrk="0" fontAlgn="base" latinLnBrk="0" hangingPunct="0">
              <a:lnSpc>
                <a:spcPct val="100000"/>
              </a:lnSpc>
              <a:spcBef>
                <a:spcPct val="30000"/>
              </a:spcBef>
              <a:spcAft>
                <a:spcPct val="0"/>
              </a:spcAft>
              <a:buClrTx/>
              <a:buSzTx/>
              <a:buFont typeface="Arial" pitchFamily="34" charset="0"/>
              <a:buChar char="•"/>
              <a:tabLst/>
              <a:defRPr/>
            </a:pPr>
            <a:r>
              <a:rPr lang="en-US" b="0" u="none" kern="1200" dirty="0" smtClean="0">
                <a:solidFill>
                  <a:schemeClr val="tx1"/>
                </a:solidFill>
                <a:latin typeface="Calibri" pitchFamily="34" charset="0"/>
                <a:ea typeface="+mn-ea"/>
                <a:cs typeface="+mn-cs"/>
              </a:rPr>
              <a:t>Broadcast </a:t>
            </a:r>
            <a:r>
              <a:rPr lang="en-US" kern="1200" dirty="0" smtClean="0">
                <a:solidFill>
                  <a:schemeClr val="tx1"/>
                </a:solidFill>
                <a:latin typeface="Calibri" pitchFamily="34" charset="0"/>
                <a:ea typeface="+mn-ea"/>
                <a:cs typeface="+mn-cs"/>
              </a:rPr>
              <a:t>traffic within the VLAN is restricted from propagating to another VLAN.</a:t>
            </a:r>
            <a:r>
              <a:rPr lang="en-US" kern="1200" baseline="0" dirty="0" smtClean="0">
                <a:solidFill>
                  <a:schemeClr val="tx1"/>
                </a:solidFill>
                <a:latin typeface="Calibri" pitchFamily="34" charset="0"/>
                <a:ea typeface="+mn-ea"/>
                <a:cs typeface="+mn-cs"/>
              </a:rPr>
              <a:t> </a:t>
            </a:r>
            <a:r>
              <a:rPr lang="en-US" kern="1200" dirty="0" smtClean="0">
                <a:solidFill>
                  <a:schemeClr val="tx1"/>
                </a:solidFill>
                <a:latin typeface="Calibri" pitchFamily="34" charset="0"/>
                <a:ea typeface="+mn-ea"/>
                <a:cs typeface="+mn-cs"/>
              </a:rPr>
              <a:t>For example, a node receives all broadcast frames within its associated VLAN,</a:t>
            </a:r>
            <a:r>
              <a:rPr lang="en-US" kern="1200" baseline="0" dirty="0" smtClean="0">
                <a:solidFill>
                  <a:schemeClr val="tx1"/>
                </a:solidFill>
                <a:latin typeface="Calibri" pitchFamily="34" charset="0"/>
                <a:ea typeface="+mn-ea"/>
                <a:cs typeface="+mn-cs"/>
              </a:rPr>
              <a:t> </a:t>
            </a:r>
            <a:r>
              <a:rPr lang="en-US" kern="1200" dirty="0" smtClean="0">
                <a:solidFill>
                  <a:schemeClr val="tx1"/>
                </a:solidFill>
                <a:latin typeface="Calibri" pitchFamily="34" charset="0"/>
                <a:ea typeface="+mn-ea"/>
                <a:cs typeface="+mn-cs"/>
              </a:rPr>
              <a:t>but not from other VLANs. Hence, the term VLAN is often used to convey a broadcast domain. Restricting broadcast using VLAN </a:t>
            </a:r>
            <a:r>
              <a:rPr lang="en-US" dirty="0" smtClean="0"/>
              <a:t>frees bandwidth for user traffic</a:t>
            </a:r>
            <a:r>
              <a:rPr lang="en-US" kern="1200" dirty="0" smtClean="0">
                <a:solidFill>
                  <a:schemeClr val="tx1"/>
                </a:solidFill>
                <a:latin typeface="Calibri" pitchFamily="34" charset="0"/>
                <a:ea typeface="+mn-ea"/>
                <a:cs typeface="+mn-cs"/>
              </a:rPr>
              <a:t>, which, thereby improves performance for the usual VLAN traffic.</a:t>
            </a:r>
          </a:p>
          <a:p>
            <a:pPr marL="228600" marR="0" indent="-228600" algn="l" defTabSz="914400" rtl="0" eaLnBrk="0" fontAlgn="base" latinLnBrk="0" hangingPunct="0">
              <a:lnSpc>
                <a:spcPct val="100000"/>
              </a:lnSpc>
              <a:spcBef>
                <a:spcPct val="30000"/>
              </a:spcBef>
              <a:spcAft>
                <a:spcPct val="0"/>
              </a:spcAft>
              <a:buClrTx/>
              <a:buSzTx/>
              <a:buFont typeface="Arial" pitchFamily="34" charset="0"/>
              <a:buChar char="•"/>
              <a:tabLst/>
              <a:defRPr/>
            </a:pPr>
            <a:r>
              <a:rPr lang="en-US" kern="1200" dirty="0" smtClean="0">
                <a:solidFill>
                  <a:schemeClr val="tx1"/>
                </a:solidFill>
                <a:latin typeface="Calibri" pitchFamily="34" charset="0"/>
                <a:ea typeface="+mn-ea"/>
                <a:cs typeface="+mn-cs"/>
              </a:rPr>
              <a:t>VLANs facilitate easy, flexible, and less expensive way to manage networks. VLANs are created using software. Therefore, they can be</a:t>
            </a:r>
            <a:r>
              <a:rPr lang="en-US" kern="1200" baseline="0" dirty="0" smtClean="0">
                <a:solidFill>
                  <a:schemeClr val="tx1"/>
                </a:solidFill>
                <a:latin typeface="Calibri" pitchFamily="34" charset="0"/>
                <a:ea typeface="+mn-ea"/>
                <a:cs typeface="+mn-cs"/>
              </a:rPr>
              <a:t> configured easily and quickly compared to building separate physical LANs for various communication groups. If it is required to regroup nodes, an administrator simply changes the VLAN configurations without </a:t>
            </a:r>
            <a:r>
              <a:rPr lang="en-US" kern="1200" dirty="0" smtClean="0">
                <a:solidFill>
                  <a:schemeClr val="tx1"/>
                </a:solidFill>
                <a:latin typeface="Calibri" pitchFamily="34" charset="0"/>
                <a:ea typeface="+mn-ea"/>
                <a:cs typeface="+mn-cs"/>
              </a:rPr>
              <a:t>moving nodes and re-cabling. </a:t>
            </a:r>
          </a:p>
          <a:p>
            <a:pPr marL="228600" marR="0" indent="-228600" algn="l" defTabSz="914400" rtl="0" eaLnBrk="0" fontAlgn="base" latinLnBrk="0" hangingPunct="0">
              <a:lnSpc>
                <a:spcPct val="100000"/>
              </a:lnSpc>
              <a:spcBef>
                <a:spcPct val="30000"/>
              </a:spcBef>
              <a:spcAft>
                <a:spcPct val="0"/>
              </a:spcAft>
              <a:buClrTx/>
              <a:buSzTx/>
              <a:buFont typeface="Arial" pitchFamily="34" charset="0"/>
              <a:buChar char="•"/>
              <a:tabLst/>
              <a:defRPr/>
            </a:pPr>
            <a:r>
              <a:rPr lang="en-US" kern="1200" dirty="0" smtClean="0">
                <a:solidFill>
                  <a:schemeClr val="tx1"/>
                </a:solidFill>
                <a:latin typeface="Calibri" pitchFamily="34" charset="0"/>
                <a:ea typeface="+mn-ea"/>
                <a:cs typeface="+mn-cs"/>
              </a:rPr>
              <a:t>VLANs also provide enhanced security by isolating sensitive data of one VLAN from any other VLANs. Restrictions may</a:t>
            </a:r>
            <a:r>
              <a:rPr lang="en-US" kern="1200" baseline="0" dirty="0" smtClean="0">
                <a:solidFill>
                  <a:schemeClr val="tx1"/>
                </a:solidFill>
                <a:latin typeface="Calibri" pitchFamily="34" charset="0"/>
                <a:ea typeface="+mn-ea"/>
                <a:cs typeface="+mn-cs"/>
              </a:rPr>
              <a:t> be</a:t>
            </a:r>
            <a:r>
              <a:rPr lang="en-US" kern="1200" dirty="0" smtClean="0">
                <a:solidFill>
                  <a:schemeClr val="tx1"/>
                </a:solidFill>
                <a:latin typeface="Calibri" pitchFamily="34" charset="0"/>
                <a:ea typeface="+mn-ea"/>
                <a:cs typeface="+mn-cs"/>
              </a:rPr>
              <a:t> imposed at the OSI layer 3 routing device</a:t>
            </a:r>
            <a:r>
              <a:rPr lang="en-US" kern="1200" baseline="0" dirty="0" smtClean="0">
                <a:solidFill>
                  <a:schemeClr val="tx1"/>
                </a:solidFill>
                <a:latin typeface="Calibri" pitchFamily="34" charset="0"/>
                <a:ea typeface="+mn-ea"/>
                <a:cs typeface="+mn-cs"/>
              </a:rPr>
              <a:t> to prevent inter VLAN routing.</a:t>
            </a:r>
            <a:endParaRPr lang="en-US" kern="1200" dirty="0" smtClean="0">
              <a:solidFill>
                <a:schemeClr val="tx1"/>
              </a:solidFill>
              <a:latin typeface="Calibri" pitchFamily="34" charset="0"/>
              <a:ea typeface="+mn-ea"/>
              <a:cs typeface="+mn-cs"/>
            </a:endParaRPr>
          </a:p>
          <a:p>
            <a:pPr marL="228600" marR="0" indent="-228600" algn="l" defTabSz="914400" rtl="0" eaLnBrk="0" fontAlgn="base" latinLnBrk="0" hangingPunct="0">
              <a:lnSpc>
                <a:spcPct val="100000"/>
              </a:lnSpc>
              <a:spcBef>
                <a:spcPct val="30000"/>
              </a:spcBef>
              <a:spcAft>
                <a:spcPct val="0"/>
              </a:spcAft>
              <a:buClrTx/>
              <a:buSzTx/>
              <a:buFont typeface="Arial" pitchFamily="34" charset="0"/>
              <a:buChar char="•"/>
              <a:tabLst/>
              <a:defRPr/>
            </a:pPr>
            <a:r>
              <a:rPr lang="en-US" kern="1200" dirty="0" smtClean="0">
                <a:solidFill>
                  <a:schemeClr val="tx1"/>
                </a:solidFill>
                <a:latin typeface="Calibri" pitchFamily="34" charset="0"/>
                <a:ea typeface="+mn-ea"/>
                <a:cs typeface="+mn-cs"/>
              </a:rPr>
              <a:t>Since a</a:t>
            </a:r>
            <a:r>
              <a:rPr lang="en-US" kern="1200" baseline="0" dirty="0" smtClean="0">
                <a:solidFill>
                  <a:schemeClr val="tx1"/>
                </a:solidFill>
                <a:latin typeface="Calibri" pitchFamily="34" charset="0"/>
                <a:ea typeface="+mn-ea"/>
                <a:cs typeface="+mn-cs"/>
              </a:rPr>
              <a:t> physical LAN switch can be shared by multiple VLANs, the utilization of the switch increases. It reduces </a:t>
            </a:r>
            <a:r>
              <a:rPr lang="en-US" sz="1200" kern="1200" dirty="0" smtClean="0">
                <a:solidFill>
                  <a:schemeClr val="tx1"/>
                </a:solidFill>
                <a:latin typeface="Calibri" pitchFamily="34" charset="0"/>
                <a:ea typeface="+mn-ea"/>
                <a:cs typeface="+mn-cs"/>
              </a:rPr>
              <a:t>capital expenditure (CAPEX) in procuring  network equipments for different node groups. </a:t>
            </a:r>
            <a:endParaRPr lang="en-US" dirty="0" smtClean="0"/>
          </a:p>
          <a:p>
            <a:pPr marL="228600" marR="0" indent="-228600" algn="l" defTabSz="914400" rtl="0" eaLnBrk="0" fontAlgn="base" latinLnBrk="0" hangingPunct="0">
              <a:lnSpc>
                <a:spcPct val="100000"/>
              </a:lnSpc>
              <a:spcBef>
                <a:spcPct val="30000"/>
              </a:spcBef>
              <a:spcAft>
                <a:spcPct val="0"/>
              </a:spcAft>
              <a:buClrTx/>
              <a:buSzTx/>
              <a:buFont typeface="Arial" pitchFamily="34" charset="0"/>
              <a:buChar char="•"/>
              <a:tabLst/>
              <a:defRPr/>
            </a:pPr>
            <a:endParaRPr lang="en-US" kern="1200" dirty="0" smtClean="0">
              <a:solidFill>
                <a:schemeClr val="tx1"/>
              </a:solidFill>
              <a:latin typeface="Calibri" pitchFamily="34" charset="0"/>
              <a:ea typeface="+mn-ea"/>
              <a:cs typeface="+mn-cs"/>
            </a:endParaRPr>
          </a:p>
          <a:p>
            <a:pPr marL="0" marR="0" indent="0" algn="l" defTabSz="914400" rtl="0" eaLnBrk="0" fontAlgn="base" latinLnBrk="0" hangingPunct="0">
              <a:lnSpc>
                <a:spcPct val="100000"/>
              </a:lnSpc>
              <a:spcBef>
                <a:spcPct val="30000"/>
              </a:spcBef>
              <a:spcAft>
                <a:spcPct val="0"/>
              </a:spcAft>
              <a:buClrTx/>
              <a:buSzTx/>
              <a:buFontTx/>
              <a:buNone/>
              <a:tabLst/>
              <a:defRPr/>
            </a:pPr>
            <a:endParaRPr lang="en-US" kern="1200" baseline="0" dirty="0" smtClean="0">
              <a:solidFill>
                <a:schemeClr val="tx1"/>
              </a:solidFill>
              <a:latin typeface="Calibri" pitchFamily="34" charset="0"/>
              <a:ea typeface="+mn-ea"/>
              <a:cs typeface="+mn-cs"/>
            </a:endParaRPr>
          </a:p>
        </p:txBody>
      </p:sp>
      <p:sp>
        <p:nvSpPr>
          <p:cNvPr id="4" name="Footer Placeholder 3"/>
          <p:cNvSpPr>
            <a:spLocks noGrp="1"/>
          </p:cNvSpPr>
          <p:nvPr>
            <p:ph type="ftr" sz="quarter" idx="10"/>
          </p:nvPr>
        </p:nvSpPr>
        <p:spPr/>
        <p:txBody>
          <a:bodyPr/>
          <a:lstStyle/>
          <a:p>
            <a:pPr>
              <a:defRPr/>
            </a:pPr>
            <a:r>
              <a:rPr lang="en-US" dirty="0" smtClean="0"/>
              <a:t>Copyright © 2011 EMC Corporation. Do not Copy - All Rights Reserved.</a:t>
            </a:r>
            <a:endParaRPr lang="en-US" dirty="0"/>
          </a:p>
        </p:txBody>
      </p:sp>
      <p:sp>
        <p:nvSpPr>
          <p:cNvPr id="5" name="Slide Number Placeholder 4"/>
          <p:cNvSpPr>
            <a:spLocks noGrp="1"/>
          </p:cNvSpPr>
          <p:nvPr>
            <p:ph type="sldNum" sz="quarter" idx="11"/>
          </p:nvPr>
        </p:nvSpPr>
        <p:spPr/>
        <p:txBody>
          <a:bodyPr/>
          <a:lstStyle/>
          <a:p>
            <a:pPr>
              <a:defRPr/>
            </a:pPr>
            <a:fld id="{80249327-EC2F-4096-8D35-6B76097739FC}" type="slidenum">
              <a:rPr lang="en-US" smtClean="0"/>
              <a:pPr>
                <a:defRPr/>
              </a:pPr>
              <a:t>26</a:t>
            </a:fld>
            <a:endParaRPr lang="en-US" dirty="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sz="1200" kern="1200" baseline="0" dirty="0" smtClean="0">
                <a:solidFill>
                  <a:schemeClr val="tx1"/>
                </a:solidFill>
                <a:latin typeface="Calibri" pitchFamily="34" charset="0"/>
                <a:ea typeface="+mn-ea"/>
                <a:cs typeface="+mn-cs"/>
              </a:rPr>
              <a:t>To create VLANs, an administrator first needs to define VLAN IDs on physical switches. Hypervisors have built-in VLAN ID pools. The administrator selects the necessary VLAN IDs from the pools. The next step is to assign a VLAN ID to a physical or virtual switch port or port group. By assigning a VLAN ID to a switch port, the port is included to the VLAN. In this </a:t>
            </a:r>
            <a:r>
              <a:rPr lang="en-US" sz="1200" b="0" u="none" kern="1200" baseline="0" dirty="0" smtClean="0">
                <a:solidFill>
                  <a:schemeClr val="tx1"/>
                </a:solidFill>
                <a:latin typeface="Calibri" pitchFamily="34" charset="0"/>
                <a:ea typeface="+mn-ea"/>
                <a:cs typeface="+mn-cs"/>
              </a:rPr>
              <a:t>manner</a:t>
            </a:r>
            <a:r>
              <a:rPr lang="en-US" sz="1200" kern="1200" baseline="0" dirty="0" smtClean="0">
                <a:solidFill>
                  <a:schemeClr val="tx1"/>
                </a:solidFill>
                <a:latin typeface="Calibri" pitchFamily="34" charset="0"/>
                <a:ea typeface="+mn-ea"/>
                <a:cs typeface="+mn-cs"/>
              </a:rPr>
              <a:t>, multiple switch ports can be grouped into a VLAN. For example, an administrator may group switch ports 1 and 2 into VLAN 101 (ID) and ports 6 to 12 into VLAN 102 (ID). </a:t>
            </a:r>
          </a:p>
          <a:p>
            <a:pPr marL="0" marR="0" indent="0" algn="l" defTabSz="914400" rtl="0" eaLnBrk="0" fontAlgn="base" latinLnBrk="0" hangingPunct="0">
              <a:lnSpc>
                <a:spcPct val="100000"/>
              </a:lnSpc>
              <a:spcBef>
                <a:spcPct val="30000"/>
              </a:spcBef>
              <a:spcAft>
                <a:spcPct val="0"/>
              </a:spcAft>
              <a:buClrTx/>
              <a:buSzTx/>
              <a:buFontTx/>
              <a:buNone/>
              <a:tabLst/>
              <a:defRPr/>
            </a:pPr>
            <a:r>
              <a:rPr lang="en-US" sz="1200" b="0" u="none" kern="1200" baseline="0" dirty="0" smtClean="0">
                <a:solidFill>
                  <a:schemeClr val="tx1"/>
                </a:solidFill>
                <a:latin typeface="Calibri" pitchFamily="34" charset="0"/>
                <a:ea typeface="+mn-ea"/>
                <a:cs typeface="+mn-cs"/>
              </a:rPr>
              <a:t>The technique to assign </a:t>
            </a:r>
            <a:r>
              <a:rPr lang="en-US" sz="1200" kern="1200" baseline="0" dirty="0" smtClean="0">
                <a:solidFill>
                  <a:schemeClr val="tx1"/>
                </a:solidFill>
                <a:latin typeface="Calibri" pitchFamily="34" charset="0"/>
                <a:ea typeface="+mn-ea"/>
                <a:cs typeface="+mn-cs"/>
              </a:rPr>
              <a:t>VLAN IDs to switch ports is called ‘port-based VLAN’ and is most common in VDC. Other VLAN configuration techniques are MAC-based VLAN, protocol-based VLAN, and policy-based VLAN. Discussion on these configuration techniques are beyond the scope of this course. </a:t>
            </a:r>
          </a:p>
          <a:p>
            <a:pPr marL="0" marR="0" indent="0" algn="l" defTabSz="914400" rtl="0" eaLnBrk="0" fontAlgn="base" latinLnBrk="0" hangingPunct="0">
              <a:lnSpc>
                <a:spcPct val="100000"/>
              </a:lnSpc>
              <a:spcBef>
                <a:spcPct val="30000"/>
              </a:spcBef>
              <a:spcAft>
                <a:spcPct val="0"/>
              </a:spcAft>
              <a:buClrTx/>
              <a:buSzTx/>
              <a:buFontTx/>
              <a:buNone/>
              <a:tabLst/>
              <a:defRPr/>
            </a:pPr>
            <a:endParaRPr lang="en-US" sz="1200" kern="1200" baseline="0" dirty="0" smtClean="0">
              <a:solidFill>
                <a:schemeClr val="tx1"/>
              </a:solidFill>
              <a:latin typeface="Calibri" pitchFamily="34" charset="0"/>
              <a:ea typeface="+mn-ea"/>
              <a:cs typeface="+mn-cs"/>
            </a:endParaRPr>
          </a:p>
        </p:txBody>
      </p:sp>
      <p:sp>
        <p:nvSpPr>
          <p:cNvPr id="4" name="Footer Placeholder 3"/>
          <p:cNvSpPr>
            <a:spLocks noGrp="1"/>
          </p:cNvSpPr>
          <p:nvPr>
            <p:ph type="ftr" sz="quarter" idx="10"/>
          </p:nvPr>
        </p:nvSpPr>
        <p:spPr/>
        <p:txBody>
          <a:bodyPr/>
          <a:lstStyle/>
          <a:p>
            <a:pPr>
              <a:defRPr/>
            </a:pPr>
            <a:r>
              <a:rPr lang="en-US" dirty="0" smtClean="0"/>
              <a:t>Copyright © 2011 EMC Corporation. Do not Copy - All Rights Reserved.</a:t>
            </a:r>
            <a:endParaRPr lang="en-US" dirty="0"/>
          </a:p>
        </p:txBody>
      </p:sp>
      <p:sp>
        <p:nvSpPr>
          <p:cNvPr id="5" name="Slide Number Placeholder 4"/>
          <p:cNvSpPr>
            <a:spLocks noGrp="1"/>
          </p:cNvSpPr>
          <p:nvPr>
            <p:ph type="sldNum" sz="quarter" idx="11"/>
          </p:nvPr>
        </p:nvSpPr>
        <p:spPr/>
        <p:txBody>
          <a:bodyPr/>
          <a:lstStyle/>
          <a:p>
            <a:pPr>
              <a:defRPr/>
            </a:pPr>
            <a:fld id="{80249327-EC2F-4096-8D35-6B76097739FC}" type="slidenum">
              <a:rPr lang="en-US" smtClean="0"/>
              <a:pPr>
                <a:defRPr/>
              </a:pPr>
              <a:t>27</a:t>
            </a:fld>
            <a:endParaRPr lang="en-US" dirty="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sz="1200" kern="1200" baseline="0" dirty="0" smtClean="0">
                <a:solidFill>
                  <a:schemeClr val="tx1"/>
                </a:solidFill>
                <a:latin typeface="Calibri" pitchFamily="34" charset="0"/>
                <a:ea typeface="+mn-ea"/>
                <a:cs typeface="+mn-cs"/>
              </a:rPr>
              <a:t>When a node is connected to a switch port that belongs to a VLAN, the node becomes a member of that VLAN. Frames that </a:t>
            </a:r>
            <a:r>
              <a:rPr lang="en-US" dirty="0" smtClean="0"/>
              <a:t>are switched between ports of a switch must be within the same VLAN. Each switch makes forwarding decisions by frames and transfers the frames</a:t>
            </a:r>
            <a:r>
              <a:rPr lang="en-US" baseline="0" dirty="0" smtClean="0"/>
              <a:t> accordingly </a:t>
            </a:r>
            <a:r>
              <a:rPr lang="en-US" dirty="0" smtClean="0"/>
              <a:t>to other switches and routers. The </a:t>
            </a:r>
            <a:r>
              <a:rPr lang="en-US" sz="1200" kern="1200" baseline="0" dirty="0" smtClean="0">
                <a:solidFill>
                  <a:schemeClr val="tx1"/>
                </a:solidFill>
                <a:latin typeface="Calibri" pitchFamily="34" charset="0"/>
                <a:ea typeface="+mn-ea"/>
                <a:cs typeface="+mn-cs"/>
              </a:rPr>
              <a:t>VLAN traffic passes through a router for inter VLAN communication or when a VLAN spans across multiple IP networks. </a:t>
            </a:r>
          </a:p>
          <a:p>
            <a:r>
              <a:rPr lang="en-US" sz="1200" kern="1200" baseline="0" dirty="0" smtClean="0">
                <a:solidFill>
                  <a:schemeClr val="tx1"/>
                </a:solidFill>
                <a:latin typeface="Calibri" pitchFamily="34" charset="0"/>
                <a:ea typeface="+mn-ea"/>
                <a:cs typeface="+mn-cs"/>
              </a:rPr>
              <a:t>Multiple VLANs may also be configured at the VM or storage system, provided guest Operating </a:t>
            </a:r>
            <a:r>
              <a:rPr lang="en-US" dirty="0" smtClean="0"/>
              <a:t>S</a:t>
            </a:r>
            <a:r>
              <a:rPr lang="en-US" sz="1200" kern="1200" baseline="0" dirty="0" smtClean="0">
                <a:solidFill>
                  <a:schemeClr val="tx1"/>
                </a:solidFill>
                <a:latin typeface="Calibri" pitchFamily="34" charset="0"/>
                <a:ea typeface="+mn-ea"/>
                <a:cs typeface="+mn-cs"/>
              </a:rPr>
              <a:t>ystem or array Operating </a:t>
            </a:r>
            <a:r>
              <a:rPr lang="en-US" dirty="0" smtClean="0"/>
              <a:t>S</a:t>
            </a:r>
            <a:r>
              <a:rPr lang="en-US" sz="1200" kern="1200" baseline="0" dirty="0" smtClean="0">
                <a:solidFill>
                  <a:schemeClr val="tx1"/>
                </a:solidFill>
                <a:latin typeface="Calibri" pitchFamily="34" charset="0"/>
                <a:ea typeface="+mn-ea"/>
                <a:cs typeface="+mn-cs"/>
              </a:rPr>
              <a:t>ystem supports such configurations. In this scenario, a node can be member of multiple VLANs.</a:t>
            </a:r>
          </a:p>
          <a:p>
            <a:endParaRPr lang="en-US" sz="1200" kern="1200" baseline="0" dirty="0" smtClean="0">
              <a:solidFill>
                <a:schemeClr val="tx1"/>
              </a:solidFill>
              <a:latin typeface="Calibri" pitchFamily="34" charset="0"/>
              <a:ea typeface="+mn-ea"/>
              <a:cs typeface="+mn-cs"/>
            </a:endParaRPr>
          </a:p>
        </p:txBody>
      </p:sp>
      <p:sp>
        <p:nvSpPr>
          <p:cNvPr id="4" name="Footer Placeholder 3"/>
          <p:cNvSpPr>
            <a:spLocks noGrp="1"/>
          </p:cNvSpPr>
          <p:nvPr>
            <p:ph type="ftr" sz="quarter" idx="10"/>
          </p:nvPr>
        </p:nvSpPr>
        <p:spPr/>
        <p:txBody>
          <a:bodyPr/>
          <a:lstStyle/>
          <a:p>
            <a:pPr>
              <a:defRPr/>
            </a:pPr>
            <a:r>
              <a:rPr lang="en-US" dirty="0" smtClean="0"/>
              <a:t>Copyright © 2011 EMC Corporation. Do not Copy - All Rights Reserved.</a:t>
            </a:r>
            <a:endParaRPr lang="en-US" dirty="0"/>
          </a:p>
        </p:txBody>
      </p:sp>
      <p:sp>
        <p:nvSpPr>
          <p:cNvPr id="5" name="Slide Number Placeholder 4"/>
          <p:cNvSpPr>
            <a:spLocks noGrp="1"/>
          </p:cNvSpPr>
          <p:nvPr>
            <p:ph type="sldNum" sz="quarter" idx="11"/>
          </p:nvPr>
        </p:nvSpPr>
        <p:spPr/>
        <p:txBody>
          <a:bodyPr/>
          <a:lstStyle/>
          <a:p>
            <a:pPr>
              <a:defRPr/>
            </a:pPr>
            <a:fld id="{80249327-EC2F-4096-8D35-6B76097739FC}" type="slidenum">
              <a:rPr lang="en-US" smtClean="0"/>
              <a:pPr>
                <a:defRPr/>
              </a:pPr>
              <a:t>28</a:t>
            </a:fld>
            <a:endParaRPr lang="en-US" dirty="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p:spPr>
      </p:sp>
      <p:sp>
        <p:nvSpPr>
          <p:cNvPr id="40963" name="Notes Placeholder 2"/>
          <p:cNvSpPr>
            <a:spLocks noGrp="1"/>
          </p:cNvSpPr>
          <p:nvPr>
            <p:ph type="body" idx="1"/>
          </p:nvPr>
        </p:nvSpPr>
        <p:spPr bwMode="auto">
          <a:noFill/>
        </p:spPr>
        <p:txBody>
          <a:bodyPr wrap="square" lIns="91440" tIns="45720" rIns="91440" bIns="45720" numCol="1" anchor="t" anchorCtr="0" compatLnSpc="1">
            <a:prstTxWarp prst="textNoShape">
              <a:avLst/>
            </a:prstTxWarp>
          </a:bodyPr>
          <a:lstStyle/>
          <a:p>
            <a:r>
              <a:rPr lang="en-US" sz="1200" kern="1200" baseline="0" dirty="0" smtClean="0">
                <a:solidFill>
                  <a:schemeClr val="tx1"/>
                </a:solidFill>
                <a:latin typeface="Calibri" pitchFamily="34" charset="0"/>
                <a:ea typeface="+mn-ea"/>
                <a:cs typeface="+mn-cs"/>
              </a:rPr>
              <a:t>VLAN trunking allows traffic from multiple VLANs to traverse a single network connection. This technology allows for a single connection between any two networked devices, such as routers, switches, VMs, and storage systems with multiple VLAN traffic traversing</a:t>
            </a:r>
            <a:r>
              <a:rPr lang="en-US" sz="1200" kern="1200" dirty="0" smtClean="0">
                <a:solidFill>
                  <a:schemeClr val="tx1"/>
                </a:solidFill>
                <a:latin typeface="Calibri" pitchFamily="34" charset="0"/>
                <a:ea typeface="+mn-ea"/>
                <a:cs typeface="+mn-cs"/>
              </a:rPr>
              <a:t> </a:t>
            </a:r>
            <a:r>
              <a:rPr lang="en-US" sz="1200" kern="1200" baseline="0" dirty="0" smtClean="0">
                <a:solidFill>
                  <a:schemeClr val="tx1"/>
                </a:solidFill>
                <a:latin typeface="Calibri" pitchFamily="34" charset="0"/>
                <a:ea typeface="+mn-ea"/>
                <a:cs typeface="+mn-cs"/>
              </a:rPr>
              <a:t>the same path. The single connection through which multiple VLAN traffic can traverse is called a trunk link. </a:t>
            </a:r>
          </a:p>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VLAN trunking enables a single port on</a:t>
            </a:r>
            <a:r>
              <a:rPr lang="en-US" baseline="0" dirty="0" smtClean="0"/>
              <a:t> a networked device to be used for sending or receiving multiple VLAN traffic over a trunk link. The port, capable of transferring multiple VLAN traffic, is called a trunk port. To enable trunking, the sending and receiving networked devices must have at least one trunk port configured on them. A trunk port on a networked device is included in</a:t>
            </a:r>
            <a:r>
              <a:rPr lang="en-US" sz="1200" kern="1200" baseline="0" dirty="0" smtClean="0">
                <a:solidFill>
                  <a:schemeClr val="tx1"/>
                </a:solidFill>
                <a:latin typeface="Calibri" pitchFamily="34" charset="0"/>
                <a:ea typeface="+mn-ea"/>
                <a:cs typeface="+mn-cs"/>
              </a:rPr>
              <a:t> all the VLANs defined on the networked device and transfers traffic for all those VLANs. </a:t>
            </a:r>
          </a:p>
          <a:p>
            <a:pPr marL="0" marR="0" indent="0" algn="l" defTabSz="914400" rtl="0" eaLnBrk="0" fontAlgn="base" latinLnBrk="0" hangingPunct="0">
              <a:lnSpc>
                <a:spcPct val="100000"/>
              </a:lnSpc>
              <a:spcBef>
                <a:spcPct val="30000"/>
              </a:spcBef>
              <a:spcAft>
                <a:spcPct val="0"/>
              </a:spcAft>
              <a:buClrTx/>
              <a:buSzTx/>
              <a:buFontTx/>
              <a:buNone/>
              <a:tabLst/>
              <a:defRPr/>
            </a:pPr>
            <a:r>
              <a:rPr lang="en-US" sz="1200" kern="1200" baseline="0" dirty="0" smtClean="0">
                <a:solidFill>
                  <a:schemeClr val="tx1"/>
                </a:solidFill>
                <a:latin typeface="Calibri" pitchFamily="34" charset="0"/>
                <a:ea typeface="+mn-ea"/>
                <a:cs typeface="+mn-cs"/>
              </a:rPr>
              <a:t>The mechanism used to achieve VLAN trunking is called VLAN tagging. </a:t>
            </a:r>
          </a:p>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The diagram displayed on this slide illustrates</a:t>
            </a:r>
            <a:r>
              <a:rPr lang="en-US" baseline="0" dirty="0" smtClean="0"/>
              <a:t> the VLAN </a:t>
            </a:r>
            <a:r>
              <a:rPr lang="en-US" baseline="0" dirty="0" err="1" smtClean="0"/>
              <a:t>trunking</a:t>
            </a:r>
            <a:r>
              <a:rPr lang="en-US" baseline="0" dirty="0" smtClean="0"/>
              <a:t> against a network configuration without VLAN </a:t>
            </a:r>
            <a:r>
              <a:rPr lang="en-US" baseline="0" dirty="0" err="1" smtClean="0"/>
              <a:t>trunking</a:t>
            </a:r>
            <a:r>
              <a:rPr lang="en-US" baseline="0" dirty="0" smtClean="0"/>
              <a:t>. In both the cases, switches have VLAN 10, VLAN 20, VLAN 30 configurations. Without VLAN </a:t>
            </a:r>
            <a:r>
              <a:rPr lang="en-US" baseline="0" dirty="0" err="1" smtClean="0"/>
              <a:t>trunking</a:t>
            </a:r>
            <a:r>
              <a:rPr lang="en-US" baseline="0" dirty="0" smtClean="0"/>
              <a:t>, three </a:t>
            </a:r>
            <a:r>
              <a:rPr lang="en-US" b="0" u="none" baseline="0" dirty="0" smtClean="0"/>
              <a:t>inter switch</a:t>
            </a:r>
            <a:r>
              <a:rPr lang="en-US" baseline="0" dirty="0" smtClean="0"/>
              <a:t> links (ISLs) are used to transfer three different VLAN traffic. With </a:t>
            </a:r>
            <a:r>
              <a:rPr lang="en-US" baseline="0" dirty="0" err="1" smtClean="0"/>
              <a:t>trunking</a:t>
            </a:r>
            <a:r>
              <a:rPr lang="en-US" baseline="0" dirty="0" smtClean="0"/>
              <a:t>, a single trunk link is used to transfer the traffic of all VLANs.</a:t>
            </a:r>
            <a:endParaRPr lang="en-US" dirty="0" smtClean="0"/>
          </a:p>
          <a:p>
            <a:endParaRPr lang="en-US" sz="1200" kern="1200" baseline="0" dirty="0" smtClean="0">
              <a:solidFill>
                <a:schemeClr val="tx1"/>
              </a:solidFill>
              <a:latin typeface="Calibri" pitchFamily="34" charset="0"/>
              <a:ea typeface="+mn-ea"/>
              <a:cs typeface="+mn-cs"/>
            </a:endParaRPr>
          </a:p>
          <a:p>
            <a:endParaRPr lang="en-US" sz="1200" kern="1200" baseline="0" dirty="0" smtClean="0">
              <a:solidFill>
                <a:schemeClr val="tx1"/>
              </a:solidFill>
              <a:latin typeface="Calibri" pitchFamily="34" charset="0"/>
              <a:ea typeface="+mn-ea"/>
              <a:cs typeface="+mn-cs"/>
            </a:endParaRPr>
          </a:p>
        </p:txBody>
      </p:sp>
      <p:sp>
        <p:nvSpPr>
          <p:cNvPr id="4" name="Footer Placeholder 3"/>
          <p:cNvSpPr>
            <a:spLocks noGrp="1"/>
          </p:cNvSpPr>
          <p:nvPr>
            <p:ph type="ftr" sz="quarter" idx="4"/>
          </p:nvPr>
        </p:nvSpPr>
        <p:spPr/>
        <p:txBody>
          <a:bodyPr/>
          <a:lstStyle/>
          <a:p>
            <a:pPr>
              <a:defRPr/>
            </a:pPr>
            <a:r>
              <a:rPr lang="en-US" dirty="0" smtClean="0"/>
              <a:t>Copyright © 2011 EMC Corporation. Do not Copy - All Rights Reserved.</a:t>
            </a:r>
            <a:endParaRPr lang="en-US" dirty="0"/>
          </a:p>
        </p:txBody>
      </p:sp>
      <p:sp>
        <p:nvSpPr>
          <p:cNvPr id="5" name="Slide Number Placeholder 4"/>
          <p:cNvSpPr>
            <a:spLocks noGrp="1"/>
          </p:cNvSpPr>
          <p:nvPr>
            <p:ph type="sldNum" sz="quarter" idx="5"/>
          </p:nvPr>
        </p:nvSpPr>
        <p:spPr/>
        <p:txBody>
          <a:bodyPr/>
          <a:lstStyle/>
          <a:p>
            <a:pPr>
              <a:defRPr/>
            </a:pPr>
            <a:fld id="{34AB3B6A-FC57-4E56-B3E8-0A071AE44358}" type="slidenum">
              <a:rPr lang="en-US"/>
              <a:pPr>
                <a:defRPr/>
              </a:pPr>
              <a:t>29</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bwMode="auto">
          <a:noFill/>
          <a:ln>
            <a:solidFill>
              <a:srgbClr val="000000"/>
            </a:solidFill>
            <a:miter lim="800000"/>
            <a:headEnd/>
            <a:tailEnd/>
          </a:ln>
        </p:spPr>
      </p:sp>
      <p:sp>
        <p:nvSpPr>
          <p:cNvPr id="39939" name="Notes Placeholder 2"/>
          <p:cNvSpPr>
            <a:spLocks noGrp="1"/>
          </p:cNvSpPr>
          <p:nvPr>
            <p:ph type="body" idx="1"/>
          </p:nvPr>
        </p:nvSpPr>
        <p:spPr bwMode="auto">
          <a:noFill/>
        </p:spPr>
        <p:txBody>
          <a:bodyPr wrap="square" lIns="91440" tIns="45720" rIns="91440" bIns="45720" numCol="1" anchor="t" anchorCtr="0" compatLnSpc="1">
            <a:prstTxWarp prst="textNoShape">
              <a:avLst/>
            </a:prstTxWarp>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sz="1200" kern="1200" dirty="0" smtClean="0">
                <a:solidFill>
                  <a:schemeClr val="tx1"/>
                </a:solidFill>
                <a:latin typeface="Calibri" pitchFamily="34" charset="0"/>
                <a:ea typeface="+mn-ea"/>
                <a:cs typeface="+mn-cs"/>
              </a:rPr>
              <a:t>This lesson covers the overview and benefits of network virtualization. It also includes an overview of network that is virtualized in VDC and the virtualization tools that enable network virtualization.</a:t>
            </a:r>
            <a:endParaRPr lang="en-US" dirty="0" smtClean="0"/>
          </a:p>
        </p:txBody>
      </p:sp>
      <p:sp>
        <p:nvSpPr>
          <p:cNvPr id="4" name="Footer Placeholder 3"/>
          <p:cNvSpPr>
            <a:spLocks noGrp="1"/>
          </p:cNvSpPr>
          <p:nvPr>
            <p:ph type="ftr" sz="quarter" idx="4"/>
          </p:nvPr>
        </p:nvSpPr>
        <p:spPr/>
        <p:txBody>
          <a:bodyPr/>
          <a:lstStyle/>
          <a:p>
            <a:pPr>
              <a:defRPr/>
            </a:pPr>
            <a:r>
              <a:rPr lang="en-US" dirty="0" smtClean="0"/>
              <a:t>Copyright © 2011 EMC Corporation. Do not Copy - All Rights Reserved.</a:t>
            </a:r>
            <a:endParaRPr lang="en-US" dirty="0"/>
          </a:p>
        </p:txBody>
      </p:sp>
      <p:sp>
        <p:nvSpPr>
          <p:cNvPr id="5" name="Slide Number Placeholder 4"/>
          <p:cNvSpPr>
            <a:spLocks noGrp="1"/>
          </p:cNvSpPr>
          <p:nvPr>
            <p:ph type="sldNum" sz="quarter" idx="5"/>
          </p:nvPr>
        </p:nvSpPr>
        <p:spPr/>
        <p:txBody>
          <a:bodyPr/>
          <a:lstStyle/>
          <a:p>
            <a:pPr>
              <a:defRPr/>
            </a:pPr>
            <a:fld id="{0AE62709-12B7-481E-AF02-15961EF83D30}" type="slidenum">
              <a:rPr lang="en-US"/>
              <a:pPr>
                <a:defRPr/>
              </a:pPr>
              <a:t>3</a:t>
            </a:fld>
            <a:endParaRPr lang="en-US" dirty="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49" name="Slide Image Placeholder 1"/>
          <p:cNvSpPr>
            <a:spLocks noGrp="1" noRot="1" noChangeAspect="1" noTextEdit="1"/>
          </p:cNvSpPr>
          <p:nvPr>
            <p:ph type="sldImg"/>
          </p:nvPr>
        </p:nvSpPr>
        <p:spPr bwMode="auto">
          <a:noFill/>
          <a:ln>
            <a:solidFill>
              <a:srgbClr val="000000"/>
            </a:solidFill>
            <a:miter lim="800000"/>
            <a:headEnd/>
            <a:tailEnd/>
          </a:ln>
        </p:spPr>
      </p:sp>
      <p:sp>
        <p:nvSpPr>
          <p:cNvPr id="104450" name="Notes Placeholder 2"/>
          <p:cNvSpPr>
            <a:spLocks noGrp="1"/>
          </p:cNvSpPr>
          <p:nvPr>
            <p:ph type="body" idx="1"/>
          </p:nvPr>
        </p:nvSpPr>
        <p:spPr bwMode="auto">
          <a:noFill/>
        </p:spPr>
        <p:txBody>
          <a:bodyPr wrap="square" lIns="91440" tIns="45720" rIns="91440" bIns="45720" numCol="1" anchor="t" anchorCtr="0" compatLnSpc="1">
            <a:prstTxWarp prst="textNoShape">
              <a:avLst/>
            </a:prstTxWarp>
          </a:bodyPr>
          <a:lstStyle/>
          <a:p>
            <a:r>
              <a:rPr lang="en-US" dirty="0" smtClean="0"/>
              <a:t>VLAN trunking allows for a single connection between any two networked devices (routers, switches, VMs, and storage systems) with multiple VLAN traffic traversing through the same network</a:t>
            </a:r>
            <a:r>
              <a:rPr lang="en-US" baseline="0" dirty="0" smtClean="0"/>
              <a:t> link</a:t>
            </a:r>
            <a:r>
              <a:rPr lang="en-US" dirty="0" smtClean="0"/>
              <a:t>. This</a:t>
            </a:r>
            <a:r>
              <a:rPr lang="en-US" baseline="0" dirty="0" smtClean="0"/>
              <a:t> eliminates the need to create dedicated network link(s) for each VLAN. It reduces the number of links between networked devices when the devices are configured with multiple VLANs. As the number of inter device links decreases, the number of virtual and physical switch ports used for the inter device links reduces. It also cuts down the need for multiple virtual NICs and storage ports at VM and storage systems, respectively, to connect to the multiple VLANs.</a:t>
            </a:r>
            <a:r>
              <a:rPr lang="en-US" dirty="0" smtClean="0"/>
              <a:t> With reduced number of connections, the complexity of managing network links is also minimized. </a:t>
            </a:r>
          </a:p>
          <a:p>
            <a:endParaRPr lang="en-US" dirty="0" smtClean="0"/>
          </a:p>
          <a:p>
            <a:endParaRPr lang="en-US" dirty="0" smtClean="0"/>
          </a:p>
        </p:txBody>
      </p:sp>
      <p:sp>
        <p:nvSpPr>
          <p:cNvPr id="4" name="Footer Placeholder 3"/>
          <p:cNvSpPr>
            <a:spLocks noGrp="1"/>
          </p:cNvSpPr>
          <p:nvPr>
            <p:ph type="ftr" sz="quarter" idx="4"/>
          </p:nvPr>
        </p:nvSpPr>
        <p:spPr/>
        <p:txBody>
          <a:bodyPr/>
          <a:lstStyle/>
          <a:p>
            <a:pPr>
              <a:defRPr/>
            </a:pPr>
            <a:r>
              <a:rPr lang="en-US" dirty="0" smtClean="0"/>
              <a:t>Copyright © 2011 EMC Corporation. Do not Copy - All Rights Reserved.</a:t>
            </a:r>
            <a:endParaRPr lang="en-US" dirty="0"/>
          </a:p>
        </p:txBody>
      </p:sp>
      <p:sp>
        <p:nvSpPr>
          <p:cNvPr id="5" name="Slide Number Placeholder 4"/>
          <p:cNvSpPr>
            <a:spLocks noGrp="1"/>
          </p:cNvSpPr>
          <p:nvPr>
            <p:ph type="sldNum" sz="quarter" idx="5"/>
          </p:nvPr>
        </p:nvSpPr>
        <p:spPr/>
        <p:txBody>
          <a:bodyPr/>
          <a:lstStyle/>
          <a:p>
            <a:pPr>
              <a:defRPr/>
            </a:pPr>
            <a:fld id="{E581072E-5A17-4A39-88B8-613AFE918D76}" type="slidenum">
              <a:rPr lang="en-US"/>
              <a:pPr>
                <a:defRPr/>
              </a:pPr>
              <a:t>30</a:t>
            </a:fld>
            <a:endParaRPr lang="en-US" dirty="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p:spPr>
      </p:sp>
      <p:sp>
        <p:nvSpPr>
          <p:cNvPr id="40963" name="Notes Placeholder 2"/>
          <p:cNvSpPr>
            <a:spLocks noGrp="1"/>
          </p:cNvSpPr>
          <p:nvPr>
            <p:ph type="body" idx="1"/>
          </p:nvPr>
        </p:nvSpPr>
        <p:spPr bwMode="auto">
          <a:noFill/>
        </p:spPr>
        <p:txBody>
          <a:bodyPr wrap="square" lIns="91440" tIns="45720" rIns="91440" bIns="45720" numCol="1" anchor="t" anchorCtr="0" compatLnSpc="1">
            <a:prstTxWarp prst="textNoShape">
              <a:avLst/>
            </a:prstTxWarp>
            <a:normAutofit/>
          </a:bodyPr>
          <a:lstStyle/>
          <a:p>
            <a:r>
              <a:rPr lang="en-US" sz="1200" kern="1200" dirty="0" smtClean="0">
                <a:solidFill>
                  <a:schemeClr val="tx1"/>
                </a:solidFill>
                <a:latin typeface="Calibri" pitchFamily="34" charset="0"/>
                <a:ea typeface="+mn-ea"/>
                <a:cs typeface="+mn-cs"/>
              </a:rPr>
              <a:t>The most common standard used to configure VLAN tagging in a network is IEEE 802.1Q. The standard uses a method of adding and removing a tag or VLAN ID (VID) to the Ethernet frame with VLAN-specific information, known as </a:t>
            </a:r>
            <a:r>
              <a:rPr lang="en-US" sz="1200" i="0" kern="1200" dirty="0" smtClean="0">
                <a:solidFill>
                  <a:schemeClr val="tx1"/>
                </a:solidFill>
                <a:latin typeface="Calibri" pitchFamily="34" charset="0"/>
                <a:ea typeface="+mn-ea"/>
                <a:cs typeface="+mn-cs"/>
              </a:rPr>
              <a:t>VLAN tagging. </a:t>
            </a:r>
            <a:r>
              <a:rPr lang="en-US" sz="1200" kern="1200" dirty="0" smtClean="0">
                <a:solidFill>
                  <a:schemeClr val="tx1"/>
                </a:solidFill>
                <a:latin typeface="Calibri" pitchFamily="34" charset="0"/>
                <a:ea typeface="+mn-ea"/>
                <a:cs typeface="+mn-cs"/>
              </a:rPr>
              <a:t>VLAN tagging allows multiple VLANs to share a trunk link without leakage of information between VLANs. </a:t>
            </a:r>
          </a:p>
          <a:p>
            <a:r>
              <a:rPr lang="en-US" sz="1200" kern="1200" dirty="0" smtClean="0">
                <a:solidFill>
                  <a:schemeClr val="tx1"/>
                </a:solidFill>
                <a:latin typeface="Calibri" pitchFamily="34" charset="0"/>
                <a:ea typeface="+mn-ea"/>
                <a:cs typeface="+mn-cs"/>
              </a:rPr>
              <a:t>A</a:t>
            </a:r>
            <a:r>
              <a:rPr lang="en-US" sz="1200" kern="1200" baseline="0" dirty="0" smtClean="0">
                <a:solidFill>
                  <a:schemeClr val="tx1"/>
                </a:solidFill>
                <a:latin typeface="Calibri" pitchFamily="34" charset="0"/>
                <a:ea typeface="+mn-ea"/>
                <a:cs typeface="+mn-cs"/>
              </a:rPr>
              <a:t> networked device that supports </a:t>
            </a:r>
            <a:r>
              <a:rPr lang="en-US" sz="1200" kern="1200" dirty="0" smtClean="0">
                <a:solidFill>
                  <a:schemeClr val="tx1"/>
                </a:solidFill>
                <a:latin typeface="Calibri" pitchFamily="34" charset="0"/>
                <a:ea typeface="+mn-ea"/>
                <a:cs typeface="+mn-cs"/>
              </a:rPr>
              <a:t>IEEE 802.1Q </a:t>
            </a:r>
            <a:r>
              <a:rPr lang="en-US" sz="1200" kern="1200" baseline="0" dirty="0" smtClean="0">
                <a:solidFill>
                  <a:schemeClr val="tx1"/>
                </a:solidFill>
                <a:latin typeface="Calibri" pitchFamily="34" charset="0"/>
                <a:ea typeface="+mn-ea"/>
                <a:cs typeface="+mn-cs"/>
              </a:rPr>
              <a:t>VLAN tagging inserts a 4-byte tag field in the Ethernet frame before sending the frame down to a trunk link. At the receiving device, the tag is removed and the frame is forwarded to the interface, which is tied to a VLAN. </a:t>
            </a:r>
            <a:r>
              <a:rPr lang="en-US" sz="1200" kern="1200" dirty="0" smtClean="0">
                <a:solidFill>
                  <a:schemeClr val="tx1"/>
                </a:solidFill>
                <a:latin typeface="Calibri" pitchFamily="34" charset="0"/>
                <a:ea typeface="+mn-ea"/>
                <a:cs typeface="+mn-cs"/>
              </a:rPr>
              <a:t>To carry the traffic, belonging to multiple VLANs, between any two networked devices, device ports that are used for </a:t>
            </a:r>
            <a:r>
              <a:rPr lang="en-US" sz="1200" b="0" u="none" kern="1200" dirty="0" smtClean="0">
                <a:solidFill>
                  <a:schemeClr val="tx1"/>
                </a:solidFill>
                <a:latin typeface="Calibri" pitchFamily="34" charset="0"/>
                <a:ea typeface="+mn-ea"/>
                <a:cs typeface="+mn-cs"/>
              </a:rPr>
              <a:t>inter device </a:t>
            </a:r>
            <a:r>
              <a:rPr lang="en-US" sz="1200" kern="1200" dirty="0" smtClean="0">
                <a:solidFill>
                  <a:schemeClr val="tx1"/>
                </a:solidFill>
                <a:latin typeface="Calibri" pitchFamily="34" charset="0"/>
                <a:ea typeface="+mn-ea"/>
                <a:cs typeface="+mn-cs"/>
              </a:rPr>
              <a:t>link must be configured as trunk ports. A trunk port is capable of sending and receiving tagged Ethernet frames.</a:t>
            </a:r>
            <a:endParaRPr lang="en-US" sz="1200" kern="1200" baseline="0" dirty="0" smtClean="0">
              <a:solidFill>
                <a:schemeClr val="tx1"/>
              </a:solidFill>
              <a:latin typeface="Calibri" pitchFamily="34" charset="0"/>
              <a:ea typeface="+mn-ea"/>
              <a:cs typeface="+mn-cs"/>
            </a:endParaRPr>
          </a:p>
          <a:p>
            <a:endParaRPr lang="en-US" dirty="0" smtClean="0"/>
          </a:p>
        </p:txBody>
      </p:sp>
      <p:sp>
        <p:nvSpPr>
          <p:cNvPr id="4" name="Footer Placeholder 3"/>
          <p:cNvSpPr>
            <a:spLocks noGrp="1"/>
          </p:cNvSpPr>
          <p:nvPr>
            <p:ph type="ftr" sz="quarter" idx="4"/>
          </p:nvPr>
        </p:nvSpPr>
        <p:spPr/>
        <p:txBody>
          <a:bodyPr/>
          <a:lstStyle/>
          <a:p>
            <a:pPr>
              <a:defRPr/>
            </a:pPr>
            <a:r>
              <a:rPr lang="en-US" dirty="0" smtClean="0"/>
              <a:t>Copyright © 2011 EMC Corporation. Do not Copy - All Rights Reserved.</a:t>
            </a:r>
            <a:endParaRPr lang="en-US" dirty="0"/>
          </a:p>
        </p:txBody>
      </p:sp>
      <p:sp>
        <p:nvSpPr>
          <p:cNvPr id="5" name="Slide Number Placeholder 4"/>
          <p:cNvSpPr>
            <a:spLocks noGrp="1"/>
          </p:cNvSpPr>
          <p:nvPr>
            <p:ph type="sldNum" sz="quarter" idx="5"/>
          </p:nvPr>
        </p:nvSpPr>
        <p:spPr/>
        <p:txBody>
          <a:bodyPr/>
          <a:lstStyle/>
          <a:p>
            <a:pPr>
              <a:defRPr/>
            </a:pPr>
            <a:fld id="{34AB3B6A-FC57-4E56-B3E8-0A071AE44358}" type="slidenum">
              <a:rPr lang="en-US"/>
              <a:pPr>
                <a:defRPr/>
              </a:pPr>
              <a:t>31</a:t>
            </a:fld>
            <a:endParaRPr lang="en-US" dirty="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None/>
            </a:pPr>
            <a:r>
              <a:rPr lang="en-US" sz="1200" kern="1200" baseline="0" dirty="0" smtClean="0">
                <a:solidFill>
                  <a:schemeClr val="tx1"/>
                </a:solidFill>
                <a:latin typeface="Calibri" pitchFamily="34" charset="0"/>
                <a:ea typeface="+mn-ea"/>
                <a:cs typeface="+mn-cs"/>
              </a:rPr>
              <a:t>Consider a scenario where an organization has two physical servers with hypervisor. VM1, VM2, and VM3 reside in a physical server. VM4 and VM5 are </a:t>
            </a:r>
            <a:r>
              <a:rPr lang="en-US" dirty="0" smtClean="0"/>
              <a:t>hosted on another physical server. Each physical server has a virtual switch. These virtual switches are connected to a common physical switch to enable network traffic flow between them.</a:t>
            </a:r>
            <a:r>
              <a:rPr lang="en-US" baseline="0" dirty="0" smtClean="0"/>
              <a:t> VMs are connected to the respective virtual switches. </a:t>
            </a:r>
          </a:p>
          <a:p>
            <a:pPr>
              <a:buNone/>
            </a:pPr>
            <a:r>
              <a:rPr lang="en-US" dirty="0" smtClean="0"/>
              <a:t>The organization has to set up three functional groups:</a:t>
            </a:r>
          </a:p>
          <a:p>
            <a:pPr marL="228600" marR="0" indent="-228600" algn="l" defTabSz="914400" rtl="0" eaLnBrk="0" fontAlgn="base" latinLnBrk="0" hangingPunct="0">
              <a:lnSpc>
                <a:spcPct val="100000"/>
              </a:lnSpc>
              <a:spcBef>
                <a:spcPct val="30000"/>
              </a:spcBef>
              <a:spcAft>
                <a:spcPct val="0"/>
              </a:spcAft>
              <a:buClrTx/>
              <a:buSzTx/>
              <a:buFont typeface="Arial" pitchFamily="34" charset="0"/>
              <a:buChar char="•"/>
              <a:tabLst/>
              <a:defRPr/>
            </a:pPr>
            <a:r>
              <a:rPr lang="en-US" sz="1200" kern="1200" baseline="0" dirty="0" smtClean="0">
                <a:solidFill>
                  <a:schemeClr val="tx1"/>
                </a:solidFill>
                <a:latin typeface="Calibri" pitchFamily="34" charset="0"/>
                <a:ea typeface="+mn-ea"/>
                <a:cs typeface="+mn-cs"/>
              </a:rPr>
              <a:t>Sales group: Includes VM1, VM4, and VM5</a:t>
            </a:r>
          </a:p>
          <a:p>
            <a:pPr marL="228600" marR="0" indent="-228600" algn="l" defTabSz="914400" rtl="0" eaLnBrk="0" fontAlgn="base" latinLnBrk="0" hangingPunct="0">
              <a:lnSpc>
                <a:spcPct val="100000"/>
              </a:lnSpc>
              <a:spcBef>
                <a:spcPct val="30000"/>
              </a:spcBef>
              <a:spcAft>
                <a:spcPct val="0"/>
              </a:spcAft>
              <a:buClrTx/>
              <a:buSzTx/>
              <a:buFont typeface="Arial" pitchFamily="34" charset="0"/>
              <a:buChar char="•"/>
              <a:tabLst/>
              <a:defRPr/>
            </a:pPr>
            <a:r>
              <a:rPr lang="en-US" sz="1200" kern="1200" baseline="0" dirty="0" smtClean="0">
                <a:solidFill>
                  <a:schemeClr val="tx1"/>
                </a:solidFill>
                <a:latin typeface="Calibri" pitchFamily="34" charset="0"/>
                <a:ea typeface="+mn-ea"/>
                <a:cs typeface="+mn-cs"/>
              </a:rPr>
              <a:t>Finance group: Includes VM2 and VM5</a:t>
            </a:r>
          </a:p>
          <a:p>
            <a:pPr marL="228600" marR="0" indent="-228600" algn="l" defTabSz="914400" rtl="0" eaLnBrk="0" fontAlgn="base" latinLnBrk="0" hangingPunct="0">
              <a:lnSpc>
                <a:spcPct val="100000"/>
              </a:lnSpc>
              <a:spcBef>
                <a:spcPct val="30000"/>
              </a:spcBef>
              <a:spcAft>
                <a:spcPct val="0"/>
              </a:spcAft>
              <a:buClrTx/>
              <a:buSzTx/>
              <a:buFont typeface="Arial" pitchFamily="34" charset="0"/>
              <a:buChar char="•"/>
              <a:tabLst/>
              <a:defRPr/>
            </a:pPr>
            <a:r>
              <a:rPr lang="en-US" sz="1200" kern="1200" baseline="0" dirty="0" smtClean="0">
                <a:solidFill>
                  <a:schemeClr val="tx1"/>
                </a:solidFill>
                <a:latin typeface="Calibri" pitchFamily="34" charset="0"/>
                <a:ea typeface="+mn-ea"/>
                <a:cs typeface="+mn-cs"/>
              </a:rPr>
              <a:t>Marketing group: Includes VM3 and VM5 </a:t>
            </a:r>
          </a:p>
          <a:p>
            <a:pPr marL="0" marR="0" indent="0" algn="l" defTabSz="914400" rtl="0" eaLnBrk="0" fontAlgn="base" latinLnBrk="0" hangingPunct="0">
              <a:lnSpc>
                <a:spcPct val="100000"/>
              </a:lnSpc>
              <a:spcBef>
                <a:spcPct val="30000"/>
              </a:spcBef>
              <a:spcAft>
                <a:spcPct val="0"/>
              </a:spcAft>
              <a:buClrTx/>
              <a:buSzTx/>
              <a:buFontTx/>
              <a:buNone/>
              <a:tabLst/>
              <a:defRPr/>
            </a:pPr>
            <a:r>
              <a:rPr lang="en-US" sz="1200" kern="1200" baseline="0" dirty="0" smtClean="0">
                <a:solidFill>
                  <a:schemeClr val="tx1"/>
                </a:solidFill>
                <a:latin typeface="Calibri" pitchFamily="34" charset="0"/>
                <a:ea typeface="+mn-ea"/>
                <a:cs typeface="+mn-cs"/>
              </a:rPr>
              <a:t>The requirement is fulfilled by including VMs in sales, finance, and marketing groups to VLAN 10, VLAN 20, and VLAN 30, respectively, as shown in the diagram on this slide. Since VM5 belongs to all the functional groups, it is included in all the VLANs. A trunk link is created between VM5 and the virtual switch to which VM5 is connected. The trunk link is used to transfer network traffic of VLAN 10, VLAN 20, and VLAN 30 simultaneously. To create the trunk link, the guest OS running on VM5 must support VLAN trunking. For same reason, links between physical and virtual switches are also configured as trunk links.</a:t>
            </a:r>
          </a:p>
          <a:p>
            <a:pPr>
              <a:buNone/>
            </a:pPr>
            <a:endParaRPr lang="en-US" sz="1200" kern="1200" baseline="0" dirty="0" smtClean="0">
              <a:solidFill>
                <a:schemeClr val="tx1"/>
              </a:solidFill>
              <a:latin typeface="Calibri" pitchFamily="34" charset="0"/>
              <a:ea typeface="+mn-ea"/>
              <a:cs typeface="+mn-cs"/>
            </a:endParaRPr>
          </a:p>
        </p:txBody>
      </p:sp>
      <p:sp>
        <p:nvSpPr>
          <p:cNvPr id="4" name="Footer Placeholder 3"/>
          <p:cNvSpPr>
            <a:spLocks noGrp="1"/>
          </p:cNvSpPr>
          <p:nvPr>
            <p:ph type="ftr" sz="quarter" idx="10"/>
          </p:nvPr>
        </p:nvSpPr>
        <p:spPr/>
        <p:txBody>
          <a:bodyPr/>
          <a:lstStyle/>
          <a:p>
            <a:pPr>
              <a:defRPr/>
            </a:pPr>
            <a:r>
              <a:rPr lang="en-US" dirty="0" smtClean="0"/>
              <a:t>Copyright © 2011 EMC Corporation. Do not Copy - All Rights Reserved.</a:t>
            </a:r>
            <a:endParaRPr lang="en-US" dirty="0"/>
          </a:p>
        </p:txBody>
      </p:sp>
      <p:sp>
        <p:nvSpPr>
          <p:cNvPr id="5" name="Slide Number Placeholder 4"/>
          <p:cNvSpPr>
            <a:spLocks noGrp="1"/>
          </p:cNvSpPr>
          <p:nvPr>
            <p:ph type="sldNum" sz="quarter" idx="11"/>
          </p:nvPr>
        </p:nvSpPr>
        <p:spPr/>
        <p:txBody>
          <a:bodyPr/>
          <a:lstStyle/>
          <a:p>
            <a:pPr>
              <a:defRPr/>
            </a:pPr>
            <a:fld id="{80249327-EC2F-4096-8D35-6B76097739FC}" type="slidenum">
              <a:rPr lang="en-US" smtClean="0"/>
              <a:pPr>
                <a:defRPr/>
              </a:pPr>
              <a:t>32</a:t>
            </a:fld>
            <a:endParaRPr lang="en-US" dirty="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p:spPr>
      </p:sp>
      <p:sp>
        <p:nvSpPr>
          <p:cNvPr id="40963" name="Notes Placeholder 2"/>
          <p:cNvSpPr>
            <a:spLocks noGrp="1"/>
          </p:cNvSpPr>
          <p:nvPr>
            <p:ph type="body" idx="1"/>
          </p:nvPr>
        </p:nvSpPr>
        <p:spPr bwMode="auto">
          <a:noFill/>
        </p:spPr>
        <p:txBody>
          <a:bodyPr wrap="square" lIns="91440" tIns="45720" rIns="91440" bIns="45720" numCol="1" anchor="t" anchorCtr="0" compatLnSpc="1">
            <a:prstTxWarp prst="textNoShape">
              <a:avLst/>
            </a:prstTxWarp>
          </a:bodyPr>
          <a:lstStyle/>
          <a:p>
            <a:r>
              <a:rPr lang="en-US" sz="1200" i="0" kern="1200" dirty="0" smtClean="0">
                <a:solidFill>
                  <a:schemeClr val="tx1"/>
                </a:solidFill>
                <a:latin typeface="Calibri" pitchFamily="34" charset="0"/>
                <a:ea typeface="+mn-ea"/>
                <a:cs typeface="+mn-cs"/>
              </a:rPr>
              <a:t>Virtual SAN</a:t>
            </a:r>
            <a:r>
              <a:rPr lang="en-US" sz="1200" i="0" kern="1200" baseline="0" dirty="0" smtClean="0">
                <a:solidFill>
                  <a:schemeClr val="tx1"/>
                </a:solidFill>
                <a:latin typeface="Calibri" pitchFamily="34" charset="0"/>
                <a:ea typeface="+mn-ea"/>
                <a:cs typeface="+mn-cs"/>
              </a:rPr>
              <a:t> or </a:t>
            </a:r>
            <a:r>
              <a:rPr lang="en-US" sz="1200" i="0" kern="1200" dirty="0" smtClean="0">
                <a:solidFill>
                  <a:schemeClr val="tx1"/>
                </a:solidFill>
                <a:latin typeface="Calibri" pitchFamily="34" charset="0"/>
                <a:ea typeface="+mn-ea"/>
                <a:cs typeface="+mn-cs"/>
              </a:rPr>
              <a:t>virtual fabric is </a:t>
            </a:r>
            <a:r>
              <a:rPr lang="en-US" sz="1200" kern="1200" dirty="0" smtClean="0">
                <a:solidFill>
                  <a:schemeClr val="tx1"/>
                </a:solidFill>
                <a:latin typeface="Calibri" pitchFamily="34" charset="0"/>
                <a:ea typeface="+mn-ea"/>
                <a:cs typeface="+mn-cs"/>
              </a:rPr>
              <a:t>a logical fabric, created</a:t>
            </a:r>
            <a:r>
              <a:rPr lang="en-US" sz="1200" kern="1200" baseline="0" dirty="0" smtClean="0">
                <a:solidFill>
                  <a:schemeClr val="tx1"/>
                </a:solidFill>
                <a:latin typeface="Calibri" pitchFamily="34" charset="0"/>
                <a:ea typeface="+mn-ea"/>
                <a:cs typeface="+mn-cs"/>
              </a:rPr>
              <a:t> </a:t>
            </a:r>
            <a:r>
              <a:rPr lang="en-US" sz="1200" kern="1200" dirty="0" smtClean="0">
                <a:solidFill>
                  <a:schemeClr val="tx1"/>
                </a:solidFill>
                <a:latin typeface="Calibri" pitchFamily="34" charset="0"/>
                <a:ea typeface="+mn-ea"/>
                <a:cs typeface="+mn-cs"/>
              </a:rPr>
              <a:t>on a physical FC SAN. </a:t>
            </a:r>
            <a:r>
              <a:rPr lang="en-US" sz="1200" kern="1200" baseline="0" dirty="0" smtClean="0">
                <a:solidFill>
                  <a:schemeClr val="tx1"/>
                </a:solidFill>
                <a:latin typeface="Calibri" pitchFamily="34" charset="0"/>
                <a:ea typeface="+mn-ea"/>
                <a:cs typeface="+mn-cs"/>
              </a:rPr>
              <a:t>Virtual SAN </a:t>
            </a:r>
            <a:r>
              <a:rPr lang="en-US" sz="1200" dirty="0" smtClean="0">
                <a:solidFill>
                  <a:schemeClr val="tx1"/>
                </a:solidFill>
                <a:latin typeface="Calibri" pitchFamily="34" charset="0"/>
              </a:rPr>
              <a:t>enables communication among a group of nodes (physical servers and storage systems) with a common set of requirements, regardless of their physical location in the fabric. </a:t>
            </a:r>
            <a:r>
              <a:rPr lang="en-US" sz="1200" kern="1200" dirty="0" smtClean="0">
                <a:solidFill>
                  <a:schemeClr val="tx1"/>
                </a:solidFill>
                <a:latin typeface="Calibri" pitchFamily="34" charset="0"/>
                <a:ea typeface="+mn-ea"/>
                <a:cs typeface="+mn-cs"/>
              </a:rPr>
              <a:t>VSAN conceptually functions in the same way as VLAN. </a:t>
            </a:r>
          </a:p>
          <a:p>
            <a:pPr marL="0" marR="0" indent="0" algn="l" defTabSz="914400" rtl="0" eaLnBrk="0" fontAlgn="base" latinLnBrk="0" hangingPunct="0">
              <a:lnSpc>
                <a:spcPct val="100000"/>
              </a:lnSpc>
              <a:spcBef>
                <a:spcPct val="30000"/>
              </a:spcBef>
              <a:spcAft>
                <a:spcPct val="0"/>
              </a:spcAft>
              <a:buClrTx/>
              <a:buSzTx/>
              <a:buFontTx/>
              <a:buNone/>
              <a:tabLst/>
              <a:defRPr/>
            </a:pPr>
            <a:r>
              <a:rPr lang="en-US" sz="1200" kern="1200" dirty="0" smtClean="0">
                <a:solidFill>
                  <a:schemeClr val="tx1"/>
                </a:solidFill>
                <a:latin typeface="Calibri" pitchFamily="34" charset="0"/>
                <a:ea typeface="+mn-ea"/>
                <a:cs typeface="+mn-cs"/>
              </a:rPr>
              <a:t>Each VSAN acts as an independent fabric and is managed independently. Each VSAN has its own fabric services (name server, zoning), configuration, and set of FC addresses. Fabric-related configurations in one VSAN do not affect the traffic in another VSAN. </a:t>
            </a:r>
            <a:r>
              <a:rPr lang="en-US" dirty="0" smtClean="0"/>
              <a:t>The e</a:t>
            </a:r>
            <a:r>
              <a:rPr lang="en-US" sz="1200" kern="1200" dirty="0" smtClean="0">
                <a:solidFill>
                  <a:schemeClr val="tx1"/>
                </a:solidFill>
                <a:latin typeface="Calibri" pitchFamily="34" charset="0"/>
                <a:ea typeface="+mn-ea"/>
                <a:cs typeface="+mn-cs"/>
              </a:rPr>
              <a:t>vents causing traffic disruptions in one VSAN are contained within that VSAN and are not propagated to other VSANs.</a:t>
            </a:r>
          </a:p>
          <a:p>
            <a:pPr marL="0" marR="0" indent="0" algn="l" defTabSz="914400" rtl="0" eaLnBrk="0" fontAlgn="base" latinLnBrk="0" hangingPunct="0">
              <a:lnSpc>
                <a:spcPct val="100000"/>
              </a:lnSpc>
              <a:spcBef>
                <a:spcPct val="30000"/>
              </a:spcBef>
              <a:spcAft>
                <a:spcPct val="0"/>
              </a:spcAft>
              <a:buClrTx/>
              <a:buSzTx/>
              <a:buFontTx/>
              <a:buNone/>
              <a:tabLst/>
              <a:defRPr/>
            </a:pPr>
            <a:r>
              <a:rPr lang="en-US" sz="1200" kern="1200" dirty="0" smtClean="0">
                <a:solidFill>
                  <a:schemeClr val="tx1"/>
                </a:solidFill>
                <a:latin typeface="Calibri" pitchFamily="34" charset="0"/>
                <a:ea typeface="+mn-ea"/>
                <a:cs typeface="+mn-cs"/>
              </a:rPr>
              <a:t>Similar to VLAN tagging, VSAN has its tagging mechanism. The purpose of VSAN tagging is similar to VLAN tagging in LAN. The diagram displayed on this slide shows the assignment of VSAN ID and frame-forwarding process.</a:t>
            </a:r>
          </a:p>
          <a:p>
            <a:endParaRPr lang="en-US" dirty="0" smtClean="0"/>
          </a:p>
        </p:txBody>
      </p:sp>
      <p:sp>
        <p:nvSpPr>
          <p:cNvPr id="4" name="Footer Placeholder 3"/>
          <p:cNvSpPr>
            <a:spLocks noGrp="1"/>
          </p:cNvSpPr>
          <p:nvPr>
            <p:ph type="ftr" sz="quarter" idx="4"/>
          </p:nvPr>
        </p:nvSpPr>
        <p:spPr/>
        <p:txBody>
          <a:bodyPr/>
          <a:lstStyle/>
          <a:p>
            <a:pPr>
              <a:defRPr/>
            </a:pPr>
            <a:r>
              <a:rPr lang="en-US" dirty="0" smtClean="0"/>
              <a:t>Copyright © 2011 EMC Corporation. Do not Copy - All Rights Reserved.</a:t>
            </a:r>
            <a:endParaRPr lang="en-US" dirty="0"/>
          </a:p>
        </p:txBody>
      </p:sp>
      <p:sp>
        <p:nvSpPr>
          <p:cNvPr id="5" name="Slide Number Placeholder 4"/>
          <p:cNvSpPr>
            <a:spLocks noGrp="1"/>
          </p:cNvSpPr>
          <p:nvPr>
            <p:ph type="sldNum" sz="quarter" idx="5"/>
          </p:nvPr>
        </p:nvSpPr>
        <p:spPr/>
        <p:txBody>
          <a:bodyPr/>
          <a:lstStyle/>
          <a:p>
            <a:pPr>
              <a:defRPr/>
            </a:pPr>
            <a:fld id="{34AB3B6A-FC57-4E56-B3E8-0A071AE44358}" type="slidenum">
              <a:rPr lang="en-US"/>
              <a:pPr>
                <a:defRPr/>
              </a:pPr>
              <a:t>33</a:t>
            </a:fld>
            <a:endParaRPr lang="en-US" dirty="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 Classic Data Center (CDC), FCoE facilitates the convergence of the LAN and FC SAN</a:t>
            </a:r>
            <a:r>
              <a:rPr lang="en-US" baseline="0" dirty="0" smtClean="0"/>
              <a:t> traffic over a single Ethernet infrastructure. In VDC, the same Ethernet infrastructure allows convergence of VLAN and VSAN traffic. In the converged environment, FC VSAN traffic transported over Ethernet must be assigned a unique VLAN on the FCoE switch. The VSAN to VLAN mapping is performed at the FCoE switch. VSANs cannot share a VLAN, and VLANs that are used for LAN traffic should not be used for VSAN traffic. </a:t>
            </a:r>
          </a:p>
          <a:p>
            <a:r>
              <a:rPr lang="en-US" baseline="0" dirty="0" smtClean="0"/>
              <a:t>In this example, the FCoE switch is configured with four VLANs – VLAN 100, VLAN 200, VLAN 300, and VLAN 400. The Ethernet switch is configured with two VLANs – VLAN 100 and VLAN 200. The fabric switch has VSAN 100 and VSAN 200 configured. To allow data transfer between physical server and fabric through the FCoE switch, VSAN 100 and VSAN 200 must be mapped to VLANs configured on the FCoE switch. Since VLAN 100 and VLAN 200 are already being used for LAN traffic, VSAN 100 should be mapped to VLAN 300 and VSAN 200 to VLAN 400.</a:t>
            </a:r>
          </a:p>
          <a:p>
            <a:endParaRPr lang="en-US" baseline="0" dirty="0" smtClean="0"/>
          </a:p>
          <a:p>
            <a:endParaRPr lang="en-US" baseline="0" dirty="0" smtClean="0"/>
          </a:p>
          <a:p>
            <a:endParaRPr lang="en-US" dirty="0"/>
          </a:p>
        </p:txBody>
      </p:sp>
      <p:sp>
        <p:nvSpPr>
          <p:cNvPr id="4" name="Footer Placeholder 3"/>
          <p:cNvSpPr>
            <a:spLocks noGrp="1"/>
          </p:cNvSpPr>
          <p:nvPr>
            <p:ph type="ftr" sz="quarter" idx="10"/>
          </p:nvPr>
        </p:nvSpPr>
        <p:spPr/>
        <p:txBody>
          <a:bodyPr/>
          <a:lstStyle/>
          <a:p>
            <a:pPr>
              <a:defRPr/>
            </a:pPr>
            <a:r>
              <a:rPr lang="en-US" dirty="0" smtClean="0"/>
              <a:t>Copyright © 2011 EMC Corporation. Do not Copy - All Rights Reserved.</a:t>
            </a:r>
            <a:endParaRPr lang="en-US" dirty="0"/>
          </a:p>
        </p:txBody>
      </p:sp>
      <p:sp>
        <p:nvSpPr>
          <p:cNvPr id="5" name="Slide Number Placeholder 4"/>
          <p:cNvSpPr>
            <a:spLocks noGrp="1"/>
          </p:cNvSpPr>
          <p:nvPr>
            <p:ph type="sldNum" sz="quarter" idx="11"/>
          </p:nvPr>
        </p:nvSpPr>
        <p:spPr/>
        <p:txBody>
          <a:bodyPr/>
          <a:lstStyle/>
          <a:p>
            <a:pPr>
              <a:defRPr/>
            </a:pPr>
            <a:fld id="{80249327-EC2F-4096-8D35-6B76097739FC}" type="slidenum">
              <a:rPr lang="en-US" smtClean="0"/>
              <a:pPr>
                <a:defRPr/>
              </a:pPr>
              <a:t>34</a:t>
            </a:fld>
            <a:endParaRPr lang="en-US" dirty="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bwMode="auto">
          <a:noFill/>
          <a:ln>
            <a:solidFill>
              <a:srgbClr val="000000"/>
            </a:solidFill>
            <a:miter lim="800000"/>
            <a:headEnd/>
            <a:tailEnd/>
          </a:ln>
        </p:spPr>
      </p:sp>
      <p:sp>
        <p:nvSpPr>
          <p:cNvPr id="39939" name="Notes Placeholder 2"/>
          <p:cNvSpPr>
            <a:spLocks noGrp="1"/>
          </p:cNvSpPr>
          <p:nvPr>
            <p:ph type="body" idx="1"/>
          </p:nvPr>
        </p:nvSpPr>
        <p:spPr bwMode="auto">
          <a:noFill/>
        </p:spPr>
        <p:txBody>
          <a:bodyPr wrap="square" lIns="91440" tIns="45720" rIns="91440" bIns="45720" numCol="1" anchor="t" anchorCtr="0" compatLnSpc="1">
            <a:prstTxWarp prst="textNoShape">
              <a:avLst/>
            </a:prstTxWarp>
            <a:normAutofit/>
          </a:bodyPr>
          <a:lstStyle/>
          <a:p>
            <a:pPr lvl="0" indent="-223838" algn="l">
              <a:buClr>
                <a:srgbClr val="92D050"/>
              </a:buClr>
              <a:buSzPct val="110000"/>
              <a:buFont typeface="Arial" pitchFamily="34" charset="0"/>
              <a:buNone/>
              <a:defRPr/>
            </a:pPr>
            <a:r>
              <a:rPr lang="en-US" dirty="0" smtClean="0"/>
              <a:t>This lesson covers requirements for network traffic management and the key network traffic management techniques that are used to control network traffic in a VDC.</a:t>
            </a:r>
          </a:p>
          <a:p>
            <a:pPr lvl="0" indent="-223838" algn="l">
              <a:buClr>
                <a:srgbClr val="92D050"/>
              </a:buClr>
              <a:buSzPct val="110000"/>
              <a:buFont typeface="Arial" pitchFamily="34" charset="0"/>
              <a:buNone/>
              <a:defRPr/>
            </a:pPr>
            <a:endParaRPr lang="en-US" dirty="0" smtClean="0"/>
          </a:p>
          <a:p>
            <a:pPr lvl="0" indent="-223838" algn="l">
              <a:buClr>
                <a:srgbClr val="92D050"/>
              </a:buClr>
              <a:buSzPct val="110000"/>
              <a:buFont typeface="Arial" pitchFamily="34" charset="0"/>
              <a:buNone/>
              <a:defRPr/>
            </a:pPr>
            <a:endParaRPr lang="en-US" dirty="0" smtClean="0"/>
          </a:p>
          <a:p>
            <a:pPr marL="0" marR="0" indent="0" algn="l" defTabSz="914400" rtl="0" eaLnBrk="0" fontAlgn="base" latinLnBrk="0" hangingPunct="0">
              <a:lnSpc>
                <a:spcPct val="100000"/>
              </a:lnSpc>
              <a:spcBef>
                <a:spcPct val="30000"/>
              </a:spcBef>
              <a:spcAft>
                <a:spcPct val="0"/>
              </a:spcAft>
              <a:buClrTx/>
              <a:buSzTx/>
              <a:buFontTx/>
              <a:buNone/>
              <a:tabLst/>
              <a:defRPr/>
            </a:pPr>
            <a:endParaRPr lang="en-US" dirty="0" smtClean="0"/>
          </a:p>
          <a:p>
            <a:endParaRPr lang="en-US" dirty="0" smtClean="0"/>
          </a:p>
        </p:txBody>
      </p:sp>
      <p:sp>
        <p:nvSpPr>
          <p:cNvPr id="4" name="Footer Placeholder 3"/>
          <p:cNvSpPr>
            <a:spLocks noGrp="1"/>
          </p:cNvSpPr>
          <p:nvPr>
            <p:ph type="ftr" sz="quarter" idx="4"/>
          </p:nvPr>
        </p:nvSpPr>
        <p:spPr/>
        <p:txBody>
          <a:bodyPr/>
          <a:lstStyle/>
          <a:p>
            <a:pPr>
              <a:defRPr/>
            </a:pPr>
            <a:r>
              <a:rPr lang="en-US" dirty="0" smtClean="0"/>
              <a:t>Copyright © 2011 EMC Corporation. Do not Copy - All Rights Reserved.</a:t>
            </a:r>
            <a:endParaRPr lang="en-US" dirty="0"/>
          </a:p>
        </p:txBody>
      </p:sp>
      <p:sp>
        <p:nvSpPr>
          <p:cNvPr id="5" name="Slide Number Placeholder 4"/>
          <p:cNvSpPr>
            <a:spLocks noGrp="1"/>
          </p:cNvSpPr>
          <p:nvPr>
            <p:ph type="sldNum" sz="quarter" idx="5"/>
          </p:nvPr>
        </p:nvSpPr>
        <p:spPr/>
        <p:txBody>
          <a:bodyPr/>
          <a:lstStyle/>
          <a:p>
            <a:pPr>
              <a:defRPr/>
            </a:pPr>
            <a:fld id="{0AE62709-12B7-481E-AF02-15961EF83D30}" type="slidenum">
              <a:rPr lang="en-US"/>
              <a:pPr>
                <a:defRPr/>
              </a:pPr>
              <a:t>35</a:t>
            </a:fld>
            <a:endParaRPr lang="en-US" dirty="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p:spPr>
      </p:sp>
      <p:sp>
        <p:nvSpPr>
          <p:cNvPr id="40963" name="Notes Placeholder 2"/>
          <p:cNvSpPr>
            <a:spLocks noGrp="1"/>
          </p:cNvSpPr>
          <p:nvPr>
            <p:ph type="body" idx="1"/>
          </p:nvPr>
        </p:nvSpPr>
        <p:spPr bwMode="auto">
          <a:noFill/>
        </p:spPr>
        <p:txBody>
          <a:bodyPr wrap="square" lIns="91440" tIns="45720" rIns="91440" bIns="45720" numCol="1" anchor="t" anchorCtr="0" compatLnSpc="1">
            <a:prstTxWarp prst="textNoShape">
              <a:avLst/>
            </a:prstTxWarp>
          </a:bodyPr>
          <a:lstStyle/>
          <a:p>
            <a:r>
              <a:rPr lang="en-US" dirty="0" smtClean="0"/>
              <a:t>Similar</a:t>
            </a:r>
            <a:r>
              <a:rPr lang="en-US" baseline="0" dirty="0" smtClean="0"/>
              <a:t> to a Classic </a:t>
            </a:r>
            <a:r>
              <a:rPr lang="en-US" dirty="0" smtClean="0"/>
              <a:t>D</a:t>
            </a:r>
            <a:r>
              <a:rPr lang="en-US" baseline="0" dirty="0" smtClean="0"/>
              <a:t>ata </a:t>
            </a:r>
            <a:r>
              <a:rPr lang="en-US" dirty="0" smtClean="0"/>
              <a:t>C</a:t>
            </a:r>
            <a:r>
              <a:rPr lang="en-US" baseline="0" dirty="0" smtClean="0"/>
              <a:t>enter (CDC), in VDC, network traffic must be managed in order to optimize both performance and</a:t>
            </a:r>
            <a:r>
              <a:rPr lang="en-US" b="1" baseline="0" dirty="0" smtClean="0"/>
              <a:t> </a:t>
            </a:r>
            <a:r>
              <a:rPr lang="en-US" baseline="0" dirty="0" smtClean="0"/>
              <a:t>availability of networked resources. Although the network traffic management techniques described in this lesson are related to VDC, some of the techniques are similar to those used in Classic </a:t>
            </a:r>
            <a:r>
              <a:rPr lang="en-US" dirty="0" smtClean="0"/>
              <a:t>D</a:t>
            </a:r>
            <a:r>
              <a:rPr lang="en-US" baseline="0" dirty="0" smtClean="0"/>
              <a:t>ata </a:t>
            </a:r>
            <a:r>
              <a:rPr lang="en-US" dirty="0" smtClean="0"/>
              <a:t>C</a:t>
            </a:r>
            <a:r>
              <a:rPr lang="en-US" baseline="0" dirty="0" smtClean="0"/>
              <a:t>enter (CDC). </a:t>
            </a:r>
          </a:p>
          <a:p>
            <a:pPr marL="0" marR="0" lvl="0" indent="0" algn="l" defTabSz="914400" rtl="0" eaLnBrk="0" fontAlgn="base" latinLnBrk="0" hangingPunct="0">
              <a:lnSpc>
                <a:spcPct val="100000"/>
              </a:lnSpc>
              <a:spcBef>
                <a:spcPct val="30000"/>
              </a:spcBef>
              <a:spcAft>
                <a:spcPct val="0"/>
              </a:spcAft>
              <a:buClrTx/>
              <a:buSzTx/>
              <a:buFontTx/>
              <a:buNone/>
              <a:tabLst/>
              <a:defRPr/>
            </a:pPr>
            <a:r>
              <a:rPr lang="en-US" baseline="0" dirty="0" smtClean="0"/>
              <a:t>Load balancing is a key objective of managing network traffic.</a:t>
            </a:r>
            <a:r>
              <a:rPr lang="en-US" i="1" baseline="0" dirty="0" smtClean="0"/>
              <a:t> </a:t>
            </a:r>
            <a:r>
              <a:rPr lang="en-US" baseline="0" dirty="0" smtClean="0"/>
              <a:t>It</a:t>
            </a:r>
            <a:r>
              <a:rPr lang="en-US" sz="1200" i="1" kern="1200" baseline="0" dirty="0" smtClean="0">
                <a:solidFill>
                  <a:schemeClr val="tx1"/>
                </a:solidFill>
                <a:latin typeface="Calibri" pitchFamily="34" charset="0"/>
                <a:ea typeface="+mn-ea"/>
                <a:cs typeface="+mn-cs"/>
              </a:rPr>
              <a:t> </a:t>
            </a:r>
            <a:r>
              <a:rPr lang="en-US" sz="1200" kern="1200" baseline="0" dirty="0" smtClean="0">
                <a:solidFill>
                  <a:schemeClr val="tx1"/>
                </a:solidFill>
                <a:latin typeface="Calibri" pitchFamily="34" charset="0"/>
                <a:ea typeface="+mn-ea"/>
                <a:cs typeface="+mn-cs"/>
              </a:rPr>
              <a:t>is a technique to distribute workload across multiple physical or virtual machines and parallel network links to prevent </a:t>
            </a:r>
            <a:r>
              <a:rPr lang="en-US" sz="1200" b="0" u="none" kern="1200" baseline="0" dirty="0" smtClean="0">
                <a:solidFill>
                  <a:schemeClr val="tx1"/>
                </a:solidFill>
                <a:latin typeface="Calibri" pitchFamily="34" charset="0"/>
                <a:ea typeface="+mn-ea"/>
                <a:cs typeface="+mn-cs"/>
              </a:rPr>
              <a:t>over</a:t>
            </a:r>
            <a:r>
              <a:rPr lang="en-US" sz="1200" kern="1200" baseline="0" dirty="0" smtClean="0">
                <a:solidFill>
                  <a:schemeClr val="tx1"/>
                </a:solidFill>
                <a:latin typeface="Calibri" pitchFamily="34" charset="0"/>
                <a:ea typeface="+mn-ea"/>
                <a:cs typeface="+mn-cs"/>
              </a:rPr>
              <a:t>utilization  or underutilization of these resources and to optimize performance. </a:t>
            </a:r>
            <a:r>
              <a:rPr lang="en-US" dirty="0" smtClean="0"/>
              <a:t>It is provided by a dedicated software or hardware.</a:t>
            </a:r>
            <a:r>
              <a:rPr lang="en-US" baseline="0" dirty="0" smtClean="0"/>
              <a:t> </a:t>
            </a:r>
          </a:p>
          <a:p>
            <a:pPr marL="0" marR="0" lvl="1" indent="0" algn="l" defTabSz="914400" rtl="0" eaLnBrk="0" fontAlgn="base" latinLnBrk="0" hangingPunct="0">
              <a:lnSpc>
                <a:spcPct val="100000"/>
              </a:lnSpc>
              <a:spcBef>
                <a:spcPct val="30000"/>
              </a:spcBef>
              <a:spcAft>
                <a:spcPct val="0"/>
              </a:spcAft>
              <a:buClrTx/>
              <a:buSzTx/>
              <a:buFontTx/>
              <a:buNone/>
              <a:tabLst/>
              <a:defRPr/>
            </a:pPr>
            <a:r>
              <a:rPr lang="en-US" baseline="0" dirty="0" smtClean="0"/>
              <a:t>In VDC, network administrators can apply a policy for distribution of network traffic across VMs and network links. </a:t>
            </a:r>
            <a:r>
              <a:rPr lang="en-US" dirty="0" smtClean="0"/>
              <a:t>Network traffic management techniques can also be</a:t>
            </a:r>
            <a:r>
              <a:rPr lang="en-US" baseline="0" dirty="0" smtClean="0"/>
              <a:t> used to set a policy to </a:t>
            </a:r>
            <a:r>
              <a:rPr lang="en-US" dirty="0" smtClean="0"/>
              <a:t>failover network traffic across network links. </a:t>
            </a:r>
            <a:r>
              <a:rPr lang="en-US" sz="1200" kern="1200" baseline="0" dirty="0" smtClean="0">
                <a:solidFill>
                  <a:schemeClr val="tx1"/>
                </a:solidFill>
                <a:latin typeface="Calibri" pitchFamily="34" charset="0"/>
                <a:ea typeface="+mn-ea"/>
                <a:cs typeface="+mn-cs"/>
              </a:rPr>
              <a:t>In the event of a network failure, the traffic from the failed link will failover to another available link based on a predefined policy. </a:t>
            </a:r>
            <a:r>
              <a:rPr lang="en-US" baseline="0" dirty="0" smtClean="0"/>
              <a:t>Network administrators have the flexibility to change a policy, when required.</a:t>
            </a:r>
            <a:endParaRPr lang="en-US" dirty="0" smtClean="0"/>
          </a:p>
          <a:p>
            <a:pPr marL="0" marR="0" lvl="1" indent="0" algn="l" defTabSz="914400" rtl="0" eaLnBrk="0" fontAlgn="base" latinLnBrk="0" hangingPunct="0">
              <a:lnSpc>
                <a:spcPct val="100000"/>
              </a:lnSpc>
              <a:spcBef>
                <a:spcPct val="30000"/>
              </a:spcBef>
              <a:spcAft>
                <a:spcPct val="0"/>
              </a:spcAft>
              <a:buClrTx/>
              <a:buSzTx/>
              <a:buFontTx/>
              <a:buNone/>
              <a:tabLst/>
              <a:defRPr/>
            </a:pPr>
            <a:r>
              <a:rPr lang="en-US" baseline="0" dirty="0" smtClean="0"/>
              <a:t>When multiple VM traffics share bandwidth, network traffic management techniques ensure </a:t>
            </a:r>
            <a:r>
              <a:rPr lang="en-US" dirty="0" smtClean="0"/>
              <a:t>guaranteed service levels for traffic generated by each VM. Traffic management techniques allow an administrator to set priority for allocating bandwidth for different types of network traffic, such as VM, VM migration, IP storage, and management.</a:t>
            </a:r>
            <a:r>
              <a:rPr lang="en-US" baseline="0" dirty="0" smtClean="0"/>
              <a:t> </a:t>
            </a:r>
            <a:endParaRPr lang="en-US" dirty="0" smtClean="0"/>
          </a:p>
        </p:txBody>
      </p:sp>
      <p:sp>
        <p:nvSpPr>
          <p:cNvPr id="4" name="Footer Placeholder 3"/>
          <p:cNvSpPr>
            <a:spLocks noGrp="1"/>
          </p:cNvSpPr>
          <p:nvPr>
            <p:ph type="ftr" sz="quarter" idx="4"/>
          </p:nvPr>
        </p:nvSpPr>
        <p:spPr/>
        <p:txBody>
          <a:bodyPr/>
          <a:lstStyle/>
          <a:p>
            <a:pPr>
              <a:defRPr/>
            </a:pPr>
            <a:r>
              <a:rPr lang="en-US" dirty="0" smtClean="0"/>
              <a:t>Copyright © 2011 EMC Corporation. Do not Copy - All Rights Reserved.</a:t>
            </a:r>
            <a:endParaRPr lang="en-US" dirty="0"/>
          </a:p>
        </p:txBody>
      </p:sp>
      <p:sp>
        <p:nvSpPr>
          <p:cNvPr id="5" name="Slide Number Placeholder 4"/>
          <p:cNvSpPr>
            <a:spLocks noGrp="1"/>
          </p:cNvSpPr>
          <p:nvPr>
            <p:ph type="sldNum" sz="quarter" idx="5"/>
          </p:nvPr>
        </p:nvSpPr>
        <p:spPr/>
        <p:txBody>
          <a:bodyPr/>
          <a:lstStyle/>
          <a:p>
            <a:pPr>
              <a:defRPr/>
            </a:pPr>
            <a:fld id="{34AB3B6A-FC57-4E56-B3E8-0A071AE44358}" type="slidenum">
              <a:rPr lang="en-US"/>
              <a:pPr>
                <a:defRPr/>
              </a:pPr>
              <a:t>36</a:t>
            </a:fld>
            <a:endParaRPr lang="en-US" dirty="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slide provides a list of key</a:t>
            </a:r>
            <a:r>
              <a:rPr lang="en-US" baseline="0" dirty="0" smtClean="0"/>
              <a:t> network traffic management techniques. These techniques are described in subsequent slides.</a:t>
            </a:r>
            <a:endParaRPr lang="en-US" dirty="0"/>
          </a:p>
        </p:txBody>
      </p:sp>
      <p:sp>
        <p:nvSpPr>
          <p:cNvPr id="4" name="Footer Placeholder 3"/>
          <p:cNvSpPr>
            <a:spLocks noGrp="1"/>
          </p:cNvSpPr>
          <p:nvPr>
            <p:ph type="ftr" sz="quarter" idx="10"/>
          </p:nvPr>
        </p:nvSpPr>
        <p:spPr/>
        <p:txBody>
          <a:bodyPr/>
          <a:lstStyle/>
          <a:p>
            <a:pPr>
              <a:defRPr/>
            </a:pPr>
            <a:r>
              <a:rPr lang="en-US" smtClean="0"/>
              <a:t>Copyright © 2011 EMC Corporation. Do not Copy - All Rights Reserved.</a:t>
            </a:r>
            <a:endParaRPr lang="en-US" dirty="0"/>
          </a:p>
        </p:txBody>
      </p:sp>
      <p:sp>
        <p:nvSpPr>
          <p:cNvPr id="5" name="Slide Number Placeholder 4"/>
          <p:cNvSpPr>
            <a:spLocks noGrp="1"/>
          </p:cNvSpPr>
          <p:nvPr>
            <p:ph type="sldNum" sz="quarter" idx="11"/>
          </p:nvPr>
        </p:nvSpPr>
        <p:spPr/>
        <p:txBody>
          <a:bodyPr/>
          <a:lstStyle/>
          <a:p>
            <a:pPr>
              <a:defRPr/>
            </a:pPr>
            <a:fld id="{80249327-EC2F-4096-8D35-6B76097739FC}" type="slidenum">
              <a:rPr lang="en-US" smtClean="0"/>
              <a:pPr>
                <a:defRPr/>
              </a:pPr>
              <a:t>37</a:t>
            </a:fld>
            <a:endParaRPr lang="en-US" dirty="0"/>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p:spPr>
      </p:sp>
      <p:sp>
        <p:nvSpPr>
          <p:cNvPr id="40963" name="Notes Placeholder 2"/>
          <p:cNvSpPr>
            <a:spLocks noGrp="1"/>
          </p:cNvSpPr>
          <p:nvPr>
            <p:ph type="body" idx="1"/>
          </p:nvPr>
        </p:nvSpPr>
        <p:spPr bwMode="auto">
          <a:noFill/>
        </p:spPr>
        <p:txBody>
          <a:bodyPr wrap="square" lIns="91440" tIns="45720" rIns="91440" bIns="45720" numCol="1" anchor="t" anchorCtr="0" compatLnSpc="1">
            <a:prstTxWarp prst="textNoShape">
              <a:avLst/>
            </a:prstTxWarp>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sz="1200" kern="1200" baseline="0" dirty="0" smtClean="0">
                <a:solidFill>
                  <a:schemeClr val="tx1"/>
                </a:solidFill>
                <a:latin typeface="Calibri" pitchFamily="34" charset="0"/>
                <a:ea typeface="+mn-ea"/>
                <a:cs typeface="+mn-cs"/>
              </a:rPr>
              <a:t>The client load balancing service is usually provided by dedicated software or hardware such as a switch or router. </a:t>
            </a:r>
          </a:p>
          <a:p>
            <a:r>
              <a:rPr lang="en-US" sz="1200" kern="1200" baseline="0" dirty="0" smtClean="0">
                <a:solidFill>
                  <a:schemeClr val="tx1"/>
                </a:solidFill>
                <a:latin typeface="Calibri" pitchFamily="34" charset="0"/>
                <a:ea typeface="+mn-ea"/>
                <a:cs typeface="+mn-cs"/>
              </a:rPr>
              <a:t>Hardware based load balancing uses a device, such as a physical switch or router, to split client traffic across multiple servers. The load balancing device resides between the server cluster and the Internet. This allows all client traffic to pass through the load balancing device. Clients use the IP address of the load balancing device to send requests. This IP address is called virtual IP address because it abstracts th</a:t>
            </a:r>
            <a:r>
              <a:rPr lang="en-US" dirty="0" smtClean="0"/>
              <a:t>e real IP addresses of all</a:t>
            </a:r>
            <a:r>
              <a:rPr lang="en-US" baseline="0" dirty="0" smtClean="0"/>
              <a:t> </a:t>
            </a:r>
            <a:r>
              <a:rPr lang="en-US" dirty="0" smtClean="0"/>
              <a:t>servers in a cluster. </a:t>
            </a:r>
            <a:r>
              <a:rPr lang="en-US" sz="1200" kern="1200" baseline="0" dirty="0" smtClean="0">
                <a:solidFill>
                  <a:schemeClr val="tx1"/>
                </a:solidFill>
                <a:latin typeface="Calibri" pitchFamily="34" charset="0"/>
                <a:ea typeface="+mn-ea"/>
                <a:cs typeface="+mn-cs"/>
              </a:rPr>
              <a:t>The real IP addresses of the servers are known only to the load balancing device, which decides where to forward the request. Decision making is typically governed by a load balancing policy such as </a:t>
            </a:r>
            <a:r>
              <a:rPr lang="en-US" sz="1200" b="0" u="none" kern="1200" baseline="0" dirty="0" smtClean="0">
                <a:solidFill>
                  <a:schemeClr val="tx1"/>
                </a:solidFill>
                <a:latin typeface="Calibri" pitchFamily="34" charset="0"/>
                <a:ea typeface="+mn-ea"/>
                <a:cs typeface="+mn-cs"/>
              </a:rPr>
              <a:t>round robin, weighted round robin, and least connections policy. </a:t>
            </a:r>
          </a:p>
          <a:p>
            <a:pPr marL="228600" indent="-228600">
              <a:buFont typeface="Arial" pitchFamily="34" charset="0"/>
              <a:buChar char="•"/>
            </a:pPr>
            <a:r>
              <a:rPr lang="en-US" sz="1200" kern="1200" baseline="0" dirty="0" smtClean="0">
                <a:solidFill>
                  <a:schemeClr val="tx1"/>
                </a:solidFill>
                <a:latin typeface="Calibri" pitchFamily="34" charset="0"/>
                <a:ea typeface="+mn-ea"/>
                <a:cs typeface="+mn-cs"/>
              </a:rPr>
              <a:t>Round robin rotates client connections across servers.</a:t>
            </a:r>
          </a:p>
          <a:p>
            <a:pPr marL="228600" indent="-228600">
              <a:buFont typeface="Arial" pitchFamily="34" charset="0"/>
              <a:buChar char="•"/>
            </a:pPr>
            <a:r>
              <a:rPr lang="en-US" dirty="0" smtClean="0"/>
              <a:t>Weighted round robin allows an administrator to define</a:t>
            </a:r>
            <a:r>
              <a:rPr lang="en-US" baseline="0" dirty="0" smtClean="0"/>
              <a:t> a performance weight to each server. Servers with </a:t>
            </a:r>
            <a:r>
              <a:rPr lang="en-US" dirty="0" smtClean="0"/>
              <a:t>higher weight value receive a larger percentage of connections during</a:t>
            </a:r>
            <a:r>
              <a:rPr lang="en-US" baseline="0" dirty="0" smtClean="0"/>
              <a:t> the round robin process</a:t>
            </a:r>
            <a:r>
              <a:rPr lang="en-US" dirty="0" smtClean="0"/>
              <a:t>.</a:t>
            </a:r>
          </a:p>
          <a:p>
            <a:pPr marL="228600" marR="0" indent="-228600" algn="l" defTabSz="914400" rtl="0" eaLnBrk="0" fontAlgn="base" latinLnBrk="0" hangingPunct="0">
              <a:lnSpc>
                <a:spcPct val="100000"/>
              </a:lnSpc>
              <a:spcBef>
                <a:spcPct val="30000"/>
              </a:spcBef>
              <a:spcAft>
                <a:spcPct val="0"/>
              </a:spcAft>
              <a:buClrTx/>
              <a:buSzTx/>
              <a:buFont typeface="Arial" pitchFamily="34" charset="0"/>
              <a:buChar char="•"/>
              <a:tabLst/>
              <a:defRPr/>
            </a:pPr>
            <a:r>
              <a:rPr lang="en-US" sz="1200" kern="1200" baseline="0" dirty="0" smtClean="0">
                <a:solidFill>
                  <a:schemeClr val="tx1"/>
                </a:solidFill>
                <a:latin typeface="Calibri" pitchFamily="34" charset="0"/>
                <a:ea typeface="+mn-ea"/>
                <a:cs typeface="+mn-cs"/>
              </a:rPr>
              <a:t>Least connections </a:t>
            </a:r>
            <a:r>
              <a:rPr lang="en-US" dirty="0" smtClean="0"/>
              <a:t>maintains the same number of connections to all servers. Servers that are capable of processing connections faster receive more connections over time.</a:t>
            </a:r>
          </a:p>
          <a:p>
            <a:pPr marL="228600" indent="-228600">
              <a:buFont typeface="Arial" pitchFamily="34" charset="0"/>
              <a:buChar char="•"/>
            </a:pPr>
            <a:endParaRPr lang="en-US" sz="1200" kern="1200" baseline="0" dirty="0" smtClean="0">
              <a:solidFill>
                <a:schemeClr val="tx1"/>
              </a:solidFill>
              <a:latin typeface="Calibri" pitchFamily="34" charset="0"/>
              <a:ea typeface="+mn-ea"/>
              <a:cs typeface="+mn-cs"/>
            </a:endParaRPr>
          </a:p>
          <a:p>
            <a:endParaRPr lang="en-US" sz="1200" kern="1200" baseline="0" dirty="0" smtClean="0">
              <a:solidFill>
                <a:schemeClr val="tx1"/>
              </a:solidFill>
              <a:latin typeface="Calibri" pitchFamily="34" charset="0"/>
              <a:ea typeface="+mn-ea"/>
              <a:cs typeface="+mn-cs"/>
            </a:endParaRPr>
          </a:p>
        </p:txBody>
      </p:sp>
      <p:sp>
        <p:nvSpPr>
          <p:cNvPr id="4" name="Footer Placeholder 3"/>
          <p:cNvSpPr>
            <a:spLocks noGrp="1"/>
          </p:cNvSpPr>
          <p:nvPr>
            <p:ph type="ftr" sz="quarter" idx="4"/>
          </p:nvPr>
        </p:nvSpPr>
        <p:spPr/>
        <p:txBody>
          <a:bodyPr/>
          <a:lstStyle/>
          <a:p>
            <a:pPr>
              <a:defRPr/>
            </a:pPr>
            <a:r>
              <a:rPr lang="en-US" dirty="0" smtClean="0"/>
              <a:t>Copyright © 2011 EMC Corporation. Do not Copy - All Rights Reserved.</a:t>
            </a:r>
            <a:endParaRPr lang="en-US" dirty="0"/>
          </a:p>
        </p:txBody>
      </p:sp>
      <p:sp>
        <p:nvSpPr>
          <p:cNvPr id="5" name="Slide Number Placeholder 4"/>
          <p:cNvSpPr>
            <a:spLocks noGrp="1"/>
          </p:cNvSpPr>
          <p:nvPr>
            <p:ph type="sldNum" sz="quarter" idx="5"/>
          </p:nvPr>
        </p:nvSpPr>
        <p:spPr/>
        <p:txBody>
          <a:bodyPr/>
          <a:lstStyle/>
          <a:p>
            <a:pPr>
              <a:defRPr/>
            </a:pPr>
            <a:fld id="{34AB3B6A-FC57-4E56-B3E8-0A071AE44358}" type="slidenum">
              <a:rPr lang="en-US"/>
              <a:pPr>
                <a:defRPr/>
              </a:pPr>
              <a:t>38</a:t>
            </a:fld>
            <a:endParaRPr lang="en-US" dirty="0"/>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p:spPr>
      </p:sp>
      <p:sp>
        <p:nvSpPr>
          <p:cNvPr id="40963" name="Notes Placeholder 2"/>
          <p:cNvSpPr>
            <a:spLocks noGrp="1"/>
          </p:cNvSpPr>
          <p:nvPr>
            <p:ph type="body" idx="1"/>
          </p:nvPr>
        </p:nvSpPr>
        <p:spPr bwMode="auto">
          <a:noFill/>
        </p:spPr>
        <p:txBody>
          <a:bodyPr wrap="square" lIns="91440" tIns="45720" rIns="91440" bIns="45720" numCol="1" anchor="t" anchorCtr="0" compatLnSpc="1">
            <a:prstTxWarp prst="textNoShape">
              <a:avLst/>
            </a:prstTxWarp>
            <a:noAutofit/>
          </a:bodyPr>
          <a:lstStyle/>
          <a:p>
            <a:r>
              <a:rPr lang="en-US" kern="1200" baseline="0" dirty="0" smtClean="0">
                <a:solidFill>
                  <a:schemeClr val="tx1"/>
                </a:solidFill>
                <a:latin typeface="Calibri" pitchFamily="34" charset="0"/>
                <a:ea typeface="+mn-ea"/>
                <a:cs typeface="+mn-cs"/>
              </a:rPr>
              <a:t>Software based client load balancing is performed by a software running on a physical or virtual machine. A common example is DNS server load balancing. In a </a:t>
            </a:r>
            <a:r>
              <a:rPr lang="en-US" dirty="0" smtClean="0"/>
              <a:t>DNS server, multiple IP addresses can be configured for a given domain name. This way, a group of servers can be mapped to a domain name. During translation</a:t>
            </a:r>
            <a:r>
              <a:rPr lang="en-US" baseline="0" dirty="0" smtClean="0"/>
              <a:t> of the domain name, the</a:t>
            </a:r>
            <a:r>
              <a:rPr lang="en-US" dirty="0" smtClean="0"/>
              <a:t> DNS server will map the domain name to a different server IP address in a round robin fashion. This allows clients accessing the same</a:t>
            </a:r>
            <a:r>
              <a:rPr lang="en-US" baseline="0" dirty="0" smtClean="0"/>
              <a:t> domain name to s</a:t>
            </a:r>
            <a:r>
              <a:rPr lang="en-US" dirty="0" smtClean="0"/>
              <a:t>ee different IP addresses, and thereby send request to different servers.</a:t>
            </a:r>
            <a:r>
              <a:rPr lang="en-US" kern="1200" baseline="0" dirty="0" smtClean="0">
                <a:solidFill>
                  <a:schemeClr val="tx1"/>
                </a:solidFill>
                <a:latin typeface="Calibri" pitchFamily="34" charset="0"/>
                <a:ea typeface="+mn-ea"/>
                <a:cs typeface="+mn-cs"/>
              </a:rPr>
              <a:t>  </a:t>
            </a:r>
          </a:p>
          <a:p>
            <a:r>
              <a:rPr lang="en-US" kern="1200" baseline="0" dirty="0" smtClean="0">
                <a:solidFill>
                  <a:schemeClr val="tx1"/>
                </a:solidFill>
                <a:latin typeface="Calibri" pitchFamily="34" charset="0"/>
                <a:ea typeface="+mn-ea"/>
                <a:cs typeface="+mn-cs"/>
              </a:rPr>
              <a:t>Microsoft Network Load Balancing is another key load-balancing technique available in Windows 2000 Advanced Server, Windows Server 2003, and Windows Server 2008. The load balancing is achieved by using a special driver on each server in a cluster, which balances clients’ workload across clustered servers. The cluster presents a single IP address (virtual IP address) to clients, making </a:t>
            </a:r>
            <a:r>
              <a:rPr lang="en-US" kern="1200" dirty="0" smtClean="0">
                <a:solidFill>
                  <a:schemeClr val="tx1"/>
                </a:solidFill>
                <a:latin typeface="Calibri" pitchFamily="34" charset="0"/>
                <a:ea typeface="+mn-ea"/>
                <a:cs typeface="+mn-cs"/>
              </a:rPr>
              <a:t>the cluster appear</a:t>
            </a:r>
            <a:r>
              <a:rPr lang="en-US" kern="1200" baseline="0" dirty="0" smtClean="0">
                <a:solidFill>
                  <a:schemeClr val="tx1"/>
                </a:solidFill>
                <a:latin typeface="Calibri" pitchFamily="34" charset="0"/>
                <a:ea typeface="+mn-ea"/>
                <a:cs typeface="+mn-cs"/>
              </a:rPr>
              <a:t> as </a:t>
            </a:r>
            <a:r>
              <a:rPr lang="en-US" kern="1200" dirty="0" smtClean="0">
                <a:solidFill>
                  <a:schemeClr val="tx1"/>
                </a:solidFill>
                <a:latin typeface="Calibri" pitchFamily="34" charset="0"/>
                <a:ea typeface="+mn-ea"/>
                <a:cs typeface="+mn-cs"/>
              </a:rPr>
              <a:t>a single server. This allows each incoming IP packet to reach</a:t>
            </a:r>
            <a:r>
              <a:rPr lang="en-US" kern="1200" baseline="0" dirty="0" smtClean="0">
                <a:solidFill>
                  <a:schemeClr val="tx1"/>
                </a:solidFill>
                <a:latin typeface="Calibri" pitchFamily="34" charset="0"/>
                <a:ea typeface="+mn-ea"/>
                <a:cs typeface="+mn-cs"/>
              </a:rPr>
              <a:t> each server in the cluster. The load balancing </a:t>
            </a:r>
            <a:r>
              <a:rPr lang="en-US" kern="1200" dirty="0" smtClean="0">
                <a:solidFill>
                  <a:schemeClr val="tx1"/>
                </a:solidFill>
                <a:latin typeface="Calibri" pitchFamily="34" charset="0"/>
                <a:ea typeface="+mn-ea"/>
                <a:cs typeface="+mn-cs"/>
              </a:rPr>
              <a:t>driver software filters</a:t>
            </a:r>
            <a:r>
              <a:rPr lang="en-US" kern="1200" baseline="0" dirty="0" smtClean="0">
                <a:solidFill>
                  <a:schemeClr val="tx1"/>
                </a:solidFill>
                <a:latin typeface="Calibri" pitchFamily="34" charset="0"/>
                <a:ea typeface="+mn-ea"/>
                <a:cs typeface="+mn-cs"/>
              </a:rPr>
              <a:t> the incoming packets and maps each request to a particular server</a:t>
            </a:r>
            <a:r>
              <a:rPr lang="en-US" kern="1200" dirty="0" smtClean="0">
                <a:solidFill>
                  <a:schemeClr val="tx1"/>
                </a:solidFill>
                <a:latin typeface="Calibri" pitchFamily="34" charset="0"/>
                <a:ea typeface="+mn-ea"/>
                <a:cs typeface="+mn-cs"/>
              </a:rPr>
              <a:t>. </a:t>
            </a:r>
            <a:r>
              <a:rPr lang="en-US" kern="1200" baseline="0" dirty="0" smtClean="0">
                <a:solidFill>
                  <a:schemeClr val="tx1"/>
                </a:solidFill>
                <a:latin typeface="Calibri" pitchFamily="34" charset="0"/>
                <a:ea typeface="+mn-ea"/>
                <a:cs typeface="+mn-cs"/>
              </a:rPr>
              <a:t>The other servers in the cluster drop the request.</a:t>
            </a:r>
          </a:p>
        </p:txBody>
      </p:sp>
      <p:sp>
        <p:nvSpPr>
          <p:cNvPr id="4" name="Footer Placeholder 3"/>
          <p:cNvSpPr>
            <a:spLocks noGrp="1"/>
          </p:cNvSpPr>
          <p:nvPr>
            <p:ph type="ftr" sz="quarter" idx="4"/>
          </p:nvPr>
        </p:nvSpPr>
        <p:spPr/>
        <p:txBody>
          <a:bodyPr/>
          <a:lstStyle/>
          <a:p>
            <a:pPr>
              <a:defRPr/>
            </a:pPr>
            <a:r>
              <a:rPr lang="en-US" dirty="0" smtClean="0"/>
              <a:t>Copyright © 2011 EMC Corporation. Do not Copy - All Rights Reserved.</a:t>
            </a:r>
            <a:endParaRPr lang="en-US" dirty="0"/>
          </a:p>
        </p:txBody>
      </p:sp>
      <p:sp>
        <p:nvSpPr>
          <p:cNvPr id="5" name="Slide Number Placeholder 4"/>
          <p:cNvSpPr>
            <a:spLocks noGrp="1"/>
          </p:cNvSpPr>
          <p:nvPr>
            <p:ph type="sldNum" sz="quarter" idx="5"/>
          </p:nvPr>
        </p:nvSpPr>
        <p:spPr/>
        <p:txBody>
          <a:bodyPr/>
          <a:lstStyle/>
          <a:p>
            <a:pPr>
              <a:defRPr/>
            </a:pPr>
            <a:fld id="{34AB3B6A-FC57-4E56-B3E8-0A071AE44358}" type="slidenum">
              <a:rPr lang="en-US"/>
              <a:pPr>
                <a:defRPr/>
              </a:pPr>
              <a:t>39</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1" indent="0" algn="l" defTabSz="914400" rtl="0" eaLnBrk="0" fontAlgn="base" latinLnBrk="0" hangingPunct="0">
              <a:lnSpc>
                <a:spcPct val="100000"/>
              </a:lnSpc>
              <a:spcBef>
                <a:spcPct val="30000"/>
              </a:spcBef>
              <a:spcAft>
                <a:spcPct val="0"/>
              </a:spcAft>
              <a:buClrTx/>
              <a:buSzTx/>
              <a:buFontTx/>
              <a:buNone/>
              <a:tabLst/>
              <a:defRPr/>
            </a:pPr>
            <a:r>
              <a:rPr lang="en-US" sz="1200" kern="1200" dirty="0" smtClean="0">
                <a:solidFill>
                  <a:schemeClr val="tx1"/>
                </a:solidFill>
                <a:latin typeface="Calibri" pitchFamily="34" charset="0"/>
                <a:ea typeface="+mn-ea"/>
                <a:cs typeface="+mn-cs"/>
              </a:rPr>
              <a:t>Network virtualization involves logically segmenting or grouping physical network(s) into discrete logical entities called “virtual network(s)”, and making them behave as single or multiple independent network(s). Network virtualization allows multiple virtual networks to share network resources </a:t>
            </a:r>
            <a:r>
              <a:rPr lang="en-US" sz="1200" b="0" kern="1200" dirty="0" smtClean="0">
                <a:solidFill>
                  <a:schemeClr val="tx1"/>
                </a:solidFill>
                <a:latin typeface="Calibri" pitchFamily="34" charset="0"/>
                <a:ea typeface="+mn-ea"/>
                <a:cs typeface="+mn-cs"/>
              </a:rPr>
              <a:t>without leaking information among them.</a:t>
            </a:r>
          </a:p>
          <a:p>
            <a:pPr marL="0" marR="0" lvl="1" indent="0" algn="l" defTabSz="914400" rtl="0" eaLnBrk="0" fontAlgn="base" latinLnBrk="0" hangingPunct="0">
              <a:lnSpc>
                <a:spcPct val="100000"/>
              </a:lnSpc>
              <a:spcBef>
                <a:spcPct val="30000"/>
              </a:spcBef>
              <a:spcAft>
                <a:spcPct val="0"/>
              </a:spcAft>
              <a:buClrTx/>
              <a:buSzTx/>
              <a:buFontTx/>
              <a:buNone/>
              <a:tabLst/>
              <a:defRPr/>
            </a:pPr>
            <a:r>
              <a:rPr lang="en-US" sz="1200" kern="1200" dirty="0" smtClean="0">
                <a:solidFill>
                  <a:schemeClr val="tx1"/>
                </a:solidFill>
                <a:latin typeface="Calibri" pitchFamily="34" charset="0"/>
                <a:ea typeface="+mn-ea"/>
                <a:cs typeface="+mn-cs"/>
              </a:rPr>
              <a:t>A virtual network appears as a physical network to the nodes connected to it. Two nodes connected to a virtual network can communicate among themselves without routing of frames, even if they are in different physical networks.</a:t>
            </a:r>
            <a:r>
              <a:rPr lang="en-US" sz="1200" kern="1200" baseline="0" dirty="0" smtClean="0">
                <a:solidFill>
                  <a:schemeClr val="tx1"/>
                </a:solidFill>
                <a:latin typeface="Calibri" pitchFamily="34" charset="0"/>
                <a:ea typeface="+mn-ea"/>
                <a:cs typeface="+mn-cs"/>
              </a:rPr>
              <a:t> </a:t>
            </a:r>
            <a:r>
              <a:rPr lang="en-US" sz="1200" kern="1200" dirty="0" smtClean="0">
                <a:solidFill>
                  <a:schemeClr val="tx1"/>
                </a:solidFill>
                <a:latin typeface="Calibri" pitchFamily="34" charset="0"/>
                <a:ea typeface="+mn-ea"/>
                <a:cs typeface="+mn-cs"/>
              </a:rPr>
              <a:t>Network traffic must be routed when two nodes in different virtual networks are communicating, even if they are connected to the same physical network. Network management traffic, including ‘network broadcast’ within a virtual network, does not propagate to any other nodes that belong to a different virtual network.</a:t>
            </a:r>
            <a:r>
              <a:rPr lang="en-US" sz="1200" kern="1200" baseline="0" dirty="0" smtClean="0">
                <a:solidFill>
                  <a:schemeClr val="tx1"/>
                </a:solidFill>
                <a:latin typeface="Calibri" pitchFamily="34" charset="0"/>
                <a:ea typeface="+mn-ea"/>
                <a:cs typeface="+mn-cs"/>
              </a:rPr>
              <a:t> </a:t>
            </a:r>
            <a:r>
              <a:rPr lang="en-US" sz="1200" kern="1200" dirty="0" smtClean="0">
                <a:solidFill>
                  <a:schemeClr val="tx1"/>
                </a:solidFill>
                <a:latin typeface="Calibri" pitchFamily="34" charset="0"/>
                <a:ea typeface="+mn-ea"/>
                <a:cs typeface="+mn-cs"/>
              </a:rPr>
              <a:t>This enables functional grouping of nodes with a common set of requirements in a virtual network, </a:t>
            </a:r>
            <a:r>
              <a:rPr lang="en-US" sz="1200" b="0" kern="1200" dirty="0" smtClean="0">
                <a:solidFill>
                  <a:schemeClr val="tx1"/>
                </a:solidFill>
                <a:latin typeface="Calibri" pitchFamily="34" charset="0"/>
                <a:ea typeface="+mn-ea"/>
                <a:cs typeface="+mn-cs"/>
              </a:rPr>
              <a:t>regardless of the geographic location of the nodes. </a:t>
            </a:r>
          </a:p>
          <a:p>
            <a:pPr marL="0" marR="0" lvl="1" indent="0" algn="l" defTabSz="914400" rtl="0" eaLnBrk="0" fontAlgn="base" latinLnBrk="0" hangingPunct="0">
              <a:lnSpc>
                <a:spcPct val="100000"/>
              </a:lnSpc>
              <a:spcBef>
                <a:spcPct val="30000"/>
              </a:spcBef>
              <a:spcAft>
                <a:spcPct val="0"/>
              </a:spcAft>
              <a:buClrTx/>
              <a:buSzTx/>
              <a:buFontTx/>
              <a:buNone/>
              <a:tabLst/>
              <a:defRPr/>
            </a:pPr>
            <a:endParaRPr lang="en-US" sz="1200" kern="1200" dirty="0" smtClean="0">
              <a:solidFill>
                <a:schemeClr val="tx1"/>
              </a:solidFill>
              <a:latin typeface="Calibri" pitchFamily="34" charset="0"/>
              <a:ea typeface="+mn-ea"/>
              <a:cs typeface="+mn-cs"/>
            </a:endParaRPr>
          </a:p>
          <a:p>
            <a:pPr marL="0" marR="0" lvl="1" indent="0" algn="l" defTabSz="914400" rtl="0" eaLnBrk="0" fontAlgn="base" latinLnBrk="0" hangingPunct="0">
              <a:lnSpc>
                <a:spcPct val="100000"/>
              </a:lnSpc>
              <a:spcBef>
                <a:spcPct val="30000"/>
              </a:spcBef>
              <a:spcAft>
                <a:spcPct val="0"/>
              </a:spcAft>
              <a:buClrTx/>
              <a:buSzTx/>
              <a:buFontTx/>
              <a:buNone/>
              <a:tabLst/>
              <a:defRPr/>
            </a:pPr>
            <a:endParaRPr lang="en-US" sz="1200" kern="1200" dirty="0" smtClean="0">
              <a:solidFill>
                <a:schemeClr val="tx1"/>
              </a:solidFill>
              <a:latin typeface="Calibri" pitchFamily="34" charset="0"/>
              <a:ea typeface="+mn-ea"/>
              <a:cs typeface="+mn-cs"/>
            </a:endParaRPr>
          </a:p>
          <a:p>
            <a:pPr marL="0" marR="0" lvl="1" indent="0" algn="l" defTabSz="914400" rtl="0" eaLnBrk="0" fontAlgn="base" latinLnBrk="0" hangingPunct="0">
              <a:lnSpc>
                <a:spcPct val="100000"/>
              </a:lnSpc>
              <a:spcBef>
                <a:spcPct val="30000"/>
              </a:spcBef>
              <a:spcAft>
                <a:spcPct val="0"/>
              </a:spcAft>
              <a:buClrTx/>
              <a:buSzTx/>
              <a:buFontTx/>
              <a:buNone/>
              <a:tabLst/>
              <a:defRPr/>
            </a:pPr>
            <a:endParaRPr lang="en-US" sz="1200" kern="1200" baseline="0" dirty="0" smtClean="0">
              <a:solidFill>
                <a:schemeClr val="tx1"/>
              </a:solidFill>
              <a:latin typeface="Calibri" pitchFamily="34" charset="0"/>
              <a:ea typeface="+mn-ea"/>
              <a:cs typeface="+mn-cs"/>
            </a:endParaRPr>
          </a:p>
          <a:p>
            <a:pPr marL="0" marR="0" lvl="1" indent="0" algn="l" defTabSz="914400" rtl="0" eaLnBrk="0" fontAlgn="base" latinLnBrk="0" hangingPunct="0">
              <a:lnSpc>
                <a:spcPct val="100000"/>
              </a:lnSpc>
              <a:spcBef>
                <a:spcPct val="30000"/>
              </a:spcBef>
              <a:spcAft>
                <a:spcPct val="0"/>
              </a:spcAft>
              <a:buClrTx/>
              <a:buSzTx/>
              <a:buFontTx/>
              <a:buNone/>
              <a:tabLst/>
              <a:defRPr/>
            </a:pPr>
            <a:endParaRPr lang="en-US" sz="1200" kern="1200" baseline="0" dirty="0" smtClean="0">
              <a:solidFill>
                <a:schemeClr val="tx1"/>
              </a:solidFill>
              <a:latin typeface="Calibri" pitchFamily="34" charset="0"/>
              <a:ea typeface="+mn-ea"/>
              <a:cs typeface="+mn-cs"/>
            </a:endParaRPr>
          </a:p>
        </p:txBody>
      </p:sp>
      <p:sp>
        <p:nvSpPr>
          <p:cNvPr id="4" name="Footer Placeholder 3"/>
          <p:cNvSpPr>
            <a:spLocks noGrp="1"/>
          </p:cNvSpPr>
          <p:nvPr>
            <p:ph type="ftr" sz="quarter" idx="10"/>
          </p:nvPr>
        </p:nvSpPr>
        <p:spPr/>
        <p:txBody>
          <a:bodyPr/>
          <a:lstStyle/>
          <a:p>
            <a:pPr>
              <a:defRPr/>
            </a:pPr>
            <a:r>
              <a:rPr lang="en-US" dirty="0" smtClean="0"/>
              <a:t>Copyright © 2011 EMC Corporation. Do not Copy - All Rights Reserved.</a:t>
            </a:r>
            <a:endParaRPr lang="en-US" dirty="0"/>
          </a:p>
        </p:txBody>
      </p:sp>
      <p:sp>
        <p:nvSpPr>
          <p:cNvPr id="5" name="Slide Number Placeholder 4"/>
          <p:cNvSpPr>
            <a:spLocks noGrp="1"/>
          </p:cNvSpPr>
          <p:nvPr>
            <p:ph type="sldNum" sz="quarter" idx="11"/>
          </p:nvPr>
        </p:nvSpPr>
        <p:spPr/>
        <p:txBody>
          <a:bodyPr/>
          <a:lstStyle/>
          <a:p>
            <a:pPr>
              <a:defRPr/>
            </a:pPr>
            <a:fld id="{80249327-EC2F-4096-8D35-6B76097739FC}" type="slidenum">
              <a:rPr lang="en-US" smtClean="0"/>
              <a:pPr>
                <a:defRPr/>
              </a:pPr>
              <a:t>4</a:t>
            </a:fld>
            <a:endParaRPr lang="en-US" dirty="0"/>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p:spPr>
      </p:sp>
      <p:sp>
        <p:nvSpPr>
          <p:cNvPr id="40963" name="Notes Placeholder 2"/>
          <p:cNvSpPr>
            <a:spLocks noGrp="1"/>
          </p:cNvSpPr>
          <p:nvPr>
            <p:ph type="body" idx="1"/>
          </p:nvPr>
        </p:nvSpPr>
        <p:spPr bwMode="auto">
          <a:noFill/>
        </p:spPr>
        <p:txBody>
          <a:bodyPr wrap="square" lIns="91440" tIns="45720" rIns="91440" bIns="45720" numCol="1" anchor="t" anchorCtr="0" compatLnSpc="1">
            <a:prstTxWarp prst="textNoShape">
              <a:avLst/>
            </a:prstTxWarp>
            <a:normAutofit/>
          </a:bodyPr>
          <a:lstStyle/>
          <a:p>
            <a:r>
              <a:rPr lang="en-US" kern="1200" baseline="0" dirty="0" smtClean="0">
                <a:solidFill>
                  <a:schemeClr val="tx1"/>
                </a:solidFill>
                <a:latin typeface="Calibri" pitchFamily="34" charset="0"/>
                <a:ea typeface="+mn-ea"/>
                <a:cs typeface="+mn-cs"/>
              </a:rPr>
              <a:t>A storm occurs due to flooding of frames on a VLAN or LAN segment, </a:t>
            </a:r>
            <a:r>
              <a:rPr lang="en-US" dirty="0" smtClean="0"/>
              <a:t>creating excessive traffic and resulting in degraded network performance. A storm</a:t>
            </a:r>
            <a:r>
              <a:rPr lang="en-US" baseline="0" dirty="0" smtClean="0"/>
              <a:t> could happen due to e</a:t>
            </a:r>
            <a:r>
              <a:rPr lang="en-US" kern="1200" baseline="0" dirty="0" smtClean="0">
                <a:solidFill>
                  <a:schemeClr val="tx1"/>
                </a:solidFill>
                <a:latin typeface="Calibri" pitchFamily="34" charset="0"/>
                <a:ea typeface="+mn-ea"/>
                <a:cs typeface="+mn-cs"/>
              </a:rPr>
              <a:t>rrors in the protocol-stack implementation, mistakes in the network configuration, or users issuing a denial-of-service attack.</a:t>
            </a:r>
          </a:p>
          <a:p>
            <a:pPr marL="0" marR="0" indent="0" algn="l" defTabSz="914400" rtl="0" eaLnBrk="0" fontAlgn="base" latinLnBrk="0" hangingPunct="0">
              <a:lnSpc>
                <a:spcPct val="100000"/>
              </a:lnSpc>
              <a:spcBef>
                <a:spcPct val="30000"/>
              </a:spcBef>
              <a:spcAft>
                <a:spcPct val="0"/>
              </a:spcAft>
              <a:buClrTx/>
              <a:buSzTx/>
              <a:buFontTx/>
              <a:buNone/>
              <a:tabLst/>
              <a:defRPr/>
            </a:pPr>
            <a:r>
              <a:rPr lang="en-US" kern="1200" baseline="0" dirty="0" smtClean="0">
                <a:solidFill>
                  <a:schemeClr val="tx1"/>
                </a:solidFill>
                <a:latin typeface="Calibri" pitchFamily="34" charset="0"/>
                <a:ea typeface="+mn-ea"/>
                <a:cs typeface="+mn-cs"/>
              </a:rPr>
              <a:t>Storm control is a technique to prevent regular network traffic on a LAN or VLAN from being disrupted by a storm and thereby improving network performance. If storm control is enabled on a supported LAN switch, it monitors all inbound frames to a switch port and determines if the frame is </a:t>
            </a:r>
            <a:r>
              <a:rPr lang="en-US" kern="1200" baseline="0" dirty="0" err="1" smtClean="0">
                <a:solidFill>
                  <a:schemeClr val="tx1"/>
                </a:solidFill>
                <a:latin typeface="Calibri" pitchFamily="34" charset="0"/>
                <a:ea typeface="+mn-ea"/>
                <a:cs typeface="+mn-cs"/>
              </a:rPr>
              <a:t>unicast</a:t>
            </a:r>
            <a:r>
              <a:rPr lang="en-US" kern="1200" baseline="0" dirty="0" smtClean="0">
                <a:solidFill>
                  <a:schemeClr val="tx1"/>
                </a:solidFill>
                <a:latin typeface="Calibri" pitchFamily="34" charset="0"/>
                <a:ea typeface="+mn-ea"/>
                <a:cs typeface="+mn-cs"/>
              </a:rPr>
              <a:t>, multicast, or broadcast. </a:t>
            </a:r>
            <a:r>
              <a:rPr lang="en-US" b="0" u="none" kern="1200" baseline="0" dirty="0" smtClean="0">
                <a:solidFill>
                  <a:schemeClr val="tx1"/>
                </a:solidFill>
                <a:latin typeface="Calibri" pitchFamily="34" charset="0"/>
                <a:ea typeface="+mn-ea"/>
                <a:cs typeface="+mn-cs"/>
              </a:rPr>
              <a:t>The switch calculates the total number of frames of a specified type arrived at a switch port over 1-second time interval. The switch then compares the sum with a pre-configured storm control threshold. The switch port blocks the traffic when the threshold is reached and filters out subsequent frames over the next time interval. The port will be out of the blocking state if the traffic drops below the threshold. Storm control threshold may also be set as a percentage of port bandwidth.</a:t>
            </a:r>
          </a:p>
          <a:p>
            <a:r>
              <a:rPr lang="en-US" b="0" u="none" kern="1200" baseline="0" dirty="0" smtClean="0">
                <a:solidFill>
                  <a:schemeClr val="tx1"/>
                </a:solidFill>
                <a:latin typeface="Calibri" pitchFamily="34" charset="0"/>
                <a:ea typeface="+mn-ea"/>
                <a:cs typeface="+mn-cs"/>
              </a:rPr>
              <a:t>This slide shows an example of storm control where the broadcast traffic that arrived at a switch port exceeded the predefined threshold between the time intervals T1 and T2 and between T4 and T5. </a:t>
            </a:r>
            <a:r>
              <a:rPr lang="en-US" kern="1200" baseline="0" dirty="0" smtClean="0">
                <a:solidFill>
                  <a:schemeClr val="tx1"/>
                </a:solidFill>
                <a:latin typeface="Calibri" pitchFamily="34" charset="0"/>
                <a:ea typeface="+mn-ea"/>
                <a:cs typeface="+mn-cs"/>
              </a:rPr>
              <a:t>When the LAN switch monitored that the broadcast traffic had risen above the threshold, it dropped all broadcast traffic received by the switch port for the next time interval following T2 and T5. However, between T2 and T3, the broadcast traffic did not exceed the threshold. Hence, it was forwarded again at the next time interval following T3.</a:t>
            </a:r>
          </a:p>
          <a:p>
            <a:endParaRPr lang="en-US" kern="1200" baseline="0" dirty="0" smtClean="0">
              <a:solidFill>
                <a:schemeClr val="tx1"/>
              </a:solidFill>
              <a:latin typeface="Calibri" pitchFamily="34" charset="0"/>
              <a:ea typeface="+mn-ea"/>
              <a:cs typeface="+mn-cs"/>
            </a:endParaRPr>
          </a:p>
          <a:p>
            <a:endParaRPr lang="en-US" kern="1200" baseline="0" dirty="0" smtClean="0">
              <a:solidFill>
                <a:schemeClr val="tx1"/>
              </a:solidFill>
              <a:latin typeface="Calibri" pitchFamily="34" charset="0"/>
              <a:ea typeface="+mn-ea"/>
              <a:cs typeface="+mn-cs"/>
            </a:endParaRPr>
          </a:p>
        </p:txBody>
      </p:sp>
      <p:sp>
        <p:nvSpPr>
          <p:cNvPr id="4" name="Footer Placeholder 3"/>
          <p:cNvSpPr>
            <a:spLocks noGrp="1"/>
          </p:cNvSpPr>
          <p:nvPr>
            <p:ph type="ftr" sz="quarter" idx="4"/>
          </p:nvPr>
        </p:nvSpPr>
        <p:spPr/>
        <p:txBody>
          <a:bodyPr/>
          <a:lstStyle/>
          <a:p>
            <a:pPr>
              <a:defRPr/>
            </a:pPr>
            <a:r>
              <a:rPr lang="en-US" smtClean="0"/>
              <a:t>Copyright © 2011 EMC Corporation. Do not Copy - All Rights Reserved.</a:t>
            </a:r>
            <a:endParaRPr lang="en-US" dirty="0"/>
          </a:p>
        </p:txBody>
      </p:sp>
      <p:sp>
        <p:nvSpPr>
          <p:cNvPr id="5" name="Slide Number Placeholder 4"/>
          <p:cNvSpPr>
            <a:spLocks noGrp="1"/>
          </p:cNvSpPr>
          <p:nvPr>
            <p:ph type="sldNum" sz="quarter" idx="5"/>
          </p:nvPr>
        </p:nvSpPr>
        <p:spPr/>
        <p:txBody>
          <a:bodyPr/>
          <a:lstStyle/>
          <a:p>
            <a:pPr>
              <a:defRPr/>
            </a:pPr>
            <a:fld id="{34AB3B6A-FC57-4E56-B3E8-0A071AE44358}" type="slidenum">
              <a:rPr lang="en-US"/>
              <a:pPr>
                <a:defRPr/>
              </a:pPr>
              <a:t>40</a:t>
            </a:fld>
            <a:endParaRPr lang="en-US"/>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p:spPr>
      </p:sp>
      <p:sp>
        <p:nvSpPr>
          <p:cNvPr id="40963" name="Notes Placeholder 2"/>
          <p:cNvSpPr>
            <a:spLocks noGrp="1"/>
          </p:cNvSpPr>
          <p:nvPr>
            <p:ph type="body" idx="1"/>
          </p:nvPr>
        </p:nvSpPr>
        <p:spPr bwMode="auto">
          <a:noFill/>
        </p:spPr>
        <p:txBody>
          <a:bodyPr wrap="square" lIns="91440" tIns="45720" rIns="91440" bIns="45720" numCol="1" anchor="t" anchorCtr="0" compatLnSpc="1">
            <a:prstTxWarp prst="textNoShape">
              <a:avLst/>
            </a:prstTxWarp>
            <a:normAutofit/>
          </a:bodyPr>
          <a:lstStyle/>
          <a:p>
            <a:r>
              <a:rPr lang="en-US" sz="1200" kern="1200" baseline="0" dirty="0" smtClean="0">
                <a:solidFill>
                  <a:srgbClr val="10100F"/>
                </a:solidFill>
                <a:latin typeface="Calibri" pitchFamily="34" charset="0"/>
                <a:ea typeface="+mn-ea"/>
                <a:cs typeface="Arial" charset="0"/>
              </a:rPr>
              <a:t>NIC teaming is a technique that logically </a:t>
            </a:r>
            <a:r>
              <a:rPr lang="en-US" sz="1200" kern="1200" baseline="0" dirty="0" smtClean="0">
                <a:solidFill>
                  <a:schemeClr val="tx1"/>
                </a:solidFill>
                <a:latin typeface="Calibri" pitchFamily="34" charset="0"/>
                <a:ea typeface="+mn-ea"/>
                <a:cs typeface="+mn-cs"/>
              </a:rPr>
              <a:t>groups (to create an NIC team) physical NICs connected to a virtual switch. The technique </a:t>
            </a:r>
            <a:r>
              <a:rPr lang="en-US" sz="1200" kern="1200" baseline="0" dirty="0" smtClean="0">
                <a:solidFill>
                  <a:srgbClr val="10100F"/>
                </a:solidFill>
                <a:latin typeface="Calibri" pitchFamily="34" charset="0"/>
                <a:ea typeface="+mn-ea"/>
                <a:cs typeface="Arial" charset="0"/>
              </a:rPr>
              <a:t>balances traffic load across all or some of physical NICs and provides failover in the event of an NIC failure or a network link outage. </a:t>
            </a:r>
          </a:p>
          <a:p>
            <a:r>
              <a:rPr lang="en-US" dirty="0" smtClean="0"/>
              <a:t>NICs within a team can be configured as active and standby.</a:t>
            </a:r>
            <a:r>
              <a:rPr lang="en-US" baseline="0" dirty="0" smtClean="0"/>
              <a:t> Active NICs are used to</a:t>
            </a:r>
            <a:r>
              <a:rPr lang="en-US" dirty="0" smtClean="0"/>
              <a:t> send frames, whereas standby NICs remain idle. Load balancing allows distribution of all outbound network traffic across active physical NICs, giving higher throughput than a single NIC could provide. A standby NIC will not be used for forwarding traffic unless a failure occurs on one of the active NICs. In the event of NIC or link failure, traffic from the failed link will failover to another physical NIC. </a:t>
            </a:r>
          </a:p>
          <a:p>
            <a:r>
              <a:rPr lang="en-US" dirty="0" smtClean="0"/>
              <a:t>Load balancing and failover across NIC team members are governed by policies set at the virtual switch. For example, a load balancing policy could</a:t>
            </a:r>
            <a:r>
              <a:rPr lang="en-US" baseline="0" dirty="0" smtClean="0"/>
              <a:t> be</a:t>
            </a:r>
            <a:r>
              <a:rPr lang="en-US" dirty="0" smtClean="0"/>
              <a:t> mapping a specific virtual NIC  to a specific physical NIC. All outbound frames from the virtual NIC will be transferred through this physical NIC. In this process, network traffic from VMs will be forwarded through different physical NICs. Another load balancing technique is mapping between source and destination IP addresses of outbound traffic and physical NICs. Frames with specific IP addresses are forwarded through a specific physical NIC. </a:t>
            </a:r>
            <a:r>
              <a:rPr lang="en-US" sz="1200" kern="1200" baseline="0" dirty="0" smtClean="0">
                <a:solidFill>
                  <a:srgbClr val="10100F"/>
                </a:solidFill>
                <a:latin typeface="Calibri" pitchFamily="34" charset="0"/>
                <a:ea typeface="+mn-ea"/>
                <a:cs typeface="Arial" charset="0"/>
              </a:rPr>
              <a:t>NIC teaming policies may also be associated to a port group on a virtual switch.</a:t>
            </a:r>
            <a:endParaRPr lang="en-US" dirty="0" smtClean="0"/>
          </a:p>
          <a:p>
            <a:endParaRPr lang="en-US" sz="1200" kern="1200" baseline="0" dirty="0" smtClean="0">
              <a:solidFill>
                <a:schemeClr val="tx1"/>
              </a:solidFill>
              <a:latin typeface="Calibri" pitchFamily="34" charset="0"/>
              <a:ea typeface="+mn-ea"/>
              <a:cs typeface="+mn-cs"/>
            </a:endParaRPr>
          </a:p>
        </p:txBody>
      </p:sp>
      <p:sp>
        <p:nvSpPr>
          <p:cNvPr id="4" name="Footer Placeholder 3"/>
          <p:cNvSpPr>
            <a:spLocks noGrp="1"/>
          </p:cNvSpPr>
          <p:nvPr>
            <p:ph type="ftr" sz="quarter" idx="4"/>
          </p:nvPr>
        </p:nvSpPr>
        <p:spPr/>
        <p:txBody>
          <a:bodyPr/>
          <a:lstStyle/>
          <a:p>
            <a:pPr>
              <a:defRPr/>
            </a:pPr>
            <a:r>
              <a:rPr lang="en-US" dirty="0" smtClean="0"/>
              <a:t>Copyright © 2011 EMC Corporation. Do not Copy - All Rights Reserved.</a:t>
            </a:r>
            <a:endParaRPr lang="en-US" dirty="0"/>
          </a:p>
        </p:txBody>
      </p:sp>
      <p:sp>
        <p:nvSpPr>
          <p:cNvPr id="5" name="Slide Number Placeholder 4"/>
          <p:cNvSpPr>
            <a:spLocks noGrp="1"/>
          </p:cNvSpPr>
          <p:nvPr>
            <p:ph type="sldNum" sz="quarter" idx="5"/>
          </p:nvPr>
        </p:nvSpPr>
        <p:spPr/>
        <p:txBody>
          <a:bodyPr/>
          <a:lstStyle/>
          <a:p>
            <a:pPr>
              <a:defRPr/>
            </a:pPr>
            <a:fld id="{34AB3B6A-FC57-4E56-B3E8-0A071AE44358}" type="slidenum">
              <a:rPr lang="en-US"/>
              <a:pPr>
                <a:defRPr/>
              </a:pPr>
              <a:t>41</a:t>
            </a:fld>
            <a:endParaRPr lang="en-US" dirty="0"/>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p:spPr>
      </p:sp>
      <p:sp>
        <p:nvSpPr>
          <p:cNvPr id="40963" name="Notes Placeholder 2"/>
          <p:cNvSpPr>
            <a:spLocks noGrp="1"/>
          </p:cNvSpPr>
          <p:nvPr>
            <p:ph type="body" idx="1"/>
          </p:nvPr>
        </p:nvSpPr>
        <p:spPr bwMode="auto">
          <a:noFill/>
        </p:spPr>
        <p:txBody>
          <a:bodyPr wrap="square" lIns="91440" tIns="45720" rIns="91440" bIns="45720" numCol="1" anchor="t" anchorCtr="0" compatLnSpc="1">
            <a:prstTxWarp prst="textNoShape">
              <a:avLst/>
            </a:prstTxWarp>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Limit and share are two network parameters, </a:t>
            </a:r>
            <a:r>
              <a:rPr lang="en-US" baseline="0" dirty="0" smtClean="0"/>
              <a:t>configured at the distributed virtual switch. These parameters </a:t>
            </a:r>
            <a:r>
              <a:rPr lang="en-US" dirty="0" smtClean="0"/>
              <a:t>are used to control different types</a:t>
            </a:r>
            <a:r>
              <a:rPr lang="en-US" baseline="0" dirty="0" smtClean="0"/>
              <a:t> of outbound network </a:t>
            </a:r>
            <a:r>
              <a:rPr lang="en-US" dirty="0" smtClean="0"/>
              <a:t>traffic such as VM,</a:t>
            </a:r>
            <a:r>
              <a:rPr lang="en-US" baseline="0" dirty="0" smtClean="0"/>
              <a:t> IP storage, VM migration, and management, </a:t>
            </a:r>
            <a:r>
              <a:rPr lang="en-US" b="0" u="none" dirty="0" smtClean="0"/>
              <a:t>when these traffic types compete for a physical NIC or NIC team</a:t>
            </a:r>
            <a:r>
              <a:rPr lang="en-US" dirty="0" smtClean="0"/>
              <a:t>. Limit and share improve service levels for critical applications.</a:t>
            </a:r>
            <a:r>
              <a:rPr lang="en-US" baseline="0" dirty="0" smtClean="0"/>
              <a:t> They </a:t>
            </a:r>
            <a:r>
              <a:rPr lang="en-US" dirty="0" smtClean="0"/>
              <a:t>prevent I/O intensive business</a:t>
            </a:r>
            <a:r>
              <a:rPr lang="en-US" baseline="0" dirty="0" smtClean="0"/>
              <a:t> critical application workload from being bogged down by less critical applications.</a:t>
            </a:r>
            <a:endParaRPr lang="en-US" dirty="0" smtClean="0"/>
          </a:p>
          <a:p>
            <a:pPr>
              <a:defRPr/>
            </a:pPr>
            <a:r>
              <a:rPr lang="en-US" dirty="0" smtClean="0"/>
              <a:t>Limit, as the name suggests, sets a limit on the maximum bandwidth for a traffic type across an NIC team. The value is usually specified in Mbps. When set, that traffic type will not exceed the limit.</a:t>
            </a:r>
          </a:p>
          <a:p>
            <a:pPr>
              <a:defRPr/>
            </a:pPr>
            <a:r>
              <a:rPr lang="en-US" dirty="0" smtClean="0"/>
              <a:t>Shares specify the relative priority for allocating bandwidth to different traffic types when different traffic types compete for a particular physical NIC. Share ensures </a:t>
            </a:r>
            <a:r>
              <a:rPr lang="en-US" baseline="0" dirty="0" smtClean="0"/>
              <a:t>that</a:t>
            </a:r>
            <a:r>
              <a:rPr lang="en-US" dirty="0" smtClean="0"/>
              <a:t> each outbound traffic type gets its share of physical NIC based on its priority. Shares are specified as numbers. For example, if </a:t>
            </a:r>
            <a:r>
              <a:rPr lang="en-US" dirty="0" err="1" smtClean="0"/>
              <a:t>iSCSI</a:t>
            </a:r>
            <a:r>
              <a:rPr lang="en-US" dirty="0" smtClean="0"/>
              <a:t> traffic has a share value of 1000, and VM migration traffic has a share value of 2000, then VM migration traffic will get twice the bandwidth of </a:t>
            </a:r>
            <a:r>
              <a:rPr lang="en-US" dirty="0" err="1" smtClean="0"/>
              <a:t>iSCSI</a:t>
            </a:r>
            <a:r>
              <a:rPr lang="en-US" dirty="0" smtClean="0"/>
              <a:t> traffic when they compete. If they were both set at same value, then both</a:t>
            </a:r>
            <a:r>
              <a:rPr lang="en-US" baseline="0" dirty="0" smtClean="0"/>
              <a:t> </a:t>
            </a:r>
            <a:r>
              <a:rPr lang="en-US" dirty="0" smtClean="0"/>
              <a:t>would get the same bandwidth.</a:t>
            </a:r>
          </a:p>
          <a:p>
            <a:pPr>
              <a:defRPr/>
            </a:pPr>
            <a:endParaRPr lang="en-US" dirty="0" smtClean="0"/>
          </a:p>
        </p:txBody>
      </p:sp>
      <p:sp>
        <p:nvSpPr>
          <p:cNvPr id="4" name="Footer Placeholder 3"/>
          <p:cNvSpPr>
            <a:spLocks noGrp="1"/>
          </p:cNvSpPr>
          <p:nvPr>
            <p:ph type="ftr" sz="quarter" idx="4"/>
          </p:nvPr>
        </p:nvSpPr>
        <p:spPr/>
        <p:txBody>
          <a:bodyPr/>
          <a:lstStyle/>
          <a:p>
            <a:pPr>
              <a:defRPr/>
            </a:pPr>
            <a:r>
              <a:rPr lang="en-US" smtClean="0"/>
              <a:t>Copyright © 2011 EMC Corporation. Do not Copy - All Rights Reserved.</a:t>
            </a:r>
            <a:endParaRPr lang="en-US" dirty="0"/>
          </a:p>
        </p:txBody>
      </p:sp>
      <p:sp>
        <p:nvSpPr>
          <p:cNvPr id="5" name="Slide Number Placeholder 4"/>
          <p:cNvSpPr>
            <a:spLocks noGrp="1"/>
          </p:cNvSpPr>
          <p:nvPr>
            <p:ph type="sldNum" sz="quarter" idx="5"/>
          </p:nvPr>
        </p:nvSpPr>
        <p:spPr/>
        <p:txBody>
          <a:bodyPr/>
          <a:lstStyle/>
          <a:p>
            <a:pPr>
              <a:defRPr/>
            </a:pPr>
            <a:fld id="{34AB3B6A-FC57-4E56-B3E8-0A071AE44358}" type="slidenum">
              <a:rPr lang="en-US"/>
              <a:pPr>
                <a:defRPr/>
              </a:pPr>
              <a:t>42</a:t>
            </a:fld>
            <a:endParaRPr lang="en-US"/>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p:spPr>
      </p:sp>
      <p:sp>
        <p:nvSpPr>
          <p:cNvPr id="40963" name="Notes Placeholder 2"/>
          <p:cNvSpPr>
            <a:spLocks noGrp="1"/>
          </p:cNvSpPr>
          <p:nvPr>
            <p:ph type="body" idx="1"/>
          </p:nvPr>
        </p:nvSpPr>
        <p:spPr bwMode="auto">
          <a:noFill/>
        </p:spPr>
        <p:txBody>
          <a:bodyPr wrap="square" lIns="91440" tIns="45720" rIns="91440" bIns="45720" numCol="1" anchor="t" anchorCtr="0" compatLnSpc="1">
            <a:prstTxWarp prst="textNoShape">
              <a:avLst/>
            </a:prstTxWarp>
            <a:normAutofit/>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Traffic shaping controls network bandwidth so that business-critical applications have the required bandwidth to ensure service</a:t>
            </a:r>
            <a:r>
              <a:rPr lang="en-US" baseline="0" dirty="0" smtClean="0"/>
              <a:t> quality. </a:t>
            </a:r>
            <a:r>
              <a:rPr lang="en-US" sz="1200" kern="1200" baseline="0" dirty="0" smtClean="0">
                <a:solidFill>
                  <a:schemeClr val="tx1"/>
                </a:solidFill>
                <a:latin typeface="Calibri" pitchFamily="34" charset="0"/>
                <a:ea typeface="+mn-ea"/>
                <a:cs typeface="+mn-cs"/>
              </a:rPr>
              <a:t>Traffic shaping can be enabled and configured </a:t>
            </a:r>
            <a:r>
              <a:rPr lang="en-US" dirty="0" smtClean="0"/>
              <a:t>at the virtual </a:t>
            </a:r>
            <a:r>
              <a:rPr lang="en-US" sz="1200" kern="1200" baseline="0" dirty="0" smtClean="0">
                <a:solidFill>
                  <a:schemeClr val="tx1"/>
                </a:solidFill>
                <a:latin typeface="Calibri" pitchFamily="34" charset="0"/>
                <a:ea typeface="+mn-ea"/>
                <a:cs typeface="+mn-cs"/>
              </a:rPr>
              <a:t>switch/distributed virtual switch or at the port group level. Traffic shaping uses three parameters t</a:t>
            </a:r>
            <a:r>
              <a:rPr lang="en-US" dirty="0" smtClean="0"/>
              <a:t>o throttle and shape the network traffic flow: average bandwidth, peak bandwidth, and burst size. </a:t>
            </a:r>
          </a:p>
          <a:p>
            <a:r>
              <a:rPr lang="en-US" sz="1200" kern="1200" baseline="0" dirty="0" smtClean="0">
                <a:solidFill>
                  <a:schemeClr val="tx1"/>
                </a:solidFill>
                <a:latin typeface="Calibri" pitchFamily="34" charset="0"/>
                <a:ea typeface="+mn-ea"/>
                <a:cs typeface="+mn-cs"/>
              </a:rPr>
              <a:t>Average bandwidth is configured to set the allowed data transfer rate (bits per second) across a virtual switch/distributed virtual switch or a port group, over time. Since this is an averaged value over time, the workload at a virtual switch port can go beyond the average bandwidth for a small time interval.</a:t>
            </a:r>
          </a:p>
          <a:p>
            <a:r>
              <a:rPr lang="en-US" sz="1200" kern="1200" baseline="0" dirty="0" smtClean="0">
                <a:solidFill>
                  <a:schemeClr val="tx1"/>
                </a:solidFill>
                <a:latin typeface="Calibri" pitchFamily="34" charset="0"/>
                <a:ea typeface="+mn-ea"/>
                <a:cs typeface="+mn-cs"/>
              </a:rPr>
              <a:t>The value provided for the peak bandwidth determines the maximum data transfer rate (bits per second) allowed across a virtual switch/distributed virtual switch or a port group without queuing or dropping frames. The value of peak bandwidth is always higher than the average bandwidth.</a:t>
            </a:r>
          </a:p>
          <a:p>
            <a:pPr marL="0" marR="0" indent="0" algn="l" defTabSz="914400" rtl="0" eaLnBrk="0" fontAlgn="base" latinLnBrk="0" hangingPunct="0">
              <a:lnSpc>
                <a:spcPct val="100000"/>
              </a:lnSpc>
              <a:spcBef>
                <a:spcPct val="30000"/>
              </a:spcBef>
              <a:spcAft>
                <a:spcPct val="0"/>
              </a:spcAft>
              <a:buClrTx/>
              <a:buSzTx/>
              <a:buFontTx/>
              <a:buNone/>
              <a:tabLst/>
              <a:defRPr/>
            </a:pPr>
            <a:r>
              <a:rPr lang="en-US" sz="1200" kern="1200" baseline="0" dirty="0" smtClean="0">
                <a:solidFill>
                  <a:schemeClr val="tx1"/>
                </a:solidFill>
                <a:latin typeface="Calibri" pitchFamily="34" charset="0"/>
                <a:ea typeface="+mn-ea"/>
                <a:cs typeface="+mn-cs"/>
              </a:rPr>
              <a:t>When the traffic rate at a virtual switch/distributed virtual switch port exceeds the average bandwidth, it is called burst. Burst is an intermittent event and typically exists for a small time interval. The burst size defines the maximum amount of data (bytes) allowed to transfer in a burst, provided it does not exceed the peak bandwidth. Burst size is a calculation of bandwidth multiplied by time interval during which the burst exists. T</a:t>
            </a:r>
            <a:r>
              <a:rPr lang="en-US" dirty="0" smtClean="0"/>
              <a:t>herefore, the higher the available bandwidth, lesser the time the burst can stay for a particular burst size. </a:t>
            </a:r>
            <a:r>
              <a:rPr lang="en-US" sz="1200" kern="1200" baseline="0" dirty="0" smtClean="0">
                <a:solidFill>
                  <a:schemeClr val="tx1"/>
                </a:solidFill>
                <a:latin typeface="Calibri" pitchFamily="34" charset="0"/>
                <a:ea typeface="+mn-ea"/>
                <a:cs typeface="+mn-cs"/>
              </a:rPr>
              <a:t>If a burst exceeds the configured burst size, </a:t>
            </a:r>
            <a:r>
              <a:rPr lang="en-US" dirty="0" smtClean="0"/>
              <a:t>the remaining frames will be queued for later transmission. If the queue</a:t>
            </a:r>
            <a:r>
              <a:rPr lang="en-US" baseline="0" dirty="0" smtClean="0"/>
              <a:t> </a:t>
            </a:r>
            <a:r>
              <a:rPr lang="en-US" dirty="0" smtClean="0"/>
              <a:t>is full, the frames will be dropped. </a:t>
            </a:r>
            <a:endParaRPr lang="en-US" sz="1200" kern="1200" baseline="0" dirty="0" smtClean="0">
              <a:solidFill>
                <a:schemeClr val="tx1"/>
              </a:solidFill>
              <a:latin typeface="Calibri" pitchFamily="34" charset="0"/>
              <a:ea typeface="+mn-ea"/>
              <a:cs typeface="+mn-cs"/>
            </a:endParaRPr>
          </a:p>
          <a:p>
            <a:endParaRPr lang="en-US" sz="1200" kern="1200" baseline="0" dirty="0" smtClean="0">
              <a:solidFill>
                <a:schemeClr val="tx1"/>
              </a:solidFill>
              <a:latin typeface="Calibri" pitchFamily="34" charset="0"/>
              <a:ea typeface="+mn-ea"/>
              <a:cs typeface="+mn-cs"/>
            </a:endParaRPr>
          </a:p>
          <a:p>
            <a:endParaRPr lang="en-US" dirty="0" smtClean="0"/>
          </a:p>
          <a:p>
            <a:endParaRPr lang="en-US" dirty="0" smtClean="0"/>
          </a:p>
        </p:txBody>
      </p:sp>
      <p:sp>
        <p:nvSpPr>
          <p:cNvPr id="4" name="Footer Placeholder 3"/>
          <p:cNvSpPr>
            <a:spLocks noGrp="1"/>
          </p:cNvSpPr>
          <p:nvPr>
            <p:ph type="ftr" sz="quarter" idx="4"/>
          </p:nvPr>
        </p:nvSpPr>
        <p:spPr/>
        <p:txBody>
          <a:bodyPr/>
          <a:lstStyle/>
          <a:p>
            <a:pPr>
              <a:defRPr/>
            </a:pPr>
            <a:r>
              <a:rPr lang="en-US" dirty="0" smtClean="0"/>
              <a:t>Copyright © 2011 EMC Corporation. Do not Copy - All Rights Reserved.</a:t>
            </a:r>
            <a:endParaRPr lang="en-US" dirty="0"/>
          </a:p>
        </p:txBody>
      </p:sp>
      <p:sp>
        <p:nvSpPr>
          <p:cNvPr id="5" name="Slide Number Placeholder 4"/>
          <p:cNvSpPr>
            <a:spLocks noGrp="1"/>
          </p:cNvSpPr>
          <p:nvPr>
            <p:ph type="sldNum" sz="quarter" idx="5"/>
          </p:nvPr>
        </p:nvSpPr>
        <p:spPr/>
        <p:txBody>
          <a:bodyPr/>
          <a:lstStyle/>
          <a:p>
            <a:pPr>
              <a:defRPr/>
            </a:pPr>
            <a:fld id="{34AB3B6A-FC57-4E56-B3E8-0A071AE44358}" type="slidenum">
              <a:rPr lang="en-US"/>
              <a:pPr>
                <a:defRPr/>
              </a:pPr>
              <a:t>43</a:t>
            </a:fld>
            <a:endParaRPr lang="en-US" dirty="0"/>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p:spPr>
      </p:sp>
      <p:sp>
        <p:nvSpPr>
          <p:cNvPr id="40963" name="Notes Placeholder 2"/>
          <p:cNvSpPr>
            <a:spLocks noGrp="1"/>
          </p:cNvSpPr>
          <p:nvPr>
            <p:ph type="body" idx="1"/>
          </p:nvPr>
        </p:nvSpPr>
        <p:spPr bwMode="auto">
          <a:noFill/>
        </p:spPr>
        <p:txBody>
          <a:bodyPr wrap="square" lIns="91440" tIns="45720" rIns="91440" bIns="45720" numCol="1" anchor="t" anchorCtr="0" compatLnSpc="1">
            <a:prstTxWarp prst="textNoShape">
              <a:avLst/>
            </a:prstTxWarp>
          </a:bodyPr>
          <a:lstStyle/>
          <a:p>
            <a:r>
              <a:rPr lang="en-US" sz="1200" kern="1200" baseline="0" dirty="0" smtClean="0">
                <a:solidFill>
                  <a:schemeClr val="tx1"/>
                </a:solidFill>
                <a:latin typeface="Calibri" pitchFamily="34" charset="0"/>
                <a:ea typeface="+mn-ea"/>
                <a:cs typeface="+mn-cs"/>
              </a:rPr>
              <a:t>Multipathing is a technique which allows a physical server to use more than one physical path for transferring data between the physical server and a LUN on a storage system. Multipathing can be a built-in hypervisor function or can be provided by a third-party organization as a software module that can be added to the hypervisor. Typically, a single path from a physical server to a LUN consists of an HBA, switch ports, connecting cables, and the storage controller port. If any component of the path fails, the physical server selects another available path for I/O. The process of detecting a failed path and rerouting I/O to another is called path failover. Multipathing provides the capability to recognize an alternate I/O path to a LUN and enables failover. In addition to the failover, </a:t>
            </a:r>
            <a:r>
              <a:rPr lang="en-US" sz="1200" kern="1200" baseline="0" dirty="0" err="1" smtClean="0">
                <a:solidFill>
                  <a:schemeClr val="tx1"/>
                </a:solidFill>
                <a:latin typeface="Calibri" pitchFamily="34" charset="0"/>
                <a:ea typeface="+mn-ea"/>
                <a:cs typeface="+mn-cs"/>
              </a:rPr>
              <a:t>multipathing</a:t>
            </a:r>
            <a:r>
              <a:rPr lang="en-US" sz="1200" kern="1200" baseline="0" dirty="0" smtClean="0">
                <a:solidFill>
                  <a:schemeClr val="tx1"/>
                </a:solidFill>
                <a:latin typeface="Calibri" pitchFamily="34" charset="0"/>
                <a:ea typeface="+mn-ea"/>
                <a:cs typeface="+mn-cs"/>
              </a:rPr>
              <a:t> can perform load balancing by distributing I/O to all available paths.</a:t>
            </a:r>
          </a:p>
        </p:txBody>
      </p:sp>
      <p:sp>
        <p:nvSpPr>
          <p:cNvPr id="4" name="Footer Placeholder 3"/>
          <p:cNvSpPr>
            <a:spLocks noGrp="1"/>
          </p:cNvSpPr>
          <p:nvPr>
            <p:ph type="ftr" sz="quarter" idx="4"/>
          </p:nvPr>
        </p:nvSpPr>
        <p:spPr/>
        <p:txBody>
          <a:bodyPr/>
          <a:lstStyle/>
          <a:p>
            <a:pPr>
              <a:defRPr/>
            </a:pPr>
            <a:r>
              <a:rPr lang="en-US" dirty="0" smtClean="0"/>
              <a:t>Copyright © 2011 EMC Corporation. Do not Copy - All Rights Reserved.</a:t>
            </a:r>
            <a:endParaRPr lang="en-US" dirty="0"/>
          </a:p>
        </p:txBody>
      </p:sp>
      <p:sp>
        <p:nvSpPr>
          <p:cNvPr id="5" name="Slide Number Placeholder 4"/>
          <p:cNvSpPr>
            <a:spLocks noGrp="1"/>
          </p:cNvSpPr>
          <p:nvPr>
            <p:ph type="sldNum" sz="quarter" idx="5"/>
          </p:nvPr>
        </p:nvSpPr>
        <p:spPr/>
        <p:txBody>
          <a:bodyPr/>
          <a:lstStyle/>
          <a:p>
            <a:pPr>
              <a:defRPr/>
            </a:pPr>
            <a:fld id="{34AB3B6A-FC57-4E56-B3E8-0A071AE44358}" type="slidenum">
              <a:rPr lang="en-US"/>
              <a:pPr>
                <a:defRPr/>
              </a:pPr>
              <a:t>44</a:t>
            </a:fld>
            <a:endParaRPr lang="en-US" dirty="0"/>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The Concept in Practice section covers Cisco Nexus 1000V</a:t>
            </a:r>
            <a:r>
              <a:rPr lang="en-US" baseline="0" dirty="0" smtClean="0"/>
              <a:t> and </a:t>
            </a:r>
            <a:r>
              <a:rPr lang="en-US" dirty="0" smtClean="0"/>
              <a:t>EMC </a:t>
            </a:r>
            <a:r>
              <a:rPr lang="en-US" dirty="0" err="1" smtClean="0"/>
              <a:t>PowerPath</a:t>
            </a:r>
            <a:r>
              <a:rPr lang="en-US" dirty="0" smtClean="0"/>
              <a:t>/VE (Virtual Edition).</a:t>
            </a:r>
          </a:p>
          <a:p>
            <a:pPr marL="0" marR="0" indent="0" algn="l" defTabSz="914400" rtl="0" eaLnBrk="0" fontAlgn="base" latinLnBrk="0" hangingPunct="0">
              <a:lnSpc>
                <a:spcPct val="100000"/>
              </a:lnSpc>
              <a:spcBef>
                <a:spcPct val="30000"/>
              </a:spcBef>
              <a:spcAft>
                <a:spcPct val="0"/>
              </a:spcAft>
              <a:buClrTx/>
              <a:buSzTx/>
              <a:buFontTx/>
              <a:buNone/>
              <a:tabLst/>
              <a:defRPr/>
            </a:pPr>
            <a:endParaRPr lang="en-US" dirty="0"/>
          </a:p>
        </p:txBody>
      </p:sp>
      <p:sp>
        <p:nvSpPr>
          <p:cNvPr id="4" name="Footer Placeholder 3"/>
          <p:cNvSpPr>
            <a:spLocks noGrp="1"/>
          </p:cNvSpPr>
          <p:nvPr>
            <p:ph type="ftr" sz="quarter" idx="10"/>
          </p:nvPr>
        </p:nvSpPr>
        <p:spPr/>
        <p:txBody>
          <a:bodyPr/>
          <a:lstStyle/>
          <a:p>
            <a:pPr>
              <a:defRPr/>
            </a:pPr>
            <a:r>
              <a:rPr lang="en-US" smtClean="0"/>
              <a:t>Copyright © 2011 EMC Corporation. Do not Copy - All Rights Reserved.</a:t>
            </a:r>
            <a:endParaRPr lang="en-US" dirty="0"/>
          </a:p>
        </p:txBody>
      </p:sp>
      <p:sp>
        <p:nvSpPr>
          <p:cNvPr id="5" name="Slide Number Placeholder 4"/>
          <p:cNvSpPr>
            <a:spLocks noGrp="1"/>
          </p:cNvSpPr>
          <p:nvPr>
            <p:ph type="sldNum" sz="quarter" idx="11"/>
          </p:nvPr>
        </p:nvSpPr>
        <p:spPr/>
        <p:txBody>
          <a:bodyPr/>
          <a:lstStyle/>
          <a:p>
            <a:pPr>
              <a:defRPr/>
            </a:pPr>
            <a:fld id="{80249327-EC2F-4096-8D35-6B76097739FC}" type="slidenum">
              <a:rPr lang="en-US" smtClean="0"/>
              <a:pPr>
                <a:defRPr/>
              </a:pPr>
              <a:t>45</a:t>
            </a:fld>
            <a:endParaRPr lang="en-US"/>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Autofit/>
          </a:bodyPr>
          <a:lstStyle/>
          <a:p>
            <a:r>
              <a:rPr lang="en-US" dirty="0" smtClean="0"/>
              <a:t>The Cisco Nexus 1000V is a </a:t>
            </a:r>
            <a:r>
              <a:rPr lang="en-US" kern="1200" baseline="0" dirty="0" smtClean="0">
                <a:solidFill>
                  <a:schemeClr val="tx1"/>
                </a:solidFill>
                <a:latin typeface="Calibri" pitchFamily="34" charset="0"/>
                <a:ea typeface="+mn-ea"/>
                <a:cs typeface="+mn-cs"/>
              </a:rPr>
              <a:t>third-party software distributed virtual switch </a:t>
            </a:r>
            <a:r>
              <a:rPr lang="en-US" dirty="0" smtClean="0"/>
              <a:t>that enables</a:t>
            </a:r>
            <a:r>
              <a:rPr lang="en-US" baseline="0" dirty="0" smtClean="0"/>
              <a:t> networking among VMs for the VMware ESX/</a:t>
            </a:r>
            <a:r>
              <a:rPr lang="en-US" baseline="0" dirty="0" err="1" smtClean="0"/>
              <a:t>ESXi</a:t>
            </a:r>
            <a:r>
              <a:rPr lang="en-US" baseline="0" dirty="0" smtClean="0"/>
              <a:t> environment. </a:t>
            </a:r>
            <a:r>
              <a:rPr lang="en-US" kern="1200" baseline="0" dirty="0" smtClean="0">
                <a:solidFill>
                  <a:schemeClr val="tx1"/>
                </a:solidFill>
                <a:latin typeface="Calibri" pitchFamily="34" charset="0"/>
                <a:ea typeface="+mn-ea"/>
                <a:cs typeface="+mn-cs"/>
              </a:rPr>
              <a:t>Nexus 1000V functions similar to </a:t>
            </a:r>
            <a:r>
              <a:rPr lang="en-US" baseline="0" dirty="0" smtClean="0"/>
              <a:t>VMware’s native distributed virtual switch (</a:t>
            </a:r>
            <a:r>
              <a:rPr lang="en-US" kern="1200" baseline="0" dirty="0" smtClean="0">
                <a:solidFill>
                  <a:schemeClr val="tx1"/>
                </a:solidFill>
                <a:latin typeface="Calibri" pitchFamily="34" charset="0"/>
                <a:ea typeface="+mn-ea"/>
                <a:cs typeface="+mn-cs"/>
              </a:rPr>
              <a:t>vNetwork Distributed Switch or vDS). </a:t>
            </a:r>
            <a:r>
              <a:rPr lang="en-US" dirty="0" smtClean="0"/>
              <a:t>H</a:t>
            </a:r>
            <a:r>
              <a:rPr lang="en-US" kern="1200" baseline="0" dirty="0" smtClean="0">
                <a:solidFill>
                  <a:schemeClr val="tx1"/>
                </a:solidFill>
                <a:latin typeface="Calibri" pitchFamily="34" charset="0"/>
                <a:ea typeface="+mn-ea"/>
                <a:cs typeface="+mn-cs"/>
              </a:rPr>
              <a:t>owever, it offers advanced features such as intelligent traffic steering. Intelligent traffic steering redirects the VM traffic from a physical server to a Virtual </a:t>
            </a:r>
            <a:r>
              <a:rPr lang="en-US" dirty="0" smtClean="0"/>
              <a:t>S</a:t>
            </a:r>
            <a:r>
              <a:rPr lang="en-US" kern="1200" baseline="0" dirty="0" smtClean="0">
                <a:solidFill>
                  <a:schemeClr val="tx1"/>
                </a:solidFill>
                <a:latin typeface="Calibri" pitchFamily="34" charset="0"/>
                <a:ea typeface="+mn-ea"/>
                <a:cs typeface="+mn-cs"/>
              </a:rPr>
              <a:t>ervice </a:t>
            </a:r>
            <a:r>
              <a:rPr lang="en-US" dirty="0" smtClean="0"/>
              <a:t>N</a:t>
            </a:r>
            <a:r>
              <a:rPr lang="en-US" kern="1200" baseline="0" dirty="0" smtClean="0">
                <a:solidFill>
                  <a:schemeClr val="tx1"/>
                </a:solidFill>
                <a:latin typeface="Calibri" pitchFamily="34" charset="0"/>
                <a:ea typeface="+mn-ea"/>
                <a:cs typeface="+mn-cs"/>
              </a:rPr>
              <a:t>ode (VSN); for example a VM that runs a firewall application or one that balances the workload. The VSN can be on a different physical server, thereby eliminating the need to host VSN on every server. Importantly, </a:t>
            </a:r>
            <a:r>
              <a:rPr lang="en-US" dirty="0" smtClean="0"/>
              <a:t>Nexus 1000V </a:t>
            </a:r>
            <a:r>
              <a:rPr lang="en-US" kern="1200" baseline="0" dirty="0" smtClean="0">
                <a:solidFill>
                  <a:schemeClr val="tx1"/>
                </a:solidFill>
                <a:latin typeface="Calibri" pitchFamily="34" charset="0"/>
                <a:ea typeface="+mn-ea"/>
                <a:cs typeface="+mn-cs"/>
              </a:rPr>
              <a:t>separates the VM network administration (e.g. creating virtual or distributed virtual switch, configuring port group) from the VDC compute administration. Prior to the arrival of the Cisco Nexus 1000V, network administration was limited to physical network configuration and provisioning virtual network on top of it. </a:t>
            </a:r>
            <a:r>
              <a:rPr lang="en-US" dirty="0" smtClean="0"/>
              <a:t>Network</a:t>
            </a:r>
            <a:r>
              <a:rPr lang="en-US" baseline="0" dirty="0" smtClean="0"/>
              <a:t> </a:t>
            </a:r>
            <a:r>
              <a:rPr lang="en-US" kern="1200" baseline="0" dirty="0" smtClean="0">
                <a:solidFill>
                  <a:schemeClr val="tx1"/>
                </a:solidFill>
                <a:latin typeface="Calibri" pitchFamily="34" charset="0"/>
                <a:ea typeface="+mn-ea"/>
                <a:cs typeface="+mn-cs"/>
              </a:rPr>
              <a:t>administrators lacked the visibility about networking inside the ESX/ESXi servers, and so, compute administrators handled network administration in ESX/ESXi servers. Cisco Nexus 1000V allows VDC compute administration to continue using the VMware tools to provision VMs. At the same time, network administrators can provision and configure the VDC network within the ESX/ESXi server in the same way they provision and configure the physical network. This ensures consistent networking configuration and policy throughout the VDC environment.</a:t>
            </a:r>
          </a:p>
          <a:p>
            <a:pPr>
              <a:defRPr/>
            </a:pPr>
            <a:r>
              <a:rPr lang="en-US" dirty="0" smtClean="0"/>
              <a:t>Cisco Nexus 1000V consists of two components: Virtual Ethernet Module (VEM) and Virtual Supervisor Module (VSM). VEM runs </a:t>
            </a:r>
            <a:r>
              <a:rPr lang="en-US" kern="1200" baseline="0" dirty="0" smtClean="0">
                <a:solidFill>
                  <a:schemeClr val="tx1"/>
                </a:solidFill>
                <a:latin typeface="Calibri" pitchFamily="34" charset="0"/>
                <a:ea typeface="+mn-ea"/>
                <a:cs typeface="+mn-cs"/>
              </a:rPr>
              <a:t>inside the ESX/ESXi hypervisor and replaces the standard virtual switch functionality.</a:t>
            </a:r>
            <a:r>
              <a:rPr lang="en-US" kern="1200" dirty="0" smtClean="0">
                <a:solidFill>
                  <a:schemeClr val="tx1"/>
                </a:solidFill>
                <a:latin typeface="Calibri" pitchFamily="34" charset="0"/>
                <a:ea typeface="+mn-ea"/>
                <a:cs typeface="+mn-cs"/>
              </a:rPr>
              <a:t> </a:t>
            </a:r>
            <a:r>
              <a:rPr lang="en-US" sz="1200" kern="1200" baseline="0" dirty="0" smtClean="0">
                <a:solidFill>
                  <a:schemeClr val="tx1"/>
                </a:solidFill>
                <a:latin typeface="Calibri" pitchFamily="34" charset="0"/>
                <a:ea typeface="+mn-ea"/>
                <a:cs typeface="+mn-cs"/>
              </a:rPr>
              <a:t>VSM </a:t>
            </a:r>
            <a:r>
              <a:rPr lang="en-US" baseline="0" dirty="0" smtClean="0"/>
              <a:t>is the </a:t>
            </a:r>
            <a:r>
              <a:rPr lang="en-US" dirty="0" smtClean="0"/>
              <a:t>Cisco NX-OS network Operating System running on a VM. The VSM controls multiple VEMs as one distributed virtual switch. All configurations are performed through the VSM and propagated to the VEMs automatically.</a:t>
            </a:r>
          </a:p>
        </p:txBody>
      </p:sp>
      <p:sp>
        <p:nvSpPr>
          <p:cNvPr id="4" name="Footer Placeholder 3"/>
          <p:cNvSpPr>
            <a:spLocks noGrp="1"/>
          </p:cNvSpPr>
          <p:nvPr>
            <p:ph type="ftr" sz="quarter" idx="10"/>
          </p:nvPr>
        </p:nvSpPr>
        <p:spPr/>
        <p:txBody>
          <a:bodyPr/>
          <a:lstStyle/>
          <a:p>
            <a:pPr>
              <a:defRPr/>
            </a:pPr>
            <a:r>
              <a:rPr lang="en-US" dirty="0" smtClean="0"/>
              <a:t>Copyright © 2011 EMC Corporation. Do not Copy - All Rights Reserved.</a:t>
            </a:r>
            <a:endParaRPr lang="en-US" dirty="0"/>
          </a:p>
        </p:txBody>
      </p:sp>
      <p:sp>
        <p:nvSpPr>
          <p:cNvPr id="5" name="Slide Number Placeholder 4"/>
          <p:cNvSpPr>
            <a:spLocks noGrp="1"/>
          </p:cNvSpPr>
          <p:nvPr>
            <p:ph type="sldNum" sz="quarter" idx="11"/>
          </p:nvPr>
        </p:nvSpPr>
        <p:spPr/>
        <p:txBody>
          <a:bodyPr/>
          <a:lstStyle/>
          <a:p>
            <a:pPr>
              <a:defRPr/>
            </a:pPr>
            <a:fld id="{80249327-EC2F-4096-8D35-6B76097739FC}" type="slidenum">
              <a:rPr lang="en-US" smtClean="0"/>
              <a:pPr>
                <a:defRPr/>
              </a:pPr>
              <a:t>46</a:t>
            </a:fld>
            <a:endParaRPr lang="en-US" dirty="0"/>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kern="1200" baseline="0" dirty="0" smtClean="0">
                <a:solidFill>
                  <a:schemeClr val="tx1"/>
                </a:solidFill>
                <a:latin typeface="Calibri" pitchFamily="34" charset="0"/>
                <a:ea typeface="+mn-ea"/>
                <a:cs typeface="+mn-cs"/>
              </a:rPr>
              <a:t>EMC PowerPath/VE is a multipathing solution for VMware ESX/</a:t>
            </a:r>
            <a:r>
              <a:rPr lang="en-US" kern="1200" baseline="0" dirty="0" err="1" smtClean="0">
                <a:solidFill>
                  <a:schemeClr val="tx1"/>
                </a:solidFill>
                <a:latin typeface="Calibri" pitchFamily="34" charset="0"/>
                <a:ea typeface="+mn-ea"/>
                <a:cs typeface="+mn-cs"/>
              </a:rPr>
              <a:t>ESXi</a:t>
            </a:r>
            <a:r>
              <a:rPr lang="en-US" kern="1200" baseline="0" dirty="0" smtClean="0">
                <a:solidFill>
                  <a:schemeClr val="tx1"/>
                </a:solidFill>
                <a:latin typeface="Calibri" pitchFamily="34" charset="0"/>
                <a:ea typeface="+mn-ea"/>
                <a:cs typeface="+mn-cs"/>
              </a:rPr>
              <a:t> and Microsoft Hyper-V physical servers. PowerPath/VE software may be added to the hypervisor kernel and used in place of hypervisor’s native multipathing functionality to deliver advanced </a:t>
            </a:r>
            <a:r>
              <a:rPr lang="en-US" kern="1200" baseline="0" dirty="0" err="1" smtClean="0">
                <a:solidFill>
                  <a:schemeClr val="tx1"/>
                </a:solidFill>
                <a:latin typeface="Calibri" pitchFamily="34" charset="0"/>
                <a:ea typeface="+mn-ea"/>
                <a:cs typeface="+mn-cs"/>
              </a:rPr>
              <a:t>multipathing</a:t>
            </a:r>
            <a:r>
              <a:rPr lang="en-US" kern="1200" baseline="0" dirty="0" smtClean="0">
                <a:solidFill>
                  <a:schemeClr val="tx1"/>
                </a:solidFill>
                <a:latin typeface="Calibri" pitchFamily="34" charset="0"/>
                <a:ea typeface="+mn-ea"/>
                <a:cs typeface="+mn-cs"/>
              </a:rPr>
              <a:t> capabilities. All I/Os to storage run through PowerPath/VE, which distributes I/O requests to a LUN across all th</a:t>
            </a:r>
            <a:r>
              <a:rPr lang="en-US" dirty="0" smtClean="0"/>
              <a:t>e </a:t>
            </a:r>
            <a:r>
              <a:rPr lang="en-US" kern="1200" baseline="0" dirty="0" smtClean="0">
                <a:solidFill>
                  <a:schemeClr val="tx1"/>
                </a:solidFill>
                <a:latin typeface="Calibri" pitchFamily="34" charset="0"/>
                <a:ea typeface="+mn-ea"/>
                <a:cs typeface="+mn-cs"/>
              </a:rPr>
              <a:t>available paths. </a:t>
            </a:r>
            <a:endParaRPr lang="en-US" b="1" kern="1200" baseline="0" dirty="0" smtClean="0">
              <a:solidFill>
                <a:schemeClr val="tx1"/>
              </a:solidFill>
              <a:latin typeface="Calibri" pitchFamily="34" charset="0"/>
              <a:ea typeface="+mn-ea"/>
              <a:cs typeface="+mn-cs"/>
            </a:endParaRPr>
          </a:p>
          <a:p>
            <a:endParaRPr lang="en-US" kern="1200" baseline="0" dirty="0" smtClean="0">
              <a:solidFill>
                <a:schemeClr val="tx1"/>
              </a:solidFill>
              <a:latin typeface="Calibri" pitchFamily="34" charset="0"/>
              <a:ea typeface="+mn-ea"/>
              <a:cs typeface="+mn-cs"/>
            </a:endParaRPr>
          </a:p>
          <a:p>
            <a:endParaRPr lang="en-US" kern="1200" baseline="0" dirty="0" smtClean="0">
              <a:solidFill>
                <a:schemeClr val="tx1"/>
              </a:solidFill>
              <a:latin typeface="Calibri" pitchFamily="34" charset="0"/>
              <a:ea typeface="+mn-ea"/>
              <a:cs typeface="+mn-cs"/>
            </a:endParaRPr>
          </a:p>
          <a:p>
            <a:endParaRPr lang="en-US" kern="1200" baseline="0" dirty="0" smtClean="0">
              <a:solidFill>
                <a:schemeClr val="tx1"/>
              </a:solidFill>
              <a:latin typeface="Calibri" pitchFamily="34" charset="0"/>
              <a:ea typeface="+mn-ea"/>
              <a:cs typeface="+mn-cs"/>
            </a:endParaRPr>
          </a:p>
        </p:txBody>
      </p:sp>
      <p:sp>
        <p:nvSpPr>
          <p:cNvPr id="4" name="Footer Placeholder 3"/>
          <p:cNvSpPr>
            <a:spLocks noGrp="1"/>
          </p:cNvSpPr>
          <p:nvPr>
            <p:ph type="ftr" sz="quarter" idx="10"/>
          </p:nvPr>
        </p:nvSpPr>
        <p:spPr/>
        <p:txBody>
          <a:bodyPr/>
          <a:lstStyle/>
          <a:p>
            <a:pPr>
              <a:defRPr/>
            </a:pPr>
            <a:r>
              <a:rPr lang="en-US" dirty="0" smtClean="0"/>
              <a:t>Copyright © 2011 EMC Corporation. Do not Copy - All Rights Reserved.</a:t>
            </a:r>
            <a:endParaRPr lang="en-US" dirty="0"/>
          </a:p>
        </p:txBody>
      </p:sp>
      <p:sp>
        <p:nvSpPr>
          <p:cNvPr id="5" name="Slide Number Placeholder 4"/>
          <p:cNvSpPr>
            <a:spLocks noGrp="1"/>
          </p:cNvSpPr>
          <p:nvPr>
            <p:ph type="sldNum" sz="quarter" idx="11"/>
          </p:nvPr>
        </p:nvSpPr>
        <p:spPr/>
        <p:txBody>
          <a:bodyPr/>
          <a:lstStyle/>
          <a:p>
            <a:pPr>
              <a:defRPr/>
            </a:pPr>
            <a:fld id="{80249327-EC2F-4096-8D35-6B76097739FC}" type="slidenum">
              <a:rPr lang="en-US" smtClean="0"/>
              <a:pPr>
                <a:defRPr/>
              </a:pPr>
              <a:t>47</a:t>
            </a:fld>
            <a:endParaRPr lang="en-US" dirty="0"/>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Autofit/>
          </a:bodyPr>
          <a:lstStyle/>
          <a:p>
            <a:r>
              <a:rPr lang="en-US" kern="1200" baseline="0" dirty="0" smtClean="0">
                <a:solidFill>
                  <a:schemeClr val="tx1"/>
                </a:solidFill>
                <a:latin typeface="Calibri" pitchFamily="34" charset="0"/>
                <a:ea typeface="+mn-ea"/>
                <a:cs typeface="+mn-cs"/>
              </a:rPr>
              <a:t>PowerPath/VE provides the following features: </a:t>
            </a:r>
          </a:p>
          <a:p>
            <a:r>
              <a:rPr lang="en-US" b="1" kern="1200" baseline="0" dirty="0" smtClean="0">
                <a:solidFill>
                  <a:schemeClr val="tx1"/>
                </a:solidFill>
                <a:latin typeface="Calibri" pitchFamily="34" charset="0"/>
                <a:ea typeface="+mn-ea"/>
                <a:cs typeface="+mn-cs"/>
              </a:rPr>
              <a:t>Dynamic load balancing</a:t>
            </a:r>
            <a:r>
              <a:rPr lang="en-US" kern="1200" baseline="0" dirty="0" smtClean="0">
                <a:solidFill>
                  <a:schemeClr val="tx1"/>
                </a:solidFill>
                <a:latin typeface="Calibri" pitchFamily="34" charset="0"/>
                <a:ea typeface="+mn-ea"/>
                <a:cs typeface="+mn-cs"/>
              </a:rPr>
              <a:t>: PowerPath/VE is designed to use all paths at all times. It distributes I/O requests to a LUN across all available paths rather than requiring a single path to bear the entire I/O burden. </a:t>
            </a:r>
          </a:p>
          <a:p>
            <a:r>
              <a:rPr lang="en-US" b="1" kern="1200" baseline="0" dirty="0" smtClean="0">
                <a:solidFill>
                  <a:schemeClr val="tx1"/>
                </a:solidFill>
                <a:latin typeface="Calibri" pitchFamily="34" charset="0"/>
                <a:ea typeface="+mn-ea"/>
                <a:cs typeface="+mn-cs"/>
              </a:rPr>
              <a:t>Automated performance optimization</a:t>
            </a:r>
            <a:r>
              <a:rPr lang="en-US" kern="1200" baseline="0" dirty="0" smtClean="0">
                <a:solidFill>
                  <a:schemeClr val="tx1"/>
                </a:solidFill>
                <a:latin typeface="Calibri" pitchFamily="34" charset="0"/>
                <a:ea typeface="+mn-ea"/>
                <a:cs typeface="+mn-cs"/>
              </a:rPr>
              <a:t>: PowerPath/VE not only uses all available paths, but optimizes path utilization, as well. </a:t>
            </a:r>
            <a:r>
              <a:rPr lang="en-US" dirty="0" smtClean="0"/>
              <a:t>It ensures optimal use of available resources by dynamically changing I/O traffic allocation to paths, depending on loading conditions.</a:t>
            </a:r>
            <a:r>
              <a:rPr lang="en-US" kern="1200" baseline="0" dirty="0" smtClean="0">
                <a:solidFill>
                  <a:schemeClr val="tx1"/>
                </a:solidFill>
                <a:latin typeface="Calibri" pitchFamily="34" charset="0"/>
                <a:ea typeface="+mn-ea"/>
                <a:cs typeface="+mn-cs"/>
              </a:rPr>
              <a:t> This way, optimal </a:t>
            </a:r>
            <a:r>
              <a:rPr lang="en-US" dirty="0" smtClean="0"/>
              <a:t>performance is ensured.</a:t>
            </a:r>
            <a:endParaRPr lang="en-US" kern="1200" baseline="0" dirty="0" smtClean="0">
              <a:solidFill>
                <a:schemeClr val="tx1"/>
              </a:solidFill>
              <a:latin typeface="Calibri" pitchFamily="34" charset="0"/>
              <a:ea typeface="+mn-ea"/>
              <a:cs typeface="+mn-cs"/>
            </a:endParaRPr>
          </a:p>
          <a:p>
            <a:r>
              <a:rPr lang="en-US" b="1" kern="1200" baseline="0" dirty="0" smtClean="0">
                <a:solidFill>
                  <a:schemeClr val="tx1"/>
                </a:solidFill>
                <a:latin typeface="Calibri" pitchFamily="34" charset="0"/>
                <a:ea typeface="+mn-ea"/>
                <a:cs typeface="+mn-cs"/>
              </a:rPr>
              <a:t>Dynamic path failover</a:t>
            </a:r>
            <a:r>
              <a:rPr lang="en-US" kern="1200" baseline="0" dirty="0" smtClean="0">
                <a:solidFill>
                  <a:schemeClr val="tx1"/>
                </a:solidFill>
                <a:latin typeface="Calibri" pitchFamily="34" charset="0"/>
                <a:ea typeface="+mn-ea"/>
                <a:cs typeface="+mn-cs"/>
              </a:rPr>
              <a:t>: If a path fails, PowerPath/VE redistributes I/O traffic from that path to functioning paths. PowerPath/VE stops sending I/O to the failed path and checks for an active alternate path. If an active path is available, it redirects I/O along that path. </a:t>
            </a:r>
          </a:p>
          <a:p>
            <a:r>
              <a:rPr lang="en-US" b="1" dirty="0" smtClean="0"/>
              <a:t>W</a:t>
            </a:r>
            <a:r>
              <a:rPr lang="en-US" b="1" kern="1200" baseline="0" dirty="0" smtClean="0">
                <a:solidFill>
                  <a:schemeClr val="tx1"/>
                </a:solidFill>
                <a:latin typeface="Calibri" pitchFamily="34" charset="0"/>
                <a:ea typeface="+mn-ea"/>
                <a:cs typeface="+mn-cs"/>
              </a:rPr>
              <a:t>ide variety storage array support</a:t>
            </a:r>
            <a:r>
              <a:rPr lang="en-US" kern="1200" baseline="0" dirty="0" smtClean="0">
                <a:solidFill>
                  <a:schemeClr val="tx1"/>
                </a:solidFill>
                <a:latin typeface="Calibri" pitchFamily="34" charset="0"/>
                <a:ea typeface="+mn-ea"/>
                <a:cs typeface="+mn-cs"/>
              </a:rPr>
              <a:t>: PowerPath/VE supports EMC Symmetrix VMAX, VNX, VNXe, CLARiiON, VPLEX, and non-EMC arrays.</a:t>
            </a:r>
          </a:p>
          <a:p>
            <a:pPr marL="0" marR="0" indent="0" algn="l" defTabSz="914400" rtl="0" eaLnBrk="0" fontAlgn="base" latinLnBrk="0" hangingPunct="0">
              <a:lnSpc>
                <a:spcPct val="100000"/>
              </a:lnSpc>
              <a:spcBef>
                <a:spcPct val="30000"/>
              </a:spcBef>
              <a:spcAft>
                <a:spcPct val="0"/>
              </a:spcAft>
              <a:buClrTx/>
              <a:buSzTx/>
              <a:buFontTx/>
              <a:buNone/>
              <a:tabLst/>
              <a:defRPr/>
            </a:pPr>
            <a:r>
              <a:rPr lang="en-US" b="1" kern="1200" baseline="0" dirty="0" smtClean="0">
                <a:solidFill>
                  <a:schemeClr val="tx1"/>
                </a:solidFill>
                <a:latin typeface="Calibri" pitchFamily="34" charset="0"/>
                <a:ea typeface="+mn-ea"/>
                <a:cs typeface="+mn-cs"/>
              </a:rPr>
              <a:t>Automatic path testing</a:t>
            </a:r>
            <a:r>
              <a:rPr lang="en-US" kern="1200" baseline="0" dirty="0" smtClean="0">
                <a:solidFill>
                  <a:schemeClr val="tx1"/>
                </a:solidFill>
                <a:latin typeface="Calibri" pitchFamily="34" charset="0"/>
                <a:ea typeface="+mn-ea"/>
                <a:cs typeface="+mn-cs"/>
              </a:rPr>
              <a:t>: PowerPath/VE periodically tests both live and dead paths. By testing </a:t>
            </a:r>
            <a:r>
              <a:rPr lang="en-US" sz="1200" kern="1200" baseline="0" dirty="0" smtClean="0">
                <a:solidFill>
                  <a:schemeClr val="tx1"/>
                </a:solidFill>
                <a:latin typeface="Calibri" pitchFamily="34" charset="0"/>
                <a:ea typeface="+mn-ea"/>
                <a:cs typeface="+mn-cs"/>
              </a:rPr>
              <a:t>live paths</a:t>
            </a:r>
            <a:r>
              <a:rPr lang="en-US" kern="1200" baseline="0" dirty="0" smtClean="0">
                <a:solidFill>
                  <a:schemeClr val="tx1"/>
                </a:solidFill>
                <a:latin typeface="Calibri" pitchFamily="34" charset="0"/>
                <a:ea typeface="+mn-ea"/>
                <a:cs typeface="+mn-cs"/>
              </a:rPr>
              <a:t>, a failed path may be identified before an application attempts to pass I/O </a:t>
            </a:r>
            <a:r>
              <a:rPr lang="en-US" b="0" u="none" kern="1200" baseline="0" dirty="0" smtClean="0">
                <a:solidFill>
                  <a:schemeClr val="tx1"/>
                </a:solidFill>
                <a:latin typeface="Calibri" pitchFamily="34" charset="0"/>
                <a:ea typeface="+mn-ea"/>
                <a:cs typeface="+mn-cs"/>
              </a:rPr>
              <a:t>through the path. </a:t>
            </a:r>
            <a:r>
              <a:rPr lang="en-US" kern="1200" baseline="0" dirty="0" smtClean="0">
                <a:solidFill>
                  <a:schemeClr val="tx1"/>
                </a:solidFill>
                <a:latin typeface="Calibri" pitchFamily="34" charset="0"/>
                <a:ea typeface="+mn-ea"/>
                <a:cs typeface="+mn-cs"/>
              </a:rPr>
              <a:t>By testing paths identified as failed, PowerPath/VE will automatically restore them to service when they pass the test.</a:t>
            </a:r>
          </a:p>
          <a:p>
            <a:r>
              <a:rPr lang="en-US" b="1" kern="1200" baseline="0" dirty="0" smtClean="0">
                <a:solidFill>
                  <a:schemeClr val="tx1"/>
                </a:solidFill>
                <a:latin typeface="Calibri" pitchFamily="34" charset="0"/>
                <a:ea typeface="+mn-ea"/>
                <a:cs typeface="+mn-cs"/>
              </a:rPr>
              <a:t>Monitoring and alerting</a:t>
            </a:r>
            <a:r>
              <a:rPr lang="en-US" kern="1200" baseline="0" dirty="0" smtClean="0">
                <a:solidFill>
                  <a:schemeClr val="tx1"/>
                </a:solidFill>
                <a:latin typeface="Calibri" pitchFamily="34" charset="0"/>
                <a:ea typeface="+mn-ea"/>
                <a:cs typeface="+mn-cs"/>
              </a:rPr>
              <a:t>: PowerPath/VE maintains statistics for all I/O for all paths and generates alerts to notify the status.</a:t>
            </a:r>
          </a:p>
          <a:p>
            <a:endParaRPr lang="en-US" dirty="0" smtClean="0"/>
          </a:p>
          <a:p>
            <a:endParaRPr lang="en-US" dirty="0"/>
          </a:p>
        </p:txBody>
      </p:sp>
      <p:sp>
        <p:nvSpPr>
          <p:cNvPr id="4" name="Footer Placeholder 3"/>
          <p:cNvSpPr>
            <a:spLocks noGrp="1"/>
          </p:cNvSpPr>
          <p:nvPr>
            <p:ph type="ftr" sz="quarter" idx="10"/>
          </p:nvPr>
        </p:nvSpPr>
        <p:spPr/>
        <p:txBody>
          <a:bodyPr/>
          <a:lstStyle/>
          <a:p>
            <a:pPr>
              <a:defRPr/>
            </a:pPr>
            <a:r>
              <a:rPr lang="en-US" dirty="0" smtClean="0"/>
              <a:t>Copyright © 2011 EMC Corporation. Do not Copy - All Rights Reserved.</a:t>
            </a:r>
            <a:endParaRPr lang="en-US" dirty="0"/>
          </a:p>
        </p:txBody>
      </p:sp>
      <p:sp>
        <p:nvSpPr>
          <p:cNvPr id="5" name="Slide Number Placeholder 4"/>
          <p:cNvSpPr>
            <a:spLocks noGrp="1"/>
          </p:cNvSpPr>
          <p:nvPr>
            <p:ph type="sldNum" sz="quarter" idx="11"/>
          </p:nvPr>
        </p:nvSpPr>
        <p:spPr/>
        <p:txBody>
          <a:bodyPr/>
          <a:lstStyle/>
          <a:p>
            <a:pPr>
              <a:defRPr/>
            </a:pPr>
            <a:fld id="{80249327-EC2F-4096-8D35-6B76097739FC}" type="slidenum">
              <a:rPr lang="en-US" smtClean="0"/>
              <a:pPr>
                <a:defRPr/>
              </a:pPr>
              <a:t>48</a:t>
            </a:fld>
            <a:endParaRPr lang="en-US" dirty="0"/>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bwMode="auto">
          <a:noFill/>
          <a:ln>
            <a:solidFill>
              <a:srgbClr val="000000"/>
            </a:solidFill>
            <a:miter lim="800000"/>
            <a:headEnd/>
            <a:tailEnd/>
          </a:ln>
        </p:spPr>
      </p:sp>
      <p:sp>
        <p:nvSpPr>
          <p:cNvPr id="44035" name="Notes Placeholder 2"/>
          <p:cNvSpPr>
            <a:spLocks noGrp="1"/>
          </p:cNvSpPr>
          <p:nvPr>
            <p:ph type="body" idx="1"/>
          </p:nvPr>
        </p:nvSpPr>
        <p:spPr bwMode="auto">
          <a:noFill/>
        </p:spPr>
        <p:txBody>
          <a:bodyPr wrap="square" lIns="91440" tIns="45720" rIns="91440" bIns="45720" numCol="1" anchor="t" anchorCtr="0" compatLnSpc="1">
            <a:prstTxWarp prst="textNoShape">
              <a:avLst/>
            </a:prstTxWarp>
            <a:normAutofit/>
          </a:bodyPr>
          <a:lstStyle/>
          <a:p>
            <a:r>
              <a:rPr lang="en-US" u="none" baseline="0" dirty="0" smtClean="0"/>
              <a:t>This module covered </a:t>
            </a:r>
            <a:r>
              <a:rPr lang="en-US" dirty="0" smtClean="0"/>
              <a:t>networking in the VDC environment. </a:t>
            </a:r>
            <a:r>
              <a:rPr lang="en-US" kern="1200" dirty="0" smtClean="0">
                <a:solidFill>
                  <a:schemeClr val="tx1"/>
                </a:solidFill>
                <a:latin typeface="Calibri" pitchFamily="34" charset="0"/>
                <a:ea typeface="+mn-ea"/>
                <a:cs typeface="+mn-cs"/>
              </a:rPr>
              <a:t>It involves virtualization of both physical and ‘Virtual Machine (VM)’ networks.</a:t>
            </a:r>
          </a:p>
          <a:p>
            <a:r>
              <a:rPr lang="en-US" sz="1200" u="none" dirty="0" smtClean="0"/>
              <a:t>The VDC network infrastructure includes both physical and virtual components </a:t>
            </a:r>
            <a:r>
              <a:rPr lang="en-US" u="none" baseline="0" dirty="0" smtClean="0"/>
              <a:t>such as:</a:t>
            </a:r>
            <a:endParaRPr lang="en-US" u="none" dirty="0" smtClean="0"/>
          </a:p>
          <a:p>
            <a:pPr lvl="1"/>
            <a:r>
              <a:rPr lang="en-US" u="none" dirty="0" smtClean="0"/>
              <a:t>Virtual: virtual NIC, virtual HBA, virtual switch</a:t>
            </a:r>
          </a:p>
          <a:p>
            <a:pPr lvl="1"/>
            <a:r>
              <a:rPr lang="en-US" u="none" dirty="0" smtClean="0"/>
              <a:t>Physical: NIC, HBA, CNA, switch, router</a:t>
            </a:r>
          </a:p>
          <a:p>
            <a:pPr marL="0" marR="0" indent="0" algn="l" defTabSz="914400" rtl="0" eaLnBrk="0" fontAlgn="base" latinLnBrk="0" hangingPunct="0">
              <a:lnSpc>
                <a:spcPct val="100000"/>
              </a:lnSpc>
              <a:spcBef>
                <a:spcPct val="30000"/>
              </a:spcBef>
              <a:spcAft>
                <a:spcPct val="0"/>
              </a:spcAft>
              <a:buClrTx/>
              <a:buSzTx/>
              <a:buFontTx/>
              <a:buNone/>
              <a:tabLst/>
              <a:defRPr/>
            </a:pPr>
            <a:r>
              <a:rPr lang="en-US" u="none" dirty="0" smtClean="0"/>
              <a:t>The module includes description</a:t>
            </a:r>
            <a:r>
              <a:rPr lang="en-US" u="none" baseline="0" dirty="0" smtClean="0"/>
              <a:t> of VLAN and VSAN technologies covering VLAN and VSAN trunking and tagging. </a:t>
            </a:r>
            <a:r>
              <a:rPr lang="en-US" sz="1200" dirty="0" smtClean="0">
                <a:solidFill>
                  <a:schemeClr val="tx1"/>
                </a:solidFill>
                <a:latin typeface="Calibri" pitchFamily="34" charset="0"/>
              </a:rPr>
              <a:t>VLAN trunking allows traffic from multiple VLANs to traverse through a single network connection. VLAN tagging is the p</a:t>
            </a:r>
            <a:r>
              <a:rPr lang="en-US" sz="1200" b="0" dirty="0" smtClean="0">
                <a:solidFill>
                  <a:schemeClr val="tx1"/>
                </a:solidFill>
                <a:latin typeface="Calibri" pitchFamily="34" charset="0"/>
              </a:rPr>
              <a:t>rocess </a:t>
            </a:r>
            <a:r>
              <a:rPr lang="en-US" sz="1200" dirty="0" smtClean="0">
                <a:solidFill>
                  <a:schemeClr val="tx1"/>
                </a:solidFill>
                <a:latin typeface="Calibri" pitchFamily="34" charset="0"/>
              </a:rPr>
              <a:t>of</a:t>
            </a:r>
            <a:r>
              <a:rPr lang="en-US" sz="1200" b="0" dirty="0" smtClean="0">
                <a:solidFill>
                  <a:schemeClr val="tx1"/>
                </a:solidFill>
                <a:latin typeface="Calibri" pitchFamily="34" charset="0"/>
              </a:rPr>
              <a:t> inserting or removing VLAN IDs</a:t>
            </a:r>
            <a:r>
              <a:rPr lang="en-US" sz="1200" dirty="0" smtClean="0">
                <a:solidFill>
                  <a:schemeClr val="tx1"/>
                </a:solidFill>
                <a:latin typeface="Calibri" pitchFamily="34" charset="0"/>
              </a:rPr>
              <a:t> </a:t>
            </a:r>
            <a:r>
              <a:rPr lang="en-US" sz="1200" b="0" dirty="0" smtClean="0">
                <a:solidFill>
                  <a:schemeClr val="tx1"/>
                </a:solidFill>
                <a:latin typeface="Calibri" pitchFamily="34" charset="0"/>
              </a:rPr>
              <a:t>into the Ethernet frames. </a:t>
            </a:r>
          </a:p>
          <a:p>
            <a:pPr marL="0" marR="0" indent="0" algn="l" defTabSz="914400" rtl="0" eaLnBrk="0" fontAlgn="base" latinLnBrk="0" hangingPunct="0">
              <a:lnSpc>
                <a:spcPct val="100000"/>
              </a:lnSpc>
              <a:spcBef>
                <a:spcPct val="30000"/>
              </a:spcBef>
              <a:spcAft>
                <a:spcPct val="0"/>
              </a:spcAft>
              <a:buClrTx/>
              <a:buSzTx/>
              <a:buFontTx/>
              <a:buNone/>
              <a:tabLst/>
              <a:defRPr/>
            </a:pPr>
            <a:r>
              <a:rPr lang="en-US" u="none" baseline="0" dirty="0" smtClean="0"/>
              <a:t>The key network traffic management techniques in VDC are as follows:</a:t>
            </a:r>
          </a:p>
          <a:p>
            <a:pPr lvl="1" indent="-223838" algn="l">
              <a:buSzPct val="110000"/>
              <a:buFont typeface="Arial" pitchFamily="34" charset="0"/>
              <a:buChar char="•"/>
              <a:defRPr/>
            </a:pPr>
            <a:r>
              <a:rPr lang="en-US" sz="1200" u="none" dirty="0" smtClean="0"/>
              <a:t>Techniques to balance client workload</a:t>
            </a:r>
          </a:p>
          <a:p>
            <a:pPr lvl="1" indent="-223838" algn="l">
              <a:buSzPct val="110000"/>
              <a:buFont typeface="Arial" pitchFamily="34" charset="0"/>
              <a:buChar char="•"/>
              <a:defRPr/>
            </a:pPr>
            <a:r>
              <a:rPr lang="en-US" sz="1200" u="none" dirty="0" smtClean="0"/>
              <a:t>Network storm control</a:t>
            </a:r>
          </a:p>
          <a:p>
            <a:pPr lvl="1" indent="-223838" algn="l">
              <a:buSzPct val="110000"/>
              <a:buFont typeface="Arial" pitchFamily="34" charset="0"/>
              <a:buChar char="•"/>
              <a:defRPr/>
            </a:pPr>
            <a:r>
              <a:rPr lang="en-US" sz="1200" u="none" dirty="0" smtClean="0"/>
              <a:t>NIC teaming</a:t>
            </a:r>
          </a:p>
          <a:p>
            <a:pPr lvl="1" indent="-223838" algn="l">
              <a:buSzPct val="110000"/>
              <a:buFont typeface="Arial" pitchFamily="34" charset="0"/>
              <a:buChar char="•"/>
              <a:defRPr/>
            </a:pPr>
            <a:r>
              <a:rPr lang="en-US" sz="1200" u="none" dirty="0" smtClean="0"/>
              <a:t>Configuring limit and share for different network traffic</a:t>
            </a:r>
          </a:p>
          <a:p>
            <a:pPr lvl="1" indent="-223838" algn="l">
              <a:buSzPct val="110000"/>
              <a:buFont typeface="Arial" pitchFamily="34" charset="0"/>
              <a:buChar char="•"/>
              <a:defRPr/>
            </a:pPr>
            <a:r>
              <a:rPr lang="en-US" sz="1200" u="none" dirty="0" smtClean="0"/>
              <a:t>Network traffic shaping</a:t>
            </a:r>
          </a:p>
          <a:p>
            <a:pPr lvl="1" indent="-223838" algn="l">
              <a:buSzPct val="110000"/>
              <a:buFont typeface="Arial" pitchFamily="34" charset="0"/>
              <a:buChar char="•"/>
              <a:defRPr/>
            </a:pPr>
            <a:r>
              <a:rPr lang="en-US" sz="1200" u="none" dirty="0" smtClean="0"/>
              <a:t>Multipathing</a:t>
            </a:r>
          </a:p>
          <a:p>
            <a:pPr marL="0" marR="0" indent="0" algn="l" defTabSz="914400" rtl="0" eaLnBrk="0" fontAlgn="base" latinLnBrk="0" hangingPunct="0">
              <a:lnSpc>
                <a:spcPct val="100000"/>
              </a:lnSpc>
              <a:spcBef>
                <a:spcPct val="30000"/>
              </a:spcBef>
              <a:spcAft>
                <a:spcPct val="0"/>
              </a:spcAft>
              <a:buClrTx/>
              <a:buSzTx/>
              <a:buFontTx/>
              <a:buNone/>
              <a:tabLst/>
              <a:defRPr/>
            </a:pPr>
            <a:endParaRPr lang="en-US" dirty="0" smtClean="0"/>
          </a:p>
        </p:txBody>
      </p:sp>
      <p:sp>
        <p:nvSpPr>
          <p:cNvPr id="4" name="Footer Placeholder 3"/>
          <p:cNvSpPr>
            <a:spLocks noGrp="1"/>
          </p:cNvSpPr>
          <p:nvPr>
            <p:ph type="ftr" sz="quarter" idx="4"/>
          </p:nvPr>
        </p:nvSpPr>
        <p:spPr/>
        <p:txBody>
          <a:bodyPr/>
          <a:lstStyle/>
          <a:p>
            <a:pPr>
              <a:defRPr/>
            </a:pPr>
            <a:r>
              <a:rPr lang="en-US" dirty="0" smtClean="0"/>
              <a:t>Copyright © 2011 EMC Corporation. Do not Copy - All Rights Reserved.</a:t>
            </a:r>
            <a:endParaRPr lang="en-US" dirty="0"/>
          </a:p>
        </p:txBody>
      </p:sp>
      <p:sp>
        <p:nvSpPr>
          <p:cNvPr id="5" name="Slide Number Placeholder 4"/>
          <p:cNvSpPr>
            <a:spLocks noGrp="1"/>
          </p:cNvSpPr>
          <p:nvPr>
            <p:ph type="sldNum" sz="quarter" idx="5"/>
          </p:nvPr>
        </p:nvSpPr>
        <p:spPr/>
        <p:txBody>
          <a:bodyPr/>
          <a:lstStyle/>
          <a:p>
            <a:pPr>
              <a:defRPr/>
            </a:pPr>
            <a:fld id="{4DF64EBD-D312-4E29-9396-4EA9F4281184}" type="slidenum">
              <a:rPr lang="en-US"/>
              <a:pPr>
                <a:defRPr/>
              </a:pPr>
              <a:t>49</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kern="1200" dirty="0" smtClean="0">
                <a:solidFill>
                  <a:schemeClr val="tx1"/>
                </a:solidFill>
                <a:latin typeface="Calibri" pitchFamily="34" charset="0"/>
                <a:ea typeface="+mn-ea"/>
                <a:cs typeface="+mn-cs"/>
              </a:rPr>
              <a:t>In VDC, network virtualization involves virtualization of both physical and ‘Virtual Machine (VM)’ networks.</a:t>
            </a:r>
          </a:p>
          <a:p>
            <a:pPr marL="0" marR="0" indent="0" algn="l" defTabSz="914400" rtl="0" eaLnBrk="0" fontAlgn="base" latinLnBrk="0" hangingPunct="0">
              <a:lnSpc>
                <a:spcPct val="100000"/>
              </a:lnSpc>
              <a:spcBef>
                <a:spcPct val="30000"/>
              </a:spcBef>
              <a:spcAft>
                <a:spcPct val="0"/>
              </a:spcAft>
              <a:buClrTx/>
              <a:buSzTx/>
              <a:buFontTx/>
              <a:buNone/>
              <a:tabLst/>
              <a:defRPr/>
            </a:pPr>
            <a:r>
              <a:rPr lang="en-US" kern="1200" dirty="0" smtClean="0">
                <a:solidFill>
                  <a:schemeClr val="tx1"/>
                </a:solidFill>
                <a:latin typeface="Calibri" pitchFamily="34" charset="0"/>
                <a:ea typeface="+mn-ea"/>
                <a:cs typeface="+mn-cs"/>
              </a:rPr>
              <a:t>The physical network may consist of </a:t>
            </a:r>
            <a:r>
              <a:rPr lang="en-US" kern="1200" baseline="0" dirty="0" smtClean="0">
                <a:solidFill>
                  <a:schemeClr val="tx1"/>
                </a:solidFill>
                <a:latin typeface="Calibri" pitchFamily="34" charset="0"/>
                <a:ea typeface="+mn-ea"/>
                <a:cs typeface="+mn-cs"/>
              </a:rPr>
              <a:t>network adapters, switches, routers, bridges, repeaters, and hubs</a:t>
            </a:r>
            <a:r>
              <a:rPr lang="en-US" kern="1200" dirty="0" smtClean="0">
                <a:solidFill>
                  <a:schemeClr val="tx1"/>
                </a:solidFill>
                <a:latin typeface="Calibri" pitchFamily="34" charset="0"/>
                <a:ea typeface="+mn-ea"/>
                <a:cs typeface="+mn-cs"/>
              </a:rPr>
              <a:t>. </a:t>
            </a:r>
          </a:p>
          <a:p>
            <a:pPr marL="0" marR="0" indent="0" algn="l" defTabSz="914400" rtl="0" eaLnBrk="0" fontAlgn="base" latinLnBrk="0" hangingPunct="0">
              <a:lnSpc>
                <a:spcPct val="100000"/>
              </a:lnSpc>
              <a:spcBef>
                <a:spcPct val="30000"/>
              </a:spcBef>
              <a:spcAft>
                <a:spcPct val="0"/>
              </a:spcAft>
              <a:buClrTx/>
              <a:buSzTx/>
              <a:buFontTx/>
              <a:buNone/>
              <a:tabLst/>
              <a:defRPr/>
            </a:pPr>
            <a:r>
              <a:rPr lang="en-US" kern="1200" dirty="0" smtClean="0">
                <a:solidFill>
                  <a:schemeClr val="tx1"/>
                </a:solidFill>
                <a:latin typeface="Calibri" pitchFamily="34" charset="0"/>
                <a:ea typeface="+mn-ea"/>
                <a:cs typeface="+mn-cs"/>
              </a:rPr>
              <a:t>The physical network provides connectivity:</a:t>
            </a:r>
          </a:p>
          <a:p>
            <a:pPr marL="228600" marR="0" indent="-228600" algn="l" defTabSz="914400" rtl="0" eaLnBrk="0" fontAlgn="base" latinLnBrk="0" hangingPunct="0">
              <a:lnSpc>
                <a:spcPct val="100000"/>
              </a:lnSpc>
              <a:spcBef>
                <a:spcPct val="30000"/>
              </a:spcBef>
              <a:spcAft>
                <a:spcPct val="0"/>
              </a:spcAft>
              <a:buClrTx/>
              <a:buSzTx/>
              <a:buFont typeface="Arial" pitchFamily="34" charset="0"/>
              <a:buChar char="•"/>
              <a:tabLst/>
              <a:defRPr/>
            </a:pPr>
            <a:r>
              <a:rPr lang="en-US" kern="1200" dirty="0" smtClean="0">
                <a:solidFill>
                  <a:schemeClr val="tx1"/>
                </a:solidFill>
                <a:latin typeface="Calibri" pitchFamily="34" charset="0"/>
                <a:ea typeface="+mn-ea"/>
                <a:cs typeface="+mn-cs"/>
              </a:rPr>
              <a:t>Among physical servers running hypervisor</a:t>
            </a:r>
          </a:p>
          <a:p>
            <a:pPr marL="228600" marR="0" indent="-228600" algn="l" defTabSz="914400" rtl="0" eaLnBrk="0" fontAlgn="base" latinLnBrk="0" hangingPunct="0">
              <a:lnSpc>
                <a:spcPct val="100000"/>
              </a:lnSpc>
              <a:spcBef>
                <a:spcPct val="30000"/>
              </a:spcBef>
              <a:spcAft>
                <a:spcPct val="0"/>
              </a:spcAft>
              <a:buClrTx/>
              <a:buSzTx/>
              <a:buFont typeface="Arial" pitchFamily="34" charset="0"/>
              <a:buChar char="•"/>
              <a:tabLst/>
              <a:defRPr/>
            </a:pPr>
            <a:r>
              <a:rPr lang="en-US" kern="1200" dirty="0" smtClean="0">
                <a:solidFill>
                  <a:schemeClr val="tx1"/>
                </a:solidFill>
                <a:latin typeface="Calibri" pitchFamily="34" charset="0"/>
                <a:ea typeface="+mn-ea"/>
                <a:cs typeface="+mn-cs"/>
              </a:rPr>
              <a:t>Between physical servers and clients </a:t>
            </a:r>
          </a:p>
          <a:p>
            <a:pPr marL="228600" marR="0" indent="-228600" algn="l" defTabSz="914400" rtl="0" eaLnBrk="0" fontAlgn="base" latinLnBrk="0" hangingPunct="0">
              <a:lnSpc>
                <a:spcPct val="100000"/>
              </a:lnSpc>
              <a:spcBef>
                <a:spcPct val="30000"/>
              </a:spcBef>
              <a:spcAft>
                <a:spcPct val="0"/>
              </a:spcAft>
              <a:buClrTx/>
              <a:buSzTx/>
              <a:buFont typeface="Arial" pitchFamily="34" charset="0"/>
              <a:buChar char="•"/>
              <a:tabLst/>
              <a:defRPr/>
            </a:pPr>
            <a:r>
              <a:rPr lang="en-US" kern="1200" dirty="0" smtClean="0">
                <a:solidFill>
                  <a:schemeClr val="tx1"/>
                </a:solidFill>
                <a:latin typeface="Calibri" pitchFamily="34" charset="0"/>
                <a:ea typeface="+mn-ea"/>
                <a:cs typeface="+mn-cs"/>
              </a:rPr>
              <a:t>Between physical servers and storage systems</a:t>
            </a:r>
          </a:p>
        </p:txBody>
      </p:sp>
      <p:sp>
        <p:nvSpPr>
          <p:cNvPr id="4" name="Footer Placeholder 3"/>
          <p:cNvSpPr>
            <a:spLocks noGrp="1"/>
          </p:cNvSpPr>
          <p:nvPr>
            <p:ph type="ftr" sz="quarter" idx="10"/>
          </p:nvPr>
        </p:nvSpPr>
        <p:spPr/>
        <p:txBody>
          <a:bodyPr/>
          <a:lstStyle/>
          <a:p>
            <a:pPr>
              <a:defRPr/>
            </a:pPr>
            <a:r>
              <a:rPr lang="en-US" dirty="0" smtClean="0"/>
              <a:t>Copyright © 2011 EMC Corporation. Do not Copy - All Rights Reserved.</a:t>
            </a:r>
            <a:endParaRPr lang="en-US" dirty="0"/>
          </a:p>
        </p:txBody>
      </p:sp>
      <p:sp>
        <p:nvSpPr>
          <p:cNvPr id="5" name="Slide Number Placeholder 4"/>
          <p:cNvSpPr>
            <a:spLocks noGrp="1"/>
          </p:cNvSpPr>
          <p:nvPr>
            <p:ph type="sldNum" sz="quarter" idx="11"/>
          </p:nvPr>
        </p:nvSpPr>
        <p:spPr/>
        <p:txBody>
          <a:bodyPr/>
          <a:lstStyle/>
          <a:p>
            <a:pPr>
              <a:defRPr/>
            </a:pPr>
            <a:fld id="{80249327-EC2F-4096-8D35-6B76097739FC}" type="slidenum">
              <a:rPr lang="en-US" smtClean="0"/>
              <a:pPr>
                <a:defRPr/>
              </a:pPr>
              <a:t>5</a:t>
            </a:fld>
            <a:endParaRPr lang="en-US" dirty="0"/>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lIns="91440" tIns="45720" rIns="91440" bIns="45720" numCol="1" anchor="t" anchorCtr="0" compatLnSpc="1">
            <a:prstTxWarp prst="textNoShape">
              <a:avLst/>
            </a:prstTxWarp>
          </a:bodyPr>
          <a:lstStyle/>
          <a:p>
            <a:endParaRPr lang="en-US" dirty="0" smtClean="0"/>
          </a:p>
        </p:txBody>
      </p:sp>
      <p:sp>
        <p:nvSpPr>
          <p:cNvPr id="4" name="Footer Placeholder 3"/>
          <p:cNvSpPr>
            <a:spLocks noGrp="1"/>
          </p:cNvSpPr>
          <p:nvPr>
            <p:ph type="ftr" sz="quarter" idx="4"/>
          </p:nvPr>
        </p:nvSpPr>
        <p:spPr/>
        <p:txBody>
          <a:bodyPr/>
          <a:lstStyle/>
          <a:p>
            <a:pPr>
              <a:defRPr/>
            </a:pPr>
            <a:r>
              <a:rPr lang="en-US" dirty="0" smtClean="0"/>
              <a:t>Copyright © 2011 EMC Corporation. Do not Copy - All Rights Reserved.</a:t>
            </a:r>
            <a:endParaRPr lang="en-US" dirty="0"/>
          </a:p>
        </p:txBody>
      </p:sp>
      <p:sp>
        <p:nvSpPr>
          <p:cNvPr id="5" name="Slide Number Placeholder 4"/>
          <p:cNvSpPr>
            <a:spLocks noGrp="1"/>
          </p:cNvSpPr>
          <p:nvPr>
            <p:ph type="sldNum" sz="quarter" idx="5"/>
          </p:nvPr>
        </p:nvSpPr>
        <p:spPr/>
        <p:txBody>
          <a:bodyPr/>
          <a:lstStyle/>
          <a:p>
            <a:pPr>
              <a:defRPr/>
            </a:pPr>
            <a:fld id="{81E1E3F9-87E8-449F-A61E-BF0174C0A570}" type="slidenum">
              <a:rPr lang="en-US"/>
              <a:pPr>
                <a:defRPr/>
              </a:pPr>
              <a:t>50</a:t>
            </a:fld>
            <a:endParaRPr lang="en-US" dirty="0"/>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Calibri" pitchFamily="34" charset="0"/>
                <a:ea typeface="+mn-ea"/>
                <a:cs typeface="+mn-cs"/>
              </a:rPr>
              <a:t>An organization recently migrated their applications to a virtualized data center. They have a group of three physical servers running hypervisor. These physical serves are managed from a management server. The management server allows VM migration across physical servers. Majority of the VMs running on the physical servers provide Web service to their clients. The remaining VMs either run</a:t>
            </a:r>
            <a:r>
              <a:rPr lang="en-US" sz="1200" kern="1200" baseline="0" dirty="0" smtClean="0">
                <a:solidFill>
                  <a:schemeClr val="tx1"/>
                </a:solidFill>
                <a:latin typeface="Calibri" pitchFamily="34" charset="0"/>
                <a:ea typeface="+mn-ea"/>
                <a:cs typeface="+mn-cs"/>
              </a:rPr>
              <a:t> the</a:t>
            </a:r>
            <a:r>
              <a:rPr lang="en-US" sz="1200" kern="1200" dirty="0" smtClean="0">
                <a:solidFill>
                  <a:schemeClr val="tx1"/>
                </a:solidFill>
                <a:latin typeface="Calibri" pitchFamily="34" charset="0"/>
                <a:ea typeface="+mn-ea"/>
                <a:cs typeface="+mn-cs"/>
              </a:rPr>
              <a:t> </a:t>
            </a:r>
            <a:r>
              <a:rPr lang="en-US" sz="1200" b="0" u="none" kern="1200" dirty="0" smtClean="0">
                <a:solidFill>
                  <a:schemeClr val="tx1"/>
                </a:solidFill>
                <a:latin typeface="Calibri" pitchFamily="34" charset="0"/>
                <a:ea typeface="+mn-ea"/>
                <a:cs typeface="+mn-cs"/>
              </a:rPr>
              <a:t>organization’s internal applications or are used for testing. </a:t>
            </a:r>
            <a:r>
              <a:rPr lang="en-US" sz="1200" kern="1200" dirty="0" smtClean="0">
                <a:solidFill>
                  <a:schemeClr val="tx1"/>
                </a:solidFill>
                <a:latin typeface="Calibri" pitchFamily="34" charset="0"/>
                <a:ea typeface="+mn-ea"/>
                <a:cs typeface="+mn-cs"/>
              </a:rPr>
              <a:t>VMs that provide the Web service run MS Windows server 2008 and the Web application. </a:t>
            </a:r>
          </a:p>
          <a:p>
            <a:r>
              <a:rPr lang="en-US" sz="1200" kern="1200" dirty="0" smtClean="0">
                <a:solidFill>
                  <a:schemeClr val="tx1"/>
                </a:solidFill>
                <a:latin typeface="Calibri" pitchFamily="34" charset="0"/>
                <a:ea typeface="+mn-ea"/>
                <a:cs typeface="+mn-cs"/>
              </a:rPr>
              <a:t>All physical servers are connected to each other</a:t>
            </a:r>
            <a:r>
              <a:rPr lang="en-US" sz="1200" kern="1200" baseline="0" dirty="0" smtClean="0">
                <a:solidFill>
                  <a:schemeClr val="tx1"/>
                </a:solidFill>
                <a:latin typeface="Calibri" pitchFamily="34" charset="0"/>
                <a:ea typeface="+mn-ea"/>
                <a:cs typeface="+mn-cs"/>
              </a:rPr>
              <a:t> </a:t>
            </a:r>
            <a:r>
              <a:rPr lang="en-US" sz="1200" kern="1200" dirty="0" smtClean="0">
                <a:solidFill>
                  <a:schemeClr val="tx1"/>
                </a:solidFill>
                <a:latin typeface="Calibri" pitchFamily="34" charset="0"/>
                <a:ea typeface="+mn-ea"/>
                <a:cs typeface="+mn-cs"/>
              </a:rPr>
              <a:t>and to an </a:t>
            </a:r>
            <a:r>
              <a:rPr lang="en-US" sz="1200" kern="1200" dirty="0" err="1" smtClean="0">
                <a:solidFill>
                  <a:schemeClr val="tx1"/>
                </a:solidFill>
                <a:latin typeface="Calibri" pitchFamily="34" charset="0"/>
                <a:ea typeface="+mn-ea"/>
                <a:cs typeface="+mn-cs"/>
              </a:rPr>
              <a:t>iSCSI</a:t>
            </a:r>
            <a:r>
              <a:rPr lang="en-US" sz="1200" kern="1200" dirty="0" smtClean="0">
                <a:solidFill>
                  <a:schemeClr val="tx1"/>
                </a:solidFill>
                <a:latin typeface="Calibri" pitchFamily="34" charset="0"/>
                <a:ea typeface="+mn-ea"/>
                <a:cs typeface="+mn-cs"/>
              </a:rPr>
              <a:t> storage array via a single physical LAN switch. Storage for VMs is allocated from </a:t>
            </a:r>
            <a:r>
              <a:rPr lang="en-US" sz="1200" kern="1200" dirty="0" err="1" smtClean="0">
                <a:solidFill>
                  <a:schemeClr val="tx1"/>
                </a:solidFill>
                <a:latin typeface="Calibri" pitchFamily="34" charset="0"/>
                <a:ea typeface="+mn-ea"/>
                <a:cs typeface="+mn-cs"/>
              </a:rPr>
              <a:t>iSCSI</a:t>
            </a:r>
            <a:r>
              <a:rPr lang="en-US" sz="1200" kern="1200" dirty="0" smtClean="0">
                <a:solidFill>
                  <a:schemeClr val="tx1"/>
                </a:solidFill>
                <a:latin typeface="Calibri" pitchFamily="34" charset="0"/>
                <a:ea typeface="+mn-ea"/>
                <a:cs typeface="+mn-cs"/>
              </a:rPr>
              <a:t> LUNs available to the hypervisor. Each physical server has two physical NICs installed and no additional slots are available to install more NICs. Due to tight budget, the organization cannot afford to purchase additional LAN switch.</a:t>
            </a:r>
          </a:p>
        </p:txBody>
      </p:sp>
      <p:sp>
        <p:nvSpPr>
          <p:cNvPr id="4" name="Footer Placeholder 3"/>
          <p:cNvSpPr>
            <a:spLocks noGrp="1"/>
          </p:cNvSpPr>
          <p:nvPr>
            <p:ph type="ftr" sz="quarter" idx="10"/>
          </p:nvPr>
        </p:nvSpPr>
        <p:spPr/>
        <p:txBody>
          <a:bodyPr/>
          <a:lstStyle/>
          <a:p>
            <a:pPr>
              <a:defRPr/>
            </a:pPr>
            <a:r>
              <a:rPr lang="en-US" smtClean="0"/>
              <a:t>Copyright © 2011 EMC Corporation. Do not Copy - All Rights Reserved.</a:t>
            </a:r>
            <a:endParaRPr lang="en-US" dirty="0"/>
          </a:p>
        </p:txBody>
      </p:sp>
      <p:sp>
        <p:nvSpPr>
          <p:cNvPr id="5" name="Slide Number Placeholder 4"/>
          <p:cNvSpPr>
            <a:spLocks noGrp="1"/>
          </p:cNvSpPr>
          <p:nvPr>
            <p:ph type="sldNum" sz="quarter" idx="11"/>
          </p:nvPr>
        </p:nvSpPr>
        <p:spPr/>
        <p:txBody>
          <a:bodyPr/>
          <a:lstStyle/>
          <a:p>
            <a:pPr>
              <a:defRPr/>
            </a:pPr>
            <a:fld id="{80249327-EC2F-4096-8D35-6B76097739FC}" type="slidenum">
              <a:rPr lang="en-US" smtClean="0"/>
              <a:pPr>
                <a:defRPr/>
              </a:pPr>
              <a:t>51</a:t>
            </a:fld>
            <a:endParaRPr lang="en-US" dirty="0"/>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Footer Placeholder 3"/>
          <p:cNvSpPr>
            <a:spLocks noGrp="1"/>
          </p:cNvSpPr>
          <p:nvPr>
            <p:ph type="ftr" sz="quarter" idx="10"/>
          </p:nvPr>
        </p:nvSpPr>
        <p:spPr/>
        <p:txBody>
          <a:bodyPr/>
          <a:lstStyle/>
          <a:p>
            <a:pPr>
              <a:defRPr/>
            </a:pPr>
            <a:r>
              <a:rPr lang="en-US" smtClean="0"/>
              <a:t>Copyright © 2011 EMC Corporation. Do not Copy - All Rights Reserved.</a:t>
            </a:r>
            <a:endParaRPr lang="en-US" dirty="0"/>
          </a:p>
        </p:txBody>
      </p:sp>
      <p:sp>
        <p:nvSpPr>
          <p:cNvPr id="5" name="Slide Number Placeholder 4"/>
          <p:cNvSpPr>
            <a:spLocks noGrp="1"/>
          </p:cNvSpPr>
          <p:nvPr>
            <p:ph type="sldNum" sz="quarter" idx="11"/>
          </p:nvPr>
        </p:nvSpPr>
        <p:spPr/>
        <p:txBody>
          <a:bodyPr/>
          <a:lstStyle/>
          <a:p>
            <a:pPr>
              <a:defRPr/>
            </a:pPr>
            <a:fld id="{80249327-EC2F-4096-8D35-6B76097739FC}" type="slidenum">
              <a:rPr lang="en-US" smtClean="0"/>
              <a:pPr>
                <a:defRPr/>
              </a:pPr>
              <a:t>52</a:t>
            </a:fld>
            <a:endParaRPr lang="en-US" dirty="0"/>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organization wants to optimize the performance of both the Web and VM migration traffic, control the broadcast, and apply different traffic shaping policies for different traffic types.</a:t>
            </a:r>
            <a:r>
              <a:rPr lang="en-US" baseline="0" dirty="0" smtClean="0"/>
              <a:t> The o</a:t>
            </a:r>
            <a:r>
              <a:rPr lang="en-US" dirty="0" smtClean="0"/>
              <a:t>rganization would like to balance the client workload across all Web servers to ensure uniform utilization of resources. </a:t>
            </a:r>
          </a:p>
          <a:p>
            <a:r>
              <a:rPr lang="en-US" dirty="0" smtClean="0"/>
              <a:t>You are asked to change the existing network configuration to meet organization’s requirements. Justify all changes that are required.</a:t>
            </a:r>
          </a:p>
          <a:p>
            <a:endParaRPr lang="en-US" dirty="0"/>
          </a:p>
        </p:txBody>
      </p:sp>
      <p:sp>
        <p:nvSpPr>
          <p:cNvPr id="4" name="Footer Placeholder 3"/>
          <p:cNvSpPr>
            <a:spLocks noGrp="1"/>
          </p:cNvSpPr>
          <p:nvPr>
            <p:ph type="ftr" sz="quarter" idx="10"/>
          </p:nvPr>
        </p:nvSpPr>
        <p:spPr/>
        <p:txBody>
          <a:bodyPr/>
          <a:lstStyle/>
          <a:p>
            <a:pPr>
              <a:defRPr/>
            </a:pPr>
            <a:r>
              <a:rPr lang="en-US" smtClean="0"/>
              <a:t>Copyright © 2011 EMC Corporation. Do not Copy - All Rights Reserved.</a:t>
            </a:r>
            <a:endParaRPr lang="en-US" dirty="0"/>
          </a:p>
        </p:txBody>
      </p:sp>
      <p:sp>
        <p:nvSpPr>
          <p:cNvPr id="5" name="Slide Number Placeholder 4"/>
          <p:cNvSpPr>
            <a:spLocks noGrp="1"/>
          </p:cNvSpPr>
          <p:nvPr>
            <p:ph type="sldNum" sz="quarter" idx="11"/>
          </p:nvPr>
        </p:nvSpPr>
        <p:spPr/>
        <p:txBody>
          <a:bodyPr/>
          <a:lstStyle/>
          <a:p>
            <a:pPr>
              <a:defRPr/>
            </a:pPr>
            <a:fld id="{80249327-EC2F-4096-8D35-6B76097739FC}" type="slidenum">
              <a:rPr lang="en-US" smtClean="0"/>
              <a:pPr>
                <a:defRPr/>
              </a:pPr>
              <a:t>53</a:t>
            </a:fld>
            <a:endParaRPr lang="en-US" dirty="0"/>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Footer Placeholder 3"/>
          <p:cNvSpPr>
            <a:spLocks noGrp="1"/>
          </p:cNvSpPr>
          <p:nvPr>
            <p:ph type="ftr" sz="quarter" idx="10"/>
          </p:nvPr>
        </p:nvSpPr>
        <p:spPr/>
        <p:txBody>
          <a:bodyPr/>
          <a:lstStyle/>
          <a:p>
            <a:pPr>
              <a:defRPr/>
            </a:pPr>
            <a:r>
              <a:rPr lang="en-US" smtClean="0"/>
              <a:t>Copyright © 2011 EMC Corporation. Do not Copy - All Rights Reserved.</a:t>
            </a:r>
            <a:endParaRPr lang="en-US" dirty="0"/>
          </a:p>
        </p:txBody>
      </p:sp>
      <p:sp>
        <p:nvSpPr>
          <p:cNvPr id="5" name="Slide Number Placeholder 4"/>
          <p:cNvSpPr>
            <a:spLocks noGrp="1"/>
          </p:cNvSpPr>
          <p:nvPr>
            <p:ph type="sldNum" sz="quarter" idx="11"/>
          </p:nvPr>
        </p:nvSpPr>
        <p:spPr/>
        <p:txBody>
          <a:bodyPr/>
          <a:lstStyle/>
          <a:p>
            <a:pPr>
              <a:defRPr/>
            </a:pPr>
            <a:fld id="{80249327-EC2F-4096-8D35-6B76097739FC}" type="slidenum">
              <a:rPr lang="en-US" smtClean="0"/>
              <a:pPr>
                <a:defRPr/>
              </a:pPr>
              <a:t>54</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 </a:t>
            </a:r>
            <a:r>
              <a:rPr lang="en-US" kern="1200" dirty="0" smtClean="0">
                <a:solidFill>
                  <a:schemeClr val="tx1"/>
                </a:solidFill>
                <a:latin typeface="Calibri" pitchFamily="34" charset="0"/>
                <a:ea typeface="+mn-ea"/>
                <a:cs typeface="+mn-cs"/>
              </a:rPr>
              <a:t>VM</a:t>
            </a:r>
            <a:r>
              <a:rPr lang="en-US" kern="1200" baseline="0" dirty="0" smtClean="0">
                <a:solidFill>
                  <a:schemeClr val="tx1"/>
                </a:solidFill>
                <a:latin typeface="Calibri" pitchFamily="34" charset="0"/>
                <a:ea typeface="+mn-ea"/>
                <a:cs typeface="+mn-cs"/>
              </a:rPr>
              <a:t> network resides inside a physical server. It </a:t>
            </a:r>
            <a:r>
              <a:rPr lang="en-US" kern="1200" dirty="0" smtClean="0">
                <a:solidFill>
                  <a:schemeClr val="tx1"/>
                </a:solidFill>
                <a:latin typeface="Calibri" pitchFamily="34" charset="0"/>
                <a:ea typeface="+mn-ea"/>
                <a:cs typeface="+mn-cs"/>
              </a:rPr>
              <a:t>includes logical switches, called ‘virtual switches’,</a:t>
            </a:r>
            <a:r>
              <a:rPr lang="en-US" kern="1200" baseline="0" dirty="0" smtClean="0">
                <a:solidFill>
                  <a:schemeClr val="tx1"/>
                </a:solidFill>
                <a:latin typeface="Calibri" pitchFamily="34" charset="0"/>
                <a:ea typeface="+mn-ea"/>
                <a:cs typeface="+mn-cs"/>
              </a:rPr>
              <a:t> which function similar to physical switches.</a:t>
            </a:r>
            <a:r>
              <a:rPr lang="en-US" kern="1200" dirty="0" smtClean="0">
                <a:solidFill>
                  <a:schemeClr val="tx1"/>
                </a:solidFill>
                <a:latin typeface="Calibri" pitchFamily="34" charset="0"/>
                <a:ea typeface="+mn-ea"/>
                <a:cs typeface="+mn-cs"/>
              </a:rPr>
              <a:t> </a:t>
            </a:r>
            <a:r>
              <a:rPr lang="en-US" kern="1200" baseline="0" dirty="0" smtClean="0">
                <a:solidFill>
                  <a:schemeClr val="tx1"/>
                </a:solidFill>
                <a:latin typeface="Calibri" pitchFamily="34" charset="0"/>
                <a:ea typeface="+mn-ea"/>
                <a:cs typeface="+mn-cs"/>
              </a:rPr>
              <a:t>The </a:t>
            </a:r>
            <a:r>
              <a:rPr lang="en-US" kern="1200" dirty="0" smtClean="0">
                <a:solidFill>
                  <a:schemeClr val="tx1"/>
                </a:solidFill>
                <a:latin typeface="Calibri" pitchFamily="34" charset="0"/>
                <a:ea typeface="+mn-ea"/>
                <a:cs typeface="+mn-cs"/>
              </a:rPr>
              <a:t>VM network enables communication among VMs within a physical server. For example, a VM which is running a business application may need to filter its traffic via a firewall server which could be another VM within the same physical server. It is beneficial to connect these VMs internally through the VM network. Connecting them through a physical network will add more delay to the VM traffic because it travels over the external physical network. </a:t>
            </a:r>
          </a:p>
          <a:p>
            <a:r>
              <a:rPr lang="en-US" kern="1200" dirty="0" smtClean="0">
                <a:solidFill>
                  <a:schemeClr val="tx1"/>
                </a:solidFill>
                <a:latin typeface="Calibri" pitchFamily="34" charset="0"/>
                <a:ea typeface="+mn-ea"/>
                <a:cs typeface="+mn-cs"/>
              </a:rPr>
              <a:t>Hypervisor kernels are connected to the VM network. Hypervisor kernels</a:t>
            </a:r>
            <a:r>
              <a:rPr lang="en-US" kern="1200" baseline="0" dirty="0" smtClean="0">
                <a:solidFill>
                  <a:schemeClr val="tx1"/>
                </a:solidFill>
                <a:latin typeface="Calibri" pitchFamily="34" charset="0"/>
                <a:ea typeface="+mn-ea"/>
                <a:cs typeface="+mn-cs"/>
              </a:rPr>
              <a:t> communicate with the management server and storage systems using the VM network.</a:t>
            </a:r>
            <a:r>
              <a:rPr lang="en-US" kern="1200" dirty="0" smtClean="0">
                <a:solidFill>
                  <a:schemeClr val="tx1"/>
                </a:solidFill>
                <a:latin typeface="Calibri" pitchFamily="34" charset="0"/>
                <a:ea typeface="+mn-ea"/>
                <a:cs typeface="+mn-cs"/>
              </a:rPr>
              <a:t> </a:t>
            </a:r>
            <a:r>
              <a:rPr lang="en-US" kern="1200" baseline="0" dirty="0" smtClean="0">
                <a:solidFill>
                  <a:schemeClr val="tx1"/>
                </a:solidFill>
                <a:latin typeface="Calibri" pitchFamily="34" charset="0"/>
                <a:ea typeface="+mn-ea"/>
                <a:cs typeface="+mn-cs"/>
              </a:rPr>
              <a:t>The management server could be a VM hosted in a physical server.</a:t>
            </a:r>
            <a:endParaRPr lang="en-US" kern="1200" dirty="0" smtClean="0">
              <a:solidFill>
                <a:schemeClr val="tx1"/>
              </a:solidFill>
              <a:latin typeface="Calibri" pitchFamily="34" charset="0"/>
              <a:ea typeface="+mn-ea"/>
              <a:cs typeface="+mn-cs"/>
            </a:endParaRPr>
          </a:p>
          <a:p>
            <a:pPr marL="0" marR="0" indent="0" algn="l" defTabSz="914400" rtl="0" eaLnBrk="0" fontAlgn="base" latinLnBrk="0" hangingPunct="0">
              <a:lnSpc>
                <a:spcPct val="100000"/>
              </a:lnSpc>
              <a:spcBef>
                <a:spcPct val="30000"/>
              </a:spcBef>
              <a:spcAft>
                <a:spcPct val="0"/>
              </a:spcAft>
              <a:buClrTx/>
              <a:buSzTx/>
              <a:buFontTx/>
              <a:buNone/>
              <a:tabLst/>
              <a:defRPr/>
            </a:pPr>
            <a:r>
              <a:rPr lang="en-US" kern="1200" dirty="0" smtClean="0">
                <a:solidFill>
                  <a:schemeClr val="tx1"/>
                </a:solidFill>
                <a:latin typeface="Calibri" pitchFamily="34" charset="0"/>
                <a:ea typeface="+mn-ea"/>
                <a:cs typeface="+mn-cs"/>
              </a:rPr>
              <a:t>For communication </a:t>
            </a:r>
            <a:r>
              <a:rPr lang="en-US" kern="1200" baseline="0" dirty="0" smtClean="0">
                <a:solidFill>
                  <a:schemeClr val="tx1"/>
                </a:solidFill>
                <a:latin typeface="Calibri" pitchFamily="34" charset="0"/>
                <a:ea typeface="+mn-ea"/>
                <a:cs typeface="+mn-cs"/>
              </a:rPr>
              <a:t>between t</a:t>
            </a:r>
            <a:r>
              <a:rPr lang="en-US" kern="1200" dirty="0" smtClean="0">
                <a:solidFill>
                  <a:schemeClr val="tx1"/>
                </a:solidFill>
                <a:latin typeface="Calibri" pitchFamily="34" charset="0"/>
                <a:ea typeface="+mn-ea"/>
                <a:cs typeface="+mn-cs"/>
              </a:rPr>
              <a:t>wo VMs residing in different physical servers and between a VM and its clients, the VM traffic</a:t>
            </a:r>
            <a:r>
              <a:rPr lang="en-US" kern="1200" baseline="0" dirty="0" smtClean="0">
                <a:solidFill>
                  <a:schemeClr val="tx1"/>
                </a:solidFill>
                <a:latin typeface="Calibri" pitchFamily="34" charset="0"/>
                <a:ea typeface="+mn-ea"/>
                <a:cs typeface="+mn-cs"/>
              </a:rPr>
              <a:t> must</a:t>
            </a:r>
            <a:r>
              <a:rPr lang="en-US" kern="1200" dirty="0" smtClean="0">
                <a:solidFill>
                  <a:schemeClr val="tx1"/>
                </a:solidFill>
                <a:latin typeface="Calibri" pitchFamily="34" charset="0"/>
                <a:ea typeface="+mn-ea"/>
                <a:cs typeface="+mn-cs"/>
              </a:rPr>
              <a:t> travel through both the VM and physical networks. Hypervisor traffic is also required to transfer between the VM and physical networks. Hence, the VM network must be connected to the physical network.</a:t>
            </a:r>
          </a:p>
          <a:p>
            <a:pPr marL="0" marR="0" indent="0" algn="l" defTabSz="914400" rtl="0" eaLnBrk="0" fontAlgn="base" latinLnBrk="0" hangingPunct="0">
              <a:lnSpc>
                <a:spcPct val="100000"/>
              </a:lnSpc>
              <a:spcBef>
                <a:spcPct val="30000"/>
              </a:spcBef>
              <a:spcAft>
                <a:spcPct val="0"/>
              </a:spcAft>
              <a:buClrTx/>
              <a:buSzTx/>
              <a:buFontTx/>
              <a:buNone/>
              <a:tabLst/>
              <a:defRPr/>
            </a:pPr>
            <a:endParaRPr lang="en-US" kern="1200" baseline="0" dirty="0" smtClean="0">
              <a:solidFill>
                <a:schemeClr val="tx1"/>
              </a:solidFill>
              <a:latin typeface="Calibri" pitchFamily="34" charset="0"/>
              <a:ea typeface="+mn-ea"/>
              <a:cs typeface="+mn-cs"/>
            </a:endParaRPr>
          </a:p>
        </p:txBody>
      </p:sp>
      <p:sp>
        <p:nvSpPr>
          <p:cNvPr id="4" name="Footer Placeholder 3"/>
          <p:cNvSpPr>
            <a:spLocks noGrp="1"/>
          </p:cNvSpPr>
          <p:nvPr>
            <p:ph type="ftr" sz="quarter" idx="10"/>
          </p:nvPr>
        </p:nvSpPr>
        <p:spPr/>
        <p:txBody>
          <a:bodyPr/>
          <a:lstStyle/>
          <a:p>
            <a:pPr>
              <a:defRPr/>
            </a:pPr>
            <a:r>
              <a:rPr lang="en-US" dirty="0" smtClean="0"/>
              <a:t>Copyright © 2011 EMC Corporation. Do not Copy - All Rights Reserved.</a:t>
            </a:r>
            <a:endParaRPr lang="en-US" dirty="0"/>
          </a:p>
        </p:txBody>
      </p:sp>
      <p:sp>
        <p:nvSpPr>
          <p:cNvPr id="5" name="Slide Number Placeholder 4"/>
          <p:cNvSpPr>
            <a:spLocks noGrp="1"/>
          </p:cNvSpPr>
          <p:nvPr>
            <p:ph type="sldNum" sz="quarter" idx="11"/>
          </p:nvPr>
        </p:nvSpPr>
        <p:spPr/>
        <p:txBody>
          <a:bodyPr/>
          <a:lstStyle/>
          <a:p>
            <a:pPr>
              <a:defRPr/>
            </a:pPr>
            <a:fld id="{80249327-EC2F-4096-8D35-6B76097739FC}" type="slidenum">
              <a:rPr lang="en-US" smtClean="0"/>
              <a:pPr>
                <a:defRPr/>
              </a:pPr>
              <a:t>6</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baseline="0" dirty="0" smtClean="0"/>
              <a:t>Network virtualization allows an administrator</a:t>
            </a:r>
            <a:r>
              <a:rPr lang="en-US" dirty="0" smtClean="0"/>
              <a:t> </a:t>
            </a:r>
            <a:r>
              <a:rPr lang="en-US" baseline="0" dirty="0" smtClean="0"/>
              <a:t>to create multiple virtual networks in VDC. These virtual networks may span across both VM and physical networks and share physical and virtual switches.</a:t>
            </a:r>
            <a:r>
              <a:rPr lang="en-US" dirty="0" smtClean="0"/>
              <a:t> </a:t>
            </a:r>
            <a:r>
              <a:rPr lang="en-US" baseline="0" dirty="0" smtClean="0"/>
              <a:t>A virtual network provides grouping of all the nodes that belong to the same functional unit in an organization. Virtual LAN and virtual SAN are examples of virtual networks.</a:t>
            </a:r>
            <a:endParaRPr lang="en-US" dirty="0" smtClean="0"/>
          </a:p>
          <a:p>
            <a:pPr marL="0" marR="0" indent="0" algn="l" defTabSz="914400" rtl="0" eaLnBrk="0" fontAlgn="base" latinLnBrk="0" hangingPunct="0">
              <a:lnSpc>
                <a:spcPct val="100000"/>
              </a:lnSpc>
              <a:spcBef>
                <a:spcPct val="30000"/>
              </a:spcBef>
              <a:spcAft>
                <a:spcPct val="0"/>
              </a:spcAft>
              <a:buClrTx/>
              <a:buSzTx/>
              <a:buFontTx/>
              <a:buNone/>
              <a:tabLst/>
              <a:defRPr/>
            </a:pPr>
            <a:r>
              <a:rPr lang="en-US" sz="1200" dirty="0" smtClean="0"/>
              <a:t>In the figure shown on this slide,</a:t>
            </a:r>
            <a:r>
              <a:rPr lang="en-US" sz="1200" baseline="0" dirty="0" smtClean="0"/>
              <a:t> two virtual networks are created on both virtual and physical switches. Virtual network 1 provides connectivity to VM1 and VM3 and enables communication between them without routing of frames. Similarly, VM2 and VM4 belong to virtual network 2 and are allowed to communicate without routing.</a:t>
            </a:r>
            <a:endParaRPr lang="en-US" sz="1200" dirty="0" smtClean="0"/>
          </a:p>
          <a:p>
            <a:pPr marL="0" marR="0" indent="0" algn="l" defTabSz="914400" rtl="0" eaLnBrk="0" fontAlgn="base" latinLnBrk="0" hangingPunct="0">
              <a:lnSpc>
                <a:spcPct val="100000"/>
              </a:lnSpc>
              <a:spcBef>
                <a:spcPct val="30000"/>
              </a:spcBef>
              <a:spcAft>
                <a:spcPct val="0"/>
              </a:spcAft>
              <a:buClrTx/>
              <a:buSzTx/>
              <a:buFontTx/>
              <a:buNone/>
              <a:tabLst/>
              <a:defRPr/>
            </a:pPr>
            <a:endParaRPr lang="en-US" kern="1200" baseline="0" dirty="0" smtClean="0">
              <a:solidFill>
                <a:schemeClr val="tx1"/>
              </a:solidFill>
              <a:latin typeface="Calibri" pitchFamily="34" charset="0"/>
              <a:ea typeface="+mn-ea"/>
              <a:cs typeface="+mn-cs"/>
            </a:endParaRPr>
          </a:p>
        </p:txBody>
      </p:sp>
      <p:sp>
        <p:nvSpPr>
          <p:cNvPr id="4" name="Footer Placeholder 3"/>
          <p:cNvSpPr>
            <a:spLocks noGrp="1"/>
          </p:cNvSpPr>
          <p:nvPr>
            <p:ph type="ftr" sz="quarter" idx="10"/>
          </p:nvPr>
        </p:nvSpPr>
        <p:spPr/>
        <p:txBody>
          <a:bodyPr/>
          <a:lstStyle/>
          <a:p>
            <a:pPr>
              <a:defRPr/>
            </a:pPr>
            <a:r>
              <a:rPr lang="en-US" dirty="0" smtClean="0"/>
              <a:t>Copyright © 2011 EMC Corporation. Do not Copy - All Rights Reserved.</a:t>
            </a:r>
            <a:endParaRPr lang="en-US" dirty="0"/>
          </a:p>
        </p:txBody>
      </p:sp>
      <p:sp>
        <p:nvSpPr>
          <p:cNvPr id="5" name="Slide Number Placeholder 4"/>
          <p:cNvSpPr>
            <a:spLocks noGrp="1"/>
          </p:cNvSpPr>
          <p:nvPr>
            <p:ph type="sldNum" sz="quarter" idx="11"/>
          </p:nvPr>
        </p:nvSpPr>
        <p:spPr/>
        <p:txBody>
          <a:bodyPr/>
          <a:lstStyle/>
          <a:p>
            <a:pPr>
              <a:defRPr/>
            </a:pPr>
            <a:fld id="{80249327-EC2F-4096-8D35-6B76097739FC}" type="slidenum">
              <a:rPr lang="en-US" smtClean="0"/>
              <a:pPr>
                <a:defRPr/>
              </a:pPr>
              <a:t>7</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baseline="0" dirty="0" smtClean="0"/>
              <a:t>Network virtualization is performed by hypervisor and physical switch Operating </a:t>
            </a:r>
            <a:r>
              <a:rPr lang="en-US" dirty="0" smtClean="0"/>
              <a:t>S</a:t>
            </a:r>
            <a:r>
              <a:rPr lang="en-US" baseline="0" dirty="0" smtClean="0"/>
              <a:t>ystem (OS). These types of software allow an administrator to create virtual networks on physical and VM networks. </a:t>
            </a:r>
          </a:p>
          <a:p>
            <a:pPr marL="0" marR="0" indent="0" algn="l" defTabSz="914400" rtl="0" eaLnBrk="0" fontAlgn="base" latinLnBrk="0" hangingPunct="0">
              <a:lnSpc>
                <a:spcPct val="100000"/>
              </a:lnSpc>
              <a:spcBef>
                <a:spcPct val="30000"/>
              </a:spcBef>
              <a:spcAft>
                <a:spcPct val="0"/>
              </a:spcAft>
              <a:buClrTx/>
              <a:buSzTx/>
              <a:buFontTx/>
              <a:buNone/>
              <a:tabLst/>
              <a:defRPr/>
            </a:pPr>
            <a:r>
              <a:rPr lang="en-US" baseline="0" dirty="0" smtClean="0"/>
              <a:t>A physical switch runs an Operating System which performs network traffic switching. </a:t>
            </a:r>
            <a:r>
              <a:rPr lang="en-US" b="0" u="none" baseline="0" dirty="0" smtClean="0"/>
              <a:t>The Operating </a:t>
            </a:r>
            <a:r>
              <a:rPr lang="en-US" b="0" u="none" dirty="0" smtClean="0"/>
              <a:t>S</a:t>
            </a:r>
            <a:r>
              <a:rPr lang="en-US" b="0" u="none" baseline="0" dirty="0" smtClean="0"/>
              <a:t>ystem must have network virtualization functionality to create virtual networks on the switch. Hypervisor has built-in networking </a:t>
            </a:r>
            <a:r>
              <a:rPr lang="en-US" baseline="0" dirty="0" smtClean="0"/>
              <a:t>and network virtualization functionalities. These functionalities can be leveraged to create a virtual switch and configure virtual networks on it. These functionalities are also provided by third-party software, which </a:t>
            </a:r>
            <a:r>
              <a:rPr lang="en-US" dirty="0" smtClean="0"/>
              <a:t>may</a:t>
            </a:r>
            <a:r>
              <a:rPr lang="en-US" baseline="0" dirty="0" smtClean="0"/>
              <a:t> be installed onto the hypervisor. Then, the third-party software module replaces the native networking functionality of the hypervisor. </a:t>
            </a:r>
          </a:p>
          <a:p>
            <a:pPr marL="0" marR="0" indent="0" algn="l" defTabSz="914400" rtl="0" eaLnBrk="0" fontAlgn="base" latinLnBrk="0" hangingPunct="0">
              <a:lnSpc>
                <a:spcPct val="100000"/>
              </a:lnSpc>
              <a:spcBef>
                <a:spcPct val="30000"/>
              </a:spcBef>
              <a:spcAft>
                <a:spcPct val="0"/>
              </a:spcAft>
              <a:buClrTx/>
              <a:buSzTx/>
              <a:buFontTx/>
              <a:buNone/>
              <a:tabLst/>
              <a:defRPr/>
            </a:pPr>
            <a:endParaRPr lang="en-US" baseline="0" dirty="0" smtClean="0"/>
          </a:p>
        </p:txBody>
      </p:sp>
      <p:sp>
        <p:nvSpPr>
          <p:cNvPr id="4" name="Footer Placeholder 3"/>
          <p:cNvSpPr>
            <a:spLocks noGrp="1"/>
          </p:cNvSpPr>
          <p:nvPr>
            <p:ph type="ftr" sz="quarter" idx="10"/>
          </p:nvPr>
        </p:nvSpPr>
        <p:spPr/>
        <p:txBody>
          <a:bodyPr/>
          <a:lstStyle/>
          <a:p>
            <a:pPr>
              <a:defRPr/>
            </a:pPr>
            <a:r>
              <a:rPr lang="en-US" dirty="0" smtClean="0"/>
              <a:t>Copyright © 2011 EMC Corporation. Do not Copy - All Rights Reserved.</a:t>
            </a:r>
            <a:endParaRPr lang="en-US" dirty="0"/>
          </a:p>
        </p:txBody>
      </p:sp>
      <p:sp>
        <p:nvSpPr>
          <p:cNvPr id="5" name="Slide Number Placeholder 4"/>
          <p:cNvSpPr>
            <a:spLocks noGrp="1"/>
          </p:cNvSpPr>
          <p:nvPr>
            <p:ph type="sldNum" sz="quarter" idx="11"/>
          </p:nvPr>
        </p:nvSpPr>
        <p:spPr/>
        <p:txBody>
          <a:bodyPr/>
          <a:lstStyle/>
          <a:p>
            <a:pPr>
              <a:defRPr/>
            </a:pPr>
            <a:fld id="{80249327-EC2F-4096-8D35-6B76097739FC}" type="slidenum">
              <a:rPr lang="en-US" smtClean="0"/>
              <a:pPr>
                <a:defRPr/>
              </a:pPr>
              <a:t>8</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sz="1200" kern="1200" dirty="0" smtClean="0">
                <a:solidFill>
                  <a:schemeClr val="tx1"/>
                </a:solidFill>
                <a:latin typeface="Calibri" pitchFamily="34" charset="0"/>
                <a:ea typeface="+mn-ea"/>
                <a:cs typeface="+mn-cs"/>
              </a:rPr>
              <a:t>Network virtualization provides enhanced security by restricting access to nodes located within a virtual network from another virtual network. Therefore, sensitive data of one virtual network is isolated from other virtual networks. </a:t>
            </a:r>
          </a:p>
          <a:p>
            <a:pPr marL="0" marR="0" indent="0" algn="l" defTabSz="914400" rtl="0" eaLnBrk="0" fontAlgn="base" latinLnBrk="0" hangingPunct="0">
              <a:lnSpc>
                <a:spcPct val="100000"/>
              </a:lnSpc>
              <a:spcBef>
                <a:spcPct val="30000"/>
              </a:spcBef>
              <a:spcAft>
                <a:spcPct val="0"/>
              </a:spcAft>
              <a:buClrTx/>
              <a:buSzTx/>
              <a:buFontTx/>
              <a:buNone/>
              <a:tabLst/>
              <a:defRPr/>
            </a:pPr>
            <a:r>
              <a:rPr lang="en-US" sz="1200" kern="1200" dirty="0" smtClean="0">
                <a:solidFill>
                  <a:schemeClr val="tx1"/>
                </a:solidFill>
                <a:latin typeface="Calibri" pitchFamily="34" charset="0"/>
                <a:ea typeface="+mn-ea"/>
                <a:cs typeface="+mn-cs"/>
              </a:rPr>
              <a:t>Network broadcasts within a virtual network are not allowed to propagate to other virtual networks. Restricting broadcast preserves network bandwidth, which </a:t>
            </a:r>
            <a:r>
              <a:rPr lang="en-US" sz="1200" b="0" u="none" kern="1200" dirty="0" smtClean="0">
                <a:solidFill>
                  <a:schemeClr val="tx1"/>
                </a:solidFill>
                <a:latin typeface="Calibri" pitchFamily="34" charset="0"/>
                <a:ea typeface="+mn-ea"/>
                <a:cs typeface="+mn-cs"/>
              </a:rPr>
              <a:t>consequently </a:t>
            </a:r>
            <a:r>
              <a:rPr lang="en-US" sz="1200" kern="1200" dirty="0" smtClean="0">
                <a:solidFill>
                  <a:schemeClr val="tx1"/>
                </a:solidFill>
                <a:latin typeface="Calibri" pitchFamily="34" charset="0"/>
                <a:ea typeface="+mn-ea"/>
                <a:cs typeface="+mn-cs"/>
              </a:rPr>
              <a:t>improves virtual network performance for usual network traffic. </a:t>
            </a:r>
          </a:p>
          <a:p>
            <a:pPr marL="0" marR="0" indent="0" algn="l" defTabSz="914400" rtl="0" eaLnBrk="0" fontAlgn="base" latinLnBrk="0" hangingPunct="0">
              <a:lnSpc>
                <a:spcPct val="100000"/>
              </a:lnSpc>
              <a:spcBef>
                <a:spcPct val="30000"/>
              </a:spcBef>
              <a:spcAft>
                <a:spcPct val="0"/>
              </a:spcAft>
              <a:buClrTx/>
              <a:buSzTx/>
              <a:buFontTx/>
              <a:buNone/>
              <a:tabLst/>
              <a:defRPr/>
            </a:pPr>
            <a:r>
              <a:rPr lang="en-US" sz="1200" kern="1200" dirty="0" smtClean="0">
                <a:solidFill>
                  <a:schemeClr val="tx1"/>
                </a:solidFill>
                <a:latin typeface="Calibri" pitchFamily="34" charset="0"/>
                <a:ea typeface="+mn-ea"/>
                <a:cs typeface="+mn-cs"/>
              </a:rPr>
              <a:t>Virtual network allows grouping of nodes based on an organization’s requirement. When new requirements come, an administrator changes the virtual network configuration using a management software and regroups nodes. The management software </a:t>
            </a:r>
            <a:r>
              <a:rPr lang="en-US" sz="1200" b="0" u="none" kern="1200" dirty="0" smtClean="0">
                <a:solidFill>
                  <a:schemeClr val="tx1"/>
                </a:solidFill>
                <a:latin typeface="Calibri" pitchFamily="34" charset="0"/>
                <a:ea typeface="+mn-ea"/>
                <a:cs typeface="+mn-cs"/>
              </a:rPr>
              <a:t>provides an interface </a:t>
            </a:r>
            <a:r>
              <a:rPr lang="en-US" sz="1200" kern="1200" dirty="0" smtClean="0">
                <a:solidFill>
                  <a:schemeClr val="tx1"/>
                </a:solidFill>
                <a:latin typeface="Calibri" pitchFamily="34" charset="0"/>
                <a:ea typeface="+mn-ea"/>
                <a:cs typeface="+mn-cs"/>
              </a:rPr>
              <a:t>to configure virtual networks from a centralized management workstation. The interface enables </a:t>
            </a:r>
            <a:r>
              <a:rPr lang="en-US" sz="1200" kern="1200" baseline="0" dirty="0" smtClean="0">
                <a:solidFill>
                  <a:schemeClr val="tx1"/>
                </a:solidFill>
                <a:latin typeface="Calibri" pitchFamily="34" charset="0"/>
                <a:ea typeface="+mn-ea"/>
                <a:cs typeface="+mn-cs"/>
              </a:rPr>
              <a:t>an administrator to send configuration commands to physical switch OS and/or hypervisor. As regrouping of nodes</a:t>
            </a:r>
            <a:r>
              <a:rPr lang="en-US" sz="1200" kern="1200" dirty="0" smtClean="0">
                <a:solidFill>
                  <a:schemeClr val="tx1"/>
                </a:solidFill>
                <a:latin typeface="Calibri" pitchFamily="34" charset="0"/>
                <a:ea typeface="+mn-ea"/>
                <a:cs typeface="+mn-cs"/>
              </a:rPr>
              <a:t> does not require re-cabling or physical movement of equipments, network management becomes</a:t>
            </a:r>
            <a:r>
              <a:rPr lang="en-US" sz="1200" kern="1200" baseline="0" dirty="0" smtClean="0">
                <a:solidFill>
                  <a:schemeClr val="tx1"/>
                </a:solidFill>
                <a:latin typeface="Calibri" pitchFamily="34" charset="0"/>
                <a:ea typeface="+mn-ea"/>
                <a:cs typeface="+mn-cs"/>
              </a:rPr>
              <a:t> easy.</a:t>
            </a:r>
          </a:p>
          <a:p>
            <a:pPr marL="0" marR="0" indent="0" algn="l" defTabSz="914400" rtl="0" eaLnBrk="0" fontAlgn="base" latinLnBrk="0" hangingPunct="0">
              <a:lnSpc>
                <a:spcPct val="100000"/>
              </a:lnSpc>
              <a:spcBef>
                <a:spcPct val="30000"/>
              </a:spcBef>
              <a:spcAft>
                <a:spcPct val="0"/>
              </a:spcAft>
              <a:buClrTx/>
              <a:buSzTx/>
              <a:buFontTx/>
              <a:buNone/>
              <a:tabLst/>
              <a:defRPr/>
            </a:pPr>
            <a:r>
              <a:rPr lang="en-US" sz="1200" kern="1200" dirty="0" smtClean="0">
                <a:solidFill>
                  <a:schemeClr val="tx1"/>
                </a:solidFill>
                <a:latin typeface="Calibri" pitchFamily="34" charset="0"/>
                <a:ea typeface="+mn-ea"/>
                <a:cs typeface="+mn-cs"/>
              </a:rPr>
              <a:t>Network virtualization allows multiple virtual networks to share the same physical network. This improves utilization of network resources. Network virtualization also cuts down the capital expenditure (CAPEX) in procuring  network equipments for different node groups. </a:t>
            </a:r>
            <a:endParaRPr lang="en-US" dirty="0"/>
          </a:p>
        </p:txBody>
      </p:sp>
      <p:sp>
        <p:nvSpPr>
          <p:cNvPr id="4" name="Footer Placeholder 3"/>
          <p:cNvSpPr>
            <a:spLocks noGrp="1"/>
          </p:cNvSpPr>
          <p:nvPr>
            <p:ph type="ftr" sz="quarter" idx="10"/>
          </p:nvPr>
        </p:nvSpPr>
        <p:spPr/>
        <p:txBody>
          <a:bodyPr/>
          <a:lstStyle/>
          <a:p>
            <a:pPr>
              <a:defRPr/>
            </a:pPr>
            <a:r>
              <a:rPr lang="en-US" dirty="0" smtClean="0"/>
              <a:t>Copyright © 2011 EMC Corporation. Do not Copy - All Rights Reserved.</a:t>
            </a:r>
            <a:endParaRPr lang="en-US" dirty="0"/>
          </a:p>
        </p:txBody>
      </p:sp>
      <p:sp>
        <p:nvSpPr>
          <p:cNvPr id="5" name="Slide Number Placeholder 4"/>
          <p:cNvSpPr>
            <a:spLocks noGrp="1"/>
          </p:cNvSpPr>
          <p:nvPr>
            <p:ph type="sldNum" sz="quarter" idx="11"/>
          </p:nvPr>
        </p:nvSpPr>
        <p:spPr/>
        <p:txBody>
          <a:bodyPr/>
          <a:lstStyle/>
          <a:p>
            <a:pPr>
              <a:defRPr/>
            </a:pPr>
            <a:fld id="{80249327-EC2F-4096-8D35-6B76097739FC}" type="slidenum">
              <a:rPr lang="en-US" smtClean="0"/>
              <a:pPr>
                <a:defRPr/>
              </a:pPr>
              <a:t>9</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Content_Bullets">
    <p:spTree>
      <p:nvGrpSpPr>
        <p:cNvPr id="1" name=""/>
        <p:cNvGrpSpPr/>
        <p:nvPr/>
      </p:nvGrpSpPr>
      <p:grpSpPr>
        <a:xfrm>
          <a:off x="0" y="0"/>
          <a:ext cx="0" cy="0"/>
          <a:chOff x="0" y="0"/>
          <a:chExt cx="0" cy="0"/>
        </a:xfrm>
      </p:grpSpPr>
      <p:pic>
        <p:nvPicPr>
          <p:cNvPr id="4" name="Picture 8"/>
          <p:cNvPicPr>
            <a:picLocks noChangeAspect="1" noChangeArrowheads="1"/>
          </p:cNvPicPr>
          <p:nvPr userDrawn="1"/>
        </p:nvPicPr>
        <p:blipFill>
          <a:blip r:embed="rId2" cstate="print"/>
          <a:srcRect/>
          <a:stretch>
            <a:fillRect/>
          </a:stretch>
        </p:blipFill>
        <p:spPr bwMode="auto">
          <a:xfrm>
            <a:off x="0" y="6134100"/>
            <a:ext cx="9150350" cy="523875"/>
          </a:xfrm>
          <a:prstGeom prst="rect">
            <a:avLst/>
          </a:prstGeom>
          <a:noFill/>
          <a:ln w="9525">
            <a:noFill/>
            <a:miter lim="800000"/>
            <a:headEnd/>
            <a:tailEnd/>
          </a:ln>
        </p:spPr>
      </p:pic>
      <p:sp>
        <p:nvSpPr>
          <p:cNvPr id="2" name="Title 1"/>
          <p:cNvSpPr>
            <a:spLocks noGrp="1"/>
          </p:cNvSpPr>
          <p:nvPr>
            <p:ph type="title"/>
          </p:nvPr>
        </p:nvSpPr>
        <p:spPr/>
        <p:txBody>
          <a:bodyPr/>
          <a:lstStyle>
            <a:lvl1pPr>
              <a:defRPr>
                <a:solidFill>
                  <a:schemeClr val="accent1"/>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304800" y="914400"/>
            <a:ext cx="8458200" cy="5181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10"/>
          </p:nvPr>
        </p:nvSpPr>
        <p:spPr/>
        <p:txBody>
          <a:bodyPr/>
          <a:lstStyle>
            <a:lvl1pPr>
              <a:defRPr>
                <a:solidFill>
                  <a:schemeClr val="tx1">
                    <a:lumMod val="75000"/>
                    <a:lumOff val="25000"/>
                  </a:schemeClr>
                </a:solidFill>
              </a:defRPr>
            </a:lvl1pPr>
          </a:lstStyle>
          <a:p>
            <a:pPr>
              <a:defRPr/>
            </a:pPr>
            <a:r>
              <a:rPr lang="en-US" dirty="0" smtClean="0"/>
              <a:t>Virtualized Data Center - Networking</a:t>
            </a:r>
            <a:endParaRPr lang="en-US" dirty="0"/>
          </a:p>
        </p:txBody>
      </p:sp>
      <p:sp>
        <p:nvSpPr>
          <p:cNvPr id="6" name="Slide Number Placeholder 5"/>
          <p:cNvSpPr>
            <a:spLocks noGrp="1"/>
          </p:cNvSpPr>
          <p:nvPr>
            <p:ph type="sldNum" sz="quarter" idx="11"/>
          </p:nvPr>
        </p:nvSpPr>
        <p:spPr/>
        <p:txBody>
          <a:bodyPr/>
          <a:lstStyle>
            <a:lvl1pPr>
              <a:defRPr>
                <a:solidFill>
                  <a:schemeClr val="tx1">
                    <a:lumMod val="75000"/>
                    <a:lumOff val="25000"/>
                  </a:schemeClr>
                </a:solidFill>
              </a:defRPr>
            </a:lvl1pPr>
          </a:lstStyle>
          <a:p>
            <a:pPr>
              <a:defRPr/>
            </a:pPr>
            <a:fld id="{5BA1DFFF-3F85-458B-986A-7762775E0CEF}"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ontent_BulletsLeft3/4_PictureRight">
    <p:spTree>
      <p:nvGrpSpPr>
        <p:cNvPr id="1" name=""/>
        <p:cNvGrpSpPr/>
        <p:nvPr/>
      </p:nvGrpSpPr>
      <p:grpSpPr>
        <a:xfrm>
          <a:off x="0" y="0"/>
          <a:ext cx="0" cy="0"/>
          <a:chOff x="0" y="0"/>
          <a:chExt cx="0" cy="0"/>
        </a:xfrm>
      </p:grpSpPr>
      <p:sp>
        <p:nvSpPr>
          <p:cNvPr id="9" name="Picture Placeholder 8"/>
          <p:cNvSpPr>
            <a:spLocks noGrp="1"/>
          </p:cNvSpPr>
          <p:nvPr>
            <p:ph type="pic" sz="quarter" idx="12"/>
          </p:nvPr>
        </p:nvSpPr>
        <p:spPr>
          <a:xfrm>
            <a:off x="5791200" y="914400"/>
            <a:ext cx="2971800" cy="4953000"/>
          </a:xfrm>
        </p:spPr>
        <p:txBody>
          <a:bodyPr>
            <a:normAutofit/>
          </a:bodyPr>
          <a:lstStyle>
            <a:lvl1pPr>
              <a:buNone/>
              <a:defRPr/>
            </a:lvl1pPr>
          </a:lstStyle>
          <a:p>
            <a:pPr lvl="0"/>
            <a:r>
              <a:rPr lang="en-US" noProof="0" dirty="0" smtClean="0"/>
              <a:t>Click icon to add picture</a:t>
            </a:r>
            <a:endParaRPr lang="en-US" noProof="0" dirty="0"/>
          </a:p>
        </p:txBody>
      </p:sp>
      <p:sp>
        <p:nvSpPr>
          <p:cNvPr id="3" name="Content Placeholder 2"/>
          <p:cNvSpPr>
            <a:spLocks noGrp="1"/>
          </p:cNvSpPr>
          <p:nvPr>
            <p:ph sz="half" idx="1"/>
          </p:nvPr>
        </p:nvSpPr>
        <p:spPr>
          <a:xfrm>
            <a:off x="304800" y="914400"/>
            <a:ext cx="5334000" cy="4953001"/>
          </a:xfrm>
        </p:spPr>
        <p:txBody>
          <a:bodyPr/>
          <a:lstStyle>
            <a:lvl1pPr>
              <a:defRPr sz="24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Title 1"/>
          <p:cNvSpPr>
            <a:spLocks noGrp="1"/>
          </p:cNvSpPr>
          <p:nvPr>
            <p:ph type="title"/>
          </p:nvPr>
        </p:nvSpPr>
        <p:spPr>
          <a:xfrm>
            <a:off x="304800" y="76200"/>
            <a:ext cx="8458200" cy="762000"/>
          </a:xfrm>
        </p:spPr>
        <p:txBody>
          <a:bodyPr/>
          <a:lstStyle>
            <a:lvl1pPr>
              <a:defRPr>
                <a:solidFill>
                  <a:schemeClr val="accent1"/>
                </a:solidFill>
              </a:defRPr>
            </a:lvl1pPr>
          </a:lstStyle>
          <a:p>
            <a:r>
              <a:rPr lang="en-US" smtClean="0"/>
              <a:t>Click to edit Master title style</a:t>
            </a:r>
            <a:endParaRPr lang="en-US" dirty="0"/>
          </a:p>
        </p:txBody>
      </p:sp>
      <p:sp>
        <p:nvSpPr>
          <p:cNvPr id="5" name="Footer Placeholder 5"/>
          <p:cNvSpPr>
            <a:spLocks noGrp="1"/>
          </p:cNvSpPr>
          <p:nvPr>
            <p:ph type="ftr" sz="quarter" idx="13"/>
          </p:nvPr>
        </p:nvSpPr>
        <p:spPr>
          <a:xfrm>
            <a:off x="4648200" y="6629400"/>
            <a:ext cx="3962400" cy="228600"/>
          </a:xfrm>
        </p:spPr>
        <p:txBody>
          <a:bodyPr/>
          <a:lstStyle>
            <a:lvl1pPr>
              <a:defRPr/>
            </a:lvl1pPr>
          </a:lstStyle>
          <a:p>
            <a:pPr>
              <a:defRPr/>
            </a:pPr>
            <a:r>
              <a:rPr lang="en-US" dirty="0" smtClean="0"/>
              <a:t>Virtualized Data Center - Networking</a:t>
            </a:r>
            <a:endParaRPr lang="en-US" dirty="0"/>
          </a:p>
        </p:txBody>
      </p:sp>
      <p:sp>
        <p:nvSpPr>
          <p:cNvPr id="6" name="Slide Number Placeholder 6"/>
          <p:cNvSpPr>
            <a:spLocks noGrp="1"/>
          </p:cNvSpPr>
          <p:nvPr>
            <p:ph type="sldNum" sz="quarter" idx="14"/>
          </p:nvPr>
        </p:nvSpPr>
        <p:spPr/>
        <p:txBody>
          <a:bodyPr/>
          <a:lstStyle>
            <a:lvl1pPr>
              <a:defRPr/>
            </a:lvl1pPr>
          </a:lstStyle>
          <a:p>
            <a:pPr>
              <a:defRPr/>
            </a:pPr>
            <a:fld id="{D82361C7-9CA3-4A6E-97F2-A1FC064231A9}"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ontent_BulletsRight_PictureLef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0" y="914400"/>
            <a:ext cx="4191000" cy="4953001"/>
          </a:xfrm>
        </p:spPr>
        <p:txBody>
          <a:bodyPr/>
          <a:lstStyle>
            <a:lvl1pPr>
              <a:defRPr sz="24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Picture Placeholder 8"/>
          <p:cNvSpPr>
            <a:spLocks noGrp="1"/>
          </p:cNvSpPr>
          <p:nvPr>
            <p:ph type="pic" sz="quarter" idx="12"/>
          </p:nvPr>
        </p:nvSpPr>
        <p:spPr>
          <a:xfrm>
            <a:off x="304800" y="914400"/>
            <a:ext cx="4114800" cy="4953000"/>
          </a:xfrm>
        </p:spPr>
        <p:txBody>
          <a:bodyPr>
            <a:normAutofit/>
          </a:bodyPr>
          <a:lstStyle>
            <a:lvl1pPr>
              <a:buNone/>
              <a:defRPr/>
            </a:lvl1pPr>
          </a:lstStyle>
          <a:p>
            <a:pPr lvl="0"/>
            <a:r>
              <a:rPr lang="en-US" noProof="0" dirty="0" smtClean="0"/>
              <a:t>Click icon to add picture</a:t>
            </a:r>
            <a:endParaRPr lang="en-US" noProof="0" dirty="0"/>
          </a:p>
        </p:txBody>
      </p:sp>
      <p:sp>
        <p:nvSpPr>
          <p:cNvPr id="7" name="Title 1"/>
          <p:cNvSpPr>
            <a:spLocks noGrp="1"/>
          </p:cNvSpPr>
          <p:nvPr>
            <p:ph type="title"/>
          </p:nvPr>
        </p:nvSpPr>
        <p:spPr>
          <a:xfrm>
            <a:off x="304800" y="76200"/>
            <a:ext cx="8458200" cy="762000"/>
          </a:xfrm>
        </p:spPr>
        <p:txBody>
          <a:bodyPr/>
          <a:lstStyle>
            <a:lvl1pPr>
              <a:defRPr>
                <a:solidFill>
                  <a:schemeClr val="accent1"/>
                </a:solidFill>
              </a:defRPr>
            </a:lvl1pPr>
          </a:lstStyle>
          <a:p>
            <a:r>
              <a:rPr lang="en-US" smtClean="0"/>
              <a:t>Click to edit Master title style</a:t>
            </a:r>
            <a:endParaRPr lang="en-US" dirty="0"/>
          </a:p>
        </p:txBody>
      </p:sp>
      <p:sp>
        <p:nvSpPr>
          <p:cNvPr id="5" name="Footer Placeholder 5"/>
          <p:cNvSpPr>
            <a:spLocks noGrp="1"/>
          </p:cNvSpPr>
          <p:nvPr>
            <p:ph type="ftr" sz="quarter" idx="13"/>
          </p:nvPr>
        </p:nvSpPr>
        <p:spPr>
          <a:xfrm>
            <a:off x="4648200" y="6629400"/>
            <a:ext cx="3962400" cy="228600"/>
          </a:xfrm>
        </p:spPr>
        <p:txBody>
          <a:bodyPr/>
          <a:lstStyle>
            <a:lvl1pPr>
              <a:defRPr/>
            </a:lvl1pPr>
          </a:lstStyle>
          <a:p>
            <a:pPr>
              <a:defRPr/>
            </a:pPr>
            <a:r>
              <a:rPr lang="en-US" dirty="0" smtClean="0"/>
              <a:t>Virtualized Data Center - Networking</a:t>
            </a:r>
            <a:endParaRPr lang="en-US" dirty="0"/>
          </a:p>
        </p:txBody>
      </p:sp>
      <p:sp>
        <p:nvSpPr>
          <p:cNvPr id="6" name="Slide Number Placeholder 6"/>
          <p:cNvSpPr>
            <a:spLocks noGrp="1"/>
          </p:cNvSpPr>
          <p:nvPr>
            <p:ph type="sldNum" sz="quarter" idx="14"/>
          </p:nvPr>
        </p:nvSpPr>
        <p:spPr/>
        <p:txBody>
          <a:bodyPr/>
          <a:lstStyle>
            <a:lvl1pPr>
              <a:defRPr/>
            </a:lvl1pPr>
          </a:lstStyle>
          <a:p>
            <a:pPr>
              <a:defRPr/>
            </a:pPr>
            <a:fld id="{FB43D240-9F96-4DC0-BD2E-CE45DCC91381}" type="slidenum">
              <a:rPr lang="en-US"/>
              <a:pPr>
                <a:defRPr/>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TxTwoObj" preserve="1">
  <p:cSld name="Content_TwoColumnwithHeader">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047750"/>
            <a:ext cx="4040188"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87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047750"/>
            <a:ext cx="4041775"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1687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Footer Placeholder 4"/>
          <p:cNvSpPr>
            <a:spLocks noGrp="1"/>
          </p:cNvSpPr>
          <p:nvPr>
            <p:ph type="ftr" sz="quarter" idx="10"/>
          </p:nvPr>
        </p:nvSpPr>
        <p:spPr/>
        <p:txBody>
          <a:bodyPr/>
          <a:lstStyle>
            <a:lvl1pPr>
              <a:defRPr dirty="0"/>
            </a:lvl1pPr>
          </a:lstStyle>
          <a:p>
            <a:pPr>
              <a:defRPr/>
            </a:pPr>
            <a:r>
              <a:rPr lang="en-US" dirty="0" smtClean="0"/>
              <a:t>Virtualized Data Center - Networking</a:t>
            </a:r>
            <a:endParaRPr lang="en-US" dirty="0"/>
          </a:p>
        </p:txBody>
      </p:sp>
      <p:sp>
        <p:nvSpPr>
          <p:cNvPr id="8" name="Slide Number Placeholder 5"/>
          <p:cNvSpPr>
            <a:spLocks noGrp="1"/>
          </p:cNvSpPr>
          <p:nvPr>
            <p:ph type="sldNum" sz="quarter" idx="11"/>
          </p:nvPr>
        </p:nvSpPr>
        <p:spPr/>
        <p:txBody>
          <a:bodyPr/>
          <a:lstStyle>
            <a:lvl1pPr>
              <a:defRPr/>
            </a:lvl1pPr>
          </a:lstStyle>
          <a:p>
            <a:pPr>
              <a:defRPr/>
            </a:pPr>
            <a:fld id="{5DD70BA9-0AE5-4DC7-8A6D-25B86D6F2F92}" type="slidenum">
              <a:rPr lang="en-US"/>
              <a:pPr>
                <a:defRPr/>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ontent_TablePlaceholder">
    <p:spTree>
      <p:nvGrpSpPr>
        <p:cNvPr id="1" name=""/>
        <p:cNvGrpSpPr/>
        <p:nvPr/>
      </p:nvGrpSpPr>
      <p:grpSpPr>
        <a:xfrm>
          <a:off x="0" y="0"/>
          <a:ext cx="0" cy="0"/>
          <a:chOff x="0" y="0"/>
          <a:chExt cx="0" cy="0"/>
        </a:xfrm>
      </p:grpSpPr>
      <p:sp>
        <p:nvSpPr>
          <p:cNvPr id="6" name="Table Placeholder 5"/>
          <p:cNvSpPr>
            <a:spLocks noGrp="1"/>
          </p:cNvSpPr>
          <p:nvPr>
            <p:ph type="tbl" sz="quarter" idx="12"/>
          </p:nvPr>
        </p:nvSpPr>
        <p:spPr>
          <a:xfrm>
            <a:off x="381000" y="1219200"/>
            <a:ext cx="8382000" cy="4648200"/>
          </a:xfrm>
        </p:spPr>
        <p:txBody>
          <a:bodyPr anchor="ctr">
            <a:normAutofit/>
          </a:bodyPr>
          <a:lstStyle>
            <a:lvl1pPr>
              <a:buNone/>
              <a:defRPr/>
            </a:lvl1pPr>
          </a:lstStyle>
          <a:p>
            <a:pPr lvl="0"/>
            <a:r>
              <a:rPr lang="en-US" noProof="0" dirty="0" smtClean="0"/>
              <a:t>Click icon to add table</a:t>
            </a:r>
            <a:endParaRPr lang="en-US" noProof="0" dirty="0"/>
          </a:p>
        </p:txBody>
      </p:sp>
      <p:sp>
        <p:nvSpPr>
          <p:cNvPr id="7" name="Title 1"/>
          <p:cNvSpPr>
            <a:spLocks noGrp="1"/>
          </p:cNvSpPr>
          <p:nvPr>
            <p:ph type="title"/>
          </p:nvPr>
        </p:nvSpPr>
        <p:spPr>
          <a:xfrm>
            <a:off x="304800" y="76200"/>
            <a:ext cx="8458200" cy="762000"/>
          </a:xfrm>
        </p:spPr>
        <p:txBody>
          <a:bodyPr/>
          <a:lstStyle>
            <a:lvl1pPr>
              <a:defRPr>
                <a:solidFill>
                  <a:schemeClr val="accent1"/>
                </a:solidFill>
              </a:defRPr>
            </a:lvl1pPr>
          </a:lstStyle>
          <a:p>
            <a:r>
              <a:rPr lang="en-US" smtClean="0"/>
              <a:t>Click to edit Master title style</a:t>
            </a:r>
            <a:endParaRPr lang="en-US" dirty="0"/>
          </a:p>
        </p:txBody>
      </p:sp>
      <p:sp>
        <p:nvSpPr>
          <p:cNvPr id="4" name="Footer Placeholder 4"/>
          <p:cNvSpPr>
            <a:spLocks noGrp="1"/>
          </p:cNvSpPr>
          <p:nvPr>
            <p:ph type="ftr" sz="quarter" idx="13"/>
          </p:nvPr>
        </p:nvSpPr>
        <p:spPr/>
        <p:txBody>
          <a:bodyPr/>
          <a:lstStyle>
            <a:lvl1pPr>
              <a:defRPr/>
            </a:lvl1pPr>
          </a:lstStyle>
          <a:p>
            <a:pPr>
              <a:defRPr/>
            </a:pPr>
            <a:r>
              <a:rPr lang="en-US" dirty="0" smtClean="0"/>
              <a:t>Virtualized Data Center - Networking</a:t>
            </a:r>
            <a:endParaRPr lang="en-US" dirty="0"/>
          </a:p>
        </p:txBody>
      </p:sp>
      <p:sp>
        <p:nvSpPr>
          <p:cNvPr id="5" name="Slide Number Placeholder 5"/>
          <p:cNvSpPr>
            <a:spLocks noGrp="1"/>
          </p:cNvSpPr>
          <p:nvPr>
            <p:ph type="sldNum" sz="quarter" idx="14"/>
          </p:nvPr>
        </p:nvSpPr>
        <p:spPr/>
        <p:txBody>
          <a:bodyPr/>
          <a:lstStyle>
            <a:lvl1pPr>
              <a:defRPr/>
            </a:lvl1pPr>
          </a:lstStyle>
          <a:p>
            <a:pPr>
              <a:defRPr/>
            </a:pPr>
            <a:fld id="{0E62AE4E-9066-49B4-8504-8C25DD4FBCC5}" type="slidenum">
              <a:rPr lang="en-US"/>
              <a:pPr>
                <a:defRPr/>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ontent_PicturePlaceholder">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7" name="Picture Placeholder 6"/>
          <p:cNvSpPr>
            <a:spLocks noGrp="1"/>
          </p:cNvSpPr>
          <p:nvPr>
            <p:ph type="pic" sz="quarter" idx="13"/>
          </p:nvPr>
        </p:nvSpPr>
        <p:spPr>
          <a:xfrm>
            <a:off x="304800" y="914400"/>
            <a:ext cx="8458200" cy="5105400"/>
          </a:xfrm>
        </p:spPr>
        <p:txBody>
          <a:bodyPr>
            <a:normAutofit/>
          </a:bodyPr>
          <a:lstStyle>
            <a:lvl1pPr>
              <a:buNone/>
              <a:defRPr/>
            </a:lvl1pPr>
          </a:lstStyle>
          <a:p>
            <a:pPr lvl="0"/>
            <a:r>
              <a:rPr lang="en-US" noProof="0" dirty="0" smtClean="0"/>
              <a:t>Click icon to add picture</a:t>
            </a:r>
            <a:endParaRPr lang="en-US" noProof="0" dirty="0"/>
          </a:p>
        </p:txBody>
      </p:sp>
      <p:sp>
        <p:nvSpPr>
          <p:cNvPr id="4" name="Footer Placeholder 3"/>
          <p:cNvSpPr>
            <a:spLocks noGrp="1"/>
          </p:cNvSpPr>
          <p:nvPr>
            <p:ph type="ftr" sz="quarter" idx="14"/>
          </p:nvPr>
        </p:nvSpPr>
        <p:spPr>
          <a:xfrm>
            <a:off x="3886200" y="6629400"/>
            <a:ext cx="4724400" cy="228600"/>
          </a:xfrm>
        </p:spPr>
        <p:txBody>
          <a:bodyPr/>
          <a:lstStyle>
            <a:lvl1pPr>
              <a:defRPr/>
            </a:lvl1pPr>
          </a:lstStyle>
          <a:p>
            <a:pPr>
              <a:defRPr/>
            </a:pPr>
            <a:r>
              <a:rPr lang="en-US" dirty="0" smtClean="0"/>
              <a:t>Virtualized Data Center - Networking</a:t>
            </a:r>
            <a:endParaRPr lang="en-US" dirty="0"/>
          </a:p>
        </p:txBody>
      </p:sp>
      <p:sp>
        <p:nvSpPr>
          <p:cNvPr id="5" name="Slide Number Placeholder 4"/>
          <p:cNvSpPr>
            <a:spLocks noGrp="1"/>
          </p:cNvSpPr>
          <p:nvPr>
            <p:ph type="sldNum" sz="quarter" idx="15"/>
          </p:nvPr>
        </p:nvSpPr>
        <p:spPr/>
        <p:txBody>
          <a:bodyPr/>
          <a:lstStyle>
            <a:lvl1pPr>
              <a:defRPr/>
            </a:lvl1pPr>
          </a:lstStyle>
          <a:p>
            <a:pPr>
              <a:defRPr/>
            </a:pPr>
            <a:fld id="{D5E37188-7CEB-4CA8-A656-F21412B4458C}" type="slidenum">
              <a:rPr lang="en-US"/>
              <a:pPr>
                <a:defRPr/>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Content_Freeform">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4"/>
          <p:cNvSpPr>
            <a:spLocks noGrp="1"/>
          </p:cNvSpPr>
          <p:nvPr>
            <p:ph type="ftr" sz="quarter" idx="10"/>
          </p:nvPr>
        </p:nvSpPr>
        <p:spPr/>
        <p:txBody>
          <a:bodyPr/>
          <a:lstStyle>
            <a:lvl1pPr>
              <a:defRPr/>
            </a:lvl1pPr>
          </a:lstStyle>
          <a:p>
            <a:pPr>
              <a:defRPr/>
            </a:pPr>
            <a:r>
              <a:rPr lang="en-US" dirty="0" smtClean="0"/>
              <a:t>Virtualized Data Center - Networking</a:t>
            </a:r>
            <a:endParaRPr lang="en-US" dirty="0"/>
          </a:p>
        </p:txBody>
      </p:sp>
      <p:sp>
        <p:nvSpPr>
          <p:cNvPr id="4" name="Slide Number Placeholder 5"/>
          <p:cNvSpPr>
            <a:spLocks noGrp="1"/>
          </p:cNvSpPr>
          <p:nvPr>
            <p:ph type="sldNum" sz="quarter" idx="11"/>
          </p:nvPr>
        </p:nvSpPr>
        <p:spPr/>
        <p:txBody>
          <a:bodyPr/>
          <a:lstStyle>
            <a:lvl1pPr>
              <a:defRPr/>
            </a:lvl1pPr>
          </a:lstStyle>
          <a:p>
            <a:pPr>
              <a:defRPr/>
            </a:pPr>
            <a:fld id="{6ADD0FD0-5DC7-4614-9D2E-5687F653AACB}"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ontent_BulletsTop_GraphicBottom">
    <p:spTree>
      <p:nvGrpSpPr>
        <p:cNvPr id="1" name=""/>
        <p:cNvGrpSpPr/>
        <p:nvPr/>
      </p:nvGrpSpPr>
      <p:grpSpPr>
        <a:xfrm>
          <a:off x="0" y="0"/>
          <a:ext cx="0" cy="0"/>
          <a:chOff x="0" y="0"/>
          <a:chExt cx="0" cy="0"/>
        </a:xfrm>
      </p:grpSpPr>
      <p:pic>
        <p:nvPicPr>
          <p:cNvPr id="5" name="Picture 8"/>
          <p:cNvPicPr>
            <a:picLocks noChangeAspect="1" noChangeArrowheads="1"/>
          </p:cNvPicPr>
          <p:nvPr userDrawn="1"/>
        </p:nvPicPr>
        <p:blipFill>
          <a:blip r:embed="rId2" cstate="print"/>
          <a:srcRect/>
          <a:stretch>
            <a:fillRect/>
          </a:stretch>
        </p:blipFill>
        <p:spPr bwMode="auto">
          <a:xfrm>
            <a:off x="0" y="6134100"/>
            <a:ext cx="9150350" cy="523875"/>
          </a:xfrm>
          <a:prstGeom prst="rect">
            <a:avLst/>
          </a:prstGeom>
          <a:noFill/>
          <a:ln w="9525">
            <a:noFill/>
            <a:miter lim="800000"/>
            <a:headEnd/>
            <a:tailEnd/>
          </a:ln>
        </p:spPr>
      </p:pic>
      <p:sp>
        <p:nvSpPr>
          <p:cNvPr id="2" name="Title 1"/>
          <p:cNvSpPr>
            <a:spLocks noGrp="1"/>
          </p:cNvSpPr>
          <p:nvPr>
            <p:ph type="title"/>
          </p:nvPr>
        </p:nvSpPr>
        <p:spPr/>
        <p:txBody>
          <a:bodyPr/>
          <a:lstStyle>
            <a:lvl1pPr>
              <a:defRPr>
                <a:solidFill>
                  <a:schemeClr val="accent1"/>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304800" y="914400"/>
            <a:ext cx="8458200" cy="2209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Picture Placeholder 7"/>
          <p:cNvSpPr>
            <a:spLocks noGrp="1"/>
          </p:cNvSpPr>
          <p:nvPr>
            <p:ph type="pic" sz="quarter" idx="12"/>
          </p:nvPr>
        </p:nvSpPr>
        <p:spPr>
          <a:xfrm>
            <a:off x="304800" y="3276600"/>
            <a:ext cx="8458200" cy="2667000"/>
          </a:xfrm>
        </p:spPr>
        <p:txBody>
          <a:bodyPr>
            <a:normAutofit/>
          </a:bodyPr>
          <a:lstStyle>
            <a:lvl1pPr>
              <a:buNone/>
              <a:defRPr/>
            </a:lvl1pPr>
          </a:lstStyle>
          <a:p>
            <a:pPr lvl="0"/>
            <a:r>
              <a:rPr lang="en-US" noProof="0" dirty="0" smtClean="0"/>
              <a:t>Click icon to add picture</a:t>
            </a:r>
            <a:endParaRPr lang="en-US" noProof="0" dirty="0"/>
          </a:p>
        </p:txBody>
      </p:sp>
      <p:sp>
        <p:nvSpPr>
          <p:cNvPr id="6" name="Footer Placeholder 4"/>
          <p:cNvSpPr>
            <a:spLocks noGrp="1"/>
          </p:cNvSpPr>
          <p:nvPr>
            <p:ph type="ftr" sz="quarter" idx="13"/>
          </p:nvPr>
        </p:nvSpPr>
        <p:spPr/>
        <p:txBody>
          <a:bodyPr/>
          <a:lstStyle>
            <a:lvl1pPr>
              <a:defRPr>
                <a:solidFill>
                  <a:schemeClr val="tx1">
                    <a:lumMod val="75000"/>
                    <a:lumOff val="25000"/>
                  </a:schemeClr>
                </a:solidFill>
              </a:defRPr>
            </a:lvl1pPr>
          </a:lstStyle>
          <a:p>
            <a:pPr>
              <a:defRPr/>
            </a:pPr>
            <a:r>
              <a:rPr lang="en-US" dirty="0" smtClean="0"/>
              <a:t>Virtualized Data Center - Networking</a:t>
            </a:r>
            <a:endParaRPr lang="en-US" dirty="0"/>
          </a:p>
        </p:txBody>
      </p:sp>
      <p:sp>
        <p:nvSpPr>
          <p:cNvPr id="7" name="Slide Number Placeholder 5"/>
          <p:cNvSpPr>
            <a:spLocks noGrp="1"/>
          </p:cNvSpPr>
          <p:nvPr>
            <p:ph type="sldNum" sz="quarter" idx="14"/>
          </p:nvPr>
        </p:nvSpPr>
        <p:spPr/>
        <p:txBody>
          <a:bodyPr/>
          <a:lstStyle>
            <a:lvl1pPr>
              <a:defRPr>
                <a:solidFill>
                  <a:schemeClr val="tx1">
                    <a:lumMod val="75000"/>
                    <a:lumOff val="25000"/>
                  </a:schemeClr>
                </a:solidFill>
              </a:defRPr>
            </a:lvl1pPr>
          </a:lstStyle>
          <a:p>
            <a:pPr>
              <a:defRPr/>
            </a:pPr>
            <a:fld id="{895683FA-D0FB-447D-82E1-0D3AF418E355}"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ontent_GraphicsTop_BulletsBottom">
    <p:spTree>
      <p:nvGrpSpPr>
        <p:cNvPr id="1" name=""/>
        <p:cNvGrpSpPr/>
        <p:nvPr/>
      </p:nvGrpSpPr>
      <p:grpSpPr>
        <a:xfrm>
          <a:off x="0" y="0"/>
          <a:ext cx="0" cy="0"/>
          <a:chOff x="0" y="0"/>
          <a:chExt cx="0" cy="0"/>
        </a:xfrm>
      </p:grpSpPr>
      <p:pic>
        <p:nvPicPr>
          <p:cNvPr id="5" name="Picture 8"/>
          <p:cNvPicPr>
            <a:picLocks noChangeAspect="1" noChangeArrowheads="1"/>
          </p:cNvPicPr>
          <p:nvPr userDrawn="1"/>
        </p:nvPicPr>
        <p:blipFill>
          <a:blip r:embed="rId2" cstate="print"/>
          <a:srcRect/>
          <a:stretch>
            <a:fillRect/>
          </a:stretch>
        </p:blipFill>
        <p:spPr bwMode="auto">
          <a:xfrm>
            <a:off x="0" y="6134100"/>
            <a:ext cx="9150350" cy="523875"/>
          </a:xfrm>
          <a:prstGeom prst="rect">
            <a:avLst/>
          </a:prstGeom>
          <a:noFill/>
          <a:ln w="9525">
            <a:noFill/>
            <a:miter lim="800000"/>
            <a:headEnd/>
            <a:tailEnd/>
          </a:ln>
        </p:spPr>
      </p:pic>
      <p:sp>
        <p:nvSpPr>
          <p:cNvPr id="2" name="Title 1"/>
          <p:cNvSpPr>
            <a:spLocks noGrp="1"/>
          </p:cNvSpPr>
          <p:nvPr>
            <p:ph type="title"/>
          </p:nvPr>
        </p:nvSpPr>
        <p:spPr/>
        <p:txBody>
          <a:bodyPr/>
          <a:lstStyle>
            <a:lvl1pPr>
              <a:defRPr>
                <a:solidFill>
                  <a:schemeClr val="accent1"/>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304800" y="3733800"/>
            <a:ext cx="8458200" cy="2209800"/>
          </a:xfrm>
        </p:spPr>
        <p:txBody>
          <a:bodyPr/>
          <a:lstStyle>
            <a:lvl1pPr>
              <a:defRPr>
                <a:solidFill>
                  <a:schemeClr val="bg2">
                    <a:lumMod val="75000"/>
                  </a:schemeClr>
                </a:solidFill>
              </a:defRPr>
            </a:lvl1pPr>
            <a:lvl2pPr>
              <a:defRPr>
                <a:solidFill>
                  <a:schemeClr val="bg2">
                    <a:lumMod val="75000"/>
                  </a:schemeClr>
                </a:solidFill>
              </a:defRPr>
            </a:lvl2pPr>
            <a:lvl3pPr>
              <a:defRPr>
                <a:solidFill>
                  <a:schemeClr val="bg2">
                    <a:lumMod val="75000"/>
                  </a:schemeClr>
                </a:solidFill>
              </a:defRPr>
            </a:lvl3pPr>
            <a:lvl4pPr>
              <a:defRPr>
                <a:solidFill>
                  <a:schemeClr val="bg2">
                    <a:lumMod val="75000"/>
                  </a:schemeClr>
                </a:solidFill>
              </a:defRPr>
            </a:lvl4pPr>
            <a:lvl5pPr>
              <a:defRPr>
                <a:solidFill>
                  <a:schemeClr val="bg2">
                    <a:lumMod val="75000"/>
                  </a:schemeClr>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Picture Placeholder 7"/>
          <p:cNvSpPr>
            <a:spLocks noGrp="1"/>
          </p:cNvSpPr>
          <p:nvPr>
            <p:ph type="pic" sz="quarter" idx="12"/>
          </p:nvPr>
        </p:nvSpPr>
        <p:spPr>
          <a:xfrm>
            <a:off x="304800" y="914400"/>
            <a:ext cx="8458200" cy="2667000"/>
          </a:xfrm>
        </p:spPr>
        <p:txBody>
          <a:bodyPr>
            <a:normAutofit/>
          </a:bodyPr>
          <a:lstStyle>
            <a:lvl1pPr>
              <a:buNone/>
              <a:defRPr>
                <a:solidFill>
                  <a:schemeClr val="bg2">
                    <a:lumMod val="75000"/>
                  </a:schemeClr>
                </a:solidFill>
              </a:defRPr>
            </a:lvl1pPr>
          </a:lstStyle>
          <a:p>
            <a:pPr lvl="0"/>
            <a:r>
              <a:rPr lang="en-US" noProof="0" dirty="0" smtClean="0"/>
              <a:t>Click icon to add picture</a:t>
            </a:r>
            <a:endParaRPr lang="en-US" noProof="0" dirty="0"/>
          </a:p>
        </p:txBody>
      </p:sp>
      <p:sp>
        <p:nvSpPr>
          <p:cNvPr id="6" name="Footer Placeholder 4"/>
          <p:cNvSpPr>
            <a:spLocks noGrp="1"/>
          </p:cNvSpPr>
          <p:nvPr>
            <p:ph type="ftr" sz="quarter" idx="13"/>
          </p:nvPr>
        </p:nvSpPr>
        <p:spPr/>
        <p:txBody>
          <a:bodyPr/>
          <a:lstStyle>
            <a:lvl1pPr>
              <a:defRPr>
                <a:solidFill>
                  <a:schemeClr val="tx1">
                    <a:lumMod val="75000"/>
                    <a:lumOff val="25000"/>
                  </a:schemeClr>
                </a:solidFill>
              </a:defRPr>
            </a:lvl1pPr>
          </a:lstStyle>
          <a:p>
            <a:pPr>
              <a:defRPr/>
            </a:pPr>
            <a:r>
              <a:rPr lang="en-US" dirty="0" smtClean="0"/>
              <a:t>Virtualized Data Center - Networking</a:t>
            </a:r>
            <a:endParaRPr lang="en-US" dirty="0"/>
          </a:p>
        </p:txBody>
      </p:sp>
      <p:sp>
        <p:nvSpPr>
          <p:cNvPr id="7" name="Slide Number Placeholder 5"/>
          <p:cNvSpPr>
            <a:spLocks noGrp="1"/>
          </p:cNvSpPr>
          <p:nvPr>
            <p:ph type="sldNum" sz="quarter" idx="14"/>
          </p:nvPr>
        </p:nvSpPr>
        <p:spPr/>
        <p:txBody>
          <a:bodyPr/>
          <a:lstStyle>
            <a:lvl1pPr>
              <a:defRPr>
                <a:solidFill>
                  <a:schemeClr val="tx1">
                    <a:lumMod val="75000"/>
                    <a:lumOff val="25000"/>
                  </a:schemeClr>
                </a:solidFill>
              </a:defRPr>
            </a:lvl1pPr>
          </a:lstStyle>
          <a:p>
            <a:pPr>
              <a:defRPr/>
            </a:pPr>
            <a:fld id="{BA4D05BE-A5A8-4D83-BF6E-65FCE94A14E4}"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CoverPage_Module">
    <p:spTree>
      <p:nvGrpSpPr>
        <p:cNvPr id="1" name=""/>
        <p:cNvGrpSpPr/>
        <p:nvPr/>
      </p:nvGrpSpPr>
      <p:grpSpPr>
        <a:xfrm>
          <a:off x="0" y="0"/>
          <a:ext cx="0" cy="0"/>
          <a:chOff x="0" y="0"/>
          <a:chExt cx="0" cy="0"/>
        </a:xfrm>
      </p:grpSpPr>
      <p:pic>
        <p:nvPicPr>
          <p:cNvPr id="4" name="Picture 8"/>
          <p:cNvPicPr>
            <a:picLocks noChangeAspect="1" noChangeArrowheads="1"/>
          </p:cNvPicPr>
          <p:nvPr userDrawn="1"/>
        </p:nvPicPr>
        <p:blipFill>
          <a:blip r:embed="rId2" cstate="print"/>
          <a:srcRect/>
          <a:stretch>
            <a:fillRect/>
          </a:stretch>
        </p:blipFill>
        <p:spPr bwMode="auto">
          <a:xfrm>
            <a:off x="0" y="6134100"/>
            <a:ext cx="9150350" cy="523875"/>
          </a:xfrm>
          <a:prstGeom prst="rect">
            <a:avLst/>
          </a:prstGeom>
          <a:noFill/>
          <a:ln w="9525">
            <a:noFill/>
            <a:miter lim="800000"/>
            <a:headEnd/>
            <a:tailEnd/>
          </a:ln>
        </p:spPr>
      </p:pic>
      <p:sp>
        <p:nvSpPr>
          <p:cNvPr id="2" name="Title 1"/>
          <p:cNvSpPr>
            <a:spLocks noGrp="1"/>
          </p:cNvSpPr>
          <p:nvPr>
            <p:ph type="ctrTitle"/>
          </p:nvPr>
        </p:nvSpPr>
        <p:spPr>
          <a:xfrm>
            <a:off x="685800" y="1143000"/>
            <a:ext cx="7772400" cy="688975"/>
          </a:xfrm>
        </p:spPr>
        <p:txBody>
          <a:bodyPr anchor="t"/>
          <a:lstStyle>
            <a:lvl1pPr>
              <a:defRPr sz="26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2438400"/>
            <a:ext cx="7086600" cy="2667000"/>
          </a:xfrm>
        </p:spPr>
        <p:txBody>
          <a:bodyPr/>
          <a:lstStyle>
            <a:lvl1pPr marL="0" indent="0" algn="l">
              <a:buNone/>
              <a:defRPr sz="2000">
                <a:solidFill>
                  <a:schemeClr val="tx1">
                    <a:lumMod val="85000"/>
                    <a:lumOff val="1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6" name="Footer Placeholder 4"/>
          <p:cNvSpPr>
            <a:spLocks noGrp="1"/>
          </p:cNvSpPr>
          <p:nvPr>
            <p:ph type="ftr" sz="quarter" idx="10"/>
          </p:nvPr>
        </p:nvSpPr>
        <p:spPr/>
        <p:txBody>
          <a:bodyPr/>
          <a:lstStyle>
            <a:lvl1pPr>
              <a:defRPr/>
            </a:lvl1pPr>
          </a:lstStyle>
          <a:p>
            <a:pPr>
              <a:defRPr/>
            </a:pPr>
            <a:r>
              <a:rPr lang="en-US" dirty="0" smtClean="0"/>
              <a:t>Virtualized Data Center - Networking</a:t>
            </a:r>
            <a:endParaRPr lang="en-US" dirty="0"/>
          </a:p>
        </p:txBody>
      </p:sp>
      <p:sp>
        <p:nvSpPr>
          <p:cNvPr id="7" name="Slide Number Placeholder 5"/>
          <p:cNvSpPr>
            <a:spLocks noGrp="1"/>
          </p:cNvSpPr>
          <p:nvPr>
            <p:ph type="sldNum" sz="quarter" idx="11"/>
          </p:nvPr>
        </p:nvSpPr>
        <p:spPr/>
        <p:txBody>
          <a:bodyPr/>
          <a:lstStyle>
            <a:lvl1pPr>
              <a:defRPr/>
            </a:lvl1pPr>
          </a:lstStyle>
          <a:p>
            <a:pPr>
              <a:defRPr/>
            </a:pPr>
            <a:fld id="{550CDAE9-9707-4120-A90B-FABB84BE074E}"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verPage_Lesson_Topic">
    <p:spTree>
      <p:nvGrpSpPr>
        <p:cNvPr id="1" name=""/>
        <p:cNvGrpSpPr/>
        <p:nvPr/>
      </p:nvGrpSpPr>
      <p:grpSpPr>
        <a:xfrm>
          <a:off x="0" y="0"/>
          <a:ext cx="0" cy="0"/>
          <a:chOff x="0" y="0"/>
          <a:chExt cx="0" cy="0"/>
        </a:xfrm>
      </p:grpSpPr>
      <p:pic>
        <p:nvPicPr>
          <p:cNvPr id="5" name="Picture 8"/>
          <p:cNvPicPr>
            <a:picLocks noChangeAspect="1" noChangeArrowheads="1"/>
          </p:cNvPicPr>
          <p:nvPr userDrawn="1"/>
        </p:nvPicPr>
        <p:blipFill>
          <a:blip r:embed="rId2" cstate="print"/>
          <a:srcRect/>
          <a:stretch>
            <a:fillRect/>
          </a:stretch>
        </p:blipFill>
        <p:spPr bwMode="auto">
          <a:xfrm>
            <a:off x="0" y="6134100"/>
            <a:ext cx="9150350" cy="523875"/>
          </a:xfrm>
          <a:prstGeom prst="rect">
            <a:avLst/>
          </a:prstGeom>
          <a:noFill/>
          <a:ln w="9525">
            <a:noFill/>
            <a:miter lim="800000"/>
            <a:headEnd/>
            <a:tailEnd/>
          </a:ln>
        </p:spPr>
      </p:pic>
      <p:sp>
        <p:nvSpPr>
          <p:cNvPr id="2" name="Title 1"/>
          <p:cNvSpPr>
            <a:spLocks noGrp="1"/>
          </p:cNvSpPr>
          <p:nvPr>
            <p:ph type="ctrTitle"/>
          </p:nvPr>
        </p:nvSpPr>
        <p:spPr>
          <a:xfrm>
            <a:off x="685800" y="609600"/>
            <a:ext cx="6019800" cy="1219200"/>
          </a:xfrm>
        </p:spPr>
        <p:txBody>
          <a:bodyPr anchor="t"/>
          <a:lstStyle>
            <a:lvl1pPr>
              <a:defRPr sz="2600">
                <a:solidFill>
                  <a:schemeClr val="tx1">
                    <a:lumMod val="50000"/>
                    <a:lumOff val="50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2590800"/>
            <a:ext cx="7086600" cy="2667000"/>
          </a:xfrm>
        </p:spPr>
        <p:txBody>
          <a:bodyPr/>
          <a:lstStyle>
            <a:lvl1pPr marL="0" indent="0" algn="l">
              <a:buNone/>
              <a:defRPr sz="2000">
                <a:solidFill>
                  <a:schemeClr val="tx1">
                    <a:lumMod val="85000"/>
                    <a:lumOff val="1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9" name="Content Placeholder 8"/>
          <p:cNvSpPr>
            <a:spLocks noGrp="1"/>
          </p:cNvSpPr>
          <p:nvPr>
            <p:ph sz="quarter" idx="13"/>
          </p:nvPr>
        </p:nvSpPr>
        <p:spPr>
          <a:xfrm>
            <a:off x="685800" y="1981200"/>
            <a:ext cx="7772400" cy="457200"/>
          </a:xfrm>
        </p:spPr>
        <p:txBody>
          <a:bodyPr/>
          <a:lstStyle>
            <a:lvl1pPr>
              <a:buNone/>
              <a:defRPr>
                <a:solidFill>
                  <a:srgbClr val="2C95DD"/>
                </a:solidFill>
              </a:defRPr>
            </a:lvl1pPr>
            <a:lvl2pPr>
              <a:buNone/>
              <a:defRPr/>
            </a:lvl2pPr>
            <a:lvl3pPr>
              <a:buNone/>
              <a:defRPr/>
            </a:lvl3pPr>
            <a:lvl4pPr>
              <a:buNone/>
              <a:defRPr/>
            </a:lvl4pPr>
            <a:lvl5pPr>
              <a:buNone/>
              <a:defRPr/>
            </a:lvl5pPr>
          </a:lstStyle>
          <a:p>
            <a:pPr lvl="0"/>
            <a:r>
              <a:rPr lang="en-US" smtClean="0"/>
              <a:t>Click to edit Master text styles</a:t>
            </a:r>
          </a:p>
        </p:txBody>
      </p:sp>
      <p:sp>
        <p:nvSpPr>
          <p:cNvPr id="7" name="Footer Placeholder 4"/>
          <p:cNvSpPr>
            <a:spLocks noGrp="1"/>
          </p:cNvSpPr>
          <p:nvPr>
            <p:ph type="ftr" sz="quarter" idx="14"/>
          </p:nvPr>
        </p:nvSpPr>
        <p:spPr/>
        <p:txBody>
          <a:bodyPr/>
          <a:lstStyle>
            <a:lvl1pPr>
              <a:defRPr>
                <a:solidFill>
                  <a:schemeClr val="tx1">
                    <a:lumMod val="75000"/>
                    <a:lumOff val="25000"/>
                  </a:schemeClr>
                </a:solidFill>
              </a:defRPr>
            </a:lvl1pPr>
          </a:lstStyle>
          <a:p>
            <a:pPr>
              <a:defRPr/>
            </a:pPr>
            <a:r>
              <a:rPr lang="en-US" dirty="0" smtClean="0"/>
              <a:t>Virtualized Data Center - Networking</a:t>
            </a:r>
            <a:endParaRPr lang="en-US" dirty="0"/>
          </a:p>
        </p:txBody>
      </p:sp>
      <p:sp>
        <p:nvSpPr>
          <p:cNvPr id="8" name="Slide Number Placeholder 5"/>
          <p:cNvSpPr>
            <a:spLocks noGrp="1"/>
          </p:cNvSpPr>
          <p:nvPr>
            <p:ph type="sldNum" sz="quarter" idx="15"/>
          </p:nvPr>
        </p:nvSpPr>
        <p:spPr/>
        <p:txBody>
          <a:bodyPr/>
          <a:lstStyle>
            <a:lvl1pPr>
              <a:defRPr>
                <a:solidFill>
                  <a:schemeClr val="tx1">
                    <a:lumMod val="75000"/>
                    <a:lumOff val="25000"/>
                  </a:schemeClr>
                </a:solidFill>
              </a:defRPr>
            </a:lvl1pPr>
          </a:lstStyle>
          <a:p>
            <a:pPr>
              <a:defRPr/>
            </a:pPr>
            <a:fld id="{E9C12BD9-86B3-4048-86CE-AC10D4E84307}"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CoverPage">
    <p:spTree>
      <p:nvGrpSpPr>
        <p:cNvPr id="1" name=""/>
        <p:cNvGrpSpPr/>
        <p:nvPr/>
      </p:nvGrpSpPr>
      <p:grpSpPr>
        <a:xfrm>
          <a:off x="0" y="0"/>
          <a:ext cx="0" cy="0"/>
          <a:chOff x="0" y="0"/>
          <a:chExt cx="0" cy="0"/>
        </a:xfrm>
      </p:grpSpPr>
      <p:sp>
        <p:nvSpPr>
          <p:cNvPr id="2" name="Title 1"/>
          <p:cNvSpPr>
            <a:spLocks noGrp="1"/>
          </p:cNvSpPr>
          <p:nvPr>
            <p:ph type="title"/>
          </p:nvPr>
        </p:nvSpPr>
        <p:spPr>
          <a:xfrm>
            <a:off x="1789113" y="1524000"/>
            <a:ext cx="6705600" cy="1362075"/>
          </a:xfrm>
          <a:ln>
            <a:solidFill>
              <a:srgbClr val="777777"/>
            </a:solidFill>
          </a:ln>
        </p:spPr>
        <p:txBody>
          <a:bodyPr anchor="t"/>
          <a:lstStyle>
            <a:lvl1pPr algn="l">
              <a:defRPr sz="3200" b="1" cap="all">
                <a:solidFill>
                  <a:schemeClr val="accent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828800" y="3048000"/>
            <a:ext cx="6705600" cy="1500187"/>
          </a:xfrm>
        </p:spPr>
        <p:txBody>
          <a:bodyPr/>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ntent_TwoColumn">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304800" y="914400"/>
            <a:ext cx="4191000" cy="4953001"/>
          </a:xfrm>
        </p:spPr>
        <p:txBody>
          <a:bodyPr/>
          <a:lstStyle>
            <a:lvl1pPr>
              <a:defRPr sz="24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914400"/>
            <a:ext cx="4114800" cy="4953001"/>
          </a:xfrm>
        </p:spPr>
        <p:txBody>
          <a:bodyPr/>
          <a:lstStyle>
            <a:lvl1pPr>
              <a:defRPr sz="24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Title 1"/>
          <p:cNvSpPr>
            <a:spLocks noGrp="1"/>
          </p:cNvSpPr>
          <p:nvPr>
            <p:ph type="title"/>
          </p:nvPr>
        </p:nvSpPr>
        <p:spPr>
          <a:xfrm>
            <a:off x="304800" y="76200"/>
            <a:ext cx="8458200" cy="762000"/>
          </a:xfrm>
        </p:spPr>
        <p:txBody>
          <a:bodyPr/>
          <a:lstStyle>
            <a:lvl1pPr>
              <a:defRPr>
                <a:solidFill>
                  <a:schemeClr val="accent1"/>
                </a:solidFill>
              </a:defRPr>
            </a:lvl1pPr>
          </a:lstStyle>
          <a:p>
            <a:r>
              <a:rPr lang="en-US" smtClean="0"/>
              <a:t>Click to edit Master title style</a:t>
            </a:r>
            <a:endParaRPr lang="en-US" dirty="0"/>
          </a:p>
        </p:txBody>
      </p:sp>
      <p:sp>
        <p:nvSpPr>
          <p:cNvPr id="5" name="Footer Placeholder 5"/>
          <p:cNvSpPr>
            <a:spLocks noGrp="1"/>
          </p:cNvSpPr>
          <p:nvPr>
            <p:ph type="ftr" sz="quarter" idx="10"/>
          </p:nvPr>
        </p:nvSpPr>
        <p:spPr>
          <a:xfrm>
            <a:off x="4648200" y="6629400"/>
            <a:ext cx="3962400" cy="228600"/>
          </a:xfrm>
        </p:spPr>
        <p:txBody>
          <a:bodyPr/>
          <a:lstStyle>
            <a:lvl1pPr>
              <a:defRPr/>
            </a:lvl1pPr>
          </a:lstStyle>
          <a:p>
            <a:pPr>
              <a:defRPr/>
            </a:pPr>
            <a:r>
              <a:rPr lang="en-US" dirty="0" smtClean="0"/>
              <a:t>Virtualized Data Center - Networking</a:t>
            </a:r>
            <a:endParaRPr lang="en-US" dirty="0"/>
          </a:p>
        </p:txBody>
      </p:sp>
      <p:sp>
        <p:nvSpPr>
          <p:cNvPr id="6" name="Slide Number Placeholder 6"/>
          <p:cNvSpPr>
            <a:spLocks noGrp="1"/>
          </p:cNvSpPr>
          <p:nvPr>
            <p:ph type="sldNum" sz="quarter" idx="11"/>
          </p:nvPr>
        </p:nvSpPr>
        <p:spPr/>
        <p:txBody>
          <a:bodyPr/>
          <a:lstStyle>
            <a:lvl1pPr>
              <a:defRPr/>
            </a:lvl1pPr>
          </a:lstStyle>
          <a:p>
            <a:pPr>
              <a:defRPr/>
            </a:pPr>
            <a:fld id="{3D6A4D2E-BFDE-4579-B1E4-06245D6D649B}"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_BulletsLeft_PictureRight">
    <p:spTree>
      <p:nvGrpSpPr>
        <p:cNvPr id="1" name=""/>
        <p:cNvGrpSpPr/>
        <p:nvPr/>
      </p:nvGrpSpPr>
      <p:grpSpPr>
        <a:xfrm>
          <a:off x="0" y="0"/>
          <a:ext cx="0" cy="0"/>
          <a:chOff x="0" y="0"/>
          <a:chExt cx="0" cy="0"/>
        </a:xfrm>
      </p:grpSpPr>
      <p:sp>
        <p:nvSpPr>
          <p:cNvPr id="9" name="Picture Placeholder 8"/>
          <p:cNvSpPr>
            <a:spLocks noGrp="1"/>
          </p:cNvSpPr>
          <p:nvPr>
            <p:ph type="pic" sz="quarter" idx="12"/>
          </p:nvPr>
        </p:nvSpPr>
        <p:spPr>
          <a:xfrm>
            <a:off x="4648200" y="914400"/>
            <a:ext cx="4114800" cy="4953000"/>
          </a:xfrm>
        </p:spPr>
        <p:txBody>
          <a:bodyPr>
            <a:normAutofit/>
          </a:bodyPr>
          <a:lstStyle>
            <a:lvl1pPr>
              <a:buNone/>
              <a:defRPr/>
            </a:lvl1pPr>
          </a:lstStyle>
          <a:p>
            <a:pPr lvl="0"/>
            <a:r>
              <a:rPr lang="en-US" noProof="0" dirty="0" smtClean="0"/>
              <a:t>Click icon to add picture</a:t>
            </a:r>
            <a:endParaRPr lang="en-US" noProof="0" dirty="0"/>
          </a:p>
        </p:txBody>
      </p:sp>
      <p:sp>
        <p:nvSpPr>
          <p:cNvPr id="3" name="Content Placeholder 2"/>
          <p:cNvSpPr>
            <a:spLocks noGrp="1"/>
          </p:cNvSpPr>
          <p:nvPr>
            <p:ph sz="half" idx="1"/>
          </p:nvPr>
        </p:nvSpPr>
        <p:spPr>
          <a:xfrm>
            <a:off x="304800" y="914400"/>
            <a:ext cx="4191000" cy="4953001"/>
          </a:xfrm>
        </p:spPr>
        <p:txBody>
          <a:bodyPr/>
          <a:lstStyle>
            <a:lvl1pPr>
              <a:defRPr sz="24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Title 1"/>
          <p:cNvSpPr>
            <a:spLocks noGrp="1"/>
          </p:cNvSpPr>
          <p:nvPr>
            <p:ph type="title"/>
          </p:nvPr>
        </p:nvSpPr>
        <p:spPr>
          <a:xfrm>
            <a:off x="304800" y="76200"/>
            <a:ext cx="8458200" cy="762000"/>
          </a:xfrm>
        </p:spPr>
        <p:txBody>
          <a:bodyPr/>
          <a:lstStyle>
            <a:lvl1pPr>
              <a:defRPr>
                <a:solidFill>
                  <a:schemeClr val="accent1"/>
                </a:solidFill>
              </a:defRPr>
            </a:lvl1pPr>
          </a:lstStyle>
          <a:p>
            <a:r>
              <a:rPr lang="en-US" smtClean="0"/>
              <a:t>Click to edit Master title style</a:t>
            </a:r>
            <a:endParaRPr lang="en-US" dirty="0"/>
          </a:p>
        </p:txBody>
      </p:sp>
      <p:sp>
        <p:nvSpPr>
          <p:cNvPr id="5" name="Footer Placeholder 5"/>
          <p:cNvSpPr>
            <a:spLocks noGrp="1"/>
          </p:cNvSpPr>
          <p:nvPr>
            <p:ph type="ftr" sz="quarter" idx="13"/>
          </p:nvPr>
        </p:nvSpPr>
        <p:spPr>
          <a:xfrm>
            <a:off x="4648200" y="6629400"/>
            <a:ext cx="3962400" cy="228600"/>
          </a:xfrm>
        </p:spPr>
        <p:txBody>
          <a:bodyPr/>
          <a:lstStyle>
            <a:lvl1pPr>
              <a:defRPr/>
            </a:lvl1pPr>
          </a:lstStyle>
          <a:p>
            <a:pPr>
              <a:defRPr/>
            </a:pPr>
            <a:r>
              <a:rPr lang="en-US" dirty="0" smtClean="0"/>
              <a:t>Virtualized Data Center - Networking</a:t>
            </a:r>
            <a:endParaRPr lang="en-US" dirty="0"/>
          </a:p>
        </p:txBody>
      </p:sp>
      <p:sp>
        <p:nvSpPr>
          <p:cNvPr id="6" name="Slide Number Placeholder 6"/>
          <p:cNvSpPr>
            <a:spLocks noGrp="1"/>
          </p:cNvSpPr>
          <p:nvPr>
            <p:ph type="sldNum" sz="quarter" idx="14"/>
          </p:nvPr>
        </p:nvSpPr>
        <p:spPr/>
        <p:txBody>
          <a:bodyPr/>
          <a:lstStyle>
            <a:lvl1pPr>
              <a:defRPr/>
            </a:lvl1pPr>
          </a:lstStyle>
          <a:p>
            <a:pPr>
              <a:defRPr/>
            </a:pPr>
            <a:fld id="{F6773B01-4140-4737-A600-00C5477C65A7}"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ontent_BulletsSurround_Picture">
    <p:spTree>
      <p:nvGrpSpPr>
        <p:cNvPr id="1" name=""/>
        <p:cNvGrpSpPr/>
        <p:nvPr/>
      </p:nvGrpSpPr>
      <p:grpSpPr>
        <a:xfrm>
          <a:off x="0" y="0"/>
          <a:ext cx="0" cy="0"/>
          <a:chOff x="0" y="0"/>
          <a:chExt cx="0" cy="0"/>
        </a:xfrm>
      </p:grpSpPr>
      <p:sp>
        <p:nvSpPr>
          <p:cNvPr id="9" name="Picture Placeholder 8"/>
          <p:cNvSpPr>
            <a:spLocks noGrp="1"/>
          </p:cNvSpPr>
          <p:nvPr>
            <p:ph type="pic" sz="quarter" idx="12"/>
          </p:nvPr>
        </p:nvSpPr>
        <p:spPr>
          <a:xfrm>
            <a:off x="4648200" y="3352800"/>
            <a:ext cx="4114800" cy="2514600"/>
          </a:xfrm>
        </p:spPr>
        <p:txBody>
          <a:bodyPr>
            <a:normAutofit/>
          </a:bodyPr>
          <a:lstStyle>
            <a:lvl1pPr>
              <a:buNone/>
              <a:defRPr/>
            </a:lvl1pPr>
          </a:lstStyle>
          <a:p>
            <a:pPr lvl="0"/>
            <a:r>
              <a:rPr lang="en-US" noProof="0" dirty="0" smtClean="0"/>
              <a:t>Click icon to add picture</a:t>
            </a:r>
            <a:endParaRPr lang="en-US" noProof="0" dirty="0"/>
          </a:p>
        </p:txBody>
      </p:sp>
      <p:sp>
        <p:nvSpPr>
          <p:cNvPr id="3" name="Content Placeholder 2"/>
          <p:cNvSpPr>
            <a:spLocks noGrp="1"/>
          </p:cNvSpPr>
          <p:nvPr>
            <p:ph sz="half" idx="1"/>
          </p:nvPr>
        </p:nvSpPr>
        <p:spPr>
          <a:xfrm>
            <a:off x="304800" y="914401"/>
            <a:ext cx="8458200" cy="2286000"/>
          </a:xfrm>
        </p:spPr>
        <p:txBody>
          <a:bodyPr/>
          <a:lstStyle>
            <a:lvl1pPr>
              <a:defRPr sz="24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Title 1"/>
          <p:cNvSpPr>
            <a:spLocks noGrp="1"/>
          </p:cNvSpPr>
          <p:nvPr>
            <p:ph type="title"/>
          </p:nvPr>
        </p:nvSpPr>
        <p:spPr>
          <a:xfrm>
            <a:off x="304800" y="76200"/>
            <a:ext cx="8458200" cy="762000"/>
          </a:xfrm>
        </p:spPr>
        <p:txBody>
          <a:bodyPr/>
          <a:lstStyle>
            <a:lvl1pPr>
              <a:defRPr>
                <a:solidFill>
                  <a:schemeClr val="accent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304800" y="3352800"/>
            <a:ext cx="4191000" cy="2514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14"/>
          </p:nvPr>
        </p:nvSpPr>
        <p:spPr>
          <a:xfrm>
            <a:off x="4648200" y="6629400"/>
            <a:ext cx="3962400" cy="228600"/>
          </a:xfrm>
        </p:spPr>
        <p:txBody>
          <a:bodyPr/>
          <a:lstStyle>
            <a:lvl1pPr>
              <a:defRPr/>
            </a:lvl1pPr>
          </a:lstStyle>
          <a:p>
            <a:pPr>
              <a:defRPr/>
            </a:pPr>
            <a:r>
              <a:rPr lang="en-US" dirty="0" smtClean="0"/>
              <a:t>Virtualized Data Center - Networking</a:t>
            </a:r>
            <a:endParaRPr lang="en-US" dirty="0"/>
          </a:p>
        </p:txBody>
      </p:sp>
      <p:sp>
        <p:nvSpPr>
          <p:cNvPr id="8" name="Slide Number Placeholder 6"/>
          <p:cNvSpPr>
            <a:spLocks noGrp="1"/>
          </p:cNvSpPr>
          <p:nvPr>
            <p:ph type="sldNum" sz="quarter" idx="15"/>
          </p:nvPr>
        </p:nvSpPr>
        <p:spPr/>
        <p:txBody>
          <a:bodyPr/>
          <a:lstStyle>
            <a:lvl1pPr>
              <a:defRPr/>
            </a:lvl1pPr>
          </a:lstStyle>
          <a:p>
            <a:pPr>
              <a:defRPr/>
            </a:pPr>
            <a:fld id="{5D9EB8BF-1EF5-4796-9F63-213B6934CB38}"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pn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304800" y="76200"/>
            <a:ext cx="8458200" cy="762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304800" y="914400"/>
            <a:ext cx="8458200" cy="5181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5" name="Footer Placeholder 4"/>
          <p:cNvSpPr>
            <a:spLocks noGrp="1"/>
          </p:cNvSpPr>
          <p:nvPr>
            <p:ph type="ftr" sz="quarter" idx="3"/>
          </p:nvPr>
        </p:nvSpPr>
        <p:spPr>
          <a:xfrm>
            <a:off x="4419600" y="6629400"/>
            <a:ext cx="4191000" cy="228600"/>
          </a:xfrm>
          <a:prstGeom prst="rect">
            <a:avLst/>
          </a:prstGeom>
        </p:spPr>
        <p:txBody>
          <a:bodyPr vert="horz" lIns="91440" tIns="45720" rIns="91440" bIns="45720" rtlCol="0" anchor="b"/>
          <a:lstStyle>
            <a:lvl1pPr algn="r" fontAlgn="auto">
              <a:spcBef>
                <a:spcPts val="0"/>
              </a:spcBef>
              <a:spcAft>
                <a:spcPts val="0"/>
              </a:spcAft>
              <a:defRPr sz="1000" smtClean="0">
                <a:solidFill>
                  <a:schemeClr val="tx1">
                    <a:lumMod val="75000"/>
                    <a:lumOff val="25000"/>
                  </a:schemeClr>
                </a:solidFill>
                <a:latin typeface="Calibri" pitchFamily="34" charset="0"/>
                <a:cs typeface="+mn-cs"/>
              </a:defRPr>
            </a:lvl1pPr>
          </a:lstStyle>
          <a:p>
            <a:pPr>
              <a:defRPr/>
            </a:pPr>
            <a:r>
              <a:rPr lang="en-US" dirty="0" smtClean="0"/>
              <a:t>Virtualized Data Center - Networking</a:t>
            </a:r>
            <a:endParaRPr lang="en-US" dirty="0"/>
          </a:p>
        </p:txBody>
      </p:sp>
      <p:sp>
        <p:nvSpPr>
          <p:cNvPr id="6" name="Slide Number Placeholder 5"/>
          <p:cNvSpPr>
            <a:spLocks noGrp="1"/>
          </p:cNvSpPr>
          <p:nvPr>
            <p:ph type="sldNum" sz="quarter" idx="4"/>
          </p:nvPr>
        </p:nvSpPr>
        <p:spPr>
          <a:xfrm>
            <a:off x="8686800" y="6629400"/>
            <a:ext cx="457200" cy="228600"/>
          </a:xfrm>
          <a:prstGeom prst="rect">
            <a:avLst/>
          </a:prstGeom>
        </p:spPr>
        <p:txBody>
          <a:bodyPr vert="horz" lIns="91440" tIns="45720" rIns="91440" bIns="45720" rtlCol="0" anchor="b"/>
          <a:lstStyle>
            <a:lvl1pPr algn="r" fontAlgn="auto">
              <a:spcBef>
                <a:spcPts val="0"/>
              </a:spcBef>
              <a:spcAft>
                <a:spcPts val="0"/>
              </a:spcAft>
              <a:defRPr sz="1000" smtClean="0">
                <a:solidFill>
                  <a:schemeClr val="tx1">
                    <a:lumMod val="75000"/>
                    <a:lumOff val="25000"/>
                  </a:schemeClr>
                </a:solidFill>
                <a:latin typeface="Calibri" pitchFamily="34" charset="0"/>
                <a:cs typeface="+mn-cs"/>
              </a:defRPr>
            </a:lvl1pPr>
          </a:lstStyle>
          <a:p>
            <a:pPr>
              <a:defRPr/>
            </a:pPr>
            <a:fld id="{2F0FE6C8-51A2-4AA8-BE8B-722D435E963D}" type="slidenum">
              <a:rPr lang="en-US"/>
              <a:pPr>
                <a:defRPr/>
              </a:pPr>
              <a:t>‹#›</a:t>
            </a:fld>
            <a:endParaRPr lang="en-US" dirty="0"/>
          </a:p>
        </p:txBody>
      </p:sp>
      <p:pic>
        <p:nvPicPr>
          <p:cNvPr id="1030" name="Picture 8"/>
          <p:cNvPicPr>
            <a:picLocks noChangeAspect="1" noChangeArrowheads="1"/>
          </p:cNvPicPr>
          <p:nvPr/>
        </p:nvPicPr>
        <p:blipFill>
          <a:blip r:embed="rId17" cstate="print"/>
          <a:srcRect/>
          <a:stretch>
            <a:fillRect/>
          </a:stretch>
        </p:blipFill>
        <p:spPr bwMode="auto">
          <a:xfrm>
            <a:off x="0" y="6134100"/>
            <a:ext cx="9150350" cy="523875"/>
          </a:xfrm>
          <a:prstGeom prst="rect">
            <a:avLst/>
          </a:prstGeom>
          <a:noFill/>
          <a:ln w="9525">
            <a:noFill/>
            <a:miter lim="800000"/>
            <a:headEnd/>
            <a:tailEnd/>
          </a:ln>
        </p:spPr>
      </p:pic>
      <p:sp>
        <p:nvSpPr>
          <p:cNvPr id="8" name="Rectangle 7"/>
          <p:cNvSpPr/>
          <p:nvPr/>
        </p:nvSpPr>
        <p:spPr>
          <a:xfrm>
            <a:off x="304800" y="6627813"/>
            <a:ext cx="3124200" cy="246062"/>
          </a:xfrm>
          <a:prstGeom prst="rect">
            <a:avLst/>
          </a:prstGeom>
        </p:spPr>
        <p:txBody>
          <a:bodyPr>
            <a:spAutoFit/>
          </a:bodyPr>
          <a:lstStyle/>
          <a:p>
            <a:pPr>
              <a:defRPr/>
            </a:pPr>
            <a:r>
              <a:rPr lang="en-US" sz="1000" dirty="0">
                <a:solidFill>
                  <a:schemeClr val="bg1">
                    <a:lumMod val="50000"/>
                  </a:schemeClr>
                </a:solidFill>
                <a:latin typeface="Calibri" pitchFamily="34" charset="0"/>
              </a:rPr>
              <a:t>Copyright © 2011 EMC Corporation. All Rights Reserved.</a:t>
            </a:r>
          </a:p>
        </p:txBody>
      </p:sp>
    </p:spTree>
  </p:cSld>
  <p:clrMap bg1="lt1" tx1="dk1" bg2="lt2" tx2="dk2" accent1="accent1" accent2="accent2" accent3="accent3" accent4="accent4" accent5="accent5" accent6="accent6" hlink="hlink" folHlink="folHlink"/>
  <p:sldLayoutIdLst>
    <p:sldLayoutId id="2147483802" r:id="rId1"/>
    <p:sldLayoutId id="2147483803" r:id="rId2"/>
    <p:sldLayoutId id="2147483804" r:id="rId3"/>
    <p:sldLayoutId id="2147483805" r:id="rId4"/>
    <p:sldLayoutId id="2147483806" r:id="rId5"/>
    <p:sldLayoutId id="2147483807" r:id="rId6"/>
    <p:sldLayoutId id="2147483808" r:id="rId7"/>
    <p:sldLayoutId id="2147483809" r:id="rId8"/>
    <p:sldLayoutId id="2147483810" r:id="rId9"/>
    <p:sldLayoutId id="2147483811" r:id="rId10"/>
    <p:sldLayoutId id="2147483812" r:id="rId11"/>
    <p:sldLayoutId id="2147483813" r:id="rId12"/>
    <p:sldLayoutId id="2147483800" r:id="rId13"/>
    <p:sldLayoutId id="2147483814" r:id="rId14"/>
    <p:sldLayoutId id="2147483801" r:id="rId15"/>
  </p:sldLayoutIdLst>
  <p:hf hdr="0" dt="0"/>
  <p:txStyles>
    <p:titleStyle>
      <a:lvl1pPr algn="l" rtl="0" eaLnBrk="1" fontAlgn="base" hangingPunct="1">
        <a:spcBef>
          <a:spcPct val="0"/>
        </a:spcBef>
        <a:spcAft>
          <a:spcPct val="0"/>
        </a:spcAft>
        <a:defRPr sz="2800" kern="1200">
          <a:solidFill>
            <a:srgbClr val="2C95DD"/>
          </a:solidFill>
          <a:latin typeface="+mj-lt"/>
          <a:ea typeface="+mj-ea"/>
          <a:cs typeface="+mj-cs"/>
        </a:defRPr>
      </a:lvl1pPr>
      <a:lvl2pPr algn="l" rtl="0" eaLnBrk="1" fontAlgn="base" hangingPunct="1">
        <a:spcBef>
          <a:spcPct val="0"/>
        </a:spcBef>
        <a:spcAft>
          <a:spcPct val="0"/>
        </a:spcAft>
        <a:defRPr sz="2800">
          <a:solidFill>
            <a:srgbClr val="2C95DD"/>
          </a:solidFill>
          <a:latin typeface="MetaNormalLF-Roman" pitchFamily="34" charset="0"/>
          <a:cs typeface="Arial" charset="0"/>
        </a:defRPr>
      </a:lvl2pPr>
      <a:lvl3pPr algn="l" rtl="0" eaLnBrk="1" fontAlgn="base" hangingPunct="1">
        <a:spcBef>
          <a:spcPct val="0"/>
        </a:spcBef>
        <a:spcAft>
          <a:spcPct val="0"/>
        </a:spcAft>
        <a:defRPr sz="2800">
          <a:solidFill>
            <a:srgbClr val="2C95DD"/>
          </a:solidFill>
          <a:latin typeface="MetaNormalLF-Roman" pitchFamily="34" charset="0"/>
          <a:cs typeface="Arial" charset="0"/>
        </a:defRPr>
      </a:lvl3pPr>
      <a:lvl4pPr algn="l" rtl="0" eaLnBrk="1" fontAlgn="base" hangingPunct="1">
        <a:spcBef>
          <a:spcPct val="0"/>
        </a:spcBef>
        <a:spcAft>
          <a:spcPct val="0"/>
        </a:spcAft>
        <a:defRPr sz="2800">
          <a:solidFill>
            <a:srgbClr val="2C95DD"/>
          </a:solidFill>
          <a:latin typeface="MetaNormalLF-Roman" pitchFamily="34" charset="0"/>
          <a:cs typeface="Arial" charset="0"/>
        </a:defRPr>
      </a:lvl4pPr>
      <a:lvl5pPr algn="l" rtl="0" eaLnBrk="1" fontAlgn="base" hangingPunct="1">
        <a:spcBef>
          <a:spcPct val="0"/>
        </a:spcBef>
        <a:spcAft>
          <a:spcPct val="0"/>
        </a:spcAft>
        <a:defRPr sz="2800">
          <a:solidFill>
            <a:srgbClr val="2C95DD"/>
          </a:solidFill>
          <a:latin typeface="MetaNormalLF-Roman" pitchFamily="34" charset="0"/>
          <a:cs typeface="Arial" charset="0"/>
        </a:defRPr>
      </a:lvl5pPr>
      <a:lvl6pPr marL="457200" algn="l" rtl="0" eaLnBrk="1" fontAlgn="base" hangingPunct="1">
        <a:spcBef>
          <a:spcPct val="0"/>
        </a:spcBef>
        <a:spcAft>
          <a:spcPct val="0"/>
        </a:spcAft>
        <a:defRPr sz="2800">
          <a:solidFill>
            <a:srgbClr val="00B0F0"/>
          </a:solidFill>
          <a:latin typeface="MetaNormalLF-Roman" pitchFamily="34" charset="0"/>
          <a:cs typeface="Arial" charset="0"/>
        </a:defRPr>
      </a:lvl6pPr>
      <a:lvl7pPr marL="914400" algn="l" rtl="0" eaLnBrk="1" fontAlgn="base" hangingPunct="1">
        <a:spcBef>
          <a:spcPct val="0"/>
        </a:spcBef>
        <a:spcAft>
          <a:spcPct val="0"/>
        </a:spcAft>
        <a:defRPr sz="2800">
          <a:solidFill>
            <a:srgbClr val="00B0F0"/>
          </a:solidFill>
          <a:latin typeface="MetaNormalLF-Roman" pitchFamily="34" charset="0"/>
          <a:cs typeface="Arial" charset="0"/>
        </a:defRPr>
      </a:lvl7pPr>
      <a:lvl8pPr marL="1371600" algn="l" rtl="0" eaLnBrk="1" fontAlgn="base" hangingPunct="1">
        <a:spcBef>
          <a:spcPct val="0"/>
        </a:spcBef>
        <a:spcAft>
          <a:spcPct val="0"/>
        </a:spcAft>
        <a:defRPr sz="2800">
          <a:solidFill>
            <a:srgbClr val="00B0F0"/>
          </a:solidFill>
          <a:latin typeface="MetaNormalLF-Roman" pitchFamily="34" charset="0"/>
          <a:cs typeface="Arial" charset="0"/>
        </a:defRPr>
      </a:lvl8pPr>
      <a:lvl9pPr marL="1828800" algn="l" rtl="0" eaLnBrk="1" fontAlgn="base" hangingPunct="1">
        <a:spcBef>
          <a:spcPct val="0"/>
        </a:spcBef>
        <a:spcAft>
          <a:spcPct val="0"/>
        </a:spcAft>
        <a:defRPr sz="2800">
          <a:solidFill>
            <a:srgbClr val="00B0F0"/>
          </a:solidFill>
          <a:latin typeface="MetaNormalLF-Roman" pitchFamily="34" charset="0"/>
          <a:cs typeface="Arial" charset="0"/>
        </a:defRPr>
      </a:lvl9pPr>
    </p:titleStyle>
    <p:bodyStyle>
      <a:lvl1pPr marL="231775" indent="-231775" algn="l" rtl="0" eaLnBrk="1" fontAlgn="base" hangingPunct="1">
        <a:spcBef>
          <a:spcPct val="20000"/>
        </a:spcBef>
        <a:spcAft>
          <a:spcPct val="0"/>
        </a:spcAft>
        <a:buClr>
          <a:srgbClr val="92D050"/>
        </a:buClr>
        <a:buSzPct val="120000"/>
        <a:buFont typeface="Arial" charset="0"/>
        <a:buChar char="•"/>
        <a:defRPr sz="2400" kern="1200">
          <a:solidFill>
            <a:schemeClr val="bg2">
              <a:lumMod val="75000"/>
            </a:schemeClr>
          </a:solidFill>
          <a:latin typeface="Calibri" pitchFamily="34" charset="0"/>
          <a:ea typeface="+mn-ea"/>
          <a:cs typeface="+mn-cs"/>
        </a:defRPr>
      </a:lvl1pPr>
      <a:lvl2pPr marL="682625" indent="-341313" algn="l" rtl="0" eaLnBrk="1" fontAlgn="base" hangingPunct="1">
        <a:spcBef>
          <a:spcPct val="20000"/>
        </a:spcBef>
        <a:spcAft>
          <a:spcPct val="0"/>
        </a:spcAft>
        <a:buClr>
          <a:srgbClr val="FFC425"/>
        </a:buClr>
        <a:buSzPct val="90000"/>
        <a:buFont typeface="Webdings" pitchFamily="18" charset="2"/>
        <a:buChar char="4"/>
        <a:defRPr sz="2200" kern="1200">
          <a:solidFill>
            <a:schemeClr val="bg2">
              <a:lumMod val="75000"/>
            </a:schemeClr>
          </a:solidFill>
          <a:latin typeface="Calibri" pitchFamily="34" charset="0"/>
          <a:ea typeface="+mn-ea"/>
          <a:cs typeface="+mn-cs"/>
        </a:defRPr>
      </a:lvl2pPr>
      <a:lvl3pPr marL="1143000" indent="-338138" algn="l" rtl="0" eaLnBrk="1" fontAlgn="base" hangingPunct="1">
        <a:spcBef>
          <a:spcPct val="20000"/>
        </a:spcBef>
        <a:spcAft>
          <a:spcPct val="0"/>
        </a:spcAft>
        <a:buClr>
          <a:srgbClr val="B5761B"/>
        </a:buClr>
        <a:buSzPct val="90000"/>
        <a:buFont typeface="Webdings" pitchFamily="18" charset="2"/>
        <a:buChar char="8"/>
        <a:defRPr sz="2000" kern="1200">
          <a:solidFill>
            <a:schemeClr val="bg2">
              <a:lumMod val="75000"/>
            </a:schemeClr>
          </a:solidFill>
          <a:latin typeface="Calibri" pitchFamily="34" charset="0"/>
          <a:ea typeface="+mn-ea"/>
          <a:cs typeface="+mn-cs"/>
        </a:defRPr>
      </a:lvl3pPr>
      <a:lvl4pPr marL="1487488" indent="-231775" algn="l" rtl="0" eaLnBrk="1" fontAlgn="base" hangingPunct="1">
        <a:spcBef>
          <a:spcPct val="20000"/>
        </a:spcBef>
        <a:spcAft>
          <a:spcPct val="0"/>
        </a:spcAft>
        <a:buClr>
          <a:schemeClr val="tx2"/>
        </a:buClr>
        <a:buFont typeface="Wingdings" pitchFamily="2" charset="2"/>
        <a:buChar char="§"/>
        <a:defRPr kern="1200">
          <a:solidFill>
            <a:schemeClr val="bg2">
              <a:lumMod val="75000"/>
            </a:schemeClr>
          </a:solidFill>
          <a:latin typeface="Calibri" pitchFamily="34" charset="0"/>
          <a:ea typeface="+mn-ea"/>
          <a:cs typeface="+mn-cs"/>
        </a:defRPr>
      </a:lvl4pPr>
      <a:lvl5pPr marL="1828800" indent="-231775" algn="l" rtl="0" eaLnBrk="1" fontAlgn="base" hangingPunct="1">
        <a:spcBef>
          <a:spcPct val="20000"/>
        </a:spcBef>
        <a:spcAft>
          <a:spcPct val="0"/>
        </a:spcAft>
        <a:buClr>
          <a:srgbClr val="7030A0"/>
        </a:buClr>
        <a:buSzPct val="110000"/>
        <a:buFont typeface="Arial" charset="0"/>
        <a:buChar char="•"/>
        <a:defRPr kern="1200">
          <a:solidFill>
            <a:schemeClr val="bg2">
              <a:lumMod val="75000"/>
            </a:schemeClr>
          </a:solidFill>
          <a:latin typeface="Calibri"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image" Target="../media/image14.png"/><Relationship Id="rId7" Type="http://schemas.openxmlformats.org/officeDocument/2006/relationships/image" Target="../media/image17.png"/><Relationship Id="rId2" Type="http://schemas.openxmlformats.org/officeDocument/2006/relationships/notesSlide" Target="../notesSlides/notesSlide12.xml"/><Relationship Id="rId1" Type="http://schemas.openxmlformats.org/officeDocument/2006/relationships/slideLayout" Target="../slideLayouts/slideLayout1.xml"/><Relationship Id="rId6" Type="http://schemas.openxmlformats.org/officeDocument/2006/relationships/image" Target="../media/image16.png"/><Relationship Id="rId5" Type="http://schemas.openxmlformats.org/officeDocument/2006/relationships/image" Target="../media/image15.png"/><Relationship Id="rId4" Type="http://schemas.openxmlformats.org/officeDocument/2006/relationships/image" Target="../media/image11.png"/><Relationship Id="rId9" Type="http://schemas.openxmlformats.org/officeDocument/2006/relationships/image" Target="../media/image18.png"/></Relationships>
</file>

<file path=ppt/slides/_rels/slide13.xml.rels><?xml version="1.0" encoding="UTF-8" standalone="yes"?>
<Relationships xmlns="http://schemas.openxmlformats.org/package/2006/relationships"><Relationship Id="rId8" Type="http://schemas.openxmlformats.org/officeDocument/2006/relationships/image" Target="../media/image14.png"/><Relationship Id="rId3" Type="http://schemas.openxmlformats.org/officeDocument/2006/relationships/image" Target="../media/image15.png"/><Relationship Id="rId7" Type="http://schemas.openxmlformats.org/officeDocument/2006/relationships/image" Target="../media/image20.png"/><Relationship Id="rId2" Type="http://schemas.openxmlformats.org/officeDocument/2006/relationships/notesSlide" Target="../notesSlides/notesSlide13.xml"/><Relationship Id="rId1" Type="http://schemas.openxmlformats.org/officeDocument/2006/relationships/slideLayout" Target="../slideLayouts/slideLayout1.xml"/><Relationship Id="rId6" Type="http://schemas.openxmlformats.org/officeDocument/2006/relationships/image" Target="../media/image19.png"/><Relationship Id="rId11" Type="http://schemas.openxmlformats.org/officeDocument/2006/relationships/image" Target="../media/image18.png"/><Relationship Id="rId5" Type="http://schemas.openxmlformats.org/officeDocument/2006/relationships/image" Target="../media/image17.png"/><Relationship Id="rId10" Type="http://schemas.openxmlformats.org/officeDocument/2006/relationships/image" Target="../media/image4.png"/><Relationship Id="rId4" Type="http://schemas.openxmlformats.org/officeDocument/2006/relationships/image" Target="../media/image16.png"/><Relationship Id="rId9" Type="http://schemas.openxmlformats.org/officeDocument/2006/relationships/image" Target="../media/image11.png"/></Relationships>
</file>

<file path=ppt/slides/_rels/slide14.xml.rels><?xml version="1.0" encoding="UTF-8" standalone="yes"?>
<Relationships xmlns="http://schemas.openxmlformats.org/package/2006/relationships"><Relationship Id="rId8" Type="http://schemas.openxmlformats.org/officeDocument/2006/relationships/image" Target="../media/image22.png"/><Relationship Id="rId3" Type="http://schemas.openxmlformats.org/officeDocument/2006/relationships/image" Target="../media/image15.png"/><Relationship Id="rId7" Type="http://schemas.openxmlformats.org/officeDocument/2006/relationships/image" Target="../media/image11.png"/><Relationship Id="rId2" Type="http://schemas.openxmlformats.org/officeDocument/2006/relationships/notesSlide" Target="../notesSlides/notesSlide14.xml"/><Relationship Id="rId1" Type="http://schemas.openxmlformats.org/officeDocument/2006/relationships/slideLayout" Target="../slideLayouts/slideLayout1.xml"/><Relationship Id="rId6" Type="http://schemas.openxmlformats.org/officeDocument/2006/relationships/image" Target="../media/image21.png"/><Relationship Id="rId5" Type="http://schemas.openxmlformats.org/officeDocument/2006/relationships/image" Target="../media/image17.png"/><Relationship Id="rId10" Type="http://schemas.openxmlformats.org/officeDocument/2006/relationships/image" Target="../media/image18.png"/><Relationship Id="rId4" Type="http://schemas.openxmlformats.org/officeDocument/2006/relationships/image" Target="../media/image16.png"/><Relationship Id="rId9" Type="http://schemas.openxmlformats.org/officeDocument/2006/relationships/image" Target="../media/image4.png"/></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8" Type="http://schemas.openxmlformats.org/officeDocument/2006/relationships/image" Target="../media/image27.png"/><Relationship Id="rId3" Type="http://schemas.openxmlformats.org/officeDocument/2006/relationships/image" Target="../media/image23.png"/><Relationship Id="rId7" Type="http://schemas.openxmlformats.org/officeDocument/2006/relationships/image" Target="../media/image26.png"/><Relationship Id="rId2" Type="http://schemas.openxmlformats.org/officeDocument/2006/relationships/notesSlide" Target="../notesSlides/notesSlide16.xml"/><Relationship Id="rId1" Type="http://schemas.openxmlformats.org/officeDocument/2006/relationships/slideLayout" Target="../slideLayouts/slideLayout1.xml"/><Relationship Id="rId6" Type="http://schemas.openxmlformats.org/officeDocument/2006/relationships/image" Target="../media/image25.png"/><Relationship Id="rId5" Type="http://schemas.openxmlformats.org/officeDocument/2006/relationships/image" Target="../media/image19.png"/><Relationship Id="rId4" Type="http://schemas.openxmlformats.org/officeDocument/2006/relationships/image" Target="../media/image24.png"/><Relationship Id="rId9" Type="http://schemas.openxmlformats.org/officeDocument/2006/relationships/image" Target="../media/image28.png"/></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8.xml"/><Relationship Id="rId1" Type="http://schemas.openxmlformats.org/officeDocument/2006/relationships/slideLayout" Target="../slideLayouts/slideLayout1.xml"/><Relationship Id="rId6" Type="http://schemas.openxmlformats.org/officeDocument/2006/relationships/image" Target="../media/image11.png"/><Relationship Id="rId5" Type="http://schemas.openxmlformats.org/officeDocument/2006/relationships/image" Target="../media/image30.png"/><Relationship Id="rId4" Type="http://schemas.openxmlformats.org/officeDocument/2006/relationships/image" Target="../media/image29.png"/></Relationships>
</file>

<file path=ppt/slides/_rels/slide19.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9.xml"/><Relationship Id="rId1" Type="http://schemas.openxmlformats.org/officeDocument/2006/relationships/slideLayout" Target="../slideLayouts/slideLayout1.xml"/><Relationship Id="rId6" Type="http://schemas.openxmlformats.org/officeDocument/2006/relationships/image" Target="../media/image30.png"/><Relationship Id="rId5" Type="http://schemas.openxmlformats.org/officeDocument/2006/relationships/image" Target="../media/image11.png"/><Relationship Id="rId4" Type="http://schemas.openxmlformats.org/officeDocument/2006/relationships/image" Target="../media/image29.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31.png"/><Relationship Id="rId2" Type="http://schemas.openxmlformats.org/officeDocument/2006/relationships/notesSlide" Target="../notesSlides/notesSlide21.xml"/><Relationship Id="rId1" Type="http://schemas.openxmlformats.org/officeDocument/2006/relationships/slideLayout" Target="../slideLayouts/slideLayout1.xml"/><Relationship Id="rId5" Type="http://schemas.openxmlformats.org/officeDocument/2006/relationships/image" Target="../media/image33.png"/><Relationship Id="rId4" Type="http://schemas.openxmlformats.org/officeDocument/2006/relationships/image" Target="../media/image32.png"/></Relationships>
</file>

<file path=ppt/slides/_rels/slide22.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image" Target="../media/image34.png"/><Relationship Id="rId7" Type="http://schemas.openxmlformats.org/officeDocument/2006/relationships/image" Target="../media/image38.png"/><Relationship Id="rId2" Type="http://schemas.openxmlformats.org/officeDocument/2006/relationships/notesSlide" Target="../notesSlides/notesSlide22.xml"/><Relationship Id="rId1" Type="http://schemas.openxmlformats.org/officeDocument/2006/relationships/slideLayout" Target="../slideLayouts/slideLayout1.xml"/><Relationship Id="rId6" Type="http://schemas.openxmlformats.org/officeDocument/2006/relationships/image" Target="../media/image37.png"/><Relationship Id="rId5" Type="http://schemas.openxmlformats.org/officeDocument/2006/relationships/image" Target="../media/image36.png"/><Relationship Id="rId4" Type="http://schemas.openxmlformats.org/officeDocument/2006/relationships/image" Target="../media/image35.png"/></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32.xml"/><Relationship Id="rId1" Type="http://schemas.openxmlformats.org/officeDocument/2006/relationships/slideLayout" Target="../slideLayouts/slideLayout1.xml"/><Relationship Id="rId4" Type="http://schemas.openxmlformats.org/officeDocument/2006/relationships/image" Target="../media/image15.png"/></Relationships>
</file>

<file path=ppt/slides/_rels/slide33.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33.xml"/><Relationship Id="rId1" Type="http://schemas.openxmlformats.org/officeDocument/2006/relationships/slideLayout" Target="../slideLayouts/slideLayout1.xml"/><Relationship Id="rId5" Type="http://schemas.openxmlformats.org/officeDocument/2006/relationships/image" Target="../media/image40.png"/><Relationship Id="rId4" Type="http://schemas.openxmlformats.org/officeDocument/2006/relationships/image" Target="../media/image39.png"/></Relationships>
</file>

<file path=ppt/slides/_rels/slide34.xml.rels><?xml version="1.0" encoding="UTF-8" standalone="yes"?>
<Relationships xmlns="http://schemas.openxmlformats.org/package/2006/relationships"><Relationship Id="rId3" Type="http://schemas.openxmlformats.org/officeDocument/2006/relationships/image" Target="../media/image41.png"/><Relationship Id="rId2" Type="http://schemas.openxmlformats.org/officeDocument/2006/relationships/notesSlide" Target="../notesSlides/notesSlide34.xml"/><Relationship Id="rId1" Type="http://schemas.openxmlformats.org/officeDocument/2006/relationships/slideLayout" Target="../slideLayouts/slideLayout1.xml"/><Relationship Id="rId6" Type="http://schemas.openxmlformats.org/officeDocument/2006/relationships/image" Target="../media/image11.png"/><Relationship Id="rId5" Type="http://schemas.openxmlformats.org/officeDocument/2006/relationships/image" Target="../media/image43.png"/><Relationship Id="rId4" Type="http://schemas.openxmlformats.org/officeDocument/2006/relationships/image" Target="../media/image42.png"/></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5.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3" Type="http://schemas.openxmlformats.org/officeDocument/2006/relationships/image" Target="../media/image44.png"/><Relationship Id="rId2" Type="http://schemas.openxmlformats.org/officeDocument/2006/relationships/notesSlide" Target="../notesSlides/notesSlide40.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3" Type="http://schemas.openxmlformats.org/officeDocument/2006/relationships/image" Target="../media/image45.png"/><Relationship Id="rId2" Type="http://schemas.openxmlformats.org/officeDocument/2006/relationships/notesSlide" Target="../notesSlides/notesSlide43.xm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44.xml"/><Relationship Id="rId1" Type="http://schemas.openxmlformats.org/officeDocument/2006/relationships/slideLayout" Target="../slideLayouts/slideLayout1.xml"/><Relationship Id="rId5" Type="http://schemas.openxmlformats.org/officeDocument/2006/relationships/image" Target="../media/image19.png"/><Relationship Id="rId4" Type="http://schemas.openxmlformats.org/officeDocument/2006/relationships/image" Target="../media/image46.png"/></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5.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3" Type="http://schemas.openxmlformats.org/officeDocument/2006/relationships/image" Target="../media/image35.png"/><Relationship Id="rId7" Type="http://schemas.openxmlformats.org/officeDocument/2006/relationships/image" Target="../media/image25.png"/><Relationship Id="rId2" Type="http://schemas.openxmlformats.org/officeDocument/2006/relationships/notesSlide" Target="../notesSlides/notesSlide47.xml"/><Relationship Id="rId1" Type="http://schemas.openxmlformats.org/officeDocument/2006/relationships/slideLayout" Target="../slideLayouts/slideLayout1.xml"/><Relationship Id="rId6" Type="http://schemas.openxmlformats.org/officeDocument/2006/relationships/image" Target="../media/image17.png"/><Relationship Id="rId5" Type="http://schemas.openxmlformats.org/officeDocument/2006/relationships/image" Target="../media/image48.png"/><Relationship Id="rId4" Type="http://schemas.openxmlformats.org/officeDocument/2006/relationships/image" Target="../media/image47.png"/></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3" Type="http://schemas.openxmlformats.org/officeDocument/2006/relationships/notesSlide" Target="../notesSlides/notesSlide49.xml"/><Relationship Id="rId2" Type="http://schemas.openxmlformats.org/officeDocument/2006/relationships/slideLayout" Target="../slideLayouts/slideLayout1.xml"/><Relationship Id="rId1" Type="http://schemas.openxmlformats.org/officeDocument/2006/relationships/tags" Target="../tags/tag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50.xml.rels><?xml version="1.0" encoding="UTF-8" standalone="yes"?>
<Relationships xmlns="http://schemas.openxmlformats.org/package/2006/relationships"><Relationship Id="rId3" Type="http://schemas.openxmlformats.org/officeDocument/2006/relationships/notesSlide" Target="../notesSlides/notesSlide50.xml"/><Relationship Id="rId2" Type="http://schemas.openxmlformats.org/officeDocument/2006/relationships/slideLayout" Target="../slideLayouts/slideLayout1.xml"/><Relationship Id="rId1" Type="http://schemas.openxmlformats.org/officeDocument/2006/relationships/tags" Target="../tags/tag3.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2.png"/><Relationship Id="rId7" Type="http://schemas.openxmlformats.org/officeDocument/2006/relationships/image" Target="../media/image7.png"/><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image" Target="../media/image4.png"/><Relationship Id="rId4" Type="http://schemas.openxmlformats.org/officeDocument/2006/relationships/image" Target="../media/image3.png"/><Relationship Id="rId9" Type="http://schemas.openxmlformats.org/officeDocument/2006/relationships/image" Target="../media/image5.png"/></Relationships>
</file>

<file path=ppt/slides/_rels/slide7.xml.rels><?xml version="1.0" encoding="UTF-8" standalone="yes"?>
<Relationships xmlns="http://schemas.openxmlformats.org/package/2006/relationships"><Relationship Id="rId8" Type="http://schemas.openxmlformats.org/officeDocument/2006/relationships/image" Target="../media/image13.png"/><Relationship Id="rId3" Type="http://schemas.openxmlformats.org/officeDocument/2006/relationships/image" Target="../media/image3.png"/><Relationship Id="rId7" Type="http://schemas.openxmlformats.org/officeDocument/2006/relationships/image" Target="../media/image12.png"/><Relationship Id="rId2" Type="http://schemas.openxmlformats.org/officeDocument/2006/relationships/notesSlide" Target="../notesSlides/notesSlide7.xml"/><Relationship Id="rId1" Type="http://schemas.openxmlformats.org/officeDocument/2006/relationships/slideLayout" Target="../slideLayouts/slideLayout1.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image" Target="../media/image9.pn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ln>
            <a:noFill/>
          </a:ln>
        </p:spPr>
        <p:txBody>
          <a:bodyPr/>
          <a:lstStyle/>
          <a:p>
            <a:r>
              <a:rPr lang="en-US" sz="4400" dirty="0" smtClean="0"/>
              <a:t>Module – 5  </a:t>
            </a:r>
            <a:br>
              <a:rPr lang="en-US" sz="4400" dirty="0" smtClean="0"/>
            </a:br>
            <a:r>
              <a:rPr lang="en-US" sz="4400" dirty="0" smtClean="0"/>
              <a:t/>
            </a:r>
            <a:br>
              <a:rPr lang="en-US" sz="4400" dirty="0" smtClean="0"/>
            </a:br>
            <a:r>
              <a:rPr lang="en-US" sz="4400" dirty="0" smtClean="0"/>
              <a:t>Virtualized Data Center – Networking</a:t>
            </a:r>
            <a:endParaRPr lang="en-US" sz="4400" dirty="0"/>
          </a:p>
        </p:txBody>
      </p:sp>
      <p:sp>
        <p:nvSpPr>
          <p:cNvPr id="5" name="Slide Number Placeholder 4"/>
          <p:cNvSpPr>
            <a:spLocks noGrp="1"/>
          </p:cNvSpPr>
          <p:nvPr>
            <p:ph type="sldNum" sz="quarter" idx="4294967295"/>
          </p:nvPr>
        </p:nvSpPr>
        <p:spPr>
          <a:xfrm>
            <a:off x="8686800" y="6629400"/>
            <a:ext cx="457200" cy="228600"/>
          </a:xfrm>
        </p:spPr>
        <p:txBody>
          <a:bodyPr/>
          <a:lstStyle/>
          <a:p>
            <a:pPr>
              <a:defRPr/>
            </a:pPr>
            <a:fld id="{550CDAE9-9707-4120-A90B-FABB84BE074E}" type="slidenum">
              <a:rPr lang="en-US" smtClean="0"/>
              <a:pPr>
                <a:defRPr/>
              </a:pPr>
              <a:t>1</a:t>
            </a:fld>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685800" y="1143000"/>
            <a:ext cx="7162800" cy="1219200"/>
          </a:xfrm>
        </p:spPr>
        <p:txBody>
          <a:bodyPr/>
          <a:lstStyle/>
          <a:p>
            <a:pPr>
              <a:defRPr/>
            </a:pPr>
            <a:r>
              <a:rPr lang="en-US" dirty="0" smtClean="0"/>
              <a:t>Module 5: Virtualized Data Center – Networking</a:t>
            </a:r>
            <a:endParaRPr lang="en-US" dirty="0"/>
          </a:p>
        </p:txBody>
      </p:sp>
      <p:sp>
        <p:nvSpPr>
          <p:cNvPr id="7" name="Subtitle 6"/>
          <p:cNvSpPr>
            <a:spLocks noGrp="1"/>
          </p:cNvSpPr>
          <p:nvPr>
            <p:ph type="subTitle" idx="1"/>
          </p:nvPr>
        </p:nvSpPr>
        <p:spPr/>
        <p:txBody>
          <a:bodyPr>
            <a:normAutofit/>
          </a:bodyPr>
          <a:lstStyle/>
          <a:p>
            <a:r>
              <a:rPr lang="en-US" dirty="0" smtClean="0">
                <a:solidFill>
                  <a:schemeClr val="bg2">
                    <a:lumMod val="75000"/>
                  </a:schemeClr>
                </a:solidFill>
              </a:rPr>
              <a:t>Topics covered in this lesson:</a:t>
            </a:r>
          </a:p>
          <a:p>
            <a:pPr lvl="1" indent="-223838" algn="l">
              <a:buClr>
                <a:srgbClr val="92D050"/>
              </a:buClr>
              <a:buSzPct val="110000"/>
              <a:buFont typeface="Arial" pitchFamily="34" charset="0"/>
              <a:buChar char="•"/>
              <a:defRPr/>
            </a:pPr>
            <a:r>
              <a:rPr lang="en-US" sz="2000" dirty="0" smtClean="0">
                <a:solidFill>
                  <a:schemeClr val="bg2">
                    <a:lumMod val="75000"/>
                  </a:schemeClr>
                </a:solidFill>
              </a:rPr>
              <a:t>Network infrastructure and components</a:t>
            </a:r>
          </a:p>
          <a:p>
            <a:pPr lvl="1" indent="-223838" algn="l">
              <a:buClr>
                <a:srgbClr val="92D050"/>
              </a:buClr>
              <a:buSzPct val="110000"/>
              <a:buFont typeface="Arial" pitchFamily="34" charset="0"/>
              <a:buChar char="•"/>
              <a:defRPr/>
            </a:pPr>
            <a:r>
              <a:rPr lang="en-US" sz="2000" dirty="0" smtClean="0">
                <a:solidFill>
                  <a:schemeClr val="bg2">
                    <a:lumMod val="75000"/>
                  </a:schemeClr>
                </a:solidFill>
              </a:rPr>
              <a:t>Network connectivity and traffic flow</a:t>
            </a:r>
          </a:p>
          <a:p>
            <a:pPr lvl="1" indent="-223838" algn="l">
              <a:buClr>
                <a:srgbClr val="92D050"/>
              </a:buClr>
              <a:buSzPct val="110000"/>
              <a:buFont typeface="Arial" pitchFamily="34" charset="0"/>
              <a:buChar char="•"/>
              <a:defRPr/>
            </a:pPr>
            <a:r>
              <a:rPr lang="en-US" sz="2000" dirty="0" smtClean="0">
                <a:solidFill>
                  <a:schemeClr val="bg2">
                    <a:lumMod val="75000"/>
                  </a:schemeClr>
                </a:solidFill>
              </a:rPr>
              <a:t>Features and functions of network components</a:t>
            </a:r>
          </a:p>
        </p:txBody>
      </p:sp>
      <p:sp>
        <p:nvSpPr>
          <p:cNvPr id="23556" name="Content Placeholder 7"/>
          <p:cNvSpPr>
            <a:spLocks noGrp="1"/>
          </p:cNvSpPr>
          <p:nvPr>
            <p:ph sz="quarter" idx="13"/>
          </p:nvPr>
        </p:nvSpPr>
        <p:spPr/>
        <p:txBody>
          <a:bodyPr/>
          <a:lstStyle/>
          <a:p>
            <a:pPr lvl="0"/>
            <a:r>
              <a:rPr lang="en-US" dirty="0" smtClean="0"/>
              <a:t>Lesson 2: VDC Network Infrastructure</a:t>
            </a:r>
          </a:p>
        </p:txBody>
      </p:sp>
      <p:sp>
        <p:nvSpPr>
          <p:cNvPr id="9" name="Footer Placeholder 8"/>
          <p:cNvSpPr>
            <a:spLocks noGrp="1"/>
          </p:cNvSpPr>
          <p:nvPr>
            <p:ph type="ftr" sz="quarter" idx="14"/>
          </p:nvPr>
        </p:nvSpPr>
        <p:spPr/>
        <p:txBody>
          <a:bodyPr/>
          <a:lstStyle/>
          <a:p>
            <a:pPr>
              <a:defRPr/>
            </a:pPr>
            <a:r>
              <a:rPr lang="en-US" dirty="0" smtClean="0"/>
              <a:t>Virtualized Data Center – Networking</a:t>
            </a:r>
            <a:endParaRPr lang="en-US" dirty="0"/>
          </a:p>
        </p:txBody>
      </p:sp>
      <p:sp>
        <p:nvSpPr>
          <p:cNvPr id="5" name="Slide Number Placeholder 4"/>
          <p:cNvSpPr>
            <a:spLocks noGrp="1"/>
          </p:cNvSpPr>
          <p:nvPr>
            <p:ph type="sldNum" sz="quarter" idx="15"/>
          </p:nvPr>
        </p:nvSpPr>
        <p:spPr/>
        <p:txBody>
          <a:bodyPr/>
          <a:lstStyle/>
          <a:p>
            <a:pPr>
              <a:defRPr/>
            </a:pPr>
            <a:fld id="{C1314293-9A8B-4ACA-B212-D2D19BB5553B}" type="slidenum">
              <a:rPr lang="en-US"/>
              <a:pPr>
                <a:defRPr/>
              </a:pPr>
              <a:t>10</a:t>
            </a:fld>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Components of VDC Network Infrastructure</a:t>
            </a:r>
            <a:endParaRPr lang="en-US" dirty="0"/>
          </a:p>
        </p:txBody>
      </p:sp>
      <p:sp>
        <p:nvSpPr>
          <p:cNvPr id="74" name="Content Placeholder 2"/>
          <p:cNvSpPr txBox="1">
            <a:spLocks/>
          </p:cNvSpPr>
          <p:nvPr/>
        </p:nvSpPr>
        <p:spPr bwMode="auto">
          <a:xfrm>
            <a:off x="304800" y="914400"/>
            <a:ext cx="8610600" cy="1295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231775" indent="-231775">
              <a:spcBef>
                <a:spcPct val="20000"/>
              </a:spcBef>
              <a:buClr>
                <a:srgbClr val="92D050"/>
              </a:buClr>
              <a:buSzPct val="120000"/>
              <a:buFont typeface="Arial" charset="0"/>
              <a:buChar char="•"/>
              <a:defRPr/>
            </a:pPr>
            <a:r>
              <a:rPr lang="en-US" sz="2000" dirty="0" smtClean="0">
                <a:solidFill>
                  <a:schemeClr val="bg2">
                    <a:lumMod val="75000"/>
                  </a:schemeClr>
                </a:solidFill>
                <a:latin typeface="Calibri" pitchFamily="34" charset="0"/>
                <a:cs typeface="+mn-cs"/>
              </a:rPr>
              <a:t>VDC network infrastructure includes </a:t>
            </a:r>
            <a:r>
              <a:rPr kumimoji="0" lang="en-US" sz="2000" b="0" i="0" u="none" strike="noStrike" kern="1200" cap="none" spc="0" normalizeH="0" noProof="0" dirty="0" smtClean="0">
                <a:ln>
                  <a:noFill/>
                </a:ln>
                <a:solidFill>
                  <a:schemeClr val="bg2">
                    <a:lumMod val="75000"/>
                  </a:schemeClr>
                </a:solidFill>
                <a:effectLst/>
                <a:uLnTx/>
                <a:uFillTx/>
                <a:latin typeface="Calibri" pitchFamily="34" charset="0"/>
                <a:ea typeface="+mn-ea"/>
                <a:cs typeface="+mn-cs"/>
              </a:rPr>
              <a:t>both </a:t>
            </a:r>
            <a:r>
              <a:rPr kumimoji="0" lang="en-US" sz="2000" b="0" i="0" u="none" strike="noStrike" kern="1200" cap="none" spc="0" normalizeH="0" baseline="0" noProof="0" dirty="0" smtClean="0">
                <a:ln>
                  <a:noFill/>
                </a:ln>
                <a:solidFill>
                  <a:schemeClr val="bg2">
                    <a:lumMod val="75000"/>
                  </a:schemeClr>
                </a:solidFill>
                <a:effectLst/>
                <a:uLnTx/>
                <a:uFillTx/>
                <a:latin typeface="Calibri" pitchFamily="34" charset="0"/>
                <a:ea typeface="+mn-ea"/>
                <a:cs typeface="+mn-cs"/>
              </a:rPr>
              <a:t>virtual and physical network components</a:t>
            </a:r>
          </a:p>
          <a:p>
            <a:pPr marL="682625" lvl="1" indent="-341313">
              <a:spcBef>
                <a:spcPct val="20000"/>
              </a:spcBef>
              <a:buClr>
                <a:srgbClr val="FFC425"/>
              </a:buClr>
              <a:buSzPct val="90000"/>
              <a:buFont typeface="Webdings" pitchFamily="18" charset="2"/>
              <a:buChar char="4"/>
              <a:defRPr/>
            </a:pPr>
            <a:r>
              <a:rPr kumimoji="0" lang="en-US" sz="2000" b="0" i="0" u="none" strike="noStrike" kern="1200" cap="none" spc="0" normalizeH="0" baseline="0" noProof="0" dirty="0" smtClean="0">
                <a:ln>
                  <a:noFill/>
                </a:ln>
                <a:solidFill>
                  <a:schemeClr val="bg2">
                    <a:lumMod val="75000"/>
                  </a:schemeClr>
                </a:solidFill>
                <a:effectLst/>
                <a:uLnTx/>
                <a:uFillTx/>
                <a:latin typeface="Calibri" pitchFamily="34" charset="0"/>
                <a:ea typeface="+mn-ea"/>
                <a:cs typeface="+mn-cs"/>
              </a:rPr>
              <a:t>Components are connected to each other to enable network traffic flow</a:t>
            </a:r>
            <a:endParaRPr lang="en-US" sz="2000" dirty="0" smtClean="0">
              <a:solidFill>
                <a:schemeClr val="bg2">
                  <a:lumMod val="75000"/>
                </a:schemeClr>
              </a:solidFill>
              <a:latin typeface="Calibri" pitchFamily="34" charset="0"/>
              <a:cs typeface="+mn-cs"/>
            </a:endParaRPr>
          </a:p>
        </p:txBody>
      </p:sp>
      <p:sp>
        <p:nvSpPr>
          <p:cNvPr id="78" name="Footer Placeholder 77"/>
          <p:cNvSpPr>
            <a:spLocks noGrp="1"/>
          </p:cNvSpPr>
          <p:nvPr>
            <p:ph type="ftr" sz="quarter" idx="10"/>
          </p:nvPr>
        </p:nvSpPr>
        <p:spPr/>
        <p:txBody>
          <a:bodyPr/>
          <a:lstStyle/>
          <a:p>
            <a:pPr>
              <a:defRPr/>
            </a:pPr>
            <a:r>
              <a:rPr lang="en-US" dirty="0" smtClean="0"/>
              <a:t>Virtualized Data Center – Networking</a:t>
            </a:r>
            <a:endParaRPr lang="en-US" dirty="0"/>
          </a:p>
        </p:txBody>
      </p:sp>
      <p:graphicFrame>
        <p:nvGraphicFramePr>
          <p:cNvPr id="35" name="Table 34"/>
          <p:cNvGraphicFramePr>
            <a:graphicFrameLocks noGrp="1"/>
          </p:cNvGraphicFramePr>
          <p:nvPr/>
        </p:nvGraphicFramePr>
        <p:xfrm>
          <a:off x="213360" y="2209800"/>
          <a:ext cx="8763000" cy="4033520"/>
        </p:xfrm>
        <a:graphic>
          <a:graphicData uri="http://schemas.openxmlformats.org/drawingml/2006/table">
            <a:tbl>
              <a:tblPr firstRow="1" bandRow="1">
                <a:tableStyleId>{5C22544A-7EE6-4342-B048-85BDC9FD1C3A}</a:tableStyleId>
              </a:tblPr>
              <a:tblGrid>
                <a:gridCol w="1965533"/>
                <a:gridCol w="6797467"/>
              </a:tblGrid>
              <a:tr h="370840">
                <a:tc>
                  <a:txBody>
                    <a:bodyPr/>
                    <a:lstStyle/>
                    <a:p>
                      <a:pPr algn="l"/>
                      <a:r>
                        <a:rPr lang="en-US" sz="1600" dirty="0" smtClean="0">
                          <a:latin typeface="+mn-lt"/>
                        </a:rPr>
                        <a:t>Component</a:t>
                      </a:r>
                      <a:endParaRPr lang="en-US" sz="1600" dirty="0">
                        <a:latin typeface="+mn-lt"/>
                      </a:endParaRPr>
                    </a:p>
                  </a:txBody>
                  <a:tcPr anchor="ctr"/>
                </a:tc>
                <a:tc>
                  <a:txBody>
                    <a:bodyPr/>
                    <a:lstStyle/>
                    <a:p>
                      <a:pPr algn="l"/>
                      <a:r>
                        <a:rPr lang="en-US" sz="1600" dirty="0" smtClean="0">
                          <a:latin typeface="+mn-lt"/>
                        </a:rPr>
                        <a:t>Description</a:t>
                      </a:r>
                      <a:endParaRPr lang="en-US" sz="1600" dirty="0">
                        <a:latin typeface="+mn-lt"/>
                      </a:endParaRPr>
                    </a:p>
                  </a:txBody>
                  <a:tcPr anchor="ctr"/>
                </a:tc>
              </a:tr>
              <a:tr h="370840">
                <a:tc>
                  <a:txBody>
                    <a:bodyPr/>
                    <a:lstStyle/>
                    <a:p>
                      <a:r>
                        <a:rPr lang="en-US" sz="1600" dirty="0" smtClean="0">
                          <a:latin typeface="+mn-lt"/>
                        </a:rPr>
                        <a:t>Virtual NIC</a:t>
                      </a:r>
                      <a:endParaRPr lang="en-US" sz="1600" dirty="0">
                        <a:latin typeface="+mn-lt"/>
                      </a:endParaRPr>
                    </a:p>
                  </a:txBody>
                  <a:tcPr anchor="ctr"/>
                </a:tc>
                <a:tc>
                  <a:txBody>
                    <a:bodyPr/>
                    <a:lstStyle/>
                    <a:p>
                      <a:pPr marL="223838" indent="-223838">
                        <a:buFont typeface="Arial" pitchFamily="34" charset="0"/>
                        <a:buChar char="•"/>
                      </a:pPr>
                      <a:r>
                        <a:rPr lang="en-US" sz="1600" dirty="0" smtClean="0">
                          <a:latin typeface="+mn-lt"/>
                        </a:rPr>
                        <a:t>Connects  VMs to the VM network </a:t>
                      </a:r>
                    </a:p>
                    <a:p>
                      <a:pPr marL="223838" indent="-223838">
                        <a:buFont typeface="Arial" pitchFamily="34" charset="0"/>
                        <a:buChar char="•"/>
                      </a:pPr>
                      <a:r>
                        <a:rPr lang="en-US" sz="1600" dirty="0" smtClean="0">
                          <a:latin typeface="+mn-lt"/>
                        </a:rPr>
                        <a:t>Sends</a:t>
                      </a:r>
                      <a:r>
                        <a:rPr lang="en-US" sz="1600" baseline="0" dirty="0" smtClean="0">
                          <a:latin typeface="+mn-lt"/>
                        </a:rPr>
                        <a:t>/receives VM traffic to/from VM network</a:t>
                      </a:r>
                      <a:endParaRPr lang="en-US" sz="1600" dirty="0">
                        <a:latin typeface="+mn-lt"/>
                      </a:endParaRPr>
                    </a:p>
                  </a:txBody>
                  <a:tcPr anchor="ctr"/>
                </a:tc>
              </a:tr>
              <a:tr h="370840">
                <a:tc>
                  <a:txBody>
                    <a:bodyPr/>
                    <a:lstStyle/>
                    <a:p>
                      <a:r>
                        <a:rPr lang="en-US" sz="1600" dirty="0" smtClean="0">
                          <a:latin typeface="+mn-lt"/>
                        </a:rPr>
                        <a:t>Virtual HBA</a:t>
                      </a:r>
                      <a:endParaRPr lang="en-US" sz="1600" dirty="0">
                        <a:latin typeface="+mn-lt"/>
                      </a:endParaRPr>
                    </a:p>
                  </a:txBody>
                  <a:tcPr anchor="ctr"/>
                </a:tc>
                <a:tc>
                  <a:txBody>
                    <a:bodyPr/>
                    <a:lstStyle/>
                    <a:p>
                      <a:pPr marL="223838" indent="-223838">
                        <a:buFont typeface="Arial" pitchFamily="34" charset="0"/>
                        <a:buChar char="•"/>
                      </a:pPr>
                      <a:r>
                        <a:rPr lang="en-US" sz="1600" dirty="0" smtClean="0">
                          <a:latin typeface="+mn-lt"/>
                        </a:rPr>
                        <a:t>Enables a VM to access FC RDM disk/LUN assigned to the VM</a:t>
                      </a:r>
                    </a:p>
                  </a:txBody>
                  <a:tcPr anchor="ctr"/>
                </a:tc>
              </a:tr>
              <a:tr h="370840">
                <a:tc>
                  <a:txBody>
                    <a:bodyPr/>
                    <a:lstStyle/>
                    <a:p>
                      <a:r>
                        <a:rPr lang="en-US" sz="1600" dirty="0" smtClean="0">
                          <a:latin typeface="+mn-lt"/>
                        </a:rPr>
                        <a:t>Virtual switch</a:t>
                      </a:r>
                      <a:endParaRPr lang="en-US" sz="1600" dirty="0">
                        <a:latin typeface="+mn-lt"/>
                      </a:endParaRPr>
                    </a:p>
                  </a:txBody>
                  <a:tcPr anchor="ctr"/>
                </a:tc>
                <a:tc>
                  <a:txBody>
                    <a:bodyPr/>
                    <a:lstStyle/>
                    <a:p>
                      <a:pPr marL="223838" marR="0" indent="-223838"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600" b="0" u="none" dirty="0" smtClean="0">
                          <a:latin typeface="+mn-lt"/>
                        </a:rPr>
                        <a:t>Is</a:t>
                      </a:r>
                      <a:r>
                        <a:rPr lang="en-US" sz="1600" b="0" u="none" baseline="0" dirty="0" smtClean="0">
                          <a:latin typeface="+mn-lt"/>
                        </a:rPr>
                        <a:t> an</a:t>
                      </a:r>
                      <a:r>
                        <a:rPr lang="en-US" sz="1600" b="0" u="none" dirty="0" smtClean="0">
                          <a:latin typeface="+mn-lt"/>
                        </a:rPr>
                        <a:t> Ethernet </a:t>
                      </a:r>
                      <a:r>
                        <a:rPr lang="en-US" sz="1600" dirty="0" smtClean="0">
                          <a:latin typeface="+mn-lt"/>
                        </a:rPr>
                        <a:t>switch that forms VM network</a:t>
                      </a:r>
                    </a:p>
                    <a:p>
                      <a:pPr marL="223838" marR="0" indent="-223838"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600" dirty="0" smtClean="0">
                          <a:latin typeface="+mn-lt"/>
                        </a:rPr>
                        <a:t>Provides connection to virtual NICs and forwards VM traffic</a:t>
                      </a:r>
                    </a:p>
                    <a:p>
                      <a:pPr marL="223838" marR="0" indent="-223838"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600" dirty="0" smtClean="0">
                          <a:latin typeface="+mn-lt"/>
                        </a:rPr>
                        <a:t>Provides connection to hypervisor kernel and directs hypervisor</a:t>
                      </a:r>
                      <a:r>
                        <a:rPr lang="en-US" sz="1600" baseline="0" dirty="0" smtClean="0">
                          <a:latin typeface="+mn-lt"/>
                        </a:rPr>
                        <a:t> traffic: </a:t>
                      </a:r>
                      <a:r>
                        <a:rPr lang="en-US" sz="1600" kern="1200" dirty="0" smtClean="0">
                          <a:solidFill>
                            <a:schemeClr val="tx1"/>
                          </a:solidFill>
                          <a:latin typeface="+mn-lt"/>
                          <a:ea typeface="+mn-ea"/>
                          <a:cs typeface="+mn-cs"/>
                        </a:rPr>
                        <a:t>management, storage, VM migration </a:t>
                      </a:r>
                      <a:endParaRPr lang="en-US" sz="1600" dirty="0">
                        <a:latin typeface="+mn-lt"/>
                      </a:endParaRPr>
                    </a:p>
                  </a:txBody>
                  <a:tcPr anchor="ctr"/>
                </a:tc>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Physical adapter: </a:t>
                      </a:r>
                      <a:r>
                        <a:rPr lang="en-US" sz="1600" dirty="0" smtClean="0">
                          <a:latin typeface="+mn-lt"/>
                        </a:rPr>
                        <a:t>NIC, HBA, CNA </a:t>
                      </a:r>
                      <a:endParaRPr lang="en-US" sz="1600" kern="1200" dirty="0" smtClean="0">
                        <a:solidFill>
                          <a:schemeClr val="dk1"/>
                        </a:solidFill>
                        <a:latin typeface="+mn-lt"/>
                        <a:ea typeface="+mn-ea"/>
                        <a:cs typeface="+mn-cs"/>
                      </a:endParaRPr>
                    </a:p>
                  </a:txBody>
                  <a:tcPr anchor="ctr"/>
                </a:tc>
                <a:tc>
                  <a:txBody>
                    <a:bodyPr/>
                    <a:lstStyle/>
                    <a:p>
                      <a:pPr marL="223838" marR="0" indent="-223838"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600" dirty="0" smtClean="0">
                          <a:latin typeface="+mn-lt"/>
                        </a:rPr>
                        <a:t>Connects physical servers to physical network</a:t>
                      </a:r>
                    </a:p>
                    <a:p>
                      <a:pPr marL="223838" marR="0" indent="-223838"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600" kern="1200" dirty="0" smtClean="0">
                          <a:solidFill>
                            <a:schemeClr val="tx1"/>
                          </a:solidFill>
                          <a:latin typeface="+mn-lt"/>
                          <a:ea typeface="+mn-ea"/>
                          <a:cs typeface="+mn-cs"/>
                        </a:rPr>
                        <a:t>Forwards VM and hypervisor traffic to/from physical network</a:t>
                      </a:r>
                      <a:endParaRPr lang="en-US" sz="1600" dirty="0">
                        <a:latin typeface="+mn-lt"/>
                      </a:endParaRPr>
                    </a:p>
                  </a:txBody>
                  <a:tcPr anchor="ctr"/>
                </a:tc>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Physical switch, router</a:t>
                      </a:r>
                    </a:p>
                  </a:txBody>
                  <a:tcPr anchor="ctr"/>
                </a:tc>
                <a:tc>
                  <a:txBody>
                    <a:bodyPr/>
                    <a:lstStyle/>
                    <a:p>
                      <a:pPr marL="223838" indent="-223838">
                        <a:buFont typeface="Arial" pitchFamily="34" charset="0"/>
                        <a:buChar char="•"/>
                      </a:pPr>
                      <a:r>
                        <a:rPr lang="en-US" sz="1600" dirty="0" smtClean="0">
                          <a:latin typeface="+mn-lt"/>
                        </a:rPr>
                        <a:t>Forms physical network that supports </a:t>
                      </a:r>
                      <a:r>
                        <a:rPr lang="en-US" sz="1600" kern="1200" dirty="0" smtClean="0">
                          <a:solidFill>
                            <a:schemeClr val="tx1"/>
                          </a:solidFill>
                          <a:latin typeface="+mn-lt"/>
                          <a:ea typeface="+mn-ea"/>
                          <a:cs typeface="+mn-cs"/>
                        </a:rPr>
                        <a:t>Ethernet/FC/iSCSI/FCoE </a:t>
                      </a:r>
                    </a:p>
                    <a:p>
                      <a:pPr marL="223838" marR="0" indent="-223838"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600" dirty="0" smtClean="0">
                          <a:latin typeface="+mn-lt"/>
                        </a:rPr>
                        <a:t>Provides connections among physical servers, between</a:t>
                      </a:r>
                      <a:r>
                        <a:rPr lang="en-US" sz="1600" baseline="0" dirty="0" smtClean="0">
                          <a:latin typeface="+mn-lt"/>
                        </a:rPr>
                        <a:t> physical servers and storage systems,</a:t>
                      </a:r>
                      <a:r>
                        <a:rPr lang="en-US" sz="1600" dirty="0" smtClean="0">
                          <a:latin typeface="+mn-lt"/>
                        </a:rPr>
                        <a:t> and between physical servers and clients</a:t>
                      </a:r>
                      <a:endParaRPr lang="en-US" sz="1600" dirty="0">
                        <a:latin typeface="+mn-lt"/>
                      </a:endParaRPr>
                    </a:p>
                  </a:txBody>
                  <a:tcPr anchor="ctr"/>
                </a:tc>
              </a:tr>
            </a:tbl>
          </a:graphicData>
        </a:graphic>
      </p:graphicFrame>
      <p:sp>
        <p:nvSpPr>
          <p:cNvPr id="6" name="Slide Number Placeholder 4"/>
          <p:cNvSpPr>
            <a:spLocks noGrp="1"/>
          </p:cNvSpPr>
          <p:nvPr>
            <p:ph type="sldNum" sz="quarter" idx="4294967295"/>
          </p:nvPr>
        </p:nvSpPr>
        <p:spPr>
          <a:xfrm>
            <a:off x="8686800" y="6629400"/>
            <a:ext cx="457200" cy="228600"/>
          </a:xfrm>
          <a:prstGeom prst="rect">
            <a:avLst/>
          </a:prstGeom>
        </p:spPr>
        <p:txBody>
          <a:bodyPr anchor="b"/>
          <a:lstStyle/>
          <a:p>
            <a:pPr algn="r">
              <a:defRPr/>
            </a:pPr>
            <a:fld id="{C1314293-9A8B-4ACA-B212-D2D19BB5553B}" type="slidenum">
              <a:rPr lang="en-US" sz="1000">
                <a:solidFill>
                  <a:schemeClr val="tx1">
                    <a:lumMod val="75000"/>
                    <a:lumOff val="25000"/>
                  </a:schemeClr>
                </a:solidFill>
                <a:latin typeface="Calibri" pitchFamily="34" charset="0"/>
              </a:rPr>
              <a:pPr algn="r">
                <a:defRPr/>
              </a:pPr>
              <a:t>11</a:t>
            </a:fld>
            <a:endParaRPr lang="en-US" sz="1000" dirty="0">
              <a:solidFill>
                <a:schemeClr val="tx1">
                  <a:lumMod val="75000"/>
                  <a:lumOff val="25000"/>
                </a:schemeClr>
              </a:solidFill>
              <a:latin typeface="Calibri"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 name="Line 78"/>
          <p:cNvSpPr>
            <a:spLocks noChangeShapeType="1"/>
          </p:cNvSpPr>
          <p:nvPr/>
        </p:nvSpPr>
        <p:spPr bwMode="auto">
          <a:xfrm flipH="1">
            <a:off x="1935480" y="4998720"/>
            <a:ext cx="1402080" cy="0"/>
          </a:xfrm>
          <a:prstGeom prst="line">
            <a:avLst/>
          </a:prstGeom>
          <a:noFill/>
          <a:ln w="25400">
            <a:solidFill>
              <a:schemeClr val="tx1"/>
            </a:solidFill>
            <a:round/>
            <a:headEnd/>
            <a:tailEnd/>
          </a:ln>
        </p:spPr>
        <p:txBody>
          <a:bodyPr/>
          <a:lstStyle/>
          <a:p>
            <a:endParaRPr lang="en-US" dirty="0">
              <a:latin typeface="Calibri" pitchFamily="34" charset="0"/>
            </a:endParaRPr>
          </a:p>
        </p:txBody>
      </p:sp>
      <p:sp>
        <p:nvSpPr>
          <p:cNvPr id="131" name="Line 78"/>
          <p:cNvSpPr>
            <a:spLocks noChangeShapeType="1"/>
          </p:cNvSpPr>
          <p:nvPr/>
        </p:nvSpPr>
        <p:spPr bwMode="auto">
          <a:xfrm flipH="1">
            <a:off x="3749040" y="4907280"/>
            <a:ext cx="1402080" cy="0"/>
          </a:xfrm>
          <a:prstGeom prst="line">
            <a:avLst/>
          </a:prstGeom>
          <a:noFill/>
          <a:ln w="25400">
            <a:solidFill>
              <a:schemeClr val="tx1"/>
            </a:solidFill>
            <a:round/>
            <a:headEnd/>
            <a:tailEnd/>
          </a:ln>
        </p:spPr>
        <p:txBody>
          <a:bodyPr/>
          <a:lstStyle/>
          <a:p>
            <a:endParaRPr lang="en-US" dirty="0">
              <a:latin typeface="Calibri" pitchFamily="34" charset="0"/>
            </a:endParaRPr>
          </a:p>
        </p:txBody>
      </p:sp>
      <p:sp>
        <p:nvSpPr>
          <p:cNvPr id="70" name="AutoShape 69"/>
          <p:cNvSpPr>
            <a:spLocks noChangeArrowheads="1"/>
          </p:cNvSpPr>
          <p:nvPr/>
        </p:nvSpPr>
        <p:spPr bwMode="auto">
          <a:xfrm>
            <a:off x="1752600" y="914400"/>
            <a:ext cx="5638800" cy="2819400"/>
          </a:xfrm>
          <a:prstGeom prst="roundRect">
            <a:avLst>
              <a:gd name="adj" fmla="val 7620"/>
            </a:avLst>
          </a:prstGeom>
          <a:solidFill>
            <a:srgbClr val="C0C0C0"/>
          </a:solidFill>
          <a:ln w="19050">
            <a:solidFill>
              <a:schemeClr val="tx1"/>
            </a:solidFill>
            <a:round/>
            <a:headEnd/>
            <a:tailEnd/>
          </a:ln>
        </p:spPr>
        <p:txBody>
          <a:bodyPr wrap="none" anchor="ctr"/>
          <a:lstStyle/>
          <a:p>
            <a:endParaRPr lang="en-US" dirty="0">
              <a:latin typeface="Calibri" pitchFamily="34" charset="0"/>
            </a:endParaRPr>
          </a:p>
        </p:txBody>
      </p:sp>
      <p:sp>
        <p:nvSpPr>
          <p:cNvPr id="2" name="Title 1"/>
          <p:cNvSpPr>
            <a:spLocks noGrp="1"/>
          </p:cNvSpPr>
          <p:nvPr>
            <p:ph type="title"/>
          </p:nvPr>
        </p:nvSpPr>
        <p:spPr/>
        <p:txBody>
          <a:bodyPr/>
          <a:lstStyle/>
          <a:p>
            <a:r>
              <a:rPr lang="en-US" dirty="0" smtClean="0"/>
              <a:t>Network Connectivity and Traffic Flow: Example 1  </a:t>
            </a:r>
            <a:endParaRPr lang="en-US" dirty="0"/>
          </a:p>
        </p:txBody>
      </p:sp>
      <p:sp>
        <p:nvSpPr>
          <p:cNvPr id="77" name="Line 78"/>
          <p:cNvSpPr>
            <a:spLocks noChangeShapeType="1"/>
          </p:cNvSpPr>
          <p:nvPr/>
        </p:nvSpPr>
        <p:spPr bwMode="auto">
          <a:xfrm>
            <a:off x="2255520" y="2057400"/>
            <a:ext cx="1219200" cy="990600"/>
          </a:xfrm>
          <a:prstGeom prst="line">
            <a:avLst/>
          </a:prstGeom>
          <a:noFill/>
          <a:ln w="25400">
            <a:solidFill>
              <a:schemeClr val="tx1"/>
            </a:solidFill>
            <a:round/>
            <a:headEnd/>
            <a:tailEnd/>
          </a:ln>
        </p:spPr>
        <p:txBody>
          <a:bodyPr/>
          <a:lstStyle/>
          <a:p>
            <a:endParaRPr lang="en-US" dirty="0">
              <a:latin typeface="Calibri" pitchFamily="34" charset="0"/>
            </a:endParaRPr>
          </a:p>
        </p:txBody>
      </p:sp>
      <p:sp>
        <p:nvSpPr>
          <p:cNvPr id="81" name="Text Box 92"/>
          <p:cNvSpPr txBox="1">
            <a:spLocks noChangeArrowheads="1"/>
          </p:cNvSpPr>
          <p:nvPr/>
        </p:nvSpPr>
        <p:spPr bwMode="auto">
          <a:xfrm>
            <a:off x="5676200" y="590788"/>
            <a:ext cx="1562800" cy="369332"/>
          </a:xfrm>
          <a:prstGeom prst="rect">
            <a:avLst/>
          </a:prstGeom>
          <a:noFill/>
          <a:ln w="9525">
            <a:noFill/>
            <a:miter lim="800000"/>
            <a:headEnd/>
            <a:tailEnd/>
          </a:ln>
        </p:spPr>
        <p:txBody>
          <a:bodyPr wrap="none">
            <a:spAutoFit/>
          </a:bodyPr>
          <a:lstStyle/>
          <a:p>
            <a:r>
              <a:rPr lang="en-US" dirty="0" smtClean="0">
                <a:latin typeface="Calibri" pitchFamily="34" charset="0"/>
              </a:rPr>
              <a:t>Physical server</a:t>
            </a:r>
            <a:endParaRPr lang="en-US" dirty="0">
              <a:latin typeface="Calibri" pitchFamily="34" charset="0"/>
            </a:endParaRPr>
          </a:p>
        </p:txBody>
      </p:sp>
      <p:sp>
        <p:nvSpPr>
          <p:cNvPr id="99" name="Text Box 71"/>
          <p:cNvSpPr txBox="1">
            <a:spLocks noChangeArrowheads="1"/>
          </p:cNvSpPr>
          <p:nvPr/>
        </p:nvSpPr>
        <p:spPr bwMode="auto">
          <a:xfrm>
            <a:off x="2103120" y="3048000"/>
            <a:ext cx="1077283" cy="461665"/>
          </a:xfrm>
          <a:prstGeom prst="rect">
            <a:avLst/>
          </a:prstGeom>
          <a:noFill/>
          <a:ln w="9525">
            <a:noFill/>
            <a:miter lim="800000"/>
            <a:headEnd/>
            <a:tailEnd/>
          </a:ln>
        </p:spPr>
        <p:txBody>
          <a:bodyPr wrap="none">
            <a:spAutoFit/>
          </a:bodyPr>
          <a:lstStyle/>
          <a:p>
            <a:pPr algn="ctr"/>
            <a:r>
              <a:rPr lang="en-US" sz="1200" b="1" dirty="0">
                <a:latin typeface="Calibri" pitchFamily="34" charset="0"/>
              </a:rPr>
              <a:t>Virtual </a:t>
            </a:r>
            <a:r>
              <a:rPr lang="en-US" sz="1200" b="1" dirty="0" smtClean="0">
                <a:latin typeface="Calibri" pitchFamily="34" charset="0"/>
              </a:rPr>
              <a:t>Switch</a:t>
            </a:r>
          </a:p>
          <a:p>
            <a:pPr algn="ctr"/>
            <a:r>
              <a:rPr lang="en-US" sz="1200" b="1" dirty="0" smtClean="0">
                <a:latin typeface="Calibri" pitchFamily="34" charset="0"/>
              </a:rPr>
              <a:t>(Ethernet)</a:t>
            </a:r>
            <a:endParaRPr lang="en-US" sz="1200" b="1" dirty="0">
              <a:latin typeface="Calibri" pitchFamily="34" charset="0"/>
            </a:endParaRPr>
          </a:p>
        </p:txBody>
      </p:sp>
      <p:sp>
        <p:nvSpPr>
          <p:cNvPr id="105" name="Text Box 341"/>
          <p:cNvSpPr txBox="1">
            <a:spLocks noChangeArrowheads="1"/>
          </p:cNvSpPr>
          <p:nvPr/>
        </p:nvSpPr>
        <p:spPr bwMode="auto">
          <a:xfrm>
            <a:off x="3868420" y="3771900"/>
            <a:ext cx="406400" cy="214313"/>
          </a:xfrm>
          <a:prstGeom prst="rect">
            <a:avLst/>
          </a:prstGeom>
          <a:noFill/>
          <a:ln w="9525">
            <a:noFill/>
            <a:miter lim="800000"/>
            <a:headEnd/>
            <a:tailEnd/>
          </a:ln>
        </p:spPr>
        <p:txBody>
          <a:bodyPr>
            <a:spAutoFit/>
          </a:bodyPr>
          <a:lstStyle/>
          <a:p>
            <a:r>
              <a:rPr lang="en-US" sz="800" b="1" dirty="0">
                <a:latin typeface="Calibri" pitchFamily="34" charset="0"/>
              </a:rPr>
              <a:t>PNIC</a:t>
            </a:r>
          </a:p>
        </p:txBody>
      </p:sp>
      <p:sp>
        <p:nvSpPr>
          <p:cNvPr id="108" name="Line 78"/>
          <p:cNvSpPr>
            <a:spLocks noChangeShapeType="1"/>
          </p:cNvSpPr>
          <p:nvPr/>
        </p:nvSpPr>
        <p:spPr bwMode="auto">
          <a:xfrm flipH="1">
            <a:off x="3779520" y="2089150"/>
            <a:ext cx="931862" cy="958850"/>
          </a:xfrm>
          <a:prstGeom prst="line">
            <a:avLst/>
          </a:prstGeom>
          <a:noFill/>
          <a:ln w="25400">
            <a:solidFill>
              <a:schemeClr val="tx1"/>
            </a:solidFill>
            <a:round/>
            <a:headEnd/>
            <a:tailEnd/>
          </a:ln>
        </p:spPr>
        <p:txBody>
          <a:bodyPr/>
          <a:lstStyle/>
          <a:p>
            <a:endParaRPr lang="en-US" dirty="0">
              <a:latin typeface="Calibri" pitchFamily="34" charset="0"/>
            </a:endParaRPr>
          </a:p>
        </p:txBody>
      </p:sp>
      <p:sp>
        <p:nvSpPr>
          <p:cNvPr id="110" name="Line 78"/>
          <p:cNvSpPr>
            <a:spLocks noChangeShapeType="1"/>
          </p:cNvSpPr>
          <p:nvPr/>
        </p:nvSpPr>
        <p:spPr bwMode="auto">
          <a:xfrm>
            <a:off x="3581400" y="2057401"/>
            <a:ext cx="0" cy="990600"/>
          </a:xfrm>
          <a:prstGeom prst="line">
            <a:avLst/>
          </a:prstGeom>
          <a:noFill/>
          <a:ln w="25400">
            <a:solidFill>
              <a:schemeClr val="tx1"/>
            </a:solidFill>
            <a:round/>
            <a:headEnd/>
            <a:tailEnd/>
          </a:ln>
        </p:spPr>
        <p:txBody>
          <a:bodyPr/>
          <a:lstStyle/>
          <a:p>
            <a:endParaRPr lang="en-US" dirty="0">
              <a:latin typeface="Calibri" pitchFamily="34" charset="0"/>
            </a:endParaRPr>
          </a:p>
        </p:txBody>
      </p:sp>
      <p:sp>
        <p:nvSpPr>
          <p:cNvPr id="113" name="Line 78"/>
          <p:cNvSpPr>
            <a:spLocks noChangeShapeType="1"/>
          </p:cNvSpPr>
          <p:nvPr/>
        </p:nvSpPr>
        <p:spPr bwMode="auto">
          <a:xfrm flipH="1">
            <a:off x="3931920" y="2682240"/>
            <a:ext cx="1600200" cy="533400"/>
          </a:xfrm>
          <a:prstGeom prst="line">
            <a:avLst/>
          </a:prstGeom>
          <a:noFill/>
          <a:ln w="25400">
            <a:solidFill>
              <a:schemeClr val="tx1"/>
            </a:solidFill>
            <a:round/>
            <a:headEnd/>
            <a:tailEnd/>
          </a:ln>
        </p:spPr>
        <p:txBody>
          <a:bodyPr/>
          <a:lstStyle/>
          <a:p>
            <a:endParaRPr lang="en-US" dirty="0">
              <a:latin typeface="Calibri" pitchFamily="34" charset="0"/>
            </a:endParaRPr>
          </a:p>
        </p:txBody>
      </p:sp>
      <p:sp>
        <p:nvSpPr>
          <p:cNvPr id="115" name="Line 79"/>
          <p:cNvSpPr>
            <a:spLocks noChangeShapeType="1"/>
          </p:cNvSpPr>
          <p:nvPr/>
        </p:nvSpPr>
        <p:spPr bwMode="auto">
          <a:xfrm>
            <a:off x="3581400" y="3200400"/>
            <a:ext cx="0" cy="533400"/>
          </a:xfrm>
          <a:prstGeom prst="line">
            <a:avLst/>
          </a:prstGeom>
          <a:noFill/>
          <a:ln w="25400">
            <a:solidFill>
              <a:schemeClr val="tx1"/>
            </a:solidFill>
            <a:round/>
            <a:headEnd/>
            <a:tailEnd/>
          </a:ln>
        </p:spPr>
        <p:txBody>
          <a:bodyPr/>
          <a:lstStyle/>
          <a:p>
            <a:endParaRPr lang="en-US" dirty="0">
              <a:latin typeface="Calibri" pitchFamily="34" charset="0"/>
            </a:endParaRPr>
          </a:p>
        </p:txBody>
      </p:sp>
      <p:sp>
        <p:nvSpPr>
          <p:cNvPr id="125" name="Line 78"/>
          <p:cNvSpPr>
            <a:spLocks noChangeShapeType="1"/>
          </p:cNvSpPr>
          <p:nvPr/>
        </p:nvSpPr>
        <p:spPr bwMode="auto">
          <a:xfrm>
            <a:off x="3581400" y="3810000"/>
            <a:ext cx="0" cy="1143000"/>
          </a:xfrm>
          <a:prstGeom prst="line">
            <a:avLst/>
          </a:prstGeom>
          <a:noFill/>
          <a:ln w="25400">
            <a:solidFill>
              <a:schemeClr val="tx1"/>
            </a:solidFill>
            <a:round/>
            <a:headEnd/>
            <a:tailEnd/>
          </a:ln>
        </p:spPr>
        <p:txBody>
          <a:bodyPr/>
          <a:lstStyle/>
          <a:p>
            <a:endParaRPr lang="en-US" dirty="0">
              <a:latin typeface="Calibri" pitchFamily="34" charset="0"/>
            </a:endParaRPr>
          </a:p>
        </p:txBody>
      </p:sp>
      <p:pic>
        <p:nvPicPr>
          <p:cNvPr id="127" name="Picture 357" descr="ICON_NIC_Q308"/>
          <p:cNvPicPr>
            <a:picLocks noChangeAspect="1" noChangeArrowheads="1"/>
          </p:cNvPicPr>
          <p:nvPr/>
        </p:nvPicPr>
        <p:blipFill>
          <a:blip r:embed="rId3" cstate="print"/>
          <a:srcRect/>
          <a:stretch>
            <a:fillRect/>
          </a:stretch>
        </p:blipFill>
        <p:spPr bwMode="auto">
          <a:xfrm>
            <a:off x="3398520" y="3581400"/>
            <a:ext cx="528638" cy="419100"/>
          </a:xfrm>
          <a:prstGeom prst="rect">
            <a:avLst/>
          </a:prstGeom>
          <a:noFill/>
          <a:ln w="9525">
            <a:noFill/>
            <a:miter lim="800000"/>
            <a:headEnd/>
            <a:tailEnd/>
          </a:ln>
        </p:spPr>
      </p:pic>
      <p:sp>
        <p:nvSpPr>
          <p:cNvPr id="148" name="Text Box 59"/>
          <p:cNvSpPr txBox="1">
            <a:spLocks noChangeAspect="1" noChangeArrowheads="1"/>
          </p:cNvSpPr>
          <p:nvPr/>
        </p:nvSpPr>
        <p:spPr bwMode="auto">
          <a:xfrm>
            <a:off x="4023360" y="5880099"/>
            <a:ext cx="2773680" cy="270409"/>
          </a:xfrm>
          <a:prstGeom prst="rect">
            <a:avLst/>
          </a:prstGeom>
          <a:noFill/>
          <a:ln w="9525" algn="ctr">
            <a:noFill/>
            <a:miter lim="800000"/>
            <a:headEnd/>
            <a:tailEnd/>
          </a:ln>
        </p:spPr>
        <p:txBody>
          <a:bodyPr anchor="ctr"/>
          <a:lstStyle/>
          <a:p>
            <a:pPr algn="r" eaLnBrk="0" hangingPunct="0">
              <a:lnSpc>
                <a:spcPct val="85000"/>
              </a:lnSpc>
            </a:pPr>
            <a:r>
              <a:rPr lang="en-US" sz="1600" b="1" dirty="0" smtClean="0">
                <a:latin typeface="Calibri" pitchFamily="34" charset="0"/>
              </a:rPr>
              <a:t>NAS/iSCSI Storage Array</a:t>
            </a:r>
            <a:endParaRPr lang="en-US" sz="1600" b="1" dirty="0">
              <a:latin typeface="Calibri" pitchFamily="34" charset="0"/>
            </a:endParaRPr>
          </a:p>
        </p:txBody>
      </p:sp>
      <p:grpSp>
        <p:nvGrpSpPr>
          <p:cNvPr id="130" name="Group 129"/>
          <p:cNvGrpSpPr/>
          <p:nvPr/>
        </p:nvGrpSpPr>
        <p:grpSpPr>
          <a:xfrm>
            <a:off x="5532120" y="1447800"/>
            <a:ext cx="1630680" cy="1600200"/>
            <a:chOff x="5334000" y="1752600"/>
            <a:chExt cx="2895600" cy="1258888"/>
          </a:xfrm>
        </p:grpSpPr>
        <p:sp>
          <p:nvSpPr>
            <p:cNvPr id="71" name="AutoShape 63"/>
            <p:cNvSpPr>
              <a:spLocks noChangeArrowheads="1"/>
            </p:cNvSpPr>
            <p:nvPr/>
          </p:nvSpPr>
          <p:spPr bwMode="auto">
            <a:xfrm>
              <a:off x="5334000" y="1752600"/>
              <a:ext cx="2895600" cy="1258888"/>
            </a:xfrm>
            <a:prstGeom prst="roundRect">
              <a:avLst>
                <a:gd name="adj" fmla="val 14037"/>
              </a:avLst>
            </a:prstGeom>
            <a:solidFill>
              <a:schemeClr val="accent1"/>
            </a:solidFill>
            <a:ln w="9525">
              <a:solidFill>
                <a:schemeClr val="tx1"/>
              </a:solidFill>
              <a:round/>
              <a:headEnd/>
              <a:tailEnd/>
            </a:ln>
          </p:spPr>
          <p:txBody>
            <a:bodyPr wrap="none" anchor="ctr"/>
            <a:lstStyle/>
            <a:p>
              <a:endParaRPr lang="en-US" dirty="0">
                <a:latin typeface="Calibri" pitchFamily="34" charset="0"/>
              </a:endParaRPr>
            </a:p>
          </p:txBody>
        </p:sp>
        <p:sp>
          <p:nvSpPr>
            <p:cNvPr id="72" name="Text Box 70"/>
            <p:cNvSpPr txBox="1">
              <a:spLocks noChangeArrowheads="1"/>
            </p:cNvSpPr>
            <p:nvPr/>
          </p:nvSpPr>
          <p:spPr bwMode="auto">
            <a:xfrm>
              <a:off x="5638801" y="2209799"/>
              <a:ext cx="2514600" cy="508473"/>
            </a:xfrm>
            <a:prstGeom prst="rect">
              <a:avLst/>
            </a:prstGeom>
            <a:noFill/>
            <a:ln w="9525">
              <a:noFill/>
              <a:miter lim="800000"/>
              <a:headEnd/>
              <a:tailEnd/>
            </a:ln>
          </p:spPr>
          <p:txBody>
            <a:bodyPr wrap="square">
              <a:spAutoFit/>
            </a:bodyPr>
            <a:lstStyle/>
            <a:p>
              <a:pPr algn="ctr"/>
              <a:r>
                <a:rPr lang="en-US" b="1" dirty="0" smtClean="0">
                  <a:solidFill>
                    <a:schemeClr val="bg1"/>
                  </a:solidFill>
                  <a:latin typeface="Calibri" pitchFamily="34" charset="0"/>
                </a:rPr>
                <a:t>Hypervisor Kernel</a:t>
              </a:r>
              <a:endParaRPr lang="en-US" b="1" dirty="0">
                <a:solidFill>
                  <a:schemeClr val="bg1"/>
                </a:solidFill>
                <a:latin typeface="Calibri" pitchFamily="34" charset="0"/>
              </a:endParaRPr>
            </a:p>
          </p:txBody>
        </p:sp>
      </p:grpSp>
      <p:pic>
        <p:nvPicPr>
          <p:cNvPr id="87" name="Picture 22" descr="IP Switch Icon.png"/>
          <p:cNvPicPr>
            <a:picLocks noChangeAspect="1"/>
          </p:cNvPicPr>
          <p:nvPr/>
        </p:nvPicPr>
        <p:blipFill>
          <a:blip r:embed="rId4" cstate="print">
            <a:duotone>
              <a:prstClr val="black"/>
              <a:schemeClr val="accent1">
                <a:tint val="45000"/>
                <a:satMod val="400000"/>
              </a:schemeClr>
            </a:duotone>
          </a:blip>
          <a:srcRect/>
          <a:stretch>
            <a:fillRect/>
          </a:stretch>
        </p:blipFill>
        <p:spPr bwMode="auto">
          <a:xfrm>
            <a:off x="3160395" y="2579688"/>
            <a:ext cx="1152525" cy="731837"/>
          </a:xfrm>
          <a:prstGeom prst="rect">
            <a:avLst/>
          </a:prstGeom>
          <a:noFill/>
          <a:ln w="9525">
            <a:noFill/>
            <a:miter lim="800000"/>
            <a:headEnd/>
            <a:tailEnd/>
          </a:ln>
        </p:spPr>
      </p:pic>
      <p:pic>
        <p:nvPicPr>
          <p:cNvPr id="79" name="Picture 99" descr="vm"/>
          <p:cNvPicPr>
            <a:picLocks noChangeAspect="1" noChangeArrowheads="1"/>
          </p:cNvPicPr>
          <p:nvPr/>
        </p:nvPicPr>
        <p:blipFill>
          <a:blip r:embed="rId5" cstate="print"/>
          <a:srcRect/>
          <a:stretch>
            <a:fillRect/>
          </a:stretch>
        </p:blipFill>
        <p:spPr bwMode="auto">
          <a:xfrm>
            <a:off x="1925320" y="1117600"/>
            <a:ext cx="712788" cy="914400"/>
          </a:xfrm>
          <a:prstGeom prst="rect">
            <a:avLst/>
          </a:prstGeom>
          <a:noFill/>
          <a:ln w="9525">
            <a:noFill/>
            <a:miter lim="800000"/>
            <a:headEnd/>
            <a:tailEnd/>
          </a:ln>
        </p:spPr>
      </p:pic>
      <p:pic>
        <p:nvPicPr>
          <p:cNvPr id="80" name="Picture 100" descr="vm"/>
          <p:cNvPicPr>
            <a:picLocks noChangeAspect="1" noChangeArrowheads="1"/>
          </p:cNvPicPr>
          <p:nvPr/>
        </p:nvPicPr>
        <p:blipFill>
          <a:blip r:embed="rId5" cstate="print"/>
          <a:srcRect/>
          <a:stretch>
            <a:fillRect/>
          </a:stretch>
        </p:blipFill>
        <p:spPr bwMode="auto">
          <a:xfrm>
            <a:off x="3226753" y="1143000"/>
            <a:ext cx="712787" cy="914400"/>
          </a:xfrm>
          <a:prstGeom prst="rect">
            <a:avLst/>
          </a:prstGeom>
          <a:noFill/>
          <a:ln w="9525">
            <a:noFill/>
            <a:miter lim="800000"/>
            <a:headEnd/>
            <a:tailEnd/>
          </a:ln>
        </p:spPr>
      </p:pic>
      <p:pic>
        <p:nvPicPr>
          <p:cNvPr id="88" name="Picture 104" descr="vm"/>
          <p:cNvPicPr>
            <a:picLocks noChangeAspect="1" noChangeArrowheads="1"/>
          </p:cNvPicPr>
          <p:nvPr/>
        </p:nvPicPr>
        <p:blipFill>
          <a:blip r:embed="rId5" cstate="print"/>
          <a:srcRect/>
          <a:stretch>
            <a:fillRect/>
          </a:stretch>
        </p:blipFill>
        <p:spPr bwMode="auto">
          <a:xfrm>
            <a:off x="4495800" y="1143000"/>
            <a:ext cx="712788" cy="914400"/>
          </a:xfrm>
          <a:prstGeom prst="rect">
            <a:avLst/>
          </a:prstGeom>
          <a:noFill/>
          <a:ln w="9525">
            <a:noFill/>
            <a:miter lim="800000"/>
            <a:headEnd/>
            <a:tailEnd/>
          </a:ln>
        </p:spPr>
      </p:pic>
      <p:sp>
        <p:nvSpPr>
          <p:cNvPr id="89" name="Text Box 110"/>
          <p:cNvSpPr txBox="1">
            <a:spLocks noChangeArrowheads="1"/>
          </p:cNvSpPr>
          <p:nvPr/>
        </p:nvSpPr>
        <p:spPr bwMode="auto">
          <a:xfrm>
            <a:off x="2077720" y="1765300"/>
            <a:ext cx="485775" cy="274638"/>
          </a:xfrm>
          <a:prstGeom prst="rect">
            <a:avLst/>
          </a:prstGeom>
          <a:noFill/>
          <a:ln w="9525">
            <a:noFill/>
            <a:miter lim="800000"/>
            <a:headEnd/>
            <a:tailEnd/>
          </a:ln>
        </p:spPr>
        <p:txBody>
          <a:bodyPr wrap="none">
            <a:spAutoFit/>
          </a:bodyPr>
          <a:lstStyle/>
          <a:p>
            <a:r>
              <a:rPr lang="en-US" sz="1200" b="1" dirty="0">
                <a:solidFill>
                  <a:schemeClr val="bg1"/>
                </a:solidFill>
                <a:latin typeface="Calibri" pitchFamily="34" charset="0"/>
              </a:rPr>
              <a:t>VM1</a:t>
            </a:r>
          </a:p>
        </p:txBody>
      </p:sp>
      <p:pic>
        <p:nvPicPr>
          <p:cNvPr id="90" name="Picture 357" descr="ICON_NIC_Q308"/>
          <p:cNvPicPr>
            <a:picLocks noChangeAspect="1" noChangeArrowheads="1"/>
          </p:cNvPicPr>
          <p:nvPr/>
        </p:nvPicPr>
        <p:blipFill>
          <a:blip r:embed="rId6" cstate="print"/>
          <a:srcRect/>
          <a:stretch>
            <a:fillRect/>
          </a:stretch>
        </p:blipFill>
        <p:spPr bwMode="auto">
          <a:xfrm>
            <a:off x="2069783" y="1889125"/>
            <a:ext cx="338137" cy="268288"/>
          </a:xfrm>
          <a:prstGeom prst="rect">
            <a:avLst/>
          </a:prstGeom>
          <a:noFill/>
          <a:ln w="9525">
            <a:noFill/>
            <a:miter lim="800000"/>
            <a:headEnd/>
            <a:tailEnd/>
          </a:ln>
        </p:spPr>
      </p:pic>
      <p:sp>
        <p:nvSpPr>
          <p:cNvPr id="91" name="Text Box 111"/>
          <p:cNvSpPr txBox="1">
            <a:spLocks noChangeArrowheads="1"/>
          </p:cNvSpPr>
          <p:nvPr/>
        </p:nvSpPr>
        <p:spPr bwMode="auto">
          <a:xfrm>
            <a:off x="3377565" y="1795463"/>
            <a:ext cx="485775" cy="274637"/>
          </a:xfrm>
          <a:prstGeom prst="rect">
            <a:avLst/>
          </a:prstGeom>
          <a:noFill/>
          <a:ln w="9525">
            <a:noFill/>
            <a:miter lim="800000"/>
            <a:headEnd/>
            <a:tailEnd/>
          </a:ln>
        </p:spPr>
        <p:txBody>
          <a:bodyPr wrap="none">
            <a:spAutoFit/>
          </a:bodyPr>
          <a:lstStyle/>
          <a:p>
            <a:r>
              <a:rPr lang="en-US" sz="1200" b="1" dirty="0">
                <a:solidFill>
                  <a:schemeClr val="bg1"/>
                </a:solidFill>
                <a:latin typeface="Calibri" pitchFamily="34" charset="0"/>
              </a:rPr>
              <a:t>VM2</a:t>
            </a:r>
          </a:p>
        </p:txBody>
      </p:sp>
      <p:sp>
        <p:nvSpPr>
          <p:cNvPr id="92" name="Text Box 112"/>
          <p:cNvSpPr txBox="1">
            <a:spLocks noChangeArrowheads="1"/>
          </p:cNvSpPr>
          <p:nvPr/>
        </p:nvSpPr>
        <p:spPr bwMode="auto">
          <a:xfrm>
            <a:off x="4635500" y="1790700"/>
            <a:ext cx="485775" cy="274638"/>
          </a:xfrm>
          <a:prstGeom prst="rect">
            <a:avLst/>
          </a:prstGeom>
          <a:noFill/>
          <a:ln w="9525">
            <a:noFill/>
            <a:miter lim="800000"/>
            <a:headEnd/>
            <a:tailEnd/>
          </a:ln>
        </p:spPr>
        <p:txBody>
          <a:bodyPr wrap="none">
            <a:spAutoFit/>
          </a:bodyPr>
          <a:lstStyle/>
          <a:p>
            <a:r>
              <a:rPr lang="en-US" sz="1200" b="1" dirty="0">
                <a:solidFill>
                  <a:schemeClr val="bg1"/>
                </a:solidFill>
                <a:latin typeface="Calibri" pitchFamily="34" charset="0"/>
              </a:rPr>
              <a:t>VM3</a:t>
            </a:r>
          </a:p>
        </p:txBody>
      </p:sp>
      <p:sp>
        <p:nvSpPr>
          <p:cNvPr id="94" name="Text Box 341"/>
          <p:cNvSpPr txBox="1">
            <a:spLocks noChangeArrowheads="1"/>
          </p:cNvSpPr>
          <p:nvPr/>
        </p:nvSpPr>
        <p:spPr bwMode="auto">
          <a:xfrm>
            <a:off x="2382520" y="1981200"/>
            <a:ext cx="406400" cy="214313"/>
          </a:xfrm>
          <a:prstGeom prst="rect">
            <a:avLst/>
          </a:prstGeom>
          <a:noFill/>
          <a:ln w="9525">
            <a:noFill/>
            <a:miter lim="800000"/>
            <a:headEnd/>
            <a:tailEnd/>
          </a:ln>
        </p:spPr>
        <p:txBody>
          <a:bodyPr>
            <a:spAutoFit/>
          </a:bodyPr>
          <a:lstStyle/>
          <a:p>
            <a:r>
              <a:rPr lang="en-US" sz="800" b="1" dirty="0">
                <a:latin typeface="Calibri" pitchFamily="34" charset="0"/>
              </a:rPr>
              <a:t>VNIC</a:t>
            </a:r>
          </a:p>
        </p:txBody>
      </p:sp>
      <p:sp>
        <p:nvSpPr>
          <p:cNvPr id="95" name="Text Box 341"/>
          <p:cNvSpPr txBox="1">
            <a:spLocks noChangeArrowheads="1"/>
          </p:cNvSpPr>
          <p:nvPr/>
        </p:nvSpPr>
        <p:spPr bwMode="auto">
          <a:xfrm>
            <a:off x="3647440" y="2006600"/>
            <a:ext cx="406400" cy="214313"/>
          </a:xfrm>
          <a:prstGeom prst="rect">
            <a:avLst/>
          </a:prstGeom>
          <a:noFill/>
          <a:ln w="9525">
            <a:noFill/>
            <a:miter lim="800000"/>
            <a:headEnd/>
            <a:tailEnd/>
          </a:ln>
        </p:spPr>
        <p:txBody>
          <a:bodyPr>
            <a:spAutoFit/>
          </a:bodyPr>
          <a:lstStyle/>
          <a:p>
            <a:r>
              <a:rPr lang="en-US" sz="800" b="1" dirty="0">
                <a:latin typeface="Calibri" pitchFamily="34" charset="0"/>
              </a:rPr>
              <a:t>VNIC</a:t>
            </a:r>
          </a:p>
        </p:txBody>
      </p:sp>
      <p:pic>
        <p:nvPicPr>
          <p:cNvPr id="109" name="Picture 357" descr="ICON_NIC_Q308"/>
          <p:cNvPicPr>
            <a:picLocks noChangeAspect="1" noChangeArrowheads="1"/>
          </p:cNvPicPr>
          <p:nvPr/>
        </p:nvPicPr>
        <p:blipFill>
          <a:blip r:embed="rId6" cstate="print"/>
          <a:srcRect/>
          <a:stretch>
            <a:fillRect/>
          </a:stretch>
        </p:blipFill>
        <p:spPr bwMode="auto">
          <a:xfrm>
            <a:off x="3360103" y="1917700"/>
            <a:ext cx="338137" cy="268288"/>
          </a:xfrm>
          <a:prstGeom prst="rect">
            <a:avLst/>
          </a:prstGeom>
          <a:noFill/>
          <a:ln w="9525">
            <a:noFill/>
            <a:miter lim="800000"/>
            <a:headEnd/>
            <a:tailEnd/>
          </a:ln>
        </p:spPr>
      </p:pic>
      <p:pic>
        <p:nvPicPr>
          <p:cNvPr id="112" name="Picture 357" descr="ICON_NIC_Q308"/>
          <p:cNvPicPr>
            <a:picLocks noChangeAspect="1" noChangeArrowheads="1"/>
          </p:cNvPicPr>
          <p:nvPr/>
        </p:nvPicPr>
        <p:blipFill>
          <a:blip r:embed="rId6" cstate="print"/>
          <a:srcRect/>
          <a:stretch>
            <a:fillRect/>
          </a:stretch>
        </p:blipFill>
        <p:spPr bwMode="auto">
          <a:xfrm>
            <a:off x="4611370" y="1917700"/>
            <a:ext cx="338138" cy="268288"/>
          </a:xfrm>
          <a:prstGeom prst="rect">
            <a:avLst/>
          </a:prstGeom>
          <a:noFill/>
          <a:ln w="9525">
            <a:noFill/>
            <a:miter lim="800000"/>
            <a:headEnd/>
            <a:tailEnd/>
          </a:ln>
        </p:spPr>
      </p:pic>
      <p:sp>
        <p:nvSpPr>
          <p:cNvPr id="75" name="Text Box 341"/>
          <p:cNvSpPr txBox="1">
            <a:spLocks noChangeArrowheads="1"/>
          </p:cNvSpPr>
          <p:nvPr/>
        </p:nvSpPr>
        <p:spPr bwMode="auto">
          <a:xfrm>
            <a:off x="4897120" y="2011680"/>
            <a:ext cx="406400" cy="214313"/>
          </a:xfrm>
          <a:prstGeom prst="rect">
            <a:avLst/>
          </a:prstGeom>
          <a:noFill/>
          <a:ln w="9525">
            <a:noFill/>
            <a:miter lim="800000"/>
            <a:headEnd/>
            <a:tailEnd/>
          </a:ln>
        </p:spPr>
        <p:txBody>
          <a:bodyPr>
            <a:spAutoFit/>
          </a:bodyPr>
          <a:lstStyle/>
          <a:p>
            <a:r>
              <a:rPr lang="en-US" sz="800" b="1" dirty="0">
                <a:latin typeface="Calibri" pitchFamily="34" charset="0"/>
              </a:rPr>
              <a:t>VNIC</a:t>
            </a:r>
          </a:p>
        </p:txBody>
      </p:sp>
      <p:pic>
        <p:nvPicPr>
          <p:cNvPr id="133" name="Picture 132" descr="Storage Array_Tall.png"/>
          <p:cNvPicPr>
            <a:picLocks noChangeAspect="1"/>
          </p:cNvPicPr>
          <p:nvPr/>
        </p:nvPicPr>
        <p:blipFill>
          <a:blip r:embed="rId7" cstate="print"/>
          <a:stretch>
            <a:fillRect/>
          </a:stretch>
        </p:blipFill>
        <p:spPr>
          <a:xfrm>
            <a:off x="5126951" y="4356100"/>
            <a:ext cx="679489" cy="1447800"/>
          </a:xfrm>
          <a:prstGeom prst="rect">
            <a:avLst/>
          </a:prstGeom>
        </p:spPr>
      </p:pic>
      <p:sp>
        <p:nvSpPr>
          <p:cNvPr id="134" name="Text Box 71"/>
          <p:cNvSpPr txBox="1">
            <a:spLocks noChangeArrowheads="1"/>
          </p:cNvSpPr>
          <p:nvPr/>
        </p:nvSpPr>
        <p:spPr bwMode="auto">
          <a:xfrm>
            <a:off x="3080249" y="5148739"/>
            <a:ext cx="998991" cy="400110"/>
          </a:xfrm>
          <a:prstGeom prst="rect">
            <a:avLst/>
          </a:prstGeom>
          <a:noFill/>
          <a:ln w="9525">
            <a:noFill/>
            <a:miter lim="800000"/>
            <a:headEnd/>
            <a:tailEnd/>
          </a:ln>
        </p:spPr>
        <p:txBody>
          <a:bodyPr wrap="none">
            <a:spAutoFit/>
          </a:bodyPr>
          <a:lstStyle/>
          <a:p>
            <a:pPr algn="ctr"/>
            <a:r>
              <a:rPr lang="en-US" sz="1000" b="1" dirty="0" smtClean="0">
                <a:latin typeface="Calibri" pitchFamily="34" charset="0"/>
              </a:rPr>
              <a:t>Physical Switch</a:t>
            </a:r>
          </a:p>
          <a:p>
            <a:pPr algn="ctr"/>
            <a:r>
              <a:rPr lang="en-US" sz="1000" b="1" dirty="0" smtClean="0">
                <a:latin typeface="Calibri" pitchFamily="34" charset="0"/>
              </a:rPr>
              <a:t>(Ethernet)</a:t>
            </a:r>
            <a:endParaRPr lang="en-US" sz="1000" b="1" dirty="0">
              <a:latin typeface="Calibri" pitchFamily="34" charset="0"/>
            </a:endParaRPr>
          </a:p>
        </p:txBody>
      </p:sp>
      <p:pic>
        <p:nvPicPr>
          <p:cNvPr id="150" name="Picture 149" descr="IP Switch Icon.png"/>
          <p:cNvPicPr>
            <a:picLocks noChangeAspect="1"/>
          </p:cNvPicPr>
          <p:nvPr/>
        </p:nvPicPr>
        <p:blipFill>
          <a:blip r:embed="rId4" cstate="print"/>
          <a:stretch>
            <a:fillRect/>
          </a:stretch>
        </p:blipFill>
        <p:spPr>
          <a:xfrm>
            <a:off x="3150711" y="4384040"/>
            <a:ext cx="1152049" cy="731460"/>
          </a:xfrm>
          <a:prstGeom prst="rect">
            <a:avLst/>
          </a:prstGeom>
        </p:spPr>
      </p:pic>
      <p:sp>
        <p:nvSpPr>
          <p:cNvPr id="39" name="Rectangular Callout 38"/>
          <p:cNvSpPr/>
          <p:nvPr/>
        </p:nvSpPr>
        <p:spPr>
          <a:xfrm>
            <a:off x="198120" y="2987040"/>
            <a:ext cx="1478280" cy="1371600"/>
          </a:xfrm>
          <a:prstGeom prst="wedgeRectCallout">
            <a:avLst>
              <a:gd name="adj1" fmla="val 175173"/>
              <a:gd name="adj2" fmla="val 45196"/>
            </a:avLst>
          </a:prstGeom>
        </p:spPr>
        <p:style>
          <a:lnRef idx="2">
            <a:schemeClr val="dk1"/>
          </a:lnRef>
          <a:fillRef idx="1">
            <a:schemeClr val="lt1"/>
          </a:fillRef>
          <a:effectRef idx="0">
            <a:schemeClr val="dk1"/>
          </a:effectRef>
          <a:fontRef idx="minor">
            <a:schemeClr val="dk1"/>
          </a:fontRef>
        </p:style>
        <p:txBody>
          <a:bodyPr rtlCol="0" anchor="ctr"/>
          <a:lstStyle/>
          <a:p>
            <a:pPr marL="122238" indent="-122238"/>
            <a:r>
              <a:rPr lang="en-US" sz="1600" b="1" dirty="0" smtClean="0">
                <a:latin typeface="Calibri" pitchFamily="34" charset="0"/>
              </a:rPr>
              <a:t>Traffic type:</a:t>
            </a:r>
          </a:p>
          <a:p>
            <a:pPr marL="122238" indent="-122238">
              <a:buFont typeface="Arial" pitchFamily="34" charset="0"/>
              <a:buChar char="•"/>
            </a:pPr>
            <a:r>
              <a:rPr lang="en-US" sz="1600" dirty="0" smtClean="0">
                <a:latin typeface="Calibri" pitchFamily="34" charset="0"/>
              </a:rPr>
              <a:t>VM</a:t>
            </a:r>
          </a:p>
          <a:p>
            <a:pPr marL="122238" indent="-122238">
              <a:buFont typeface="Arial" pitchFamily="34" charset="0"/>
              <a:buChar char="•"/>
            </a:pPr>
            <a:r>
              <a:rPr lang="en-US" sz="1600" dirty="0" smtClean="0">
                <a:latin typeface="Calibri" pitchFamily="34" charset="0"/>
              </a:rPr>
              <a:t>Management  </a:t>
            </a:r>
          </a:p>
          <a:p>
            <a:pPr marL="122238" indent="-122238">
              <a:buFont typeface="Arial" pitchFamily="34" charset="0"/>
              <a:buChar char="•"/>
            </a:pPr>
            <a:r>
              <a:rPr lang="en-US" sz="1600" dirty="0" smtClean="0">
                <a:latin typeface="Calibri" pitchFamily="34" charset="0"/>
              </a:rPr>
              <a:t>IP storage </a:t>
            </a:r>
          </a:p>
          <a:p>
            <a:pPr marL="122238" indent="-122238">
              <a:buFont typeface="Arial" pitchFamily="34" charset="0"/>
              <a:buChar char="•"/>
            </a:pPr>
            <a:r>
              <a:rPr lang="en-US" sz="1600" dirty="0" smtClean="0">
                <a:latin typeface="Calibri" pitchFamily="34" charset="0"/>
              </a:rPr>
              <a:t>VM migration</a:t>
            </a:r>
            <a:endParaRPr lang="en-US" sz="1600" dirty="0">
              <a:latin typeface="Calibri" pitchFamily="34" charset="0"/>
            </a:endParaRPr>
          </a:p>
        </p:txBody>
      </p:sp>
      <p:sp>
        <p:nvSpPr>
          <p:cNvPr id="40" name="Rectangular Callout 39"/>
          <p:cNvSpPr/>
          <p:nvPr/>
        </p:nvSpPr>
        <p:spPr>
          <a:xfrm>
            <a:off x="7086600" y="4038600"/>
            <a:ext cx="1478280" cy="1219200"/>
          </a:xfrm>
          <a:prstGeom prst="wedgeRectCallout">
            <a:avLst>
              <a:gd name="adj1" fmla="val -189088"/>
              <a:gd name="adj2" fmla="val -136100"/>
            </a:avLst>
          </a:prstGeom>
        </p:spPr>
        <p:style>
          <a:lnRef idx="2">
            <a:schemeClr val="dk1"/>
          </a:lnRef>
          <a:fillRef idx="1">
            <a:schemeClr val="lt1"/>
          </a:fillRef>
          <a:effectRef idx="0">
            <a:schemeClr val="dk1"/>
          </a:effectRef>
          <a:fontRef idx="minor">
            <a:schemeClr val="dk1"/>
          </a:fontRef>
        </p:style>
        <p:txBody>
          <a:bodyPr rtlCol="0" anchor="ctr"/>
          <a:lstStyle/>
          <a:p>
            <a:pPr marL="122238" indent="-122238"/>
            <a:r>
              <a:rPr lang="en-US" sz="1600" b="1" dirty="0" smtClean="0">
                <a:latin typeface="Calibri" pitchFamily="34" charset="0"/>
              </a:rPr>
              <a:t>Traffic type:</a:t>
            </a:r>
          </a:p>
          <a:p>
            <a:pPr marL="122238" indent="-122238">
              <a:buFont typeface="Arial" pitchFamily="34" charset="0"/>
              <a:buChar char="•"/>
            </a:pPr>
            <a:r>
              <a:rPr lang="en-US" sz="1600" dirty="0" smtClean="0">
                <a:latin typeface="Calibri" pitchFamily="34" charset="0"/>
              </a:rPr>
              <a:t>Management  </a:t>
            </a:r>
          </a:p>
          <a:p>
            <a:pPr marL="122238" indent="-122238">
              <a:buFont typeface="Arial" pitchFamily="34" charset="0"/>
              <a:buChar char="•"/>
            </a:pPr>
            <a:r>
              <a:rPr lang="en-US" sz="1600" dirty="0" smtClean="0">
                <a:latin typeface="Calibri" pitchFamily="34" charset="0"/>
              </a:rPr>
              <a:t>IP storage </a:t>
            </a:r>
          </a:p>
          <a:p>
            <a:pPr marL="122238" indent="-122238">
              <a:buFont typeface="Arial" pitchFamily="34" charset="0"/>
              <a:buChar char="•"/>
            </a:pPr>
            <a:r>
              <a:rPr lang="en-US" sz="1600" dirty="0" smtClean="0">
                <a:latin typeface="Calibri" pitchFamily="34" charset="0"/>
              </a:rPr>
              <a:t>VM migration</a:t>
            </a:r>
            <a:endParaRPr lang="en-US" sz="1600" dirty="0">
              <a:latin typeface="Calibri" pitchFamily="34" charset="0"/>
            </a:endParaRPr>
          </a:p>
        </p:txBody>
      </p:sp>
      <p:sp>
        <p:nvSpPr>
          <p:cNvPr id="41" name="Rectangular Callout 40"/>
          <p:cNvSpPr/>
          <p:nvPr/>
        </p:nvSpPr>
        <p:spPr>
          <a:xfrm>
            <a:off x="228600" y="1905000"/>
            <a:ext cx="1295400" cy="548640"/>
          </a:xfrm>
          <a:prstGeom prst="wedgeRectCallout">
            <a:avLst>
              <a:gd name="adj1" fmla="val 132545"/>
              <a:gd name="adj2" fmla="val 58061"/>
            </a:avLst>
          </a:prstGeom>
        </p:spPr>
        <p:style>
          <a:lnRef idx="2">
            <a:schemeClr val="dk1"/>
          </a:lnRef>
          <a:fillRef idx="1">
            <a:schemeClr val="lt1"/>
          </a:fillRef>
          <a:effectRef idx="0">
            <a:schemeClr val="dk1"/>
          </a:effectRef>
          <a:fontRef idx="minor">
            <a:schemeClr val="dk1"/>
          </a:fontRef>
        </p:style>
        <p:txBody>
          <a:bodyPr rtlCol="0" anchor="ctr"/>
          <a:lstStyle/>
          <a:p>
            <a:pPr marL="122238" indent="-122238"/>
            <a:r>
              <a:rPr lang="en-US" sz="1600" b="1" dirty="0" smtClean="0">
                <a:latin typeface="Calibri" pitchFamily="34" charset="0"/>
              </a:rPr>
              <a:t>Traffic type:</a:t>
            </a:r>
          </a:p>
          <a:p>
            <a:pPr marL="122238" indent="-122238">
              <a:buFont typeface="Arial" pitchFamily="34" charset="0"/>
              <a:buChar char="•"/>
            </a:pPr>
            <a:r>
              <a:rPr lang="en-US" sz="1600" dirty="0" smtClean="0">
                <a:latin typeface="Calibri" pitchFamily="34" charset="0"/>
              </a:rPr>
              <a:t>VM</a:t>
            </a:r>
          </a:p>
        </p:txBody>
      </p:sp>
      <p:grpSp>
        <p:nvGrpSpPr>
          <p:cNvPr id="47" name="Group 46"/>
          <p:cNvGrpSpPr/>
          <p:nvPr/>
        </p:nvGrpSpPr>
        <p:grpSpPr>
          <a:xfrm>
            <a:off x="-10160" y="4572000"/>
            <a:ext cx="3027680" cy="1594104"/>
            <a:chOff x="-86360" y="4572000"/>
            <a:chExt cx="3027680" cy="1594104"/>
          </a:xfrm>
        </p:grpSpPr>
        <p:sp>
          <p:nvSpPr>
            <p:cNvPr id="42" name="Rectangle 41"/>
            <p:cNvSpPr/>
            <p:nvPr/>
          </p:nvSpPr>
          <p:spPr>
            <a:xfrm>
              <a:off x="116840" y="4572000"/>
              <a:ext cx="2743200" cy="1447800"/>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n-US" dirty="0"/>
            </a:p>
          </p:txBody>
        </p:sp>
        <p:pic>
          <p:nvPicPr>
            <p:cNvPr id="43" name="Picture 42" descr="Monitor_Browser.png"/>
            <p:cNvPicPr>
              <a:picLocks noChangeAspect="1"/>
            </p:cNvPicPr>
            <p:nvPr/>
          </p:nvPicPr>
          <p:blipFill>
            <a:blip r:embed="rId8" cstate="print"/>
            <a:stretch>
              <a:fillRect/>
            </a:stretch>
          </p:blipFill>
          <p:spPr>
            <a:xfrm>
              <a:off x="285562" y="5117592"/>
              <a:ext cx="710118" cy="613369"/>
            </a:xfrm>
            <a:prstGeom prst="rect">
              <a:avLst/>
            </a:prstGeom>
          </p:spPr>
        </p:pic>
        <p:sp>
          <p:nvSpPr>
            <p:cNvPr id="44" name="Text Box 62"/>
            <p:cNvSpPr txBox="1">
              <a:spLocks noChangeAspect="1" noChangeArrowheads="1"/>
            </p:cNvSpPr>
            <p:nvPr/>
          </p:nvSpPr>
          <p:spPr bwMode="auto">
            <a:xfrm>
              <a:off x="-86360" y="5660136"/>
              <a:ext cx="1447800" cy="396240"/>
            </a:xfrm>
            <a:prstGeom prst="rect">
              <a:avLst/>
            </a:prstGeom>
            <a:noFill/>
            <a:ln w="9525" algn="ctr">
              <a:noFill/>
              <a:miter lim="800000"/>
              <a:headEnd/>
              <a:tailEnd/>
            </a:ln>
          </p:spPr>
          <p:txBody>
            <a:bodyPr anchor="ctr"/>
            <a:lstStyle/>
            <a:p>
              <a:pPr algn="ctr" eaLnBrk="0" hangingPunct="0"/>
              <a:r>
                <a:rPr lang="en-US" sz="1400" b="1" dirty="0" smtClean="0">
                  <a:latin typeface="Calibri" pitchFamily="34" charset="0"/>
                </a:rPr>
                <a:t>Clients</a:t>
              </a:r>
              <a:endParaRPr lang="en-US" sz="1100" b="1" i="1" dirty="0">
                <a:latin typeface="Calibri" pitchFamily="34" charset="0"/>
              </a:endParaRPr>
            </a:p>
          </p:txBody>
        </p:sp>
        <p:pic>
          <p:nvPicPr>
            <p:cNvPr id="45" name="Picture 44" descr="Tape Array_Tall.png"/>
            <p:cNvPicPr>
              <a:picLocks noChangeAspect="1"/>
            </p:cNvPicPr>
            <p:nvPr/>
          </p:nvPicPr>
          <p:blipFill>
            <a:blip r:embed="rId9" cstate="print"/>
            <a:stretch>
              <a:fillRect/>
            </a:stretch>
          </p:blipFill>
          <p:spPr>
            <a:xfrm>
              <a:off x="1781462" y="4724400"/>
              <a:ext cx="464914" cy="990600"/>
            </a:xfrm>
            <a:prstGeom prst="rect">
              <a:avLst/>
            </a:prstGeom>
          </p:spPr>
        </p:pic>
        <p:sp>
          <p:nvSpPr>
            <p:cNvPr id="46" name="Text Box 62"/>
            <p:cNvSpPr txBox="1">
              <a:spLocks noChangeAspect="1" noChangeArrowheads="1"/>
            </p:cNvSpPr>
            <p:nvPr/>
          </p:nvSpPr>
          <p:spPr bwMode="auto">
            <a:xfrm>
              <a:off x="1132840" y="5556504"/>
              <a:ext cx="1808480" cy="609600"/>
            </a:xfrm>
            <a:prstGeom prst="rect">
              <a:avLst/>
            </a:prstGeom>
            <a:noFill/>
            <a:ln w="9525" algn="ctr">
              <a:noFill/>
              <a:miter lim="800000"/>
              <a:headEnd/>
              <a:tailEnd/>
            </a:ln>
          </p:spPr>
          <p:txBody>
            <a:bodyPr anchor="ctr"/>
            <a:lstStyle/>
            <a:p>
              <a:pPr algn="ctr" eaLnBrk="0" hangingPunct="0"/>
              <a:r>
                <a:rPr lang="en-US" sz="1400" b="1" dirty="0" smtClean="0">
                  <a:latin typeface="Calibri" pitchFamily="34" charset="0"/>
                </a:rPr>
                <a:t>Physical Servers</a:t>
              </a:r>
              <a:endParaRPr lang="en-US" sz="1100" b="1" i="1" dirty="0">
                <a:latin typeface="Calibri" pitchFamily="34" charset="0"/>
              </a:endParaRPr>
            </a:p>
          </p:txBody>
        </p:sp>
      </p:grpSp>
      <p:sp>
        <p:nvSpPr>
          <p:cNvPr id="49" name="Footer Placeholder 77"/>
          <p:cNvSpPr>
            <a:spLocks noGrp="1"/>
          </p:cNvSpPr>
          <p:nvPr>
            <p:ph type="ftr" sz="quarter" idx="10"/>
          </p:nvPr>
        </p:nvSpPr>
        <p:spPr>
          <a:xfrm>
            <a:off x="4419600" y="6629400"/>
            <a:ext cx="4191000" cy="228600"/>
          </a:xfrm>
        </p:spPr>
        <p:txBody>
          <a:bodyPr/>
          <a:lstStyle/>
          <a:p>
            <a:pPr>
              <a:defRPr/>
            </a:pPr>
            <a:r>
              <a:rPr lang="en-US" dirty="0" smtClean="0"/>
              <a:t>Virtualized Data Center – Networking</a:t>
            </a:r>
            <a:endParaRPr lang="en-US" dirty="0"/>
          </a:p>
        </p:txBody>
      </p:sp>
      <p:sp>
        <p:nvSpPr>
          <p:cNvPr id="50" name="Slide Number Placeholder 4"/>
          <p:cNvSpPr>
            <a:spLocks noGrp="1"/>
          </p:cNvSpPr>
          <p:nvPr>
            <p:ph type="sldNum" sz="quarter" idx="4294967295"/>
          </p:nvPr>
        </p:nvSpPr>
        <p:spPr>
          <a:xfrm>
            <a:off x="8686800" y="6629400"/>
            <a:ext cx="457200" cy="228600"/>
          </a:xfrm>
          <a:prstGeom prst="rect">
            <a:avLst/>
          </a:prstGeom>
        </p:spPr>
        <p:txBody>
          <a:bodyPr anchor="b"/>
          <a:lstStyle/>
          <a:p>
            <a:pPr algn="r">
              <a:defRPr/>
            </a:pPr>
            <a:fld id="{C1314293-9A8B-4ACA-B212-D2D19BB5553B}" type="slidenum">
              <a:rPr lang="en-US" sz="1000">
                <a:solidFill>
                  <a:schemeClr val="tx1">
                    <a:lumMod val="75000"/>
                    <a:lumOff val="25000"/>
                  </a:schemeClr>
                </a:solidFill>
                <a:latin typeface="Calibri" pitchFamily="34" charset="0"/>
              </a:rPr>
              <a:pPr algn="r">
                <a:defRPr/>
              </a:pPr>
              <a:t>12</a:t>
            </a:fld>
            <a:endParaRPr lang="en-US" sz="1000" dirty="0">
              <a:solidFill>
                <a:schemeClr val="tx1">
                  <a:lumMod val="75000"/>
                  <a:lumOff val="25000"/>
                </a:schemeClr>
              </a:solidFill>
              <a:latin typeface="Calibri" pitchFamily="34"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 name="Line 79"/>
          <p:cNvSpPr>
            <a:spLocks noChangeShapeType="1"/>
          </p:cNvSpPr>
          <p:nvPr/>
        </p:nvSpPr>
        <p:spPr bwMode="auto">
          <a:xfrm>
            <a:off x="6400800" y="3886200"/>
            <a:ext cx="0" cy="1066800"/>
          </a:xfrm>
          <a:prstGeom prst="line">
            <a:avLst/>
          </a:prstGeom>
          <a:noFill/>
          <a:ln w="25400">
            <a:solidFill>
              <a:schemeClr val="tx1"/>
            </a:solidFill>
            <a:round/>
            <a:headEnd/>
            <a:tailEnd/>
          </a:ln>
        </p:spPr>
        <p:txBody>
          <a:bodyPr/>
          <a:lstStyle/>
          <a:p>
            <a:endParaRPr lang="en-US" dirty="0">
              <a:latin typeface="Calibri" pitchFamily="34" charset="0"/>
            </a:endParaRPr>
          </a:p>
        </p:txBody>
      </p:sp>
      <p:sp>
        <p:nvSpPr>
          <p:cNvPr id="136" name="Line 78"/>
          <p:cNvSpPr>
            <a:spLocks noChangeShapeType="1"/>
          </p:cNvSpPr>
          <p:nvPr/>
        </p:nvSpPr>
        <p:spPr bwMode="auto">
          <a:xfrm flipH="1">
            <a:off x="1935480" y="4998720"/>
            <a:ext cx="1402080" cy="0"/>
          </a:xfrm>
          <a:prstGeom prst="line">
            <a:avLst/>
          </a:prstGeom>
          <a:noFill/>
          <a:ln w="25400">
            <a:solidFill>
              <a:schemeClr val="tx1"/>
            </a:solidFill>
            <a:round/>
            <a:headEnd/>
            <a:tailEnd/>
          </a:ln>
        </p:spPr>
        <p:txBody>
          <a:bodyPr/>
          <a:lstStyle/>
          <a:p>
            <a:endParaRPr lang="en-US" dirty="0">
              <a:latin typeface="Calibri" pitchFamily="34" charset="0"/>
            </a:endParaRPr>
          </a:p>
        </p:txBody>
      </p:sp>
      <p:sp>
        <p:nvSpPr>
          <p:cNvPr id="131" name="Line 78"/>
          <p:cNvSpPr>
            <a:spLocks noChangeShapeType="1"/>
          </p:cNvSpPr>
          <p:nvPr/>
        </p:nvSpPr>
        <p:spPr bwMode="auto">
          <a:xfrm flipH="1">
            <a:off x="4998720" y="4998720"/>
            <a:ext cx="1402080" cy="0"/>
          </a:xfrm>
          <a:prstGeom prst="line">
            <a:avLst/>
          </a:prstGeom>
          <a:noFill/>
          <a:ln w="25400">
            <a:solidFill>
              <a:schemeClr val="tx1"/>
            </a:solidFill>
            <a:round/>
            <a:headEnd/>
            <a:tailEnd/>
          </a:ln>
        </p:spPr>
        <p:txBody>
          <a:bodyPr/>
          <a:lstStyle/>
          <a:p>
            <a:endParaRPr lang="en-US" dirty="0">
              <a:latin typeface="Calibri" pitchFamily="34" charset="0"/>
            </a:endParaRPr>
          </a:p>
        </p:txBody>
      </p:sp>
      <p:sp>
        <p:nvSpPr>
          <p:cNvPr id="70" name="AutoShape 69"/>
          <p:cNvSpPr>
            <a:spLocks noChangeArrowheads="1"/>
          </p:cNvSpPr>
          <p:nvPr/>
        </p:nvSpPr>
        <p:spPr bwMode="auto">
          <a:xfrm>
            <a:off x="1752600" y="914400"/>
            <a:ext cx="5638800" cy="2819400"/>
          </a:xfrm>
          <a:prstGeom prst="roundRect">
            <a:avLst>
              <a:gd name="adj" fmla="val 7620"/>
            </a:avLst>
          </a:prstGeom>
          <a:solidFill>
            <a:srgbClr val="C0C0C0"/>
          </a:solidFill>
          <a:ln w="19050">
            <a:solidFill>
              <a:schemeClr val="tx1"/>
            </a:solidFill>
            <a:round/>
            <a:headEnd/>
            <a:tailEnd/>
          </a:ln>
        </p:spPr>
        <p:txBody>
          <a:bodyPr wrap="none" anchor="ctr"/>
          <a:lstStyle/>
          <a:p>
            <a:endParaRPr lang="en-US" dirty="0">
              <a:latin typeface="Calibri" pitchFamily="34" charset="0"/>
            </a:endParaRPr>
          </a:p>
        </p:txBody>
      </p:sp>
      <p:sp>
        <p:nvSpPr>
          <p:cNvPr id="2" name="Title 1"/>
          <p:cNvSpPr>
            <a:spLocks noGrp="1"/>
          </p:cNvSpPr>
          <p:nvPr>
            <p:ph type="title"/>
          </p:nvPr>
        </p:nvSpPr>
        <p:spPr/>
        <p:txBody>
          <a:bodyPr/>
          <a:lstStyle/>
          <a:p>
            <a:r>
              <a:rPr lang="en-US" dirty="0" smtClean="0"/>
              <a:t>Network Connectivity and Traffic Flow: Example 2</a:t>
            </a:r>
            <a:endParaRPr lang="en-US" dirty="0"/>
          </a:p>
        </p:txBody>
      </p:sp>
      <p:sp>
        <p:nvSpPr>
          <p:cNvPr id="4" name="Footer Placeholder 3"/>
          <p:cNvSpPr>
            <a:spLocks noGrp="1"/>
          </p:cNvSpPr>
          <p:nvPr>
            <p:ph type="ftr" sz="quarter" idx="10"/>
          </p:nvPr>
        </p:nvSpPr>
        <p:spPr>
          <a:xfrm>
            <a:off x="4419600" y="6629400"/>
            <a:ext cx="4191000" cy="228600"/>
          </a:xfrm>
        </p:spPr>
        <p:txBody>
          <a:bodyPr/>
          <a:lstStyle/>
          <a:p>
            <a:pPr>
              <a:defRPr/>
            </a:pPr>
            <a:r>
              <a:rPr lang="en-US" dirty="0" smtClean="0"/>
              <a:t>Virtualized Data Center – Networking</a:t>
            </a:r>
            <a:endParaRPr lang="en-US" dirty="0"/>
          </a:p>
        </p:txBody>
      </p:sp>
      <p:sp>
        <p:nvSpPr>
          <p:cNvPr id="77" name="Line 78"/>
          <p:cNvSpPr>
            <a:spLocks noChangeShapeType="1"/>
          </p:cNvSpPr>
          <p:nvPr/>
        </p:nvSpPr>
        <p:spPr bwMode="auto">
          <a:xfrm>
            <a:off x="2255520" y="2057400"/>
            <a:ext cx="1219200" cy="990600"/>
          </a:xfrm>
          <a:prstGeom prst="line">
            <a:avLst/>
          </a:prstGeom>
          <a:noFill/>
          <a:ln w="25400">
            <a:solidFill>
              <a:schemeClr val="tx1"/>
            </a:solidFill>
            <a:round/>
            <a:headEnd/>
            <a:tailEnd/>
          </a:ln>
        </p:spPr>
        <p:txBody>
          <a:bodyPr/>
          <a:lstStyle/>
          <a:p>
            <a:endParaRPr lang="en-US" dirty="0">
              <a:latin typeface="Calibri" pitchFamily="34" charset="0"/>
            </a:endParaRPr>
          </a:p>
        </p:txBody>
      </p:sp>
      <p:sp>
        <p:nvSpPr>
          <p:cNvPr id="81" name="Text Box 92"/>
          <p:cNvSpPr txBox="1">
            <a:spLocks noChangeArrowheads="1"/>
          </p:cNvSpPr>
          <p:nvPr/>
        </p:nvSpPr>
        <p:spPr bwMode="auto">
          <a:xfrm>
            <a:off x="5676200" y="590788"/>
            <a:ext cx="1562800" cy="369332"/>
          </a:xfrm>
          <a:prstGeom prst="rect">
            <a:avLst/>
          </a:prstGeom>
          <a:noFill/>
          <a:ln w="9525">
            <a:noFill/>
            <a:miter lim="800000"/>
            <a:headEnd/>
            <a:tailEnd/>
          </a:ln>
        </p:spPr>
        <p:txBody>
          <a:bodyPr wrap="none">
            <a:spAutoFit/>
          </a:bodyPr>
          <a:lstStyle/>
          <a:p>
            <a:r>
              <a:rPr lang="en-US" dirty="0" smtClean="0">
                <a:latin typeface="Calibri" pitchFamily="34" charset="0"/>
              </a:rPr>
              <a:t>Physical server</a:t>
            </a:r>
            <a:endParaRPr lang="en-US" dirty="0">
              <a:latin typeface="Calibri" pitchFamily="34" charset="0"/>
            </a:endParaRPr>
          </a:p>
        </p:txBody>
      </p:sp>
      <p:sp>
        <p:nvSpPr>
          <p:cNvPr id="99" name="Text Box 71"/>
          <p:cNvSpPr txBox="1">
            <a:spLocks noChangeArrowheads="1"/>
          </p:cNvSpPr>
          <p:nvPr/>
        </p:nvSpPr>
        <p:spPr bwMode="auto">
          <a:xfrm>
            <a:off x="2103120" y="3048000"/>
            <a:ext cx="1077283" cy="461665"/>
          </a:xfrm>
          <a:prstGeom prst="rect">
            <a:avLst/>
          </a:prstGeom>
          <a:noFill/>
          <a:ln w="9525">
            <a:noFill/>
            <a:miter lim="800000"/>
            <a:headEnd/>
            <a:tailEnd/>
          </a:ln>
        </p:spPr>
        <p:txBody>
          <a:bodyPr wrap="none">
            <a:spAutoFit/>
          </a:bodyPr>
          <a:lstStyle/>
          <a:p>
            <a:pPr algn="ctr"/>
            <a:r>
              <a:rPr lang="en-US" sz="1200" b="1" dirty="0">
                <a:latin typeface="Calibri" pitchFamily="34" charset="0"/>
              </a:rPr>
              <a:t>Virtual </a:t>
            </a:r>
            <a:r>
              <a:rPr lang="en-US" sz="1200" b="1" dirty="0" smtClean="0">
                <a:latin typeface="Calibri" pitchFamily="34" charset="0"/>
              </a:rPr>
              <a:t>Switch</a:t>
            </a:r>
          </a:p>
          <a:p>
            <a:pPr algn="ctr"/>
            <a:r>
              <a:rPr lang="en-US" sz="1200" b="1" dirty="0" smtClean="0">
                <a:latin typeface="Calibri" pitchFamily="34" charset="0"/>
              </a:rPr>
              <a:t>(Ethernet)</a:t>
            </a:r>
            <a:endParaRPr lang="en-US" sz="1200" b="1" dirty="0">
              <a:latin typeface="Calibri" pitchFamily="34" charset="0"/>
            </a:endParaRPr>
          </a:p>
        </p:txBody>
      </p:sp>
      <p:sp>
        <p:nvSpPr>
          <p:cNvPr id="108" name="Line 78"/>
          <p:cNvSpPr>
            <a:spLocks noChangeShapeType="1"/>
          </p:cNvSpPr>
          <p:nvPr/>
        </p:nvSpPr>
        <p:spPr bwMode="auto">
          <a:xfrm flipH="1">
            <a:off x="3779520" y="2089150"/>
            <a:ext cx="931862" cy="958850"/>
          </a:xfrm>
          <a:prstGeom prst="line">
            <a:avLst/>
          </a:prstGeom>
          <a:noFill/>
          <a:ln w="25400">
            <a:solidFill>
              <a:schemeClr val="tx1"/>
            </a:solidFill>
            <a:round/>
            <a:headEnd/>
            <a:tailEnd/>
          </a:ln>
        </p:spPr>
        <p:txBody>
          <a:bodyPr/>
          <a:lstStyle/>
          <a:p>
            <a:endParaRPr lang="en-US" dirty="0">
              <a:latin typeface="Calibri" pitchFamily="34" charset="0"/>
            </a:endParaRPr>
          </a:p>
        </p:txBody>
      </p:sp>
      <p:sp>
        <p:nvSpPr>
          <p:cNvPr id="148" name="Text Box 59"/>
          <p:cNvSpPr txBox="1">
            <a:spLocks noChangeAspect="1" noChangeArrowheads="1"/>
          </p:cNvSpPr>
          <p:nvPr/>
        </p:nvSpPr>
        <p:spPr bwMode="auto">
          <a:xfrm>
            <a:off x="4038600" y="5910580"/>
            <a:ext cx="2214563" cy="215900"/>
          </a:xfrm>
          <a:prstGeom prst="rect">
            <a:avLst/>
          </a:prstGeom>
          <a:noFill/>
          <a:ln w="9525" algn="ctr">
            <a:noFill/>
            <a:miter lim="800000"/>
            <a:headEnd/>
            <a:tailEnd/>
          </a:ln>
        </p:spPr>
        <p:txBody>
          <a:bodyPr anchor="ctr"/>
          <a:lstStyle/>
          <a:p>
            <a:pPr algn="r" eaLnBrk="0" hangingPunct="0">
              <a:lnSpc>
                <a:spcPct val="85000"/>
              </a:lnSpc>
            </a:pPr>
            <a:r>
              <a:rPr lang="en-US" sz="1600" b="1" dirty="0" smtClean="0">
                <a:latin typeface="Calibri" pitchFamily="34" charset="0"/>
              </a:rPr>
              <a:t>FC/iSCSI Storage Array</a:t>
            </a:r>
            <a:endParaRPr lang="en-US" sz="1600" b="1" dirty="0">
              <a:latin typeface="Calibri" pitchFamily="34" charset="0"/>
            </a:endParaRPr>
          </a:p>
        </p:txBody>
      </p:sp>
      <p:pic>
        <p:nvPicPr>
          <p:cNvPr id="79" name="Picture 99" descr="vm"/>
          <p:cNvPicPr>
            <a:picLocks noChangeAspect="1" noChangeArrowheads="1"/>
          </p:cNvPicPr>
          <p:nvPr/>
        </p:nvPicPr>
        <p:blipFill>
          <a:blip r:embed="rId3" cstate="print"/>
          <a:srcRect/>
          <a:stretch>
            <a:fillRect/>
          </a:stretch>
        </p:blipFill>
        <p:spPr bwMode="auto">
          <a:xfrm>
            <a:off x="1925320" y="1117600"/>
            <a:ext cx="712788" cy="914400"/>
          </a:xfrm>
          <a:prstGeom prst="rect">
            <a:avLst/>
          </a:prstGeom>
          <a:noFill/>
          <a:ln w="9525">
            <a:noFill/>
            <a:miter lim="800000"/>
            <a:headEnd/>
            <a:tailEnd/>
          </a:ln>
        </p:spPr>
      </p:pic>
      <p:pic>
        <p:nvPicPr>
          <p:cNvPr id="88" name="Picture 104" descr="vm"/>
          <p:cNvPicPr>
            <a:picLocks noChangeAspect="1" noChangeArrowheads="1"/>
          </p:cNvPicPr>
          <p:nvPr/>
        </p:nvPicPr>
        <p:blipFill>
          <a:blip r:embed="rId3" cstate="print"/>
          <a:srcRect/>
          <a:stretch>
            <a:fillRect/>
          </a:stretch>
        </p:blipFill>
        <p:spPr bwMode="auto">
          <a:xfrm>
            <a:off x="4495800" y="1143000"/>
            <a:ext cx="712788" cy="914400"/>
          </a:xfrm>
          <a:prstGeom prst="rect">
            <a:avLst/>
          </a:prstGeom>
          <a:noFill/>
          <a:ln w="9525">
            <a:noFill/>
            <a:miter lim="800000"/>
            <a:headEnd/>
            <a:tailEnd/>
          </a:ln>
        </p:spPr>
      </p:pic>
      <p:sp>
        <p:nvSpPr>
          <p:cNvPr id="89" name="Text Box 110"/>
          <p:cNvSpPr txBox="1">
            <a:spLocks noChangeArrowheads="1"/>
          </p:cNvSpPr>
          <p:nvPr/>
        </p:nvSpPr>
        <p:spPr bwMode="auto">
          <a:xfrm>
            <a:off x="2077720" y="1765300"/>
            <a:ext cx="485775" cy="274638"/>
          </a:xfrm>
          <a:prstGeom prst="rect">
            <a:avLst/>
          </a:prstGeom>
          <a:noFill/>
          <a:ln w="9525">
            <a:noFill/>
            <a:miter lim="800000"/>
            <a:headEnd/>
            <a:tailEnd/>
          </a:ln>
        </p:spPr>
        <p:txBody>
          <a:bodyPr wrap="none">
            <a:spAutoFit/>
          </a:bodyPr>
          <a:lstStyle/>
          <a:p>
            <a:r>
              <a:rPr lang="en-US" sz="1200" b="1" dirty="0">
                <a:solidFill>
                  <a:schemeClr val="bg1"/>
                </a:solidFill>
                <a:latin typeface="Calibri" pitchFamily="34" charset="0"/>
              </a:rPr>
              <a:t>VM1</a:t>
            </a:r>
          </a:p>
        </p:txBody>
      </p:sp>
      <p:pic>
        <p:nvPicPr>
          <p:cNvPr id="90" name="Picture 357" descr="ICON_NIC_Q308"/>
          <p:cNvPicPr>
            <a:picLocks noChangeAspect="1" noChangeArrowheads="1"/>
          </p:cNvPicPr>
          <p:nvPr/>
        </p:nvPicPr>
        <p:blipFill>
          <a:blip r:embed="rId4" cstate="print"/>
          <a:srcRect/>
          <a:stretch>
            <a:fillRect/>
          </a:stretch>
        </p:blipFill>
        <p:spPr bwMode="auto">
          <a:xfrm>
            <a:off x="2069783" y="1889125"/>
            <a:ext cx="338137" cy="268288"/>
          </a:xfrm>
          <a:prstGeom prst="rect">
            <a:avLst/>
          </a:prstGeom>
          <a:noFill/>
          <a:ln w="9525">
            <a:noFill/>
            <a:miter lim="800000"/>
            <a:headEnd/>
            <a:tailEnd/>
          </a:ln>
        </p:spPr>
      </p:pic>
      <p:sp>
        <p:nvSpPr>
          <p:cNvPr id="92" name="Text Box 112"/>
          <p:cNvSpPr txBox="1">
            <a:spLocks noChangeArrowheads="1"/>
          </p:cNvSpPr>
          <p:nvPr/>
        </p:nvSpPr>
        <p:spPr bwMode="auto">
          <a:xfrm>
            <a:off x="4635500" y="1790700"/>
            <a:ext cx="485775" cy="274638"/>
          </a:xfrm>
          <a:prstGeom prst="rect">
            <a:avLst/>
          </a:prstGeom>
          <a:noFill/>
          <a:ln w="9525">
            <a:noFill/>
            <a:miter lim="800000"/>
            <a:headEnd/>
            <a:tailEnd/>
          </a:ln>
        </p:spPr>
        <p:txBody>
          <a:bodyPr wrap="none">
            <a:spAutoFit/>
          </a:bodyPr>
          <a:lstStyle/>
          <a:p>
            <a:r>
              <a:rPr lang="en-US" sz="1200" b="1" dirty="0">
                <a:solidFill>
                  <a:schemeClr val="bg1"/>
                </a:solidFill>
                <a:latin typeface="Calibri" pitchFamily="34" charset="0"/>
              </a:rPr>
              <a:t>VM3</a:t>
            </a:r>
          </a:p>
        </p:txBody>
      </p:sp>
      <p:sp>
        <p:nvSpPr>
          <p:cNvPr id="94" name="Text Box 341"/>
          <p:cNvSpPr txBox="1">
            <a:spLocks noChangeArrowheads="1"/>
          </p:cNvSpPr>
          <p:nvPr/>
        </p:nvSpPr>
        <p:spPr bwMode="auto">
          <a:xfrm>
            <a:off x="2382520" y="1981200"/>
            <a:ext cx="406400" cy="214313"/>
          </a:xfrm>
          <a:prstGeom prst="rect">
            <a:avLst/>
          </a:prstGeom>
          <a:noFill/>
          <a:ln w="9525">
            <a:noFill/>
            <a:miter lim="800000"/>
            <a:headEnd/>
            <a:tailEnd/>
          </a:ln>
        </p:spPr>
        <p:txBody>
          <a:bodyPr>
            <a:spAutoFit/>
          </a:bodyPr>
          <a:lstStyle/>
          <a:p>
            <a:r>
              <a:rPr lang="en-US" sz="800" b="1" dirty="0">
                <a:latin typeface="Calibri" pitchFamily="34" charset="0"/>
              </a:rPr>
              <a:t>VNIC</a:t>
            </a:r>
          </a:p>
        </p:txBody>
      </p:sp>
      <p:pic>
        <p:nvPicPr>
          <p:cNvPr id="112" name="Picture 357" descr="ICON_NIC_Q308"/>
          <p:cNvPicPr>
            <a:picLocks noChangeAspect="1" noChangeArrowheads="1"/>
          </p:cNvPicPr>
          <p:nvPr/>
        </p:nvPicPr>
        <p:blipFill>
          <a:blip r:embed="rId4" cstate="print"/>
          <a:srcRect/>
          <a:stretch>
            <a:fillRect/>
          </a:stretch>
        </p:blipFill>
        <p:spPr bwMode="auto">
          <a:xfrm>
            <a:off x="4611370" y="1917700"/>
            <a:ext cx="338138" cy="268288"/>
          </a:xfrm>
          <a:prstGeom prst="rect">
            <a:avLst/>
          </a:prstGeom>
          <a:noFill/>
          <a:ln w="9525">
            <a:noFill/>
            <a:miter lim="800000"/>
            <a:headEnd/>
            <a:tailEnd/>
          </a:ln>
        </p:spPr>
      </p:pic>
      <p:sp>
        <p:nvSpPr>
          <p:cNvPr id="75" name="Text Box 341"/>
          <p:cNvSpPr txBox="1">
            <a:spLocks noChangeArrowheads="1"/>
          </p:cNvSpPr>
          <p:nvPr/>
        </p:nvSpPr>
        <p:spPr bwMode="auto">
          <a:xfrm>
            <a:off x="4897120" y="2011680"/>
            <a:ext cx="406400" cy="214313"/>
          </a:xfrm>
          <a:prstGeom prst="rect">
            <a:avLst/>
          </a:prstGeom>
          <a:noFill/>
          <a:ln w="9525">
            <a:noFill/>
            <a:miter lim="800000"/>
            <a:headEnd/>
            <a:tailEnd/>
          </a:ln>
        </p:spPr>
        <p:txBody>
          <a:bodyPr>
            <a:spAutoFit/>
          </a:bodyPr>
          <a:lstStyle/>
          <a:p>
            <a:r>
              <a:rPr lang="en-US" sz="800" b="1" dirty="0">
                <a:latin typeface="Calibri" pitchFamily="34" charset="0"/>
              </a:rPr>
              <a:t>VNIC</a:t>
            </a:r>
          </a:p>
        </p:txBody>
      </p:sp>
      <p:pic>
        <p:nvPicPr>
          <p:cNvPr id="133" name="Picture 132" descr="Storage Array_Tall.png"/>
          <p:cNvPicPr>
            <a:picLocks noChangeAspect="1"/>
          </p:cNvPicPr>
          <p:nvPr/>
        </p:nvPicPr>
        <p:blipFill>
          <a:blip r:embed="rId5" cstate="print"/>
          <a:stretch>
            <a:fillRect/>
          </a:stretch>
        </p:blipFill>
        <p:spPr>
          <a:xfrm>
            <a:off x="4876800" y="4356100"/>
            <a:ext cx="679489" cy="1447800"/>
          </a:xfrm>
          <a:prstGeom prst="rect">
            <a:avLst/>
          </a:prstGeom>
        </p:spPr>
      </p:pic>
      <p:pic>
        <p:nvPicPr>
          <p:cNvPr id="44" name="Picture 43" descr="FC Switch Icon.png"/>
          <p:cNvPicPr>
            <a:picLocks noChangeAspect="1"/>
          </p:cNvPicPr>
          <p:nvPr/>
        </p:nvPicPr>
        <p:blipFill>
          <a:blip r:embed="rId6" cstate="print"/>
          <a:stretch>
            <a:fillRect/>
          </a:stretch>
        </p:blipFill>
        <p:spPr>
          <a:xfrm>
            <a:off x="5934551" y="4508041"/>
            <a:ext cx="1152049" cy="597359"/>
          </a:xfrm>
          <a:prstGeom prst="rect">
            <a:avLst/>
          </a:prstGeom>
        </p:spPr>
      </p:pic>
      <p:sp>
        <p:nvSpPr>
          <p:cNvPr id="47" name="Line 79"/>
          <p:cNvSpPr>
            <a:spLocks noChangeShapeType="1"/>
          </p:cNvSpPr>
          <p:nvPr/>
        </p:nvSpPr>
        <p:spPr bwMode="auto">
          <a:xfrm>
            <a:off x="6400800" y="3048000"/>
            <a:ext cx="0" cy="762000"/>
          </a:xfrm>
          <a:prstGeom prst="line">
            <a:avLst/>
          </a:prstGeom>
          <a:noFill/>
          <a:ln w="25400">
            <a:solidFill>
              <a:schemeClr val="tx1"/>
            </a:solidFill>
            <a:round/>
            <a:headEnd/>
            <a:tailEnd/>
          </a:ln>
        </p:spPr>
        <p:txBody>
          <a:bodyPr/>
          <a:lstStyle/>
          <a:p>
            <a:endParaRPr lang="en-US" dirty="0">
              <a:latin typeface="Calibri" pitchFamily="34" charset="0"/>
            </a:endParaRPr>
          </a:p>
        </p:txBody>
      </p:sp>
      <p:pic>
        <p:nvPicPr>
          <p:cNvPr id="46" name="Picture 4" descr="SAN_Adapter iSCSI HBA"/>
          <p:cNvPicPr>
            <a:picLocks noChangeAspect="1" noChangeArrowheads="1"/>
          </p:cNvPicPr>
          <p:nvPr/>
        </p:nvPicPr>
        <p:blipFill>
          <a:blip r:embed="rId7" cstate="print">
            <a:lum contrast="10000"/>
          </a:blip>
          <a:srcRect/>
          <a:stretch>
            <a:fillRect/>
          </a:stretch>
        </p:blipFill>
        <p:spPr bwMode="auto">
          <a:xfrm rot="1132402" flipH="1">
            <a:off x="6122165" y="3453742"/>
            <a:ext cx="647984" cy="650860"/>
          </a:xfrm>
          <a:prstGeom prst="rect">
            <a:avLst/>
          </a:prstGeom>
          <a:noFill/>
          <a:ln w="9525">
            <a:noFill/>
            <a:miter lim="800000"/>
            <a:headEnd/>
            <a:tailEnd/>
          </a:ln>
        </p:spPr>
      </p:pic>
      <p:sp>
        <p:nvSpPr>
          <p:cNvPr id="48" name="Text Box 341"/>
          <p:cNvSpPr txBox="1">
            <a:spLocks noChangeArrowheads="1"/>
          </p:cNvSpPr>
          <p:nvPr/>
        </p:nvSpPr>
        <p:spPr bwMode="auto">
          <a:xfrm>
            <a:off x="6680200" y="3779521"/>
            <a:ext cx="1092200" cy="215444"/>
          </a:xfrm>
          <a:prstGeom prst="rect">
            <a:avLst/>
          </a:prstGeom>
          <a:noFill/>
          <a:ln w="9525">
            <a:noFill/>
            <a:miter lim="800000"/>
            <a:headEnd/>
            <a:tailEnd/>
          </a:ln>
        </p:spPr>
        <p:txBody>
          <a:bodyPr wrap="square">
            <a:spAutoFit/>
          </a:bodyPr>
          <a:lstStyle/>
          <a:p>
            <a:r>
              <a:rPr lang="en-US" sz="800" b="1" dirty="0" smtClean="0">
                <a:latin typeface="Calibri" pitchFamily="34" charset="0"/>
              </a:rPr>
              <a:t>FC / iSCSI HBA</a:t>
            </a:r>
            <a:endParaRPr lang="en-US" sz="800" b="1" dirty="0">
              <a:latin typeface="Calibri" pitchFamily="34" charset="0"/>
            </a:endParaRPr>
          </a:p>
        </p:txBody>
      </p:sp>
      <p:sp>
        <p:nvSpPr>
          <p:cNvPr id="50" name="Text Box 71"/>
          <p:cNvSpPr txBox="1">
            <a:spLocks noChangeArrowheads="1"/>
          </p:cNvSpPr>
          <p:nvPr/>
        </p:nvSpPr>
        <p:spPr bwMode="auto">
          <a:xfrm>
            <a:off x="6163809" y="5162490"/>
            <a:ext cx="998991" cy="400110"/>
          </a:xfrm>
          <a:prstGeom prst="rect">
            <a:avLst/>
          </a:prstGeom>
          <a:noFill/>
          <a:ln w="9525">
            <a:noFill/>
            <a:miter lim="800000"/>
            <a:headEnd/>
            <a:tailEnd/>
          </a:ln>
        </p:spPr>
        <p:txBody>
          <a:bodyPr wrap="none">
            <a:spAutoFit/>
          </a:bodyPr>
          <a:lstStyle/>
          <a:p>
            <a:pPr algn="ctr"/>
            <a:r>
              <a:rPr lang="en-US" sz="1000" b="1" dirty="0" smtClean="0">
                <a:latin typeface="Calibri" pitchFamily="34" charset="0"/>
              </a:rPr>
              <a:t>Physical Switch</a:t>
            </a:r>
          </a:p>
          <a:p>
            <a:pPr algn="ctr"/>
            <a:r>
              <a:rPr lang="en-US" sz="1000" b="1" dirty="0" smtClean="0">
                <a:latin typeface="Calibri" pitchFamily="34" charset="0"/>
              </a:rPr>
              <a:t>(FC/Ethernet)</a:t>
            </a:r>
            <a:endParaRPr lang="en-US" sz="1000" b="1" dirty="0">
              <a:latin typeface="Calibri" pitchFamily="34" charset="0"/>
            </a:endParaRPr>
          </a:p>
        </p:txBody>
      </p:sp>
      <p:sp>
        <p:nvSpPr>
          <p:cNvPr id="57" name="Text Box 341"/>
          <p:cNvSpPr txBox="1">
            <a:spLocks noChangeArrowheads="1"/>
          </p:cNvSpPr>
          <p:nvPr/>
        </p:nvSpPr>
        <p:spPr bwMode="auto">
          <a:xfrm>
            <a:off x="3868420" y="3771900"/>
            <a:ext cx="406400" cy="214313"/>
          </a:xfrm>
          <a:prstGeom prst="rect">
            <a:avLst/>
          </a:prstGeom>
          <a:noFill/>
          <a:ln w="9525">
            <a:noFill/>
            <a:miter lim="800000"/>
            <a:headEnd/>
            <a:tailEnd/>
          </a:ln>
        </p:spPr>
        <p:txBody>
          <a:bodyPr>
            <a:spAutoFit/>
          </a:bodyPr>
          <a:lstStyle/>
          <a:p>
            <a:r>
              <a:rPr lang="en-US" sz="800" b="1" dirty="0">
                <a:latin typeface="Calibri" pitchFamily="34" charset="0"/>
              </a:rPr>
              <a:t>PNIC</a:t>
            </a:r>
          </a:p>
        </p:txBody>
      </p:sp>
      <p:sp>
        <p:nvSpPr>
          <p:cNvPr id="58" name="Line 79"/>
          <p:cNvSpPr>
            <a:spLocks noChangeShapeType="1"/>
          </p:cNvSpPr>
          <p:nvPr/>
        </p:nvSpPr>
        <p:spPr bwMode="auto">
          <a:xfrm>
            <a:off x="3581400" y="3200400"/>
            <a:ext cx="0" cy="533400"/>
          </a:xfrm>
          <a:prstGeom prst="line">
            <a:avLst/>
          </a:prstGeom>
          <a:noFill/>
          <a:ln w="25400">
            <a:solidFill>
              <a:schemeClr val="tx1"/>
            </a:solidFill>
            <a:round/>
            <a:headEnd/>
            <a:tailEnd/>
          </a:ln>
        </p:spPr>
        <p:txBody>
          <a:bodyPr/>
          <a:lstStyle/>
          <a:p>
            <a:endParaRPr lang="en-US" dirty="0">
              <a:latin typeface="Calibri" pitchFamily="34" charset="0"/>
            </a:endParaRPr>
          </a:p>
        </p:txBody>
      </p:sp>
      <p:sp>
        <p:nvSpPr>
          <p:cNvPr id="59" name="Line 78"/>
          <p:cNvSpPr>
            <a:spLocks noChangeShapeType="1"/>
          </p:cNvSpPr>
          <p:nvPr/>
        </p:nvSpPr>
        <p:spPr bwMode="auto">
          <a:xfrm>
            <a:off x="3581400" y="3810000"/>
            <a:ext cx="0" cy="1143000"/>
          </a:xfrm>
          <a:prstGeom prst="line">
            <a:avLst/>
          </a:prstGeom>
          <a:noFill/>
          <a:ln w="25400">
            <a:solidFill>
              <a:schemeClr val="tx1"/>
            </a:solidFill>
            <a:round/>
            <a:headEnd/>
            <a:tailEnd/>
          </a:ln>
        </p:spPr>
        <p:txBody>
          <a:bodyPr/>
          <a:lstStyle/>
          <a:p>
            <a:endParaRPr lang="en-US" dirty="0">
              <a:latin typeface="Calibri" pitchFamily="34" charset="0"/>
            </a:endParaRPr>
          </a:p>
        </p:txBody>
      </p:sp>
      <p:pic>
        <p:nvPicPr>
          <p:cNvPr id="60" name="Picture 357" descr="ICON_NIC_Q308"/>
          <p:cNvPicPr>
            <a:picLocks noChangeAspect="1" noChangeArrowheads="1"/>
          </p:cNvPicPr>
          <p:nvPr/>
        </p:nvPicPr>
        <p:blipFill>
          <a:blip r:embed="rId8" cstate="print"/>
          <a:srcRect/>
          <a:stretch>
            <a:fillRect/>
          </a:stretch>
        </p:blipFill>
        <p:spPr bwMode="auto">
          <a:xfrm>
            <a:off x="3398520" y="3581400"/>
            <a:ext cx="528638" cy="419100"/>
          </a:xfrm>
          <a:prstGeom prst="rect">
            <a:avLst/>
          </a:prstGeom>
          <a:noFill/>
          <a:ln w="9525">
            <a:noFill/>
            <a:miter lim="800000"/>
            <a:headEnd/>
            <a:tailEnd/>
          </a:ln>
        </p:spPr>
      </p:pic>
      <p:sp>
        <p:nvSpPr>
          <p:cNvPr id="62" name="Line 78"/>
          <p:cNvSpPr>
            <a:spLocks noChangeShapeType="1"/>
          </p:cNvSpPr>
          <p:nvPr/>
        </p:nvSpPr>
        <p:spPr bwMode="auto">
          <a:xfrm>
            <a:off x="3581400" y="2057401"/>
            <a:ext cx="0" cy="990600"/>
          </a:xfrm>
          <a:prstGeom prst="line">
            <a:avLst/>
          </a:prstGeom>
          <a:noFill/>
          <a:ln w="25400">
            <a:solidFill>
              <a:schemeClr val="tx1"/>
            </a:solidFill>
            <a:round/>
            <a:headEnd/>
            <a:tailEnd/>
          </a:ln>
        </p:spPr>
        <p:txBody>
          <a:bodyPr/>
          <a:lstStyle/>
          <a:p>
            <a:endParaRPr lang="en-US" dirty="0">
              <a:latin typeface="Calibri" pitchFamily="34" charset="0"/>
            </a:endParaRPr>
          </a:p>
        </p:txBody>
      </p:sp>
      <p:pic>
        <p:nvPicPr>
          <p:cNvPr id="63" name="Picture 100" descr="vm"/>
          <p:cNvPicPr>
            <a:picLocks noChangeAspect="1" noChangeArrowheads="1"/>
          </p:cNvPicPr>
          <p:nvPr/>
        </p:nvPicPr>
        <p:blipFill>
          <a:blip r:embed="rId3" cstate="print"/>
          <a:srcRect/>
          <a:stretch>
            <a:fillRect/>
          </a:stretch>
        </p:blipFill>
        <p:spPr bwMode="auto">
          <a:xfrm>
            <a:off x="3226753" y="1143000"/>
            <a:ext cx="712787" cy="914400"/>
          </a:xfrm>
          <a:prstGeom prst="rect">
            <a:avLst/>
          </a:prstGeom>
          <a:noFill/>
          <a:ln w="9525">
            <a:noFill/>
            <a:miter lim="800000"/>
            <a:headEnd/>
            <a:tailEnd/>
          </a:ln>
        </p:spPr>
      </p:pic>
      <p:sp>
        <p:nvSpPr>
          <p:cNvPr id="64" name="Text Box 111"/>
          <p:cNvSpPr txBox="1">
            <a:spLocks noChangeArrowheads="1"/>
          </p:cNvSpPr>
          <p:nvPr/>
        </p:nvSpPr>
        <p:spPr bwMode="auto">
          <a:xfrm>
            <a:off x="3377565" y="1795463"/>
            <a:ext cx="485775" cy="274637"/>
          </a:xfrm>
          <a:prstGeom prst="rect">
            <a:avLst/>
          </a:prstGeom>
          <a:noFill/>
          <a:ln w="9525">
            <a:noFill/>
            <a:miter lim="800000"/>
            <a:headEnd/>
            <a:tailEnd/>
          </a:ln>
        </p:spPr>
        <p:txBody>
          <a:bodyPr wrap="none">
            <a:spAutoFit/>
          </a:bodyPr>
          <a:lstStyle/>
          <a:p>
            <a:r>
              <a:rPr lang="en-US" sz="1200" b="1" dirty="0">
                <a:solidFill>
                  <a:schemeClr val="bg1"/>
                </a:solidFill>
                <a:latin typeface="Calibri" pitchFamily="34" charset="0"/>
              </a:rPr>
              <a:t>VM2</a:t>
            </a:r>
          </a:p>
        </p:txBody>
      </p:sp>
      <p:pic>
        <p:nvPicPr>
          <p:cNvPr id="65" name="Picture 357" descr="ICON_NIC_Q308"/>
          <p:cNvPicPr>
            <a:picLocks noChangeAspect="1" noChangeArrowheads="1"/>
          </p:cNvPicPr>
          <p:nvPr/>
        </p:nvPicPr>
        <p:blipFill>
          <a:blip r:embed="rId4" cstate="print"/>
          <a:srcRect/>
          <a:stretch>
            <a:fillRect/>
          </a:stretch>
        </p:blipFill>
        <p:spPr bwMode="auto">
          <a:xfrm>
            <a:off x="3360103" y="1917700"/>
            <a:ext cx="338137" cy="268288"/>
          </a:xfrm>
          <a:prstGeom prst="rect">
            <a:avLst/>
          </a:prstGeom>
          <a:noFill/>
          <a:ln w="9525">
            <a:noFill/>
            <a:miter lim="800000"/>
            <a:headEnd/>
            <a:tailEnd/>
          </a:ln>
        </p:spPr>
      </p:pic>
      <p:sp>
        <p:nvSpPr>
          <p:cNvPr id="66" name="Text Box 341"/>
          <p:cNvSpPr txBox="1">
            <a:spLocks noChangeArrowheads="1"/>
          </p:cNvSpPr>
          <p:nvPr/>
        </p:nvSpPr>
        <p:spPr bwMode="auto">
          <a:xfrm>
            <a:off x="3647440" y="2006600"/>
            <a:ext cx="406400" cy="214313"/>
          </a:xfrm>
          <a:prstGeom prst="rect">
            <a:avLst/>
          </a:prstGeom>
          <a:noFill/>
          <a:ln w="9525">
            <a:noFill/>
            <a:miter lim="800000"/>
            <a:headEnd/>
            <a:tailEnd/>
          </a:ln>
        </p:spPr>
        <p:txBody>
          <a:bodyPr>
            <a:spAutoFit/>
          </a:bodyPr>
          <a:lstStyle/>
          <a:p>
            <a:r>
              <a:rPr lang="en-US" sz="800" b="1" dirty="0">
                <a:latin typeface="Calibri" pitchFamily="34" charset="0"/>
              </a:rPr>
              <a:t>VNIC</a:t>
            </a:r>
          </a:p>
        </p:txBody>
      </p:sp>
      <p:sp>
        <p:nvSpPr>
          <p:cNvPr id="67" name="Line 78"/>
          <p:cNvSpPr>
            <a:spLocks noChangeShapeType="1"/>
          </p:cNvSpPr>
          <p:nvPr/>
        </p:nvSpPr>
        <p:spPr bwMode="auto">
          <a:xfrm flipH="1">
            <a:off x="3931920" y="2682240"/>
            <a:ext cx="1600200" cy="533400"/>
          </a:xfrm>
          <a:prstGeom prst="line">
            <a:avLst/>
          </a:prstGeom>
          <a:noFill/>
          <a:ln w="25400">
            <a:solidFill>
              <a:schemeClr val="tx1"/>
            </a:solidFill>
            <a:round/>
            <a:headEnd/>
            <a:tailEnd/>
          </a:ln>
        </p:spPr>
        <p:txBody>
          <a:bodyPr/>
          <a:lstStyle/>
          <a:p>
            <a:endParaRPr lang="en-US" dirty="0">
              <a:latin typeface="Calibri" pitchFamily="34" charset="0"/>
            </a:endParaRPr>
          </a:p>
        </p:txBody>
      </p:sp>
      <p:pic>
        <p:nvPicPr>
          <p:cNvPr id="87" name="Picture 22" descr="IP Switch Icon.png"/>
          <p:cNvPicPr>
            <a:picLocks noChangeAspect="1"/>
          </p:cNvPicPr>
          <p:nvPr/>
        </p:nvPicPr>
        <p:blipFill>
          <a:blip r:embed="rId9" cstate="print">
            <a:duotone>
              <a:prstClr val="black"/>
              <a:schemeClr val="accent1">
                <a:tint val="45000"/>
                <a:satMod val="400000"/>
              </a:schemeClr>
            </a:duotone>
          </a:blip>
          <a:srcRect/>
          <a:stretch>
            <a:fillRect/>
          </a:stretch>
        </p:blipFill>
        <p:spPr bwMode="auto">
          <a:xfrm>
            <a:off x="3160395" y="2579688"/>
            <a:ext cx="1152525" cy="731837"/>
          </a:xfrm>
          <a:prstGeom prst="rect">
            <a:avLst/>
          </a:prstGeom>
          <a:noFill/>
          <a:ln w="9525">
            <a:noFill/>
            <a:miter lim="800000"/>
            <a:headEnd/>
            <a:tailEnd/>
          </a:ln>
        </p:spPr>
      </p:pic>
      <p:grpSp>
        <p:nvGrpSpPr>
          <p:cNvPr id="3" name="Group 129"/>
          <p:cNvGrpSpPr/>
          <p:nvPr/>
        </p:nvGrpSpPr>
        <p:grpSpPr>
          <a:xfrm>
            <a:off x="5532120" y="1447800"/>
            <a:ext cx="1630680" cy="1600200"/>
            <a:chOff x="5334000" y="1752600"/>
            <a:chExt cx="2895600" cy="1258888"/>
          </a:xfrm>
        </p:grpSpPr>
        <p:sp>
          <p:nvSpPr>
            <p:cNvPr id="71" name="AutoShape 63"/>
            <p:cNvSpPr>
              <a:spLocks noChangeArrowheads="1"/>
            </p:cNvSpPr>
            <p:nvPr/>
          </p:nvSpPr>
          <p:spPr bwMode="auto">
            <a:xfrm>
              <a:off x="5334000" y="1752600"/>
              <a:ext cx="2895600" cy="1258888"/>
            </a:xfrm>
            <a:prstGeom prst="roundRect">
              <a:avLst>
                <a:gd name="adj" fmla="val 14037"/>
              </a:avLst>
            </a:prstGeom>
            <a:solidFill>
              <a:schemeClr val="accent1"/>
            </a:solidFill>
            <a:ln w="9525">
              <a:solidFill>
                <a:schemeClr val="tx1"/>
              </a:solidFill>
              <a:round/>
              <a:headEnd/>
              <a:tailEnd/>
            </a:ln>
          </p:spPr>
          <p:txBody>
            <a:bodyPr wrap="none" anchor="ctr"/>
            <a:lstStyle/>
            <a:p>
              <a:endParaRPr lang="en-US" dirty="0">
                <a:latin typeface="Calibri" pitchFamily="34" charset="0"/>
              </a:endParaRPr>
            </a:p>
          </p:txBody>
        </p:sp>
        <p:sp>
          <p:nvSpPr>
            <p:cNvPr id="72" name="Text Box 70"/>
            <p:cNvSpPr txBox="1">
              <a:spLocks noChangeArrowheads="1"/>
            </p:cNvSpPr>
            <p:nvPr/>
          </p:nvSpPr>
          <p:spPr bwMode="auto">
            <a:xfrm>
              <a:off x="5638801" y="2209799"/>
              <a:ext cx="2514600" cy="508473"/>
            </a:xfrm>
            <a:prstGeom prst="rect">
              <a:avLst/>
            </a:prstGeom>
            <a:noFill/>
            <a:ln w="9525">
              <a:noFill/>
              <a:miter lim="800000"/>
              <a:headEnd/>
              <a:tailEnd/>
            </a:ln>
          </p:spPr>
          <p:txBody>
            <a:bodyPr wrap="square">
              <a:spAutoFit/>
            </a:bodyPr>
            <a:lstStyle/>
            <a:p>
              <a:pPr algn="ctr"/>
              <a:r>
                <a:rPr lang="en-US" b="1" dirty="0" smtClean="0">
                  <a:solidFill>
                    <a:schemeClr val="bg1"/>
                  </a:solidFill>
                  <a:latin typeface="Calibri" pitchFamily="34" charset="0"/>
                </a:rPr>
                <a:t>Hypervisor Kernel</a:t>
              </a:r>
              <a:endParaRPr lang="en-US" b="1" dirty="0">
                <a:solidFill>
                  <a:schemeClr val="bg1"/>
                </a:solidFill>
                <a:latin typeface="Calibri" pitchFamily="34" charset="0"/>
              </a:endParaRPr>
            </a:p>
          </p:txBody>
        </p:sp>
      </p:grpSp>
      <p:pic>
        <p:nvPicPr>
          <p:cNvPr id="51" name="Picture 50" descr="IP Switch Icon.png"/>
          <p:cNvPicPr>
            <a:picLocks noChangeAspect="1"/>
          </p:cNvPicPr>
          <p:nvPr/>
        </p:nvPicPr>
        <p:blipFill>
          <a:blip r:embed="rId9" cstate="print"/>
          <a:stretch>
            <a:fillRect/>
          </a:stretch>
        </p:blipFill>
        <p:spPr>
          <a:xfrm>
            <a:off x="3150711" y="4384040"/>
            <a:ext cx="1152049" cy="731460"/>
          </a:xfrm>
          <a:prstGeom prst="rect">
            <a:avLst/>
          </a:prstGeom>
        </p:spPr>
      </p:pic>
      <p:sp>
        <p:nvSpPr>
          <p:cNvPr id="52" name="Text Box 71"/>
          <p:cNvSpPr txBox="1">
            <a:spLocks noChangeArrowheads="1"/>
          </p:cNvSpPr>
          <p:nvPr/>
        </p:nvSpPr>
        <p:spPr bwMode="auto">
          <a:xfrm>
            <a:off x="3080249" y="5148739"/>
            <a:ext cx="998991" cy="400110"/>
          </a:xfrm>
          <a:prstGeom prst="rect">
            <a:avLst/>
          </a:prstGeom>
          <a:noFill/>
          <a:ln w="9525">
            <a:noFill/>
            <a:miter lim="800000"/>
            <a:headEnd/>
            <a:tailEnd/>
          </a:ln>
        </p:spPr>
        <p:txBody>
          <a:bodyPr wrap="none">
            <a:spAutoFit/>
          </a:bodyPr>
          <a:lstStyle/>
          <a:p>
            <a:pPr algn="ctr"/>
            <a:r>
              <a:rPr lang="en-US" sz="1000" b="1" dirty="0" smtClean="0">
                <a:latin typeface="Calibri" pitchFamily="34" charset="0"/>
              </a:rPr>
              <a:t>Physical Switch</a:t>
            </a:r>
          </a:p>
          <a:p>
            <a:pPr algn="ctr"/>
            <a:r>
              <a:rPr lang="en-US" sz="1000" b="1" dirty="0" smtClean="0">
                <a:latin typeface="Calibri" pitchFamily="34" charset="0"/>
              </a:rPr>
              <a:t>(Ethernet)</a:t>
            </a:r>
            <a:endParaRPr lang="en-US" sz="1000" b="1" dirty="0">
              <a:latin typeface="Calibri" pitchFamily="34" charset="0"/>
            </a:endParaRPr>
          </a:p>
        </p:txBody>
      </p:sp>
      <p:sp>
        <p:nvSpPr>
          <p:cNvPr id="53" name="Rectangular Callout 52"/>
          <p:cNvSpPr/>
          <p:nvPr/>
        </p:nvSpPr>
        <p:spPr>
          <a:xfrm>
            <a:off x="198120" y="3200400"/>
            <a:ext cx="1478280" cy="1158240"/>
          </a:xfrm>
          <a:prstGeom prst="wedgeRectCallout">
            <a:avLst>
              <a:gd name="adj1" fmla="val 175173"/>
              <a:gd name="adj2" fmla="val 45196"/>
            </a:avLst>
          </a:prstGeom>
        </p:spPr>
        <p:style>
          <a:lnRef idx="2">
            <a:schemeClr val="dk1"/>
          </a:lnRef>
          <a:fillRef idx="1">
            <a:schemeClr val="lt1"/>
          </a:fillRef>
          <a:effectRef idx="0">
            <a:schemeClr val="dk1"/>
          </a:effectRef>
          <a:fontRef idx="minor">
            <a:schemeClr val="dk1"/>
          </a:fontRef>
        </p:style>
        <p:txBody>
          <a:bodyPr rtlCol="0" anchor="ctr"/>
          <a:lstStyle/>
          <a:p>
            <a:pPr marL="122238" indent="-122238"/>
            <a:r>
              <a:rPr lang="en-US" sz="1600" b="1" dirty="0" smtClean="0">
                <a:latin typeface="Calibri" pitchFamily="34" charset="0"/>
              </a:rPr>
              <a:t>Traffic type:</a:t>
            </a:r>
          </a:p>
          <a:p>
            <a:pPr marL="122238" indent="-122238">
              <a:buFont typeface="Arial" pitchFamily="34" charset="0"/>
              <a:buChar char="•"/>
            </a:pPr>
            <a:r>
              <a:rPr lang="en-US" sz="1600" dirty="0" smtClean="0">
                <a:latin typeface="Calibri" pitchFamily="34" charset="0"/>
              </a:rPr>
              <a:t>VM</a:t>
            </a:r>
          </a:p>
          <a:p>
            <a:pPr marL="122238" indent="-122238">
              <a:buFont typeface="Arial" pitchFamily="34" charset="0"/>
              <a:buChar char="•"/>
            </a:pPr>
            <a:r>
              <a:rPr lang="en-US" sz="1600" dirty="0" smtClean="0">
                <a:latin typeface="Calibri" pitchFamily="34" charset="0"/>
              </a:rPr>
              <a:t>Management  </a:t>
            </a:r>
          </a:p>
          <a:p>
            <a:pPr marL="122238" indent="-122238">
              <a:buFont typeface="Arial" pitchFamily="34" charset="0"/>
              <a:buChar char="•"/>
            </a:pPr>
            <a:r>
              <a:rPr lang="en-US" sz="1600" dirty="0" smtClean="0">
                <a:latin typeface="Calibri" pitchFamily="34" charset="0"/>
              </a:rPr>
              <a:t>VM migration</a:t>
            </a:r>
            <a:endParaRPr lang="en-US" sz="1600" dirty="0">
              <a:latin typeface="Calibri" pitchFamily="34" charset="0"/>
            </a:endParaRPr>
          </a:p>
        </p:txBody>
      </p:sp>
      <p:sp>
        <p:nvSpPr>
          <p:cNvPr id="54" name="Rectangular Callout 53"/>
          <p:cNvSpPr/>
          <p:nvPr/>
        </p:nvSpPr>
        <p:spPr>
          <a:xfrm>
            <a:off x="7741920" y="4267200"/>
            <a:ext cx="1249680" cy="990600"/>
          </a:xfrm>
          <a:prstGeom prst="wedgeRectCallout">
            <a:avLst>
              <a:gd name="adj1" fmla="val -149715"/>
              <a:gd name="adj2" fmla="val -55317"/>
            </a:avLst>
          </a:prstGeom>
        </p:spPr>
        <p:style>
          <a:lnRef idx="2">
            <a:schemeClr val="dk1"/>
          </a:lnRef>
          <a:fillRef idx="1">
            <a:schemeClr val="lt1"/>
          </a:fillRef>
          <a:effectRef idx="0">
            <a:schemeClr val="dk1"/>
          </a:effectRef>
          <a:fontRef idx="minor">
            <a:schemeClr val="dk1"/>
          </a:fontRef>
        </p:style>
        <p:txBody>
          <a:bodyPr rtlCol="0" anchor="ctr"/>
          <a:lstStyle/>
          <a:p>
            <a:pPr marL="122238" indent="-122238"/>
            <a:r>
              <a:rPr lang="en-US" sz="1600" b="1" dirty="0" smtClean="0">
                <a:latin typeface="Calibri" pitchFamily="34" charset="0"/>
              </a:rPr>
              <a:t>Traffic type:</a:t>
            </a:r>
          </a:p>
          <a:p>
            <a:pPr marL="122238" indent="-122238">
              <a:buFont typeface="Arial" pitchFamily="34" charset="0"/>
              <a:buChar char="•"/>
            </a:pPr>
            <a:r>
              <a:rPr lang="en-US" sz="1600" dirty="0" smtClean="0">
                <a:latin typeface="Calibri" pitchFamily="34" charset="0"/>
              </a:rPr>
              <a:t>FC or iSCSI storage</a:t>
            </a:r>
            <a:endParaRPr lang="en-US" sz="1600" dirty="0">
              <a:latin typeface="Calibri" pitchFamily="34" charset="0"/>
            </a:endParaRPr>
          </a:p>
        </p:txBody>
      </p:sp>
      <p:sp>
        <p:nvSpPr>
          <p:cNvPr id="55" name="Rectangular Callout 54"/>
          <p:cNvSpPr/>
          <p:nvPr/>
        </p:nvSpPr>
        <p:spPr>
          <a:xfrm>
            <a:off x="7589520" y="1905000"/>
            <a:ext cx="1478280" cy="914400"/>
          </a:xfrm>
          <a:prstGeom prst="wedgeRectCallout">
            <a:avLst>
              <a:gd name="adj1" fmla="val -219329"/>
              <a:gd name="adj2" fmla="val 58529"/>
            </a:avLst>
          </a:prstGeom>
        </p:spPr>
        <p:style>
          <a:lnRef idx="2">
            <a:schemeClr val="dk1"/>
          </a:lnRef>
          <a:fillRef idx="1">
            <a:schemeClr val="lt1"/>
          </a:fillRef>
          <a:effectRef idx="0">
            <a:schemeClr val="dk1"/>
          </a:effectRef>
          <a:fontRef idx="minor">
            <a:schemeClr val="dk1"/>
          </a:fontRef>
        </p:style>
        <p:txBody>
          <a:bodyPr rtlCol="0" anchor="ctr"/>
          <a:lstStyle/>
          <a:p>
            <a:pPr marL="122238" indent="-122238"/>
            <a:r>
              <a:rPr lang="en-US" sz="1600" b="1" dirty="0" smtClean="0">
                <a:latin typeface="Calibri" pitchFamily="34" charset="0"/>
              </a:rPr>
              <a:t>Traffic type:</a:t>
            </a:r>
          </a:p>
          <a:p>
            <a:pPr marL="122238" indent="-122238">
              <a:buFont typeface="Arial" pitchFamily="34" charset="0"/>
              <a:buChar char="•"/>
            </a:pPr>
            <a:r>
              <a:rPr lang="en-US" sz="1600" dirty="0" smtClean="0">
                <a:latin typeface="Calibri" pitchFamily="34" charset="0"/>
              </a:rPr>
              <a:t>Management  </a:t>
            </a:r>
          </a:p>
          <a:p>
            <a:pPr marL="122238" indent="-122238">
              <a:buFont typeface="Arial" pitchFamily="34" charset="0"/>
              <a:buChar char="•"/>
            </a:pPr>
            <a:r>
              <a:rPr lang="en-US" sz="1600" dirty="0" smtClean="0">
                <a:latin typeface="Calibri" pitchFamily="34" charset="0"/>
              </a:rPr>
              <a:t>VM migration</a:t>
            </a:r>
            <a:endParaRPr lang="en-US" sz="1600" dirty="0">
              <a:latin typeface="Calibri" pitchFamily="34" charset="0"/>
            </a:endParaRPr>
          </a:p>
        </p:txBody>
      </p:sp>
      <p:sp>
        <p:nvSpPr>
          <p:cNvPr id="56" name="Rectangular Callout 55"/>
          <p:cNvSpPr/>
          <p:nvPr/>
        </p:nvSpPr>
        <p:spPr>
          <a:xfrm>
            <a:off x="228600" y="1905000"/>
            <a:ext cx="1295400" cy="548640"/>
          </a:xfrm>
          <a:prstGeom prst="wedgeRectCallout">
            <a:avLst>
              <a:gd name="adj1" fmla="val 132545"/>
              <a:gd name="adj2" fmla="val 58061"/>
            </a:avLst>
          </a:prstGeom>
        </p:spPr>
        <p:style>
          <a:lnRef idx="2">
            <a:schemeClr val="dk1"/>
          </a:lnRef>
          <a:fillRef idx="1">
            <a:schemeClr val="lt1"/>
          </a:fillRef>
          <a:effectRef idx="0">
            <a:schemeClr val="dk1"/>
          </a:effectRef>
          <a:fontRef idx="minor">
            <a:schemeClr val="dk1"/>
          </a:fontRef>
        </p:style>
        <p:txBody>
          <a:bodyPr rtlCol="0" anchor="ctr"/>
          <a:lstStyle/>
          <a:p>
            <a:pPr marL="122238" indent="-122238"/>
            <a:r>
              <a:rPr lang="en-US" sz="1600" b="1" dirty="0" smtClean="0">
                <a:latin typeface="Calibri" pitchFamily="34" charset="0"/>
              </a:rPr>
              <a:t>Traffic type:</a:t>
            </a:r>
          </a:p>
          <a:p>
            <a:pPr marL="122238" indent="-122238">
              <a:buFont typeface="Arial" pitchFamily="34" charset="0"/>
              <a:buChar char="•"/>
            </a:pPr>
            <a:r>
              <a:rPr lang="en-US" sz="1600" dirty="0" smtClean="0">
                <a:latin typeface="Calibri" pitchFamily="34" charset="0"/>
              </a:rPr>
              <a:t>VM</a:t>
            </a:r>
          </a:p>
        </p:txBody>
      </p:sp>
      <p:grpSp>
        <p:nvGrpSpPr>
          <p:cNvPr id="82" name="Group 81"/>
          <p:cNvGrpSpPr/>
          <p:nvPr/>
        </p:nvGrpSpPr>
        <p:grpSpPr>
          <a:xfrm>
            <a:off x="-86360" y="4572000"/>
            <a:ext cx="3027680" cy="1594104"/>
            <a:chOff x="-86360" y="4572000"/>
            <a:chExt cx="3027680" cy="1594104"/>
          </a:xfrm>
        </p:grpSpPr>
        <p:sp>
          <p:nvSpPr>
            <p:cNvPr id="83" name="Rectangle 82"/>
            <p:cNvSpPr/>
            <p:nvPr/>
          </p:nvSpPr>
          <p:spPr>
            <a:xfrm>
              <a:off x="116840" y="4572000"/>
              <a:ext cx="2743200" cy="1447800"/>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n-US" dirty="0"/>
            </a:p>
          </p:txBody>
        </p:sp>
        <p:pic>
          <p:nvPicPr>
            <p:cNvPr id="84" name="Picture 83" descr="Monitor_Browser.png"/>
            <p:cNvPicPr>
              <a:picLocks noChangeAspect="1"/>
            </p:cNvPicPr>
            <p:nvPr/>
          </p:nvPicPr>
          <p:blipFill>
            <a:blip r:embed="rId10" cstate="print"/>
            <a:stretch>
              <a:fillRect/>
            </a:stretch>
          </p:blipFill>
          <p:spPr>
            <a:xfrm>
              <a:off x="285562" y="5117592"/>
              <a:ext cx="710118" cy="613369"/>
            </a:xfrm>
            <a:prstGeom prst="rect">
              <a:avLst/>
            </a:prstGeom>
          </p:spPr>
        </p:pic>
        <p:sp>
          <p:nvSpPr>
            <p:cNvPr id="85" name="Text Box 62"/>
            <p:cNvSpPr txBox="1">
              <a:spLocks noChangeAspect="1" noChangeArrowheads="1"/>
            </p:cNvSpPr>
            <p:nvPr/>
          </p:nvSpPr>
          <p:spPr bwMode="auto">
            <a:xfrm>
              <a:off x="-86360" y="5660136"/>
              <a:ext cx="1447800" cy="396240"/>
            </a:xfrm>
            <a:prstGeom prst="rect">
              <a:avLst/>
            </a:prstGeom>
            <a:noFill/>
            <a:ln w="9525" algn="ctr">
              <a:noFill/>
              <a:miter lim="800000"/>
              <a:headEnd/>
              <a:tailEnd/>
            </a:ln>
          </p:spPr>
          <p:txBody>
            <a:bodyPr anchor="ctr"/>
            <a:lstStyle/>
            <a:p>
              <a:pPr algn="ctr" eaLnBrk="0" hangingPunct="0"/>
              <a:r>
                <a:rPr lang="en-US" sz="1400" b="1" dirty="0" smtClean="0">
                  <a:latin typeface="Calibri" pitchFamily="34" charset="0"/>
                </a:rPr>
                <a:t>Clients</a:t>
              </a:r>
              <a:endParaRPr lang="en-US" sz="1100" b="1" i="1" dirty="0">
                <a:latin typeface="Calibri" pitchFamily="34" charset="0"/>
              </a:endParaRPr>
            </a:p>
          </p:txBody>
        </p:sp>
        <p:pic>
          <p:nvPicPr>
            <p:cNvPr id="86" name="Picture 85" descr="Tape Array_Tall.png"/>
            <p:cNvPicPr>
              <a:picLocks noChangeAspect="1"/>
            </p:cNvPicPr>
            <p:nvPr/>
          </p:nvPicPr>
          <p:blipFill>
            <a:blip r:embed="rId11" cstate="print"/>
            <a:stretch>
              <a:fillRect/>
            </a:stretch>
          </p:blipFill>
          <p:spPr>
            <a:xfrm>
              <a:off x="1781462" y="4724400"/>
              <a:ext cx="464914" cy="990600"/>
            </a:xfrm>
            <a:prstGeom prst="rect">
              <a:avLst/>
            </a:prstGeom>
          </p:spPr>
        </p:pic>
        <p:sp>
          <p:nvSpPr>
            <p:cNvPr id="91" name="Text Box 62"/>
            <p:cNvSpPr txBox="1">
              <a:spLocks noChangeAspect="1" noChangeArrowheads="1"/>
            </p:cNvSpPr>
            <p:nvPr/>
          </p:nvSpPr>
          <p:spPr bwMode="auto">
            <a:xfrm>
              <a:off x="1132840" y="5556504"/>
              <a:ext cx="1808480" cy="609600"/>
            </a:xfrm>
            <a:prstGeom prst="rect">
              <a:avLst/>
            </a:prstGeom>
            <a:noFill/>
            <a:ln w="9525" algn="ctr">
              <a:noFill/>
              <a:miter lim="800000"/>
              <a:headEnd/>
              <a:tailEnd/>
            </a:ln>
          </p:spPr>
          <p:txBody>
            <a:bodyPr anchor="ctr"/>
            <a:lstStyle/>
            <a:p>
              <a:pPr algn="ctr" eaLnBrk="0" hangingPunct="0"/>
              <a:r>
                <a:rPr lang="en-US" sz="1400" b="1" dirty="0" smtClean="0">
                  <a:latin typeface="Calibri" pitchFamily="34" charset="0"/>
                </a:rPr>
                <a:t>Physical Servers</a:t>
              </a:r>
              <a:endParaRPr lang="en-US" sz="1100" b="1" i="1" dirty="0">
                <a:latin typeface="Calibri" pitchFamily="34" charset="0"/>
              </a:endParaRPr>
            </a:p>
          </p:txBody>
        </p:sp>
      </p:grpSp>
      <p:sp>
        <p:nvSpPr>
          <p:cNvPr id="68" name="Slide Number Placeholder 4"/>
          <p:cNvSpPr>
            <a:spLocks noGrp="1"/>
          </p:cNvSpPr>
          <p:nvPr>
            <p:ph type="sldNum" sz="quarter" idx="4294967295"/>
          </p:nvPr>
        </p:nvSpPr>
        <p:spPr>
          <a:xfrm>
            <a:off x="8686800" y="6629400"/>
            <a:ext cx="457200" cy="228600"/>
          </a:xfrm>
          <a:prstGeom prst="rect">
            <a:avLst/>
          </a:prstGeom>
        </p:spPr>
        <p:txBody>
          <a:bodyPr anchor="b"/>
          <a:lstStyle/>
          <a:p>
            <a:pPr algn="r">
              <a:defRPr/>
            </a:pPr>
            <a:fld id="{C1314293-9A8B-4ACA-B212-D2D19BB5553B}" type="slidenum">
              <a:rPr lang="en-US" sz="1000">
                <a:solidFill>
                  <a:schemeClr val="tx1">
                    <a:lumMod val="75000"/>
                    <a:lumOff val="25000"/>
                  </a:schemeClr>
                </a:solidFill>
                <a:latin typeface="Calibri" pitchFamily="34" charset="0"/>
              </a:rPr>
              <a:pPr algn="r">
                <a:defRPr/>
              </a:pPr>
              <a:t>13</a:t>
            </a:fld>
            <a:endParaRPr lang="en-US" sz="1000" dirty="0">
              <a:solidFill>
                <a:schemeClr val="tx1">
                  <a:lumMod val="75000"/>
                  <a:lumOff val="25000"/>
                </a:schemeClr>
              </a:solidFill>
              <a:latin typeface="Calibri" pitchFamily="34"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 name="Line 78"/>
          <p:cNvSpPr>
            <a:spLocks noChangeShapeType="1"/>
          </p:cNvSpPr>
          <p:nvPr/>
        </p:nvSpPr>
        <p:spPr bwMode="auto">
          <a:xfrm flipH="1">
            <a:off x="1940560" y="4998720"/>
            <a:ext cx="1402080" cy="0"/>
          </a:xfrm>
          <a:prstGeom prst="line">
            <a:avLst/>
          </a:prstGeom>
          <a:noFill/>
          <a:ln w="25400">
            <a:solidFill>
              <a:schemeClr val="tx1"/>
            </a:solidFill>
            <a:round/>
            <a:headEnd/>
            <a:tailEnd/>
          </a:ln>
        </p:spPr>
        <p:txBody>
          <a:bodyPr/>
          <a:lstStyle/>
          <a:p>
            <a:endParaRPr lang="en-US" dirty="0">
              <a:latin typeface="Calibri" pitchFamily="34" charset="0"/>
            </a:endParaRPr>
          </a:p>
        </p:txBody>
      </p:sp>
      <p:sp>
        <p:nvSpPr>
          <p:cNvPr id="131" name="Line 78"/>
          <p:cNvSpPr>
            <a:spLocks noChangeShapeType="1"/>
          </p:cNvSpPr>
          <p:nvPr/>
        </p:nvSpPr>
        <p:spPr bwMode="auto">
          <a:xfrm flipH="1">
            <a:off x="4058920" y="4907280"/>
            <a:ext cx="1402080" cy="0"/>
          </a:xfrm>
          <a:prstGeom prst="line">
            <a:avLst/>
          </a:prstGeom>
          <a:noFill/>
          <a:ln w="25400">
            <a:solidFill>
              <a:schemeClr val="tx1"/>
            </a:solidFill>
            <a:round/>
            <a:headEnd/>
            <a:tailEnd/>
          </a:ln>
        </p:spPr>
        <p:txBody>
          <a:bodyPr/>
          <a:lstStyle/>
          <a:p>
            <a:endParaRPr lang="en-US" dirty="0">
              <a:latin typeface="Calibri" pitchFamily="34" charset="0"/>
            </a:endParaRPr>
          </a:p>
        </p:txBody>
      </p:sp>
      <p:sp>
        <p:nvSpPr>
          <p:cNvPr id="70" name="AutoShape 69"/>
          <p:cNvSpPr>
            <a:spLocks noChangeArrowheads="1"/>
          </p:cNvSpPr>
          <p:nvPr/>
        </p:nvSpPr>
        <p:spPr bwMode="auto">
          <a:xfrm>
            <a:off x="1757680" y="914400"/>
            <a:ext cx="5638800" cy="2819400"/>
          </a:xfrm>
          <a:prstGeom prst="roundRect">
            <a:avLst>
              <a:gd name="adj" fmla="val 7620"/>
            </a:avLst>
          </a:prstGeom>
          <a:solidFill>
            <a:srgbClr val="C0C0C0"/>
          </a:solidFill>
          <a:ln w="19050">
            <a:solidFill>
              <a:schemeClr val="tx1"/>
            </a:solidFill>
            <a:round/>
            <a:headEnd/>
            <a:tailEnd/>
          </a:ln>
        </p:spPr>
        <p:txBody>
          <a:bodyPr wrap="none" anchor="ctr"/>
          <a:lstStyle/>
          <a:p>
            <a:endParaRPr lang="en-US" dirty="0">
              <a:latin typeface="Calibri" pitchFamily="34" charset="0"/>
            </a:endParaRPr>
          </a:p>
        </p:txBody>
      </p:sp>
      <p:sp>
        <p:nvSpPr>
          <p:cNvPr id="2" name="Title 1"/>
          <p:cNvSpPr>
            <a:spLocks noGrp="1"/>
          </p:cNvSpPr>
          <p:nvPr>
            <p:ph type="title"/>
          </p:nvPr>
        </p:nvSpPr>
        <p:spPr/>
        <p:txBody>
          <a:bodyPr/>
          <a:lstStyle/>
          <a:p>
            <a:r>
              <a:rPr lang="en-US" dirty="0" smtClean="0"/>
              <a:t>Network Connectivity and Traffic Flow: Example 3</a:t>
            </a:r>
            <a:endParaRPr lang="en-US" dirty="0"/>
          </a:p>
        </p:txBody>
      </p:sp>
      <p:sp>
        <p:nvSpPr>
          <p:cNvPr id="4" name="Footer Placeholder 3"/>
          <p:cNvSpPr>
            <a:spLocks noGrp="1"/>
          </p:cNvSpPr>
          <p:nvPr>
            <p:ph type="ftr" sz="quarter" idx="10"/>
          </p:nvPr>
        </p:nvSpPr>
        <p:spPr>
          <a:xfrm>
            <a:off x="4419600" y="6629400"/>
            <a:ext cx="4191000" cy="228600"/>
          </a:xfrm>
        </p:spPr>
        <p:txBody>
          <a:bodyPr/>
          <a:lstStyle/>
          <a:p>
            <a:pPr>
              <a:defRPr/>
            </a:pPr>
            <a:r>
              <a:rPr lang="en-US" dirty="0" smtClean="0"/>
              <a:t>Virtualized Data Center – Networking</a:t>
            </a:r>
            <a:endParaRPr lang="en-US" dirty="0"/>
          </a:p>
        </p:txBody>
      </p:sp>
      <p:sp>
        <p:nvSpPr>
          <p:cNvPr id="77" name="Line 78"/>
          <p:cNvSpPr>
            <a:spLocks noChangeShapeType="1"/>
          </p:cNvSpPr>
          <p:nvPr/>
        </p:nvSpPr>
        <p:spPr bwMode="auto">
          <a:xfrm>
            <a:off x="2260600" y="2057400"/>
            <a:ext cx="1219200" cy="990600"/>
          </a:xfrm>
          <a:prstGeom prst="line">
            <a:avLst/>
          </a:prstGeom>
          <a:noFill/>
          <a:ln w="25400">
            <a:solidFill>
              <a:schemeClr val="tx1"/>
            </a:solidFill>
            <a:round/>
            <a:headEnd/>
            <a:tailEnd/>
          </a:ln>
        </p:spPr>
        <p:txBody>
          <a:bodyPr/>
          <a:lstStyle/>
          <a:p>
            <a:endParaRPr lang="en-US" dirty="0">
              <a:latin typeface="Calibri" pitchFamily="34" charset="0"/>
            </a:endParaRPr>
          </a:p>
        </p:txBody>
      </p:sp>
      <p:sp>
        <p:nvSpPr>
          <p:cNvPr id="81" name="Text Box 92"/>
          <p:cNvSpPr txBox="1">
            <a:spLocks noChangeArrowheads="1"/>
          </p:cNvSpPr>
          <p:nvPr/>
        </p:nvSpPr>
        <p:spPr bwMode="auto">
          <a:xfrm>
            <a:off x="5681280" y="590788"/>
            <a:ext cx="1562800" cy="369332"/>
          </a:xfrm>
          <a:prstGeom prst="rect">
            <a:avLst/>
          </a:prstGeom>
          <a:noFill/>
          <a:ln w="9525">
            <a:noFill/>
            <a:miter lim="800000"/>
            <a:headEnd/>
            <a:tailEnd/>
          </a:ln>
        </p:spPr>
        <p:txBody>
          <a:bodyPr wrap="none">
            <a:spAutoFit/>
          </a:bodyPr>
          <a:lstStyle/>
          <a:p>
            <a:r>
              <a:rPr lang="en-US" dirty="0" smtClean="0">
                <a:latin typeface="Calibri" pitchFamily="34" charset="0"/>
              </a:rPr>
              <a:t>Physical server</a:t>
            </a:r>
            <a:endParaRPr lang="en-US" dirty="0">
              <a:latin typeface="Calibri" pitchFamily="34" charset="0"/>
            </a:endParaRPr>
          </a:p>
        </p:txBody>
      </p:sp>
      <p:sp>
        <p:nvSpPr>
          <p:cNvPr id="99" name="Text Box 71"/>
          <p:cNvSpPr txBox="1">
            <a:spLocks noChangeArrowheads="1"/>
          </p:cNvSpPr>
          <p:nvPr/>
        </p:nvSpPr>
        <p:spPr bwMode="auto">
          <a:xfrm>
            <a:off x="2108200" y="3048000"/>
            <a:ext cx="1077283" cy="461665"/>
          </a:xfrm>
          <a:prstGeom prst="rect">
            <a:avLst/>
          </a:prstGeom>
          <a:noFill/>
          <a:ln w="9525">
            <a:noFill/>
            <a:miter lim="800000"/>
            <a:headEnd/>
            <a:tailEnd/>
          </a:ln>
        </p:spPr>
        <p:txBody>
          <a:bodyPr wrap="none">
            <a:spAutoFit/>
          </a:bodyPr>
          <a:lstStyle/>
          <a:p>
            <a:pPr algn="ctr"/>
            <a:r>
              <a:rPr lang="en-US" sz="1200" b="1" dirty="0">
                <a:latin typeface="Calibri" pitchFamily="34" charset="0"/>
              </a:rPr>
              <a:t>Virtual </a:t>
            </a:r>
            <a:r>
              <a:rPr lang="en-US" sz="1200" b="1" dirty="0" smtClean="0">
                <a:latin typeface="Calibri" pitchFamily="34" charset="0"/>
              </a:rPr>
              <a:t>Switch</a:t>
            </a:r>
          </a:p>
          <a:p>
            <a:pPr algn="ctr"/>
            <a:r>
              <a:rPr lang="en-US" sz="1200" b="1" dirty="0" smtClean="0">
                <a:latin typeface="Calibri" pitchFamily="34" charset="0"/>
              </a:rPr>
              <a:t>(Ethernet)</a:t>
            </a:r>
            <a:endParaRPr lang="en-US" sz="1200" b="1" dirty="0">
              <a:latin typeface="Calibri" pitchFamily="34" charset="0"/>
            </a:endParaRPr>
          </a:p>
        </p:txBody>
      </p:sp>
      <p:sp>
        <p:nvSpPr>
          <p:cNvPr id="105" name="Text Box 341"/>
          <p:cNvSpPr txBox="1">
            <a:spLocks noChangeArrowheads="1"/>
          </p:cNvSpPr>
          <p:nvPr/>
        </p:nvSpPr>
        <p:spPr bwMode="auto">
          <a:xfrm>
            <a:off x="3906520" y="3771900"/>
            <a:ext cx="406400" cy="214313"/>
          </a:xfrm>
          <a:prstGeom prst="rect">
            <a:avLst/>
          </a:prstGeom>
          <a:noFill/>
          <a:ln w="9525">
            <a:noFill/>
            <a:miter lim="800000"/>
            <a:headEnd/>
            <a:tailEnd/>
          </a:ln>
        </p:spPr>
        <p:txBody>
          <a:bodyPr>
            <a:spAutoFit/>
          </a:bodyPr>
          <a:lstStyle/>
          <a:p>
            <a:r>
              <a:rPr lang="en-US" sz="800" b="1" dirty="0" smtClean="0">
                <a:latin typeface="Calibri" pitchFamily="34" charset="0"/>
              </a:rPr>
              <a:t>CNA</a:t>
            </a:r>
            <a:endParaRPr lang="en-US" sz="800" b="1" dirty="0">
              <a:latin typeface="Calibri" pitchFamily="34" charset="0"/>
            </a:endParaRPr>
          </a:p>
        </p:txBody>
      </p:sp>
      <p:sp>
        <p:nvSpPr>
          <p:cNvPr id="108" name="Line 78"/>
          <p:cNvSpPr>
            <a:spLocks noChangeShapeType="1"/>
          </p:cNvSpPr>
          <p:nvPr/>
        </p:nvSpPr>
        <p:spPr bwMode="auto">
          <a:xfrm flipH="1">
            <a:off x="3784600" y="2089150"/>
            <a:ext cx="931862" cy="958850"/>
          </a:xfrm>
          <a:prstGeom prst="line">
            <a:avLst/>
          </a:prstGeom>
          <a:noFill/>
          <a:ln w="25400">
            <a:solidFill>
              <a:schemeClr val="tx1"/>
            </a:solidFill>
            <a:round/>
            <a:headEnd/>
            <a:tailEnd/>
          </a:ln>
        </p:spPr>
        <p:txBody>
          <a:bodyPr/>
          <a:lstStyle/>
          <a:p>
            <a:endParaRPr lang="en-US" dirty="0">
              <a:latin typeface="Calibri" pitchFamily="34" charset="0"/>
            </a:endParaRPr>
          </a:p>
        </p:txBody>
      </p:sp>
      <p:sp>
        <p:nvSpPr>
          <p:cNvPr id="113" name="Line 78"/>
          <p:cNvSpPr>
            <a:spLocks noChangeShapeType="1"/>
          </p:cNvSpPr>
          <p:nvPr/>
        </p:nvSpPr>
        <p:spPr bwMode="auto">
          <a:xfrm flipH="1">
            <a:off x="4165600" y="2514600"/>
            <a:ext cx="1600200" cy="533400"/>
          </a:xfrm>
          <a:prstGeom prst="line">
            <a:avLst/>
          </a:prstGeom>
          <a:noFill/>
          <a:ln w="25400">
            <a:solidFill>
              <a:schemeClr val="tx1"/>
            </a:solidFill>
            <a:round/>
            <a:headEnd/>
            <a:tailEnd/>
          </a:ln>
        </p:spPr>
        <p:txBody>
          <a:bodyPr/>
          <a:lstStyle/>
          <a:p>
            <a:endParaRPr lang="en-US" dirty="0">
              <a:latin typeface="Calibri" pitchFamily="34" charset="0"/>
            </a:endParaRPr>
          </a:p>
        </p:txBody>
      </p:sp>
      <p:sp>
        <p:nvSpPr>
          <p:cNvPr id="115" name="Line 79"/>
          <p:cNvSpPr>
            <a:spLocks noChangeShapeType="1"/>
          </p:cNvSpPr>
          <p:nvPr/>
        </p:nvSpPr>
        <p:spPr bwMode="auto">
          <a:xfrm>
            <a:off x="3586480" y="3200400"/>
            <a:ext cx="0" cy="533400"/>
          </a:xfrm>
          <a:prstGeom prst="line">
            <a:avLst/>
          </a:prstGeom>
          <a:noFill/>
          <a:ln w="25400">
            <a:solidFill>
              <a:schemeClr val="tx1"/>
            </a:solidFill>
            <a:round/>
            <a:headEnd/>
            <a:tailEnd/>
          </a:ln>
        </p:spPr>
        <p:txBody>
          <a:bodyPr/>
          <a:lstStyle/>
          <a:p>
            <a:endParaRPr lang="en-US" dirty="0">
              <a:latin typeface="Calibri" pitchFamily="34" charset="0"/>
            </a:endParaRPr>
          </a:p>
        </p:txBody>
      </p:sp>
      <p:sp>
        <p:nvSpPr>
          <p:cNvPr id="125" name="Line 78"/>
          <p:cNvSpPr>
            <a:spLocks noChangeShapeType="1"/>
          </p:cNvSpPr>
          <p:nvPr/>
        </p:nvSpPr>
        <p:spPr bwMode="auto">
          <a:xfrm>
            <a:off x="3586480" y="3810000"/>
            <a:ext cx="0" cy="1143000"/>
          </a:xfrm>
          <a:prstGeom prst="line">
            <a:avLst/>
          </a:prstGeom>
          <a:noFill/>
          <a:ln w="25400">
            <a:solidFill>
              <a:schemeClr val="tx1"/>
            </a:solidFill>
            <a:round/>
            <a:headEnd/>
            <a:tailEnd/>
          </a:ln>
        </p:spPr>
        <p:txBody>
          <a:bodyPr/>
          <a:lstStyle/>
          <a:p>
            <a:endParaRPr lang="en-US" dirty="0">
              <a:latin typeface="Calibri" pitchFamily="34" charset="0"/>
            </a:endParaRPr>
          </a:p>
        </p:txBody>
      </p:sp>
      <p:sp>
        <p:nvSpPr>
          <p:cNvPr id="148" name="Text Box 59"/>
          <p:cNvSpPr txBox="1">
            <a:spLocks noChangeAspect="1" noChangeArrowheads="1"/>
          </p:cNvSpPr>
          <p:nvPr/>
        </p:nvSpPr>
        <p:spPr bwMode="auto">
          <a:xfrm>
            <a:off x="4633277" y="5864859"/>
            <a:ext cx="2900363" cy="282759"/>
          </a:xfrm>
          <a:prstGeom prst="rect">
            <a:avLst/>
          </a:prstGeom>
          <a:noFill/>
          <a:ln w="9525" algn="ctr">
            <a:noFill/>
            <a:miter lim="800000"/>
            <a:headEnd/>
            <a:tailEnd/>
          </a:ln>
        </p:spPr>
        <p:txBody>
          <a:bodyPr anchor="ctr"/>
          <a:lstStyle/>
          <a:p>
            <a:pPr algn="r" eaLnBrk="0" hangingPunct="0">
              <a:lnSpc>
                <a:spcPct val="85000"/>
              </a:lnSpc>
            </a:pPr>
            <a:r>
              <a:rPr lang="en-US" sz="1600" b="1" dirty="0" smtClean="0">
                <a:latin typeface="Calibri" pitchFamily="34" charset="0"/>
              </a:rPr>
              <a:t>NAS/FC/iSCSI Storage Array</a:t>
            </a:r>
            <a:endParaRPr lang="en-US" sz="1600" b="1" dirty="0">
              <a:latin typeface="Calibri" pitchFamily="34" charset="0"/>
            </a:endParaRPr>
          </a:p>
        </p:txBody>
      </p:sp>
      <p:pic>
        <p:nvPicPr>
          <p:cNvPr id="79" name="Picture 99" descr="vm"/>
          <p:cNvPicPr>
            <a:picLocks noChangeAspect="1" noChangeArrowheads="1"/>
          </p:cNvPicPr>
          <p:nvPr/>
        </p:nvPicPr>
        <p:blipFill>
          <a:blip r:embed="rId3" cstate="print"/>
          <a:srcRect/>
          <a:stretch>
            <a:fillRect/>
          </a:stretch>
        </p:blipFill>
        <p:spPr bwMode="auto">
          <a:xfrm>
            <a:off x="1930400" y="1117600"/>
            <a:ext cx="712788" cy="914400"/>
          </a:xfrm>
          <a:prstGeom prst="rect">
            <a:avLst/>
          </a:prstGeom>
          <a:noFill/>
          <a:ln w="9525">
            <a:noFill/>
            <a:miter lim="800000"/>
            <a:headEnd/>
            <a:tailEnd/>
          </a:ln>
        </p:spPr>
      </p:pic>
      <p:pic>
        <p:nvPicPr>
          <p:cNvPr id="88" name="Picture 104" descr="vm"/>
          <p:cNvPicPr>
            <a:picLocks noChangeAspect="1" noChangeArrowheads="1"/>
          </p:cNvPicPr>
          <p:nvPr/>
        </p:nvPicPr>
        <p:blipFill>
          <a:blip r:embed="rId3" cstate="print"/>
          <a:srcRect/>
          <a:stretch>
            <a:fillRect/>
          </a:stretch>
        </p:blipFill>
        <p:spPr bwMode="auto">
          <a:xfrm>
            <a:off x="4500880" y="1143000"/>
            <a:ext cx="712788" cy="914400"/>
          </a:xfrm>
          <a:prstGeom prst="rect">
            <a:avLst/>
          </a:prstGeom>
          <a:noFill/>
          <a:ln w="9525">
            <a:noFill/>
            <a:miter lim="800000"/>
            <a:headEnd/>
            <a:tailEnd/>
          </a:ln>
        </p:spPr>
      </p:pic>
      <p:sp>
        <p:nvSpPr>
          <p:cNvPr id="89" name="Text Box 110"/>
          <p:cNvSpPr txBox="1">
            <a:spLocks noChangeArrowheads="1"/>
          </p:cNvSpPr>
          <p:nvPr/>
        </p:nvSpPr>
        <p:spPr bwMode="auto">
          <a:xfrm>
            <a:off x="2082800" y="1765300"/>
            <a:ext cx="485775" cy="274638"/>
          </a:xfrm>
          <a:prstGeom prst="rect">
            <a:avLst/>
          </a:prstGeom>
          <a:noFill/>
          <a:ln w="9525">
            <a:noFill/>
            <a:miter lim="800000"/>
            <a:headEnd/>
            <a:tailEnd/>
          </a:ln>
        </p:spPr>
        <p:txBody>
          <a:bodyPr wrap="none">
            <a:spAutoFit/>
          </a:bodyPr>
          <a:lstStyle/>
          <a:p>
            <a:r>
              <a:rPr lang="en-US" sz="1200" b="1" dirty="0">
                <a:solidFill>
                  <a:schemeClr val="bg1"/>
                </a:solidFill>
                <a:latin typeface="Calibri" pitchFamily="34" charset="0"/>
              </a:rPr>
              <a:t>VM1</a:t>
            </a:r>
          </a:p>
        </p:txBody>
      </p:sp>
      <p:pic>
        <p:nvPicPr>
          <p:cNvPr id="90" name="Picture 357" descr="ICON_NIC_Q308"/>
          <p:cNvPicPr>
            <a:picLocks noChangeAspect="1" noChangeArrowheads="1"/>
          </p:cNvPicPr>
          <p:nvPr/>
        </p:nvPicPr>
        <p:blipFill>
          <a:blip r:embed="rId4" cstate="print"/>
          <a:srcRect/>
          <a:stretch>
            <a:fillRect/>
          </a:stretch>
        </p:blipFill>
        <p:spPr bwMode="auto">
          <a:xfrm>
            <a:off x="2074863" y="1889125"/>
            <a:ext cx="338137" cy="268288"/>
          </a:xfrm>
          <a:prstGeom prst="rect">
            <a:avLst/>
          </a:prstGeom>
          <a:noFill/>
          <a:ln w="9525">
            <a:noFill/>
            <a:miter lim="800000"/>
            <a:headEnd/>
            <a:tailEnd/>
          </a:ln>
        </p:spPr>
      </p:pic>
      <p:sp>
        <p:nvSpPr>
          <p:cNvPr id="92" name="Text Box 112"/>
          <p:cNvSpPr txBox="1">
            <a:spLocks noChangeArrowheads="1"/>
          </p:cNvSpPr>
          <p:nvPr/>
        </p:nvSpPr>
        <p:spPr bwMode="auto">
          <a:xfrm>
            <a:off x="4640580" y="1790700"/>
            <a:ext cx="485775" cy="274638"/>
          </a:xfrm>
          <a:prstGeom prst="rect">
            <a:avLst/>
          </a:prstGeom>
          <a:noFill/>
          <a:ln w="9525">
            <a:noFill/>
            <a:miter lim="800000"/>
            <a:headEnd/>
            <a:tailEnd/>
          </a:ln>
        </p:spPr>
        <p:txBody>
          <a:bodyPr wrap="none">
            <a:spAutoFit/>
          </a:bodyPr>
          <a:lstStyle/>
          <a:p>
            <a:r>
              <a:rPr lang="en-US" sz="1200" b="1" dirty="0">
                <a:solidFill>
                  <a:schemeClr val="bg1"/>
                </a:solidFill>
                <a:latin typeface="Calibri" pitchFamily="34" charset="0"/>
              </a:rPr>
              <a:t>VM3</a:t>
            </a:r>
          </a:p>
        </p:txBody>
      </p:sp>
      <p:sp>
        <p:nvSpPr>
          <p:cNvPr id="94" name="Text Box 341"/>
          <p:cNvSpPr txBox="1">
            <a:spLocks noChangeArrowheads="1"/>
          </p:cNvSpPr>
          <p:nvPr/>
        </p:nvSpPr>
        <p:spPr bwMode="auto">
          <a:xfrm>
            <a:off x="2387600" y="1981200"/>
            <a:ext cx="406400" cy="214313"/>
          </a:xfrm>
          <a:prstGeom prst="rect">
            <a:avLst/>
          </a:prstGeom>
          <a:noFill/>
          <a:ln w="9525">
            <a:noFill/>
            <a:miter lim="800000"/>
            <a:headEnd/>
            <a:tailEnd/>
          </a:ln>
        </p:spPr>
        <p:txBody>
          <a:bodyPr>
            <a:spAutoFit/>
          </a:bodyPr>
          <a:lstStyle/>
          <a:p>
            <a:r>
              <a:rPr lang="en-US" sz="800" b="1" dirty="0">
                <a:latin typeface="Calibri" pitchFamily="34" charset="0"/>
              </a:rPr>
              <a:t>VNIC</a:t>
            </a:r>
          </a:p>
        </p:txBody>
      </p:sp>
      <p:pic>
        <p:nvPicPr>
          <p:cNvPr id="112" name="Picture 357" descr="ICON_NIC_Q308"/>
          <p:cNvPicPr>
            <a:picLocks noChangeAspect="1" noChangeArrowheads="1"/>
          </p:cNvPicPr>
          <p:nvPr/>
        </p:nvPicPr>
        <p:blipFill>
          <a:blip r:embed="rId4" cstate="print"/>
          <a:srcRect/>
          <a:stretch>
            <a:fillRect/>
          </a:stretch>
        </p:blipFill>
        <p:spPr bwMode="auto">
          <a:xfrm>
            <a:off x="4616450" y="1917700"/>
            <a:ext cx="338138" cy="268288"/>
          </a:xfrm>
          <a:prstGeom prst="rect">
            <a:avLst/>
          </a:prstGeom>
          <a:noFill/>
          <a:ln w="9525">
            <a:noFill/>
            <a:miter lim="800000"/>
            <a:headEnd/>
            <a:tailEnd/>
          </a:ln>
        </p:spPr>
      </p:pic>
      <p:sp>
        <p:nvSpPr>
          <p:cNvPr id="75" name="Text Box 341"/>
          <p:cNvSpPr txBox="1">
            <a:spLocks noChangeArrowheads="1"/>
          </p:cNvSpPr>
          <p:nvPr/>
        </p:nvSpPr>
        <p:spPr bwMode="auto">
          <a:xfrm>
            <a:off x="4902200" y="2011680"/>
            <a:ext cx="406400" cy="214313"/>
          </a:xfrm>
          <a:prstGeom prst="rect">
            <a:avLst/>
          </a:prstGeom>
          <a:noFill/>
          <a:ln w="9525">
            <a:noFill/>
            <a:miter lim="800000"/>
            <a:headEnd/>
            <a:tailEnd/>
          </a:ln>
        </p:spPr>
        <p:txBody>
          <a:bodyPr>
            <a:spAutoFit/>
          </a:bodyPr>
          <a:lstStyle/>
          <a:p>
            <a:r>
              <a:rPr lang="en-US" sz="800" b="1" dirty="0">
                <a:latin typeface="Calibri" pitchFamily="34" charset="0"/>
              </a:rPr>
              <a:t>VNIC</a:t>
            </a:r>
          </a:p>
        </p:txBody>
      </p:sp>
      <p:pic>
        <p:nvPicPr>
          <p:cNvPr id="133" name="Picture 132" descr="Storage Array_Tall.png"/>
          <p:cNvPicPr>
            <a:picLocks noChangeAspect="1"/>
          </p:cNvPicPr>
          <p:nvPr/>
        </p:nvPicPr>
        <p:blipFill>
          <a:blip r:embed="rId5" cstate="print"/>
          <a:stretch>
            <a:fillRect/>
          </a:stretch>
        </p:blipFill>
        <p:spPr>
          <a:xfrm>
            <a:off x="5345391" y="4356100"/>
            <a:ext cx="679489" cy="1447800"/>
          </a:xfrm>
          <a:prstGeom prst="rect">
            <a:avLst/>
          </a:prstGeom>
        </p:spPr>
      </p:pic>
      <p:sp>
        <p:nvSpPr>
          <p:cNvPr id="51" name="Line 78"/>
          <p:cNvSpPr>
            <a:spLocks noChangeShapeType="1"/>
          </p:cNvSpPr>
          <p:nvPr/>
        </p:nvSpPr>
        <p:spPr bwMode="auto">
          <a:xfrm flipH="1">
            <a:off x="3815080" y="2667000"/>
            <a:ext cx="2103120" cy="1066800"/>
          </a:xfrm>
          <a:prstGeom prst="line">
            <a:avLst/>
          </a:prstGeom>
          <a:noFill/>
          <a:ln w="25400">
            <a:solidFill>
              <a:schemeClr val="tx1"/>
            </a:solidFill>
            <a:round/>
            <a:headEnd/>
            <a:tailEnd/>
          </a:ln>
        </p:spPr>
        <p:txBody>
          <a:bodyPr/>
          <a:lstStyle/>
          <a:p>
            <a:endParaRPr lang="en-US" dirty="0">
              <a:latin typeface="Calibri" pitchFamily="34" charset="0"/>
            </a:endParaRPr>
          </a:p>
        </p:txBody>
      </p:sp>
      <p:grpSp>
        <p:nvGrpSpPr>
          <p:cNvPr id="3" name="Group 129"/>
          <p:cNvGrpSpPr/>
          <p:nvPr/>
        </p:nvGrpSpPr>
        <p:grpSpPr>
          <a:xfrm>
            <a:off x="5537200" y="1447800"/>
            <a:ext cx="1630680" cy="1600200"/>
            <a:chOff x="5334000" y="1752600"/>
            <a:chExt cx="2895600" cy="1258888"/>
          </a:xfrm>
        </p:grpSpPr>
        <p:sp>
          <p:nvSpPr>
            <p:cNvPr id="71" name="AutoShape 63"/>
            <p:cNvSpPr>
              <a:spLocks noChangeArrowheads="1"/>
            </p:cNvSpPr>
            <p:nvPr/>
          </p:nvSpPr>
          <p:spPr bwMode="auto">
            <a:xfrm>
              <a:off x="5334000" y="1752600"/>
              <a:ext cx="2895600" cy="1258888"/>
            </a:xfrm>
            <a:prstGeom prst="roundRect">
              <a:avLst>
                <a:gd name="adj" fmla="val 14037"/>
              </a:avLst>
            </a:prstGeom>
            <a:solidFill>
              <a:schemeClr val="accent1"/>
            </a:solidFill>
            <a:ln w="9525">
              <a:solidFill>
                <a:schemeClr val="tx1"/>
              </a:solidFill>
              <a:round/>
              <a:headEnd/>
              <a:tailEnd/>
            </a:ln>
          </p:spPr>
          <p:txBody>
            <a:bodyPr wrap="none" anchor="ctr"/>
            <a:lstStyle/>
            <a:p>
              <a:endParaRPr lang="en-US" dirty="0">
                <a:latin typeface="Calibri" pitchFamily="34" charset="0"/>
              </a:endParaRPr>
            </a:p>
          </p:txBody>
        </p:sp>
        <p:sp>
          <p:nvSpPr>
            <p:cNvPr id="72" name="Text Box 70"/>
            <p:cNvSpPr txBox="1">
              <a:spLocks noChangeArrowheads="1"/>
            </p:cNvSpPr>
            <p:nvPr/>
          </p:nvSpPr>
          <p:spPr bwMode="auto">
            <a:xfrm>
              <a:off x="5638800" y="2209800"/>
              <a:ext cx="2514600" cy="369332"/>
            </a:xfrm>
            <a:prstGeom prst="rect">
              <a:avLst/>
            </a:prstGeom>
            <a:noFill/>
            <a:ln w="9525">
              <a:noFill/>
              <a:miter lim="800000"/>
              <a:headEnd/>
              <a:tailEnd/>
            </a:ln>
          </p:spPr>
          <p:txBody>
            <a:bodyPr wrap="square">
              <a:spAutoFit/>
            </a:bodyPr>
            <a:lstStyle/>
            <a:p>
              <a:pPr algn="ctr"/>
              <a:r>
                <a:rPr lang="en-US" b="1" dirty="0" smtClean="0">
                  <a:solidFill>
                    <a:schemeClr val="bg1"/>
                  </a:solidFill>
                  <a:latin typeface="Calibri" pitchFamily="34" charset="0"/>
                </a:rPr>
                <a:t>Hypervisor Kernel</a:t>
              </a:r>
              <a:endParaRPr lang="en-US" b="1" dirty="0">
                <a:solidFill>
                  <a:schemeClr val="bg1"/>
                </a:solidFill>
                <a:latin typeface="Calibri" pitchFamily="34" charset="0"/>
              </a:endParaRPr>
            </a:p>
          </p:txBody>
        </p:sp>
      </p:grpSp>
      <p:pic>
        <p:nvPicPr>
          <p:cNvPr id="52" name="Picture 4" descr="Picture2"/>
          <p:cNvPicPr>
            <a:picLocks noChangeAspect="1" noChangeArrowheads="1"/>
          </p:cNvPicPr>
          <p:nvPr/>
        </p:nvPicPr>
        <p:blipFill>
          <a:blip r:embed="rId6" cstate="print"/>
          <a:srcRect/>
          <a:stretch>
            <a:fillRect/>
          </a:stretch>
        </p:blipFill>
        <p:spPr bwMode="auto">
          <a:xfrm rot="1556998" flipH="1">
            <a:off x="3168231" y="3480626"/>
            <a:ext cx="762000" cy="771525"/>
          </a:xfrm>
          <a:prstGeom prst="rect">
            <a:avLst/>
          </a:prstGeom>
          <a:noFill/>
        </p:spPr>
      </p:pic>
      <p:sp>
        <p:nvSpPr>
          <p:cNvPr id="54" name="Line 78"/>
          <p:cNvSpPr>
            <a:spLocks noChangeShapeType="1"/>
          </p:cNvSpPr>
          <p:nvPr/>
        </p:nvSpPr>
        <p:spPr bwMode="auto">
          <a:xfrm>
            <a:off x="3586480" y="2057401"/>
            <a:ext cx="0" cy="990600"/>
          </a:xfrm>
          <a:prstGeom prst="line">
            <a:avLst/>
          </a:prstGeom>
          <a:noFill/>
          <a:ln w="25400">
            <a:solidFill>
              <a:schemeClr val="tx1"/>
            </a:solidFill>
            <a:round/>
            <a:headEnd/>
            <a:tailEnd/>
          </a:ln>
        </p:spPr>
        <p:txBody>
          <a:bodyPr/>
          <a:lstStyle/>
          <a:p>
            <a:endParaRPr lang="en-US" dirty="0">
              <a:latin typeface="Calibri" pitchFamily="34" charset="0"/>
            </a:endParaRPr>
          </a:p>
        </p:txBody>
      </p:sp>
      <p:pic>
        <p:nvPicPr>
          <p:cNvPr id="55" name="Picture 100" descr="vm"/>
          <p:cNvPicPr>
            <a:picLocks noChangeAspect="1" noChangeArrowheads="1"/>
          </p:cNvPicPr>
          <p:nvPr/>
        </p:nvPicPr>
        <p:blipFill>
          <a:blip r:embed="rId3" cstate="print"/>
          <a:srcRect/>
          <a:stretch>
            <a:fillRect/>
          </a:stretch>
        </p:blipFill>
        <p:spPr bwMode="auto">
          <a:xfrm>
            <a:off x="3231833" y="1143000"/>
            <a:ext cx="712787" cy="914400"/>
          </a:xfrm>
          <a:prstGeom prst="rect">
            <a:avLst/>
          </a:prstGeom>
          <a:noFill/>
          <a:ln w="9525">
            <a:noFill/>
            <a:miter lim="800000"/>
            <a:headEnd/>
            <a:tailEnd/>
          </a:ln>
        </p:spPr>
      </p:pic>
      <p:sp>
        <p:nvSpPr>
          <p:cNvPr id="56" name="Text Box 111"/>
          <p:cNvSpPr txBox="1">
            <a:spLocks noChangeArrowheads="1"/>
          </p:cNvSpPr>
          <p:nvPr/>
        </p:nvSpPr>
        <p:spPr bwMode="auto">
          <a:xfrm>
            <a:off x="3382645" y="1795463"/>
            <a:ext cx="485775" cy="274637"/>
          </a:xfrm>
          <a:prstGeom prst="rect">
            <a:avLst/>
          </a:prstGeom>
          <a:noFill/>
          <a:ln w="9525">
            <a:noFill/>
            <a:miter lim="800000"/>
            <a:headEnd/>
            <a:tailEnd/>
          </a:ln>
        </p:spPr>
        <p:txBody>
          <a:bodyPr wrap="none">
            <a:spAutoFit/>
          </a:bodyPr>
          <a:lstStyle/>
          <a:p>
            <a:r>
              <a:rPr lang="en-US" sz="1200" b="1" dirty="0">
                <a:solidFill>
                  <a:schemeClr val="bg1"/>
                </a:solidFill>
                <a:latin typeface="Calibri" pitchFamily="34" charset="0"/>
              </a:rPr>
              <a:t>VM2</a:t>
            </a:r>
          </a:p>
        </p:txBody>
      </p:sp>
      <p:pic>
        <p:nvPicPr>
          <p:cNvPr id="57" name="Picture 357" descr="ICON_NIC_Q308"/>
          <p:cNvPicPr>
            <a:picLocks noChangeAspect="1" noChangeArrowheads="1"/>
          </p:cNvPicPr>
          <p:nvPr/>
        </p:nvPicPr>
        <p:blipFill>
          <a:blip r:embed="rId4" cstate="print"/>
          <a:srcRect/>
          <a:stretch>
            <a:fillRect/>
          </a:stretch>
        </p:blipFill>
        <p:spPr bwMode="auto">
          <a:xfrm>
            <a:off x="3365183" y="1917700"/>
            <a:ext cx="338137" cy="268288"/>
          </a:xfrm>
          <a:prstGeom prst="rect">
            <a:avLst/>
          </a:prstGeom>
          <a:noFill/>
          <a:ln w="9525">
            <a:noFill/>
            <a:miter lim="800000"/>
            <a:headEnd/>
            <a:tailEnd/>
          </a:ln>
        </p:spPr>
      </p:pic>
      <p:pic>
        <p:nvPicPr>
          <p:cNvPr id="87" name="Picture 22" descr="IP Switch Icon.png"/>
          <p:cNvPicPr>
            <a:picLocks noChangeAspect="1"/>
          </p:cNvPicPr>
          <p:nvPr/>
        </p:nvPicPr>
        <p:blipFill>
          <a:blip r:embed="rId7" cstate="print">
            <a:duotone>
              <a:prstClr val="black"/>
              <a:schemeClr val="accent1">
                <a:tint val="45000"/>
                <a:satMod val="400000"/>
              </a:schemeClr>
            </a:duotone>
          </a:blip>
          <a:srcRect/>
          <a:stretch>
            <a:fillRect/>
          </a:stretch>
        </p:blipFill>
        <p:spPr bwMode="auto">
          <a:xfrm>
            <a:off x="3165475" y="2579688"/>
            <a:ext cx="1152525" cy="731837"/>
          </a:xfrm>
          <a:prstGeom prst="rect">
            <a:avLst/>
          </a:prstGeom>
          <a:noFill/>
          <a:ln w="9525">
            <a:noFill/>
            <a:miter lim="800000"/>
            <a:headEnd/>
            <a:tailEnd/>
          </a:ln>
        </p:spPr>
      </p:pic>
      <p:sp>
        <p:nvSpPr>
          <p:cNvPr id="58" name="Text Box 341"/>
          <p:cNvSpPr txBox="1">
            <a:spLocks noChangeArrowheads="1"/>
          </p:cNvSpPr>
          <p:nvPr/>
        </p:nvSpPr>
        <p:spPr bwMode="auto">
          <a:xfrm>
            <a:off x="3652520" y="2006600"/>
            <a:ext cx="406400" cy="214313"/>
          </a:xfrm>
          <a:prstGeom prst="rect">
            <a:avLst/>
          </a:prstGeom>
          <a:noFill/>
          <a:ln w="9525">
            <a:noFill/>
            <a:miter lim="800000"/>
            <a:headEnd/>
            <a:tailEnd/>
          </a:ln>
        </p:spPr>
        <p:txBody>
          <a:bodyPr>
            <a:spAutoFit/>
          </a:bodyPr>
          <a:lstStyle/>
          <a:p>
            <a:r>
              <a:rPr lang="en-US" sz="800" b="1" dirty="0">
                <a:latin typeface="Calibri" pitchFamily="34" charset="0"/>
              </a:rPr>
              <a:t>VNIC</a:t>
            </a:r>
          </a:p>
        </p:txBody>
      </p:sp>
      <p:pic>
        <p:nvPicPr>
          <p:cNvPr id="42" name="Picture 41" descr="Converged Switch Icon.png"/>
          <p:cNvPicPr>
            <a:picLocks noChangeAspect="1"/>
          </p:cNvPicPr>
          <p:nvPr/>
        </p:nvPicPr>
        <p:blipFill>
          <a:blip r:embed="rId8" cstate="print"/>
          <a:stretch>
            <a:fillRect/>
          </a:stretch>
        </p:blipFill>
        <p:spPr>
          <a:xfrm>
            <a:off x="3130391" y="4501946"/>
            <a:ext cx="1152049" cy="603454"/>
          </a:xfrm>
          <a:prstGeom prst="rect">
            <a:avLst/>
          </a:prstGeom>
        </p:spPr>
      </p:pic>
      <p:sp>
        <p:nvSpPr>
          <p:cNvPr id="43" name="Text Box 71"/>
          <p:cNvSpPr txBox="1">
            <a:spLocks noChangeArrowheads="1"/>
          </p:cNvSpPr>
          <p:nvPr/>
        </p:nvSpPr>
        <p:spPr bwMode="auto">
          <a:xfrm>
            <a:off x="3085329" y="5148739"/>
            <a:ext cx="998991" cy="400110"/>
          </a:xfrm>
          <a:prstGeom prst="rect">
            <a:avLst/>
          </a:prstGeom>
          <a:noFill/>
          <a:ln w="9525">
            <a:noFill/>
            <a:miter lim="800000"/>
            <a:headEnd/>
            <a:tailEnd/>
          </a:ln>
        </p:spPr>
        <p:txBody>
          <a:bodyPr wrap="none">
            <a:spAutoFit/>
          </a:bodyPr>
          <a:lstStyle/>
          <a:p>
            <a:pPr algn="ctr"/>
            <a:r>
              <a:rPr lang="en-US" sz="1000" b="1" dirty="0" smtClean="0">
                <a:latin typeface="Calibri" pitchFamily="34" charset="0"/>
              </a:rPr>
              <a:t>Physical Switch</a:t>
            </a:r>
          </a:p>
          <a:p>
            <a:pPr algn="ctr"/>
            <a:r>
              <a:rPr lang="en-US" sz="1000" b="1" dirty="0" smtClean="0">
                <a:latin typeface="Calibri" pitchFamily="34" charset="0"/>
              </a:rPr>
              <a:t>(FCoE)</a:t>
            </a:r>
            <a:endParaRPr lang="en-US" sz="1000" b="1" dirty="0">
              <a:latin typeface="Calibri" pitchFamily="34" charset="0"/>
            </a:endParaRPr>
          </a:p>
        </p:txBody>
      </p:sp>
      <p:sp>
        <p:nvSpPr>
          <p:cNvPr id="44" name="Rectangular Callout 43"/>
          <p:cNvSpPr/>
          <p:nvPr/>
        </p:nvSpPr>
        <p:spPr>
          <a:xfrm>
            <a:off x="203200" y="2819400"/>
            <a:ext cx="1478280" cy="1539240"/>
          </a:xfrm>
          <a:prstGeom prst="wedgeRectCallout">
            <a:avLst>
              <a:gd name="adj1" fmla="val 175173"/>
              <a:gd name="adj2" fmla="val 45196"/>
            </a:avLst>
          </a:prstGeom>
        </p:spPr>
        <p:style>
          <a:lnRef idx="2">
            <a:schemeClr val="dk1"/>
          </a:lnRef>
          <a:fillRef idx="1">
            <a:schemeClr val="lt1"/>
          </a:fillRef>
          <a:effectRef idx="0">
            <a:schemeClr val="dk1"/>
          </a:effectRef>
          <a:fontRef idx="minor">
            <a:schemeClr val="dk1"/>
          </a:fontRef>
        </p:style>
        <p:txBody>
          <a:bodyPr rtlCol="0" anchor="ctr"/>
          <a:lstStyle/>
          <a:p>
            <a:pPr marL="122238" indent="-122238"/>
            <a:r>
              <a:rPr lang="en-US" sz="1600" b="1" dirty="0" smtClean="0">
                <a:latin typeface="Calibri" pitchFamily="34" charset="0"/>
              </a:rPr>
              <a:t>Traffic type:</a:t>
            </a:r>
          </a:p>
          <a:p>
            <a:pPr marL="122238" indent="-122238">
              <a:buFont typeface="Arial" pitchFamily="34" charset="0"/>
              <a:buChar char="•"/>
            </a:pPr>
            <a:r>
              <a:rPr lang="en-US" sz="1600" dirty="0" smtClean="0">
                <a:latin typeface="Calibri" pitchFamily="34" charset="0"/>
              </a:rPr>
              <a:t>VM</a:t>
            </a:r>
          </a:p>
          <a:p>
            <a:pPr marL="122238" indent="-122238">
              <a:buFont typeface="Arial" pitchFamily="34" charset="0"/>
              <a:buChar char="•"/>
            </a:pPr>
            <a:r>
              <a:rPr lang="en-US" sz="1600" dirty="0" smtClean="0">
                <a:latin typeface="Calibri" pitchFamily="34" charset="0"/>
              </a:rPr>
              <a:t>Management  </a:t>
            </a:r>
          </a:p>
          <a:p>
            <a:pPr marL="122238" indent="-122238">
              <a:buFont typeface="Arial" pitchFamily="34" charset="0"/>
              <a:buChar char="•"/>
            </a:pPr>
            <a:r>
              <a:rPr lang="en-US" sz="1600" dirty="0" smtClean="0">
                <a:latin typeface="Calibri" pitchFamily="34" charset="0"/>
              </a:rPr>
              <a:t>FC/IP storage </a:t>
            </a:r>
          </a:p>
          <a:p>
            <a:pPr marL="122238" indent="-122238">
              <a:buFont typeface="Arial" pitchFamily="34" charset="0"/>
              <a:buChar char="•"/>
            </a:pPr>
            <a:r>
              <a:rPr lang="en-US" sz="1600" dirty="0" smtClean="0">
                <a:latin typeface="Calibri" pitchFamily="34" charset="0"/>
              </a:rPr>
              <a:t>VM migration</a:t>
            </a:r>
            <a:endParaRPr lang="en-US" sz="1600" dirty="0">
              <a:latin typeface="Calibri" pitchFamily="34" charset="0"/>
            </a:endParaRPr>
          </a:p>
        </p:txBody>
      </p:sp>
      <p:sp>
        <p:nvSpPr>
          <p:cNvPr id="45" name="Rectangular Callout 44"/>
          <p:cNvSpPr/>
          <p:nvPr/>
        </p:nvSpPr>
        <p:spPr>
          <a:xfrm>
            <a:off x="233680" y="1905000"/>
            <a:ext cx="1295400" cy="548640"/>
          </a:xfrm>
          <a:prstGeom prst="wedgeRectCallout">
            <a:avLst>
              <a:gd name="adj1" fmla="val 132545"/>
              <a:gd name="adj2" fmla="val 58061"/>
            </a:avLst>
          </a:prstGeom>
        </p:spPr>
        <p:style>
          <a:lnRef idx="2">
            <a:schemeClr val="dk1"/>
          </a:lnRef>
          <a:fillRef idx="1">
            <a:schemeClr val="lt1"/>
          </a:fillRef>
          <a:effectRef idx="0">
            <a:schemeClr val="dk1"/>
          </a:effectRef>
          <a:fontRef idx="minor">
            <a:schemeClr val="dk1"/>
          </a:fontRef>
        </p:style>
        <p:txBody>
          <a:bodyPr rtlCol="0" anchor="ctr"/>
          <a:lstStyle/>
          <a:p>
            <a:pPr marL="122238" indent="-122238"/>
            <a:r>
              <a:rPr lang="en-US" sz="1600" b="1" dirty="0" smtClean="0">
                <a:latin typeface="Calibri" pitchFamily="34" charset="0"/>
              </a:rPr>
              <a:t>Traffic type:</a:t>
            </a:r>
          </a:p>
          <a:p>
            <a:pPr marL="122238" indent="-122238">
              <a:buFont typeface="Arial" pitchFamily="34" charset="0"/>
              <a:buChar char="•"/>
            </a:pPr>
            <a:r>
              <a:rPr lang="en-US" sz="1600" dirty="0" smtClean="0">
                <a:latin typeface="Calibri" pitchFamily="34" charset="0"/>
              </a:rPr>
              <a:t>VM</a:t>
            </a:r>
          </a:p>
        </p:txBody>
      </p:sp>
      <p:sp>
        <p:nvSpPr>
          <p:cNvPr id="62" name="Rectangular Callout 61"/>
          <p:cNvSpPr/>
          <p:nvPr/>
        </p:nvSpPr>
        <p:spPr>
          <a:xfrm>
            <a:off x="7513320" y="1828800"/>
            <a:ext cx="1478280" cy="1010920"/>
          </a:xfrm>
          <a:prstGeom prst="wedgeRectCallout">
            <a:avLst>
              <a:gd name="adj1" fmla="val -222078"/>
              <a:gd name="adj2" fmla="val 51862"/>
            </a:avLst>
          </a:prstGeom>
        </p:spPr>
        <p:style>
          <a:lnRef idx="2">
            <a:schemeClr val="dk1"/>
          </a:lnRef>
          <a:fillRef idx="1">
            <a:schemeClr val="lt1"/>
          </a:fillRef>
          <a:effectRef idx="0">
            <a:schemeClr val="dk1"/>
          </a:effectRef>
          <a:fontRef idx="minor">
            <a:schemeClr val="dk1"/>
          </a:fontRef>
        </p:style>
        <p:txBody>
          <a:bodyPr rtlCol="0" anchor="ctr"/>
          <a:lstStyle/>
          <a:p>
            <a:pPr marL="122238" indent="-122238"/>
            <a:r>
              <a:rPr lang="en-US" sz="1600" b="1" dirty="0" smtClean="0">
                <a:latin typeface="Calibri" pitchFamily="34" charset="0"/>
              </a:rPr>
              <a:t>Traffic type:</a:t>
            </a:r>
          </a:p>
          <a:p>
            <a:pPr marL="122238" indent="-122238">
              <a:buFont typeface="Arial" pitchFamily="34" charset="0"/>
              <a:buChar char="•"/>
            </a:pPr>
            <a:r>
              <a:rPr lang="en-US" sz="1600" dirty="0" smtClean="0">
                <a:latin typeface="Calibri" pitchFamily="34" charset="0"/>
              </a:rPr>
              <a:t>IP storage</a:t>
            </a:r>
          </a:p>
          <a:p>
            <a:pPr marL="122238" indent="-122238">
              <a:buFont typeface="Arial" pitchFamily="34" charset="0"/>
              <a:buChar char="•"/>
            </a:pPr>
            <a:r>
              <a:rPr lang="en-US" sz="1600" dirty="0" smtClean="0">
                <a:latin typeface="Calibri" pitchFamily="34" charset="0"/>
              </a:rPr>
              <a:t>Management  </a:t>
            </a:r>
          </a:p>
          <a:p>
            <a:pPr marL="122238" indent="-122238">
              <a:buFont typeface="Arial" pitchFamily="34" charset="0"/>
              <a:buChar char="•"/>
            </a:pPr>
            <a:r>
              <a:rPr lang="en-US" sz="1600" dirty="0" smtClean="0">
                <a:latin typeface="Calibri" pitchFamily="34" charset="0"/>
              </a:rPr>
              <a:t>VM migration</a:t>
            </a:r>
            <a:endParaRPr lang="en-US" sz="1600" dirty="0">
              <a:latin typeface="Calibri" pitchFamily="34" charset="0"/>
            </a:endParaRPr>
          </a:p>
        </p:txBody>
      </p:sp>
      <p:sp>
        <p:nvSpPr>
          <p:cNvPr id="63" name="Rectangular Callout 62"/>
          <p:cNvSpPr/>
          <p:nvPr/>
        </p:nvSpPr>
        <p:spPr>
          <a:xfrm>
            <a:off x="7528560" y="4038600"/>
            <a:ext cx="1239520" cy="914400"/>
          </a:xfrm>
          <a:prstGeom prst="wedgeRectCallout">
            <a:avLst>
              <a:gd name="adj1" fmla="val -265067"/>
              <a:gd name="adj2" fmla="val -130360"/>
            </a:avLst>
          </a:prstGeom>
        </p:spPr>
        <p:style>
          <a:lnRef idx="2">
            <a:schemeClr val="dk1"/>
          </a:lnRef>
          <a:fillRef idx="1">
            <a:schemeClr val="lt1"/>
          </a:fillRef>
          <a:effectRef idx="0">
            <a:schemeClr val="dk1"/>
          </a:effectRef>
          <a:fontRef idx="minor">
            <a:schemeClr val="dk1"/>
          </a:fontRef>
        </p:style>
        <p:txBody>
          <a:bodyPr rtlCol="0" anchor="ctr"/>
          <a:lstStyle/>
          <a:p>
            <a:pPr marL="122238" indent="-122238"/>
            <a:r>
              <a:rPr lang="en-US" sz="1600" b="1" dirty="0" smtClean="0">
                <a:latin typeface="Calibri" pitchFamily="34" charset="0"/>
              </a:rPr>
              <a:t>Traffic type:</a:t>
            </a:r>
          </a:p>
          <a:p>
            <a:pPr marL="122238" indent="-122238">
              <a:buFont typeface="Arial" pitchFamily="34" charset="0"/>
              <a:buChar char="•"/>
            </a:pPr>
            <a:r>
              <a:rPr lang="en-US" sz="1600" dirty="0" smtClean="0">
                <a:latin typeface="Calibri" pitchFamily="34" charset="0"/>
              </a:rPr>
              <a:t>FC storage</a:t>
            </a:r>
            <a:endParaRPr lang="en-US" sz="1600" dirty="0">
              <a:latin typeface="Calibri" pitchFamily="34" charset="0"/>
            </a:endParaRPr>
          </a:p>
        </p:txBody>
      </p:sp>
      <p:grpSp>
        <p:nvGrpSpPr>
          <p:cNvPr id="53" name="Group 52"/>
          <p:cNvGrpSpPr/>
          <p:nvPr/>
        </p:nvGrpSpPr>
        <p:grpSpPr>
          <a:xfrm>
            <a:off x="-86360" y="4572000"/>
            <a:ext cx="3027680" cy="1594104"/>
            <a:chOff x="-86360" y="4572000"/>
            <a:chExt cx="3027680" cy="1594104"/>
          </a:xfrm>
        </p:grpSpPr>
        <p:sp>
          <p:nvSpPr>
            <p:cNvPr id="64" name="Rectangle 63"/>
            <p:cNvSpPr/>
            <p:nvPr/>
          </p:nvSpPr>
          <p:spPr>
            <a:xfrm>
              <a:off x="116840" y="4572000"/>
              <a:ext cx="2743200" cy="1447800"/>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n-US" dirty="0"/>
            </a:p>
          </p:txBody>
        </p:sp>
        <p:pic>
          <p:nvPicPr>
            <p:cNvPr id="65" name="Picture 64" descr="Monitor_Browser.png"/>
            <p:cNvPicPr>
              <a:picLocks noChangeAspect="1"/>
            </p:cNvPicPr>
            <p:nvPr/>
          </p:nvPicPr>
          <p:blipFill>
            <a:blip r:embed="rId9" cstate="print"/>
            <a:stretch>
              <a:fillRect/>
            </a:stretch>
          </p:blipFill>
          <p:spPr>
            <a:xfrm>
              <a:off x="285562" y="5117592"/>
              <a:ext cx="710118" cy="613369"/>
            </a:xfrm>
            <a:prstGeom prst="rect">
              <a:avLst/>
            </a:prstGeom>
          </p:spPr>
        </p:pic>
        <p:sp>
          <p:nvSpPr>
            <p:cNvPr id="66" name="Text Box 62"/>
            <p:cNvSpPr txBox="1">
              <a:spLocks noChangeAspect="1" noChangeArrowheads="1"/>
            </p:cNvSpPr>
            <p:nvPr/>
          </p:nvSpPr>
          <p:spPr bwMode="auto">
            <a:xfrm>
              <a:off x="-86360" y="5660136"/>
              <a:ext cx="1447800" cy="396240"/>
            </a:xfrm>
            <a:prstGeom prst="rect">
              <a:avLst/>
            </a:prstGeom>
            <a:noFill/>
            <a:ln w="9525" algn="ctr">
              <a:noFill/>
              <a:miter lim="800000"/>
              <a:headEnd/>
              <a:tailEnd/>
            </a:ln>
          </p:spPr>
          <p:txBody>
            <a:bodyPr anchor="ctr"/>
            <a:lstStyle/>
            <a:p>
              <a:pPr algn="ctr" eaLnBrk="0" hangingPunct="0"/>
              <a:r>
                <a:rPr lang="en-US" sz="1400" b="1" dirty="0" smtClean="0">
                  <a:latin typeface="Calibri" pitchFamily="34" charset="0"/>
                </a:rPr>
                <a:t>Clients</a:t>
              </a:r>
              <a:endParaRPr lang="en-US" sz="1100" b="1" i="1" dirty="0">
                <a:latin typeface="Calibri" pitchFamily="34" charset="0"/>
              </a:endParaRPr>
            </a:p>
          </p:txBody>
        </p:sp>
        <p:pic>
          <p:nvPicPr>
            <p:cNvPr id="67" name="Picture 66" descr="Tape Array_Tall.png"/>
            <p:cNvPicPr>
              <a:picLocks noChangeAspect="1"/>
            </p:cNvPicPr>
            <p:nvPr/>
          </p:nvPicPr>
          <p:blipFill>
            <a:blip r:embed="rId10" cstate="print"/>
            <a:stretch>
              <a:fillRect/>
            </a:stretch>
          </p:blipFill>
          <p:spPr>
            <a:xfrm>
              <a:off x="1781462" y="4724400"/>
              <a:ext cx="464914" cy="990600"/>
            </a:xfrm>
            <a:prstGeom prst="rect">
              <a:avLst/>
            </a:prstGeom>
          </p:spPr>
        </p:pic>
        <p:sp>
          <p:nvSpPr>
            <p:cNvPr id="68" name="Text Box 62"/>
            <p:cNvSpPr txBox="1">
              <a:spLocks noChangeAspect="1" noChangeArrowheads="1"/>
            </p:cNvSpPr>
            <p:nvPr/>
          </p:nvSpPr>
          <p:spPr bwMode="auto">
            <a:xfrm>
              <a:off x="1132840" y="5556504"/>
              <a:ext cx="1808480" cy="609600"/>
            </a:xfrm>
            <a:prstGeom prst="rect">
              <a:avLst/>
            </a:prstGeom>
            <a:noFill/>
            <a:ln w="9525" algn="ctr">
              <a:noFill/>
              <a:miter lim="800000"/>
              <a:headEnd/>
              <a:tailEnd/>
            </a:ln>
          </p:spPr>
          <p:txBody>
            <a:bodyPr anchor="ctr"/>
            <a:lstStyle/>
            <a:p>
              <a:pPr algn="ctr" eaLnBrk="0" hangingPunct="0"/>
              <a:r>
                <a:rPr lang="en-US" sz="1400" b="1" dirty="0" smtClean="0">
                  <a:latin typeface="Calibri" pitchFamily="34" charset="0"/>
                </a:rPr>
                <a:t>Physical Servers</a:t>
              </a:r>
              <a:endParaRPr lang="en-US" sz="1100" b="1" i="1" dirty="0">
                <a:latin typeface="Calibri" pitchFamily="34" charset="0"/>
              </a:endParaRPr>
            </a:p>
          </p:txBody>
        </p:sp>
      </p:grpSp>
      <p:sp>
        <p:nvSpPr>
          <p:cNvPr id="48" name="Slide Number Placeholder 4"/>
          <p:cNvSpPr>
            <a:spLocks noGrp="1"/>
          </p:cNvSpPr>
          <p:nvPr>
            <p:ph type="sldNum" sz="quarter" idx="4294967295"/>
          </p:nvPr>
        </p:nvSpPr>
        <p:spPr>
          <a:xfrm>
            <a:off x="8686800" y="6629400"/>
            <a:ext cx="457200" cy="228600"/>
          </a:xfrm>
          <a:prstGeom prst="rect">
            <a:avLst/>
          </a:prstGeom>
        </p:spPr>
        <p:txBody>
          <a:bodyPr anchor="b"/>
          <a:lstStyle/>
          <a:p>
            <a:pPr algn="r">
              <a:defRPr/>
            </a:pPr>
            <a:fld id="{C1314293-9A8B-4ACA-B212-D2D19BB5553B}" type="slidenum">
              <a:rPr lang="en-US" sz="1000">
                <a:solidFill>
                  <a:schemeClr val="tx1">
                    <a:lumMod val="75000"/>
                    <a:lumOff val="25000"/>
                  </a:schemeClr>
                </a:solidFill>
                <a:latin typeface="Calibri" pitchFamily="34" charset="0"/>
              </a:rPr>
              <a:pPr algn="r">
                <a:defRPr/>
              </a:pPr>
              <a:t>14</a:t>
            </a:fld>
            <a:endParaRPr lang="en-US" sz="1000" dirty="0">
              <a:solidFill>
                <a:schemeClr val="tx1">
                  <a:lumMod val="75000"/>
                  <a:lumOff val="25000"/>
                </a:schemeClr>
              </a:solidFill>
              <a:latin typeface="Calibri" pitchFamily="34"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Virtual Network Component: Virtual NIC </a:t>
            </a:r>
            <a:endParaRPr lang="en-US" dirty="0"/>
          </a:p>
        </p:txBody>
      </p:sp>
      <p:sp>
        <p:nvSpPr>
          <p:cNvPr id="3" name="Content Placeholder 2"/>
          <p:cNvSpPr>
            <a:spLocks noGrp="1"/>
          </p:cNvSpPr>
          <p:nvPr>
            <p:ph idx="1"/>
          </p:nvPr>
        </p:nvSpPr>
        <p:spPr>
          <a:xfrm>
            <a:off x="304800" y="914400"/>
            <a:ext cx="8458200" cy="2514600"/>
          </a:xfrm>
        </p:spPr>
        <p:txBody>
          <a:bodyPr/>
          <a:lstStyle/>
          <a:p>
            <a:r>
              <a:rPr lang="en-US" dirty="0" smtClean="0"/>
              <a:t>Connects VMs to virtual switch</a:t>
            </a:r>
          </a:p>
          <a:p>
            <a:r>
              <a:rPr lang="en-US" dirty="0" smtClean="0"/>
              <a:t>Forwards Ethernet frames to virtual switch </a:t>
            </a:r>
          </a:p>
          <a:p>
            <a:r>
              <a:rPr lang="en-US" dirty="0" smtClean="0"/>
              <a:t>Has</a:t>
            </a:r>
            <a:r>
              <a:rPr lang="en-US" b="1" dirty="0" smtClean="0"/>
              <a:t> </a:t>
            </a:r>
            <a:r>
              <a:rPr lang="en-US" dirty="0" smtClean="0"/>
              <a:t>unique MAC and IP addre</a:t>
            </a:r>
            <a:r>
              <a:rPr lang="en-US" dirty="0" smtClean="0">
                <a:solidFill>
                  <a:schemeClr val="tx1"/>
                </a:solidFill>
              </a:rPr>
              <a:t>sses</a:t>
            </a:r>
          </a:p>
          <a:p>
            <a:r>
              <a:rPr lang="en-US" dirty="0" smtClean="0"/>
              <a:t>Supports Ethernet standards similar to physical NIC</a:t>
            </a:r>
          </a:p>
          <a:p>
            <a:pPr lvl="1"/>
            <a:endParaRPr lang="en-US" sz="2400" dirty="0" smtClean="0"/>
          </a:p>
        </p:txBody>
      </p:sp>
      <p:sp>
        <p:nvSpPr>
          <p:cNvPr id="4" name="Footer Placeholder 3"/>
          <p:cNvSpPr>
            <a:spLocks noGrp="1"/>
          </p:cNvSpPr>
          <p:nvPr>
            <p:ph type="ftr" sz="quarter" idx="10"/>
          </p:nvPr>
        </p:nvSpPr>
        <p:spPr/>
        <p:txBody>
          <a:bodyPr/>
          <a:lstStyle/>
          <a:p>
            <a:pPr>
              <a:defRPr/>
            </a:pPr>
            <a:r>
              <a:rPr lang="en-US" dirty="0" smtClean="0"/>
              <a:t>Virtualized Data Center – Networking</a:t>
            </a:r>
            <a:endParaRPr lang="en-US" dirty="0"/>
          </a:p>
        </p:txBody>
      </p:sp>
      <p:sp>
        <p:nvSpPr>
          <p:cNvPr id="5" name="Slide Number Placeholder 4"/>
          <p:cNvSpPr>
            <a:spLocks noGrp="1"/>
          </p:cNvSpPr>
          <p:nvPr>
            <p:ph type="sldNum" sz="quarter" idx="11"/>
          </p:nvPr>
        </p:nvSpPr>
        <p:spPr/>
        <p:txBody>
          <a:bodyPr/>
          <a:lstStyle/>
          <a:p>
            <a:pPr>
              <a:defRPr/>
            </a:pPr>
            <a:fld id="{5BA1DFFF-3F85-458B-986A-7762775E0CEF}" type="slidenum">
              <a:rPr lang="en-US" smtClean="0"/>
              <a:pPr>
                <a:defRPr/>
              </a:pPr>
              <a:t>15</a:t>
            </a:fld>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Virtual Network Component: Virtual HBA</a:t>
            </a:r>
            <a:endParaRPr lang="en-US" dirty="0"/>
          </a:p>
        </p:txBody>
      </p:sp>
      <p:sp>
        <p:nvSpPr>
          <p:cNvPr id="3" name="Content Placeholder 2"/>
          <p:cNvSpPr>
            <a:spLocks noGrp="1"/>
          </p:cNvSpPr>
          <p:nvPr>
            <p:ph idx="1"/>
          </p:nvPr>
        </p:nvSpPr>
        <p:spPr>
          <a:xfrm>
            <a:off x="304800" y="914400"/>
            <a:ext cx="8458200" cy="3657600"/>
          </a:xfrm>
        </p:spPr>
        <p:txBody>
          <a:bodyPr/>
          <a:lstStyle/>
          <a:p>
            <a:r>
              <a:rPr lang="en-US" dirty="0" smtClean="0"/>
              <a:t>Enables a VM to access FC RDM disk/LUN assigned to the VM</a:t>
            </a:r>
          </a:p>
          <a:p>
            <a:r>
              <a:rPr lang="en-US" dirty="0" smtClean="0"/>
              <a:t>Configured using </a:t>
            </a:r>
            <a:r>
              <a:rPr lang="en-US" dirty="0" err="1" smtClean="0"/>
              <a:t>N_Port</a:t>
            </a:r>
            <a:r>
              <a:rPr lang="en-US" dirty="0" smtClean="0"/>
              <a:t> ID Virtualization (NPIV) technology </a:t>
            </a:r>
          </a:p>
          <a:p>
            <a:pPr lvl="1"/>
            <a:r>
              <a:rPr lang="en-US" dirty="0" smtClean="0"/>
              <a:t>Single physical FC HBA or CNA port (</a:t>
            </a:r>
            <a:r>
              <a:rPr lang="en-US" dirty="0" err="1" smtClean="0"/>
              <a:t>N_port</a:t>
            </a:r>
            <a:r>
              <a:rPr lang="en-US" dirty="0" smtClean="0"/>
              <a:t>) to function as multiple virtual </a:t>
            </a:r>
            <a:r>
              <a:rPr lang="en-US" dirty="0" err="1" smtClean="0"/>
              <a:t>N_ports</a:t>
            </a:r>
            <a:r>
              <a:rPr lang="en-US" dirty="0" smtClean="0"/>
              <a:t>, each with its own WWN</a:t>
            </a:r>
          </a:p>
          <a:p>
            <a:pPr lvl="1"/>
            <a:r>
              <a:rPr lang="en-US" dirty="0" smtClean="0"/>
              <a:t>A virtual </a:t>
            </a:r>
            <a:r>
              <a:rPr lang="en-US" dirty="0" err="1" smtClean="0"/>
              <a:t>N_port</a:t>
            </a:r>
            <a:r>
              <a:rPr lang="en-US" dirty="0" smtClean="0"/>
              <a:t> acts as a virtual HBA port </a:t>
            </a:r>
          </a:p>
          <a:p>
            <a:r>
              <a:rPr lang="en-US" dirty="0" smtClean="0"/>
              <a:t>Hypervisor kernel leverages NPIV to instantiate virtual </a:t>
            </a:r>
            <a:r>
              <a:rPr lang="en-US" dirty="0" err="1" smtClean="0"/>
              <a:t>N_ports</a:t>
            </a:r>
            <a:r>
              <a:rPr lang="en-US" dirty="0" smtClean="0"/>
              <a:t> </a:t>
            </a:r>
          </a:p>
          <a:p>
            <a:pPr lvl="1"/>
            <a:r>
              <a:rPr lang="en-US" dirty="0" smtClean="0"/>
              <a:t>Assigns the virtual </a:t>
            </a:r>
            <a:r>
              <a:rPr lang="en-US" dirty="0" err="1" smtClean="0"/>
              <a:t>N_ports</a:t>
            </a:r>
            <a:r>
              <a:rPr lang="en-US" dirty="0" smtClean="0"/>
              <a:t> to the VMs</a:t>
            </a:r>
          </a:p>
          <a:p>
            <a:r>
              <a:rPr lang="en-US" dirty="0" smtClean="0"/>
              <a:t>Enables zoning and  LUN masking at VM level</a:t>
            </a:r>
          </a:p>
          <a:p>
            <a:pPr lvl="1"/>
            <a:endParaRPr lang="en-US" dirty="0" smtClean="0"/>
          </a:p>
          <a:p>
            <a:pPr lvl="1"/>
            <a:endParaRPr lang="en-US" dirty="0" smtClean="0"/>
          </a:p>
        </p:txBody>
      </p:sp>
      <p:sp>
        <p:nvSpPr>
          <p:cNvPr id="4" name="Footer Placeholder 3"/>
          <p:cNvSpPr>
            <a:spLocks noGrp="1"/>
          </p:cNvSpPr>
          <p:nvPr>
            <p:ph type="ftr" sz="quarter" idx="10"/>
          </p:nvPr>
        </p:nvSpPr>
        <p:spPr/>
        <p:txBody>
          <a:bodyPr/>
          <a:lstStyle/>
          <a:p>
            <a:pPr>
              <a:defRPr/>
            </a:pPr>
            <a:r>
              <a:rPr lang="en-US" dirty="0" smtClean="0"/>
              <a:t>Virtualized Data Center – Networking</a:t>
            </a:r>
            <a:endParaRPr lang="en-US" dirty="0"/>
          </a:p>
        </p:txBody>
      </p:sp>
      <p:sp>
        <p:nvSpPr>
          <p:cNvPr id="5" name="Slide Number Placeholder 4"/>
          <p:cNvSpPr>
            <a:spLocks noGrp="1"/>
          </p:cNvSpPr>
          <p:nvPr>
            <p:ph type="sldNum" sz="quarter" idx="11"/>
          </p:nvPr>
        </p:nvSpPr>
        <p:spPr/>
        <p:txBody>
          <a:bodyPr/>
          <a:lstStyle/>
          <a:p>
            <a:pPr>
              <a:defRPr/>
            </a:pPr>
            <a:fld id="{5BA1DFFF-3F85-458B-986A-7762775E0CEF}" type="slidenum">
              <a:rPr lang="en-US" smtClean="0"/>
              <a:pPr>
                <a:defRPr/>
              </a:pPr>
              <a:t>16</a:t>
            </a:fld>
            <a:endParaRPr lang="en-US"/>
          </a:p>
        </p:txBody>
      </p:sp>
      <p:grpSp>
        <p:nvGrpSpPr>
          <p:cNvPr id="6" name="Group 40"/>
          <p:cNvGrpSpPr/>
          <p:nvPr/>
        </p:nvGrpSpPr>
        <p:grpSpPr>
          <a:xfrm>
            <a:off x="1143000" y="4273550"/>
            <a:ext cx="6108700" cy="1825427"/>
            <a:chOff x="1130300" y="4362450"/>
            <a:chExt cx="6108700" cy="1825427"/>
          </a:xfrm>
        </p:grpSpPr>
        <p:sp>
          <p:nvSpPr>
            <p:cNvPr id="8" name="Text Box 52"/>
            <p:cNvSpPr txBox="1">
              <a:spLocks noChangeArrowheads="1"/>
            </p:cNvSpPr>
            <p:nvPr/>
          </p:nvSpPr>
          <p:spPr bwMode="auto">
            <a:xfrm>
              <a:off x="1130300" y="5880100"/>
              <a:ext cx="1612900" cy="307777"/>
            </a:xfrm>
            <a:prstGeom prst="rect">
              <a:avLst/>
            </a:prstGeom>
            <a:noFill/>
            <a:ln w="9525">
              <a:noFill/>
              <a:miter lim="800000"/>
              <a:headEnd/>
              <a:tailEnd/>
            </a:ln>
          </p:spPr>
          <p:txBody>
            <a:bodyPr>
              <a:spAutoFit/>
            </a:bodyPr>
            <a:lstStyle/>
            <a:p>
              <a:pPr>
                <a:spcBef>
                  <a:spcPct val="50000"/>
                </a:spcBef>
              </a:pPr>
              <a:r>
                <a:rPr lang="en-US" sz="1400" dirty="0" smtClean="0">
                  <a:latin typeface="Calibri" pitchFamily="34" charset="0"/>
                </a:rPr>
                <a:t>Physical Server</a:t>
              </a:r>
              <a:endParaRPr lang="en-US" sz="1400" dirty="0">
                <a:latin typeface="Calibri" pitchFamily="34" charset="0"/>
              </a:endParaRPr>
            </a:p>
          </p:txBody>
        </p:sp>
        <p:sp>
          <p:nvSpPr>
            <p:cNvPr id="9" name="Text Box 53"/>
            <p:cNvSpPr txBox="1">
              <a:spLocks noChangeArrowheads="1"/>
            </p:cNvSpPr>
            <p:nvPr/>
          </p:nvSpPr>
          <p:spPr bwMode="auto">
            <a:xfrm>
              <a:off x="6007100" y="5854700"/>
              <a:ext cx="1231900" cy="304800"/>
            </a:xfrm>
            <a:prstGeom prst="rect">
              <a:avLst/>
            </a:prstGeom>
            <a:noFill/>
            <a:ln w="9525">
              <a:noFill/>
              <a:miter lim="800000"/>
              <a:headEnd/>
              <a:tailEnd/>
            </a:ln>
          </p:spPr>
          <p:txBody>
            <a:bodyPr>
              <a:spAutoFit/>
            </a:bodyPr>
            <a:lstStyle/>
            <a:p>
              <a:pPr>
                <a:spcBef>
                  <a:spcPct val="50000"/>
                </a:spcBef>
              </a:pPr>
              <a:r>
                <a:rPr lang="en-US" sz="1400">
                  <a:latin typeface="Calibri" pitchFamily="34" charset="0"/>
                </a:rPr>
                <a:t>Storage Array</a:t>
              </a:r>
            </a:p>
          </p:txBody>
        </p:sp>
        <p:sp>
          <p:nvSpPr>
            <p:cNvPr id="10" name="Rounded Rectangle 13"/>
            <p:cNvSpPr/>
            <p:nvPr/>
          </p:nvSpPr>
          <p:spPr bwMode="auto">
            <a:xfrm>
              <a:off x="1244252" y="4584700"/>
              <a:ext cx="1371600" cy="1295400"/>
            </a:xfrm>
            <a:prstGeom prst="roundRect">
              <a:avLst/>
            </a:prstGeom>
            <a:gradFill flip="none" rotWithShape="1">
              <a:gsLst>
                <a:gs pos="0">
                  <a:schemeClr val="dk1">
                    <a:tint val="50000"/>
                    <a:satMod val="300000"/>
                  </a:schemeClr>
                </a:gs>
                <a:gs pos="35000">
                  <a:schemeClr val="dk1">
                    <a:tint val="37000"/>
                    <a:satMod val="300000"/>
                  </a:schemeClr>
                </a:gs>
                <a:gs pos="100000">
                  <a:schemeClr val="dk1">
                    <a:tint val="15000"/>
                    <a:satMod val="350000"/>
                  </a:schemeClr>
                </a:gs>
              </a:gsLst>
              <a:lin ang="5400000" scaled="1"/>
              <a:tileRect/>
            </a:gradFill>
            <a:ln>
              <a:headEnd type="none" w="med" len="med"/>
              <a:tailEnd type="none" w="med" len="med"/>
            </a:ln>
          </p:spPr>
          <p:style>
            <a:lnRef idx="1">
              <a:schemeClr val="dk1"/>
            </a:lnRef>
            <a:fillRef idx="2">
              <a:schemeClr val="dk1"/>
            </a:fillRef>
            <a:effectRef idx="1">
              <a:schemeClr val="dk1"/>
            </a:effectRef>
            <a:fontRef idx="minor">
              <a:schemeClr val="dk1"/>
            </a:fontRef>
          </p:style>
          <p:txBody>
            <a:bodyPr anchor="ctr"/>
            <a:lstStyle/>
            <a:p>
              <a:pPr>
                <a:defRPr/>
              </a:pPr>
              <a:endParaRPr lang="en-US" sz="1000">
                <a:solidFill>
                  <a:schemeClr val="tx1"/>
                </a:solidFill>
                <a:latin typeface="Calibri" pitchFamily="34" charset="0"/>
              </a:endParaRPr>
            </a:p>
          </p:txBody>
        </p:sp>
        <p:grpSp>
          <p:nvGrpSpPr>
            <p:cNvPr id="7" name="Group 39"/>
            <p:cNvGrpSpPr/>
            <p:nvPr/>
          </p:nvGrpSpPr>
          <p:grpSpPr>
            <a:xfrm>
              <a:off x="1446582" y="4635500"/>
              <a:ext cx="296863" cy="1193800"/>
              <a:chOff x="1446582" y="4635500"/>
              <a:chExt cx="296863" cy="1193800"/>
            </a:xfrm>
          </p:grpSpPr>
          <p:pic>
            <p:nvPicPr>
              <p:cNvPr id="38" name="Picture 78" descr="VM.png"/>
              <p:cNvPicPr>
                <a:picLocks noChangeAspect="1"/>
              </p:cNvPicPr>
              <p:nvPr/>
            </p:nvPicPr>
            <p:blipFill>
              <a:blip r:embed="rId3" cstate="print"/>
              <a:srcRect/>
              <a:stretch>
                <a:fillRect/>
              </a:stretch>
            </p:blipFill>
            <p:spPr bwMode="auto">
              <a:xfrm>
                <a:off x="1446582" y="4635500"/>
                <a:ext cx="296863" cy="381000"/>
              </a:xfrm>
              <a:prstGeom prst="rect">
                <a:avLst/>
              </a:prstGeom>
              <a:noFill/>
              <a:ln w="9525">
                <a:noFill/>
                <a:miter lim="800000"/>
                <a:headEnd/>
                <a:tailEnd/>
              </a:ln>
            </p:spPr>
          </p:pic>
          <p:pic>
            <p:nvPicPr>
              <p:cNvPr id="39" name="Picture 10" descr="AP_OS Single.png"/>
              <p:cNvPicPr>
                <a:picLocks noChangeAspect="1"/>
              </p:cNvPicPr>
              <p:nvPr/>
            </p:nvPicPr>
            <p:blipFill>
              <a:blip r:embed="rId4" cstate="print"/>
              <a:srcRect/>
              <a:stretch>
                <a:fillRect/>
              </a:stretch>
            </p:blipFill>
            <p:spPr bwMode="auto">
              <a:xfrm>
                <a:off x="1514845" y="4668838"/>
                <a:ext cx="163513" cy="260350"/>
              </a:xfrm>
              <a:prstGeom prst="rect">
                <a:avLst/>
              </a:prstGeom>
              <a:noFill/>
              <a:ln w="9525">
                <a:noFill/>
                <a:miter lim="800000"/>
                <a:headEnd/>
                <a:tailEnd/>
              </a:ln>
            </p:spPr>
          </p:pic>
          <p:pic>
            <p:nvPicPr>
              <p:cNvPr id="36" name="Picture 78" descr="VM.png"/>
              <p:cNvPicPr>
                <a:picLocks noChangeAspect="1"/>
              </p:cNvPicPr>
              <p:nvPr/>
            </p:nvPicPr>
            <p:blipFill>
              <a:blip r:embed="rId3" cstate="print"/>
              <a:srcRect/>
              <a:stretch>
                <a:fillRect/>
              </a:stretch>
            </p:blipFill>
            <p:spPr bwMode="auto">
              <a:xfrm>
                <a:off x="1446582" y="5041900"/>
                <a:ext cx="296863" cy="381000"/>
              </a:xfrm>
              <a:prstGeom prst="rect">
                <a:avLst/>
              </a:prstGeom>
              <a:noFill/>
              <a:ln w="9525">
                <a:noFill/>
                <a:miter lim="800000"/>
                <a:headEnd/>
                <a:tailEnd/>
              </a:ln>
            </p:spPr>
          </p:pic>
          <p:pic>
            <p:nvPicPr>
              <p:cNvPr id="37" name="Picture 10" descr="AP_OS Single.png"/>
              <p:cNvPicPr>
                <a:picLocks noChangeAspect="1"/>
              </p:cNvPicPr>
              <p:nvPr/>
            </p:nvPicPr>
            <p:blipFill>
              <a:blip r:embed="rId4" cstate="print"/>
              <a:srcRect/>
              <a:stretch>
                <a:fillRect/>
              </a:stretch>
            </p:blipFill>
            <p:spPr bwMode="auto">
              <a:xfrm>
                <a:off x="1514845" y="5075238"/>
                <a:ext cx="163513" cy="260350"/>
              </a:xfrm>
              <a:prstGeom prst="rect">
                <a:avLst/>
              </a:prstGeom>
              <a:noFill/>
              <a:ln w="9525">
                <a:noFill/>
                <a:miter lim="800000"/>
                <a:headEnd/>
                <a:tailEnd/>
              </a:ln>
            </p:spPr>
          </p:pic>
          <p:pic>
            <p:nvPicPr>
              <p:cNvPr id="34" name="Picture 78" descr="VM.png"/>
              <p:cNvPicPr>
                <a:picLocks noChangeAspect="1"/>
              </p:cNvPicPr>
              <p:nvPr/>
            </p:nvPicPr>
            <p:blipFill>
              <a:blip r:embed="rId3" cstate="print"/>
              <a:srcRect/>
              <a:stretch>
                <a:fillRect/>
              </a:stretch>
            </p:blipFill>
            <p:spPr bwMode="auto">
              <a:xfrm>
                <a:off x="1446582" y="5448300"/>
                <a:ext cx="296863" cy="381000"/>
              </a:xfrm>
              <a:prstGeom prst="rect">
                <a:avLst/>
              </a:prstGeom>
              <a:noFill/>
              <a:ln w="9525">
                <a:noFill/>
                <a:miter lim="800000"/>
                <a:headEnd/>
                <a:tailEnd/>
              </a:ln>
            </p:spPr>
          </p:pic>
          <p:pic>
            <p:nvPicPr>
              <p:cNvPr id="35" name="Picture 10" descr="AP_OS Single.png"/>
              <p:cNvPicPr>
                <a:picLocks noChangeAspect="1"/>
              </p:cNvPicPr>
              <p:nvPr/>
            </p:nvPicPr>
            <p:blipFill>
              <a:blip r:embed="rId4" cstate="print"/>
              <a:srcRect/>
              <a:stretch>
                <a:fillRect/>
              </a:stretch>
            </p:blipFill>
            <p:spPr bwMode="auto">
              <a:xfrm>
                <a:off x="1514845" y="5481638"/>
                <a:ext cx="163513" cy="260350"/>
              </a:xfrm>
              <a:prstGeom prst="rect">
                <a:avLst/>
              </a:prstGeom>
              <a:noFill/>
              <a:ln w="9525">
                <a:noFill/>
                <a:miter lim="800000"/>
                <a:headEnd/>
                <a:tailEnd/>
              </a:ln>
            </p:spPr>
          </p:pic>
        </p:grpSp>
        <p:sp>
          <p:nvSpPr>
            <p:cNvPr id="14" name="AutoShape 25"/>
            <p:cNvSpPr>
              <a:spLocks noChangeArrowheads="1"/>
            </p:cNvSpPr>
            <p:nvPr/>
          </p:nvSpPr>
          <p:spPr bwMode="auto">
            <a:xfrm>
              <a:off x="1892474" y="4692650"/>
              <a:ext cx="609600" cy="1066800"/>
            </a:xfrm>
            <a:prstGeom prst="roundRect">
              <a:avLst>
                <a:gd name="adj" fmla="val 16667"/>
              </a:avLst>
            </a:prstGeom>
            <a:solidFill>
              <a:schemeClr val="bg1">
                <a:alpha val="65097"/>
              </a:schemeClr>
            </a:solidFill>
            <a:ln w="9525">
              <a:solidFill>
                <a:schemeClr val="tx1"/>
              </a:solidFill>
              <a:round/>
              <a:headEnd/>
              <a:tailEnd/>
            </a:ln>
          </p:spPr>
          <p:txBody>
            <a:bodyPr wrap="none" anchor="ctr"/>
            <a:lstStyle/>
            <a:p>
              <a:endParaRPr lang="en-US">
                <a:latin typeface="Calibri" pitchFamily="34" charset="0"/>
              </a:endParaRPr>
            </a:p>
          </p:txBody>
        </p:sp>
        <p:pic>
          <p:nvPicPr>
            <p:cNvPr id="15" name="Picture 15" descr="FC Switch Icon.png"/>
            <p:cNvPicPr>
              <a:picLocks noChangeAspect="1"/>
            </p:cNvPicPr>
            <p:nvPr/>
          </p:nvPicPr>
          <p:blipFill>
            <a:blip r:embed="rId5" cstate="print"/>
            <a:srcRect/>
            <a:stretch>
              <a:fillRect/>
            </a:stretch>
          </p:blipFill>
          <p:spPr bwMode="auto">
            <a:xfrm>
              <a:off x="3571875" y="4724400"/>
              <a:ext cx="1152525" cy="596900"/>
            </a:xfrm>
            <a:prstGeom prst="rect">
              <a:avLst/>
            </a:prstGeom>
            <a:noFill/>
            <a:ln w="9525">
              <a:noFill/>
              <a:miter lim="800000"/>
              <a:headEnd/>
              <a:tailEnd/>
            </a:ln>
          </p:spPr>
        </p:pic>
        <p:pic>
          <p:nvPicPr>
            <p:cNvPr id="16" name="Picture 14" descr="Multiple Storage Array.png"/>
            <p:cNvPicPr>
              <a:picLocks noChangeAspect="1"/>
            </p:cNvPicPr>
            <p:nvPr/>
          </p:nvPicPr>
          <p:blipFill>
            <a:blip r:embed="rId6" cstate="print"/>
            <a:srcRect/>
            <a:stretch>
              <a:fillRect/>
            </a:stretch>
          </p:blipFill>
          <p:spPr bwMode="auto">
            <a:xfrm>
              <a:off x="6324600" y="4362450"/>
              <a:ext cx="674688" cy="1439863"/>
            </a:xfrm>
            <a:prstGeom prst="rect">
              <a:avLst/>
            </a:prstGeom>
            <a:noFill/>
            <a:ln w="9525">
              <a:noFill/>
              <a:miter lim="800000"/>
              <a:headEnd/>
              <a:tailEnd/>
            </a:ln>
          </p:spPr>
        </p:pic>
        <p:pic>
          <p:nvPicPr>
            <p:cNvPr id="17" name="Picture 4" descr="Blue Volume.png"/>
            <p:cNvPicPr>
              <a:picLocks noChangeAspect="1"/>
            </p:cNvPicPr>
            <p:nvPr/>
          </p:nvPicPr>
          <p:blipFill>
            <a:blip r:embed="rId7" cstate="print"/>
            <a:srcRect/>
            <a:stretch>
              <a:fillRect/>
            </a:stretch>
          </p:blipFill>
          <p:spPr bwMode="auto">
            <a:xfrm>
              <a:off x="6083300" y="4443413"/>
              <a:ext cx="381000" cy="350837"/>
            </a:xfrm>
            <a:prstGeom prst="rect">
              <a:avLst/>
            </a:prstGeom>
            <a:noFill/>
            <a:ln w="9525">
              <a:noFill/>
              <a:miter lim="800000"/>
              <a:headEnd/>
              <a:tailEnd/>
            </a:ln>
          </p:spPr>
        </p:pic>
        <p:pic>
          <p:nvPicPr>
            <p:cNvPr id="18" name="Picture 5" descr="Green Volume.png"/>
            <p:cNvPicPr>
              <a:picLocks noChangeAspect="1"/>
            </p:cNvPicPr>
            <p:nvPr/>
          </p:nvPicPr>
          <p:blipFill>
            <a:blip r:embed="rId8" cstate="print"/>
            <a:srcRect/>
            <a:stretch>
              <a:fillRect/>
            </a:stretch>
          </p:blipFill>
          <p:spPr bwMode="auto">
            <a:xfrm>
              <a:off x="6096000" y="4933950"/>
              <a:ext cx="381000" cy="350838"/>
            </a:xfrm>
            <a:prstGeom prst="rect">
              <a:avLst/>
            </a:prstGeom>
            <a:noFill/>
            <a:ln w="9525">
              <a:noFill/>
              <a:miter lim="800000"/>
              <a:headEnd/>
              <a:tailEnd/>
            </a:ln>
          </p:spPr>
        </p:pic>
        <p:pic>
          <p:nvPicPr>
            <p:cNvPr id="19" name="Picture 6" descr="Orange Volume.png"/>
            <p:cNvPicPr>
              <a:picLocks noChangeAspect="1"/>
            </p:cNvPicPr>
            <p:nvPr/>
          </p:nvPicPr>
          <p:blipFill>
            <a:blip r:embed="rId9" cstate="print"/>
            <a:srcRect/>
            <a:stretch>
              <a:fillRect/>
            </a:stretch>
          </p:blipFill>
          <p:spPr bwMode="auto">
            <a:xfrm>
              <a:off x="6096000" y="5416550"/>
              <a:ext cx="381000" cy="350838"/>
            </a:xfrm>
            <a:prstGeom prst="rect">
              <a:avLst/>
            </a:prstGeom>
            <a:noFill/>
            <a:ln w="9525">
              <a:noFill/>
              <a:miter lim="800000"/>
              <a:headEnd/>
              <a:tailEnd/>
            </a:ln>
          </p:spPr>
        </p:pic>
        <p:sp>
          <p:nvSpPr>
            <p:cNvPr id="20" name="Line 38"/>
            <p:cNvSpPr>
              <a:spLocks noChangeShapeType="1"/>
            </p:cNvSpPr>
            <p:nvPr/>
          </p:nvSpPr>
          <p:spPr bwMode="auto">
            <a:xfrm>
              <a:off x="2286000" y="5232400"/>
              <a:ext cx="1285875" cy="0"/>
            </a:xfrm>
            <a:prstGeom prst="line">
              <a:avLst/>
            </a:prstGeom>
            <a:noFill/>
            <a:ln w="25400">
              <a:solidFill>
                <a:schemeClr val="folHlink"/>
              </a:solidFill>
              <a:round/>
              <a:headEnd/>
              <a:tailEnd/>
            </a:ln>
          </p:spPr>
          <p:txBody>
            <a:bodyPr/>
            <a:lstStyle/>
            <a:p>
              <a:endParaRPr lang="en-US">
                <a:latin typeface="Calibri" pitchFamily="34" charset="0"/>
              </a:endParaRPr>
            </a:p>
          </p:txBody>
        </p:sp>
        <p:sp>
          <p:nvSpPr>
            <p:cNvPr id="21" name="Line 41"/>
            <p:cNvSpPr>
              <a:spLocks noChangeShapeType="1"/>
            </p:cNvSpPr>
            <p:nvPr/>
          </p:nvSpPr>
          <p:spPr bwMode="auto">
            <a:xfrm>
              <a:off x="2300288" y="4813300"/>
              <a:ext cx="1268412" cy="377825"/>
            </a:xfrm>
            <a:prstGeom prst="line">
              <a:avLst/>
            </a:prstGeom>
            <a:noFill/>
            <a:ln w="25400">
              <a:solidFill>
                <a:schemeClr val="tx2"/>
              </a:solidFill>
              <a:round/>
              <a:headEnd/>
              <a:tailEnd/>
            </a:ln>
          </p:spPr>
          <p:txBody>
            <a:bodyPr/>
            <a:lstStyle/>
            <a:p>
              <a:endParaRPr lang="en-US">
                <a:latin typeface="Calibri" pitchFamily="34" charset="0"/>
              </a:endParaRPr>
            </a:p>
          </p:txBody>
        </p:sp>
        <p:sp>
          <p:nvSpPr>
            <p:cNvPr id="22" name="Line 42"/>
            <p:cNvSpPr>
              <a:spLocks noChangeShapeType="1"/>
            </p:cNvSpPr>
            <p:nvPr/>
          </p:nvSpPr>
          <p:spPr bwMode="auto">
            <a:xfrm flipV="1">
              <a:off x="2312988" y="5276850"/>
              <a:ext cx="1258887" cy="373063"/>
            </a:xfrm>
            <a:prstGeom prst="line">
              <a:avLst/>
            </a:prstGeom>
            <a:noFill/>
            <a:ln w="25400">
              <a:solidFill>
                <a:srgbClr val="FF9900"/>
              </a:solidFill>
              <a:round/>
              <a:headEnd/>
              <a:tailEnd/>
            </a:ln>
          </p:spPr>
          <p:txBody>
            <a:bodyPr/>
            <a:lstStyle/>
            <a:p>
              <a:endParaRPr lang="en-US">
                <a:latin typeface="Calibri" pitchFamily="34" charset="0"/>
              </a:endParaRPr>
            </a:p>
          </p:txBody>
        </p:sp>
        <p:sp>
          <p:nvSpPr>
            <p:cNvPr id="23" name="Line 43"/>
            <p:cNvSpPr>
              <a:spLocks noChangeShapeType="1"/>
            </p:cNvSpPr>
            <p:nvPr/>
          </p:nvSpPr>
          <p:spPr bwMode="auto">
            <a:xfrm>
              <a:off x="4724400" y="5118100"/>
              <a:ext cx="1371600" cy="0"/>
            </a:xfrm>
            <a:prstGeom prst="line">
              <a:avLst/>
            </a:prstGeom>
            <a:noFill/>
            <a:ln w="25400">
              <a:solidFill>
                <a:schemeClr val="folHlink"/>
              </a:solidFill>
              <a:round/>
              <a:headEnd/>
              <a:tailEnd/>
            </a:ln>
          </p:spPr>
          <p:txBody>
            <a:bodyPr/>
            <a:lstStyle/>
            <a:p>
              <a:endParaRPr lang="en-US">
                <a:latin typeface="Calibri" pitchFamily="34" charset="0"/>
              </a:endParaRPr>
            </a:p>
          </p:txBody>
        </p:sp>
        <p:sp>
          <p:nvSpPr>
            <p:cNvPr id="24" name="Line 44"/>
            <p:cNvSpPr>
              <a:spLocks noChangeShapeType="1"/>
            </p:cNvSpPr>
            <p:nvPr/>
          </p:nvSpPr>
          <p:spPr bwMode="auto">
            <a:xfrm flipV="1">
              <a:off x="4724400" y="4635500"/>
              <a:ext cx="1358900" cy="415925"/>
            </a:xfrm>
            <a:prstGeom prst="line">
              <a:avLst/>
            </a:prstGeom>
            <a:noFill/>
            <a:ln w="25400">
              <a:solidFill>
                <a:schemeClr val="tx2"/>
              </a:solidFill>
              <a:round/>
              <a:headEnd/>
              <a:tailEnd/>
            </a:ln>
          </p:spPr>
          <p:txBody>
            <a:bodyPr/>
            <a:lstStyle/>
            <a:p>
              <a:endParaRPr lang="en-US">
                <a:latin typeface="Calibri" pitchFamily="34" charset="0"/>
              </a:endParaRPr>
            </a:p>
          </p:txBody>
        </p:sp>
        <p:sp>
          <p:nvSpPr>
            <p:cNvPr id="25" name="Line 45"/>
            <p:cNvSpPr>
              <a:spLocks noChangeShapeType="1"/>
            </p:cNvSpPr>
            <p:nvPr/>
          </p:nvSpPr>
          <p:spPr bwMode="auto">
            <a:xfrm>
              <a:off x="4724400" y="5175250"/>
              <a:ext cx="1368425" cy="415925"/>
            </a:xfrm>
            <a:prstGeom prst="line">
              <a:avLst/>
            </a:prstGeom>
            <a:noFill/>
            <a:ln w="25400">
              <a:solidFill>
                <a:srgbClr val="FF9900"/>
              </a:solidFill>
              <a:round/>
              <a:headEnd/>
              <a:tailEnd/>
            </a:ln>
          </p:spPr>
          <p:txBody>
            <a:bodyPr/>
            <a:lstStyle/>
            <a:p>
              <a:endParaRPr lang="en-US">
                <a:latin typeface="Calibri" pitchFamily="34" charset="0"/>
              </a:endParaRPr>
            </a:p>
          </p:txBody>
        </p:sp>
        <p:sp>
          <p:nvSpPr>
            <p:cNvPr id="26" name="Text Box 49"/>
            <p:cNvSpPr txBox="1">
              <a:spLocks noChangeArrowheads="1"/>
            </p:cNvSpPr>
            <p:nvPr/>
          </p:nvSpPr>
          <p:spPr bwMode="auto">
            <a:xfrm>
              <a:off x="1834410" y="5711825"/>
              <a:ext cx="974551" cy="215444"/>
            </a:xfrm>
            <a:prstGeom prst="rect">
              <a:avLst/>
            </a:prstGeom>
            <a:noFill/>
            <a:ln w="9525">
              <a:noFill/>
              <a:miter lim="800000"/>
              <a:headEnd/>
              <a:tailEnd/>
            </a:ln>
          </p:spPr>
          <p:txBody>
            <a:bodyPr wrap="square">
              <a:spAutoFit/>
            </a:bodyPr>
            <a:lstStyle/>
            <a:p>
              <a:pPr>
                <a:spcBef>
                  <a:spcPct val="50000"/>
                </a:spcBef>
              </a:pPr>
              <a:r>
                <a:rPr lang="en-US" sz="800" dirty="0" smtClean="0">
                  <a:latin typeface="Calibri" pitchFamily="34" charset="0"/>
                </a:rPr>
                <a:t>Physical HBA</a:t>
              </a:r>
              <a:endParaRPr lang="en-US" sz="800" dirty="0">
                <a:latin typeface="Calibri" pitchFamily="34" charset="0"/>
              </a:endParaRPr>
            </a:p>
          </p:txBody>
        </p:sp>
        <p:sp>
          <p:nvSpPr>
            <p:cNvPr id="27" name="Text Box 51"/>
            <p:cNvSpPr txBox="1">
              <a:spLocks noChangeArrowheads="1"/>
            </p:cNvSpPr>
            <p:nvPr/>
          </p:nvSpPr>
          <p:spPr bwMode="auto">
            <a:xfrm>
              <a:off x="3530600" y="5435600"/>
              <a:ext cx="1371600" cy="304800"/>
            </a:xfrm>
            <a:prstGeom prst="rect">
              <a:avLst/>
            </a:prstGeom>
            <a:noFill/>
            <a:ln w="9525">
              <a:noFill/>
              <a:miter lim="800000"/>
              <a:headEnd/>
              <a:tailEnd/>
            </a:ln>
          </p:spPr>
          <p:txBody>
            <a:bodyPr>
              <a:spAutoFit/>
            </a:bodyPr>
            <a:lstStyle/>
            <a:p>
              <a:pPr>
                <a:spcBef>
                  <a:spcPct val="50000"/>
                </a:spcBef>
              </a:pPr>
              <a:r>
                <a:rPr lang="en-US" sz="1400">
                  <a:latin typeface="Calibri" pitchFamily="34" charset="0"/>
                </a:rPr>
                <a:t>Fabric Switch</a:t>
              </a:r>
            </a:p>
          </p:txBody>
        </p:sp>
        <p:sp>
          <p:nvSpPr>
            <p:cNvPr id="28" name="Rectangle 29"/>
            <p:cNvSpPr>
              <a:spLocks noChangeArrowheads="1"/>
            </p:cNvSpPr>
            <p:nvPr/>
          </p:nvSpPr>
          <p:spPr bwMode="auto">
            <a:xfrm>
              <a:off x="1740074" y="5178425"/>
              <a:ext cx="581025" cy="107950"/>
            </a:xfrm>
            <a:prstGeom prst="rect">
              <a:avLst/>
            </a:prstGeom>
            <a:gradFill rotWithShape="1">
              <a:gsLst>
                <a:gs pos="0">
                  <a:srgbClr val="46A33F"/>
                </a:gs>
                <a:gs pos="100000">
                  <a:srgbClr val="00EE77"/>
                </a:gs>
              </a:gsLst>
              <a:lin ang="5400000" scaled="1"/>
            </a:gradFill>
            <a:ln w="9525">
              <a:noFill/>
              <a:miter lim="800000"/>
              <a:headEnd/>
              <a:tailEnd/>
            </a:ln>
          </p:spPr>
          <p:txBody>
            <a:bodyPr wrap="none" anchor="ctr"/>
            <a:lstStyle/>
            <a:p>
              <a:endParaRPr lang="en-US">
                <a:latin typeface="Calibri" pitchFamily="34" charset="0"/>
              </a:endParaRPr>
            </a:p>
          </p:txBody>
        </p:sp>
        <p:sp>
          <p:nvSpPr>
            <p:cNvPr id="29" name="Text Box 47"/>
            <p:cNvSpPr txBox="1">
              <a:spLocks noChangeArrowheads="1"/>
            </p:cNvSpPr>
            <p:nvPr/>
          </p:nvSpPr>
          <p:spPr bwMode="auto">
            <a:xfrm>
              <a:off x="1691036" y="5130800"/>
              <a:ext cx="800100" cy="215444"/>
            </a:xfrm>
            <a:prstGeom prst="rect">
              <a:avLst/>
            </a:prstGeom>
            <a:noFill/>
            <a:ln w="9525">
              <a:noFill/>
              <a:miter lim="800000"/>
              <a:headEnd/>
              <a:tailEnd/>
            </a:ln>
          </p:spPr>
          <p:txBody>
            <a:bodyPr>
              <a:spAutoFit/>
            </a:bodyPr>
            <a:lstStyle/>
            <a:p>
              <a:pPr>
                <a:spcBef>
                  <a:spcPct val="50000"/>
                </a:spcBef>
              </a:pPr>
              <a:r>
                <a:rPr lang="en-US" sz="800" b="1" dirty="0">
                  <a:solidFill>
                    <a:schemeClr val="bg1"/>
                  </a:solidFill>
                  <a:latin typeface="Calibri" pitchFamily="34" charset="0"/>
                </a:rPr>
                <a:t>Virtual </a:t>
              </a:r>
              <a:r>
                <a:rPr lang="en-US" sz="800" b="1" dirty="0" smtClean="0">
                  <a:solidFill>
                    <a:schemeClr val="bg1"/>
                  </a:solidFill>
                  <a:latin typeface="Calibri" pitchFamily="34" charset="0"/>
                </a:rPr>
                <a:t>HBA</a:t>
              </a:r>
              <a:endParaRPr lang="en-US" sz="800" b="1" dirty="0">
                <a:solidFill>
                  <a:schemeClr val="bg1"/>
                </a:solidFill>
                <a:latin typeface="Calibri" pitchFamily="34" charset="0"/>
              </a:endParaRPr>
            </a:p>
          </p:txBody>
        </p:sp>
        <p:sp>
          <p:nvSpPr>
            <p:cNvPr id="30" name="Rectangle 24"/>
            <p:cNvSpPr>
              <a:spLocks noChangeArrowheads="1"/>
            </p:cNvSpPr>
            <p:nvPr/>
          </p:nvSpPr>
          <p:spPr bwMode="auto">
            <a:xfrm>
              <a:off x="1740074" y="4768850"/>
              <a:ext cx="571500" cy="107950"/>
            </a:xfrm>
            <a:prstGeom prst="rect">
              <a:avLst/>
            </a:prstGeom>
            <a:gradFill rotWithShape="1">
              <a:gsLst>
                <a:gs pos="0">
                  <a:srgbClr val="003399"/>
                </a:gs>
                <a:gs pos="100000">
                  <a:srgbClr val="6699FF"/>
                </a:gs>
              </a:gsLst>
              <a:lin ang="5400000" scaled="1"/>
            </a:gradFill>
            <a:ln w="9525">
              <a:noFill/>
              <a:miter lim="800000"/>
              <a:headEnd/>
              <a:tailEnd/>
            </a:ln>
          </p:spPr>
          <p:txBody>
            <a:bodyPr wrap="none" anchor="ctr"/>
            <a:lstStyle/>
            <a:p>
              <a:endParaRPr lang="en-US">
                <a:latin typeface="Calibri" pitchFamily="34" charset="0"/>
              </a:endParaRPr>
            </a:p>
          </p:txBody>
        </p:sp>
        <p:sp>
          <p:nvSpPr>
            <p:cNvPr id="31" name="Text Box 46"/>
            <p:cNvSpPr txBox="1">
              <a:spLocks noChangeArrowheads="1"/>
            </p:cNvSpPr>
            <p:nvPr/>
          </p:nvSpPr>
          <p:spPr bwMode="auto">
            <a:xfrm>
              <a:off x="1678336" y="4714875"/>
              <a:ext cx="800100" cy="214313"/>
            </a:xfrm>
            <a:prstGeom prst="rect">
              <a:avLst/>
            </a:prstGeom>
            <a:noFill/>
            <a:ln w="9525">
              <a:noFill/>
              <a:miter lim="800000"/>
              <a:headEnd/>
              <a:tailEnd/>
            </a:ln>
          </p:spPr>
          <p:txBody>
            <a:bodyPr>
              <a:spAutoFit/>
            </a:bodyPr>
            <a:lstStyle/>
            <a:p>
              <a:pPr>
                <a:spcBef>
                  <a:spcPct val="50000"/>
                </a:spcBef>
              </a:pPr>
              <a:r>
                <a:rPr lang="en-US" sz="800" b="1" dirty="0">
                  <a:solidFill>
                    <a:schemeClr val="bg1"/>
                  </a:solidFill>
                  <a:latin typeface="Calibri" pitchFamily="34" charset="0"/>
                </a:rPr>
                <a:t>Virtual </a:t>
              </a:r>
              <a:r>
                <a:rPr lang="en-US" sz="800" b="1" dirty="0" smtClean="0">
                  <a:solidFill>
                    <a:schemeClr val="bg1"/>
                  </a:solidFill>
                  <a:latin typeface="Calibri" pitchFamily="34" charset="0"/>
                </a:rPr>
                <a:t>HBA</a:t>
              </a:r>
              <a:endParaRPr lang="en-US" sz="800" b="1" dirty="0">
                <a:solidFill>
                  <a:schemeClr val="bg1"/>
                </a:solidFill>
                <a:latin typeface="Calibri" pitchFamily="34" charset="0"/>
              </a:endParaRPr>
            </a:p>
          </p:txBody>
        </p:sp>
        <p:sp>
          <p:nvSpPr>
            <p:cNvPr id="32" name="Rectangle 30"/>
            <p:cNvSpPr>
              <a:spLocks noChangeArrowheads="1"/>
            </p:cNvSpPr>
            <p:nvPr/>
          </p:nvSpPr>
          <p:spPr bwMode="auto">
            <a:xfrm>
              <a:off x="1740074" y="5584825"/>
              <a:ext cx="595313" cy="107950"/>
            </a:xfrm>
            <a:prstGeom prst="rect">
              <a:avLst/>
            </a:prstGeom>
            <a:gradFill rotWithShape="1">
              <a:gsLst>
                <a:gs pos="0">
                  <a:srgbClr val="FF9900"/>
                </a:gs>
                <a:gs pos="100000">
                  <a:srgbClr val="FFCC99"/>
                </a:gs>
              </a:gsLst>
              <a:lin ang="5400000" scaled="1"/>
            </a:gradFill>
            <a:ln w="9525">
              <a:noFill/>
              <a:miter lim="800000"/>
              <a:headEnd/>
              <a:tailEnd/>
            </a:ln>
          </p:spPr>
          <p:txBody>
            <a:bodyPr wrap="none" anchor="ctr"/>
            <a:lstStyle/>
            <a:p>
              <a:endParaRPr lang="en-US">
                <a:latin typeface="Calibri" pitchFamily="34" charset="0"/>
              </a:endParaRPr>
            </a:p>
          </p:txBody>
        </p:sp>
        <p:sp>
          <p:nvSpPr>
            <p:cNvPr id="33" name="Text Box 48"/>
            <p:cNvSpPr txBox="1">
              <a:spLocks noChangeArrowheads="1"/>
            </p:cNvSpPr>
            <p:nvPr/>
          </p:nvSpPr>
          <p:spPr bwMode="auto">
            <a:xfrm>
              <a:off x="1687861" y="5530850"/>
              <a:ext cx="803275" cy="214313"/>
            </a:xfrm>
            <a:prstGeom prst="rect">
              <a:avLst/>
            </a:prstGeom>
            <a:noFill/>
            <a:ln w="9525">
              <a:noFill/>
              <a:miter lim="800000"/>
              <a:headEnd/>
              <a:tailEnd/>
            </a:ln>
          </p:spPr>
          <p:txBody>
            <a:bodyPr>
              <a:spAutoFit/>
            </a:bodyPr>
            <a:lstStyle/>
            <a:p>
              <a:pPr>
                <a:spcBef>
                  <a:spcPct val="50000"/>
                </a:spcBef>
              </a:pPr>
              <a:r>
                <a:rPr lang="en-US" sz="800" b="1" dirty="0">
                  <a:solidFill>
                    <a:schemeClr val="bg1"/>
                  </a:solidFill>
                  <a:latin typeface="Calibri" pitchFamily="34" charset="0"/>
                </a:rPr>
                <a:t>Virtual </a:t>
              </a:r>
              <a:r>
                <a:rPr lang="en-US" sz="800" b="1" dirty="0" smtClean="0">
                  <a:solidFill>
                    <a:schemeClr val="bg1"/>
                  </a:solidFill>
                  <a:latin typeface="Calibri" pitchFamily="34" charset="0"/>
                </a:rPr>
                <a:t>HBA</a:t>
              </a:r>
              <a:endParaRPr lang="en-US" sz="800" b="1" dirty="0">
                <a:solidFill>
                  <a:schemeClr val="bg1"/>
                </a:solidFill>
                <a:latin typeface="Calibri" pitchFamily="34" charset="0"/>
              </a:endParaRPr>
            </a:p>
          </p:txBody>
        </p:sp>
      </p:gr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Virtual Network Component: Virtual Switch</a:t>
            </a:r>
            <a:endParaRPr lang="en-US" dirty="0"/>
          </a:p>
        </p:txBody>
      </p:sp>
      <p:sp>
        <p:nvSpPr>
          <p:cNvPr id="3" name="Content Placeholder 2"/>
          <p:cNvSpPr>
            <a:spLocks noGrp="1"/>
          </p:cNvSpPr>
          <p:nvPr>
            <p:ph idx="1"/>
          </p:nvPr>
        </p:nvSpPr>
        <p:spPr>
          <a:xfrm>
            <a:off x="304800" y="914400"/>
            <a:ext cx="8458200" cy="3962400"/>
          </a:xfrm>
        </p:spPr>
        <p:txBody>
          <a:bodyPr/>
          <a:lstStyle/>
          <a:p>
            <a:r>
              <a:rPr lang="en-US" dirty="0" smtClean="0"/>
              <a:t>Is a logical  OSI layer 2 switch that supports Ethernet protocol</a:t>
            </a:r>
          </a:p>
          <a:p>
            <a:r>
              <a:rPr lang="en-US" dirty="0" smtClean="0"/>
              <a:t>Resides inside a physical server </a:t>
            </a:r>
          </a:p>
          <a:p>
            <a:r>
              <a:rPr lang="en-US" dirty="0" smtClean="0"/>
              <a:t>Is</a:t>
            </a:r>
            <a:r>
              <a:rPr lang="en-US" b="1" dirty="0" smtClean="0"/>
              <a:t> </a:t>
            </a:r>
            <a:r>
              <a:rPr lang="en-US" dirty="0" smtClean="0"/>
              <a:t>created and configured using hypervisor</a:t>
            </a:r>
          </a:p>
          <a:p>
            <a:r>
              <a:rPr lang="en-US" dirty="0" smtClean="0"/>
              <a:t>Maintains MAC address table for frame forwarding</a:t>
            </a:r>
          </a:p>
          <a:p>
            <a:r>
              <a:rPr lang="en-US" dirty="0" smtClean="0"/>
              <a:t>Directs network traffic to/from VMs and hypervisor kernel</a:t>
            </a:r>
          </a:p>
          <a:p>
            <a:pPr lvl="1"/>
            <a:r>
              <a:rPr lang="en-US" dirty="0" smtClean="0"/>
              <a:t>VM to VM within physical server</a:t>
            </a:r>
          </a:p>
          <a:p>
            <a:pPr lvl="1"/>
            <a:r>
              <a:rPr lang="en-US" dirty="0" smtClean="0"/>
              <a:t>VM to physical network </a:t>
            </a:r>
          </a:p>
          <a:p>
            <a:pPr lvl="1"/>
            <a:r>
              <a:rPr lang="en-US" dirty="0" smtClean="0"/>
              <a:t>Hypervisor kernel: IP storage, VM migration, and management</a:t>
            </a:r>
          </a:p>
          <a:p>
            <a:endParaRPr lang="en-US" dirty="0" smtClean="0"/>
          </a:p>
          <a:p>
            <a:endParaRPr lang="en-US" dirty="0" smtClean="0"/>
          </a:p>
          <a:p>
            <a:endParaRPr lang="en-US" dirty="0" smtClean="0"/>
          </a:p>
          <a:p>
            <a:endParaRPr lang="en-US" dirty="0" smtClean="0"/>
          </a:p>
          <a:p>
            <a:endParaRPr lang="en-US" dirty="0" smtClean="0"/>
          </a:p>
        </p:txBody>
      </p:sp>
      <p:sp>
        <p:nvSpPr>
          <p:cNvPr id="4" name="Footer Placeholder 3"/>
          <p:cNvSpPr>
            <a:spLocks noGrp="1"/>
          </p:cNvSpPr>
          <p:nvPr>
            <p:ph type="ftr" sz="quarter" idx="10"/>
          </p:nvPr>
        </p:nvSpPr>
        <p:spPr/>
        <p:txBody>
          <a:bodyPr/>
          <a:lstStyle/>
          <a:p>
            <a:pPr>
              <a:defRPr/>
            </a:pPr>
            <a:r>
              <a:rPr lang="en-US" dirty="0" smtClean="0"/>
              <a:t>Virtualized Data Center – Networking</a:t>
            </a:r>
            <a:endParaRPr lang="en-US" dirty="0"/>
          </a:p>
        </p:txBody>
      </p:sp>
      <p:sp>
        <p:nvSpPr>
          <p:cNvPr id="5" name="Slide Number Placeholder 4"/>
          <p:cNvSpPr>
            <a:spLocks noGrp="1"/>
          </p:cNvSpPr>
          <p:nvPr>
            <p:ph type="sldNum" sz="quarter" idx="11"/>
          </p:nvPr>
        </p:nvSpPr>
        <p:spPr/>
        <p:txBody>
          <a:bodyPr/>
          <a:lstStyle/>
          <a:p>
            <a:pPr>
              <a:defRPr/>
            </a:pPr>
            <a:fld id="{5BA1DFFF-3F85-458B-986A-7762775E0CEF}" type="slidenum">
              <a:rPr lang="en-US" smtClean="0"/>
              <a:pPr>
                <a:defRPr/>
              </a:pPr>
              <a:t>17</a:t>
            </a:fld>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Virtual Network Component: Virtual Switch (contd.)</a:t>
            </a:r>
            <a:endParaRPr lang="en-US" dirty="0"/>
          </a:p>
        </p:txBody>
      </p:sp>
      <p:sp>
        <p:nvSpPr>
          <p:cNvPr id="3" name="Content Placeholder 2"/>
          <p:cNvSpPr>
            <a:spLocks noGrp="1"/>
          </p:cNvSpPr>
          <p:nvPr>
            <p:ph idx="1"/>
          </p:nvPr>
        </p:nvSpPr>
        <p:spPr>
          <a:xfrm>
            <a:off x="304800" y="914400"/>
            <a:ext cx="8458200" cy="2209800"/>
          </a:xfrm>
        </p:spPr>
        <p:txBody>
          <a:bodyPr/>
          <a:lstStyle/>
          <a:p>
            <a:pPr lvl="0"/>
            <a:r>
              <a:rPr lang="en-US" dirty="0" smtClean="0"/>
              <a:t>May connect to multiple physical NICs</a:t>
            </a:r>
          </a:p>
          <a:p>
            <a:pPr lvl="1"/>
            <a:r>
              <a:rPr lang="en-US" dirty="0" smtClean="0"/>
              <a:t>Connection to multiple NICs performs load balancing and failover</a:t>
            </a:r>
          </a:p>
        </p:txBody>
      </p:sp>
      <p:sp>
        <p:nvSpPr>
          <p:cNvPr id="4" name="Footer Placeholder 3"/>
          <p:cNvSpPr>
            <a:spLocks noGrp="1"/>
          </p:cNvSpPr>
          <p:nvPr>
            <p:ph type="ftr" sz="quarter" idx="10"/>
          </p:nvPr>
        </p:nvSpPr>
        <p:spPr/>
        <p:txBody>
          <a:bodyPr/>
          <a:lstStyle/>
          <a:p>
            <a:pPr>
              <a:defRPr/>
            </a:pPr>
            <a:r>
              <a:rPr lang="en-US" dirty="0" smtClean="0"/>
              <a:t>Virtualized Data Center – Networking</a:t>
            </a:r>
            <a:endParaRPr lang="en-US" dirty="0"/>
          </a:p>
        </p:txBody>
      </p:sp>
      <p:sp>
        <p:nvSpPr>
          <p:cNvPr id="54" name="Slide Number Placeholder 4"/>
          <p:cNvSpPr>
            <a:spLocks noGrp="1"/>
          </p:cNvSpPr>
          <p:nvPr>
            <p:ph type="sldNum" sz="quarter" idx="4294967295"/>
          </p:nvPr>
        </p:nvSpPr>
        <p:spPr>
          <a:xfrm>
            <a:off x="8686800" y="6629400"/>
            <a:ext cx="457200" cy="228600"/>
          </a:xfrm>
          <a:prstGeom prst="rect">
            <a:avLst/>
          </a:prstGeom>
        </p:spPr>
        <p:txBody>
          <a:bodyPr anchor="b"/>
          <a:lstStyle/>
          <a:p>
            <a:pPr algn="r">
              <a:defRPr/>
            </a:pPr>
            <a:fld id="{C1314293-9A8B-4ACA-B212-D2D19BB5553B}" type="slidenum">
              <a:rPr lang="en-US" sz="1000">
                <a:solidFill>
                  <a:schemeClr val="tx1">
                    <a:lumMod val="75000"/>
                    <a:lumOff val="25000"/>
                  </a:schemeClr>
                </a:solidFill>
                <a:latin typeface="Calibri" pitchFamily="34" charset="0"/>
              </a:rPr>
              <a:pPr algn="r">
                <a:defRPr/>
              </a:pPr>
              <a:t>18</a:t>
            </a:fld>
            <a:endParaRPr lang="en-US" sz="1000" dirty="0">
              <a:solidFill>
                <a:schemeClr val="tx1">
                  <a:lumMod val="75000"/>
                  <a:lumOff val="25000"/>
                </a:schemeClr>
              </a:solidFill>
              <a:latin typeface="Calibri" pitchFamily="34" charset="0"/>
            </a:endParaRPr>
          </a:p>
        </p:txBody>
      </p:sp>
      <p:grpSp>
        <p:nvGrpSpPr>
          <p:cNvPr id="67" name="Group 66"/>
          <p:cNvGrpSpPr/>
          <p:nvPr/>
        </p:nvGrpSpPr>
        <p:grpSpPr>
          <a:xfrm>
            <a:off x="1905000" y="2154695"/>
            <a:ext cx="6019800" cy="3523718"/>
            <a:chOff x="1981200" y="2648482"/>
            <a:chExt cx="6019800" cy="3523718"/>
          </a:xfrm>
        </p:grpSpPr>
        <p:sp>
          <p:nvSpPr>
            <p:cNvPr id="7" name="AutoShape 69"/>
            <p:cNvSpPr>
              <a:spLocks noChangeArrowheads="1"/>
            </p:cNvSpPr>
            <p:nvPr/>
          </p:nvSpPr>
          <p:spPr bwMode="auto">
            <a:xfrm>
              <a:off x="1981200" y="3008387"/>
              <a:ext cx="4396484" cy="2029146"/>
            </a:xfrm>
            <a:prstGeom prst="roundRect">
              <a:avLst>
                <a:gd name="adj" fmla="val 7620"/>
              </a:avLst>
            </a:prstGeom>
            <a:solidFill>
              <a:srgbClr val="C0C0C0"/>
            </a:solidFill>
            <a:ln w="19050">
              <a:solidFill>
                <a:schemeClr val="tx1"/>
              </a:solidFill>
              <a:round/>
              <a:headEnd/>
              <a:tailEnd/>
            </a:ln>
          </p:spPr>
          <p:txBody>
            <a:bodyPr wrap="none" anchor="ctr"/>
            <a:lstStyle/>
            <a:p>
              <a:endParaRPr lang="en-US" dirty="0">
                <a:latin typeface="Calibri" pitchFamily="34" charset="0"/>
              </a:endParaRPr>
            </a:p>
          </p:txBody>
        </p:sp>
        <p:sp>
          <p:nvSpPr>
            <p:cNvPr id="65" name="Line 78"/>
            <p:cNvSpPr>
              <a:spLocks noChangeShapeType="1"/>
            </p:cNvSpPr>
            <p:nvPr/>
          </p:nvSpPr>
          <p:spPr bwMode="auto">
            <a:xfrm>
              <a:off x="3276600" y="3886200"/>
              <a:ext cx="762000" cy="533401"/>
            </a:xfrm>
            <a:prstGeom prst="line">
              <a:avLst/>
            </a:prstGeom>
            <a:noFill/>
            <a:ln w="25400">
              <a:solidFill>
                <a:schemeClr val="tx1"/>
              </a:solidFill>
              <a:round/>
              <a:headEnd/>
              <a:tailEnd/>
            </a:ln>
          </p:spPr>
          <p:txBody>
            <a:bodyPr/>
            <a:lstStyle/>
            <a:p>
              <a:endParaRPr lang="en-US" dirty="0">
                <a:latin typeface="Calibri" pitchFamily="34" charset="0"/>
              </a:endParaRPr>
            </a:p>
          </p:txBody>
        </p:sp>
        <p:pic>
          <p:nvPicPr>
            <p:cNvPr id="22" name="Picture 104" descr="vm"/>
            <p:cNvPicPr>
              <a:picLocks noChangeAspect="1" noChangeArrowheads="1"/>
            </p:cNvPicPr>
            <p:nvPr/>
          </p:nvPicPr>
          <p:blipFill>
            <a:blip r:embed="rId3" cstate="print"/>
            <a:srcRect/>
            <a:stretch>
              <a:fillRect/>
            </a:stretch>
          </p:blipFill>
          <p:spPr bwMode="auto">
            <a:xfrm>
              <a:off x="3875070" y="3076025"/>
              <a:ext cx="632699" cy="811658"/>
            </a:xfrm>
            <a:prstGeom prst="rect">
              <a:avLst/>
            </a:prstGeom>
            <a:noFill/>
            <a:ln w="9525">
              <a:noFill/>
              <a:miter lim="800000"/>
              <a:headEnd/>
              <a:tailEnd/>
            </a:ln>
          </p:spPr>
        </p:pic>
        <p:sp>
          <p:nvSpPr>
            <p:cNvPr id="26" name="Text Box 112"/>
            <p:cNvSpPr txBox="1">
              <a:spLocks noChangeArrowheads="1"/>
            </p:cNvSpPr>
            <p:nvPr/>
          </p:nvSpPr>
          <p:spPr bwMode="auto">
            <a:xfrm>
              <a:off x="3999073" y="3650950"/>
              <a:ext cx="489236" cy="276999"/>
            </a:xfrm>
            <a:prstGeom prst="rect">
              <a:avLst/>
            </a:prstGeom>
            <a:noFill/>
            <a:ln w="9525">
              <a:noFill/>
              <a:miter lim="800000"/>
              <a:headEnd/>
              <a:tailEnd/>
            </a:ln>
          </p:spPr>
          <p:txBody>
            <a:bodyPr wrap="none">
              <a:spAutoFit/>
            </a:bodyPr>
            <a:lstStyle/>
            <a:p>
              <a:r>
                <a:rPr lang="en-US" sz="1200" b="1" dirty="0" smtClean="0">
                  <a:solidFill>
                    <a:schemeClr val="bg1"/>
                  </a:solidFill>
                  <a:latin typeface="Calibri" pitchFamily="34" charset="0"/>
                </a:rPr>
                <a:t>VM3</a:t>
              </a:r>
              <a:endParaRPr lang="en-US" sz="1200" b="1" dirty="0">
                <a:solidFill>
                  <a:schemeClr val="bg1"/>
                </a:solidFill>
                <a:latin typeface="Calibri" pitchFamily="34" charset="0"/>
              </a:endParaRPr>
            </a:p>
          </p:txBody>
        </p:sp>
        <p:sp>
          <p:nvSpPr>
            <p:cNvPr id="30" name="Text Box 341"/>
            <p:cNvSpPr txBox="1">
              <a:spLocks noChangeArrowheads="1"/>
            </p:cNvSpPr>
            <p:nvPr/>
          </p:nvSpPr>
          <p:spPr bwMode="auto">
            <a:xfrm>
              <a:off x="4280148" y="3831989"/>
              <a:ext cx="360737" cy="184666"/>
            </a:xfrm>
            <a:prstGeom prst="rect">
              <a:avLst/>
            </a:prstGeom>
            <a:noFill/>
            <a:ln w="9525">
              <a:noFill/>
              <a:miter lim="800000"/>
              <a:headEnd/>
              <a:tailEnd/>
            </a:ln>
          </p:spPr>
          <p:txBody>
            <a:bodyPr>
              <a:spAutoFit/>
            </a:bodyPr>
            <a:lstStyle/>
            <a:p>
              <a:r>
                <a:rPr lang="en-US" sz="600" b="1" dirty="0">
                  <a:latin typeface="Calibri" pitchFamily="34" charset="0"/>
                </a:rPr>
                <a:t>VNIC</a:t>
              </a:r>
            </a:p>
          </p:txBody>
        </p:sp>
        <p:sp>
          <p:nvSpPr>
            <p:cNvPr id="37" name="Text Box 341"/>
            <p:cNvSpPr txBox="1">
              <a:spLocks noChangeArrowheads="1"/>
            </p:cNvSpPr>
            <p:nvPr/>
          </p:nvSpPr>
          <p:spPr bwMode="auto">
            <a:xfrm>
              <a:off x="5609364" y="5073549"/>
              <a:ext cx="360737" cy="200055"/>
            </a:xfrm>
            <a:prstGeom prst="rect">
              <a:avLst/>
            </a:prstGeom>
            <a:noFill/>
            <a:ln w="9525">
              <a:noFill/>
              <a:miter lim="800000"/>
              <a:headEnd/>
              <a:tailEnd/>
            </a:ln>
          </p:spPr>
          <p:txBody>
            <a:bodyPr>
              <a:spAutoFit/>
            </a:bodyPr>
            <a:lstStyle/>
            <a:p>
              <a:r>
                <a:rPr lang="en-US" sz="700" b="1" dirty="0">
                  <a:latin typeface="Calibri" pitchFamily="34" charset="0"/>
                </a:rPr>
                <a:t>PNIC</a:t>
              </a:r>
            </a:p>
          </p:txBody>
        </p:sp>
        <p:sp>
          <p:nvSpPr>
            <p:cNvPr id="38" name="Text Box 341"/>
            <p:cNvSpPr txBox="1">
              <a:spLocks noChangeArrowheads="1"/>
            </p:cNvSpPr>
            <p:nvPr/>
          </p:nvSpPr>
          <p:spPr bwMode="auto">
            <a:xfrm>
              <a:off x="2931885" y="5065715"/>
              <a:ext cx="360737" cy="200055"/>
            </a:xfrm>
            <a:prstGeom prst="rect">
              <a:avLst/>
            </a:prstGeom>
            <a:noFill/>
            <a:ln w="9525">
              <a:noFill/>
              <a:miter lim="800000"/>
              <a:headEnd/>
              <a:tailEnd/>
            </a:ln>
          </p:spPr>
          <p:txBody>
            <a:bodyPr>
              <a:spAutoFit/>
            </a:bodyPr>
            <a:lstStyle/>
            <a:p>
              <a:r>
                <a:rPr lang="en-US" sz="700" b="1" dirty="0">
                  <a:latin typeface="Calibri" pitchFamily="34" charset="0"/>
                </a:rPr>
                <a:t>PNIC</a:t>
              </a:r>
            </a:p>
          </p:txBody>
        </p:sp>
        <p:sp>
          <p:nvSpPr>
            <p:cNvPr id="39" name="Text Box 341"/>
            <p:cNvSpPr txBox="1">
              <a:spLocks noChangeArrowheads="1"/>
            </p:cNvSpPr>
            <p:nvPr/>
          </p:nvSpPr>
          <p:spPr bwMode="auto">
            <a:xfrm>
              <a:off x="4426972" y="5071352"/>
              <a:ext cx="360737" cy="200055"/>
            </a:xfrm>
            <a:prstGeom prst="rect">
              <a:avLst/>
            </a:prstGeom>
            <a:noFill/>
            <a:ln w="9525">
              <a:noFill/>
              <a:miter lim="800000"/>
              <a:headEnd/>
              <a:tailEnd/>
            </a:ln>
          </p:spPr>
          <p:txBody>
            <a:bodyPr>
              <a:spAutoFit/>
            </a:bodyPr>
            <a:lstStyle/>
            <a:p>
              <a:r>
                <a:rPr lang="en-US" sz="700" b="1" dirty="0">
                  <a:latin typeface="Calibri" pitchFamily="34" charset="0"/>
                </a:rPr>
                <a:t>PNIC</a:t>
              </a:r>
            </a:p>
          </p:txBody>
        </p:sp>
        <p:sp>
          <p:nvSpPr>
            <p:cNvPr id="42" name="Line 78"/>
            <p:cNvSpPr>
              <a:spLocks noChangeShapeType="1"/>
            </p:cNvSpPr>
            <p:nvPr/>
          </p:nvSpPr>
          <p:spPr bwMode="auto">
            <a:xfrm>
              <a:off x="2286000" y="3886201"/>
              <a:ext cx="1676400" cy="533400"/>
            </a:xfrm>
            <a:prstGeom prst="line">
              <a:avLst/>
            </a:prstGeom>
            <a:noFill/>
            <a:ln w="25400">
              <a:solidFill>
                <a:schemeClr val="tx1"/>
              </a:solidFill>
              <a:round/>
              <a:headEnd/>
              <a:tailEnd/>
            </a:ln>
          </p:spPr>
          <p:txBody>
            <a:bodyPr/>
            <a:lstStyle/>
            <a:p>
              <a:endParaRPr lang="en-US" dirty="0">
                <a:latin typeface="Calibri" pitchFamily="34" charset="0"/>
              </a:endParaRPr>
            </a:p>
          </p:txBody>
        </p:sp>
        <p:grpSp>
          <p:nvGrpSpPr>
            <p:cNvPr id="66" name="Group 65"/>
            <p:cNvGrpSpPr/>
            <p:nvPr/>
          </p:nvGrpSpPr>
          <p:grpSpPr>
            <a:xfrm>
              <a:off x="2971800" y="3077260"/>
              <a:ext cx="734156" cy="947610"/>
              <a:chOff x="2895600" y="3109844"/>
              <a:chExt cx="734156" cy="947610"/>
            </a:xfrm>
          </p:grpSpPr>
          <p:pic>
            <p:nvPicPr>
              <p:cNvPr id="14" name="Picture 100" descr="vm"/>
              <p:cNvPicPr>
                <a:picLocks noChangeAspect="1" noChangeArrowheads="1"/>
              </p:cNvPicPr>
              <p:nvPr/>
            </p:nvPicPr>
            <p:blipFill>
              <a:blip r:embed="rId3" cstate="print"/>
              <a:srcRect/>
              <a:stretch>
                <a:fillRect/>
              </a:stretch>
            </p:blipFill>
            <p:spPr bwMode="auto">
              <a:xfrm>
                <a:off x="2895600" y="3109844"/>
                <a:ext cx="632699" cy="811658"/>
              </a:xfrm>
              <a:prstGeom prst="rect">
                <a:avLst/>
              </a:prstGeom>
              <a:noFill/>
              <a:ln w="9525">
                <a:noFill/>
                <a:miter lim="800000"/>
                <a:headEnd/>
                <a:tailEnd/>
              </a:ln>
            </p:spPr>
          </p:pic>
          <p:sp>
            <p:nvSpPr>
              <p:cNvPr id="25" name="Text Box 111"/>
              <p:cNvSpPr txBox="1">
                <a:spLocks noChangeArrowheads="1"/>
              </p:cNvSpPr>
              <p:nvPr/>
            </p:nvSpPr>
            <p:spPr bwMode="auto">
              <a:xfrm>
                <a:off x="3029467" y="3688997"/>
                <a:ext cx="489236" cy="276999"/>
              </a:xfrm>
              <a:prstGeom prst="rect">
                <a:avLst/>
              </a:prstGeom>
              <a:noFill/>
              <a:ln w="9525">
                <a:noFill/>
                <a:miter lim="800000"/>
                <a:headEnd/>
                <a:tailEnd/>
              </a:ln>
            </p:spPr>
            <p:txBody>
              <a:bodyPr wrap="none">
                <a:spAutoFit/>
              </a:bodyPr>
              <a:lstStyle/>
              <a:p>
                <a:r>
                  <a:rPr lang="en-US" sz="1200" b="1" dirty="0" smtClean="0">
                    <a:solidFill>
                      <a:schemeClr val="bg1"/>
                    </a:solidFill>
                    <a:latin typeface="Calibri" pitchFamily="34" charset="0"/>
                  </a:rPr>
                  <a:t>VM2</a:t>
                </a:r>
                <a:endParaRPr lang="en-US" sz="1200" b="1" dirty="0">
                  <a:solidFill>
                    <a:schemeClr val="bg1"/>
                  </a:solidFill>
                  <a:latin typeface="Calibri" pitchFamily="34" charset="0"/>
                </a:endParaRPr>
              </a:p>
            </p:txBody>
          </p:sp>
          <p:sp>
            <p:nvSpPr>
              <p:cNvPr id="29" name="Text Box 341"/>
              <p:cNvSpPr txBox="1">
                <a:spLocks noChangeArrowheads="1"/>
              </p:cNvSpPr>
              <p:nvPr/>
            </p:nvSpPr>
            <p:spPr bwMode="auto">
              <a:xfrm>
                <a:off x="3269019" y="3872788"/>
                <a:ext cx="360737" cy="184666"/>
              </a:xfrm>
              <a:prstGeom prst="rect">
                <a:avLst/>
              </a:prstGeom>
              <a:noFill/>
              <a:ln w="9525">
                <a:noFill/>
                <a:miter lim="800000"/>
                <a:headEnd/>
                <a:tailEnd/>
              </a:ln>
            </p:spPr>
            <p:txBody>
              <a:bodyPr>
                <a:spAutoFit/>
              </a:bodyPr>
              <a:lstStyle/>
              <a:p>
                <a:r>
                  <a:rPr lang="en-US" sz="600" b="1" dirty="0">
                    <a:latin typeface="Calibri" pitchFamily="34" charset="0"/>
                  </a:rPr>
                  <a:t>VNIC</a:t>
                </a:r>
              </a:p>
            </p:txBody>
          </p:sp>
          <p:pic>
            <p:nvPicPr>
              <p:cNvPr id="43" name="Picture 357" descr="ICON_NIC_Q308"/>
              <p:cNvPicPr>
                <a:picLocks noChangeAspect="1" noChangeArrowheads="1"/>
              </p:cNvPicPr>
              <p:nvPr/>
            </p:nvPicPr>
            <p:blipFill>
              <a:blip r:embed="rId4" cstate="print"/>
              <a:srcRect/>
              <a:stretch>
                <a:fillRect/>
              </a:stretch>
            </p:blipFill>
            <p:spPr bwMode="auto">
              <a:xfrm>
                <a:off x="3014609" y="3810000"/>
                <a:ext cx="300144" cy="238143"/>
              </a:xfrm>
              <a:prstGeom prst="rect">
                <a:avLst/>
              </a:prstGeom>
              <a:noFill/>
              <a:ln w="9525">
                <a:noFill/>
                <a:miter lim="800000"/>
                <a:headEnd/>
                <a:tailEnd/>
              </a:ln>
            </p:spPr>
          </p:pic>
        </p:grpSp>
        <p:sp>
          <p:nvSpPr>
            <p:cNvPr id="48" name="Line 78"/>
            <p:cNvSpPr>
              <a:spLocks noChangeShapeType="1"/>
            </p:cNvSpPr>
            <p:nvPr/>
          </p:nvSpPr>
          <p:spPr bwMode="auto">
            <a:xfrm flipH="1">
              <a:off x="2808358" y="4564066"/>
              <a:ext cx="1149849" cy="566470"/>
            </a:xfrm>
            <a:prstGeom prst="line">
              <a:avLst/>
            </a:prstGeom>
            <a:noFill/>
            <a:ln w="25400">
              <a:solidFill>
                <a:schemeClr val="tx1"/>
              </a:solidFill>
              <a:round/>
              <a:headEnd/>
              <a:tailEnd/>
            </a:ln>
          </p:spPr>
          <p:txBody>
            <a:bodyPr/>
            <a:lstStyle/>
            <a:p>
              <a:endParaRPr lang="en-US" dirty="0">
                <a:latin typeface="Calibri" pitchFamily="34" charset="0"/>
              </a:endParaRPr>
            </a:p>
          </p:txBody>
        </p:sp>
        <p:sp>
          <p:nvSpPr>
            <p:cNvPr id="49" name="Line 79"/>
            <p:cNvSpPr>
              <a:spLocks noChangeShapeType="1"/>
            </p:cNvSpPr>
            <p:nvPr/>
          </p:nvSpPr>
          <p:spPr bwMode="auto">
            <a:xfrm>
              <a:off x="4185416" y="4564066"/>
              <a:ext cx="0" cy="455149"/>
            </a:xfrm>
            <a:prstGeom prst="line">
              <a:avLst/>
            </a:prstGeom>
            <a:noFill/>
            <a:ln w="25400">
              <a:solidFill>
                <a:schemeClr val="tx1"/>
              </a:solidFill>
              <a:round/>
              <a:headEnd/>
              <a:tailEnd/>
            </a:ln>
          </p:spPr>
          <p:txBody>
            <a:bodyPr/>
            <a:lstStyle/>
            <a:p>
              <a:endParaRPr lang="en-US" dirty="0">
                <a:latin typeface="Calibri" pitchFamily="34" charset="0"/>
              </a:endParaRPr>
            </a:p>
          </p:txBody>
        </p:sp>
        <p:sp>
          <p:nvSpPr>
            <p:cNvPr id="55" name="Line 78"/>
            <p:cNvSpPr>
              <a:spLocks noChangeShapeType="1"/>
            </p:cNvSpPr>
            <p:nvPr/>
          </p:nvSpPr>
          <p:spPr bwMode="auto">
            <a:xfrm flipV="1">
              <a:off x="4416175" y="5172810"/>
              <a:ext cx="946935" cy="541105"/>
            </a:xfrm>
            <a:prstGeom prst="line">
              <a:avLst/>
            </a:prstGeom>
            <a:noFill/>
            <a:ln w="25400">
              <a:solidFill>
                <a:schemeClr val="tx1"/>
              </a:solidFill>
              <a:round/>
              <a:headEnd/>
              <a:tailEnd/>
            </a:ln>
          </p:spPr>
          <p:txBody>
            <a:bodyPr/>
            <a:lstStyle/>
            <a:p>
              <a:endParaRPr lang="en-US" dirty="0">
                <a:latin typeface="Calibri" pitchFamily="34" charset="0"/>
              </a:endParaRPr>
            </a:p>
          </p:txBody>
        </p:sp>
        <p:sp>
          <p:nvSpPr>
            <p:cNvPr id="57" name="Line 78"/>
            <p:cNvSpPr>
              <a:spLocks noChangeShapeType="1"/>
            </p:cNvSpPr>
            <p:nvPr/>
          </p:nvSpPr>
          <p:spPr bwMode="auto">
            <a:xfrm>
              <a:off x="2816813" y="5147445"/>
              <a:ext cx="1125895" cy="634108"/>
            </a:xfrm>
            <a:prstGeom prst="line">
              <a:avLst/>
            </a:prstGeom>
            <a:noFill/>
            <a:ln w="25400">
              <a:solidFill>
                <a:schemeClr val="tx1"/>
              </a:solidFill>
              <a:round/>
              <a:headEnd/>
              <a:tailEnd/>
            </a:ln>
          </p:spPr>
          <p:txBody>
            <a:bodyPr/>
            <a:lstStyle/>
            <a:p>
              <a:endParaRPr lang="en-US" dirty="0">
                <a:latin typeface="Calibri" pitchFamily="34" charset="0"/>
              </a:endParaRPr>
            </a:p>
          </p:txBody>
        </p:sp>
        <p:pic>
          <p:nvPicPr>
            <p:cNvPr id="58" name="Picture 357" descr="ICON_NIC_Q308"/>
            <p:cNvPicPr>
              <a:picLocks noChangeAspect="1" noChangeArrowheads="1"/>
            </p:cNvPicPr>
            <p:nvPr/>
          </p:nvPicPr>
          <p:blipFill>
            <a:blip r:embed="rId5" cstate="print"/>
            <a:srcRect/>
            <a:stretch>
              <a:fillRect/>
            </a:stretch>
          </p:blipFill>
          <p:spPr bwMode="auto">
            <a:xfrm>
              <a:off x="2515260" y="4902256"/>
              <a:ext cx="469240" cy="372010"/>
            </a:xfrm>
            <a:prstGeom prst="rect">
              <a:avLst/>
            </a:prstGeom>
            <a:noFill/>
            <a:ln w="9525">
              <a:noFill/>
              <a:miter lim="800000"/>
              <a:headEnd/>
              <a:tailEnd/>
            </a:ln>
          </p:spPr>
        </p:pic>
        <p:sp>
          <p:nvSpPr>
            <p:cNvPr id="76" name="Text Box 71"/>
            <p:cNvSpPr txBox="1">
              <a:spLocks noChangeArrowheads="1"/>
            </p:cNvSpPr>
            <p:nvPr/>
          </p:nvSpPr>
          <p:spPr bwMode="auto">
            <a:xfrm>
              <a:off x="3634326" y="5953644"/>
              <a:ext cx="886745" cy="218556"/>
            </a:xfrm>
            <a:prstGeom prst="rect">
              <a:avLst/>
            </a:prstGeom>
            <a:noFill/>
            <a:ln w="9525">
              <a:noFill/>
              <a:miter lim="800000"/>
              <a:headEnd/>
              <a:tailEnd/>
            </a:ln>
          </p:spPr>
          <p:txBody>
            <a:bodyPr wrap="none">
              <a:spAutoFit/>
            </a:bodyPr>
            <a:lstStyle/>
            <a:p>
              <a:r>
                <a:rPr lang="en-US" sz="1000" b="1" dirty="0" smtClean="0">
                  <a:latin typeface="Calibri" pitchFamily="34" charset="0"/>
                </a:rPr>
                <a:t>Physical Switch</a:t>
              </a:r>
              <a:endParaRPr lang="en-US" sz="1000" b="1" dirty="0">
                <a:latin typeface="Calibri" pitchFamily="34" charset="0"/>
              </a:endParaRPr>
            </a:p>
          </p:txBody>
        </p:sp>
        <p:sp>
          <p:nvSpPr>
            <p:cNvPr id="80" name="Line 78"/>
            <p:cNvSpPr>
              <a:spLocks noChangeShapeType="1"/>
            </p:cNvSpPr>
            <p:nvPr/>
          </p:nvSpPr>
          <p:spPr bwMode="auto">
            <a:xfrm flipH="1" flipV="1">
              <a:off x="4301980" y="4621163"/>
              <a:ext cx="1149849" cy="566470"/>
            </a:xfrm>
            <a:prstGeom prst="line">
              <a:avLst/>
            </a:prstGeom>
            <a:noFill/>
            <a:ln w="25400">
              <a:solidFill>
                <a:schemeClr val="tx1"/>
              </a:solidFill>
              <a:round/>
              <a:headEnd/>
              <a:tailEnd/>
            </a:ln>
          </p:spPr>
          <p:txBody>
            <a:bodyPr/>
            <a:lstStyle/>
            <a:p>
              <a:endParaRPr lang="en-US" dirty="0">
                <a:latin typeface="Calibri" pitchFamily="34" charset="0"/>
              </a:endParaRPr>
            </a:p>
          </p:txBody>
        </p:sp>
        <p:pic>
          <p:nvPicPr>
            <p:cNvPr id="56" name="Picture 357" descr="ICON_NIC_Q308"/>
            <p:cNvPicPr>
              <a:picLocks noChangeAspect="1" noChangeArrowheads="1"/>
            </p:cNvPicPr>
            <p:nvPr/>
          </p:nvPicPr>
          <p:blipFill>
            <a:blip r:embed="rId5" cstate="print"/>
            <a:srcRect/>
            <a:stretch>
              <a:fillRect/>
            </a:stretch>
          </p:blipFill>
          <p:spPr bwMode="auto">
            <a:xfrm>
              <a:off x="5194292" y="4947349"/>
              <a:ext cx="469240" cy="372010"/>
            </a:xfrm>
            <a:prstGeom prst="rect">
              <a:avLst/>
            </a:prstGeom>
            <a:noFill/>
            <a:ln w="9525">
              <a:noFill/>
              <a:miter lim="800000"/>
              <a:headEnd/>
              <a:tailEnd/>
            </a:ln>
          </p:spPr>
        </p:pic>
        <p:sp>
          <p:nvSpPr>
            <p:cNvPr id="85" name="Line 79"/>
            <p:cNvSpPr>
              <a:spLocks noChangeShapeType="1"/>
            </p:cNvSpPr>
            <p:nvPr/>
          </p:nvSpPr>
          <p:spPr bwMode="auto">
            <a:xfrm>
              <a:off x="4178965" y="5105171"/>
              <a:ext cx="0" cy="676382"/>
            </a:xfrm>
            <a:prstGeom prst="line">
              <a:avLst/>
            </a:prstGeom>
            <a:noFill/>
            <a:ln w="25400">
              <a:solidFill>
                <a:schemeClr val="tx1"/>
              </a:solidFill>
              <a:round/>
              <a:headEnd/>
              <a:tailEnd/>
            </a:ln>
          </p:spPr>
          <p:txBody>
            <a:bodyPr/>
            <a:lstStyle/>
            <a:p>
              <a:endParaRPr lang="en-US" dirty="0">
                <a:latin typeface="Calibri" pitchFamily="34" charset="0"/>
              </a:endParaRPr>
            </a:p>
          </p:txBody>
        </p:sp>
        <p:pic>
          <p:nvPicPr>
            <p:cNvPr id="60" name="Picture 22" descr="IP Switch Icon.png"/>
            <p:cNvPicPr>
              <a:picLocks noChangeAspect="1"/>
            </p:cNvPicPr>
            <p:nvPr/>
          </p:nvPicPr>
          <p:blipFill>
            <a:blip r:embed="rId6" cstate="print"/>
            <a:srcRect/>
            <a:stretch>
              <a:fillRect/>
            </a:stretch>
          </p:blipFill>
          <p:spPr bwMode="auto">
            <a:xfrm>
              <a:off x="3710381" y="5334860"/>
              <a:ext cx="1023028" cy="649608"/>
            </a:xfrm>
            <a:prstGeom prst="rect">
              <a:avLst/>
            </a:prstGeom>
            <a:noFill/>
            <a:ln w="9525">
              <a:noFill/>
              <a:miter lim="800000"/>
              <a:headEnd/>
              <a:tailEnd/>
            </a:ln>
          </p:spPr>
        </p:pic>
        <p:sp>
          <p:nvSpPr>
            <p:cNvPr id="86" name="Line 78"/>
            <p:cNvSpPr>
              <a:spLocks noChangeShapeType="1"/>
            </p:cNvSpPr>
            <p:nvPr/>
          </p:nvSpPr>
          <p:spPr bwMode="auto">
            <a:xfrm flipH="1" flipV="1">
              <a:off x="4551452" y="4470059"/>
              <a:ext cx="744020" cy="0"/>
            </a:xfrm>
            <a:prstGeom prst="line">
              <a:avLst/>
            </a:prstGeom>
            <a:noFill/>
            <a:ln w="25400">
              <a:solidFill>
                <a:schemeClr val="tx1"/>
              </a:solidFill>
              <a:round/>
              <a:headEnd/>
              <a:tailEnd/>
            </a:ln>
          </p:spPr>
          <p:txBody>
            <a:bodyPr/>
            <a:lstStyle/>
            <a:p>
              <a:endParaRPr lang="en-US" dirty="0">
                <a:latin typeface="Calibri" pitchFamily="34" charset="0"/>
              </a:endParaRPr>
            </a:p>
          </p:txBody>
        </p:sp>
        <p:grpSp>
          <p:nvGrpSpPr>
            <p:cNvPr id="77" name="Group 129"/>
            <p:cNvGrpSpPr/>
            <p:nvPr/>
          </p:nvGrpSpPr>
          <p:grpSpPr>
            <a:xfrm>
              <a:off x="5160195" y="3617131"/>
              <a:ext cx="1082211" cy="1061983"/>
              <a:chOff x="5334000" y="1752600"/>
              <a:chExt cx="2895600" cy="1258888"/>
            </a:xfrm>
          </p:grpSpPr>
          <p:sp>
            <p:nvSpPr>
              <p:cNvPr id="78" name="AutoShape 63"/>
              <p:cNvSpPr>
                <a:spLocks noChangeArrowheads="1"/>
              </p:cNvSpPr>
              <p:nvPr/>
            </p:nvSpPr>
            <p:spPr bwMode="auto">
              <a:xfrm>
                <a:off x="5334000" y="1752600"/>
                <a:ext cx="2895600" cy="1258888"/>
              </a:xfrm>
              <a:prstGeom prst="roundRect">
                <a:avLst>
                  <a:gd name="adj" fmla="val 14037"/>
                </a:avLst>
              </a:prstGeom>
              <a:solidFill>
                <a:schemeClr val="accent1"/>
              </a:solidFill>
              <a:ln w="9525">
                <a:solidFill>
                  <a:schemeClr val="tx1"/>
                </a:solidFill>
                <a:round/>
                <a:headEnd/>
                <a:tailEnd/>
              </a:ln>
            </p:spPr>
            <p:txBody>
              <a:bodyPr wrap="none" anchor="ctr"/>
              <a:lstStyle/>
              <a:p>
                <a:endParaRPr lang="en-US" sz="1400" dirty="0">
                  <a:latin typeface="Calibri" pitchFamily="34" charset="0"/>
                </a:endParaRPr>
              </a:p>
            </p:txBody>
          </p:sp>
          <p:sp>
            <p:nvSpPr>
              <p:cNvPr id="79" name="Text Box 70"/>
              <p:cNvSpPr txBox="1">
                <a:spLocks noChangeArrowheads="1"/>
              </p:cNvSpPr>
              <p:nvPr/>
            </p:nvSpPr>
            <p:spPr bwMode="auto">
              <a:xfrm>
                <a:off x="5638800" y="2209800"/>
                <a:ext cx="2514600" cy="550543"/>
              </a:xfrm>
              <a:prstGeom prst="rect">
                <a:avLst/>
              </a:prstGeom>
              <a:noFill/>
              <a:ln w="9525">
                <a:noFill/>
                <a:miter lim="800000"/>
                <a:headEnd/>
                <a:tailEnd/>
              </a:ln>
            </p:spPr>
            <p:txBody>
              <a:bodyPr wrap="square">
                <a:spAutoFit/>
              </a:bodyPr>
              <a:lstStyle/>
              <a:p>
                <a:pPr algn="ctr"/>
                <a:r>
                  <a:rPr lang="en-US" sz="1200" b="1" dirty="0" smtClean="0">
                    <a:solidFill>
                      <a:schemeClr val="bg1"/>
                    </a:solidFill>
                    <a:latin typeface="Calibri" pitchFamily="34" charset="0"/>
                  </a:rPr>
                  <a:t>Hypervisor Kernel</a:t>
                </a:r>
                <a:endParaRPr lang="en-US" sz="1200" b="1" dirty="0">
                  <a:solidFill>
                    <a:schemeClr val="bg1"/>
                  </a:solidFill>
                  <a:latin typeface="Calibri" pitchFamily="34" charset="0"/>
                </a:endParaRPr>
              </a:p>
            </p:txBody>
          </p:sp>
        </p:grpSp>
        <p:sp>
          <p:nvSpPr>
            <p:cNvPr id="10" name="Text Box 71"/>
            <p:cNvSpPr txBox="1">
              <a:spLocks noChangeArrowheads="1"/>
            </p:cNvSpPr>
            <p:nvPr/>
          </p:nvSpPr>
          <p:spPr bwMode="auto">
            <a:xfrm>
              <a:off x="3638336" y="4612022"/>
              <a:ext cx="930063" cy="246221"/>
            </a:xfrm>
            <a:prstGeom prst="rect">
              <a:avLst/>
            </a:prstGeom>
            <a:noFill/>
            <a:ln w="9525">
              <a:noFill/>
              <a:miter lim="800000"/>
              <a:headEnd/>
              <a:tailEnd/>
            </a:ln>
          </p:spPr>
          <p:txBody>
            <a:bodyPr wrap="none">
              <a:spAutoFit/>
            </a:bodyPr>
            <a:lstStyle/>
            <a:p>
              <a:r>
                <a:rPr lang="en-US" sz="1000" b="1" dirty="0">
                  <a:solidFill>
                    <a:schemeClr val="bg1"/>
                  </a:solidFill>
                  <a:latin typeface="Calibri" pitchFamily="34" charset="0"/>
                </a:rPr>
                <a:t>Virtual </a:t>
              </a:r>
              <a:r>
                <a:rPr lang="en-US" sz="1000" b="1" dirty="0" smtClean="0">
                  <a:solidFill>
                    <a:schemeClr val="bg1"/>
                  </a:solidFill>
                  <a:latin typeface="Calibri" pitchFamily="34" charset="0"/>
                </a:rPr>
                <a:t>Switch</a:t>
              </a:r>
              <a:endParaRPr lang="en-US" sz="1000" b="1" dirty="0">
                <a:solidFill>
                  <a:schemeClr val="bg1"/>
                </a:solidFill>
                <a:latin typeface="Calibri" pitchFamily="34" charset="0"/>
              </a:endParaRPr>
            </a:p>
          </p:txBody>
        </p:sp>
        <p:grpSp>
          <p:nvGrpSpPr>
            <p:cNvPr id="52" name="Group 51"/>
            <p:cNvGrpSpPr/>
            <p:nvPr/>
          </p:nvGrpSpPr>
          <p:grpSpPr>
            <a:xfrm>
              <a:off x="2441784" y="2648482"/>
              <a:ext cx="5559216" cy="3322228"/>
              <a:chOff x="2500086" y="2200835"/>
              <a:chExt cx="6262914" cy="3742765"/>
            </a:xfrm>
          </p:grpSpPr>
          <p:sp>
            <p:nvSpPr>
              <p:cNvPr id="15" name="Text Box 92"/>
              <p:cNvSpPr txBox="1">
                <a:spLocks noChangeArrowheads="1"/>
              </p:cNvSpPr>
              <p:nvPr/>
            </p:nvSpPr>
            <p:spPr bwMode="auto">
              <a:xfrm>
                <a:off x="3783957" y="2200835"/>
                <a:ext cx="1802757" cy="416083"/>
              </a:xfrm>
              <a:prstGeom prst="rect">
                <a:avLst/>
              </a:prstGeom>
              <a:noFill/>
              <a:ln w="9525">
                <a:noFill/>
                <a:miter lim="800000"/>
                <a:headEnd/>
                <a:tailEnd/>
              </a:ln>
            </p:spPr>
            <p:txBody>
              <a:bodyPr wrap="square">
                <a:spAutoFit/>
              </a:bodyPr>
              <a:lstStyle/>
              <a:p>
                <a:r>
                  <a:rPr lang="en-US" dirty="0" smtClean="0">
                    <a:latin typeface="Calibri" pitchFamily="34" charset="0"/>
                  </a:rPr>
                  <a:t>Physical Server</a:t>
                </a:r>
                <a:endParaRPr lang="en-US" dirty="0">
                  <a:latin typeface="Calibri" pitchFamily="34" charset="0"/>
                </a:endParaRPr>
              </a:p>
            </p:txBody>
          </p:sp>
          <p:sp>
            <p:nvSpPr>
              <p:cNvPr id="88" name="Oval 87"/>
              <p:cNvSpPr/>
              <p:nvPr/>
            </p:nvSpPr>
            <p:spPr>
              <a:xfrm>
                <a:off x="2500086" y="4648200"/>
                <a:ext cx="3962400" cy="700314"/>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9" name="Rectangular Callout 88"/>
              <p:cNvSpPr/>
              <p:nvPr/>
            </p:nvSpPr>
            <p:spPr>
              <a:xfrm>
                <a:off x="7239000" y="5181600"/>
                <a:ext cx="1524000" cy="762000"/>
              </a:xfrm>
              <a:prstGeom prst="wedgeRectCallout">
                <a:avLst>
                  <a:gd name="adj1" fmla="val -110832"/>
                  <a:gd name="adj2" fmla="val -51151"/>
                </a:avLst>
              </a:prstGeom>
            </p:spPr>
            <p:style>
              <a:lnRef idx="2">
                <a:schemeClr val="dk1"/>
              </a:lnRef>
              <a:fillRef idx="1">
                <a:schemeClr val="lt1"/>
              </a:fillRef>
              <a:effectRef idx="0">
                <a:schemeClr val="dk1"/>
              </a:effectRef>
              <a:fontRef idx="minor">
                <a:schemeClr val="dk1"/>
              </a:fontRef>
            </p:style>
            <p:txBody>
              <a:bodyPr rtlCol="0" anchor="ctr"/>
              <a:lstStyle/>
              <a:p>
                <a:r>
                  <a:rPr lang="en-US" sz="1400" dirty="0" smtClean="0">
                    <a:latin typeface="Calibri" pitchFamily="34" charset="0"/>
                  </a:rPr>
                  <a:t>Load balancing and failover</a:t>
                </a:r>
                <a:endParaRPr lang="en-US" sz="1400" dirty="0">
                  <a:latin typeface="Calibri" pitchFamily="34" charset="0"/>
                </a:endParaRPr>
              </a:p>
            </p:txBody>
          </p:sp>
        </p:grpSp>
        <p:pic>
          <p:nvPicPr>
            <p:cNvPr id="50" name="Picture 357" descr="ICON_NIC_Q308"/>
            <p:cNvPicPr>
              <a:picLocks noChangeAspect="1" noChangeArrowheads="1"/>
            </p:cNvPicPr>
            <p:nvPr/>
          </p:nvPicPr>
          <p:blipFill>
            <a:blip r:embed="rId5" cstate="print"/>
            <a:srcRect/>
            <a:stretch>
              <a:fillRect/>
            </a:stretch>
          </p:blipFill>
          <p:spPr bwMode="auto">
            <a:xfrm>
              <a:off x="4016321" y="4902256"/>
              <a:ext cx="469240" cy="372010"/>
            </a:xfrm>
            <a:prstGeom prst="rect">
              <a:avLst/>
            </a:prstGeom>
            <a:noFill/>
            <a:ln w="9525">
              <a:noFill/>
              <a:miter lim="800000"/>
              <a:headEnd/>
              <a:tailEnd/>
            </a:ln>
          </p:spPr>
        </p:pic>
        <p:grpSp>
          <p:nvGrpSpPr>
            <p:cNvPr id="64" name="Group 63"/>
            <p:cNvGrpSpPr/>
            <p:nvPr/>
          </p:nvGrpSpPr>
          <p:grpSpPr>
            <a:xfrm>
              <a:off x="2069926" y="3091616"/>
              <a:ext cx="781291" cy="938299"/>
              <a:chOff x="2069926" y="3124200"/>
              <a:chExt cx="781291" cy="938299"/>
            </a:xfrm>
          </p:grpSpPr>
          <p:pic>
            <p:nvPicPr>
              <p:cNvPr id="59" name="Picture 100" descr="vm"/>
              <p:cNvPicPr>
                <a:picLocks noChangeAspect="1" noChangeArrowheads="1"/>
              </p:cNvPicPr>
              <p:nvPr/>
            </p:nvPicPr>
            <p:blipFill>
              <a:blip r:embed="rId3" cstate="print"/>
              <a:srcRect/>
              <a:stretch>
                <a:fillRect/>
              </a:stretch>
            </p:blipFill>
            <p:spPr bwMode="auto">
              <a:xfrm>
                <a:off x="2069926" y="3124200"/>
                <a:ext cx="632699" cy="811658"/>
              </a:xfrm>
              <a:prstGeom prst="rect">
                <a:avLst/>
              </a:prstGeom>
              <a:noFill/>
              <a:ln w="9525">
                <a:noFill/>
                <a:miter lim="800000"/>
                <a:headEnd/>
                <a:tailEnd/>
              </a:ln>
            </p:spPr>
          </p:pic>
          <p:sp>
            <p:nvSpPr>
              <p:cNvPr id="61" name="Text Box 111"/>
              <p:cNvSpPr txBox="1">
                <a:spLocks noChangeArrowheads="1"/>
              </p:cNvSpPr>
              <p:nvPr/>
            </p:nvSpPr>
            <p:spPr bwMode="auto">
              <a:xfrm>
                <a:off x="2203793" y="3703353"/>
                <a:ext cx="434266" cy="245875"/>
              </a:xfrm>
              <a:prstGeom prst="rect">
                <a:avLst/>
              </a:prstGeom>
              <a:noFill/>
              <a:ln w="9525">
                <a:noFill/>
                <a:miter lim="800000"/>
                <a:headEnd/>
                <a:tailEnd/>
              </a:ln>
            </p:spPr>
            <p:txBody>
              <a:bodyPr wrap="none">
                <a:spAutoFit/>
              </a:bodyPr>
              <a:lstStyle/>
              <a:p>
                <a:r>
                  <a:rPr lang="en-US" sz="1200" b="1" dirty="0" smtClean="0">
                    <a:solidFill>
                      <a:schemeClr val="bg1"/>
                    </a:solidFill>
                    <a:latin typeface="Calibri" pitchFamily="34" charset="0"/>
                  </a:rPr>
                  <a:t>VM1</a:t>
                </a:r>
                <a:endParaRPr lang="en-US" sz="1200" b="1" dirty="0">
                  <a:solidFill>
                    <a:schemeClr val="bg1"/>
                  </a:solidFill>
                  <a:latin typeface="Calibri" pitchFamily="34" charset="0"/>
                </a:endParaRPr>
              </a:p>
            </p:txBody>
          </p:sp>
          <p:sp>
            <p:nvSpPr>
              <p:cNvPr id="62" name="Text Box 341"/>
              <p:cNvSpPr txBox="1">
                <a:spLocks noChangeArrowheads="1"/>
              </p:cNvSpPr>
              <p:nvPr/>
            </p:nvSpPr>
            <p:spPr bwMode="auto">
              <a:xfrm>
                <a:off x="2490480" y="3877717"/>
                <a:ext cx="360737" cy="184666"/>
              </a:xfrm>
              <a:prstGeom prst="rect">
                <a:avLst/>
              </a:prstGeom>
              <a:noFill/>
              <a:ln w="9525">
                <a:noFill/>
                <a:miter lim="800000"/>
                <a:headEnd/>
                <a:tailEnd/>
              </a:ln>
            </p:spPr>
            <p:txBody>
              <a:bodyPr>
                <a:spAutoFit/>
              </a:bodyPr>
              <a:lstStyle/>
              <a:p>
                <a:r>
                  <a:rPr lang="en-US" sz="600" b="1" dirty="0">
                    <a:latin typeface="Calibri" pitchFamily="34" charset="0"/>
                  </a:rPr>
                  <a:t>VNIC</a:t>
                </a:r>
              </a:p>
            </p:txBody>
          </p:sp>
          <p:pic>
            <p:nvPicPr>
              <p:cNvPr id="63" name="Picture 357" descr="ICON_NIC_Q308"/>
              <p:cNvPicPr>
                <a:picLocks noChangeAspect="1" noChangeArrowheads="1"/>
              </p:cNvPicPr>
              <p:nvPr/>
            </p:nvPicPr>
            <p:blipFill>
              <a:blip r:embed="rId4" cstate="print"/>
              <a:srcRect/>
              <a:stretch>
                <a:fillRect/>
              </a:stretch>
            </p:blipFill>
            <p:spPr bwMode="auto">
              <a:xfrm>
                <a:off x="2188935" y="3824356"/>
                <a:ext cx="300144" cy="238143"/>
              </a:xfrm>
              <a:prstGeom prst="rect">
                <a:avLst/>
              </a:prstGeom>
              <a:noFill/>
              <a:ln w="9525">
                <a:noFill/>
                <a:miter lim="800000"/>
                <a:headEnd/>
                <a:tailEnd/>
              </a:ln>
            </p:spPr>
          </p:pic>
        </p:grpSp>
        <p:pic>
          <p:nvPicPr>
            <p:cNvPr id="84" name="Picture 22" descr="IP Switch Icon.png"/>
            <p:cNvPicPr>
              <a:picLocks noChangeAspect="1"/>
            </p:cNvPicPr>
            <p:nvPr/>
          </p:nvPicPr>
          <p:blipFill>
            <a:blip r:embed="rId6" cstate="print">
              <a:duotone>
                <a:prstClr val="black"/>
                <a:schemeClr val="accent1">
                  <a:tint val="45000"/>
                  <a:satMod val="400000"/>
                </a:schemeClr>
              </a:duotone>
            </a:blip>
            <a:srcRect/>
            <a:stretch>
              <a:fillRect/>
            </a:stretch>
          </p:blipFill>
          <p:spPr bwMode="auto">
            <a:xfrm>
              <a:off x="3710257" y="3992636"/>
              <a:ext cx="1023028" cy="649608"/>
            </a:xfrm>
            <a:prstGeom prst="rect">
              <a:avLst/>
            </a:prstGeom>
            <a:noFill/>
            <a:ln w="9525">
              <a:noFill/>
              <a:miter lim="800000"/>
              <a:headEnd/>
              <a:tailEnd/>
            </a:ln>
          </p:spPr>
        </p:pic>
        <p:sp>
          <p:nvSpPr>
            <p:cNvPr id="47" name="Line 78"/>
            <p:cNvSpPr>
              <a:spLocks noChangeShapeType="1"/>
            </p:cNvSpPr>
            <p:nvPr/>
          </p:nvSpPr>
          <p:spPr bwMode="auto">
            <a:xfrm>
              <a:off x="4191000" y="3887684"/>
              <a:ext cx="0" cy="473467"/>
            </a:xfrm>
            <a:prstGeom prst="line">
              <a:avLst/>
            </a:prstGeom>
            <a:noFill/>
            <a:ln w="25400">
              <a:solidFill>
                <a:schemeClr val="tx1"/>
              </a:solidFill>
              <a:round/>
              <a:headEnd/>
              <a:tailEnd/>
            </a:ln>
          </p:spPr>
          <p:txBody>
            <a:bodyPr/>
            <a:lstStyle/>
            <a:p>
              <a:endParaRPr lang="en-US" dirty="0">
                <a:latin typeface="Calibri" pitchFamily="34" charset="0"/>
              </a:endParaRPr>
            </a:p>
          </p:txBody>
        </p:sp>
        <p:pic>
          <p:nvPicPr>
            <p:cNvPr id="27" name="Picture 357" descr="ICON_NIC_Q308"/>
            <p:cNvPicPr>
              <a:picLocks noChangeAspect="1" noChangeArrowheads="1"/>
            </p:cNvPicPr>
            <p:nvPr/>
          </p:nvPicPr>
          <p:blipFill>
            <a:blip r:embed="rId4" cstate="print"/>
            <a:srcRect/>
            <a:stretch>
              <a:fillRect/>
            </a:stretch>
          </p:blipFill>
          <p:spPr bwMode="auto">
            <a:xfrm>
              <a:off x="4023970" y="3810000"/>
              <a:ext cx="300144" cy="238143"/>
            </a:xfrm>
            <a:prstGeom prst="rect">
              <a:avLst/>
            </a:prstGeom>
            <a:noFill/>
            <a:ln w="9525">
              <a:noFill/>
              <a:miter lim="800000"/>
              <a:headEnd/>
              <a:tailEnd/>
            </a:ln>
          </p:spPr>
        </p:pic>
      </p:gr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Virtual Network Component: Virtual Switch (contd.)</a:t>
            </a:r>
            <a:endParaRPr lang="en-US" dirty="0"/>
          </a:p>
        </p:txBody>
      </p:sp>
      <p:sp>
        <p:nvSpPr>
          <p:cNvPr id="3" name="Content Placeholder 2"/>
          <p:cNvSpPr>
            <a:spLocks noGrp="1"/>
          </p:cNvSpPr>
          <p:nvPr>
            <p:ph idx="1"/>
          </p:nvPr>
        </p:nvSpPr>
        <p:spPr>
          <a:xfrm>
            <a:off x="304800" y="914400"/>
            <a:ext cx="8458200" cy="2209800"/>
          </a:xfrm>
        </p:spPr>
        <p:txBody>
          <a:bodyPr/>
          <a:lstStyle/>
          <a:p>
            <a:pPr lvl="0"/>
            <a:r>
              <a:rPr lang="en-US" dirty="0" smtClean="0"/>
              <a:t>May have no connection to any physical NIC </a:t>
            </a:r>
          </a:p>
          <a:p>
            <a:pPr lvl="1"/>
            <a:r>
              <a:rPr lang="en-US" dirty="0" smtClean="0"/>
              <a:t>If virtual switch has no connection to physical NIC, it directs VM traffic within the physical server</a:t>
            </a:r>
          </a:p>
        </p:txBody>
      </p:sp>
      <p:sp>
        <p:nvSpPr>
          <p:cNvPr id="4" name="Footer Placeholder 3"/>
          <p:cNvSpPr>
            <a:spLocks noGrp="1"/>
          </p:cNvSpPr>
          <p:nvPr>
            <p:ph type="ftr" sz="quarter" idx="10"/>
          </p:nvPr>
        </p:nvSpPr>
        <p:spPr/>
        <p:txBody>
          <a:bodyPr/>
          <a:lstStyle/>
          <a:p>
            <a:pPr>
              <a:defRPr/>
            </a:pPr>
            <a:r>
              <a:rPr lang="en-US" dirty="0" smtClean="0"/>
              <a:t>Virtualized Data Center – Networking</a:t>
            </a:r>
            <a:endParaRPr lang="en-US" dirty="0"/>
          </a:p>
        </p:txBody>
      </p:sp>
      <p:grpSp>
        <p:nvGrpSpPr>
          <p:cNvPr id="51" name="Group 50"/>
          <p:cNvGrpSpPr/>
          <p:nvPr/>
        </p:nvGrpSpPr>
        <p:grpSpPr>
          <a:xfrm>
            <a:off x="2232916" y="2221468"/>
            <a:ext cx="4396484" cy="3569732"/>
            <a:chOff x="1981200" y="2602468"/>
            <a:chExt cx="4396484" cy="3569732"/>
          </a:xfrm>
        </p:grpSpPr>
        <p:sp>
          <p:nvSpPr>
            <p:cNvPr id="7" name="AutoShape 69"/>
            <p:cNvSpPr>
              <a:spLocks noChangeArrowheads="1"/>
            </p:cNvSpPr>
            <p:nvPr/>
          </p:nvSpPr>
          <p:spPr bwMode="auto">
            <a:xfrm>
              <a:off x="1981200" y="3008387"/>
              <a:ext cx="4396484" cy="2029146"/>
            </a:xfrm>
            <a:prstGeom prst="roundRect">
              <a:avLst>
                <a:gd name="adj" fmla="val 7620"/>
              </a:avLst>
            </a:prstGeom>
            <a:solidFill>
              <a:srgbClr val="C0C0C0"/>
            </a:solidFill>
            <a:ln w="19050">
              <a:solidFill>
                <a:schemeClr val="tx1"/>
              </a:solidFill>
              <a:round/>
              <a:headEnd/>
              <a:tailEnd/>
            </a:ln>
          </p:spPr>
          <p:txBody>
            <a:bodyPr wrap="none" anchor="ctr"/>
            <a:lstStyle/>
            <a:p>
              <a:endParaRPr lang="en-US" dirty="0">
                <a:latin typeface="Calibri" pitchFamily="34" charset="0"/>
              </a:endParaRPr>
            </a:p>
          </p:txBody>
        </p:sp>
        <p:pic>
          <p:nvPicPr>
            <p:cNvPr id="14" name="Picture 100" descr="vm"/>
            <p:cNvPicPr>
              <a:picLocks noChangeAspect="1" noChangeArrowheads="1"/>
            </p:cNvPicPr>
            <p:nvPr/>
          </p:nvPicPr>
          <p:blipFill>
            <a:blip r:embed="rId3" cstate="print"/>
            <a:srcRect/>
            <a:stretch>
              <a:fillRect/>
            </a:stretch>
          </p:blipFill>
          <p:spPr bwMode="auto">
            <a:xfrm>
              <a:off x="2319391" y="3109844"/>
              <a:ext cx="632699" cy="811658"/>
            </a:xfrm>
            <a:prstGeom prst="rect">
              <a:avLst/>
            </a:prstGeom>
            <a:noFill/>
            <a:ln w="9525">
              <a:noFill/>
              <a:miter lim="800000"/>
              <a:headEnd/>
              <a:tailEnd/>
            </a:ln>
          </p:spPr>
        </p:pic>
        <p:pic>
          <p:nvPicPr>
            <p:cNvPr id="22" name="Picture 104" descr="vm"/>
            <p:cNvPicPr>
              <a:picLocks noChangeAspect="1" noChangeArrowheads="1"/>
            </p:cNvPicPr>
            <p:nvPr/>
          </p:nvPicPr>
          <p:blipFill>
            <a:blip r:embed="rId3" cstate="print"/>
            <a:srcRect/>
            <a:stretch>
              <a:fillRect/>
            </a:stretch>
          </p:blipFill>
          <p:spPr bwMode="auto">
            <a:xfrm>
              <a:off x="3875070" y="3076025"/>
              <a:ext cx="632699" cy="811658"/>
            </a:xfrm>
            <a:prstGeom prst="rect">
              <a:avLst/>
            </a:prstGeom>
            <a:noFill/>
            <a:ln w="9525">
              <a:noFill/>
              <a:miter lim="800000"/>
              <a:headEnd/>
              <a:tailEnd/>
            </a:ln>
          </p:spPr>
        </p:pic>
        <p:sp>
          <p:nvSpPr>
            <p:cNvPr id="25" name="Text Box 111"/>
            <p:cNvSpPr txBox="1">
              <a:spLocks noChangeArrowheads="1"/>
            </p:cNvSpPr>
            <p:nvPr/>
          </p:nvSpPr>
          <p:spPr bwMode="auto">
            <a:xfrm>
              <a:off x="2453258" y="3688997"/>
              <a:ext cx="434266" cy="245875"/>
            </a:xfrm>
            <a:prstGeom prst="rect">
              <a:avLst/>
            </a:prstGeom>
            <a:noFill/>
            <a:ln w="9525">
              <a:noFill/>
              <a:miter lim="800000"/>
              <a:headEnd/>
              <a:tailEnd/>
            </a:ln>
          </p:spPr>
          <p:txBody>
            <a:bodyPr wrap="none">
              <a:spAutoFit/>
            </a:bodyPr>
            <a:lstStyle/>
            <a:p>
              <a:r>
                <a:rPr lang="en-US" sz="1200" b="1" dirty="0" smtClean="0">
                  <a:solidFill>
                    <a:schemeClr val="bg1"/>
                  </a:solidFill>
                  <a:latin typeface="Calibri" pitchFamily="34" charset="0"/>
                </a:rPr>
                <a:t>VM1</a:t>
              </a:r>
              <a:endParaRPr lang="en-US" sz="1200" b="1" dirty="0">
                <a:solidFill>
                  <a:schemeClr val="bg1"/>
                </a:solidFill>
                <a:latin typeface="Calibri" pitchFamily="34" charset="0"/>
              </a:endParaRPr>
            </a:p>
          </p:txBody>
        </p:sp>
        <p:sp>
          <p:nvSpPr>
            <p:cNvPr id="26" name="Text Box 112"/>
            <p:cNvSpPr txBox="1">
              <a:spLocks noChangeArrowheads="1"/>
            </p:cNvSpPr>
            <p:nvPr/>
          </p:nvSpPr>
          <p:spPr bwMode="auto">
            <a:xfrm>
              <a:off x="3999073" y="3650950"/>
              <a:ext cx="434266" cy="245875"/>
            </a:xfrm>
            <a:prstGeom prst="rect">
              <a:avLst/>
            </a:prstGeom>
            <a:noFill/>
            <a:ln w="9525">
              <a:noFill/>
              <a:miter lim="800000"/>
              <a:headEnd/>
              <a:tailEnd/>
            </a:ln>
          </p:spPr>
          <p:txBody>
            <a:bodyPr wrap="none">
              <a:spAutoFit/>
            </a:bodyPr>
            <a:lstStyle/>
            <a:p>
              <a:r>
                <a:rPr lang="en-US" sz="1200" b="1" dirty="0" smtClean="0">
                  <a:solidFill>
                    <a:schemeClr val="bg1"/>
                  </a:solidFill>
                  <a:latin typeface="Calibri" pitchFamily="34" charset="0"/>
                </a:rPr>
                <a:t>VM2</a:t>
              </a:r>
              <a:endParaRPr lang="en-US" sz="1200" b="1" dirty="0">
                <a:solidFill>
                  <a:schemeClr val="bg1"/>
                </a:solidFill>
                <a:latin typeface="Calibri" pitchFamily="34" charset="0"/>
              </a:endParaRPr>
            </a:p>
          </p:txBody>
        </p:sp>
        <p:sp>
          <p:nvSpPr>
            <p:cNvPr id="29" name="Text Box 341"/>
            <p:cNvSpPr txBox="1">
              <a:spLocks noChangeArrowheads="1"/>
            </p:cNvSpPr>
            <p:nvPr/>
          </p:nvSpPr>
          <p:spPr bwMode="auto">
            <a:xfrm>
              <a:off x="2692810" y="3853934"/>
              <a:ext cx="360737" cy="184666"/>
            </a:xfrm>
            <a:prstGeom prst="rect">
              <a:avLst/>
            </a:prstGeom>
            <a:noFill/>
            <a:ln w="9525">
              <a:noFill/>
              <a:miter lim="800000"/>
              <a:headEnd/>
              <a:tailEnd/>
            </a:ln>
          </p:spPr>
          <p:txBody>
            <a:bodyPr>
              <a:spAutoFit/>
            </a:bodyPr>
            <a:lstStyle/>
            <a:p>
              <a:r>
                <a:rPr lang="en-US" sz="600" b="1" dirty="0">
                  <a:latin typeface="Calibri" pitchFamily="34" charset="0"/>
                </a:rPr>
                <a:t>VNIC</a:t>
              </a:r>
            </a:p>
          </p:txBody>
        </p:sp>
        <p:sp>
          <p:nvSpPr>
            <p:cNvPr id="30" name="Text Box 341"/>
            <p:cNvSpPr txBox="1">
              <a:spLocks noChangeArrowheads="1"/>
            </p:cNvSpPr>
            <p:nvPr/>
          </p:nvSpPr>
          <p:spPr bwMode="auto">
            <a:xfrm>
              <a:off x="4516063" y="3853934"/>
              <a:ext cx="360737" cy="184666"/>
            </a:xfrm>
            <a:prstGeom prst="rect">
              <a:avLst/>
            </a:prstGeom>
            <a:noFill/>
            <a:ln w="9525">
              <a:noFill/>
              <a:miter lim="800000"/>
              <a:headEnd/>
              <a:tailEnd/>
            </a:ln>
          </p:spPr>
          <p:txBody>
            <a:bodyPr>
              <a:spAutoFit/>
            </a:bodyPr>
            <a:lstStyle/>
            <a:p>
              <a:r>
                <a:rPr lang="en-US" sz="600" b="1" dirty="0">
                  <a:latin typeface="Calibri" pitchFamily="34" charset="0"/>
                </a:rPr>
                <a:t>VNIC</a:t>
              </a:r>
            </a:p>
          </p:txBody>
        </p:sp>
        <p:sp>
          <p:nvSpPr>
            <p:cNvPr id="33" name="Text Box 71"/>
            <p:cNvSpPr txBox="1">
              <a:spLocks noChangeArrowheads="1"/>
            </p:cNvSpPr>
            <p:nvPr/>
          </p:nvSpPr>
          <p:spPr bwMode="auto">
            <a:xfrm>
              <a:off x="2301072" y="4612022"/>
              <a:ext cx="909511" cy="218556"/>
            </a:xfrm>
            <a:prstGeom prst="rect">
              <a:avLst/>
            </a:prstGeom>
            <a:noFill/>
            <a:ln w="9525">
              <a:noFill/>
              <a:miter lim="800000"/>
              <a:headEnd/>
              <a:tailEnd/>
            </a:ln>
          </p:spPr>
          <p:txBody>
            <a:bodyPr wrap="none">
              <a:spAutoFit/>
            </a:bodyPr>
            <a:lstStyle/>
            <a:p>
              <a:r>
                <a:rPr lang="en-US" sz="1000" b="1" dirty="0">
                  <a:solidFill>
                    <a:schemeClr val="bg1"/>
                  </a:solidFill>
                  <a:latin typeface="Calibri" pitchFamily="34" charset="0"/>
                </a:rPr>
                <a:t>Virtual </a:t>
              </a:r>
              <a:r>
                <a:rPr lang="en-US" sz="1000" b="1" dirty="0" smtClean="0">
                  <a:solidFill>
                    <a:schemeClr val="bg1"/>
                  </a:solidFill>
                  <a:latin typeface="Calibri" pitchFamily="34" charset="0"/>
                </a:rPr>
                <a:t>Switch 1</a:t>
              </a:r>
              <a:endParaRPr lang="en-US" sz="1000" b="1" dirty="0">
                <a:solidFill>
                  <a:schemeClr val="bg1"/>
                </a:solidFill>
                <a:latin typeface="Calibri" pitchFamily="34" charset="0"/>
              </a:endParaRPr>
            </a:p>
          </p:txBody>
        </p:sp>
        <p:sp>
          <p:nvSpPr>
            <p:cNvPr id="36" name="Text Box 57"/>
            <p:cNvSpPr txBox="1">
              <a:spLocks noChangeAspect="1" noChangeArrowheads="1"/>
            </p:cNvSpPr>
            <p:nvPr/>
          </p:nvSpPr>
          <p:spPr bwMode="auto">
            <a:xfrm>
              <a:off x="4400058" y="3087429"/>
              <a:ext cx="1515261" cy="541106"/>
            </a:xfrm>
            <a:prstGeom prst="rect">
              <a:avLst/>
            </a:prstGeom>
            <a:noFill/>
            <a:ln w="9525">
              <a:noFill/>
              <a:miter lim="800000"/>
              <a:headEnd/>
              <a:tailEnd/>
            </a:ln>
          </p:spPr>
          <p:txBody>
            <a:bodyPr/>
            <a:lstStyle/>
            <a:p>
              <a:pPr algn="ctr" eaLnBrk="0" hangingPunct="0"/>
              <a:r>
                <a:rPr lang="en-US" sz="1200" b="1" dirty="0" smtClean="0">
                  <a:latin typeface="Calibri" pitchFamily="34" charset="0"/>
                </a:rPr>
                <a:t>VM with Firewall Application</a:t>
              </a:r>
              <a:endParaRPr lang="en-US" sz="1200" b="1" dirty="0">
                <a:latin typeface="Calibri" pitchFamily="34" charset="0"/>
              </a:endParaRPr>
            </a:p>
          </p:txBody>
        </p:sp>
        <p:sp>
          <p:nvSpPr>
            <p:cNvPr id="39" name="Text Box 341"/>
            <p:cNvSpPr txBox="1">
              <a:spLocks noChangeArrowheads="1"/>
            </p:cNvSpPr>
            <p:nvPr/>
          </p:nvSpPr>
          <p:spPr bwMode="auto">
            <a:xfrm>
              <a:off x="4426972" y="5071352"/>
              <a:ext cx="360737" cy="200055"/>
            </a:xfrm>
            <a:prstGeom prst="rect">
              <a:avLst/>
            </a:prstGeom>
            <a:noFill/>
            <a:ln w="9525">
              <a:noFill/>
              <a:miter lim="800000"/>
              <a:headEnd/>
              <a:tailEnd/>
            </a:ln>
          </p:spPr>
          <p:txBody>
            <a:bodyPr>
              <a:spAutoFit/>
            </a:bodyPr>
            <a:lstStyle/>
            <a:p>
              <a:r>
                <a:rPr lang="en-US" sz="700" b="1" dirty="0">
                  <a:latin typeface="Calibri" pitchFamily="34" charset="0"/>
                </a:rPr>
                <a:t>PNIC</a:t>
              </a:r>
            </a:p>
          </p:txBody>
        </p:sp>
        <p:sp>
          <p:nvSpPr>
            <p:cNvPr id="42" name="Line 78"/>
            <p:cNvSpPr>
              <a:spLocks noChangeShapeType="1"/>
            </p:cNvSpPr>
            <p:nvPr/>
          </p:nvSpPr>
          <p:spPr bwMode="auto">
            <a:xfrm>
              <a:off x="2589944" y="3955322"/>
              <a:ext cx="135276" cy="473467"/>
            </a:xfrm>
            <a:prstGeom prst="line">
              <a:avLst/>
            </a:prstGeom>
            <a:noFill/>
            <a:ln w="25400">
              <a:solidFill>
                <a:schemeClr val="tx1"/>
              </a:solidFill>
              <a:round/>
              <a:headEnd/>
              <a:tailEnd/>
            </a:ln>
          </p:spPr>
          <p:txBody>
            <a:bodyPr/>
            <a:lstStyle/>
            <a:p>
              <a:endParaRPr lang="en-US" dirty="0">
                <a:latin typeface="Calibri" pitchFamily="34" charset="0"/>
              </a:endParaRPr>
            </a:p>
          </p:txBody>
        </p:sp>
        <p:pic>
          <p:nvPicPr>
            <p:cNvPr id="43" name="Picture 357" descr="ICON_NIC_Q308"/>
            <p:cNvPicPr>
              <a:picLocks noChangeAspect="1" noChangeArrowheads="1"/>
            </p:cNvPicPr>
            <p:nvPr/>
          </p:nvPicPr>
          <p:blipFill>
            <a:blip r:embed="rId4" cstate="print"/>
            <a:srcRect/>
            <a:stretch>
              <a:fillRect/>
            </a:stretch>
          </p:blipFill>
          <p:spPr bwMode="auto">
            <a:xfrm>
              <a:off x="2438400" y="3810000"/>
              <a:ext cx="300144" cy="238143"/>
            </a:xfrm>
            <a:prstGeom prst="rect">
              <a:avLst/>
            </a:prstGeom>
            <a:noFill/>
            <a:ln w="9525">
              <a:noFill/>
              <a:miter lim="800000"/>
              <a:headEnd/>
              <a:tailEnd/>
            </a:ln>
          </p:spPr>
        </p:pic>
        <p:sp>
          <p:nvSpPr>
            <p:cNvPr id="44" name="Line 78"/>
            <p:cNvSpPr>
              <a:spLocks noChangeShapeType="1"/>
            </p:cNvSpPr>
            <p:nvPr/>
          </p:nvSpPr>
          <p:spPr bwMode="auto">
            <a:xfrm flipH="1">
              <a:off x="2995773" y="3887684"/>
              <a:ext cx="1082211" cy="541106"/>
            </a:xfrm>
            <a:prstGeom prst="line">
              <a:avLst/>
            </a:prstGeom>
            <a:noFill/>
            <a:ln w="25400">
              <a:solidFill>
                <a:schemeClr val="tx1"/>
              </a:solidFill>
              <a:round/>
              <a:headEnd/>
              <a:tailEnd/>
            </a:ln>
          </p:spPr>
          <p:txBody>
            <a:bodyPr/>
            <a:lstStyle/>
            <a:p>
              <a:endParaRPr lang="en-US" dirty="0">
                <a:latin typeface="Calibri" pitchFamily="34" charset="0"/>
              </a:endParaRPr>
            </a:p>
          </p:txBody>
        </p:sp>
        <p:pic>
          <p:nvPicPr>
            <p:cNvPr id="46" name="Picture 357" descr="ICON_NIC_Q308"/>
            <p:cNvPicPr>
              <a:picLocks noChangeAspect="1" noChangeArrowheads="1"/>
            </p:cNvPicPr>
            <p:nvPr/>
          </p:nvPicPr>
          <p:blipFill>
            <a:blip r:embed="rId4" cstate="print"/>
            <a:srcRect/>
            <a:stretch>
              <a:fillRect/>
            </a:stretch>
          </p:blipFill>
          <p:spPr bwMode="auto">
            <a:xfrm>
              <a:off x="3937071" y="3777748"/>
              <a:ext cx="300145" cy="238143"/>
            </a:xfrm>
            <a:prstGeom prst="rect">
              <a:avLst/>
            </a:prstGeom>
            <a:noFill/>
            <a:ln w="9525">
              <a:noFill/>
              <a:miter lim="800000"/>
              <a:headEnd/>
              <a:tailEnd/>
            </a:ln>
          </p:spPr>
        </p:pic>
        <p:sp>
          <p:nvSpPr>
            <p:cNvPr id="47" name="Line 78"/>
            <p:cNvSpPr>
              <a:spLocks noChangeShapeType="1"/>
            </p:cNvSpPr>
            <p:nvPr/>
          </p:nvSpPr>
          <p:spPr bwMode="auto">
            <a:xfrm>
              <a:off x="4348537" y="3887684"/>
              <a:ext cx="0" cy="473467"/>
            </a:xfrm>
            <a:prstGeom prst="line">
              <a:avLst/>
            </a:prstGeom>
            <a:noFill/>
            <a:ln w="25400">
              <a:solidFill>
                <a:schemeClr val="tx1"/>
              </a:solidFill>
              <a:round/>
              <a:headEnd/>
              <a:tailEnd/>
            </a:ln>
          </p:spPr>
          <p:txBody>
            <a:bodyPr/>
            <a:lstStyle/>
            <a:p>
              <a:endParaRPr lang="en-US" dirty="0">
                <a:latin typeface="Calibri" pitchFamily="34" charset="0"/>
              </a:endParaRPr>
            </a:p>
          </p:txBody>
        </p:sp>
        <p:sp>
          <p:nvSpPr>
            <p:cNvPr id="49" name="Line 79"/>
            <p:cNvSpPr>
              <a:spLocks noChangeShapeType="1"/>
            </p:cNvSpPr>
            <p:nvPr/>
          </p:nvSpPr>
          <p:spPr bwMode="auto">
            <a:xfrm>
              <a:off x="4185416" y="4564066"/>
              <a:ext cx="0" cy="455149"/>
            </a:xfrm>
            <a:prstGeom prst="line">
              <a:avLst/>
            </a:prstGeom>
            <a:noFill/>
            <a:ln w="25400">
              <a:solidFill>
                <a:schemeClr val="tx1"/>
              </a:solidFill>
              <a:round/>
              <a:headEnd/>
              <a:tailEnd/>
            </a:ln>
          </p:spPr>
          <p:txBody>
            <a:bodyPr/>
            <a:lstStyle/>
            <a:p>
              <a:endParaRPr lang="en-US" dirty="0">
                <a:latin typeface="Calibri" pitchFamily="34" charset="0"/>
              </a:endParaRPr>
            </a:p>
          </p:txBody>
        </p:sp>
        <p:sp>
          <p:nvSpPr>
            <p:cNvPr id="75" name="Text Box 341"/>
            <p:cNvSpPr txBox="1">
              <a:spLocks noChangeArrowheads="1"/>
            </p:cNvSpPr>
            <p:nvPr/>
          </p:nvSpPr>
          <p:spPr bwMode="auto">
            <a:xfrm>
              <a:off x="3625033" y="3853934"/>
              <a:ext cx="360737" cy="184666"/>
            </a:xfrm>
            <a:prstGeom prst="rect">
              <a:avLst/>
            </a:prstGeom>
            <a:noFill/>
            <a:ln w="9525">
              <a:noFill/>
              <a:miter lim="800000"/>
              <a:headEnd/>
              <a:tailEnd/>
            </a:ln>
          </p:spPr>
          <p:txBody>
            <a:bodyPr>
              <a:spAutoFit/>
            </a:bodyPr>
            <a:lstStyle/>
            <a:p>
              <a:r>
                <a:rPr lang="en-US" sz="600" b="1" dirty="0">
                  <a:latin typeface="Calibri" pitchFamily="34" charset="0"/>
                </a:rPr>
                <a:t>VNIC</a:t>
              </a:r>
            </a:p>
          </p:txBody>
        </p:sp>
        <p:sp>
          <p:nvSpPr>
            <p:cNvPr id="76" name="Text Box 71"/>
            <p:cNvSpPr txBox="1">
              <a:spLocks noChangeArrowheads="1"/>
            </p:cNvSpPr>
            <p:nvPr/>
          </p:nvSpPr>
          <p:spPr bwMode="auto">
            <a:xfrm>
              <a:off x="3761455" y="5953644"/>
              <a:ext cx="886745" cy="218556"/>
            </a:xfrm>
            <a:prstGeom prst="rect">
              <a:avLst/>
            </a:prstGeom>
            <a:noFill/>
            <a:ln w="9525">
              <a:noFill/>
              <a:miter lim="800000"/>
              <a:headEnd/>
              <a:tailEnd/>
            </a:ln>
          </p:spPr>
          <p:txBody>
            <a:bodyPr wrap="none">
              <a:spAutoFit/>
            </a:bodyPr>
            <a:lstStyle/>
            <a:p>
              <a:r>
                <a:rPr lang="en-US" sz="1000" b="1" dirty="0" smtClean="0">
                  <a:latin typeface="Calibri" pitchFamily="34" charset="0"/>
                </a:rPr>
                <a:t>Physical Switch</a:t>
              </a:r>
              <a:endParaRPr lang="en-US" sz="1000" b="1" dirty="0">
                <a:latin typeface="Calibri" pitchFamily="34" charset="0"/>
              </a:endParaRPr>
            </a:p>
          </p:txBody>
        </p:sp>
        <p:pic>
          <p:nvPicPr>
            <p:cNvPr id="82" name="Picture 22" descr="IP Switch Icon.png"/>
            <p:cNvPicPr>
              <a:picLocks noChangeAspect="1"/>
            </p:cNvPicPr>
            <p:nvPr/>
          </p:nvPicPr>
          <p:blipFill>
            <a:blip r:embed="rId5" cstate="print">
              <a:duotone>
                <a:prstClr val="black"/>
                <a:schemeClr val="accent1">
                  <a:tint val="45000"/>
                  <a:satMod val="400000"/>
                </a:schemeClr>
              </a:duotone>
            </a:blip>
            <a:srcRect/>
            <a:stretch>
              <a:fillRect/>
            </a:stretch>
          </p:blipFill>
          <p:spPr bwMode="auto">
            <a:xfrm>
              <a:off x="2401964" y="3992636"/>
              <a:ext cx="1023028" cy="649608"/>
            </a:xfrm>
            <a:prstGeom prst="rect">
              <a:avLst/>
            </a:prstGeom>
            <a:noFill/>
            <a:ln w="9525">
              <a:noFill/>
              <a:miter lim="800000"/>
              <a:headEnd/>
              <a:tailEnd/>
            </a:ln>
          </p:spPr>
        </p:pic>
        <p:pic>
          <p:nvPicPr>
            <p:cNvPr id="27" name="Picture 357" descr="ICON_NIC_Q308"/>
            <p:cNvPicPr>
              <a:picLocks noChangeAspect="1" noChangeArrowheads="1"/>
            </p:cNvPicPr>
            <p:nvPr/>
          </p:nvPicPr>
          <p:blipFill>
            <a:blip r:embed="rId4" cstate="print"/>
            <a:srcRect/>
            <a:stretch>
              <a:fillRect/>
            </a:stretch>
          </p:blipFill>
          <p:spPr bwMode="auto">
            <a:xfrm>
              <a:off x="4262581" y="3831225"/>
              <a:ext cx="300144" cy="238143"/>
            </a:xfrm>
            <a:prstGeom prst="rect">
              <a:avLst/>
            </a:prstGeom>
            <a:noFill/>
            <a:ln w="9525">
              <a:noFill/>
              <a:miter lim="800000"/>
              <a:headEnd/>
              <a:tailEnd/>
            </a:ln>
          </p:spPr>
        </p:pic>
        <p:sp>
          <p:nvSpPr>
            <p:cNvPr id="85" name="Line 79"/>
            <p:cNvSpPr>
              <a:spLocks noChangeShapeType="1"/>
            </p:cNvSpPr>
            <p:nvPr/>
          </p:nvSpPr>
          <p:spPr bwMode="auto">
            <a:xfrm>
              <a:off x="4178965" y="5105171"/>
              <a:ext cx="0" cy="676382"/>
            </a:xfrm>
            <a:prstGeom prst="line">
              <a:avLst/>
            </a:prstGeom>
            <a:noFill/>
            <a:ln w="25400">
              <a:solidFill>
                <a:schemeClr val="tx1"/>
              </a:solidFill>
              <a:round/>
              <a:headEnd/>
              <a:tailEnd/>
            </a:ln>
          </p:spPr>
          <p:txBody>
            <a:bodyPr/>
            <a:lstStyle/>
            <a:p>
              <a:endParaRPr lang="en-US" dirty="0">
                <a:latin typeface="Calibri" pitchFamily="34" charset="0"/>
              </a:endParaRPr>
            </a:p>
          </p:txBody>
        </p:sp>
        <p:pic>
          <p:nvPicPr>
            <p:cNvPr id="60" name="Picture 22" descr="IP Switch Icon.png"/>
            <p:cNvPicPr>
              <a:picLocks noChangeAspect="1"/>
            </p:cNvPicPr>
            <p:nvPr/>
          </p:nvPicPr>
          <p:blipFill>
            <a:blip r:embed="rId5" cstate="print"/>
            <a:srcRect/>
            <a:stretch>
              <a:fillRect/>
            </a:stretch>
          </p:blipFill>
          <p:spPr bwMode="auto">
            <a:xfrm>
              <a:off x="3710381" y="5334860"/>
              <a:ext cx="1023028" cy="649608"/>
            </a:xfrm>
            <a:prstGeom prst="rect">
              <a:avLst/>
            </a:prstGeom>
            <a:noFill/>
            <a:ln w="9525">
              <a:noFill/>
              <a:miter lim="800000"/>
              <a:headEnd/>
              <a:tailEnd/>
            </a:ln>
          </p:spPr>
        </p:pic>
        <p:sp>
          <p:nvSpPr>
            <p:cNvPr id="86" name="Line 78"/>
            <p:cNvSpPr>
              <a:spLocks noChangeShapeType="1"/>
            </p:cNvSpPr>
            <p:nvPr/>
          </p:nvSpPr>
          <p:spPr bwMode="auto">
            <a:xfrm flipH="1" flipV="1">
              <a:off x="4551452" y="4470059"/>
              <a:ext cx="744020" cy="0"/>
            </a:xfrm>
            <a:prstGeom prst="line">
              <a:avLst/>
            </a:prstGeom>
            <a:noFill/>
            <a:ln w="25400">
              <a:solidFill>
                <a:schemeClr val="tx1"/>
              </a:solidFill>
              <a:round/>
              <a:headEnd/>
              <a:tailEnd/>
            </a:ln>
          </p:spPr>
          <p:txBody>
            <a:bodyPr/>
            <a:lstStyle/>
            <a:p>
              <a:endParaRPr lang="en-US" dirty="0">
                <a:latin typeface="Calibri" pitchFamily="34" charset="0"/>
              </a:endParaRPr>
            </a:p>
          </p:txBody>
        </p:sp>
        <p:grpSp>
          <p:nvGrpSpPr>
            <p:cNvPr id="8" name="Group 129"/>
            <p:cNvGrpSpPr/>
            <p:nvPr/>
          </p:nvGrpSpPr>
          <p:grpSpPr>
            <a:xfrm>
              <a:off x="5160195" y="3617131"/>
              <a:ext cx="1082211" cy="1061983"/>
              <a:chOff x="5334000" y="1752600"/>
              <a:chExt cx="2895600" cy="1258888"/>
            </a:xfrm>
          </p:grpSpPr>
          <p:sp>
            <p:nvSpPr>
              <p:cNvPr id="78" name="AutoShape 63"/>
              <p:cNvSpPr>
                <a:spLocks noChangeArrowheads="1"/>
              </p:cNvSpPr>
              <p:nvPr/>
            </p:nvSpPr>
            <p:spPr bwMode="auto">
              <a:xfrm>
                <a:off x="5334000" y="1752600"/>
                <a:ext cx="2895600" cy="1258888"/>
              </a:xfrm>
              <a:prstGeom prst="roundRect">
                <a:avLst>
                  <a:gd name="adj" fmla="val 14037"/>
                </a:avLst>
              </a:prstGeom>
              <a:solidFill>
                <a:schemeClr val="accent1"/>
              </a:solidFill>
              <a:ln w="9525">
                <a:solidFill>
                  <a:schemeClr val="tx1"/>
                </a:solidFill>
                <a:round/>
                <a:headEnd/>
                <a:tailEnd/>
              </a:ln>
            </p:spPr>
            <p:txBody>
              <a:bodyPr wrap="none" anchor="ctr"/>
              <a:lstStyle/>
              <a:p>
                <a:endParaRPr lang="en-US" sz="1400" dirty="0">
                  <a:latin typeface="Calibri" pitchFamily="34" charset="0"/>
                </a:endParaRPr>
              </a:p>
            </p:txBody>
          </p:sp>
          <p:sp>
            <p:nvSpPr>
              <p:cNvPr id="79" name="Text Box 70"/>
              <p:cNvSpPr txBox="1">
                <a:spLocks noChangeArrowheads="1"/>
              </p:cNvSpPr>
              <p:nvPr/>
            </p:nvSpPr>
            <p:spPr bwMode="auto">
              <a:xfrm>
                <a:off x="5638800" y="2209800"/>
                <a:ext cx="2514600" cy="550543"/>
              </a:xfrm>
              <a:prstGeom prst="rect">
                <a:avLst/>
              </a:prstGeom>
              <a:noFill/>
              <a:ln w="9525">
                <a:noFill/>
                <a:miter lim="800000"/>
                <a:headEnd/>
                <a:tailEnd/>
              </a:ln>
            </p:spPr>
            <p:txBody>
              <a:bodyPr wrap="square">
                <a:spAutoFit/>
              </a:bodyPr>
              <a:lstStyle/>
              <a:p>
                <a:pPr algn="ctr"/>
                <a:r>
                  <a:rPr lang="en-US" sz="1200" b="1" dirty="0" smtClean="0">
                    <a:solidFill>
                      <a:schemeClr val="bg1"/>
                    </a:solidFill>
                    <a:latin typeface="Calibri" pitchFamily="34" charset="0"/>
                  </a:rPr>
                  <a:t>Hypervisor Kernel</a:t>
                </a:r>
                <a:endParaRPr lang="en-US" sz="1200" b="1" dirty="0">
                  <a:solidFill>
                    <a:schemeClr val="bg1"/>
                  </a:solidFill>
                  <a:latin typeface="Calibri" pitchFamily="34" charset="0"/>
                </a:endParaRPr>
              </a:p>
            </p:txBody>
          </p:sp>
        </p:grpSp>
        <p:pic>
          <p:nvPicPr>
            <p:cNvPr id="84" name="Picture 22" descr="IP Switch Icon.png"/>
            <p:cNvPicPr>
              <a:picLocks noChangeAspect="1"/>
            </p:cNvPicPr>
            <p:nvPr/>
          </p:nvPicPr>
          <p:blipFill>
            <a:blip r:embed="rId5" cstate="print">
              <a:duotone>
                <a:prstClr val="black"/>
                <a:schemeClr val="accent1">
                  <a:tint val="45000"/>
                  <a:satMod val="400000"/>
                </a:schemeClr>
              </a:duotone>
            </a:blip>
            <a:srcRect/>
            <a:stretch>
              <a:fillRect/>
            </a:stretch>
          </p:blipFill>
          <p:spPr bwMode="auto">
            <a:xfrm>
              <a:off x="3710257" y="3992636"/>
              <a:ext cx="1023028" cy="649608"/>
            </a:xfrm>
            <a:prstGeom prst="rect">
              <a:avLst/>
            </a:prstGeom>
            <a:noFill/>
            <a:ln w="9525">
              <a:noFill/>
              <a:miter lim="800000"/>
              <a:headEnd/>
              <a:tailEnd/>
            </a:ln>
          </p:spPr>
        </p:pic>
        <p:sp>
          <p:nvSpPr>
            <p:cNvPr id="10" name="Text Box 71"/>
            <p:cNvSpPr txBox="1">
              <a:spLocks noChangeArrowheads="1"/>
            </p:cNvSpPr>
            <p:nvPr/>
          </p:nvSpPr>
          <p:spPr bwMode="auto">
            <a:xfrm>
              <a:off x="3638336" y="4612022"/>
              <a:ext cx="909511" cy="218556"/>
            </a:xfrm>
            <a:prstGeom prst="rect">
              <a:avLst/>
            </a:prstGeom>
            <a:noFill/>
            <a:ln w="9525">
              <a:noFill/>
              <a:miter lim="800000"/>
              <a:headEnd/>
              <a:tailEnd/>
            </a:ln>
          </p:spPr>
          <p:txBody>
            <a:bodyPr wrap="none">
              <a:spAutoFit/>
            </a:bodyPr>
            <a:lstStyle/>
            <a:p>
              <a:r>
                <a:rPr lang="en-US" sz="1000" b="1" dirty="0">
                  <a:solidFill>
                    <a:schemeClr val="bg1"/>
                  </a:solidFill>
                  <a:latin typeface="Calibri" pitchFamily="34" charset="0"/>
                </a:rPr>
                <a:t>Virtual </a:t>
              </a:r>
              <a:r>
                <a:rPr lang="en-US" sz="1000" b="1" dirty="0" smtClean="0">
                  <a:solidFill>
                    <a:schemeClr val="bg1"/>
                  </a:solidFill>
                  <a:latin typeface="Calibri" pitchFamily="34" charset="0"/>
                </a:rPr>
                <a:t>Switch 2</a:t>
              </a:r>
              <a:endParaRPr lang="en-US" sz="1000" b="1" dirty="0">
                <a:solidFill>
                  <a:schemeClr val="bg1"/>
                </a:solidFill>
                <a:latin typeface="Calibri" pitchFamily="34" charset="0"/>
              </a:endParaRPr>
            </a:p>
          </p:txBody>
        </p:sp>
        <p:sp>
          <p:nvSpPr>
            <p:cNvPr id="15" name="Text Box 92"/>
            <p:cNvSpPr txBox="1">
              <a:spLocks noChangeArrowheads="1"/>
            </p:cNvSpPr>
            <p:nvPr/>
          </p:nvSpPr>
          <p:spPr bwMode="auto">
            <a:xfrm>
              <a:off x="3352800" y="2602468"/>
              <a:ext cx="1752600" cy="369332"/>
            </a:xfrm>
            <a:prstGeom prst="rect">
              <a:avLst/>
            </a:prstGeom>
            <a:noFill/>
            <a:ln w="9525">
              <a:noFill/>
              <a:miter lim="800000"/>
              <a:headEnd/>
              <a:tailEnd/>
            </a:ln>
          </p:spPr>
          <p:txBody>
            <a:bodyPr wrap="square">
              <a:spAutoFit/>
            </a:bodyPr>
            <a:lstStyle/>
            <a:p>
              <a:r>
                <a:rPr lang="en-US" dirty="0" smtClean="0">
                  <a:latin typeface="Calibri" pitchFamily="34" charset="0"/>
                </a:rPr>
                <a:t>Physical Server</a:t>
              </a:r>
              <a:endParaRPr lang="en-US" dirty="0">
                <a:latin typeface="Calibri" pitchFamily="34" charset="0"/>
              </a:endParaRPr>
            </a:p>
          </p:txBody>
        </p:sp>
        <p:pic>
          <p:nvPicPr>
            <p:cNvPr id="50" name="Picture 357" descr="ICON_NIC_Q308"/>
            <p:cNvPicPr>
              <a:picLocks noChangeAspect="1" noChangeArrowheads="1"/>
            </p:cNvPicPr>
            <p:nvPr/>
          </p:nvPicPr>
          <p:blipFill>
            <a:blip r:embed="rId6" cstate="print"/>
            <a:srcRect/>
            <a:stretch>
              <a:fillRect/>
            </a:stretch>
          </p:blipFill>
          <p:spPr bwMode="auto">
            <a:xfrm>
              <a:off x="4016321" y="4902256"/>
              <a:ext cx="469240" cy="372010"/>
            </a:xfrm>
            <a:prstGeom prst="rect">
              <a:avLst/>
            </a:prstGeom>
            <a:noFill/>
            <a:ln w="9525">
              <a:noFill/>
              <a:miter lim="800000"/>
              <a:headEnd/>
              <a:tailEnd/>
            </a:ln>
          </p:spPr>
        </p:pic>
      </p:grpSp>
      <p:sp>
        <p:nvSpPr>
          <p:cNvPr id="54" name="Slide Number Placeholder 4"/>
          <p:cNvSpPr>
            <a:spLocks noGrp="1"/>
          </p:cNvSpPr>
          <p:nvPr>
            <p:ph type="sldNum" sz="quarter" idx="4294967295"/>
          </p:nvPr>
        </p:nvSpPr>
        <p:spPr>
          <a:xfrm>
            <a:off x="8686800" y="6629400"/>
            <a:ext cx="457200" cy="228600"/>
          </a:xfrm>
          <a:prstGeom prst="rect">
            <a:avLst/>
          </a:prstGeom>
        </p:spPr>
        <p:txBody>
          <a:bodyPr anchor="b"/>
          <a:lstStyle/>
          <a:p>
            <a:pPr algn="r">
              <a:defRPr/>
            </a:pPr>
            <a:fld id="{C1314293-9A8B-4ACA-B212-D2D19BB5553B}" type="slidenum">
              <a:rPr lang="en-US" sz="1000">
                <a:solidFill>
                  <a:schemeClr val="tx1">
                    <a:lumMod val="75000"/>
                    <a:lumOff val="25000"/>
                  </a:schemeClr>
                </a:solidFill>
                <a:latin typeface="Calibri" pitchFamily="34" charset="0"/>
              </a:rPr>
              <a:pPr algn="r">
                <a:defRPr/>
              </a:pPr>
              <a:t>19</a:t>
            </a:fld>
            <a:endParaRPr lang="en-US" sz="1000" dirty="0">
              <a:solidFill>
                <a:schemeClr val="tx1">
                  <a:lumMod val="75000"/>
                  <a:lumOff val="25000"/>
                </a:schemeClr>
              </a:solidFill>
              <a:latin typeface="Calibri"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4"/>
          <p:cNvSpPr>
            <a:spLocks noGrp="1"/>
          </p:cNvSpPr>
          <p:nvPr>
            <p:ph type="ctrTitle"/>
          </p:nvPr>
        </p:nvSpPr>
        <p:spPr/>
        <p:txBody>
          <a:bodyPr/>
          <a:lstStyle/>
          <a:p>
            <a:r>
              <a:rPr lang="en-US" dirty="0" smtClean="0"/>
              <a:t>Module 5: Virtualized Data Center – Networking</a:t>
            </a:r>
          </a:p>
        </p:txBody>
      </p:sp>
      <p:sp>
        <p:nvSpPr>
          <p:cNvPr id="6" name="Text Placeholder 5"/>
          <p:cNvSpPr>
            <a:spLocks noGrp="1"/>
          </p:cNvSpPr>
          <p:nvPr>
            <p:ph type="subTitle" idx="1"/>
          </p:nvPr>
        </p:nvSpPr>
        <p:spPr>
          <a:xfrm>
            <a:off x="1371600" y="2438400"/>
            <a:ext cx="7086600" cy="3505200"/>
          </a:xfrm>
        </p:spPr>
        <p:txBody>
          <a:bodyPr>
            <a:normAutofit/>
          </a:bodyPr>
          <a:lstStyle/>
          <a:p>
            <a:pPr>
              <a:spcBef>
                <a:spcPts val="1200"/>
              </a:spcBef>
              <a:defRPr/>
            </a:pPr>
            <a:r>
              <a:rPr lang="en-US" dirty="0" smtClean="0">
                <a:solidFill>
                  <a:schemeClr val="bg2">
                    <a:lumMod val="75000"/>
                  </a:schemeClr>
                </a:solidFill>
              </a:rPr>
              <a:t>Upon completion of this module, you should be able to:</a:t>
            </a:r>
          </a:p>
          <a:p>
            <a:pPr lvl="1" indent="-223838" algn="l">
              <a:buClr>
                <a:srgbClr val="92D050"/>
              </a:buClr>
              <a:buSzPct val="120000"/>
              <a:buFont typeface="Arial" pitchFamily="34" charset="0"/>
              <a:buChar char="•"/>
              <a:defRPr/>
            </a:pPr>
            <a:r>
              <a:rPr lang="en-US" sz="2000" dirty="0" smtClean="0">
                <a:solidFill>
                  <a:schemeClr val="bg2">
                    <a:lumMod val="75000"/>
                  </a:schemeClr>
                </a:solidFill>
              </a:rPr>
              <a:t>Describe network virtualization in VDC</a:t>
            </a:r>
          </a:p>
          <a:p>
            <a:pPr lvl="1" indent="-223838" algn="l">
              <a:buClr>
                <a:srgbClr val="92D050"/>
              </a:buClr>
              <a:buSzPct val="120000"/>
              <a:buFont typeface="Arial" pitchFamily="34" charset="0"/>
              <a:buChar char="•"/>
              <a:defRPr/>
            </a:pPr>
            <a:r>
              <a:rPr lang="en-US" sz="2000" dirty="0" smtClean="0">
                <a:solidFill>
                  <a:schemeClr val="bg2">
                    <a:lumMod val="75000"/>
                  </a:schemeClr>
                </a:solidFill>
              </a:rPr>
              <a:t>Describe VDC network infrastructure and components </a:t>
            </a:r>
          </a:p>
          <a:p>
            <a:pPr lvl="1" indent="-223838" algn="l">
              <a:buClr>
                <a:srgbClr val="92D050"/>
              </a:buClr>
              <a:buSzPct val="120000"/>
              <a:buFont typeface="Arial" pitchFamily="34" charset="0"/>
              <a:buChar char="•"/>
              <a:defRPr/>
            </a:pPr>
            <a:r>
              <a:rPr lang="en-US" sz="2000" dirty="0" smtClean="0">
                <a:solidFill>
                  <a:schemeClr val="bg2">
                    <a:lumMod val="75000"/>
                  </a:schemeClr>
                </a:solidFill>
              </a:rPr>
              <a:t>Describe Virtual LAN (VLAN) and Virtual SAN (VSAN) and their benefits</a:t>
            </a:r>
          </a:p>
          <a:p>
            <a:pPr lvl="1" indent="-223838" algn="l">
              <a:buClr>
                <a:srgbClr val="92D050"/>
              </a:buClr>
              <a:buSzPct val="120000"/>
              <a:buFont typeface="Arial" pitchFamily="34" charset="0"/>
              <a:buChar char="•"/>
              <a:defRPr/>
            </a:pPr>
            <a:r>
              <a:rPr lang="en-US" sz="2000" dirty="0" smtClean="0">
                <a:solidFill>
                  <a:schemeClr val="bg2">
                    <a:lumMod val="75000"/>
                  </a:schemeClr>
                </a:solidFill>
              </a:rPr>
              <a:t>Describe the key network traffic management techniques in VDC </a:t>
            </a:r>
          </a:p>
          <a:p>
            <a:pPr lvl="1" indent="-223838" algn="l">
              <a:buClr>
                <a:srgbClr val="92D050"/>
              </a:buClr>
              <a:buSzPct val="110000"/>
              <a:buFont typeface="Arial" pitchFamily="34" charset="0"/>
              <a:buChar char="•"/>
              <a:defRPr/>
            </a:pPr>
            <a:endParaRPr lang="en-US" sz="2000" dirty="0">
              <a:solidFill>
                <a:schemeClr val="bg2">
                  <a:lumMod val="75000"/>
                </a:schemeClr>
              </a:solidFill>
            </a:endParaRPr>
          </a:p>
        </p:txBody>
      </p:sp>
      <p:sp>
        <p:nvSpPr>
          <p:cNvPr id="8" name="Footer Placeholder 7"/>
          <p:cNvSpPr>
            <a:spLocks noGrp="1"/>
          </p:cNvSpPr>
          <p:nvPr>
            <p:ph type="ftr" sz="quarter" idx="10"/>
          </p:nvPr>
        </p:nvSpPr>
        <p:spPr/>
        <p:txBody>
          <a:bodyPr/>
          <a:lstStyle/>
          <a:p>
            <a:pPr>
              <a:defRPr/>
            </a:pPr>
            <a:r>
              <a:rPr lang="en-US" dirty="0" smtClean="0"/>
              <a:t>Virtualized Data Center – Networking</a:t>
            </a:r>
            <a:endParaRPr lang="en-US" dirty="0"/>
          </a:p>
        </p:txBody>
      </p:sp>
      <p:sp>
        <p:nvSpPr>
          <p:cNvPr id="4" name="Slide Number Placeholder 3"/>
          <p:cNvSpPr>
            <a:spLocks noGrp="1"/>
          </p:cNvSpPr>
          <p:nvPr>
            <p:ph type="sldNum" sz="quarter" idx="11"/>
          </p:nvPr>
        </p:nvSpPr>
        <p:spPr/>
        <p:txBody>
          <a:bodyPr/>
          <a:lstStyle/>
          <a:p>
            <a:pPr>
              <a:defRPr/>
            </a:pPr>
            <a:fld id="{91E976C5-867F-44DB-A20C-2FC1C56FCDC6}" type="slidenum">
              <a:rPr lang="en-US" smtClean="0"/>
              <a:pPr>
                <a:defRPr/>
              </a:pPr>
              <a:t>2</a:t>
            </a:fld>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Virtual Network Component: Virtual Switch (contd.)</a:t>
            </a:r>
            <a:endParaRPr lang="en-US" dirty="0"/>
          </a:p>
        </p:txBody>
      </p:sp>
      <p:sp>
        <p:nvSpPr>
          <p:cNvPr id="3" name="Content Placeholder 2"/>
          <p:cNvSpPr>
            <a:spLocks noGrp="1"/>
          </p:cNvSpPr>
          <p:nvPr>
            <p:ph idx="1"/>
          </p:nvPr>
        </p:nvSpPr>
        <p:spPr>
          <a:xfrm>
            <a:off x="304800" y="914400"/>
            <a:ext cx="8458200" cy="4800600"/>
          </a:xfrm>
        </p:spPr>
        <p:txBody>
          <a:bodyPr/>
          <a:lstStyle/>
          <a:p>
            <a:r>
              <a:rPr lang="en-US" dirty="0" smtClean="0"/>
              <a:t>No direct connection between virtual switches</a:t>
            </a:r>
          </a:p>
          <a:p>
            <a:r>
              <a:rPr lang="en-US" dirty="0" smtClean="0"/>
              <a:t>Frames may be transferred between virtual switches via a VM</a:t>
            </a:r>
          </a:p>
          <a:p>
            <a:r>
              <a:rPr lang="en-US" dirty="0" smtClean="0"/>
              <a:t>Physical NICs are not shared between virtual switches</a:t>
            </a:r>
          </a:p>
          <a:p>
            <a:endParaRPr lang="en-US" dirty="0"/>
          </a:p>
        </p:txBody>
      </p:sp>
      <p:sp>
        <p:nvSpPr>
          <p:cNvPr id="4" name="Footer Placeholder 3"/>
          <p:cNvSpPr>
            <a:spLocks noGrp="1"/>
          </p:cNvSpPr>
          <p:nvPr>
            <p:ph type="ftr" sz="quarter" idx="10"/>
          </p:nvPr>
        </p:nvSpPr>
        <p:spPr/>
        <p:txBody>
          <a:bodyPr/>
          <a:lstStyle/>
          <a:p>
            <a:pPr>
              <a:defRPr/>
            </a:pPr>
            <a:r>
              <a:rPr lang="en-US" dirty="0" smtClean="0"/>
              <a:t>Virtualized Data Center – Networking</a:t>
            </a:r>
            <a:endParaRPr lang="en-US" dirty="0"/>
          </a:p>
        </p:txBody>
      </p:sp>
      <p:sp>
        <p:nvSpPr>
          <p:cNvPr id="5" name="Slide Number Placeholder 4"/>
          <p:cNvSpPr>
            <a:spLocks noGrp="1"/>
          </p:cNvSpPr>
          <p:nvPr>
            <p:ph type="sldNum" sz="quarter" idx="11"/>
          </p:nvPr>
        </p:nvSpPr>
        <p:spPr/>
        <p:txBody>
          <a:bodyPr/>
          <a:lstStyle/>
          <a:p>
            <a:pPr>
              <a:defRPr/>
            </a:pPr>
            <a:fld id="{5BA1DFFF-3F85-458B-986A-7762775E0CEF}" type="slidenum">
              <a:rPr lang="en-US" smtClean="0"/>
              <a:pPr>
                <a:defRPr/>
              </a:pPr>
              <a:t>20</a:t>
            </a:fld>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Virtual Switch: Ports and Port Group</a:t>
            </a:r>
            <a:endParaRPr lang="en-US" dirty="0"/>
          </a:p>
        </p:txBody>
      </p:sp>
      <p:sp>
        <p:nvSpPr>
          <p:cNvPr id="3" name="Content Placeholder 2"/>
          <p:cNvSpPr>
            <a:spLocks noGrp="1"/>
          </p:cNvSpPr>
          <p:nvPr>
            <p:ph idx="1"/>
          </p:nvPr>
        </p:nvSpPr>
        <p:spPr>
          <a:xfrm>
            <a:off x="304800" y="914400"/>
            <a:ext cx="8458200" cy="3657600"/>
          </a:xfrm>
        </p:spPr>
        <p:txBody>
          <a:bodyPr/>
          <a:lstStyle/>
          <a:p>
            <a:r>
              <a:rPr lang="en-GB" dirty="0" smtClean="0"/>
              <a:t>Types of ports</a:t>
            </a:r>
          </a:p>
          <a:p>
            <a:pPr lvl="1"/>
            <a:r>
              <a:rPr lang="en-US" dirty="0" smtClean="0"/>
              <a:t>Hypervisor kernel port: </a:t>
            </a:r>
            <a:r>
              <a:rPr lang="en-GB" dirty="0" smtClean="0"/>
              <a:t>Provides connectivity to hypervisor kernel </a:t>
            </a:r>
            <a:endParaRPr lang="en-US" dirty="0" smtClean="0"/>
          </a:p>
          <a:p>
            <a:pPr lvl="1">
              <a:defRPr/>
            </a:pPr>
            <a:r>
              <a:rPr lang="en-US" dirty="0" smtClean="0"/>
              <a:t>VM port: </a:t>
            </a:r>
            <a:r>
              <a:rPr lang="en-GB" dirty="0" smtClean="0"/>
              <a:t>Provides connectivity to virtual NICs</a:t>
            </a:r>
            <a:endParaRPr lang="en-US" dirty="0" smtClean="0"/>
          </a:p>
          <a:p>
            <a:pPr lvl="1">
              <a:defRPr/>
            </a:pPr>
            <a:r>
              <a:rPr lang="en-US" dirty="0" smtClean="0"/>
              <a:t>Uplink port: </a:t>
            </a:r>
            <a:r>
              <a:rPr lang="en-GB" dirty="0" smtClean="0"/>
              <a:t>Provides connectivity to physical NIC</a:t>
            </a:r>
          </a:p>
          <a:p>
            <a:r>
              <a:rPr lang="en-GB" dirty="0" smtClean="0"/>
              <a:t>VM port group: </a:t>
            </a:r>
            <a:r>
              <a:rPr lang="en-US" dirty="0" smtClean="0"/>
              <a:t>Mechanism for applying uniform network policy settings to a group of VM ports</a:t>
            </a:r>
          </a:p>
          <a:p>
            <a:pPr lvl="1"/>
            <a:r>
              <a:rPr lang="en-US" dirty="0" smtClean="0"/>
              <a:t>Policy example: Security, load balancing, and failover across PNICs</a:t>
            </a:r>
            <a:endParaRPr lang="en-GB" dirty="0" smtClean="0"/>
          </a:p>
          <a:p>
            <a:pPr marL="231775" lvl="1" indent="-231775">
              <a:buClr>
                <a:srgbClr val="92D050"/>
              </a:buClr>
              <a:buSzPct val="120000"/>
              <a:buFont typeface="Arial" charset="0"/>
              <a:buChar char="•"/>
            </a:pPr>
            <a:r>
              <a:rPr lang="en-US" sz="2400" dirty="0" smtClean="0"/>
              <a:t>VMs connected to a VM port group share common configuration</a:t>
            </a:r>
          </a:p>
          <a:p>
            <a:pPr lvl="1"/>
            <a:r>
              <a:rPr lang="en-US" dirty="0" smtClean="0"/>
              <a:t>Eliminates configuring policies to VM ports individually</a:t>
            </a:r>
            <a:endParaRPr lang="en-US" dirty="0"/>
          </a:p>
        </p:txBody>
      </p:sp>
      <p:sp>
        <p:nvSpPr>
          <p:cNvPr id="4" name="Footer Placeholder 3"/>
          <p:cNvSpPr>
            <a:spLocks noGrp="1"/>
          </p:cNvSpPr>
          <p:nvPr>
            <p:ph type="ftr" sz="quarter" idx="10"/>
          </p:nvPr>
        </p:nvSpPr>
        <p:spPr/>
        <p:txBody>
          <a:bodyPr/>
          <a:lstStyle/>
          <a:p>
            <a:pPr>
              <a:defRPr/>
            </a:pPr>
            <a:r>
              <a:rPr lang="en-US" dirty="0" smtClean="0"/>
              <a:t>Virtualized Data Center – Networking</a:t>
            </a:r>
            <a:endParaRPr lang="en-US" dirty="0"/>
          </a:p>
        </p:txBody>
      </p:sp>
      <p:sp>
        <p:nvSpPr>
          <p:cNvPr id="5" name="Slide Number Placeholder 4"/>
          <p:cNvSpPr>
            <a:spLocks noGrp="1"/>
          </p:cNvSpPr>
          <p:nvPr>
            <p:ph type="sldNum" sz="quarter" idx="11"/>
          </p:nvPr>
        </p:nvSpPr>
        <p:spPr/>
        <p:txBody>
          <a:bodyPr/>
          <a:lstStyle/>
          <a:p>
            <a:pPr>
              <a:defRPr/>
            </a:pPr>
            <a:fld id="{5BA1DFFF-3F85-458B-986A-7762775E0CEF}" type="slidenum">
              <a:rPr lang="en-US" smtClean="0"/>
              <a:pPr>
                <a:defRPr/>
              </a:pPr>
              <a:t>21</a:t>
            </a:fld>
            <a:endParaRPr lang="en-US" dirty="0"/>
          </a:p>
        </p:txBody>
      </p:sp>
      <p:grpSp>
        <p:nvGrpSpPr>
          <p:cNvPr id="68" name="Group 67"/>
          <p:cNvGrpSpPr/>
          <p:nvPr/>
        </p:nvGrpSpPr>
        <p:grpSpPr>
          <a:xfrm>
            <a:off x="990600" y="4669279"/>
            <a:ext cx="7239000" cy="1455299"/>
            <a:chOff x="990600" y="4533903"/>
            <a:chExt cx="7912392" cy="1590675"/>
          </a:xfrm>
        </p:grpSpPr>
        <p:grpSp>
          <p:nvGrpSpPr>
            <p:cNvPr id="35" name="Group 34"/>
            <p:cNvGrpSpPr/>
            <p:nvPr/>
          </p:nvGrpSpPr>
          <p:grpSpPr>
            <a:xfrm>
              <a:off x="990600" y="4533903"/>
              <a:ext cx="7912392" cy="1590675"/>
              <a:chOff x="990600" y="4505325"/>
              <a:chExt cx="7912392" cy="1590675"/>
            </a:xfrm>
          </p:grpSpPr>
          <p:sp>
            <p:nvSpPr>
              <p:cNvPr id="36" name="AutoShape 32"/>
              <p:cNvSpPr>
                <a:spLocks noChangeArrowheads="1"/>
              </p:cNvSpPr>
              <p:nvPr/>
            </p:nvSpPr>
            <p:spPr bwMode="auto">
              <a:xfrm>
                <a:off x="990600" y="4724400"/>
                <a:ext cx="7086600" cy="1219200"/>
              </a:xfrm>
              <a:prstGeom prst="roundRect">
                <a:avLst>
                  <a:gd name="adj" fmla="val 9259"/>
                </a:avLst>
              </a:prstGeom>
              <a:gradFill rotWithShape="1">
                <a:gsLst>
                  <a:gs pos="0">
                    <a:schemeClr val="accent1"/>
                  </a:gs>
                  <a:gs pos="100000">
                    <a:schemeClr val="accent1">
                      <a:gamma/>
                      <a:shade val="46275"/>
                      <a:invGamma/>
                    </a:schemeClr>
                  </a:gs>
                </a:gsLst>
                <a:lin ang="5400000" scaled="1"/>
              </a:gradFill>
              <a:ln w="9525">
                <a:solidFill>
                  <a:schemeClr val="tx1"/>
                </a:solidFill>
                <a:round/>
                <a:headEnd/>
                <a:tailEnd/>
              </a:ln>
              <a:effectLst/>
            </p:spPr>
            <p:txBody>
              <a:bodyPr wrap="none" anchor="ctr"/>
              <a:lstStyle/>
              <a:p>
                <a:pPr algn="ctr">
                  <a:defRPr/>
                </a:pPr>
                <a:endParaRPr lang="en-US" dirty="0">
                  <a:latin typeface="Calibri" pitchFamily="34" charset="0"/>
                </a:endParaRPr>
              </a:p>
            </p:txBody>
          </p:sp>
          <p:sp>
            <p:nvSpPr>
              <p:cNvPr id="37" name="Text Box 19"/>
              <p:cNvSpPr txBox="1">
                <a:spLocks noChangeArrowheads="1"/>
              </p:cNvSpPr>
              <p:nvPr/>
            </p:nvSpPr>
            <p:spPr bwMode="auto">
              <a:xfrm>
                <a:off x="3886200" y="5164138"/>
                <a:ext cx="1858963" cy="331787"/>
              </a:xfrm>
              <a:prstGeom prst="rect">
                <a:avLst/>
              </a:prstGeom>
              <a:noFill/>
              <a:ln w="9525">
                <a:noFill/>
                <a:miter lim="800000"/>
                <a:headEnd/>
                <a:tailEnd/>
              </a:ln>
            </p:spPr>
            <p:txBody>
              <a:bodyPr>
                <a:spAutoFit/>
              </a:bodyPr>
              <a:lstStyle/>
              <a:p>
                <a:pPr>
                  <a:lnSpc>
                    <a:spcPct val="87000"/>
                  </a:lnSpc>
                  <a:buClr>
                    <a:schemeClr val="tx2"/>
                  </a:buClr>
                  <a:buSzPct val="80000"/>
                </a:pPr>
                <a:r>
                  <a:rPr lang="en-US" b="1" dirty="0">
                    <a:solidFill>
                      <a:schemeClr val="bg1"/>
                    </a:solidFill>
                    <a:latin typeface="Calibri" pitchFamily="34" charset="0"/>
                  </a:rPr>
                  <a:t>VM port groups</a:t>
                </a:r>
              </a:p>
            </p:txBody>
          </p:sp>
          <p:sp>
            <p:nvSpPr>
              <p:cNvPr id="38" name="Text Box 20"/>
              <p:cNvSpPr txBox="1">
                <a:spLocks noChangeArrowheads="1"/>
              </p:cNvSpPr>
              <p:nvPr/>
            </p:nvSpPr>
            <p:spPr bwMode="auto">
              <a:xfrm>
                <a:off x="2449513" y="5486400"/>
                <a:ext cx="1539468" cy="365072"/>
              </a:xfrm>
              <a:prstGeom prst="rect">
                <a:avLst/>
              </a:prstGeom>
              <a:noFill/>
              <a:ln w="9525">
                <a:noFill/>
                <a:miter lim="800000"/>
                <a:headEnd/>
                <a:tailEnd/>
              </a:ln>
            </p:spPr>
            <p:txBody>
              <a:bodyPr wrap="square">
                <a:spAutoFit/>
              </a:bodyPr>
              <a:lstStyle/>
              <a:p>
                <a:pPr>
                  <a:lnSpc>
                    <a:spcPct val="87000"/>
                  </a:lnSpc>
                  <a:buClr>
                    <a:schemeClr val="tx2"/>
                  </a:buClr>
                  <a:buSzPct val="80000"/>
                </a:pPr>
                <a:r>
                  <a:rPr lang="en-US" b="1" dirty="0">
                    <a:solidFill>
                      <a:schemeClr val="bg1"/>
                    </a:solidFill>
                    <a:latin typeface="Calibri" pitchFamily="34" charset="0"/>
                  </a:rPr>
                  <a:t>Uplink ports</a:t>
                </a:r>
              </a:p>
            </p:txBody>
          </p:sp>
          <p:sp>
            <p:nvSpPr>
              <p:cNvPr id="39" name="Text Box 25"/>
              <p:cNvSpPr txBox="1">
                <a:spLocks noChangeArrowheads="1"/>
              </p:cNvSpPr>
              <p:nvPr/>
            </p:nvSpPr>
            <p:spPr bwMode="auto">
              <a:xfrm>
                <a:off x="1251252" y="4854066"/>
                <a:ext cx="1571691" cy="627679"/>
              </a:xfrm>
              <a:prstGeom prst="rect">
                <a:avLst/>
              </a:prstGeom>
              <a:noFill/>
              <a:ln w="9525">
                <a:noFill/>
                <a:miter lim="800000"/>
                <a:headEnd/>
                <a:tailEnd/>
              </a:ln>
            </p:spPr>
            <p:txBody>
              <a:bodyPr wrap="square">
                <a:spAutoFit/>
              </a:bodyPr>
              <a:lstStyle/>
              <a:p>
                <a:pPr>
                  <a:lnSpc>
                    <a:spcPct val="87000"/>
                  </a:lnSpc>
                  <a:buClr>
                    <a:schemeClr val="tx2"/>
                  </a:buClr>
                  <a:buSzPct val="80000"/>
                </a:pPr>
                <a:r>
                  <a:rPr lang="en-US" b="1" dirty="0">
                    <a:solidFill>
                      <a:schemeClr val="bg1"/>
                    </a:solidFill>
                    <a:latin typeface="Calibri" pitchFamily="34" charset="0"/>
                  </a:rPr>
                  <a:t>Hypervisor kernel port</a:t>
                </a:r>
              </a:p>
            </p:txBody>
          </p:sp>
          <p:sp>
            <p:nvSpPr>
              <p:cNvPr id="40" name="Text Box 19"/>
              <p:cNvSpPr txBox="1">
                <a:spLocks noChangeArrowheads="1"/>
              </p:cNvSpPr>
              <p:nvPr/>
            </p:nvSpPr>
            <p:spPr bwMode="auto">
              <a:xfrm>
                <a:off x="6275865" y="5617175"/>
                <a:ext cx="2627127" cy="364300"/>
              </a:xfrm>
              <a:prstGeom prst="rect">
                <a:avLst/>
              </a:prstGeom>
              <a:noFill/>
              <a:ln w="9525">
                <a:noFill/>
                <a:miter lim="800000"/>
                <a:headEnd/>
                <a:tailEnd/>
              </a:ln>
            </p:spPr>
            <p:txBody>
              <a:bodyPr wrap="square">
                <a:spAutoFit/>
              </a:bodyPr>
              <a:lstStyle/>
              <a:p>
                <a:pPr>
                  <a:lnSpc>
                    <a:spcPct val="87000"/>
                  </a:lnSpc>
                  <a:buClr>
                    <a:schemeClr val="tx2"/>
                  </a:buClr>
                  <a:buSzPct val="80000"/>
                </a:pPr>
                <a:r>
                  <a:rPr lang="en-US" b="1" dirty="0">
                    <a:solidFill>
                      <a:schemeClr val="bg1"/>
                    </a:solidFill>
                    <a:latin typeface="Calibri" pitchFamily="34" charset="0"/>
                  </a:rPr>
                  <a:t>Virtual Switch</a:t>
                </a:r>
              </a:p>
            </p:txBody>
          </p:sp>
          <p:grpSp>
            <p:nvGrpSpPr>
              <p:cNvPr id="41" name="Group 41"/>
              <p:cNvGrpSpPr>
                <a:grpSpLocks/>
              </p:cNvGrpSpPr>
              <p:nvPr/>
            </p:nvGrpSpPr>
            <p:grpSpPr bwMode="auto">
              <a:xfrm>
                <a:off x="5651500" y="4508500"/>
                <a:ext cx="1584325" cy="508000"/>
                <a:chOff x="3560" y="2840"/>
                <a:chExt cx="998" cy="320"/>
              </a:xfrm>
            </p:grpSpPr>
            <p:sp>
              <p:nvSpPr>
                <p:cNvPr id="59" name="Rectangle 23"/>
                <p:cNvSpPr>
                  <a:spLocks noChangeArrowheads="1"/>
                </p:cNvSpPr>
                <p:nvPr/>
              </p:nvSpPr>
              <p:spPr bwMode="auto">
                <a:xfrm>
                  <a:off x="3560" y="2840"/>
                  <a:ext cx="998" cy="320"/>
                </a:xfrm>
                <a:prstGeom prst="rect">
                  <a:avLst/>
                </a:prstGeom>
                <a:noFill/>
                <a:ln w="9525">
                  <a:solidFill>
                    <a:schemeClr val="tx1"/>
                  </a:solidFill>
                  <a:prstDash val="dash"/>
                  <a:miter lim="800000"/>
                  <a:headEnd/>
                  <a:tailEnd/>
                </a:ln>
              </p:spPr>
              <p:txBody>
                <a:bodyPr wrap="none" anchor="ctr"/>
                <a:lstStyle/>
                <a:p>
                  <a:endParaRPr lang="en-US" dirty="0">
                    <a:latin typeface="Calibri" pitchFamily="34" charset="0"/>
                  </a:endParaRPr>
                </a:p>
              </p:txBody>
            </p:sp>
            <p:pic>
              <p:nvPicPr>
                <p:cNvPr id="60" name="Picture 36" descr="pin"/>
                <p:cNvPicPr>
                  <a:picLocks noChangeAspect="1" noChangeArrowheads="1"/>
                </p:cNvPicPr>
                <p:nvPr/>
              </p:nvPicPr>
              <p:blipFill>
                <a:blip r:embed="rId3" cstate="print"/>
                <a:srcRect/>
                <a:stretch>
                  <a:fillRect/>
                </a:stretch>
              </p:blipFill>
              <p:spPr bwMode="auto">
                <a:xfrm>
                  <a:off x="4332" y="2874"/>
                  <a:ext cx="168" cy="211"/>
                </a:xfrm>
                <a:prstGeom prst="rect">
                  <a:avLst/>
                </a:prstGeom>
                <a:noFill/>
                <a:ln w="9525">
                  <a:noFill/>
                  <a:miter lim="800000"/>
                  <a:headEnd/>
                  <a:tailEnd/>
                </a:ln>
              </p:spPr>
            </p:pic>
            <p:pic>
              <p:nvPicPr>
                <p:cNvPr id="61" name="Picture 37" descr="pin"/>
                <p:cNvPicPr>
                  <a:picLocks noChangeAspect="1" noChangeArrowheads="1"/>
                </p:cNvPicPr>
                <p:nvPr/>
              </p:nvPicPr>
              <p:blipFill>
                <a:blip r:embed="rId3" cstate="print"/>
                <a:srcRect/>
                <a:stretch>
                  <a:fillRect/>
                </a:stretch>
              </p:blipFill>
              <p:spPr bwMode="auto">
                <a:xfrm>
                  <a:off x="3792" y="2874"/>
                  <a:ext cx="168" cy="211"/>
                </a:xfrm>
                <a:prstGeom prst="rect">
                  <a:avLst/>
                </a:prstGeom>
                <a:noFill/>
                <a:ln w="9525">
                  <a:noFill/>
                  <a:miter lim="800000"/>
                  <a:headEnd/>
                  <a:tailEnd/>
                </a:ln>
              </p:spPr>
            </p:pic>
            <p:pic>
              <p:nvPicPr>
                <p:cNvPr id="62" name="Picture 38" descr="pin"/>
                <p:cNvPicPr>
                  <a:picLocks noChangeAspect="1" noChangeArrowheads="1"/>
                </p:cNvPicPr>
                <p:nvPr/>
              </p:nvPicPr>
              <p:blipFill>
                <a:blip r:embed="rId3" cstate="print"/>
                <a:srcRect/>
                <a:stretch>
                  <a:fillRect/>
                </a:stretch>
              </p:blipFill>
              <p:spPr bwMode="auto">
                <a:xfrm>
                  <a:off x="4152" y="2874"/>
                  <a:ext cx="168" cy="211"/>
                </a:xfrm>
                <a:prstGeom prst="rect">
                  <a:avLst/>
                </a:prstGeom>
                <a:noFill/>
                <a:ln w="9525">
                  <a:noFill/>
                  <a:miter lim="800000"/>
                  <a:headEnd/>
                  <a:tailEnd/>
                </a:ln>
              </p:spPr>
            </p:pic>
            <p:pic>
              <p:nvPicPr>
                <p:cNvPr id="63" name="Picture 39" descr="pin"/>
                <p:cNvPicPr>
                  <a:picLocks noChangeAspect="1" noChangeArrowheads="1"/>
                </p:cNvPicPr>
                <p:nvPr/>
              </p:nvPicPr>
              <p:blipFill>
                <a:blip r:embed="rId3" cstate="print"/>
                <a:srcRect/>
                <a:stretch>
                  <a:fillRect/>
                </a:stretch>
              </p:blipFill>
              <p:spPr bwMode="auto">
                <a:xfrm>
                  <a:off x="3972" y="2874"/>
                  <a:ext cx="168" cy="211"/>
                </a:xfrm>
                <a:prstGeom prst="rect">
                  <a:avLst/>
                </a:prstGeom>
                <a:noFill/>
                <a:ln w="9525">
                  <a:noFill/>
                  <a:miter lim="800000"/>
                  <a:headEnd/>
                  <a:tailEnd/>
                </a:ln>
              </p:spPr>
            </p:pic>
            <p:pic>
              <p:nvPicPr>
                <p:cNvPr id="64" name="Picture 40" descr="pin"/>
                <p:cNvPicPr>
                  <a:picLocks noChangeAspect="1" noChangeArrowheads="1"/>
                </p:cNvPicPr>
                <p:nvPr/>
              </p:nvPicPr>
              <p:blipFill>
                <a:blip r:embed="rId3" cstate="print"/>
                <a:srcRect/>
                <a:stretch>
                  <a:fillRect/>
                </a:stretch>
              </p:blipFill>
              <p:spPr bwMode="auto">
                <a:xfrm>
                  <a:off x="3612" y="2874"/>
                  <a:ext cx="168" cy="211"/>
                </a:xfrm>
                <a:prstGeom prst="rect">
                  <a:avLst/>
                </a:prstGeom>
                <a:noFill/>
                <a:ln w="9525">
                  <a:noFill/>
                  <a:miter lim="800000"/>
                  <a:headEnd/>
                  <a:tailEnd/>
                </a:ln>
              </p:spPr>
            </p:pic>
          </p:grpSp>
          <p:grpSp>
            <p:nvGrpSpPr>
              <p:cNvPr id="42" name="Group 42"/>
              <p:cNvGrpSpPr>
                <a:grpSpLocks/>
              </p:cNvGrpSpPr>
              <p:nvPr/>
            </p:nvGrpSpPr>
            <p:grpSpPr bwMode="auto">
              <a:xfrm>
                <a:off x="3962400" y="4505325"/>
                <a:ext cx="1584325" cy="508000"/>
                <a:chOff x="3560" y="2840"/>
                <a:chExt cx="998" cy="320"/>
              </a:xfrm>
            </p:grpSpPr>
            <p:sp>
              <p:nvSpPr>
                <p:cNvPr id="53" name="Rectangle 23"/>
                <p:cNvSpPr>
                  <a:spLocks noChangeArrowheads="1"/>
                </p:cNvSpPr>
                <p:nvPr/>
              </p:nvSpPr>
              <p:spPr bwMode="auto">
                <a:xfrm>
                  <a:off x="3560" y="2840"/>
                  <a:ext cx="998" cy="320"/>
                </a:xfrm>
                <a:prstGeom prst="rect">
                  <a:avLst/>
                </a:prstGeom>
                <a:noFill/>
                <a:ln w="9525">
                  <a:solidFill>
                    <a:schemeClr val="tx1"/>
                  </a:solidFill>
                  <a:prstDash val="dash"/>
                  <a:miter lim="800000"/>
                  <a:headEnd/>
                  <a:tailEnd/>
                </a:ln>
              </p:spPr>
              <p:txBody>
                <a:bodyPr wrap="none" anchor="ctr"/>
                <a:lstStyle/>
                <a:p>
                  <a:endParaRPr lang="en-US" dirty="0">
                    <a:latin typeface="Calibri" pitchFamily="34" charset="0"/>
                  </a:endParaRPr>
                </a:p>
              </p:txBody>
            </p:sp>
            <p:pic>
              <p:nvPicPr>
                <p:cNvPr id="54" name="Picture 44" descr="pin"/>
                <p:cNvPicPr>
                  <a:picLocks noChangeAspect="1" noChangeArrowheads="1"/>
                </p:cNvPicPr>
                <p:nvPr/>
              </p:nvPicPr>
              <p:blipFill>
                <a:blip r:embed="rId3" cstate="print"/>
                <a:srcRect/>
                <a:stretch>
                  <a:fillRect/>
                </a:stretch>
              </p:blipFill>
              <p:spPr bwMode="auto">
                <a:xfrm>
                  <a:off x="4332" y="2874"/>
                  <a:ext cx="168" cy="211"/>
                </a:xfrm>
                <a:prstGeom prst="rect">
                  <a:avLst/>
                </a:prstGeom>
                <a:noFill/>
                <a:ln w="9525">
                  <a:noFill/>
                  <a:miter lim="800000"/>
                  <a:headEnd/>
                  <a:tailEnd/>
                </a:ln>
              </p:spPr>
            </p:pic>
            <p:pic>
              <p:nvPicPr>
                <p:cNvPr id="55" name="Picture 45" descr="pin"/>
                <p:cNvPicPr>
                  <a:picLocks noChangeAspect="1" noChangeArrowheads="1"/>
                </p:cNvPicPr>
                <p:nvPr/>
              </p:nvPicPr>
              <p:blipFill>
                <a:blip r:embed="rId3" cstate="print"/>
                <a:srcRect/>
                <a:stretch>
                  <a:fillRect/>
                </a:stretch>
              </p:blipFill>
              <p:spPr bwMode="auto">
                <a:xfrm>
                  <a:off x="3792" y="2874"/>
                  <a:ext cx="168" cy="211"/>
                </a:xfrm>
                <a:prstGeom prst="rect">
                  <a:avLst/>
                </a:prstGeom>
                <a:noFill/>
                <a:ln w="9525">
                  <a:noFill/>
                  <a:miter lim="800000"/>
                  <a:headEnd/>
                  <a:tailEnd/>
                </a:ln>
              </p:spPr>
            </p:pic>
            <p:pic>
              <p:nvPicPr>
                <p:cNvPr id="56" name="Picture 46" descr="pin"/>
                <p:cNvPicPr>
                  <a:picLocks noChangeAspect="1" noChangeArrowheads="1"/>
                </p:cNvPicPr>
                <p:nvPr/>
              </p:nvPicPr>
              <p:blipFill>
                <a:blip r:embed="rId3" cstate="print"/>
                <a:srcRect/>
                <a:stretch>
                  <a:fillRect/>
                </a:stretch>
              </p:blipFill>
              <p:spPr bwMode="auto">
                <a:xfrm>
                  <a:off x="4152" y="2874"/>
                  <a:ext cx="168" cy="211"/>
                </a:xfrm>
                <a:prstGeom prst="rect">
                  <a:avLst/>
                </a:prstGeom>
                <a:noFill/>
                <a:ln w="9525">
                  <a:noFill/>
                  <a:miter lim="800000"/>
                  <a:headEnd/>
                  <a:tailEnd/>
                </a:ln>
              </p:spPr>
            </p:pic>
            <p:pic>
              <p:nvPicPr>
                <p:cNvPr id="57" name="Picture 47" descr="pin"/>
                <p:cNvPicPr>
                  <a:picLocks noChangeAspect="1" noChangeArrowheads="1"/>
                </p:cNvPicPr>
                <p:nvPr/>
              </p:nvPicPr>
              <p:blipFill>
                <a:blip r:embed="rId3" cstate="print"/>
                <a:srcRect/>
                <a:stretch>
                  <a:fillRect/>
                </a:stretch>
              </p:blipFill>
              <p:spPr bwMode="auto">
                <a:xfrm>
                  <a:off x="3972" y="2874"/>
                  <a:ext cx="168" cy="211"/>
                </a:xfrm>
                <a:prstGeom prst="rect">
                  <a:avLst/>
                </a:prstGeom>
                <a:noFill/>
                <a:ln w="9525">
                  <a:noFill/>
                  <a:miter lim="800000"/>
                  <a:headEnd/>
                  <a:tailEnd/>
                </a:ln>
              </p:spPr>
            </p:pic>
            <p:pic>
              <p:nvPicPr>
                <p:cNvPr id="58" name="Picture 48" descr="pin"/>
                <p:cNvPicPr>
                  <a:picLocks noChangeAspect="1" noChangeArrowheads="1"/>
                </p:cNvPicPr>
                <p:nvPr/>
              </p:nvPicPr>
              <p:blipFill>
                <a:blip r:embed="rId3" cstate="print"/>
                <a:srcRect/>
                <a:stretch>
                  <a:fillRect/>
                </a:stretch>
              </p:blipFill>
              <p:spPr bwMode="auto">
                <a:xfrm>
                  <a:off x="3612" y="2874"/>
                  <a:ext cx="168" cy="211"/>
                </a:xfrm>
                <a:prstGeom prst="rect">
                  <a:avLst/>
                </a:prstGeom>
                <a:noFill/>
                <a:ln w="9525">
                  <a:noFill/>
                  <a:miter lim="800000"/>
                  <a:headEnd/>
                  <a:tailEnd/>
                </a:ln>
              </p:spPr>
            </p:pic>
          </p:grpSp>
          <p:grpSp>
            <p:nvGrpSpPr>
              <p:cNvPr id="43" name="Group 56"/>
              <p:cNvGrpSpPr>
                <a:grpSpLocks/>
              </p:cNvGrpSpPr>
              <p:nvPr/>
            </p:nvGrpSpPr>
            <p:grpSpPr bwMode="auto">
              <a:xfrm>
                <a:off x="2578100" y="4505325"/>
                <a:ext cx="1279525" cy="508000"/>
                <a:chOff x="1498" y="2838"/>
                <a:chExt cx="806" cy="320"/>
              </a:xfrm>
            </p:grpSpPr>
            <p:sp>
              <p:nvSpPr>
                <p:cNvPr id="48" name="Rectangle 23"/>
                <p:cNvSpPr>
                  <a:spLocks noChangeArrowheads="1"/>
                </p:cNvSpPr>
                <p:nvPr/>
              </p:nvSpPr>
              <p:spPr bwMode="auto">
                <a:xfrm>
                  <a:off x="1498" y="2838"/>
                  <a:ext cx="806" cy="320"/>
                </a:xfrm>
                <a:prstGeom prst="rect">
                  <a:avLst/>
                </a:prstGeom>
                <a:noFill/>
                <a:ln w="9525">
                  <a:solidFill>
                    <a:schemeClr val="tx1"/>
                  </a:solidFill>
                  <a:prstDash val="dash"/>
                  <a:miter lim="800000"/>
                  <a:headEnd/>
                  <a:tailEnd/>
                </a:ln>
              </p:spPr>
              <p:txBody>
                <a:bodyPr wrap="none" anchor="ctr"/>
                <a:lstStyle/>
                <a:p>
                  <a:endParaRPr lang="en-US" dirty="0">
                    <a:latin typeface="Calibri" pitchFamily="34" charset="0"/>
                  </a:endParaRPr>
                </a:p>
              </p:txBody>
            </p:sp>
            <p:pic>
              <p:nvPicPr>
                <p:cNvPr id="49" name="Picture 52" descr="pin"/>
                <p:cNvPicPr>
                  <a:picLocks noChangeAspect="1" noChangeArrowheads="1"/>
                </p:cNvPicPr>
                <p:nvPr/>
              </p:nvPicPr>
              <p:blipFill>
                <a:blip r:embed="rId3" cstate="print"/>
                <a:srcRect/>
                <a:stretch>
                  <a:fillRect/>
                </a:stretch>
              </p:blipFill>
              <p:spPr bwMode="auto">
                <a:xfrm>
                  <a:off x="1730" y="2872"/>
                  <a:ext cx="168" cy="211"/>
                </a:xfrm>
                <a:prstGeom prst="rect">
                  <a:avLst/>
                </a:prstGeom>
                <a:noFill/>
                <a:ln w="9525">
                  <a:noFill/>
                  <a:miter lim="800000"/>
                  <a:headEnd/>
                  <a:tailEnd/>
                </a:ln>
              </p:spPr>
            </p:pic>
            <p:pic>
              <p:nvPicPr>
                <p:cNvPr id="50" name="Picture 53" descr="pin"/>
                <p:cNvPicPr>
                  <a:picLocks noChangeAspect="1" noChangeArrowheads="1"/>
                </p:cNvPicPr>
                <p:nvPr/>
              </p:nvPicPr>
              <p:blipFill>
                <a:blip r:embed="rId3" cstate="print"/>
                <a:srcRect/>
                <a:stretch>
                  <a:fillRect/>
                </a:stretch>
              </p:blipFill>
              <p:spPr bwMode="auto">
                <a:xfrm>
                  <a:off x="2090" y="2872"/>
                  <a:ext cx="168" cy="211"/>
                </a:xfrm>
                <a:prstGeom prst="rect">
                  <a:avLst/>
                </a:prstGeom>
                <a:noFill/>
                <a:ln w="9525">
                  <a:noFill/>
                  <a:miter lim="800000"/>
                  <a:headEnd/>
                  <a:tailEnd/>
                </a:ln>
              </p:spPr>
            </p:pic>
            <p:pic>
              <p:nvPicPr>
                <p:cNvPr id="51" name="Picture 54" descr="pin"/>
                <p:cNvPicPr>
                  <a:picLocks noChangeAspect="1" noChangeArrowheads="1"/>
                </p:cNvPicPr>
                <p:nvPr/>
              </p:nvPicPr>
              <p:blipFill>
                <a:blip r:embed="rId3" cstate="print"/>
                <a:srcRect/>
                <a:stretch>
                  <a:fillRect/>
                </a:stretch>
              </p:blipFill>
              <p:spPr bwMode="auto">
                <a:xfrm>
                  <a:off x="1910" y="2872"/>
                  <a:ext cx="168" cy="211"/>
                </a:xfrm>
                <a:prstGeom prst="rect">
                  <a:avLst/>
                </a:prstGeom>
                <a:noFill/>
                <a:ln w="9525">
                  <a:noFill/>
                  <a:miter lim="800000"/>
                  <a:headEnd/>
                  <a:tailEnd/>
                </a:ln>
              </p:spPr>
            </p:pic>
            <p:pic>
              <p:nvPicPr>
                <p:cNvPr id="52" name="Picture 55" descr="pin"/>
                <p:cNvPicPr>
                  <a:picLocks noChangeAspect="1" noChangeArrowheads="1"/>
                </p:cNvPicPr>
                <p:nvPr/>
              </p:nvPicPr>
              <p:blipFill>
                <a:blip r:embed="rId3" cstate="print"/>
                <a:srcRect/>
                <a:stretch>
                  <a:fillRect/>
                </a:stretch>
              </p:blipFill>
              <p:spPr bwMode="auto">
                <a:xfrm>
                  <a:off x="1550" y="2872"/>
                  <a:ext cx="168" cy="211"/>
                </a:xfrm>
                <a:prstGeom prst="rect">
                  <a:avLst/>
                </a:prstGeom>
                <a:noFill/>
                <a:ln w="9525">
                  <a:noFill/>
                  <a:miter lim="800000"/>
                  <a:headEnd/>
                  <a:tailEnd/>
                </a:ln>
              </p:spPr>
            </p:pic>
          </p:grpSp>
          <p:pic>
            <p:nvPicPr>
              <p:cNvPr id="44" name="Picture 57" descr="pin_1"/>
              <p:cNvPicPr>
                <a:picLocks noChangeAspect="1" noChangeArrowheads="1"/>
              </p:cNvPicPr>
              <p:nvPr/>
            </p:nvPicPr>
            <p:blipFill>
              <a:blip r:embed="rId4" cstate="print"/>
              <a:srcRect/>
              <a:stretch>
                <a:fillRect/>
              </a:stretch>
            </p:blipFill>
            <p:spPr bwMode="auto">
              <a:xfrm>
                <a:off x="1828800" y="4562475"/>
                <a:ext cx="276225" cy="339725"/>
              </a:xfrm>
              <a:prstGeom prst="rect">
                <a:avLst/>
              </a:prstGeom>
              <a:noFill/>
              <a:ln w="9525">
                <a:noFill/>
                <a:miter lim="800000"/>
                <a:headEnd/>
                <a:tailEnd/>
              </a:ln>
            </p:spPr>
          </p:pic>
          <p:pic>
            <p:nvPicPr>
              <p:cNvPr id="45" name="Picture 58" descr="pin_2"/>
              <p:cNvPicPr>
                <a:picLocks noChangeAspect="1" noChangeArrowheads="1"/>
              </p:cNvPicPr>
              <p:nvPr/>
            </p:nvPicPr>
            <p:blipFill>
              <a:blip r:embed="rId5" cstate="print"/>
              <a:srcRect/>
              <a:stretch>
                <a:fillRect/>
              </a:stretch>
            </p:blipFill>
            <p:spPr bwMode="auto">
              <a:xfrm>
                <a:off x="2400300" y="5753100"/>
                <a:ext cx="266700" cy="342900"/>
              </a:xfrm>
              <a:prstGeom prst="rect">
                <a:avLst/>
              </a:prstGeom>
              <a:noFill/>
              <a:ln w="9525">
                <a:noFill/>
                <a:miter lim="800000"/>
                <a:headEnd/>
                <a:tailEnd/>
              </a:ln>
            </p:spPr>
          </p:pic>
          <p:pic>
            <p:nvPicPr>
              <p:cNvPr id="46" name="Picture 59" descr="pin_2"/>
              <p:cNvPicPr>
                <a:picLocks noChangeAspect="1" noChangeArrowheads="1"/>
              </p:cNvPicPr>
              <p:nvPr/>
            </p:nvPicPr>
            <p:blipFill>
              <a:blip r:embed="rId5" cstate="print"/>
              <a:srcRect/>
              <a:stretch>
                <a:fillRect/>
              </a:stretch>
            </p:blipFill>
            <p:spPr bwMode="auto">
              <a:xfrm>
                <a:off x="2867025" y="5743575"/>
                <a:ext cx="266700" cy="342900"/>
              </a:xfrm>
              <a:prstGeom prst="rect">
                <a:avLst/>
              </a:prstGeom>
              <a:noFill/>
              <a:ln w="9525">
                <a:noFill/>
                <a:miter lim="800000"/>
                <a:headEnd/>
                <a:tailEnd/>
              </a:ln>
            </p:spPr>
          </p:pic>
          <p:pic>
            <p:nvPicPr>
              <p:cNvPr id="47" name="Picture 60" descr="pin_2"/>
              <p:cNvPicPr>
                <a:picLocks noChangeAspect="1" noChangeArrowheads="1"/>
              </p:cNvPicPr>
              <p:nvPr/>
            </p:nvPicPr>
            <p:blipFill>
              <a:blip r:embed="rId5" cstate="print"/>
              <a:srcRect/>
              <a:stretch>
                <a:fillRect/>
              </a:stretch>
            </p:blipFill>
            <p:spPr bwMode="auto">
              <a:xfrm>
                <a:off x="3333750" y="5753100"/>
                <a:ext cx="266700" cy="342900"/>
              </a:xfrm>
              <a:prstGeom prst="rect">
                <a:avLst/>
              </a:prstGeom>
              <a:noFill/>
              <a:ln w="9525">
                <a:noFill/>
                <a:miter lim="800000"/>
                <a:headEnd/>
                <a:tailEnd/>
              </a:ln>
            </p:spPr>
          </p:pic>
        </p:grpSp>
        <p:sp>
          <p:nvSpPr>
            <p:cNvPr id="65" name="Text Box 19"/>
            <p:cNvSpPr txBox="1">
              <a:spLocks noChangeArrowheads="1"/>
            </p:cNvSpPr>
            <p:nvPr/>
          </p:nvSpPr>
          <p:spPr bwMode="auto">
            <a:xfrm>
              <a:off x="2947050" y="5010125"/>
              <a:ext cx="1858963" cy="280333"/>
            </a:xfrm>
            <a:prstGeom prst="rect">
              <a:avLst/>
            </a:prstGeom>
            <a:noFill/>
            <a:ln w="9525">
              <a:noFill/>
              <a:miter lim="800000"/>
              <a:headEnd/>
              <a:tailEnd/>
            </a:ln>
          </p:spPr>
          <p:txBody>
            <a:bodyPr>
              <a:spAutoFit/>
            </a:bodyPr>
            <a:lstStyle/>
            <a:p>
              <a:pPr>
                <a:lnSpc>
                  <a:spcPct val="87000"/>
                </a:lnSpc>
                <a:buClr>
                  <a:schemeClr val="tx2"/>
                </a:buClr>
                <a:buSzPct val="80000"/>
              </a:pPr>
              <a:r>
                <a:rPr lang="en-US" sz="1400" b="1" dirty="0" smtClean="0">
                  <a:solidFill>
                    <a:schemeClr val="bg1"/>
                  </a:solidFill>
                  <a:latin typeface="Calibri" pitchFamily="34" charset="0"/>
                </a:rPr>
                <a:t>PG 1</a:t>
              </a:r>
              <a:endParaRPr lang="en-US" sz="1400" b="1" dirty="0">
                <a:solidFill>
                  <a:schemeClr val="bg1"/>
                </a:solidFill>
                <a:latin typeface="Calibri" pitchFamily="34" charset="0"/>
              </a:endParaRPr>
            </a:p>
          </p:txBody>
        </p:sp>
        <p:sp>
          <p:nvSpPr>
            <p:cNvPr id="66" name="Text Box 19"/>
            <p:cNvSpPr txBox="1">
              <a:spLocks noChangeArrowheads="1"/>
            </p:cNvSpPr>
            <p:nvPr/>
          </p:nvSpPr>
          <p:spPr bwMode="auto">
            <a:xfrm>
              <a:off x="4541837" y="5010125"/>
              <a:ext cx="1858963" cy="280333"/>
            </a:xfrm>
            <a:prstGeom prst="rect">
              <a:avLst/>
            </a:prstGeom>
            <a:noFill/>
            <a:ln w="9525">
              <a:noFill/>
              <a:miter lim="800000"/>
              <a:headEnd/>
              <a:tailEnd/>
            </a:ln>
          </p:spPr>
          <p:txBody>
            <a:bodyPr>
              <a:spAutoFit/>
            </a:bodyPr>
            <a:lstStyle/>
            <a:p>
              <a:pPr>
                <a:lnSpc>
                  <a:spcPct val="87000"/>
                </a:lnSpc>
                <a:buClr>
                  <a:schemeClr val="tx2"/>
                </a:buClr>
                <a:buSzPct val="80000"/>
              </a:pPr>
              <a:r>
                <a:rPr lang="en-US" sz="1400" b="1" dirty="0" smtClean="0">
                  <a:solidFill>
                    <a:schemeClr val="bg1"/>
                  </a:solidFill>
                  <a:latin typeface="Calibri" pitchFamily="34" charset="0"/>
                </a:rPr>
                <a:t>PG 2</a:t>
              </a:r>
              <a:endParaRPr lang="en-US" sz="1400" b="1" dirty="0">
                <a:solidFill>
                  <a:schemeClr val="bg1"/>
                </a:solidFill>
                <a:latin typeface="Calibri" pitchFamily="34" charset="0"/>
              </a:endParaRPr>
            </a:p>
          </p:txBody>
        </p:sp>
        <p:sp>
          <p:nvSpPr>
            <p:cNvPr id="67" name="Text Box 19"/>
            <p:cNvSpPr txBox="1">
              <a:spLocks noChangeArrowheads="1"/>
            </p:cNvSpPr>
            <p:nvPr/>
          </p:nvSpPr>
          <p:spPr bwMode="auto">
            <a:xfrm>
              <a:off x="6294437" y="5010125"/>
              <a:ext cx="1858963" cy="280333"/>
            </a:xfrm>
            <a:prstGeom prst="rect">
              <a:avLst/>
            </a:prstGeom>
            <a:noFill/>
            <a:ln w="9525">
              <a:noFill/>
              <a:miter lim="800000"/>
              <a:headEnd/>
              <a:tailEnd/>
            </a:ln>
          </p:spPr>
          <p:txBody>
            <a:bodyPr>
              <a:spAutoFit/>
            </a:bodyPr>
            <a:lstStyle/>
            <a:p>
              <a:pPr>
                <a:lnSpc>
                  <a:spcPct val="87000"/>
                </a:lnSpc>
                <a:buClr>
                  <a:schemeClr val="tx2"/>
                </a:buClr>
                <a:buSzPct val="80000"/>
              </a:pPr>
              <a:r>
                <a:rPr lang="en-US" sz="1400" b="1" dirty="0" smtClean="0">
                  <a:solidFill>
                    <a:schemeClr val="bg1"/>
                  </a:solidFill>
                  <a:latin typeface="Calibri" pitchFamily="34" charset="0"/>
                </a:rPr>
                <a:t>PG 3</a:t>
              </a:r>
              <a:endParaRPr lang="en-US" sz="1400" b="1" dirty="0">
                <a:solidFill>
                  <a:schemeClr val="bg1"/>
                </a:solidFill>
                <a:latin typeface="Calibri" pitchFamily="34" charset="0"/>
              </a:endParaRPr>
            </a:p>
          </p:txBody>
        </p:sp>
      </p:grpSp>
      <p:sp>
        <p:nvSpPr>
          <p:cNvPr id="70" name="Rectangular Callout 69"/>
          <p:cNvSpPr/>
          <p:nvPr/>
        </p:nvSpPr>
        <p:spPr>
          <a:xfrm>
            <a:off x="7848600" y="4343400"/>
            <a:ext cx="1143000" cy="533400"/>
          </a:xfrm>
          <a:prstGeom prst="wedgeRectCallout">
            <a:avLst>
              <a:gd name="adj1" fmla="val -159597"/>
              <a:gd name="adj2" fmla="val 38500"/>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dirty="0" smtClean="0">
                <a:latin typeface="Calibri" pitchFamily="34" charset="0"/>
              </a:rPr>
              <a:t>VM port</a:t>
            </a:r>
            <a:endParaRPr lang="en-US" dirty="0">
              <a:latin typeface="Calibri" pitchFamily="34"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Distributed Virtual Switch</a:t>
            </a:r>
            <a:endParaRPr lang="en-US" dirty="0"/>
          </a:p>
        </p:txBody>
      </p:sp>
      <p:sp>
        <p:nvSpPr>
          <p:cNvPr id="3" name="Content Placeholder 2"/>
          <p:cNvSpPr>
            <a:spLocks noGrp="1"/>
          </p:cNvSpPr>
          <p:nvPr>
            <p:ph idx="1"/>
          </p:nvPr>
        </p:nvSpPr>
        <p:spPr>
          <a:xfrm>
            <a:off x="304800" y="914400"/>
            <a:ext cx="8458200" cy="914400"/>
          </a:xfrm>
        </p:spPr>
        <p:txBody>
          <a:bodyPr/>
          <a:lstStyle/>
          <a:p>
            <a:r>
              <a:rPr lang="en-US" dirty="0" smtClean="0"/>
              <a:t>Aggregation of multiple virtual switches distributed across multiple physical servers</a:t>
            </a:r>
          </a:p>
        </p:txBody>
      </p:sp>
      <p:sp>
        <p:nvSpPr>
          <p:cNvPr id="4" name="Footer Placeholder 3"/>
          <p:cNvSpPr>
            <a:spLocks noGrp="1"/>
          </p:cNvSpPr>
          <p:nvPr>
            <p:ph type="ftr" sz="quarter" idx="10"/>
          </p:nvPr>
        </p:nvSpPr>
        <p:spPr/>
        <p:txBody>
          <a:bodyPr/>
          <a:lstStyle/>
          <a:p>
            <a:pPr>
              <a:defRPr/>
            </a:pPr>
            <a:r>
              <a:rPr lang="en-US" dirty="0" smtClean="0"/>
              <a:t>Virtualized Data Center – Networking</a:t>
            </a:r>
            <a:endParaRPr lang="en-US" dirty="0"/>
          </a:p>
        </p:txBody>
      </p:sp>
      <p:sp>
        <p:nvSpPr>
          <p:cNvPr id="5" name="Slide Number Placeholder 4"/>
          <p:cNvSpPr>
            <a:spLocks noGrp="1"/>
          </p:cNvSpPr>
          <p:nvPr>
            <p:ph type="sldNum" sz="quarter" idx="11"/>
          </p:nvPr>
        </p:nvSpPr>
        <p:spPr/>
        <p:txBody>
          <a:bodyPr/>
          <a:lstStyle/>
          <a:p>
            <a:pPr>
              <a:defRPr/>
            </a:pPr>
            <a:fld id="{5BA1DFFF-3F85-458B-986A-7762775E0CEF}" type="slidenum">
              <a:rPr lang="en-US" smtClean="0"/>
              <a:pPr>
                <a:defRPr/>
              </a:pPr>
              <a:t>22</a:t>
            </a:fld>
            <a:endParaRPr lang="en-US" dirty="0"/>
          </a:p>
        </p:txBody>
      </p:sp>
      <p:grpSp>
        <p:nvGrpSpPr>
          <p:cNvPr id="10" name="Group 9"/>
          <p:cNvGrpSpPr/>
          <p:nvPr/>
        </p:nvGrpSpPr>
        <p:grpSpPr>
          <a:xfrm>
            <a:off x="533400" y="3578225"/>
            <a:ext cx="7734300" cy="2441575"/>
            <a:chOff x="533400" y="3600450"/>
            <a:chExt cx="7734300" cy="2441575"/>
          </a:xfrm>
        </p:grpSpPr>
        <p:sp>
          <p:nvSpPr>
            <p:cNvPr id="11" name="Rectangle 79"/>
            <p:cNvSpPr>
              <a:spLocks noChangeArrowheads="1"/>
            </p:cNvSpPr>
            <p:nvPr/>
          </p:nvSpPr>
          <p:spPr bwMode="auto">
            <a:xfrm>
              <a:off x="2514600" y="3656013"/>
              <a:ext cx="1524000" cy="1600200"/>
            </a:xfrm>
            <a:prstGeom prst="rect">
              <a:avLst/>
            </a:prstGeom>
            <a:solidFill>
              <a:srgbClr val="C0C0C0">
                <a:alpha val="67842"/>
              </a:srgbClr>
            </a:solidFill>
            <a:ln w="9525">
              <a:solidFill>
                <a:schemeClr val="tx1"/>
              </a:solidFill>
              <a:miter lim="800000"/>
              <a:headEnd/>
              <a:tailEnd/>
            </a:ln>
          </p:spPr>
          <p:txBody>
            <a:bodyPr wrap="none" anchor="ctr"/>
            <a:lstStyle/>
            <a:p>
              <a:endParaRPr lang="en-US" dirty="0">
                <a:latin typeface="Calibri" pitchFamily="34" charset="0"/>
              </a:endParaRPr>
            </a:p>
          </p:txBody>
        </p:sp>
        <p:sp>
          <p:nvSpPr>
            <p:cNvPr id="12" name="Rectangle 63"/>
            <p:cNvSpPr>
              <a:spLocks noChangeArrowheads="1"/>
            </p:cNvSpPr>
            <p:nvPr/>
          </p:nvSpPr>
          <p:spPr bwMode="auto">
            <a:xfrm>
              <a:off x="555625" y="3660775"/>
              <a:ext cx="1676400" cy="1600200"/>
            </a:xfrm>
            <a:prstGeom prst="rect">
              <a:avLst/>
            </a:prstGeom>
            <a:solidFill>
              <a:srgbClr val="C0C0C0">
                <a:alpha val="67842"/>
              </a:srgbClr>
            </a:solidFill>
            <a:ln w="9525">
              <a:solidFill>
                <a:schemeClr val="tx1"/>
              </a:solidFill>
              <a:miter lim="800000"/>
              <a:headEnd/>
              <a:tailEnd/>
            </a:ln>
          </p:spPr>
          <p:txBody>
            <a:bodyPr wrap="none" anchor="ctr"/>
            <a:lstStyle/>
            <a:p>
              <a:endParaRPr lang="en-US" dirty="0">
                <a:latin typeface="Calibri" pitchFamily="34" charset="0"/>
              </a:endParaRPr>
            </a:p>
          </p:txBody>
        </p:sp>
        <p:sp>
          <p:nvSpPr>
            <p:cNvPr id="13" name="Line 71"/>
            <p:cNvSpPr>
              <a:spLocks noChangeShapeType="1"/>
            </p:cNvSpPr>
            <p:nvPr/>
          </p:nvSpPr>
          <p:spPr bwMode="auto">
            <a:xfrm>
              <a:off x="1360488" y="4337050"/>
              <a:ext cx="0" cy="152400"/>
            </a:xfrm>
            <a:prstGeom prst="line">
              <a:avLst/>
            </a:prstGeom>
            <a:noFill/>
            <a:ln w="19050">
              <a:solidFill>
                <a:schemeClr val="tx1"/>
              </a:solidFill>
              <a:round/>
              <a:headEnd/>
              <a:tailEnd/>
            </a:ln>
          </p:spPr>
          <p:txBody>
            <a:bodyPr/>
            <a:lstStyle/>
            <a:p>
              <a:endParaRPr lang="en-US" dirty="0">
                <a:latin typeface="Calibri" pitchFamily="34" charset="0"/>
              </a:endParaRPr>
            </a:p>
          </p:txBody>
        </p:sp>
        <p:sp>
          <p:nvSpPr>
            <p:cNvPr id="14" name="Line 67"/>
            <p:cNvSpPr>
              <a:spLocks noChangeShapeType="1"/>
            </p:cNvSpPr>
            <p:nvPr/>
          </p:nvSpPr>
          <p:spPr bwMode="auto">
            <a:xfrm>
              <a:off x="1082675" y="4318000"/>
              <a:ext cx="0" cy="152400"/>
            </a:xfrm>
            <a:prstGeom prst="line">
              <a:avLst/>
            </a:prstGeom>
            <a:noFill/>
            <a:ln w="19050">
              <a:solidFill>
                <a:schemeClr val="tx1"/>
              </a:solidFill>
              <a:round/>
              <a:headEnd/>
              <a:tailEnd/>
            </a:ln>
          </p:spPr>
          <p:txBody>
            <a:bodyPr/>
            <a:lstStyle/>
            <a:p>
              <a:endParaRPr lang="en-US" dirty="0">
                <a:latin typeface="Calibri" pitchFamily="34" charset="0"/>
              </a:endParaRPr>
            </a:p>
          </p:txBody>
        </p:sp>
        <p:pic>
          <p:nvPicPr>
            <p:cNvPr id="15" name="Picture 30" descr="port"/>
            <p:cNvPicPr>
              <a:picLocks noChangeAspect="1" noChangeArrowheads="1"/>
            </p:cNvPicPr>
            <p:nvPr/>
          </p:nvPicPr>
          <p:blipFill>
            <a:blip r:embed="rId3" cstate="print"/>
            <a:srcRect/>
            <a:stretch>
              <a:fillRect/>
            </a:stretch>
          </p:blipFill>
          <p:spPr bwMode="auto">
            <a:xfrm>
              <a:off x="1030288" y="4422775"/>
              <a:ext cx="112712" cy="130175"/>
            </a:xfrm>
            <a:prstGeom prst="rect">
              <a:avLst/>
            </a:prstGeom>
            <a:noFill/>
            <a:ln w="9525">
              <a:noFill/>
              <a:miter lim="800000"/>
              <a:headEnd/>
              <a:tailEnd/>
            </a:ln>
          </p:spPr>
        </p:pic>
        <p:pic>
          <p:nvPicPr>
            <p:cNvPr id="16" name="Picture 30" descr="port"/>
            <p:cNvPicPr>
              <a:picLocks noChangeAspect="1" noChangeArrowheads="1"/>
            </p:cNvPicPr>
            <p:nvPr/>
          </p:nvPicPr>
          <p:blipFill>
            <a:blip r:embed="rId3" cstate="print"/>
            <a:srcRect/>
            <a:stretch>
              <a:fillRect/>
            </a:stretch>
          </p:blipFill>
          <p:spPr bwMode="auto">
            <a:xfrm>
              <a:off x="1566863" y="4425950"/>
              <a:ext cx="112712" cy="130175"/>
            </a:xfrm>
            <a:prstGeom prst="rect">
              <a:avLst/>
            </a:prstGeom>
            <a:noFill/>
            <a:ln w="9525">
              <a:noFill/>
              <a:miter lim="800000"/>
              <a:headEnd/>
              <a:tailEnd/>
            </a:ln>
          </p:spPr>
        </p:pic>
        <p:pic>
          <p:nvPicPr>
            <p:cNvPr id="17" name="Picture 30" descr="port"/>
            <p:cNvPicPr>
              <a:picLocks noChangeAspect="1" noChangeArrowheads="1"/>
            </p:cNvPicPr>
            <p:nvPr/>
          </p:nvPicPr>
          <p:blipFill>
            <a:blip r:embed="rId3" cstate="print"/>
            <a:srcRect/>
            <a:stretch>
              <a:fillRect/>
            </a:stretch>
          </p:blipFill>
          <p:spPr bwMode="auto">
            <a:xfrm>
              <a:off x="1433513" y="4425950"/>
              <a:ext cx="112712" cy="130175"/>
            </a:xfrm>
            <a:prstGeom prst="rect">
              <a:avLst/>
            </a:prstGeom>
            <a:noFill/>
            <a:ln w="9525">
              <a:noFill/>
              <a:miter lim="800000"/>
              <a:headEnd/>
              <a:tailEnd/>
            </a:ln>
          </p:spPr>
        </p:pic>
        <p:pic>
          <p:nvPicPr>
            <p:cNvPr id="18" name="Picture 30" descr="port"/>
            <p:cNvPicPr>
              <a:picLocks noChangeAspect="1" noChangeArrowheads="1"/>
            </p:cNvPicPr>
            <p:nvPr/>
          </p:nvPicPr>
          <p:blipFill>
            <a:blip r:embed="rId3" cstate="print"/>
            <a:srcRect/>
            <a:stretch>
              <a:fillRect/>
            </a:stretch>
          </p:blipFill>
          <p:spPr bwMode="auto">
            <a:xfrm>
              <a:off x="1300163" y="4425950"/>
              <a:ext cx="112712" cy="130175"/>
            </a:xfrm>
            <a:prstGeom prst="rect">
              <a:avLst/>
            </a:prstGeom>
            <a:noFill/>
            <a:ln w="9525">
              <a:noFill/>
              <a:miter lim="800000"/>
              <a:headEnd/>
              <a:tailEnd/>
            </a:ln>
          </p:spPr>
        </p:pic>
        <p:pic>
          <p:nvPicPr>
            <p:cNvPr id="19" name="Picture 30" descr="port"/>
            <p:cNvPicPr>
              <a:picLocks noChangeAspect="1" noChangeArrowheads="1"/>
            </p:cNvPicPr>
            <p:nvPr/>
          </p:nvPicPr>
          <p:blipFill>
            <a:blip r:embed="rId3" cstate="print"/>
            <a:srcRect/>
            <a:stretch>
              <a:fillRect/>
            </a:stretch>
          </p:blipFill>
          <p:spPr bwMode="auto">
            <a:xfrm>
              <a:off x="1163638" y="4422775"/>
              <a:ext cx="112712" cy="130175"/>
            </a:xfrm>
            <a:prstGeom prst="rect">
              <a:avLst/>
            </a:prstGeom>
            <a:noFill/>
            <a:ln w="9525">
              <a:noFill/>
              <a:miter lim="800000"/>
              <a:headEnd/>
              <a:tailEnd/>
            </a:ln>
          </p:spPr>
        </p:pic>
        <p:grpSp>
          <p:nvGrpSpPr>
            <p:cNvPr id="20" name="Group 83"/>
            <p:cNvGrpSpPr>
              <a:grpSpLocks/>
            </p:cNvGrpSpPr>
            <p:nvPr/>
          </p:nvGrpSpPr>
          <p:grpSpPr bwMode="auto">
            <a:xfrm>
              <a:off x="762000" y="3708400"/>
              <a:ext cx="379413" cy="488950"/>
              <a:chOff x="-1828800" y="2590800"/>
              <a:chExt cx="871656" cy="1121571"/>
            </a:xfrm>
          </p:grpSpPr>
          <p:pic>
            <p:nvPicPr>
              <p:cNvPr id="180" name="Picture 82" descr="VM.png"/>
              <p:cNvPicPr>
                <a:picLocks noChangeAspect="1"/>
              </p:cNvPicPr>
              <p:nvPr/>
            </p:nvPicPr>
            <p:blipFill>
              <a:blip r:embed="rId4" cstate="print"/>
              <a:srcRect/>
              <a:stretch>
                <a:fillRect/>
              </a:stretch>
            </p:blipFill>
            <p:spPr bwMode="auto">
              <a:xfrm>
                <a:off x="-1828800" y="2590800"/>
                <a:ext cx="871656" cy="1121571"/>
              </a:xfrm>
              <a:prstGeom prst="rect">
                <a:avLst/>
              </a:prstGeom>
              <a:noFill/>
              <a:ln w="9525">
                <a:noFill/>
                <a:miter lim="800000"/>
                <a:headEnd/>
                <a:tailEnd/>
              </a:ln>
            </p:spPr>
          </p:pic>
          <p:pic>
            <p:nvPicPr>
              <p:cNvPr id="181" name="Picture 81" descr="AP_OS Single.png"/>
              <p:cNvPicPr>
                <a:picLocks noChangeAspect="1"/>
              </p:cNvPicPr>
              <p:nvPr/>
            </p:nvPicPr>
            <p:blipFill>
              <a:blip r:embed="rId5" cstate="print"/>
              <a:srcRect/>
              <a:stretch>
                <a:fillRect/>
              </a:stretch>
            </p:blipFill>
            <p:spPr bwMode="auto">
              <a:xfrm>
                <a:off x="-1625600" y="2667000"/>
                <a:ext cx="475449" cy="768033"/>
              </a:xfrm>
              <a:prstGeom prst="rect">
                <a:avLst/>
              </a:prstGeom>
              <a:noFill/>
              <a:ln w="9525">
                <a:noFill/>
                <a:miter lim="800000"/>
                <a:headEnd/>
                <a:tailEnd/>
              </a:ln>
            </p:spPr>
          </p:pic>
        </p:grpSp>
        <p:grpSp>
          <p:nvGrpSpPr>
            <p:cNvPr id="21" name="Group 83"/>
            <p:cNvGrpSpPr>
              <a:grpSpLocks/>
            </p:cNvGrpSpPr>
            <p:nvPr/>
          </p:nvGrpSpPr>
          <p:grpSpPr bwMode="auto">
            <a:xfrm>
              <a:off x="1219200" y="3708400"/>
              <a:ext cx="379413" cy="488950"/>
              <a:chOff x="-1828800" y="2590800"/>
              <a:chExt cx="871656" cy="1121571"/>
            </a:xfrm>
          </p:grpSpPr>
          <p:pic>
            <p:nvPicPr>
              <p:cNvPr id="178" name="Picture 82" descr="VM.png"/>
              <p:cNvPicPr>
                <a:picLocks noChangeAspect="1"/>
              </p:cNvPicPr>
              <p:nvPr/>
            </p:nvPicPr>
            <p:blipFill>
              <a:blip r:embed="rId4" cstate="print"/>
              <a:srcRect/>
              <a:stretch>
                <a:fillRect/>
              </a:stretch>
            </p:blipFill>
            <p:spPr bwMode="auto">
              <a:xfrm>
                <a:off x="-1828800" y="2590800"/>
                <a:ext cx="871656" cy="1121571"/>
              </a:xfrm>
              <a:prstGeom prst="rect">
                <a:avLst/>
              </a:prstGeom>
              <a:noFill/>
              <a:ln w="9525">
                <a:noFill/>
                <a:miter lim="800000"/>
                <a:headEnd/>
                <a:tailEnd/>
              </a:ln>
            </p:spPr>
          </p:pic>
          <p:pic>
            <p:nvPicPr>
              <p:cNvPr id="179" name="Picture 81" descr="AP_OS Single.png"/>
              <p:cNvPicPr>
                <a:picLocks noChangeAspect="1"/>
              </p:cNvPicPr>
              <p:nvPr/>
            </p:nvPicPr>
            <p:blipFill>
              <a:blip r:embed="rId5" cstate="print"/>
              <a:srcRect/>
              <a:stretch>
                <a:fillRect/>
              </a:stretch>
            </p:blipFill>
            <p:spPr bwMode="auto">
              <a:xfrm>
                <a:off x="-1625600" y="2667000"/>
                <a:ext cx="475449" cy="768033"/>
              </a:xfrm>
              <a:prstGeom prst="rect">
                <a:avLst/>
              </a:prstGeom>
              <a:noFill/>
              <a:ln w="9525">
                <a:noFill/>
                <a:miter lim="800000"/>
                <a:headEnd/>
                <a:tailEnd/>
              </a:ln>
            </p:spPr>
          </p:pic>
        </p:grpSp>
        <p:grpSp>
          <p:nvGrpSpPr>
            <p:cNvPr id="22" name="Group 83"/>
            <p:cNvGrpSpPr>
              <a:grpSpLocks/>
            </p:cNvGrpSpPr>
            <p:nvPr/>
          </p:nvGrpSpPr>
          <p:grpSpPr bwMode="auto">
            <a:xfrm>
              <a:off x="1676400" y="3708400"/>
              <a:ext cx="379413" cy="488950"/>
              <a:chOff x="-1828800" y="2590800"/>
              <a:chExt cx="871656" cy="1121571"/>
            </a:xfrm>
          </p:grpSpPr>
          <p:pic>
            <p:nvPicPr>
              <p:cNvPr id="176" name="Picture 82" descr="VM.png"/>
              <p:cNvPicPr>
                <a:picLocks noChangeAspect="1"/>
              </p:cNvPicPr>
              <p:nvPr/>
            </p:nvPicPr>
            <p:blipFill>
              <a:blip r:embed="rId4" cstate="print"/>
              <a:srcRect/>
              <a:stretch>
                <a:fillRect/>
              </a:stretch>
            </p:blipFill>
            <p:spPr bwMode="auto">
              <a:xfrm>
                <a:off x="-1828800" y="2590800"/>
                <a:ext cx="871656" cy="1121571"/>
              </a:xfrm>
              <a:prstGeom prst="rect">
                <a:avLst/>
              </a:prstGeom>
              <a:noFill/>
              <a:ln w="9525">
                <a:noFill/>
                <a:miter lim="800000"/>
                <a:headEnd/>
                <a:tailEnd/>
              </a:ln>
            </p:spPr>
          </p:pic>
          <p:pic>
            <p:nvPicPr>
              <p:cNvPr id="177" name="Picture 81" descr="AP_OS Single.png"/>
              <p:cNvPicPr>
                <a:picLocks noChangeAspect="1"/>
              </p:cNvPicPr>
              <p:nvPr/>
            </p:nvPicPr>
            <p:blipFill>
              <a:blip r:embed="rId5" cstate="print"/>
              <a:srcRect/>
              <a:stretch>
                <a:fillRect/>
              </a:stretch>
            </p:blipFill>
            <p:spPr bwMode="auto">
              <a:xfrm>
                <a:off x="-1625600" y="2667000"/>
                <a:ext cx="475449" cy="768033"/>
              </a:xfrm>
              <a:prstGeom prst="rect">
                <a:avLst/>
              </a:prstGeom>
              <a:noFill/>
              <a:ln w="9525">
                <a:noFill/>
                <a:miter lim="800000"/>
                <a:headEnd/>
                <a:tailEnd/>
              </a:ln>
            </p:spPr>
          </p:pic>
        </p:grpSp>
        <p:pic>
          <p:nvPicPr>
            <p:cNvPr id="23" name="Picture 357" descr="ICON_NIC_Q308"/>
            <p:cNvPicPr>
              <a:picLocks noChangeAspect="1" noChangeArrowheads="1"/>
            </p:cNvPicPr>
            <p:nvPr/>
          </p:nvPicPr>
          <p:blipFill>
            <a:blip r:embed="rId6" cstate="print"/>
            <a:srcRect/>
            <a:stretch>
              <a:fillRect/>
            </a:stretch>
          </p:blipFill>
          <p:spPr bwMode="auto">
            <a:xfrm>
              <a:off x="1739900" y="4130675"/>
              <a:ext cx="134938" cy="106363"/>
            </a:xfrm>
            <a:prstGeom prst="rect">
              <a:avLst/>
            </a:prstGeom>
            <a:noFill/>
            <a:ln w="9525">
              <a:noFill/>
              <a:miter lim="800000"/>
              <a:headEnd/>
              <a:tailEnd/>
            </a:ln>
          </p:spPr>
        </p:pic>
        <p:sp>
          <p:nvSpPr>
            <p:cNvPr id="24" name="Text Box 56"/>
            <p:cNvSpPr txBox="1">
              <a:spLocks noChangeArrowheads="1"/>
            </p:cNvSpPr>
            <p:nvPr/>
          </p:nvSpPr>
          <p:spPr bwMode="auto">
            <a:xfrm>
              <a:off x="973138" y="4394200"/>
              <a:ext cx="234950" cy="198438"/>
            </a:xfrm>
            <a:prstGeom prst="rect">
              <a:avLst/>
            </a:prstGeom>
            <a:noFill/>
            <a:ln w="9525">
              <a:noFill/>
              <a:miter lim="800000"/>
              <a:headEnd/>
              <a:tailEnd/>
            </a:ln>
          </p:spPr>
          <p:txBody>
            <a:bodyPr wrap="none">
              <a:spAutoFit/>
            </a:bodyPr>
            <a:lstStyle/>
            <a:p>
              <a:r>
                <a:rPr lang="en-US" sz="700" dirty="0">
                  <a:solidFill>
                    <a:schemeClr val="bg1"/>
                  </a:solidFill>
                  <a:latin typeface="Calibri" pitchFamily="34" charset="0"/>
                </a:rPr>
                <a:t>A</a:t>
              </a:r>
            </a:p>
          </p:txBody>
        </p:sp>
        <p:sp>
          <p:nvSpPr>
            <p:cNvPr id="25" name="Text Box 57"/>
            <p:cNvSpPr txBox="1">
              <a:spLocks noChangeArrowheads="1"/>
            </p:cNvSpPr>
            <p:nvPr/>
          </p:nvSpPr>
          <p:spPr bwMode="auto">
            <a:xfrm>
              <a:off x="1100138" y="4391025"/>
              <a:ext cx="231775" cy="198438"/>
            </a:xfrm>
            <a:prstGeom prst="rect">
              <a:avLst/>
            </a:prstGeom>
            <a:noFill/>
            <a:ln w="9525">
              <a:noFill/>
              <a:miter lim="800000"/>
              <a:headEnd/>
              <a:tailEnd/>
            </a:ln>
          </p:spPr>
          <p:txBody>
            <a:bodyPr wrap="none">
              <a:spAutoFit/>
            </a:bodyPr>
            <a:lstStyle/>
            <a:p>
              <a:r>
                <a:rPr lang="en-US" sz="700" dirty="0">
                  <a:solidFill>
                    <a:schemeClr val="bg1"/>
                  </a:solidFill>
                  <a:latin typeface="Calibri" pitchFamily="34" charset="0"/>
                </a:rPr>
                <a:t>B</a:t>
              </a:r>
            </a:p>
          </p:txBody>
        </p:sp>
        <p:sp>
          <p:nvSpPr>
            <p:cNvPr id="26" name="Text Box 58"/>
            <p:cNvSpPr txBox="1">
              <a:spLocks noChangeArrowheads="1"/>
            </p:cNvSpPr>
            <p:nvPr/>
          </p:nvSpPr>
          <p:spPr bwMode="auto">
            <a:xfrm>
              <a:off x="1243013" y="4397375"/>
              <a:ext cx="231775" cy="198438"/>
            </a:xfrm>
            <a:prstGeom prst="rect">
              <a:avLst/>
            </a:prstGeom>
            <a:noFill/>
            <a:ln w="9525">
              <a:noFill/>
              <a:miter lim="800000"/>
              <a:headEnd/>
              <a:tailEnd/>
            </a:ln>
          </p:spPr>
          <p:txBody>
            <a:bodyPr wrap="none">
              <a:spAutoFit/>
            </a:bodyPr>
            <a:lstStyle/>
            <a:p>
              <a:r>
                <a:rPr lang="en-US" sz="700" dirty="0">
                  <a:solidFill>
                    <a:schemeClr val="bg1"/>
                  </a:solidFill>
                  <a:latin typeface="Calibri" pitchFamily="34" charset="0"/>
                </a:rPr>
                <a:t>C</a:t>
              </a:r>
            </a:p>
          </p:txBody>
        </p:sp>
        <p:sp>
          <p:nvSpPr>
            <p:cNvPr id="27" name="Text Box 59"/>
            <p:cNvSpPr txBox="1">
              <a:spLocks noChangeArrowheads="1"/>
            </p:cNvSpPr>
            <p:nvPr/>
          </p:nvSpPr>
          <p:spPr bwMode="auto">
            <a:xfrm>
              <a:off x="1370013" y="4397375"/>
              <a:ext cx="238125" cy="198438"/>
            </a:xfrm>
            <a:prstGeom prst="rect">
              <a:avLst/>
            </a:prstGeom>
            <a:noFill/>
            <a:ln w="9525">
              <a:noFill/>
              <a:miter lim="800000"/>
              <a:headEnd/>
              <a:tailEnd/>
            </a:ln>
          </p:spPr>
          <p:txBody>
            <a:bodyPr wrap="none">
              <a:spAutoFit/>
            </a:bodyPr>
            <a:lstStyle/>
            <a:p>
              <a:r>
                <a:rPr lang="en-US" sz="700" dirty="0">
                  <a:solidFill>
                    <a:schemeClr val="bg1"/>
                  </a:solidFill>
                  <a:latin typeface="Calibri" pitchFamily="34" charset="0"/>
                </a:rPr>
                <a:t>D</a:t>
              </a:r>
            </a:p>
          </p:txBody>
        </p:sp>
        <p:sp>
          <p:nvSpPr>
            <p:cNvPr id="28" name="Text Box 60"/>
            <p:cNvSpPr txBox="1">
              <a:spLocks noChangeArrowheads="1"/>
            </p:cNvSpPr>
            <p:nvPr/>
          </p:nvSpPr>
          <p:spPr bwMode="auto">
            <a:xfrm>
              <a:off x="1503363" y="4397375"/>
              <a:ext cx="227012" cy="198438"/>
            </a:xfrm>
            <a:prstGeom prst="rect">
              <a:avLst/>
            </a:prstGeom>
            <a:noFill/>
            <a:ln w="9525">
              <a:noFill/>
              <a:miter lim="800000"/>
              <a:headEnd/>
              <a:tailEnd/>
            </a:ln>
          </p:spPr>
          <p:txBody>
            <a:bodyPr wrap="none">
              <a:spAutoFit/>
            </a:bodyPr>
            <a:lstStyle/>
            <a:p>
              <a:r>
                <a:rPr lang="en-US" sz="700" dirty="0">
                  <a:solidFill>
                    <a:schemeClr val="bg1"/>
                  </a:solidFill>
                  <a:latin typeface="Calibri" pitchFamily="34" charset="0"/>
                </a:rPr>
                <a:t>E</a:t>
              </a:r>
            </a:p>
          </p:txBody>
        </p:sp>
        <p:sp>
          <p:nvSpPr>
            <p:cNvPr id="29" name="Line 64"/>
            <p:cNvSpPr>
              <a:spLocks noChangeShapeType="1"/>
            </p:cNvSpPr>
            <p:nvPr/>
          </p:nvSpPr>
          <p:spPr bwMode="auto">
            <a:xfrm>
              <a:off x="882650" y="4165600"/>
              <a:ext cx="0" cy="152400"/>
            </a:xfrm>
            <a:prstGeom prst="line">
              <a:avLst/>
            </a:prstGeom>
            <a:noFill/>
            <a:ln w="19050">
              <a:solidFill>
                <a:schemeClr val="tx1"/>
              </a:solidFill>
              <a:round/>
              <a:headEnd/>
              <a:tailEnd/>
            </a:ln>
          </p:spPr>
          <p:txBody>
            <a:bodyPr/>
            <a:lstStyle/>
            <a:p>
              <a:endParaRPr lang="en-US" dirty="0">
                <a:latin typeface="Calibri" pitchFamily="34" charset="0"/>
              </a:endParaRPr>
            </a:p>
          </p:txBody>
        </p:sp>
        <p:sp>
          <p:nvSpPr>
            <p:cNvPr id="30" name="Line 65"/>
            <p:cNvSpPr>
              <a:spLocks noChangeShapeType="1"/>
            </p:cNvSpPr>
            <p:nvPr/>
          </p:nvSpPr>
          <p:spPr bwMode="auto">
            <a:xfrm>
              <a:off x="885825" y="4308475"/>
              <a:ext cx="444500" cy="0"/>
            </a:xfrm>
            <a:prstGeom prst="line">
              <a:avLst/>
            </a:prstGeom>
            <a:noFill/>
            <a:ln w="19050">
              <a:solidFill>
                <a:schemeClr val="tx1"/>
              </a:solidFill>
              <a:round/>
              <a:headEnd/>
              <a:tailEnd/>
            </a:ln>
          </p:spPr>
          <p:txBody>
            <a:bodyPr/>
            <a:lstStyle/>
            <a:p>
              <a:endParaRPr lang="en-US" dirty="0">
                <a:latin typeface="Calibri" pitchFamily="34" charset="0"/>
              </a:endParaRPr>
            </a:p>
          </p:txBody>
        </p:sp>
        <p:pic>
          <p:nvPicPr>
            <p:cNvPr id="31" name="Picture 357" descr="ICON_NIC_Q308"/>
            <p:cNvPicPr>
              <a:picLocks noChangeAspect="1" noChangeArrowheads="1"/>
            </p:cNvPicPr>
            <p:nvPr/>
          </p:nvPicPr>
          <p:blipFill>
            <a:blip r:embed="rId6" cstate="print"/>
            <a:srcRect/>
            <a:stretch>
              <a:fillRect/>
            </a:stretch>
          </p:blipFill>
          <p:spPr bwMode="auto">
            <a:xfrm>
              <a:off x="825500" y="4130675"/>
              <a:ext cx="134938" cy="106363"/>
            </a:xfrm>
            <a:prstGeom prst="rect">
              <a:avLst/>
            </a:prstGeom>
            <a:noFill/>
            <a:ln w="9525">
              <a:noFill/>
              <a:miter lim="800000"/>
              <a:headEnd/>
              <a:tailEnd/>
            </a:ln>
          </p:spPr>
        </p:pic>
        <p:sp>
          <p:nvSpPr>
            <p:cNvPr id="32" name="Line 66"/>
            <p:cNvSpPr>
              <a:spLocks noChangeShapeType="1"/>
            </p:cNvSpPr>
            <p:nvPr/>
          </p:nvSpPr>
          <p:spPr bwMode="auto">
            <a:xfrm>
              <a:off x="1330325" y="4165600"/>
              <a:ext cx="0" cy="152400"/>
            </a:xfrm>
            <a:prstGeom prst="line">
              <a:avLst/>
            </a:prstGeom>
            <a:noFill/>
            <a:ln w="19050">
              <a:solidFill>
                <a:schemeClr val="tx1"/>
              </a:solidFill>
              <a:round/>
              <a:headEnd/>
              <a:tailEnd/>
            </a:ln>
          </p:spPr>
          <p:txBody>
            <a:bodyPr/>
            <a:lstStyle/>
            <a:p>
              <a:endParaRPr lang="en-US" dirty="0">
                <a:latin typeface="Calibri" pitchFamily="34" charset="0"/>
              </a:endParaRPr>
            </a:p>
          </p:txBody>
        </p:sp>
        <p:pic>
          <p:nvPicPr>
            <p:cNvPr id="33" name="Picture 357" descr="ICON_NIC_Q308"/>
            <p:cNvPicPr>
              <a:picLocks noChangeAspect="1" noChangeArrowheads="1"/>
            </p:cNvPicPr>
            <p:nvPr/>
          </p:nvPicPr>
          <p:blipFill>
            <a:blip r:embed="rId6" cstate="print"/>
            <a:srcRect/>
            <a:stretch>
              <a:fillRect/>
            </a:stretch>
          </p:blipFill>
          <p:spPr bwMode="auto">
            <a:xfrm>
              <a:off x="1282700" y="4130675"/>
              <a:ext cx="134938" cy="106363"/>
            </a:xfrm>
            <a:prstGeom prst="rect">
              <a:avLst/>
            </a:prstGeom>
            <a:noFill/>
            <a:ln w="9525">
              <a:noFill/>
              <a:miter lim="800000"/>
              <a:headEnd/>
              <a:tailEnd/>
            </a:ln>
          </p:spPr>
        </p:pic>
        <p:sp>
          <p:nvSpPr>
            <p:cNvPr id="34" name="Line 72"/>
            <p:cNvSpPr>
              <a:spLocks noChangeShapeType="1"/>
            </p:cNvSpPr>
            <p:nvPr/>
          </p:nvSpPr>
          <p:spPr bwMode="auto">
            <a:xfrm>
              <a:off x="1352550" y="4340225"/>
              <a:ext cx="581025" cy="0"/>
            </a:xfrm>
            <a:prstGeom prst="line">
              <a:avLst/>
            </a:prstGeom>
            <a:noFill/>
            <a:ln w="19050">
              <a:solidFill>
                <a:schemeClr val="tx1"/>
              </a:solidFill>
              <a:round/>
              <a:headEnd/>
              <a:tailEnd/>
            </a:ln>
          </p:spPr>
          <p:txBody>
            <a:bodyPr/>
            <a:lstStyle/>
            <a:p>
              <a:endParaRPr lang="en-US" dirty="0">
                <a:latin typeface="Calibri" pitchFamily="34" charset="0"/>
              </a:endParaRPr>
            </a:p>
          </p:txBody>
        </p:sp>
        <p:sp>
          <p:nvSpPr>
            <p:cNvPr id="35" name="Line 73"/>
            <p:cNvSpPr>
              <a:spLocks noChangeShapeType="1"/>
            </p:cNvSpPr>
            <p:nvPr/>
          </p:nvSpPr>
          <p:spPr bwMode="auto">
            <a:xfrm>
              <a:off x="1797050" y="4197350"/>
              <a:ext cx="0" cy="152400"/>
            </a:xfrm>
            <a:prstGeom prst="line">
              <a:avLst/>
            </a:prstGeom>
            <a:noFill/>
            <a:ln w="19050">
              <a:solidFill>
                <a:schemeClr val="tx1"/>
              </a:solidFill>
              <a:round/>
              <a:headEnd/>
              <a:tailEnd/>
            </a:ln>
          </p:spPr>
          <p:txBody>
            <a:bodyPr/>
            <a:lstStyle/>
            <a:p>
              <a:endParaRPr lang="en-US" dirty="0">
                <a:latin typeface="Calibri" pitchFamily="34" charset="0"/>
              </a:endParaRPr>
            </a:p>
          </p:txBody>
        </p:sp>
        <p:sp>
          <p:nvSpPr>
            <p:cNvPr id="36" name="Line 74"/>
            <p:cNvSpPr>
              <a:spLocks noChangeShapeType="1"/>
            </p:cNvSpPr>
            <p:nvPr/>
          </p:nvSpPr>
          <p:spPr bwMode="auto">
            <a:xfrm>
              <a:off x="1930400" y="4194175"/>
              <a:ext cx="0" cy="152400"/>
            </a:xfrm>
            <a:prstGeom prst="line">
              <a:avLst/>
            </a:prstGeom>
            <a:noFill/>
            <a:ln w="19050">
              <a:solidFill>
                <a:schemeClr val="tx1"/>
              </a:solidFill>
              <a:round/>
              <a:headEnd/>
              <a:tailEnd/>
            </a:ln>
          </p:spPr>
          <p:txBody>
            <a:bodyPr/>
            <a:lstStyle/>
            <a:p>
              <a:endParaRPr lang="en-US" dirty="0">
                <a:latin typeface="Calibri" pitchFamily="34" charset="0"/>
              </a:endParaRPr>
            </a:p>
          </p:txBody>
        </p:sp>
        <p:pic>
          <p:nvPicPr>
            <p:cNvPr id="37" name="Picture 357" descr="ICON_NIC_Q308"/>
            <p:cNvPicPr>
              <a:picLocks noChangeAspect="1" noChangeArrowheads="1"/>
            </p:cNvPicPr>
            <p:nvPr/>
          </p:nvPicPr>
          <p:blipFill>
            <a:blip r:embed="rId6" cstate="print"/>
            <a:srcRect/>
            <a:stretch>
              <a:fillRect/>
            </a:stretch>
          </p:blipFill>
          <p:spPr bwMode="auto">
            <a:xfrm>
              <a:off x="1873250" y="4149725"/>
              <a:ext cx="134938" cy="106363"/>
            </a:xfrm>
            <a:prstGeom prst="rect">
              <a:avLst/>
            </a:prstGeom>
            <a:noFill/>
            <a:ln w="9525">
              <a:noFill/>
              <a:miter lim="800000"/>
              <a:headEnd/>
              <a:tailEnd/>
            </a:ln>
          </p:spPr>
        </p:pic>
        <p:sp>
          <p:nvSpPr>
            <p:cNvPr id="38" name="Line 75"/>
            <p:cNvSpPr>
              <a:spLocks noChangeShapeType="1"/>
            </p:cNvSpPr>
            <p:nvPr/>
          </p:nvSpPr>
          <p:spPr bwMode="auto">
            <a:xfrm>
              <a:off x="990600" y="4851400"/>
              <a:ext cx="0" cy="914400"/>
            </a:xfrm>
            <a:prstGeom prst="line">
              <a:avLst/>
            </a:prstGeom>
            <a:noFill/>
            <a:ln w="19050">
              <a:solidFill>
                <a:schemeClr val="tx1"/>
              </a:solidFill>
              <a:round/>
              <a:headEnd/>
              <a:tailEnd/>
            </a:ln>
          </p:spPr>
          <p:txBody>
            <a:bodyPr/>
            <a:lstStyle/>
            <a:p>
              <a:endParaRPr lang="en-US" dirty="0">
                <a:latin typeface="Calibri" pitchFamily="34" charset="0"/>
              </a:endParaRPr>
            </a:p>
          </p:txBody>
        </p:sp>
        <p:pic>
          <p:nvPicPr>
            <p:cNvPr id="39" name="Picture 357" descr="ICON_NIC_Q308"/>
            <p:cNvPicPr>
              <a:picLocks noChangeAspect="1" noChangeArrowheads="1"/>
            </p:cNvPicPr>
            <p:nvPr/>
          </p:nvPicPr>
          <p:blipFill>
            <a:blip r:embed="rId7" cstate="print"/>
            <a:srcRect/>
            <a:stretch>
              <a:fillRect/>
            </a:stretch>
          </p:blipFill>
          <p:spPr bwMode="auto">
            <a:xfrm>
              <a:off x="847725" y="5118100"/>
              <a:ext cx="358775" cy="282575"/>
            </a:xfrm>
            <a:prstGeom prst="rect">
              <a:avLst/>
            </a:prstGeom>
            <a:noFill/>
            <a:ln w="9525">
              <a:noFill/>
              <a:miter lim="800000"/>
              <a:headEnd/>
              <a:tailEnd/>
            </a:ln>
          </p:spPr>
        </p:pic>
        <p:sp>
          <p:nvSpPr>
            <p:cNvPr id="40" name="Line 76"/>
            <p:cNvSpPr>
              <a:spLocks noChangeShapeType="1"/>
            </p:cNvSpPr>
            <p:nvPr/>
          </p:nvSpPr>
          <p:spPr bwMode="auto">
            <a:xfrm>
              <a:off x="1524000" y="4860925"/>
              <a:ext cx="0" cy="914400"/>
            </a:xfrm>
            <a:prstGeom prst="line">
              <a:avLst/>
            </a:prstGeom>
            <a:noFill/>
            <a:ln w="19050">
              <a:solidFill>
                <a:schemeClr val="tx1"/>
              </a:solidFill>
              <a:round/>
              <a:headEnd/>
              <a:tailEnd/>
            </a:ln>
          </p:spPr>
          <p:txBody>
            <a:bodyPr/>
            <a:lstStyle/>
            <a:p>
              <a:endParaRPr lang="en-US" dirty="0">
                <a:latin typeface="Calibri" pitchFamily="34" charset="0"/>
              </a:endParaRPr>
            </a:p>
          </p:txBody>
        </p:sp>
        <p:pic>
          <p:nvPicPr>
            <p:cNvPr id="41" name="Picture 357" descr="ICON_NIC_Q308"/>
            <p:cNvPicPr>
              <a:picLocks noChangeAspect="1" noChangeArrowheads="1"/>
            </p:cNvPicPr>
            <p:nvPr/>
          </p:nvPicPr>
          <p:blipFill>
            <a:blip r:embed="rId7" cstate="print"/>
            <a:srcRect/>
            <a:stretch>
              <a:fillRect/>
            </a:stretch>
          </p:blipFill>
          <p:spPr bwMode="auto">
            <a:xfrm>
              <a:off x="1362075" y="5156200"/>
              <a:ext cx="358775" cy="282575"/>
            </a:xfrm>
            <a:prstGeom prst="rect">
              <a:avLst/>
            </a:prstGeom>
            <a:noFill/>
            <a:ln w="9525">
              <a:noFill/>
              <a:miter lim="800000"/>
              <a:headEnd/>
              <a:tailEnd/>
            </a:ln>
          </p:spPr>
        </p:pic>
        <p:sp>
          <p:nvSpPr>
            <p:cNvPr id="42" name="AutoShape 13"/>
            <p:cNvSpPr>
              <a:spLocks noChangeArrowheads="1"/>
            </p:cNvSpPr>
            <p:nvPr/>
          </p:nvSpPr>
          <p:spPr bwMode="auto">
            <a:xfrm>
              <a:off x="644525" y="4546600"/>
              <a:ext cx="1360488" cy="317500"/>
            </a:xfrm>
            <a:prstGeom prst="cube">
              <a:avLst>
                <a:gd name="adj" fmla="val 49403"/>
              </a:avLst>
            </a:prstGeom>
            <a:solidFill>
              <a:schemeClr val="tx2"/>
            </a:solidFill>
            <a:ln w="9525">
              <a:solidFill>
                <a:schemeClr val="tx1"/>
              </a:solidFill>
              <a:miter lim="800000"/>
              <a:headEnd/>
              <a:tailEnd/>
            </a:ln>
          </p:spPr>
          <p:txBody>
            <a:bodyPr wrap="none" anchor="ctr"/>
            <a:lstStyle/>
            <a:p>
              <a:endParaRPr lang="en-US" dirty="0">
                <a:latin typeface="Calibri" pitchFamily="34" charset="0"/>
              </a:endParaRPr>
            </a:p>
          </p:txBody>
        </p:sp>
        <p:sp>
          <p:nvSpPr>
            <p:cNvPr id="43" name="Line 78"/>
            <p:cNvSpPr>
              <a:spLocks noChangeShapeType="1"/>
            </p:cNvSpPr>
            <p:nvPr/>
          </p:nvSpPr>
          <p:spPr bwMode="auto">
            <a:xfrm>
              <a:off x="3308350" y="4298950"/>
              <a:ext cx="0" cy="152400"/>
            </a:xfrm>
            <a:prstGeom prst="line">
              <a:avLst/>
            </a:prstGeom>
            <a:noFill/>
            <a:ln w="19050">
              <a:solidFill>
                <a:schemeClr val="tx1"/>
              </a:solidFill>
              <a:round/>
              <a:headEnd/>
              <a:tailEnd/>
            </a:ln>
          </p:spPr>
          <p:txBody>
            <a:bodyPr/>
            <a:lstStyle/>
            <a:p>
              <a:endParaRPr lang="en-US" dirty="0">
                <a:latin typeface="Calibri" pitchFamily="34" charset="0"/>
              </a:endParaRPr>
            </a:p>
          </p:txBody>
        </p:sp>
        <p:grpSp>
          <p:nvGrpSpPr>
            <p:cNvPr id="44" name="Group 83"/>
            <p:cNvGrpSpPr>
              <a:grpSpLocks/>
            </p:cNvGrpSpPr>
            <p:nvPr/>
          </p:nvGrpSpPr>
          <p:grpSpPr bwMode="auto">
            <a:xfrm>
              <a:off x="2987675" y="3689350"/>
              <a:ext cx="379413" cy="488950"/>
              <a:chOff x="-1828800" y="2590800"/>
              <a:chExt cx="871656" cy="1121571"/>
            </a:xfrm>
          </p:grpSpPr>
          <p:pic>
            <p:nvPicPr>
              <p:cNvPr id="174" name="Picture 82" descr="VM.png"/>
              <p:cNvPicPr>
                <a:picLocks noChangeAspect="1"/>
              </p:cNvPicPr>
              <p:nvPr/>
            </p:nvPicPr>
            <p:blipFill>
              <a:blip r:embed="rId4" cstate="print"/>
              <a:srcRect/>
              <a:stretch>
                <a:fillRect/>
              </a:stretch>
            </p:blipFill>
            <p:spPr bwMode="auto">
              <a:xfrm>
                <a:off x="-1828800" y="2590800"/>
                <a:ext cx="871656" cy="1121571"/>
              </a:xfrm>
              <a:prstGeom prst="rect">
                <a:avLst/>
              </a:prstGeom>
              <a:noFill/>
              <a:ln w="9525">
                <a:noFill/>
                <a:miter lim="800000"/>
                <a:headEnd/>
                <a:tailEnd/>
              </a:ln>
            </p:spPr>
          </p:pic>
          <p:pic>
            <p:nvPicPr>
              <p:cNvPr id="175" name="Picture 81" descr="AP_OS Single.png"/>
              <p:cNvPicPr>
                <a:picLocks noChangeAspect="1"/>
              </p:cNvPicPr>
              <p:nvPr/>
            </p:nvPicPr>
            <p:blipFill>
              <a:blip r:embed="rId5" cstate="print"/>
              <a:srcRect/>
              <a:stretch>
                <a:fillRect/>
              </a:stretch>
            </p:blipFill>
            <p:spPr bwMode="auto">
              <a:xfrm>
                <a:off x="-1625600" y="2667000"/>
                <a:ext cx="475449" cy="768033"/>
              </a:xfrm>
              <a:prstGeom prst="rect">
                <a:avLst/>
              </a:prstGeom>
              <a:noFill/>
              <a:ln w="9525">
                <a:noFill/>
                <a:miter lim="800000"/>
                <a:headEnd/>
                <a:tailEnd/>
              </a:ln>
            </p:spPr>
          </p:pic>
        </p:grpSp>
        <p:grpSp>
          <p:nvGrpSpPr>
            <p:cNvPr id="45" name="Group 83"/>
            <p:cNvGrpSpPr>
              <a:grpSpLocks/>
            </p:cNvGrpSpPr>
            <p:nvPr/>
          </p:nvGrpSpPr>
          <p:grpSpPr bwMode="auto">
            <a:xfrm>
              <a:off x="3444875" y="3689350"/>
              <a:ext cx="379413" cy="488950"/>
              <a:chOff x="-1828800" y="2590800"/>
              <a:chExt cx="871656" cy="1121571"/>
            </a:xfrm>
          </p:grpSpPr>
          <p:pic>
            <p:nvPicPr>
              <p:cNvPr id="172" name="Picture 82" descr="VM.png"/>
              <p:cNvPicPr>
                <a:picLocks noChangeAspect="1"/>
              </p:cNvPicPr>
              <p:nvPr/>
            </p:nvPicPr>
            <p:blipFill>
              <a:blip r:embed="rId4" cstate="print"/>
              <a:srcRect/>
              <a:stretch>
                <a:fillRect/>
              </a:stretch>
            </p:blipFill>
            <p:spPr bwMode="auto">
              <a:xfrm>
                <a:off x="-1828800" y="2590800"/>
                <a:ext cx="871656" cy="1121571"/>
              </a:xfrm>
              <a:prstGeom prst="rect">
                <a:avLst/>
              </a:prstGeom>
              <a:noFill/>
              <a:ln w="9525">
                <a:noFill/>
                <a:miter lim="800000"/>
                <a:headEnd/>
                <a:tailEnd/>
              </a:ln>
            </p:spPr>
          </p:pic>
          <p:pic>
            <p:nvPicPr>
              <p:cNvPr id="173" name="Picture 81" descr="AP_OS Single.png"/>
              <p:cNvPicPr>
                <a:picLocks noChangeAspect="1"/>
              </p:cNvPicPr>
              <p:nvPr/>
            </p:nvPicPr>
            <p:blipFill>
              <a:blip r:embed="rId5" cstate="print"/>
              <a:srcRect/>
              <a:stretch>
                <a:fillRect/>
              </a:stretch>
            </p:blipFill>
            <p:spPr bwMode="auto">
              <a:xfrm>
                <a:off x="-1625600" y="2667000"/>
                <a:ext cx="475449" cy="768033"/>
              </a:xfrm>
              <a:prstGeom prst="rect">
                <a:avLst/>
              </a:prstGeom>
              <a:noFill/>
              <a:ln w="9525">
                <a:noFill/>
                <a:miter lim="800000"/>
                <a:headEnd/>
                <a:tailEnd/>
              </a:ln>
            </p:spPr>
          </p:pic>
        </p:grpSp>
        <p:grpSp>
          <p:nvGrpSpPr>
            <p:cNvPr id="46" name="Group 161"/>
            <p:cNvGrpSpPr>
              <a:grpSpLocks/>
            </p:cNvGrpSpPr>
            <p:nvPr/>
          </p:nvGrpSpPr>
          <p:grpSpPr bwMode="auto">
            <a:xfrm>
              <a:off x="2925775" y="4375150"/>
              <a:ext cx="234951" cy="198438"/>
              <a:chOff x="1843" y="2724"/>
              <a:chExt cx="148" cy="125"/>
            </a:xfrm>
          </p:grpSpPr>
          <p:pic>
            <p:nvPicPr>
              <p:cNvPr id="170" name="Picture 30" descr="port"/>
              <p:cNvPicPr>
                <a:picLocks noChangeAspect="1" noChangeArrowheads="1"/>
              </p:cNvPicPr>
              <p:nvPr/>
            </p:nvPicPr>
            <p:blipFill>
              <a:blip r:embed="rId3" cstate="print"/>
              <a:srcRect/>
              <a:stretch>
                <a:fillRect/>
              </a:stretch>
            </p:blipFill>
            <p:spPr bwMode="auto">
              <a:xfrm>
                <a:off x="1879" y="2742"/>
                <a:ext cx="71" cy="82"/>
              </a:xfrm>
              <a:prstGeom prst="rect">
                <a:avLst/>
              </a:prstGeom>
              <a:noFill/>
              <a:ln w="9525">
                <a:noFill/>
                <a:miter lim="800000"/>
                <a:headEnd/>
                <a:tailEnd/>
              </a:ln>
            </p:spPr>
          </p:pic>
          <p:sp>
            <p:nvSpPr>
              <p:cNvPr id="171" name="Text Box 95"/>
              <p:cNvSpPr txBox="1">
                <a:spLocks noChangeArrowheads="1"/>
              </p:cNvSpPr>
              <p:nvPr/>
            </p:nvSpPr>
            <p:spPr bwMode="auto">
              <a:xfrm>
                <a:off x="1843" y="2724"/>
                <a:ext cx="148" cy="125"/>
              </a:xfrm>
              <a:prstGeom prst="rect">
                <a:avLst/>
              </a:prstGeom>
              <a:noFill/>
              <a:ln w="9525">
                <a:noFill/>
                <a:miter lim="800000"/>
                <a:headEnd/>
                <a:tailEnd/>
              </a:ln>
            </p:spPr>
            <p:txBody>
              <a:bodyPr wrap="none">
                <a:spAutoFit/>
              </a:bodyPr>
              <a:lstStyle/>
              <a:p>
                <a:r>
                  <a:rPr lang="en-US" sz="700" dirty="0">
                    <a:solidFill>
                      <a:schemeClr val="bg1"/>
                    </a:solidFill>
                    <a:latin typeface="Calibri" pitchFamily="34" charset="0"/>
                  </a:rPr>
                  <a:t>A</a:t>
                </a:r>
              </a:p>
            </p:txBody>
          </p:sp>
        </p:grpSp>
        <p:grpSp>
          <p:nvGrpSpPr>
            <p:cNvPr id="47" name="Group 162"/>
            <p:cNvGrpSpPr>
              <a:grpSpLocks/>
            </p:cNvGrpSpPr>
            <p:nvPr/>
          </p:nvGrpSpPr>
          <p:grpSpPr bwMode="auto">
            <a:xfrm>
              <a:off x="3052776" y="4371975"/>
              <a:ext cx="231776" cy="198438"/>
              <a:chOff x="1923" y="2722"/>
              <a:chExt cx="146" cy="125"/>
            </a:xfrm>
          </p:grpSpPr>
          <p:pic>
            <p:nvPicPr>
              <p:cNvPr id="168" name="Picture 30" descr="port"/>
              <p:cNvPicPr>
                <a:picLocks noChangeAspect="1" noChangeArrowheads="1"/>
              </p:cNvPicPr>
              <p:nvPr/>
            </p:nvPicPr>
            <p:blipFill>
              <a:blip r:embed="rId3" cstate="print"/>
              <a:srcRect/>
              <a:stretch>
                <a:fillRect/>
              </a:stretch>
            </p:blipFill>
            <p:spPr bwMode="auto">
              <a:xfrm>
                <a:off x="1963" y="2742"/>
                <a:ext cx="71" cy="82"/>
              </a:xfrm>
              <a:prstGeom prst="rect">
                <a:avLst/>
              </a:prstGeom>
              <a:noFill/>
              <a:ln w="9525">
                <a:noFill/>
                <a:miter lim="800000"/>
                <a:headEnd/>
                <a:tailEnd/>
              </a:ln>
            </p:spPr>
          </p:pic>
          <p:sp>
            <p:nvSpPr>
              <p:cNvPr id="169" name="Text Box 96"/>
              <p:cNvSpPr txBox="1">
                <a:spLocks noChangeArrowheads="1"/>
              </p:cNvSpPr>
              <p:nvPr/>
            </p:nvSpPr>
            <p:spPr bwMode="auto">
              <a:xfrm>
                <a:off x="1923" y="2722"/>
                <a:ext cx="146" cy="125"/>
              </a:xfrm>
              <a:prstGeom prst="rect">
                <a:avLst/>
              </a:prstGeom>
              <a:noFill/>
              <a:ln w="9525">
                <a:noFill/>
                <a:miter lim="800000"/>
                <a:headEnd/>
                <a:tailEnd/>
              </a:ln>
            </p:spPr>
            <p:txBody>
              <a:bodyPr wrap="none">
                <a:spAutoFit/>
              </a:bodyPr>
              <a:lstStyle/>
              <a:p>
                <a:r>
                  <a:rPr lang="en-US" sz="700" dirty="0">
                    <a:solidFill>
                      <a:schemeClr val="bg1"/>
                    </a:solidFill>
                    <a:latin typeface="Calibri" pitchFamily="34" charset="0"/>
                  </a:rPr>
                  <a:t>B</a:t>
                </a:r>
              </a:p>
            </p:txBody>
          </p:sp>
        </p:grpSp>
        <p:grpSp>
          <p:nvGrpSpPr>
            <p:cNvPr id="48" name="Group 163"/>
            <p:cNvGrpSpPr>
              <a:grpSpLocks/>
            </p:cNvGrpSpPr>
            <p:nvPr/>
          </p:nvGrpSpPr>
          <p:grpSpPr bwMode="auto">
            <a:xfrm>
              <a:off x="3195651" y="4378325"/>
              <a:ext cx="231776" cy="198438"/>
              <a:chOff x="2013" y="2726"/>
              <a:chExt cx="146" cy="125"/>
            </a:xfrm>
          </p:grpSpPr>
          <p:pic>
            <p:nvPicPr>
              <p:cNvPr id="166" name="Picture 30" descr="port"/>
              <p:cNvPicPr>
                <a:picLocks noChangeAspect="1" noChangeArrowheads="1"/>
              </p:cNvPicPr>
              <p:nvPr/>
            </p:nvPicPr>
            <p:blipFill>
              <a:blip r:embed="rId3" cstate="print"/>
              <a:srcRect/>
              <a:stretch>
                <a:fillRect/>
              </a:stretch>
            </p:blipFill>
            <p:spPr bwMode="auto">
              <a:xfrm>
                <a:off x="2049" y="2744"/>
                <a:ext cx="71" cy="82"/>
              </a:xfrm>
              <a:prstGeom prst="rect">
                <a:avLst/>
              </a:prstGeom>
              <a:noFill/>
              <a:ln w="9525">
                <a:noFill/>
                <a:miter lim="800000"/>
                <a:headEnd/>
                <a:tailEnd/>
              </a:ln>
            </p:spPr>
          </p:pic>
          <p:sp>
            <p:nvSpPr>
              <p:cNvPr id="167" name="Text Box 97"/>
              <p:cNvSpPr txBox="1">
                <a:spLocks noChangeArrowheads="1"/>
              </p:cNvSpPr>
              <p:nvPr/>
            </p:nvSpPr>
            <p:spPr bwMode="auto">
              <a:xfrm>
                <a:off x="2013" y="2726"/>
                <a:ext cx="146" cy="125"/>
              </a:xfrm>
              <a:prstGeom prst="rect">
                <a:avLst/>
              </a:prstGeom>
              <a:noFill/>
              <a:ln w="9525">
                <a:noFill/>
                <a:miter lim="800000"/>
                <a:headEnd/>
                <a:tailEnd/>
              </a:ln>
            </p:spPr>
            <p:txBody>
              <a:bodyPr wrap="none">
                <a:spAutoFit/>
              </a:bodyPr>
              <a:lstStyle/>
              <a:p>
                <a:r>
                  <a:rPr lang="en-US" sz="700" dirty="0">
                    <a:solidFill>
                      <a:schemeClr val="bg1"/>
                    </a:solidFill>
                    <a:latin typeface="Calibri" pitchFamily="34" charset="0"/>
                  </a:rPr>
                  <a:t>C</a:t>
                </a:r>
              </a:p>
            </p:txBody>
          </p:sp>
        </p:grpSp>
        <p:grpSp>
          <p:nvGrpSpPr>
            <p:cNvPr id="49" name="Group 164"/>
            <p:cNvGrpSpPr>
              <a:grpSpLocks/>
            </p:cNvGrpSpPr>
            <p:nvPr/>
          </p:nvGrpSpPr>
          <p:grpSpPr bwMode="auto">
            <a:xfrm>
              <a:off x="3322652" y="4378325"/>
              <a:ext cx="238126" cy="198438"/>
              <a:chOff x="2093" y="2726"/>
              <a:chExt cx="150" cy="125"/>
            </a:xfrm>
          </p:grpSpPr>
          <p:pic>
            <p:nvPicPr>
              <p:cNvPr id="164" name="Picture 30" descr="port"/>
              <p:cNvPicPr>
                <a:picLocks noChangeAspect="1" noChangeArrowheads="1"/>
              </p:cNvPicPr>
              <p:nvPr/>
            </p:nvPicPr>
            <p:blipFill>
              <a:blip r:embed="rId3" cstate="print"/>
              <a:srcRect/>
              <a:stretch>
                <a:fillRect/>
              </a:stretch>
            </p:blipFill>
            <p:spPr bwMode="auto">
              <a:xfrm>
                <a:off x="2133" y="2744"/>
                <a:ext cx="71" cy="82"/>
              </a:xfrm>
              <a:prstGeom prst="rect">
                <a:avLst/>
              </a:prstGeom>
              <a:noFill/>
              <a:ln w="9525">
                <a:noFill/>
                <a:miter lim="800000"/>
                <a:headEnd/>
                <a:tailEnd/>
              </a:ln>
            </p:spPr>
          </p:pic>
          <p:sp>
            <p:nvSpPr>
              <p:cNvPr id="165" name="Text Box 98"/>
              <p:cNvSpPr txBox="1">
                <a:spLocks noChangeArrowheads="1"/>
              </p:cNvSpPr>
              <p:nvPr/>
            </p:nvSpPr>
            <p:spPr bwMode="auto">
              <a:xfrm>
                <a:off x="2093" y="2726"/>
                <a:ext cx="150" cy="125"/>
              </a:xfrm>
              <a:prstGeom prst="rect">
                <a:avLst/>
              </a:prstGeom>
              <a:noFill/>
              <a:ln w="9525">
                <a:noFill/>
                <a:miter lim="800000"/>
                <a:headEnd/>
                <a:tailEnd/>
              </a:ln>
            </p:spPr>
            <p:txBody>
              <a:bodyPr wrap="none">
                <a:spAutoFit/>
              </a:bodyPr>
              <a:lstStyle/>
              <a:p>
                <a:r>
                  <a:rPr lang="en-US" sz="700" dirty="0">
                    <a:solidFill>
                      <a:schemeClr val="bg1"/>
                    </a:solidFill>
                    <a:latin typeface="Calibri" pitchFamily="34" charset="0"/>
                  </a:rPr>
                  <a:t>D</a:t>
                </a:r>
              </a:p>
            </p:txBody>
          </p:sp>
        </p:grpSp>
        <p:grpSp>
          <p:nvGrpSpPr>
            <p:cNvPr id="50" name="Group 165"/>
            <p:cNvGrpSpPr>
              <a:grpSpLocks/>
            </p:cNvGrpSpPr>
            <p:nvPr/>
          </p:nvGrpSpPr>
          <p:grpSpPr bwMode="auto">
            <a:xfrm>
              <a:off x="3455973" y="4378325"/>
              <a:ext cx="227011" cy="198438"/>
              <a:chOff x="2177" y="2726"/>
              <a:chExt cx="143" cy="125"/>
            </a:xfrm>
          </p:grpSpPr>
          <p:pic>
            <p:nvPicPr>
              <p:cNvPr id="162" name="Picture 30" descr="port"/>
              <p:cNvPicPr>
                <a:picLocks noChangeAspect="1" noChangeArrowheads="1"/>
              </p:cNvPicPr>
              <p:nvPr/>
            </p:nvPicPr>
            <p:blipFill>
              <a:blip r:embed="rId3" cstate="print"/>
              <a:srcRect/>
              <a:stretch>
                <a:fillRect/>
              </a:stretch>
            </p:blipFill>
            <p:spPr bwMode="auto">
              <a:xfrm>
                <a:off x="2217" y="2744"/>
                <a:ext cx="71" cy="82"/>
              </a:xfrm>
              <a:prstGeom prst="rect">
                <a:avLst/>
              </a:prstGeom>
              <a:noFill/>
              <a:ln w="9525">
                <a:noFill/>
                <a:miter lim="800000"/>
                <a:headEnd/>
                <a:tailEnd/>
              </a:ln>
            </p:spPr>
          </p:pic>
          <p:sp>
            <p:nvSpPr>
              <p:cNvPr id="163" name="Text Box 99"/>
              <p:cNvSpPr txBox="1">
                <a:spLocks noChangeArrowheads="1"/>
              </p:cNvSpPr>
              <p:nvPr/>
            </p:nvSpPr>
            <p:spPr bwMode="auto">
              <a:xfrm>
                <a:off x="2177" y="2726"/>
                <a:ext cx="143" cy="125"/>
              </a:xfrm>
              <a:prstGeom prst="rect">
                <a:avLst/>
              </a:prstGeom>
              <a:noFill/>
              <a:ln w="9525">
                <a:noFill/>
                <a:miter lim="800000"/>
                <a:headEnd/>
                <a:tailEnd/>
              </a:ln>
            </p:spPr>
            <p:txBody>
              <a:bodyPr wrap="none">
                <a:spAutoFit/>
              </a:bodyPr>
              <a:lstStyle/>
              <a:p>
                <a:r>
                  <a:rPr lang="en-US" sz="700" dirty="0">
                    <a:solidFill>
                      <a:schemeClr val="bg1"/>
                    </a:solidFill>
                    <a:latin typeface="Calibri" pitchFamily="34" charset="0"/>
                  </a:rPr>
                  <a:t>E</a:t>
                </a:r>
              </a:p>
            </p:txBody>
          </p:sp>
        </p:grpSp>
        <p:sp>
          <p:nvSpPr>
            <p:cNvPr id="51" name="Line 100"/>
            <p:cNvSpPr>
              <a:spLocks noChangeShapeType="1"/>
            </p:cNvSpPr>
            <p:nvPr/>
          </p:nvSpPr>
          <p:spPr bwMode="auto">
            <a:xfrm>
              <a:off x="3108325" y="4146550"/>
              <a:ext cx="0" cy="152400"/>
            </a:xfrm>
            <a:prstGeom prst="line">
              <a:avLst/>
            </a:prstGeom>
            <a:noFill/>
            <a:ln w="19050">
              <a:solidFill>
                <a:schemeClr val="tx1"/>
              </a:solidFill>
              <a:round/>
              <a:headEnd/>
              <a:tailEnd/>
            </a:ln>
          </p:spPr>
          <p:txBody>
            <a:bodyPr/>
            <a:lstStyle/>
            <a:p>
              <a:endParaRPr lang="en-US" dirty="0">
                <a:latin typeface="Calibri" pitchFamily="34" charset="0"/>
              </a:endParaRPr>
            </a:p>
          </p:txBody>
        </p:sp>
        <p:sp>
          <p:nvSpPr>
            <p:cNvPr id="52" name="Line 101"/>
            <p:cNvSpPr>
              <a:spLocks noChangeShapeType="1"/>
            </p:cNvSpPr>
            <p:nvPr/>
          </p:nvSpPr>
          <p:spPr bwMode="auto">
            <a:xfrm>
              <a:off x="3111500" y="4289425"/>
              <a:ext cx="444500" cy="0"/>
            </a:xfrm>
            <a:prstGeom prst="line">
              <a:avLst/>
            </a:prstGeom>
            <a:noFill/>
            <a:ln w="19050">
              <a:solidFill>
                <a:schemeClr val="tx1"/>
              </a:solidFill>
              <a:round/>
              <a:headEnd/>
              <a:tailEnd/>
            </a:ln>
          </p:spPr>
          <p:txBody>
            <a:bodyPr/>
            <a:lstStyle/>
            <a:p>
              <a:endParaRPr lang="en-US" dirty="0">
                <a:latin typeface="Calibri" pitchFamily="34" charset="0"/>
              </a:endParaRPr>
            </a:p>
          </p:txBody>
        </p:sp>
        <p:pic>
          <p:nvPicPr>
            <p:cNvPr id="53" name="Picture 357" descr="ICON_NIC_Q308"/>
            <p:cNvPicPr>
              <a:picLocks noChangeAspect="1" noChangeArrowheads="1"/>
            </p:cNvPicPr>
            <p:nvPr/>
          </p:nvPicPr>
          <p:blipFill>
            <a:blip r:embed="rId6" cstate="print"/>
            <a:srcRect/>
            <a:stretch>
              <a:fillRect/>
            </a:stretch>
          </p:blipFill>
          <p:spPr bwMode="auto">
            <a:xfrm>
              <a:off x="3051175" y="4111625"/>
              <a:ext cx="134938" cy="106363"/>
            </a:xfrm>
            <a:prstGeom prst="rect">
              <a:avLst/>
            </a:prstGeom>
            <a:noFill/>
            <a:ln w="9525">
              <a:noFill/>
              <a:miter lim="800000"/>
              <a:headEnd/>
              <a:tailEnd/>
            </a:ln>
          </p:spPr>
        </p:pic>
        <p:sp>
          <p:nvSpPr>
            <p:cNvPr id="54" name="Line 103"/>
            <p:cNvSpPr>
              <a:spLocks noChangeShapeType="1"/>
            </p:cNvSpPr>
            <p:nvPr/>
          </p:nvSpPr>
          <p:spPr bwMode="auto">
            <a:xfrm>
              <a:off x="3556000" y="4146550"/>
              <a:ext cx="0" cy="152400"/>
            </a:xfrm>
            <a:prstGeom prst="line">
              <a:avLst/>
            </a:prstGeom>
            <a:noFill/>
            <a:ln w="19050">
              <a:solidFill>
                <a:schemeClr val="tx1"/>
              </a:solidFill>
              <a:round/>
              <a:headEnd/>
              <a:tailEnd/>
            </a:ln>
          </p:spPr>
          <p:txBody>
            <a:bodyPr/>
            <a:lstStyle/>
            <a:p>
              <a:endParaRPr lang="en-US" dirty="0">
                <a:latin typeface="Calibri" pitchFamily="34" charset="0"/>
              </a:endParaRPr>
            </a:p>
          </p:txBody>
        </p:sp>
        <p:pic>
          <p:nvPicPr>
            <p:cNvPr id="55" name="Picture 357" descr="ICON_NIC_Q308"/>
            <p:cNvPicPr>
              <a:picLocks noChangeAspect="1" noChangeArrowheads="1"/>
            </p:cNvPicPr>
            <p:nvPr/>
          </p:nvPicPr>
          <p:blipFill>
            <a:blip r:embed="rId6" cstate="print"/>
            <a:srcRect/>
            <a:stretch>
              <a:fillRect/>
            </a:stretch>
          </p:blipFill>
          <p:spPr bwMode="auto">
            <a:xfrm>
              <a:off x="3508375" y="4111625"/>
              <a:ext cx="134938" cy="106363"/>
            </a:xfrm>
            <a:prstGeom prst="rect">
              <a:avLst/>
            </a:prstGeom>
            <a:noFill/>
            <a:ln w="9525">
              <a:noFill/>
              <a:miter lim="800000"/>
              <a:headEnd/>
              <a:tailEnd/>
            </a:ln>
          </p:spPr>
        </p:pic>
        <p:sp>
          <p:nvSpPr>
            <p:cNvPr id="56" name="Line 109"/>
            <p:cNvSpPr>
              <a:spLocks noChangeShapeType="1"/>
            </p:cNvSpPr>
            <p:nvPr/>
          </p:nvSpPr>
          <p:spPr bwMode="auto">
            <a:xfrm>
              <a:off x="2943225" y="4832350"/>
              <a:ext cx="0" cy="914400"/>
            </a:xfrm>
            <a:prstGeom prst="line">
              <a:avLst/>
            </a:prstGeom>
            <a:noFill/>
            <a:ln w="19050">
              <a:solidFill>
                <a:schemeClr val="tx1"/>
              </a:solidFill>
              <a:round/>
              <a:headEnd/>
              <a:tailEnd/>
            </a:ln>
          </p:spPr>
          <p:txBody>
            <a:bodyPr/>
            <a:lstStyle/>
            <a:p>
              <a:endParaRPr lang="en-US" dirty="0">
                <a:latin typeface="Calibri" pitchFamily="34" charset="0"/>
              </a:endParaRPr>
            </a:p>
          </p:txBody>
        </p:sp>
        <p:pic>
          <p:nvPicPr>
            <p:cNvPr id="57" name="Picture 357" descr="ICON_NIC_Q308"/>
            <p:cNvPicPr>
              <a:picLocks noChangeAspect="1" noChangeArrowheads="1"/>
            </p:cNvPicPr>
            <p:nvPr/>
          </p:nvPicPr>
          <p:blipFill>
            <a:blip r:embed="rId7" cstate="print"/>
            <a:srcRect/>
            <a:stretch>
              <a:fillRect/>
            </a:stretch>
          </p:blipFill>
          <p:spPr bwMode="auto">
            <a:xfrm>
              <a:off x="2800350" y="5099050"/>
              <a:ext cx="358775" cy="282575"/>
            </a:xfrm>
            <a:prstGeom prst="rect">
              <a:avLst/>
            </a:prstGeom>
            <a:noFill/>
            <a:ln w="9525">
              <a:noFill/>
              <a:miter lim="800000"/>
              <a:headEnd/>
              <a:tailEnd/>
            </a:ln>
          </p:spPr>
        </p:pic>
        <p:sp>
          <p:nvSpPr>
            <p:cNvPr id="58" name="Line 111"/>
            <p:cNvSpPr>
              <a:spLocks noChangeShapeType="1"/>
            </p:cNvSpPr>
            <p:nvPr/>
          </p:nvSpPr>
          <p:spPr bwMode="auto">
            <a:xfrm>
              <a:off x="3476625" y="4841875"/>
              <a:ext cx="0" cy="914400"/>
            </a:xfrm>
            <a:prstGeom prst="line">
              <a:avLst/>
            </a:prstGeom>
            <a:noFill/>
            <a:ln w="19050">
              <a:solidFill>
                <a:schemeClr val="tx1"/>
              </a:solidFill>
              <a:round/>
              <a:headEnd/>
              <a:tailEnd/>
            </a:ln>
          </p:spPr>
          <p:txBody>
            <a:bodyPr/>
            <a:lstStyle/>
            <a:p>
              <a:endParaRPr lang="en-US" dirty="0">
                <a:latin typeface="Calibri" pitchFamily="34" charset="0"/>
              </a:endParaRPr>
            </a:p>
          </p:txBody>
        </p:sp>
        <p:pic>
          <p:nvPicPr>
            <p:cNvPr id="59" name="Picture 357" descr="ICON_NIC_Q308"/>
            <p:cNvPicPr>
              <a:picLocks noChangeAspect="1" noChangeArrowheads="1"/>
            </p:cNvPicPr>
            <p:nvPr/>
          </p:nvPicPr>
          <p:blipFill>
            <a:blip r:embed="rId7" cstate="print"/>
            <a:srcRect/>
            <a:stretch>
              <a:fillRect/>
            </a:stretch>
          </p:blipFill>
          <p:spPr bwMode="auto">
            <a:xfrm>
              <a:off x="3314700" y="5137150"/>
              <a:ext cx="358775" cy="282575"/>
            </a:xfrm>
            <a:prstGeom prst="rect">
              <a:avLst/>
            </a:prstGeom>
            <a:noFill/>
            <a:ln w="9525">
              <a:noFill/>
              <a:miter lim="800000"/>
              <a:headEnd/>
              <a:tailEnd/>
            </a:ln>
          </p:spPr>
        </p:pic>
        <p:sp>
          <p:nvSpPr>
            <p:cNvPr id="60" name="AutoShape 113"/>
            <p:cNvSpPr>
              <a:spLocks noChangeArrowheads="1"/>
            </p:cNvSpPr>
            <p:nvPr/>
          </p:nvSpPr>
          <p:spPr bwMode="auto">
            <a:xfrm>
              <a:off x="2597150" y="4527550"/>
              <a:ext cx="1360488" cy="317500"/>
            </a:xfrm>
            <a:prstGeom prst="cube">
              <a:avLst>
                <a:gd name="adj" fmla="val 49403"/>
              </a:avLst>
            </a:prstGeom>
            <a:solidFill>
              <a:schemeClr val="tx2"/>
            </a:solidFill>
            <a:ln w="9525">
              <a:solidFill>
                <a:schemeClr val="tx1"/>
              </a:solidFill>
              <a:miter lim="800000"/>
              <a:headEnd/>
              <a:tailEnd/>
            </a:ln>
          </p:spPr>
          <p:txBody>
            <a:bodyPr wrap="none" anchor="ctr"/>
            <a:lstStyle/>
            <a:p>
              <a:endParaRPr lang="en-US" dirty="0">
                <a:latin typeface="Calibri" pitchFamily="34" charset="0"/>
              </a:endParaRPr>
            </a:p>
          </p:txBody>
        </p:sp>
        <p:pic>
          <p:nvPicPr>
            <p:cNvPr id="61" name="Picture 6" descr="Blue Cloud.png"/>
            <p:cNvPicPr>
              <a:picLocks noChangeAspect="1"/>
            </p:cNvPicPr>
            <p:nvPr/>
          </p:nvPicPr>
          <p:blipFill>
            <a:blip r:embed="rId8" cstate="print"/>
            <a:srcRect/>
            <a:stretch>
              <a:fillRect/>
            </a:stretch>
          </p:blipFill>
          <p:spPr bwMode="auto">
            <a:xfrm>
              <a:off x="552450" y="5480050"/>
              <a:ext cx="3629025" cy="549275"/>
            </a:xfrm>
            <a:prstGeom prst="rect">
              <a:avLst/>
            </a:prstGeom>
            <a:noFill/>
            <a:ln w="9525">
              <a:noFill/>
              <a:miter lim="800000"/>
              <a:headEnd/>
              <a:tailEnd/>
            </a:ln>
          </p:spPr>
        </p:pic>
        <p:sp>
          <p:nvSpPr>
            <p:cNvPr id="62" name="Rectangle 114"/>
            <p:cNvSpPr>
              <a:spLocks noChangeArrowheads="1"/>
            </p:cNvSpPr>
            <p:nvPr/>
          </p:nvSpPr>
          <p:spPr bwMode="auto">
            <a:xfrm>
              <a:off x="6502400" y="3600450"/>
              <a:ext cx="1524000" cy="1600200"/>
            </a:xfrm>
            <a:prstGeom prst="rect">
              <a:avLst/>
            </a:prstGeom>
            <a:solidFill>
              <a:srgbClr val="C0C0C0">
                <a:alpha val="67842"/>
              </a:srgbClr>
            </a:solidFill>
            <a:ln w="9525">
              <a:solidFill>
                <a:schemeClr val="tx1"/>
              </a:solidFill>
              <a:miter lim="800000"/>
              <a:headEnd/>
              <a:tailEnd/>
            </a:ln>
          </p:spPr>
          <p:txBody>
            <a:bodyPr wrap="none" anchor="ctr"/>
            <a:lstStyle/>
            <a:p>
              <a:endParaRPr lang="en-US" dirty="0">
                <a:latin typeface="Calibri" pitchFamily="34" charset="0"/>
              </a:endParaRPr>
            </a:p>
          </p:txBody>
        </p:sp>
        <p:sp>
          <p:nvSpPr>
            <p:cNvPr id="63" name="Rectangle 115"/>
            <p:cNvSpPr>
              <a:spLocks noChangeArrowheads="1"/>
            </p:cNvSpPr>
            <p:nvPr/>
          </p:nvSpPr>
          <p:spPr bwMode="auto">
            <a:xfrm>
              <a:off x="4657725" y="3605213"/>
              <a:ext cx="1714500" cy="1600200"/>
            </a:xfrm>
            <a:prstGeom prst="rect">
              <a:avLst/>
            </a:prstGeom>
            <a:solidFill>
              <a:srgbClr val="C0C0C0">
                <a:alpha val="67842"/>
              </a:srgbClr>
            </a:solidFill>
            <a:ln w="9525">
              <a:solidFill>
                <a:schemeClr val="tx1"/>
              </a:solidFill>
              <a:miter lim="800000"/>
              <a:headEnd/>
              <a:tailEnd/>
            </a:ln>
          </p:spPr>
          <p:txBody>
            <a:bodyPr wrap="none" anchor="ctr"/>
            <a:lstStyle/>
            <a:p>
              <a:endParaRPr lang="en-US" dirty="0">
                <a:latin typeface="Calibri" pitchFamily="34" charset="0"/>
              </a:endParaRPr>
            </a:p>
          </p:txBody>
        </p:sp>
        <p:grpSp>
          <p:nvGrpSpPr>
            <p:cNvPr id="64" name="Group 83"/>
            <p:cNvGrpSpPr>
              <a:grpSpLocks/>
            </p:cNvGrpSpPr>
            <p:nvPr/>
          </p:nvGrpSpPr>
          <p:grpSpPr bwMode="auto">
            <a:xfrm>
              <a:off x="4794250" y="3652838"/>
              <a:ext cx="379413" cy="488950"/>
              <a:chOff x="-1828800" y="2590800"/>
              <a:chExt cx="871656" cy="1121571"/>
            </a:xfrm>
          </p:grpSpPr>
          <p:pic>
            <p:nvPicPr>
              <p:cNvPr id="160" name="Picture 82" descr="VM.png"/>
              <p:cNvPicPr>
                <a:picLocks noChangeAspect="1"/>
              </p:cNvPicPr>
              <p:nvPr/>
            </p:nvPicPr>
            <p:blipFill>
              <a:blip r:embed="rId4" cstate="print"/>
              <a:srcRect/>
              <a:stretch>
                <a:fillRect/>
              </a:stretch>
            </p:blipFill>
            <p:spPr bwMode="auto">
              <a:xfrm>
                <a:off x="-1828800" y="2590800"/>
                <a:ext cx="871656" cy="1121571"/>
              </a:xfrm>
              <a:prstGeom prst="rect">
                <a:avLst/>
              </a:prstGeom>
              <a:noFill/>
              <a:ln w="9525">
                <a:noFill/>
                <a:miter lim="800000"/>
                <a:headEnd/>
                <a:tailEnd/>
              </a:ln>
            </p:spPr>
          </p:pic>
          <p:pic>
            <p:nvPicPr>
              <p:cNvPr id="161" name="Picture 81" descr="AP_OS Single.png"/>
              <p:cNvPicPr>
                <a:picLocks noChangeAspect="1"/>
              </p:cNvPicPr>
              <p:nvPr/>
            </p:nvPicPr>
            <p:blipFill>
              <a:blip r:embed="rId5" cstate="print"/>
              <a:srcRect/>
              <a:stretch>
                <a:fillRect/>
              </a:stretch>
            </p:blipFill>
            <p:spPr bwMode="auto">
              <a:xfrm>
                <a:off x="-1625600" y="2667000"/>
                <a:ext cx="475449" cy="768033"/>
              </a:xfrm>
              <a:prstGeom prst="rect">
                <a:avLst/>
              </a:prstGeom>
              <a:noFill/>
              <a:ln w="9525">
                <a:noFill/>
                <a:miter lim="800000"/>
                <a:headEnd/>
                <a:tailEnd/>
              </a:ln>
            </p:spPr>
          </p:pic>
        </p:grpSp>
        <p:grpSp>
          <p:nvGrpSpPr>
            <p:cNvPr id="65" name="Group 83"/>
            <p:cNvGrpSpPr>
              <a:grpSpLocks/>
            </p:cNvGrpSpPr>
            <p:nvPr/>
          </p:nvGrpSpPr>
          <p:grpSpPr bwMode="auto">
            <a:xfrm>
              <a:off x="5251450" y="3652838"/>
              <a:ext cx="379413" cy="488950"/>
              <a:chOff x="-1828800" y="2590800"/>
              <a:chExt cx="871656" cy="1121571"/>
            </a:xfrm>
          </p:grpSpPr>
          <p:pic>
            <p:nvPicPr>
              <p:cNvPr id="158" name="Picture 82" descr="VM.png"/>
              <p:cNvPicPr>
                <a:picLocks noChangeAspect="1"/>
              </p:cNvPicPr>
              <p:nvPr/>
            </p:nvPicPr>
            <p:blipFill>
              <a:blip r:embed="rId4" cstate="print"/>
              <a:srcRect/>
              <a:stretch>
                <a:fillRect/>
              </a:stretch>
            </p:blipFill>
            <p:spPr bwMode="auto">
              <a:xfrm>
                <a:off x="-1828800" y="2590800"/>
                <a:ext cx="871656" cy="1121571"/>
              </a:xfrm>
              <a:prstGeom prst="rect">
                <a:avLst/>
              </a:prstGeom>
              <a:noFill/>
              <a:ln w="9525">
                <a:noFill/>
                <a:miter lim="800000"/>
                <a:headEnd/>
                <a:tailEnd/>
              </a:ln>
            </p:spPr>
          </p:pic>
          <p:pic>
            <p:nvPicPr>
              <p:cNvPr id="159" name="Picture 81" descr="AP_OS Single.png"/>
              <p:cNvPicPr>
                <a:picLocks noChangeAspect="1"/>
              </p:cNvPicPr>
              <p:nvPr/>
            </p:nvPicPr>
            <p:blipFill>
              <a:blip r:embed="rId5" cstate="print"/>
              <a:srcRect/>
              <a:stretch>
                <a:fillRect/>
              </a:stretch>
            </p:blipFill>
            <p:spPr bwMode="auto">
              <a:xfrm>
                <a:off x="-1625600" y="2667000"/>
                <a:ext cx="475449" cy="768033"/>
              </a:xfrm>
              <a:prstGeom prst="rect">
                <a:avLst/>
              </a:prstGeom>
              <a:noFill/>
              <a:ln w="9525">
                <a:noFill/>
                <a:miter lim="800000"/>
                <a:headEnd/>
                <a:tailEnd/>
              </a:ln>
            </p:spPr>
          </p:pic>
        </p:grpSp>
        <p:grpSp>
          <p:nvGrpSpPr>
            <p:cNvPr id="66" name="Group 83"/>
            <p:cNvGrpSpPr>
              <a:grpSpLocks/>
            </p:cNvGrpSpPr>
            <p:nvPr/>
          </p:nvGrpSpPr>
          <p:grpSpPr bwMode="auto">
            <a:xfrm>
              <a:off x="5708650" y="3652838"/>
              <a:ext cx="379413" cy="488950"/>
              <a:chOff x="-1828800" y="2590800"/>
              <a:chExt cx="871656" cy="1121571"/>
            </a:xfrm>
          </p:grpSpPr>
          <p:pic>
            <p:nvPicPr>
              <p:cNvPr id="156" name="Picture 82" descr="VM.png"/>
              <p:cNvPicPr>
                <a:picLocks noChangeAspect="1"/>
              </p:cNvPicPr>
              <p:nvPr/>
            </p:nvPicPr>
            <p:blipFill>
              <a:blip r:embed="rId4" cstate="print"/>
              <a:srcRect/>
              <a:stretch>
                <a:fillRect/>
              </a:stretch>
            </p:blipFill>
            <p:spPr bwMode="auto">
              <a:xfrm>
                <a:off x="-1828800" y="2590800"/>
                <a:ext cx="871656" cy="1121571"/>
              </a:xfrm>
              <a:prstGeom prst="rect">
                <a:avLst/>
              </a:prstGeom>
              <a:noFill/>
              <a:ln w="9525">
                <a:noFill/>
                <a:miter lim="800000"/>
                <a:headEnd/>
                <a:tailEnd/>
              </a:ln>
            </p:spPr>
          </p:pic>
          <p:pic>
            <p:nvPicPr>
              <p:cNvPr id="157" name="Picture 81" descr="AP_OS Single.png"/>
              <p:cNvPicPr>
                <a:picLocks noChangeAspect="1"/>
              </p:cNvPicPr>
              <p:nvPr/>
            </p:nvPicPr>
            <p:blipFill>
              <a:blip r:embed="rId5" cstate="print"/>
              <a:srcRect/>
              <a:stretch>
                <a:fillRect/>
              </a:stretch>
            </p:blipFill>
            <p:spPr bwMode="auto">
              <a:xfrm>
                <a:off x="-1625600" y="2667000"/>
                <a:ext cx="475449" cy="768033"/>
              </a:xfrm>
              <a:prstGeom prst="rect">
                <a:avLst/>
              </a:prstGeom>
              <a:noFill/>
              <a:ln w="9525">
                <a:noFill/>
                <a:miter lim="800000"/>
                <a:headEnd/>
                <a:tailEnd/>
              </a:ln>
            </p:spPr>
          </p:pic>
        </p:grpSp>
        <p:sp>
          <p:nvSpPr>
            <p:cNvPr id="67" name="Line 126"/>
            <p:cNvSpPr>
              <a:spLocks noChangeShapeType="1"/>
            </p:cNvSpPr>
            <p:nvPr/>
          </p:nvSpPr>
          <p:spPr bwMode="auto">
            <a:xfrm>
              <a:off x="4918075" y="4252913"/>
              <a:ext cx="444500" cy="0"/>
            </a:xfrm>
            <a:prstGeom prst="line">
              <a:avLst/>
            </a:prstGeom>
            <a:noFill/>
            <a:ln w="19050">
              <a:solidFill>
                <a:schemeClr val="tx1"/>
              </a:solidFill>
              <a:round/>
              <a:headEnd/>
              <a:tailEnd/>
            </a:ln>
          </p:spPr>
          <p:txBody>
            <a:bodyPr/>
            <a:lstStyle/>
            <a:p>
              <a:endParaRPr lang="en-US" dirty="0">
                <a:latin typeface="Calibri" pitchFamily="34" charset="0"/>
              </a:endParaRPr>
            </a:p>
          </p:txBody>
        </p:sp>
        <p:sp>
          <p:nvSpPr>
            <p:cNvPr id="68" name="Line 129"/>
            <p:cNvSpPr>
              <a:spLocks noChangeShapeType="1"/>
            </p:cNvSpPr>
            <p:nvPr/>
          </p:nvSpPr>
          <p:spPr bwMode="auto">
            <a:xfrm>
              <a:off x="5791200" y="4286250"/>
              <a:ext cx="180975" cy="0"/>
            </a:xfrm>
            <a:prstGeom prst="line">
              <a:avLst/>
            </a:prstGeom>
            <a:noFill/>
            <a:ln w="19050">
              <a:solidFill>
                <a:schemeClr val="tx1"/>
              </a:solidFill>
              <a:round/>
              <a:headEnd/>
              <a:tailEnd/>
            </a:ln>
          </p:spPr>
          <p:txBody>
            <a:bodyPr/>
            <a:lstStyle/>
            <a:p>
              <a:endParaRPr lang="en-US" dirty="0">
                <a:latin typeface="Calibri" pitchFamily="34" charset="0"/>
              </a:endParaRPr>
            </a:p>
          </p:txBody>
        </p:sp>
        <p:sp>
          <p:nvSpPr>
            <p:cNvPr id="69" name="Line 130"/>
            <p:cNvSpPr>
              <a:spLocks noChangeShapeType="1"/>
            </p:cNvSpPr>
            <p:nvPr/>
          </p:nvSpPr>
          <p:spPr bwMode="auto">
            <a:xfrm>
              <a:off x="5829300" y="4141788"/>
              <a:ext cx="0" cy="152400"/>
            </a:xfrm>
            <a:prstGeom prst="line">
              <a:avLst/>
            </a:prstGeom>
            <a:noFill/>
            <a:ln w="19050">
              <a:solidFill>
                <a:schemeClr val="tx1"/>
              </a:solidFill>
              <a:round/>
              <a:headEnd/>
              <a:tailEnd/>
            </a:ln>
          </p:spPr>
          <p:txBody>
            <a:bodyPr/>
            <a:lstStyle/>
            <a:p>
              <a:endParaRPr lang="en-US" dirty="0">
                <a:latin typeface="Calibri" pitchFamily="34" charset="0"/>
              </a:endParaRPr>
            </a:p>
          </p:txBody>
        </p:sp>
        <p:sp>
          <p:nvSpPr>
            <p:cNvPr id="70" name="Line 131"/>
            <p:cNvSpPr>
              <a:spLocks noChangeShapeType="1"/>
            </p:cNvSpPr>
            <p:nvPr/>
          </p:nvSpPr>
          <p:spPr bwMode="auto">
            <a:xfrm>
              <a:off x="5962650" y="4138613"/>
              <a:ext cx="0" cy="152400"/>
            </a:xfrm>
            <a:prstGeom prst="line">
              <a:avLst/>
            </a:prstGeom>
            <a:noFill/>
            <a:ln w="19050">
              <a:solidFill>
                <a:schemeClr val="tx1"/>
              </a:solidFill>
              <a:round/>
              <a:headEnd/>
              <a:tailEnd/>
            </a:ln>
          </p:spPr>
          <p:txBody>
            <a:bodyPr/>
            <a:lstStyle/>
            <a:p>
              <a:endParaRPr lang="en-US" dirty="0">
                <a:latin typeface="Calibri" pitchFamily="34" charset="0"/>
              </a:endParaRPr>
            </a:p>
          </p:txBody>
        </p:sp>
        <p:pic>
          <p:nvPicPr>
            <p:cNvPr id="71" name="Picture 357" descr="ICON_NIC_Q308"/>
            <p:cNvPicPr>
              <a:picLocks noChangeAspect="1" noChangeArrowheads="1"/>
            </p:cNvPicPr>
            <p:nvPr/>
          </p:nvPicPr>
          <p:blipFill>
            <a:blip r:embed="rId6" cstate="print"/>
            <a:srcRect/>
            <a:stretch>
              <a:fillRect/>
            </a:stretch>
          </p:blipFill>
          <p:spPr bwMode="auto">
            <a:xfrm>
              <a:off x="5905500" y="4094163"/>
              <a:ext cx="134938" cy="106362"/>
            </a:xfrm>
            <a:prstGeom prst="rect">
              <a:avLst/>
            </a:prstGeom>
            <a:noFill/>
            <a:ln w="9525">
              <a:noFill/>
              <a:miter lim="800000"/>
              <a:headEnd/>
              <a:tailEnd/>
            </a:ln>
          </p:spPr>
        </p:pic>
        <p:grpSp>
          <p:nvGrpSpPr>
            <p:cNvPr id="72" name="Group 83"/>
            <p:cNvGrpSpPr>
              <a:grpSpLocks/>
            </p:cNvGrpSpPr>
            <p:nvPr/>
          </p:nvGrpSpPr>
          <p:grpSpPr bwMode="auto">
            <a:xfrm>
              <a:off x="7102475" y="3633788"/>
              <a:ext cx="379413" cy="488950"/>
              <a:chOff x="-1828800" y="2590800"/>
              <a:chExt cx="871656" cy="1121571"/>
            </a:xfrm>
          </p:grpSpPr>
          <p:pic>
            <p:nvPicPr>
              <p:cNvPr id="154" name="Picture 82" descr="VM.png"/>
              <p:cNvPicPr>
                <a:picLocks noChangeAspect="1"/>
              </p:cNvPicPr>
              <p:nvPr/>
            </p:nvPicPr>
            <p:blipFill>
              <a:blip r:embed="rId4" cstate="print"/>
              <a:srcRect/>
              <a:stretch>
                <a:fillRect/>
              </a:stretch>
            </p:blipFill>
            <p:spPr bwMode="auto">
              <a:xfrm>
                <a:off x="-1828800" y="2590800"/>
                <a:ext cx="871656" cy="1121571"/>
              </a:xfrm>
              <a:prstGeom prst="rect">
                <a:avLst/>
              </a:prstGeom>
              <a:noFill/>
              <a:ln w="9525">
                <a:noFill/>
                <a:miter lim="800000"/>
                <a:headEnd/>
                <a:tailEnd/>
              </a:ln>
            </p:spPr>
          </p:pic>
          <p:pic>
            <p:nvPicPr>
              <p:cNvPr id="155" name="Picture 81" descr="AP_OS Single.png"/>
              <p:cNvPicPr>
                <a:picLocks noChangeAspect="1"/>
              </p:cNvPicPr>
              <p:nvPr/>
            </p:nvPicPr>
            <p:blipFill>
              <a:blip r:embed="rId5" cstate="print"/>
              <a:srcRect/>
              <a:stretch>
                <a:fillRect/>
              </a:stretch>
            </p:blipFill>
            <p:spPr bwMode="auto">
              <a:xfrm>
                <a:off x="-1625600" y="2667000"/>
                <a:ext cx="475449" cy="768033"/>
              </a:xfrm>
              <a:prstGeom prst="rect">
                <a:avLst/>
              </a:prstGeom>
              <a:noFill/>
              <a:ln w="9525">
                <a:noFill/>
                <a:miter lim="800000"/>
                <a:headEnd/>
                <a:tailEnd/>
              </a:ln>
            </p:spPr>
          </p:pic>
        </p:grpSp>
        <p:grpSp>
          <p:nvGrpSpPr>
            <p:cNvPr id="73" name="Group 83"/>
            <p:cNvGrpSpPr>
              <a:grpSpLocks/>
            </p:cNvGrpSpPr>
            <p:nvPr/>
          </p:nvGrpSpPr>
          <p:grpSpPr bwMode="auto">
            <a:xfrm>
              <a:off x="7559675" y="3633788"/>
              <a:ext cx="379413" cy="488950"/>
              <a:chOff x="-1828800" y="2590800"/>
              <a:chExt cx="871656" cy="1121571"/>
            </a:xfrm>
          </p:grpSpPr>
          <p:pic>
            <p:nvPicPr>
              <p:cNvPr id="152" name="Picture 82" descr="VM.png"/>
              <p:cNvPicPr>
                <a:picLocks noChangeAspect="1"/>
              </p:cNvPicPr>
              <p:nvPr/>
            </p:nvPicPr>
            <p:blipFill>
              <a:blip r:embed="rId4" cstate="print"/>
              <a:srcRect/>
              <a:stretch>
                <a:fillRect/>
              </a:stretch>
            </p:blipFill>
            <p:spPr bwMode="auto">
              <a:xfrm>
                <a:off x="-1828800" y="2590800"/>
                <a:ext cx="871656" cy="1121571"/>
              </a:xfrm>
              <a:prstGeom prst="rect">
                <a:avLst/>
              </a:prstGeom>
              <a:noFill/>
              <a:ln w="9525">
                <a:noFill/>
                <a:miter lim="800000"/>
                <a:headEnd/>
                <a:tailEnd/>
              </a:ln>
            </p:spPr>
          </p:pic>
          <p:pic>
            <p:nvPicPr>
              <p:cNvPr id="153" name="Picture 81" descr="AP_OS Single.png"/>
              <p:cNvPicPr>
                <a:picLocks noChangeAspect="1"/>
              </p:cNvPicPr>
              <p:nvPr/>
            </p:nvPicPr>
            <p:blipFill>
              <a:blip r:embed="rId5" cstate="print"/>
              <a:srcRect/>
              <a:stretch>
                <a:fillRect/>
              </a:stretch>
            </p:blipFill>
            <p:spPr bwMode="auto">
              <a:xfrm>
                <a:off x="-1625600" y="2667000"/>
                <a:ext cx="475449" cy="768033"/>
              </a:xfrm>
              <a:prstGeom prst="rect">
                <a:avLst/>
              </a:prstGeom>
              <a:noFill/>
              <a:ln w="9525">
                <a:noFill/>
                <a:miter lim="800000"/>
                <a:headEnd/>
                <a:tailEnd/>
              </a:ln>
            </p:spPr>
          </p:pic>
        </p:grpSp>
        <p:sp>
          <p:nvSpPr>
            <p:cNvPr id="74" name="Line 142"/>
            <p:cNvSpPr>
              <a:spLocks noChangeShapeType="1"/>
            </p:cNvSpPr>
            <p:nvPr/>
          </p:nvSpPr>
          <p:spPr bwMode="auto">
            <a:xfrm>
              <a:off x="6975475" y="4233863"/>
              <a:ext cx="695325" cy="0"/>
            </a:xfrm>
            <a:prstGeom prst="line">
              <a:avLst/>
            </a:prstGeom>
            <a:noFill/>
            <a:ln w="19050">
              <a:solidFill>
                <a:schemeClr val="tx1"/>
              </a:solidFill>
              <a:round/>
              <a:headEnd/>
              <a:tailEnd/>
            </a:ln>
          </p:spPr>
          <p:txBody>
            <a:bodyPr/>
            <a:lstStyle/>
            <a:p>
              <a:endParaRPr lang="en-US" dirty="0">
                <a:latin typeface="Calibri" pitchFamily="34" charset="0"/>
              </a:endParaRPr>
            </a:p>
          </p:txBody>
        </p:sp>
        <p:sp>
          <p:nvSpPr>
            <p:cNvPr id="75" name="Line 144"/>
            <p:cNvSpPr>
              <a:spLocks noChangeShapeType="1"/>
            </p:cNvSpPr>
            <p:nvPr/>
          </p:nvSpPr>
          <p:spPr bwMode="auto">
            <a:xfrm>
              <a:off x="7670800" y="4090988"/>
              <a:ext cx="0" cy="152400"/>
            </a:xfrm>
            <a:prstGeom prst="line">
              <a:avLst/>
            </a:prstGeom>
            <a:noFill/>
            <a:ln w="19050">
              <a:solidFill>
                <a:schemeClr val="tx1"/>
              </a:solidFill>
              <a:round/>
              <a:headEnd/>
              <a:tailEnd/>
            </a:ln>
          </p:spPr>
          <p:txBody>
            <a:bodyPr/>
            <a:lstStyle/>
            <a:p>
              <a:endParaRPr lang="en-US" dirty="0">
                <a:latin typeface="Calibri" pitchFamily="34" charset="0"/>
              </a:endParaRPr>
            </a:p>
          </p:txBody>
        </p:sp>
        <p:pic>
          <p:nvPicPr>
            <p:cNvPr id="76" name="Picture 357" descr="ICON_NIC_Q308"/>
            <p:cNvPicPr>
              <a:picLocks noChangeAspect="1" noChangeArrowheads="1"/>
            </p:cNvPicPr>
            <p:nvPr/>
          </p:nvPicPr>
          <p:blipFill>
            <a:blip r:embed="rId6" cstate="print"/>
            <a:srcRect/>
            <a:stretch>
              <a:fillRect/>
            </a:stretch>
          </p:blipFill>
          <p:spPr bwMode="auto">
            <a:xfrm>
              <a:off x="7623175" y="4056063"/>
              <a:ext cx="134938" cy="106362"/>
            </a:xfrm>
            <a:prstGeom prst="rect">
              <a:avLst/>
            </a:prstGeom>
            <a:noFill/>
            <a:ln w="9525">
              <a:noFill/>
              <a:miter lim="800000"/>
              <a:headEnd/>
              <a:tailEnd/>
            </a:ln>
          </p:spPr>
        </p:pic>
        <p:sp>
          <p:nvSpPr>
            <p:cNvPr id="77" name="Line 148"/>
            <p:cNvSpPr>
              <a:spLocks noChangeShapeType="1"/>
            </p:cNvSpPr>
            <p:nvPr/>
          </p:nvSpPr>
          <p:spPr bwMode="auto">
            <a:xfrm>
              <a:off x="4927600" y="4110038"/>
              <a:ext cx="0" cy="152400"/>
            </a:xfrm>
            <a:prstGeom prst="line">
              <a:avLst/>
            </a:prstGeom>
            <a:noFill/>
            <a:ln w="19050">
              <a:solidFill>
                <a:schemeClr val="tx1"/>
              </a:solidFill>
              <a:round/>
              <a:headEnd/>
              <a:tailEnd/>
            </a:ln>
          </p:spPr>
          <p:txBody>
            <a:bodyPr/>
            <a:lstStyle/>
            <a:p>
              <a:endParaRPr lang="en-US" dirty="0">
                <a:latin typeface="Calibri" pitchFamily="34" charset="0"/>
              </a:endParaRPr>
            </a:p>
          </p:txBody>
        </p:sp>
        <p:pic>
          <p:nvPicPr>
            <p:cNvPr id="78" name="Picture 357" descr="ICON_NIC_Q308"/>
            <p:cNvPicPr>
              <a:picLocks noChangeAspect="1" noChangeArrowheads="1"/>
            </p:cNvPicPr>
            <p:nvPr/>
          </p:nvPicPr>
          <p:blipFill>
            <a:blip r:embed="rId6" cstate="print"/>
            <a:srcRect/>
            <a:stretch>
              <a:fillRect/>
            </a:stretch>
          </p:blipFill>
          <p:spPr bwMode="auto">
            <a:xfrm>
              <a:off x="4857750" y="4075113"/>
              <a:ext cx="134938" cy="106362"/>
            </a:xfrm>
            <a:prstGeom prst="rect">
              <a:avLst/>
            </a:prstGeom>
            <a:noFill/>
            <a:ln w="9525">
              <a:noFill/>
              <a:miter lim="800000"/>
              <a:headEnd/>
              <a:tailEnd/>
            </a:ln>
          </p:spPr>
        </p:pic>
        <p:sp>
          <p:nvSpPr>
            <p:cNvPr id="79" name="Line 149"/>
            <p:cNvSpPr>
              <a:spLocks noChangeShapeType="1"/>
            </p:cNvSpPr>
            <p:nvPr/>
          </p:nvSpPr>
          <p:spPr bwMode="auto">
            <a:xfrm>
              <a:off x="5356225" y="4110038"/>
              <a:ext cx="0" cy="152400"/>
            </a:xfrm>
            <a:prstGeom prst="line">
              <a:avLst/>
            </a:prstGeom>
            <a:noFill/>
            <a:ln w="19050">
              <a:solidFill>
                <a:schemeClr val="tx1"/>
              </a:solidFill>
              <a:round/>
              <a:headEnd/>
              <a:tailEnd/>
            </a:ln>
          </p:spPr>
          <p:txBody>
            <a:bodyPr/>
            <a:lstStyle/>
            <a:p>
              <a:endParaRPr lang="en-US" dirty="0">
                <a:latin typeface="Calibri" pitchFamily="34" charset="0"/>
              </a:endParaRPr>
            </a:p>
          </p:txBody>
        </p:sp>
        <p:pic>
          <p:nvPicPr>
            <p:cNvPr id="80" name="Picture 357" descr="ICON_NIC_Q308"/>
            <p:cNvPicPr>
              <a:picLocks noChangeAspect="1" noChangeArrowheads="1"/>
            </p:cNvPicPr>
            <p:nvPr/>
          </p:nvPicPr>
          <p:blipFill>
            <a:blip r:embed="rId6" cstate="print"/>
            <a:srcRect/>
            <a:stretch>
              <a:fillRect/>
            </a:stretch>
          </p:blipFill>
          <p:spPr bwMode="auto">
            <a:xfrm>
              <a:off x="5314950" y="4075113"/>
              <a:ext cx="134938" cy="106362"/>
            </a:xfrm>
            <a:prstGeom prst="rect">
              <a:avLst/>
            </a:prstGeom>
            <a:noFill/>
            <a:ln w="9525">
              <a:noFill/>
              <a:miter lim="800000"/>
              <a:headEnd/>
              <a:tailEnd/>
            </a:ln>
          </p:spPr>
        </p:pic>
        <p:grpSp>
          <p:nvGrpSpPr>
            <p:cNvPr id="81" name="Group 185"/>
            <p:cNvGrpSpPr>
              <a:grpSpLocks/>
            </p:cNvGrpSpPr>
            <p:nvPr/>
          </p:nvGrpSpPr>
          <p:grpSpPr bwMode="auto">
            <a:xfrm>
              <a:off x="5118122" y="4437085"/>
              <a:ext cx="234951" cy="198438"/>
              <a:chOff x="3168" y="2795"/>
              <a:chExt cx="148" cy="125"/>
            </a:xfrm>
          </p:grpSpPr>
          <p:pic>
            <p:nvPicPr>
              <p:cNvPr id="150" name="Picture 30" descr="port"/>
              <p:cNvPicPr>
                <a:picLocks noChangeAspect="1" noChangeArrowheads="1"/>
              </p:cNvPicPr>
              <p:nvPr/>
            </p:nvPicPr>
            <p:blipFill>
              <a:blip r:embed="rId3" cstate="print"/>
              <a:srcRect/>
              <a:stretch>
                <a:fillRect/>
              </a:stretch>
            </p:blipFill>
            <p:spPr bwMode="auto">
              <a:xfrm>
                <a:off x="3204" y="2813"/>
                <a:ext cx="71" cy="82"/>
              </a:xfrm>
              <a:prstGeom prst="rect">
                <a:avLst/>
              </a:prstGeom>
              <a:noFill/>
              <a:ln w="9525">
                <a:noFill/>
                <a:miter lim="800000"/>
                <a:headEnd/>
                <a:tailEnd/>
              </a:ln>
            </p:spPr>
          </p:pic>
          <p:sp>
            <p:nvSpPr>
              <p:cNvPr id="151" name="Text Box 156"/>
              <p:cNvSpPr txBox="1">
                <a:spLocks noChangeArrowheads="1"/>
              </p:cNvSpPr>
              <p:nvPr/>
            </p:nvSpPr>
            <p:spPr bwMode="auto">
              <a:xfrm>
                <a:off x="3168" y="2795"/>
                <a:ext cx="148" cy="125"/>
              </a:xfrm>
              <a:prstGeom prst="rect">
                <a:avLst/>
              </a:prstGeom>
              <a:noFill/>
              <a:ln w="9525">
                <a:noFill/>
                <a:miter lim="800000"/>
                <a:headEnd/>
                <a:tailEnd/>
              </a:ln>
            </p:spPr>
            <p:txBody>
              <a:bodyPr wrap="none">
                <a:spAutoFit/>
              </a:bodyPr>
              <a:lstStyle/>
              <a:p>
                <a:r>
                  <a:rPr lang="en-US" sz="700" dirty="0">
                    <a:solidFill>
                      <a:schemeClr val="bg1"/>
                    </a:solidFill>
                    <a:latin typeface="Calibri" pitchFamily="34" charset="0"/>
                  </a:rPr>
                  <a:t>A</a:t>
                </a:r>
              </a:p>
            </p:txBody>
          </p:sp>
        </p:grpSp>
        <p:grpSp>
          <p:nvGrpSpPr>
            <p:cNvPr id="82" name="Group 184"/>
            <p:cNvGrpSpPr>
              <a:grpSpLocks/>
            </p:cNvGrpSpPr>
            <p:nvPr/>
          </p:nvGrpSpPr>
          <p:grpSpPr bwMode="auto">
            <a:xfrm>
              <a:off x="5422922" y="4433910"/>
              <a:ext cx="231776" cy="198438"/>
              <a:chOff x="3248" y="2793"/>
              <a:chExt cx="146" cy="125"/>
            </a:xfrm>
          </p:grpSpPr>
          <p:pic>
            <p:nvPicPr>
              <p:cNvPr id="148" name="Picture 30" descr="port"/>
              <p:cNvPicPr>
                <a:picLocks noChangeAspect="1" noChangeArrowheads="1"/>
              </p:cNvPicPr>
              <p:nvPr/>
            </p:nvPicPr>
            <p:blipFill>
              <a:blip r:embed="rId3" cstate="print"/>
              <a:srcRect/>
              <a:stretch>
                <a:fillRect/>
              </a:stretch>
            </p:blipFill>
            <p:spPr bwMode="auto">
              <a:xfrm>
                <a:off x="3288" y="2813"/>
                <a:ext cx="71" cy="82"/>
              </a:xfrm>
              <a:prstGeom prst="rect">
                <a:avLst/>
              </a:prstGeom>
              <a:noFill/>
              <a:ln w="9525">
                <a:noFill/>
                <a:miter lim="800000"/>
                <a:headEnd/>
                <a:tailEnd/>
              </a:ln>
            </p:spPr>
          </p:pic>
          <p:sp>
            <p:nvSpPr>
              <p:cNvPr id="149" name="Text Box 157"/>
              <p:cNvSpPr txBox="1">
                <a:spLocks noChangeArrowheads="1"/>
              </p:cNvSpPr>
              <p:nvPr/>
            </p:nvSpPr>
            <p:spPr bwMode="auto">
              <a:xfrm>
                <a:off x="3248" y="2793"/>
                <a:ext cx="146" cy="125"/>
              </a:xfrm>
              <a:prstGeom prst="rect">
                <a:avLst/>
              </a:prstGeom>
              <a:noFill/>
              <a:ln w="9525">
                <a:noFill/>
                <a:miter lim="800000"/>
                <a:headEnd/>
                <a:tailEnd/>
              </a:ln>
            </p:spPr>
            <p:txBody>
              <a:bodyPr wrap="none">
                <a:spAutoFit/>
              </a:bodyPr>
              <a:lstStyle/>
              <a:p>
                <a:r>
                  <a:rPr lang="en-US" sz="700" dirty="0">
                    <a:solidFill>
                      <a:schemeClr val="bg1"/>
                    </a:solidFill>
                    <a:latin typeface="Calibri" pitchFamily="34" charset="0"/>
                  </a:rPr>
                  <a:t>B</a:t>
                </a:r>
              </a:p>
            </p:txBody>
          </p:sp>
        </p:grpSp>
        <p:grpSp>
          <p:nvGrpSpPr>
            <p:cNvPr id="83" name="Group 167"/>
            <p:cNvGrpSpPr>
              <a:grpSpLocks/>
            </p:cNvGrpSpPr>
            <p:nvPr/>
          </p:nvGrpSpPr>
          <p:grpSpPr bwMode="auto">
            <a:xfrm>
              <a:off x="5973785" y="4440260"/>
              <a:ext cx="238126" cy="198438"/>
              <a:chOff x="3418" y="2797"/>
              <a:chExt cx="150" cy="125"/>
            </a:xfrm>
          </p:grpSpPr>
          <p:pic>
            <p:nvPicPr>
              <p:cNvPr id="146" name="Picture 30" descr="port"/>
              <p:cNvPicPr>
                <a:picLocks noChangeAspect="1" noChangeArrowheads="1"/>
              </p:cNvPicPr>
              <p:nvPr/>
            </p:nvPicPr>
            <p:blipFill>
              <a:blip r:embed="rId3" cstate="print"/>
              <a:srcRect/>
              <a:stretch>
                <a:fillRect/>
              </a:stretch>
            </p:blipFill>
            <p:spPr bwMode="auto">
              <a:xfrm>
                <a:off x="3458" y="2815"/>
                <a:ext cx="71" cy="82"/>
              </a:xfrm>
              <a:prstGeom prst="rect">
                <a:avLst/>
              </a:prstGeom>
              <a:noFill/>
              <a:ln w="9525">
                <a:noFill/>
                <a:miter lim="800000"/>
                <a:headEnd/>
                <a:tailEnd/>
              </a:ln>
            </p:spPr>
          </p:pic>
          <p:sp>
            <p:nvSpPr>
              <p:cNvPr id="147" name="Text Box 159"/>
              <p:cNvSpPr txBox="1">
                <a:spLocks noChangeArrowheads="1"/>
              </p:cNvSpPr>
              <p:nvPr/>
            </p:nvSpPr>
            <p:spPr bwMode="auto">
              <a:xfrm>
                <a:off x="3418" y="2797"/>
                <a:ext cx="150" cy="125"/>
              </a:xfrm>
              <a:prstGeom prst="rect">
                <a:avLst/>
              </a:prstGeom>
              <a:noFill/>
              <a:ln w="9525">
                <a:noFill/>
                <a:miter lim="800000"/>
                <a:headEnd/>
                <a:tailEnd/>
              </a:ln>
            </p:spPr>
            <p:txBody>
              <a:bodyPr wrap="none">
                <a:spAutoFit/>
              </a:bodyPr>
              <a:lstStyle/>
              <a:p>
                <a:r>
                  <a:rPr lang="en-US" sz="700" dirty="0">
                    <a:solidFill>
                      <a:schemeClr val="bg1"/>
                    </a:solidFill>
                    <a:latin typeface="Calibri" pitchFamily="34" charset="0"/>
                  </a:rPr>
                  <a:t>D</a:t>
                </a:r>
              </a:p>
            </p:txBody>
          </p:sp>
        </p:grpSp>
        <p:grpSp>
          <p:nvGrpSpPr>
            <p:cNvPr id="84" name="Group 166"/>
            <p:cNvGrpSpPr>
              <a:grpSpLocks/>
            </p:cNvGrpSpPr>
            <p:nvPr/>
          </p:nvGrpSpPr>
          <p:grpSpPr bwMode="auto">
            <a:xfrm>
              <a:off x="6202338" y="4440260"/>
              <a:ext cx="227011" cy="198438"/>
              <a:chOff x="3502" y="2797"/>
              <a:chExt cx="143" cy="125"/>
            </a:xfrm>
          </p:grpSpPr>
          <p:pic>
            <p:nvPicPr>
              <p:cNvPr id="144" name="Picture 30" descr="port"/>
              <p:cNvPicPr>
                <a:picLocks noChangeAspect="1" noChangeArrowheads="1"/>
              </p:cNvPicPr>
              <p:nvPr/>
            </p:nvPicPr>
            <p:blipFill>
              <a:blip r:embed="rId3" cstate="print"/>
              <a:srcRect/>
              <a:stretch>
                <a:fillRect/>
              </a:stretch>
            </p:blipFill>
            <p:spPr bwMode="auto">
              <a:xfrm>
                <a:off x="3542" y="2815"/>
                <a:ext cx="71" cy="82"/>
              </a:xfrm>
              <a:prstGeom prst="rect">
                <a:avLst/>
              </a:prstGeom>
              <a:noFill/>
              <a:ln w="9525">
                <a:noFill/>
                <a:miter lim="800000"/>
                <a:headEnd/>
                <a:tailEnd/>
              </a:ln>
            </p:spPr>
          </p:pic>
          <p:sp>
            <p:nvSpPr>
              <p:cNvPr id="145" name="Text Box 160"/>
              <p:cNvSpPr txBox="1">
                <a:spLocks noChangeArrowheads="1"/>
              </p:cNvSpPr>
              <p:nvPr/>
            </p:nvSpPr>
            <p:spPr bwMode="auto">
              <a:xfrm>
                <a:off x="3502" y="2797"/>
                <a:ext cx="143" cy="125"/>
              </a:xfrm>
              <a:prstGeom prst="rect">
                <a:avLst/>
              </a:prstGeom>
              <a:noFill/>
              <a:ln w="9525">
                <a:noFill/>
                <a:miter lim="800000"/>
                <a:headEnd/>
                <a:tailEnd/>
              </a:ln>
            </p:spPr>
            <p:txBody>
              <a:bodyPr wrap="none">
                <a:spAutoFit/>
              </a:bodyPr>
              <a:lstStyle/>
              <a:p>
                <a:r>
                  <a:rPr lang="en-US" sz="700" dirty="0">
                    <a:solidFill>
                      <a:schemeClr val="bg1"/>
                    </a:solidFill>
                    <a:latin typeface="Calibri" pitchFamily="34" charset="0"/>
                  </a:rPr>
                  <a:t>E</a:t>
                </a:r>
              </a:p>
            </p:txBody>
          </p:sp>
        </p:grpSp>
        <p:grpSp>
          <p:nvGrpSpPr>
            <p:cNvPr id="85" name="Group 168"/>
            <p:cNvGrpSpPr>
              <a:grpSpLocks/>
            </p:cNvGrpSpPr>
            <p:nvPr/>
          </p:nvGrpSpPr>
          <p:grpSpPr bwMode="auto">
            <a:xfrm>
              <a:off x="6656376" y="4438650"/>
              <a:ext cx="239711" cy="198438"/>
              <a:chOff x="1843" y="2724"/>
              <a:chExt cx="151" cy="125"/>
            </a:xfrm>
          </p:grpSpPr>
          <p:pic>
            <p:nvPicPr>
              <p:cNvPr id="142" name="Picture 30" descr="port"/>
              <p:cNvPicPr>
                <a:picLocks noChangeAspect="1" noChangeArrowheads="1"/>
              </p:cNvPicPr>
              <p:nvPr/>
            </p:nvPicPr>
            <p:blipFill>
              <a:blip r:embed="rId3" cstate="print"/>
              <a:srcRect/>
              <a:stretch>
                <a:fillRect/>
              </a:stretch>
            </p:blipFill>
            <p:spPr bwMode="auto">
              <a:xfrm>
                <a:off x="1879" y="2742"/>
                <a:ext cx="71" cy="82"/>
              </a:xfrm>
              <a:prstGeom prst="rect">
                <a:avLst/>
              </a:prstGeom>
              <a:noFill/>
              <a:ln w="9525">
                <a:noFill/>
                <a:miter lim="800000"/>
                <a:headEnd/>
                <a:tailEnd/>
              </a:ln>
            </p:spPr>
          </p:pic>
          <p:sp>
            <p:nvSpPr>
              <p:cNvPr id="143" name="Text Box 170"/>
              <p:cNvSpPr txBox="1">
                <a:spLocks noChangeArrowheads="1"/>
              </p:cNvSpPr>
              <p:nvPr/>
            </p:nvSpPr>
            <p:spPr bwMode="auto">
              <a:xfrm>
                <a:off x="1843" y="2724"/>
                <a:ext cx="151" cy="125"/>
              </a:xfrm>
              <a:prstGeom prst="rect">
                <a:avLst/>
              </a:prstGeom>
              <a:noFill/>
              <a:ln w="9525">
                <a:noFill/>
                <a:miter lim="800000"/>
                <a:headEnd/>
                <a:tailEnd/>
              </a:ln>
            </p:spPr>
            <p:txBody>
              <a:bodyPr wrap="none">
                <a:spAutoFit/>
              </a:bodyPr>
              <a:lstStyle/>
              <a:p>
                <a:r>
                  <a:rPr lang="en-US" sz="700" dirty="0">
                    <a:solidFill>
                      <a:schemeClr val="bg1"/>
                    </a:solidFill>
                    <a:latin typeface="Calibri" pitchFamily="34" charset="0"/>
                  </a:rPr>
                  <a:t>G</a:t>
                </a:r>
              </a:p>
            </p:txBody>
          </p:sp>
        </p:grpSp>
        <p:grpSp>
          <p:nvGrpSpPr>
            <p:cNvPr id="86" name="Group 171"/>
            <p:cNvGrpSpPr>
              <a:grpSpLocks/>
            </p:cNvGrpSpPr>
            <p:nvPr/>
          </p:nvGrpSpPr>
          <p:grpSpPr bwMode="auto">
            <a:xfrm>
              <a:off x="6440502" y="4435475"/>
              <a:ext cx="225426" cy="198438"/>
              <a:chOff x="1923" y="2722"/>
              <a:chExt cx="142" cy="125"/>
            </a:xfrm>
          </p:grpSpPr>
          <p:pic>
            <p:nvPicPr>
              <p:cNvPr id="140" name="Picture 30" descr="port"/>
              <p:cNvPicPr>
                <a:picLocks noChangeAspect="1" noChangeArrowheads="1"/>
              </p:cNvPicPr>
              <p:nvPr/>
            </p:nvPicPr>
            <p:blipFill>
              <a:blip r:embed="rId3" cstate="print"/>
              <a:srcRect/>
              <a:stretch>
                <a:fillRect/>
              </a:stretch>
            </p:blipFill>
            <p:spPr bwMode="auto">
              <a:xfrm>
                <a:off x="1963" y="2742"/>
                <a:ext cx="71" cy="82"/>
              </a:xfrm>
              <a:prstGeom prst="rect">
                <a:avLst/>
              </a:prstGeom>
              <a:noFill/>
              <a:ln w="9525">
                <a:noFill/>
                <a:miter lim="800000"/>
                <a:headEnd/>
                <a:tailEnd/>
              </a:ln>
            </p:spPr>
          </p:pic>
          <p:sp>
            <p:nvSpPr>
              <p:cNvPr id="141" name="Text Box 173"/>
              <p:cNvSpPr txBox="1">
                <a:spLocks noChangeArrowheads="1"/>
              </p:cNvSpPr>
              <p:nvPr/>
            </p:nvSpPr>
            <p:spPr bwMode="auto">
              <a:xfrm>
                <a:off x="1923" y="2722"/>
                <a:ext cx="142" cy="125"/>
              </a:xfrm>
              <a:prstGeom prst="rect">
                <a:avLst/>
              </a:prstGeom>
              <a:noFill/>
              <a:ln w="9525">
                <a:noFill/>
                <a:miter lim="800000"/>
                <a:headEnd/>
                <a:tailEnd/>
              </a:ln>
            </p:spPr>
            <p:txBody>
              <a:bodyPr wrap="none">
                <a:spAutoFit/>
              </a:bodyPr>
              <a:lstStyle/>
              <a:p>
                <a:r>
                  <a:rPr lang="en-US" sz="700" dirty="0">
                    <a:solidFill>
                      <a:schemeClr val="bg1"/>
                    </a:solidFill>
                    <a:latin typeface="Calibri" pitchFamily="34" charset="0"/>
                  </a:rPr>
                  <a:t>F</a:t>
                </a:r>
              </a:p>
            </p:txBody>
          </p:sp>
        </p:grpSp>
        <p:grpSp>
          <p:nvGrpSpPr>
            <p:cNvPr id="87" name="Group 177"/>
            <p:cNvGrpSpPr>
              <a:grpSpLocks/>
            </p:cNvGrpSpPr>
            <p:nvPr/>
          </p:nvGrpSpPr>
          <p:grpSpPr bwMode="auto">
            <a:xfrm>
              <a:off x="7110398" y="4438650"/>
              <a:ext cx="227011" cy="198438"/>
              <a:chOff x="2093" y="2726"/>
              <a:chExt cx="143" cy="125"/>
            </a:xfrm>
          </p:grpSpPr>
          <p:pic>
            <p:nvPicPr>
              <p:cNvPr id="138" name="Picture 30" descr="port"/>
              <p:cNvPicPr>
                <a:picLocks noChangeAspect="1" noChangeArrowheads="1"/>
              </p:cNvPicPr>
              <p:nvPr/>
            </p:nvPicPr>
            <p:blipFill>
              <a:blip r:embed="rId3" cstate="print"/>
              <a:srcRect/>
              <a:stretch>
                <a:fillRect/>
              </a:stretch>
            </p:blipFill>
            <p:spPr bwMode="auto">
              <a:xfrm>
                <a:off x="2133" y="2744"/>
                <a:ext cx="71" cy="82"/>
              </a:xfrm>
              <a:prstGeom prst="rect">
                <a:avLst/>
              </a:prstGeom>
              <a:noFill/>
              <a:ln w="9525">
                <a:noFill/>
                <a:miter lim="800000"/>
                <a:headEnd/>
                <a:tailEnd/>
              </a:ln>
            </p:spPr>
          </p:pic>
          <p:sp>
            <p:nvSpPr>
              <p:cNvPr id="139" name="Text Box 179"/>
              <p:cNvSpPr txBox="1">
                <a:spLocks noChangeArrowheads="1"/>
              </p:cNvSpPr>
              <p:nvPr/>
            </p:nvSpPr>
            <p:spPr bwMode="auto">
              <a:xfrm>
                <a:off x="2093" y="2726"/>
                <a:ext cx="143" cy="125"/>
              </a:xfrm>
              <a:prstGeom prst="rect">
                <a:avLst/>
              </a:prstGeom>
              <a:noFill/>
              <a:ln w="9525">
                <a:noFill/>
                <a:miter lim="800000"/>
                <a:headEnd/>
                <a:tailEnd/>
              </a:ln>
            </p:spPr>
            <p:txBody>
              <a:bodyPr wrap="none">
                <a:spAutoFit/>
              </a:bodyPr>
              <a:lstStyle/>
              <a:p>
                <a:r>
                  <a:rPr lang="en-US" sz="700" dirty="0">
                    <a:solidFill>
                      <a:schemeClr val="bg1"/>
                    </a:solidFill>
                    <a:latin typeface="Calibri" pitchFamily="34" charset="0"/>
                  </a:rPr>
                  <a:t> I</a:t>
                </a:r>
              </a:p>
            </p:txBody>
          </p:sp>
        </p:grpSp>
        <p:grpSp>
          <p:nvGrpSpPr>
            <p:cNvPr id="88" name="Group 180"/>
            <p:cNvGrpSpPr>
              <a:grpSpLocks/>
            </p:cNvGrpSpPr>
            <p:nvPr/>
          </p:nvGrpSpPr>
          <p:grpSpPr bwMode="auto">
            <a:xfrm>
              <a:off x="7370748" y="4435475"/>
              <a:ext cx="233361" cy="198438"/>
              <a:chOff x="2177" y="2726"/>
              <a:chExt cx="147" cy="125"/>
            </a:xfrm>
          </p:grpSpPr>
          <p:pic>
            <p:nvPicPr>
              <p:cNvPr id="136" name="Picture 30" descr="port"/>
              <p:cNvPicPr>
                <a:picLocks noChangeAspect="1" noChangeArrowheads="1"/>
              </p:cNvPicPr>
              <p:nvPr/>
            </p:nvPicPr>
            <p:blipFill>
              <a:blip r:embed="rId3" cstate="print"/>
              <a:srcRect/>
              <a:stretch>
                <a:fillRect/>
              </a:stretch>
            </p:blipFill>
            <p:spPr bwMode="auto">
              <a:xfrm>
                <a:off x="2217" y="2744"/>
                <a:ext cx="71" cy="82"/>
              </a:xfrm>
              <a:prstGeom prst="rect">
                <a:avLst/>
              </a:prstGeom>
              <a:noFill/>
              <a:ln w="9525">
                <a:noFill/>
                <a:miter lim="800000"/>
                <a:headEnd/>
                <a:tailEnd/>
              </a:ln>
            </p:spPr>
          </p:pic>
          <p:sp>
            <p:nvSpPr>
              <p:cNvPr id="137" name="Text Box 182"/>
              <p:cNvSpPr txBox="1">
                <a:spLocks noChangeArrowheads="1"/>
              </p:cNvSpPr>
              <p:nvPr/>
            </p:nvSpPr>
            <p:spPr bwMode="auto">
              <a:xfrm>
                <a:off x="2177" y="2726"/>
                <a:ext cx="147" cy="125"/>
              </a:xfrm>
              <a:prstGeom prst="rect">
                <a:avLst/>
              </a:prstGeom>
              <a:noFill/>
              <a:ln w="9525">
                <a:noFill/>
                <a:miter lim="800000"/>
                <a:headEnd/>
                <a:tailEnd/>
              </a:ln>
            </p:spPr>
            <p:txBody>
              <a:bodyPr wrap="none">
                <a:spAutoFit/>
              </a:bodyPr>
              <a:lstStyle/>
              <a:p>
                <a:r>
                  <a:rPr lang="en-US" sz="700" dirty="0">
                    <a:solidFill>
                      <a:schemeClr val="bg1"/>
                    </a:solidFill>
                    <a:latin typeface="Calibri" pitchFamily="34" charset="0"/>
                  </a:rPr>
                  <a:t> J</a:t>
                </a:r>
              </a:p>
            </p:txBody>
          </p:sp>
        </p:grpSp>
        <p:sp>
          <p:nvSpPr>
            <p:cNvPr id="89" name="Line 186"/>
            <p:cNvSpPr>
              <a:spLocks noChangeShapeType="1"/>
            </p:cNvSpPr>
            <p:nvPr/>
          </p:nvSpPr>
          <p:spPr bwMode="auto">
            <a:xfrm>
              <a:off x="5232400" y="4254500"/>
              <a:ext cx="0" cy="227013"/>
            </a:xfrm>
            <a:prstGeom prst="line">
              <a:avLst/>
            </a:prstGeom>
            <a:noFill/>
            <a:ln w="19050">
              <a:solidFill>
                <a:schemeClr val="tx1"/>
              </a:solidFill>
              <a:round/>
              <a:headEnd/>
              <a:tailEnd/>
            </a:ln>
          </p:spPr>
          <p:txBody>
            <a:bodyPr/>
            <a:lstStyle/>
            <a:p>
              <a:endParaRPr lang="en-US" dirty="0">
                <a:latin typeface="Calibri" pitchFamily="34" charset="0"/>
              </a:endParaRPr>
            </a:p>
          </p:txBody>
        </p:sp>
        <p:sp>
          <p:nvSpPr>
            <p:cNvPr id="90" name="Line 187"/>
            <p:cNvSpPr>
              <a:spLocks noChangeShapeType="1"/>
            </p:cNvSpPr>
            <p:nvPr/>
          </p:nvSpPr>
          <p:spPr bwMode="auto">
            <a:xfrm>
              <a:off x="5799138" y="4279900"/>
              <a:ext cx="0" cy="227013"/>
            </a:xfrm>
            <a:prstGeom prst="line">
              <a:avLst/>
            </a:prstGeom>
            <a:noFill/>
            <a:ln w="19050">
              <a:solidFill>
                <a:schemeClr val="tx1"/>
              </a:solidFill>
              <a:round/>
              <a:headEnd/>
              <a:tailEnd/>
            </a:ln>
          </p:spPr>
          <p:txBody>
            <a:bodyPr/>
            <a:lstStyle/>
            <a:p>
              <a:endParaRPr lang="en-US" dirty="0">
                <a:latin typeface="Calibri" pitchFamily="34" charset="0"/>
              </a:endParaRPr>
            </a:p>
          </p:txBody>
        </p:sp>
        <p:grpSp>
          <p:nvGrpSpPr>
            <p:cNvPr id="91" name="Group 183"/>
            <p:cNvGrpSpPr>
              <a:grpSpLocks/>
            </p:cNvGrpSpPr>
            <p:nvPr/>
          </p:nvGrpSpPr>
          <p:grpSpPr bwMode="auto">
            <a:xfrm>
              <a:off x="5688036" y="4440260"/>
              <a:ext cx="231776" cy="198438"/>
              <a:chOff x="3338" y="2797"/>
              <a:chExt cx="146" cy="125"/>
            </a:xfrm>
          </p:grpSpPr>
          <p:pic>
            <p:nvPicPr>
              <p:cNvPr id="134" name="Picture 30" descr="port"/>
              <p:cNvPicPr>
                <a:picLocks noChangeAspect="1" noChangeArrowheads="1"/>
              </p:cNvPicPr>
              <p:nvPr/>
            </p:nvPicPr>
            <p:blipFill>
              <a:blip r:embed="rId3" cstate="print"/>
              <a:srcRect/>
              <a:stretch>
                <a:fillRect/>
              </a:stretch>
            </p:blipFill>
            <p:spPr bwMode="auto">
              <a:xfrm>
                <a:off x="3374" y="2815"/>
                <a:ext cx="71" cy="82"/>
              </a:xfrm>
              <a:prstGeom prst="rect">
                <a:avLst/>
              </a:prstGeom>
              <a:noFill/>
              <a:ln w="9525">
                <a:noFill/>
                <a:miter lim="800000"/>
                <a:headEnd/>
                <a:tailEnd/>
              </a:ln>
            </p:spPr>
          </p:pic>
          <p:sp>
            <p:nvSpPr>
              <p:cNvPr id="135" name="Text Box 158"/>
              <p:cNvSpPr txBox="1">
                <a:spLocks noChangeArrowheads="1"/>
              </p:cNvSpPr>
              <p:nvPr/>
            </p:nvSpPr>
            <p:spPr bwMode="auto">
              <a:xfrm>
                <a:off x="3338" y="2797"/>
                <a:ext cx="146" cy="125"/>
              </a:xfrm>
              <a:prstGeom prst="rect">
                <a:avLst/>
              </a:prstGeom>
              <a:noFill/>
              <a:ln w="9525">
                <a:noFill/>
                <a:miter lim="800000"/>
                <a:headEnd/>
                <a:tailEnd/>
              </a:ln>
            </p:spPr>
            <p:txBody>
              <a:bodyPr wrap="none">
                <a:spAutoFit/>
              </a:bodyPr>
              <a:lstStyle/>
              <a:p>
                <a:r>
                  <a:rPr lang="en-US" sz="700" dirty="0">
                    <a:solidFill>
                      <a:schemeClr val="bg1"/>
                    </a:solidFill>
                    <a:latin typeface="Calibri" pitchFamily="34" charset="0"/>
                  </a:rPr>
                  <a:t>C</a:t>
                </a:r>
              </a:p>
            </p:txBody>
          </p:sp>
        </p:grpSp>
        <p:pic>
          <p:nvPicPr>
            <p:cNvPr id="92" name="Picture 357" descr="ICON_NIC_Q308"/>
            <p:cNvPicPr>
              <a:picLocks noChangeAspect="1" noChangeArrowheads="1"/>
            </p:cNvPicPr>
            <p:nvPr/>
          </p:nvPicPr>
          <p:blipFill>
            <a:blip r:embed="rId6" cstate="print"/>
            <a:srcRect/>
            <a:stretch>
              <a:fillRect/>
            </a:stretch>
          </p:blipFill>
          <p:spPr bwMode="auto">
            <a:xfrm>
              <a:off x="5772150" y="4075113"/>
              <a:ext cx="134938" cy="106362"/>
            </a:xfrm>
            <a:prstGeom prst="rect">
              <a:avLst/>
            </a:prstGeom>
            <a:noFill/>
            <a:ln w="9525">
              <a:noFill/>
              <a:miter lim="800000"/>
              <a:headEnd/>
              <a:tailEnd/>
            </a:ln>
          </p:spPr>
        </p:pic>
        <p:sp>
          <p:nvSpPr>
            <p:cNvPr id="93" name="Line 130"/>
            <p:cNvSpPr>
              <a:spLocks noChangeShapeType="1"/>
            </p:cNvSpPr>
            <p:nvPr/>
          </p:nvSpPr>
          <p:spPr bwMode="auto">
            <a:xfrm>
              <a:off x="7235825" y="4100513"/>
              <a:ext cx="0" cy="142875"/>
            </a:xfrm>
            <a:prstGeom prst="line">
              <a:avLst/>
            </a:prstGeom>
            <a:noFill/>
            <a:ln w="19050">
              <a:solidFill>
                <a:schemeClr val="tx1"/>
              </a:solidFill>
              <a:round/>
              <a:headEnd/>
              <a:tailEnd/>
            </a:ln>
          </p:spPr>
          <p:txBody>
            <a:bodyPr/>
            <a:lstStyle/>
            <a:p>
              <a:endParaRPr lang="en-US" dirty="0">
                <a:latin typeface="Calibri" pitchFamily="34" charset="0"/>
              </a:endParaRPr>
            </a:p>
          </p:txBody>
        </p:sp>
        <p:pic>
          <p:nvPicPr>
            <p:cNvPr id="94" name="Picture 357" descr="ICON_NIC_Q308"/>
            <p:cNvPicPr>
              <a:picLocks noChangeAspect="1" noChangeArrowheads="1"/>
            </p:cNvPicPr>
            <p:nvPr/>
          </p:nvPicPr>
          <p:blipFill>
            <a:blip r:embed="rId6" cstate="print"/>
            <a:srcRect/>
            <a:stretch>
              <a:fillRect/>
            </a:stretch>
          </p:blipFill>
          <p:spPr bwMode="auto">
            <a:xfrm>
              <a:off x="7165975" y="4056063"/>
              <a:ext cx="134938" cy="106362"/>
            </a:xfrm>
            <a:prstGeom prst="rect">
              <a:avLst/>
            </a:prstGeom>
            <a:noFill/>
            <a:ln w="9525">
              <a:noFill/>
              <a:miter lim="800000"/>
              <a:headEnd/>
              <a:tailEnd/>
            </a:ln>
          </p:spPr>
        </p:pic>
        <p:sp>
          <p:nvSpPr>
            <p:cNvPr id="95" name="Line 186"/>
            <p:cNvSpPr>
              <a:spLocks noChangeShapeType="1"/>
            </p:cNvSpPr>
            <p:nvPr/>
          </p:nvSpPr>
          <p:spPr bwMode="auto">
            <a:xfrm flipH="1">
              <a:off x="6981825" y="4232275"/>
              <a:ext cx="3175" cy="249238"/>
            </a:xfrm>
            <a:prstGeom prst="line">
              <a:avLst/>
            </a:prstGeom>
            <a:noFill/>
            <a:ln w="19050">
              <a:solidFill>
                <a:schemeClr val="tx1"/>
              </a:solidFill>
              <a:round/>
              <a:headEnd/>
              <a:tailEnd/>
            </a:ln>
          </p:spPr>
          <p:txBody>
            <a:bodyPr/>
            <a:lstStyle/>
            <a:p>
              <a:endParaRPr lang="en-US" dirty="0">
                <a:latin typeface="Calibri" pitchFamily="34" charset="0"/>
              </a:endParaRPr>
            </a:p>
          </p:txBody>
        </p:sp>
        <p:grpSp>
          <p:nvGrpSpPr>
            <p:cNvPr id="96" name="Group 174"/>
            <p:cNvGrpSpPr>
              <a:grpSpLocks/>
            </p:cNvGrpSpPr>
            <p:nvPr/>
          </p:nvGrpSpPr>
          <p:grpSpPr bwMode="auto">
            <a:xfrm>
              <a:off x="6865924" y="4438650"/>
              <a:ext cx="239711" cy="198438"/>
              <a:chOff x="2013" y="2726"/>
              <a:chExt cx="151" cy="125"/>
            </a:xfrm>
          </p:grpSpPr>
          <p:pic>
            <p:nvPicPr>
              <p:cNvPr id="132" name="Picture 30" descr="port"/>
              <p:cNvPicPr>
                <a:picLocks noChangeAspect="1" noChangeArrowheads="1"/>
              </p:cNvPicPr>
              <p:nvPr/>
            </p:nvPicPr>
            <p:blipFill>
              <a:blip r:embed="rId3" cstate="print"/>
              <a:srcRect/>
              <a:stretch>
                <a:fillRect/>
              </a:stretch>
            </p:blipFill>
            <p:spPr bwMode="auto">
              <a:xfrm>
                <a:off x="2049" y="2744"/>
                <a:ext cx="71" cy="82"/>
              </a:xfrm>
              <a:prstGeom prst="rect">
                <a:avLst/>
              </a:prstGeom>
              <a:noFill/>
              <a:ln w="9525">
                <a:noFill/>
                <a:miter lim="800000"/>
                <a:headEnd/>
                <a:tailEnd/>
              </a:ln>
            </p:spPr>
          </p:pic>
          <p:sp>
            <p:nvSpPr>
              <p:cNvPr id="133" name="Text Box 176"/>
              <p:cNvSpPr txBox="1">
                <a:spLocks noChangeArrowheads="1"/>
              </p:cNvSpPr>
              <p:nvPr/>
            </p:nvSpPr>
            <p:spPr bwMode="auto">
              <a:xfrm>
                <a:off x="2013" y="2726"/>
                <a:ext cx="151" cy="125"/>
              </a:xfrm>
              <a:prstGeom prst="rect">
                <a:avLst/>
              </a:prstGeom>
              <a:noFill/>
              <a:ln w="9525">
                <a:noFill/>
                <a:miter lim="800000"/>
                <a:headEnd/>
                <a:tailEnd/>
              </a:ln>
            </p:spPr>
            <p:txBody>
              <a:bodyPr wrap="none">
                <a:spAutoFit/>
              </a:bodyPr>
              <a:lstStyle/>
              <a:p>
                <a:r>
                  <a:rPr lang="en-US" sz="700" dirty="0">
                    <a:solidFill>
                      <a:schemeClr val="bg1"/>
                    </a:solidFill>
                    <a:latin typeface="Calibri" pitchFamily="34" charset="0"/>
                  </a:rPr>
                  <a:t>H</a:t>
                </a:r>
              </a:p>
            </p:txBody>
          </p:sp>
        </p:grpSp>
        <p:sp>
          <p:nvSpPr>
            <p:cNvPr id="97" name="Line 109"/>
            <p:cNvSpPr>
              <a:spLocks noChangeShapeType="1"/>
            </p:cNvSpPr>
            <p:nvPr/>
          </p:nvSpPr>
          <p:spPr bwMode="auto">
            <a:xfrm>
              <a:off x="5124450" y="4767263"/>
              <a:ext cx="0" cy="914400"/>
            </a:xfrm>
            <a:prstGeom prst="line">
              <a:avLst/>
            </a:prstGeom>
            <a:noFill/>
            <a:ln w="19050">
              <a:solidFill>
                <a:schemeClr val="tx1"/>
              </a:solidFill>
              <a:round/>
              <a:headEnd/>
              <a:tailEnd/>
            </a:ln>
          </p:spPr>
          <p:txBody>
            <a:bodyPr/>
            <a:lstStyle/>
            <a:p>
              <a:endParaRPr lang="en-US" dirty="0">
                <a:latin typeface="Calibri" pitchFamily="34" charset="0"/>
              </a:endParaRPr>
            </a:p>
          </p:txBody>
        </p:sp>
        <p:pic>
          <p:nvPicPr>
            <p:cNvPr id="98" name="Picture 357" descr="ICON_NIC_Q308"/>
            <p:cNvPicPr>
              <a:picLocks noChangeAspect="1" noChangeArrowheads="1"/>
            </p:cNvPicPr>
            <p:nvPr/>
          </p:nvPicPr>
          <p:blipFill>
            <a:blip r:embed="rId7" cstate="print"/>
            <a:srcRect/>
            <a:stretch>
              <a:fillRect/>
            </a:stretch>
          </p:blipFill>
          <p:spPr bwMode="auto">
            <a:xfrm>
              <a:off x="4962525" y="5062538"/>
              <a:ext cx="358775" cy="282575"/>
            </a:xfrm>
            <a:prstGeom prst="rect">
              <a:avLst/>
            </a:prstGeom>
            <a:noFill/>
            <a:ln w="9525">
              <a:noFill/>
              <a:miter lim="800000"/>
              <a:headEnd/>
              <a:tailEnd/>
            </a:ln>
          </p:spPr>
        </p:pic>
        <p:sp>
          <p:nvSpPr>
            <p:cNvPr id="99" name="Line 109"/>
            <p:cNvSpPr>
              <a:spLocks noChangeShapeType="1"/>
            </p:cNvSpPr>
            <p:nvPr/>
          </p:nvSpPr>
          <p:spPr bwMode="auto">
            <a:xfrm>
              <a:off x="5629275" y="4800600"/>
              <a:ext cx="0" cy="914400"/>
            </a:xfrm>
            <a:prstGeom prst="line">
              <a:avLst/>
            </a:prstGeom>
            <a:noFill/>
            <a:ln w="19050">
              <a:solidFill>
                <a:schemeClr val="tx1"/>
              </a:solidFill>
              <a:round/>
              <a:headEnd/>
              <a:tailEnd/>
            </a:ln>
          </p:spPr>
          <p:txBody>
            <a:bodyPr/>
            <a:lstStyle/>
            <a:p>
              <a:endParaRPr lang="en-US" dirty="0">
                <a:latin typeface="Calibri" pitchFamily="34" charset="0"/>
              </a:endParaRPr>
            </a:p>
          </p:txBody>
        </p:sp>
        <p:pic>
          <p:nvPicPr>
            <p:cNvPr id="100" name="Picture 357" descr="ICON_NIC_Q308"/>
            <p:cNvPicPr>
              <a:picLocks noChangeAspect="1" noChangeArrowheads="1"/>
            </p:cNvPicPr>
            <p:nvPr/>
          </p:nvPicPr>
          <p:blipFill>
            <a:blip r:embed="rId7" cstate="print"/>
            <a:srcRect/>
            <a:stretch>
              <a:fillRect/>
            </a:stretch>
          </p:blipFill>
          <p:spPr bwMode="auto">
            <a:xfrm>
              <a:off x="5476875" y="5100638"/>
              <a:ext cx="358775" cy="282575"/>
            </a:xfrm>
            <a:prstGeom prst="rect">
              <a:avLst/>
            </a:prstGeom>
            <a:noFill/>
            <a:ln w="9525">
              <a:noFill/>
              <a:miter lim="800000"/>
              <a:headEnd/>
              <a:tailEnd/>
            </a:ln>
          </p:spPr>
        </p:pic>
        <p:sp>
          <p:nvSpPr>
            <p:cNvPr id="101" name="Line 109"/>
            <p:cNvSpPr>
              <a:spLocks noChangeShapeType="1"/>
            </p:cNvSpPr>
            <p:nvPr/>
          </p:nvSpPr>
          <p:spPr bwMode="auto">
            <a:xfrm>
              <a:off x="6953250" y="4800600"/>
              <a:ext cx="0" cy="914400"/>
            </a:xfrm>
            <a:prstGeom prst="line">
              <a:avLst/>
            </a:prstGeom>
            <a:noFill/>
            <a:ln w="19050">
              <a:solidFill>
                <a:schemeClr val="tx1"/>
              </a:solidFill>
              <a:round/>
              <a:headEnd/>
              <a:tailEnd/>
            </a:ln>
          </p:spPr>
          <p:txBody>
            <a:bodyPr/>
            <a:lstStyle/>
            <a:p>
              <a:endParaRPr lang="en-US" dirty="0">
                <a:latin typeface="Calibri" pitchFamily="34" charset="0"/>
              </a:endParaRPr>
            </a:p>
          </p:txBody>
        </p:sp>
        <p:pic>
          <p:nvPicPr>
            <p:cNvPr id="102" name="Picture 357" descr="ICON_NIC_Q308"/>
            <p:cNvPicPr>
              <a:picLocks noChangeAspect="1" noChangeArrowheads="1"/>
            </p:cNvPicPr>
            <p:nvPr/>
          </p:nvPicPr>
          <p:blipFill>
            <a:blip r:embed="rId7" cstate="print"/>
            <a:srcRect/>
            <a:stretch>
              <a:fillRect/>
            </a:stretch>
          </p:blipFill>
          <p:spPr bwMode="auto">
            <a:xfrm>
              <a:off x="6781800" y="5043488"/>
              <a:ext cx="358775" cy="282575"/>
            </a:xfrm>
            <a:prstGeom prst="rect">
              <a:avLst/>
            </a:prstGeom>
            <a:noFill/>
            <a:ln w="9525">
              <a:noFill/>
              <a:miter lim="800000"/>
              <a:headEnd/>
              <a:tailEnd/>
            </a:ln>
          </p:spPr>
        </p:pic>
        <p:sp>
          <p:nvSpPr>
            <p:cNvPr id="103" name="Line 109"/>
            <p:cNvSpPr>
              <a:spLocks noChangeShapeType="1"/>
            </p:cNvSpPr>
            <p:nvPr/>
          </p:nvSpPr>
          <p:spPr bwMode="auto">
            <a:xfrm>
              <a:off x="7343775" y="4876800"/>
              <a:ext cx="0" cy="914400"/>
            </a:xfrm>
            <a:prstGeom prst="line">
              <a:avLst/>
            </a:prstGeom>
            <a:noFill/>
            <a:ln w="19050">
              <a:solidFill>
                <a:schemeClr val="tx1"/>
              </a:solidFill>
              <a:round/>
              <a:headEnd/>
              <a:tailEnd/>
            </a:ln>
          </p:spPr>
          <p:txBody>
            <a:bodyPr/>
            <a:lstStyle/>
            <a:p>
              <a:endParaRPr lang="en-US" dirty="0">
                <a:latin typeface="Calibri" pitchFamily="34" charset="0"/>
              </a:endParaRPr>
            </a:p>
          </p:txBody>
        </p:sp>
        <p:pic>
          <p:nvPicPr>
            <p:cNvPr id="104" name="Picture 6" descr="Blue Cloud.png"/>
            <p:cNvPicPr>
              <a:picLocks noChangeAspect="1"/>
            </p:cNvPicPr>
            <p:nvPr/>
          </p:nvPicPr>
          <p:blipFill>
            <a:blip r:embed="rId8" cstate="print"/>
            <a:srcRect/>
            <a:stretch>
              <a:fillRect/>
            </a:stretch>
          </p:blipFill>
          <p:spPr bwMode="auto">
            <a:xfrm>
              <a:off x="4638675" y="5492750"/>
              <a:ext cx="3629025" cy="549275"/>
            </a:xfrm>
            <a:prstGeom prst="rect">
              <a:avLst/>
            </a:prstGeom>
            <a:noFill/>
            <a:ln w="9525">
              <a:noFill/>
              <a:miter lim="800000"/>
              <a:headEnd/>
              <a:tailEnd/>
            </a:ln>
          </p:spPr>
        </p:pic>
        <p:pic>
          <p:nvPicPr>
            <p:cNvPr id="105" name="Picture 357" descr="ICON_NIC_Q308"/>
            <p:cNvPicPr>
              <a:picLocks noChangeAspect="1" noChangeArrowheads="1"/>
            </p:cNvPicPr>
            <p:nvPr/>
          </p:nvPicPr>
          <p:blipFill>
            <a:blip r:embed="rId7" cstate="print"/>
            <a:srcRect/>
            <a:stretch>
              <a:fillRect/>
            </a:stretch>
          </p:blipFill>
          <p:spPr bwMode="auto">
            <a:xfrm>
              <a:off x="7229475" y="5081588"/>
              <a:ext cx="358775" cy="282575"/>
            </a:xfrm>
            <a:prstGeom prst="rect">
              <a:avLst/>
            </a:prstGeom>
            <a:noFill/>
            <a:ln w="9525">
              <a:noFill/>
              <a:miter lim="800000"/>
              <a:headEnd/>
              <a:tailEnd/>
            </a:ln>
          </p:spPr>
        </p:pic>
        <p:sp>
          <p:nvSpPr>
            <p:cNvPr id="106" name="AutoShape 150"/>
            <p:cNvSpPr>
              <a:spLocks noChangeArrowheads="1"/>
            </p:cNvSpPr>
            <p:nvPr/>
          </p:nvSpPr>
          <p:spPr bwMode="auto">
            <a:xfrm>
              <a:off x="4876800" y="4591050"/>
              <a:ext cx="2832100" cy="317500"/>
            </a:xfrm>
            <a:prstGeom prst="cube">
              <a:avLst>
                <a:gd name="adj" fmla="val 49403"/>
              </a:avLst>
            </a:prstGeom>
            <a:solidFill>
              <a:schemeClr val="tx2"/>
            </a:solidFill>
            <a:ln w="9525">
              <a:solidFill>
                <a:schemeClr val="tx1"/>
              </a:solidFill>
              <a:miter lim="800000"/>
              <a:headEnd/>
              <a:tailEnd/>
            </a:ln>
          </p:spPr>
          <p:txBody>
            <a:bodyPr wrap="none" anchor="ctr"/>
            <a:lstStyle/>
            <a:p>
              <a:endParaRPr lang="en-US" dirty="0">
                <a:latin typeface="Calibri" pitchFamily="34" charset="0"/>
              </a:endParaRPr>
            </a:p>
          </p:txBody>
        </p:sp>
        <p:sp>
          <p:nvSpPr>
            <p:cNvPr id="107" name="Text Box 156"/>
            <p:cNvSpPr txBox="1">
              <a:spLocks noChangeArrowheads="1"/>
            </p:cNvSpPr>
            <p:nvPr/>
          </p:nvSpPr>
          <p:spPr bwMode="auto">
            <a:xfrm>
              <a:off x="704850" y="4641850"/>
              <a:ext cx="1071563" cy="274638"/>
            </a:xfrm>
            <a:prstGeom prst="rect">
              <a:avLst/>
            </a:prstGeom>
            <a:noFill/>
            <a:ln w="9525">
              <a:noFill/>
              <a:miter lim="800000"/>
              <a:headEnd/>
              <a:tailEnd/>
            </a:ln>
          </p:spPr>
          <p:txBody>
            <a:bodyPr wrap="none">
              <a:spAutoFit/>
            </a:bodyPr>
            <a:lstStyle/>
            <a:p>
              <a:r>
                <a:rPr lang="en-US" sz="1200" b="1" dirty="0">
                  <a:solidFill>
                    <a:schemeClr val="bg1"/>
                  </a:solidFill>
                  <a:latin typeface="Calibri" pitchFamily="34" charset="0"/>
                </a:rPr>
                <a:t>Virtual Switch</a:t>
              </a:r>
            </a:p>
          </p:txBody>
        </p:sp>
        <p:sp>
          <p:nvSpPr>
            <p:cNvPr id="108" name="Text Box 158"/>
            <p:cNvSpPr txBox="1">
              <a:spLocks noChangeArrowheads="1"/>
            </p:cNvSpPr>
            <p:nvPr/>
          </p:nvSpPr>
          <p:spPr bwMode="auto">
            <a:xfrm>
              <a:off x="5308600" y="4686300"/>
              <a:ext cx="1822450" cy="274638"/>
            </a:xfrm>
            <a:prstGeom prst="rect">
              <a:avLst/>
            </a:prstGeom>
            <a:noFill/>
            <a:ln w="9525">
              <a:noFill/>
              <a:miter lim="800000"/>
              <a:headEnd/>
              <a:tailEnd/>
            </a:ln>
          </p:spPr>
          <p:txBody>
            <a:bodyPr wrap="none">
              <a:spAutoFit/>
            </a:bodyPr>
            <a:lstStyle/>
            <a:p>
              <a:r>
                <a:rPr lang="en-US" sz="1200" b="1" dirty="0">
                  <a:solidFill>
                    <a:schemeClr val="bg1"/>
                  </a:solidFill>
                  <a:latin typeface="Calibri" pitchFamily="34" charset="0"/>
                </a:rPr>
                <a:t>Distributed Virtual Switch</a:t>
              </a:r>
            </a:p>
          </p:txBody>
        </p:sp>
        <p:sp>
          <p:nvSpPr>
            <p:cNvPr id="109" name="Text Box 159"/>
            <p:cNvSpPr txBox="1">
              <a:spLocks noChangeArrowheads="1"/>
            </p:cNvSpPr>
            <p:nvPr/>
          </p:nvSpPr>
          <p:spPr bwMode="auto">
            <a:xfrm>
              <a:off x="1620838" y="5221288"/>
              <a:ext cx="409575" cy="228600"/>
            </a:xfrm>
            <a:prstGeom prst="rect">
              <a:avLst/>
            </a:prstGeom>
            <a:noFill/>
            <a:ln w="9525">
              <a:noFill/>
              <a:miter lim="800000"/>
              <a:headEnd/>
              <a:tailEnd/>
            </a:ln>
          </p:spPr>
          <p:txBody>
            <a:bodyPr wrap="none">
              <a:spAutoFit/>
            </a:bodyPr>
            <a:lstStyle/>
            <a:p>
              <a:r>
                <a:rPr lang="en-US" sz="900" b="1" dirty="0">
                  <a:latin typeface="Calibri" pitchFamily="34" charset="0"/>
                </a:rPr>
                <a:t>PNIC</a:t>
              </a:r>
            </a:p>
          </p:txBody>
        </p:sp>
        <p:sp>
          <p:nvSpPr>
            <p:cNvPr id="110" name="Text Box 161"/>
            <p:cNvSpPr txBox="1">
              <a:spLocks noChangeArrowheads="1"/>
            </p:cNvSpPr>
            <p:nvPr/>
          </p:nvSpPr>
          <p:spPr bwMode="auto">
            <a:xfrm>
              <a:off x="565150" y="5227638"/>
              <a:ext cx="409575" cy="228600"/>
            </a:xfrm>
            <a:prstGeom prst="rect">
              <a:avLst/>
            </a:prstGeom>
            <a:noFill/>
            <a:ln w="9525">
              <a:noFill/>
              <a:miter lim="800000"/>
              <a:headEnd/>
              <a:tailEnd/>
            </a:ln>
          </p:spPr>
          <p:txBody>
            <a:bodyPr wrap="none">
              <a:spAutoFit/>
            </a:bodyPr>
            <a:lstStyle/>
            <a:p>
              <a:r>
                <a:rPr lang="en-US" sz="900" b="1" dirty="0">
                  <a:latin typeface="Calibri" pitchFamily="34" charset="0"/>
                </a:rPr>
                <a:t>PNIC</a:t>
              </a:r>
            </a:p>
          </p:txBody>
        </p:sp>
        <p:sp>
          <p:nvSpPr>
            <p:cNvPr id="111" name="Text Box 162"/>
            <p:cNvSpPr txBox="1">
              <a:spLocks noChangeArrowheads="1"/>
            </p:cNvSpPr>
            <p:nvPr/>
          </p:nvSpPr>
          <p:spPr bwMode="auto">
            <a:xfrm>
              <a:off x="2568575" y="5227638"/>
              <a:ext cx="409575" cy="228600"/>
            </a:xfrm>
            <a:prstGeom prst="rect">
              <a:avLst/>
            </a:prstGeom>
            <a:noFill/>
            <a:ln w="9525">
              <a:noFill/>
              <a:miter lim="800000"/>
              <a:headEnd/>
              <a:tailEnd/>
            </a:ln>
          </p:spPr>
          <p:txBody>
            <a:bodyPr wrap="none">
              <a:spAutoFit/>
            </a:bodyPr>
            <a:lstStyle/>
            <a:p>
              <a:r>
                <a:rPr lang="en-US" sz="900" b="1" dirty="0">
                  <a:latin typeface="Calibri" pitchFamily="34" charset="0"/>
                </a:rPr>
                <a:t>PNIC</a:t>
              </a:r>
            </a:p>
          </p:txBody>
        </p:sp>
        <p:sp>
          <p:nvSpPr>
            <p:cNvPr id="112" name="Text Box 163"/>
            <p:cNvSpPr txBox="1">
              <a:spLocks noChangeArrowheads="1"/>
            </p:cNvSpPr>
            <p:nvPr/>
          </p:nvSpPr>
          <p:spPr bwMode="auto">
            <a:xfrm>
              <a:off x="3609975" y="5221288"/>
              <a:ext cx="409575" cy="228600"/>
            </a:xfrm>
            <a:prstGeom prst="rect">
              <a:avLst/>
            </a:prstGeom>
            <a:noFill/>
            <a:ln w="9525">
              <a:noFill/>
              <a:miter lim="800000"/>
              <a:headEnd/>
              <a:tailEnd/>
            </a:ln>
          </p:spPr>
          <p:txBody>
            <a:bodyPr wrap="none">
              <a:spAutoFit/>
            </a:bodyPr>
            <a:lstStyle/>
            <a:p>
              <a:r>
                <a:rPr lang="en-US" sz="900" b="1" dirty="0">
                  <a:latin typeface="Calibri" pitchFamily="34" charset="0"/>
                </a:rPr>
                <a:t>PNIC</a:t>
              </a:r>
            </a:p>
          </p:txBody>
        </p:sp>
        <p:sp>
          <p:nvSpPr>
            <p:cNvPr id="113" name="Text Box 164"/>
            <p:cNvSpPr txBox="1">
              <a:spLocks noChangeArrowheads="1"/>
            </p:cNvSpPr>
            <p:nvPr/>
          </p:nvSpPr>
          <p:spPr bwMode="auto">
            <a:xfrm>
              <a:off x="4689475" y="5175250"/>
              <a:ext cx="409575" cy="228600"/>
            </a:xfrm>
            <a:prstGeom prst="rect">
              <a:avLst/>
            </a:prstGeom>
            <a:noFill/>
            <a:ln w="9525">
              <a:noFill/>
              <a:miter lim="800000"/>
              <a:headEnd/>
              <a:tailEnd/>
            </a:ln>
          </p:spPr>
          <p:txBody>
            <a:bodyPr wrap="none">
              <a:spAutoFit/>
            </a:bodyPr>
            <a:lstStyle/>
            <a:p>
              <a:r>
                <a:rPr lang="en-US" sz="900" b="1" dirty="0">
                  <a:latin typeface="Calibri" pitchFamily="34" charset="0"/>
                </a:rPr>
                <a:t>PNIC</a:t>
              </a:r>
            </a:p>
          </p:txBody>
        </p:sp>
        <p:sp>
          <p:nvSpPr>
            <p:cNvPr id="114" name="Text Box 165"/>
            <p:cNvSpPr txBox="1">
              <a:spLocks noChangeArrowheads="1"/>
            </p:cNvSpPr>
            <p:nvPr/>
          </p:nvSpPr>
          <p:spPr bwMode="auto">
            <a:xfrm>
              <a:off x="5749925" y="5175250"/>
              <a:ext cx="409575" cy="228600"/>
            </a:xfrm>
            <a:prstGeom prst="rect">
              <a:avLst/>
            </a:prstGeom>
            <a:noFill/>
            <a:ln w="9525">
              <a:noFill/>
              <a:miter lim="800000"/>
              <a:headEnd/>
              <a:tailEnd/>
            </a:ln>
          </p:spPr>
          <p:txBody>
            <a:bodyPr wrap="none">
              <a:spAutoFit/>
            </a:bodyPr>
            <a:lstStyle/>
            <a:p>
              <a:r>
                <a:rPr lang="en-US" sz="900" b="1" dirty="0">
                  <a:latin typeface="Calibri" pitchFamily="34" charset="0"/>
                </a:rPr>
                <a:t>PNIC</a:t>
              </a:r>
            </a:p>
          </p:txBody>
        </p:sp>
        <p:sp>
          <p:nvSpPr>
            <p:cNvPr id="115" name="Text Box 166"/>
            <p:cNvSpPr txBox="1">
              <a:spLocks noChangeArrowheads="1"/>
            </p:cNvSpPr>
            <p:nvPr/>
          </p:nvSpPr>
          <p:spPr bwMode="auto">
            <a:xfrm>
              <a:off x="6581775" y="5181600"/>
              <a:ext cx="409575" cy="228600"/>
            </a:xfrm>
            <a:prstGeom prst="rect">
              <a:avLst/>
            </a:prstGeom>
            <a:noFill/>
            <a:ln w="9525">
              <a:noFill/>
              <a:miter lim="800000"/>
              <a:headEnd/>
              <a:tailEnd/>
            </a:ln>
          </p:spPr>
          <p:txBody>
            <a:bodyPr wrap="none">
              <a:spAutoFit/>
            </a:bodyPr>
            <a:lstStyle/>
            <a:p>
              <a:r>
                <a:rPr lang="en-US" sz="900" b="1" dirty="0">
                  <a:latin typeface="Calibri" pitchFamily="34" charset="0"/>
                </a:rPr>
                <a:t>PNIC</a:t>
              </a:r>
            </a:p>
          </p:txBody>
        </p:sp>
        <p:sp>
          <p:nvSpPr>
            <p:cNvPr id="116" name="Text Box 167"/>
            <p:cNvSpPr txBox="1">
              <a:spLocks noChangeArrowheads="1"/>
            </p:cNvSpPr>
            <p:nvPr/>
          </p:nvSpPr>
          <p:spPr bwMode="auto">
            <a:xfrm>
              <a:off x="7502525" y="5168900"/>
              <a:ext cx="409575" cy="228600"/>
            </a:xfrm>
            <a:prstGeom prst="rect">
              <a:avLst/>
            </a:prstGeom>
            <a:noFill/>
            <a:ln w="9525">
              <a:noFill/>
              <a:miter lim="800000"/>
              <a:headEnd/>
              <a:tailEnd/>
            </a:ln>
          </p:spPr>
          <p:txBody>
            <a:bodyPr wrap="none">
              <a:spAutoFit/>
            </a:bodyPr>
            <a:lstStyle/>
            <a:p>
              <a:r>
                <a:rPr lang="en-US" sz="900" b="1" dirty="0">
                  <a:latin typeface="Calibri" pitchFamily="34" charset="0"/>
                </a:rPr>
                <a:t>PNIC</a:t>
              </a:r>
            </a:p>
          </p:txBody>
        </p:sp>
        <p:sp>
          <p:nvSpPr>
            <p:cNvPr id="117" name="Text Box 168"/>
            <p:cNvSpPr txBox="1">
              <a:spLocks noChangeArrowheads="1"/>
            </p:cNvSpPr>
            <p:nvPr/>
          </p:nvSpPr>
          <p:spPr bwMode="auto">
            <a:xfrm>
              <a:off x="3590925" y="4132263"/>
              <a:ext cx="392113" cy="214312"/>
            </a:xfrm>
            <a:prstGeom prst="rect">
              <a:avLst/>
            </a:prstGeom>
            <a:noFill/>
            <a:ln w="9525">
              <a:noFill/>
              <a:miter lim="800000"/>
              <a:headEnd/>
              <a:tailEnd/>
            </a:ln>
          </p:spPr>
          <p:txBody>
            <a:bodyPr wrap="none">
              <a:spAutoFit/>
            </a:bodyPr>
            <a:lstStyle/>
            <a:p>
              <a:r>
                <a:rPr lang="en-US" sz="800" b="1" dirty="0">
                  <a:latin typeface="Calibri" pitchFamily="34" charset="0"/>
                </a:rPr>
                <a:t>VNIC</a:t>
              </a:r>
            </a:p>
          </p:txBody>
        </p:sp>
        <p:sp>
          <p:nvSpPr>
            <p:cNvPr id="118" name="Text Box 169"/>
            <p:cNvSpPr txBox="1">
              <a:spLocks noChangeArrowheads="1"/>
            </p:cNvSpPr>
            <p:nvPr/>
          </p:nvSpPr>
          <p:spPr bwMode="auto">
            <a:xfrm>
              <a:off x="2752725" y="4121150"/>
              <a:ext cx="392113" cy="214313"/>
            </a:xfrm>
            <a:prstGeom prst="rect">
              <a:avLst/>
            </a:prstGeom>
            <a:noFill/>
            <a:ln w="9525">
              <a:noFill/>
              <a:miter lim="800000"/>
              <a:headEnd/>
              <a:tailEnd/>
            </a:ln>
          </p:spPr>
          <p:txBody>
            <a:bodyPr wrap="none">
              <a:spAutoFit/>
            </a:bodyPr>
            <a:lstStyle/>
            <a:p>
              <a:r>
                <a:rPr lang="en-US" sz="800" b="1" dirty="0">
                  <a:latin typeface="Calibri" pitchFamily="34" charset="0"/>
                </a:rPr>
                <a:t>VNIC</a:t>
              </a:r>
            </a:p>
          </p:txBody>
        </p:sp>
        <p:sp>
          <p:nvSpPr>
            <p:cNvPr id="119" name="Text Box 170"/>
            <p:cNvSpPr txBox="1">
              <a:spLocks noChangeArrowheads="1"/>
            </p:cNvSpPr>
            <p:nvPr/>
          </p:nvSpPr>
          <p:spPr bwMode="auto">
            <a:xfrm>
              <a:off x="4598988" y="4089400"/>
              <a:ext cx="392112" cy="214313"/>
            </a:xfrm>
            <a:prstGeom prst="rect">
              <a:avLst/>
            </a:prstGeom>
            <a:noFill/>
            <a:ln w="9525">
              <a:noFill/>
              <a:miter lim="800000"/>
              <a:headEnd/>
              <a:tailEnd/>
            </a:ln>
          </p:spPr>
          <p:txBody>
            <a:bodyPr wrap="none">
              <a:spAutoFit/>
            </a:bodyPr>
            <a:lstStyle/>
            <a:p>
              <a:r>
                <a:rPr lang="en-US" sz="800" b="1" dirty="0">
                  <a:latin typeface="Calibri" pitchFamily="34" charset="0"/>
                </a:rPr>
                <a:t>VNIC</a:t>
              </a:r>
            </a:p>
          </p:txBody>
        </p:sp>
        <p:sp>
          <p:nvSpPr>
            <p:cNvPr id="120" name="Text Box 171"/>
            <p:cNvSpPr txBox="1">
              <a:spLocks noChangeArrowheads="1"/>
            </p:cNvSpPr>
            <p:nvPr/>
          </p:nvSpPr>
          <p:spPr bwMode="auto">
            <a:xfrm>
              <a:off x="5380038" y="4076700"/>
              <a:ext cx="392112" cy="214313"/>
            </a:xfrm>
            <a:prstGeom prst="rect">
              <a:avLst/>
            </a:prstGeom>
            <a:noFill/>
            <a:ln w="9525">
              <a:noFill/>
              <a:miter lim="800000"/>
              <a:headEnd/>
              <a:tailEnd/>
            </a:ln>
          </p:spPr>
          <p:txBody>
            <a:bodyPr wrap="none">
              <a:spAutoFit/>
            </a:bodyPr>
            <a:lstStyle/>
            <a:p>
              <a:r>
                <a:rPr lang="en-US" sz="800" b="1" dirty="0">
                  <a:latin typeface="Calibri" pitchFamily="34" charset="0"/>
                </a:rPr>
                <a:t>VNIC</a:t>
              </a:r>
            </a:p>
          </p:txBody>
        </p:sp>
        <p:sp>
          <p:nvSpPr>
            <p:cNvPr id="121" name="Text Box 172"/>
            <p:cNvSpPr txBox="1">
              <a:spLocks noChangeArrowheads="1"/>
            </p:cNvSpPr>
            <p:nvPr/>
          </p:nvSpPr>
          <p:spPr bwMode="auto">
            <a:xfrm>
              <a:off x="5957888" y="4076700"/>
              <a:ext cx="433387" cy="214313"/>
            </a:xfrm>
            <a:prstGeom prst="rect">
              <a:avLst/>
            </a:prstGeom>
            <a:noFill/>
            <a:ln w="9525">
              <a:noFill/>
              <a:miter lim="800000"/>
              <a:headEnd/>
              <a:tailEnd/>
            </a:ln>
          </p:spPr>
          <p:txBody>
            <a:bodyPr wrap="none">
              <a:spAutoFit/>
            </a:bodyPr>
            <a:lstStyle/>
            <a:p>
              <a:r>
                <a:rPr lang="en-US" sz="800" b="1" dirty="0">
                  <a:latin typeface="Calibri" pitchFamily="34" charset="0"/>
                </a:rPr>
                <a:t>VNICs</a:t>
              </a:r>
            </a:p>
          </p:txBody>
        </p:sp>
        <p:sp>
          <p:nvSpPr>
            <p:cNvPr id="122" name="Text Box 173"/>
            <p:cNvSpPr txBox="1">
              <a:spLocks noChangeArrowheads="1"/>
            </p:cNvSpPr>
            <p:nvPr/>
          </p:nvSpPr>
          <p:spPr bwMode="auto">
            <a:xfrm>
              <a:off x="6859588" y="4057650"/>
              <a:ext cx="392112" cy="214313"/>
            </a:xfrm>
            <a:prstGeom prst="rect">
              <a:avLst/>
            </a:prstGeom>
            <a:noFill/>
            <a:ln w="9525">
              <a:noFill/>
              <a:miter lim="800000"/>
              <a:headEnd/>
              <a:tailEnd/>
            </a:ln>
          </p:spPr>
          <p:txBody>
            <a:bodyPr wrap="none">
              <a:spAutoFit/>
            </a:bodyPr>
            <a:lstStyle/>
            <a:p>
              <a:r>
                <a:rPr lang="en-US" sz="800" b="1" dirty="0">
                  <a:latin typeface="Calibri" pitchFamily="34" charset="0"/>
                </a:rPr>
                <a:t>VNIC</a:t>
              </a:r>
            </a:p>
          </p:txBody>
        </p:sp>
        <p:sp>
          <p:nvSpPr>
            <p:cNvPr id="123" name="Text Box 174"/>
            <p:cNvSpPr txBox="1">
              <a:spLocks noChangeArrowheads="1"/>
            </p:cNvSpPr>
            <p:nvPr/>
          </p:nvSpPr>
          <p:spPr bwMode="auto">
            <a:xfrm>
              <a:off x="7685088" y="4064000"/>
              <a:ext cx="392112" cy="214313"/>
            </a:xfrm>
            <a:prstGeom prst="rect">
              <a:avLst/>
            </a:prstGeom>
            <a:noFill/>
            <a:ln w="9525">
              <a:noFill/>
              <a:miter lim="800000"/>
              <a:headEnd/>
              <a:tailEnd/>
            </a:ln>
          </p:spPr>
          <p:txBody>
            <a:bodyPr wrap="none">
              <a:spAutoFit/>
            </a:bodyPr>
            <a:lstStyle/>
            <a:p>
              <a:r>
                <a:rPr lang="en-US" sz="800" b="1" dirty="0">
                  <a:latin typeface="Calibri" pitchFamily="34" charset="0"/>
                </a:rPr>
                <a:t>VNIC</a:t>
              </a:r>
            </a:p>
          </p:txBody>
        </p:sp>
        <p:sp>
          <p:nvSpPr>
            <p:cNvPr id="124" name="Text Box 175"/>
            <p:cNvSpPr txBox="1">
              <a:spLocks noChangeArrowheads="1"/>
            </p:cNvSpPr>
            <p:nvPr/>
          </p:nvSpPr>
          <p:spPr bwMode="auto">
            <a:xfrm>
              <a:off x="5441950" y="5605463"/>
              <a:ext cx="1443038" cy="304800"/>
            </a:xfrm>
            <a:prstGeom prst="rect">
              <a:avLst/>
            </a:prstGeom>
            <a:noFill/>
            <a:ln w="9525">
              <a:noFill/>
              <a:miter lim="800000"/>
              <a:headEnd/>
              <a:tailEnd/>
            </a:ln>
          </p:spPr>
          <p:txBody>
            <a:bodyPr wrap="none">
              <a:spAutoFit/>
            </a:bodyPr>
            <a:lstStyle/>
            <a:p>
              <a:r>
                <a:rPr lang="en-US" sz="1400" b="1" dirty="0">
                  <a:latin typeface="Calibri" pitchFamily="34" charset="0"/>
                </a:rPr>
                <a:t>Physical network</a:t>
              </a:r>
            </a:p>
          </p:txBody>
        </p:sp>
        <p:sp>
          <p:nvSpPr>
            <p:cNvPr id="125" name="Text Box 176"/>
            <p:cNvSpPr txBox="1">
              <a:spLocks noChangeArrowheads="1"/>
            </p:cNvSpPr>
            <p:nvPr/>
          </p:nvSpPr>
          <p:spPr bwMode="auto">
            <a:xfrm>
              <a:off x="1403350" y="5619750"/>
              <a:ext cx="1443038" cy="304800"/>
            </a:xfrm>
            <a:prstGeom prst="rect">
              <a:avLst/>
            </a:prstGeom>
            <a:noFill/>
            <a:ln w="9525">
              <a:noFill/>
              <a:miter lim="800000"/>
              <a:headEnd/>
              <a:tailEnd/>
            </a:ln>
          </p:spPr>
          <p:txBody>
            <a:bodyPr wrap="none">
              <a:spAutoFit/>
            </a:bodyPr>
            <a:lstStyle/>
            <a:p>
              <a:r>
                <a:rPr lang="en-US" sz="1400" b="1" dirty="0">
                  <a:latin typeface="Calibri" pitchFamily="34" charset="0"/>
                </a:rPr>
                <a:t>Physical network</a:t>
              </a:r>
            </a:p>
          </p:txBody>
        </p:sp>
        <p:sp>
          <p:nvSpPr>
            <p:cNvPr id="126" name="Text Box 177"/>
            <p:cNvSpPr txBox="1">
              <a:spLocks noChangeArrowheads="1"/>
            </p:cNvSpPr>
            <p:nvPr/>
          </p:nvSpPr>
          <p:spPr bwMode="auto">
            <a:xfrm>
              <a:off x="2679700" y="4629150"/>
              <a:ext cx="1071563" cy="274638"/>
            </a:xfrm>
            <a:prstGeom prst="rect">
              <a:avLst/>
            </a:prstGeom>
            <a:noFill/>
            <a:ln w="9525">
              <a:noFill/>
              <a:miter lim="800000"/>
              <a:headEnd/>
              <a:tailEnd/>
            </a:ln>
          </p:spPr>
          <p:txBody>
            <a:bodyPr wrap="none">
              <a:spAutoFit/>
            </a:bodyPr>
            <a:lstStyle/>
            <a:p>
              <a:r>
                <a:rPr lang="en-US" sz="1200" b="1" dirty="0">
                  <a:solidFill>
                    <a:schemeClr val="bg1"/>
                  </a:solidFill>
                  <a:latin typeface="Calibri" pitchFamily="34" charset="0"/>
                </a:rPr>
                <a:t>Virtual Switch</a:t>
              </a:r>
            </a:p>
          </p:txBody>
        </p:sp>
        <p:sp>
          <p:nvSpPr>
            <p:cNvPr id="127" name="Text Box 178"/>
            <p:cNvSpPr txBox="1">
              <a:spLocks noChangeArrowheads="1"/>
            </p:cNvSpPr>
            <p:nvPr/>
          </p:nvSpPr>
          <p:spPr bwMode="auto">
            <a:xfrm>
              <a:off x="533400" y="4146550"/>
              <a:ext cx="392113" cy="214313"/>
            </a:xfrm>
            <a:prstGeom prst="rect">
              <a:avLst/>
            </a:prstGeom>
            <a:noFill/>
            <a:ln w="9525">
              <a:noFill/>
              <a:miter lim="800000"/>
              <a:headEnd/>
              <a:tailEnd/>
            </a:ln>
          </p:spPr>
          <p:txBody>
            <a:bodyPr wrap="none">
              <a:spAutoFit/>
            </a:bodyPr>
            <a:lstStyle/>
            <a:p>
              <a:r>
                <a:rPr lang="en-US" sz="800" b="1" dirty="0">
                  <a:latin typeface="Calibri" pitchFamily="34" charset="0"/>
                </a:rPr>
                <a:t>VNIC</a:t>
              </a:r>
            </a:p>
          </p:txBody>
        </p:sp>
        <p:sp>
          <p:nvSpPr>
            <p:cNvPr id="128" name="Text Box 179"/>
            <p:cNvSpPr txBox="1">
              <a:spLocks noChangeArrowheads="1"/>
            </p:cNvSpPr>
            <p:nvPr/>
          </p:nvSpPr>
          <p:spPr bwMode="auto">
            <a:xfrm>
              <a:off x="1290638" y="4159250"/>
              <a:ext cx="392112" cy="214313"/>
            </a:xfrm>
            <a:prstGeom prst="rect">
              <a:avLst/>
            </a:prstGeom>
            <a:noFill/>
            <a:ln w="9525">
              <a:noFill/>
              <a:miter lim="800000"/>
              <a:headEnd/>
              <a:tailEnd/>
            </a:ln>
          </p:spPr>
          <p:txBody>
            <a:bodyPr wrap="none">
              <a:spAutoFit/>
            </a:bodyPr>
            <a:lstStyle/>
            <a:p>
              <a:r>
                <a:rPr lang="en-US" sz="800" b="1" dirty="0">
                  <a:latin typeface="Calibri" pitchFamily="34" charset="0"/>
                </a:rPr>
                <a:t>VNIC</a:t>
              </a:r>
            </a:p>
          </p:txBody>
        </p:sp>
        <p:sp>
          <p:nvSpPr>
            <p:cNvPr id="129" name="Text Box 180"/>
            <p:cNvSpPr txBox="1">
              <a:spLocks noChangeArrowheads="1"/>
            </p:cNvSpPr>
            <p:nvPr/>
          </p:nvSpPr>
          <p:spPr bwMode="auto">
            <a:xfrm>
              <a:off x="1862138" y="4191000"/>
              <a:ext cx="433387" cy="214313"/>
            </a:xfrm>
            <a:prstGeom prst="rect">
              <a:avLst/>
            </a:prstGeom>
            <a:noFill/>
            <a:ln w="9525">
              <a:noFill/>
              <a:miter lim="800000"/>
              <a:headEnd/>
              <a:tailEnd/>
            </a:ln>
          </p:spPr>
          <p:txBody>
            <a:bodyPr wrap="none">
              <a:spAutoFit/>
            </a:bodyPr>
            <a:lstStyle/>
            <a:p>
              <a:r>
                <a:rPr lang="en-US" sz="800" b="1" dirty="0">
                  <a:latin typeface="Calibri" pitchFamily="34" charset="0"/>
                </a:rPr>
                <a:t>VNICs</a:t>
              </a:r>
            </a:p>
          </p:txBody>
        </p:sp>
        <p:sp>
          <p:nvSpPr>
            <p:cNvPr id="130" name="AutoShape 183"/>
            <p:cNvSpPr>
              <a:spLocks noChangeArrowheads="1"/>
            </p:cNvSpPr>
            <p:nvPr/>
          </p:nvSpPr>
          <p:spPr bwMode="auto">
            <a:xfrm>
              <a:off x="4102100" y="4591050"/>
              <a:ext cx="447675" cy="222250"/>
            </a:xfrm>
            <a:prstGeom prst="rightArrow">
              <a:avLst>
                <a:gd name="adj1" fmla="val 50000"/>
                <a:gd name="adj2" fmla="val 50357"/>
              </a:avLst>
            </a:prstGeom>
            <a:solidFill>
              <a:schemeClr val="bg2"/>
            </a:solidFill>
            <a:ln w="9525">
              <a:solidFill>
                <a:schemeClr val="tx1"/>
              </a:solidFill>
              <a:miter lim="800000"/>
              <a:headEnd/>
              <a:tailEnd/>
            </a:ln>
          </p:spPr>
          <p:txBody>
            <a:bodyPr wrap="none" anchor="ctr"/>
            <a:lstStyle/>
            <a:p>
              <a:endParaRPr lang="en-US" dirty="0">
                <a:latin typeface="Calibri" pitchFamily="34" charset="0"/>
              </a:endParaRPr>
            </a:p>
          </p:txBody>
        </p:sp>
        <p:sp>
          <p:nvSpPr>
            <p:cNvPr id="131" name="Text Box 185"/>
            <p:cNvSpPr txBox="1">
              <a:spLocks noChangeArrowheads="1"/>
            </p:cNvSpPr>
            <p:nvPr/>
          </p:nvSpPr>
          <p:spPr bwMode="auto">
            <a:xfrm>
              <a:off x="2206625" y="4481513"/>
              <a:ext cx="312906" cy="400110"/>
            </a:xfrm>
            <a:prstGeom prst="rect">
              <a:avLst/>
            </a:prstGeom>
            <a:noFill/>
            <a:ln w="9525">
              <a:noFill/>
              <a:miter lim="800000"/>
              <a:headEnd/>
              <a:tailEnd/>
            </a:ln>
          </p:spPr>
          <p:txBody>
            <a:bodyPr wrap="none">
              <a:spAutoFit/>
            </a:bodyPr>
            <a:lstStyle/>
            <a:p>
              <a:r>
                <a:rPr lang="en-US" sz="2000" dirty="0">
                  <a:solidFill>
                    <a:schemeClr val="bg2"/>
                  </a:solidFill>
                  <a:latin typeface="Calibri" pitchFamily="34" charset="0"/>
                </a:rPr>
                <a:t>+</a:t>
              </a:r>
            </a:p>
          </p:txBody>
        </p:sp>
      </p:grpSp>
      <p:grpSp>
        <p:nvGrpSpPr>
          <p:cNvPr id="182" name="Group 181"/>
          <p:cNvGrpSpPr/>
          <p:nvPr/>
        </p:nvGrpSpPr>
        <p:grpSpPr>
          <a:xfrm>
            <a:off x="304800" y="1828800"/>
            <a:ext cx="8458200" cy="1447800"/>
            <a:chOff x="457200" y="3200400"/>
            <a:chExt cx="8458200" cy="1447800"/>
          </a:xfrm>
        </p:grpSpPr>
        <p:sp>
          <p:nvSpPr>
            <p:cNvPr id="183" name="Rectangle 182"/>
            <p:cNvSpPr/>
            <p:nvPr/>
          </p:nvSpPr>
          <p:spPr>
            <a:xfrm>
              <a:off x="457200" y="3393009"/>
              <a:ext cx="8458200" cy="1255191"/>
            </a:xfrm>
            <a:prstGeom prst="rect">
              <a:avLst/>
            </a:prstGeom>
            <a:solidFill>
              <a:schemeClr val="bg1">
                <a:lumMod val="95000"/>
              </a:schemeClr>
            </a:solidFill>
            <a:ln>
              <a:solidFill>
                <a:srgbClr val="2C95DD"/>
              </a:solidFill>
            </a:ln>
          </p:spPr>
          <p:style>
            <a:lnRef idx="0">
              <a:scrgbClr r="0" g="0" b="0"/>
            </a:lnRef>
            <a:fillRef idx="0">
              <a:scrgbClr r="0" g="0" b="0"/>
            </a:fillRef>
            <a:effectRef idx="0">
              <a:scrgbClr r="0" g="0" b="0"/>
            </a:effectRef>
            <a:fontRef idx="minor">
              <a:schemeClr val="dk1">
                <a:hueOff val="0"/>
                <a:satOff val="0"/>
                <a:lumOff val="0"/>
                <a:alphaOff val="0"/>
              </a:schemeClr>
            </a:fontRef>
          </p:style>
          <p:txBody>
            <a:bodyPr lIns="182880" tIns="182880" rIns="182880" bIns="113792" spcCol="1270" anchor="ctr"/>
            <a:lstStyle/>
            <a:p>
              <a:pPr marL="234950" indent="-234950" defTabSz="890588">
                <a:spcBef>
                  <a:spcPct val="30000"/>
                </a:spcBef>
                <a:buClr>
                  <a:srgbClr val="8FBF30"/>
                </a:buClr>
                <a:buSzPct val="110000"/>
                <a:buFont typeface="Arial" pitchFamily="34" charset="0"/>
                <a:buChar char="•"/>
                <a:tabLst>
                  <a:tab pos="6985000" algn="l"/>
                  <a:tab pos="7185025" algn="l"/>
                  <a:tab pos="7837488" algn="l"/>
                </a:tabLst>
                <a:defRPr/>
              </a:pPr>
              <a:r>
                <a:rPr lang="en-US" sz="2000" dirty="0" smtClean="0">
                  <a:solidFill>
                    <a:schemeClr val="tx1"/>
                  </a:solidFill>
                  <a:latin typeface="Calibri" pitchFamily="34" charset="0"/>
                </a:rPr>
                <a:t>Centralizes VM network management</a:t>
              </a:r>
            </a:p>
            <a:p>
              <a:pPr marL="234950" indent="-234950" defTabSz="890588">
                <a:spcBef>
                  <a:spcPct val="30000"/>
                </a:spcBef>
                <a:buClr>
                  <a:srgbClr val="8FBF30"/>
                </a:buClr>
                <a:buSzPct val="110000"/>
                <a:buFont typeface="Arial" pitchFamily="34" charset="0"/>
                <a:buChar char="•"/>
                <a:tabLst>
                  <a:tab pos="6985000" algn="l"/>
                  <a:tab pos="7185025" algn="l"/>
                  <a:tab pos="7837488" algn="l"/>
                </a:tabLst>
                <a:defRPr/>
              </a:pPr>
              <a:r>
                <a:rPr lang="en-US" sz="2000" dirty="0" smtClean="0">
                  <a:solidFill>
                    <a:schemeClr val="tx1"/>
                  </a:solidFill>
                  <a:latin typeface="Calibri" pitchFamily="34" charset="0"/>
                </a:rPr>
                <a:t>Maintains network policies during VM migration </a:t>
              </a:r>
            </a:p>
          </p:txBody>
        </p:sp>
        <p:sp>
          <p:nvSpPr>
            <p:cNvPr id="184" name="Rounded Rectangle 4"/>
            <p:cNvSpPr/>
            <p:nvPr/>
          </p:nvSpPr>
          <p:spPr>
            <a:xfrm>
              <a:off x="651201" y="3200400"/>
              <a:ext cx="914400" cy="329184"/>
            </a:xfrm>
            <a:prstGeom prst="rect">
              <a:avLst/>
            </a:prstGeom>
          </p:spPr>
          <p:style>
            <a:lnRef idx="0">
              <a:schemeClr val="accent1"/>
            </a:lnRef>
            <a:fillRef idx="3">
              <a:schemeClr val="accent1"/>
            </a:fillRef>
            <a:effectRef idx="3">
              <a:schemeClr val="accent1"/>
            </a:effectRef>
            <a:fontRef idx="minor">
              <a:schemeClr val="lt1"/>
            </a:fontRef>
          </p:style>
          <p:txBody>
            <a:bodyPr lIns="101362" tIns="0" rIns="101362" bIns="0" spcCol="1270" anchor="ctr"/>
            <a:lstStyle/>
            <a:p>
              <a:pPr algn="ctr" defTabSz="800100">
                <a:lnSpc>
                  <a:spcPct val="90000"/>
                </a:lnSpc>
                <a:spcAft>
                  <a:spcPct val="35000"/>
                </a:spcAft>
                <a:defRPr/>
              </a:pPr>
              <a:r>
                <a:rPr lang="en-US" sz="1600" b="1" dirty="0" smtClean="0">
                  <a:latin typeface="Calibri" pitchFamily="34" charset="0"/>
                </a:rPr>
                <a:t>Benefit</a:t>
              </a:r>
              <a:endParaRPr lang="en-US" sz="1600" b="1" dirty="0">
                <a:latin typeface="Calibri" pitchFamily="34" charset="0"/>
              </a:endParaRPr>
            </a:p>
          </p:txBody>
        </p:sp>
      </p:gr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6"/>
          <p:cNvSpPr>
            <a:spLocks noGrp="1"/>
          </p:cNvSpPr>
          <p:nvPr>
            <p:ph type="title"/>
          </p:nvPr>
        </p:nvSpPr>
        <p:spPr/>
        <p:txBody>
          <a:bodyPr/>
          <a:lstStyle/>
          <a:p>
            <a:pPr lvl="4"/>
            <a:r>
              <a:rPr lang="en-US" dirty="0" smtClean="0"/>
              <a:t>Physical Network Component: NIC   </a:t>
            </a:r>
            <a:endParaRPr lang="en-US" sz="4000" dirty="0"/>
          </a:p>
        </p:txBody>
      </p:sp>
      <p:sp>
        <p:nvSpPr>
          <p:cNvPr id="7" name="Slide Number Placeholder 6"/>
          <p:cNvSpPr>
            <a:spLocks noGrp="1"/>
          </p:cNvSpPr>
          <p:nvPr>
            <p:ph type="sldNum" sz="quarter" idx="11"/>
          </p:nvPr>
        </p:nvSpPr>
        <p:spPr/>
        <p:txBody>
          <a:bodyPr/>
          <a:lstStyle/>
          <a:p>
            <a:pPr>
              <a:defRPr/>
            </a:pPr>
            <a:fld id="{5BA1DFFF-3F85-458B-986A-7762775E0CEF}" type="slidenum">
              <a:rPr lang="en-US" smtClean="0"/>
              <a:pPr>
                <a:defRPr/>
              </a:pPr>
              <a:t>23</a:t>
            </a:fld>
            <a:endParaRPr lang="en-US" dirty="0"/>
          </a:p>
        </p:txBody>
      </p:sp>
      <p:sp>
        <p:nvSpPr>
          <p:cNvPr id="8" name="Footer Placeholder 7"/>
          <p:cNvSpPr>
            <a:spLocks noGrp="1"/>
          </p:cNvSpPr>
          <p:nvPr>
            <p:ph type="ftr" sz="quarter" idx="10"/>
          </p:nvPr>
        </p:nvSpPr>
        <p:spPr/>
        <p:txBody>
          <a:bodyPr/>
          <a:lstStyle/>
          <a:p>
            <a:pPr>
              <a:defRPr/>
            </a:pPr>
            <a:r>
              <a:rPr lang="en-US" dirty="0" smtClean="0"/>
              <a:t>Virtualized Data Center – Networking</a:t>
            </a:r>
            <a:endParaRPr lang="en-US" dirty="0"/>
          </a:p>
        </p:txBody>
      </p:sp>
      <p:sp>
        <p:nvSpPr>
          <p:cNvPr id="9" name="Content Placeholder 2"/>
          <p:cNvSpPr>
            <a:spLocks noGrp="1"/>
          </p:cNvSpPr>
          <p:nvPr>
            <p:ph idx="1"/>
          </p:nvPr>
        </p:nvSpPr>
        <p:spPr>
          <a:xfrm>
            <a:off x="304800" y="914400"/>
            <a:ext cx="8458200" cy="5181600"/>
          </a:xfrm>
        </p:spPr>
        <p:txBody>
          <a:bodyPr/>
          <a:lstStyle/>
          <a:p>
            <a:r>
              <a:rPr lang="en-US" dirty="0" smtClean="0"/>
              <a:t>Physical NICs are used as inter-switch-links between virtual and physical Ethernet switches</a:t>
            </a:r>
          </a:p>
          <a:p>
            <a:pPr lvl="1"/>
            <a:r>
              <a:rPr lang="en-US" dirty="0" smtClean="0"/>
              <a:t>Transfer VM and hypervisor kernel traffic</a:t>
            </a:r>
          </a:p>
          <a:p>
            <a:r>
              <a:rPr lang="en-US" dirty="0" smtClean="0"/>
              <a:t>Physical NICs are not addressable from network </a:t>
            </a:r>
          </a:p>
          <a:p>
            <a:pPr lvl="1"/>
            <a:r>
              <a:rPr lang="en-US" dirty="0" smtClean="0"/>
              <a:t>IP address not assigned (prohibits OSI layer 3 access)</a:t>
            </a:r>
          </a:p>
          <a:p>
            <a:pPr lvl="1"/>
            <a:r>
              <a:rPr lang="en-US" dirty="0" smtClean="0"/>
              <a:t>MAC addresses not available (prohibits OSI layer 2 access)</a:t>
            </a:r>
          </a:p>
          <a:p>
            <a:r>
              <a:rPr lang="en-US" dirty="0" smtClean="0"/>
              <a:t>Virtual NIC and hypervisor kernel are addressable from network </a:t>
            </a:r>
          </a:p>
          <a:p>
            <a:pPr lvl="1"/>
            <a:r>
              <a:rPr lang="en-US" dirty="0" smtClean="0"/>
              <a:t>Have their own MAC and IP addresses </a:t>
            </a:r>
          </a:p>
          <a:p>
            <a:pPr lvl="2"/>
            <a:r>
              <a:rPr lang="en-US" dirty="0" smtClean="0"/>
              <a:t>Are used as source address in Ethernet frames</a:t>
            </a:r>
          </a:p>
          <a:p>
            <a:r>
              <a:rPr lang="en-US" dirty="0" smtClean="0"/>
              <a:t>Ethernet frames are transferred through physical NICs without modification</a:t>
            </a:r>
          </a:p>
          <a:p>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6"/>
          <p:cNvSpPr>
            <a:spLocks noGrp="1"/>
          </p:cNvSpPr>
          <p:nvPr>
            <p:ph type="title"/>
          </p:nvPr>
        </p:nvSpPr>
        <p:spPr/>
        <p:txBody>
          <a:bodyPr/>
          <a:lstStyle/>
          <a:p>
            <a:pPr lvl="4"/>
            <a:r>
              <a:rPr lang="en-US" dirty="0" smtClean="0"/>
              <a:t>Physical Network Component: HBA and CNA</a:t>
            </a:r>
            <a:endParaRPr lang="en-US" sz="4000" dirty="0"/>
          </a:p>
        </p:txBody>
      </p:sp>
      <p:sp>
        <p:nvSpPr>
          <p:cNvPr id="7" name="Slide Number Placeholder 6"/>
          <p:cNvSpPr>
            <a:spLocks noGrp="1"/>
          </p:cNvSpPr>
          <p:nvPr>
            <p:ph type="sldNum" sz="quarter" idx="11"/>
          </p:nvPr>
        </p:nvSpPr>
        <p:spPr/>
        <p:txBody>
          <a:bodyPr/>
          <a:lstStyle/>
          <a:p>
            <a:pPr>
              <a:defRPr/>
            </a:pPr>
            <a:fld id="{5BA1DFFF-3F85-458B-986A-7762775E0CEF}" type="slidenum">
              <a:rPr lang="en-US" smtClean="0"/>
              <a:pPr>
                <a:defRPr/>
              </a:pPr>
              <a:t>24</a:t>
            </a:fld>
            <a:endParaRPr lang="en-US" dirty="0"/>
          </a:p>
        </p:txBody>
      </p:sp>
      <p:sp>
        <p:nvSpPr>
          <p:cNvPr id="8" name="Footer Placeholder 7"/>
          <p:cNvSpPr>
            <a:spLocks noGrp="1"/>
          </p:cNvSpPr>
          <p:nvPr>
            <p:ph type="ftr" sz="quarter" idx="10"/>
          </p:nvPr>
        </p:nvSpPr>
        <p:spPr/>
        <p:txBody>
          <a:bodyPr/>
          <a:lstStyle/>
          <a:p>
            <a:pPr>
              <a:defRPr/>
            </a:pPr>
            <a:r>
              <a:rPr lang="en-US" dirty="0" smtClean="0"/>
              <a:t>Virtualized Data Center – Networking</a:t>
            </a:r>
            <a:endParaRPr lang="en-US" dirty="0"/>
          </a:p>
        </p:txBody>
      </p:sp>
      <p:graphicFrame>
        <p:nvGraphicFramePr>
          <p:cNvPr id="11" name="Table 10"/>
          <p:cNvGraphicFramePr>
            <a:graphicFrameLocks noGrp="1"/>
          </p:cNvGraphicFramePr>
          <p:nvPr/>
        </p:nvGraphicFramePr>
        <p:xfrm>
          <a:off x="304800" y="990600"/>
          <a:ext cx="8458200" cy="5760720"/>
        </p:xfrm>
        <a:graphic>
          <a:graphicData uri="http://schemas.openxmlformats.org/drawingml/2006/table">
            <a:tbl>
              <a:tblPr firstRow="1" bandRow="1">
                <a:tableStyleId>{5C22544A-7EE6-4342-B048-85BDC9FD1C3A}</a:tableStyleId>
              </a:tblPr>
              <a:tblGrid>
                <a:gridCol w="1246472"/>
                <a:gridCol w="7211728"/>
              </a:tblGrid>
              <a:tr h="731520">
                <a:tc>
                  <a:txBody>
                    <a:bodyPr/>
                    <a:lstStyle/>
                    <a:p>
                      <a:pPr marL="0" lvl="0" indent="-231775" algn="ctr" defTabSz="914400" rtl="0" eaLnBrk="1" fontAlgn="base" latinLnBrk="0" hangingPunct="1">
                        <a:spcBef>
                          <a:spcPct val="20000"/>
                        </a:spcBef>
                        <a:spcAft>
                          <a:spcPct val="0"/>
                        </a:spcAft>
                        <a:buClr>
                          <a:srgbClr val="92D050"/>
                        </a:buClr>
                        <a:buSzPct val="120000"/>
                        <a:buFont typeface="Arial" charset="0"/>
                        <a:buNone/>
                      </a:pPr>
                      <a:r>
                        <a:rPr lang="en-US" sz="1800" kern="1200" dirty="0" smtClean="0"/>
                        <a:t>Type of Adapter</a:t>
                      </a:r>
                      <a:endParaRPr lang="en-US" sz="1800" b="1" kern="1200" dirty="0" smtClean="0">
                        <a:solidFill>
                          <a:schemeClr val="lt1"/>
                        </a:solidFill>
                        <a:latin typeface="+mn-lt"/>
                        <a:ea typeface="+mn-ea"/>
                        <a:cs typeface="+mn-cs"/>
                      </a:endParaRPr>
                    </a:p>
                  </a:txBody>
                  <a:tcPr anchor="ctr"/>
                </a:tc>
                <a:tc>
                  <a:txBody>
                    <a:bodyPr/>
                    <a:lstStyle/>
                    <a:p>
                      <a:pPr marL="0" marR="0" lvl="0" indent="-231775" algn="l" defTabSz="914400" rtl="0" eaLnBrk="1" fontAlgn="base" latinLnBrk="0" hangingPunct="1">
                        <a:lnSpc>
                          <a:spcPct val="100000"/>
                        </a:lnSpc>
                        <a:spcBef>
                          <a:spcPct val="20000"/>
                        </a:spcBef>
                        <a:spcAft>
                          <a:spcPct val="0"/>
                        </a:spcAft>
                        <a:buClr>
                          <a:srgbClr val="92D050"/>
                        </a:buClr>
                        <a:buSzPct val="120000"/>
                        <a:buFont typeface="Arial" charset="0"/>
                        <a:buNone/>
                        <a:tabLst/>
                        <a:defRPr/>
                      </a:pPr>
                      <a:r>
                        <a:rPr lang="en-US" sz="1800" kern="1200" dirty="0" smtClean="0"/>
                        <a:t>Description</a:t>
                      </a:r>
                      <a:endParaRPr lang="en-US" sz="1800" b="1" kern="1200" dirty="0" smtClean="0">
                        <a:solidFill>
                          <a:schemeClr val="lt1"/>
                        </a:solidFill>
                        <a:latin typeface="+mn-lt"/>
                        <a:ea typeface="+mn-ea"/>
                        <a:cs typeface="+mn-cs"/>
                      </a:endParaRPr>
                    </a:p>
                  </a:txBody>
                  <a:tcPr anchor="ctr"/>
                </a:tc>
              </a:tr>
              <a:tr h="731520">
                <a:tc>
                  <a:txBody>
                    <a:bodyPr/>
                    <a:lstStyle/>
                    <a:p>
                      <a:pPr marL="0" lvl="0" indent="-231775" algn="l" defTabSz="914400" rtl="0" eaLnBrk="1" fontAlgn="base" latinLnBrk="0" hangingPunct="1">
                        <a:spcBef>
                          <a:spcPct val="20000"/>
                        </a:spcBef>
                        <a:spcAft>
                          <a:spcPct val="0"/>
                        </a:spcAft>
                        <a:buClr>
                          <a:srgbClr val="92D050"/>
                        </a:buClr>
                        <a:buSzPct val="120000"/>
                        <a:buFont typeface="Arial" charset="0"/>
                        <a:buNone/>
                      </a:pPr>
                      <a:r>
                        <a:rPr lang="en-US" sz="1800" kern="1200" dirty="0" smtClean="0"/>
                        <a:t>iSCSI</a:t>
                      </a:r>
                      <a:r>
                        <a:rPr lang="en-US" sz="1800" kern="1200" baseline="0" dirty="0" smtClean="0"/>
                        <a:t> HBA</a:t>
                      </a:r>
                      <a:endParaRPr lang="en-US" sz="1800" kern="1200" dirty="0" smtClean="0">
                        <a:solidFill>
                          <a:schemeClr val="tx1"/>
                        </a:solidFill>
                        <a:latin typeface="+mn-lt"/>
                        <a:ea typeface="+mn-ea"/>
                        <a:cs typeface="+mn-cs"/>
                      </a:endParaRPr>
                    </a:p>
                  </a:txBody>
                  <a:tcPr anchor="ctr"/>
                </a:tc>
                <a:tc>
                  <a:txBody>
                    <a:bodyPr/>
                    <a:lstStyle/>
                    <a:p>
                      <a:pPr marL="228600" marR="0" lvl="0" indent="-228600" algn="l" defTabSz="914400" rtl="0" eaLnBrk="1" fontAlgn="base" latinLnBrk="0" hangingPunct="1">
                        <a:lnSpc>
                          <a:spcPct val="100000"/>
                        </a:lnSpc>
                        <a:spcBef>
                          <a:spcPct val="20000"/>
                        </a:spcBef>
                        <a:spcAft>
                          <a:spcPct val="0"/>
                        </a:spcAft>
                        <a:buClrTx/>
                        <a:buSzPct val="120000"/>
                        <a:buFont typeface="Arial" pitchFamily="34" charset="0"/>
                        <a:buChar char="•"/>
                        <a:tabLst/>
                        <a:defRPr/>
                      </a:pPr>
                      <a:r>
                        <a:rPr lang="en-US" sz="1800" kern="1200" dirty="0" smtClean="0"/>
                        <a:t>Transfers hypervisor storage I/Os (SCSI I/Os) </a:t>
                      </a:r>
                      <a:r>
                        <a:rPr lang="en-US" sz="1800" kern="1200" baseline="0" dirty="0" smtClean="0"/>
                        <a:t>to</a:t>
                      </a:r>
                      <a:r>
                        <a:rPr lang="en-US" sz="1800" kern="1200" dirty="0" smtClean="0"/>
                        <a:t> iSCSI storage systems</a:t>
                      </a:r>
                    </a:p>
                    <a:p>
                      <a:pPr marL="0" marR="0" lvl="0" indent="-231775" algn="l" defTabSz="914400" rtl="0" eaLnBrk="1" fontAlgn="base" latinLnBrk="0" hangingPunct="1">
                        <a:lnSpc>
                          <a:spcPct val="100000"/>
                        </a:lnSpc>
                        <a:spcBef>
                          <a:spcPct val="20000"/>
                        </a:spcBef>
                        <a:spcAft>
                          <a:spcPct val="0"/>
                        </a:spcAft>
                        <a:buClrTx/>
                        <a:buSzPct val="120000"/>
                        <a:buFont typeface="Arial" pitchFamily="34" charset="0"/>
                        <a:buChar char="•"/>
                        <a:tabLst/>
                        <a:defRPr/>
                      </a:pPr>
                      <a:r>
                        <a:rPr lang="en-US" kern="1200" baseline="0" dirty="0" smtClean="0"/>
                        <a:t>Has built-in iSCSI initiator</a:t>
                      </a:r>
                    </a:p>
                    <a:p>
                      <a:pPr marL="228600" marR="0" lvl="0" indent="-228600" algn="l" defTabSz="914400" rtl="0" eaLnBrk="1" fontAlgn="base" latinLnBrk="0" hangingPunct="1">
                        <a:lnSpc>
                          <a:spcPct val="100000"/>
                        </a:lnSpc>
                        <a:spcBef>
                          <a:spcPct val="20000"/>
                        </a:spcBef>
                        <a:spcAft>
                          <a:spcPct val="0"/>
                        </a:spcAft>
                        <a:buClrTx/>
                        <a:buSzPct val="120000"/>
                        <a:buFont typeface="Arial" pitchFamily="34" charset="0"/>
                        <a:buChar char="•"/>
                        <a:tabLst/>
                        <a:defRPr/>
                      </a:pPr>
                      <a:r>
                        <a:rPr lang="en-US" kern="1200" baseline="0" dirty="0" smtClean="0"/>
                        <a:t>Encapsulates SCSI I/O into iSCSI frames and then encapsulates iSCSI frames into Ethernet frames</a:t>
                      </a:r>
                    </a:p>
                    <a:p>
                      <a:pPr marL="228600" marR="0" lvl="0" indent="-228600" algn="l" defTabSz="914400" rtl="0" eaLnBrk="1" fontAlgn="base" latinLnBrk="0" hangingPunct="1">
                        <a:lnSpc>
                          <a:spcPct val="100000"/>
                        </a:lnSpc>
                        <a:spcBef>
                          <a:spcPct val="20000"/>
                        </a:spcBef>
                        <a:spcAft>
                          <a:spcPct val="0"/>
                        </a:spcAft>
                        <a:buClrTx/>
                        <a:buSzPct val="120000"/>
                        <a:buFont typeface="Arial" pitchFamily="34" charset="0"/>
                        <a:buChar char="•"/>
                        <a:tabLst/>
                        <a:defRPr/>
                      </a:pPr>
                      <a:r>
                        <a:rPr lang="en-US" kern="1200" baseline="0" dirty="0" smtClean="0"/>
                        <a:t>Uses its own MAC and IP addresses for transmission of Ethernet frames over the Ethernet network</a:t>
                      </a:r>
                    </a:p>
                    <a:p>
                      <a:pPr marL="228600" marR="0" lvl="0" indent="-228600" algn="l" defTabSz="914400" rtl="0" eaLnBrk="1" fontAlgn="base" latinLnBrk="0" hangingPunct="1">
                        <a:lnSpc>
                          <a:spcPct val="100000"/>
                        </a:lnSpc>
                        <a:spcBef>
                          <a:spcPct val="20000"/>
                        </a:spcBef>
                        <a:spcAft>
                          <a:spcPct val="0"/>
                        </a:spcAft>
                        <a:buClrTx/>
                        <a:buSzPct val="120000"/>
                        <a:buFont typeface="Arial" pitchFamily="34" charset="0"/>
                        <a:buChar char="•"/>
                        <a:tabLst/>
                        <a:defRPr/>
                      </a:pPr>
                      <a:r>
                        <a:rPr lang="en-US" sz="1800" kern="1200" dirty="0" smtClean="0"/>
                        <a:t>Offloads iSCSI processing (SCSI to iSCSI) from hypervisor</a:t>
                      </a:r>
                      <a:endParaRPr lang="en-US" sz="1800" kern="1200" dirty="0" smtClean="0">
                        <a:solidFill>
                          <a:schemeClr val="tx1"/>
                        </a:solidFill>
                        <a:latin typeface="+mn-lt"/>
                        <a:ea typeface="+mn-ea"/>
                        <a:cs typeface="+mn-cs"/>
                      </a:endParaRPr>
                    </a:p>
                  </a:txBody>
                  <a:tcPr anchor="ctr"/>
                </a:tc>
              </a:tr>
              <a:tr h="731520">
                <a:tc>
                  <a:txBody>
                    <a:bodyPr/>
                    <a:lstStyle/>
                    <a:p>
                      <a:pPr marL="0" lvl="0" indent="-231775" algn="l" defTabSz="914400" rtl="0" eaLnBrk="1" fontAlgn="base" latinLnBrk="0" hangingPunct="1">
                        <a:spcBef>
                          <a:spcPct val="20000"/>
                        </a:spcBef>
                        <a:spcAft>
                          <a:spcPct val="0"/>
                        </a:spcAft>
                        <a:buClr>
                          <a:srgbClr val="92D050"/>
                        </a:buClr>
                        <a:buSzPct val="120000"/>
                        <a:buFont typeface="Arial" charset="0"/>
                        <a:buNone/>
                      </a:pPr>
                      <a:r>
                        <a:rPr lang="en-US" sz="1800" kern="1200" dirty="0" smtClean="0"/>
                        <a:t>FC HBA</a:t>
                      </a:r>
                      <a:endParaRPr lang="en-US" sz="1800" kern="1200" dirty="0" smtClean="0">
                        <a:solidFill>
                          <a:schemeClr val="tx1"/>
                        </a:solidFill>
                        <a:latin typeface="+mn-lt"/>
                        <a:ea typeface="+mn-ea"/>
                        <a:cs typeface="+mn-cs"/>
                      </a:endParaRPr>
                    </a:p>
                  </a:txBody>
                  <a:tcPr anchor="ctr"/>
                </a:tc>
                <a:tc>
                  <a:txBody>
                    <a:bodyPr/>
                    <a:lstStyle/>
                    <a:p>
                      <a:pPr marL="0" marR="0" lvl="0" indent="-231775" algn="l" defTabSz="914400" rtl="0" eaLnBrk="1" fontAlgn="base" latinLnBrk="0" hangingPunct="1">
                        <a:lnSpc>
                          <a:spcPct val="100000"/>
                        </a:lnSpc>
                        <a:spcBef>
                          <a:spcPct val="20000"/>
                        </a:spcBef>
                        <a:spcAft>
                          <a:spcPct val="0"/>
                        </a:spcAft>
                        <a:buClrTx/>
                        <a:buSzPct val="120000"/>
                        <a:buFont typeface="Arial" pitchFamily="34" charset="0"/>
                        <a:buChar char="•"/>
                        <a:tabLst/>
                        <a:defRPr/>
                      </a:pPr>
                      <a:r>
                        <a:rPr lang="en-US" sz="1800" kern="1200" dirty="0" smtClean="0"/>
                        <a:t>Transfers hypervisor storage I/Os (SCSI I/Os) to FC storage systems</a:t>
                      </a:r>
                    </a:p>
                    <a:p>
                      <a:pPr marL="223838" marR="0" lvl="0" indent="-223838" algn="l" defTabSz="914400" rtl="0" eaLnBrk="1" fontAlgn="base" latinLnBrk="0" hangingPunct="1">
                        <a:lnSpc>
                          <a:spcPct val="100000"/>
                        </a:lnSpc>
                        <a:spcBef>
                          <a:spcPct val="20000"/>
                        </a:spcBef>
                        <a:spcAft>
                          <a:spcPct val="0"/>
                        </a:spcAft>
                        <a:buClrTx/>
                        <a:buSzPct val="120000"/>
                        <a:buFont typeface="Arial" pitchFamily="34" charset="0"/>
                        <a:buChar char="•"/>
                        <a:tabLst/>
                        <a:defRPr/>
                      </a:pPr>
                      <a:r>
                        <a:rPr lang="en-US" kern="1200" baseline="0" dirty="0" smtClean="0"/>
                        <a:t>Encapsulates SCSI data into FC frame </a:t>
                      </a:r>
                    </a:p>
                    <a:p>
                      <a:pPr marL="223838" marR="0" lvl="0" indent="-223838" algn="l" defTabSz="914400" rtl="0" eaLnBrk="1" fontAlgn="base" latinLnBrk="0" hangingPunct="1">
                        <a:lnSpc>
                          <a:spcPct val="100000"/>
                        </a:lnSpc>
                        <a:spcBef>
                          <a:spcPct val="20000"/>
                        </a:spcBef>
                        <a:spcAft>
                          <a:spcPct val="0"/>
                        </a:spcAft>
                        <a:buClrTx/>
                        <a:buSzPct val="120000"/>
                        <a:buFont typeface="Arial" pitchFamily="34" charset="0"/>
                        <a:buChar char="•"/>
                        <a:tabLst/>
                        <a:defRPr/>
                      </a:pPr>
                      <a:r>
                        <a:rPr lang="en-US" kern="1200" baseline="0" dirty="0" smtClean="0"/>
                        <a:t>Uses its own FC address for transmission of  frames over FC network </a:t>
                      </a:r>
                      <a:endParaRPr lang="en-US" kern="1200" baseline="0" dirty="0" smtClean="0">
                        <a:solidFill>
                          <a:schemeClr val="tx1"/>
                        </a:solidFill>
                        <a:latin typeface="+mn-lt"/>
                        <a:ea typeface="+mn-ea"/>
                        <a:cs typeface="+mn-cs"/>
                      </a:endParaRPr>
                    </a:p>
                  </a:txBody>
                  <a:tcPr anchor="ctr"/>
                </a:tc>
              </a:tr>
              <a:tr h="731520">
                <a:tc>
                  <a:txBody>
                    <a:bodyPr/>
                    <a:lstStyle/>
                    <a:p>
                      <a:pPr marL="0" lvl="0" indent="-231775" algn="l" defTabSz="914400" rtl="0" eaLnBrk="1" fontAlgn="base" latinLnBrk="0" hangingPunct="1">
                        <a:spcBef>
                          <a:spcPct val="20000"/>
                        </a:spcBef>
                        <a:spcAft>
                          <a:spcPct val="0"/>
                        </a:spcAft>
                        <a:buClr>
                          <a:srgbClr val="92D050"/>
                        </a:buClr>
                        <a:buSzPct val="120000"/>
                        <a:buFont typeface="Arial" charset="0"/>
                        <a:buNone/>
                      </a:pPr>
                      <a:r>
                        <a:rPr lang="en-US" sz="1800" kern="1200" dirty="0" smtClean="0"/>
                        <a:t>CNA</a:t>
                      </a:r>
                      <a:endParaRPr lang="en-US" sz="1800" kern="1200" dirty="0" smtClean="0">
                        <a:solidFill>
                          <a:schemeClr val="tx1"/>
                        </a:solidFill>
                        <a:latin typeface="+mn-lt"/>
                        <a:ea typeface="+mn-ea"/>
                        <a:cs typeface="+mn-cs"/>
                      </a:endParaRPr>
                    </a:p>
                  </a:txBody>
                  <a:tcPr anchor="ctr"/>
                </a:tc>
                <a:tc>
                  <a:txBody>
                    <a:bodyPr/>
                    <a:lstStyle/>
                    <a:p>
                      <a:pPr marL="0" marR="0" lvl="0" indent="-231775" algn="l" defTabSz="914400" rtl="0" eaLnBrk="1" fontAlgn="base" latinLnBrk="0" hangingPunct="1">
                        <a:lnSpc>
                          <a:spcPct val="100000"/>
                        </a:lnSpc>
                        <a:spcBef>
                          <a:spcPct val="20000"/>
                        </a:spcBef>
                        <a:spcAft>
                          <a:spcPct val="0"/>
                        </a:spcAft>
                        <a:buClrTx/>
                        <a:buSzPct val="120000"/>
                        <a:buFont typeface="Arial" pitchFamily="34" charset="0"/>
                        <a:buChar char="•"/>
                        <a:tabLst/>
                        <a:defRPr/>
                      </a:pPr>
                      <a:r>
                        <a:rPr lang="en-US" kern="1200" baseline="0" dirty="0" smtClean="0"/>
                        <a:t>Hypervisor recognizes as an FC HBA and as an NIC</a:t>
                      </a:r>
                      <a:endParaRPr lang="en-US" sz="1800" kern="1200" dirty="0" smtClean="0"/>
                    </a:p>
                    <a:p>
                      <a:pPr marL="457200" marR="0" lvl="1" indent="-342900" algn="l" defTabSz="914400" rtl="0" eaLnBrk="1" fontAlgn="base" latinLnBrk="0" hangingPunct="1">
                        <a:lnSpc>
                          <a:spcPct val="100000"/>
                        </a:lnSpc>
                        <a:spcBef>
                          <a:spcPct val="20000"/>
                        </a:spcBef>
                        <a:spcAft>
                          <a:spcPct val="0"/>
                        </a:spcAft>
                        <a:buClrTx/>
                        <a:buSzPct val="90000"/>
                        <a:buFont typeface="Webdings" pitchFamily="18" charset="2"/>
                        <a:buChar char="4"/>
                        <a:tabLst/>
                        <a:defRPr/>
                      </a:pPr>
                      <a:r>
                        <a:rPr lang="en-US" sz="1600" kern="1200" dirty="0" smtClean="0"/>
                        <a:t>NIC : Used as a link between virtual and physical switches</a:t>
                      </a:r>
                    </a:p>
                    <a:p>
                      <a:pPr marL="457200" marR="0" lvl="1" indent="-342900" algn="l" defTabSz="914400" rtl="0" eaLnBrk="1" fontAlgn="base" latinLnBrk="0" hangingPunct="1">
                        <a:lnSpc>
                          <a:spcPct val="100000"/>
                        </a:lnSpc>
                        <a:spcBef>
                          <a:spcPct val="20000"/>
                        </a:spcBef>
                        <a:spcAft>
                          <a:spcPct val="0"/>
                        </a:spcAft>
                        <a:buClrTx/>
                        <a:buSzPct val="90000"/>
                        <a:buFont typeface="Webdings" pitchFamily="18" charset="2"/>
                        <a:buChar char="4"/>
                        <a:tabLst/>
                        <a:defRPr/>
                      </a:pPr>
                      <a:r>
                        <a:rPr lang="en-US" sz="1600" kern="1200" dirty="0" smtClean="0"/>
                        <a:t>FC HBA : Provides hypervisor access to the FC storage</a:t>
                      </a:r>
                      <a:endParaRPr lang="en-US" sz="1600" kern="1200" dirty="0" smtClean="0">
                        <a:solidFill>
                          <a:schemeClr val="tx1"/>
                        </a:solidFill>
                        <a:latin typeface="+mn-lt"/>
                        <a:ea typeface="+mn-ea"/>
                        <a:cs typeface="+mn-cs"/>
                      </a:endParaRPr>
                    </a:p>
                  </a:txBody>
                  <a:tcPr anchor="ctr"/>
                </a:tc>
              </a:tr>
            </a:tbl>
          </a:graphicData>
        </a:graphic>
      </p:graphicFrame>
    </p:spTree>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685800" y="1143000"/>
            <a:ext cx="7162800" cy="1219200"/>
          </a:xfrm>
        </p:spPr>
        <p:txBody>
          <a:bodyPr/>
          <a:lstStyle/>
          <a:p>
            <a:pPr>
              <a:defRPr/>
            </a:pPr>
            <a:r>
              <a:rPr lang="en-US" dirty="0" smtClean="0"/>
              <a:t>Module 5: Virtualized Data Center – Networking</a:t>
            </a:r>
            <a:endParaRPr lang="en-US" dirty="0"/>
          </a:p>
        </p:txBody>
      </p:sp>
      <p:sp>
        <p:nvSpPr>
          <p:cNvPr id="7" name="Subtitle 6"/>
          <p:cNvSpPr>
            <a:spLocks noGrp="1"/>
          </p:cNvSpPr>
          <p:nvPr>
            <p:ph type="subTitle" idx="1"/>
          </p:nvPr>
        </p:nvSpPr>
        <p:spPr/>
        <p:txBody>
          <a:bodyPr>
            <a:normAutofit/>
          </a:bodyPr>
          <a:lstStyle/>
          <a:p>
            <a:r>
              <a:rPr lang="en-US" dirty="0" smtClean="0">
                <a:solidFill>
                  <a:schemeClr val="bg2">
                    <a:lumMod val="75000"/>
                  </a:schemeClr>
                </a:solidFill>
              </a:rPr>
              <a:t>Topics covered in this lesson:</a:t>
            </a:r>
          </a:p>
          <a:p>
            <a:pPr lvl="1" indent="-223838" algn="l">
              <a:buClr>
                <a:srgbClr val="92D050"/>
              </a:buClr>
              <a:buSzPct val="110000"/>
              <a:buFont typeface="Arial" pitchFamily="34" charset="0"/>
              <a:buChar char="•"/>
              <a:defRPr/>
            </a:pPr>
            <a:r>
              <a:rPr lang="en-US" sz="2000" dirty="0" smtClean="0">
                <a:solidFill>
                  <a:schemeClr val="bg2">
                    <a:lumMod val="75000"/>
                  </a:schemeClr>
                </a:solidFill>
              </a:rPr>
              <a:t>Definition and benefits of VLAN and VSAN</a:t>
            </a:r>
          </a:p>
          <a:p>
            <a:pPr lvl="1" indent="-223838" algn="l">
              <a:buClr>
                <a:srgbClr val="92D050"/>
              </a:buClr>
              <a:buSzPct val="110000"/>
              <a:buFont typeface="Arial" pitchFamily="34" charset="0"/>
              <a:buChar char="•"/>
              <a:defRPr/>
            </a:pPr>
            <a:r>
              <a:rPr lang="en-US" sz="2000" dirty="0" smtClean="0">
                <a:solidFill>
                  <a:schemeClr val="bg2">
                    <a:lumMod val="75000"/>
                  </a:schemeClr>
                </a:solidFill>
              </a:rPr>
              <a:t>VLAN configuration</a:t>
            </a:r>
          </a:p>
          <a:p>
            <a:pPr lvl="1" indent="-223838" algn="l">
              <a:buClr>
                <a:srgbClr val="92D050"/>
              </a:buClr>
              <a:buSzPct val="110000"/>
              <a:buFont typeface="Arial" pitchFamily="34" charset="0"/>
              <a:buChar char="•"/>
              <a:defRPr/>
            </a:pPr>
            <a:r>
              <a:rPr lang="en-US" sz="2000" dirty="0" smtClean="0">
                <a:solidFill>
                  <a:schemeClr val="bg2">
                    <a:lumMod val="75000"/>
                  </a:schemeClr>
                </a:solidFill>
              </a:rPr>
              <a:t>VLAN and VSAN trunking and tagging</a:t>
            </a:r>
          </a:p>
          <a:p>
            <a:pPr lvl="1" indent="-223838" algn="l">
              <a:buClr>
                <a:srgbClr val="92D050"/>
              </a:buClr>
              <a:buSzPct val="110000"/>
              <a:buFont typeface="Arial" pitchFamily="34" charset="0"/>
              <a:buChar char="•"/>
              <a:defRPr/>
            </a:pPr>
            <a:r>
              <a:rPr lang="en-US" sz="2000" dirty="0" smtClean="0">
                <a:solidFill>
                  <a:schemeClr val="bg2">
                    <a:lumMod val="75000"/>
                  </a:schemeClr>
                </a:solidFill>
              </a:rPr>
              <a:t>Convergence of VLAN and VSAN traffic using FCoE</a:t>
            </a:r>
          </a:p>
          <a:p>
            <a:pPr lvl="1" indent="-223838" algn="l">
              <a:buClr>
                <a:srgbClr val="92D050"/>
              </a:buClr>
              <a:buSzPct val="110000"/>
              <a:buFont typeface="Arial" pitchFamily="34" charset="0"/>
              <a:buChar char="•"/>
              <a:defRPr/>
            </a:pPr>
            <a:endParaRPr lang="en-US" dirty="0">
              <a:solidFill>
                <a:schemeClr val="bg2">
                  <a:lumMod val="75000"/>
                </a:schemeClr>
              </a:solidFill>
            </a:endParaRPr>
          </a:p>
        </p:txBody>
      </p:sp>
      <p:sp>
        <p:nvSpPr>
          <p:cNvPr id="23556" name="Content Placeholder 7"/>
          <p:cNvSpPr>
            <a:spLocks noGrp="1"/>
          </p:cNvSpPr>
          <p:nvPr>
            <p:ph sz="quarter" idx="13"/>
          </p:nvPr>
        </p:nvSpPr>
        <p:spPr/>
        <p:txBody>
          <a:bodyPr/>
          <a:lstStyle/>
          <a:p>
            <a:pPr lvl="0"/>
            <a:r>
              <a:rPr lang="en-US" dirty="0" smtClean="0"/>
              <a:t>Lesson 3: VLAN and VSAN Technologies</a:t>
            </a:r>
          </a:p>
          <a:p>
            <a:endParaRPr lang="en-US" dirty="0" smtClean="0"/>
          </a:p>
        </p:txBody>
      </p:sp>
      <p:sp>
        <p:nvSpPr>
          <p:cNvPr id="9" name="Footer Placeholder 8"/>
          <p:cNvSpPr>
            <a:spLocks noGrp="1"/>
          </p:cNvSpPr>
          <p:nvPr>
            <p:ph type="ftr" sz="quarter" idx="14"/>
          </p:nvPr>
        </p:nvSpPr>
        <p:spPr/>
        <p:txBody>
          <a:bodyPr/>
          <a:lstStyle/>
          <a:p>
            <a:pPr>
              <a:defRPr/>
            </a:pPr>
            <a:r>
              <a:rPr lang="en-US" dirty="0" smtClean="0"/>
              <a:t>Virtualized Data Center – Networking</a:t>
            </a:r>
            <a:endParaRPr lang="en-US" dirty="0"/>
          </a:p>
        </p:txBody>
      </p:sp>
      <p:sp>
        <p:nvSpPr>
          <p:cNvPr id="5" name="Slide Number Placeholder 4"/>
          <p:cNvSpPr>
            <a:spLocks noGrp="1"/>
          </p:cNvSpPr>
          <p:nvPr>
            <p:ph type="sldNum" sz="quarter" idx="15"/>
          </p:nvPr>
        </p:nvSpPr>
        <p:spPr/>
        <p:txBody>
          <a:bodyPr/>
          <a:lstStyle/>
          <a:p>
            <a:pPr>
              <a:defRPr/>
            </a:pPr>
            <a:fld id="{C1314293-9A8B-4ACA-B212-D2D19BB5553B}" type="slidenum">
              <a:rPr lang="en-US"/>
              <a:pPr>
                <a:defRPr/>
              </a:pPr>
              <a:t>25</a:t>
            </a:fld>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Virtual Local Area Network (VLAN)</a:t>
            </a:r>
            <a:endParaRPr lang="en-US" dirty="0"/>
          </a:p>
        </p:txBody>
      </p:sp>
      <p:sp>
        <p:nvSpPr>
          <p:cNvPr id="4" name="Footer Placeholder 3"/>
          <p:cNvSpPr>
            <a:spLocks noGrp="1"/>
          </p:cNvSpPr>
          <p:nvPr>
            <p:ph type="ftr" sz="quarter" idx="10"/>
          </p:nvPr>
        </p:nvSpPr>
        <p:spPr/>
        <p:txBody>
          <a:bodyPr/>
          <a:lstStyle/>
          <a:p>
            <a:pPr>
              <a:defRPr/>
            </a:pPr>
            <a:r>
              <a:rPr lang="en-US" dirty="0" smtClean="0"/>
              <a:t>Virtualized Data Center – Networking</a:t>
            </a:r>
            <a:endParaRPr lang="en-US" dirty="0"/>
          </a:p>
        </p:txBody>
      </p:sp>
      <p:sp>
        <p:nvSpPr>
          <p:cNvPr id="5" name="Slide Number Placeholder 4"/>
          <p:cNvSpPr>
            <a:spLocks noGrp="1"/>
          </p:cNvSpPr>
          <p:nvPr>
            <p:ph type="sldNum" sz="quarter" idx="11"/>
          </p:nvPr>
        </p:nvSpPr>
        <p:spPr/>
        <p:txBody>
          <a:bodyPr/>
          <a:lstStyle/>
          <a:p>
            <a:pPr>
              <a:defRPr/>
            </a:pPr>
            <a:fld id="{5BA1DFFF-3F85-458B-986A-7762775E0CEF}" type="slidenum">
              <a:rPr lang="en-US" smtClean="0"/>
              <a:pPr>
                <a:defRPr/>
              </a:pPr>
              <a:t>26</a:t>
            </a:fld>
            <a:endParaRPr lang="en-US" dirty="0"/>
          </a:p>
        </p:txBody>
      </p:sp>
      <p:grpSp>
        <p:nvGrpSpPr>
          <p:cNvPr id="13" name="Group 12"/>
          <p:cNvGrpSpPr/>
          <p:nvPr/>
        </p:nvGrpSpPr>
        <p:grpSpPr>
          <a:xfrm>
            <a:off x="457200" y="987552"/>
            <a:ext cx="8505365" cy="1450849"/>
            <a:chOff x="457200" y="987552"/>
            <a:chExt cx="8505365" cy="1450849"/>
          </a:xfrm>
        </p:grpSpPr>
        <p:sp>
          <p:nvSpPr>
            <p:cNvPr id="6" name="Rectangle 5"/>
            <p:cNvSpPr/>
            <p:nvPr/>
          </p:nvSpPr>
          <p:spPr>
            <a:xfrm>
              <a:off x="457200" y="1143001"/>
              <a:ext cx="8505365" cy="1295400"/>
            </a:xfrm>
            <a:prstGeom prst="rect">
              <a:avLst/>
            </a:prstGeom>
            <a:solidFill>
              <a:schemeClr val="bg1">
                <a:lumMod val="95000"/>
              </a:schemeClr>
            </a:solidFill>
            <a:ln>
              <a:solidFill>
                <a:srgbClr val="00B050"/>
              </a:solidFill>
            </a:ln>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297330" tIns="229108" rIns="297330" bIns="113792" numCol="1" spcCol="1270" anchor="ctr" anchorCtr="0">
              <a:noAutofit/>
            </a:bodyPr>
            <a:lstStyle/>
            <a:p>
              <a:r>
                <a:rPr lang="en-US" sz="2000" dirty="0" smtClean="0">
                  <a:solidFill>
                    <a:schemeClr val="tx1"/>
                  </a:solidFill>
                  <a:latin typeface="Calibri" pitchFamily="34" charset="0"/>
                </a:rPr>
                <a:t>A logical network, created on a LAN or across LANs consisting of physical and virtual switches, enabling communication among a group of nodes, regardless of their location in the network.</a:t>
              </a:r>
            </a:p>
          </p:txBody>
        </p:sp>
        <p:sp>
          <p:nvSpPr>
            <p:cNvPr id="7" name="Rounded Rectangle 4"/>
            <p:cNvSpPr/>
            <p:nvPr/>
          </p:nvSpPr>
          <p:spPr>
            <a:xfrm>
              <a:off x="758952" y="987552"/>
              <a:ext cx="731520" cy="292608"/>
            </a:xfrm>
            <a:prstGeom prst="rect">
              <a:avLst/>
            </a:prstGeom>
          </p:spPr>
          <p:style>
            <a:lnRef idx="0">
              <a:schemeClr val="accent3"/>
            </a:lnRef>
            <a:fillRef idx="3">
              <a:schemeClr val="accent3"/>
            </a:fillRef>
            <a:effectRef idx="3">
              <a:schemeClr val="accent3"/>
            </a:effectRef>
            <a:fontRef idx="minor">
              <a:schemeClr val="lt1"/>
            </a:fontRef>
          </p:style>
          <p:txBody>
            <a:bodyPr spcFirstLastPara="0" vert="horz" wrap="square" lIns="101362" tIns="0" rIns="101362" bIns="0" numCol="1" spcCol="1270" anchor="ctr" anchorCtr="0">
              <a:noAutofit/>
            </a:bodyPr>
            <a:lstStyle/>
            <a:p>
              <a:pPr lvl="0" algn="ctr" defTabSz="800100" rtl="0">
                <a:lnSpc>
                  <a:spcPct val="90000"/>
                </a:lnSpc>
                <a:spcBef>
                  <a:spcPct val="0"/>
                </a:spcBef>
                <a:spcAft>
                  <a:spcPct val="35000"/>
                </a:spcAft>
              </a:pPr>
              <a:r>
                <a:rPr lang="en-US" sz="1600" b="1" kern="1200" dirty="0" smtClean="0">
                  <a:latin typeface="Calibri" pitchFamily="34" charset="0"/>
                </a:rPr>
                <a:t>VLAN</a:t>
              </a:r>
              <a:endParaRPr lang="en-US" sz="1600" b="1" kern="1200" dirty="0">
                <a:latin typeface="Calibri" pitchFamily="34" charset="0"/>
              </a:endParaRPr>
            </a:p>
          </p:txBody>
        </p:sp>
      </p:grpSp>
      <p:grpSp>
        <p:nvGrpSpPr>
          <p:cNvPr id="14" name="Group 13"/>
          <p:cNvGrpSpPr/>
          <p:nvPr/>
        </p:nvGrpSpPr>
        <p:grpSpPr>
          <a:xfrm>
            <a:off x="457200" y="3200400"/>
            <a:ext cx="8458200" cy="2133600"/>
            <a:chOff x="457200" y="3200400"/>
            <a:chExt cx="8458200" cy="2133600"/>
          </a:xfrm>
        </p:grpSpPr>
        <p:sp>
          <p:nvSpPr>
            <p:cNvPr id="8" name="Rectangle 7"/>
            <p:cNvSpPr/>
            <p:nvPr/>
          </p:nvSpPr>
          <p:spPr>
            <a:xfrm>
              <a:off x="457200" y="3393009"/>
              <a:ext cx="8458200" cy="1940991"/>
            </a:xfrm>
            <a:prstGeom prst="rect">
              <a:avLst/>
            </a:prstGeom>
            <a:solidFill>
              <a:schemeClr val="bg1">
                <a:lumMod val="95000"/>
              </a:schemeClr>
            </a:solidFill>
            <a:ln>
              <a:solidFill>
                <a:srgbClr val="2C95DD"/>
              </a:solidFill>
            </a:ln>
          </p:spPr>
          <p:style>
            <a:lnRef idx="0">
              <a:scrgbClr r="0" g="0" b="0"/>
            </a:lnRef>
            <a:fillRef idx="0">
              <a:scrgbClr r="0" g="0" b="0"/>
            </a:fillRef>
            <a:effectRef idx="0">
              <a:scrgbClr r="0" g="0" b="0"/>
            </a:effectRef>
            <a:fontRef idx="minor">
              <a:schemeClr val="dk1">
                <a:hueOff val="0"/>
                <a:satOff val="0"/>
                <a:lumOff val="0"/>
                <a:alphaOff val="0"/>
              </a:schemeClr>
            </a:fontRef>
          </p:style>
          <p:txBody>
            <a:bodyPr lIns="182880" tIns="182880" rIns="182880" bIns="113792" spcCol="1270" anchor="ctr"/>
            <a:lstStyle/>
            <a:p>
              <a:pPr marL="234950" indent="-234950" defTabSz="890588">
                <a:spcBef>
                  <a:spcPct val="30000"/>
                </a:spcBef>
                <a:buClr>
                  <a:srgbClr val="8FBF30"/>
                </a:buClr>
                <a:buSzPct val="110000"/>
                <a:buFont typeface="Arial" pitchFamily="34" charset="0"/>
                <a:buChar char="•"/>
                <a:tabLst>
                  <a:tab pos="6985000" algn="l"/>
                  <a:tab pos="7185025" algn="l"/>
                  <a:tab pos="7837488" algn="l"/>
                </a:tabLst>
                <a:defRPr/>
              </a:pPr>
              <a:r>
                <a:rPr lang="en-US" sz="2000" dirty="0" smtClean="0">
                  <a:solidFill>
                    <a:schemeClr val="tx1"/>
                  </a:solidFill>
                  <a:latin typeface="Calibri" pitchFamily="34" charset="0"/>
                </a:rPr>
                <a:t>Controls broadcast activity and  improves network performance</a:t>
              </a:r>
            </a:p>
            <a:p>
              <a:pPr marL="234950" indent="-234950" defTabSz="890588">
                <a:spcBef>
                  <a:spcPct val="30000"/>
                </a:spcBef>
                <a:buClr>
                  <a:srgbClr val="8FBF30"/>
                </a:buClr>
                <a:buSzPct val="110000"/>
                <a:buFont typeface="Arial" pitchFamily="34" charset="0"/>
                <a:buChar char="•"/>
                <a:tabLst>
                  <a:tab pos="6985000" algn="l"/>
                  <a:tab pos="7185025" algn="l"/>
                  <a:tab pos="7837488" algn="l"/>
                </a:tabLst>
                <a:defRPr/>
              </a:pPr>
              <a:r>
                <a:rPr lang="en-US" sz="2000" dirty="0" smtClean="0">
                  <a:solidFill>
                    <a:schemeClr val="tx1"/>
                  </a:solidFill>
                  <a:latin typeface="Calibri" pitchFamily="34" charset="0"/>
                </a:rPr>
                <a:t>Simplifies management  </a:t>
              </a:r>
            </a:p>
            <a:p>
              <a:pPr marL="234950" indent="-234950" defTabSz="890588">
                <a:spcBef>
                  <a:spcPct val="30000"/>
                </a:spcBef>
                <a:buClr>
                  <a:srgbClr val="8FBF30"/>
                </a:buClr>
                <a:buSzPct val="110000"/>
                <a:buFont typeface="Arial" pitchFamily="34" charset="0"/>
                <a:buChar char="•"/>
                <a:tabLst>
                  <a:tab pos="6985000" algn="l"/>
                  <a:tab pos="7185025" algn="l"/>
                  <a:tab pos="7837488" algn="l"/>
                </a:tabLst>
                <a:defRPr/>
              </a:pPr>
              <a:r>
                <a:rPr lang="en-US" sz="2000" dirty="0" smtClean="0">
                  <a:solidFill>
                    <a:schemeClr val="tx1"/>
                  </a:solidFill>
                  <a:latin typeface="Calibri" pitchFamily="34" charset="0"/>
                </a:rPr>
                <a:t>Increases security levels</a:t>
              </a:r>
            </a:p>
            <a:p>
              <a:pPr marL="234950" indent="-234950" defTabSz="890588">
                <a:spcBef>
                  <a:spcPct val="30000"/>
                </a:spcBef>
                <a:buClr>
                  <a:srgbClr val="8FBF30"/>
                </a:buClr>
                <a:buSzPct val="110000"/>
                <a:buFont typeface="Arial" pitchFamily="34" charset="0"/>
                <a:buChar char="•"/>
                <a:tabLst>
                  <a:tab pos="6985000" algn="l"/>
                  <a:tab pos="7185025" algn="l"/>
                  <a:tab pos="7837488" algn="l"/>
                </a:tabLst>
                <a:defRPr/>
              </a:pPr>
              <a:r>
                <a:rPr lang="en-US" sz="2000" dirty="0" smtClean="0">
                  <a:solidFill>
                    <a:schemeClr val="tx1"/>
                  </a:solidFill>
                  <a:latin typeface="Calibri" pitchFamily="34" charset="0"/>
                </a:rPr>
                <a:t>Provides higher utilization of switch and reduces CAPEX</a:t>
              </a:r>
            </a:p>
          </p:txBody>
        </p:sp>
        <p:sp>
          <p:nvSpPr>
            <p:cNvPr id="9" name="Rounded Rectangle 4"/>
            <p:cNvSpPr/>
            <p:nvPr/>
          </p:nvSpPr>
          <p:spPr>
            <a:xfrm>
              <a:off x="651201" y="3200400"/>
              <a:ext cx="914400" cy="329184"/>
            </a:xfrm>
            <a:prstGeom prst="rect">
              <a:avLst/>
            </a:prstGeom>
          </p:spPr>
          <p:style>
            <a:lnRef idx="0">
              <a:schemeClr val="accent1"/>
            </a:lnRef>
            <a:fillRef idx="3">
              <a:schemeClr val="accent1"/>
            </a:fillRef>
            <a:effectRef idx="3">
              <a:schemeClr val="accent1"/>
            </a:effectRef>
            <a:fontRef idx="minor">
              <a:schemeClr val="lt1"/>
            </a:fontRef>
          </p:style>
          <p:txBody>
            <a:bodyPr lIns="101362" tIns="0" rIns="101362" bIns="0" spcCol="1270" anchor="ctr"/>
            <a:lstStyle/>
            <a:p>
              <a:pPr algn="ctr" defTabSz="800100">
                <a:lnSpc>
                  <a:spcPct val="90000"/>
                </a:lnSpc>
                <a:spcAft>
                  <a:spcPct val="35000"/>
                </a:spcAft>
                <a:defRPr/>
              </a:pPr>
              <a:r>
                <a:rPr lang="en-US" sz="1600" b="1" dirty="0" smtClean="0">
                  <a:latin typeface="Calibri" pitchFamily="34" charset="0"/>
                </a:rPr>
                <a:t>Benefit</a:t>
              </a:r>
              <a:endParaRPr lang="en-US" sz="1600" b="1" dirty="0">
                <a:latin typeface="Calibri" pitchFamily="34" charset="0"/>
              </a:endParaRPr>
            </a:p>
          </p:txBody>
        </p:sp>
      </p:gr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Configuring VLAN </a:t>
            </a:r>
            <a:endParaRPr lang="en-US" dirty="0"/>
          </a:p>
        </p:txBody>
      </p:sp>
      <p:sp>
        <p:nvSpPr>
          <p:cNvPr id="3" name="Content Placeholder 2"/>
          <p:cNvSpPr>
            <a:spLocks noGrp="1"/>
          </p:cNvSpPr>
          <p:nvPr>
            <p:ph idx="1"/>
          </p:nvPr>
        </p:nvSpPr>
        <p:spPr>
          <a:xfrm>
            <a:off x="304800" y="914400"/>
            <a:ext cx="8458200" cy="5029200"/>
          </a:xfrm>
        </p:spPr>
        <p:txBody>
          <a:bodyPr/>
          <a:lstStyle/>
          <a:p>
            <a:r>
              <a:rPr lang="en-US" dirty="0" smtClean="0"/>
              <a:t>Define VLAN IDs on physical switch</a:t>
            </a:r>
          </a:p>
          <a:p>
            <a:pPr lvl="1"/>
            <a:r>
              <a:rPr lang="en-US" dirty="0" smtClean="0"/>
              <a:t>Each VLAN is identified by a unique number: VLAN ID</a:t>
            </a:r>
          </a:p>
          <a:p>
            <a:r>
              <a:rPr lang="en-US" dirty="0" smtClean="0"/>
              <a:t>Choose necessary VLAN IDs from hypervisor’s built-in VLAN ID pool</a:t>
            </a:r>
          </a:p>
          <a:p>
            <a:pPr lvl="1"/>
            <a:r>
              <a:rPr lang="en-US" dirty="0" smtClean="0"/>
              <a:t>Required for virtual switches</a:t>
            </a:r>
          </a:p>
          <a:p>
            <a:r>
              <a:rPr lang="en-US" dirty="0" smtClean="0"/>
              <a:t>Assign VLAN ID to physical and virtual switch ports</a:t>
            </a:r>
          </a:p>
          <a:p>
            <a:pPr lvl="1"/>
            <a:r>
              <a:rPr lang="en-US" dirty="0" smtClean="0"/>
              <a:t>To include switch ports to a VLAN </a:t>
            </a:r>
          </a:p>
          <a:p>
            <a:pPr lvl="1"/>
            <a:r>
              <a:rPr lang="en-US" dirty="0" smtClean="0"/>
              <a:t>To enable grouping of switch ports into VLANs</a:t>
            </a:r>
          </a:p>
          <a:p>
            <a:pPr>
              <a:buNone/>
            </a:pPr>
            <a:endParaRPr lang="en-US" dirty="0"/>
          </a:p>
        </p:txBody>
      </p:sp>
      <p:sp>
        <p:nvSpPr>
          <p:cNvPr id="4" name="Footer Placeholder 3"/>
          <p:cNvSpPr>
            <a:spLocks noGrp="1"/>
          </p:cNvSpPr>
          <p:nvPr>
            <p:ph type="ftr" sz="quarter" idx="10"/>
          </p:nvPr>
        </p:nvSpPr>
        <p:spPr/>
        <p:txBody>
          <a:bodyPr/>
          <a:lstStyle/>
          <a:p>
            <a:pPr>
              <a:defRPr/>
            </a:pPr>
            <a:r>
              <a:rPr lang="en-US" dirty="0" smtClean="0"/>
              <a:t>Virtualized Data Center – Networking</a:t>
            </a:r>
            <a:endParaRPr lang="en-US" dirty="0"/>
          </a:p>
        </p:txBody>
      </p:sp>
      <p:sp>
        <p:nvSpPr>
          <p:cNvPr id="5" name="Slide Number Placeholder 4"/>
          <p:cNvSpPr>
            <a:spLocks noGrp="1"/>
          </p:cNvSpPr>
          <p:nvPr>
            <p:ph type="sldNum" sz="quarter" idx="11"/>
          </p:nvPr>
        </p:nvSpPr>
        <p:spPr/>
        <p:txBody>
          <a:bodyPr/>
          <a:lstStyle/>
          <a:p>
            <a:pPr>
              <a:defRPr/>
            </a:pPr>
            <a:fld id="{5BA1DFFF-3F85-458B-986A-7762775E0CEF}" type="slidenum">
              <a:rPr lang="en-US" smtClean="0"/>
              <a:pPr>
                <a:defRPr/>
              </a:pPr>
              <a:t>27</a:t>
            </a:fld>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Configuring VLAN (contd.)</a:t>
            </a:r>
            <a:endParaRPr lang="en-US" dirty="0"/>
          </a:p>
        </p:txBody>
      </p:sp>
      <p:sp>
        <p:nvSpPr>
          <p:cNvPr id="3" name="Content Placeholder 2"/>
          <p:cNvSpPr>
            <a:spLocks noGrp="1"/>
          </p:cNvSpPr>
          <p:nvPr>
            <p:ph idx="1"/>
          </p:nvPr>
        </p:nvSpPr>
        <p:spPr>
          <a:xfrm>
            <a:off x="304800" y="914400"/>
            <a:ext cx="8458200" cy="5029200"/>
          </a:xfrm>
        </p:spPr>
        <p:txBody>
          <a:bodyPr/>
          <a:lstStyle/>
          <a:p>
            <a:r>
              <a:rPr lang="en-US" dirty="0" smtClean="0"/>
              <a:t>Nodes become VLAN members when connected to VLAN ports</a:t>
            </a:r>
          </a:p>
          <a:p>
            <a:r>
              <a:rPr lang="en-US" dirty="0" smtClean="0"/>
              <a:t>Switch forwards frames between switch ports that belong to common VLAN</a:t>
            </a:r>
          </a:p>
          <a:p>
            <a:r>
              <a:rPr lang="en-US" dirty="0" smtClean="0"/>
              <a:t>VLAN traffic is transferred through routers</a:t>
            </a:r>
          </a:p>
          <a:p>
            <a:pPr lvl="1"/>
            <a:r>
              <a:rPr lang="en-US" dirty="0" smtClean="0"/>
              <a:t>During inter VLAN communication</a:t>
            </a:r>
          </a:p>
          <a:p>
            <a:pPr lvl="1"/>
            <a:r>
              <a:rPr lang="en-US" dirty="0" smtClean="0"/>
              <a:t>When VLAN spans different IP networks</a:t>
            </a:r>
          </a:p>
          <a:p>
            <a:r>
              <a:rPr lang="en-US" dirty="0" smtClean="0"/>
              <a:t>VM and storage systems may be members of multiple VLANs</a:t>
            </a:r>
          </a:p>
          <a:p>
            <a:pPr lvl="1"/>
            <a:r>
              <a:rPr lang="en-US" dirty="0" smtClean="0"/>
              <a:t>Requires support of respective operating system</a:t>
            </a:r>
          </a:p>
        </p:txBody>
      </p:sp>
      <p:sp>
        <p:nvSpPr>
          <p:cNvPr id="4" name="Footer Placeholder 3"/>
          <p:cNvSpPr>
            <a:spLocks noGrp="1"/>
          </p:cNvSpPr>
          <p:nvPr>
            <p:ph type="ftr" sz="quarter" idx="10"/>
          </p:nvPr>
        </p:nvSpPr>
        <p:spPr/>
        <p:txBody>
          <a:bodyPr/>
          <a:lstStyle/>
          <a:p>
            <a:pPr>
              <a:defRPr/>
            </a:pPr>
            <a:r>
              <a:rPr lang="en-US" dirty="0" smtClean="0"/>
              <a:t>Virtualized Data Center – Networking</a:t>
            </a:r>
            <a:endParaRPr lang="en-US" dirty="0"/>
          </a:p>
        </p:txBody>
      </p:sp>
      <p:sp>
        <p:nvSpPr>
          <p:cNvPr id="5" name="Slide Number Placeholder 4"/>
          <p:cNvSpPr>
            <a:spLocks noGrp="1"/>
          </p:cNvSpPr>
          <p:nvPr>
            <p:ph type="sldNum" sz="quarter" idx="11"/>
          </p:nvPr>
        </p:nvSpPr>
        <p:spPr/>
        <p:txBody>
          <a:bodyPr/>
          <a:lstStyle/>
          <a:p>
            <a:pPr>
              <a:defRPr/>
            </a:pPr>
            <a:fld id="{5BA1DFFF-3F85-458B-986A-7762775E0CEF}" type="slidenum">
              <a:rPr lang="en-US" smtClean="0"/>
              <a:pPr>
                <a:defRPr/>
              </a:pPr>
              <a:t>28</a:t>
            </a:fld>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6"/>
          <p:cNvSpPr>
            <a:spLocks noGrp="1"/>
          </p:cNvSpPr>
          <p:nvPr>
            <p:ph type="title"/>
          </p:nvPr>
        </p:nvSpPr>
        <p:spPr/>
        <p:txBody>
          <a:bodyPr/>
          <a:lstStyle/>
          <a:p>
            <a:r>
              <a:rPr lang="en-US" dirty="0" smtClean="0"/>
              <a:t>VLAN Trunking</a:t>
            </a:r>
          </a:p>
        </p:txBody>
      </p:sp>
      <p:sp>
        <p:nvSpPr>
          <p:cNvPr id="24579" name="Content Placeholder 6"/>
          <p:cNvSpPr>
            <a:spLocks noGrp="1"/>
          </p:cNvSpPr>
          <p:nvPr>
            <p:ph idx="1"/>
          </p:nvPr>
        </p:nvSpPr>
        <p:spPr>
          <a:xfrm>
            <a:off x="381000" y="2438400"/>
            <a:ext cx="3733800" cy="3581400"/>
          </a:xfrm>
        </p:spPr>
        <p:txBody>
          <a:bodyPr/>
          <a:lstStyle/>
          <a:p>
            <a:r>
              <a:rPr lang="en-US" sz="2000" dirty="0" smtClean="0"/>
              <a:t>Single connection (Trunk link) carries multiple VLAN traffic </a:t>
            </a:r>
          </a:p>
          <a:p>
            <a:r>
              <a:rPr lang="en-US" sz="2000" dirty="0" smtClean="0"/>
              <a:t>Single port (Trunk port) to send/receive multiple VLAN traffic over trunk link </a:t>
            </a:r>
          </a:p>
          <a:p>
            <a:r>
              <a:rPr lang="en-US" sz="2000" dirty="0" smtClean="0"/>
              <a:t>Trunk port is included to all VLANs</a:t>
            </a:r>
          </a:p>
          <a:p>
            <a:r>
              <a:rPr lang="en-US" sz="2000" dirty="0" smtClean="0"/>
              <a:t>VLAN </a:t>
            </a:r>
            <a:r>
              <a:rPr lang="en-US" sz="2000" dirty="0" err="1" smtClean="0"/>
              <a:t>trunking</a:t>
            </a:r>
            <a:r>
              <a:rPr lang="en-US" sz="2000" dirty="0" smtClean="0"/>
              <a:t> is enabled by tagging Ethernet frames</a:t>
            </a:r>
          </a:p>
        </p:txBody>
      </p:sp>
      <p:sp>
        <p:nvSpPr>
          <p:cNvPr id="7" name="Slide Number Placeholder 6"/>
          <p:cNvSpPr>
            <a:spLocks noGrp="1"/>
          </p:cNvSpPr>
          <p:nvPr>
            <p:ph type="sldNum" sz="quarter" idx="11"/>
          </p:nvPr>
        </p:nvSpPr>
        <p:spPr/>
        <p:txBody>
          <a:bodyPr/>
          <a:lstStyle/>
          <a:p>
            <a:pPr>
              <a:defRPr/>
            </a:pPr>
            <a:fld id="{5BA1DFFF-3F85-458B-986A-7762775E0CEF}" type="slidenum">
              <a:rPr lang="en-US" smtClean="0"/>
              <a:pPr>
                <a:defRPr/>
              </a:pPr>
              <a:t>29</a:t>
            </a:fld>
            <a:endParaRPr lang="en-US" dirty="0"/>
          </a:p>
        </p:txBody>
      </p:sp>
      <p:sp>
        <p:nvSpPr>
          <p:cNvPr id="8" name="Footer Placeholder 7"/>
          <p:cNvSpPr>
            <a:spLocks noGrp="1"/>
          </p:cNvSpPr>
          <p:nvPr>
            <p:ph type="ftr" sz="quarter" idx="10"/>
          </p:nvPr>
        </p:nvSpPr>
        <p:spPr/>
        <p:txBody>
          <a:bodyPr/>
          <a:lstStyle/>
          <a:p>
            <a:pPr>
              <a:defRPr/>
            </a:pPr>
            <a:r>
              <a:rPr lang="en-US" dirty="0" smtClean="0"/>
              <a:t>Virtualized Data Center – Networking</a:t>
            </a:r>
            <a:endParaRPr lang="en-US" dirty="0"/>
          </a:p>
        </p:txBody>
      </p:sp>
      <p:sp>
        <p:nvSpPr>
          <p:cNvPr id="6" name="Rectangle 5"/>
          <p:cNvSpPr/>
          <p:nvPr/>
        </p:nvSpPr>
        <p:spPr>
          <a:xfrm>
            <a:off x="457200" y="1143001"/>
            <a:ext cx="8505365" cy="990600"/>
          </a:xfrm>
          <a:prstGeom prst="rect">
            <a:avLst/>
          </a:prstGeom>
          <a:solidFill>
            <a:schemeClr val="bg1">
              <a:lumMod val="95000"/>
            </a:schemeClr>
          </a:solidFill>
          <a:ln>
            <a:solidFill>
              <a:srgbClr val="00B050"/>
            </a:solidFill>
          </a:ln>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297330" tIns="229108" rIns="297330" bIns="113792" numCol="1" spcCol="1270" anchor="ctr" anchorCtr="0">
            <a:noAutofit/>
          </a:bodyPr>
          <a:lstStyle/>
          <a:p>
            <a:r>
              <a:rPr lang="en-US" sz="2000" dirty="0" smtClean="0">
                <a:solidFill>
                  <a:schemeClr val="tx1"/>
                </a:solidFill>
                <a:latin typeface="Calibri" pitchFamily="34" charset="0"/>
              </a:rPr>
              <a:t>It is a technology that allows traffic from multiple VLANs to traverse a single network connection</a:t>
            </a:r>
          </a:p>
        </p:txBody>
      </p:sp>
      <p:sp>
        <p:nvSpPr>
          <p:cNvPr id="81" name="Rounded Rectangle 4"/>
          <p:cNvSpPr/>
          <p:nvPr/>
        </p:nvSpPr>
        <p:spPr>
          <a:xfrm>
            <a:off x="758952" y="989837"/>
            <a:ext cx="1554480" cy="292608"/>
          </a:xfrm>
          <a:prstGeom prst="rect">
            <a:avLst/>
          </a:prstGeom>
        </p:spPr>
        <p:style>
          <a:lnRef idx="0">
            <a:schemeClr val="accent3"/>
          </a:lnRef>
          <a:fillRef idx="3">
            <a:schemeClr val="accent3"/>
          </a:fillRef>
          <a:effectRef idx="3">
            <a:schemeClr val="accent3"/>
          </a:effectRef>
          <a:fontRef idx="minor">
            <a:schemeClr val="lt1"/>
          </a:fontRef>
        </p:style>
        <p:txBody>
          <a:bodyPr spcFirstLastPara="0" vert="horz" wrap="square" lIns="101362" tIns="0" rIns="101362" bIns="0" numCol="1" spcCol="1270" anchor="ctr" anchorCtr="0">
            <a:noAutofit/>
          </a:bodyPr>
          <a:lstStyle/>
          <a:p>
            <a:pPr lvl="0" algn="ctr" defTabSz="800100">
              <a:lnSpc>
                <a:spcPct val="90000"/>
              </a:lnSpc>
              <a:spcAft>
                <a:spcPct val="35000"/>
              </a:spcAft>
            </a:pPr>
            <a:r>
              <a:rPr lang="en-US" sz="1600" b="1" dirty="0" smtClean="0">
                <a:latin typeface="Calibri" pitchFamily="34" charset="0"/>
              </a:rPr>
              <a:t>VLAN Trunking</a:t>
            </a:r>
            <a:endParaRPr lang="en-US" sz="1600" b="1" dirty="0">
              <a:latin typeface="Calibri" pitchFamily="34" charset="0"/>
            </a:endParaRPr>
          </a:p>
        </p:txBody>
      </p:sp>
      <p:grpSp>
        <p:nvGrpSpPr>
          <p:cNvPr id="59" name="Group 58"/>
          <p:cNvGrpSpPr/>
          <p:nvPr/>
        </p:nvGrpSpPr>
        <p:grpSpPr>
          <a:xfrm>
            <a:off x="3657600" y="2775099"/>
            <a:ext cx="5722951" cy="2852440"/>
            <a:chOff x="3657600" y="2775099"/>
            <a:chExt cx="5722951" cy="2852440"/>
          </a:xfrm>
        </p:grpSpPr>
        <p:sp>
          <p:nvSpPr>
            <p:cNvPr id="60" name="Line 44"/>
            <p:cNvSpPr>
              <a:spLocks noChangeShapeType="1"/>
            </p:cNvSpPr>
            <p:nvPr/>
          </p:nvSpPr>
          <p:spPr bwMode="auto">
            <a:xfrm>
              <a:off x="4411380" y="3419350"/>
              <a:ext cx="0" cy="1609850"/>
            </a:xfrm>
            <a:prstGeom prst="line">
              <a:avLst/>
            </a:prstGeom>
            <a:noFill/>
            <a:ln w="25400">
              <a:solidFill>
                <a:srgbClr val="FFFF00"/>
              </a:solidFill>
              <a:round/>
              <a:headEnd/>
              <a:tailEnd/>
            </a:ln>
          </p:spPr>
          <p:txBody>
            <a:bodyPr/>
            <a:lstStyle/>
            <a:p>
              <a:endParaRPr lang="en-US" sz="1600" dirty="0">
                <a:latin typeface="Calibri" pitchFamily="34" charset="0"/>
              </a:endParaRPr>
            </a:p>
          </p:txBody>
        </p:sp>
        <p:sp>
          <p:nvSpPr>
            <p:cNvPr id="61" name="Line 43"/>
            <p:cNvSpPr>
              <a:spLocks noChangeShapeType="1"/>
            </p:cNvSpPr>
            <p:nvPr/>
          </p:nvSpPr>
          <p:spPr bwMode="auto">
            <a:xfrm flipV="1">
              <a:off x="5307455" y="3419350"/>
              <a:ext cx="0" cy="1447800"/>
            </a:xfrm>
            <a:prstGeom prst="line">
              <a:avLst/>
            </a:prstGeom>
            <a:noFill/>
            <a:ln w="25400">
              <a:solidFill>
                <a:schemeClr val="folHlink"/>
              </a:solidFill>
              <a:round/>
              <a:headEnd/>
              <a:tailEnd/>
            </a:ln>
          </p:spPr>
          <p:txBody>
            <a:bodyPr/>
            <a:lstStyle/>
            <a:p>
              <a:endParaRPr lang="en-US" sz="1600" dirty="0">
                <a:latin typeface="Calibri" pitchFamily="34" charset="0"/>
              </a:endParaRPr>
            </a:p>
          </p:txBody>
        </p:sp>
        <p:sp>
          <p:nvSpPr>
            <p:cNvPr id="62" name="Line 45"/>
            <p:cNvSpPr>
              <a:spLocks noChangeShapeType="1"/>
            </p:cNvSpPr>
            <p:nvPr/>
          </p:nvSpPr>
          <p:spPr bwMode="auto">
            <a:xfrm flipV="1">
              <a:off x="4667955" y="3495550"/>
              <a:ext cx="0" cy="1371600"/>
            </a:xfrm>
            <a:prstGeom prst="line">
              <a:avLst/>
            </a:prstGeom>
            <a:noFill/>
            <a:ln w="25400">
              <a:solidFill>
                <a:srgbClr val="FF9900"/>
              </a:solidFill>
              <a:round/>
              <a:headEnd/>
              <a:tailEnd/>
            </a:ln>
          </p:spPr>
          <p:txBody>
            <a:bodyPr/>
            <a:lstStyle/>
            <a:p>
              <a:endParaRPr lang="en-US" sz="1600" dirty="0">
                <a:latin typeface="Calibri" pitchFamily="34" charset="0"/>
              </a:endParaRPr>
            </a:p>
          </p:txBody>
        </p:sp>
        <p:pic>
          <p:nvPicPr>
            <p:cNvPr id="63" name="Picture 22" descr="IP Switch Icon.png"/>
            <p:cNvPicPr>
              <a:picLocks noChangeAspect="1"/>
            </p:cNvPicPr>
            <p:nvPr/>
          </p:nvPicPr>
          <p:blipFill>
            <a:blip r:embed="rId3" cstate="print"/>
            <a:srcRect/>
            <a:stretch>
              <a:fillRect/>
            </a:stretch>
          </p:blipFill>
          <p:spPr bwMode="auto">
            <a:xfrm>
              <a:off x="4277430" y="2819400"/>
              <a:ext cx="1152525" cy="731838"/>
            </a:xfrm>
            <a:prstGeom prst="rect">
              <a:avLst/>
            </a:prstGeom>
            <a:noFill/>
            <a:ln w="9525">
              <a:noFill/>
              <a:miter lim="800000"/>
              <a:headEnd/>
              <a:tailEnd/>
            </a:ln>
          </p:spPr>
        </p:pic>
        <p:pic>
          <p:nvPicPr>
            <p:cNvPr id="64" name="Picture 22" descr="IP Switch Icon.png"/>
            <p:cNvPicPr>
              <a:picLocks noChangeAspect="1"/>
            </p:cNvPicPr>
            <p:nvPr/>
          </p:nvPicPr>
          <p:blipFill>
            <a:blip r:embed="rId3" cstate="print"/>
            <a:srcRect/>
            <a:stretch>
              <a:fillRect/>
            </a:stretch>
          </p:blipFill>
          <p:spPr bwMode="auto">
            <a:xfrm>
              <a:off x="4268630" y="4449762"/>
              <a:ext cx="1152525" cy="731838"/>
            </a:xfrm>
            <a:prstGeom prst="rect">
              <a:avLst/>
            </a:prstGeom>
            <a:noFill/>
            <a:ln w="9525">
              <a:noFill/>
              <a:miter lim="800000"/>
              <a:headEnd/>
              <a:tailEnd/>
            </a:ln>
          </p:spPr>
        </p:pic>
        <p:sp>
          <p:nvSpPr>
            <p:cNvPr id="65" name="Text Box 118"/>
            <p:cNvSpPr txBox="1">
              <a:spLocks noChangeArrowheads="1"/>
            </p:cNvSpPr>
            <p:nvPr/>
          </p:nvSpPr>
          <p:spPr bwMode="auto">
            <a:xfrm>
              <a:off x="3657600" y="3836883"/>
              <a:ext cx="914400" cy="276999"/>
            </a:xfrm>
            <a:prstGeom prst="rect">
              <a:avLst/>
            </a:prstGeom>
            <a:noFill/>
            <a:ln w="9525">
              <a:noFill/>
              <a:miter lim="800000"/>
              <a:headEnd/>
              <a:tailEnd/>
            </a:ln>
          </p:spPr>
          <p:txBody>
            <a:bodyPr wrap="square">
              <a:spAutoFit/>
            </a:bodyPr>
            <a:lstStyle/>
            <a:p>
              <a:r>
                <a:rPr lang="en-US" sz="1200" b="1" dirty="0" smtClean="0">
                  <a:latin typeface="Calibri" pitchFamily="34" charset="0"/>
                </a:rPr>
                <a:t>VLAN 10</a:t>
              </a:r>
              <a:endParaRPr lang="en-US" sz="1200" b="1" dirty="0">
                <a:latin typeface="Calibri" pitchFamily="34" charset="0"/>
              </a:endParaRPr>
            </a:p>
          </p:txBody>
        </p:sp>
        <p:sp>
          <p:nvSpPr>
            <p:cNvPr id="66" name="Text Box 118"/>
            <p:cNvSpPr txBox="1">
              <a:spLocks noChangeArrowheads="1"/>
            </p:cNvSpPr>
            <p:nvPr/>
          </p:nvSpPr>
          <p:spPr bwMode="auto">
            <a:xfrm>
              <a:off x="4614333" y="3836883"/>
              <a:ext cx="1013178" cy="276999"/>
            </a:xfrm>
            <a:prstGeom prst="rect">
              <a:avLst/>
            </a:prstGeom>
            <a:noFill/>
            <a:ln w="9525">
              <a:noFill/>
              <a:miter lim="800000"/>
              <a:headEnd/>
              <a:tailEnd/>
            </a:ln>
          </p:spPr>
          <p:txBody>
            <a:bodyPr wrap="square">
              <a:spAutoFit/>
            </a:bodyPr>
            <a:lstStyle/>
            <a:p>
              <a:r>
                <a:rPr lang="en-US" sz="1200" b="1" dirty="0" smtClean="0">
                  <a:latin typeface="Calibri" pitchFamily="34" charset="0"/>
                </a:rPr>
                <a:t>VLAN 20</a:t>
              </a:r>
              <a:endParaRPr lang="en-US" sz="1200" b="1" dirty="0">
                <a:latin typeface="Calibri" pitchFamily="34" charset="0"/>
              </a:endParaRPr>
            </a:p>
          </p:txBody>
        </p:sp>
        <p:sp>
          <p:nvSpPr>
            <p:cNvPr id="67" name="Text Box 118"/>
            <p:cNvSpPr txBox="1">
              <a:spLocks noChangeArrowheads="1"/>
            </p:cNvSpPr>
            <p:nvPr/>
          </p:nvSpPr>
          <p:spPr bwMode="auto">
            <a:xfrm>
              <a:off x="5246511" y="3836883"/>
              <a:ext cx="914400" cy="276999"/>
            </a:xfrm>
            <a:prstGeom prst="rect">
              <a:avLst/>
            </a:prstGeom>
            <a:noFill/>
            <a:ln w="9525">
              <a:noFill/>
              <a:miter lim="800000"/>
              <a:headEnd/>
              <a:tailEnd/>
            </a:ln>
          </p:spPr>
          <p:txBody>
            <a:bodyPr wrap="square">
              <a:spAutoFit/>
            </a:bodyPr>
            <a:lstStyle/>
            <a:p>
              <a:r>
                <a:rPr lang="en-US" sz="1200" b="1" dirty="0" smtClean="0">
                  <a:latin typeface="Calibri" pitchFamily="34" charset="0"/>
                </a:rPr>
                <a:t>VLAN 30</a:t>
              </a:r>
              <a:endParaRPr lang="en-US" sz="1200" b="1" dirty="0">
                <a:latin typeface="Calibri" pitchFamily="34" charset="0"/>
              </a:endParaRPr>
            </a:p>
          </p:txBody>
        </p:sp>
        <p:sp>
          <p:nvSpPr>
            <p:cNvPr id="68" name="TextBox 67"/>
            <p:cNvSpPr txBox="1"/>
            <p:nvPr/>
          </p:nvSpPr>
          <p:spPr>
            <a:xfrm>
              <a:off x="3990624" y="5284810"/>
              <a:ext cx="1524000" cy="307777"/>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US" sz="1400" dirty="0" smtClean="0">
                  <a:latin typeface="Calibri" pitchFamily="34" charset="0"/>
                </a:rPr>
                <a:t>Without Trunking</a:t>
              </a:r>
              <a:endParaRPr lang="en-US" sz="1400" dirty="0">
                <a:latin typeface="Calibri" pitchFamily="34" charset="0"/>
              </a:endParaRPr>
            </a:p>
          </p:txBody>
        </p:sp>
        <p:sp>
          <p:nvSpPr>
            <p:cNvPr id="69" name="Text Box 118"/>
            <p:cNvSpPr txBox="1">
              <a:spLocks noChangeArrowheads="1"/>
            </p:cNvSpPr>
            <p:nvPr/>
          </p:nvSpPr>
          <p:spPr bwMode="auto">
            <a:xfrm>
              <a:off x="5394298" y="3346612"/>
              <a:ext cx="1371600" cy="276999"/>
            </a:xfrm>
            <a:prstGeom prst="rect">
              <a:avLst/>
            </a:prstGeom>
            <a:noFill/>
            <a:ln w="9525">
              <a:noFill/>
              <a:miter lim="800000"/>
              <a:headEnd/>
              <a:tailEnd/>
            </a:ln>
          </p:spPr>
          <p:txBody>
            <a:bodyPr wrap="square">
              <a:spAutoFit/>
            </a:bodyPr>
            <a:lstStyle/>
            <a:p>
              <a:r>
                <a:rPr lang="en-US" sz="1200" b="1" dirty="0" smtClean="0">
                  <a:latin typeface="Calibri" pitchFamily="34" charset="0"/>
                </a:rPr>
                <a:t>VLAN 10,20,30</a:t>
              </a:r>
              <a:endParaRPr lang="en-US" sz="1200" b="1" dirty="0">
                <a:latin typeface="Calibri" pitchFamily="34" charset="0"/>
              </a:endParaRPr>
            </a:p>
          </p:txBody>
        </p:sp>
        <p:sp>
          <p:nvSpPr>
            <p:cNvPr id="70" name="Text Box 118"/>
            <p:cNvSpPr txBox="1">
              <a:spLocks noChangeArrowheads="1"/>
            </p:cNvSpPr>
            <p:nvPr/>
          </p:nvSpPr>
          <p:spPr bwMode="auto">
            <a:xfrm>
              <a:off x="5310039" y="4651411"/>
              <a:ext cx="1371600" cy="276999"/>
            </a:xfrm>
            <a:prstGeom prst="rect">
              <a:avLst/>
            </a:prstGeom>
            <a:noFill/>
            <a:ln w="9525">
              <a:noFill/>
              <a:miter lim="800000"/>
              <a:headEnd/>
              <a:tailEnd/>
            </a:ln>
          </p:spPr>
          <p:txBody>
            <a:bodyPr wrap="square">
              <a:spAutoFit/>
            </a:bodyPr>
            <a:lstStyle/>
            <a:p>
              <a:r>
                <a:rPr lang="en-US" sz="1200" b="1" dirty="0" smtClean="0">
                  <a:latin typeface="Calibri" pitchFamily="34" charset="0"/>
                </a:rPr>
                <a:t>VLAN 10,20,30</a:t>
              </a:r>
              <a:endParaRPr lang="en-US" sz="1200" b="1" dirty="0">
                <a:latin typeface="Calibri" pitchFamily="34" charset="0"/>
              </a:endParaRPr>
            </a:p>
          </p:txBody>
        </p:sp>
        <p:sp>
          <p:nvSpPr>
            <p:cNvPr id="71" name="AutoShape 29"/>
            <p:cNvSpPr>
              <a:spLocks noChangeArrowheads="1"/>
            </p:cNvSpPr>
            <p:nvPr/>
          </p:nvSpPr>
          <p:spPr bwMode="auto">
            <a:xfrm rot="21589309">
              <a:off x="7198784" y="3610268"/>
              <a:ext cx="215087" cy="1150938"/>
            </a:xfrm>
            <a:prstGeom prst="can">
              <a:avLst>
                <a:gd name="adj" fmla="val 18034"/>
              </a:avLst>
            </a:prstGeom>
            <a:solidFill>
              <a:srgbClr val="993300">
                <a:alpha val="30196"/>
              </a:srgbClr>
            </a:solidFill>
            <a:ln w="9525">
              <a:solidFill>
                <a:schemeClr val="tx1"/>
              </a:solidFill>
              <a:round/>
              <a:headEnd/>
              <a:tailEnd/>
            </a:ln>
          </p:spPr>
          <p:txBody>
            <a:bodyPr wrap="none" anchor="ctr"/>
            <a:lstStyle/>
            <a:p>
              <a:endParaRPr lang="en-US" sz="1600" dirty="0">
                <a:latin typeface="Calibri" pitchFamily="34" charset="0"/>
              </a:endParaRPr>
            </a:p>
          </p:txBody>
        </p:sp>
        <p:sp>
          <p:nvSpPr>
            <p:cNvPr id="72" name="Text Box 118"/>
            <p:cNvSpPr txBox="1">
              <a:spLocks noChangeArrowheads="1"/>
            </p:cNvSpPr>
            <p:nvPr/>
          </p:nvSpPr>
          <p:spPr bwMode="auto">
            <a:xfrm>
              <a:off x="7339053" y="3886200"/>
              <a:ext cx="1107484" cy="276999"/>
            </a:xfrm>
            <a:prstGeom prst="rect">
              <a:avLst/>
            </a:prstGeom>
            <a:noFill/>
            <a:ln w="9525">
              <a:noFill/>
              <a:miter lim="800000"/>
              <a:headEnd/>
              <a:tailEnd/>
            </a:ln>
          </p:spPr>
          <p:txBody>
            <a:bodyPr wrap="square">
              <a:spAutoFit/>
            </a:bodyPr>
            <a:lstStyle/>
            <a:p>
              <a:r>
                <a:rPr lang="en-US" sz="1200" b="1" dirty="0" smtClean="0">
                  <a:latin typeface="Calibri" pitchFamily="34" charset="0"/>
                </a:rPr>
                <a:t>Trunk link</a:t>
              </a:r>
              <a:endParaRPr lang="en-US" sz="1200" b="1" dirty="0">
                <a:latin typeface="Calibri" pitchFamily="34" charset="0"/>
              </a:endParaRPr>
            </a:p>
          </p:txBody>
        </p:sp>
        <p:sp>
          <p:nvSpPr>
            <p:cNvPr id="73" name="TextBox 72"/>
            <p:cNvSpPr txBox="1"/>
            <p:nvPr/>
          </p:nvSpPr>
          <p:spPr>
            <a:xfrm>
              <a:off x="6912542" y="5319762"/>
              <a:ext cx="1422400" cy="307777"/>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US" sz="1400" dirty="0" smtClean="0">
                  <a:latin typeface="Calibri" pitchFamily="34" charset="0"/>
                </a:rPr>
                <a:t>   With Trunking</a:t>
              </a:r>
              <a:endParaRPr lang="en-US" sz="1400" dirty="0">
                <a:latin typeface="Calibri" pitchFamily="34" charset="0"/>
              </a:endParaRPr>
            </a:p>
          </p:txBody>
        </p:sp>
        <p:sp>
          <p:nvSpPr>
            <p:cNvPr id="74" name="Text Box 118"/>
            <p:cNvSpPr txBox="1">
              <a:spLocks noChangeArrowheads="1"/>
            </p:cNvSpPr>
            <p:nvPr/>
          </p:nvSpPr>
          <p:spPr bwMode="auto">
            <a:xfrm>
              <a:off x="8008951" y="3368702"/>
              <a:ext cx="1371600" cy="276999"/>
            </a:xfrm>
            <a:prstGeom prst="rect">
              <a:avLst/>
            </a:prstGeom>
            <a:noFill/>
            <a:ln w="9525">
              <a:noFill/>
              <a:miter lim="800000"/>
              <a:headEnd/>
              <a:tailEnd/>
            </a:ln>
          </p:spPr>
          <p:txBody>
            <a:bodyPr wrap="square">
              <a:spAutoFit/>
            </a:bodyPr>
            <a:lstStyle/>
            <a:p>
              <a:r>
                <a:rPr lang="en-US" sz="1200" b="1" dirty="0" smtClean="0">
                  <a:latin typeface="Calibri" pitchFamily="34" charset="0"/>
                </a:rPr>
                <a:t>VLAN 10,20,30</a:t>
              </a:r>
              <a:endParaRPr lang="en-US" sz="1200" b="1" dirty="0">
                <a:latin typeface="Calibri" pitchFamily="34" charset="0"/>
              </a:endParaRPr>
            </a:p>
          </p:txBody>
        </p:sp>
        <p:sp>
          <p:nvSpPr>
            <p:cNvPr id="75" name="Text Box 118"/>
            <p:cNvSpPr txBox="1">
              <a:spLocks noChangeArrowheads="1"/>
            </p:cNvSpPr>
            <p:nvPr/>
          </p:nvSpPr>
          <p:spPr bwMode="auto">
            <a:xfrm>
              <a:off x="8001000" y="4648200"/>
              <a:ext cx="1371600" cy="276999"/>
            </a:xfrm>
            <a:prstGeom prst="rect">
              <a:avLst/>
            </a:prstGeom>
            <a:noFill/>
            <a:ln w="9525">
              <a:noFill/>
              <a:miter lim="800000"/>
              <a:headEnd/>
              <a:tailEnd/>
            </a:ln>
          </p:spPr>
          <p:txBody>
            <a:bodyPr wrap="square">
              <a:spAutoFit/>
            </a:bodyPr>
            <a:lstStyle/>
            <a:p>
              <a:r>
                <a:rPr lang="en-US" sz="1200" b="1" dirty="0" smtClean="0">
                  <a:latin typeface="Calibri" pitchFamily="34" charset="0"/>
                </a:rPr>
                <a:t>VLAN 10,20,30</a:t>
              </a:r>
              <a:endParaRPr lang="en-US" sz="1200" b="1" dirty="0">
                <a:latin typeface="Calibri" pitchFamily="34" charset="0"/>
              </a:endParaRPr>
            </a:p>
          </p:txBody>
        </p:sp>
        <p:sp>
          <p:nvSpPr>
            <p:cNvPr id="76" name="Line 43"/>
            <p:cNvSpPr>
              <a:spLocks noChangeShapeType="1"/>
            </p:cNvSpPr>
            <p:nvPr/>
          </p:nvSpPr>
          <p:spPr bwMode="auto">
            <a:xfrm flipH="1" flipV="1">
              <a:off x="7368636" y="3352798"/>
              <a:ext cx="5769" cy="1729028"/>
            </a:xfrm>
            <a:prstGeom prst="line">
              <a:avLst/>
            </a:prstGeom>
            <a:noFill/>
            <a:ln w="25400">
              <a:solidFill>
                <a:schemeClr val="folHlink"/>
              </a:solidFill>
              <a:round/>
              <a:headEnd/>
              <a:tailEnd/>
            </a:ln>
          </p:spPr>
          <p:txBody>
            <a:bodyPr/>
            <a:lstStyle/>
            <a:p>
              <a:endParaRPr lang="en-US" sz="1600" dirty="0">
                <a:latin typeface="Calibri" pitchFamily="34" charset="0"/>
              </a:endParaRPr>
            </a:p>
          </p:txBody>
        </p:sp>
        <p:sp>
          <p:nvSpPr>
            <p:cNvPr id="77" name="Line 45"/>
            <p:cNvSpPr>
              <a:spLocks noChangeShapeType="1"/>
            </p:cNvSpPr>
            <p:nvPr/>
          </p:nvSpPr>
          <p:spPr bwMode="auto">
            <a:xfrm flipV="1">
              <a:off x="7295465" y="3352799"/>
              <a:ext cx="13797" cy="1729027"/>
            </a:xfrm>
            <a:prstGeom prst="line">
              <a:avLst/>
            </a:prstGeom>
            <a:noFill/>
            <a:ln w="25400">
              <a:solidFill>
                <a:srgbClr val="FF9900"/>
              </a:solidFill>
              <a:round/>
              <a:headEnd/>
              <a:tailEnd/>
            </a:ln>
          </p:spPr>
          <p:txBody>
            <a:bodyPr/>
            <a:lstStyle/>
            <a:p>
              <a:endParaRPr lang="en-US" sz="1600" dirty="0">
                <a:latin typeface="Calibri" pitchFamily="34" charset="0"/>
              </a:endParaRPr>
            </a:p>
          </p:txBody>
        </p:sp>
        <p:sp>
          <p:nvSpPr>
            <p:cNvPr id="78" name="Line 44"/>
            <p:cNvSpPr>
              <a:spLocks noChangeShapeType="1"/>
            </p:cNvSpPr>
            <p:nvPr/>
          </p:nvSpPr>
          <p:spPr bwMode="auto">
            <a:xfrm flipH="1">
              <a:off x="7243948" y="3352800"/>
              <a:ext cx="0" cy="1752600"/>
            </a:xfrm>
            <a:prstGeom prst="line">
              <a:avLst/>
            </a:prstGeom>
            <a:noFill/>
            <a:ln w="25400">
              <a:solidFill>
                <a:srgbClr val="FFFF00"/>
              </a:solidFill>
              <a:round/>
              <a:headEnd/>
              <a:tailEnd/>
            </a:ln>
          </p:spPr>
          <p:txBody>
            <a:bodyPr/>
            <a:lstStyle/>
            <a:p>
              <a:endParaRPr lang="en-US" sz="1600" dirty="0">
                <a:latin typeface="Calibri" pitchFamily="34" charset="0"/>
              </a:endParaRPr>
            </a:p>
          </p:txBody>
        </p:sp>
        <p:pic>
          <p:nvPicPr>
            <p:cNvPr id="79" name="Picture 22" descr="IP Switch Icon.png"/>
            <p:cNvPicPr>
              <a:picLocks noChangeAspect="1"/>
            </p:cNvPicPr>
            <p:nvPr/>
          </p:nvPicPr>
          <p:blipFill>
            <a:blip r:embed="rId3" cstate="print"/>
            <a:srcRect/>
            <a:stretch>
              <a:fillRect/>
            </a:stretch>
          </p:blipFill>
          <p:spPr bwMode="auto">
            <a:xfrm>
              <a:off x="7007255" y="2775099"/>
              <a:ext cx="1152525" cy="731838"/>
            </a:xfrm>
            <a:prstGeom prst="rect">
              <a:avLst/>
            </a:prstGeom>
            <a:noFill/>
            <a:ln w="9525">
              <a:noFill/>
              <a:miter lim="800000"/>
              <a:headEnd/>
              <a:tailEnd/>
            </a:ln>
          </p:spPr>
        </p:pic>
        <p:pic>
          <p:nvPicPr>
            <p:cNvPr id="80" name="Picture 22" descr="IP Switch Icon.png"/>
            <p:cNvPicPr>
              <a:picLocks noChangeAspect="1"/>
            </p:cNvPicPr>
            <p:nvPr/>
          </p:nvPicPr>
          <p:blipFill>
            <a:blip r:embed="rId3" cstate="print"/>
            <a:srcRect/>
            <a:stretch>
              <a:fillRect/>
            </a:stretch>
          </p:blipFill>
          <p:spPr bwMode="auto">
            <a:xfrm>
              <a:off x="7022802" y="4449762"/>
              <a:ext cx="1152525" cy="731838"/>
            </a:xfrm>
            <a:prstGeom prst="rect">
              <a:avLst/>
            </a:prstGeom>
            <a:noFill/>
            <a:ln w="9525">
              <a:noFill/>
              <a:miter lim="800000"/>
              <a:headEnd/>
              <a:tailEnd/>
            </a:ln>
          </p:spPr>
        </p:pic>
      </p:gr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685800" y="1143000"/>
            <a:ext cx="7696200" cy="1219200"/>
          </a:xfrm>
        </p:spPr>
        <p:txBody>
          <a:bodyPr/>
          <a:lstStyle/>
          <a:p>
            <a:pPr>
              <a:defRPr/>
            </a:pPr>
            <a:r>
              <a:rPr lang="en-US" dirty="0" smtClean="0"/>
              <a:t>Module 5: Virtualized Data Center – Networking</a:t>
            </a:r>
            <a:endParaRPr lang="en-US" dirty="0"/>
          </a:p>
        </p:txBody>
      </p:sp>
      <p:sp>
        <p:nvSpPr>
          <p:cNvPr id="7" name="Subtitle 6"/>
          <p:cNvSpPr>
            <a:spLocks noGrp="1"/>
          </p:cNvSpPr>
          <p:nvPr>
            <p:ph type="subTitle" idx="1"/>
          </p:nvPr>
        </p:nvSpPr>
        <p:spPr/>
        <p:txBody>
          <a:bodyPr>
            <a:normAutofit/>
          </a:bodyPr>
          <a:lstStyle/>
          <a:p>
            <a:r>
              <a:rPr lang="en-US" dirty="0" smtClean="0">
                <a:solidFill>
                  <a:schemeClr val="bg2">
                    <a:lumMod val="75000"/>
                  </a:schemeClr>
                </a:solidFill>
              </a:rPr>
              <a:t>Topics covered in this lesson:</a:t>
            </a:r>
          </a:p>
          <a:p>
            <a:pPr lvl="1" indent="-223838" algn="l">
              <a:buClr>
                <a:srgbClr val="92D050"/>
              </a:buClr>
              <a:buSzPct val="120000"/>
              <a:buFont typeface="Arial" pitchFamily="34" charset="0"/>
              <a:buChar char="•"/>
              <a:defRPr/>
            </a:pPr>
            <a:r>
              <a:rPr lang="en-US" sz="2000" dirty="0" smtClean="0">
                <a:solidFill>
                  <a:schemeClr val="bg2">
                    <a:lumMod val="75000"/>
                  </a:schemeClr>
                </a:solidFill>
              </a:rPr>
              <a:t>Overview of network virtualization </a:t>
            </a:r>
          </a:p>
          <a:p>
            <a:pPr lvl="1" indent="-223838" algn="l">
              <a:buClr>
                <a:srgbClr val="92D050"/>
              </a:buClr>
              <a:buSzPct val="120000"/>
              <a:buFont typeface="Arial" pitchFamily="34" charset="0"/>
              <a:buChar char="•"/>
              <a:defRPr/>
            </a:pPr>
            <a:r>
              <a:rPr lang="en-US" sz="2000" dirty="0" smtClean="0">
                <a:solidFill>
                  <a:schemeClr val="bg2">
                    <a:lumMod val="75000"/>
                  </a:schemeClr>
                </a:solidFill>
              </a:rPr>
              <a:t>Overview of network that is virtualized</a:t>
            </a:r>
          </a:p>
          <a:p>
            <a:pPr lvl="1" indent="-223838" algn="l">
              <a:buClr>
                <a:srgbClr val="92D050"/>
              </a:buClr>
              <a:buSzPct val="120000"/>
              <a:buFont typeface="Arial" pitchFamily="34" charset="0"/>
              <a:buChar char="•"/>
              <a:defRPr/>
            </a:pPr>
            <a:r>
              <a:rPr lang="en-US" sz="2000" dirty="0" smtClean="0">
                <a:solidFill>
                  <a:schemeClr val="bg2">
                    <a:lumMod val="75000"/>
                  </a:schemeClr>
                </a:solidFill>
              </a:rPr>
              <a:t>Virtualization tools that enable network virtualization</a:t>
            </a:r>
          </a:p>
          <a:p>
            <a:pPr lvl="1" indent="-223838" algn="l">
              <a:buClr>
                <a:srgbClr val="92D050"/>
              </a:buClr>
              <a:buSzPct val="120000"/>
              <a:buFont typeface="Arial" pitchFamily="34" charset="0"/>
              <a:buChar char="•"/>
              <a:defRPr/>
            </a:pPr>
            <a:r>
              <a:rPr lang="en-US" sz="2000" dirty="0" smtClean="0">
                <a:solidFill>
                  <a:schemeClr val="bg2">
                    <a:lumMod val="75000"/>
                  </a:schemeClr>
                </a:solidFill>
              </a:rPr>
              <a:t>Benefits of network virtualization</a:t>
            </a:r>
          </a:p>
        </p:txBody>
      </p:sp>
      <p:sp>
        <p:nvSpPr>
          <p:cNvPr id="23556" name="Content Placeholder 7"/>
          <p:cNvSpPr>
            <a:spLocks noGrp="1"/>
          </p:cNvSpPr>
          <p:nvPr>
            <p:ph sz="quarter" idx="13"/>
          </p:nvPr>
        </p:nvSpPr>
        <p:spPr/>
        <p:txBody>
          <a:bodyPr/>
          <a:lstStyle/>
          <a:p>
            <a:pPr lvl="0"/>
            <a:r>
              <a:rPr lang="en-US" dirty="0" smtClean="0"/>
              <a:t>Lesson 1: VDC Networking Overview</a:t>
            </a:r>
          </a:p>
          <a:p>
            <a:endParaRPr lang="en-US" dirty="0" smtClean="0"/>
          </a:p>
        </p:txBody>
      </p:sp>
      <p:sp>
        <p:nvSpPr>
          <p:cNvPr id="9" name="Footer Placeholder 8"/>
          <p:cNvSpPr>
            <a:spLocks noGrp="1"/>
          </p:cNvSpPr>
          <p:nvPr>
            <p:ph type="ftr" sz="quarter" idx="14"/>
          </p:nvPr>
        </p:nvSpPr>
        <p:spPr/>
        <p:txBody>
          <a:bodyPr/>
          <a:lstStyle/>
          <a:p>
            <a:pPr>
              <a:defRPr/>
            </a:pPr>
            <a:r>
              <a:rPr lang="en-US" dirty="0" smtClean="0"/>
              <a:t>Virtualized Data Center – Networking</a:t>
            </a:r>
            <a:endParaRPr lang="en-US" dirty="0"/>
          </a:p>
        </p:txBody>
      </p:sp>
      <p:sp>
        <p:nvSpPr>
          <p:cNvPr id="5" name="Slide Number Placeholder 4"/>
          <p:cNvSpPr>
            <a:spLocks noGrp="1"/>
          </p:cNvSpPr>
          <p:nvPr>
            <p:ph type="sldNum" sz="quarter" idx="15"/>
          </p:nvPr>
        </p:nvSpPr>
        <p:spPr/>
        <p:txBody>
          <a:bodyPr/>
          <a:lstStyle/>
          <a:p>
            <a:pPr>
              <a:defRPr/>
            </a:pPr>
            <a:fld id="{C1314293-9A8B-4ACA-B212-D2D19BB5553B}" type="slidenum">
              <a:rPr lang="en-US"/>
              <a:pPr>
                <a:defRPr/>
              </a:pPr>
              <a:t>3</a:t>
            </a:fld>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5" name="Title 6"/>
          <p:cNvSpPr>
            <a:spLocks noGrp="1"/>
          </p:cNvSpPr>
          <p:nvPr>
            <p:ph type="title"/>
          </p:nvPr>
        </p:nvSpPr>
        <p:spPr/>
        <p:txBody>
          <a:bodyPr/>
          <a:lstStyle/>
          <a:p>
            <a:pPr eaLnBrk="1" hangingPunct="1"/>
            <a:r>
              <a:rPr lang="en-US" dirty="0" smtClean="0"/>
              <a:t>Benefits of VLAN Trunking</a:t>
            </a:r>
          </a:p>
        </p:txBody>
      </p:sp>
      <p:sp>
        <p:nvSpPr>
          <p:cNvPr id="103426" name="Content Placeholder 6"/>
          <p:cNvSpPr>
            <a:spLocks noGrp="1"/>
          </p:cNvSpPr>
          <p:nvPr>
            <p:ph idx="1"/>
          </p:nvPr>
        </p:nvSpPr>
        <p:spPr>
          <a:xfrm>
            <a:off x="301752" y="914400"/>
            <a:ext cx="8458200" cy="4953000"/>
          </a:xfrm>
        </p:spPr>
        <p:txBody>
          <a:bodyPr/>
          <a:lstStyle/>
          <a:p>
            <a:pPr marL="228600" indent="-228600">
              <a:buFont typeface="Arial" pitchFamily="34" charset="0"/>
              <a:buChar char="•"/>
              <a:defRPr/>
            </a:pPr>
            <a:r>
              <a:rPr lang="en-US" dirty="0" smtClean="0"/>
              <a:t>Eliminates the need for dedicated network link(s) for each VLAN</a:t>
            </a:r>
          </a:p>
          <a:p>
            <a:pPr marL="228600" indent="-228600">
              <a:buFont typeface="Arial" pitchFamily="34" charset="0"/>
              <a:buChar char="•"/>
              <a:defRPr/>
            </a:pPr>
            <a:r>
              <a:rPr lang="en-US" dirty="0" smtClean="0"/>
              <a:t>Reduces inter-device links when the devices have more than one VLAN</a:t>
            </a:r>
          </a:p>
          <a:p>
            <a:pPr lvl="1" eaLnBrk="0" hangingPunct="0">
              <a:defRPr/>
            </a:pPr>
            <a:r>
              <a:rPr lang="en-US" dirty="0" smtClean="0"/>
              <a:t>Reduces the number of virtual NICs, storage ports, and switch ports </a:t>
            </a:r>
          </a:p>
          <a:p>
            <a:pPr lvl="1" eaLnBrk="0" hangingPunct="0">
              <a:defRPr/>
            </a:pPr>
            <a:r>
              <a:rPr lang="en-US" dirty="0" smtClean="0"/>
              <a:t>Reduces management complexity</a:t>
            </a:r>
            <a:endParaRPr lang="en-US" dirty="0"/>
          </a:p>
        </p:txBody>
      </p:sp>
      <p:sp>
        <p:nvSpPr>
          <p:cNvPr id="7" name="Slide Number Placeholder 6"/>
          <p:cNvSpPr>
            <a:spLocks noGrp="1"/>
          </p:cNvSpPr>
          <p:nvPr>
            <p:ph type="sldNum" sz="quarter" idx="11"/>
          </p:nvPr>
        </p:nvSpPr>
        <p:spPr/>
        <p:txBody>
          <a:bodyPr/>
          <a:lstStyle/>
          <a:p>
            <a:pPr>
              <a:defRPr/>
            </a:pPr>
            <a:fld id="{0AC691D5-CCD0-49A6-9BCA-F2409F02CD31}" type="slidenum">
              <a:rPr lang="en-US" smtClean="0"/>
              <a:pPr>
                <a:defRPr/>
              </a:pPr>
              <a:t>30</a:t>
            </a:fld>
            <a:endParaRPr lang="en-US" dirty="0"/>
          </a:p>
        </p:txBody>
      </p:sp>
      <p:sp>
        <p:nvSpPr>
          <p:cNvPr id="8" name="Footer Placeholder 7"/>
          <p:cNvSpPr>
            <a:spLocks noGrp="1"/>
          </p:cNvSpPr>
          <p:nvPr>
            <p:ph type="ftr" sz="quarter" idx="10"/>
          </p:nvPr>
        </p:nvSpPr>
        <p:spPr/>
        <p:txBody>
          <a:bodyPr/>
          <a:lstStyle/>
          <a:p>
            <a:pPr>
              <a:defRPr/>
            </a:pPr>
            <a:r>
              <a:rPr lang="en-US" dirty="0"/>
              <a:t>Virtualized Data Center </a:t>
            </a:r>
            <a:r>
              <a:rPr lang="en-US" dirty="0" smtClean="0"/>
              <a:t>– </a:t>
            </a:r>
            <a:r>
              <a:rPr lang="en-US" dirty="0"/>
              <a:t>Networking</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6"/>
          <p:cNvSpPr>
            <a:spLocks noGrp="1"/>
          </p:cNvSpPr>
          <p:nvPr>
            <p:ph type="title"/>
          </p:nvPr>
        </p:nvSpPr>
        <p:spPr/>
        <p:txBody>
          <a:bodyPr/>
          <a:lstStyle/>
          <a:p>
            <a:r>
              <a:rPr lang="en-US" dirty="0" smtClean="0"/>
              <a:t>VLAN Tagging</a:t>
            </a:r>
          </a:p>
        </p:txBody>
      </p:sp>
      <p:sp>
        <p:nvSpPr>
          <p:cNvPr id="24579" name="Content Placeholder 6"/>
          <p:cNvSpPr>
            <a:spLocks noGrp="1"/>
          </p:cNvSpPr>
          <p:nvPr>
            <p:ph idx="1"/>
          </p:nvPr>
        </p:nvSpPr>
        <p:spPr>
          <a:xfrm>
            <a:off x="314094" y="2362200"/>
            <a:ext cx="8458200" cy="3505200"/>
          </a:xfrm>
        </p:spPr>
        <p:txBody>
          <a:bodyPr/>
          <a:lstStyle/>
          <a:p>
            <a:r>
              <a:rPr lang="en-US" dirty="0" smtClean="0"/>
              <a:t>Supported sending device inserts tag field in the Ethernet frame before sending to a trunk link</a:t>
            </a:r>
          </a:p>
          <a:p>
            <a:r>
              <a:rPr lang="en-US" dirty="0" smtClean="0"/>
              <a:t>Supported receiving device removes tag and forwards to the interface tied to a VLAN</a:t>
            </a:r>
          </a:p>
          <a:p>
            <a:r>
              <a:rPr lang="en-US" dirty="0" smtClean="0"/>
              <a:t>Trunk ports transfer and receive tagged frames</a:t>
            </a:r>
          </a:p>
        </p:txBody>
      </p:sp>
      <p:sp>
        <p:nvSpPr>
          <p:cNvPr id="7" name="Slide Number Placeholder 6"/>
          <p:cNvSpPr>
            <a:spLocks noGrp="1"/>
          </p:cNvSpPr>
          <p:nvPr>
            <p:ph type="sldNum" sz="quarter" idx="11"/>
          </p:nvPr>
        </p:nvSpPr>
        <p:spPr/>
        <p:txBody>
          <a:bodyPr/>
          <a:lstStyle/>
          <a:p>
            <a:pPr>
              <a:defRPr/>
            </a:pPr>
            <a:fld id="{5BA1DFFF-3F85-458B-986A-7762775E0CEF}" type="slidenum">
              <a:rPr lang="en-US" smtClean="0"/>
              <a:pPr>
                <a:defRPr/>
              </a:pPr>
              <a:t>31</a:t>
            </a:fld>
            <a:endParaRPr lang="en-US" dirty="0"/>
          </a:p>
        </p:txBody>
      </p:sp>
      <p:sp>
        <p:nvSpPr>
          <p:cNvPr id="12" name="Rectangle 11"/>
          <p:cNvSpPr/>
          <p:nvPr/>
        </p:nvSpPr>
        <p:spPr>
          <a:xfrm>
            <a:off x="457200" y="1143001"/>
            <a:ext cx="8167908" cy="914400"/>
          </a:xfrm>
          <a:prstGeom prst="rect">
            <a:avLst/>
          </a:prstGeom>
          <a:solidFill>
            <a:schemeClr val="bg1">
              <a:lumMod val="95000"/>
            </a:schemeClr>
          </a:solidFill>
          <a:ln>
            <a:solidFill>
              <a:srgbClr val="00B050"/>
            </a:solidFill>
          </a:ln>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297330" tIns="229108" rIns="297330" bIns="113792" numCol="1" spcCol="1270" anchor="ctr" anchorCtr="0">
            <a:noAutofit/>
          </a:bodyPr>
          <a:lstStyle/>
          <a:p>
            <a:r>
              <a:rPr lang="en-US" sz="2000" b="0" dirty="0" smtClean="0">
                <a:solidFill>
                  <a:schemeClr val="tx1"/>
                </a:solidFill>
                <a:latin typeface="Calibri" pitchFamily="34" charset="0"/>
              </a:rPr>
              <a:t>It is a process </a:t>
            </a:r>
            <a:r>
              <a:rPr lang="en-US" sz="2000" dirty="0" smtClean="0">
                <a:solidFill>
                  <a:schemeClr val="tx1"/>
                </a:solidFill>
                <a:latin typeface="Calibri" pitchFamily="34" charset="0"/>
              </a:rPr>
              <a:t>of</a:t>
            </a:r>
            <a:r>
              <a:rPr lang="en-US" sz="2000" b="0" dirty="0" smtClean="0">
                <a:solidFill>
                  <a:schemeClr val="tx1"/>
                </a:solidFill>
                <a:latin typeface="Calibri" pitchFamily="34" charset="0"/>
              </a:rPr>
              <a:t> inserting or removing a marker (tag) with VLAN-specific </a:t>
            </a:r>
            <a:r>
              <a:rPr lang="en-US" sz="2000" dirty="0" smtClean="0">
                <a:solidFill>
                  <a:schemeClr val="tx1"/>
                </a:solidFill>
                <a:latin typeface="Calibri" pitchFamily="34" charset="0"/>
              </a:rPr>
              <a:t>information (VLAN ID) </a:t>
            </a:r>
            <a:r>
              <a:rPr lang="en-US" sz="2000" b="0" dirty="0" smtClean="0">
                <a:solidFill>
                  <a:schemeClr val="tx1"/>
                </a:solidFill>
                <a:latin typeface="Calibri" pitchFamily="34" charset="0"/>
              </a:rPr>
              <a:t>into the Ethernet frame </a:t>
            </a:r>
          </a:p>
        </p:txBody>
      </p:sp>
      <p:sp>
        <p:nvSpPr>
          <p:cNvPr id="10" name="Footer Placeholder 7"/>
          <p:cNvSpPr>
            <a:spLocks noGrp="1"/>
          </p:cNvSpPr>
          <p:nvPr>
            <p:ph type="ftr" sz="quarter" idx="10"/>
          </p:nvPr>
        </p:nvSpPr>
        <p:spPr>
          <a:xfrm>
            <a:off x="4419600" y="6629400"/>
            <a:ext cx="4191000" cy="228600"/>
          </a:xfrm>
        </p:spPr>
        <p:txBody>
          <a:bodyPr/>
          <a:lstStyle/>
          <a:p>
            <a:pPr>
              <a:defRPr/>
            </a:pPr>
            <a:r>
              <a:rPr lang="en-US" dirty="0"/>
              <a:t>Virtualized Data Center </a:t>
            </a:r>
            <a:r>
              <a:rPr lang="en-US" dirty="0" smtClean="0"/>
              <a:t>– </a:t>
            </a:r>
            <a:r>
              <a:rPr lang="en-US" dirty="0"/>
              <a:t>Networking</a:t>
            </a:r>
          </a:p>
        </p:txBody>
      </p:sp>
      <p:sp>
        <p:nvSpPr>
          <p:cNvPr id="11" name="Rounded Rectangle 4"/>
          <p:cNvSpPr>
            <a:spLocks noChangeAspect="1"/>
          </p:cNvSpPr>
          <p:nvPr/>
        </p:nvSpPr>
        <p:spPr>
          <a:xfrm>
            <a:off x="758952" y="987552"/>
            <a:ext cx="1463040" cy="304789"/>
          </a:xfrm>
          <a:prstGeom prst="rect">
            <a:avLst/>
          </a:prstGeom>
        </p:spPr>
        <p:style>
          <a:lnRef idx="0">
            <a:schemeClr val="accent3"/>
          </a:lnRef>
          <a:fillRef idx="3">
            <a:schemeClr val="accent3"/>
          </a:fillRef>
          <a:effectRef idx="3">
            <a:schemeClr val="accent3"/>
          </a:effectRef>
          <a:fontRef idx="minor">
            <a:schemeClr val="lt1"/>
          </a:fontRef>
        </p:style>
        <p:txBody>
          <a:bodyPr spcFirstLastPara="0" vert="horz" wrap="square" lIns="101362" tIns="0" rIns="101362" bIns="0" numCol="1" spcCol="1270" anchor="ctr" anchorCtr="0">
            <a:noAutofit/>
          </a:bodyPr>
          <a:lstStyle/>
          <a:p>
            <a:pPr lvl="0" algn="ctr" defTabSz="800100">
              <a:lnSpc>
                <a:spcPct val="90000"/>
              </a:lnSpc>
              <a:spcAft>
                <a:spcPct val="35000"/>
              </a:spcAft>
            </a:pPr>
            <a:r>
              <a:rPr lang="en-US" sz="1600" b="1" dirty="0" smtClean="0">
                <a:latin typeface="Calibri" pitchFamily="34" charset="0"/>
              </a:rPr>
              <a:t>VLAN Tagging</a:t>
            </a:r>
            <a:endParaRPr lang="en-US" sz="1600" b="1" dirty="0">
              <a:latin typeface="Calibri" pitchFamily="34" charset="0"/>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7" name="Line 45"/>
          <p:cNvSpPr>
            <a:spLocks noChangeShapeType="1"/>
          </p:cNvSpPr>
          <p:nvPr/>
        </p:nvSpPr>
        <p:spPr bwMode="auto">
          <a:xfrm flipV="1">
            <a:off x="609600" y="3940175"/>
            <a:ext cx="1171902" cy="936625"/>
          </a:xfrm>
          <a:prstGeom prst="line">
            <a:avLst/>
          </a:prstGeom>
          <a:noFill/>
          <a:ln w="25400">
            <a:solidFill>
              <a:srgbClr val="FF9900"/>
            </a:solidFill>
            <a:round/>
            <a:headEnd/>
            <a:tailEnd/>
          </a:ln>
        </p:spPr>
        <p:txBody>
          <a:bodyPr/>
          <a:lstStyle/>
          <a:p>
            <a:endParaRPr lang="en-US" dirty="0">
              <a:latin typeface="Calibri" pitchFamily="34" charset="0"/>
            </a:endParaRPr>
          </a:p>
        </p:txBody>
      </p:sp>
      <p:sp>
        <p:nvSpPr>
          <p:cNvPr id="156" name="AutoShape 29"/>
          <p:cNvSpPr>
            <a:spLocks noChangeArrowheads="1"/>
          </p:cNvSpPr>
          <p:nvPr/>
        </p:nvSpPr>
        <p:spPr bwMode="auto">
          <a:xfrm rot="5400000">
            <a:off x="3049429" y="3239929"/>
            <a:ext cx="157162" cy="1097280"/>
          </a:xfrm>
          <a:prstGeom prst="can">
            <a:avLst>
              <a:gd name="adj" fmla="val 32419"/>
            </a:avLst>
          </a:prstGeom>
          <a:solidFill>
            <a:srgbClr val="993300">
              <a:alpha val="25882"/>
            </a:srgbClr>
          </a:solidFill>
          <a:ln w="9525">
            <a:noFill/>
            <a:round/>
            <a:headEnd/>
            <a:tailEnd/>
          </a:ln>
        </p:spPr>
        <p:txBody>
          <a:bodyPr wrap="none" anchor="ctr"/>
          <a:lstStyle/>
          <a:p>
            <a:endParaRPr lang="en-US" dirty="0">
              <a:latin typeface="Calibri" pitchFamily="34" charset="0"/>
            </a:endParaRPr>
          </a:p>
        </p:txBody>
      </p:sp>
      <p:sp>
        <p:nvSpPr>
          <p:cNvPr id="2" name="Title 1"/>
          <p:cNvSpPr>
            <a:spLocks noGrp="1"/>
          </p:cNvSpPr>
          <p:nvPr>
            <p:ph type="title"/>
          </p:nvPr>
        </p:nvSpPr>
        <p:spPr/>
        <p:txBody>
          <a:bodyPr/>
          <a:lstStyle/>
          <a:p>
            <a:r>
              <a:rPr lang="en-US" dirty="0" smtClean="0"/>
              <a:t>VLAN Trunking Scenario</a:t>
            </a:r>
            <a:endParaRPr lang="en-US" dirty="0"/>
          </a:p>
        </p:txBody>
      </p:sp>
      <p:sp>
        <p:nvSpPr>
          <p:cNvPr id="5" name="Slide Number Placeholder 4"/>
          <p:cNvSpPr>
            <a:spLocks noGrp="1"/>
          </p:cNvSpPr>
          <p:nvPr>
            <p:ph type="sldNum" sz="quarter" idx="11"/>
          </p:nvPr>
        </p:nvSpPr>
        <p:spPr/>
        <p:txBody>
          <a:bodyPr/>
          <a:lstStyle/>
          <a:p>
            <a:pPr>
              <a:defRPr/>
            </a:pPr>
            <a:fld id="{5BA1DFFF-3F85-458B-986A-7762775E0CEF}" type="slidenum">
              <a:rPr lang="en-US" smtClean="0"/>
              <a:pPr>
                <a:defRPr/>
              </a:pPr>
              <a:t>32</a:t>
            </a:fld>
            <a:endParaRPr lang="en-US" dirty="0"/>
          </a:p>
        </p:txBody>
      </p:sp>
      <p:sp>
        <p:nvSpPr>
          <p:cNvPr id="8" name="AutoShape 29"/>
          <p:cNvSpPr>
            <a:spLocks noChangeArrowheads="1"/>
          </p:cNvSpPr>
          <p:nvPr/>
        </p:nvSpPr>
        <p:spPr bwMode="auto">
          <a:xfrm rot="7885335">
            <a:off x="7396250" y="3461621"/>
            <a:ext cx="157162" cy="1506537"/>
          </a:xfrm>
          <a:prstGeom prst="can">
            <a:avLst>
              <a:gd name="adj" fmla="val 30045"/>
            </a:avLst>
          </a:prstGeom>
          <a:solidFill>
            <a:srgbClr val="993300">
              <a:alpha val="25882"/>
            </a:srgbClr>
          </a:solidFill>
          <a:ln w="9525">
            <a:noFill/>
            <a:round/>
            <a:headEnd/>
            <a:tailEnd/>
          </a:ln>
        </p:spPr>
        <p:txBody>
          <a:bodyPr wrap="none" anchor="ctr"/>
          <a:lstStyle/>
          <a:p>
            <a:endParaRPr lang="en-US" dirty="0">
              <a:latin typeface="Calibri" pitchFamily="34" charset="0"/>
            </a:endParaRPr>
          </a:p>
        </p:txBody>
      </p:sp>
      <p:grpSp>
        <p:nvGrpSpPr>
          <p:cNvPr id="227" name="Group 226"/>
          <p:cNvGrpSpPr/>
          <p:nvPr/>
        </p:nvGrpSpPr>
        <p:grpSpPr>
          <a:xfrm>
            <a:off x="7010400" y="3848100"/>
            <a:ext cx="755650" cy="592138"/>
            <a:chOff x="7171803" y="3962400"/>
            <a:chExt cx="755650" cy="592138"/>
          </a:xfrm>
        </p:grpSpPr>
        <p:grpSp>
          <p:nvGrpSpPr>
            <p:cNvPr id="10" name="Group 68"/>
            <p:cNvGrpSpPr>
              <a:grpSpLocks/>
            </p:cNvGrpSpPr>
            <p:nvPr/>
          </p:nvGrpSpPr>
          <p:grpSpPr bwMode="auto">
            <a:xfrm rot="2485335">
              <a:off x="7340078" y="4116388"/>
              <a:ext cx="155575" cy="50800"/>
              <a:chOff x="2544" y="2640"/>
              <a:chExt cx="159" cy="48"/>
            </a:xfrm>
          </p:grpSpPr>
          <p:sp>
            <p:nvSpPr>
              <p:cNvPr id="105" name="AutoShape 29"/>
              <p:cNvSpPr>
                <a:spLocks noChangeArrowheads="1"/>
              </p:cNvSpPr>
              <p:nvPr/>
            </p:nvSpPr>
            <p:spPr bwMode="auto">
              <a:xfrm rot="5400000">
                <a:off x="2600" y="2584"/>
                <a:ext cx="48" cy="159"/>
              </a:xfrm>
              <a:prstGeom prst="can">
                <a:avLst>
                  <a:gd name="adj" fmla="val 37250"/>
                </a:avLst>
              </a:prstGeom>
              <a:solidFill>
                <a:srgbClr val="969696">
                  <a:alpha val="45097"/>
                </a:srgbClr>
              </a:solidFill>
              <a:ln w="9525">
                <a:solidFill>
                  <a:schemeClr val="tx1"/>
                </a:solidFill>
                <a:round/>
                <a:headEnd/>
                <a:tailEnd/>
              </a:ln>
            </p:spPr>
            <p:txBody>
              <a:bodyPr wrap="none" anchor="ctr"/>
              <a:lstStyle/>
              <a:p>
                <a:endParaRPr lang="en-US" dirty="0">
                  <a:latin typeface="Calibri" pitchFamily="34" charset="0"/>
                </a:endParaRPr>
              </a:p>
            </p:txBody>
          </p:sp>
          <p:sp>
            <p:nvSpPr>
              <p:cNvPr id="106" name="AutoShape 29"/>
              <p:cNvSpPr>
                <a:spLocks noChangeArrowheads="1"/>
              </p:cNvSpPr>
              <p:nvPr/>
            </p:nvSpPr>
            <p:spPr bwMode="auto">
              <a:xfrm rot="5400000">
                <a:off x="2661" y="2648"/>
                <a:ext cx="48" cy="32"/>
              </a:xfrm>
              <a:prstGeom prst="can">
                <a:avLst>
                  <a:gd name="adj" fmla="val 19995"/>
                </a:avLst>
              </a:prstGeom>
              <a:solidFill>
                <a:schemeClr val="accent2"/>
              </a:solidFill>
              <a:ln w="9525">
                <a:solidFill>
                  <a:schemeClr val="tx1"/>
                </a:solidFill>
                <a:round/>
                <a:headEnd/>
                <a:tailEnd/>
              </a:ln>
            </p:spPr>
            <p:txBody>
              <a:bodyPr wrap="none" anchor="ctr"/>
              <a:lstStyle/>
              <a:p>
                <a:endParaRPr lang="en-US" dirty="0">
                  <a:latin typeface="Calibri" pitchFamily="34" charset="0"/>
                </a:endParaRPr>
              </a:p>
            </p:txBody>
          </p:sp>
        </p:grpSp>
        <p:grpSp>
          <p:nvGrpSpPr>
            <p:cNvPr id="11" name="Group 81"/>
            <p:cNvGrpSpPr>
              <a:grpSpLocks/>
            </p:cNvGrpSpPr>
            <p:nvPr/>
          </p:nvGrpSpPr>
          <p:grpSpPr bwMode="auto">
            <a:xfrm rot="2485335">
              <a:off x="7171803" y="4041775"/>
              <a:ext cx="157162" cy="50800"/>
              <a:chOff x="3024" y="2640"/>
              <a:chExt cx="159" cy="48"/>
            </a:xfrm>
          </p:grpSpPr>
          <p:sp>
            <p:nvSpPr>
              <p:cNvPr id="103" name="AutoShape 29"/>
              <p:cNvSpPr>
                <a:spLocks noChangeArrowheads="1"/>
              </p:cNvSpPr>
              <p:nvPr/>
            </p:nvSpPr>
            <p:spPr bwMode="auto">
              <a:xfrm rot="5400000">
                <a:off x="3080" y="2584"/>
                <a:ext cx="48" cy="159"/>
              </a:xfrm>
              <a:prstGeom prst="can">
                <a:avLst>
                  <a:gd name="adj" fmla="val 37250"/>
                </a:avLst>
              </a:prstGeom>
              <a:solidFill>
                <a:srgbClr val="969696">
                  <a:alpha val="45097"/>
                </a:srgbClr>
              </a:solidFill>
              <a:ln w="9525">
                <a:solidFill>
                  <a:schemeClr val="tx1"/>
                </a:solidFill>
                <a:round/>
                <a:headEnd/>
                <a:tailEnd/>
              </a:ln>
            </p:spPr>
            <p:txBody>
              <a:bodyPr wrap="none" anchor="ctr"/>
              <a:lstStyle/>
              <a:p>
                <a:endParaRPr lang="en-US" dirty="0">
                  <a:latin typeface="Calibri" pitchFamily="34" charset="0"/>
                </a:endParaRPr>
              </a:p>
            </p:txBody>
          </p:sp>
          <p:sp>
            <p:nvSpPr>
              <p:cNvPr id="104" name="AutoShape 29"/>
              <p:cNvSpPr>
                <a:spLocks noChangeArrowheads="1"/>
              </p:cNvSpPr>
              <p:nvPr/>
            </p:nvSpPr>
            <p:spPr bwMode="auto">
              <a:xfrm rot="5400000">
                <a:off x="3141" y="2648"/>
                <a:ext cx="48" cy="32"/>
              </a:xfrm>
              <a:prstGeom prst="can">
                <a:avLst>
                  <a:gd name="adj" fmla="val 19995"/>
                </a:avLst>
              </a:prstGeom>
              <a:solidFill>
                <a:srgbClr val="FF9900"/>
              </a:solidFill>
              <a:ln w="9525">
                <a:solidFill>
                  <a:schemeClr val="tx1"/>
                </a:solidFill>
                <a:round/>
                <a:headEnd/>
                <a:tailEnd/>
              </a:ln>
            </p:spPr>
            <p:txBody>
              <a:bodyPr wrap="none" anchor="ctr"/>
              <a:lstStyle/>
              <a:p>
                <a:endParaRPr lang="en-US" dirty="0">
                  <a:latin typeface="Calibri" pitchFamily="34" charset="0"/>
                </a:endParaRPr>
              </a:p>
            </p:txBody>
          </p:sp>
        </p:grpSp>
        <p:grpSp>
          <p:nvGrpSpPr>
            <p:cNvPr id="12" name="Group 87"/>
            <p:cNvGrpSpPr>
              <a:grpSpLocks/>
            </p:cNvGrpSpPr>
            <p:nvPr/>
          </p:nvGrpSpPr>
          <p:grpSpPr bwMode="auto">
            <a:xfrm rot="2485335">
              <a:off x="7433740" y="4275138"/>
              <a:ext cx="155575" cy="50800"/>
              <a:chOff x="3024" y="2640"/>
              <a:chExt cx="159" cy="48"/>
            </a:xfrm>
          </p:grpSpPr>
          <p:sp>
            <p:nvSpPr>
              <p:cNvPr id="101" name="AutoShape 29"/>
              <p:cNvSpPr>
                <a:spLocks noChangeArrowheads="1"/>
              </p:cNvSpPr>
              <p:nvPr/>
            </p:nvSpPr>
            <p:spPr bwMode="auto">
              <a:xfrm rot="5400000">
                <a:off x="3080" y="2584"/>
                <a:ext cx="48" cy="159"/>
              </a:xfrm>
              <a:prstGeom prst="can">
                <a:avLst>
                  <a:gd name="adj" fmla="val 37250"/>
                </a:avLst>
              </a:prstGeom>
              <a:solidFill>
                <a:srgbClr val="969696">
                  <a:alpha val="45097"/>
                </a:srgbClr>
              </a:solidFill>
              <a:ln w="9525">
                <a:solidFill>
                  <a:schemeClr val="tx1"/>
                </a:solidFill>
                <a:round/>
                <a:headEnd/>
                <a:tailEnd/>
              </a:ln>
            </p:spPr>
            <p:txBody>
              <a:bodyPr wrap="none" anchor="ctr"/>
              <a:lstStyle/>
              <a:p>
                <a:endParaRPr lang="en-US" dirty="0">
                  <a:latin typeface="Calibri" pitchFamily="34" charset="0"/>
                </a:endParaRPr>
              </a:p>
            </p:txBody>
          </p:sp>
          <p:sp>
            <p:nvSpPr>
              <p:cNvPr id="102" name="AutoShape 29"/>
              <p:cNvSpPr>
                <a:spLocks noChangeArrowheads="1"/>
              </p:cNvSpPr>
              <p:nvPr/>
            </p:nvSpPr>
            <p:spPr bwMode="auto">
              <a:xfrm rot="5400000">
                <a:off x="3141" y="2648"/>
                <a:ext cx="48" cy="32"/>
              </a:xfrm>
              <a:prstGeom prst="can">
                <a:avLst>
                  <a:gd name="adj" fmla="val 19995"/>
                </a:avLst>
              </a:prstGeom>
              <a:solidFill>
                <a:srgbClr val="FF9900"/>
              </a:solidFill>
              <a:ln w="9525">
                <a:solidFill>
                  <a:schemeClr val="tx1"/>
                </a:solidFill>
                <a:round/>
                <a:headEnd/>
                <a:tailEnd/>
              </a:ln>
            </p:spPr>
            <p:txBody>
              <a:bodyPr wrap="none" anchor="ctr"/>
              <a:lstStyle/>
              <a:p>
                <a:endParaRPr lang="en-US" dirty="0">
                  <a:latin typeface="Calibri" pitchFamily="34" charset="0"/>
                </a:endParaRPr>
              </a:p>
            </p:txBody>
          </p:sp>
        </p:grpSp>
        <p:grpSp>
          <p:nvGrpSpPr>
            <p:cNvPr id="13" name="Group 187"/>
            <p:cNvGrpSpPr>
              <a:grpSpLocks/>
            </p:cNvGrpSpPr>
            <p:nvPr/>
          </p:nvGrpSpPr>
          <p:grpSpPr bwMode="auto">
            <a:xfrm rot="2485335">
              <a:off x="7771878" y="4421188"/>
              <a:ext cx="155575" cy="50800"/>
              <a:chOff x="3208" y="2291"/>
              <a:chExt cx="106" cy="32"/>
            </a:xfrm>
          </p:grpSpPr>
          <p:sp>
            <p:nvSpPr>
              <p:cNvPr id="99" name="AutoShape 29"/>
              <p:cNvSpPr>
                <a:spLocks noChangeArrowheads="1"/>
              </p:cNvSpPr>
              <p:nvPr/>
            </p:nvSpPr>
            <p:spPr bwMode="auto">
              <a:xfrm rot="5400000">
                <a:off x="3245" y="2254"/>
                <a:ext cx="32" cy="106"/>
              </a:xfrm>
              <a:prstGeom prst="can">
                <a:avLst>
                  <a:gd name="adj" fmla="val 37250"/>
                </a:avLst>
              </a:prstGeom>
              <a:solidFill>
                <a:srgbClr val="969696">
                  <a:alpha val="45097"/>
                </a:srgbClr>
              </a:solidFill>
              <a:ln w="9525">
                <a:solidFill>
                  <a:schemeClr val="tx1"/>
                </a:solidFill>
                <a:round/>
                <a:headEnd/>
                <a:tailEnd/>
              </a:ln>
            </p:spPr>
            <p:txBody>
              <a:bodyPr wrap="none" anchor="ctr"/>
              <a:lstStyle/>
              <a:p>
                <a:endParaRPr lang="en-US" dirty="0">
                  <a:latin typeface="Calibri" pitchFamily="34" charset="0"/>
                </a:endParaRPr>
              </a:p>
            </p:txBody>
          </p:sp>
          <p:sp>
            <p:nvSpPr>
              <p:cNvPr id="100" name="AutoShape 29"/>
              <p:cNvSpPr>
                <a:spLocks noChangeArrowheads="1"/>
              </p:cNvSpPr>
              <p:nvPr/>
            </p:nvSpPr>
            <p:spPr bwMode="auto">
              <a:xfrm rot="5400000">
                <a:off x="3286" y="2296"/>
                <a:ext cx="32" cy="22"/>
              </a:xfrm>
              <a:prstGeom prst="can">
                <a:avLst>
                  <a:gd name="adj" fmla="val 19995"/>
                </a:avLst>
              </a:prstGeom>
              <a:solidFill>
                <a:srgbClr val="FFFF00"/>
              </a:solidFill>
              <a:ln w="9525">
                <a:solidFill>
                  <a:schemeClr val="tx1"/>
                </a:solidFill>
                <a:round/>
                <a:headEnd/>
                <a:tailEnd/>
              </a:ln>
            </p:spPr>
            <p:txBody>
              <a:bodyPr wrap="none" anchor="ctr"/>
              <a:lstStyle/>
              <a:p>
                <a:endParaRPr lang="en-US" dirty="0">
                  <a:latin typeface="Calibri" pitchFamily="34" charset="0"/>
                </a:endParaRPr>
              </a:p>
            </p:txBody>
          </p:sp>
        </p:grpSp>
        <p:grpSp>
          <p:nvGrpSpPr>
            <p:cNvPr id="14" name="Group 190"/>
            <p:cNvGrpSpPr>
              <a:grpSpLocks/>
            </p:cNvGrpSpPr>
            <p:nvPr/>
          </p:nvGrpSpPr>
          <p:grpSpPr bwMode="auto">
            <a:xfrm rot="2485335">
              <a:off x="7506765" y="4187825"/>
              <a:ext cx="155575" cy="50800"/>
              <a:chOff x="3208" y="2291"/>
              <a:chExt cx="106" cy="32"/>
            </a:xfrm>
          </p:grpSpPr>
          <p:sp>
            <p:nvSpPr>
              <p:cNvPr id="97" name="AutoShape 29"/>
              <p:cNvSpPr>
                <a:spLocks noChangeArrowheads="1"/>
              </p:cNvSpPr>
              <p:nvPr/>
            </p:nvSpPr>
            <p:spPr bwMode="auto">
              <a:xfrm rot="5400000">
                <a:off x="3245" y="2254"/>
                <a:ext cx="32" cy="106"/>
              </a:xfrm>
              <a:prstGeom prst="can">
                <a:avLst>
                  <a:gd name="adj" fmla="val 37250"/>
                </a:avLst>
              </a:prstGeom>
              <a:solidFill>
                <a:srgbClr val="969696">
                  <a:alpha val="45097"/>
                </a:srgbClr>
              </a:solidFill>
              <a:ln w="9525">
                <a:solidFill>
                  <a:schemeClr val="tx1"/>
                </a:solidFill>
                <a:round/>
                <a:headEnd/>
                <a:tailEnd/>
              </a:ln>
            </p:spPr>
            <p:txBody>
              <a:bodyPr wrap="none" anchor="ctr"/>
              <a:lstStyle/>
              <a:p>
                <a:endParaRPr lang="en-US" dirty="0">
                  <a:latin typeface="Calibri" pitchFamily="34" charset="0"/>
                </a:endParaRPr>
              </a:p>
            </p:txBody>
          </p:sp>
          <p:sp>
            <p:nvSpPr>
              <p:cNvPr id="98" name="AutoShape 29"/>
              <p:cNvSpPr>
                <a:spLocks noChangeArrowheads="1"/>
              </p:cNvSpPr>
              <p:nvPr/>
            </p:nvSpPr>
            <p:spPr bwMode="auto">
              <a:xfrm rot="5400000">
                <a:off x="3286" y="2296"/>
                <a:ext cx="32" cy="22"/>
              </a:xfrm>
              <a:prstGeom prst="can">
                <a:avLst>
                  <a:gd name="adj" fmla="val 19995"/>
                </a:avLst>
              </a:prstGeom>
              <a:solidFill>
                <a:srgbClr val="FFFF00"/>
              </a:solidFill>
              <a:ln w="9525">
                <a:solidFill>
                  <a:schemeClr val="tx1"/>
                </a:solidFill>
                <a:round/>
                <a:headEnd/>
                <a:tailEnd/>
              </a:ln>
            </p:spPr>
            <p:txBody>
              <a:bodyPr wrap="none" anchor="ctr"/>
              <a:lstStyle/>
              <a:p>
                <a:endParaRPr lang="en-US" dirty="0">
                  <a:latin typeface="Calibri" pitchFamily="34" charset="0"/>
                </a:endParaRPr>
              </a:p>
            </p:txBody>
          </p:sp>
        </p:grpSp>
        <p:grpSp>
          <p:nvGrpSpPr>
            <p:cNvPr id="15" name="Group 193"/>
            <p:cNvGrpSpPr>
              <a:grpSpLocks/>
            </p:cNvGrpSpPr>
            <p:nvPr/>
          </p:nvGrpSpPr>
          <p:grpSpPr bwMode="auto">
            <a:xfrm rot="2485335">
              <a:off x="7249590" y="3962400"/>
              <a:ext cx="155575" cy="50800"/>
              <a:chOff x="3208" y="2291"/>
              <a:chExt cx="106" cy="32"/>
            </a:xfrm>
          </p:grpSpPr>
          <p:sp>
            <p:nvSpPr>
              <p:cNvPr id="95" name="AutoShape 29"/>
              <p:cNvSpPr>
                <a:spLocks noChangeArrowheads="1"/>
              </p:cNvSpPr>
              <p:nvPr/>
            </p:nvSpPr>
            <p:spPr bwMode="auto">
              <a:xfrm rot="5400000">
                <a:off x="3245" y="2254"/>
                <a:ext cx="32" cy="106"/>
              </a:xfrm>
              <a:prstGeom prst="can">
                <a:avLst>
                  <a:gd name="adj" fmla="val 37250"/>
                </a:avLst>
              </a:prstGeom>
              <a:solidFill>
                <a:srgbClr val="969696">
                  <a:alpha val="45097"/>
                </a:srgbClr>
              </a:solidFill>
              <a:ln w="9525">
                <a:solidFill>
                  <a:schemeClr val="tx1"/>
                </a:solidFill>
                <a:round/>
                <a:headEnd/>
                <a:tailEnd/>
              </a:ln>
            </p:spPr>
            <p:txBody>
              <a:bodyPr wrap="none" anchor="ctr"/>
              <a:lstStyle/>
              <a:p>
                <a:endParaRPr lang="en-US" dirty="0">
                  <a:latin typeface="Calibri" pitchFamily="34" charset="0"/>
                </a:endParaRPr>
              </a:p>
            </p:txBody>
          </p:sp>
          <p:sp>
            <p:nvSpPr>
              <p:cNvPr id="96" name="AutoShape 29"/>
              <p:cNvSpPr>
                <a:spLocks noChangeArrowheads="1"/>
              </p:cNvSpPr>
              <p:nvPr/>
            </p:nvSpPr>
            <p:spPr bwMode="auto">
              <a:xfrm rot="5400000">
                <a:off x="3286" y="2296"/>
                <a:ext cx="32" cy="22"/>
              </a:xfrm>
              <a:prstGeom prst="can">
                <a:avLst>
                  <a:gd name="adj" fmla="val 19995"/>
                </a:avLst>
              </a:prstGeom>
              <a:solidFill>
                <a:srgbClr val="FFFF00"/>
              </a:solidFill>
              <a:ln w="9525">
                <a:solidFill>
                  <a:schemeClr val="tx1"/>
                </a:solidFill>
                <a:round/>
                <a:headEnd/>
                <a:tailEnd/>
              </a:ln>
            </p:spPr>
            <p:txBody>
              <a:bodyPr wrap="none" anchor="ctr"/>
              <a:lstStyle/>
              <a:p>
                <a:endParaRPr lang="en-US" dirty="0">
                  <a:latin typeface="Calibri" pitchFamily="34" charset="0"/>
                </a:endParaRPr>
              </a:p>
            </p:txBody>
          </p:sp>
        </p:grpSp>
        <p:grpSp>
          <p:nvGrpSpPr>
            <p:cNvPr id="16" name="Group 68"/>
            <p:cNvGrpSpPr>
              <a:grpSpLocks/>
            </p:cNvGrpSpPr>
            <p:nvPr/>
          </p:nvGrpSpPr>
          <p:grpSpPr bwMode="auto">
            <a:xfrm rot="2485335">
              <a:off x="7602015" y="4346575"/>
              <a:ext cx="157163" cy="50800"/>
              <a:chOff x="2544" y="2640"/>
              <a:chExt cx="159" cy="48"/>
            </a:xfrm>
          </p:grpSpPr>
          <p:sp>
            <p:nvSpPr>
              <p:cNvPr id="93" name="AutoShape 29"/>
              <p:cNvSpPr>
                <a:spLocks noChangeArrowheads="1"/>
              </p:cNvSpPr>
              <p:nvPr/>
            </p:nvSpPr>
            <p:spPr bwMode="auto">
              <a:xfrm rot="5400000">
                <a:off x="2600" y="2584"/>
                <a:ext cx="48" cy="159"/>
              </a:xfrm>
              <a:prstGeom prst="can">
                <a:avLst>
                  <a:gd name="adj" fmla="val 37250"/>
                </a:avLst>
              </a:prstGeom>
              <a:solidFill>
                <a:srgbClr val="969696">
                  <a:alpha val="45097"/>
                </a:srgbClr>
              </a:solidFill>
              <a:ln w="9525">
                <a:solidFill>
                  <a:schemeClr val="tx1"/>
                </a:solidFill>
                <a:round/>
                <a:headEnd/>
                <a:tailEnd/>
              </a:ln>
            </p:spPr>
            <p:txBody>
              <a:bodyPr wrap="none" anchor="ctr"/>
              <a:lstStyle/>
              <a:p>
                <a:endParaRPr lang="en-US" dirty="0">
                  <a:latin typeface="Calibri" pitchFamily="34" charset="0"/>
                </a:endParaRPr>
              </a:p>
            </p:txBody>
          </p:sp>
          <p:sp>
            <p:nvSpPr>
              <p:cNvPr id="94" name="AutoShape 29"/>
              <p:cNvSpPr>
                <a:spLocks noChangeArrowheads="1"/>
              </p:cNvSpPr>
              <p:nvPr/>
            </p:nvSpPr>
            <p:spPr bwMode="auto">
              <a:xfrm rot="5400000">
                <a:off x="2661" y="2648"/>
                <a:ext cx="48" cy="32"/>
              </a:xfrm>
              <a:prstGeom prst="can">
                <a:avLst>
                  <a:gd name="adj" fmla="val 19995"/>
                </a:avLst>
              </a:prstGeom>
              <a:solidFill>
                <a:schemeClr val="accent2"/>
              </a:solidFill>
              <a:ln w="9525">
                <a:solidFill>
                  <a:schemeClr val="tx1"/>
                </a:solidFill>
                <a:round/>
                <a:headEnd/>
                <a:tailEnd/>
              </a:ln>
            </p:spPr>
            <p:txBody>
              <a:bodyPr wrap="none" anchor="ctr"/>
              <a:lstStyle/>
              <a:p>
                <a:endParaRPr lang="en-US" dirty="0">
                  <a:latin typeface="Calibri" pitchFamily="34" charset="0"/>
                </a:endParaRPr>
              </a:p>
            </p:txBody>
          </p:sp>
        </p:grpSp>
        <p:grpSp>
          <p:nvGrpSpPr>
            <p:cNvPr id="17" name="Group 87"/>
            <p:cNvGrpSpPr>
              <a:grpSpLocks/>
            </p:cNvGrpSpPr>
            <p:nvPr/>
          </p:nvGrpSpPr>
          <p:grpSpPr bwMode="auto">
            <a:xfrm rot="2485335">
              <a:off x="7695678" y="4503738"/>
              <a:ext cx="155575" cy="50800"/>
              <a:chOff x="3024" y="2640"/>
              <a:chExt cx="159" cy="48"/>
            </a:xfrm>
          </p:grpSpPr>
          <p:sp>
            <p:nvSpPr>
              <p:cNvPr id="91" name="AutoShape 29"/>
              <p:cNvSpPr>
                <a:spLocks noChangeArrowheads="1"/>
              </p:cNvSpPr>
              <p:nvPr/>
            </p:nvSpPr>
            <p:spPr bwMode="auto">
              <a:xfrm rot="5400000">
                <a:off x="3080" y="2584"/>
                <a:ext cx="48" cy="159"/>
              </a:xfrm>
              <a:prstGeom prst="can">
                <a:avLst>
                  <a:gd name="adj" fmla="val 37250"/>
                </a:avLst>
              </a:prstGeom>
              <a:solidFill>
                <a:srgbClr val="969696">
                  <a:alpha val="45097"/>
                </a:srgbClr>
              </a:solidFill>
              <a:ln w="9525">
                <a:solidFill>
                  <a:schemeClr val="tx1"/>
                </a:solidFill>
                <a:round/>
                <a:headEnd/>
                <a:tailEnd/>
              </a:ln>
            </p:spPr>
            <p:txBody>
              <a:bodyPr wrap="none" anchor="ctr"/>
              <a:lstStyle/>
              <a:p>
                <a:endParaRPr lang="en-US" dirty="0">
                  <a:latin typeface="Calibri" pitchFamily="34" charset="0"/>
                </a:endParaRPr>
              </a:p>
            </p:txBody>
          </p:sp>
          <p:sp>
            <p:nvSpPr>
              <p:cNvPr id="92" name="AutoShape 29"/>
              <p:cNvSpPr>
                <a:spLocks noChangeArrowheads="1"/>
              </p:cNvSpPr>
              <p:nvPr/>
            </p:nvSpPr>
            <p:spPr bwMode="auto">
              <a:xfrm rot="5400000">
                <a:off x="3141" y="2648"/>
                <a:ext cx="48" cy="32"/>
              </a:xfrm>
              <a:prstGeom prst="can">
                <a:avLst>
                  <a:gd name="adj" fmla="val 19995"/>
                </a:avLst>
              </a:prstGeom>
              <a:solidFill>
                <a:srgbClr val="FF9900"/>
              </a:solidFill>
              <a:ln w="9525">
                <a:solidFill>
                  <a:schemeClr val="tx1"/>
                </a:solidFill>
                <a:round/>
                <a:headEnd/>
                <a:tailEnd/>
              </a:ln>
            </p:spPr>
            <p:txBody>
              <a:bodyPr wrap="none" anchor="ctr"/>
              <a:lstStyle/>
              <a:p>
                <a:endParaRPr lang="en-US" dirty="0">
                  <a:latin typeface="Calibri" pitchFamily="34" charset="0"/>
                </a:endParaRPr>
              </a:p>
            </p:txBody>
          </p:sp>
        </p:grpSp>
      </p:grpSp>
      <p:sp>
        <p:nvSpPr>
          <p:cNvPr id="18" name="AutoShape 29"/>
          <p:cNvSpPr>
            <a:spLocks noChangeArrowheads="1"/>
          </p:cNvSpPr>
          <p:nvPr/>
        </p:nvSpPr>
        <p:spPr bwMode="auto">
          <a:xfrm rot="5400000">
            <a:off x="5219654" y="3072289"/>
            <a:ext cx="157162" cy="1280160"/>
          </a:xfrm>
          <a:prstGeom prst="can">
            <a:avLst>
              <a:gd name="adj" fmla="val 32419"/>
            </a:avLst>
          </a:prstGeom>
          <a:solidFill>
            <a:srgbClr val="993300">
              <a:alpha val="25882"/>
            </a:srgbClr>
          </a:solidFill>
          <a:ln w="9525">
            <a:noFill/>
            <a:round/>
            <a:headEnd/>
            <a:tailEnd/>
          </a:ln>
        </p:spPr>
        <p:txBody>
          <a:bodyPr wrap="none" anchor="ctr"/>
          <a:lstStyle/>
          <a:p>
            <a:endParaRPr lang="en-US" dirty="0">
              <a:latin typeface="Calibri" pitchFamily="34" charset="0"/>
            </a:endParaRPr>
          </a:p>
        </p:txBody>
      </p:sp>
      <p:sp>
        <p:nvSpPr>
          <p:cNvPr id="28" name="Line 43"/>
          <p:cNvSpPr>
            <a:spLocks noChangeShapeType="1"/>
          </p:cNvSpPr>
          <p:nvPr/>
        </p:nvSpPr>
        <p:spPr bwMode="auto">
          <a:xfrm>
            <a:off x="838200" y="3863975"/>
            <a:ext cx="1371600" cy="0"/>
          </a:xfrm>
          <a:prstGeom prst="line">
            <a:avLst/>
          </a:prstGeom>
          <a:noFill/>
          <a:ln w="25400">
            <a:solidFill>
              <a:schemeClr val="folHlink"/>
            </a:solidFill>
            <a:round/>
            <a:headEnd/>
            <a:tailEnd/>
          </a:ln>
        </p:spPr>
        <p:txBody>
          <a:bodyPr/>
          <a:lstStyle/>
          <a:p>
            <a:endParaRPr lang="en-US" dirty="0">
              <a:latin typeface="Calibri" pitchFamily="34" charset="0"/>
            </a:endParaRPr>
          </a:p>
        </p:txBody>
      </p:sp>
      <p:sp>
        <p:nvSpPr>
          <p:cNvPr id="29" name="Line 44"/>
          <p:cNvSpPr>
            <a:spLocks noChangeShapeType="1"/>
          </p:cNvSpPr>
          <p:nvPr/>
        </p:nvSpPr>
        <p:spPr bwMode="auto">
          <a:xfrm>
            <a:off x="533400" y="2320925"/>
            <a:ext cx="1219200" cy="1412875"/>
          </a:xfrm>
          <a:prstGeom prst="line">
            <a:avLst/>
          </a:prstGeom>
          <a:noFill/>
          <a:ln w="25400">
            <a:solidFill>
              <a:srgbClr val="FFFF00"/>
            </a:solidFill>
            <a:round/>
            <a:headEnd/>
            <a:tailEnd/>
          </a:ln>
        </p:spPr>
        <p:txBody>
          <a:bodyPr/>
          <a:lstStyle/>
          <a:p>
            <a:endParaRPr lang="en-US" dirty="0">
              <a:latin typeface="Calibri" pitchFamily="34" charset="0"/>
            </a:endParaRPr>
          </a:p>
        </p:txBody>
      </p:sp>
      <p:pic>
        <p:nvPicPr>
          <p:cNvPr id="34" name="Picture 22" descr="IP Switch Icon.png"/>
          <p:cNvPicPr>
            <a:picLocks noChangeAspect="1"/>
          </p:cNvPicPr>
          <p:nvPr/>
        </p:nvPicPr>
        <p:blipFill>
          <a:blip r:embed="rId3" cstate="print"/>
          <a:srcRect/>
          <a:stretch>
            <a:fillRect/>
          </a:stretch>
        </p:blipFill>
        <p:spPr bwMode="auto">
          <a:xfrm>
            <a:off x="3657600" y="3173412"/>
            <a:ext cx="1152525" cy="731838"/>
          </a:xfrm>
          <a:prstGeom prst="rect">
            <a:avLst/>
          </a:prstGeom>
          <a:noFill/>
          <a:ln w="9525">
            <a:noFill/>
            <a:miter lim="800000"/>
            <a:headEnd/>
            <a:tailEnd/>
          </a:ln>
        </p:spPr>
      </p:pic>
      <p:sp>
        <p:nvSpPr>
          <p:cNvPr id="35" name="Line 44"/>
          <p:cNvSpPr>
            <a:spLocks noChangeShapeType="1"/>
          </p:cNvSpPr>
          <p:nvPr/>
        </p:nvSpPr>
        <p:spPr bwMode="auto">
          <a:xfrm flipV="1">
            <a:off x="6934200" y="2460625"/>
            <a:ext cx="1066800" cy="1196975"/>
          </a:xfrm>
          <a:prstGeom prst="line">
            <a:avLst/>
          </a:prstGeom>
          <a:noFill/>
          <a:ln w="25400">
            <a:solidFill>
              <a:srgbClr val="FFFF00"/>
            </a:solidFill>
            <a:round/>
            <a:headEnd/>
            <a:tailEnd/>
          </a:ln>
        </p:spPr>
        <p:txBody>
          <a:bodyPr/>
          <a:lstStyle/>
          <a:p>
            <a:endParaRPr lang="en-US" dirty="0">
              <a:latin typeface="Calibri" pitchFamily="34" charset="0"/>
            </a:endParaRPr>
          </a:p>
        </p:txBody>
      </p:sp>
      <p:sp>
        <p:nvSpPr>
          <p:cNvPr id="51" name="Text Box 115"/>
          <p:cNvSpPr txBox="1">
            <a:spLocks noChangeArrowheads="1"/>
          </p:cNvSpPr>
          <p:nvPr/>
        </p:nvSpPr>
        <p:spPr bwMode="auto">
          <a:xfrm>
            <a:off x="990600" y="2286000"/>
            <a:ext cx="728084" cy="276999"/>
          </a:xfrm>
          <a:prstGeom prst="rect">
            <a:avLst/>
          </a:prstGeom>
          <a:noFill/>
          <a:ln w="9525">
            <a:noFill/>
            <a:miter lim="800000"/>
            <a:headEnd/>
            <a:tailEnd/>
          </a:ln>
        </p:spPr>
        <p:txBody>
          <a:bodyPr wrap="none">
            <a:spAutoFit/>
          </a:bodyPr>
          <a:lstStyle/>
          <a:p>
            <a:r>
              <a:rPr lang="en-US" sz="1200" b="1" dirty="0">
                <a:latin typeface="Calibri" pitchFamily="34" charset="0"/>
              </a:rPr>
              <a:t>VLAN </a:t>
            </a:r>
            <a:r>
              <a:rPr lang="en-US" sz="1200" b="1" dirty="0" smtClean="0">
                <a:latin typeface="Calibri" pitchFamily="34" charset="0"/>
              </a:rPr>
              <a:t>10</a:t>
            </a:r>
            <a:endParaRPr lang="en-US" sz="1200" b="1" dirty="0">
              <a:latin typeface="Calibri" pitchFamily="34" charset="0"/>
            </a:endParaRPr>
          </a:p>
        </p:txBody>
      </p:sp>
      <p:sp>
        <p:nvSpPr>
          <p:cNvPr id="52" name="Text Box 116"/>
          <p:cNvSpPr txBox="1">
            <a:spLocks noChangeArrowheads="1"/>
          </p:cNvSpPr>
          <p:nvPr/>
        </p:nvSpPr>
        <p:spPr bwMode="auto">
          <a:xfrm>
            <a:off x="1844675" y="3594100"/>
            <a:ext cx="809625" cy="304800"/>
          </a:xfrm>
          <a:prstGeom prst="rect">
            <a:avLst/>
          </a:prstGeom>
          <a:noFill/>
          <a:ln w="9525">
            <a:noFill/>
            <a:miter lim="800000"/>
            <a:headEnd/>
            <a:tailEnd/>
          </a:ln>
        </p:spPr>
        <p:txBody>
          <a:bodyPr wrap="none">
            <a:spAutoFit/>
          </a:bodyPr>
          <a:lstStyle/>
          <a:p>
            <a:r>
              <a:rPr lang="en-US" sz="1400" b="1" dirty="0">
                <a:latin typeface="Calibri" pitchFamily="34" charset="0"/>
              </a:rPr>
              <a:t>VLAN 20</a:t>
            </a:r>
          </a:p>
        </p:txBody>
      </p:sp>
      <p:sp>
        <p:nvSpPr>
          <p:cNvPr id="53" name="Text Box 117"/>
          <p:cNvSpPr txBox="1">
            <a:spLocks noChangeArrowheads="1"/>
          </p:cNvSpPr>
          <p:nvPr/>
        </p:nvSpPr>
        <p:spPr bwMode="auto">
          <a:xfrm>
            <a:off x="1009650" y="4876800"/>
            <a:ext cx="728084" cy="276999"/>
          </a:xfrm>
          <a:prstGeom prst="rect">
            <a:avLst/>
          </a:prstGeom>
          <a:noFill/>
          <a:ln w="9525">
            <a:noFill/>
            <a:miter lim="800000"/>
            <a:headEnd/>
            <a:tailEnd/>
          </a:ln>
        </p:spPr>
        <p:txBody>
          <a:bodyPr wrap="none">
            <a:spAutoFit/>
          </a:bodyPr>
          <a:lstStyle/>
          <a:p>
            <a:r>
              <a:rPr lang="en-US" sz="1200" b="1" dirty="0" smtClean="0">
                <a:latin typeface="Calibri" pitchFamily="34" charset="0"/>
              </a:rPr>
              <a:t>VLAN 30</a:t>
            </a:r>
            <a:endParaRPr lang="en-US" sz="1200" b="1" dirty="0">
              <a:latin typeface="Calibri" pitchFamily="34" charset="0"/>
            </a:endParaRPr>
          </a:p>
        </p:txBody>
      </p:sp>
      <p:sp>
        <p:nvSpPr>
          <p:cNvPr id="54" name="Text Box 118"/>
          <p:cNvSpPr txBox="1">
            <a:spLocks noChangeArrowheads="1"/>
          </p:cNvSpPr>
          <p:nvPr/>
        </p:nvSpPr>
        <p:spPr bwMode="auto">
          <a:xfrm>
            <a:off x="4948174" y="3825875"/>
            <a:ext cx="919226" cy="307777"/>
          </a:xfrm>
          <a:prstGeom prst="rect">
            <a:avLst/>
          </a:prstGeom>
          <a:noFill/>
          <a:ln w="9525">
            <a:noFill/>
            <a:miter lim="800000"/>
            <a:headEnd/>
            <a:tailEnd/>
          </a:ln>
        </p:spPr>
        <p:txBody>
          <a:bodyPr wrap="none">
            <a:spAutoFit/>
          </a:bodyPr>
          <a:lstStyle/>
          <a:p>
            <a:r>
              <a:rPr lang="en-US" sz="1400" b="1" dirty="0" smtClean="0">
                <a:latin typeface="Calibri" pitchFamily="34" charset="0"/>
              </a:rPr>
              <a:t>Trunk link</a:t>
            </a:r>
            <a:endParaRPr lang="en-US" sz="1400" b="1" dirty="0">
              <a:latin typeface="Calibri" pitchFamily="34" charset="0"/>
            </a:endParaRPr>
          </a:p>
        </p:txBody>
      </p:sp>
      <p:sp>
        <p:nvSpPr>
          <p:cNvPr id="56" name="Text Box 203"/>
          <p:cNvSpPr txBox="1">
            <a:spLocks noChangeArrowheads="1"/>
          </p:cNvSpPr>
          <p:nvPr/>
        </p:nvSpPr>
        <p:spPr bwMode="auto">
          <a:xfrm rot="2501196">
            <a:off x="7188090" y="3818442"/>
            <a:ext cx="919226" cy="307777"/>
          </a:xfrm>
          <a:prstGeom prst="rect">
            <a:avLst/>
          </a:prstGeom>
          <a:noFill/>
          <a:ln w="9525">
            <a:noFill/>
            <a:miter lim="800000"/>
            <a:headEnd/>
            <a:tailEnd/>
          </a:ln>
        </p:spPr>
        <p:txBody>
          <a:bodyPr wrap="none">
            <a:spAutoFit/>
          </a:bodyPr>
          <a:lstStyle/>
          <a:p>
            <a:r>
              <a:rPr lang="en-US" sz="1400" b="1" dirty="0" smtClean="0">
                <a:latin typeface="Calibri" pitchFamily="34" charset="0"/>
              </a:rPr>
              <a:t>Trunk link</a:t>
            </a:r>
            <a:endParaRPr lang="en-US" sz="1400" b="1" dirty="0">
              <a:latin typeface="Calibri" pitchFamily="34" charset="0"/>
            </a:endParaRPr>
          </a:p>
        </p:txBody>
      </p:sp>
      <p:grpSp>
        <p:nvGrpSpPr>
          <p:cNvPr id="114" name="Group 113"/>
          <p:cNvGrpSpPr/>
          <p:nvPr/>
        </p:nvGrpSpPr>
        <p:grpSpPr>
          <a:xfrm>
            <a:off x="354012" y="1981200"/>
            <a:ext cx="712788" cy="960438"/>
            <a:chOff x="-1828800" y="2971800"/>
            <a:chExt cx="712788" cy="960438"/>
          </a:xfrm>
        </p:grpSpPr>
        <p:pic>
          <p:nvPicPr>
            <p:cNvPr id="110" name="Picture 99" descr="vm"/>
            <p:cNvPicPr>
              <a:picLocks noChangeAspect="1" noChangeArrowheads="1"/>
            </p:cNvPicPr>
            <p:nvPr/>
          </p:nvPicPr>
          <p:blipFill>
            <a:blip r:embed="rId4" cstate="print"/>
            <a:srcRect/>
            <a:stretch>
              <a:fillRect/>
            </a:stretch>
          </p:blipFill>
          <p:spPr bwMode="auto">
            <a:xfrm>
              <a:off x="-1828800" y="2971800"/>
              <a:ext cx="712788" cy="914400"/>
            </a:xfrm>
            <a:prstGeom prst="rect">
              <a:avLst/>
            </a:prstGeom>
            <a:noFill/>
            <a:ln w="9525">
              <a:noFill/>
              <a:miter lim="800000"/>
              <a:headEnd/>
              <a:tailEnd/>
            </a:ln>
          </p:spPr>
        </p:pic>
        <p:sp>
          <p:nvSpPr>
            <p:cNvPr id="111" name="Text Box 110"/>
            <p:cNvSpPr txBox="1">
              <a:spLocks noChangeArrowheads="1"/>
            </p:cNvSpPr>
            <p:nvPr/>
          </p:nvSpPr>
          <p:spPr bwMode="auto">
            <a:xfrm>
              <a:off x="-1676400" y="3657600"/>
              <a:ext cx="485775" cy="274638"/>
            </a:xfrm>
            <a:prstGeom prst="rect">
              <a:avLst/>
            </a:prstGeom>
            <a:noFill/>
            <a:ln w="9525">
              <a:noFill/>
              <a:miter lim="800000"/>
              <a:headEnd/>
              <a:tailEnd/>
            </a:ln>
          </p:spPr>
          <p:txBody>
            <a:bodyPr wrap="none">
              <a:spAutoFit/>
            </a:bodyPr>
            <a:lstStyle/>
            <a:p>
              <a:r>
                <a:rPr lang="en-US" sz="1200" b="1" dirty="0">
                  <a:solidFill>
                    <a:schemeClr val="bg1"/>
                  </a:solidFill>
                  <a:latin typeface="Calibri" pitchFamily="34" charset="0"/>
                </a:rPr>
                <a:t>VM1</a:t>
              </a:r>
            </a:p>
          </p:txBody>
        </p:sp>
      </p:grpSp>
      <p:grpSp>
        <p:nvGrpSpPr>
          <p:cNvPr id="116" name="Group 115"/>
          <p:cNvGrpSpPr/>
          <p:nvPr/>
        </p:nvGrpSpPr>
        <p:grpSpPr>
          <a:xfrm>
            <a:off x="381000" y="3268662"/>
            <a:ext cx="712788" cy="962799"/>
            <a:chOff x="-1828800" y="2971800"/>
            <a:chExt cx="712788" cy="962799"/>
          </a:xfrm>
        </p:grpSpPr>
        <p:pic>
          <p:nvPicPr>
            <p:cNvPr id="117" name="Picture 99" descr="vm"/>
            <p:cNvPicPr>
              <a:picLocks noChangeAspect="1" noChangeArrowheads="1"/>
            </p:cNvPicPr>
            <p:nvPr/>
          </p:nvPicPr>
          <p:blipFill>
            <a:blip r:embed="rId4" cstate="print"/>
            <a:srcRect/>
            <a:stretch>
              <a:fillRect/>
            </a:stretch>
          </p:blipFill>
          <p:spPr bwMode="auto">
            <a:xfrm>
              <a:off x="-1828800" y="2971800"/>
              <a:ext cx="712788" cy="914400"/>
            </a:xfrm>
            <a:prstGeom prst="rect">
              <a:avLst/>
            </a:prstGeom>
            <a:noFill/>
            <a:ln w="9525">
              <a:noFill/>
              <a:miter lim="800000"/>
              <a:headEnd/>
              <a:tailEnd/>
            </a:ln>
          </p:spPr>
        </p:pic>
        <p:sp>
          <p:nvSpPr>
            <p:cNvPr id="118" name="Text Box 110"/>
            <p:cNvSpPr txBox="1">
              <a:spLocks noChangeArrowheads="1"/>
            </p:cNvSpPr>
            <p:nvPr/>
          </p:nvSpPr>
          <p:spPr bwMode="auto">
            <a:xfrm>
              <a:off x="-1676400" y="3657600"/>
              <a:ext cx="489236" cy="276999"/>
            </a:xfrm>
            <a:prstGeom prst="rect">
              <a:avLst/>
            </a:prstGeom>
            <a:noFill/>
            <a:ln w="9525">
              <a:noFill/>
              <a:miter lim="800000"/>
              <a:headEnd/>
              <a:tailEnd/>
            </a:ln>
          </p:spPr>
          <p:txBody>
            <a:bodyPr wrap="none">
              <a:spAutoFit/>
            </a:bodyPr>
            <a:lstStyle/>
            <a:p>
              <a:r>
                <a:rPr lang="en-US" sz="1200" b="1" dirty="0" smtClean="0">
                  <a:solidFill>
                    <a:schemeClr val="bg1"/>
                  </a:solidFill>
                  <a:latin typeface="Calibri" pitchFamily="34" charset="0"/>
                </a:rPr>
                <a:t>VM2</a:t>
              </a:r>
              <a:endParaRPr lang="en-US" sz="1200" b="1" dirty="0">
                <a:solidFill>
                  <a:schemeClr val="bg1"/>
                </a:solidFill>
                <a:latin typeface="Calibri" pitchFamily="34" charset="0"/>
              </a:endParaRPr>
            </a:p>
          </p:txBody>
        </p:sp>
      </p:grpSp>
      <p:grpSp>
        <p:nvGrpSpPr>
          <p:cNvPr id="119" name="Group 118"/>
          <p:cNvGrpSpPr/>
          <p:nvPr/>
        </p:nvGrpSpPr>
        <p:grpSpPr>
          <a:xfrm>
            <a:off x="381000" y="4583112"/>
            <a:ext cx="712788" cy="962799"/>
            <a:chOff x="-1828800" y="2971800"/>
            <a:chExt cx="712788" cy="962799"/>
          </a:xfrm>
        </p:grpSpPr>
        <p:pic>
          <p:nvPicPr>
            <p:cNvPr id="120" name="Picture 99" descr="vm"/>
            <p:cNvPicPr>
              <a:picLocks noChangeAspect="1" noChangeArrowheads="1"/>
            </p:cNvPicPr>
            <p:nvPr/>
          </p:nvPicPr>
          <p:blipFill>
            <a:blip r:embed="rId4" cstate="print"/>
            <a:srcRect/>
            <a:stretch>
              <a:fillRect/>
            </a:stretch>
          </p:blipFill>
          <p:spPr bwMode="auto">
            <a:xfrm>
              <a:off x="-1828800" y="2971800"/>
              <a:ext cx="712788" cy="914400"/>
            </a:xfrm>
            <a:prstGeom prst="rect">
              <a:avLst/>
            </a:prstGeom>
            <a:noFill/>
            <a:ln w="9525">
              <a:noFill/>
              <a:miter lim="800000"/>
              <a:headEnd/>
              <a:tailEnd/>
            </a:ln>
          </p:spPr>
        </p:pic>
        <p:sp>
          <p:nvSpPr>
            <p:cNvPr id="121" name="Text Box 110"/>
            <p:cNvSpPr txBox="1">
              <a:spLocks noChangeArrowheads="1"/>
            </p:cNvSpPr>
            <p:nvPr/>
          </p:nvSpPr>
          <p:spPr bwMode="auto">
            <a:xfrm>
              <a:off x="-1676400" y="3657600"/>
              <a:ext cx="489236" cy="276999"/>
            </a:xfrm>
            <a:prstGeom prst="rect">
              <a:avLst/>
            </a:prstGeom>
            <a:noFill/>
            <a:ln w="9525">
              <a:noFill/>
              <a:miter lim="800000"/>
              <a:headEnd/>
              <a:tailEnd/>
            </a:ln>
          </p:spPr>
          <p:txBody>
            <a:bodyPr wrap="none">
              <a:spAutoFit/>
            </a:bodyPr>
            <a:lstStyle/>
            <a:p>
              <a:r>
                <a:rPr lang="en-US" sz="1200" b="1" dirty="0" smtClean="0">
                  <a:solidFill>
                    <a:schemeClr val="bg1"/>
                  </a:solidFill>
                  <a:latin typeface="Calibri" pitchFamily="34" charset="0"/>
                </a:rPr>
                <a:t>VM3</a:t>
              </a:r>
              <a:endParaRPr lang="en-US" sz="1200" b="1" dirty="0">
                <a:solidFill>
                  <a:schemeClr val="bg1"/>
                </a:solidFill>
                <a:latin typeface="Calibri" pitchFamily="34" charset="0"/>
              </a:endParaRPr>
            </a:p>
          </p:txBody>
        </p:sp>
      </p:grpSp>
      <p:pic>
        <p:nvPicPr>
          <p:cNvPr id="122" name="Picture 22" descr="IP Switch Icon.png"/>
          <p:cNvPicPr>
            <a:picLocks noChangeAspect="1"/>
          </p:cNvPicPr>
          <p:nvPr/>
        </p:nvPicPr>
        <p:blipFill>
          <a:blip r:embed="rId3" cstate="print">
            <a:duotone>
              <a:prstClr val="black"/>
              <a:schemeClr val="accent1">
                <a:tint val="45000"/>
                <a:satMod val="400000"/>
              </a:schemeClr>
            </a:duotone>
          </a:blip>
          <a:srcRect/>
          <a:stretch>
            <a:fillRect/>
          </a:stretch>
        </p:blipFill>
        <p:spPr bwMode="auto">
          <a:xfrm>
            <a:off x="1447800" y="3257550"/>
            <a:ext cx="1152525" cy="731837"/>
          </a:xfrm>
          <a:prstGeom prst="rect">
            <a:avLst/>
          </a:prstGeom>
          <a:noFill/>
          <a:ln w="9525">
            <a:noFill/>
            <a:miter lim="800000"/>
            <a:headEnd/>
            <a:tailEnd/>
          </a:ln>
        </p:spPr>
      </p:pic>
      <p:grpSp>
        <p:nvGrpSpPr>
          <p:cNvPr id="123" name="Group 122"/>
          <p:cNvGrpSpPr/>
          <p:nvPr/>
        </p:nvGrpSpPr>
        <p:grpSpPr>
          <a:xfrm>
            <a:off x="7954962" y="4457700"/>
            <a:ext cx="712788" cy="962799"/>
            <a:chOff x="-1828800" y="2971800"/>
            <a:chExt cx="712788" cy="962799"/>
          </a:xfrm>
        </p:grpSpPr>
        <p:pic>
          <p:nvPicPr>
            <p:cNvPr id="124" name="Picture 99" descr="vm"/>
            <p:cNvPicPr>
              <a:picLocks noChangeAspect="1" noChangeArrowheads="1"/>
            </p:cNvPicPr>
            <p:nvPr/>
          </p:nvPicPr>
          <p:blipFill>
            <a:blip r:embed="rId4" cstate="print"/>
            <a:srcRect/>
            <a:stretch>
              <a:fillRect/>
            </a:stretch>
          </p:blipFill>
          <p:spPr bwMode="auto">
            <a:xfrm>
              <a:off x="-1828800" y="2971800"/>
              <a:ext cx="712788" cy="914400"/>
            </a:xfrm>
            <a:prstGeom prst="rect">
              <a:avLst/>
            </a:prstGeom>
            <a:noFill/>
            <a:ln w="9525">
              <a:noFill/>
              <a:miter lim="800000"/>
              <a:headEnd/>
              <a:tailEnd/>
            </a:ln>
          </p:spPr>
        </p:pic>
        <p:sp>
          <p:nvSpPr>
            <p:cNvPr id="125" name="Text Box 110"/>
            <p:cNvSpPr txBox="1">
              <a:spLocks noChangeArrowheads="1"/>
            </p:cNvSpPr>
            <p:nvPr/>
          </p:nvSpPr>
          <p:spPr bwMode="auto">
            <a:xfrm>
              <a:off x="-1676400" y="3657600"/>
              <a:ext cx="489236" cy="276999"/>
            </a:xfrm>
            <a:prstGeom prst="rect">
              <a:avLst/>
            </a:prstGeom>
            <a:noFill/>
            <a:ln w="9525">
              <a:noFill/>
              <a:miter lim="800000"/>
              <a:headEnd/>
              <a:tailEnd/>
            </a:ln>
          </p:spPr>
          <p:txBody>
            <a:bodyPr wrap="none">
              <a:spAutoFit/>
            </a:bodyPr>
            <a:lstStyle/>
            <a:p>
              <a:r>
                <a:rPr lang="en-US" sz="1200" b="1" dirty="0" smtClean="0">
                  <a:solidFill>
                    <a:schemeClr val="bg1"/>
                  </a:solidFill>
                  <a:latin typeface="Calibri" pitchFamily="34" charset="0"/>
                </a:rPr>
                <a:t>VM5</a:t>
              </a:r>
              <a:endParaRPr lang="en-US" sz="1200" b="1" dirty="0">
                <a:solidFill>
                  <a:schemeClr val="bg1"/>
                </a:solidFill>
                <a:latin typeface="Calibri" pitchFamily="34" charset="0"/>
              </a:endParaRPr>
            </a:p>
          </p:txBody>
        </p:sp>
      </p:grpSp>
      <p:grpSp>
        <p:nvGrpSpPr>
          <p:cNvPr id="126" name="Group 125"/>
          <p:cNvGrpSpPr/>
          <p:nvPr/>
        </p:nvGrpSpPr>
        <p:grpSpPr>
          <a:xfrm>
            <a:off x="7962900" y="1828800"/>
            <a:ext cx="712788" cy="962799"/>
            <a:chOff x="-1828800" y="2971800"/>
            <a:chExt cx="712788" cy="962799"/>
          </a:xfrm>
        </p:grpSpPr>
        <p:pic>
          <p:nvPicPr>
            <p:cNvPr id="127" name="Picture 99" descr="vm"/>
            <p:cNvPicPr>
              <a:picLocks noChangeAspect="1" noChangeArrowheads="1"/>
            </p:cNvPicPr>
            <p:nvPr/>
          </p:nvPicPr>
          <p:blipFill>
            <a:blip r:embed="rId4" cstate="print"/>
            <a:srcRect/>
            <a:stretch>
              <a:fillRect/>
            </a:stretch>
          </p:blipFill>
          <p:spPr bwMode="auto">
            <a:xfrm>
              <a:off x="-1828800" y="2971800"/>
              <a:ext cx="712788" cy="914400"/>
            </a:xfrm>
            <a:prstGeom prst="rect">
              <a:avLst/>
            </a:prstGeom>
            <a:noFill/>
            <a:ln w="9525">
              <a:noFill/>
              <a:miter lim="800000"/>
              <a:headEnd/>
              <a:tailEnd/>
            </a:ln>
          </p:spPr>
        </p:pic>
        <p:sp>
          <p:nvSpPr>
            <p:cNvPr id="128" name="Text Box 110"/>
            <p:cNvSpPr txBox="1">
              <a:spLocks noChangeArrowheads="1"/>
            </p:cNvSpPr>
            <p:nvPr/>
          </p:nvSpPr>
          <p:spPr bwMode="auto">
            <a:xfrm>
              <a:off x="-1676400" y="3657600"/>
              <a:ext cx="489236" cy="276999"/>
            </a:xfrm>
            <a:prstGeom prst="rect">
              <a:avLst/>
            </a:prstGeom>
            <a:noFill/>
            <a:ln w="9525">
              <a:noFill/>
              <a:miter lim="800000"/>
              <a:headEnd/>
              <a:tailEnd/>
            </a:ln>
          </p:spPr>
          <p:txBody>
            <a:bodyPr wrap="none">
              <a:spAutoFit/>
            </a:bodyPr>
            <a:lstStyle/>
            <a:p>
              <a:r>
                <a:rPr lang="en-US" sz="1200" b="1" dirty="0" smtClean="0">
                  <a:solidFill>
                    <a:schemeClr val="bg1"/>
                  </a:solidFill>
                  <a:latin typeface="Calibri" pitchFamily="34" charset="0"/>
                </a:rPr>
                <a:t>VM4</a:t>
              </a:r>
              <a:endParaRPr lang="en-US" sz="1200" b="1" dirty="0">
                <a:solidFill>
                  <a:schemeClr val="bg1"/>
                </a:solidFill>
                <a:latin typeface="Calibri" pitchFamily="34" charset="0"/>
              </a:endParaRPr>
            </a:p>
          </p:txBody>
        </p:sp>
      </p:grpSp>
      <p:grpSp>
        <p:nvGrpSpPr>
          <p:cNvPr id="132" name="Group 131"/>
          <p:cNvGrpSpPr/>
          <p:nvPr/>
        </p:nvGrpSpPr>
        <p:grpSpPr>
          <a:xfrm>
            <a:off x="2628900" y="3676650"/>
            <a:ext cx="1005840" cy="200025"/>
            <a:chOff x="4762501" y="380999"/>
            <a:chExt cx="1005840" cy="200025"/>
          </a:xfrm>
        </p:grpSpPr>
        <p:sp>
          <p:nvSpPr>
            <p:cNvPr id="133" name="AutoShape 29"/>
            <p:cNvSpPr>
              <a:spLocks noChangeArrowheads="1"/>
            </p:cNvSpPr>
            <p:nvPr/>
          </p:nvSpPr>
          <p:spPr bwMode="auto">
            <a:xfrm rot="5400000">
              <a:off x="5165408" y="-21908"/>
              <a:ext cx="200025" cy="1005840"/>
            </a:xfrm>
            <a:prstGeom prst="can">
              <a:avLst>
                <a:gd name="adj" fmla="val 20621"/>
              </a:avLst>
            </a:prstGeom>
            <a:solidFill>
              <a:srgbClr val="993300">
                <a:alpha val="30196"/>
              </a:srgbClr>
            </a:solidFill>
            <a:ln w="9525">
              <a:solidFill>
                <a:schemeClr val="tx1"/>
              </a:solidFill>
              <a:round/>
              <a:headEnd/>
              <a:tailEnd/>
            </a:ln>
          </p:spPr>
          <p:txBody>
            <a:bodyPr wrap="none" anchor="ctr"/>
            <a:lstStyle/>
            <a:p>
              <a:endParaRPr lang="en-US" dirty="0">
                <a:latin typeface="Calibri" pitchFamily="34" charset="0"/>
              </a:endParaRPr>
            </a:p>
          </p:txBody>
        </p:sp>
        <p:grpSp>
          <p:nvGrpSpPr>
            <p:cNvPr id="134" name="Group 64"/>
            <p:cNvGrpSpPr>
              <a:grpSpLocks/>
            </p:cNvGrpSpPr>
            <p:nvPr/>
          </p:nvGrpSpPr>
          <p:grpSpPr bwMode="auto">
            <a:xfrm>
              <a:off x="4781550" y="455613"/>
              <a:ext cx="166687" cy="50800"/>
              <a:chOff x="2544" y="2640"/>
              <a:chExt cx="159" cy="48"/>
            </a:xfrm>
          </p:grpSpPr>
          <p:sp>
            <p:nvSpPr>
              <p:cNvPr id="153" name="AutoShape 29"/>
              <p:cNvSpPr>
                <a:spLocks noChangeArrowheads="1"/>
              </p:cNvSpPr>
              <p:nvPr/>
            </p:nvSpPr>
            <p:spPr bwMode="auto">
              <a:xfrm rot="5400000">
                <a:off x="2600" y="2584"/>
                <a:ext cx="48" cy="159"/>
              </a:xfrm>
              <a:prstGeom prst="can">
                <a:avLst>
                  <a:gd name="adj" fmla="val 37250"/>
                </a:avLst>
              </a:prstGeom>
              <a:solidFill>
                <a:srgbClr val="969696">
                  <a:alpha val="45097"/>
                </a:srgbClr>
              </a:solidFill>
              <a:ln w="9525">
                <a:solidFill>
                  <a:schemeClr val="tx1"/>
                </a:solidFill>
                <a:round/>
                <a:headEnd/>
                <a:tailEnd/>
              </a:ln>
            </p:spPr>
            <p:txBody>
              <a:bodyPr wrap="none" anchor="ctr"/>
              <a:lstStyle/>
              <a:p>
                <a:endParaRPr lang="en-US" dirty="0">
                  <a:latin typeface="Calibri" pitchFamily="34" charset="0"/>
                </a:endParaRPr>
              </a:p>
            </p:txBody>
          </p:sp>
          <p:sp>
            <p:nvSpPr>
              <p:cNvPr id="154" name="AutoShape 29"/>
              <p:cNvSpPr>
                <a:spLocks noChangeArrowheads="1"/>
              </p:cNvSpPr>
              <p:nvPr/>
            </p:nvSpPr>
            <p:spPr bwMode="auto">
              <a:xfrm rot="5400000">
                <a:off x="2661" y="2648"/>
                <a:ext cx="48" cy="32"/>
              </a:xfrm>
              <a:prstGeom prst="can">
                <a:avLst>
                  <a:gd name="adj" fmla="val 19995"/>
                </a:avLst>
              </a:prstGeom>
              <a:solidFill>
                <a:schemeClr val="accent2"/>
              </a:solidFill>
              <a:ln w="9525">
                <a:solidFill>
                  <a:schemeClr val="tx1"/>
                </a:solidFill>
                <a:round/>
                <a:headEnd/>
                <a:tailEnd/>
              </a:ln>
            </p:spPr>
            <p:txBody>
              <a:bodyPr wrap="none" anchor="ctr"/>
              <a:lstStyle/>
              <a:p>
                <a:endParaRPr lang="en-US" dirty="0">
                  <a:latin typeface="Calibri" pitchFamily="34" charset="0"/>
                </a:endParaRPr>
              </a:p>
            </p:txBody>
          </p:sp>
        </p:grpSp>
        <p:grpSp>
          <p:nvGrpSpPr>
            <p:cNvPr id="135" name="Group 68"/>
            <p:cNvGrpSpPr>
              <a:grpSpLocks/>
            </p:cNvGrpSpPr>
            <p:nvPr/>
          </p:nvGrpSpPr>
          <p:grpSpPr bwMode="auto">
            <a:xfrm>
              <a:off x="5156200" y="458788"/>
              <a:ext cx="168275" cy="50800"/>
              <a:chOff x="2544" y="2640"/>
              <a:chExt cx="159" cy="48"/>
            </a:xfrm>
          </p:grpSpPr>
          <p:sp>
            <p:nvSpPr>
              <p:cNvPr id="151" name="AutoShape 29"/>
              <p:cNvSpPr>
                <a:spLocks noChangeArrowheads="1"/>
              </p:cNvSpPr>
              <p:nvPr/>
            </p:nvSpPr>
            <p:spPr bwMode="auto">
              <a:xfrm rot="5400000">
                <a:off x="2600" y="2584"/>
                <a:ext cx="48" cy="159"/>
              </a:xfrm>
              <a:prstGeom prst="can">
                <a:avLst>
                  <a:gd name="adj" fmla="val 37250"/>
                </a:avLst>
              </a:prstGeom>
              <a:solidFill>
                <a:srgbClr val="969696">
                  <a:alpha val="45097"/>
                </a:srgbClr>
              </a:solidFill>
              <a:ln w="9525">
                <a:solidFill>
                  <a:schemeClr val="tx1"/>
                </a:solidFill>
                <a:round/>
                <a:headEnd/>
                <a:tailEnd/>
              </a:ln>
            </p:spPr>
            <p:txBody>
              <a:bodyPr wrap="none" anchor="ctr"/>
              <a:lstStyle/>
              <a:p>
                <a:endParaRPr lang="en-US" dirty="0">
                  <a:latin typeface="Calibri" pitchFamily="34" charset="0"/>
                </a:endParaRPr>
              </a:p>
            </p:txBody>
          </p:sp>
          <p:sp>
            <p:nvSpPr>
              <p:cNvPr id="152" name="AutoShape 29"/>
              <p:cNvSpPr>
                <a:spLocks noChangeArrowheads="1"/>
              </p:cNvSpPr>
              <p:nvPr/>
            </p:nvSpPr>
            <p:spPr bwMode="auto">
              <a:xfrm rot="5400000">
                <a:off x="2661" y="2648"/>
                <a:ext cx="48" cy="32"/>
              </a:xfrm>
              <a:prstGeom prst="can">
                <a:avLst>
                  <a:gd name="adj" fmla="val 19995"/>
                </a:avLst>
              </a:prstGeom>
              <a:solidFill>
                <a:schemeClr val="accent2"/>
              </a:solidFill>
              <a:ln w="9525">
                <a:solidFill>
                  <a:schemeClr val="tx1"/>
                </a:solidFill>
                <a:round/>
                <a:headEnd/>
                <a:tailEnd/>
              </a:ln>
            </p:spPr>
            <p:txBody>
              <a:bodyPr wrap="none" anchor="ctr"/>
              <a:lstStyle/>
              <a:p>
                <a:endParaRPr lang="en-US" dirty="0">
                  <a:latin typeface="Calibri" pitchFamily="34" charset="0"/>
                </a:endParaRPr>
              </a:p>
            </p:txBody>
          </p:sp>
        </p:grpSp>
        <p:grpSp>
          <p:nvGrpSpPr>
            <p:cNvPr id="136" name="Group 81"/>
            <p:cNvGrpSpPr>
              <a:grpSpLocks/>
            </p:cNvGrpSpPr>
            <p:nvPr/>
          </p:nvGrpSpPr>
          <p:grpSpPr bwMode="auto">
            <a:xfrm>
              <a:off x="4965700" y="512763"/>
              <a:ext cx="168275" cy="50800"/>
              <a:chOff x="3024" y="2640"/>
              <a:chExt cx="159" cy="48"/>
            </a:xfrm>
          </p:grpSpPr>
          <p:sp>
            <p:nvSpPr>
              <p:cNvPr id="149" name="AutoShape 29"/>
              <p:cNvSpPr>
                <a:spLocks noChangeArrowheads="1"/>
              </p:cNvSpPr>
              <p:nvPr/>
            </p:nvSpPr>
            <p:spPr bwMode="auto">
              <a:xfrm rot="5400000">
                <a:off x="3080" y="2584"/>
                <a:ext cx="48" cy="159"/>
              </a:xfrm>
              <a:prstGeom prst="can">
                <a:avLst>
                  <a:gd name="adj" fmla="val 37250"/>
                </a:avLst>
              </a:prstGeom>
              <a:solidFill>
                <a:srgbClr val="969696">
                  <a:alpha val="45097"/>
                </a:srgbClr>
              </a:solidFill>
              <a:ln w="9525">
                <a:solidFill>
                  <a:schemeClr val="tx1"/>
                </a:solidFill>
                <a:round/>
                <a:headEnd/>
                <a:tailEnd/>
              </a:ln>
            </p:spPr>
            <p:txBody>
              <a:bodyPr wrap="none" anchor="ctr"/>
              <a:lstStyle/>
              <a:p>
                <a:endParaRPr lang="en-US" dirty="0">
                  <a:latin typeface="Calibri" pitchFamily="34" charset="0"/>
                </a:endParaRPr>
              </a:p>
            </p:txBody>
          </p:sp>
          <p:sp>
            <p:nvSpPr>
              <p:cNvPr id="150" name="AutoShape 29"/>
              <p:cNvSpPr>
                <a:spLocks noChangeArrowheads="1"/>
              </p:cNvSpPr>
              <p:nvPr/>
            </p:nvSpPr>
            <p:spPr bwMode="auto">
              <a:xfrm rot="5400000">
                <a:off x="3141" y="2648"/>
                <a:ext cx="48" cy="32"/>
              </a:xfrm>
              <a:prstGeom prst="can">
                <a:avLst>
                  <a:gd name="adj" fmla="val 19995"/>
                </a:avLst>
              </a:prstGeom>
              <a:solidFill>
                <a:srgbClr val="FF9900"/>
              </a:solidFill>
              <a:ln w="9525">
                <a:solidFill>
                  <a:schemeClr val="tx1"/>
                </a:solidFill>
                <a:round/>
                <a:headEnd/>
                <a:tailEnd/>
              </a:ln>
            </p:spPr>
            <p:txBody>
              <a:bodyPr wrap="none" anchor="ctr"/>
              <a:lstStyle/>
              <a:p>
                <a:endParaRPr lang="en-US" dirty="0">
                  <a:latin typeface="Calibri" pitchFamily="34" charset="0"/>
                </a:endParaRPr>
              </a:p>
            </p:txBody>
          </p:sp>
        </p:grpSp>
        <p:grpSp>
          <p:nvGrpSpPr>
            <p:cNvPr id="137" name="Group 87"/>
            <p:cNvGrpSpPr>
              <a:grpSpLocks/>
            </p:cNvGrpSpPr>
            <p:nvPr/>
          </p:nvGrpSpPr>
          <p:grpSpPr bwMode="auto">
            <a:xfrm>
              <a:off x="5345112" y="515938"/>
              <a:ext cx="168275" cy="50800"/>
              <a:chOff x="3024" y="2640"/>
              <a:chExt cx="159" cy="48"/>
            </a:xfrm>
          </p:grpSpPr>
          <p:sp>
            <p:nvSpPr>
              <p:cNvPr id="147" name="AutoShape 29"/>
              <p:cNvSpPr>
                <a:spLocks noChangeArrowheads="1"/>
              </p:cNvSpPr>
              <p:nvPr/>
            </p:nvSpPr>
            <p:spPr bwMode="auto">
              <a:xfrm rot="5400000">
                <a:off x="3080" y="2584"/>
                <a:ext cx="48" cy="159"/>
              </a:xfrm>
              <a:prstGeom prst="can">
                <a:avLst>
                  <a:gd name="adj" fmla="val 37250"/>
                </a:avLst>
              </a:prstGeom>
              <a:solidFill>
                <a:srgbClr val="969696">
                  <a:alpha val="45097"/>
                </a:srgbClr>
              </a:solidFill>
              <a:ln w="9525">
                <a:solidFill>
                  <a:schemeClr val="tx1"/>
                </a:solidFill>
                <a:round/>
                <a:headEnd/>
                <a:tailEnd/>
              </a:ln>
            </p:spPr>
            <p:txBody>
              <a:bodyPr wrap="none" anchor="ctr"/>
              <a:lstStyle/>
              <a:p>
                <a:endParaRPr lang="en-US" dirty="0">
                  <a:latin typeface="Calibri" pitchFamily="34" charset="0"/>
                </a:endParaRPr>
              </a:p>
            </p:txBody>
          </p:sp>
          <p:sp>
            <p:nvSpPr>
              <p:cNvPr id="148" name="AutoShape 29"/>
              <p:cNvSpPr>
                <a:spLocks noChangeArrowheads="1"/>
              </p:cNvSpPr>
              <p:nvPr/>
            </p:nvSpPr>
            <p:spPr bwMode="auto">
              <a:xfrm rot="5400000">
                <a:off x="3141" y="2648"/>
                <a:ext cx="48" cy="32"/>
              </a:xfrm>
              <a:prstGeom prst="can">
                <a:avLst>
                  <a:gd name="adj" fmla="val 19995"/>
                </a:avLst>
              </a:prstGeom>
              <a:solidFill>
                <a:srgbClr val="FF9900"/>
              </a:solidFill>
              <a:ln w="9525">
                <a:solidFill>
                  <a:schemeClr val="tx1"/>
                </a:solidFill>
                <a:round/>
                <a:headEnd/>
                <a:tailEnd/>
              </a:ln>
            </p:spPr>
            <p:txBody>
              <a:bodyPr wrap="none" anchor="ctr"/>
              <a:lstStyle/>
              <a:p>
                <a:endParaRPr lang="en-US" dirty="0">
                  <a:latin typeface="Calibri" pitchFamily="34" charset="0"/>
                </a:endParaRPr>
              </a:p>
            </p:txBody>
          </p:sp>
        </p:grpSp>
        <p:grpSp>
          <p:nvGrpSpPr>
            <p:cNvPr id="138" name="Group 124"/>
            <p:cNvGrpSpPr>
              <a:grpSpLocks/>
            </p:cNvGrpSpPr>
            <p:nvPr/>
          </p:nvGrpSpPr>
          <p:grpSpPr bwMode="auto">
            <a:xfrm>
              <a:off x="5341937" y="401638"/>
              <a:ext cx="168275" cy="50800"/>
              <a:chOff x="3208" y="2291"/>
              <a:chExt cx="106" cy="32"/>
            </a:xfrm>
          </p:grpSpPr>
          <p:sp>
            <p:nvSpPr>
              <p:cNvPr id="145" name="AutoShape 29"/>
              <p:cNvSpPr>
                <a:spLocks noChangeArrowheads="1"/>
              </p:cNvSpPr>
              <p:nvPr/>
            </p:nvSpPr>
            <p:spPr bwMode="auto">
              <a:xfrm rot="5400000">
                <a:off x="3245" y="2254"/>
                <a:ext cx="32" cy="106"/>
              </a:xfrm>
              <a:prstGeom prst="can">
                <a:avLst>
                  <a:gd name="adj" fmla="val 37250"/>
                </a:avLst>
              </a:prstGeom>
              <a:solidFill>
                <a:srgbClr val="969696">
                  <a:alpha val="45097"/>
                </a:srgbClr>
              </a:solidFill>
              <a:ln w="9525">
                <a:solidFill>
                  <a:schemeClr val="tx1"/>
                </a:solidFill>
                <a:round/>
                <a:headEnd/>
                <a:tailEnd/>
              </a:ln>
            </p:spPr>
            <p:txBody>
              <a:bodyPr wrap="none" anchor="ctr"/>
              <a:lstStyle/>
              <a:p>
                <a:endParaRPr lang="en-US" dirty="0">
                  <a:latin typeface="Calibri" pitchFamily="34" charset="0"/>
                </a:endParaRPr>
              </a:p>
            </p:txBody>
          </p:sp>
          <p:sp>
            <p:nvSpPr>
              <p:cNvPr id="146" name="AutoShape 29"/>
              <p:cNvSpPr>
                <a:spLocks noChangeArrowheads="1"/>
              </p:cNvSpPr>
              <p:nvPr/>
            </p:nvSpPr>
            <p:spPr bwMode="auto">
              <a:xfrm rot="5400000">
                <a:off x="3286" y="2296"/>
                <a:ext cx="32" cy="22"/>
              </a:xfrm>
              <a:prstGeom prst="can">
                <a:avLst>
                  <a:gd name="adj" fmla="val 19995"/>
                </a:avLst>
              </a:prstGeom>
              <a:solidFill>
                <a:srgbClr val="FFFF00"/>
              </a:solidFill>
              <a:ln w="9525">
                <a:solidFill>
                  <a:schemeClr val="tx1"/>
                </a:solidFill>
                <a:round/>
                <a:headEnd/>
                <a:tailEnd/>
              </a:ln>
            </p:spPr>
            <p:txBody>
              <a:bodyPr wrap="none" anchor="ctr"/>
              <a:lstStyle/>
              <a:p>
                <a:endParaRPr lang="en-US" dirty="0">
                  <a:latin typeface="Calibri" pitchFamily="34" charset="0"/>
                </a:endParaRPr>
              </a:p>
            </p:txBody>
          </p:sp>
        </p:grpSp>
        <p:grpSp>
          <p:nvGrpSpPr>
            <p:cNvPr id="139" name="Group 127"/>
            <p:cNvGrpSpPr>
              <a:grpSpLocks/>
            </p:cNvGrpSpPr>
            <p:nvPr/>
          </p:nvGrpSpPr>
          <p:grpSpPr bwMode="auto">
            <a:xfrm>
              <a:off x="4973637" y="403225"/>
              <a:ext cx="168275" cy="50800"/>
              <a:chOff x="3208" y="2291"/>
              <a:chExt cx="106" cy="32"/>
            </a:xfrm>
          </p:grpSpPr>
          <p:sp>
            <p:nvSpPr>
              <p:cNvPr id="143" name="AutoShape 29"/>
              <p:cNvSpPr>
                <a:spLocks noChangeArrowheads="1"/>
              </p:cNvSpPr>
              <p:nvPr/>
            </p:nvSpPr>
            <p:spPr bwMode="auto">
              <a:xfrm rot="5400000">
                <a:off x="3245" y="2254"/>
                <a:ext cx="32" cy="106"/>
              </a:xfrm>
              <a:prstGeom prst="can">
                <a:avLst>
                  <a:gd name="adj" fmla="val 37250"/>
                </a:avLst>
              </a:prstGeom>
              <a:solidFill>
                <a:srgbClr val="969696">
                  <a:alpha val="45097"/>
                </a:srgbClr>
              </a:solidFill>
              <a:ln w="9525">
                <a:solidFill>
                  <a:schemeClr val="tx1"/>
                </a:solidFill>
                <a:round/>
                <a:headEnd/>
                <a:tailEnd/>
              </a:ln>
            </p:spPr>
            <p:txBody>
              <a:bodyPr wrap="none" anchor="ctr"/>
              <a:lstStyle/>
              <a:p>
                <a:endParaRPr lang="en-US" dirty="0">
                  <a:latin typeface="Calibri" pitchFamily="34" charset="0"/>
                </a:endParaRPr>
              </a:p>
            </p:txBody>
          </p:sp>
          <p:sp>
            <p:nvSpPr>
              <p:cNvPr id="144" name="AutoShape 29"/>
              <p:cNvSpPr>
                <a:spLocks noChangeArrowheads="1"/>
              </p:cNvSpPr>
              <p:nvPr/>
            </p:nvSpPr>
            <p:spPr bwMode="auto">
              <a:xfrm rot="5400000">
                <a:off x="3286" y="2296"/>
                <a:ext cx="32" cy="22"/>
              </a:xfrm>
              <a:prstGeom prst="can">
                <a:avLst>
                  <a:gd name="adj" fmla="val 19995"/>
                </a:avLst>
              </a:prstGeom>
              <a:solidFill>
                <a:srgbClr val="FFFF00"/>
              </a:solidFill>
              <a:ln w="9525">
                <a:solidFill>
                  <a:schemeClr val="tx1"/>
                </a:solidFill>
                <a:round/>
                <a:headEnd/>
                <a:tailEnd/>
              </a:ln>
            </p:spPr>
            <p:txBody>
              <a:bodyPr wrap="none" anchor="ctr"/>
              <a:lstStyle/>
              <a:p>
                <a:endParaRPr lang="en-US" dirty="0">
                  <a:latin typeface="Calibri" pitchFamily="34" charset="0"/>
                </a:endParaRPr>
              </a:p>
            </p:txBody>
          </p:sp>
        </p:grpSp>
        <p:grpSp>
          <p:nvGrpSpPr>
            <p:cNvPr id="140" name="Group 68"/>
            <p:cNvGrpSpPr>
              <a:grpSpLocks/>
            </p:cNvGrpSpPr>
            <p:nvPr/>
          </p:nvGrpSpPr>
          <p:grpSpPr bwMode="auto">
            <a:xfrm>
              <a:off x="5532437" y="457200"/>
              <a:ext cx="168275" cy="50800"/>
              <a:chOff x="2544" y="2640"/>
              <a:chExt cx="159" cy="48"/>
            </a:xfrm>
          </p:grpSpPr>
          <p:sp>
            <p:nvSpPr>
              <p:cNvPr id="141" name="AutoShape 29"/>
              <p:cNvSpPr>
                <a:spLocks noChangeArrowheads="1"/>
              </p:cNvSpPr>
              <p:nvPr/>
            </p:nvSpPr>
            <p:spPr bwMode="auto">
              <a:xfrm rot="5400000">
                <a:off x="2600" y="2584"/>
                <a:ext cx="48" cy="159"/>
              </a:xfrm>
              <a:prstGeom prst="can">
                <a:avLst>
                  <a:gd name="adj" fmla="val 37250"/>
                </a:avLst>
              </a:prstGeom>
              <a:solidFill>
                <a:srgbClr val="969696">
                  <a:alpha val="45097"/>
                </a:srgbClr>
              </a:solidFill>
              <a:ln w="9525">
                <a:solidFill>
                  <a:schemeClr val="tx1"/>
                </a:solidFill>
                <a:round/>
                <a:headEnd/>
                <a:tailEnd/>
              </a:ln>
            </p:spPr>
            <p:txBody>
              <a:bodyPr wrap="none" anchor="ctr"/>
              <a:lstStyle/>
              <a:p>
                <a:endParaRPr lang="en-US" dirty="0">
                  <a:latin typeface="Calibri" pitchFamily="34" charset="0"/>
                </a:endParaRPr>
              </a:p>
            </p:txBody>
          </p:sp>
          <p:sp>
            <p:nvSpPr>
              <p:cNvPr id="142" name="AutoShape 29"/>
              <p:cNvSpPr>
                <a:spLocks noChangeArrowheads="1"/>
              </p:cNvSpPr>
              <p:nvPr/>
            </p:nvSpPr>
            <p:spPr bwMode="auto">
              <a:xfrm rot="5400000">
                <a:off x="2661" y="2648"/>
                <a:ext cx="48" cy="32"/>
              </a:xfrm>
              <a:prstGeom prst="can">
                <a:avLst>
                  <a:gd name="adj" fmla="val 19995"/>
                </a:avLst>
              </a:prstGeom>
              <a:solidFill>
                <a:schemeClr val="accent2"/>
              </a:solidFill>
              <a:ln w="9525">
                <a:solidFill>
                  <a:schemeClr val="tx1"/>
                </a:solidFill>
                <a:round/>
                <a:headEnd/>
                <a:tailEnd/>
              </a:ln>
            </p:spPr>
            <p:txBody>
              <a:bodyPr wrap="none" anchor="ctr"/>
              <a:lstStyle/>
              <a:p>
                <a:endParaRPr lang="en-US" dirty="0">
                  <a:latin typeface="Calibri" pitchFamily="34" charset="0"/>
                </a:endParaRPr>
              </a:p>
            </p:txBody>
          </p:sp>
        </p:grpSp>
      </p:grpSp>
      <p:pic>
        <p:nvPicPr>
          <p:cNvPr id="228" name="Picture 22" descr="IP Switch Icon.png"/>
          <p:cNvPicPr>
            <a:picLocks noChangeAspect="1"/>
          </p:cNvPicPr>
          <p:nvPr/>
        </p:nvPicPr>
        <p:blipFill>
          <a:blip r:embed="rId3" cstate="print">
            <a:duotone>
              <a:prstClr val="black"/>
              <a:schemeClr val="accent1">
                <a:tint val="45000"/>
                <a:satMod val="400000"/>
              </a:schemeClr>
            </a:duotone>
          </a:blip>
          <a:srcRect/>
          <a:stretch>
            <a:fillRect/>
          </a:stretch>
        </p:blipFill>
        <p:spPr bwMode="auto">
          <a:xfrm>
            <a:off x="5895975" y="3086100"/>
            <a:ext cx="1152525" cy="731837"/>
          </a:xfrm>
          <a:prstGeom prst="rect">
            <a:avLst/>
          </a:prstGeom>
          <a:noFill/>
          <a:ln w="9525">
            <a:noFill/>
            <a:miter lim="800000"/>
            <a:headEnd/>
            <a:tailEnd/>
          </a:ln>
        </p:spPr>
      </p:pic>
      <p:sp>
        <p:nvSpPr>
          <p:cNvPr id="229" name="Text Box 117"/>
          <p:cNvSpPr txBox="1">
            <a:spLocks noChangeArrowheads="1"/>
          </p:cNvSpPr>
          <p:nvPr/>
        </p:nvSpPr>
        <p:spPr bwMode="auto">
          <a:xfrm>
            <a:off x="1009650" y="3524250"/>
            <a:ext cx="728084" cy="276999"/>
          </a:xfrm>
          <a:prstGeom prst="rect">
            <a:avLst/>
          </a:prstGeom>
          <a:noFill/>
          <a:ln w="9525">
            <a:noFill/>
            <a:miter lim="800000"/>
            <a:headEnd/>
            <a:tailEnd/>
          </a:ln>
        </p:spPr>
        <p:txBody>
          <a:bodyPr wrap="none">
            <a:spAutoFit/>
          </a:bodyPr>
          <a:lstStyle/>
          <a:p>
            <a:r>
              <a:rPr lang="en-US" sz="1200" b="1" dirty="0">
                <a:latin typeface="Calibri" pitchFamily="34" charset="0"/>
              </a:rPr>
              <a:t>VLAN </a:t>
            </a:r>
            <a:r>
              <a:rPr lang="en-US" sz="1200" b="1" dirty="0" smtClean="0">
                <a:latin typeface="Calibri" pitchFamily="34" charset="0"/>
              </a:rPr>
              <a:t>20</a:t>
            </a:r>
            <a:endParaRPr lang="en-US" sz="1200" b="1" dirty="0">
              <a:latin typeface="Calibri" pitchFamily="34" charset="0"/>
            </a:endParaRPr>
          </a:p>
        </p:txBody>
      </p:sp>
      <p:sp>
        <p:nvSpPr>
          <p:cNvPr id="230" name="Text Box 115"/>
          <p:cNvSpPr txBox="1">
            <a:spLocks noChangeArrowheads="1"/>
          </p:cNvSpPr>
          <p:nvPr/>
        </p:nvSpPr>
        <p:spPr bwMode="auto">
          <a:xfrm>
            <a:off x="7996816" y="2751951"/>
            <a:ext cx="728084" cy="276999"/>
          </a:xfrm>
          <a:prstGeom prst="rect">
            <a:avLst/>
          </a:prstGeom>
          <a:noFill/>
          <a:ln w="9525">
            <a:noFill/>
            <a:miter lim="800000"/>
            <a:headEnd/>
            <a:tailEnd/>
          </a:ln>
        </p:spPr>
        <p:txBody>
          <a:bodyPr wrap="none">
            <a:spAutoFit/>
          </a:bodyPr>
          <a:lstStyle/>
          <a:p>
            <a:r>
              <a:rPr lang="en-US" sz="1200" b="1" dirty="0">
                <a:latin typeface="Calibri" pitchFamily="34" charset="0"/>
              </a:rPr>
              <a:t>VLAN </a:t>
            </a:r>
            <a:r>
              <a:rPr lang="en-US" sz="1200" b="1" dirty="0" smtClean="0">
                <a:latin typeface="Calibri" pitchFamily="34" charset="0"/>
              </a:rPr>
              <a:t>10</a:t>
            </a:r>
            <a:endParaRPr lang="en-US" sz="1200" b="1" dirty="0">
              <a:latin typeface="Calibri" pitchFamily="34" charset="0"/>
            </a:endParaRPr>
          </a:p>
        </p:txBody>
      </p:sp>
      <p:sp>
        <p:nvSpPr>
          <p:cNvPr id="231" name="Text Box 115"/>
          <p:cNvSpPr txBox="1">
            <a:spLocks noChangeArrowheads="1"/>
          </p:cNvSpPr>
          <p:nvPr/>
        </p:nvSpPr>
        <p:spPr bwMode="auto">
          <a:xfrm>
            <a:off x="7757711" y="5361801"/>
            <a:ext cx="1192955" cy="276999"/>
          </a:xfrm>
          <a:prstGeom prst="rect">
            <a:avLst/>
          </a:prstGeom>
          <a:noFill/>
          <a:ln w="9525">
            <a:noFill/>
            <a:miter lim="800000"/>
            <a:headEnd/>
            <a:tailEnd/>
          </a:ln>
        </p:spPr>
        <p:txBody>
          <a:bodyPr wrap="none">
            <a:spAutoFit/>
          </a:bodyPr>
          <a:lstStyle/>
          <a:p>
            <a:r>
              <a:rPr lang="en-US" sz="1200" b="1" dirty="0">
                <a:latin typeface="Calibri" pitchFamily="34" charset="0"/>
              </a:rPr>
              <a:t>VLAN </a:t>
            </a:r>
            <a:r>
              <a:rPr lang="en-US" sz="1200" b="1" dirty="0" smtClean="0">
                <a:latin typeface="Calibri" pitchFamily="34" charset="0"/>
              </a:rPr>
              <a:t>10, 20, 30</a:t>
            </a:r>
            <a:endParaRPr lang="en-US" sz="1200" b="1" dirty="0">
              <a:latin typeface="Calibri" pitchFamily="34" charset="0"/>
            </a:endParaRPr>
          </a:p>
        </p:txBody>
      </p:sp>
      <p:sp>
        <p:nvSpPr>
          <p:cNvPr id="232" name="Text Box 118"/>
          <p:cNvSpPr txBox="1">
            <a:spLocks noChangeArrowheads="1"/>
          </p:cNvSpPr>
          <p:nvPr/>
        </p:nvSpPr>
        <p:spPr bwMode="auto">
          <a:xfrm>
            <a:off x="2679697" y="3846657"/>
            <a:ext cx="919226" cy="307777"/>
          </a:xfrm>
          <a:prstGeom prst="rect">
            <a:avLst/>
          </a:prstGeom>
          <a:noFill/>
          <a:ln w="9525">
            <a:noFill/>
            <a:miter lim="800000"/>
            <a:headEnd/>
            <a:tailEnd/>
          </a:ln>
        </p:spPr>
        <p:txBody>
          <a:bodyPr wrap="none">
            <a:spAutoFit/>
          </a:bodyPr>
          <a:lstStyle/>
          <a:p>
            <a:r>
              <a:rPr lang="en-US" sz="1400" b="1" dirty="0" smtClean="0">
                <a:latin typeface="Calibri" pitchFamily="34" charset="0"/>
              </a:rPr>
              <a:t>Trunk link</a:t>
            </a:r>
            <a:endParaRPr lang="en-US" sz="1400" b="1" dirty="0">
              <a:latin typeface="Calibri" pitchFamily="34" charset="0"/>
            </a:endParaRPr>
          </a:p>
        </p:txBody>
      </p:sp>
      <p:grpSp>
        <p:nvGrpSpPr>
          <p:cNvPr id="233" name="Group 232"/>
          <p:cNvGrpSpPr/>
          <p:nvPr/>
        </p:nvGrpSpPr>
        <p:grpSpPr>
          <a:xfrm>
            <a:off x="4842510" y="3600450"/>
            <a:ext cx="1005840" cy="200025"/>
            <a:chOff x="4762501" y="380999"/>
            <a:chExt cx="1005840" cy="200025"/>
          </a:xfrm>
        </p:grpSpPr>
        <p:sp>
          <p:nvSpPr>
            <p:cNvPr id="234" name="AutoShape 29"/>
            <p:cNvSpPr>
              <a:spLocks noChangeArrowheads="1"/>
            </p:cNvSpPr>
            <p:nvPr/>
          </p:nvSpPr>
          <p:spPr bwMode="auto">
            <a:xfrm rot="5400000">
              <a:off x="5165408" y="-21908"/>
              <a:ext cx="200025" cy="1005840"/>
            </a:xfrm>
            <a:prstGeom prst="can">
              <a:avLst>
                <a:gd name="adj" fmla="val 20621"/>
              </a:avLst>
            </a:prstGeom>
            <a:solidFill>
              <a:srgbClr val="993300">
                <a:alpha val="30196"/>
              </a:srgbClr>
            </a:solidFill>
            <a:ln w="9525">
              <a:solidFill>
                <a:schemeClr val="tx1"/>
              </a:solidFill>
              <a:round/>
              <a:headEnd/>
              <a:tailEnd/>
            </a:ln>
          </p:spPr>
          <p:txBody>
            <a:bodyPr wrap="none" anchor="ctr"/>
            <a:lstStyle/>
            <a:p>
              <a:endParaRPr lang="en-US" dirty="0">
                <a:latin typeface="Calibri" pitchFamily="34" charset="0"/>
              </a:endParaRPr>
            </a:p>
          </p:txBody>
        </p:sp>
        <p:grpSp>
          <p:nvGrpSpPr>
            <p:cNvPr id="235" name="Group 64"/>
            <p:cNvGrpSpPr>
              <a:grpSpLocks/>
            </p:cNvGrpSpPr>
            <p:nvPr/>
          </p:nvGrpSpPr>
          <p:grpSpPr bwMode="auto">
            <a:xfrm>
              <a:off x="4781550" y="455613"/>
              <a:ext cx="166687" cy="50800"/>
              <a:chOff x="2544" y="2640"/>
              <a:chExt cx="159" cy="48"/>
            </a:xfrm>
          </p:grpSpPr>
          <p:sp>
            <p:nvSpPr>
              <p:cNvPr id="254" name="AutoShape 29"/>
              <p:cNvSpPr>
                <a:spLocks noChangeArrowheads="1"/>
              </p:cNvSpPr>
              <p:nvPr/>
            </p:nvSpPr>
            <p:spPr bwMode="auto">
              <a:xfrm rot="5400000">
                <a:off x="2600" y="2584"/>
                <a:ext cx="48" cy="159"/>
              </a:xfrm>
              <a:prstGeom prst="can">
                <a:avLst>
                  <a:gd name="adj" fmla="val 37250"/>
                </a:avLst>
              </a:prstGeom>
              <a:solidFill>
                <a:srgbClr val="969696">
                  <a:alpha val="45097"/>
                </a:srgbClr>
              </a:solidFill>
              <a:ln w="9525">
                <a:solidFill>
                  <a:schemeClr val="tx1"/>
                </a:solidFill>
                <a:round/>
                <a:headEnd/>
                <a:tailEnd/>
              </a:ln>
            </p:spPr>
            <p:txBody>
              <a:bodyPr wrap="none" anchor="ctr"/>
              <a:lstStyle/>
              <a:p>
                <a:endParaRPr lang="en-US" dirty="0">
                  <a:latin typeface="Calibri" pitchFamily="34" charset="0"/>
                </a:endParaRPr>
              </a:p>
            </p:txBody>
          </p:sp>
          <p:sp>
            <p:nvSpPr>
              <p:cNvPr id="255" name="AutoShape 29"/>
              <p:cNvSpPr>
                <a:spLocks noChangeArrowheads="1"/>
              </p:cNvSpPr>
              <p:nvPr/>
            </p:nvSpPr>
            <p:spPr bwMode="auto">
              <a:xfrm rot="5400000">
                <a:off x="2661" y="2648"/>
                <a:ext cx="48" cy="32"/>
              </a:xfrm>
              <a:prstGeom prst="can">
                <a:avLst>
                  <a:gd name="adj" fmla="val 19995"/>
                </a:avLst>
              </a:prstGeom>
              <a:solidFill>
                <a:schemeClr val="accent2"/>
              </a:solidFill>
              <a:ln w="9525">
                <a:solidFill>
                  <a:schemeClr val="tx1"/>
                </a:solidFill>
                <a:round/>
                <a:headEnd/>
                <a:tailEnd/>
              </a:ln>
            </p:spPr>
            <p:txBody>
              <a:bodyPr wrap="none" anchor="ctr"/>
              <a:lstStyle/>
              <a:p>
                <a:endParaRPr lang="en-US" dirty="0">
                  <a:latin typeface="Calibri" pitchFamily="34" charset="0"/>
                </a:endParaRPr>
              </a:p>
            </p:txBody>
          </p:sp>
        </p:grpSp>
        <p:grpSp>
          <p:nvGrpSpPr>
            <p:cNvPr id="236" name="Group 68"/>
            <p:cNvGrpSpPr>
              <a:grpSpLocks/>
            </p:cNvGrpSpPr>
            <p:nvPr/>
          </p:nvGrpSpPr>
          <p:grpSpPr bwMode="auto">
            <a:xfrm>
              <a:off x="5156200" y="458788"/>
              <a:ext cx="168275" cy="50800"/>
              <a:chOff x="2544" y="2640"/>
              <a:chExt cx="159" cy="48"/>
            </a:xfrm>
          </p:grpSpPr>
          <p:sp>
            <p:nvSpPr>
              <p:cNvPr id="252" name="AutoShape 29"/>
              <p:cNvSpPr>
                <a:spLocks noChangeArrowheads="1"/>
              </p:cNvSpPr>
              <p:nvPr/>
            </p:nvSpPr>
            <p:spPr bwMode="auto">
              <a:xfrm rot="5400000">
                <a:off x="2600" y="2584"/>
                <a:ext cx="48" cy="159"/>
              </a:xfrm>
              <a:prstGeom prst="can">
                <a:avLst>
                  <a:gd name="adj" fmla="val 37250"/>
                </a:avLst>
              </a:prstGeom>
              <a:solidFill>
                <a:srgbClr val="969696">
                  <a:alpha val="45097"/>
                </a:srgbClr>
              </a:solidFill>
              <a:ln w="9525">
                <a:solidFill>
                  <a:schemeClr val="tx1"/>
                </a:solidFill>
                <a:round/>
                <a:headEnd/>
                <a:tailEnd/>
              </a:ln>
            </p:spPr>
            <p:txBody>
              <a:bodyPr wrap="none" anchor="ctr"/>
              <a:lstStyle/>
              <a:p>
                <a:endParaRPr lang="en-US" dirty="0">
                  <a:latin typeface="Calibri" pitchFamily="34" charset="0"/>
                </a:endParaRPr>
              </a:p>
            </p:txBody>
          </p:sp>
          <p:sp>
            <p:nvSpPr>
              <p:cNvPr id="253" name="AutoShape 29"/>
              <p:cNvSpPr>
                <a:spLocks noChangeArrowheads="1"/>
              </p:cNvSpPr>
              <p:nvPr/>
            </p:nvSpPr>
            <p:spPr bwMode="auto">
              <a:xfrm rot="5400000">
                <a:off x="2661" y="2648"/>
                <a:ext cx="48" cy="32"/>
              </a:xfrm>
              <a:prstGeom prst="can">
                <a:avLst>
                  <a:gd name="adj" fmla="val 19995"/>
                </a:avLst>
              </a:prstGeom>
              <a:solidFill>
                <a:schemeClr val="accent2"/>
              </a:solidFill>
              <a:ln w="9525">
                <a:solidFill>
                  <a:schemeClr val="tx1"/>
                </a:solidFill>
                <a:round/>
                <a:headEnd/>
                <a:tailEnd/>
              </a:ln>
            </p:spPr>
            <p:txBody>
              <a:bodyPr wrap="none" anchor="ctr"/>
              <a:lstStyle/>
              <a:p>
                <a:endParaRPr lang="en-US" dirty="0">
                  <a:latin typeface="Calibri" pitchFamily="34" charset="0"/>
                </a:endParaRPr>
              </a:p>
            </p:txBody>
          </p:sp>
        </p:grpSp>
        <p:grpSp>
          <p:nvGrpSpPr>
            <p:cNvPr id="237" name="Group 81"/>
            <p:cNvGrpSpPr>
              <a:grpSpLocks/>
            </p:cNvGrpSpPr>
            <p:nvPr/>
          </p:nvGrpSpPr>
          <p:grpSpPr bwMode="auto">
            <a:xfrm>
              <a:off x="4965700" y="512763"/>
              <a:ext cx="168275" cy="50800"/>
              <a:chOff x="3024" y="2640"/>
              <a:chExt cx="159" cy="48"/>
            </a:xfrm>
          </p:grpSpPr>
          <p:sp>
            <p:nvSpPr>
              <p:cNvPr id="250" name="AutoShape 29"/>
              <p:cNvSpPr>
                <a:spLocks noChangeArrowheads="1"/>
              </p:cNvSpPr>
              <p:nvPr/>
            </p:nvSpPr>
            <p:spPr bwMode="auto">
              <a:xfrm rot="5400000">
                <a:off x="3080" y="2584"/>
                <a:ext cx="48" cy="159"/>
              </a:xfrm>
              <a:prstGeom prst="can">
                <a:avLst>
                  <a:gd name="adj" fmla="val 37250"/>
                </a:avLst>
              </a:prstGeom>
              <a:solidFill>
                <a:srgbClr val="969696">
                  <a:alpha val="45097"/>
                </a:srgbClr>
              </a:solidFill>
              <a:ln w="9525">
                <a:solidFill>
                  <a:schemeClr val="tx1"/>
                </a:solidFill>
                <a:round/>
                <a:headEnd/>
                <a:tailEnd/>
              </a:ln>
            </p:spPr>
            <p:txBody>
              <a:bodyPr wrap="none" anchor="ctr"/>
              <a:lstStyle/>
              <a:p>
                <a:endParaRPr lang="en-US" dirty="0">
                  <a:latin typeface="Calibri" pitchFamily="34" charset="0"/>
                </a:endParaRPr>
              </a:p>
            </p:txBody>
          </p:sp>
          <p:sp>
            <p:nvSpPr>
              <p:cNvPr id="251" name="AutoShape 29"/>
              <p:cNvSpPr>
                <a:spLocks noChangeArrowheads="1"/>
              </p:cNvSpPr>
              <p:nvPr/>
            </p:nvSpPr>
            <p:spPr bwMode="auto">
              <a:xfrm rot="5400000">
                <a:off x="3141" y="2648"/>
                <a:ext cx="48" cy="32"/>
              </a:xfrm>
              <a:prstGeom prst="can">
                <a:avLst>
                  <a:gd name="adj" fmla="val 19995"/>
                </a:avLst>
              </a:prstGeom>
              <a:solidFill>
                <a:srgbClr val="FF9900"/>
              </a:solidFill>
              <a:ln w="9525">
                <a:solidFill>
                  <a:schemeClr val="tx1"/>
                </a:solidFill>
                <a:round/>
                <a:headEnd/>
                <a:tailEnd/>
              </a:ln>
            </p:spPr>
            <p:txBody>
              <a:bodyPr wrap="none" anchor="ctr"/>
              <a:lstStyle/>
              <a:p>
                <a:endParaRPr lang="en-US" dirty="0">
                  <a:latin typeface="Calibri" pitchFamily="34" charset="0"/>
                </a:endParaRPr>
              </a:p>
            </p:txBody>
          </p:sp>
        </p:grpSp>
        <p:grpSp>
          <p:nvGrpSpPr>
            <p:cNvPr id="238" name="Group 87"/>
            <p:cNvGrpSpPr>
              <a:grpSpLocks/>
            </p:cNvGrpSpPr>
            <p:nvPr/>
          </p:nvGrpSpPr>
          <p:grpSpPr bwMode="auto">
            <a:xfrm>
              <a:off x="5345112" y="515938"/>
              <a:ext cx="168275" cy="50800"/>
              <a:chOff x="3024" y="2640"/>
              <a:chExt cx="159" cy="48"/>
            </a:xfrm>
          </p:grpSpPr>
          <p:sp>
            <p:nvSpPr>
              <p:cNvPr id="248" name="AutoShape 29"/>
              <p:cNvSpPr>
                <a:spLocks noChangeArrowheads="1"/>
              </p:cNvSpPr>
              <p:nvPr/>
            </p:nvSpPr>
            <p:spPr bwMode="auto">
              <a:xfrm rot="5400000">
                <a:off x="3080" y="2584"/>
                <a:ext cx="48" cy="159"/>
              </a:xfrm>
              <a:prstGeom prst="can">
                <a:avLst>
                  <a:gd name="adj" fmla="val 37250"/>
                </a:avLst>
              </a:prstGeom>
              <a:solidFill>
                <a:srgbClr val="969696">
                  <a:alpha val="45097"/>
                </a:srgbClr>
              </a:solidFill>
              <a:ln w="9525">
                <a:solidFill>
                  <a:schemeClr val="tx1"/>
                </a:solidFill>
                <a:round/>
                <a:headEnd/>
                <a:tailEnd/>
              </a:ln>
            </p:spPr>
            <p:txBody>
              <a:bodyPr wrap="none" anchor="ctr"/>
              <a:lstStyle/>
              <a:p>
                <a:endParaRPr lang="en-US" dirty="0">
                  <a:latin typeface="Calibri" pitchFamily="34" charset="0"/>
                </a:endParaRPr>
              </a:p>
            </p:txBody>
          </p:sp>
          <p:sp>
            <p:nvSpPr>
              <p:cNvPr id="249" name="AutoShape 29"/>
              <p:cNvSpPr>
                <a:spLocks noChangeArrowheads="1"/>
              </p:cNvSpPr>
              <p:nvPr/>
            </p:nvSpPr>
            <p:spPr bwMode="auto">
              <a:xfrm rot="5400000">
                <a:off x="3141" y="2648"/>
                <a:ext cx="48" cy="32"/>
              </a:xfrm>
              <a:prstGeom prst="can">
                <a:avLst>
                  <a:gd name="adj" fmla="val 19995"/>
                </a:avLst>
              </a:prstGeom>
              <a:solidFill>
                <a:srgbClr val="FF9900"/>
              </a:solidFill>
              <a:ln w="9525">
                <a:solidFill>
                  <a:schemeClr val="tx1"/>
                </a:solidFill>
                <a:round/>
                <a:headEnd/>
                <a:tailEnd/>
              </a:ln>
            </p:spPr>
            <p:txBody>
              <a:bodyPr wrap="none" anchor="ctr"/>
              <a:lstStyle/>
              <a:p>
                <a:endParaRPr lang="en-US" dirty="0">
                  <a:latin typeface="Calibri" pitchFamily="34" charset="0"/>
                </a:endParaRPr>
              </a:p>
            </p:txBody>
          </p:sp>
        </p:grpSp>
        <p:grpSp>
          <p:nvGrpSpPr>
            <p:cNvPr id="239" name="Group 124"/>
            <p:cNvGrpSpPr>
              <a:grpSpLocks/>
            </p:cNvGrpSpPr>
            <p:nvPr/>
          </p:nvGrpSpPr>
          <p:grpSpPr bwMode="auto">
            <a:xfrm>
              <a:off x="5341937" y="401638"/>
              <a:ext cx="168275" cy="50800"/>
              <a:chOff x="3208" y="2291"/>
              <a:chExt cx="106" cy="32"/>
            </a:xfrm>
          </p:grpSpPr>
          <p:sp>
            <p:nvSpPr>
              <p:cNvPr id="246" name="AutoShape 29"/>
              <p:cNvSpPr>
                <a:spLocks noChangeArrowheads="1"/>
              </p:cNvSpPr>
              <p:nvPr/>
            </p:nvSpPr>
            <p:spPr bwMode="auto">
              <a:xfrm rot="5400000">
                <a:off x="3245" y="2254"/>
                <a:ext cx="32" cy="106"/>
              </a:xfrm>
              <a:prstGeom prst="can">
                <a:avLst>
                  <a:gd name="adj" fmla="val 37250"/>
                </a:avLst>
              </a:prstGeom>
              <a:solidFill>
                <a:srgbClr val="969696">
                  <a:alpha val="45097"/>
                </a:srgbClr>
              </a:solidFill>
              <a:ln w="9525">
                <a:solidFill>
                  <a:schemeClr val="tx1"/>
                </a:solidFill>
                <a:round/>
                <a:headEnd/>
                <a:tailEnd/>
              </a:ln>
            </p:spPr>
            <p:txBody>
              <a:bodyPr wrap="none" anchor="ctr"/>
              <a:lstStyle/>
              <a:p>
                <a:endParaRPr lang="en-US" dirty="0">
                  <a:latin typeface="Calibri" pitchFamily="34" charset="0"/>
                </a:endParaRPr>
              </a:p>
            </p:txBody>
          </p:sp>
          <p:sp>
            <p:nvSpPr>
              <p:cNvPr id="247" name="AutoShape 29"/>
              <p:cNvSpPr>
                <a:spLocks noChangeArrowheads="1"/>
              </p:cNvSpPr>
              <p:nvPr/>
            </p:nvSpPr>
            <p:spPr bwMode="auto">
              <a:xfrm rot="5400000">
                <a:off x="3286" y="2296"/>
                <a:ext cx="32" cy="22"/>
              </a:xfrm>
              <a:prstGeom prst="can">
                <a:avLst>
                  <a:gd name="adj" fmla="val 19995"/>
                </a:avLst>
              </a:prstGeom>
              <a:solidFill>
                <a:srgbClr val="FFFF00"/>
              </a:solidFill>
              <a:ln w="9525">
                <a:solidFill>
                  <a:schemeClr val="tx1"/>
                </a:solidFill>
                <a:round/>
                <a:headEnd/>
                <a:tailEnd/>
              </a:ln>
            </p:spPr>
            <p:txBody>
              <a:bodyPr wrap="none" anchor="ctr"/>
              <a:lstStyle/>
              <a:p>
                <a:endParaRPr lang="en-US" dirty="0">
                  <a:latin typeface="Calibri" pitchFamily="34" charset="0"/>
                </a:endParaRPr>
              </a:p>
            </p:txBody>
          </p:sp>
        </p:grpSp>
        <p:grpSp>
          <p:nvGrpSpPr>
            <p:cNvPr id="240" name="Group 127"/>
            <p:cNvGrpSpPr>
              <a:grpSpLocks/>
            </p:cNvGrpSpPr>
            <p:nvPr/>
          </p:nvGrpSpPr>
          <p:grpSpPr bwMode="auto">
            <a:xfrm>
              <a:off x="4973637" y="403225"/>
              <a:ext cx="168275" cy="50800"/>
              <a:chOff x="3208" y="2291"/>
              <a:chExt cx="106" cy="32"/>
            </a:xfrm>
          </p:grpSpPr>
          <p:sp>
            <p:nvSpPr>
              <p:cNvPr id="244" name="AutoShape 29"/>
              <p:cNvSpPr>
                <a:spLocks noChangeArrowheads="1"/>
              </p:cNvSpPr>
              <p:nvPr/>
            </p:nvSpPr>
            <p:spPr bwMode="auto">
              <a:xfrm rot="5400000">
                <a:off x="3245" y="2254"/>
                <a:ext cx="32" cy="106"/>
              </a:xfrm>
              <a:prstGeom prst="can">
                <a:avLst>
                  <a:gd name="adj" fmla="val 37250"/>
                </a:avLst>
              </a:prstGeom>
              <a:solidFill>
                <a:srgbClr val="969696">
                  <a:alpha val="45097"/>
                </a:srgbClr>
              </a:solidFill>
              <a:ln w="9525">
                <a:solidFill>
                  <a:schemeClr val="tx1"/>
                </a:solidFill>
                <a:round/>
                <a:headEnd/>
                <a:tailEnd/>
              </a:ln>
            </p:spPr>
            <p:txBody>
              <a:bodyPr wrap="none" anchor="ctr"/>
              <a:lstStyle/>
              <a:p>
                <a:endParaRPr lang="en-US" dirty="0">
                  <a:latin typeface="Calibri" pitchFamily="34" charset="0"/>
                </a:endParaRPr>
              </a:p>
            </p:txBody>
          </p:sp>
          <p:sp>
            <p:nvSpPr>
              <p:cNvPr id="245" name="AutoShape 29"/>
              <p:cNvSpPr>
                <a:spLocks noChangeArrowheads="1"/>
              </p:cNvSpPr>
              <p:nvPr/>
            </p:nvSpPr>
            <p:spPr bwMode="auto">
              <a:xfrm rot="5400000">
                <a:off x="3286" y="2296"/>
                <a:ext cx="32" cy="22"/>
              </a:xfrm>
              <a:prstGeom prst="can">
                <a:avLst>
                  <a:gd name="adj" fmla="val 19995"/>
                </a:avLst>
              </a:prstGeom>
              <a:solidFill>
                <a:srgbClr val="FFFF00"/>
              </a:solidFill>
              <a:ln w="9525">
                <a:solidFill>
                  <a:schemeClr val="tx1"/>
                </a:solidFill>
                <a:round/>
                <a:headEnd/>
                <a:tailEnd/>
              </a:ln>
            </p:spPr>
            <p:txBody>
              <a:bodyPr wrap="none" anchor="ctr"/>
              <a:lstStyle/>
              <a:p>
                <a:endParaRPr lang="en-US" dirty="0">
                  <a:latin typeface="Calibri" pitchFamily="34" charset="0"/>
                </a:endParaRPr>
              </a:p>
            </p:txBody>
          </p:sp>
        </p:grpSp>
        <p:grpSp>
          <p:nvGrpSpPr>
            <p:cNvPr id="241" name="Group 68"/>
            <p:cNvGrpSpPr>
              <a:grpSpLocks/>
            </p:cNvGrpSpPr>
            <p:nvPr/>
          </p:nvGrpSpPr>
          <p:grpSpPr bwMode="auto">
            <a:xfrm>
              <a:off x="5532437" y="457200"/>
              <a:ext cx="168275" cy="50800"/>
              <a:chOff x="2544" y="2640"/>
              <a:chExt cx="159" cy="48"/>
            </a:xfrm>
          </p:grpSpPr>
          <p:sp>
            <p:nvSpPr>
              <p:cNvPr id="242" name="AutoShape 29"/>
              <p:cNvSpPr>
                <a:spLocks noChangeArrowheads="1"/>
              </p:cNvSpPr>
              <p:nvPr/>
            </p:nvSpPr>
            <p:spPr bwMode="auto">
              <a:xfrm rot="5400000">
                <a:off x="2600" y="2584"/>
                <a:ext cx="48" cy="159"/>
              </a:xfrm>
              <a:prstGeom prst="can">
                <a:avLst>
                  <a:gd name="adj" fmla="val 37250"/>
                </a:avLst>
              </a:prstGeom>
              <a:solidFill>
                <a:srgbClr val="969696">
                  <a:alpha val="45097"/>
                </a:srgbClr>
              </a:solidFill>
              <a:ln w="9525">
                <a:solidFill>
                  <a:schemeClr val="tx1"/>
                </a:solidFill>
                <a:round/>
                <a:headEnd/>
                <a:tailEnd/>
              </a:ln>
            </p:spPr>
            <p:txBody>
              <a:bodyPr wrap="none" anchor="ctr"/>
              <a:lstStyle/>
              <a:p>
                <a:endParaRPr lang="en-US" dirty="0">
                  <a:latin typeface="Calibri" pitchFamily="34" charset="0"/>
                </a:endParaRPr>
              </a:p>
            </p:txBody>
          </p:sp>
          <p:sp>
            <p:nvSpPr>
              <p:cNvPr id="243" name="AutoShape 29"/>
              <p:cNvSpPr>
                <a:spLocks noChangeArrowheads="1"/>
              </p:cNvSpPr>
              <p:nvPr/>
            </p:nvSpPr>
            <p:spPr bwMode="auto">
              <a:xfrm rot="5400000">
                <a:off x="2661" y="2648"/>
                <a:ext cx="48" cy="32"/>
              </a:xfrm>
              <a:prstGeom prst="can">
                <a:avLst>
                  <a:gd name="adj" fmla="val 19995"/>
                </a:avLst>
              </a:prstGeom>
              <a:solidFill>
                <a:schemeClr val="accent2"/>
              </a:solidFill>
              <a:ln w="9525">
                <a:solidFill>
                  <a:schemeClr val="tx1"/>
                </a:solidFill>
                <a:round/>
                <a:headEnd/>
                <a:tailEnd/>
              </a:ln>
            </p:spPr>
            <p:txBody>
              <a:bodyPr wrap="none" anchor="ctr"/>
              <a:lstStyle/>
              <a:p>
                <a:endParaRPr lang="en-US" dirty="0">
                  <a:latin typeface="Calibri" pitchFamily="34" charset="0"/>
                </a:endParaRPr>
              </a:p>
            </p:txBody>
          </p:sp>
        </p:grpSp>
      </p:grpSp>
      <p:sp>
        <p:nvSpPr>
          <p:cNvPr id="258" name="Rounded Rectangle 257"/>
          <p:cNvSpPr/>
          <p:nvPr/>
        </p:nvSpPr>
        <p:spPr>
          <a:xfrm>
            <a:off x="152400" y="1752600"/>
            <a:ext cx="2438400" cy="3962400"/>
          </a:xfrm>
          <a:prstGeom prst="roundRect">
            <a:avLst/>
          </a:prstGeom>
          <a:no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9" name="Rounded Rectangle 258"/>
          <p:cNvSpPr/>
          <p:nvPr/>
        </p:nvSpPr>
        <p:spPr>
          <a:xfrm>
            <a:off x="5867400" y="1758460"/>
            <a:ext cx="3138268" cy="3962400"/>
          </a:xfrm>
          <a:prstGeom prst="roundRect">
            <a:avLst/>
          </a:prstGeom>
          <a:no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6" name="AutoShape 29"/>
          <p:cNvSpPr>
            <a:spLocks noChangeArrowheads="1"/>
          </p:cNvSpPr>
          <p:nvPr/>
        </p:nvSpPr>
        <p:spPr bwMode="auto">
          <a:xfrm rot="7885335">
            <a:off x="7350924" y="3617004"/>
            <a:ext cx="200025" cy="1150938"/>
          </a:xfrm>
          <a:prstGeom prst="can">
            <a:avLst>
              <a:gd name="adj" fmla="val 18034"/>
            </a:avLst>
          </a:prstGeom>
          <a:solidFill>
            <a:srgbClr val="993300">
              <a:alpha val="30196"/>
            </a:srgbClr>
          </a:solidFill>
          <a:ln w="9525">
            <a:solidFill>
              <a:schemeClr val="tx1"/>
            </a:solidFill>
            <a:round/>
            <a:headEnd/>
            <a:tailEnd/>
          </a:ln>
        </p:spPr>
        <p:txBody>
          <a:bodyPr wrap="none" anchor="ctr"/>
          <a:lstStyle/>
          <a:p>
            <a:endParaRPr lang="en-US" dirty="0">
              <a:latin typeface="Calibri" pitchFamily="34" charset="0"/>
            </a:endParaRPr>
          </a:p>
        </p:txBody>
      </p:sp>
      <p:sp>
        <p:nvSpPr>
          <p:cNvPr id="261" name="Text Box 118"/>
          <p:cNvSpPr txBox="1">
            <a:spLocks noChangeArrowheads="1"/>
          </p:cNvSpPr>
          <p:nvPr/>
        </p:nvSpPr>
        <p:spPr bwMode="auto">
          <a:xfrm>
            <a:off x="2297720" y="824132"/>
            <a:ext cx="4179280" cy="738664"/>
          </a:xfrm>
          <a:prstGeom prst="rect">
            <a:avLst/>
          </a:prstGeom>
          <a:ln>
            <a:headEnd/>
            <a:tailEnd/>
          </a:ln>
        </p:spPr>
        <p:style>
          <a:lnRef idx="2">
            <a:schemeClr val="dk1"/>
          </a:lnRef>
          <a:fillRef idx="1">
            <a:schemeClr val="lt1"/>
          </a:fillRef>
          <a:effectRef idx="0">
            <a:schemeClr val="dk1"/>
          </a:effectRef>
          <a:fontRef idx="minor">
            <a:schemeClr val="dk1"/>
          </a:fontRef>
        </p:style>
        <p:txBody>
          <a:bodyPr wrap="square">
            <a:spAutoFit/>
          </a:bodyPr>
          <a:lstStyle/>
          <a:p>
            <a:pPr marL="225425" indent="-225425">
              <a:buFont typeface="Arial" pitchFamily="34" charset="0"/>
              <a:buChar char="•"/>
            </a:pPr>
            <a:r>
              <a:rPr lang="en-US" sz="1400" b="1" dirty="0" smtClean="0">
                <a:latin typeface="Calibri" pitchFamily="34" charset="0"/>
              </a:rPr>
              <a:t>Sales group: Includes VM1, VM4, and VM5</a:t>
            </a:r>
          </a:p>
          <a:p>
            <a:pPr marL="225425" indent="-225425">
              <a:buFont typeface="Arial" pitchFamily="34" charset="0"/>
              <a:buChar char="•"/>
            </a:pPr>
            <a:r>
              <a:rPr lang="en-US" sz="1400" b="1" dirty="0" smtClean="0">
                <a:latin typeface="Calibri" pitchFamily="34" charset="0"/>
              </a:rPr>
              <a:t>Finance group: Includes VM2 and VM5</a:t>
            </a:r>
          </a:p>
          <a:p>
            <a:pPr marL="225425" indent="-225425">
              <a:buFont typeface="Arial" pitchFamily="34" charset="0"/>
              <a:buChar char="•"/>
            </a:pPr>
            <a:r>
              <a:rPr lang="en-US" sz="1400" b="1" dirty="0" smtClean="0">
                <a:latin typeface="Calibri" pitchFamily="34" charset="0"/>
              </a:rPr>
              <a:t>Marketing group: Includes VM3 and VM5 </a:t>
            </a:r>
            <a:endParaRPr lang="en-US" sz="1400" b="1" dirty="0">
              <a:latin typeface="Calibri" pitchFamily="34" charset="0"/>
            </a:endParaRPr>
          </a:p>
        </p:txBody>
      </p:sp>
      <p:sp>
        <p:nvSpPr>
          <p:cNvPr id="262" name="Text Box 118"/>
          <p:cNvSpPr txBox="1">
            <a:spLocks noChangeArrowheads="1"/>
          </p:cNvSpPr>
          <p:nvPr/>
        </p:nvSpPr>
        <p:spPr bwMode="auto">
          <a:xfrm>
            <a:off x="681549" y="5729068"/>
            <a:ext cx="1299651" cy="307777"/>
          </a:xfrm>
          <a:prstGeom prst="rect">
            <a:avLst/>
          </a:prstGeom>
          <a:noFill/>
          <a:ln w="9525">
            <a:noFill/>
            <a:miter lim="800000"/>
            <a:headEnd/>
            <a:tailEnd/>
          </a:ln>
        </p:spPr>
        <p:txBody>
          <a:bodyPr wrap="none">
            <a:spAutoFit/>
          </a:bodyPr>
          <a:lstStyle/>
          <a:p>
            <a:r>
              <a:rPr lang="en-US" sz="1400" b="1" dirty="0" smtClean="0">
                <a:latin typeface="Calibri" pitchFamily="34" charset="0"/>
              </a:rPr>
              <a:t>Physical Server</a:t>
            </a:r>
            <a:endParaRPr lang="en-US" sz="1400" b="1" dirty="0">
              <a:latin typeface="Calibri" pitchFamily="34" charset="0"/>
            </a:endParaRPr>
          </a:p>
        </p:txBody>
      </p:sp>
      <p:sp>
        <p:nvSpPr>
          <p:cNvPr id="263" name="Text Box 118"/>
          <p:cNvSpPr txBox="1">
            <a:spLocks noChangeArrowheads="1"/>
          </p:cNvSpPr>
          <p:nvPr/>
        </p:nvSpPr>
        <p:spPr bwMode="auto">
          <a:xfrm>
            <a:off x="6974501" y="5729068"/>
            <a:ext cx="1299651" cy="307777"/>
          </a:xfrm>
          <a:prstGeom prst="rect">
            <a:avLst/>
          </a:prstGeom>
          <a:noFill/>
          <a:ln w="9525">
            <a:noFill/>
            <a:miter lim="800000"/>
            <a:headEnd/>
            <a:tailEnd/>
          </a:ln>
        </p:spPr>
        <p:txBody>
          <a:bodyPr wrap="none">
            <a:spAutoFit/>
          </a:bodyPr>
          <a:lstStyle/>
          <a:p>
            <a:r>
              <a:rPr lang="en-US" sz="1400" b="1" dirty="0" smtClean="0">
                <a:latin typeface="Calibri" pitchFamily="34" charset="0"/>
              </a:rPr>
              <a:t>Physical Server</a:t>
            </a:r>
            <a:endParaRPr lang="en-US" sz="1400" b="1" dirty="0">
              <a:latin typeface="Calibri" pitchFamily="34" charset="0"/>
            </a:endParaRPr>
          </a:p>
        </p:txBody>
      </p:sp>
      <p:sp>
        <p:nvSpPr>
          <p:cNvPr id="129" name="Footer Placeholder 7"/>
          <p:cNvSpPr>
            <a:spLocks noGrp="1"/>
          </p:cNvSpPr>
          <p:nvPr>
            <p:ph type="ftr" sz="quarter" idx="10"/>
          </p:nvPr>
        </p:nvSpPr>
        <p:spPr>
          <a:xfrm>
            <a:off x="4419600" y="6629400"/>
            <a:ext cx="4191000" cy="228600"/>
          </a:xfrm>
        </p:spPr>
        <p:txBody>
          <a:bodyPr/>
          <a:lstStyle/>
          <a:p>
            <a:pPr>
              <a:defRPr/>
            </a:pPr>
            <a:r>
              <a:rPr lang="en-US" dirty="0"/>
              <a:t>Virtualized Data Center </a:t>
            </a:r>
            <a:r>
              <a:rPr lang="en-US" dirty="0" smtClean="0"/>
              <a:t>– </a:t>
            </a:r>
            <a:r>
              <a:rPr lang="en-US" dirty="0"/>
              <a:t>Networking</a:t>
            </a:r>
          </a:p>
        </p:txBody>
      </p:sp>
      <p:sp>
        <p:nvSpPr>
          <p:cNvPr id="155" name="Rectangular Callout 154"/>
          <p:cNvSpPr/>
          <p:nvPr/>
        </p:nvSpPr>
        <p:spPr>
          <a:xfrm>
            <a:off x="3010094" y="3143054"/>
            <a:ext cx="704852" cy="228600"/>
          </a:xfrm>
          <a:prstGeom prst="wedgeRectCallout">
            <a:avLst>
              <a:gd name="adj1" fmla="val -34833"/>
              <a:gd name="adj2" fmla="val 221627"/>
            </a:avLst>
          </a:prstGeom>
          <a:solidFill>
            <a:schemeClr val="bg1"/>
          </a:solidFill>
          <a:ln>
            <a:solidFill>
              <a:srgbClr val="2C95D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schemeClr val="tx1"/>
                </a:solidFill>
              </a:rPr>
              <a:t>Frame</a:t>
            </a:r>
            <a:endParaRPr lang="en-US" dirty="0">
              <a:solidFill>
                <a:schemeClr val="tx1"/>
              </a:solidFill>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6"/>
          <p:cNvSpPr>
            <a:spLocks noGrp="1"/>
          </p:cNvSpPr>
          <p:nvPr>
            <p:ph type="title"/>
          </p:nvPr>
        </p:nvSpPr>
        <p:spPr/>
        <p:txBody>
          <a:bodyPr/>
          <a:lstStyle/>
          <a:p>
            <a:pPr lvl="0"/>
            <a:r>
              <a:rPr lang="en-US" dirty="0" smtClean="0"/>
              <a:t>Virtual Storage Area Network (VSAN)</a:t>
            </a:r>
            <a:endParaRPr lang="en-US" dirty="0"/>
          </a:p>
        </p:txBody>
      </p:sp>
      <p:sp>
        <p:nvSpPr>
          <p:cNvPr id="24579" name="Content Placeholder 6"/>
          <p:cNvSpPr>
            <a:spLocks noGrp="1"/>
          </p:cNvSpPr>
          <p:nvPr>
            <p:ph idx="1"/>
          </p:nvPr>
        </p:nvSpPr>
        <p:spPr>
          <a:xfrm>
            <a:off x="304800" y="3124200"/>
            <a:ext cx="4343400" cy="2971800"/>
          </a:xfrm>
        </p:spPr>
        <p:txBody>
          <a:bodyPr/>
          <a:lstStyle/>
          <a:p>
            <a:pPr>
              <a:spcBef>
                <a:spcPts val="600"/>
              </a:spcBef>
            </a:pPr>
            <a:r>
              <a:rPr lang="en-US" sz="2000" dirty="0" smtClean="0"/>
              <a:t>A VSAN has its own fabric services (name server, zoning), configuration, and set of FC addresses </a:t>
            </a:r>
          </a:p>
          <a:p>
            <a:pPr>
              <a:spcBef>
                <a:spcPts val="600"/>
              </a:spcBef>
            </a:pPr>
            <a:r>
              <a:rPr lang="en-US" sz="2000" dirty="0" smtClean="0"/>
              <a:t>Benefits of VSAN are similar to VLAN</a:t>
            </a:r>
          </a:p>
          <a:p>
            <a:pPr>
              <a:spcBef>
                <a:spcPts val="600"/>
              </a:spcBef>
            </a:pPr>
            <a:r>
              <a:rPr lang="en-US" sz="2000" dirty="0" smtClean="0"/>
              <a:t>VSAN tagging enables multiple VSAN traffic to pass through a trunk link</a:t>
            </a:r>
          </a:p>
          <a:p>
            <a:pPr>
              <a:spcBef>
                <a:spcPts val="600"/>
              </a:spcBef>
            </a:pPr>
            <a:endParaRPr lang="en-US" sz="2000" dirty="0" smtClean="0"/>
          </a:p>
        </p:txBody>
      </p:sp>
      <p:sp>
        <p:nvSpPr>
          <p:cNvPr id="7" name="Slide Number Placeholder 6"/>
          <p:cNvSpPr>
            <a:spLocks noGrp="1"/>
          </p:cNvSpPr>
          <p:nvPr>
            <p:ph type="sldNum" sz="quarter" idx="11"/>
          </p:nvPr>
        </p:nvSpPr>
        <p:spPr/>
        <p:txBody>
          <a:bodyPr/>
          <a:lstStyle/>
          <a:p>
            <a:pPr>
              <a:defRPr/>
            </a:pPr>
            <a:fld id="{5BA1DFFF-3F85-458B-986A-7762775E0CEF}" type="slidenum">
              <a:rPr lang="en-US" smtClean="0"/>
              <a:pPr>
                <a:defRPr/>
              </a:pPr>
              <a:t>33</a:t>
            </a:fld>
            <a:endParaRPr lang="en-US" dirty="0"/>
          </a:p>
        </p:txBody>
      </p:sp>
      <p:sp>
        <p:nvSpPr>
          <p:cNvPr id="9" name="Rectangle 8"/>
          <p:cNvSpPr/>
          <p:nvPr/>
        </p:nvSpPr>
        <p:spPr>
          <a:xfrm>
            <a:off x="457201" y="1143001"/>
            <a:ext cx="4267200" cy="1524000"/>
          </a:xfrm>
          <a:prstGeom prst="rect">
            <a:avLst/>
          </a:prstGeom>
          <a:solidFill>
            <a:schemeClr val="bg1">
              <a:lumMod val="95000"/>
            </a:schemeClr>
          </a:solidFill>
          <a:ln>
            <a:solidFill>
              <a:srgbClr val="00B050"/>
            </a:solidFill>
          </a:ln>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297330" tIns="229108" rIns="297330" bIns="113792" numCol="1" spcCol="1270" anchor="ctr" anchorCtr="0">
            <a:noAutofit/>
          </a:bodyPr>
          <a:lstStyle/>
          <a:p>
            <a:r>
              <a:rPr lang="en-US" sz="2000" dirty="0" smtClean="0">
                <a:solidFill>
                  <a:schemeClr val="tx1"/>
                </a:solidFill>
                <a:latin typeface="Calibri" pitchFamily="34" charset="0"/>
              </a:rPr>
              <a:t>A logical fabric on an FC SAN that enables communication among a group of nodes, regardless of their physical location in the fabric.</a:t>
            </a:r>
          </a:p>
        </p:txBody>
      </p:sp>
      <p:sp>
        <p:nvSpPr>
          <p:cNvPr id="10" name="Rounded Rectangle 4"/>
          <p:cNvSpPr/>
          <p:nvPr/>
        </p:nvSpPr>
        <p:spPr>
          <a:xfrm>
            <a:off x="758952" y="987552"/>
            <a:ext cx="822960" cy="292608"/>
          </a:xfrm>
          <a:prstGeom prst="rect">
            <a:avLst/>
          </a:prstGeom>
          <a:gradFill>
            <a:gsLst>
              <a:gs pos="0">
                <a:srgbClr val="4D9940"/>
              </a:gs>
              <a:gs pos="80000">
                <a:schemeClr val="accent3">
                  <a:shade val="93000"/>
                  <a:satMod val="130000"/>
                </a:schemeClr>
              </a:gs>
              <a:gs pos="100000">
                <a:schemeClr val="accent3">
                  <a:shade val="94000"/>
                  <a:satMod val="135000"/>
                </a:schemeClr>
              </a:gs>
            </a:gsLst>
          </a:gradFill>
        </p:spPr>
        <p:style>
          <a:lnRef idx="0">
            <a:schemeClr val="accent3"/>
          </a:lnRef>
          <a:fillRef idx="3">
            <a:schemeClr val="accent3"/>
          </a:fillRef>
          <a:effectRef idx="3">
            <a:schemeClr val="accent3"/>
          </a:effectRef>
          <a:fontRef idx="minor">
            <a:schemeClr val="lt1"/>
          </a:fontRef>
        </p:style>
        <p:txBody>
          <a:bodyPr spcFirstLastPara="0" vert="horz" wrap="square" lIns="101362" tIns="0" rIns="101362" bIns="0" numCol="1" spcCol="1270" anchor="ctr" anchorCtr="0">
            <a:noAutofit/>
          </a:bodyPr>
          <a:lstStyle/>
          <a:p>
            <a:pPr lvl="0" algn="ctr" defTabSz="800100" rtl="0">
              <a:lnSpc>
                <a:spcPct val="90000"/>
              </a:lnSpc>
              <a:spcBef>
                <a:spcPct val="0"/>
              </a:spcBef>
              <a:spcAft>
                <a:spcPct val="35000"/>
              </a:spcAft>
            </a:pPr>
            <a:r>
              <a:rPr lang="en-US" sz="1600" b="1" kern="1200" dirty="0" smtClean="0">
                <a:latin typeface="Calibri" pitchFamily="34" charset="0"/>
              </a:rPr>
              <a:t>VSAN</a:t>
            </a:r>
            <a:endParaRPr lang="en-US" sz="1600" b="1" kern="1200" dirty="0">
              <a:latin typeface="Calibri" pitchFamily="34" charset="0"/>
            </a:endParaRPr>
          </a:p>
        </p:txBody>
      </p:sp>
      <p:sp>
        <p:nvSpPr>
          <p:cNvPr id="84" name="Footer Placeholder 7"/>
          <p:cNvSpPr>
            <a:spLocks noGrp="1"/>
          </p:cNvSpPr>
          <p:nvPr>
            <p:ph type="ftr" sz="quarter" idx="10"/>
          </p:nvPr>
        </p:nvSpPr>
        <p:spPr>
          <a:xfrm>
            <a:off x="4419600" y="6629400"/>
            <a:ext cx="4191000" cy="228600"/>
          </a:xfrm>
        </p:spPr>
        <p:txBody>
          <a:bodyPr/>
          <a:lstStyle/>
          <a:p>
            <a:pPr>
              <a:defRPr/>
            </a:pPr>
            <a:r>
              <a:rPr lang="en-US" dirty="0"/>
              <a:t>Virtualized Data Center </a:t>
            </a:r>
            <a:r>
              <a:rPr lang="en-US" dirty="0" smtClean="0"/>
              <a:t>– </a:t>
            </a:r>
            <a:r>
              <a:rPr lang="en-US" dirty="0"/>
              <a:t>Networking</a:t>
            </a:r>
          </a:p>
        </p:txBody>
      </p:sp>
      <p:grpSp>
        <p:nvGrpSpPr>
          <p:cNvPr id="80" name="Group 79"/>
          <p:cNvGrpSpPr/>
          <p:nvPr/>
        </p:nvGrpSpPr>
        <p:grpSpPr>
          <a:xfrm>
            <a:off x="5069963" y="838200"/>
            <a:ext cx="4088654" cy="5257800"/>
            <a:chOff x="5069963" y="838200"/>
            <a:chExt cx="4088654" cy="5257800"/>
          </a:xfrm>
        </p:grpSpPr>
        <p:pic>
          <p:nvPicPr>
            <p:cNvPr id="82" name="Picture 15" descr="FC Switch Icon.png"/>
            <p:cNvPicPr>
              <a:picLocks noChangeAspect="1"/>
            </p:cNvPicPr>
            <p:nvPr/>
          </p:nvPicPr>
          <p:blipFill>
            <a:blip r:embed="rId3" cstate="print"/>
            <a:srcRect/>
            <a:stretch>
              <a:fillRect/>
            </a:stretch>
          </p:blipFill>
          <p:spPr bwMode="auto">
            <a:xfrm>
              <a:off x="6823075" y="4562475"/>
              <a:ext cx="1152525" cy="596900"/>
            </a:xfrm>
            <a:prstGeom prst="rect">
              <a:avLst/>
            </a:prstGeom>
            <a:noFill/>
            <a:ln w="9525">
              <a:noFill/>
              <a:miter lim="800000"/>
              <a:headEnd/>
              <a:tailEnd/>
            </a:ln>
          </p:spPr>
        </p:pic>
        <p:grpSp>
          <p:nvGrpSpPr>
            <p:cNvPr id="87" name="Group 92"/>
            <p:cNvGrpSpPr/>
            <p:nvPr/>
          </p:nvGrpSpPr>
          <p:grpSpPr>
            <a:xfrm>
              <a:off x="6594235" y="5661938"/>
              <a:ext cx="1664625" cy="434062"/>
              <a:chOff x="3581400" y="5257800"/>
              <a:chExt cx="1664625" cy="434062"/>
            </a:xfrm>
          </p:grpSpPr>
          <p:sp>
            <p:nvSpPr>
              <p:cNvPr id="155" name="AutoShape 95"/>
              <p:cNvSpPr>
                <a:spLocks noChangeArrowheads="1"/>
              </p:cNvSpPr>
              <p:nvPr/>
            </p:nvSpPr>
            <p:spPr bwMode="auto">
              <a:xfrm>
                <a:off x="3581400" y="5257800"/>
                <a:ext cx="1638300" cy="381000"/>
              </a:xfrm>
              <a:prstGeom prst="wedgeRectCallout">
                <a:avLst>
                  <a:gd name="adj1" fmla="val 29447"/>
                  <a:gd name="adj2" fmla="val -199261"/>
                </a:avLst>
              </a:prstGeom>
              <a:solidFill>
                <a:schemeClr val="accent1">
                  <a:alpha val="65097"/>
                </a:schemeClr>
              </a:solidFill>
              <a:ln w="9525">
                <a:solidFill>
                  <a:schemeClr val="tx1"/>
                </a:solidFill>
                <a:miter lim="800000"/>
                <a:headEnd/>
                <a:tailEnd/>
              </a:ln>
            </p:spPr>
            <p:txBody>
              <a:bodyPr/>
              <a:lstStyle/>
              <a:p>
                <a:pPr algn="ctr"/>
                <a:endParaRPr lang="en-US" dirty="0">
                  <a:latin typeface="Calibri" pitchFamily="34" charset="0"/>
                </a:endParaRPr>
              </a:p>
            </p:txBody>
          </p:sp>
          <p:sp>
            <p:nvSpPr>
              <p:cNvPr id="156" name="Text Box 96"/>
              <p:cNvSpPr txBox="1">
                <a:spLocks noChangeArrowheads="1"/>
              </p:cNvSpPr>
              <p:nvPr/>
            </p:nvSpPr>
            <p:spPr bwMode="auto">
              <a:xfrm>
                <a:off x="3588675" y="5260975"/>
                <a:ext cx="1657350" cy="430887"/>
              </a:xfrm>
              <a:prstGeom prst="rect">
                <a:avLst/>
              </a:prstGeom>
              <a:noFill/>
              <a:ln w="9525">
                <a:noFill/>
                <a:miter lim="800000"/>
                <a:headEnd/>
                <a:tailEnd/>
              </a:ln>
            </p:spPr>
            <p:txBody>
              <a:bodyPr>
                <a:spAutoFit/>
              </a:bodyPr>
              <a:lstStyle/>
              <a:p>
                <a:r>
                  <a:rPr lang="en-US" sz="1100" b="1" dirty="0">
                    <a:latin typeface="Calibri" pitchFamily="34" charset="0"/>
                  </a:rPr>
                  <a:t>VSAN </a:t>
                </a:r>
                <a:r>
                  <a:rPr lang="en-US" sz="1100" b="1" dirty="0" smtClean="0">
                    <a:latin typeface="Calibri" pitchFamily="34" charset="0"/>
                  </a:rPr>
                  <a:t>header </a:t>
                </a:r>
                <a:r>
                  <a:rPr lang="en-US" sz="1100" b="1" dirty="0">
                    <a:latin typeface="Calibri" pitchFamily="34" charset="0"/>
                  </a:rPr>
                  <a:t>removed at egress point</a:t>
                </a:r>
              </a:p>
            </p:txBody>
          </p:sp>
        </p:grpSp>
        <p:sp>
          <p:nvSpPr>
            <p:cNvPr id="88" name="AutoShape 97"/>
            <p:cNvSpPr>
              <a:spLocks noChangeArrowheads="1"/>
            </p:cNvSpPr>
            <p:nvPr/>
          </p:nvSpPr>
          <p:spPr bwMode="auto">
            <a:xfrm>
              <a:off x="5073090" y="3200400"/>
              <a:ext cx="1701800" cy="457200"/>
            </a:xfrm>
            <a:prstGeom prst="wedgeRectCallout">
              <a:avLst>
                <a:gd name="adj1" fmla="val 75895"/>
                <a:gd name="adj2" fmla="val 49310"/>
              </a:avLst>
            </a:prstGeom>
            <a:solidFill>
              <a:schemeClr val="accent1">
                <a:alpha val="65097"/>
              </a:schemeClr>
            </a:solidFill>
            <a:ln w="9525">
              <a:solidFill>
                <a:schemeClr val="tx1"/>
              </a:solidFill>
              <a:miter lim="800000"/>
              <a:headEnd/>
              <a:tailEnd/>
            </a:ln>
          </p:spPr>
          <p:txBody>
            <a:bodyPr/>
            <a:lstStyle/>
            <a:p>
              <a:pPr algn="ctr"/>
              <a:endParaRPr lang="en-US" dirty="0">
                <a:latin typeface="Calibri" pitchFamily="34" charset="0"/>
              </a:endParaRPr>
            </a:p>
          </p:txBody>
        </p:sp>
        <p:sp>
          <p:nvSpPr>
            <p:cNvPr id="91" name="Text Box 98"/>
            <p:cNvSpPr txBox="1">
              <a:spLocks noChangeArrowheads="1"/>
            </p:cNvSpPr>
            <p:nvPr/>
          </p:nvSpPr>
          <p:spPr bwMode="auto">
            <a:xfrm>
              <a:off x="5149290" y="3200401"/>
              <a:ext cx="1752600" cy="430887"/>
            </a:xfrm>
            <a:prstGeom prst="rect">
              <a:avLst/>
            </a:prstGeom>
            <a:noFill/>
            <a:ln w="9525">
              <a:noFill/>
              <a:miter lim="800000"/>
              <a:headEnd/>
              <a:tailEnd/>
            </a:ln>
          </p:spPr>
          <p:txBody>
            <a:bodyPr wrap="square">
              <a:spAutoFit/>
            </a:bodyPr>
            <a:lstStyle/>
            <a:p>
              <a:r>
                <a:rPr lang="en-US" sz="1100" b="1" dirty="0">
                  <a:latin typeface="Calibri" pitchFamily="34" charset="0"/>
                </a:rPr>
                <a:t>ISL carries tagged traffic  from multiple </a:t>
              </a:r>
              <a:r>
                <a:rPr lang="en-US" sz="1100" b="1" dirty="0" smtClean="0">
                  <a:latin typeface="Calibri" pitchFamily="34" charset="0"/>
                </a:rPr>
                <a:t>VSANs</a:t>
              </a:r>
              <a:r>
                <a:rPr lang="en-US" sz="1100" dirty="0" smtClean="0">
                  <a:latin typeface="Calibri" pitchFamily="34" charset="0"/>
                </a:rPr>
                <a:t>  </a:t>
              </a:r>
              <a:endParaRPr lang="en-US" sz="1100" dirty="0">
                <a:latin typeface="Calibri" pitchFamily="34" charset="0"/>
              </a:endParaRPr>
            </a:p>
          </p:txBody>
        </p:sp>
        <p:grpSp>
          <p:nvGrpSpPr>
            <p:cNvPr id="92" name="Group 90"/>
            <p:cNvGrpSpPr/>
            <p:nvPr/>
          </p:nvGrpSpPr>
          <p:grpSpPr>
            <a:xfrm>
              <a:off x="5069963" y="1566532"/>
              <a:ext cx="1676400" cy="685800"/>
              <a:chOff x="685800" y="5257800"/>
              <a:chExt cx="1384300" cy="838200"/>
            </a:xfrm>
          </p:grpSpPr>
          <p:sp>
            <p:nvSpPr>
              <p:cNvPr id="153" name="AutoShape 99"/>
              <p:cNvSpPr>
                <a:spLocks noChangeArrowheads="1"/>
              </p:cNvSpPr>
              <p:nvPr/>
            </p:nvSpPr>
            <p:spPr bwMode="auto">
              <a:xfrm>
                <a:off x="685800" y="5257800"/>
                <a:ext cx="1292225" cy="838200"/>
              </a:xfrm>
              <a:prstGeom prst="wedgeRectCallout">
                <a:avLst>
                  <a:gd name="adj1" fmla="val 80867"/>
                  <a:gd name="adj2" fmla="val 66936"/>
                </a:avLst>
              </a:prstGeom>
              <a:solidFill>
                <a:schemeClr val="accent1">
                  <a:alpha val="65097"/>
                </a:schemeClr>
              </a:solidFill>
              <a:ln w="9525">
                <a:solidFill>
                  <a:schemeClr val="tx1"/>
                </a:solidFill>
                <a:miter lim="800000"/>
                <a:headEnd/>
                <a:tailEnd/>
              </a:ln>
            </p:spPr>
            <p:txBody>
              <a:bodyPr/>
              <a:lstStyle/>
              <a:p>
                <a:pPr algn="ctr"/>
                <a:endParaRPr lang="en-US" dirty="0">
                  <a:latin typeface="Calibri" pitchFamily="34" charset="0"/>
                </a:endParaRPr>
              </a:p>
            </p:txBody>
          </p:sp>
          <p:sp>
            <p:nvSpPr>
              <p:cNvPr id="154" name="Text Box 100"/>
              <p:cNvSpPr txBox="1">
                <a:spLocks noChangeArrowheads="1"/>
              </p:cNvSpPr>
              <p:nvPr/>
            </p:nvSpPr>
            <p:spPr bwMode="auto">
              <a:xfrm>
                <a:off x="704850" y="5314950"/>
                <a:ext cx="1365250" cy="769441"/>
              </a:xfrm>
              <a:prstGeom prst="rect">
                <a:avLst/>
              </a:prstGeom>
              <a:noFill/>
              <a:ln w="9525">
                <a:noFill/>
                <a:miter lim="800000"/>
                <a:headEnd/>
                <a:tailEnd/>
              </a:ln>
            </p:spPr>
            <p:txBody>
              <a:bodyPr>
                <a:spAutoFit/>
              </a:bodyPr>
              <a:lstStyle/>
              <a:p>
                <a:r>
                  <a:rPr lang="en-US" sz="1100" b="1" dirty="0" smtClean="0">
                    <a:latin typeface="Calibri" pitchFamily="34" charset="0"/>
                  </a:rPr>
                  <a:t>VSAN ID added </a:t>
                </a:r>
                <a:r>
                  <a:rPr lang="en-US" sz="1100" b="1" dirty="0">
                    <a:latin typeface="Calibri" pitchFamily="34" charset="0"/>
                  </a:rPr>
                  <a:t>at  ingress point indicating membership</a:t>
                </a:r>
                <a:r>
                  <a:rPr lang="en-US" sz="900" dirty="0">
                    <a:latin typeface="Calibri" pitchFamily="34" charset="0"/>
                  </a:rPr>
                  <a:t>   </a:t>
                </a:r>
              </a:p>
            </p:txBody>
          </p:sp>
        </p:grpSp>
        <p:sp>
          <p:nvSpPr>
            <p:cNvPr id="93" name="Text Box 75"/>
            <p:cNvSpPr txBox="1">
              <a:spLocks noChangeArrowheads="1"/>
            </p:cNvSpPr>
            <p:nvPr/>
          </p:nvSpPr>
          <p:spPr bwMode="auto">
            <a:xfrm>
              <a:off x="5657850" y="4400550"/>
              <a:ext cx="986167" cy="261610"/>
            </a:xfrm>
            <a:prstGeom prst="rect">
              <a:avLst/>
            </a:prstGeom>
            <a:noFill/>
            <a:ln w="9525">
              <a:noFill/>
              <a:miter lim="800000"/>
              <a:headEnd/>
              <a:tailEnd/>
            </a:ln>
            <a:effectLst/>
          </p:spPr>
          <p:txBody>
            <a:bodyPr wrap="none">
              <a:spAutoFit/>
            </a:bodyPr>
            <a:lstStyle/>
            <a:p>
              <a:r>
                <a:rPr lang="en-US" sz="1100" b="1" dirty="0">
                  <a:latin typeface="Calibri" pitchFamily="34" charset="0"/>
                </a:rPr>
                <a:t>Storage Array</a:t>
              </a:r>
            </a:p>
          </p:txBody>
        </p:sp>
        <p:sp>
          <p:nvSpPr>
            <p:cNvPr id="94" name="Text Box 78"/>
            <p:cNvSpPr txBox="1">
              <a:spLocks noChangeArrowheads="1"/>
            </p:cNvSpPr>
            <p:nvPr/>
          </p:nvSpPr>
          <p:spPr bwMode="auto">
            <a:xfrm>
              <a:off x="8172450" y="4405640"/>
              <a:ext cx="986167" cy="261610"/>
            </a:xfrm>
            <a:prstGeom prst="rect">
              <a:avLst/>
            </a:prstGeom>
            <a:noFill/>
            <a:ln w="9525">
              <a:noFill/>
              <a:miter lim="800000"/>
              <a:headEnd/>
              <a:tailEnd/>
            </a:ln>
            <a:effectLst/>
          </p:spPr>
          <p:txBody>
            <a:bodyPr wrap="none">
              <a:spAutoFit/>
            </a:bodyPr>
            <a:lstStyle/>
            <a:p>
              <a:r>
                <a:rPr lang="en-US" sz="1100" b="1" dirty="0">
                  <a:latin typeface="Calibri" pitchFamily="34" charset="0"/>
                </a:rPr>
                <a:t>Storage Array</a:t>
              </a:r>
            </a:p>
          </p:txBody>
        </p:sp>
        <p:sp>
          <p:nvSpPr>
            <p:cNvPr id="95" name="Text Box 75"/>
            <p:cNvSpPr txBox="1">
              <a:spLocks noChangeArrowheads="1"/>
            </p:cNvSpPr>
            <p:nvPr/>
          </p:nvSpPr>
          <p:spPr bwMode="auto">
            <a:xfrm>
              <a:off x="7078662" y="838200"/>
              <a:ext cx="903288" cy="430887"/>
            </a:xfrm>
            <a:prstGeom prst="rect">
              <a:avLst/>
            </a:prstGeom>
            <a:noFill/>
            <a:ln w="9525">
              <a:noFill/>
              <a:miter lim="800000"/>
              <a:headEnd/>
              <a:tailEnd/>
            </a:ln>
            <a:effectLst/>
          </p:spPr>
          <p:txBody>
            <a:bodyPr wrap="square">
              <a:spAutoFit/>
            </a:bodyPr>
            <a:lstStyle/>
            <a:p>
              <a:r>
                <a:rPr lang="en-US" sz="1100" b="1" dirty="0" smtClean="0">
                  <a:latin typeface="Calibri" pitchFamily="34" charset="0"/>
                </a:rPr>
                <a:t>Physical Servers</a:t>
              </a:r>
              <a:endParaRPr lang="en-US" sz="1100" b="1" dirty="0">
                <a:latin typeface="Calibri" pitchFamily="34" charset="0"/>
              </a:endParaRPr>
            </a:p>
          </p:txBody>
        </p:sp>
        <p:sp>
          <p:nvSpPr>
            <p:cNvPr id="96" name="Text Box 75"/>
            <p:cNvSpPr txBox="1">
              <a:spLocks noChangeArrowheads="1"/>
            </p:cNvSpPr>
            <p:nvPr/>
          </p:nvSpPr>
          <p:spPr bwMode="auto">
            <a:xfrm>
              <a:off x="5943600" y="2438400"/>
              <a:ext cx="1057100" cy="261610"/>
            </a:xfrm>
            <a:prstGeom prst="rect">
              <a:avLst/>
            </a:prstGeom>
            <a:noFill/>
            <a:ln w="9525">
              <a:noFill/>
              <a:miter lim="800000"/>
              <a:headEnd/>
              <a:tailEnd/>
            </a:ln>
            <a:effectLst/>
          </p:spPr>
          <p:txBody>
            <a:bodyPr wrap="square">
              <a:spAutoFit/>
            </a:bodyPr>
            <a:lstStyle/>
            <a:p>
              <a:r>
                <a:rPr lang="en-US" sz="1100" b="1" dirty="0" smtClean="0">
                  <a:latin typeface="Calibri" pitchFamily="34" charset="0"/>
                </a:rPr>
                <a:t>Fabric Switch</a:t>
              </a:r>
              <a:endParaRPr lang="en-US" sz="1100" b="1" dirty="0">
                <a:latin typeface="Calibri" pitchFamily="34" charset="0"/>
              </a:endParaRPr>
            </a:p>
          </p:txBody>
        </p:sp>
        <p:sp>
          <p:nvSpPr>
            <p:cNvPr id="97" name="AutoShape 91"/>
            <p:cNvSpPr>
              <a:spLocks noChangeArrowheads="1"/>
            </p:cNvSpPr>
            <p:nvPr/>
          </p:nvSpPr>
          <p:spPr bwMode="auto">
            <a:xfrm rot="10593332">
              <a:off x="7445375" y="4566178"/>
              <a:ext cx="74612" cy="74613"/>
            </a:xfrm>
            <a:prstGeom prst="triangle">
              <a:avLst>
                <a:gd name="adj" fmla="val 50000"/>
              </a:avLst>
            </a:prstGeom>
            <a:solidFill>
              <a:srgbClr val="FF0000"/>
            </a:solidFill>
            <a:ln w="9525">
              <a:noFill/>
              <a:miter lim="800000"/>
              <a:headEnd/>
              <a:tailEnd/>
            </a:ln>
          </p:spPr>
          <p:txBody>
            <a:bodyPr wrap="none" anchor="ctr"/>
            <a:lstStyle/>
            <a:p>
              <a:endParaRPr lang="en-US" dirty="0">
                <a:latin typeface="Calibri" pitchFamily="34" charset="0"/>
              </a:endParaRPr>
            </a:p>
          </p:txBody>
        </p:sp>
        <p:sp>
          <p:nvSpPr>
            <p:cNvPr id="98" name="AutoShape 90"/>
            <p:cNvSpPr>
              <a:spLocks noChangeArrowheads="1"/>
            </p:cNvSpPr>
            <p:nvPr/>
          </p:nvSpPr>
          <p:spPr bwMode="auto">
            <a:xfrm rot="10593332">
              <a:off x="7442200" y="4737628"/>
              <a:ext cx="74612" cy="74613"/>
            </a:xfrm>
            <a:prstGeom prst="triangle">
              <a:avLst>
                <a:gd name="adj" fmla="val 50000"/>
              </a:avLst>
            </a:prstGeom>
            <a:solidFill>
              <a:srgbClr val="FF0000"/>
            </a:solidFill>
            <a:ln w="9525">
              <a:noFill/>
              <a:miter lim="800000"/>
              <a:headEnd/>
              <a:tailEnd/>
            </a:ln>
          </p:spPr>
          <p:txBody>
            <a:bodyPr wrap="none" anchor="ctr"/>
            <a:lstStyle/>
            <a:p>
              <a:endParaRPr lang="en-US" dirty="0">
                <a:latin typeface="Calibri" pitchFamily="34" charset="0"/>
              </a:endParaRPr>
            </a:p>
          </p:txBody>
        </p:sp>
        <p:sp>
          <p:nvSpPr>
            <p:cNvPr id="99" name="Line 96"/>
            <p:cNvSpPr>
              <a:spLocks noChangeShapeType="1"/>
            </p:cNvSpPr>
            <p:nvPr/>
          </p:nvSpPr>
          <p:spPr bwMode="auto">
            <a:xfrm rot="10800000">
              <a:off x="7356474" y="2667528"/>
              <a:ext cx="1009" cy="2184606"/>
            </a:xfrm>
            <a:prstGeom prst="line">
              <a:avLst/>
            </a:prstGeom>
            <a:noFill/>
            <a:ln w="9525">
              <a:solidFill>
                <a:srgbClr val="0000FF"/>
              </a:solidFill>
              <a:prstDash val="sysDot"/>
              <a:round/>
              <a:headEnd/>
              <a:tailEnd/>
            </a:ln>
          </p:spPr>
          <p:txBody>
            <a:bodyPr/>
            <a:lstStyle/>
            <a:p>
              <a:endParaRPr lang="en-US" dirty="0">
                <a:latin typeface="Calibri" pitchFamily="34" charset="0"/>
              </a:endParaRPr>
            </a:p>
          </p:txBody>
        </p:sp>
        <p:sp>
          <p:nvSpPr>
            <p:cNvPr id="100" name="Line 95"/>
            <p:cNvSpPr>
              <a:spLocks noChangeShapeType="1"/>
            </p:cNvSpPr>
            <p:nvPr/>
          </p:nvSpPr>
          <p:spPr bwMode="auto">
            <a:xfrm rot="10800000" flipH="1">
              <a:off x="7479052" y="2672290"/>
              <a:ext cx="1248" cy="2185130"/>
            </a:xfrm>
            <a:prstGeom prst="line">
              <a:avLst/>
            </a:prstGeom>
            <a:noFill/>
            <a:ln w="9525">
              <a:solidFill>
                <a:srgbClr val="FF0000"/>
              </a:solidFill>
              <a:prstDash val="sysDot"/>
              <a:round/>
              <a:headEnd/>
              <a:tailEnd/>
            </a:ln>
          </p:spPr>
          <p:txBody>
            <a:bodyPr/>
            <a:lstStyle/>
            <a:p>
              <a:endParaRPr lang="en-US" dirty="0">
                <a:latin typeface="Calibri" pitchFamily="34" charset="0"/>
              </a:endParaRPr>
            </a:p>
          </p:txBody>
        </p:sp>
        <p:grpSp>
          <p:nvGrpSpPr>
            <p:cNvPr id="101" name="Group 97"/>
            <p:cNvGrpSpPr>
              <a:grpSpLocks/>
            </p:cNvGrpSpPr>
            <p:nvPr/>
          </p:nvGrpSpPr>
          <p:grpSpPr bwMode="auto">
            <a:xfrm rot="10800000">
              <a:off x="7313612" y="4423303"/>
              <a:ext cx="76200" cy="252413"/>
              <a:chOff x="3792" y="2976"/>
              <a:chExt cx="48" cy="159"/>
            </a:xfrm>
          </p:grpSpPr>
          <p:sp>
            <p:nvSpPr>
              <p:cNvPr id="151" name="AutoShape 29"/>
              <p:cNvSpPr>
                <a:spLocks noChangeArrowheads="1"/>
              </p:cNvSpPr>
              <p:nvPr/>
            </p:nvSpPr>
            <p:spPr bwMode="auto">
              <a:xfrm>
                <a:off x="3792" y="2976"/>
                <a:ext cx="48" cy="159"/>
              </a:xfrm>
              <a:prstGeom prst="can">
                <a:avLst>
                  <a:gd name="adj" fmla="val 37250"/>
                </a:avLst>
              </a:prstGeom>
              <a:solidFill>
                <a:srgbClr val="969696">
                  <a:alpha val="45097"/>
                </a:srgbClr>
              </a:solidFill>
              <a:ln w="9525">
                <a:solidFill>
                  <a:schemeClr val="tx1"/>
                </a:solidFill>
                <a:round/>
                <a:headEnd/>
                <a:tailEnd/>
              </a:ln>
            </p:spPr>
            <p:txBody>
              <a:bodyPr wrap="none" anchor="ctr"/>
              <a:lstStyle/>
              <a:p>
                <a:endParaRPr lang="en-US" dirty="0">
                  <a:latin typeface="Calibri" pitchFamily="34" charset="0"/>
                </a:endParaRPr>
              </a:p>
            </p:txBody>
          </p:sp>
          <p:sp>
            <p:nvSpPr>
              <p:cNvPr id="152" name="AutoShape 29"/>
              <p:cNvSpPr>
                <a:spLocks noChangeArrowheads="1"/>
              </p:cNvSpPr>
              <p:nvPr/>
            </p:nvSpPr>
            <p:spPr bwMode="auto">
              <a:xfrm>
                <a:off x="3792" y="2978"/>
                <a:ext cx="48" cy="32"/>
              </a:xfrm>
              <a:prstGeom prst="can">
                <a:avLst>
                  <a:gd name="adj" fmla="val 19995"/>
                </a:avLst>
              </a:prstGeom>
              <a:solidFill>
                <a:srgbClr val="0000FF"/>
              </a:solidFill>
              <a:ln w="9525">
                <a:solidFill>
                  <a:schemeClr val="tx1"/>
                </a:solidFill>
                <a:round/>
                <a:headEnd/>
                <a:tailEnd/>
              </a:ln>
            </p:spPr>
            <p:txBody>
              <a:bodyPr wrap="none" anchor="ctr"/>
              <a:lstStyle/>
              <a:p>
                <a:endParaRPr lang="en-US" dirty="0">
                  <a:latin typeface="Calibri" pitchFamily="34" charset="0"/>
                </a:endParaRPr>
              </a:p>
            </p:txBody>
          </p:sp>
        </p:grpSp>
        <p:grpSp>
          <p:nvGrpSpPr>
            <p:cNvPr id="102" name="Group 77"/>
            <p:cNvGrpSpPr>
              <a:grpSpLocks/>
            </p:cNvGrpSpPr>
            <p:nvPr/>
          </p:nvGrpSpPr>
          <p:grpSpPr bwMode="auto">
            <a:xfrm rot="10800000">
              <a:off x="7442200" y="3058053"/>
              <a:ext cx="76200" cy="252413"/>
              <a:chOff x="3744" y="3072"/>
              <a:chExt cx="48" cy="159"/>
            </a:xfrm>
          </p:grpSpPr>
          <p:sp>
            <p:nvSpPr>
              <p:cNvPr id="149" name="AutoShape 29"/>
              <p:cNvSpPr>
                <a:spLocks noChangeArrowheads="1"/>
              </p:cNvSpPr>
              <p:nvPr/>
            </p:nvSpPr>
            <p:spPr bwMode="auto">
              <a:xfrm>
                <a:off x="3744" y="3072"/>
                <a:ext cx="48" cy="159"/>
              </a:xfrm>
              <a:prstGeom prst="can">
                <a:avLst>
                  <a:gd name="adj" fmla="val 37250"/>
                </a:avLst>
              </a:prstGeom>
              <a:solidFill>
                <a:srgbClr val="969696">
                  <a:alpha val="45097"/>
                </a:srgbClr>
              </a:solidFill>
              <a:ln w="9525">
                <a:solidFill>
                  <a:schemeClr val="tx1"/>
                </a:solidFill>
                <a:round/>
                <a:headEnd/>
                <a:tailEnd/>
              </a:ln>
            </p:spPr>
            <p:txBody>
              <a:bodyPr wrap="none" anchor="ctr"/>
              <a:lstStyle/>
              <a:p>
                <a:endParaRPr lang="en-US" dirty="0">
                  <a:latin typeface="Calibri" pitchFamily="34" charset="0"/>
                </a:endParaRPr>
              </a:p>
            </p:txBody>
          </p:sp>
          <p:sp>
            <p:nvSpPr>
              <p:cNvPr id="150" name="AutoShape 29"/>
              <p:cNvSpPr>
                <a:spLocks noChangeArrowheads="1"/>
              </p:cNvSpPr>
              <p:nvPr/>
            </p:nvSpPr>
            <p:spPr bwMode="auto">
              <a:xfrm>
                <a:off x="3744" y="3074"/>
                <a:ext cx="48" cy="32"/>
              </a:xfrm>
              <a:prstGeom prst="can">
                <a:avLst>
                  <a:gd name="adj" fmla="val 19995"/>
                </a:avLst>
              </a:prstGeom>
              <a:solidFill>
                <a:srgbClr val="FF0000"/>
              </a:solidFill>
              <a:ln w="9525">
                <a:solidFill>
                  <a:schemeClr val="tx1"/>
                </a:solidFill>
                <a:round/>
                <a:headEnd/>
                <a:tailEnd/>
              </a:ln>
            </p:spPr>
            <p:txBody>
              <a:bodyPr wrap="none" anchor="ctr"/>
              <a:lstStyle/>
              <a:p>
                <a:endParaRPr lang="en-US" dirty="0">
                  <a:latin typeface="Calibri" pitchFamily="34" charset="0"/>
                </a:endParaRPr>
              </a:p>
            </p:txBody>
          </p:sp>
        </p:grpSp>
        <p:grpSp>
          <p:nvGrpSpPr>
            <p:cNvPr id="103" name="Group 87"/>
            <p:cNvGrpSpPr>
              <a:grpSpLocks/>
            </p:cNvGrpSpPr>
            <p:nvPr/>
          </p:nvGrpSpPr>
          <p:grpSpPr bwMode="auto">
            <a:xfrm rot="10800000">
              <a:off x="7318375" y="3210453"/>
              <a:ext cx="76200" cy="252413"/>
              <a:chOff x="3792" y="3216"/>
              <a:chExt cx="48" cy="159"/>
            </a:xfrm>
          </p:grpSpPr>
          <p:sp>
            <p:nvSpPr>
              <p:cNvPr id="147" name="AutoShape 29"/>
              <p:cNvSpPr>
                <a:spLocks noChangeArrowheads="1"/>
              </p:cNvSpPr>
              <p:nvPr/>
            </p:nvSpPr>
            <p:spPr bwMode="auto">
              <a:xfrm>
                <a:off x="3792" y="3216"/>
                <a:ext cx="48" cy="159"/>
              </a:xfrm>
              <a:prstGeom prst="can">
                <a:avLst>
                  <a:gd name="adj" fmla="val 37250"/>
                </a:avLst>
              </a:prstGeom>
              <a:solidFill>
                <a:srgbClr val="969696">
                  <a:alpha val="45097"/>
                </a:srgbClr>
              </a:solidFill>
              <a:ln w="9525">
                <a:solidFill>
                  <a:schemeClr val="tx1"/>
                </a:solidFill>
                <a:round/>
                <a:headEnd/>
                <a:tailEnd/>
              </a:ln>
            </p:spPr>
            <p:txBody>
              <a:bodyPr wrap="none" anchor="ctr"/>
              <a:lstStyle/>
              <a:p>
                <a:endParaRPr lang="en-US" dirty="0">
                  <a:latin typeface="Calibri" pitchFamily="34" charset="0"/>
                </a:endParaRPr>
              </a:p>
            </p:txBody>
          </p:sp>
          <p:sp>
            <p:nvSpPr>
              <p:cNvPr id="148" name="AutoShape 29"/>
              <p:cNvSpPr>
                <a:spLocks noChangeArrowheads="1"/>
              </p:cNvSpPr>
              <p:nvPr/>
            </p:nvSpPr>
            <p:spPr bwMode="auto">
              <a:xfrm>
                <a:off x="3792" y="3218"/>
                <a:ext cx="48" cy="32"/>
              </a:xfrm>
              <a:prstGeom prst="can">
                <a:avLst>
                  <a:gd name="adj" fmla="val 19995"/>
                </a:avLst>
              </a:prstGeom>
              <a:solidFill>
                <a:srgbClr val="0000FF"/>
              </a:solidFill>
              <a:ln w="9525">
                <a:solidFill>
                  <a:schemeClr val="tx1"/>
                </a:solidFill>
                <a:round/>
                <a:headEnd/>
                <a:tailEnd/>
              </a:ln>
            </p:spPr>
            <p:txBody>
              <a:bodyPr wrap="none" anchor="ctr"/>
              <a:lstStyle/>
              <a:p>
                <a:endParaRPr lang="en-US" dirty="0">
                  <a:latin typeface="Calibri" pitchFamily="34" charset="0"/>
                </a:endParaRPr>
              </a:p>
            </p:txBody>
          </p:sp>
        </p:grpSp>
        <p:sp>
          <p:nvSpPr>
            <p:cNvPr id="104" name="Line 68"/>
            <p:cNvSpPr>
              <a:spLocks noChangeShapeType="1"/>
            </p:cNvSpPr>
            <p:nvPr/>
          </p:nvSpPr>
          <p:spPr bwMode="auto">
            <a:xfrm rot="10800000" flipH="1">
              <a:off x="7620000" y="1557866"/>
              <a:ext cx="304800" cy="838200"/>
            </a:xfrm>
            <a:prstGeom prst="line">
              <a:avLst/>
            </a:prstGeom>
            <a:noFill/>
            <a:ln w="22225">
              <a:solidFill>
                <a:srgbClr val="FF0000"/>
              </a:solidFill>
              <a:round/>
              <a:headEnd/>
              <a:tailEnd/>
            </a:ln>
          </p:spPr>
          <p:txBody>
            <a:bodyPr/>
            <a:lstStyle/>
            <a:p>
              <a:endParaRPr lang="en-US" dirty="0">
                <a:latin typeface="Calibri" pitchFamily="34" charset="0"/>
              </a:endParaRPr>
            </a:p>
          </p:txBody>
        </p:sp>
        <p:sp>
          <p:nvSpPr>
            <p:cNvPr id="105" name="Line 70"/>
            <p:cNvSpPr>
              <a:spLocks noChangeShapeType="1"/>
            </p:cNvSpPr>
            <p:nvPr/>
          </p:nvSpPr>
          <p:spPr bwMode="auto">
            <a:xfrm rot="10800000">
              <a:off x="6858000" y="1557866"/>
              <a:ext cx="381000" cy="838200"/>
            </a:xfrm>
            <a:prstGeom prst="line">
              <a:avLst/>
            </a:prstGeom>
            <a:noFill/>
            <a:ln w="22225">
              <a:solidFill>
                <a:srgbClr val="0000FF"/>
              </a:solidFill>
              <a:round/>
              <a:headEnd/>
              <a:tailEnd/>
            </a:ln>
          </p:spPr>
          <p:txBody>
            <a:bodyPr/>
            <a:lstStyle/>
            <a:p>
              <a:endParaRPr lang="en-US" dirty="0">
                <a:latin typeface="Calibri" pitchFamily="34" charset="0"/>
              </a:endParaRPr>
            </a:p>
          </p:txBody>
        </p:sp>
        <p:sp>
          <p:nvSpPr>
            <p:cNvPr id="106" name="AutoShape 29"/>
            <p:cNvSpPr>
              <a:spLocks noChangeArrowheads="1"/>
            </p:cNvSpPr>
            <p:nvPr/>
          </p:nvSpPr>
          <p:spPr bwMode="auto">
            <a:xfrm rot="12087076">
              <a:off x="7658100" y="2048403"/>
              <a:ext cx="76200" cy="252413"/>
            </a:xfrm>
            <a:prstGeom prst="can">
              <a:avLst>
                <a:gd name="adj" fmla="val 37250"/>
              </a:avLst>
            </a:prstGeom>
            <a:solidFill>
              <a:srgbClr val="969696">
                <a:alpha val="45097"/>
              </a:srgbClr>
            </a:solidFill>
            <a:ln w="9525">
              <a:solidFill>
                <a:schemeClr val="tx1"/>
              </a:solidFill>
              <a:round/>
              <a:headEnd/>
              <a:tailEnd/>
            </a:ln>
          </p:spPr>
          <p:txBody>
            <a:bodyPr wrap="none" anchor="ctr"/>
            <a:lstStyle/>
            <a:p>
              <a:endParaRPr lang="en-US" dirty="0">
                <a:latin typeface="Calibri" pitchFamily="34" charset="0"/>
              </a:endParaRPr>
            </a:p>
          </p:txBody>
        </p:sp>
        <p:grpSp>
          <p:nvGrpSpPr>
            <p:cNvPr id="107" name="Group 78"/>
            <p:cNvGrpSpPr>
              <a:grpSpLocks/>
            </p:cNvGrpSpPr>
            <p:nvPr/>
          </p:nvGrpSpPr>
          <p:grpSpPr bwMode="auto">
            <a:xfrm rot="10800000">
              <a:off x="7442200" y="3391428"/>
              <a:ext cx="76200" cy="252413"/>
              <a:chOff x="3744" y="3072"/>
              <a:chExt cx="48" cy="159"/>
            </a:xfrm>
          </p:grpSpPr>
          <p:sp>
            <p:nvSpPr>
              <p:cNvPr id="145" name="AutoShape 29"/>
              <p:cNvSpPr>
                <a:spLocks noChangeArrowheads="1"/>
              </p:cNvSpPr>
              <p:nvPr/>
            </p:nvSpPr>
            <p:spPr bwMode="auto">
              <a:xfrm>
                <a:off x="3744" y="3072"/>
                <a:ext cx="48" cy="159"/>
              </a:xfrm>
              <a:prstGeom prst="can">
                <a:avLst>
                  <a:gd name="adj" fmla="val 37250"/>
                </a:avLst>
              </a:prstGeom>
              <a:solidFill>
                <a:srgbClr val="969696">
                  <a:alpha val="45097"/>
                </a:srgbClr>
              </a:solidFill>
              <a:ln w="9525">
                <a:solidFill>
                  <a:schemeClr val="tx1"/>
                </a:solidFill>
                <a:round/>
                <a:headEnd/>
                <a:tailEnd/>
              </a:ln>
            </p:spPr>
            <p:txBody>
              <a:bodyPr wrap="none" anchor="ctr"/>
              <a:lstStyle/>
              <a:p>
                <a:endParaRPr lang="en-US" dirty="0">
                  <a:latin typeface="Calibri" pitchFamily="34" charset="0"/>
                </a:endParaRPr>
              </a:p>
            </p:txBody>
          </p:sp>
          <p:sp>
            <p:nvSpPr>
              <p:cNvPr id="146" name="AutoShape 29"/>
              <p:cNvSpPr>
                <a:spLocks noChangeArrowheads="1"/>
              </p:cNvSpPr>
              <p:nvPr/>
            </p:nvSpPr>
            <p:spPr bwMode="auto">
              <a:xfrm>
                <a:off x="3744" y="3074"/>
                <a:ext cx="48" cy="32"/>
              </a:xfrm>
              <a:prstGeom prst="can">
                <a:avLst>
                  <a:gd name="adj" fmla="val 19995"/>
                </a:avLst>
              </a:prstGeom>
              <a:solidFill>
                <a:srgbClr val="FF0000"/>
              </a:solidFill>
              <a:ln w="9525">
                <a:solidFill>
                  <a:schemeClr val="tx1"/>
                </a:solidFill>
                <a:round/>
                <a:headEnd/>
                <a:tailEnd/>
              </a:ln>
            </p:spPr>
            <p:txBody>
              <a:bodyPr wrap="none" anchor="ctr"/>
              <a:lstStyle/>
              <a:p>
                <a:endParaRPr lang="en-US" dirty="0">
                  <a:latin typeface="Calibri" pitchFamily="34" charset="0"/>
                </a:endParaRPr>
              </a:p>
            </p:txBody>
          </p:sp>
        </p:grpSp>
        <p:grpSp>
          <p:nvGrpSpPr>
            <p:cNvPr id="108" name="Group 81"/>
            <p:cNvGrpSpPr>
              <a:grpSpLocks/>
            </p:cNvGrpSpPr>
            <p:nvPr/>
          </p:nvGrpSpPr>
          <p:grpSpPr bwMode="auto">
            <a:xfrm rot="10800000">
              <a:off x="7442200" y="3743853"/>
              <a:ext cx="76200" cy="252413"/>
              <a:chOff x="3744" y="3072"/>
              <a:chExt cx="48" cy="159"/>
            </a:xfrm>
          </p:grpSpPr>
          <p:sp>
            <p:nvSpPr>
              <p:cNvPr id="143" name="AutoShape 29"/>
              <p:cNvSpPr>
                <a:spLocks noChangeArrowheads="1"/>
              </p:cNvSpPr>
              <p:nvPr/>
            </p:nvSpPr>
            <p:spPr bwMode="auto">
              <a:xfrm>
                <a:off x="3744" y="3072"/>
                <a:ext cx="48" cy="159"/>
              </a:xfrm>
              <a:prstGeom prst="can">
                <a:avLst>
                  <a:gd name="adj" fmla="val 37250"/>
                </a:avLst>
              </a:prstGeom>
              <a:solidFill>
                <a:srgbClr val="969696">
                  <a:alpha val="45097"/>
                </a:srgbClr>
              </a:solidFill>
              <a:ln w="9525">
                <a:solidFill>
                  <a:schemeClr val="tx1"/>
                </a:solidFill>
                <a:round/>
                <a:headEnd/>
                <a:tailEnd/>
              </a:ln>
            </p:spPr>
            <p:txBody>
              <a:bodyPr wrap="none" anchor="ctr"/>
              <a:lstStyle/>
              <a:p>
                <a:endParaRPr lang="en-US" dirty="0">
                  <a:latin typeface="Calibri" pitchFamily="34" charset="0"/>
                </a:endParaRPr>
              </a:p>
            </p:txBody>
          </p:sp>
          <p:sp>
            <p:nvSpPr>
              <p:cNvPr id="144" name="AutoShape 29"/>
              <p:cNvSpPr>
                <a:spLocks noChangeArrowheads="1"/>
              </p:cNvSpPr>
              <p:nvPr/>
            </p:nvSpPr>
            <p:spPr bwMode="auto">
              <a:xfrm>
                <a:off x="3744" y="3074"/>
                <a:ext cx="48" cy="32"/>
              </a:xfrm>
              <a:prstGeom prst="can">
                <a:avLst>
                  <a:gd name="adj" fmla="val 19995"/>
                </a:avLst>
              </a:prstGeom>
              <a:solidFill>
                <a:srgbClr val="FF0000"/>
              </a:solidFill>
              <a:ln w="9525">
                <a:solidFill>
                  <a:schemeClr val="tx1"/>
                </a:solidFill>
                <a:round/>
                <a:headEnd/>
                <a:tailEnd/>
              </a:ln>
            </p:spPr>
            <p:txBody>
              <a:bodyPr wrap="none" anchor="ctr"/>
              <a:lstStyle/>
              <a:p>
                <a:endParaRPr lang="en-US" dirty="0">
                  <a:latin typeface="Calibri" pitchFamily="34" charset="0"/>
                </a:endParaRPr>
              </a:p>
            </p:txBody>
          </p:sp>
        </p:grpSp>
        <p:grpSp>
          <p:nvGrpSpPr>
            <p:cNvPr id="109" name="Group 84"/>
            <p:cNvGrpSpPr>
              <a:grpSpLocks/>
            </p:cNvGrpSpPr>
            <p:nvPr/>
          </p:nvGrpSpPr>
          <p:grpSpPr bwMode="auto">
            <a:xfrm rot="10800000">
              <a:off x="7442200" y="4115328"/>
              <a:ext cx="76200" cy="252413"/>
              <a:chOff x="3744" y="3072"/>
              <a:chExt cx="48" cy="159"/>
            </a:xfrm>
          </p:grpSpPr>
          <p:sp>
            <p:nvSpPr>
              <p:cNvPr id="141" name="AutoShape 29"/>
              <p:cNvSpPr>
                <a:spLocks noChangeArrowheads="1"/>
              </p:cNvSpPr>
              <p:nvPr/>
            </p:nvSpPr>
            <p:spPr bwMode="auto">
              <a:xfrm>
                <a:off x="3744" y="3072"/>
                <a:ext cx="48" cy="159"/>
              </a:xfrm>
              <a:prstGeom prst="can">
                <a:avLst>
                  <a:gd name="adj" fmla="val 37250"/>
                </a:avLst>
              </a:prstGeom>
              <a:solidFill>
                <a:srgbClr val="969696">
                  <a:alpha val="45097"/>
                </a:srgbClr>
              </a:solidFill>
              <a:ln w="9525">
                <a:solidFill>
                  <a:schemeClr val="tx1"/>
                </a:solidFill>
                <a:round/>
                <a:headEnd/>
                <a:tailEnd/>
              </a:ln>
            </p:spPr>
            <p:txBody>
              <a:bodyPr wrap="none" anchor="ctr"/>
              <a:lstStyle/>
              <a:p>
                <a:endParaRPr lang="en-US" dirty="0">
                  <a:latin typeface="Calibri" pitchFamily="34" charset="0"/>
                </a:endParaRPr>
              </a:p>
            </p:txBody>
          </p:sp>
          <p:sp>
            <p:nvSpPr>
              <p:cNvPr id="142" name="AutoShape 29"/>
              <p:cNvSpPr>
                <a:spLocks noChangeArrowheads="1"/>
              </p:cNvSpPr>
              <p:nvPr/>
            </p:nvSpPr>
            <p:spPr bwMode="auto">
              <a:xfrm>
                <a:off x="3744" y="3074"/>
                <a:ext cx="48" cy="32"/>
              </a:xfrm>
              <a:prstGeom prst="can">
                <a:avLst>
                  <a:gd name="adj" fmla="val 19995"/>
                </a:avLst>
              </a:prstGeom>
              <a:solidFill>
                <a:srgbClr val="FF0000"/>
              </a:solidFill>
              <a:ln w="9525">
                <a:solidFill>
                  <a:schemeClr val="tx1"/>
                </a:solidFill>
                <a:round/>
                <a:headEnd/>
                <a:tailEnd/>
              </a:ln>
            </p:spPr>
            <p:txBody>
              <a:bodyPr wrap="none" anchor="ctr"/>
              <a:lstStyle/>
              <a:p>
                <a:endParaRPr lang="en-US" dirty="0">
                  <a:latin typeface="Calibri" pitchFamily="34" charset="0"/>
                </a:endParaRPr>
              </a:p>
            </p:txBody>
          </p:sp>
        </p:grpSp>
        <p:grpSp>
          <p:nvGrpSpPr>
            <p:cNvPr id="110" name="Group 88"/>
            <p:cNvGrpSpPr>
              <a:grpSpLocks/>
            </p:cNvGrpSpPr>
            <p:nvPr/>
          </p:nvGrpSpPr>
          <p:grpSpPr bwMode="auto">
            <a:xfrm rot="10800000">
              <a:off x="7318375" y="3591453"/>
              <a:ext cx="76200" cy="252413"/>
              <a:chOff x="3792" y="3216"/>
              <a:chExt cx="48" cy="159"/>
            </a:xfrm>
          </p:grpSpPr>
          <p:sp>
            <p:nvSpPr>
              <p:cNvPr id="139" name="AutoShape 29"/>
              <p:cNvSpPr>
                <a:spLocks noChangeArrowheads="1"/>
              </p:cNvSpPr>
              <p:nvPr/>
            </p:nvSpPr>
            <p:spPr bwMode="auto">
              <a:xfrm>
                <a:off x="3792" y="3216"/>
                <a:ext cx="48" cy="159"/>
              </a:xfrm>
              <a:prstGeom prst="can">
                <a:avLst>
                  <a:gd name="adj" fmla="val 37250"/>
                </a:avLst>
              </a:prstGeom>
              <a:solidFill>
                <a:srgbClr val="969696">
                  <a:alpha val="45097"/>
                </a:srgbClr>
              </a:solidFill>
              <a:ln w="9525">
                <a:solidFill>
                  <a:schemeClr val="tx1"/>
                </a:solidFill>
                <a:round/>
                <a:headEnd/>
                <a:tailEnd/>
              </a:ln>
            </p:spPr>
            <p:txBody>
              <a:bodyPr wrap="none" anchor="ctr"/>
              <a:lstStyle/>
              <a:p>
                <a:endParaRPr lang="en-US" dirty="0">
                  <a:latin typeface="Calibri" pitchFamily="34" charset="0"/>
                </a:endParaRPr>
              </a:p>
            </p:txBody>
          </p:sp>
          <p:sp>
            <p:nvSpPr>
              <p:cNvPr id="140" name="AutoShape 29"/>
              <p:cNvSpPr>
                <a:spLocks noChangeArrowheads="1"/>
              </p:cNvSpPr>
              <p:nvPr/>
            </p:nvSpPr>
            <p:spPr bwMode="auto">
              <a:xfrm>
                <a:off x="3792" y="3218"/>
                <a:ext cx="48" cy="32"/>
              </a:xfrm>
              <a:prstGeom prst="can">
                <a:avLst>
                  <a:gd name="adj" fmla="val 19995"/>
                </a:avLst>
              </a:prstGeom>
              <a:solidFill>
                <a:srgbClr val="0000FF"/>
              </a:solidFill>
              <a:ln w="9525">
                <a:solidFill>
                  <a:schemeClr val="tx1"/>
                </a:solidFill>
                <a:round/>
                <a:headEnd/>
                <a:tailEnd/>
              </a:ln>
            </p:spPr>
            <p:txBody>
              <a:bodyPr wrap="none" anchor="ctr"/>
              <a:lstStyle/>
              <a:p>
                <a:endParaRPr lang="en-US" dirty="0">
                  <a:latin typeface="Calibri" pitchFamily="34" charset="0"/>
                </a:endParaRPr>
              </a:p>
            </p:txBody>
          </p:sp>
        </p:grpSp>
        <p:grpSp>
          <p:nvGrpSpPr>
            <p:cNvPr id="111" name="Group 91"/>
            <p:cNvGrpSpPr>
              <a:grpSpLocks/>
            </p:cNvGrpSpPr>
            <p:nvPr/>
          </p:nvGrpSpPr>
          <p:grpSpPr bwMode="auto">
            <a:xfrm rot="10800000">
              <a:off x="7318375" y="3962928"/>
              <a:ext cx="76200" cy="252413"/>
              <a:chOff x="3792" y="3216"/>
              <a:chExt cx="48" cy="159"/>
            </a:xfrm>
          </p:grpSpPr>
          <p:sp>
            <p:nvSpPr>
              <p:cNvPr id="137" name="AutoShape 29"/>
              <p:cNvSpPr>
                <a:spLocks noChangeArrowheads="1"/>
              </p:cNvSpPr>
              <p:nvPr/>
            </p:nvSpPr>
            <p:spPr bwMode="auto">
              <a:xfrm>
                <a:off x="3792" y="3216"/>
                <a:ext cx="48" cy="159"/>
              </a:xfrm>
              <a:prstGeom prst="can">
                <a:avLst>
                  <a:gd name="adj" fmla="val 37250"/>
                </a:avLst>
              </a:prstGeom>
              <a:solidFill>
                <a:srgbClr val="969696">
                  <a:alpha val="45097"/>
                </a:srgbClr>
              </a:solidFill>
              <a:ln w="9525">
                <a:solidFill>
                  <a:schemeClr val="tx1"/>
                </a:solidFill>
                <a:round/>
                <a:headEnd/>
                <a:tailEnd/>
              </a:ln>
            </p:spPr>
            <p:txBody>
              <a:bodyPr wrap="none" anchor="ctr"/>
              <a:lstStyle/>
              <a:p>
                <a:endParaRPr lang="en-US" dirty="0">
                  <a:latin typeface="Calibri" pitchFamily="34" charset="0"/>
                </a:endParaRPr>
              </a:p>
            </p:txBody>
          </p:sp>
          <p:sp>
            <p:nvSpPr>
              <p:cNvPr id="138" name="AutoShape 29"/>
              <p:cNvSpPr>
                <a:spLocks noChangeArrowheads="1"/>
              </p:cNvSpPr>
              <p:nvPr/>
            </p:nvSpPr>
            <p:spPr bwMode="auto">
              <a:xfrm>
                <a:off x="3792" y="3218"/>
                <a:ext cx="48" cy="32"/>
              </a:xfrm>
              <a:prstGeom prst="can">
                <a:avLst>
                  <a:gd name="adj" fmla="val 19995"/>
                </a:avLst>
              </a:prstGeom>
              <a:solidFill>
                <a:srgbClr val="0000FF"/>
              </a:solidFill>
              <a:ln w="9525">
                <a:solidFill>
                  <a:schemeClr val="tx1"/>
                </a:solidFill>
                <a:round/>
                <a:headEnd/>
                <a:tailEnd/>
              </a:ln>
            </p:spPr>
            <p:txBody>
              <a:bodyPr wrap="none" anchor="ctr"/>
              <a:lstStyle/>
              <a:p>
                <a:endParaRPr lang="en-US" dirty="0">
                  <a:latin typeface="Calibri" pitchFamily="34" charset="0"/>
                </a:endParaRPr>
              </a:p>
            </p:txBody>
          </p:sp>
        </p:grpSp>
        <p:sp>
          <p:nvSpPr>
            <p:cNvPr id="112" name="AutoShape 29"/>
            <p:cNvSpPr>
              <a:spLocks noChangeArrowheads="1"/>
            </p:cNvSpPr>
            <p:nvPr/>
          </p:nvSpPr>
          <p:spPr bwMode="auto">
            <a:xfrm rot="10800000">
              <a:off x="7261225" y="2935816"/>
              <a:ext cx="320675" cy="1574800"/>
            </a:xfrm>
            <a:prstGeom prst="can">
              <a:avLst>
                <a:gd name="adj" fmla="val 26805"/>
              </a:avLst>
            </a:prstGeom>
            <a:solidFill>
              <a:srgbClr val="993300">
                <a:alpha val="32156"/>
              </a:srgbClr>
            </a:solidFill>
            <a:ln w="9525">
              <a:solidFill>
                <a:schemeClr val="tx1"/>
              </a:solidFill>
              <a:round/>
              <a:headEnd/>
              <a:tailEnd/>
            </a:ln>
          </p:spPr>
          <p:txBody>
            <a:bodyPr wrap="none" anchor="ctr"/>
            <a:lstStyle/>
            <a:p>
              <a:endParaRPr lang="en-US" dirty="0">
                <a:latin typeface="Calibri" pitchFamily="34" charset="0"/>
              </a:endParaRPr>
            </a:p>
          </p:txBody>
        </p:sp>
        <p:sp>
          <p:nvSpPr>
            <p:cNvPr id="113" name="AutoShape 29"/>
            <p:cNvSpPr>
              <a:spLocks noChangeArrowheads="1"/>
            </p:cNvSpPr>
            <p:nvPr/>
          </p:nvSpPr>
          <p:spPr bwMode="auto">
            <a:xfrm rot="12087076">
              <a:off x="7791450" y="1691216"/>
              <a:ext cx="76200" cy="252412"/>
            </a:xfrm>
            <a:prstGeom prst="can">
              <a:avLst>
                <a:gd name="adj" fmla="val 37250"/>
              </a:avLst>
            </a:prstGeom>
            <a:solidFill>
              <a:srgbClr val="969696">
                <a:alpha val="45097"/>
              </a:srgbClr>
            </a:solidFill>
            <a:ln w="9525">
              <a:solidFill>
                <a:schemeClr val="tx1"/>
              </a:solidFill>
              <a:round/>
              <a:headEnd/>
              <a:tailEnd/>
            </a:ln>
          </p:spPr>
          <p:txBody>
            <a:bodyPr wrap="none" anchor="ctr"/>
            <a:lstStyle/>
            <a:p>
              <a:endParaRPr lang="en-US" dirty="0">
                <a:latin typeface="Calibri" pitchFamily="34" charset="0"/>
              </a:endParaRPr>
            </a:p>
          </p:txBody>
        </p:sp>
        <p:sp>
          <p:nvSpPr>
            <p:cNvPr id="114" name="AutoShape 29"/>
            <p:cNvSpPr>
              <a:spLocks noChangeArrowheads="1"/>
            </p:cNvSpPr>
            <p:nvPr/>
          </p:nvSpPr>
          <p:spPr bwMode="auto">
            <a:xfrm rot="9386364">
              <a:off x="7097712" y="2067453"/>
              <a:ext cx="93663" cy="252413"/>
            </a:xfrm>
            <a:prstGeom prst="can">
              <a:avLst>
                <a:gd name="adj" fmla="val 30305"/>
              </a:avLst>
            </a:prstGeom>
            <a:solidFill>
              <a:srgbClr val="969696">
                <a:alpha val="45097"/>
              </a:srgbClr>
            </a:solidFill>
            <a:ln w="9525">
              <a:solidFill>
                <a:schemeClr val="tx1"/>
              </a:solidFill>
              <a:round/>
              <a:headEnd/>
              <a:tailEnd/>
            </a:ln>
          </p:spPr>
          <p:txBody>
            <a:bodyPr wrap="none" anchor="ctr"/>
            <a:lstStyle/>
            <a:p>
              <a:endParaRPr lang="en-US" dirty="0">
                <a:latin typeface="Calibri" pitchFamily="34" charset="0"/>
              </a:endParaRPr>
            </a:p>
          </p:txBody>
        </p:sp>
        <p:sp>
          <p:nvSpPr>
            <p:cNvPr id="115" name="AutoShape 29"/>
            <p:cNvSpPr>
              <a:spLocks noChangeArrowheads="1"/>
            </p:cNvSpPr>
            <p:nvPr/>
          </p:nvSpPr>
          <p:spPr bwMode="auto">
            <a:xfrm rot="9386364">
              <a:off x="6934200" y="1703916"/>
              <a:ext cx="93662" cy="252412"/>
            </a:xfrm>
            <a:prstGeom prst="can">
              <a:avLst>
                <a:gd name="adj" fmla="val 30305"/>
              </a:avLst>
            </a:prstGeom>
            <a:solidFill>
              <a:srgbClr val="969696">
                <a:alpha val="45097"/>
              </a:srgbClr>
            </a:solidFill>
            <a:ln w="9525">
              <a:solidFill>
                <a:schemeClr val="tx1"/>
              </a:solidFill>
              <a:round/>
              <a:headEnd/>
              <a:tailEnd/>
            </a:ln>
          </p:spPr>
          <p:txBody>
            <a:bodyPr wrap="none" anchor="ctr"/>
            <a:lstStyle/>
            <a:p>
              <a:endParaRPr lang="en-US" dirty="0">
                <a:latin typeface="Calibri" pitchFamily="34" charset="0"/>
              </a:endParaRPr>
            </a:p>
          </p:txBody>
        </p:sp>
        <p:sp>
          <p:nvSpPr>
            <p:cNvPr id="116" name="AutoShape 88"/>
            <p:cNvSpPr>
              <a:spLocks noChangeArrowheads="1"/>
            </p:cNvSpPr>
            <p:nvPr/>
          </p:nvSpPr>
          <p:spPr bwMode="auto">
            <a:xfrm rot="11935889">
              <a:off x="7716837" y="1953153"/>
              <a:ext cx="90488" cy="90488"/>
            </a:xfrm>
            <a:prstGeom prst="triangle">
              <a:avLst>
                <a:gd name="adj" fmla="val 50000"/>
              </a:avLst>
            </a:prstGeom>
            <a:solidFill>
              <a:srgbClr val="FF0000"/>
            </a:solidFill>
            <a:ln w="9525">
              <a:noFill/>
              <a:miter lim="800000"/>
              <a:headEnd/>
              <a:tailEnd/>
            </a:ln>
          </p:spPr>
          <p:txBody>
            <a:bodyPr wrap="none" anchor="ctr"/>
            <a:lstStyle/>
            <a:p>
              <a:endParaRPr lang="en-US" dirty="0">
                <a:latin typeface="Calibri" pitchFamily="34" charset="0"/>
              </a:endParaRPr>
            </a:p>
          </p:txBody>
        </p:sp>
        <p:sp>
          <p:nvSpPr>
            <p:cNvPr id="117" name="AutoShape 89"/>
            <p:cNvSpPr>
              <a:spLocks noChangeArrowheads="1"/>
            </p:cNvSpPr>
            <p:nvPr/>
          </p:nvSpPr>
          <p:spPr bwMode="auto">
            <a:xfrm rot="9190806">
              <a:off x="7018337" y="1969028"/>
              <a:ext cx="90488" cy="90488"/>
            </a:xfrm>
            <a:prstGeom prst="triangle">
              <a:avLst>
                <a:gd name="adj" fmla="val 50000"/>
              </a:avLst>
            </a:prstGeom>
            <a:solidFill>
              <a:srgbClr val="0000FF"/>
            </a:solidFill>
            <a:ln w="9525">
              <a:noFill/>
              <a:miter lim="800000"/>
              <a:headEnd/>
              <a:tailEnd/>
            </a:ln>
          </p:spPr>
          <p:txBody>
            <a:bodyPr wrap="none" anchor="ctr"/>
            <a:lstStyle/>
            <a:p>
              <a:endParaRPr lang="en-US" dirty="0">
                <a:latin typeface="Calibri" pitchFamily="34" charset="0"/>
              </a:endParaRPr>
            </a:p>
          </p:txBody>
        </p:sp>
        <p:sp>
          <p:nvSpPr>
            <p:cNvPr id="118" name="AutoShape 92"/>
            <p:cNvSpPr>
              <a:spLocks noChangeArrowheads="1"/>
            </p:cNvSpPr>
            <p:nvPr/>
          </p:nvSpPr>
          <p:spPr bwMode="auto">
            <a:xfrm rot="10593332">
              <a:off x="7318375" y="4718578"/>
              <a:ext cx="74612" cy="74613"/>
            </a:xfrm>
            <a:prstGeom prst="triangle">
              <a:avLst>
                <a:gd name="adj" fmla="val 50000"/>
              </a:avLst>
            </a:prstGeom>
            <a:solidFill>
              <a:srgbClr val="0000FF"/>
            </a:solidFill>
            <a:ln w="9525">
              <a:noFill/>
              <a:miter lim="800000"/>
              <a:headEnd/>
              <a:tailEnd/>
            </a:ln>
          </p:spPr>
          <p:txBody>
            <a:bodyPr wrap="none" anchor="ctr"/>
            <a:lstStyle/>
            <a:p>
              <a:endParaRPr lang="en-US" dirty="0">
                <a:latin typeface="Calibri" pitchFamily="34" charset="0"/>
              </a:endParaRPr>
            </a:p>
          </p:txBody>
        </p:sp>
        <p:grpSp>
          <p:nvGrpSpPr>
            <p:cNvPr id="119" name="Group 76"/>
            <p:cNvGrpSpPr>
              <a:grpSpLocks/>
            </p:cNvGrpSpPr>
            <p:nvPr/>
          </p:nvGrpSpPr>
          <p:grpSpPr bwMode="auto">
            <a:xfrm rot="13042053">
              <a:off x="6489700" y="5029728"/>
              <a:ext cx="220662" cy="457200"/>
              <a:chOff x="5045" y="816"/>
              <a:chExt cx="139" cy="288"/>
            </a:xfrm>
          </p:grpSpPr>
          <p:sp>
            <p:nvSpPr>
              <p:cNvPr id="134" name="Line 103"/>
              <p:cNvSpPr>
                <a:spLocks noChangeShapeType="1"/>
              </p:cNvSpPr>
              <p:nvPr/>
            </p:nvSpPr>
            <p:spPr bwMode="auto">
              <a:xfrm flipH="1">
                <a:off x="5045" y="816"/>
                <a:ext cx="139" cy="288"/>
              </a:xfrm>
              <a:prstGeom prst="line">
                <a:avLst/>
              </a:prstGeom>
              <a:noFill/>
              <a:ln w="22225">
                <a:solidFill>
                  <a:srgbClr val="0000FF"/>
                </a:solidFill>
                <a:round/>
                <a:headEnd/>
                <a:tailEnd/>
              </a:ln>
            </p:spPr>
            <p:txBody>
              <a:bodyPr/>
              <a:lstStyle/>
              <a:p>
                <a:endParaRPr lang="en-US" dirty="0">
                  <a:latin typeface="Calibri" pitchFamily="34" charset="0"/>
                </a:endParaRPr>
              </a:p>
            </p:txBody>
          </p:sp>
          <p:sp>
            <p:nvSpPr>
              <p:cNvPr id="135" name="AutoShape 29"/>
              <p:cNvSpPr>
                <a:spLocks noChangeArrowheads="1"/>
              </p:cNvSpPr>
              <p:nvPr/>
            </p:nvSpPr>
            <p:spPr bwMode="auto">
              <a:xfrm rot="1595158">
                <a:off x="5070" y="921"/>
                <a:ext cx="51" cy="159"/>
              </a:xfrm>
              <a:prstGeom prst="can">
                <a:avLst>
                  <a:gd name="adj" fmla="val 35059"/>
                </a:avLst>
              </a:prstGeom>
              <a:solidFill>
                <a:srgbClr val="969696">
                  <a:alpha val="45097"/>
                </a:srgbClr>
              </a:solidFill>
              <a:ln w="9525">
                <a:solidFill>
                  <a:schemeClr val="tx1"/>
                </a:solidFill>
                <a:round/>
                <a:headEnd/>
                <a:tailEnd/>
              </a:ln>
            </p:spPr>
            <p:txBody>
              <a:bodyPr rot="10800000" vert="eaVert" wrap="none" anchor="ctr"/>
              <a:lstStyle/>
              <a:p>
                <a:endParaRPr lang="en-US" dirty="0">
                  <a:latin typeface="Calibri" pitchFamily="34" charset="0"/>
                </a:endParaRPr>
              </a:p>
            </p:txBody>
          </p:sp>
          <p:sp>
            <p:nvSpPr>
              <p:cNvPr id="136" name="AutoShape 93"/>
              <p:cNvSpPr>
                <a:spLocks noChangeArrowheads="1"/>
              </p:cNvSpPr>
              <p:nvPr/>
            </p:nvSpPr>
            <p:spPr bwMode="auto">
              <a:xfrm rot="1629012">
                <a:off x="5127" y="848"/>
                <a:ext cx="57" cy="57"/>
              </a:xfrm>
              <a:prstGeom prst="triangle">
                <a:avLst>
                  <a:gd name="adj" fmla="val 50000"/>
                </a:avLst>
              </a:prstGeom>
              <a:solidFill>
                <a:srgbClr val="0000FF"/>
              </a:solidFill>
              <a:ln w="9525">
                <a:noFill/>
                <a:miter lim="800000"/>
                <a:headEnd/>
                <a:tailEnd/>
              </a:ln>
            </p:spPr>
            <p:txBody>
              <a:bodyPr rot="10800000" vert="eaVert" wrap="none" anchor="ctr"/>
              <a:lstStyle/>
              <a:p>
                <a:endParaRPr lang="en-US" dirty="0">
                  <a:latin typeface="Calibri" pitchFamily="34" charset="0"/>
                </a:endParaRPr>
              </a:p>
            </p:txBody>
          </p:sp>
        </p:grpSp>
        <p:grpSp>
          <p:nvGrpSpPr>
            <p:cNvPr id="120" name="Group 80"/>
            <p:cNvGrpSpPr/>
            <p:nvPr/>
          </p:nvGrpSpPr>
          <p:grpSpPr>
            <a:xfrm>
              <a:off x="7962900" y="5053011"/>
              <a:ext cx="457200" cy="461963"/>
              <a:chOff x="7953375" y="5253036"/>
              <a:chExt cx="457200" cy="461963"/>
            </a:xfrm>
          </p:grpSpPr>
          <p:sp>
            <p:nvSpPr>
              <p:cNvPr id="131" name="Line 105"/>
              <p:cNvSpPr>
                <a:spLocks noChangeShapeType="1"/>
              </p:cNvSpPr>
              <p:nvPr/>
            </p:nvSpPr>
            <p:spPr bwMode="auto">
              <a:xfrm rot="10800000">
                <a:off x="7953375" y="5257799"/>
                <a:ext cx="457200" cy="457200"/>
              </a:xfrm>
              <a:prstGeom prst="line">
                <a:avLst/>
              </a:prstGeom>
              <a:noFill/>
              <a:ln w="22225">
                <a:solidFill>
                  <a:srgbClr val="FF0000"/>
                </a:solidFill>
                <a:round/>
                <a:headEnd/>
                <a:tailEnd/>
              </a:ln>
            </p:spPr>
            <p:txBody>
              <a:bodyPr/>
              <a:lstStyle/>
              <a:p>
                <a:endParaRPr lang="en-US" dirty="0">
                  <a:latin typeface="Calibri" pitchFamily="34" charset="0"/>
                </a:endParaRPr>
              </a:p>
            </p:txBody>
          </p:sp>
          <p:sp>
            <p:nvSpPr>
              <p:cNvPr id="132" name="AutoShape 29"/>
              <p:cNvSpPr>
                <a:spLocks noChangeArrowheads="1"/>
              </p:cNvSpPr>
              <p:nvPr/>
            </p:nvSpPr>
            <p:spPr bwMode="auto">
              <a:xfrm rot="8117974">
                <a:off x="8027987" y="5253036"/>
                <a:ext cx="87313" cy="252413"/>
              </a:xfrm>
              <a:prstGeom prst="can">
                <a:avLst>
                  <a:gd name="adj" fmla="val 32509"/>
                </a:avLst>
              </a:prstGeom>
              <a:solidFill>
                <a:srgbClr val="969696">
                  <a:alpha val="45097"/>
                </a:srgbClr>
              </a:solidFill>
              <a:ln w="9525">
                <a:solidFill>
                  <a:schemeClr val="tx1"/>
                </a:solidFill>
                <a:round/>
                <a:headEnd/>
                <a:tailEnd/>
              </a:ln>
            </p:spPr>
            <p:txBody>
              <a:bodyPr wrap="none" anchor="ctr"/>
              <a:lstStyle/>
              <a:p>
                <a:endParaRPr lang="en-US" dirty="0">
                  <a:latin typeface="Calibri" pitchFamily="34" charset="0"/>
                </a:endParaRPr>
              </a:p>
            </p:txBody>
          </p:sp>
          <p:sp>
            <p:nvSpPr>
              <p:cNvPr id="133" name="AutoShape 94"/>
              <p:cNvSpPr>
                <a:spLocks noChangeArrowheads="1"/>
              </p:cNvSpPr>
              <p:nvPr/>
            </p:nvSpPr>
            <p:spPr bwMode="auto">
              <a:xfrm rot="8196983">
                <a:off x="8201025" y="5505449"/>
                <a:ext cx="90487" cy="90487"/>
              </a:xfrm>
              <a:prstGeom prst="triangle">
                <a:avLst>
                  <a:gd name="adj" fmla="val 50000"/>
                </a:avLst>
              </a:prstGeom>
              <a:solidFill>
                <a:srgbClr val="FF0000"/>
              </a:solidFill>
              <a:ln w="9525">
                <a:noFill/>
                <a:miter lim="800000"/>
                <a:headEnd/>
                <a:tailEnd/>
              </a:ln>
            </p:spPr>
            <p:txBody>
              <a:bodyPr wrap="none" anchor="ctr"/>
              <a:lstStyle/>
              <a:p>
                <a:endParaRPr lang="en-US" dirty="0">
                  <a:latin typeface="Calibri" pitchFamily="34" charset="0"/>
                </a:endParaRPr>
              </a:p>
            </p:txBody>
          </p:sp>
        </p:grpSp>
        <p:pic>
          <p:nvPicPr>
            <p:cNvPr id="121" name="Picture 120" descr="Tape Array_Tall.png"/>
            <p:cNvPicPr>
              <a:picLocks noChangeAspect="1"/>
            </p:cNvPicPr>
            <p:nvPr/>
          </p:nvPicPr>
          <p:blipFill>
            <a:blip r:embed="rId4" cstate="print"/>
            <a:stretch>
              <a:fillRect/>
            </a:stretch>
          </p:blipFill>
          <p:spPr>
            <a:xfrm>
              <a:off x="7738534" y="838200"/>
              <a:ext cx="357626" cy="762000"/>
            </a:xfrm>
            <a:prstGeom prst="rect">
              <a:avLst/>
            </a:prstGeom>
          </p:spPr>
        </p:pic>
        <p:pic>
          <p:nvPicPr>
            <p:cNvPr id="122" name="Picture 121" descr="Tape Array_Tall.png"/>
            <p:cNvPicPr>
              <a:picLocks noChangeAspect="1"/>
            </p:cNvPicPr>
            <p:nvPr/>
          </p:nvPicPr>
          <p:blipFill>
            <a:blip r:embed="rId4" cstate="print"/>
            <a:stretch>
              <a:fillRect/>
            </a:stretch>
          </p:blipFill>
          <p:spPr>
            <a:xfrm>
              <a:off x="6686640" y="838200"/>
              <a:ext cx="357626" cy="762000"/>
            </a:xfrm>
            <a:prstGeom prst="rect">
              <a:avLst/>
            </a:prstGeom>
          </p:spPr>
        </p:pic>
        <p:pic>
          <p:nvPicPr>
            <p:cNvPr id="123" name="Picture 15" descr="FC Switch Icon.png"/>
            <p:cNvPicPr>
              <a:picLocks noChangeAspect="1"/>
            </p:cNvPicPr>
            <p:nvPr/>
          </p:nvPicPr>
          <p:blipFill>
            <a:blip r:embed="rId3" cstate="print"/>
            <a:srcRect/>
            <a:stretch>
              <a:fillRect/>
            </a:stretch>
          </p:blipFill>
          <p:spPr bwMode="auto">
            <a:xfrm>
              <a:off x="6880225" y="2105025"/>
              <a:ext cx="1152525" cy="596900"/>
            </a:xfrm>
            <a:prstGeom prst="rect">
              <a:avLst/>
            </a:prstGeom>
            <a:noFill/>
            <a:ln w="9525">
              <a:noFill/>
              <a:miter lim="800000"/>
              <a:headEnd/>
              <a:tailEnd/>
            </a:ln>
          </p:spPr>
        </p:pic>
        <p:pic>
          <p:nvPicPr>
            <p:cNvPr id="124" name="Picture 12" descr="Storage Array_Tall.png"/>
            <p:cNvPicPr>
              <a:picLocks noChangeAspect="1"/>
            </p:cNvPicPr>
            <p:nvPr/>
          </p:nvPicPr>
          <p:blipFill>
            <a:blip r:embed="rId5" cstate="print"/>
            <a:srcRect/>
            <a:stretch>
              <a:fillRect/>
            </a:stretch>
          </p:blipFill>
          <p:spPr bwMode="auto">
            <a:xfrm>
              <a:off x="5848287" y="4667250"/>
              <a:ext cx="547688" cy="1168400"/>
            </a:xfrm>
            <a:prstGeom prst="rect">
              <a:avLst/>
            </a:prstGeom>
            <a:noFill/>
            <a:ln w="9525">
              <a:noFill/>
              <a:miter lim="800000"/>
              <a:headEnd/>
              <a:tailEnd/>
            </a:ln>
          </p:spPr>
        </p:pic>
        <p:pic>
          <p:nvPicPr>
            <p:cNvPr id="125" name="Picture 12" descr="Storage Array_Tall.png"/>
            <p:cNvPicPr>
              <a:picLocks noChangeAspect="1"/>
            </p:cNvPicPr>
            <p:nvPr/>
          </p:nvPicPr>
          <p:blipFill>
            <a:blip r:embed="rId5" cstate="print"/>
            <a:srcRect/>
            <a:stretch>
              <a:fillRect/>
            </a:stretch>
          </p:blipFill>
          <p:spPr bwMode="auto">
            <a:xfrm>
              <a:off x="8372475" y="4686300"/>
              <a:ext cx="547687" cy="1168400"/>
            </a:xfrm>
            <a:prstGeom prst="rect">
              <a:avLst/>
            </a:prstGeom>
            <a:noFill/>
            <a:ln w="9525">
              <a:noFill/>
              <a:miter lim="800000"/>
              <a:headEnd/>
              <a:tailEnd/>
            </a:ln>
          </p:spPr>
        </p:pic>
        <p:sp>
          <p:nvSpPr>
            <p:cNvPr id="126" name="Text Box 75"/>
            <p:cNvSpPr txBox="1">
              <a:spLocks noChangeArrowheads="1"/>
            </p:cNvSpPr>
            <p:nvPr/>
          </p:nvSpPr>
          <p:spPr bwMode="auto">
            <a:xfrm>
              <a:off x="6867525" y="5143500"/>
              <a:ext cx="1057100" cy="261610"/>
            </a:xfrm>
            <a:prstGeom prst="rect">
              <a:avLst/>
            </a:prstGeom>
            <a:noFill/>
            <a:ln w="9525">
              <a:noFill/>
              <a:miter lim="800000"/>
              <a:headEnd/>
              <a:tailEnd/>
            </a:ln>
            <a:effectLst/>
          </p:spPr>
          <p:txBody>
            <a:bodyPr wrap="square">
              <a:spAutoFit/>
            </a:bodyPr>
            <a:lstStyle/>
            <a:p>
              <a:r>
                <a:rPr lang="en-US" sz="1100" b="1" dirty="0" smtClean="0">
                  <a:latin typeface="Calibri" pitchFamily="34" charset="0"/>
                </a:rPr>
                <a:t>Fabric Switch</a:t>
              </a:r>
              <a:endParaRPr lang="en-US" sz="1100" b="1" dirty="0">
                <a:latin typeface="Calibri" pitchFamily="34" charset="0"/>
              </a:endParaRPr>
            </a:p>
          </p:txBody>
        </p:sp>
        <p:grpSp>
          <p:nvGrpSpPr>
            <p:cNvPr id="127" name="Group 87"/>
            <p:cNvGrpSpPr/>
            <p:nvPr/>
          </p:nvGrpSpPr>
          <p:grpSpPr>
            <a:xfrm>
              <a:off x="7910170" y="3200400"/>
              <a:ext cx="977900" cy="304800"/>
              <a:chOff x="2971800" y="2667000"/>
              <a:chExt cx="977900" cy="304800"/>
            </a:xfrm>
          </p:grpSpPr>
          <p:sp>
            <p:nvSpPr>
              <p:cNvPr id="129" name="AutoShape 103"/>
              <p:cNvSpPr>
                <a:spLocks noChangeArrowheads="1"/>
              </p:cNvSpPr>
              <p:nvPr/>
            </p:nvSpPr>
            <p:spPr bwMode="auto">
              <a:xfrm>
                <a:off x="2971800" y="2667000"/>
                <a:ext cx="889000" cy="304800"/>
              </a:xfrm>
              <a:prstGeom prst="wedgeRectCallout">
                <a:avLst>
                  <a:gd name="adj1" fmla="val -82088"/>
                  <a:gd name="adj2" fmla="val 114590"/>
                </a:avLst>
              </a:prstGeom>
              <a:solidFill>
                <a:schemeClr val="accent1">
                  <a:alpha val="65097"/>
                </a:schemeClr>
              </a:solidFill>
              <a:ln w="9525">
                <a:solidFill>
                  <a:schemeClr val="tx1"/>
                </a:solidFill>
                <a:miter lim="800000"/>
                <a:headEnd/>
                <a:tailEnd/>
              </a:ln>
            </p:spPr>
            <p:txBody>
              <a:bodyPr/>
              <a:lstStyle/>
              <a:p>
                <a:pPr algn="ctr"/>
                <a:endParaRPr lang="en-US" dirty="0">
                  <a:latin typeface="Calibri" pitchFamily="34" charset="0"/>
                </a:endParaRPr>
              </a:p>
            </p:txBody>
          </p:sp>
          <p:sp>
            <p:nvSpPr>
              <p:cNvPr id="130" name="Text Box 104"/>
              <p:cNvSpPr txBox="1">
                <a:spLocks noChangeArrowheads="1"/>
              </p:cNvSpPr>
              <p:nvPr/>
            </p:nvSpPr>
            <p:spPr bwMode="auto">
              <a:xfrm>
                <a:off x="3013075" y="2676525"/>
                <a:ext cx="936625" cy="261610"/>
              </a:xfrm>
              <a:prstGeom prst="rect">
                <a:avLst/>
              </a:prstGeom>
              <a:noFill/>
              <a:ln w="9525">
                <a:noFill/>
                <a:miter lim="800000"/>
                <a:headEnd/>
                <a:tailEnd/>
              </a:ln>
            </p:spPr>
            <p:txBody>
              <a:bodyPr>
                <a:spAutoFit/>
              </a:bodyPr>
              <a:lstStyle/>
              <a:p>
                <a:r>
                  <a:rPr lang="en-US" sz="1100" b="1" dirty="0">
                    <a:latin typeface="Calibri" pitchFamily="34" charset="0"/>
                  </a:rPr>
                  <a:t>Trunk Link</a:t>
                </a:r>
              </a:p>
            </p:txBody>
          </p:sp>
        </p:grpSp>
        <p:sp>
          <p:nvSpPr>
            <p:cNvPr id="128" name="AutoShape 29"/>
            <p:cNvSpPr>
              <a:spLocks noChangeArrowheads="1"/>
            </p:cNvSpPr>
            <p:nvPr/>
          </p:nvSpPr>
          <p:spPr bwMode="auto">
            <a:xfrm rot="10800000">
              <a:off x="7277100" y="2643716"/>
              <a:ext cx="285750" cy="2286000"/>
            </a:xfrm>
            <a:prstGeom prst="can">
              <a:avLst>
                <a:gd name="adj" fmla="val 23296"/>
              </a:avLst>
            </a:prstGeom>
            <a:solidFill>
              <a:srgbClr val="993300">
                <a:alpha val="18039"/>
              </a:srgbClr>
            </a:solidFill>
            <a:ln w="9525">
              <a:noFill/>
              <a:round/>
              <a:headEnd/>
              <a:tailEnd/>
            </a:ln>
          </p:spPr>
          <p:txBody>
            <a:bodyPr wrap="none" anchor="ctr"/>
            <a:lstStyle/>
            <a:p>
              <a:endParaRPr lang="en-US" dirty="0">
                <a:latin typeface="Calibri" pitchFamily="34" charset="0"/>
              </a:endParaRPr>
            </a:p>
          </p:txBody>
        </p:sp>
      </p:gr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4" name="Right Arrow 23"/>
          <p:cNvSpPr/>
          <p:nvPr/>
        </p:nvSpPr>
        <p:spPr>
          <a:xfrm rot="16200000">
            <a:off x="2810436" y="3971365"/>
            <a:ext cx="627529" cy="304798"/>
          </a:xfrm>
          <a:prstGeom prst="rightArrow">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p:txBody>
          <a:bodyPr/>
          <a:lstStyle/>
          <a:p>
            <a:r>
              <a:rPr lang="en-US" dirty="0" smtClean="0"/>
              <a:t>Convergence of VLAN and VSAN</a:t>
            </a:r>
            <a:endParaRPr lang="en-US" dirty="0"/>
          </a:p>
        </p:txBody>
      </p:sp>
      <p:sp>
        <p:nvSpPr>
          <p:cNvPr id="3" name="Content Placeholder 2"/>
          <p:cNvSpPr>
            <a:spLocks noGrp="1"/>
          </p:cNvSpPr>
          <p:nvPr>
            <p:ph idx="1"/>
          </p:nvPr>
        </p:nvSpPr>
        <p:spPr>
          <a:xfrm>
            <a:off x="304800" y="914400"/>
            <a:ext cx="8458200" cy="1600200"/>
          </a:xfrm>
        </p:spPr>
        <p:txBody>
          <a:bodyPr/>
          <a:lstStyle/>
          <a:p>
            <a:pPr marL="228600" indent="-228600" eaLnBrk="0" hangingPunct="0">
              <a:spcBef>
                <a:spcPct val="25000"/>
              </a:spcBef>
              <a:buClr>
                <a:srgbClr val="8FBF30"/>
              </a:buClr>
              <a:buFontTx/>
              <a:buChar char="•"/>
              <a:defRPr/>
            </a:pPr>
            <a:r>
              <a:rPr lang="en-US" kern="0" dirty="0" smtClean="0"/>
              <a:t>FCoE converges VLAN and VSAN: requires a VLAN for each VSAN</a:t>
            </a:r>
          </a:p>
          <a:p>
            <a:pPr marL="228600" indent="-228600" eaLnBrk="0" hangingPunct="0">
              <a:spcBef>
                <a:spcPct val="25000"/>
              </a:spcBef>
              <a:buClr>
                <a:srgbClr val="8FBF30"/>
              </a:buClr>
              <a:buFontTx/>
              <a:buChar char="•"/>
              <a:defRPr/>
            </a:pPr>
            <a:r>
              <a:rPr lang="en-US" kern="0" dirty="0" smtClean="0"/>
              <a:t>VLAN must be unique for each VSAN</a:t>
            </a:r>
          </a:p>
          <a:p>
            <a:pPr marL="228600" indent="-228600" eaLnBrk="0" hangingPunct="0">
              <a:spcBef>
                <a:spcPct val="25000"/>
              </a:spcBef>
              <a:buClr>
                <a:srgbClr val="8FBF30"/>
              </a:buClr>
              <a:buFontTx/>
              <a:buChar char="•"/>
              <a:defRPr/>
            </a:pPr>
            <a:r>
              <a:rPr lang="en-US" kern="0" dirty="0" smtClean="0"/>
              <a:t>VLANs configured for VSANs should not be used for LAN traffic</a:t>
            </a:r>
          </a:p>
          <a:p>
            <a:endParaRPr lang="en-US" dirty="0"/>
          </a:p>
        </p:txBody>
      </p:sp>
      <p:graphicFrame>
        <p:nvGraphicFramePr>
          <p:cNvPr id="27" name="Group 3"/>
          <p:cNvGraphicFramePr>
            <a:graphicFrameLocks noGrp="1"/>
          </p:cNvGraphicFramePr>
          <p:nvPr/>
        </p:nvGraphicFramePr>
        <p:xfrm>
          <a:off x="6200775" y="2822448"/>
          <a:ext cx="952500" cy="1219200"/>
        </p:xfrm>
        <a:graphic>
          <a:graphicData uri="http://schemas.openxmlformats.org/drawingml/2006/table">
            <a:tbl>
              <a:tblPr/>
              <a:tblGrid>
                <a:gridCol w="952500"/>
              </a:tblGrid>
              <a:tr h="365125">
                <a:tc>
                  <a:txBody>
                    <a:bodyPr/>
                    <a:lstStyle/>
                    <a:p>
                      <a:pPr marL="177800" marR="0" lvl="0" indent="-177800" algn="ctr" defTabSz="890588" rtl="0" eaLnBrk="1" fontAlgn="base" latinLnBrk="0" hangingPunct="1">
                        <a:lnSpc>
                          <a:spcPct val="100000"/>
                        </a:lnSpc>
                        <a:spcBef>
                          <a:spcPct val="30000"/>
                        </a:spcBef>
                        <a:spcAft>
                          <a:spcPct val="0"/>
                        </a:spcAft>
                        <a:buClr>
                          <a:srgbClr val="8FBF30"/>
                        </a:buClr>
                        <a:buSzPct val="110000"/>
                        <a:buFontTx/>
                        <a:buNone/>
                        <a:tabLst>
                          <a:tab pos="6985000" algn="l"/>
                          <a:tab pos="7185025" algn="l"/>
                          <a:tab pos="7837488" algn="l"/>
                        </a:tabLst>
                      </a:pPr>
                      <a:r>
                        <a:rPr kumimoji="0" lang="en-US" sz="1600" b="1" i="0" u="none" strike="noStrike" cap="none" normalizeH="0" baseline="0" dirty="0" smtClean="0">
                          <a:ln>
                            <a:noFill/>
                          </a:ln>
                          <a:solidFill>
                            <a:schemeClr val="bg1"/>
                          </a:solidFill>
                          <a:effectLst/>
                          <a:latin typeface="Calibri" pitchFamily="34" charset="0"/>
                          <a:cs typeface="Arial" charset="0"/>
                        </a:rPr>
                        <a:t>VSAN</a:t>
                      </a:r>
                    </a:p>
                  </a:txBody>
                  <a:tcPr marT="91440" marB="9144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0C1516"/>
                      </a:solidFill>
                      <a:prstDash val="solid"/>
                      <a:round/>
                      <a:headEnd type="none" w="med" len="med"/>
                      <a:tailEnd type="none" w="med" len="med"/>
                    </a:lnT>
                    <a:lnB w="12700" cap="flat" cmpd="sng" algn="ctr">
                      <a:solidFill>
                        <a:srgbClr val="0C1516"/>
                      </a:solidFill>
                      <a:prstDash val="solid"/>
                      <a:round/>
                      <a:headEnd type="none" w="med" len="med"/>
                      <a:tailEnd type="none" w="med" len="med"/>
                    </a:lnB>
                    <a:lnTlToBr>
                      <a:noFill/>
                    </a:lnTlToBr>
                    <a:lnBlToTr>
                      <a:noFill/>
                    </a:lnBlToTr>
                    <a:solidFill>
                      <a:srgbClr val="0059D6"/>
                    </a:solidFill>
                  </a:tcPr>
                </a:tc>
              </a:tr>
              <a:tr h="339725">
                <a:tc>
                  <a:txBody>
                    <a:bodyPr/>
                    <a:lstStyle/>
                    <a:p>
                      <a:pPr marL="177800" marR="0" lvl="0" indent="-177800" algn="ctr" defTabSz="890588" rtl="0" eaLnBrk="1" fontAlgn="base" latinLnBrk="0" hangingPunct="1">
                        <a:lnSpc>
                          <a:spcPct val="100000"/>
                        </a:lnSpc>
                        <a:spcBef>
                          <a:spcPct val="30000"/>
                        </a:spcBef>
                        <a:spcAft>
                          <a:spcPct val="0"/>
                        </a:spcAft>
                        <a:buClr>
                          <a:srgbClr val="8FBF30"/>
                        </a:buClr>
                        <a:buSzTx/>
                        <a:buFontTx/>
                        <a:buNone/>
                        <a:tabLst>
                          <a:tab pos="6985000" algn="l"/>
                          <a:tab pos="7185025" algn="l"/>
                          <a:tab pos="7837488" algn="l"/>
                        </a:tabLst>
                      </a:pPr>
                      <a:r>
                        <a:rPr kumimoji="0" lang="en-US" sz="1400" b="1" i="0" u="none" strike="noStrike" cap="none" normalizeH="0" baseline="0" dirty="0" smtClean="0">
                          <a:ln>
                            <a:noFill/>
                          </a:ln>
                          <a:solidFill>
                            <a:srgbClr val="10100F"/>
                          </a:solidFill>
                          <a:effectLst/>
                          <a:latin typeface="Calibri" pitchFamily="34" charset="0"/>
                          <a:cs typeface="Arial" charset="0"/>
                        </a:rPr>
                        <a:t>100</a:t>
                      </a:r>
                    </a:p>
                  </a:txBody>
                  <a:tcPr marT="91440" marB="9144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0C1516"/>
                      </a:solidFill>
                      <a:prstDash val="solid"/>
                      <a:round/>
                      <a:headEnd type="none" w="med" len="med"/>
                      <a:tailEnd type="none" w="med" len="med"/>
                    </a:lnT>
                    <a:lnB w="12700" cap="flat" cmpd="sng" algn="ctr">
                      <a:solidFill>
                        <a:srgbClr val="0C1516"/>
                      </a:solidFill>
                      <a:prstDash val="solid"/>
                      <a:round/>
                      <a:headEnd type="none" w="med" len="med"/>
                      <a:tailEnd type="none" w="med" len="med"/>
                    </a:lnB>
                    <a:lnTlToBr>
                      <a:noFill/>
                    </a:lnTlToBr>
                    <a:lnBlToTr>
                      <a:noFill/>
                    </a:lnBlToTr>
                    <a:solidFill>
                      <a:srgbClr val="F2F2F2"/>
                    </a:solidFill>
                  </a:tcPr>
                </a:tc>
              </a:tr>
              <a:tr h="339725">
                <a:tc>
                  <a:txBody>
                    <a:bodyPr/>
                    <a:lstStyle/>
                    <a:p>
                      <a:pPr marL="177800" marR="0" lvl="0" indent="-177800" algn="ctr" defTabSz="890588" rtl="0" eaLnBrk="1" fontAlgn="base" latinLnBrk="0" hangingPunct="1">
                        <a:lnSpc>
                          <a:spcPct val="100000"/>
                        </a:lnSpc>
                        <a:spcBef>
                          <a:spcPct val="30000"/>
                        </a:spcBef>
                        <a:spcAft>
                          <a:spcPct val="0"/>
                        </a:spcAft>
                        <a:buClr>
                          <a:srgbClr val="8FBF30"/>
                        </a:buClr>
                        <a:buSzTx/>
                        <a:buFontTx/>
                        <a:buNone/>
                        <a:tabLst>
                          <a:tab pos="6985000" algn="l"/>
                          <a:tab pos="7185025" algn="l"/>
                          <a:tab pos="7837488" algn="l"/>
                        </a:tabLst>
                      </a:pPr>
                      <a:r>
                        <a:rPr kumimoji="0" lang="en-US" sz="1400" b="1" i="0" u="none" strike="noStrike" cap="none" normalizeH="0" baseline="0" dirty="0" smtClean="0">
                          <a:ln>
                            <a:noFill/>
                          </a:ln>
                          <a:solidFill>
                            <a:srgbClr val="10100F"/>
                          </a:solidFill>
                          <a:effectLst/>
                          <a:latin typeface="Calibri" pitchFamily="34" charset="0"/>
                          <a:cs typeface="Arial" charset="0"/>
                        </a:rPr>
                        <a:t>200</a:t>
                      </a:r>
                    </a:p>
                  </a:txBody>
                  <a:tcPr marT="91440" marB="9144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0C1516"/>
                      </a:solidFill>
                      <a:prstDash val="solid"/>
                      <a:round/>
                      <a:headEnd type="none" w="med" len="med"/>
                      <a:tailEnd type="none" w="med" len="med"/>
                    </a:lnT>
                    <a:lnB w="12700" cap="flat" cmpd="sng" algn="ctr">
                      <a:solidFill>
                        <a:srgbClr val="0C1516"/>
                      </a:solidFill>
                      <a:prstDash val="solid"/>
                      <a:round/>
                      <a:headEnd type="none" w="med" len="med"/>
                      <a:tailEnd type="none" w="med" len="med"/>
                    </a:lnB>
                    <a:lnTlToBr>
                      <a:noFill/>
                    </a:lnTlToBr>
                    <a:lnBlToTr>
                      <a:noFill/>
                    </a:lnBlToTr>
                    <a:solidFill>
                      <a:srgbClr val="F2F2F2"/>
                    </a:solidFill>
                  </a:tcPr>
                </a:tc>
              </a:tr>
            </a:tbl>
          </a:graphicData>
        </a:graphic>
      </p:graphicFrame>
      <p:graphicFrame>
        <p:nvGraphicFramePr>
          <p:cNvPr id="28" name="Group 68"/>
          <p:cNvGraphicFramePr>
            <a:graphicFrameLocks noGrp="1"/>
          </p:cNvGraphicFramePr>
          <p:nvPr/>
        </p:nvGraphicFramePr>
        <p:xfrm>
          <a:off x="6202363" y="4800600"/>
          <a:ext cx="960437" cy="1219200"/>
        </p:xfrm>
        <a:graphic>
          <a:graphicData uri="http://schemas.openxmlformats.org/drawingml/2006/table">
            <a:tbl>
              <a:tblPr/>
              <a:tblGrid>
                <a:gridCol w="960437"/>
              </a:tblGrid>
              <a:tr h="306388">
                <a:tc>
                  <a:txBody>
                    <a:bodyPr/>
                    <a:lstStyle/>
                    <a:p>
                      <a:pPr marL="177800" marR="0" lvl="0" indent="-177800" algn="ctr" defTabSz="890588" rtl="0" eaLnBrk="1" fontAlgn="base" latinLnBrk="0" hangingPunct="1">
                        <a:lnSpc>
                          <a:spcPct val="100000"/>
                        </a:lnSpc>
                        <a:spcBef>
                          <a:spcPct val="30000"/>
                        </a:spcBef>
                        <a:spcAft>
                          <a:spcPct val="0"/>
                        </a:spcAft>
                        <a:buClr>
                          <a:srgbClr val="8FBF30"/>
                        </a:buClr>
                        <a:buSzPct val="110000"/>
                        <a:buFontTx/>
                        <a:buNone/>
                        <a:tabLst>
                          <a:tab pos="6985000" algn="l"/>
                          <a:tab pos="7185025" algn="l"/>
                          <a:tab pos="7837488" algn="l"/>
                        </a:tabLst>
                      </a:pPr>
                      <a:r>
                        <a:rPr kumimoji="0" lang="en-US" sz="1600" b="1" i="0" u="none" strike="noStrike" cap="none" normalizeH="0" baseline="0" dirty="0" smtClean="0">
                          <a:ln>
                            <a:noFill/>
                          </a:ln>
                          <a:solidFill>
                            <a:schemeClr val="bg1"/>
                          </a:solidFill>
                          <a:effectLst/>
                          <a:latin typeface="Calibri" pitchFamily="34" charset="0"/>
                          <a:cs typeface="Arial" charset="0"/>
                        </a:rPr>
                        <a:t>VLAN</a:t>
                      </a:r>
                    </a:p>
                  </a:txBody>
                  <a:tcPr marT="91440" marB="9144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0C1516"/>
                      </a:solidFill>
                      <a:prstDash val="solid"/>
                      <a:round/>
                      <a:headEnd type="none" w="med" len="med"/>
                      <a:tailEnd type="none" w="med" len="med"/>
                    </a:lnT>
                    <a:lnB w="12700" cap="flat" cmpd="sng" algn="ctr">
                      <a:solidFill>
                        <a:srgbClr val="0C1516"/>
                      </a:solidFill>
                      <a:prstDash val="solid"/>
                      <a:round/>
                      <a:headEnd type="none" w="med" len="med"/>
                      <a:tailEnd type="none" w="med" len="med"/>
                    </a:lnB>
                    <a:lnTlToBr>
                      <a:noFill/>
                    </a:lnTlToBr>
                    <a:lnBlToTr>
                      <a:noFill/>
                    </a:lnBlToTr>
                    <a:solidFill>
                      <a:srgbClr val="0059D6"/>
                    </a:solidFill>
                  </a:tcPr>
                </a:tc>
              </a:tr>
              <a:tr h="284163">
                <a:tc>
                  <a:txBody>
                    <a:bodyPr/>
                    <a:lstStyle/>
                    <a:p>
                      <a:pPr marL="177800" marR="0" lvl="0" indent="-177800" algn="ctr" defTabSz="890588" rtl="0" eaLnBrk="1" fontAlgn="base" latinLnBrk="0" hangingPunct="1">
                        <a:lnSpc>
                          <a:spcPct val="100000"/>
                        </a:lnSpc>
                        <a:spcBef>
                          <a:spcPct val="30000"/>
                        </a:spcBef>
                        <a:spcAft>
                          <a:spcPct val="0"/>
                        </a:spcAft>
                        <a:buClr>
                          <a:srgbClr val="8FBF30"/>
                        </a:buClr>
                        <a:buSzTx/>
                        <a:buFontTx/>
                        <a:buNone/>
                        <a:tabLst>
                          <a:tab pos="6985000" algn="l"/>
                          <a:tab pos="7185025" algn="l"/>
                          <a:tab pos="7837488" algn="l"/>
                        </a:tabLst>
                      </a:pPr>
                      <a:r>
                        <a:rPr kumimoji="0" lang="en-US" sz="1400" b="1" i="0" u="none" strike="noStrike" cap="none" normalizeH="0" baseline="0" dirty="0" smtClean="0">
                          <a:ln>
                            <a:noFill/>
                          </a:ln>
                          <a:solidFill>
                            <a:srgbClr val="10100F"/>
                          </a:solidFill>
                          <a:effectLst/>
                          <a:latin typeface="Calibri" pitchFamily="34" charset="0"/>
                          <a:cs typeface="Arial" charset="0"/>
                        </a:rPr>
                        <a:t>100</a:t>
                      </a:r>
                    </a:p>
                  </a:txBody>
                  <a:tcPr marT="91440" marB="9144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0C1516"/>
                      </a:solidFill>
                      <a:prstDash val="solid"/>
                      <a:round/>
                      <a:headEnd type="none" w="med" len="med"/>
                      <a:tailEnd type="none" w="med" len="med"/>
                    </a:lnT>
                    <a:lnB w="12700" cap="flat" cmpd="sng" algn="ctr">
                      <a:solidFill>
                        <a:srgbClr val="0C1516"/>
                      </a:solidFill>
                      <a:prstDash val="solid"/>
                      <a:round/>
                      <a:headEnd type="none" w="med" len="med"/>
                      <a:tailEnd type="none" w="med" len="med"/>
                    </a:lnB>
                    <a:lnTlToBr>
                      <a:noFill/>
                    </a:lnTlToBr>
                    <a:lnBlToTr>
                      <a:noFill/>
                    </a:lnBlToTr>
                    <a:solidFill>
                      <a:srgbClr val="F2F2F2"/>
                    </a:solidFill>
                  </a:tcPr>
                </a:tc>
              </a:tr>
              <a:tr h="284163">
                <a:tc>
                  <a:txBody>
                    <a:bodyPr/>
                    <a:lstStyle/>
                    <a:p>
                      <a:pPr marL="177800" marR="0" lvl="0" indent="-177800" algn="ctr" defTabSz="890588" rtl="0" eaLnBrk="1" fontAlgn="base" latinLnBrk="0" hangingPunct="1">
                        <a:lnSpc>
                          <a:spcPct val="100000"/>
                        </a:lnSpc>
                        <a:spcBef>
                          <a:spcPct val="30000"/>
                        </a:spcBef>
                        <a:spcAft>
                          <a:spcPct val="0"/>
                        </a:spcAft>
                        <a:buClr>
                          <a:srgbClr val="8FBF30"/>
                        </a:buClr>
                        <a:buSzTx/>
                        <a:buFontTx/>
                        <a:buNone/>
                        <a:tabLst>
                          <a:tab pos="6985000" algn="l"/>
                          <a:tab pos="7185025" algn="l"/>
                          <a:tab pos="7837488" algn="l"/>
                        </a:tabLst>
                      </a:pPr>
                      <a:r>
                        <a:rPr kumimoji="0" lang="en-US" sz="1400" b="1" i="0" u="none" strike="noStrike" cap="none" normalizeH="0" baseline="0" dirty="0" smtClean="0">
                          <a:ln>
                            <a:noFill/>
                          </a:ln>
                          <a:solidFill>
                            <a:srgbClr val="10100F"/>
                          </a:solidFill>
                          <a:effectLst/>
                          <a:latin typeface="Calibri" pitchFamily="34" charset="0"/>
                          <a:cs typeface="Arial" charset="0"/>
                        </a:rPr>
                        <a:t>200</a:t>
                      </a:r>
                    </a:p>
                  </a:txBody>
                  <a:tcPr marT="91440" marB="9144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0C1516"/>
                      </a:solidFill>
                      <a:prstDash val="solid"/>
                      <a:round/>
                      <a:headEnd type="none" w="med" len="med"/>
                      <a:tailEnd type="none" w="med" len="med"/>
                    </a:lnT>
                    <a:lnB w="12700" cap="flat" cmpd="sng" algn="ctr">
                      <a:solidFill>
                        <a:srgbClr val="0C1516"/>
                      </a:solidFill>
                      <a:prstDash val="solid"/>
                      <a:round/>
                      <a:headEnd type="none" w="med" len="med"/>
                      <a:tailEnd type="none" w="med" len="med"/>
                    </a:lnB>
                    <a:lnTlToBr>
                      <a:noFill/>
                    </a:lnTlToBr>
                    <a:lnBlToTr>
                      <a:noFill/>
                    </a:lnBlToTr>
                    <a:solidFill>
                      <a:srgbClr val="F2F2F2"/>
                    </a:solidFill>
                  </a:tcPr>
                </a:tc>
              </a:tr>
            </a:tbl>
          </a:graphicData>
        </a:graphic>
      </p:graphicFrame>
      <p:graphicFrame>
        <p:nvGraphicFramePr>
          <p:cNvPr id="29" name="Group 67"/>
          <p:cNvGraphicFramePr>
            <a:graphicFrameLocks noGrp="1"/>
          </p:cNvGraphicFramePr>
          <p:nvPr/>
        </p:nvGraphicFramePr>
        <p:xfrm>
          <a:off x="1171575" y="4188968"/>
          <a:ext cx="2476500" cy="1859280"/>
        </p:xfrm>
        <a:graphic>
          <a:graphicData uri="http://schemas.openxmlformats.org/drawingml/2006/table">
            <a:tbl>
              <a:tblPr/>
              <a:tblGrid>
                <a:gridCol w="733425"/>
                <a:gridCol w="871538"/>
                <a:gridCol w="871537"/>
              </a:tblGrid>
              <a:tr h="282575">
                <a:tc>
                  <a:txBody>
                    <a:bodyPr/>
                    <a:lstStyle/>
                    <a:p>
                      <a:pPr marL="177800" marR="0" lvl="0" indent="-177800" algn="ctr" defTabSz="890588" rtl="0" eaLnBrk="1" fontAlgn="base" latinLnBrk="0" hangingPunct="1">
                        <a:lnSpc>
                          <a:spcPct val="100000"/>
                        </a:lnSpc>
                        <a:spcBef>
                          <a:spcPct val="30000"/>
                        </a:spcBef>
                        <a:spcAft>
                          <a:spcPct val="0"/>
                        </a:spcAft>
                        <a:buClr>
                          <a:srgbClr val="8FBF30"/>
                        </a:buClr>
                        <a:buSzPct val="110000"/>
                        <a:buFontTx/>
                        <a:buNone/>
                        <a:tabLst>
                          <a:tab pos="6985000" algn="l"/>
                          <a:tab pos="7185025" algn="l"/>
                          <a:tab pos="7837488" algn="l"/>
                        </a:tabLst>
                      </a:pPr>
                      <a:r>
                        <a:rPr kumimoji="0" lang="en-US" sz="1400" b="1" i="0" u="none" strike="noStrike" cap="none" normalizeH="0" baseline="0" dirty="0" smtClean="0">
                          <a:ln>
                            <a:noFill/>
                          </a:ln>
                          <a:solidFill>
                            <a:schemeClr val="bg1"/>
                          </a:solidFill>
                          <a:effectLst/>
                          <a:latin typeface="Calibri" pitchFamily="34" charset="0"/>
                          <a:cs typeface="Arial" charset="0"/>
                        </a:rPr>
                        <a:t>VLAN</a:t>
                      </a:r>
                    </a:p>
                  </a:txBody>
                  <a:tcPr marT="91440" marB="9144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0C1516"/>
                      </a:solidFill>
                      <a:prstDash val="solid"/>
                      <a:round/>
                      <a:headEnd type="none" w="med" len="med"/>
                      <a:tailEnd type="none" w="med" len="med"/>
                    </a:lnT>
                    <a:lnB w="12700" cap="flat" cmpd="sng" algn="ctr">
                      <a:solidFill>
                        <a:srgbClr val="0C1516"/>
                      </a:solidFill>
                      <a:prstDash val="solid"/>
                      <a:round/>
                      <a:headEnd type="none" w="med" len="med"/>
                      <a:tailEnd type="none" w="med" len="med"/>
                    </a:lnB>
                    <a:lnTlToBr>
                      <a:noFill/>
                    </a:lnTlToBr>
                    <a:lnBlToTr>
                      <a:noFill/>
                    </a:lnBlToTr>
                    <a:solidFill>
                      <a:srgbClr val="0059D6"/>
                    </a:solidFill>
                  </a:tcPr>
                </a:tc>
                <a:tc>
                  <a:txBody>
                    <a:bodyPr/>
                    <a:lstStyle/>
                    <a:p>
                      <a:pPr marL="177800" marR="0" lvl="0" indent="-177800" algn="ctr" defTabSz="890588" rtl="0" eaLnBrk="1" fontAlgn="base" latinLnBrk="0" hangingPunct="1">
                        <a:lnSpc>
                          <a:spcPct val="100000"/>
                        </a:lnSpc>
                        <a:spcBef>
                          <a:spcPct val="30000"/>
                        </a:spcBef>
                        <a:spcAft>
                          <a:spcPct val="0"/>
                        </a:spcAft>
                        <a:buClr>
                          <a:srgbClr val="8FBF30"/>
                        </a:buClr>
                        <a:buSzPct val="110000"/>
                        <a:buFontTx/>
                        <a:buNone/>
                        <a:tabLst>
                          <a:tab pos="6985000" algn="l"/>
                          <a:tab pos="7185025" algn="l"/>
                          <a:tab pos="7837488" algn="l"/>
                        </a:tabLst>
                      </a:pPr>
                      <a:r>
                        <a:rPr kumimoji="0" lang="en-US" sz="1400" b="1" i="0" u="none" strike="noStrike" cap="none" normalizeH="0" baseline="0" dirty="0" smtClean="0">
                          <a:ln>
                            <a:noFill/>
                          </a:ln>
                          <a:solidFill>
                            <a:schemeClr val="bg1"/>
                          </a:solidFill>
                          <a:effectLst/>
                          <a:latin typeface="Calibri" pitchFamily="34" charset="0"/>
                          <a:cs typeface="Arial" charset="0"/>
                        </a:rPr>
                        <a:t>VSAN</a:t>
                      </a:r>
                    </a:p>
                  </a:txBody>
                  <a:tcPr marT="91440" marB="9144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0C1516"/>
                      </a:solidFill>
                      <a:prstDash val="solid"/>
                      <a:round/>
                      <a:headEnd type="none" w="med" len="med"/>
                      <a:tailEnd type="none" w="med" len="med"/>
                    </a:lnT>
                    <a:lnB w="12700" cap="flat" cmpd="sng" algn="ctr">
                      <a:solidFill>
                        <a:srgbClr val="0C1516"/>
                      </a:solidFill>
                      <a:prstDash val="solid"/>
                      <a:round/>
                      <a:headEnd type="none" w="med" len="med"/>
                      <a:tailEnd type="none" w="med" len="med"/>
                    </a:lnB>
                    <a:lnTlToBr>
                      <a:noFill/>
                    </a:lnTlToBr>
                    <a:lnBlToTr>
                      <a:noFill/>
                    </a:lnBlToTr>
                    <a:solidFill>
                      <a:srgbClr val="0059D6"/>
                    </a:solidFill>
                  </a:tcPr>
                </a:tc>
                <a:tc>
                  <a:txBody>
                    <a:bodyPr/>
                    <a:lstStyle/>
                    <a:p>
                      <a:pPr marL="177800" marR="0" lvl="0" indent="-177800" algn="ctr" defTabSz="890588" rtl="0" eaLnBrk="1" fontAlgn="base" latinLnBrk="0" hangingPunct="1">
                        <a:lnSpc>
                          <a:spcPct val="100000"/>
                        </a:lnSpc>
                        <a:spcBef>
                          <a:spcPct val="30000"/>
                        </a:spcBef>
                        <a:spcAft>
                          <a:spcPct val="0"/>
                        </a:spcAft>
                        <a:buClr>
                          <a:srgbClr val="8FBF30"/>
                        </a:buClr>
                        <a:buSzPct val="110000"/>
                        <a:buFontTx/>
                        <a:buNone/>
                        <a:tabLst>
                          <a:tab pos="6985000" algn="l"/>
                          <a:tab pos="7185025" algn="l"/>
                          <a:tab pos="7837488" algn="l"/>
                        </a:tabLst>
                      </a:pPr>
                      <a:r>
                        <a:rPr kumimoji="0" lang="en-US" sz="1400" b="1" i="0" u="none" strike="noStrike" cap="none" normalizeH="0" baseline="0" dirty="0" smtClean="0">
                          <a:ln>
                            <a:noFill/>
                          </a:ln>
                          <a:solidFill>
                            <a:schemeClr val="bg1"/>
                          </a:solidFill>
                          <a:effectLst/>
                          <a:latin typeface="Calibri" pitchFamily="34" charset="0"/>
                          <a:cs typeface="Arial" charset="0"/>
                        </a:rPr>
                        <a:t>FCoE</a:t>
                      </a:r>
                    </a:p>
                  </a:txBody>
                  <a:tcPr marT="91440" marB="9144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0C1516"/>
                      </a:solidFill>
                      <a:prstDash val="solid"/>
                      <a:round/>
                      <a:headEnd type="none" w="med" len="med"/>
                      <a:tailEnd type="none" w="med" len="med"/>
                    </a:lnT>
                    <a:lnB w="12700" cap="flat" cmpd="sng" algn="ctr">
                      <a:solidFill>
                        <a:srgbClr val="0C1516"/>
                      </a:solidFill>
                      <a:prstDash val="solid"/>
                      <a:round/>
                      <a:headEnd type="none" w="med" len="med"/>
                      <a:tailEnd type="none" w="med" len="med"/>
                    </a:lnB>
                    <a:lnTlToBr>
                      <a:noFill/>
                    </a:lnTlToBr>
                    <a:lnBlToTr>
                      <a:noFill/>
                    </a:lnBlToTr>
                    <a:solidFill>
                      <a:srgbClr val="0059D6"/>
                    </a:solidFill>
                  </a:tcPr>
                </a:tc>
              </a:tr>
              <a:tr h="339725">
                <a:tc>
                  <a:txBody>
                    <a:bodyPr/>
                    <a:lstStyle/>
                    <a:p>
                      <a:pPr marL="177800" marR="0" lvl="0" indent="-177800" algn="ctr" defTabSz="890588" rtl="0" eaLnBrk="1" fontAlgn="base" latinLnBrk="0" hangingPunct="1">
                        <a:lnSpc>
                          <a:spcPct val="100000"/>
                        </a:lnSpc>
                        <a:spcBef>
                          <a:spcPct val="30000"/>
                        </a:spcBef>
                        <a:spcAft>
                          <a:spcPct val="0"/>
                        </a:spcAft>
                        <a:buClr>
                          <a:srgbClr val="8FBF30"/>
                        </a:buClr>
                        <a:buSzTx/>
                        <a:buFontTx/>
                        <a:buNone/>
                        <a:tabLst>
                          <a:tab pos="6985000" algn="l"/>
                          <a:tab pos="7185025" algn="l"/>
                          <a:tab pos="7837488" algn="l"/>
                        </a:tabLst>
                      </a:pPr>
                      <a:r>
                        <a:rPr kumimoji="0" lang="en-US" sz="1200" b="1" i="0" u="none" strike="noStrike" cap="none" normalizeH="0" baseline="0" dirty="0" smtClean="0">
                          <a:ln>
                            <a:noFill/>
                          </a:ln>
                          <a:solidFill>
                            <a:srgbClr val="10100F"/>
                          </a:solidFill>
                          <a:effectLst/>
                          <a:latin typeface="Calibri" pitchFamily="34" charset="0"/>
                          <a:cs typeface="Arial" charset="0"/>
                        </a:rPr>
                        <a:t>100</a:t>
                      </a:r>
                    </a:p>
                  </a:txBody>
                  <a:tcPr marT="91440" marB="9144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0C1516"/>
                      </a:solidFill>
                      <a:prstDash val="solid"/>
                      <a:round/>
                      <a:headEnd type="none" w="med" len="med"/>
                      <a:tailEnd type="none" w="med" len="med"/>
                    </a:lnT>
                    <a:lnB w="12700" cap="flat" cmpd="sng" algn="ctr">
                      <a:solidFill>
                        <a:srgbClr val="0C1516"/>
                      </a:solidFill>
                      <a:prstDash val="solid"/>
                      <a:round/>
                      <a:headEnd type="none" w="med" len="med"/>
                      <a:tailEnd type="none" w="med" len="med"/>
                    </a:lnB>
                    <a:lnTlToBr>
                      <a:noFill/>
                    </a:lnTlToBr>
                    <a:lnBlToTr>
                      <a:noFill/>
                    </a:lnBlToTr>
                    <a:solidFill>
                      <a:srgbClr val="F2F2F2"/>
                    </a:solidFill>
                  </a:tcPr>
                </a:tc>
                <a:tc>
                  <a:txBody>
                    <a:bodyPr/>
                    <a:lstStyle/>
                    <a:p>
                      <a:pPr marL="177800" marR="0" lvl="0" indent="-177800" algn="ctr" defTabSz="890588" rtl="0" eaLnBrk="1" fontAlgn="base" latinLnBrk="0" hangingPunct="1">
                        <a:lnSpc>
                          <a:spcPct val="100000"/>
                        </a:lnSpc>
                        <a:spcBef>
                          <a:spcPct val="30000"/>
                        </a:spcBef>
                        <a:spcAft>
                          <a:spcPct val="0"/>
                        </a:spcAft>
                        <a:buClr>
                          <a:srgbClr val="8FBF30"/>
                        </a:buClr>
                        <a:buSzTx/>
                        <a:buFontTx/>
                        <a:buNone/>
                        <a:tabLst>
                          <a:tab pos="6985000" algn="l"/>
                          <a:tab pos="7185025" algn="l"/>
                          <a:tab pos="7837488" algn="l"/>
                        </a:tabLst>
                      </a:pPr>
                      <a:r>
                        <a:rPr kumimoji="0" lang="en-US" sz="1200" b="1" i="0" u="none" strike="noStrike" cap="none" normalizeH="0" baseline="0" dirty="0" smtClean="0">
                          <a:ln>
                            <a:noFill/>
                          </a:ln>
                          <a:solidFill>
                            <a:srgbClr val="10100F"/>
                          </a:solidFill>
                          <a:effectLst/>
                          <a:latin typeface="Calibri" pitchFamily="34" charset="0"/>
                          <a:cs typeface="Arial" charset="0"/>
                        </a:rPr>
                        <a:t>N/A</a:t>
                      </a:r>
                    </a:p>
                  </a:txBody>
                  <a:tcPr marT="91440" marB="9144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0C1516"/>
                      </a:solidFill>
                      <a:prstDash val="solid"/>
                      <a:round/>
                      <a:headEnd type="none" w="med" len="med"/>
                      <a:tailEnd type="none" w="med" len="med"/>
                    </a:lnT>
                    <a:lnB w="12700" cap="flat" cmpd="sng" algn="ctr">
                      <a:solidFill>
                        <a:srgbClr val="0C1516"/>
                      </a:solidFill>
                      <a:prstDash val="solid"/>
                      <a:round/>
                      <a:headEnd type="none" w="med" len="med"/>
                      <a:tailEnd type="none" w="med" len="med"/>
                    </a:lnB>
                    <a:lnTlToBr>
                      <a:noFill/>
                    </a:lnTlToBr>
                    <a:lnBlToTr>
                      <a:noFill/>
                    </a:lnBlToTr>
                    <a:solidFill>
                      <a:srgbClr val="F2F2F2"/>
                    </a:solidFill>
                  </a:tcPr>
                </a:tc>
                <a:tc>
                  <a:txBody>
                    <a:bodyPr/>
                    <a:lstStyle/>
                    <a:p>
                      <a:pPr marL="177800" marR="0" lvl="0" indent="-177800" algn="ctr" defTabSz="890588" rtl="0" eaLnBrk="1" fontAlgn="base" latinLnBrk="0" hangingPunct="1">
                        <a:lnSpc>
                          <a:spcPct val="100000"/>
                        </a:lnSpc>
                        <a:spcBef>
                          <a:spcPct val="30000"/>
                        </a:spcBef>
                        <a:spcAft>
                          <a:spcPct val="0"/>
                        </a:spcAft>
                        <a:buClr>
                          <a:srgbClr val="8FBF30"/>
                        </a:buClr>
                        <a:buSzTx/>
                        <a:buFontTx/>
                        <a:buNone/>
                        <a:tabLst>
                          <a:tab pos="6985000" algn="l"/>
                          <a:tab pos="7185025" algn="l"/>
                          <a:tab pos="7837488" algn="l"/>
                        </a:tabLst>
                      </a:pPr>
                      <a:r>
                        <a:rPr kumimoji="0" lang="en-US" sz="1200" b="1" i="0" u="none" strike="noStrike" cap="none" normalizeH="0" baseline="0" dirty="0" smtClean="0">
                          <a:ln>
                            <a:noFill/>
                          </a:ln>
                          <a:solidFill>
                            <a:srgbClr val="10100F"/>
                          </a:solidFill>
                          <a:effectLst/>
                          <a:latin typeface="Calibri" pitchFamily="34" charset="0"/>
                          <a:cs typeface="Arial" charset="0"/>
                        </a:rPr>
                        <a:t>NO</a:t>
                      </a:r>
                    </a:p>
                  </a:txBody>
                  <a:tcPr marT="91440" marB="9144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0C1516"/>
                      </a:solidFill>
                      <a:prstDash val="solid"/>
                      <a:round/>
                      <a:headEnd type="none" w="med" len="med"/>
                      <a:tailEnd type="none" w="med" len="med"/>
                    </a:lnT>
                    <a:lnB w="12700" cap="flat" cmpd="sng" algn="ctr">
                      <a:solidFill>
                        <a:srgbClr val="0C1516"/>
                      </a:solidFill>
                      <a:prstDash val="solid"/>
                      <a:round/>
                      <a:headEnd type="none" w="med" len="med"/>
                      <a:tailEnd type="none" w="med" len="med"/>
                    </a:lnB>
                    <a:lnTlToBr>
                      <a:noFill/>
                    </a:lnTlToBr>
                    <a:lnBlToTr>
                      <a:noFill/>
                    </a:lnBlToTr>
                    <a:solidFill>
                      <a:srgbClr val="F2F2F2"/>
                    </a:solidFill>
                  </a:tcPr>
                </a:tc>
              </a:tr>
              <a:tr h="328613">
                <a:tc>
                  <a:txBody>
                    <a:bodyPr/>
                    <a:lstStyle/>
                    <a:p>
                      <a:pPr marL="177800" marR="0" lvl="0" indent="-177800" algn="ctr" defTabSz="890588" rtl="0" eaLnBrk="1" fontAlgn="base" latinLnBrk="0" hangingPunct="1">
                        <a:lnSpc>
                          <a:spcPct val="100000"/>
                        </a:lnSpc>
                        <a:spcBef>
                          <a:spcPct val="30000"/>
                        </a:spcBef>
                        <a:spcAft>
                          <a:spcPct val="0"/>
                        </a:spcAft>
                        <a:buClr>
                          <a:srgbClr val="8FBF30"/>
                        </a:buClr>
                        <a:buSzTx/>
                        <a:buFontTx/>
                        <a:buNone/>
                        <a:tabLst>
                          <a:tab pos="6985000" algn="l"/>
                          <a:tab pos="7185025" algn="l"/>
                          <a:tab pos="7837488" algn="l"/>
                        </a:tabLst>
                      </a:pPr>
                      <a:r>
                        <a:rPr kumimoji="0" lang="en-US" sz="1200" b="1" i="0" u="none" strike="noStrike" cap="none" normalizeH="0" baseline="0" dirty="0" smtClean="0">
                          <a:ln>
                            <a:noFill/>
                          </a:ln>
                          <a:solidFill>
                            <a:srgbClr val="10100F"/>
                          </a:solidFill>
                          <a:effectLst/>
                          <a:latin typeface="Calibri" pitchFamily="34" charset="0"/>
                          <a:cs typeface="Arial" charset="0"/>
                        </a:rPr>
                        <a:t>200</a:t>
                      </a:r>
                    </a:p>
                  </a:txBody>
                  <a:tcPr marT="91440" marB="9144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0C1516"/>
                      </a:solidFill>
                      <a:prstDash val="solid"/>
                      <a:round/>
                      <a:headEnd type="none" w="med" len="med"/>
                      <a:tailEnd type="none" w="med" len="med"/>
                    </a:lnT>
                    <a:lnB w="12700" cap="flat" cmpd="sng" algn="ctr">
                      <a:solidFill>
                        <a:srgbClr val="0C1516"/>
                      </a:solidFill>
                      <a:prstDash val="solid"/>
                      <a:round/>
                      <a:headEnd type="none" w="med" len="med"/>
                      <a:tailEnd type="none" w="med" len="med"/>
                    </a:lnB>
                    <a:lnTlToBr>
                      <a:noFill/>
                    </a:lnTlToBr>
                    <a:lnBlToTr>
                      <a:noFill/>
                    </a:lnBlToTr>
                    <a:solidFill>
                      <a:srgbClr val="F2F2F2"/>
                    </a:solidFill>
                  </a:tcPr>
                </a:tc>
                <a:tc>
                  <a:txBody>
                    <a:bodyPr/>
                    <a:lstStyle/>
                    <a:p>
                      <a:pPr marL="177800" marR="0" lvl="0" indent="-177800" algn="ctr" defTabSz="890588" rtl="0" eaLnBrk="1" fontAlgn="base" latinLnBrk="0" hangingPunct="1">
                        <a:lnSpc>
                          <a:spcPct val="100000"/>
                        </a:lnSpc>
                        <a:spcBef>
                          <a:spcPct val="30000"/>
                        </a:spcBef>
                        <a:spcAft>
                          <a:spcPct val="0"/>
                        </a:spcAft>
                        <a:buClr>
                          <a:srgbClr val="8FBF30"/>
                        </a:buClr>
                        <a:buSzTx/>
                        <a:buFontTx/>
                        <a:buNone/>
                        <a:tabLst>
                          <a:tab pos="6985000" algn="l"/>
                          <a:tab pos="7185025" algn="l"/>
                          <a:tab pos="7837488" algn="l"/>
                        </a:tabLst>
                      </a:pPr>
                      <a:r>
                        <a:rPr kumimoji="0" lang="en-US" sz="1200" b="1" i="0" u="none" strike="noStrike" cap="none" normalizeH="0" baseline="0" dirty="0" smtClean="0">
                          <a:ln>
                            <a:noFill/>
                          </a:ln>
                          <a:solidFill>
                            <a:srgbClr val="10100F"/>
                          </a:solidFill>
                          <a:effectLst/>
                          <a:latin typeface="Calibri" pitchFamily="34" charset="0"/>
                          <a:cs typeface="Arial" charset="0"/>
                        </a:rPr>
                        <a:t>N/A</a:t>
                      </a:r>
                    </a:p>
                  </a:txBody>
                  <a:tcPr marT="91440" marB="9144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0C1516"/>
                      </a:solidFill>
                      <a:prstDash val="solid"/>
                      <a:round/>
                      <a:headEnd type="none" w="med" len="med"/>
                      <a:tailEnd type="none" w="med" len="med"/>
                    </a:lnT>
                    <a:lnB w="12700" cap="flat" cmpd="sng" algn="ctr">
                      <a:solidFill>
                        <a:srgbClr val="0C1516"/>
                      </a:solidFill>
                      <a:prstDash val="solid"/>
                      <a:round/>
                      <a:headEnd type="none" w="med" len="med"/>
                      <a:tailEnd type="none" w="med" len="med"/>
                    </a:lnB>
                    <a:lnTlToBr>
                      <a:noFill/>
                    </a:lnTlToBr>
                    <a:lnBlToTr>
                      <a:noFill/>
                    </a:lnBlToTr>
                    <a:solidFill>
                      <a:srgbClr val="F2F2F2"/>
                    </a:solidFill>
                  </a:tcPr>
                </a:tc>
                <a:tc>
                  <a:txBody>
                    <a:bodyPr/>
                    <a:lstStyle/>
                    <a:p>
                      <a:pPr marL="177800" marR="0" lvl="0" indent="-177800" algn="ctr" defTabSz="890588" rtl="0" eaLnBrk="1" fontAlgn="base" latinLnBrk="0" hangingPunct="1">
                        <a:lnSpc>
                          <a:spcPct val="100000"/>
                        </a:lnSpc>
                        <a:spcBef>
                          <a:spcPct val="30000"/>
                        </a:spcBef>
                        <a:spcAft>
                          <a:spcPct val="0"/>
                        </a:spcAft>
                        <a:buClr>
                          <a:srgbClr val="8FBF30"/>
                        </a:buClr>
                        <a:buSzTx/>
                        <a:buFontTx/>
                        <a:buNone/>
                        <a:tabLst>
                          <a:tab pos="6985000" algn="l"/>
                          <a:tab pos="7185025" algn="l"/>
                          <a:tab pos="7837488" algn="l"/>
                        </a:tabLst>
                      </a:pPr>
                      <a:r>
                        <a:rPr kumimoji="0" lang="en-US" sz="1200" b="1" i="0" u="none" strike="noStrike" cap="none" normalizeH="0" baseline="0" dirty="0" smtClean="0">
                          <a:ln>
                            <a:noFill/>
                          </a:ln>
                          <a:solidFill>
                            <a:srgbClr val="10100F"/>
                          </a:solidFill>
                          <a:effectLst/>
                          <a:latin typeface="Calibri" pitchFamily="34" charset="0"/>
                          <a:cs typeface="Arial" charset="0"/>
                        </a:rPr>
                        <a:t>NO</a:t>
                      </a:r>
                    </a:p>
                  </a:txBody>
                  <a:tcPr marT="91440" marB="9144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0C1516"/>
                      </a:solidFill>
                      <a:prstDash val="solid"/>
                      <a:round/>
                      <a:headEnd type="none" w="med" len="med"/>
                      <a:tailEnd type="none" w="med" len="med"/>
                    </a:lnT>
                    <a:lnB w="12700" cap="flat" cmpd="sng" algn="ctr">
                      <a:solidFill>
                        <a:srgbClr val="0C1516"/>
                      </a:solidFill>
                      <a:prstDash val="solid"/>
                      <a:round/>
                      <a:headEnd type="none" w="med" len="med"/>
                      <a:tailEnd type="none" w="med" len="med"/>
                    </a:lnB>
                    <a:lnTlToBr>
                      <a:noFill/>
                    </a:lnTlToBr>
                    <a:lnBlToTr>
                      <a:noFill/>
                    </a:lnBlToTr>
                    <a:solidFill>
                      <a:srgbClr val="F2F2F2"/>
                    </a:solidFill>
                  </a:tcPr>
                </a:tc>
              </a:tr>
              <a:tr h="328613">
                <a:tc>
                  <a:txBody>
                    <a:bodyPr/>
                    <a:lstStyle/>
                    <a:p>
                      <a:pPr marL="177800" marR="0" lvl="0" indent="-177800" algn="ctr" defTabSz="890588" rtl="0" eaLnBrk="1" fontAlgn="base" latinLnBrk="0" hangingPunct="1">
                        <a:lnSpc>
                          <a:spcPct val="100000"/>
                        </a:lnSpc>
                        <a:spcBef>
                          <a:spcPct val="30000"/>
                        </a:spcBef>
                        <a:spcAft>
                          <a:spcPct val="0"/>
                        </a:spcAft>
                        <a:buClr>
                          <a:srgbClr val="8FBF30"/>
                        </a:buClr>
                        <a:buSzTx/>
                        <a:buFontTx/>
                        <a:buNone/>
                        <a:tabLst>
                          <a:tab pos="6985000" algn="l"/>
                          <a:tab pos="7185025" algn="l"/>
                          <a:tab pos="7837488" algn="l"/>
                        </a:tabLst>
                      </a:pPr>
                      <a:r>
                        <a:rPr kumimoji="0" lang="en-US" sz="1200" b="1" i="0" u="none" strike="noStrike" cap="none" normalizeH="0" baseline="0" dirty="0" smtClean="0">
                          <a:ln>
                            <a:noFill/>
                          </a:ln>
                          <a:solidFill>
                            <a:srgbClr val="10100F"/>
                          </a:solidFill>
                          <a:effectLst/>
                          <a:latin typeface="Calibri" pitchFamily="34" charset="0"/>
                          <a:cs typeface="Arial" charset="0"/>
                        </a:rPr>
                        <a:t>300</a:t>
                      </a:r>
                    </a:p>
                  </a:txBody>
                  <a:tcPr marT="91440" marB="9144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0C1516"/>
                      </a:solidFill>
                      <a:prstDash val="solid"/>
                      <a:round/>
                      <a:headEnd type="none" w="med" len="med"/>
                      <a:tailEnd type="none" w="med" len="med"/>
                    </a:lnT>
                    <a:lnB w="12700" cap="flat" cmpd="sng" algn="ctr">
                      <a:solidFill>
                        <a:srgbClr val="0C1516"/>
                      </a:solidFill>
                      <a:prstDash val="solid"/>
                      <a:round/>
                      <a:headEnd type="none" w="med" len="med"/>
                      <a:tailEnd type="none" w="med" len="med"/>
                    </a:lnB>
                    <a:lnTlToBr>
                      <a:noFill/>
                    </a:lnTlToBr>
                    <a:lnBlToTr>
                      <a:noFill/>
                    </a:lnBlToTr>
                    <a:solidFill>
                      <a:srgbClr val="F2F2F2"/>
                    </a:solidFill>
                  </a:tcPr>
                </a:tc>
                <a:tc>
                  <a:txBody>
                    <a:bodyPr/>
                    <a:lstStyle/>
                    <a:p>
                      <a:pPr marL="177800" marR="0" lvl="0" indent="-177800" algn="ctr" defTabSz="890588" rtl="0" eaLnBrk="1" fontAlgn="base" latinLnBrk="0" hangingPunct="1">
                        <a:lnSpc>
                          <a:spcPct val="100000"/>
                        </a:lnSpc>
                        <a:spcBef>
                          <a:spcPct val="30000"/>
                        </a:spcBef>
                        <a:spcAft>
                          <a:spcPct val="0"/>
                        </a:spcAft>
                        <a:buClr>
                          <a:srgbClr val="8FBF30"/>
                        </a:buClr>
                        <a:buSzTx/>
                        <a:buFontTx/>
                        <a:buNone/>
                        <a:tabLst>
                          <a:tab pos="6985000" algn="l"/>
                          <a:tab pos="7185025" algn="l"/>
                          <a:tab pos="7837488" algn="l"/>
                        </a:tabLst>
                      </a:pPr>
                      <a:r>
                        <a:rPr kumimoji="0" lang="en-US" sz="1200" b="1" i="0" u="none" strike="noStrike" cap="none" normalizeH="0" baseline="0" dirty="0" smtClean="0">
                          <a:ln>
                            <a:noFill/>
                          </a:ln>
                          <a:solidFill>
                            <a:srgbClr val="10100F"/>
                          </a:solidFill>
                          <a:effectLst/>
                          <a:latin typeface="Calibri" pitchFamily="34" charset="0"/>
                          <a:cs typeface="Arial" charset="0"/>
                        </a:rPr>
                        <a:t>100</a:t>
                      </a:r>
                    </a:p>
                  </a:txBody>
                  <a:tcPr marT="91440" marB="9144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0C1516"/>
                      </a:solidFill>
                      <a:prstDash val="solid"/>
                      <a:round/>
                      <a:headEnd type="none" w="med" len="med"/>
                      <a:tailEnd type="none" w="med" len="med"/>
                    </a:lnT>
                    <a:lnB w="12700" cap="flat" cmpd="sng" algn="ctr">
                      <a:solidFill>
                        <a:srgbClr val="0C1516"/>
                      </a:solidFill>
                      <a:prstDash val="solid"/>
                      <a:round/>
                      <a:headEnd type="none" w="med" len="med"/>
                      <a:tailEnd type="none" w="med" len="med"/>
                    </a:lnB>
                    <a:lnTlToBr>
                      <a:noFill/>
                    </a:lnTlToBr>
                    <a:lnBlToTr>
                      <a:noFill/>
                    </a:lnBlToTr>
                    <a:solidFill>
                      <a:srgbClr val="F2F2F2"/>
                    </a:solidFill>
                  </a:tcPr>
                </a:tc>
                <a:tc>
                  <a:txBody>
                    <a:bodyPr/>
                    <a:lstStyle/>
                    <a:p>
                      <a:pPr marL="177800" marR="0" lvl="0" indent="-177800" algn="ctr" defTabSz="890588" rtl="0" eaLnBrk="1" fontAlgn="base" latinLnBrk="0" hangingPunct="1">
                        <a:lnSpc>
                          <a:spcPct val="100000"/>
                        </a:lnSpc>
                        <a:spcBef>
                          <a:spcPct val="30000"/>
                        </a:spcBef>
                        <a:spcAft>
                          <a:spcPct val="0"/>
                        </a:spcAft>
                        <a:buClr>
                          <a:srgbClr val="8FBF30"/>
                        </a:buClr>
                        <a:buSzTx/>
                        <a:buFontTx/>
                        <a:buNone/>
                        <a:tabLst>
                          <a:tab pos="6985000" algn="l"/>
                          <a:tab pos="7185025" algn="l"/>
                          <a:tab pos="7837488" algn="l"/>
                        </a:tabLst>
                      </a:pPr>
                      <a:r>
                        <a:rPr kumimoji="0" lang="en-US" sz="1200" b="1" i="0" u="none" strike="noStrike" cap="none" normalizeH="0" baseline="0" dirty="0" smtClean="0">
                          <a:ln>
                            <a:noFill/>
                          </a:ln>
                          <a:solidFill>
                            <a:srgbClr val="10100F"/>
                          </a:solidFill>
                          <a:effectLst/>
                          <a:latin typeface="Calibri" pitchFamily="34" charset="0"/>
                          <a:cs typeface="Arial" charset="0"/>
                        </a:rPr>
                        <a:t>YES</a:t>
                      </a:r>
                    </a:p>
                  </a:txBody>
                  <a:tcPr marT="91440" marB="9144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0C1516"/>
                      </a:solidFill>
                      <a:prstDash val="solid"/>
                      <a:round/>
                      <a:headEnd type="none" w="med" len="med"/>
                      <a:tailEnd type="none" w="med" len="med"/>
                    </a:lnT>
                    <a:lnB w="12700" cap="flat" cmpd="sng" algn="ctr">
                      <a:solidFill>
                        <a:srgbClr val="0C1516"/>
                      </a:solidFill>
                      <a:prstDash val="solid"/>
                      <a:round/>
                      <a:headEnd type="none" w="med" len="med"/>
                      <a:tailEnd type="none" w="med" len="med"/>
                    </a:lnB>
                    <a:lnTlToBr>
                      <a:noFill/>
                    </a:lnTlToBr>
                    <a:lnBlToTr>
                      <a:noFill/>
                    </a:lnBlToTr>
                    <a:solidFill>
                      <a:srgbClr val="F2F2F2"/>
                    </a:solidFill>
                  </a:tcPr>
                </a:tc>
              </a:tr>
              <a:tr h="328613">
                <a:tc>
                  <a:txBody>
                    <a:bodyPr/>
                    <a:lstStyle/>
                    <a:p>
                      <a:pPr marL="177800" marR="0" lvl="0" indent="-177800" algn="ctr" defTabSz="890588" rtl="0" eaLnBrk="1" fontAlgn="base" latinLnBrk="0" hangingPunct="1">
                        <a:lnSpc>
                          <a:spcPct val="100000"/>
                        </a:lnSpc>
                        <a:spcBef>
                          <a:spcPct val="30000"/>
                        </a:spcBef>
                        <a:spcAft>
                          <a:spcPct val="0"/>
                        </a:spcAft>
                        <a:buClr>
                          <a:srgbClr val="8FBF30"/>
                        </a:buClr>
                        <a:buSzTx/>
                        <a:buFontTx/>
                        <a:buNone/>
                        <a:tabLst>
                          <a:tab pos="6985000" algn="l"/>
                          <a:tab pos="7185025" algn="l"/>
                          <a:tab pos="7837488" algn="l"/>
                        </a:tabLst>
                      </a:pPr>
                      <a:r>
                        <a:rPr kumimoji="0" lang="en-US" sz="1200" b="1" i="0" u="none" strike="noStrike" cap="none" normalizeH="0" baseline="0" dirty="0" smtClean="0">
                          <a:ln>
                            <a:noFill/>
                          </a:ln>
                          <a:solidFill>
                            <a:srgbClr val="10100F"/>
                          </a:solidFill>
                          <a:effectLst/>
                          <a:latin typeface="Calibri" pitchFamily="34" charset="0"/>
                          <a:cs typeface="Arial" charset="0"/>
                        </a:rPr>
                        <a:t>400</a:t>
                      </a:r>
                    </a:p>
                  </a:txBody>
                  <a:tcPr marT="91440" marB="9144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0C1516"/>
                      </a:solidFill>
                      <a:prstDash val="solid"/>
                      <a:round/>
                      <a:headEnd type="none" w="med" len="med"/>
                      <a:tailEnd type="none" w="med" len="med"/>
                    </a:lnT>
                    <a:lnB w="12700" cap="flat" cmpd="sng" algn="ctr">
                      <a:solidFill>
                        <a:srgbClr val="0C1516"/>
                      </a:solidFill>
                      <a:prstDash val="solid"/>
                      <a:round/>
                      <a:headEnd type="none" w="med" len="med"/>
                      <a:tailEnd type="none" w="med" len="med"/>
                    </a:lnB>
                    <a:lnTlToBr>
                      <a:noFill/>
                    </a:lnTlToBr>
                    <a:lnBlToTr>
                      <a:noFill/>
                    </a:lnBlToTr>
                    <a:solidFill>
                      <a:srgbClr val="F2F2F2"/>
                    </a:solidFill>
                  </a:tcPr>
                </a:tc>
                <a:tc>
                  <a:txBody>
                    <a:bodyPr/>
                    <a:lstStyle/>
                    <a:p>
                      <a:pPr marL="177800" marR="0" lvl="0" indent="-177800" algn="ctr" defTabSz="890588" rtl="0" eaLnBrk="1" fontAlgn="base" latinLnBrk="0" hangingPunct="1">
                        <a:lnSpc>
                          <a:spcPct val="100000"/>
                        </a:lnSpc>
                        <a:spcBef>
                          <a:spcPct val="30000"/>
                        </a:spcBef>
                        <a:spcAft>
                          <a:spcPct val="0"/>
                        </a:spcAft>
                        <a:buClr>
                          <a:srgbClr val="8FBF30"/>
                        </a:buClr>
                        <a:buSzTx/>
                        <a:buFontTx/>
                        <a:buNone/>
                        <a:tabLst>
                          <a:tab pos="6985000" algn="l"/>
                          <a:tab pos="7185025" algn="l"/>
                          <a:tab pos="7837488" algn="l"/>
                        </a:tabLst>
                      </a:pPr>
                      <a:r>
                        <a:rPr kumimoji="0" lang="en-US" sz="1200" b="1" i="0" u="none" strike="noStrike" cap="none" normalizeH="0" baseline="0" dirty="0" smtClean="0">
                          <a:ln>
                            <a:noFill/>
                          </a:ln>
                          <a:solidFill>
                            <a:srgbClr val="10100F"/>
                          </a:solidFill>
                          <a:effectLst/>
                          <a:latin typeface="Calibri" pitchFamily="34" charset="0"/>
                          <a:cs typeface="Arial" charset="0"/>
                        </a:rPr>
                        <a:t>200</a:t>
                      </a:r>
                    </a:p>
                  </a:txBody>
                  <a:tcPr marT="91440" marB="9144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0C1516"/>
                      </a:solidFill>
                      <a:prstDash val="solid"/>
                      <a:round/>
                      <a:headEnd type="none" w="med" len="med"/>
                      <a:tailEnd type="none" w="med" len="med"/>
                    </a:lnT>
                    <a:lnB w="12700" cap="flat" cmpd="sng" algn="ctr">
                      <a:solidFill>
                        <a:srgbClr val="0C1516"/>
                      </a:solidFill>
                      <a:prstDash val="solid"/>
                      <a:round/>
                      <a:headEnd type="none" w="med" len="med"/>
                      <a:tailEnd type="none" w="med" len="med"/>
                    </a:lnB>
                    <a:lnTlToBr>
                      <a:noFill/>
                    </a:lnTlToBr>
                    <a:lnBlToTr>
                      <a:noFill/>
                    </a:lnBlToTr>
                    <a:solidFill>
                      <a:srgbClr val="F2F2F2"/>
                    </a:solidFill>
                  </a:tcPr>
                </a:tc>
                <a:tc>
                  <a:txBody>
                    <a:bodyPr/>
                    <a:lstStyle/>
                    <a:p>
                      <a:pPr marL="177800" marR="0" lvl="0" indent="-177800" algn="ctr" defTabSz="890588" rtl="0" eaLnBrk="1" fontAlgn="base" latinLnBrk="0" hangingPunct="1">
                        <a:lnSpc>
                          <a:spcPct val="100000"/>
                        </a:lnSpc>
                        <a:spcBef>
                          <a:spcPct val="30000"/>
                        </a:spcBef>
                        <a:spcAft>
                          <a:spcPct val="0"/>
                        </a:spcAft>
                        <a:buClr>
                          <a:srgbClr val="8FBF30"/>
                        </a:buClr>
                        <a:buSzTx/>
                        <a:buFontTx/>
                        <a:buNone/>
                        <a:tabLst>
                          <a:tab pos="6985000" algn="l"/>
                          <a:tab pos="7185025" algn="l"/>
                          <a:tab pos="7837488" algn="l"/>
                        </a:tabLst>
                      </a:pPr>
                      <a:r>
                        <a:rPr kumimoji="0" lang="en-US" sz="1200" b="1" i="0" u="none" strike="noStrike" cap="none" normalizeH="0" baseline="0" dirty="0" smtClean="0">
                          <a:ln>
                            <a:noFill/>
                          </a:ln>
                          <a:solidFill>
                            <a:srgbClr val="10100F"/>
                          </a:solidFill>
                          <a:effectLst/>
                          <a:latin typeface="Calibri" pitchFamily="34" charset="0"/>
                          <a:cs typeface="Arial" charset="0"/>
                        </a:rPr>
                        <a:t>YES</a:t>
                      </a:r>
                    </a:p>
                  </a:txBody>
                  <a:tcPr marT="91440" marB="9144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0C1516"/>
                      </a:solidFill>
                      <a:prstDash val="solid"/>
                      <a:round/>
                      <a:headEnd type="none" w="med" len="med"/>
                      <a:tailEnd type="none" w="med" len="med"/>
                    </a:lnT>
                    <a:lnB w="12700" cap="flat" cmpd="sng" algn="ctr">
                      <a:solidFill>
                        <a:srgbClr val="0C1516"/>
                      </a:solidFill>
                      <a:prstDash val="solid"/>
                      <a:round/>
                      <a:headEnd type="none" w="med" len="med"/>
                      <a:tailEnd type="none" w="med" len="med"/>
                    </a:lnB>
                    <a:lnTlToBr>
                      <a:noFill/>
                    </a:lnTlToBr>
                    <a:lnBlToTr>
                      <a:noFill/>
                    </a:lnBlToTr>
                    <a:solidFill>
                      <a:srgbClr val="F2F2F2"/>
                    </a:solidFill>
                  </a:tcPr>
                </a:tc>
              </a:tr>
            </a:tbl>
          </a:graphicData>
        </a:graphic>
      </p:graphicFrame>
      <p:sp>
        <p:nvSpPr>
          <p:cNvPr id="30" name="Text Box 6"/>
          <p:cNvSpPr txBox="1">
            <a:spLocks noChangeArrowheads="1"/>
          </p:cNvSpPr>
          <p:nvPr/>
        </p:nvSpPr>
        <p:spPr bwMode="gray">
          <a:xfrm>
            <a:off x="4306888" y="3673475"/>
            <a:ext cx="1319212" cy="183127"/>
          </a:xfrm>
          <a:prstGeom prst="rect">
            <a:avLst/>
          </a:prstGeom>
          <a:noFill/>
          <a:ln w="12700">
            <a:noFill/>
            <a:miter lim="800000"/>
            <a:headEnd/>
            <a:tailEnd/>
          </a:ln>
        </p:spPr>
        <p:txBody>
          <a:bodyPr lIns="0" tIns="0" rIns="0" bIns="0">
            <a:spAutoFit/>
          </a:bodyPr>
          <a:lstStyle/>
          <a:p>
            <a:pPr eaLnBrk="0" hangingPunct="0">
              <a:lnSpc>
                <a:spcPct val="85000"/>
              </a:lnSpc>
            </a:pPr>
            <a:r>
              <a:rPr lang="en-US" sz="1400" b="1" dirty="0" smtClean="0">
                <a:solidFill>
                  <a:srgbClr val="000000"/>
                </a:solidFill>
                <a:latin typeface="Calibri" pitchFamily="34" charset="0"/>
              </a:rPr>
              <a:t>Fabric </a:t>
            </a:r>
            <a:r>
              <a:rPr lang="en-US" sz="1400" b="1" dirty="0">
                <a:solidFill>
                  <a:srgbClr val="000000"/>
                </a:solidFill>
                <a:latin typeface="Calibri" pitchFamily="34" charset="0"/>
              </a:rPr>
              <a:t>Switch</a:t>
            </a:r>
          </a:p>
        </p:txBody>
      </p:sp>
      <p:cxnSp>
        <p:nvCxnSpPr>
          <p:cNvPr id="31" name="Straight Connector 11"/>
          <p:cNvCxnSpPr>
            <a:cxnSpLocks noChangeShapeType="1"/>
          </p:cNvCxnSpPr>
          <p:nvPr/>
        </p:nvCxnSpPr>
        <p:spPr bwMode="auto">
          <a:xfrm rot="16200000" flipH="1">
            <a:off x="2982119" y="3861594"/>
            <a:ext cx="1870075" cy="1312863"/>
          </a:xfrm>
          <a:prstGeom prst="line">
            <a:avLst/>
          </a:prstGeom>
          <a:noFill/>
          <a:ln w="28575" algn="ctr">
            <a:solidFill>
              <a:srgbClr val="2C95DD"/>
            </a:solidFill>
            <a:round/>
            <a:headEnd/>
            <a:tailEnd/>
          </a:ln>
        </p:spPr>
      </p:cxnSp>
      <p:cxnSp>
        <p:nvCxnSpPr>
          <p:cNvPr id="32" name="Straight Connector 13"/>
          <p:cNvCxnSpPr>
            <a:cxnSpLocks noChangeShapeType="1"/>
          </p:cNvCxnSpPr>
          <p:nvPr/>
        </p:nvCxnSpPr>
        <p:spPr bwMode="auto">
          <a:xfrm rot="10800000" flipV="1">
            <a:off x="1974850" y="3463925"/>
            <a:ext cx="1606550" cy="3175"/>
          </a:xfrm>
          <a:prstGeom prst="line">
            <a:avLst/>
          </a:prstGeom>
          <a:noFill/>
          <a:ln w="28575" algn="ctr">
            <a:solidFill>
              <a:srgbClr val="2C95DD"/>
            </a:solidFill>
            <a:round/>
            <a:headEnd/>
            <a:tailEnd/>
          </a:ln>
        </p:spPr>
      </p:cxnSp>
      <p:cxnSp>
        <p:nvCxnSpPr>
          <p:cNvPr id="33" name="Straight Arrow Connector 20"/>
          <p:cNvCxnSpPr>
            <a:cxnSpLocks noChangeShapeType="1"/>
          </p:cNvCxnSpPr>
          <p:nvPr/>
        </p:nvCxnSpPr>
        <p:spPr bwMode="auto">
          <a:xfrm rot="16200000" flipH="1">
            <a:off x="2427288" y="3303588"/>
            <a:ext cx="314325" cy="3175"/>
          </a:xfrm>
          <a:prstGeom prst="straightConnector1">
            <a:avLst/>
          </a:prstGeom>
          <a:noFill/>
          <a:ln w="38100" algn="ctr">
            <a:solidFill>
              <a:srgbClr val="000000"/>
            </a:solidFill>
            <a:round/>
            <a:headEnd/>
            <a:tailEnd type="triangle" w="med" len="med"/>
          </a:ln>
        </p:spPr>
      </p:cxnSp>
      <p:cxnSp>
        <p:nvCxnSpPr>
          <p:cNvPr id="34" name="Straight Arrow Connector 20"/>
          <p:cNvCxnSpPr>
            <a:cxnSpLocks noChangeShapeType="1"/>
            <a:stCxn id="41" idx="1"/>
          </p:cNvCxnSpPr>
          <p:nvPr/>
        </p:nvCxnSpPr>
        <p:spPr bwMode="auto">
          <a:xfrm flipH="1">
            <a:off x="4160838" y="4492625"/>
            <a:ext cx="247650" cy="357188"/>
          </a:xfrm>
          <a:prstGeom prst="straightConnector1">
            <a:avLst/>
          </a:prstGeom>
          <a:noFill/>
          <a:ln w="38100" algn="ctr">
            <a:solidFill>
              <a:srgbClr val="000000"/>
            </a:solidFill>
            <a:round/>
            <a:headEnd/>
            <a:tailEnd type="triangle" w="med" len="med"/>
          </a:ln>
        </p:spPr>
      </p:cxnSp>
      <p:sp>
        <p:nvSpPr>
          <p:cNvPr id="35" name="Text Box 6"/>
          <p:cNvSpPr txBox="1">
            <a:spLocks noChangeArrowheads="1"/>
          </p:cNvSpPr>
          <p:nvPr/>
        </p:nvSpPr>
        <p:spPr bwMode="gray">
          <a:xfrm>
            <a:off x="664464" y="3048000"/>
            <a:ext cx="859536" cy="627864"/>
          </a:xfrm>
          <a:prstGeom prst="rect">
            <a:avLst/>
          </a:prstGeom>
          <a:noFill/>
          <a:ln w="12700">
            <a:noFill/>
            <a:miter lim="800000"/>
            <a:headEnd/>
            <a:tailEnd/>
          </a:ln>
        </p:spPr>
        <p:txBody>
          <a:bodyPr wrap="square" lIns="0" tIns="0" rIns="0" bIns="0">
            <a:spAutoFit/>
          </a:bodyPr>
          <a:lstStyle/>
          <a:p>
            <a:pPr eaLnBrk="0" hangingPunct="0">
              <a:lnSpc>
                <a:spcPct val="85000"/>
              </a:lnSpc>
            </a:pPr>
            <a:r>
              <a:rPr lang="en-US" sz="1600" b="1" dirty="0" smtClean="0">
                <a:solidFill>
                  <a:srgbClr val="000000"/>
                </a:solidFill>
                <a:latin typeface="Calibri" pitchFamily="34" charset="0"/>
              </a:rPr>
              <a:t>Physical server </a:t>
            </a:r>
            <a:r>
              <a:rPr lang="en-US" sz="1600" b="1" dirty="0">
                <a:solidFill>
                  <a:srgbClr val="000000"/>
                </a:solidFill>
                <a:latin typeface="Calibri" pitchFamily="34" charset="0"/>
              </a:rPr>
              <a:t>with CNA</a:t>
            </a:r>
          </a:p>
        </p:txBody>
      </p:sp>
      <p:sp>
        <p:nvSpPr>
          <p:cNvPr id="36" name="Text Box 6"/>
          <p:cNvSpPr txBox="1">
            <a:spLocks noChangeArrowheads="1"/>
          </p:cNvSpPr>
          <p:nvPr/>
        </p:nvSpPr>
        <p:spPr bwMode="gray">
          <a:xfrm>
            <a:off x="4057650" y="5753100"/>
            <a:ext cx="1368425" cy="183127"/>
          </a:xfrm>
          <a:prstGeom prst="rect">
            <a:avLst/>
          </a:prstGeom>
          <a:noFill/>
          <a:ln w="12700">
            <a:noFill/>
            <a:miter lim="800000"/>
            <a:headEnd/>
            <a:tailEnd/>
          </a:ln>
        </p:spPr>
        <p:txBody>
          <a:bodyPr lIns="0" tIns="0" rIns="0" bIns="0">
            <a:spAutoFit/>
          </a:bodyPr>
          <a:lstStyle/>
          <a:p>
            <a:pPr eaLnBrk="0" hangingPunct="0">
              <a:lnSpc>
                <a:spcPct val="85000"/>
              </a:lnSpc>
            </a:pPr>
            <a:r>
              <a:rPr lang="en-US" sz="1400" b="1" dirty="0">
                <a:solidFill>
                  <a:srgbClr val="000000"/>
                </a:solidFill>
                <a:latin typeface="Calibri" pitchFamily="34" charset="0"/>
              </a:rPr>
              <a:t>Ethernet Switch</a:t>
            </a:r>
          </a:p>
        </p:txBody>
      </p:sp>
      <p:sp>
        <p:nvSpPr>
          <p:cNvPr id="37" name="Text Box 6"/>
          <p:cNvSpPr txBox="1">
            <a:spLocks noChangeArrowheads="1"/>
          </p:cNvSpPr>
          <p:nvPr/>
        </p:nvSpPr>
        <p:spPr bwMode="gray">
          <a:xfrm>
            <a:off x="2616200" y="3673475"/>
            <a:ext cx="1158875" cy="183127"/>
          </a:xfrm>
          <a:prstGeom prst="rect">
            <a:avLst/>
          </a:prstGeom>
          <a:noFill/>
          <a:ln w="12700">
            <a:noFill/>
            <a:miter lim="800000"/>
            <a:headEnd/>
            <a:tailEnd/>
          </a:ln>
        </p:spPr>
        <p:txBody>
          <a:bodyPr lIns="0" tIns="0" rIns="0" bIns="0">
            <a:spAutoFit/>
          </a:bodyPr>
          <a:lstStyle/>
          <a:p>
            <a:pPr eaLnBrk="0" hangingPunct="0">
              <a:lnSpc>
                <a:spcPct val="85000"/>
              </a:lnSpc>
            </a:pPr>
            <a:r>
              <a:rPr lang="en-US" sz="1400" b="1" dirty="0">
                <a:solidFill>
                  <a:srgbClr val="000000"/>
                </a:solidFill>
                <a:latin typeface="Calibri" pitchFamily="34" charset="0"/>
              </a:rPr>
              <a:t>FCoE Switch</a:t>
            </a:r>
          </a:p>
        </p:txBody>
      </p:sp>
      <p:pic>
        <p:nvPicPr>
          <p:cNvPr id="38" name="Picture 22" descr="Tape Array_Tall.png"/>
          <p:cNvPicPr>
            <a:picLocks noChangeAspect="1"/>
          </p:cNvPicPr>
          <p:nvPr/>
        </p:nvPicPr>
        <p:blipFill>
          <a:blip r:embed="rId3" cstate="print"/>
          <a:srcRect/>
          <a:stretch>
            <a:fillRect/>
          </a:stretch>
        </p:blipFill>
        <p:spPr bwMode="auto">
          <a:xfrm>
            <a:off x="1549400" y="2900363"/>
            <a:ext cx="534988" cy="1141412"/>
          </a:xfrm>
          <a:prstGeom prst="rect">
            <a:avLst/>
          </a:prstGeom>
          <a:noFill/>
          <a:ln w="9525">
            <a:noFill/>
            <a:miter lim="800000"/>
            <a:headEnd/>
            <a:tailEnd/>
          </a:ln>
        </p:spPr>
      </p:pic>
      <p:sp>
        <p:nvSpPr>
          <p:cNvPr id="40" name="Text Box 69"/>
          <p:cNvSpPr txBox="1">
            <a:spLocks noChangeArrowheads="1"/>
          </p:cNvSpPr>
          <p:nvPr/>
        </p:nvSpPr>
        <p:spPr bwMode="auto">
          <a:xfrm>
            <a:off x="2209800" y="2533650"/>
            <a:ext cx="1728358" cy="584775"/>
          </a:xfrm>
          <a:prstGeom prst="rect">
            <a:avLst/>
          </a:prstGeom>
          <a:noFill/>
          <a:ln w="22225">
            <a:solidFill>
              <a:schemeClr val="tx1"/>
            </a:solidFill>
            <a:miter lim="800000"/>
            <a:headEnd/>
            <a:tailEnd/>
          </a:ln>
        </p:spPr>
        <p:txBody>
          <a:bodyPr wrap="none">
            <a:spAutoFit/>
          </a:bodyPr>
          <a:lstStyle/>
          <a:p>
            <a:r>
              <a:rPr lang="en-US" sz="1600" dirty="0">
                <a:latin typeface="Calibri" pitchFamily="34" charset="0"/>
              </a:rPr>
              <a:t>VLAN Trunk</a:t>
            </a:r>
          </a:p>
          <a:p>
            <a:r>
              <a:rPr lang="en-US" sz="1600" dirty="0" smtClean="0">
                <a:latin typeface="Calibri" pitchFamily="34" charset="0"/>
              </a:rPr>
              <a:t>100, 200, 300, 400</a:t>
            </a:r>
            <a:endParaRPr lang="en-US" sz="1600" dirty="0">
              <a:latin typeface="Calibri" pitchFamily="34" charset="0"/>
            </a:endParaRPr>
          </a:p>
        </p:txBody>
      </p:sp>
      <p:sp>
        <p:nvSpPr>
          <p:cNvPr id="41" name="Text Box 70"/>
          <p:cNvSpPr txBox="1">
            <a:spLocks noChangeArrowheads="1"/>
          </p:cNvSpPr>
          <p:nvPr/>
        </p:nvSpPr>
        <p:spPr bwMode="auto">
          <a:xfrm>
            <a:off x="4419600" y="4191000"/>
            <a:ext cx="1177925" cy="603250"/>
          </a:xfrm>
          <a:prstGeom prst="rect">
            <a:avLst/>
          </a:prstGeom>
          <a:noFill/>
          <a:ln w="22225">
            <a:solidFill>
              <a:schemeClr val="tx1"/>
            </a:solidFill>
            <a:miter lim="800000"/>
            <a:headEnd/>
            <a:tailEnd/>
          </a:ln>
        </p:spPr>
        <p:txBody>
          <a:bodyPr wrap="none">
            <a:spAutoFit/>
          </a:bodyPr>
          <a:lstStyle/>
          <a:p>
            <a:r>
              <a:rPr lang="en-US" sz="1600" dirty="0">
                <a:latin typeface="Calibri" pitchFamily="34" charset="0"/>
              </a:rPr>
              <a:t>VLAN Trunk</a:t>
            </a:r>
          </a:p>
          <a:p>
            <a:r>
              <a:rPr lang="en-US" sz="1600" dirty="0" smtClean="0">
                <a:latin typeface="Calibri" pitchFamily="34" charset="0"/>
              </a:rPr>
              <a:t>100,200</a:t>
            </a:r>
            <a:endParaRPr lang="en-US" sz="1600" dirty="0">
              <a:latin typeface="Calibri" pitchFamily="34" charset="0"/>
            </a:endParaRPr>
          </a:p>
        </p:txBody>
      </p:sp>
      <p:cxnSp>
        <p:nvCxnSpPr>
          <p:cNvPr id="42" name="Straight Connector 13"/>
          <p:cNvCxnSpPr>
            <a:cxnSpLocks noChangeShapeType="1"/>
          </p:cNvCxnSpPr>
          <p:nvPr/>
        </p:nvCxnSpPr>
        <p:spPr bwMode="auto">
          <a:xfrm rot="10800000" flipV="1">
            <a:off x="3194050" y="3505200"/>
            <a:ext cx="1606550" cy="3175"/>
          </a:xfrm>
          <a:prstGeom prst="line">
            <a:avLst/>
          </a:prstGeom>
          <a:noFill/>
          <a:ln w="28575" algn="ctr">
            <a:solidFill>
              <a:srgbClr val="FF9900">
                <a:alpha val="87000"/>
              </a:srgbClr>
            </a:solidFill>
            <a:round/>
            <a:headEnd/>
            <a:tailEnd/>
          </a:ln>
        </p:spPr>
      </p:cxnSp>
      <p:pic>
        <p:nvPicPr>
          <p:cNvPr id="43" name="Picture 24" descr="FC Switch.png"/>
          <p:cNvPicPr>
            <a:picLocks noChangeAspect="1"/>
          </p:cNvPicPr>
          <p:nvPr/>
        </p:nvPicPr>
        <p:blipFill>
          <a:blip r:embed="rId4" cstate="print"/>
          <a:srcRect/>
          <a:stretch>
            <a:fillRect/>
          </a:stretch>
        </p:blipFill>
        <p:spPr bwMode="auto">
          <a:xfrm>
            <a:off x="4411663" y="3149600"/>
            <a:ext cx="922337" cy="477838"/>
          </a:xfrm>
          <a:prstGeom prst="rect">
            <a:avLst/>
          </a:prstGeom>
          <a:noFill/>
          <a:ln w="9525">
            <a:noFill/>
            <a:miter lim="800000"/>
            <a:headEnd/>
            <a:tailEnd/>
          </a:ln>
        </p:spPr>
      </p:pic>
      <p:pic>
        <p:nvPicPr>
          <p:cNvPr id="44" name="Picture 23" descr="FCoE Switch.png"/>
          <p:cNvPicPr>
            <a:picLocks noChangeAspect="1"/>
          </p:cNvPicPr>
          <p:nvPr/>
        </p:nvPicPr>
        <p:blipFill>
          <a:blip r:embed="rId5" cstate="print"/>
          <a:srcRect/>
          <a:stretch>
            <a:fillRect/>
          </a:stretch>
        </p:blipFill>
        <p:spPr bwMode="auto">
          <a:xfrm>
            <a:off x="2797175" y="3141663"/>
            <a:ext cx="927100" cy="485775"/>
          </a:xfrm>
          <a:prstGeom prst="rect">
            <a:avLst/>
          </a:prstGeom>
          <a:noFill/>
          <a:ln w="9525">
            <a:noFill/>
            <a:miter lim="800000"/>
            <a:headEnd/>
            <a:tailEnd/>
          </a:ln>
        </p:spPr>
      </p:pic>
      <p:sp>
        <p:nvSpPr>
          <p:cNvPr id="25" name="Right Arrow 24"/>
          <p:cNvSpPr/>
          <p:nvPr/>
        </p:nvSpPr>
        <p:spPr>
          <a:xfrm rot="10800000">
            <a:off x="5410200" y="3325908"/>
            <a:ext cx="762000" cy="295834"/>
          </a:xfrm>
          <a:prstGeom prst="rightArrow">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Right Arrow 25"/>
          <p:cNvSpPr/>
          <p:nvPr/>
        </p:nvSpPr>
        <p:spPr>
          <a:xfrm rot="10800000">
            <a:off x="5428130" y="5365378"/>
            <a:ext cx="762000" cy="295834"/>
          </a:xfrm>
          <a:prstGeom prst="rightArrow">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46" name="Picture 22" descr="IP Switch Icon.png"/>
          <p:cNvPicPr>
            <a:picLocks noChangeAspect="1"/>
          </p:cNvPicPr>
          <p:nvPr/>
        </p:nvPicPr>
        <p:blipFill>
          <a:blip r:embed="rId6" cstate="print"/>
          <a:srcRect/>
          <a:stretch>
            <a:fillRect/>
          </a:stretch>
        </p:blipFill>
        <p:spPr bwMode="auto">
          <a:xfrm>
            <a:off x="4343400" y="5105400"/>
            <a:ext cx="870018" cy="552450"/>
          </a:xfrm>
          <a:prstGeom prst="rect">
            <a:avLst/>
          </a:prstGeom>
          <a:noFill/>
          <a:ln w="9525">
            <a:noFill/>
            <a:miter lim="800000"/>
            <a:headEnd/>
            <a:tailEnd/>
          </a:ln>
        </p:spPr>
      </p:pic>
      <p:sp>
        <p:nvSpPr>
          <p:cNvPr id="45" name="Footer Placeholder 7"/>
          <p:cNvSpPr>
            <a:spLocks noGrp="1"/>
          </p:cNvSpPr>
          <p:nvPr>
            <p:ph type="ftr" sz="quarter" idx="10"/>
          </p:nvPr>
        </p:nvSpPr>
        <p:spPr>
          <a:xfrm>
            <a:off x="4419600" y="6629400"/>
            <a:ext cx="4191000" cy="228600"/>
          </a:xfrm>
        </p:spPr>
        <p:txBody>
          <a:bodyPr/>
          <a:lstStyle/>
          <a:p>
            <a:pPr>
              <a:defRPr/>
            </a:pPr>
            <a:r>
              <a:rPr lang="en-US" dirty="0"/>
              <a:t>Virtualized Data Center </a:t>
            </a:r>
            <a:r>
              <a:rPr lang="en-US" dirty="0" smtClean="0"/>
              <a:t>– </a:t>
            </a:r>
            <a:r>
              <a:rPr lang="en-US" dirty="0"/>
              <a:t>Networking</a:t>
            </a:r>
          </a:p>
        </p:txBody>
      </p:sp>
      <p:sp>
        <p:nvSpPr>
          <p:cNvPr id="47" name="Slide Number Placeholder 4"/>
          <p:cNvSpPr>
            <a:spLocks noGrp="1"/>
          </p:cNvSpPr>
          <p:nvPr>
            <p:ph type="sldNum" sz="quarter" idx="4294967295"/>
          </p:nvPr>
        </p:nvSpPr>
        <p:spPr>
          <a:xfrm>
            <a:off x="8686800" y="6629400"/>
            <a:ext cx="457200" cy="228600"/>
          </a:xfrm>
          <a:prstGeom prst="rect">
            <a:avLst/>
          </a:prstGeom>
        </p:spPr>
        <p:txBody>
          <a:bodyPr anchor="b"/>
          <a:lstStyle/>
          <a:p>
            <a:pPr algn="r">
              <a:defRPr/>
            </a:pPr>
            <a:fld id="{C1314293-9A8B-4ACA-B212-D2D19BB5553B}" type="slidenum">
              <a:rPr lang="en-US" sz="1000">
                <a:solidFill>
                  <a:schemeClr val="tx1">
                    <a:lumMod val="75000"/>
                    <a:lumOff val="25000"/>
                  </a:schemeClr>
                </a:solidFill>
                <a:latin typeface="Calibri" pitchFamily="34" charset="0"/>
              </a:rPr>
              <a:pPr algn="r">
                <a:defRPr/>
              </a:pPr>
              <a:t>34</a:t>
            </a:fld>
            <a:endParaRPr lang="en-US" sz="1000" dirty="0">
              <a:solidFill>
                <a:schemeClr val="tx1">
                  <a:lumMod val="75000"/>
                  <a:lumOff val="25000"/>
                </a:schemeClr>
              </a:solidFill>
              <a:latin typeface="Calibri" pitchFamily="34" charset="0"/>
            </a:endParaRPr>
          </a:p>
        </p:txBody>
      </p:sp>
    </p:spTree>
  </p:cSld>
  <p:clrMapOvr>
    <a:masterClrMapping/>
  </p:clrMapOv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685800" y="1143000"/>
            <a:ext cx="7315200" cy="1219200"/>
          </a:xfrm>
        </p:spPr>
        <p:txBody>
          <a:bodyPr/>
          <a:lstStyle/>
          <a:p>
            <a:pPr>
              <a:defRPr/>
            </a:pPr>
            <a:r>
              <a:rPr lang="en-US" dirty="0" smtClean="0"/>
              <a:t>Module 5: Virtualized Data Center – Networking</a:t>
            </a:r>
            <a:endParaRPr lang="en-US" dirty="0"/>
          </a:p>
        </p:txBody>
      </p:sp>
      <p:sp>
        <p:nvSpPr>
          <p:cNvPr id="7" name="Subtitle 6"/>
          <p:cNvSpPr>
            <a:spLocks noGrp="1"/>
          </p:cNvSpPr>
          <p:nvPr>
            <p:ph type="subTitle" idx="1"/>
          </p:nvPr>
        </p:nvSpPr>
        <p:spPr>
          <a:xfrm>
            <a:off x="1371600" y="2590800"/>
            <a:ext cx="7086600" cy="3276600"/>
          </a:xfrm>
        </p:spPr>
        <p:txBody>
          <a:bodyPr>
            <a:normAutofit/>
          </a:bodyPr>
          <a:lstStyle/>
          <a:p>
            <a:r>
              <a:rPr lang="en-US" dirty="0" smtClean="0">
                <a:solidFill>
                  <a:schemeClr val="bg2">
                    <a:lumMod val="75000"/>
                  </a:schemeClr>
                </a:solidFill>
              </a:rPr>
              <a:t>Topics covered in this lesson:</a:t>
            </a:r>
          </a:p>
          <a:p>
            <a:pPr lvl="1" indent="-223838" algn="l">
              <a:buClr>
                <a:srgbClr val="92D050"/>
              </a:buClr>
              <a:buSzPct val="110000"/>
              <a:buFont typeface="Arial" pitchFamily="34" charset="0"/>
              <a:buChar char="•"/>
              <a:defRPr/>
            </a:pPr>
            <a:r>
              <a:rPr lang="en-US" sz="2000" dirty="0" smtClean="0">
                <a:solidFill>
                  <a:schemeClr val="bg2">
                    <a:lumMod val="75000"/>
                  </a:schemeClr>
                </a:solidFill>
              </a:rPr>
              <a:t>Requirements for network traffic management</a:t>
            </a:r>
          </a:p>
          <a:p>
            <a:pPr lvl="1" indent="-223838" algn="l">
              <a:buClr>
                <a:srgbClr val="92D050"/>
              </a:buClr>
              <a:buSzPct val="110000"/>
              <a:buFont typeface="Arial" pitchFamily="34" charset="0"/>
              <a:buChar char="•"/>
              <a:defRPr/>
            </a:pPr>
            <a:r>
              <a:rPr lang="en-US" sz="2000" dirty="0" smtClean="0">
                <a:solidFill>
                  <a:schemeClr val="bg2">
                    <a:lumMod val="75000"/>
                  </a:schemeClr>
                </a:solidFill>
              </a:rPr>
              <a:t>Key network traffic management techniques</a:t>
            </a:r>
          </a:p>
          <a:p>
            <a:pPr lvl="1" indent="-223838" algn="l">
              <a:buClr>
                <a:srgbClr val="92D050"/>
              </a:buClr>
              <a:buSzPct val="110000"/>
              <a:defRPr/>
            </a:pPr>
            <a:endParaRPr lang="en-US" dirty="0">
              <a:solidFill>
                <a:schemeClr val="bg2">
                  <a:lumMod val="75000"/>
                </a:schemeClr>
              </a:solidFill>
            </a:endParaRPr>
          </a:p>
        </p:txBody>
      </p:sp>
      <p:sp>
        <p:nvSpPr>
          <p:cNvPr id="23556" name="Content Placeholder 7"/>
          <p:cNvSpPr>
            <a:spLocks noGrp="1"/>
          </p:cNvSpPr>
          <p:nvPr>
            <p:ph sz="quarter" idx="13"/>
          </p:nvPr>
        </p:nvSpPr>
        <p:spPr/>
        <p:txBody>
          <a:bodyPr/>
          <a:lstStyle/>
          <a:p>
            <a:pPr lvl="0"/>
            <a:r>
              <a:rPr lang="en-US" dirty="0" smtClean="0"/>
              <a:t>Lesson 4: Network Traffic Management</a:t>
            </a:r>
          </a:p>
          <a:p>
            <a:endParaRPr lang="en-US" dirty="0" smtClean="0"/>
          </a:p>
        </p:txBody>
      </p:sp>
      <p:sp>
        <p:nvSpPr>
          <p:cNvPr id="5" name="Slide Number Placeholder 4"/>
          <p:cNvSpPr>
            <a:spLocks noGrp="1"/>
          </p:cNvSpPr>
          <p:nvPr>
            <p:ph type="sldNum" sz="quarter" idx="15"/>
          </p:nvPr>
        </p:nvSpPr>
        <p:spPr/>
        <p:txBody>
          <a:bodyPr/>
          <a:lstStyle/>
          <a:p>
            <a:pPr>
              <a:defRPr/>
            </a:pPr>
            <a:fld id="{C1314293-9A8B-4ACA-B212-D2D19BB5553B}" type="slidenum">
              <a:rPr lang="en-US"/>
              <a:pPr>
                <a:defRPr/>
              </a:pPr>
              <a:t>35</a:t>
            </a:fld>
            <a:endParaRPr lang="en-US" dirty="0"/>
          </a:p>
        </p:txBody>
      </p:sp>
      <p:sp>
        <p:nvSpPr>
          <p:cNvPr id="12" name="Footer Placeholder 7"/>
          <p:cNvSpPr>
            <a:spLocks noGrp="1"/>
          </p:cNvSpPr>
          <p:nvPr>
            <p:ph type="ftr" sz="quarter" idx="4294967295"/>
          </p:nvPr>
        </p:nvSpPr>
        <p:spPr>
          <a:xfrm>
            <a:off x="4419600" y="6629400"/>
            <a:ext cx="4191000" cy="228600"/>
          </a:xfrm>
          <a:prstGeom prst="rect">
            <a:avLst/>
          </a:prstGeom>
        </p:spPr>
        <p:txBody>
          <a:bodyPr anchor="b"/>
          <a:lstStyle/>
          <a:p>
            <a:pPr algn="r">
              <a:defRPr/>
            </a:pPr>
            <a:r>
              <a:rPr lang="en-US" sz="1000" dirty="0">
                <a:solidFill>
                  <a:schemeClr val="tx1">
                    <a:lumMod val="75000"/>
                    <a:lumOff val="25000"/>
                  </a:schemeClr>
                </a:solidFill>
                <a:latin typeface="Calibri" pitchFamily="34" charset="0"/>
              </a:rPr>
              <a:t>Virtualized Data Center </a:t>
            </a:r>
            <a:r>
              <a:rPr lang="en-US" sz="1000" dirty="0" smtClean="0">
                <a:solidFill>
                  <a:schemeClr val="tx1">
                    <a:lumMod val="75000"/>
                    <a:lumOff val="25000"/>
                  </a:schemeClr>
                </a:solidFill>
                <a:latin typeface="Calibri" pitchFamily="34" charset="0"/>
              </a:rPr>
              <a:t>– </a:t>
            </a:r>
            <a:r>
              <a:rPr lang="en-US" sz="1000" dirty="0">
                <a:solidFill>
                  <a:schemeClr val="tx1">
                    <a:lumMod val="75000"/>
                    <a:lumOff val="25000"/>
                  </a:schemeClr>
                </a:solidFill>
                <a:latin typeface="Calibri" pitchFamily="34" charset="0"/>
              </a:rPr>
              <a:t>Networking</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6"/>
          <p:cNvSpPr>
            <a:spLocks noGrp="1"/>
          </p:cNvSpPr>
          <p:nvPr>
            <p:ph type="title"/>
          </p:nvPr>
        </p:nvSpPr>
        <p:spPr/>
        <p:txBody>
          <a:bodyPr/>
          <a:lstStyle/>
          <a:p>
            <a:r>
              <a:rPr lang="en-US" dirty="0" smtClean="0"/>
              <a:t>Requirements for Network Traffic Management</a:t>
            </a:r>
          </a:p>
        </p:txBody>
      </p:sp>
      <p:sp>
        <p:nvSpPr>
          <p:cNvPr id="24579" name="Content Placeholder 6"/>
          <p:cNvSpPr>
            <a:spLocks noGrp="1"/>
          </p:cNvSpPr>
          <p:nvPr>
            <p:ph idx="1"/>
          </p:nvPr>
        </p:nvSpPr>
        <p:spPr/>
        <p:txBody>
          <a:bodyPr/>
          <a:lstStyle/>
          <a:p>
            <a:r>
              <a:rPr lang="en-US" dirty="0" smtClean="0"/>
              <a:t>Load balancing</a:t>
            </a:r>
          </a:p>
          <a:p>
            <a:pPr lvl="1"/>
            <a:r>
              <a:rPr lang="en-US" dirty="0" smtClean="0"/>
              <a:t>Distributes workload across multiple IT resources </a:t>
            </a:r>
          </a:p>
          <a:p>
            <a:pPr lvl="1"/>
            <a:r>
              <a:rPr lang="en-US" dirty="0" smtClean="0"/>
              <a:t>Prevents over/under utilization of resources, and optimizes performance</a:t>
            </a:r>
          </a:p>
          <a:p>
            <a:r>
              <a:rPr lang="en-US" dirty="0" smtClean="0"/>
              <a:t>Policy-based management</a:t>
            </a:r>
          </a:p>
          <a:p>
            <a:pPr lvl="1"/>
            <a:r>
              <a:rPr lang="en-US" dirty="0" smtClean="0"/>
              <a:t>Allows using a policy for distribution of traffic across VMs and network links</a:t>
            </a:r>
          </a:p>
          <a:p>
            <a:pPr lvl="1"/>
            <a:r>
              <a:rPr lang="en-US" dirty="0" smtClean="0"/>
              <a:t>Allows using  a policy for traffic failover across network links</a:t>
            </a:r>
          </a:p>
          <a:p>
            <a:r>
              <a:rPr lang="en-US" dirty="0" smtClean="0"/>
              <a:t>Resource sharing without contention</a:t>
            </a:r>
          </a:p>
          <a:p>
            <a:pPr lvl="1"/>
            <a:r>
              <a:rPr lang="en-US" dirty="0" smtClean="0"/>
              <a:t>Enables guaranteed service levels when traffic from multiple virtual networks share physical network resources</a:t>
            </a:r>
          </a:p>
          <a:p>
            <a:pPr lvl="1"/>
            <a:r>
              <a:rPr lang="en-US" dirty="0" smtClean="0"/>
              <a:t>Sets priority for bandwidth allocation to different types of traffic  </a:t>
            </a:r>
          </a:p>
        </p:txBody>
      </p:sp>
      <p:sp>
        <p:nvSpPr>
          <p:cNvPr id="7" name="Slide Number Placeholder 6"/>
          <p:cNvSpPr>
            <a:spLocks noGrp="1"/>
          </p:cNvSpPr>
          <p:nvPr>
            <p:ph type="sldNum" sz="quarter" idx="11"/>
          </p:nvPr>
        </p:nvSpPr>
        <p:spPr/>
        <p:txBody>
          <a:bodyPr/>
          <a:lstStyle/>
          <a:p>
            <a:pPr>
              <a:defRPr/>
            </a:pPr>
            <a:fld id="{5BA1DFFF-3F85-458B-986A-7762775E0CEF}" type="slidenum">
              <a:rPr lang="en-US" smtClean="0"/>
              <a:pPr>
                <a:defRPr/>
              </a:pPr>
              <a:t>36</a:t>
            </a:fld>
            <a:endParaRPr lang="en-US" dirty="0"/>
          </a:p>
        </p:txBody>
      </p:sp>
      <p:sp>
        <p:nvSpPr>
          <p:cNvPr id="6" name="Footer Placeholder 7"/>
          <p:cNvSpPr>
            <a:spLocks noGrp="1"/>
          </p:cNvSpPr>
          <p:nvPr>
            <p:ph type="ftr" sz="quarter" idx="10"/>
          </p:nvPr>
        </p:nvSpPr>
        <p:spPr>
          <a:xfrm>
            <a:off x="4419600" y="6629400"/>
            <a:ext cx="4191000" cy="228600"/>
          </a:xfrm>
        </p:spPr>
        <p:txBody>
          <a:bodyPr/>
          <a:lstStyle/>
          <a:p>
            <a:pPr>
              <a:defRPr/>
            </a:pPr>
            <a:r>
              <a:rPr lang="en-US" dirty="0"/>
              <a:t>Virtualized Data Center </a:t>
            </a:r>
            <a:r>
              <a:rPr lang="en-US" dirty="0" smtClean="0"/>
              <a:t>– </a:t>
            </a:r>
            <a:r>
              <a:rPr lang="en-US" dirty="0"/>
              <a:t>Networking</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Network Traffic Management Techniques</a:t>
            </a:r>
            <a:endParaRPr lang="en-US" dirty="0"/>
          </a:p>
        </p:txBody>
      </p:sp>
      <p:sp>
        <p:nvSpPr>
          <p:cNvPr id="3" name="Content Placeholder 2"/>
          <p:cNvSpPr>
            <a:spLocks noGrp="1"/>
          </p:cNvSpPr>
          <p:nvPr>
            <p:ph idx="1"/>
          </p:nvPr>
        </p:nvSpPr>
        <p:spPr>
          <a:xfrm>
            <a:off x="304800" y="1295400"/>
            <a:ext cx="8458200" cy="4800600"/>
          </a:xfrm>
        </p:spPr>
        <p:txBody>
          <a:bodyPr/>
          <a:lstStyle/>
          <a:p>
            <a:pPr marL="457200" indent="-457200">
              <a:buFont typeface="+mj-lt"/>
              <a:buAutoNum type="arabicPeriod"/>
            </a:pPr>
            <a:r>
              <a:rPr lang="en-US" dirty="0" smtClean="0"/>
              <a:t>Balancing client workload: Hardware based</a:t>
            </a:r>
          </a:p>
          <a:p>
            <a:pPr marL="457200" indent="-457200">
              <a:buFont typeface="+mj-lt"/>
              <a:buAutoNum type="arabicPeriod"/>
            </a:pPr>
            <a:r>
              <a:rPr lang="en-US" dirty="0" smtClean="0"/>
              <a:t>Balancing client workload: Software based</a:t>
            </a:r>
          </a:p>
          <a:p>
            <a:pPr marL="457200" indent="-457200">
              <a:buFont typeface="+mj-lt"/>
              <a:buAutoNum type="arabicPeriod"/>
            </a:pPr>
            <a:r>
              <a:rPr lang="en-US" dirty="0" smtClean="0"/>
              <a:t>Storm control</a:t>
            </a:r>
          </a:p>
          <a:p>
            <a:pPr marL="457200" indent="-457200">
              <a:buFont typeface="+mj-lt"/>
              <a:buAutoNum type="arabicPeriod"/>
            </a:pPr>
            <a:r>
              <a:rPr lang="en-US" dirty="0" smtClean="0"/>
              <a:t>NIC teaming</a:t>
            </a:r>
          </a:p>
          <a:p>
            <a:pPr marL="457200" indent="-457200">
              <a:buFont typeface="+mj-lt"/>
              <a:buAutoNum type="arabicPeriod"/>
            </a:pPr>
            <a:r>
              <a:rPr lang="en-US" dirty="0" smtClean="0"/>
              <a:t>Limit and share</a:t>
            </a:r>
          </a:p>
          <a:p>
            <a:pPr marL="457200" indent="-457200">
              <a:buFont typeface="+mj-lt"/>
              <a:buAutoNum type="arabicPeriod"/>
            </a:pPr>
            <a:r>
              <a:rPr lang="en-US" dirty="0" smtClean="0"/>
              <a:t>Traffic shaping</a:t>
            </a:r>
          </a:p>
          <a:p>
            <a:pPr marL="457200" indent="-457200">
              <a:buFont typeface="+mj-lt"/>
              <a:buAutoNum type="arabicPeriod"/>
            </a:pPr>
            <a:r>
              <a:rPr lang="en-US" dirty="0" err="1" smtClean="0"/>
              <a:t>Multipathing</a:t>
            </a:r>
            <a:endParaRPr lang="en-US" dirty="0" smtClean="0"/>
          </a:p>
          <a:p>
            <a:endParaRPr lang="en-US" dirty="0"/>
          </a:p>
        </p:txBody>
      </p:sp>
      <p:sp>
        <p:nvSpPr>
          <p:cNvPr id="4" name="Footer Placeholder 3"/>
          <p:cNvSpPr>
            <a:spLocks noGrp="1"/>
          </p:cNvSpPr>
          <p:nvPr>
            <p:ph type="ftr" sz="quarter" idx="10"/>
          </p:nvPr>
        </p:nvSpPr>
        <p:spPr/>
        <p:txBody>
          <a:bodyPr/>
          <a:lstStyle/>
          <a:p>
            <a:pPr>
              <a:defRPr/>
            </a:pPr>
            <a:r>
              <a:rPr lang="en-US" dirty="0" smtClean="0"/>
              <a:t>Virtualized Data Center – Networking </a:t>
            </a:r>
            <a:endParaRPr lang="en-US" dirty="0"/>
          </a:p>
        </p:txBody>
      </p:sp>
      <p:sp>
        <p:nvSpPr>
          <p:cNvPr id="5" name="Slide Number Placeholder 4"/>
          <p:cNvSpPr>
            <a:spLocks noGrp="1"/>
          </p:cNvSpPr>
          <p:nvPr>
            <p:ph type="sldNum" sz="quarter" idx="11"/>
          </p:nvPr>
        </p:nvSpPr>
        <p:spPr/>
        <p:txBody>
          <a:bodyPr/>
          <a:lstStyle/>
          <a:p>
            <a:pPr>
              <a:defRPr/>
            </a:pPr>
            <a:fld id="{5BA1DFFF-3F85-458B-986A-7762775E0CEF}" type="slidenum">
              <a:rPr lang="en-US" smtClean="0"/>
              <a:pPr>
                <a:defRPr/>
              </a:pPr>
              <a:t>37</a:t>
            </a:fld>
            <a:endParaRPr lang="en-US"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6"/>
          <p:cNvSpPr>
            <a:spLocks noGrp="1"/>
          </p:cNvSpPr>
          <p:nvPr>
            <p:ph type="title"/>
          </p:nvPr>
        </p:nvSpPr>
        <p:spPr/>
        <p:txBody>
          <a:bodyPr/>
          <a:lstStyle/>
          <a:p>
            <a:pPr lvl="0"/>
            <a:r>
              <a:rPr lang="en-US" dirty="0" smtClean="0"/>
              <a:t>Technique 1 – Balancing  Client Workload: Hardware Based</a:t>
            </a:r>
            <a:endParaRPr lang="en-US" dirty="0"/>
          </a:p>
        </p:txBody>
      </p:sp>
      <p:sp>
        <p:nvSpPr>
          <p:cNvPr id="24579" name="Content Placeholder 6"/>
          <p:cNvSpPr>
            <a:spLocks noGrp="1"/>
          </p:cNvSpPr>
          <p:nvPr>
            <p:ph idx="1"/>
          </p:nvPr>
        </p:nvSpPr>
        <p:spPr>
          <a:xfrm>
            <a:off x="304800" y="1371600"/>
            <a:ext cx="8458200" cy="4648200"/>
          </a:xfrm>
        </p:spPr>
        <p:txBody>
          <a:bodyPr/>
          <a:lstStyle/>
          <a:p>
            <a:r>
              <a:rPr lang="en-US" dirty="0" smtClean="0"/>
              <a:t>A device (physical switch/router) distributes client traffic across multiple servers – physical or virtual machines</a:t>
            </a:r>
          </a:p>
          <a:p>
            <a:r>
              <a:rPr lang="en-US" dirty="0" smtClean="0"/>
              <a:t>Clients use IP address (virtual) of the load balancing device to send requests</a:t>
            </a:r>
          </a:p>
          <a:p>
            <a:r>
              <a:rPr lang="en-US" dirty="0" smtClean="0"/>
              <a:t>Load balancing device decides where to forward request </a:t>
            </a:r>
          </a:p>
          <a:p>
            <a:r>
              <a:rPr lang="en-US" dirty="0" smtClean="0"/>
              <a:t>Decision making is typically governed by load balancing policy, for example: Round robin, Weighted round robin, Least connections</a:t>
            </a:r>
          </a:p>
        </p:txBody>
      </p:sp>
      <p:sp>
        <p:nvSpPr>
          <p:cNvPr id="7" name="Slide Number Placeholder 6"/>
          <p:cNvSpPr>
            <a:spLocks noGrp="1"/>
          </p:cNvSpPr>
          <p:nvPr>
            <p:ph type="sldNum" sz="quarter" idx="11"/>
          </p:nvPr>
        </p:nvSpPr>
        <p:spPr/>
        <p:txBody>
          <a:bodyPr/>
          <a:lstStyle/>
          <a:p>
            <a:pPr>
              <a:defRPr/>
            </a:pPr>
            <a:fld id="{5BA1DFFF-3F85-458B-986A-7762775E0CEF}" type="slidenum">
              <a:rPr lang="en-US" smtClean="0"/>
              <a:pPr>
                <a:defRPr/>
              </a:pPr>
              <a:t>38</a:t>
            </a:fld>
            <a:endParaRPr lang="en-US" dirty="0"/>
          </a:p>
        </p:txBody>
      </p:sp>
      <p:sp>
        <p:nvSpPr>
          <p:cNvPr id="6" name="Footer Placeholder 7"/>
          <p:cNvSpPr>
            <a:spLocks noGrp="1"/>
          </p:cNvSpPr>
          <p:nvPr>
            <p:ph type="ftr" sz="quarter" idx="10"/>
          </p:nvPr>
        </p:nvSpPr>
        <p:spPr>
          <a:xfrm>
            <a:off x="4419600" y="6629400"/>
            <a:ext cx="4191000" cy="228600"/>
          </a:xfrm>
        </p:spPr>
        <p:txBody>
          <a:bodyPr/>
          <a:lstStyle/>
          <a:p>
            <a:pPr>
              <a:defRPr/>
            </a:pPr>
            <a:r>
              <a:rPr lang="en-US" dirty="0"/>
              <a:t>Virtualized Data Center </a:t>
            </a:r>
            <a:r>
              <a:rPr lang="en-US" dirty="0" smtClean="0"/>
              <a:t>– </a:t>
            </a:r>
            <a:r>
              <a:rPr lang="en-US" dirty="0"/>
              <a:t>Networking</a:t>
            </a: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6"/>
          <p:cNvSpPr>
            <a:spLocks noGrp="1"/>
          </p:cNvSpPr>
          <p:nvPr>
            <p:ph type="title"/>
          </p:nvPr>
        </p:nvSpPr>
        <p:spPr/>
        <p:txBody>
          <a:bodyPr/>
          <a:lstStyle/>
          <a:p>
            <a:pPr lvl="0"/>
            <a:r>
              <a:rPr lang="en-US" dirty="0" smtClean="0"/>
              <a:t>Technique 2 – Balancing Client Workload: Software Based</a:t>
            </a:r>
            <a:endParaRPr lang="en-US" dirty="0"/>
          </a:p>
        </p:txBody>
      </p:sp>
      <p:sp>
        <p:nvSpPr>
          <p:cNvPr id="24579" name="Content Placeholder 6"/>
          <p:cNvSpPr>
            <a:spLocks noGrp="1"/>
          </p:cNvSpPr>
          <p:nvPr>
            <p:ph idx="1"/>
          </p:nvPr>
        </p:nvSpPr>
        <p:spPr>
          <a:xfrm>
            <a:off x="304800" y="1219200"/>
            <a:ext cx="8458200" cy="4876800"/>
          </a:xfrm>
        </p:spPr>
        <p:txBody>
          <a:bodyPr/>
          <a:lstStyle/>
          <a:p>
            <a:pPr lvl="0"/>
            <a:r>
              <a:rPr lang="en-US" dirty="0" smtClean="0"/>
              <a:t>Performed by software running on a physical or virtual machine</a:t>
            </a:r>
          </a:p>
          <a:p>
            <a:pPr lvl="1"/>
            <a:r>
              <a:rPr lang="en-US" dirty="0" smtClean="0"/>
              <a:t>Example: DNS server load balancing</a:t>
            </a:r>
          </a:p>
          <a:p>
            <a:pPr lvl="2"/>
            <a:r>
              <a:rPr lang="en-US" dirty="0" smtClean="0"/>
              <a:t>Allows multiple IP addresses for a domain name</a:t>
            </a:r>
          </a:p>
          <a:p>
            <a:pPr lvl="2"/>
            <a:r>
              <a:rPr lang="en-US" dirty="0" smtClean="0"/>
              <a:t>Maps domain name to different IP addresses in a round robin fashion</a:t>
            </a:r>
          </a:p>
          <a:p>
            <a:pPr lvl="2"/>
            <a:r>
              <a:rPr lang="en-US" dirty="0" smtClean="0"/>
              <a:t>Allows clients accessing a domain name to send requests to different servers</a:t>
            </a:r>
          </a:p>
          <a:p>
            <a:pPr lvl="1"/>
            <a:r>
              <a:rPr lang="en-US" dirty="0" smtClean="0"/>
              <a:t>Example: Microsoft Network Load Balancing</a:t>
            </a:r>
          </a:p>
          <a:p>
            <a:pPr lvl="2"/>
            <a:r>
              <a:rPr lang="en-US" dirty="0" smtClean="0"/>
              <a:t>A special driver on each server in a cluster balances clients’ workload</a:t>
            </a:r>
          </a:p>
          <a:p>
            <a:pPr lvl="2"/>
            <a:r>
              <a:rPr lang="en-US" dirty="0" smtClean="0"/>
              <a:t>The driver presents a single IP address (virtual) to all clients – each IP packet to reach each server</a:t>
            </a:r>
          </a:p>
          <a:p>
            <a:pPr lvl="2"/>
            <a:r>
              <a:rPr lang="en-US" dirty="0" smtClean="0"/>
              <a:t>The driver maps each request to a particular server – other servers in the cluster drop the request </a:t>
            </a:r>
          </a:p>
        </p:txBody>
      </p:sp>
      <p:sp>
        <p:nvSpPr>
          <p:cNvPr id="7" name="Slide Number Placeholder 6"/>
          <p:cNvSpPr>
            <a:spLocks noGrp="1"/>
          </p:cNvSpPr>
          <p:nvPr>
            <p:ph type="sldNum" sz="quarter" idx="11"/>
          </p:nvPr>
        </p:nvSpPr>
        <p:spPr/>
        <p:txBody>
          <a:bodyPr/>
          <a:lstStyle/>
          <a:p>
            <a:pPr>
              <a:defRPr/>
            </a:pPr>
            <a:fld id="{5BA1DFFF-3F85-458B-986A-7762775E0CEF}" type="slidenum">
              <a:rPr lang="en-US" smtClean="0"/>
              <a:pPr>
                <a:defRPr/>
              </a:pPr>
              <a:t>39</a:t>
            </a:fld>
            <a:endParaRPr lang="en-US" dirty="0"/>
          </a:p>
        </p:txBody>
      </p:sp>
      <p:sp>
        <p:nvSpPr>
          <p:cNvPr id="6" name="Footer Placeholder 7"/>
          <p:cNvSpPr>
            <a:spLocks noGrp="1"/>
          </p:cNvSpPr>
          <p:nvPr>
            <p:ph type="ftr" sz="quarter" idx="10"/>
          </p:nvPr>
        </p:nvSpPr>
        <p:spPr>
          <a:xfrm>
            <a:off x="4419600" y="6629400"/>
            <a:ext cx="4191000" cy="228600"/>
          </a:xfrm>
        </p:spPr>
        <p:txBody>
          <a:bodyPr/>
          <a:lstStyle/>
          <a:p>
            <a:pPr>
              <a:defRPr/>
            </a:pPr>
            <a:r>
              <a:rPr lang="en-US" dirty="0"/>
              <a:t>Virtualized Data Center </a:t>
            </a:r>
            <a:r>
              <a:rPr lang="en-US" dirty="0" smtClean="0"/>
              <a:t>– </a:t>
            </a:r>
            <a:r>
              <a:rPr lang="en-US" dirty="0"/>
              <a:t>Networking</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Network Virtualization</a:t>
            </a:r>
            <a:endParaRPr lang="en-US" dirty="0"/>
          </a:p>
        </p:txBody>
      </p:sp>
      <p:sp>
        <p:nvSpPr>
          <p:cNvPr id="11" name="Rectangle 10"/>
          <p:cNvSpPr/>
          <p:nvPr/>
        </p:nvSpPr>
        <p:spPr>
          <a:xfrm>
            <a:off x="457200" y="1143000"/>
            <a:ext cx="8364180" cy="1203440"/>
          </a:xfrm>
          <a:prstGeom prst="rect">
            <a:avLst/>
          </a:prstGeom>
          <a:solidFill>
            <a:schemeClr val="bg1">
              <a:lumMod val="95000"/>
            </a:schemeClr>
          </a:solidFill>
          <a:ln>
            <a:solidFill>
              <a:srgbClr val="00B050"/>
            </a:solidFill>
          </a:ln>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297330" tIns="229108" rIns="297330" bIns="113792" numCol="1" spcCol="1270" anchor="ctr" anchorCtr="0">
            <a:noAutofit/>
          </a:bodyPr>
          <a:lstStyle/>
          <a:p>
            <a:r>
              <a:rPr lang="en-US" sz="2000" dirty="0" smtClean="0">
                <a:solidFill>
                  <a:schemeClr val="tx1"/>
                </a:solidFill>
                <a:latin typeface="Calibri" pitchFamily="34" charset="0"/>
              </a:rPr>
              <a:t>It is a process of logically segmenting or grouping physical network(s) and making them operate as single or multiple independent network(s) called “Virtual Network(s)”. </a:t>
            </a:r>
            <a:endParaRPr lang="en-US" sz="2000" b="0" dirty="0" smtClean="0">
              <a:solidFill>
                <a:schemeClr val="tx1"/>
              </a:solidFill>
              <a:latin typeface="Calibri" pitchFamily="34" charset="0"/>
            </a:endParaRPr>
          </a:p>
        </p:txBody>
      </p:sp>
      <p:grpSp>
        <p:nvGrpSpPr>
          <p:cNvPr id="12" name="Group 68"/>
          <p:cNvGrpSpPr/>
          <p:nvPr/>
        </p:nvGrpSpPr>
        <p:grpSpPr>
          <a:xfrm>
            <a:off x="469184" y="990600"/>
            <a:ext cx="8001716" cy="1555395"/>
            <a:chOff x="448784" y="879857"/>
            <a:chExt cx="4255580" cy="935295"/>
          </a:xfrm>
        </p:grpSpPr>
        <p:sp>
          <p:nvSpPr>
            <p:cNvPr id="14" name="Rectangle 13"/>
            <p:cNvSpPr/>
            <p:nvPr/>
          </p:nvSpPr>
          <p:spPr>
            <a:xfrm>
              <a:off x="448784" y="977201"/>
              <a:ext cx="4255580" cy="837951"/>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297330" tIns="229108" rIns="297330" bIns="113792" numCol="1" spcCol="1270" anchor="t" anchorCtr="0">
              <a:noAutofit/>
            </a:bodyPr>
            <a:lstStyle/>
            <a:p>
              <a:endParaRPr lang="en-US" sz="1800" b="0" dirty="0">
                <a:solidFill>
                  <a:schemeClr val="tx1"/>
                </a:solidFill>
                <a:latin typeface="Calibri" pitchFamily="34" charset="0"/>
              </a:endParaRPr>
            </a:p>
          </p:txBody>
        </p:sp>
        <p:sp>
          <p:nvSpPr>
            <p:cNvPr id="15" name="Rounded Rectangle 4"/>
            <p:cNvSpPr/>
            <p:nvPr/>
          </p:nvSpPr>
          <p:spPr>
            <a:xfrm>
              <a:off x="602892" y="879857"/>
              <a:ext cx="1167140" cy="175952"/>
            </a:xfrm>
            <a:prstGeom prst="rect">
              <a:avLst/>
            </a:prstGeom>
          </p:spPr>
          <p:style>
            <a:lnRef idx="0">
              <a:schemeClr val="accent3"/>
            </a:lnRef>
            <a:fillRef idx="3">
              <a:schemeClr val="accent3"/>
            </a:fillRef>
            <a:effectRef idx="3">
              <a:schemeClr val="accent3"/>
            </a:effectRef>
            <a:fontRef idx="minor">
              <a:schemeClr val="lt1"/>
            </a:fontRef>
          </p:style>
          <p:txBody>
            <a:bodyPr spcFirstLastPara="0" vert="horz" wrap="square" lIns="101362" tIns="0" rIns="101362" bIns="0" numCol="1" spcCol="1270" anchor="ctr" anchorCtr="0">
              <a:noAutofit/>
            </a:bodyPr>
            <a:lstStyle/>
            <a:p>
              <a:pPr lvl="0" algn="ctr" defTabSz="800100">
                <a:lnSpc>
                  <a:spcPct val="90000"/>
                </a:lnSpc>
                <a:spcAft>
                  <a:spcPct val="35000"/>
                </a:spcAft>
              </a:pPr>
              <a:r>
                <a:rPr lang="en-US" sz="1600" b="1" dirty="0" smtClean="0">
                  <a:latin typeface="Calibri" pitchFamily="34" charset="0"/>
                </a:rPr>
                <a:t>Network Virtualization</a:t>
              </a:r>
              <a:endParaRPr lang="en-US" sz="1600" b="1" kern="1200" dirty="0">
                <a:latin typeface="Calibri" pitchFamily="34" charset="0"/>
              </a:endParaRPr>
            </a:p>
          </p:txBody>
        </p:sp>
      </p:grpSp>
      <p:sp>
        <p:nvSpPr>
          <p:cNvPr id="18" name="Content Placeholder 12"/>
          <p:cNvSpPr>
            <a:spLocks noGrp="1"/>
          </p:cNvSpPr>
          <p:nvPr>
            <p:ph idx="1"/>
          </p:nvPr>
        </p:nvSpPr>
        <p:spPr>
          <a:xfrm>
            <a:off x="304800" y="2743200"/>
            <a:ext cx="8382000" cy="3276600"/>
          </a:xfrm>
        </p:spPr>
        <p:txBody>
          <a:bodyPr/>
          <a:lstStyle/>
          <a:p>
            <a:r>
              <a:rPr lang="en-US" dirty="0" smtClean="0"/>
              <a:t>Enables virtual networks to share network resources</a:t>
            </a:r>
          </a:p>
          <a:p>
            <a:r>
              <a:rPr lang="en-US" dirty="0" smtClean="0"/>
              <a:t>Allows communication between nodes in a virtual network without routing of frames</a:t>
            </a:r>
          </a:p>
          <a:p>
            <a:r>
              <a:rPr lang="en-US" dirty="0" smtClean="0"/>
              <a:t>Enforces routing for communication between virtual networks</a:t>
            </a:r>
          </a:p>
          <a:p>
            <a:r>
              <a:rPr lang="en-US" dirty="0" smtClean="0"/>
              <a:t>Restricts  management traffic, including ‘Network Broadcast’, from propagating to other virtual network</a:t>
            </a:r>
          </a:p>
          <a:p>
            <a:r>
              <a:rPr lang="en-US" dirty="0" smtClean="0"/>
              <a:t>Enables functional grouping of nodes in a virtual network </a:t>
            </a:r>
          </a:p>
        </p:txBody>
      </p:sp>
      <p:sp>
        <p:nvSpPr>
          <p:cNvPr id="10" name="Footer Placeholder 3"/>
          <p:cNvSpPr>
            <a:spLocks noGrp="1"/>
          </p:cNvSpPr>
          <p:nvPr>
            <p:ph type="ftr" sz="quarter" idx="10"/>
          </p:nvPr>
        </p:nvSpPr>
        <p:spPr>
          <a:xfrm>
            <a:off x="4419600" y="6629400"/>
            <a:ext cx="4191000" cy="228600"/>
          </a:xfrm>
        </p:spPr>
        <p:txBody>
          <a:bodyPr/>
          <a:lstStyle/>
          <a:p>
            <a:pPr>
              <a:defRPr/>
            </a:pPr>
            <a:r>
              <a:rPr lang="en-US" dirty="0" smtClean="0"/>
              <a:t>Virtualized Data Center – Networking</a:t>
            </a:r>
            <a:endParaRPr lang="en-US" dirty="0"/>
          </a:p>
        </p:txBody>
      </p:sp>
      <p:sp>
        <p:nvSpPr>
          <p:cNvPr id="13" name="Slide Number Placeholder 4"/>
          <p:cNvSpPr>
            <a:spLocks noGrp="1"/>
          </p:cNvSpPr>
          <p:nvPr>
            <p:ph type="sldNum" sz="quarter" idx="11"/>
          </p:nvPr>
        </p:nvSpPr>
        <p:spPr>
          <a:xfrm>
            <a:off x="8686800" y="6629400"/>
            <a:ext cx="457200" cy="228600"/>
          </a:xfrm>
        </p:spPr>
        <p:txBody>
          <a:bodyPr/>
          <a:lstStyle/>
          <a:p>
            <a:pPr>
              <a:defRPr/>
            </a:pPr>
            <a:fld id="{5BA1DFFF-3F85-458B-986A-7762775E0CEF}" type="slidenum">
              <a:rPr lang="en-US" smtClean="0"/>
              <a:pPr>
                <a:defRPr/>
              </a:pPr>
              <a:t>4</a:t>
            </a:fld>
            <a:endParaRPr lang="en-US"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6"/>
          <p:cNvSpPr>
            <a:spLocks noGrp="1"/>
          </p:cNvSpPr>
          <p:nvPr>
            <p:ph type="title"/>
          </p:nvPr>
        </p:nvSpPr>
        <p:spPr/>
        <p:txBody>
          <a:bodyPr/>
          <a:lstStyle/>
          <a:p>
            <a:pPr lvl="0"/>
            <a:r>
              <a:rPr lang="en-US" dirty="0" smtClean="0"/>
              <a:t>Technique 3 – Storm Control</a:t>
            </a:r>
            <a:endParaRPr lang="en-US" dirty="0"/>
          </a:p>
        </p:txBody>
      </p:sp>
      <p:sp>
        <p:nvSpPr>
          <p:cNvPr id="24579" name="Content Placeholder 6"/>
          <p:cNvSpPr>
            <a:spLocks noGrp="1"/>
          </p:cNvSpPr>
          <p:nvPr>
            <p:ph idx="1"/>
          </p:nvPr>
        </p:nvSpPr>
        <p:spPr>
          <a:xfrm>
            <a:off x="304800" y="914400"/>
            <a:ext cx="8458200" cy="2667000"/>
          </a:xfrm>
        </p:spPr>
        <p:txBody>
          <a:bodyPr/>
          <a:lstStyle/>
          <a:p>
            <a:r>
              <a:rPr lang="en-US" dirty="0" smtClean="0"/>
              <a:t>Prevents impact of storm on regular LAN/VLAN traffic </a:t>
            </a:r>
          </a:p>
          <a:p>
            <a:pPr lvl="1"/>
            <a:r>
              <a:rPr lang="en-US" dirty="0" smtClean="0"/>
              <a:t>Storm: Flooding of frames on a LAN/VLAN creating excessive traffic and degrading network performance</a:t>
            </a:r>
          </a:p>
          <a:p>
            <a:r>
              <a:rPr lang="en-US" dirty="0" smtClean="0"/>
              <a:t>Counts frames of a specified type over 1-second and compares with the threshold</a:t>
            </a:r>
          </a:p>
          <a:p>
            <a:r>
              <a:rPr lang="en-US" dirty="0" smtClean="0"/>
              <a:t>Switch port blocks traffic if threshold is reached and drops the subsequent frames over the next time interval</a:t>
            </a:r>
          </a:p>
          <a:p>
            <a:pPr lvl="1"/>
            <a:endParaRPr lang="en-US" sz="2400" dirty="0" smtClean="0"/>
          </a:p>
        </p:txBody>
      </p:sp>
      <p:sp>
        <p:nvSpPr>
          <p:cNvPr id="7" name="Slide Number Placeholder 6"/>
          <p:cNvSpPr>
            <a:spLocks noGrp="1"/>
          </p:cNvSpPr>
          <p:nvPr>
            <p:ph type="sldNum" sz="quarter" idx="11"/>
          </p:nvPr>
        </p:nvSpPr>
        <p:spPr/>
        <p:txBody>
          <a:bodyPr/>
          <a:lstStyle/>
          <a:p>
            <a:pPr>
              <a:defRPr/>
            </a:pPr>
            <a:fld id="{5BA1DFFF-3F85-458B-986A-7762775E0CEF}" type="slidenum">
              <a:rPr lang="en-US" smtClean="0"/>
              <a:pPr>
                <a:defRPr/>
              </a:pPr>
              <a:t>40</a:t>
            </a:fld>
            <a:endParaRPr lang="en-US" dirty="0"/>
          </a:p>
        </p:txBody>
      </p:sp>
      <p:pic>
        <p:nvPicPr>
          <p:cNvPr id="1027" name="Picture 3"/>
          <p:cNvPicPr>
            <a:picLocks noChangeAspect="1" noChangeArrowheads="1"/>
          </p:cNvPicPr>
          <p:nvPr/>
        </p:nvPicPr>
        <p:blipFill>
          <a:blip r:embed="rId3" cstate="print"/>
          <a:srcRect/>
          <a:stretch>
            <a:fillRect/>
          </a:stretch>
        </p:blipFill>
        <p:spPr bwMode="auto">
          <a:xfrm>
            <a:off x="838200" y="3733800"/>
            <a:ext cx="5943600" cy="2309688"/>
          </a:xfrm>
          <a:prstGeom prst="rect">
            <a:avLst/>
          </a:prstGeom>
          <a:noFill/>
          <a:ln w="12700">
            <a:solidFill>
              <a:schemeClr val="tx1"/>
            </a:solidFill>
            <a:miter lim="800000"/>
            <a:headEnd/>
            <a:tailEnd/>
          </a:ln>
        </p:spPr>
      </p:pic>
      <p:sp>
        <p:nvSpPr>
          <p:cNvPr id="9" name="TextBox 8"/>
          <p:cNvSpPr txBox="1"/>
          <p:nvPr/>
        </p:nvSpPr>
        <p:spPr>
          <a:xfrm>
            <a:off x="6858000" y="4800600"/>
            <a:ext cx="2286000" cy="1323439"/>
          </a:xfrm>
          <a:prstGeom prst="rect">
            <a:avLst/>
          </a:prstGeom>
          <a:noFill/>
        </p:spPr>
        <p:txBody>
          <a:bodyPr wrap="square" rtlCol="0">
            <a:spAutoFit/>
          </a:bodyPr>
          <a:lstStyle/>
          <a:p>
            <a:r>
              <a:rPr lang="en-US" sz="1600" dirty="0" smtClean="0">
                <a:latin typeface="Calibri" pitchFamily="34" charset="0"/>
                <a:cs typeface="+mn-cs"/>
              </a:rPr>
              <a:t>Source: “Catalyst 3550 Multilayer Switch Software</a:t>
            </a:r>
          </a:p>
          <a:p>
            <a:r>
              <a:rPr lang="en-US" sz="1600" dirty="0" smtClean="0">
                <a:latin typeface="Calibri" pitchFamily="34" charset="0"/>
                <a:cs typeface="+mn-cs"/>
              </a:rPr>
              <a:t>Configuration Guide” – Cisco Systems, Inc. </a:t>
            </a:r>
          </a:p>
        </p:txBody>
      </p:sp>
      <p:sp>
        <p:nvSpPr>
          <p:cNvPr id="10" name="Footer Placeholder 7"/>
          <p:cNvSpPr>
            <a:spLocks noGrp="1"/>
          </p:cNvSpPr>
          <p:nvPr>
            <p:ph type="ftr" sz="quarter" idx="10"/>
          </p:nvPr>
        </p:nvSpPr>
        <p:spPr>
          <a:xfrm>
            <a:off x="4419600" y="6629400"/>
            <a:ext cx="4191000" cy="228600"/>
          </a:xfrm>
        </p:spPr>
        <p:txBody>
          <a:bodyPr/>
          <a:lstStyle/>
          <a:p>
            <a:pPr>
              <a:defRPr/>
            </a:pPr>
            <a:r>
              <a:rPr lang="en-US" dirty="0"/>
              <a:t>Virtualized Data Center </a:t>
            </a:r>
            <a:r>
              <a:rPr lang="en-US" dirty="0" smtClean="0"/>
              <a:t>– </a:t>
            </a:r>
            <a:r>
              <a:rPr lang="en-US" dirty="0"/>
              <a:t>Networking</a:t>
            </a: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6"/>
          <p:cNvSpPr>
            <a:spLocks noGrp="1"/>
          </p:cNvSpPr>
          <p:nvPr>
            <p:ph type="title"/>
          </p:nvPr>
        </p:nvSpPr>
        <p:spPr/>
        <p:txBody>
          <a:bodyPr/>
          <a:lstStyle/>
          <a:p>
            <a:pPr lvl="0"/>
            <a:r>
              <a:rPr lang="en-US" dirty="0" smtClean="0"/>
              <a:t>Technique 4 – NIC Teaming</a:t>
            </a:r>
            <a:endParaRPr lang="en-US" dirty="0"/>
          </a:p>
        </p:txBody>
      </p:sp>
      <p:sp>
        <p:nvSpPr>
          <p:cNvPr id="24579" name="Content Placeholder 6"/>
          <p:cNvSpPr>
            <a:spLocks noGrp="1"/>
          </p:cNvSpPr>
          <p:nvPr>
            <p:ph idx="1"/>
          </p:nvPr>
        </p:nvSpPr>
        <p:spPr>
          <a:xfrm>
            <a:off x="304800" y="914400"/>
            <a:ext cx="8458200" cy="5105400"/>
          </a:xfrm>
        </p:spPr>
        <p:txBody>
          <a:bodyPr/>
          <a:lstStyle/>
          <a:p>
            <a:r>
              <a:rPr lang="en-US" dirty="0" smtClean="0"/>
              <a:t>Logically groups physical NICs connected to a virtual switch </a:t>
            </a:r>
          </a:p>
          <a:p>
            <a:pPr lvl="1"/>
            <a:r>
              <a:rPr lang="en-US" sz="2400" dirty="0" smtClean="0">
                <a:cs typeface="Arial" charset="0"/>
              </a:rPr>
              <a:t>Creates </a:t>
            </a:r>
            <a:r>
              <a:rPr lang="en-US" sz="2400" dirty="0" smtClean="0"/>
              <a:t>NIC teams whose members can be active and standby</a:t>
            </a:r>
            <a:endParaRPr lang="en-US" sz="2400" dirty="0" smtClean="0">
              <a:cs typeface="Arial" charset="0"/>
            </a:endParaRPr>
          </a:p>
          <a:p>
            <a:pPr lvl="1"/>
            <a:r>
              <a:rPr lang="en-US" sz="2400" dirty="0" smtClean="0">
                <a:cs typeface="Arial" charset="0"/>
              </a:rPr>
              <a:t>Balances traffic load across active NIC team members </a:t>
            </a:r>
          </a:p>
          <a:p>
            <a:pPr lvl="1"/>
            <a:r>
              <a:rPr lang="en-US" sz="2400" dirty="0" smtClean="0">
                <a:cs typeface="Arial" charset="0"/>
              </a:rPr>
              <a:t>Provides failover in the event of an NIC/link failure</a:t>
            </a:r>
          </a:p>
          <a:p>
            <a:pPr lvl="1"/>
            <a:r>
              <a:rPr lang="en-US" sz="2400" dirty="0" smtClean="0">
                <a:cs typeface="Arial" charset="0"/>
              </a:rPr>
              <a:t>Allows associating policies for load balancing and failover at a virtual switch or a port group</a:t>
            </a:r>
            <a:endParaRPr lang="en-US" dirty="0" smtClean="0"/>
          </a:p>
        </p:txBody>
      </p:sp>
      <p:sp>
        <p:nvSpPr>
          <p:cNvPr id="7" name="Slide Number Placeholder 6"/>
          <p:cNvSpPr>
            <a:spLocks noGrp="1"/>
          </p:cNvSpPr>
          <p:nvPr>
            <p:ph type="sldNum" sz="quarter" idx="11"/>
          </p:nvPr>
        </p:nvSpPr>
        <p:spPr/>
        <p:txBody>
          <a:bodyPr/>
          <a:lstStyle/>
          <a:p>
            <a:pPr>
              <a:defRPr/>
            </a:pPr>
            <a:fld id="{5BA1DFFF-3F85-458B-986A-7762775E0CEF}" type="slidenum">
              <a:rPr lang="en-US" smtClean="0"/>
              <a:pPr>
                <a:defRPr/>
              </a:pPr>
              <a:t>41</a:t>
            </a:fld>
            <a:endParaRPr lang="en-US" dirty="0"/>
          </a:p>
        </p:txBody>
      </p:sp>
      <p:sp>
        <p:nvSpPr>
          <p:cNvPr id="6" name="Footer Placeholder 7"/>
          <p:cNvSpPr>
            <a:spLocks noGrp="1"/>
          </p:cNvSpPr>
          <p:nvPr>
            <p:ph type="ftr" sz="quarter" idx="10"/>
          </p:nvPr>
        </p:nvSpPr>
        <p:spPr>
          <a:xfrm>
            <a:off x="4419600" y="6629400"/>
            <a:ext cx="4191000" cy="228600"/>
          </a:xfrm>
        </p:spPr>
        <p:txBody>
          <a:bodyPr/>
          <a:lstStyle/>
          <a:p>
            <a:pPr>
              <a:defRPr/>
            </a:pPr>
            <a:r>
              <a:rPr lang="en-US" dirty="0"/>
              <a:t>Virtualized Data Center </a:t>
            </a:r>
            <a:r>
              <a:rPr lang="en-US" dirty="0" smtClean="0"/>
              <a:t>– </a:t>
            </a:r>
            <a:r>
              <a:rPr lang="en-US" dirty="0"/>
              <a:t>Networking</a:t>
            </a: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6"/>
          <p:cNvSpPr>
            <a:spLocks noGrp="1"/>
          </p:cNvSpPr>
          <p:nvPr>
            <p:ph type="title"/>
          </p:nvPr>
        </p:nvSpPr>
        <p:spPr/>
        <p:txBody>
          <a:bodyPr/>
          <a:lstStyle/>
          <a:p>
            <a:pPr lvl="0"/>
            <a:r>
              <a:rPr lang="en-US" dirty="0" smtClean="0"/>
              <a:t>Technique 5 – Limit and Share</a:t>
            </a:r>
            <a:endParaRPr lang="en-US" dirty="0"/>
          </a:p>
        </p:txBody>
      </p:sp>
      <p:sp>
        <p:nvSpPr>
          <p:cNvPr id="7" name="Slide Number Placeholder 6"/>
          <p:cNvSpPr>
            <a:spLocks noGrp="1"/>
          </p:cNvSpPr>
          <p:nvPr>
            <p:ph type="sldNum" sz="quarter" idx="11"/>
          </p:nvPr>
        </p:nvSpPr>
        <p:spPr/>
        <p:txBody>
          <a:bodyPr/>
          <a:lstStyle/>
          <a:p>
            <a:pPr>
              <a:defRPr/>
            </a:pPr>
            <a:fld id="{5BA1DFFF-3F85-458B-986A-7762775E0CEF}" type="slidenum">
              <a:rPr lang="en-US" smtClean="0"/>
              <a:pPr>
                <a:defRPr/>
              </a:pPr>
              <a:t>42</a:t>
            </a:fld>
            <a:endParaRPr lang="en-US" dirty="0"/>
          </a:p>
        </p:txBody>
      </p:sp>
      <p:sp>
        <p:nvSpPr>
          <p:cNvPr id="11" name="Content Placeholder 6"/>
          <p:cNvSpPr txBox="1">
            <a:spLocks/>
          </p:cNvSpPr>
          <p:nvPr/>
        </p:nvSpPr>
        <p:spPr bwMode="auto">
          <a:xfrm>
            <a:off x="304800" y="914400"/>
            <a:ext cx="8458200" cy="2286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231775" indent="-231775">
              <a:spcBef>
                <a:spcPct val="20000"/>
              </a:spcBef>
              <a:buClr>
                <a:srgbClr val="92D050"/>
              </a:buClr>
              <a:buSzPct val="120000"/>
              <a:buFont typeface="Arial" charset="0"/>
              <a:buChar char="•"/>
            </a:pPr>
            <a:r>
              <a:rPr kumimoji="0" lang="en-US" sz="2400" i="0" strike="noStrike" kern="1200" cap="none" spc="0" normalizeH="0" baseline="0" noProof="0" dirty="0" smtClean="0">
                <a:ln>
                  <a:noFill/>
                </a:ln>
                <a:solidFill>
                  <a:schemeClr val="bg2">
                    <a:lumMod val="75000"/>
                  </a:schemeClr>
                </a:solidFill>
                <a:effectLst/>
                <a:uLnTx/>
                <a:uFillTx/>
                <a:latin typeface="Calibri" pitchFamily="34" charset="0"/>
                <a:ea typeface="+mn-ea"/>
                <a:cs typeface="+mn-cs"/>
              </a:rPr>
              <a:t>Are configurable </a:t>
            </a:r>
            <a:r>
              <a:rPr lang="en-US" sz="2400" dirty="0" smtClean="0">
                <a:solidFill>
                  <a:schemeClr val="bg2">
                    <a:lumMod val="75000"/>
                  </a:schemeClr>
                </a:solidFill>
                <a:latin typeface="Calibri" pitchFamily="34" charset="0"/>
                <a:cs typeface="+mn-cs"/>
              </a:rPr>
              <a:t>parameters  at distributed virtual switch</a:t>
            </a:r>
          </a:p>
          <a:p>
            <a:pPr marL="231775" indent="-231775">
              <a:spcBef>
                <a:spcPct val="20000"/>
              </a:spcBef>
              <a:buClr>
                <a:srgbClr val="92D050"/>
              </a:buClr>
              <a:buSzPct val="120000"/>
              <a:buFont typeface="Arial" charset="0"/>
              <a:buChar char="•"/>
            </a:pPr>
            <a:r>
              <a:rPr lang="en-US" sz="2400" dirty="0" smtClean="0">
                <a:solidFill>
                  <a:schemeClr val="bg2">
                    <a:lumMod val="75000"/>
                  </a:schemeClr>
                </a:solidFill>
                <a:latin typeface="Calibri" pitchFamily="34" charset="0"/>
                <a:cs typeface="+mn-cs"/>
              </a:rPr>
              <a:t>Are configured to control different types of network traffic, competing for a physical NIC or NIC team</a:t>
            </a:r>
          </a:p>
          <a:p>
            <a:pPr marL="231775" indent="-231775">
              <a:spcBef>
                <a:spcPct val="20000"/>
              </a:spcBef>
              <a:buClr>
                <a:srgbClr val="92D050"/>
              </a:buClr>
              <a:buSzPct val="120000"/>
              <a:buFont typeface="Arial" charset="0"/>
              <a:buChar char="•"/>
            </a:pPr>
            <a:r>
              <a:rPr lang="en-US" sz="2400" dirty="0" smtClean="0">
                <a:solidFill>
                  <a:schemeClr val="bg2">
                    <a:lumMod val="75000"/>
                  </a:schemeClr>
                </a:solidFill>
                <a:latin typeface="Calibri" pitchFamily="34" charset="0"/>
                <a:cs typeface="+mn-cs"/>
              </a:rPr>
              <a:t>Ensure that business critical applications get required bandwidth</a:t>
            </a:r>
          </a:p>
        </p:txBody>
      </p:sp>
      <p:graphicFrame>
        <p:nvGraphicFramePr>
          <p:cNvPr id="9" name="Table 8"/>
          <p:cNvGraphicFramePr>
            <a:graphicFrameLocks noGrp="1"/>
          </p:cNvGraphicFramePr>
          <p:nvPr/>
        </p:nvGraphicFramePr>
        <p:xfrm>
          <a:off x="533400" y="2819400"/>
          <a:ext cx="7620000" cy="2987040"/>
        </p:xfrm>
        <a:graphic>
          <a:graphicData uri="http://schemas.openxmlformats.org/drawingml/2006/table">
            <a:tbl>
              <a:tblPr firstRow="1" bandRow="1">
                <a:tableStyleId>{5C22544A-7EE6-4342-B048-85BDC9FD1C3A}</a:tableStyleId>
              </a:tblPr>
              <a:tblGrid>
                <a:gridCol w="1809750"/>
                <a:gridCol w="5810250"/>
              </a:tblGrid>
              <a:tr h="548640">
                <a:tc>
                  <a:txBody>
                    <a:bodyPr/>
                    <a:lstStyle/>
                    <a:p>
                      <a:pPr algn="l"/>
                      <a:r>
                        <a:rPr lang="en-US" dirty="0" smtClean="0"/>
                        <a:t>Configurable Parameter</a:t>
                      </a:r>
                      <a:endParaRPr lang="en-US" dirty="0"/>
                    </a:p>
                  </a:txBody>
                  <a:tcPr anchor="ctr"/>
                </a:tc>
                <a:tc>
                  <a:txBody>
                    <a:bodyPr/>
                    <a:lstStyle/>
                    <a:p>
                      <a:pPr algn="l"/>
                      <a:r>
                        <a:rPr lang="en-US" dirty="0" smtClean="0"/>
                        <a:t>Description</a:t>
                      </a:r>
                      <a:endParaRPr lang="en-US" dirty="0"/>
                    </a:p>
                  </a:txBody>
                  <a:tcPr anchor="ctr"/>
                </a:tc>
              </a:tr>
              <a:tr h="548640">
                <a:tc>
                  <a:txBody>
                    <a:bodyPr/>
                    <a:lstStyle/>
                    <a:p>
                      <a:r>
                        <a:rPr lang="en-US" dirty="0" smtClean="0"/>
                        <a:t>Limit</a:t>
                      </a:r>
                      <a:endParaRPr lang="en-US" dirty="0"/>
                    </a:p>
                  </a:txBody>
                  <a:tcPr anchor="ctr"/>
                </a:tc>
                <a:tc>
                  <a:txBody>
                    <a:bodyPr/>
                    <a:lstStyle/>
                    <a:p>
                      <a:pPr marL="233363" indent="-233363">
                        <a:buFont typeface="Arial" pitchFamily="34" charset="0"/>
                        <a:buChar char="•"/>
                      </a:pPr>
                      <a:r>
                        <a:rPr lang="en-US" dirty="0" smtClean="0"/>
                        <a:t>Sets limit on maximum bandwidth per traffic type</a:t>
                      </a:r>
                    </a:p>
                    <a:p>
                      <a:pPr marL="463550" lvl="1" indent="-238125">
                        <a:buFont typeface="Webdings" pitchFamily="18" charset="2"/>
                        <a:buChar char="4"/>
                      </a:pPr>
                      <a:r>
                        <a:rPr lang="en-US" sz="1600" dirty="0" smtClean="0"/>
                        <a:t>Traffic type will not exceed limit</a:t>
                      </a:r>
                    </a:p>
                    <a:p>
                      <a:pPr marL="233363" indent="-233363">
                        <a:buFont typeface="Arial" pitchFamily="34" charset="0"/>
                        <a:buChar char="•"/>
                      </a:pPr>
                      <a:r>
                        <a:rPr lang="en-US" dirty="0" smtClean="0"/>
                        <a:t>Is specified in Mbps</a:t>
                      </a:r>
                    </a:p>
                    <a:p>
                      <a:pPr marL="233363" indent="-233363">
                        <a:buFont typeface="Arial" pitchFamily="34" charset="0"/>
                        <a:buChar char="•"/>
                      </a:pPr>
                      <a:r>
                        <a:rPr lang="en-US" dirty="0" smtClean="0"/>
                        <a:t>Applies to an NIC team</a:t>
                      </a:r>
                    </a:p>
                  </a:txBody>
                  <a:tcPr anchor="ctr"/>
                </a:tc>
              </a:tr>
              <a:tr h="548640">
                <a:tc>
                  <a:txBody>
                    <a:bodyPr/>
                    <a:lstStyle/>
                    <a:p>
                      <a:r>
                        <a:rPr lang="en-US" dirty="0" smtClean="0"/>
                        <a:t>Share</a:t>
                      </a:r>
                      <a:endParaRPr lang="en-US" dirty="0"/>
                    </a:p>
                  </a:txBody>
                  <a:tcPr anchor="ctr"/>
                </a:tc>
                <a:tc>
                  <a:txBody>
                    <a:bodyPr/>
                    <a:lstStyle/>
                    <a:p>
                      <a:pPr marL="233363" lvl="0" indent="-233363" algn="l" defTabSz="914400" rtl="0" eaLnBrk="1" latinLnBrk="0" hangingPunct="1">
                        <a:buFont typeface="Arial" pitchFamily="34" charset="0"/>
                        <a:buChar char="•"/>
                      </a:pPr>
                      <a:r>
                        <a:rPr lang="en-US" sz="1800" kern="1200" dirty="0" smtClean="0"/>
                        <a:t>Specifies relative priority for</a:t>
                      </a:r>
                      <a:r>
                        <a:rPr lang="en-US" sz="1800" kern="1200" baseline="0" dirty="0" smtClean="0"/>
                        <a:t> </a:t>
                      </a:r>
                      <a:r>
                        <a:rPr lang="en-US" sz="1800" kern="1200" dirty="0" smtClean="0"/>
                        <a:t>allocating bandwidth to</a:t>
                      </a:r>
                      <a:r>
                        <a:rPr lang="en-US" sz="1800" kern="1200" baseline="0" dirty="0" smtClean="0"/>
                        <a:t> </a:t>
                      </a:r>
                      <a:r>
                        <a:rPr lang="en-US" sz="1800" kern="1200" dirty="0" smtClean="0"/>
                        <a:t>different traffic types </a:t>
                      </a:r>
                    </a:p>
                    <a:p>
                      <a:pPr marL="233363" lvl="0" indent="-233363" algn="l" defTabSz="914400" rtl="0" eaLnBrk="1" latinLnBrk="0" hangingPunct="1">
                        <a:buFont typeface="Arial" pitchFamily="34" charset="0"/>
                        <a:buChar char="•"/>
                      </a:pPr>
                      <a:r>
                        <a:rPr lang="en-US" sz="1800" kern="1200" dirty="0" smtClean="0"/>
                        <a:t>Is specified as numbers</a:t>
                      </a:r>
                    </a:p>
                    <a:p>
                      <a:pPr marL="233363" lvl="0" indent="-233363" algn="l" defTabSz="914400" rtl="0" eaLnBrk="1" latinLnBrk="0" hangingPunct="1">
                        <a:buFont typeface="Arial" pitchFamily="34" charset="0"/>
                        <a:buChar char="•"/>
                      </a:pPr>
                      <a:r>
                        <a:rPr lang="en-US" sz="1800" kern="1200" dirty="0" smtClean="0"/>
                        <a:t>Applies to a physical NIC</a:t>
                      </a:r>
                      <a:endParaRPr lang="en-US" sz="1800" kern="1200" dirty="0" smtClean="0">
                        <a:solidFill>
                          <a:schemeClr val="dk1"/>
                        </a:solidFill>
                        <a:latin typeface="+mn-lt"/>
                        <a:ea typeface="+mn-ea"/>
                        <a:cs typeface="+mn-cs"/>
                      </a:endParaRPr>
                    </a:p>
                  </a:txBody>
                  <a:tcPr anchor="ctr"/>
                </a:tc>
              </a:tr>
            </a:tbl>
          </a:graphicData>
        </a:graphic>
      </p:graphicFrame>
      <p:sp>
        <p:nvSpPr>
          <p:cNvPr id="10" name="Footer Placeholder 7"/>
          <p:cNvSpPr>
            <a:spLocks noGrp="1"/>
          </p:cNvSpPr>
          <p:nvPr>
            <p:ph type="ftr" sz="quarter" idx="10"/>
          </p:nvPr>
        </p:nvSpPr>
        <p:spPr>
          <a:xfrm>
            <a:off x="4419600" y="6629400"/>
            <a:ext cx="4191000" cy="228600"/>
          </a:xfrm>
        </p:spPr>
        <p:txBody>
          <a:bodyPr/>
          <a:lstStyle/>
          <a:p>
            <a:pPr>
              <a:defRPr/>
            </a:pPr>
            <a:r>
              <a:rPr lang="en-US" dirty="0"/>
              <a:t>Virtualized Data Center </a:t>
            </a:r>
            <a:r>
              <a:rPr lang="en-US" dirty="0" smtClean="0"/>
              <a:t>– </a:t>
            </a:r>
            <a:r>
              <a:rPr lang="en-US" dirty="0"/>
              <a:t>Networking</a:t>
            </a: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6"/>
          <p:cNvSpPr>
            <a:spLocks noGrp="1"/>
          </p:cNvSpPr>
          <p:nvPr>
            <p:ph type="title"/>
          </p:nvPr>
        </p:nvSpPr>
        <p:spPr/>
        <p:txBody>
          <a:bodyPr/>
          <a:lstStyle/>
          <a:p>
            <a:pPr lvl="0"/>
            <a:r>
              <a:rPr lang="en-US" dirty="0" smtClean="0"/>
              <a:t>Technique 6 – Traffic Shaping</a:t>
            </a:r>
            <a:endParaRPr lang="en-US" dirty="0"/>
          </a:p>
        </p:txBody>
      </p:sp>
      <p:sp>
        <p:nvSpPr>
          <p:cNvPr id="24579" name="Content Placeholder 6"/>
          <p:cNvSpPr>
            <a:spLocks noGrp="1"/>
          </p:cNvSpPr>
          <p:nvPr>
            <p:ph idx="1"/>
          </p:nvPr>
        </p:nvSpPr>
        <p:spPr>
          <a:xfrm>
            <a:off x="304800" y="914400"/>
            <a:ext cx="8458200" cy="1524000"/>
          </a:xfrm>
        </p:spPr>
        <p:txBody>
          <a:bodyPr/>
          <a:lstStyle/>
          <a:p>
            <a:r>
              <a:rPr lang="en-US" sz="2000" dirty="0" smtClean="0"/>
              <a:t>Controls network bandwidth at virtual/distributed virtual switch or port group</a:t>
            </a:r>
          </a:p>
          <a:p>
            <a:pPr lvl="0"/>
            <a:r>
              <a:rPr lang="en-US" sz="2000" dirty="0" smtClean="0"/>
              <a:t>Prevents impact on business-critical application traffic by non-critical traffic flow </a:t>
            </a:r>
          </a:p>
          <a:p>
            <a:pPr lvl="0"/>
            <a:endParaRPr lang="en-US" sz="2000" dirty="0" smtClean="0"/>
          </a:p>
          <a:p>
            <a:pPr lvl="0"/>
            <a:endParaRPr lang="en-US" sz="2000" dirty="0" smtClean="0"/>
          </a:p>
          <a:p>
            <a:pPr lvl="0"/>
            <a:endParaRPr lang="en-US" sz="2000" dirty="0" smtClean="0"/>
          </a:p>
          <a:p>
            <a:pPr lvl="0"/>
            <a:endParaRPr lang="en-US" sz="2000" dirty="0" smtClean="0"/>
          </a:p>
          <a:p>
            <a:endParaRPr lang="en-US" sz="2000" dirty="0" smtClean="0"/>
          </a:p>
        </p:txBody>
      </p:sp>
      <p:sp>
        <p:nvSpPr>
          <p:cNvPr id="7" name="Slide Number Placeholder 6"/>
          <p:cNvSpPr>
            <a:spLocks noGrp="1"/>
          </p:cNvSpPr>
          <p:nvPr>
            <p:ph type="sldNum" sz="quarter" idx="11"/>
          </p:nvPr>
        </p:nvSpPr>
        <p:spPr/>
        <p:txBody>
          <a:bodyPr/>
          <a:lstStyle/>
          <a:p>
            <a:pPr>
              <a:defRPr/>
            </a:pPr>
            <a:fld id="{5BA1DFFF-3F85-458B-986A-7762775E0CEF}" type="slidenum">
              <a:rPr lang="en-US" smtClean="0"/>
              <a:pPr>
                <a:defRPr/>
              </a:pPr>
              <a:t>43</a:t>
            </a:fld>
            <a:endParaRPr lang="en-US" dirty="0"/>
          </a:p>
        </p:txBody>
      </p:sp>
      <p:graphicFrame>
        <p:nvGraphicFramePr>
          <p:cNvPr id="10" name="Table 9"/>
          <p:cNvGraphicFramePr>
            <a:graphicFrameLocks noGrp="1"/>
          </p:cNvGraphicFramePr>
          <p:nvPr/>
        </p:nvGraphicFramePr>
        <p:xfrm>
          <a:off x="368300" y="2286000"/>
          <a:ext cx="8470900" cy="2072640"/>
        </p:xfrm>
        <a:graphic>
          <a:graphicData uri="http://schemas.openxmlformats.org/drawingml/2006/table">
            <a:tbl>
              <a:tblPr firstRow="1" bandRow="1">
                <a:tableStyleId>{5C22544A-7EE6-4342-B048-85BDC9FD1C3A}</a:tableStyleId>
              </a:tblPr>
              <a:tblGrid>
                <a:gridCol w="1873373"/>
                <a:gridCol w="6597527"/>
              </a:tblGrid>
              <a:tr h="274320">
                <a:tc>
                  <a:txBody>
                    <a:bodyPr/>
                    <a:lstStyle/>
                    <a:p>
                      <a:pPr marL="0" algn="l" defTabSz="914400" rtl="0" eaLnBrk="1" latinLnBrk="0" hangingPunct="1"/>
                      <a:r>
                        <a:rPr lang="en-US" sz="1400" b="1" kern="1200" dirty="0" smtClean="0">
                          <a:solidFill>
                            <a:schemeClr val="lt1"/>
                          </a:solidFill>
                          <a:latin typeface="+mn-lt"/>
                          <a:ea typeface="+mn-ea"/>
                          <a:cs typeface="+mn-cs"/>
                        </a:rPr>
                        <a:t>Parameter</a:t>
                      </a:r>
                      <a:endParaRPr lang="en-US" sz="1400" b="1" kern="1200" dirty="0">
                        <a:solidFill>
                          <a:schemeClr val="lt1"/>
                        </a:solidFill>
                        <a:latin typeface="+mn-lt"/>
                        <a:ea typeface="+mn-ea"/>
                        <a:cs typeface="+mn-cs"/>
                      </a:endParaRPr>
                    </a:p>
                  </a:txBody>
                  <a:tcPr anchor="ctr"/>
                </a:tc>
                <a:tc>
                  <a:txBody>
                    <a:bodyPr/>
                    <a:lstStyle/>
                    <a:p>
                      <a:pPr marL="0" algn="l" defTabSz="914400" rtl="0" eaLnBrk="1" latinLnBrk="0" hangingPunct="1"/>
                      <a:r>
                        <a:rPr lang="en-US" sz="1400" b="1" kern="1200" dirty="0" smtClean="0">
                          <a:solidFill>
                            <a:schemeClr val="lt1"/>
                          </a:solidFill>
                          <a:latin typeface="+mn-lt"/>
                          <a:ea typeface="+mn-ea"/>
                          <a:cs typeface="+mn-cs"/>
                        </a:rPr>
                        <a:t>Description</a:t>
                      </a:r>
                      <a:endParaRPr lang="en-US" sz="1400" b="1" kern="1200" dirty="0">
                        <a:solidFill>
                          <a:schemeClr val="lt1"/>
                        </a:solidFill>
                        <a:latin typeface="+mn-lt"/>
                        <a:ea typeface="+mn-ea"/>
                        <a:cs typeface="+mn-cs"/>
                      </a:endParaRPr>
                    </a:p>
                  </a:txBody>
                  <a:tcPr anchor="ctr"/>
                </a:tc>
              </a:tr>
              <a:tr h="274320">
                <a:tc>
                  <a:txBody>
                    <a:bodyPr/>
                    <a:lstStyle/>
                    <a:p>
                      <a:pPr marL="0" algn="l" defTabSz="914400" rtl="0" eaLnBrk="1" latinLnBrk="0" hangingPunct="1"/>
                      <a:r>
                        <a:rPr lang="en-US" sz="1400" kern="1200" dirty="0" smtClean="0">
                          <a:solidFill>
                            <a:schemeClr val="tx1"/>
                          </a:solidFill>
                          <a:latin typeface="+mn-lt"/>
                          <a:ea typeface="+mn-ea"/>
                          <a:cs typeface="+mn-cs"/>
                        </a:rPr>
                        <a:t>Average Bandwidth</a:t>
                      </a:r>
                    </a:p>
                  </a:txBody>
                  <a:tcPr anchor="ctr"/>
                </a:tc>
                <a:tc>
                  <a:txBody>
                    <a:bodyPr/>
                    <a:lstStyle/>
                    <a:p>
                      <a:pPr marL="0" indent="-225425" algn="l" defTabSz="914400" rtl="0" eaLnBrk="1" latinLnBrk="0" hangingPunct="1">
                        <a:buClrTx/>
                        <a:buSzPct val="110000"/>
                        <a:buFont typeface="Arial" pitchFamily="34" charset="0"/>
                        <a:buChar char="•"/>
                      </a:pPr>
                      <a:r>
                        <a:rPr lang="en-US" sz="1400" kern="1200" dirty="0" smtClean="0">
                          <a:solidFill>
                            <a:schemeClr val="tx1"/>
                          </a:solidFill>
                          <a:latin typeface="+mn-lt"/>
                          <a:ea typeface="+mn-ea"/>
                          <a:cs typeface="+mn-cs"/>
                        </a:rPr>
                        <a:t>Data transfer rate allowed over  time</a:t>
                      </a:r>
                    </a:p>
                    <a:p>
                      <a:pPr marL="0" indent="-225425" algn="l" defTabSz="914400" rtl="0" eaLnBrk="1" latinLnBrk="0" hangingPunct="1">
                        <a:buClrTx/>
                        <a:buSzPct val="110000"/>
                        <a:buFont typeface="Arial" pitchFamily="34" charset="0"/>
                        <a:buChar char="•"/>
                      </a:pPr>
                      <a:r>
                        <a:rPr lang="en-US" sz="1400" kern="1200" dirty="0" smtClean="0">
                          <a:solidFill>
                            <a:schemeClr val="tx1"/>
                          </a:solidFill>
                          <a:latin typeface="+mn-lt"/>
                          <a:ea typeface="+mn-ea"/>
                          <a:cs typeface="+mn-cs"/>
                        </a:rPr>
                        <a:t>Workload  at a switch port can intermittently exceed</a:t>
                      </a:r>
                      <a:r>
                        <a:rPr lang="en-US" sz="1400" kern="1200" baseline="0" dirty="0" smtClean="0">
                          <a:solidFill>
                            <a:schemeClr val="tx1"/>
                          </a:solidFill>
                          <a:latin typeface="+mn-lt"/>
                          <a:ea typeface="+mn-ea"/>
                          <a:cs typeface="+mn-cs"/>
                        </a:rPr>
                        <a:t> av. Bandwidth</a:t>
                      </a:r>
                    </a:p>
                    <a:p>
                      <a:pPr marL="457200" lvl="1" indent="-225425" algn="l" defTabSz="914400" rtl="0" eaLnBrk="1" latinLnBrk="0" hangingPunct="1">
                        <a:buClrTx/>
                        <a:buSzPct val="110000"/>
                        <a:buFont typeface="Arial" pitchFamily="34" charset="0"/>
                        <a:buChar char="•"/>
                      </a:pPr>
                      <a:r>
                        <a:rPr lang="en-US" sz="1400" kern="1200" dirty="0" smtClean="0">
                          <a:solidFill>
                            <a:schemeClr val="tx1"/>
                          </a:solidFill>
                          <a:latin typeface="+mn-lt"/>
                          <a:ea typeface="+mn-ea"/>
                          <a:cs typeface="+mn-cs"/>
                        </a:rPr>
                        <a:t> Burst:</a:t>
                      </a:r>
                      <a:r>
                        <a:rPr lang="en-US" sz="1400" kern="1200" baseline="0" dirty="0" smtClean="0">
                          <a:solidFill>
                            <a:schemeClr val="tx1"/>
                          </a:solidFill>
                          <a:latin typeface="+mn-lt"/>
                          <a:ea typeface="+mn-ea"/>
                          <a:cs typeface="+mn-cs"/>
                        </a:rPr>
                        <a:t> </a:t>
                      </a:r>
                      <a:r>
                        <a:rPr lang="en-US" sz="1400" kern="1200" baseline="0" dirty="0" smtClean="0">
                          <a:solidFill>
                            <a:schemeClr val="tx1"/>
                          </a:solidFill>
                          <a:latin typeface="Calibri" pitchFamily="34" charset="0"/>
                          <a:ea typeface="+mn-ea"/>
                          <a:cs typeface="+mn-cs"/>
                        </a:rPr>
                        <a:t>When the workload exceeds the average bandwidth, it is called burst</a:t>
                      </a:r>
                      <a:endParaRPr lang="en-US" sz="1400" kern="1200" dirty="0" smtClean="0">
                        <a:solidFill>
                          <a:srgbClr val="FF0000"/>
                        </a:solidFill>
                        <a:latin typeface="+mn-lt"/>
                        <a:ea typeface="+mn-ea"/>
                        <a:cs typeface="+mn-cs"/>
                      </a:endParaRPr>
                    </a:p>
                  </a:txBody>
                  <a:tcPr anchor="ctr"/>
                </a:tc>
              </a:tr>
              <a:tr h="274320">
                <a:tc>
                  <a:txBody>
                    <a:bodyPr/>
                    <a:lstStyle/>
                    <a:p>
                      <a:pPr marL="0" algn="l" defTabSz="914400" rtl="0" eaLnBrk="1" latinLnBrk="0" hangingPunct="1"/>
                      <a:r>
                        <a:rPr lang="en-US" sz="1400" kern="1200" dirty="0" smtClean="0">
                          <a:solidFill>
                            <a:schemeClr val="tx1"/>
                          </a:solidFill>
                          <a:latin typeface="+mn-lt"/>
                          <a:ea typeface="+mn-ea"/>
                          <a:cs typeface="+mn-cs"/>
                        </a:rPr>
                        <a:t>Peak Bandwidth</a:t>
                      </a:r>
                    </a:p>
                  </a:txBody>
                  <a:tcPr anchor="ctr"/>
                </a:tc>
                <a:tc>
                  <a:txBody>
                    <a:bodyPr/>
                    <a:lstStyle/>
                    <a:p>
                      <a:pPr marL="225425" marR="0" lvl="0" indent="-225425" algn="l" defTabSz="914400" rtl="0" eaLnBrk="1" fontAlgn="auto" latinLnBrk="0" hangingPunct="1">
                        <a:lnSpc>
                          <a:spcPct val="100000"/>
                        </a:lnSpc>
                        <a:spcBef>
                          <a:spcPts val="0"/>
                        </a:spcBef>
                        <a:spcAft>
                          <a:spcPts val="0"/>
                        </a:spcAft>
                        <a:buClrTx/>
                        <a:buSzPct val="110000"/>
                        <a:buFont typeface="Arial" pitchFamily="34" charset="0"/>
                        <a:buChar char="•"/>
                        <a:tabLst/>
                        <a:defRPr/>
                      </a:pPr>
                      <a:r>
                        <a:rPr lang="en-US" sz="1400" kern="1200" dirty="0" smtClean="0">
                          <a:solidFill>
                            <a:schemeClr val="tx1"/>
                          </a:solidFill>
                          <a:latin typeface="+mn-lt"/>
                          <a:ea typeface="+mn-ea"/>
                          <a:cs typeface="+mn-cs"/>
                        </a:rPr>
                        <a:t>Max data transfer rate without queuing/dropping frames </a:t>
                      </a:r>
                    </a:p>
                  </a:txBody>
                  <a:tcPr anchor="ctr"/>
                </a:tc>
              </a:tr>
              <a:tr h="274320">
                <a:tc>
                  <a:txBody>
                    <a:bodyPr/>
                    <a:lstStyle/>
                    <a:p>
                      <a:pPr marL="0" algn="l" defTabSz="914400" rtl="0" eaLnBrk="1" latinLnBrk="0" hangingPunct="1"/>
                      <a:r>
                        <a:rPr lang="en-US" sz="1400" kern="1200" dirty="0" smtClean="0">
                          <a:solidFill>
                            <a:schemeClr val="tx1"/>
                          </a:solidFill>
                          <a:latin typeface="+mn-lt"/>
                          <a:ea typeface="+mn-ea"/>
                          <a:cs typeface="+mn-cs"/>
                        </a:rPr>
                        <a:t>Burst Size</a:t>
                      </a:r>
                    </a:p>
                  </a:txBody>
                  <a:tcPr anchor="ctr"/>
                </a:tc>
                <a:tc>
                  <a:txBody>
                    <a:bodyPr/>
                    <a:lstStyle/>
                    <a:p>
                      <a:pPr marL="225425" lvl="0" indent="-225425" algn="l" defTabSz="914400" rtl="0" eaLnBrk="1" latinLnBrk="0" hangingPunct="1">
                        <a:buClrTx/>
                        <a:buSzPct val="110000"/>
                        <a:buFont typeface="Arial" pitchFamily="34" charset="0"/>
                        <a:buChar char="•"/>
                      </a:pPr>
                      <a:r>
                        <a:rPr lang="en-US" sz="1400" kern="1200" dirty="0" smtClean="0">
                          <a:solidFill>
                            <a:schemeClr val="tx1"/>
                          </a:solidFill>
                          <a:latin typeface="+mn-lt"/>
                          <a:ea typeface="+mn-ea"/>
                          <a:cs typeface="+mn-cs"/>
                        </a:rPr>
                        <a:t>Max amount of data allowed to transfer in a</a:t>
                      </a:r>
                      <a:r>
                        <a:rPr lang="en-US" sz="1400" b="0" kern="1200" dirty="0" smtClean="0">
                          <a:solidFill>
                            <a:schemeClr val="tx1"/>
                          </a:solidFill>
                          <a:latin typeface="+mn-lt"/>
                          <a:ea typeface="+mn-ea"/>
                          <a:cs typeface="+mn-cs"/>
                        </a:rPr>
                        <a:t> burst</a:t>
                      </a:r>
                    </a:p>
                    <a:p>
                      <a:pPr marL="0" lvl="0" indent="-225425" algn="l" defTabSz="914400" rtl="0" eaLnBrk="1" latinLnBrk="0" hangingPunct="1">
                        <a:buClrTx/>
                        <a:buSzPct val="110000"/>
                        <a:buFont typeface="Arial" pitchFamily="34" charset="0"/>
                        <a:buChar char="•"/>
                      </a:pPr>
                      <a:r>
                        <a:rPr lang="en-US" sz="1400" kern="1200" dirty="0" smtClean="0">
                          <a:solidFill>
                            <a:schemeClr val="tx1"/>
                          </a:solidFill>
                          <a:latin typeface="+mn-lt"/>
                          <a:ea typeface="+mn-ea"/>
                          <a:cs typeface="+mn-cs"/>
                        </a:rPr>
                        <a:t>Burst size = bandwidth × time</a:t>
                      </a:r>
                    </a:p>
                    <a:p>
                      <a:pPr marL="0" lvl="0" indent="-225425" algn="l" defTabSz="914400" rtl="0" eaLnBrk="1" latinLnBrk="0" hangingPunct="1">
                        <a:buClrTx/>
                        <a:buSzPct val="110000"/>
                        <a:buFont typeface="Arial" pitchFamily="34" charset="0"/>
                        <a:buChar char="•"/>
                      </a:pPr>
                      <a:r>
                        <a:rPr lang="en-US" sz="1400" kern="1200" dirty="0" smtClean="0">
                          <a:solidFill>
                            <a:schemeClr val="tx1"/>
                          </a:solidFill>
                          <a:latin typeface="+mn-lt"/>
                          <a:ea typeface="+mn-ea"/>
                          <a:cs typeface="+mn-cs"/>
                        </a:rPr>
                        <a:t>Bandwidth in a burst can go up to peak bandwidth</a:t>
                      </a:r>
                    </a:p>
                  </a:txBody>
                  <a:tcPr anchor="ctr"/>
                </a:tc>
              </a:tr>
            </a:tbl>
          </a:graphicData>
        </a:graphic>
      </p:graphicFrame>
      <p:grpSp>
        <p:nvGrpSpPr>
          <p:cNvPr id="33" name="Group 32"/>
          <p:cNvGrpSpPr/>
          <p:nvPr/>
        </p:nvGrpSpPr>
        <p:grpSpPr>
          <a:xfrm>
            <a:off x="243989" y="4485106"/>
            <a:ext cx="4785211" cy="1775994"/>
            <a:chOff x="243989" y="4472406"/>
            <a:chExt cx="4785211" cy="1775994"/>
          </a:xfrm>
        </p:grpSpPr>
        <p:sp>
          <p:nvSpPr>
            <p:cNvPr id="37" name="Rectangle 36"/>
            <p:cNvSpPr/>
            <p:nvPr/>
          </p:nvSpPr>
          <p:spPr>
            <a:xfrm>
              <a:off x="3125689" y="5698375"/>
              <a:ext cx="1752600" cy="228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n-US" sz="1400" b="1" i="1" dirty="0" smtClean="0">
                  <a:solidFill>
                    <a:schemeClr val="tx1"/>
                  </a:solidFill>
                  <a:latin typeface="Calibri" pitchFamily="34" charset="0"/>
                </a:rPr>
                <a:t>Workload</a:t>
              </a:r>
              <a:endParaRPr lang="en-US" sz="1400" b="1" i="1" dirty="0">
                <a:solidFill>
                  <a:schemeClr val="tx1"/>
                </a:solidFill>
                <a:latin typeface="Calibri" pitchFamily="34" charset="0"/>
              </a:endParaRPr>
            </a:p>
          </p:txBody>
        </p:sp>
        <p:sp>
          <p:nvSpPr>
            <p:cNvPr id="13" name="Rectangle 12"/>
            <p:cNvSpPr/>
            <p:nvPr/>
          </p:nvSpPr>
          <p:spPr>
            <a:xfrm>
              <a:off x="3429000" y="5262981"/>
              <a:ext cx="1447800" cy="3810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n-US" sz="1200" b="1" i="1" dirty="0">
                  <a:solidFill>
                    <a:schemeClr val="hlink"/>
                  </a:solidFill>
                  <a:latin typeface="Calibri" pitchFamily="34" charset="0"/>
                </a:rPr>
                <a:t>Average bandwidth</a:t>
              </a:r>
            </a:p>
          </p:txBody>
        </p:sp>
        <p:sp>
          <p:nvSpPr>
            <p:cNvPr id="14" name="Line 30"/>
            <p:cNvSpPr>
              <a:spLocks noChangeShapeType="1"/>
            </p:cNvSpPr>
            <p:nvPr/>
          </p:nvSpPr>
          <p:spPr bwMode="auto">
            <a:xfrm>
              <a:off x="534889" y="4539081"/>
              <a:ext cx="0" cy="1447800"/>
            </a:xfrm>
            <a:prstGeom prst="line">
              <a:avLst/>
            </a:prstGeom>
            <a:noFill/>
            <a:ln w="38100">
              <a:solidFill>
                <a:schemeClr val="tx1"/>
              </a:solidFill>
              <a:round/>
              <a:headEnd/>
              <a:tailEnd/>
            </a:ln>
          </p:spPr>
          <p:txBody>
            <a:bodyPr/>
            <a:lstStyle/>
            <a:p>
              <a:endParaRPr lang="en-US" dirty="0"/>
            </a:p>
          </p:txBody>
        </p:sp>
        <p:sp>
          <p:nvSpPr>
            <p:cNvPr id="20" name="AutoShape 31"/>
            <p:cNvSpPr>
              <a:spLocks noChangeArrowheads="1"/>
            </p:cNvSpPr>
            <p:nvPr/>
          </p:nvSpPr>
          <p:spPr bwMode="auto">
            <a:xfrm>
              <a:off x="433122" y="4472406"/>
              <a:ext cx="187325" cy="161925"/>
            </a:xfrm>
            <a:prstGeom prst="triangle">
              <a:avLst>
                <a:gd name="adj" fmla="val 50000"/>
              </a:avLst>
            </a:prstGeom>
            <a:solidFill>
              <a:schemeClr val="tx1"/>
            </a:solidFill>
            <a:ln w="9525">
              <a:solidFill>
                <a:schemeClr val="tx1"/>
              </a:solidFill>
              <a:miter lim="800000"/>
              <a:headEnd/>
              <a:tailEnd/>
            </a:ln>
          </p:spPr>
          <p:txBody>
            <a:bodyPr wrap="none" anchor="ctr"/>
            <a:lstStyle/>
            <a:p>
              <a:pPr algn="ctr"/>
              <a:endParaRPr lang="en-US" dirty="0"/>
            </a:p>
          </p:txBody>
        </p:sp>
        <p:sp>
          <p:nvSpPr>
            <p:cNvPr id="21" name="Line 32"/>
            <p:cNvSpPr>
              <a:spLocks noChangeShapeType="1"/>
            </p:cNvSpPr>
            <p:nvPr/>
          </p:nvSpPr>
          <p:spPr bwMode="auto">
            <a:xfrm>
              <a:off x="525364" y="5967831"/>
              <a:ext cx="3733800" cy="0"/>
            </a:xfrm>
            <a:prstGeom prst="line">
              <a:avLst/>
            </a:prstGeom>
            <a:noFill/>
            <a:ln w="38100">
              <a:solidFill>
                <a:schemeClr val="tx1"/>
              </a:solidFill>
              <a:round/>
              <a:headEnd/>
              <a:tailEnd/>
            </a:ln>
          </p:spPr>
          <p:txBody>
            <a:bodyPr/>
            <a:lstStyle/>
            <a:p>
              <a:endParaRPr lang="en-US" dirty="0"/>
            </a:p>
          </p:txBody>
        </p:sp>
        <p:sp>
          <p:nvSpPr>
            <p:cNvPr id="22" name="AutoShape 33"/>
            <p:cNvSpPr>
              <a:spLocks noChangeArrowheads="1"/>
            </p:cNvSpPr>
            <p:nvPr/>
          </p:nvSpPr>
          <p:spPr bwMode="auto">
            <a:xfrm rot="5400000">
              <a:off x="4199634" y="5900362"/>
              <a:ext cx="188912" cy="130175"/>
            </a:xfrm>
            <a:prstGeom prst="triangle">
              <a:avLst>
                <a:gd name="adj" fmla="val 50000"/>
              </a:avLst>
            </a:prstGeom>
            <a:solidFill>
              <a:schemeClr val="tx1"/>
            </a:solidFill>
            <a:ln w="9525">
              <a:solidFill>
                <a:schemeClr val="tx1"/>
              </a:solidFill>
              <a:miter lim="800000"/>
              <a:headEnd/>
              <a:tailEnd/>
            </a:ln>
          </p:spPr>
          <p:txBody>
            <a:bodyPr rot="10800000" vert="eaVert" wrap="none" anchor="ctr"/>
            <a:lstStyle/>
            <a:p>
              <a:pPr algn="ctr"/>
              <a:endParaRPr lang="en-US" dirty="0"/>
            </a:p>
          </p:txBody>
        </p:sp>
        <p:sp>
          <p:nvSpPr>
            <p:cNvPr id="23" name="Line 35"/>
            <p:cNvSpPr>
              <a:spLocks noChangeShapeType="1"/>
            </p:cNvSpPr>
            <p:nvPr/>
          </p:nvSpPr>
          <p:spPr bwMode="auto">
            <a:xfrm>
              <a:off x="525364" y="5482056"/>
              <a:ext cx="2905125" cy="0"/>
            </a:xfrm>
            <a:prstGeom prst="line">
              <a:avLst/>
            </a:prstGeom>
            <a:noFill/>
            <a:ln w="38100">
              <a:solidFill>
                <a:schemeClr val="tx1"/>
              </a:solidFill>
              <a:round/>
              <a:headEnd/>
              <a:tailEnd/>
            </a:ln>
          </p:spPr>
          <p:txBody>
            <a:bodyPr/>
            <a:lstStyle/>
            <a:p>
              <a:endParaRPr lang="en-US" dirty="0"/>
            </a:p>
          </p:txBody>
        </p:sp>
        <p:sp>
          <p:nvSpPr>
            <p:cNvPr id="24" name="Line 36"/>
            <p:cNvSpPr>
              <a:spLocks noChangeShapeType="1"/>
            </p:cNvSpPr>
            <p:nvPr/>
          </p:nvSpPr>
          <p:spPr bwMode="auto">
            <a:xfrm>
              <a:off x="525364" y="5015331"/>
              <a:ext cx="3362325" cy="0"/>
            </a:xfrm>
            <a:prstGeom prst="line">
              <a:avLst/>
            </a:prstGeom>
            <a:noFill/>
            <a:ln w="38100">
              <a:solidFill>
                <a:schemeClr val="tx1"/>
              </a:solidFill>
              <a:round/>
              <a:headEnd/>
              <a:tailEnd/>
            </a:ln>
          </p:spPr>
          <p:txBody>
            <a:bodyPr/>
            <a:lstStyle/>
            <a:p>
              <a:endParaRPr lang="en-US" dirty="0"/>
            </a:p>
          </p:txBody>
        </p:sp>
        <p:sp>
          <p:nvSpPr>
            <p:cNvPr id="25" name="Text Box 51"/>
            <p:cNvSpPr txBox="1">
              <a:spLocks noChangeArrowheads="1"/>
            </p:cNvSpPr>
            <p:nvPr/>
          </p:nvSpPr>
          <p:spPr bwMode="auto">
            <a:xfrm rot="16200000">
              <a:off x="-60902" y="5152264"/>
              <a:ext cx="886781" cy="276999"/>
            </a:xfrm>
            <a:prstGeom prst="rect">
              <a:avLst/>
            </a:prstGeom>
            <a:noFill/>
            <a:ln w="9525">
              <a:noFill/>
              <a:miter lim="800000"/>
              <a:headEnd/>
              <a:tailEnd/>
            </a:ln>
          </p:spPr>
          <p:txBody>
            <a:bodyPr wrap="none">
              <a:spAutoFit/>
            </a:bodyPr>
            <a:lstStyle/>
            <a:p>
              <a:r>
                <a:rPr lang="en-US" sz="1200" b="1" dirty="0">
                  <a:solidFill>
                    <a:schemeClr val="hlink"/>
                  </a:solidFill>
                  <a:latin typeface="Calibri" pitchFamily="34" charset="0"/>
                </a:rPr>
                <a:t>Bandwidth</a:t>
              </a:r>
            </a:p>
          </p:txBody>
        </p:sp>
        <p:sp>
          <p:nvSpPr>
            <p:cNvPr id="26" name="Rectangle 17"/>
            <p:cNvSpPr/>
            <p:nvPr/>
          </p:nvSpPr>
          <p:spPr>
            <a:xfrm>
              <a:off x="3810000" y="4805781"/>
              <a:ext cx="1219200" cy="3810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n-US" sz="1200" b="1" i="1" dirty="0">
                  <a:solidFill>
                    <a:schemeClr val="hlink"/>
                  </a:solidFill>
                  <a:latin typeface="Calibri" pitchFamily="34" charset="0"/>
                </a:rPr>
                <a:t>Peak bandwidth</a:t>
              </a:r>
            </a:p>
          </p:txBody>
        </p:sp>
        <p:sp>
          <p:nvSpPr>
            <p:cNvPr id="27" name="AutoShape 54"/>
            <p:cNvSpPr>
              <a:spLocks noChangeArrowheads="1"/>
            </p:cNvSpPr>
            <p:nvPr/>
          </p:nvSpPr>
          <p:spPr bwMode="auto">
            <a:xfrm>
              <a:off x="1752600" y="4678680"/>
              <a:ext cx="2057400" cy="274320"/>
            </a:xfrm>
            <a:prstGeom prst="wedgeRectCallout">
              <a:avLst>
                <a:gd name="adj1" fmla="val -45833"/>
                <a:gd name="adj2" fmla="val 97083"/>
              </a:avLst>
            </a:prstGeom>
            <a:solidFill>
              <a:schemeClr val="accent1"/>
            </a:solidFill>
            <a:ln w="9525">
              <a:solidFill>
                <a:schemeClr val="tx1"/>
              </a:solidFill>
              <a:miter lim="800000"/>
              <a:headEnd/>
              <a:tailEnd/>
            </a:ln>
          </p:spPr>
          <p:txBody>
            <a:bodyPr/>
            <a:lstStyle/>
            <a:p>
              <a:pPr algn="ctr"/>
              <a:endParaRPr lang="en-US" dirty="0"/>
            </a:p>
          </p:txBody>
        </p:sp>
        <p:sp>
          <p:nvSpPr>
            <p:cNvPr id="28" name="Text Box 55"/>
            <p:cNvSpPr txBox="1">
              <a:spLocks noChangeArrowheads="1"/>
            </p:cNvSpPr>
            <p:nvPr/>
          </p:nvSpPr>
          <p:spPr bwMode="auto">
            <a:xfrm>
              <a:off x="1776511" y="4678362"/>
              <a:ext cx="2069734" cy="276999"/>
            </a:xfrm>
            <a:prstGeom prst="rect">
              <a:avLst/>
            </a:prstGeom>
            <a:noFill/>
            <a:ln w="9525">
              <a:noFill/>
              <a:miter lim="800000"/>
              <a:headEnd/>
              <a:tailEnd/>
            </a:ln>
          </p:spPr>
          <p:txBody>
            <a:bodyPr wrap="none">
              <a:spAutoFit/>
            </a:bodyPr>
            <a:lstStyle/>
            <a:p>
              <a:r>
                <a:rPr lang="en-US" sz="1200" b="1" dirty="0">
                  <a:solidFill>
                    <a:schemeClr val="bg1"/>
                  </a:solidFill>
                  <a:latin typeface="Calibri" pitchFamily="34" charset="0"/>
                </a:rPr>
                <a:t>Burst </a:t>
              </a:r>
              <a:r>
                <a:rPr lang="en-US" sz="1200" b="1" dirty="0" smtClean="0">
                  <a:solidFill>
                    <a:schemeClr val="bg1"/>
                  </a:solidFill>
                  <a:latin typeface="Calibri" pitchFamily="34" charset="0"/>
                </a:rPr>
                <a:t>size = bandwidth </a:t>
              </a:r>
              <a:r>
                <a:rPr lang="en-US" sz="1200" b="1" dirty="0">
                  <a:solidFill>
                    <a:schemeClr val="bg1"/>
                  </a:solidFill>
                  <a:latin typeface="Calibri" pitchFamily="34" charset="0"/>
                </a:rPr>
                <a:t>x time</a:t>
              </a:r>
            </a:p>
          </p:txBody>
        </p:sp>
        <p:pic>
          <p:nvPicPr>
            <p:cNvPr id="29" name="Picture 44" descr="graph"/>
            <p:cNvPicPr>
              <a:picLocks noChangeAspect="1" noChangeArrowheads="1"/>
            </p:cNvPicPr>
            <p:nvPr/>
          </p:nvPicPr>
          <p:blipFill>
            <a:blip r:embed="rId3" cstate="print"/>
            <a:srcRect/>
            <a:stretch>
              <a:fillRect/>
            </a:stretch>
          </p:blipFill>
          <p:spPr bwMode="auto">
            <a:xfrm>
              <a:off x="506314" y="5062956"/>
              <a:ext cx="2924175" cy="962025"/>
            </a:xfrm>
            <a:prstGeom prst="rect">
              <a:avLst/>
            </a:prstGeom>
            <a:noFill/>
          </p:spPr>
        </p:pic>
        <p:sp>
          <p:nvSpPr>
            <p:cNvPr id="30" name="Rectangle 17"/>
            <p:cNvSpPr>
              <a:spLocks noChangeArrowheads="1"/>
            </p:cNvSpPr>
            <p:nvPr/>
          </p:nvSpPr>
          <p:spPr bwMode="auto">
            <a:xfrm>
              <a:off x="2668489" y="5867400"/>
              <a:ext cx="685800" cy="381000"/>
            </a:xfrm>
            <a:prstGeom prst="rect">
              <a:avLst/>
            </a:prstGeom>
            <a:noFill/>
            <a:ln w="25400" algn="ctr">
              <a:noFill/>
              <a:miter lim="800000"/>
              <a:headEnd/>
              <a:tailEnd/>
            </a:ln>
          </p:spPr>
          <p:txBody>
            <a:bodyPr anchor="ctr"/>
            <a:lstStyle/>
            <a:p>
              <a:r>
                <a:rPr lang="en-US" sz="1200" b="1" dirty="0">
                  <a:solidFill>
                    <a:schemeClr val="hlink"/>
                  </a:solidFill>
                  <a:latin typeface="Calibri" pitchFamily="34" charset="0"/>
                </a:rPr>
                <a:t>Time</a:t>
              </a:r>
            </a:p>
          </p:txBody>
        </p:sp>
        <p:cxnSp>
          <p:nvCxnSpPr>
            <p:cNvPr id="36" name="Straight Arrow Connector 35"/>
            <p:cNvCxnSpPr/>
            <p:nvPr/>
          </p:nvCxnSpPr>
          <p:spPr>
            <a:xfrm rot="10800000">
              <a:off x="2904015" y="5572299"/>
              <a:ext cx="304800" cy="2286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grpSp>
      <p:sp>
        <p:nvSpPr>
          <p:cNvPr id="34" name="Rectangle 33"/>
          <p:cNvSpPr/>
          <p:nvPr/>
        </p:nvSpPr>
        <p:spPr>
          <a:xfrm>
            <a:off x="5257800" y="4572000"/>
            <a:ext cx="3413760" cy="15240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r>
              <a:rPr lang="en-US" sz="1200" b="1" dirty="0" smtClean="0"/>
              <a:t>Example:</a:t>
            </a:r>
          </a:p>
          <a:p>
            <a:r>
              <a:rPr lang="en-US" sz="1200" dirty="0" smtClean="0"/>
              <a:t>Average bandwidth = 1 Kbps, Peak bandwidth = 4Kbps, Burst size = 3 Kb</a:t>
            </a:r>
          </a:p>
          <a:p>
            <a:pPr marL="238125" indent="-238125">
              <a:buFont typeface="Arial" pitchFamily="34" charset="0"/>
              <a:buChar char="•"/>
            </a:pPr>
            <a:r>
              <a:rPr lang="en-US" sz="1200" dirty="0" smtClean="0"/>
              <a:t>Burst with data rate 3 Kbps can stay for 1 second or,</a:t>
            </a:r>
          </a:p>
          <a:p>
            <a:pPr marL="238125" indent="-238125">
              <a:buFont typeface="Arial" pitchFamily="34" charset="0"/>
              <a:buChar char="•"/>
            </a:pPr>
            <a:r>
              <a:rPr lang="en-US" sz="1200" dirty="0" smtClean="0"/>
              <a:t>Burst with data rate 1.5 Kbps can stay for 2 seconds, etc.</a:t>
            </a:r>
            <a:endParaRPr lang="en-US" sz="1200" dirty="0"/>
          </a:p>
        </p:txBody>
      </p:sp>
      <p:sp>
        <p:nvSpPr>
          <p:cNvPr id="35" name="Footer Placeholder 7"/>
          <p:cNvSpPr>
            <a:spLocks noGrp="1"/>
          </p:cNvSpPr>
          <p:nvPr>
            <p:ph type="ftr" sz="quarter" idx="10"/>
          </p:nvPr>
        </p:nvSpPr>
        <p:spPr>
          <a:xfrm>
            <a:off x="4419600" y="6629400"/>
            <a:ext cx="4191000" cy="228600"/>
          </a:xfrm>
        </p:spPr>
        <p:txBody>
          <a:bodyPr/>
          <a:lstStyle/>
          <a:p>
            <a:pPr>
              <a:defRPr/>
            </a:pPr>
            <a:r>
              <a:rPr lang="en-US" dirty="0"/>
              <a:t>Virtualized Data Center </a:t>
            </a:r>
            <a:r>
              <a:rPr lang="en-US" dirty="0" smtClean="0"/>
              <a:t>– </a:t>
            </a:r>
            <a:r>
              <a:rPr lang="en-US" dirty="0"/>
              <a:t>Networking</a:t>
            </a: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6"/>
          <p:cNvSpPr>
            <a:spLocks noGrp="1"/>
          </p:cNvSpPr>
          <p:nvPr>
            <p:ph type="title"/>
          </p:nvPr>
        </p:nvSpPr>
        <p:spPr/>
        <p:txBody>
          <a:bodyPr/>
          <a:lstStyle/>
          <a:p>
            <a:pPr lvl="0"/>
            <a:r>
              <a:rPr lang="en-US" dirty="0" smtClean="0"/>
              <a:t>Technique 7 – </a:t>
            </a:r>
            <a:r>
              <a:rPr lang="en-US" dirty="0" err="1" smtClean="0"/>
              <a:t>Multipathing</a:t>
            </a:r>
            <a:endParaRPr lang="en-US" dirty="0"/>
          </a:p>
        </p:txBody>
      </p:sp>
      <p:sp>
        <p:nvSpPr>
          <p:cNvPr id="7" name="Slide Number Placeholder 6"/>
          <p:cNvSpPr>
            <a:spLocks noGrp="1"/>
          </p:cNvSpPr>
          <p:nvPr>
            <p:ph type="sldNum" sz="quarter" idx="11"/>
          </p:nvPr>
        </p:nvSpPr>
        <p:spPr/>
        <p:txBody>
          <a:bodyPr/>
          <a:lstStyle/>
          <a:p>
            <a:pPr>
              <a:defRPr/>
            </a:pPr>
            <a:fld id="{5BA1DFFF-3F85-458B-986A-7762775E0CEF}" type="slidenum">
              <a:rPr lang="en-US" smtClean="0"/>
              <a:pPr>
                <a:defRPr/>
              </a:pPr>
              <a:t>44</a:t>
            </a:fld>
            <a:endParaRPr lang="en-US" dirty="0"/>
          </a:p>
        </p:txBody>
      </p:sp>
      <p:sp>
        <p:nvSpPr>
          <p:cNvPr id="6" name="Rectangle 5"/>
          <p:cNvSpPr/>
          <p:nvPr/>
        </p:nvSpPr>
        <p:spPr>
          <a:xfrm>
            <a:off x="457200" y="1143000"/>
            <a:ext cx="5562600" cy="1524000"/>
          </a:xfrm>
          <a:prstGeom prst="rect">
            <a:avLst/>
          </a:prstGeom>
          <a:solidFill>
            <a:schemeClr val="bg1">
              <a:lumMod val="95000"/>
            </a:schemeClr>
          </a:solidFill>
          <a:ln>
            <a:solidFill>
              <a:srgbClr val="00B050"/>
            </a:solidFill>
          </a:ln>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297330" tIns="229108" rIns="297330" bIns="113792" numCol="1" spcCol="1270" anchor="ctr" anchorCtr="0">
            <a:noAutofit/>
          </a:bodyPr>
          <a:lstStyle/>
          <a:p>
            <a:r>
              <a:rPr lang="en-US" sz="2000" dirty="0" smtClean="0">
                <a:solidFill>
                  <a:schemeClr val="tx1"/>
                </a:solidFill>
                <a:latin typeface="Calibri" pitchFamily="34" charset="0"/>
              </a:rPr>
              <a:t>A technique allowing a physical server to use multiple physical paths for transferring data between the physical server and a LUN on a storage system.</a:t>
            </a:r>
            <a:endParaRPr lang="en-US" sz="2000" b="0" dirty="0" smtClean="0">
              <a:solidFill>
                <a:schemeClr val="tx1"/>
              </a:solidFill>
              <a:latin typeface="Calibri" pitchFamily="34" charset="0"/>
            </a:endParaRPr>
          </a:p>
        </p:txBody>
      </p:sp>
      <p:grpSp>
        <p:nvGrpSpPr>
          <p:cNvPr id="9" name="Group 68"/>
          <p:cNvGrpSpPr/>
          <p:nvPr/>
        </p:nvGrpSpPr>
        <p:grpSpPr>
          <a:xfrm>
            <a:off x="469184" y="987552"/>
            <a:ext cx="8001716" cy="1488574"/>
            <a:chOff x="448784" y="920038"/>
            <a:chExt cx="4255580" cy="895114"/>
          </a:xfrm>
        </p:grpSpPr>
        <p:sp>
          <p:nvSpPr>
            <p:cNvPr id="10" name="Rectangle 9"/>
            <p:cNvSpPr/>
            <p:nvPr/>
          </p:nvSpPr>
          <p:spPr>
            <a:xfrm>
              <a:off x="448784" y="977201"/>
              <a:ext cx="4255580" cy="837951"/>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297330" tIns="229108" rIns="297330" bIns="113792" numCol="1" spcCol="1270" anchor="t" anchorCtr="0">
              <a:noAutofit/>
            </a:bodyPr>
            <a:lstStyle/>
            <a:p>
              <a:endParaRPr lang="en-US" sz="1800" b="0" dirty="0">
                <a:solidFill>
                  <a:schemeClr val="tx1"/>
                </a:solidFill>
                <a:latin typeface="Calibri" pitchFamily="34" charset="0"/>
              </a:endParaRPr>
            </a:p>
          </p:txBody>
        </p:sp>
        <p:sp>
          <p:nvSpPr>
            <p:cNvPr id="11" name="Rounded Rectangle 4"/>
            <p:cNvSpPr/>
            <p:nvPr/>
          </p:nvSpPr>
          <p:spPr>
            <a:xfrm>
              <a:off x="602892" y="920038"/>
              <a:ext cx="778094" cy="175952"/>
            </a:xfrm>
            <a:prstGeom prst="rect">
              <a:avLst/>
            </a:prstGeom>
          </p:spPr>
          <p:style>
            <a:lnRef idx="0">
              <a:schemeClr val="accent3"/>
            </a:lnRef>
            <a:fillRef idx="3">
              <a:schemeClr val="accent3"/>
            </a:fillRef>
            <a:effectRef idx="3">
              <a:schemeClr val="accent3"/>
            </a:effectRef>
            <a:fontRef idx="minor">
              <a:schemeClr val="lt1"/>
            </a:fontRef>
          </p:style>
          <p:txBody>
            <a:bodyPr spcFirstLastPara="0" vert="horz" wrap="square" lIns="101362" tIns="0" rIns="101362" bIns="0" numCol="1" spcCol="1270" anchor="ctr" anchorCtr="0">
              <a:noAutofit/>
            </a:bodyPr>
            <a:lstStyle/>
            <a:p>
              <a:pPr lvl="0" algn="ctr" defTabSz="800100" rtl="0">
                <a:lnSpc>
                  <a:spcPct val="90000"/>
                </a:lnSpc>
                <a:spcBef>
                  <a:spcPct val="0"/>
                </a:spcBef>
                <a:spcAft>
                  <a:spcPct val="35000"/>
                </a:spcAft>
              </a:pPr>
              <a:r>
                <a:rPr lang="en-US" sz="1600" b="1" kern="1200" dirty="0" smtClean="0">
                  <a:latin typeface="Calibri" pitchFamily="34" charset="0"/>
                </a:rPr>
                <a:t>Multipathing</a:t>
              </a:r>
              <a:endParaRPr lang="en-US" sz="1600" b="1" kern="1200" dirty="0">
                <a:latin typeface="Calibri" pitchFamily="34" charset="0"/>
              </a:endParaRPr>
            </a:p>
          </p:txBody>
        </p:sp>
      </p:grpSp>
      <p:sp>
        <p:nvSpPr>
          <p:cNvPr id="37" name="Content Placeholder 2"/>
          <p:cNvSpPr>
            <a:spLocks noGrp="1"/>
          </p:cNvSpPr>
          <p:nvPr>
            <p:ph idx="1"/>
          </p:nvPr>
        </p:nvSpPr>
        <p:spPr>
          <a:xfrm>
            <a:off x="304800" y="2743200"/>
            <a:ext cx="6096000" cy="3048000"/>
          </a:xfrm>
        </p:spPr>
        <p:txBody>
          <a:bodyPr/>
          <a:lstStyle/>
          <a:p>
            <a:pPr marL="228600" indent="-228600">
              <a:buFont typeface="Arial" pitchFamily="34" charset="0"/>
              <a:buChar char="•"/>
              <a:defRPr/>
            </a:pPr>
            <a:r>
              <a:rPr lang="en-US" dirty="0" smtClean="0"/>
              <a:t>Is built into hypervisor or provided by third-party vendor</a:t>
            </a:r>
          </a:p>
          <a:p>
            <a:pPr marL="228600" indent="-228600">
              <a:buFont typeface="Arial" pitchFamily="34" charset="0"/>
              <a:buChar char="•"/>
              <a:defRPr/>
            </a:pPr>
            <a:r>
              <a:rPr lang="en-US" dirty="0" smtClean="0"/>
              <a:t>Recognizes alternate I/O path to a LUN and enables failover </a:t>
            </a:r>
          </a:p>
          <a:p>
            <a:pPr marL="228600" indent="-228600">
              <a:buFont typeface="Arial" pitchFamily="34" charset="0"/>
              <a:buChar char="•"/>
              <a:defRPr/>
            </a:pPr>
            <a:r>
              <a:rPr lang="en-US" dirty="0" smtClean="0"/>
              <a:t>Performs load balancing by distributing I/O to all available paths</a:t>
            </a:r>
          </a:p>
        </p:txBody>
      </p:sp>
      <p:sp>
        <p:nvSpPr>
          <p:cNvPr id="38" name="Footer Placeholder 7"/>
          <p:cNvSpPr>
            <a:spLocks noGrp="1"/>
          </p:cNvSpPr>
          <p:nvPr>
            <p:ph type="ftr" sz="quarter" idx="10"/>
          </p:nvPr>
        </p:nvSpPr>
        <p:spPr>
          <a:xfrm>
            <a:off x="4419600" y="6629400"/>
            <a:ext cx="4191000" cy="228600"/>
          </a:xfrm>
        </p:spPr>
        <p:txBody>
          <a:bodyPr/>
          <a:lstStyle/>
          <a:p>
            <a:pPr>
              <a:defRPr/>
            </a:pPr>
            <a:r>
              <a:rPr lang="en-US" dirty="0"/>
              <a:t>Virtualized Data Center </a:t>
            </a:r>
            <a:r>
              <a:rPr lang="en-US" dirty="0" smtClean="0"/>
              <a:t>– </a:t>
            </a:r>
            <a:r>
              <a:rPr lang="en-US" dirty="0"/>
              <a:t>Networking</a:t>
            </a:r>
          </a:p>
        </p:txBody>
      </p:sp>
      <p:grpSp>
        <p:nvGrpSpPr>
          <p:cNvPr id="39" name="Group 38"/>
          <p:cNvGrpSpPr/>
          <p:nvPr/>
        </p:nvGrpSpPr>
        <p:grpSpPr>
          <a:xfrm>
            <a:off x="6400800" y="556150"/>
            <a:ext cx="2633930" cy="5642338"/>
            <a:chOff x="6400800" y="556150"/>
            <a:chExt cx="2633930" cy="5642338"/>
          </a:xfrm>
        </p:grpSpPr>
        <p:sp>
          <p:nvSpPr>
            <p:cNvPr id="44" name="Line 35"/>
            <p:cNvSpPr>
              <a:spLocks noChangeShapeType="1"/>
            </p:cNvSpPr>
            <p:nvPr/>
          </p:nvSpPr>
          <p:spPr bwMode="auto">
            <a:xfrm>
              <a:off x="7215250" y="1915875"/>
              <a:ext cx="0" cy="1981200"/>
            </a:xfrm>
            <a:prstGeom prst="line">
              <a:avLst/>
            </a:prstGeom>
            <a:noFill/>
            <a:ln w="22225">
              <a:solidFill>
                <a:srgbClr val="FF9900">
                  <a:alpha val="87000"/>
                </a:srgbClr>
              </a:solidFill>
              <a:round/>
              <a:headEnd/>
              <a:tailEnd/>
            </a:ln>
          </p:spPr>
          <p:txBody>
            <a:bodyPr/>
            <a:lstStyle/>
            <a:p>
              <a:endParaRPr lang="en-US" dirty="0"/>
            </a:p>
          </p:txBody>
        </p:sp>
        <p:sp>
          <p:nvSpPr>
            <p:cNvPr id="45" name="Line 38"/>
            <p:cNvSpPr>
              <a:spLocks noChangeShapeType="1"/>
            </p:cNvSpPr>
            <p:nvPr/>
          </p:nvSpPr>
          <p:spPr bwMode="auto">
            <a:xfrm flipH="1">
              <a:off x="7162800" y="1905000"/>
              <a:ext cx="762000" cy="990600"/>
            </a:xfrm>
            <a:prstGeom prst="line">
              <a:avLst/>
            </a:prstGeom>
            <a:noFill/>
            <a:ln w="22225">
              <a:solidFill>
                <a:srgbClr val="FF9900">
                  <a:alpha val="87000"/>
                </a:srgbClr>
              </a:solidFill>
              <a:round/>
              <a:headEnd/>
              <a:tailEnd/>
            </a:ln>
          </p:spPr>
          <p:txBody>
            <a:bodyPr/>
            <a:lstStyle/>
            <a:p>
              <a:endParaRPr lang="en-US" dirty="0"/>
            </a:p>
          </p:txBody>
        </p:sp>
        <p:sp>
          <p:nvSpPr>
            <p:cNvPr id="46" name="Line 37"/>
            <p:cNvSpPr>
              <a:spLocks noChangeShapeType="1"/>
            </p:cNvSpPr>
            <p:nvPr/>
          </p:nvSpPr>
          <p:spPr bwMode="auto">
            <a:xfrm>
              <a:off x="7205472" y="1916582"/>
              <a:ext cx="709574" cy="958292"/>
            </a:xfrm>
            <a:prstGeom prst="line">
              <a:avLst/>
            </a:prstGeom>
            <a:noFill/>
            <a:ln w="22225">
              <a:solidFill>
                <a:srgbClr val="FF9900">
                  <a:alpha val="87000"/>
                </a:srgbClr>
              </a:solidFill>
              <a:round/>
              <a:headEnd/>
              <a:tailEnd/>
            </a:ln>
          </p:spPr>
          <p:txBody>
            <a:bodyPr/>
            <a:lstStyle/>
            <a:p>
              <a:endParaRPr lang="en-US" dirty="0"/>
            </a:p>
          </p:txBody>
        </p:sp>
        <p:sp>
          <p:nvSpPr>
            <p:cNvPr id="47" name="Line 36"/>
            <p:cNvSpPr>
              <a:spLocks noChangeShapeType="1"/>
            </p:cNvSpPr>
            <p:nvPr/>
          </p:nvSpPr>
          <p:spPr bwMode="auto">
            <a:xfrm>
              <a:off x="7903275" y="1915875"/>
              <a:ext cx="0" cy="1981200"/>
            </a:xfrm>
            <a:prstGeom prst="line">
              <a:avLst/>
            </a:prstGeom>
            <a:noFill/>
            <a:ln w="22225">
              <a:solidFill>
                <a:srgbClr val="FF9900">
                  <a:alpha val="87000"/>
                </a:srgbClr>
              </a:solidFill>
              <a:round/>
              <a:headEnd/>
              <a:tailEnd/>
            </a:ln>
          </p:spPr>
          <p:txBody>
            <a:bodyPr/>
            <a:lstStyle/>
            <a:p>
              <a:endParaRPr lang="en-US" dirty="0"/>
            </a:p>
          </p:txBody>
        </p:sp>
        <p:pic>
          <p:nvPicPr>
            <p:cNvPr id="48" name="Picture 12" descr="Storage Array_Tall.png"/>
            <p:cNvPicPr>
              <a:picLocks noChangeAspect="1"/>
            </p:cNvPicPr>
            <p:nvPr/>
          </p:nvPicPr>
          <p:blipFill>
            <a:blip r:embed="rId3" cstate="print"/>
            <a:srcRect/>
            <a:stretch>
              <a:fillRect/>
            </a:stretch>
          </p:blipFill>
          <p:spPr bwMode="auto">
            <a:xfrm>
              <a:off x="7062725" y="3744675"/>
              <a:ext cx="1003300" cy="2138363"/>
            </a:xfrm>
            <a:prstGeom prst="rect">
              <a:avLst/>
            </a:prstGeom>
            <a:noFill/>
            <a:ln w="9525">
              <a:noFill/>
              <a:miter lim="800000"/>
              <a:headEnd/>
              <a:tailEnd/>
            </a:ln>
          </p:spPr>
        </p:pic>
        <p:sp>
          <p:nvSpPr>
            <p:cNvPr id="49" name="Rectangle 20"/>
            <p:cNvSpPr>
              <a:spLocks noChangeArrowheads="1"/>
            </p:cNvSpPr>
            <p:nvPr/>
          </p:nvSpPr>
          <p:spPr bwMode="auto">
            <a:xfrm>
              <a:off x="7062725" y="3744675"/>
              <a:ext cx="990600" cy="2133600"/>
            </a:xfrm>
            <a:prstGeom prst="rect">
              <a:avLst/>
            </a:prstGeom>
            <a:solidFill>
              <a:schemeClr val="bg1">
                <a:alpha val="59999"/>
              </a:schemeClr>
            </a:solidFill>
            <a:ln w="9525">
              <a:solidFill>
                <a:schemeClr val="tx1"/>
              </a:solidFill>
              <a:miter lim="800000"/>
              <a:headEnd/>
              <a:tailEnd/>
            </a:ln>
          </p:spPr>
          <p:txBody>
            <a:bodyPr wrap="none" anchor="ctr"/>
            <a:lstStyle/>
            <a:p>
              <a:endParaRPr lang="en-US" dirty="0"/>
            </a:p>
          </p:txBody>
        </p:sp>
        <p:grpSp>
          <p:nvGrpSpPr>
            <p:cNvPr id="50" name="Group 45"/>
            <p:cNvGrpSpPr/>
            <p:nvPr/>
          </p:nvGrpSpPr>
          <p:grpSpPr>
            <a:xfrm>
              <a:off x="7034150" y="5541925"/>
              <a:ext cx="1081088" cy="333375"/>
              <a:chOff x="7034150" y="3381375"/>
              <a:chExt cx="1081088" cy="333375"/>
            </a:xfrm>
          </p:grpSpPr>
          <p:pic>
            <p:nvPicPr>
              <p:cNvPr id="66" name="Picture 17" descr="Blue Storage.png"/>
              <p:cNvPicPr>
                <a:picLocks noChangeAspect="1"/>
              </p:cNvPicPr>
              <p:nvPr/>
            </p:nvPicPr>
            <p:blipFill>
              <a:blip r:embed="rId4" cstate="print"/>
              <a:srcRect/>
              <a:stretch>
                <a:fillRect/>
              </a:stretch>
            </p:blipFill>
            <p:spPr bwMode="auto">
              <a:xfrm>
                <a:off x="7604063" y="3381375"/>
                <a:ext cx="436562" cy="333375"/>
              </a:xfrm>
              <a:prstGeom prst="rect">
                <a:avLst/>
              </a:prstGeom>
              <a:noFill/>
              <a:ln w="9525">
                <a:noFill/>
                <a:miter lim="800000"/>
                <a:headEnd/>
                <a:tailEnd/>
              </a:ln>
            </p:spPr>
          </p:pic>
          <p:pic>
            <p:nvPicPr>
              <p:cNvPr id="67" name="Picture 17" descr="Blue Storage.png"/>
              <p:cNvPicPr>
                <a:picLocks noChangeAspect="1"/>
              </p:cNvPicPr>
              <p:nvPr/>
            </p:nvPicPr>
            <p:blipFill>
              <a:blip r:embed="rId4" cstate="print"/>
              <a:srcRect/>
              <a:stretch>
                <a:fillRect/>
              </a:stretch>
            </p:blipFill>
            <p:spPr bwMode="auto">
              <a:xfrm>
                <a:off x="7091300" y="3381375"/>
                <a:ext cx="436563" cy="333375"/>
              </a:xfrm>
              <a:prstGeom prst="rect">
                <a:avLst/>
              </a:prstGeom>
              <a:noFill/>
              <a:ln w="9525">
                <a:noFill/>
                <a:miter lim="800000"/>
                <a:headEnd/>
                <a:tailEnd/>
              </a:ln>
            </p:spPr>
          </p:pic>
          <p:sp>
            <p:nvSpPr>
              <p:cNvPr id="68" name="Text Box 18"/>
              <p:cNvSpPr txBox="1">
                <a:spLocks noChangeArrowheads="1"/>
              </p:cNvSpPr>
              <p:nvPr/>
            </p:nvSpPr>
            <p:spPr bwMode="auto">
              <a:xfrm>
                <a:off x="7034150" y="3429000"/>
                <a:ext cx="561975" cy="274638"/>
              </a:xfrm>
              <a:prstGeom prst="rect">
                <a:avLst/>
              </a:prstGeom>
              <a:noFill/>
              <a:ln w="9525">
                <a:noFill/>
                <a:miter lim="800000"/>
                <a:headEnd/>
                <a:tailEnd/>
              </a:ln>
            </p:spPr>
            <p:txBody>
              <a:bodyPr wrap="none">
                <a:spAutoFit/>
              </a:bodyPr>
              <a:lstStyle/>
              <a:p>
                <a:r>
                  <a:rPr lang="en-US" sz="1200" b="1" dirty="0">
                    <a:latin typeface="Calibri" pitchFamily="34" charset="0"/>
                  </a:rPr>
                  <a:t>LUN 0</a:t>
                </a:r>
              </a:p>
            </p:txBody>
          </p:sp>
          <p:sp>
            <p:nvSpPr>
              <p:cNvPr id="69" name="Text Box 18"/>
              <p:cNvSpPr txBox="1">
                <a:spLocks noChangeArrowheads="1"/>
              </p:cNvSpPr>
              <p:nvPr/>
            </p:nvSpPr>
            <p:spPr bwMode="auto">
              <a:xfrm>
                <a:off x="7553263" y="3429000"/>
                <a:ext cx="561975" cy="274638"/>
              </a:xfrm>
              <a:prstGeom prst="rect">
                <a:avLst/>
              </a:prstGeom>
              <a:noFill/>
              <a:ln w="9525">
                <a:noFill/>
                <a:miter lim="800000"/>
                <a:headEnd/>
                <a:tailEnd/>
              </a:ln>
              <a:effectLst/>
            </p:spPr>
            <p:txBody>
              <a:bodyPr wrap="none">
                <a:spAutoFit/>
              </a:bodyPr>
              <a:lstStyle/>
              <a:p>
                <a:r>
                  <a:rPr lang="en-US" sz="1200" b="1" dirty="0">
                    <a:latin typeface="Calibri" pitchFamily="34" charset="0"/>
                  </a:rPr>
                  <a:t>LUN 1</a:t>
                </a:r>
              </a:p>
            </p:txBody>
          </p:sp>
        </p:grpSp>
        <p:sp>
          <p:nvSpPr>
            <p:cNvPr id="51" name="AutoShape 25"/>
            <p:cNvSpPr>
              <a:spLocks noChangeArrowheads="1"/>
            </p:cNvSpPr>
            <p:nvPr/>
          </p:nvSpPr>
          <p:spPr bwMode="auto">
            <a:xfrm>
              <a:off x="7069775" y="3744675"/>
              <a:ext cx="400050" cy="190500"/>
            </a:xfrm>
            <a:prstGeom prst="roundRect">
              <a:avLst>
                <a:gd name="adj" fmla="val 16667"/>
              </a:avLst>
            </a:prstGeom>
            <a:solidFill>
              <a:srgbClr val="FF9900">
                <a:alpha val="87000"/>
              </a:srgbClr>
            </a:solidFill>
            <a:ln w="9525">
              <a:solidFill>
                <a:schemeClr val="tx1"/>
              </a:solidFill>
              <a:round/>
              <a:headEnd/>
              <a:tailEnd/>
            </a:ln>
          </p:spPr>
          <p:txBody>
            <a:bodyPr wrap="none" anchor="ctr"/>
            <a:lstStyle/>
            <a:p>
              <a:pPr algn="ctr"/>
              <a:r>
                <a:rPr lang="en-US" sz="1400" b="1" dirty="0">
                  <a:solidFill>
                    <a:schemeClr val="bg1"/>
                  </a:solidFill>
                  <a:latin typeface="Calibri" pitchFamily="34" charset="0"/>
                </a:rPr>
                <a:t>SC 1</a:t>
              </a:r>
            </a:p>
          </p:txBody>
        </p:sp>
        <p:sp>
          <p:nvSpPr>
            <p:cNvPr id="52" name="AutoShape 26"/>
            <p:cNvSpPr>
              <a:spLocks noChangeArrowheads="1"/>
            </p:cNvSpPr>
            <p:nvPr/>
          </p:nvSpPr>
          <p:spPr bwMode="auto">
            <a:xfrm>
              <a:off x="7646100" y="3744675"/>
              <a:ext cx="400050" cy="190500"/>
            </a:xfrm>
            <a:prstGeom prst="roundRect">
              <a:avLst>
                <a:gd name="adj" fmla="val 16667"/>
              </a:avLst>
            </a:prstGeom>
            <a:solidFill>
              <a:srgbClr val="FF9900">
                <a:alpha val="87000"/>
              </a:srgbClr>
            </a:solidFill>
            <a:ln w="9525">
              <a:solidFill>
                <a:schemeClr val="tx1"/>
              </a:solidFill>
              <a:round/>
              <a:headEnd/>
              <a:tailEnd/>
            </a:ln>
          </p:spPr>
          <p:txBody>
            <a:bodyPr wrap="none" anchor="ctr"/>
            <a:lstStyle/>
            <a:p>
              <a:pPr algn="ctr"/>
              <a:r>
                <a:rPr lang="en-US" sz="1400" b="1" dirty="0">
                  <a:solidFill>
                    <a:schemeClr val="bg1"/>
                  </a:solidFill>
                  <a:latin typeface="Calibri" pitchFamily="34" charset="0"/>
                </a:rPr>
                <a:t>SC 2</a:t>
              </a:r>
            </a:p>
          </p:txBody>
        </p:sp>
        <p:sp>
          <p:nvSpPr>
            <p:cNvPr id="53" name="AutoShape 7"/>
            <p:cNvSpPr>
              <a:spLocks noChangeArrowheads="1"/>
            </p:cNvSpPr>
            <p:nvPr/>
          </p:nvSpPr>
          <p:spPr bwMode="auto">
            <a:xfrm>
              <a:off x="6400800" y="849075"/>
              <a:ext cx="2324100" cy="1085850"/>
            </a:xfrm>
            <a:prstGeom prst="roundRect">
              <a:avLst>
                <a:gd name="adj" fmla="val 8079"/>
              </a:avLst>
            </a:prstGeom>
            <a:gradFill rotWithShape="1">
              <a:gsLst>
                <a:gs pos="0">
                  <a:srgbClr val="969696">
                    <a:alpha val="73000"/>
                  </a:srgbClr>
                </a:gs>
                <a:gs pos="100000">
                  <a:srgbClr val="454545">
                    <a:alpha val="67000"/>
                  </a:srgbClr>
                </a:gs>
              </a:gsLst>
              <a:lin ang="5400000" scaled="1"/>
            </a:gradFill>
            <a:ln w="9525">
              <a:solidFill>
                <a:schemeClr val="tx1"/>
              </a:solidFill>
              <a:round/>
              <a:headEnd/>
              <a:tailEnd/>
            </a:ln>
          </p:spPr>
          <p:txBody>
            <a:bodyPr wrap="none" anchor="ctr"/>
            <a:lstStyle/>
            <a:p>
              <a:endParaRPr lang="en-US" dirty="0"/>
            </a:p>
          </p:txBody>
        </p:sp>
        <p:sp>
          <p:nvSpPr>
            <p:cNvPr id="54" name="AutoShape 29"/>
            <p:cNvSpPr>
              <a:spLocks noChangeArrowheads="1"/>
            </p:cNvSpPr>
            <p:nvPr/>
          </p:nvSpPr>
          <p:spPr bwMode="auto">
            <a:xfrm>
              <a:off x="6903025" y="1711025"/>
              <a:ext cx="619125" cy="228600"/>
            </a:xfrm>
            <a:prstGeom prst="roundRect">
              <a:avLst>
                <a:gd name="adj" fmla="val 16667"/>
              </a:avLst>
            </a:prstGeom>
            <a:solidFill>
              <a:srgbClr val="FF9900">
                <a:alpha val="87000"/>
              </a:srgbClr>
            </a:solidFill>
            <a:ln w="9525">
              <a:solidFill>
                <a:schemeClr val="tx1"/>
              </a:solidFill>
              <a:round/>
              <a:headEnd/>
              <a:tailEnd/>
            </a:ln>
          </p:spPr>
          <p:txBody>
            <a:bodyPr wrap="none" anchor="ctr"/>
            <a:lstStyle/>
            <a:p>
              <a:pPr algn="ctr"/>
              <a:r>
                <a:rPr lang="en-US" sz="1600" b="1" dirty="0">
                  <a:solidFill>
                    <a:schemeClr val="bg1"/>
                  </a:solidFill>
                  <a:latin typeface="Calibri" pitchFamily="34" charset="0"/>
                </a:rPr>
                <a:t>HBA 1</a:t>
              </a:r>
            </a:p>
          </p:txBody>
        </p:sp>
        <p:sp>
          <p:nvSpPr>
            <p:cNvPr id="55" name="AutoShape 30"/>
            <p:cNvSpPr>
              <a:spLocks noChangeArrowheads="1"/>
            </p:cNvSpPr>
            <p:nvPr/>
          </p:nvSpPr>
          <p:spPr bwMode="auto">
            <a:xfrm>
              <a:off x="7639300" y="1711025"/>
              <a:ext cx="571500" cy="228600"/>
            </a:xfrm>
            <a:prstGeom prst="roundRect">
              <a:avLst>
                <a:gd name="adj" fmla="val 16667"/>
              </a:avLst>
            </a:prstGeom>
            <a:solidFill>
              <a:srgbClr val="FF9900">
                <a:alpha val="87000"/>
              </a:srgbClr>
            </a:solidFill>
            <a:ln w="9525">
              <a:solidFill>
                <a:schemeClr val="tx1"/>
              </a:solidFill>
              <a:round/>
              <a:headEnd/>
              <a:tailEnd/>
            </a:ln>
          </p:spPr>
          <p:txBody>
            <a:bodyPr wrap="none" anchor="ctr"/>
            <a:lstStyle/>
            <a:p>
              <a:pPr algn="ctr"/>
              <a:r>
                <a:rPr lang="en-US" sz="1600" b="1" dirty="0">
                  <a:solidFill>
                    <a:schemeClr val="bg1"/>
                  </a:solidFill>
                  <a:latin typeface="Calibri" pitchFamily="34" charset="0"/>
                </a:rPr>
                <a:t>HBA 2</a:t>
              </a:r>
            </a:p>
          </p:txBody>
        </p:sp>
        <p:sp>
          <p:nvSpPr>
            <p:cNvPr id="56" name="Text Box 39"/>
            <p:cNvSpPr txBox="1">
              <a:spLocks noChangeArrowheads="1"/>
            </p:cNvSpPr>
            <p:nvPr/>
          </p:nvSpPr>
          <p:spPr bwMode="auto">
            <a:xfrm>
              <a:off x="6862950" y="556150"/>
              <a:ext cx="1443087" cy="338554"/>
            </a:xfrm>
            <a:prstGeom prst="rect">
              <a:avLst/>
            </a:prstGeom>
            <a:noFill/>
            <a:ln w="9525">
              <a:noFill/>
              <a:miter lim="800000"/>
              <a:headEnd/>
              <a:tailEnd/>
            </a:ln>
          </p:spPr>
          <p:txBody>
            <a:bodyPr wrap="none">
              <a:spAutoFit/>
            </a:bodyPr>
            <a:lstStyle/>
            <a:p>
              <a:r>
                <a:rPr lang="en-US" sz="1600" b="1" dirty="0" smtClean="0">
                  <a:latin typeface="Calibri" pitchFamily="34" charset="0"/>
                </a:rPr>
                <a:t>Physical server</a:t>
              </a:r>
              <a:endParaRPr lang="en-US" sz="1600" b="1" dirty="0">
                <a:latin typeface="Calibri" pitchFamily="34" charset="0"/>
              </a:endParaRPr>
            </a:p>
          </p:txBody>
        </p:sp>
        <p:sp>
          <p:nvSpPr>
            <p:cNvPr id="57" name="Text Box 43"/>
            <p:cNvSpPr txBox="1">
              <a:spLocks noChangeArrowheads="1"/>
            </p:cNvSpPr>
            <p:nvPr/>
          </p:nvSpPr>
          <p:spPr bwMode="auto">
            <a:xfrm>
              <a:off x="6905500" y="5831775"/>
              <a:ext cx="1457325" cy="366713"/>
            </a:xfrm>
            <a:prstGeom prst="rect">
              <a:avLst/>
            </a:prstGeom>
            <a:noFill/>
            <a:ln w="9525">
              <a:noFill/>
              <a:miter lim="800000"/>
              <a:headEnd/>
              <a:tailEnd/>
            </a:ln>
          </p:spPr>
          <p:txBody>
            <a:bodyPr wrap="none">
              <a:spAutoFit/>
            </a:bodyPr>
            <a:lstStyle/>
            <a:p>
              <a:r>
                <a:rPr lang="en-US" b="1" dirty="0">
                  <a:latin typeface="Calibri" pitchFamily="34" charset="0"/>
                </a:rPr>
                <a:t>Storage array</a:t>
              </a:r>
            </a:p>
          </p:txBody>
        </p:sp>
        <p:sp>
          <p:nvSpPr>
            <p:cNvPr id="58" name="AutoShape 21"/>
            <p:cNvSpPr>
              <a:spLocks noChangeArrowheads="1"/>
            </p:cNvSpPr>
            <p:nvPr/>
          </p:nvSpPr>
          <p:spPr bwMode="auto">
            <a:xfrm>
              <a:off x="6568108" y="1047000"/>
              <a:ext cx="2004392" cy="479332"/>
            </a:xfrm>
            <a:prstGeom prst="roundRect">
              <a:avLst>
                <a:gd name="adj" fmla="val 9722"/>
              </a:avLst>
            </a:prstGeom>
            <a:gradFill rotWithShape="1">
              <a:gsLst>
                <a:gs pos="0">
                  <a:schemeClr val="accent1"/>
                </a:gs>
                <a:gs pos="50000">
                  <a:schemeClr val="accent1">
                    <a:gamma/>
                    <a:tint val="57255"/>
                    <a:invGamma/>
                  </a:schemeClr>
                </a:gs>
                <a:gs pos="100000">
                  <a:schemeClr val="accent1"/>
                </a:gs>
              </a:gsLst>
              <a:lin ang="5400000" scaled="1"/>
            </a:gradFill>
            <a:ln w="9525">
              <a:solidFill>
                <a:schemeClr val="tx1"/>
              </a:solidFill>
              <a:round/>
              <a:headEnd/>
              <a:tailEnd/>
            </a:ln>
            <a:effectLst/>
          </p:spPr>
          <p:txBody>
            <a:bodyPr wrap="none" anchor="ctr"/>
            <a:lstStyle/>
            <a:p>
              <a:pPr>
                <a:defRPr/>
              </a:pPr>
              <a:endParaRPr lang="en-US" sz="1400" dirty="0"/>
            </a:p>
          </p:txBody>
        </p:sp>
        <p:sp>
          <p:nvSpPr>
            <p:cNvPr id="59" name="Text Box 64"/>
            <p:cNvSpPr txBox="1">
              <a:spLocks noChangeArrowheads="1"/>
            </p:cNvSpPr>
            <p:nvPr/>
          </p:nvSpPr>
          <p:spPr bwMode="auto">
            <a:xfrm>
              <a:off x="6787668" y="1066800"/>
              <a:ext cx="1642080" cy="184666"/>
            </a:xfrm>
            <a:prstGeom prst="rect">
              <a:avLst/>
            </a:prstGeom>
            <a:noFill/>
            <a:ln w="25400" algn="ctr">
              <a:noFill/>
              <a:miter lim="800000"/>
              <a:headEnd/>
              <a:tailEnd type="none" w="lg" len="med"/>
            </a:ln>
          </p:spPr>
          <p:txBody>
            <a:bodyPr wrap="square" lIns="0" tIns="0" rIns="0" bIns="0">
              <a:spAutoFit/>
            </a:bodyPr>
            <a:lstStyle/>
            <a:p>
              <a:pPr marL="354013" indent="-354013" algn="ctr" defTabSz="941388"/>
              <a:r>
                <a:rPr lang="en-US" sz="1200" b="1" dirty="0" smtClean="0">
                  <a:latin typeface="Calibri" pitchFamily="34" charset="0"/>
                </a:rPr>
                <a:t>Hypervisor </a:t>
              </a:r>
              <a:r>
                <a:rPr lang="en-US" sz="1200" b="1" dirty="0">
                  <a:latin typeface="Calibri" pitchFamily="34" charset="0"/>
                </a:rPr>
                <a:t>Kernel</a:t>
              </a:r>
            </a:p>
          </p:txBody>
        </p:sp>
        <p:pic>
          <p:nvPicPr>
            <p:cNvPr id="60" name="Picture 15" descr="FC Switch Icon.png"/>
            <p:cNvPicPr>
              <a:picLocks noChangeAspect="1"/>
            </p:cNvPicPr>
            <p:nvPr/>
          </p:nvPicPr>
          <p:blipFill>
            <a:blip r:embed="rId5" cstate="print"/>
            <a:srcRect/>
            <a:stretch>
              <a:fillRect/>
            </a:stretch>
          </p:blipFill>
          <p:spPr bwMode="auto">
            <a:xfrm>
              <a:off x="6676900" y="2624813"/>
              <a:ext cx="866775" cy="449262"/>
            </a:xfrm>
            <a:prstGeom prst="rect">
              <a:avLst/>
            </a:prstGeom>
            <a:noFill/>
            <a:ln w="9525">
              <a:noFill/>
              <a:miter lim="800000"/>
              <a:headEnd/>
              <a:tailEnd/>
            </a:ln>
          </p:spPr>
        </p:pic>
        <p:pic>
          <p:nvPicPr>
            <p:cNvPr id="61" name="Picture 15" descr="FC Switch Icon.png"/>
            <p:cNvPicPr>
              <a:picLocks noChangeAspect="1"/>
            </p:cNvPicPr>
            <p:nvPr/>
          </p:nvPicPr>
          <p:blipFill>
            <a:blip r:embed="rId5" cstate="print"/>
            <a:srcRect/>
            <a:stretch>
              <a:fillRect/>
            </a:stretch>
          </p:blipFill>
          <p:spPr bwMode="auto">
            <a:xfrm>
              <a:off x="7631875" y="2637325"/>
              <a:ext cx="866775" cy="449263"/>
            </a:xfrm>
            <a:prstGeom prst="rect">
              <a:avLst/>
            </a:prstGeom>
            <a:noFill/>
            <a:ln w="9525">
              <a:noFill/>
              <a:miter lim="800000"/>
              <a:headEnd/>
              <a:tailEnd/>
            </a:ln>
          </p:spPr>
        </p:pic>
        <p:sp>
          <p:nvSpPr>
            <p:cNvPr id="62" name="Text Box 36"/>
            <p:cNvSpPr txBox="1">
              <a:spLocks noChangeArrowheads="1"/>
            </p:cNvSpPr>
            <p:nvPr/>
          </p:nvSpPr>
          <p:spPr bwMode="auto">
            <a:xfrm>
              <a:off x="8120330" y="4419600"/>
              <a:ext cx="914400" cy="646331"/>
            </a:xfrm>
            <a:prstGeom prst="rect">
              <a:avLst/>
            </a:prstGeom>
            <a:noFill/>
            <a:ln w="9525">
              <a:noFill/>
              <a:miter lim="800000"/>
              <a:headEnd/>
              <a:tailEnd/>
            </a:ln>
            <a:effectLst/>
          </p:spPr>
          <p:txBody>
            <a:bodyPr wrap="square">
              <a:spAutoFit/>
            </a:bodyPr>
            <a:lstStyle/>
            <a:p>
              <a:r>
                <a:rPr lang="en-US" sz="1200" dirty="0">
                  <a:latin typeface="Calibri" pitchFamily="34" charset="0"/>
                </a:rPr>
                <a:t>SC </a:t>
              </a:r>
              <a:r>
                <a:rPr lang="en-US" sz="1200" dirty="0" smtClean="0">
                  <a:latin typeface="Calibri" pitchFamily="34" charset="0"/>
                </a:rPr>
                <a:t>– </a:t>
              </a:r>
            </a:p>
            <a:p>
              <a:r>
                <a:rPr lang="en-US" sz="1200" dirty="0" smtClean="0">
                  <a:latin typeface="Calibri" pitchFamily="34" charset="0"/>
                </a:rPr>
                <a:t>Storage </a:t>
              </a:r>
              <a:r>
                <a:rPr lang="en-US" sz="1200" dirty="0">
                  <a:latin typeface="Calibri" pitchFamily="34" charset="0"/>
                </a:rPr>
                <a:t>Controller</a:t>
              </a:r>
            </a:p>
          </p:txBody>
        </p:sp>
        <p:sp>
          <p:nvSpPr>
            <p:cNvPr id="63" name="Rectangle 37"/>
            <p:cNvSpPr>
              <a:spLocks noChangeArrowheads="1"/>
            </p:cNvSpPr>
            <p:nvPr/>
          </p:nvSpPr>
          <p:spPr bwMode="auto">
            <a:xfrm>
              <a:off x="8153400" y="4495800"/>
              <a:ext cx="771940" cy="533400"/>
            </a:xfrm>
            <a:prstGeom prst="rect">
              <a:avLst/>
            </a:prstGeom>
            <a:noFill/>
            <a:ln w="9525">
              <a:solidFill>
                <a:schemeClr val="tx1"/>
              </a:solidFill>
              <a:miter lim="800000"/>
              <a:headEnd/>
              <a:tailEnd/>
            </a:ln>
            <a:effectLst/>
          </p:spPr>
          <p:txBody>
            <a:bodyPr wrap="none" anchor="ctr"/>
            <a:lstStyle/>
            <a:p>
              <a:endParaRPr lang="en-US" dirty="0"/>
            </a:p>
          </p:txBody>
        </p:sp>
        <p:sp>
          <p:nvSpPr>
            <p:cNvPr id="64" name="AutoShape 21"/>
            <p:cNvSpPr>
              <a:spLocks noChangeArrowheads="1"/>
            </p:cNvSpPr>
            <p:nvPr/>
          </p:nvSpPr>
          <p:spPr bwMode="auto">
            <a:xfrm>
              <a:off x="6805259" y="1258020"/>
              <a:ext cx="1532772" cy="268101"/>
            </a:xfrm>
            <a:prstGeom prst="roundRect">
              <a:avLst>
                <a:gd name="adj" fmla="val 9722"/>
              </a:avLst>
            </a:prstGeom>
            <a:gradFill rotWithShape="1">
              <a:gsLst>
                <a:gs pos="0">
                  <a:srgbClr val="008000">
                    <a:alpha val="99001"/>
                  </a:srgbClr>
                </a:gs>
                <a:gs pos="50000">
                  <a:srgbClr val="008000">
                    <a:gamma/>
                    <a:tint val="50980"/>
                    <a:invGamma/>
                  </a:srgbClr>
                </a:gs>
                <a:gs pos="100000">
                  <a:srgbClr val="008000">
                    <a:alpha val="99001"/>
                  </a:srgbClr>
                </a:gs>
              </a:gsLst>
              <a:lin ang="5400000" scaled="1"/>
            </a:gradFill>
            <a:ln w="9525">
              <a:solidFill>
                <a:schemeClr val="tx1"/>
              </a:solidFill>
              <a:round/>
              <a:headEnd/>
              <a:tailEnd/>
            </a:ln>
          </p:spPr>
          <p:txBody>
            <a:bodyPr wrap="none" anchor="ctr"/>
            <a:lstStyle/>
            <a:p>
              <a:pPr>
                <a:defRPr/>
              </a:pPr>
              <a:endParaRPr lang="en-US" sz="1400" dirty="0"/>
            </a:p>
          </p:txBody>
        </p:sp>
        <p:sp>
          <p:nvSpPr>
            <p:cNvPr id="65" name="Text Box 20"/>
            <p:cNvSpPr txBox="1">
              <a:spLocks noChangeArrowheads="1"/>
            </p:cNvSpPr>
            <p:nvPr/>
          </p:nvSpPr>
          <p:spPr bwMode="auto">
            <a:xfrm>
              <a:off x="7088256" y="1256526"/>
              <a:ext cx="1163172" cy="276999"/>
            </a:xfrm>
            <a:prstGeom prst="rect">
              <a:avLst/>
            </a:prstGeom>
            <a:noFill/>
            <a:ln w="9525">
              <a:noFill/>
              <a:miter lim="800000"/>
              <a:headEnd/>
              <a:tailEnd/>
            </a:ln>
          </p:spPr>
          <p:txBody>
            <a:bodyPr wrap="square">
              <a:spAutoFit/>
            </a:bodyPr>
            <a:lstStyle/>
            <a:p>
              <a:r>
                <a:rPr lang="en-US" sz="1200" dirty="0" smtClean="0">
                  <a:latin typeface="Calibri" pitchFamily="34" charset="0"/>
                </a:rPr>
                <a:t>Multipathing</a:t>
              </a:r>
              <a:endParaRPr lang="en-US" sz="1200" dirty="0">
                <a:latin typeface="Calibri" pitchFamily="34" charset="0"/>
              </a:endParaRPr>
            </a:p>
          </p:txBody>
        </p:sp>
      </p:gr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43000"/>
            <a:ext cx="7543800" cy="1219200"/>
          </a:xfrm>
        </p:spPr>
        <p:txBody>
          <a:bodyPr/>
          <a:lstStyle/>
          <a:p>
            <a:r>
              <a:rPr lang="en-US" dirty="0" smtClean="0"/>
              <a:t>Module 5: Virtualized Data Center – Networking</a:t>
            </a:r>
            <a:endParaRPr lang="en-US" dirty="0"/>
          </a:p>
        </p:txBody>
      </p:sp>
      <p:sp>
        <p:nvSpPr>
          <p:cNvPr id="3" name="Subtitle 2"/>
          <p:cNvSpPr>
            <a:spLocks noGrp="1"/>
          </p:cNvSpPr>
          <p:nvPr>
            <p:ph type="subTitle" idx="1"/>
          </p:nvPr>
        </p:nvSpPr>
        <p:spPr/>
        <p:txBody>
          <a:bodyPr/>
          <a:lstStyle/>
          <a:p>
            <a:pPr marL="231775" indent="-231775">
              <a:buFont typeface="Arial" charset="0"/>
              <a:buChar char="•"/>
            </a:pPr>
            <a:r>
              <a:rPr lang="en-US" dirty="0" smtClean="0">
                <a:solidFill>
                  <a:schemeClr val="bg2">
                    <a:lumMod val="75000"/>
                  </a:schemeClr>
                </a:solidFill>
              </a:rPr>
              <a:t>Cisco Nexus 1000V</a:t>
            </a:r>
          </a:p>
          <a:p>
            <a:pPr marL="231775" indent="-231775">
              <a:buFont typeface="Arial" charset="0"/>
              <a:buChar char="•"/>
            </a:pPr>
            <a:r>
              <a:rPr lang="en-US" dirty="0" smtClean="0">
                <a:solidFill>
                  <a:schemeClr val="bg2">
                    <a:lumMod val="75000"/>
                  </a:schemeClr>
                </a:solidFill>
              </a:rPr>
              <a:t>EMC </a:t>
            </a:r>
            <a:r>
              <a:rPr lang="en-US" dirty="0" err="1" smtClean="0">
                <a:solidFill>
                  <a:schemeClr val="bg2">
                    <a:lumMod val="75000"/>
                  </a:schemeClr>
                </a:solidFill>
              </a:rPr>
              <a:t>PowerPath</a:t>
            </a:r>
            <a:r>
              <a:rPr lang="en-US" dirty="0" smtClean="0">
                <a:solidFill>
                  <a:schemeClr val="bg2">
                    <a:lumMod val="75000"/>
                  </a:schemeClr>
                </a:solidFill>
              </a:rPr>
              <a:t>/VE</a:t>
            </a:r>
          </a:p>
          <a:p>
            <a:endParaRPr lang="en-US" dirty="0">
              <a:solidFill>
                <a:schemeClr val="bg2">
                  <a:lumMod val="75000"/>
                </a:schemeClr>
              </a:solidFill>
            </a:endParaRPr>
          </a:p>
        </p:txBody>
      </p:sp>
      <p:sp>
        <p:nvSpPr>
          <p:cNvPr id="4" name="Content Placeholder 3"/>
          <p:cNvSpPr>
            <a:spLocks noGrp="1"/>
          </p:cNvSpPr>
          <p:nvPr>
            <p:ph sz="quarter" idx="13"/>
          </p:nvPr>
        </p:nvSpPr>
        <p:spPr/>
        <p:txBody>
          <a:bodyPr/>
          <a:lstStyle/>
          <a:p>
            <a:r>
              <a:rPr lang="en-US" dirty="0" smtClean="0"/>
              <a:t>Concept in Practice:</a:t>
            </a:r>
            <a:endParaRPr lang="en-US" dirty="0"/>
          </a:p>
        </p:txBody>
      </p:sp>
      <p:sp>
        <p:nvSpPr>
          <p:cNvPr id="6" name="Slide Number Placeholder 5"/>
          <p:cNvSpPr>
            <a:spLocks noGrp="1"/>
          </p:cNvSpPr>
          <p:nvPr>
            <p:ph type="sldNum" sz="quarter" idx="15"/>
          </p:nvPr>
        </p:nvSpPr>
        <p:spPr/>
        <p:txBody>
          <a:bodyPr/>
          <a:lstStyle/>
          <a:p>
            <a:pPr>
              <a:defRPr/>
            </a:pPr>
            <a:fld id="{E9C12BD9-86B3-4048-86CE-AC10D4E84307}" type="slidenum">
              <a:rPr lang="en-US" smtClean="0"/>
              <a:pPr>
                <a:defRPr/>
              </a:pPr>
              <a:t>45</a:t>
            </a:fld>
            <a:endParaRPr lang="en-US"/>
          </a:p>
        </p:txBody>
      </p:sp>
      <p:sp>
        <p:nvSpPr>
          <p:cNvPr id="7" name="Footer Placeholder 7"/>
          <p:cNvSpPr>
            <a:spLocks noGrp="1"/>
          </p:cNvSpPr>
          <p:nvPr>
            <p:ph type="ftr" sz="quarter" idx="4294967295"/>
          </p:nvPr>
        </p:nvSpPr>
        <p:spPr>
          <a:xfrm>
            <a:off x="4419600" y="6629400"/>
            <a:ext cx="4191000" cy="228600"/>
          </a:xfrm>
          <a:prstGeom prst="rect">
            <a:avLst/>
          </a:prstGeom>
        </p:spPr>
        <p:txBody>
          <a:bodyPr anchor="b"/>
          <a:lstStyle/>
          <a:p>
            <a:pPr algn="r">
              <a:defRPr/>
            </a:pPr>
            <a:r>
              <a:rPr lang="en-US" sz="1000" dirty="0">
                <a:solidFill>
                  <a:schemeClr val="tx1">
                    <a:lumMod val="75000"/>
                    <a:lumOff val="25000"/>
                  </a:schemeClr>
                </a:solidFill>
                <a:latin typeface="Calibri" pitchFamily="34" charset="0"/>
              </a:rPr>
              <a:t>Virtualized Data Center </a:t>
            </a:r>
            <a:r>
              <a:rPr lang="en-US" sz="1000" dirty="0" smtClean="0">
                <a:solidFill>
                  <a:schemeClr val="tx1">
                    <a:lumMod val="75000"/>
                    <a:lumOff val="25000"/>
                  </a:schemeClr>
                </a:solidFill>
                <a:latin typeface="Calibri" pitchFamily="34" charset="0"/>
              </a:rPr>
              <a:t>– </a:t>
            </a:r>
            <a:r>
              <a:rPr lang="en-US" sz="1000" dirty="0">
                <a:solidFill>
                  <a:schemeClr val="tx1">
                    <a:lumMod val="75000"/>
                    <a:lumOff val="25000"/>
                  </a:schemeClr>
                </a:solidFill>
                <a:latin typeface="Calibri" pitchFamily="34" charset="0"/>
              </a:rPr>
              <a:t>Networking</a:t>
            </a: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Cisco Nexus 1000V</a:t>
            </a:r>
            <a:endParaRPr lang="en-US" dirty="0"/>
          </a:p>
        </p:txBody>
      </p:sp>
      <p:sp>
        <p:nvSpPr>
          <p:cNvPr id="3" name="Content Placeholder 2"/>
          <p:cNvSpPr>
            <a:spLocks noGrp="1"/>
          </p:cNvSpPr>
          <p:nvPr>
            <p:ph idx="1"/>
          </p:nvPr>
        </p:nvSpPr>
        <p:spPr/>
        <p:txBody>
          <a:bodyPr/>
          <a:lstStyle/>
          <a:p>
            <a:r>
              <a:rPr lang="en-US" dirty="0" smtClean="0"/>
              <a:t>Is a third-party distributed virtual switch for VMware ESX/</a:t>
            </a:r>
            <a:r>
              <a:rPr lang="en-US" dirty="0" err="1" smtClean="0"/>
              <a:t>ESXi</a:t>
            </a:r>
            <a:endParaRPr lang="en-US" dirty="0" smtClean="0"/>
          </a:p>
          <a:p>
            <a:r>
              <a:rPr lang="en-US" dirty="0" smtClean="0"/>
              <a:t>Separates VDC network and compute administration</a:t>
            </a:r>
          </a:p>
          <a:p>
            <a:pPr lvl="1"/>
            <a:r>
              <a:rPr lang="en-US" dirty="0" smtClean="0"/>
              <a:t>Compute administrators to provision VMs</a:t>
            </a:r>
          </a:p>
          <a:p>
            <a:pPr lvl="1"/>
            <a:r>
              <a:rPr lang="en-US" dirty="0" smtClean="0"/>
              <a:t>Network administrators to configure VDC network within ESX/ESXi server, and external physical network</a:t>
            </a:r>
          </a:p>
          <a:p>
            <a:pPr lvl="2"/>
            <a:r>
              <a:rPr lang="en-US" dirty="0" smtClean="0"/>
              <a:t>Ensures consistent networking configuration and policy</a:t>
            </a:r>
          </a:p>
          <a:p>
            <a:r>
              <a:rPr lang="en-US" dirty="0" smtClean="0"/>
              <a:t>Consists of two components</a:t>
            </a:r>
            <a:endParaRPr lang="en-US" dirty="0"/>
          </a:p>
        </p:txBody>
      </p:sp>
      <p:sp>
        <p:nvSpPr>
          <p:cNvPr id="5" name="Slide Number Placeholder 4"/>
          <p:cNvSpPr>
            <a:spLocks noGrp="1"/>
          </p:cNvSpPr>
          <p:nvPr>
            <p:ph type="sldNum" sz="quarter" idx="11"/>
          </p:nvPr>
        </p:nvSpPr>
        <p:spPr/>
        <p:txBody>
          <a:bodyPr/>
          <a:lstStyle/>
          <a:p>
            <a:pPr>
              <a:defRPr/>
            </a:pPr>
            <a:fld id="{5BA1DFFF-3F85-458B-986A-7762775E0CEF}" type="slidenum">
              <a:rPr lang="en-US" smtClean="0"/>
              <a:pPr>
                <a:defRPr/>
              </a:pPr>
              <a:t>46</a:t>
            </a:fld>
            <a:endParaRPr lang="en-US" dirty="0"/>
          </a:p>
        </p:txBody>
      </p:sp>
      <p:graphicFrame>
        <p:nvGraphicFramePr>
          <p:cNvPr id="6" name="Table 5"/>
          <p:cNvGraphicFramePr>
            <a:graphicFrameLocks noGrp="1"/>
          </p:cNvGraphicFramePr>
          <p:nvPr/>
        </p:nvGraphicFramePr>
        <p:xfrm>
          <a:off x="424545" y="3820160"/>
          <a:ext cx="8262256" cy="1925320"/>
        </p:xfrm>
        <a:graphic>
          <a:graphicData uri="http://schemas.openxmlformats.org/drawingml/2006/table">
            <a:tbl>
              <a:tblPr firstRow="1" bandRow="1">
                <a:tableStyleId>{5C22544A-7EE6-4342-B048-85BDC9FD1C3A}</a:tableStyleId>
              </a:tblPr>
              <a:tblGrid>
                <a:gridCol w="1962286"/>
                <a:gridCol w="6299970"/>
              </a:tblGrid>
              <a:tr h="370840">
                <a:tc>
                  <a:txBody>
                    <a:bodyPr/>
                    <a:lstStyle/>
                    <a:p>
                      <a:r>
                        <a:rPr lang="en-US" dirty="0" smtClean="0"/>
                        <a:t>Component</a:t>
                      </a:r>
                      <a:endParaRPr lang="en-US" dirty="0"/>
                    </a:p>
                  </a:txBody>
                  <a:tcPr/>
                </a:tc>
                <a:tc>
                  <a:txBody>
                    <a:bodyPr/>
                    <a:lstStyle/>
                    <a:p>
                      <a:r>
                        <a:rPr lang="en-US" dirty="0" smtClean="0"/>
                        <a:t>Description</a:t>
                      </a:r>
                      <a:endParaRPr lang="en-US" dirty="0"/>
                    </a:p>
                  </a:txBody>
                  <a:tcPr/>
                </a:tc>
              </a:tr>
              <a:tr h="370840">
                <a:tc>
                  <a:txBody>
                    <a:bodyPr/>
                    <a:lstStyle/>
                    <a:p>
                      <a:r>
                        <a:rPr lang="en-US" dirty="0" smtClean="0"/>
                        <a:t>Virtual Ethernet Module (VEM)</a:t>
                      </a:r>
                      <a:endParaRPr lang="en-US" dirty="0"/>
                    </a:p>
                  </a:txBody>
                  <a:tcPr/>
                </a:tc>
                <a:tc>
                  <a:txBody>
                    <a:bodyPr/>
                    <a:lstStyle/>
                    <a:p>
                      <a:pPr marL="239713" marR="0" indent="-239713" algn="l" defTabSz="914400" rtl="0" eaLnBrk="1" fontAlgn="auto" latinLnBrk="0" hangingPunct="1">
                        <a:lnSpc>
                          <a:spcPct val="100000"/>
                        </a:lnSpc>
                        <a:spcBef>
                          <a:spcPts val="0"/>
                        </a:spcBef>
                        <a:spcAft>
                          <a:spcPts val="0"/>
                        </a:spcAft>
                        <a:buClrTx/>
                        <a:buSzTx/>
                        <a:buFont typeface="Arial" pitchFamily="34" charset="0"/>
                        <a:buChar char="•"/>
                        <a:tabLst/>
                        <a:defRPr/>
                      </a:pPr>
                      <a:r>
                        <a:rPr lang="en-US" dirty="0" smtClean="0"/>
                        <a:t>Runs inside hypervisor and replaces virtual switch functionality</a:t>
                      </a:r>
                      <a:endParaRPr lang="en-US" dirty="0"/>
                    </a:p>
                  </a:txBody>
                  <a:tcPr/>
                </a:tc>
              </a:tr>
              <a:tr h="370840">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dirty="0" smtClean="0"/>
                        <a:t>Virtual Supervisor Module (VSM)</a:t>
                      </a:r>
                    </a:p>
                  </a:txBody>
                  <a:tcPr/>
                </a:tc>
                <a:tc>
                  <a:txBody>
                    <a:bodyPr/>
                    <a:lstStyle/>
                    <a:p>
                      <a:pPr marL="239713" indent="-239713">
                        <a:buFont typeface="Arial" pitchFamily="34" charset="0"/>
                        <a:buChar char="•"/>
                      </a:pPr>
                      <a:r>
                        <a:rPr lang="en-US" dirty="0" smtClean="0"/>
                        <a:t>Cisco NX-OS network operating system running in a VM</a:t>
                      </a:r>
                    </a:p>
                    <a:p>
                      <a:pPr marL="239713" indent="-239713">
                        <a:buFont typeface="Arial" pitchFamily="34" charset="0"/>
                        <a:buChar char="•"/>
                      </a:pPr>
                      <a:r>
                        <a:rPr lang="en-US" dirty="0" smtClean="0"/>
                        <a:t>Controls multiple VEMs as one distributed virtual switch</a:t>
                      </a:r>
                    </a:p>
                    <a:p>
                      <a:pPr marL="239713" indent="-239713">
                        <a:buFont typeface="Arial" pitchFamily="34" charset="0"/>
                        <a:buChar char="•"/>
                      </a:pPr>
                      <a:r>
                        <a:rPr lang="en-US" dirty="0" smtClean="0"/>
                        <a:t>Configuration in VSM propagated to VEMs automatically</a:t>
                      </a:r>
                    </a:p>
                  </a:txBody>
                  <a:tcPr/>
                </a:tc>
              </a:tr>
            </a:tbl>
          </a:graphicData>
        </a:graphic>
      </p:graphicFrame>
      <p:sp>
        <p:nvSpPr>
          <p:cNvPr id="7" name="Footer Placeholder 7"/>
          <p:cNvSpPr>
            <a:spLocks noGrp="1"/>
          </p:cNvSpPr>
          <p:nvPr>
            <p:ph type="ftr" sz="quarter" idx="4294967295"/>
          </p:nvPr>
        </p:nvSpPr>
        <p:spPr>
          <a:xfrm>
            <a:off x="4419600" y="6629400"/>
            <a:ext cx="4191000" cy="228600"/>
          </a:xfrm>
          <a:prstGeom prst="rect">
            <a:avLst/>
          </a:prstGeom>
        </p:spPr>
        <p:txBody>
          <a:bodyPr/>
          <a:lstStyle/>
          <a:p>
            <a:pPr algn="r">
              <a:defRPr/>
            </a:pPr>
            <a:r>
              <a:rPr lang="en-US" sz="1000" dirty="0">
                <a:latin typeface="Calibri" pitchFamily="34" charset="0"/>
              </a:rPr>
              <a:t>Virtualized Data Center </a:t>
            </a:r>
            <a:r>
              <a:rPr lang="en-US" sz="1000" dirty="0" smtClean="0">
                <a:latin typeface="Calibri" pitchFamily="34" charset="0"/>
              </a:rPr>
              <a:t>– </a:t>
            </a:r>
            <a:r>
              <a:rPr lang="en-US" sz="1000" dirty="0">
                <a:latin typeface="Calibri" pitchFamily="34" charset="0"/>
              </a:rPr>
              <a:t>Networking</a:t>
            </a: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EMC PowerPath/VE</a:t>
            </a:r>
          </a:p>
        </p:txBody>
      </p:sp>
      <p:sp>
        <p:nvSpPr>
          <p:cNvPr id="3" name="Content Placeholder 2"/>
          <p:cNvSpPr>
            <a:spLocks noGrp="1"/>
          </p:cNvSpPr>
          <p:nvPr>
            <p:ph idx="1"/>
          </p:nvPr>
        </p:nvSpPr>
        <p:spPr>
          <a:xfrm>
            <a:off x="304800" y="914400"/>
            <a:ext cx="5638800" cy="4800600"/>
          </a:xfrm>
        </p:spPr>
        <p:txBody>
          <a:bodyPr/>
          <a:lstStyle/>
          <a:p>
            <a:r>
              <a:rPr lang="en-US" dirty="0" smtClean="0"/>
              <a:t>Provides multipathing solution for VMware ESX/</a:t>
            </a:r>
            <a:r>
              <a:rPr lang="en-US" dirty="0" err="1" smtClean="0"/>
              <a:t>ESXi</a:t>
            </a:r>
            <a:r>
              <a:rPr lang="en-US" dirty="0" smtClean="0"/>
              <a:t> and Microsoft Hyper-V </a:t>
            </a:r>
          </a:p>
          <a:p>
            <a:r>
              <a:rPr lang="en-US" dirty="0" smtClean="0"/>
              <a:t>Delivers advanced multipathing compared to hypervisor’s native multipathing </a:t>
            </a:r>
          </a:p>
          <a:p>
            <a:endParaRPr lang="en-US" dirty="0" smtClean="0"/>
          </a:p>
        </p:txBody>
      </p:sp>
      <p:sp>
        <p:nvSpPr>
          <p:cNvPr id="5" name="Slide Number Placeholder 4"/>
          <p:cNvSpPr>
            <a:spLocks noGrp="1"/>
          </p:cNvSpPr>
          <p:nvPr>
            <p:ph type="sldNum" sz="quarter" idx="11"/>
          </p:nvPr>
        </p:nvSpPr>
        <p:spPr/>
        <p:txBody>
          <a:bodyPr/>
          <a:lstStyle/>
          <a:p>
            <a:pPr>
              <a:defRPr/>
            </a:pPr>
            <a:fld id="{5BA1DFFF-3F85-458B-986A-7762775E0CEF}" type="slidenum">
              <a:rPr lang="en-US" smtClean="0"/>
              <a:pPr>
                <a:defRPr/>
              </a:pPr>
              <a:t>47</a:t>
            </a:fld>
            <a:endParaRPr lang="en-US" dirty="0"/>
          </a:p>
        </p:txBody>
      </p:sp>
      <p:sp>
        <p:nvSpPr>
          <p:cNvPr id="8" name="AutoShape 7"/>
          <p:cNvSpPr>
            <a:spLocks noChangeArrowheads="1"/>
          </p:cNvSpPr>
          <p:nvPr/>
        </p:nvSpPr>
        <p:spPr bwMode="auto">
          <a:xfrm>
            <a:off x="6122987" y="3733800"/>
            <a:ext cx="2743200" cy="1590675"/>
          </a:xfrm>
          <a:prstGeom prst="roundRect">
            <a:avLst>
              <a:gd name="adj" fmla="val 8079"/>
            </a:avLst>
          </a:prstGeom>
          <a:gradFill rotWithShape="1">
            <a:gsLst>
              <a:gs pos="0">
                <a:srgbClr val="969696">
                  <a:alpha val="26999"/>
                </a:srgbClr>
              </a:gs>
              <a:gs pos="100000">
                <a:srgbClr val="777777">
                  <a:alpha val="56000"/>
                </a:srgbClr>
              </a:gs>
            </a:gsLst>
            <a:lin ang="5400000" scaled="1"/>
          </a:gradFill>
          <a:ln w="9525">
            <a:solidFill>
              <a:schemeClr val="tx1"/>
            </a:solidFill>
            <a:round/>
            <a:headEnd/>
            <a:tailEnd/>
          </a:ln>
        </p:spPr>
        <p:txBody>
          <a:bodyPr wrap="none" anchor="ctr"/>
          <a:lstStyle/>
          <a:p>
            <a:endParaRPr lang="en-US" dirty="0"/>
          </a:p>
        </p:txBody>
      </p:sp>
      <p:sp>
        <p:nvSpPr>
          <p:cNvPr id="9" name="AutoShape 7"/>
          <p:cNvSpPr>
            <a:spLocks noChangeArrowheads="1"/>
          </p:cNvSpPr>
          <p:nvPr/>
        </p:nvSpPr>
        <p:spPr bwMode="auto">
          <a:xfrm>
            <a:off x="6046787" y="1143000"/>
            <a:ext cx="2743200" cy="2247900"/>
          </a:xfrm>
          <a:prstGeom prst="roundRect">
            <a:avLst>
              <a:gd name="adj" fmla="val 8079"/>
            </a:avLst>
          </a:prstGeom>
          <a:gradFill rotWithShape="1">
            <a:gsLst>
              <a:gs pos="0">
                <a:srgbClr val="969696">
                  <a:alpha val="73000"/>
                </a:srgbClr>
              </a:gs>
              <a:gs pos="100000">
                <a:srgbClr val="454545">
                  <a:alpha val="67000"/>
                </a:srgbClr>
              </a:gs>
            </a:gsLst>
            <a:lin ang="5400000" scaled="1"/>
          </a:gradFill>
          <a:ln w="9525">
            <a:solidFill>
              <a:schemeClr val="tx1"/>
            </a:solidFill>
            <a:round/>
            <a:headEnd/>
            <a:tailEnd/>
          </a:ln>
        </p:spPr>
        <p:txBody>
          <a:bodyPr wrap="none" anchor="ctr"/>
          <a:lstStyle/>
          <a:p>
            <a:endParaRPr lang="en-US" dirty="0"/>
          </a:p>
        </p:txBody>
      </p:sp>
      <p:grpSp>
        <p:nvGrpSpPr>
          <p:cNvPr id="10" name="Group 83"/>
          <p:cNvGrpSpPr>
            <a:grpSpLocks/>
          </p:cNvGrpSpPr>
          <p:nvPr/>
        </p:nvGrpSpPr>
        <p:grpSpPr bwMode="auto">
          <a:xfrm>
            <a:off x="6332537" y="1219200"/>
            <a:ext cx="557213" cy="717550"/>
            <a:chOff x="-1828800" y="2590800"/>
            <a:chExt cx="871656" cy="1121571"/>
          </a:xfrm>
        </p:grpSpPr>
        <p:pic>
          <p:nvPicPr>
            <p:cNvPr id="41" name="Picture 82" descr="VM.png"/>
            <p:cNvPicPr>
              <a:picLocks noChangeAspect="1"/>
            </p:cNvPicPr>
            <p:nvPr/>
          </p:nvPicPr>
          <p:blipFill>
            <a:blip r:embed="rId3" cstate="print"/>
            <a:srcRect/>
            <a:stretch>
              <a:fillRect/>
            </a:stretch>
          </p:blipFill>
          <p:spPr bwMode="auto">
            <a:xfrm>
              <a:off x="-1828800" y="2590800"/>
              <a:ext cx="871656" cy="1121571"/>
            </a:xfrm>
            <a:prstGeom prst="rect">
              <a:avLst/>
            </a:prstGeom>
            <a:noFill/>
            <a:ln w="9525">
              <a:noFill/>
              <a:miter lim="800000"/>
              <a:headEnd/>
              <a:tailEnd/>
            </a:ln>
          </p:spPr>
        </p:pic>
        <p:pic>
          <p:nvPicPr>
            <p:cNvPr id="42" name="Picture 81" descr="AP_OS Single.png"/>
            <p:cNvPicPr>
              <a:picLocks noChangeAspect="1"/>
            </p:cNvPicPr>
            <p:nvPr/>
          </p:nvPicPr>
          <p:blipFill>
            <a:blip r:embed="rId4" cstate="print"/>
            <a:srcRect/>
            <a:stretch>
              <a:fillRect/>
            </a:stretch>
          </p:blipFill>
          <p:spPr bwMode="auto">
            <a:xfrm>
              <a:off x="-1625600" y="2667000"/>
              <a:ext cx="475449" cy="768033"/>
            </a:xfrm>
            <a:prstGeom prst="rect">
              <a:avLst/>
            </a:prstGeom>
            <a:noFill/>
            <a:ln w="9525">
              <a:noFill/>
              <a:miter lim="800000"/>
              <a:headEnd/>
              <a:tailEnd/>
            </a:ln>
          </p:spPr>
        </p:pic>
      </p:grpSp>
      <p:grpSp>
        <p:nvGrpSpPr>
          <p:cNvPr id="11" name="Group 83"/>
          <p:cNvGrpSpPr>
            <a:grpSpLocks/>
          </p:cNvGrpSpPr>
          <p:nvPr/>
        </p:nvGrpSpPr>
        <p:grpSpPr bwMode="auto">
          <a:xfrm>
            <a:off x="7137400" y="1209675"/>
            <a:ext cx="557212" cy="717550"/>
            <a:chOff x="-1828800" y="2590800"/>
            <a:chExt cx="871656" cy="1121571"/>
          </a:xfrm>
        </p:grpSpPr>
        <p:pic>
          <p:nvPicPr>
            <p:cNvPr id="39" name="Picture 82" descr="VM.png"/>
            <p:cNvPicPr>
              <a:picLocks noChangeAspect="1"/>
            </p:cNvPicPr>
            <p:nvPr/>
          </p:nvPicPr>
          <p:blipFill>
            <a:blip r:embed="rId3" cstate="print"/>
            <a:srcRect/>
            <a:stretch>
              <a:fillRect/>
            </a:stretch>
          </p:blipFill>
          <p:spPr bwMode="auto">
            <a:xfrm>
              <a:off x="-1828800" y="2590800"/>
              <a:ext cx="871656" cy="1121571"/>
            </a:xfrm>
            <a:prstGeom prst="rect">
              <a:avLst/>
            </a:prstGeom>
            <a:noFill/>
            <a:ln w="9525">
              <a:noFill/>
              <a:miter lim="800000"/>
              <a:headEnd/>
              <a:tailEnd/>
            </a:ln>
          </p:spPr>
        </p:pic>
        <p:pic>
          <p:nvPicPr>
            <p:cNvPr id="40" name="Picture 81" descr="AP_OS Single.png"/>
            <p:cNvPicPr>
              <a:picLocks noChangeAspect="1"/>
            </p:cNvPicPr>
            <p:nvPr/>
          </p:nvPicPr>
          <p:blipFill>
            <a:blip r:embed="rId4" cstate="print"/>
            <a:srcRect/>
            <a:stretch>
              <a:fillRect/>
            </a:stretch>
          </p:blipFill>
          <p:spPr bwMode="auto">
            <a:xfrm>
              <a:off x="-1625600" y="2667000"/>
              <a:ext cx="475449" cy="768033"/>
            </a:xfrm>
            <a:prstGeom prst="rect">
              <a:avLst/>
            </a:prstGeom>
            <a:noFill/>
            <a:ln w="9525">
              <a:noFill/>
              <a:miter lim="800000"/>
              <a:headEnd/>
              <a:tailEnd/>
            </a:ln>
          </p:spPr>
        </p:pic>
      </p:grpSp>
      <p:grpSp>
        <p:nvGrpSpPr>
          <p:cNvPr id="12" name="Group 83"/>
          <p:cNvGrpSpPr>
            <a:grpSpLocks/>
          </p:cNvGrpSpPr>
          <p:nvPr/>
        </p:nvGrpSpPr>
        <p:grpSpPr bwMode="auto">
          <a:xfrm>
            <a:off x="7951787" y="1219200"/>
            <a:ext cx="557213" cy="717550"/>
            <a:chOff x="-1828800" y="2590800"/>
            <a:chExt cx="871656" cy="1121571"/>
          </a:xfrm>
        </p:grpSpPr>
        <p:pic>
          <p:nvPicPr>
            <p:cNvPr id="37" name="Picture 82" descr="VM.png"/>
            <p:cNvPicPr>
              <a:picLocks noChangeAspect="1"/>
            </p:cNvPicPr>
            <p:nvPr/>
          </p:nvPicPr>
          <p:blipFill>
            <a:blip r:embed="rId3" cstate="print"/>
            <a:srcRect/>
            <a:stretch>
              <a:fillRect/>
            </a:stretch>
          </p:blipFill>
          <p:spPr bwMode="auto">
            <a:xfrm>
              <a:off x="-1828800" y="2590800"/>
              <a:ext cx="871656" cy="1121571"/>
            </a:xfrm>
            <a:prstGeom prst="rect">
              <a:avLst/>
            </a:prstGeom>
            <a:noFill/>
            <a:ln w="9525">
              <a:noFill/>
              <a:miter lim="800000"/>
              <a:headEnd/>
              <a:tailEnd/>
            </a:ln>
          </p:spPr>
        </p:pic>
        <p:pic>
          <p:nvPicPr>
            <p:cNvPr id="38" name="Picture 81" descr="AP_OS Single.png"/>
            <p:cNvPicPr>
              <a:picLocks noChangeAspect="1"/>
            </p:cNvPicPr>
            <p:nvPr/>
          </p:nvPicPr>
          <p:blipFill>
            <a:blip r:embed="rId4" cstate="print"/>
            <a:srcRect/>
            <a:stretch>
              <a:fillRect/>
            </a:stretch>
          </p:blipFill>
          <p:spPr bwMode="auto">
            <a:xfrm>
              <a:off x="-1625600" y="2667000"/>
              <a:ext cx="475449" cy="768033"/>
            </a:xfrm>
            <a:prstGeom prst="rect">
              <a:avLst/>
            </a:prstGeom>
            <a:noFill/>
            <a:ln w="9525">
              <a:noFill/>
              <a:miter lim="800000"/>
              <a:headEnd/>
              <a:tailEnd/>
            </a:ln>
          </p:spPr>
        </p:pic>
      </p:grpSp>
      <p:sp>
        <p:nvSpPr>
          <p:cNvPr id="13" name="AutoShape 21"/>
          <p:cNvSpPr>
            <a:spLocks noChangeArrowheads="1"/>
          </p:cNvSpPr>
          <p:nvPr/>
        </p:nvSpPr>
        <p:spPr bwMode="auto">
          <a:xfrm>
            <a:off x="6122987" y="2238375"/>
            <a:ext cx="2590800" cy="561975"/>
          </a:xfrm>
          <a:prstGeom prst="roundRect">
            <a:avLst>
              <a:gd name="adj" fmla="val 9722"/>
            </a:avLst>
          </a:prstGeom>
          <a:gradFill rotWithShape="1">
            <a:gsLst>
              <a:gs pos="0">
                <a:schemeClr val="accent1"/>
              </a:gs>
              <a:gs pos="50000">
                <a:schemeClr val="accent1">
                  <a:gamma/>
                  <a:tint val="57255"/>
                  <a:invGamma/>
                </a:schemeClr>
              </a:gs>
              <a:gs pos="100000">
                <a:schemeClr val="accent1"/>
              </a:gs>
            </a:gsLst>
            <a:lin ang="5400000" scaled="1"/>
          </a:gradFill>
          <a:ln w="9525">
            <a:solidFill>
              <a:schemeClr val="tx1"/>
            </a:solidFill>
            <a:round/>
            <a:headEnd/>
            <a:tailEnd/>
          </a:ln>
          <a:effectLst/>
        </p:spPr>
        <p:txBody>
          <a:bodyPr wrap="none" anchor="ctr"/>
          <a:lstStyle/>
          <a:p>
            <a:pPr>
              <a:defRPr/>
            </a:pPr>
            <a:endParaRPr lang="en-US" dirty="0"/>
          </a:p>
        </p:txBody>
      </p:sp>
      <p:sp>
        <p:nvSpPr>
          <p:cNvPr id="14" name="Text Box 64"/>
          <p:cNvSpPr txBox="1">
            <a:spLocks noChangeArrowheads="1"/>
          </p:cNvSpPr>
          <p:nvPr/>
        </p:nvSpPr>
        <p:spPr bwMode="auto">
          <a:xfrm>
            <a:off x="6361112" y="2228850"/>
            <a:ext cx="2122488" cy="246221"/>
          </a:xfrm>
          <a:prstGeom prst="rect">
            <a:avLst/>
          </a:prstGeom>
          <a:noFill/>
          <a:ln w="25400" algn="ctr">
            <a:noFill/>
            <a:miter lim="800000"/>
            <a:headEnd/>
            <a:tailEnd type="none" w="lg" len="med"/>
          </a:ln>
        </p:spPr>
        <p:txBody>
          <a:bodyPr lIns="0" tIns="0" rIns="0" bIns="0">
            <a:spAutoFit/>
          </a:bodyPr>
          <a:lstStyle/>
          <a:p>
            <a:pPr marL="354013" indent="-354013" algn="ctr" defTabSz="941388"/>
            <a:r>
              <a:rPr lang="en-US" sz="1600" b="1" dirty="0" smtClean="0">
                <a:solidFill>
                  <a:schemeClr val="bg1"/>
                </a:solidFill>
                <a:latin typeface="Calibri" pitchFamily="34" charset="0"/>
              </a:rPr>
              <a:t>Hypervisor </a:t>
            </a:r>
            <a:r>
              <a:rPr lang="en-US" sz="1600" b="1" dirty="0">
                <a:solidFill>
                  <a:schemeClr val="bg1"/>
                </a:solidFill>
                <a:latin typeface="Calibri" pitchFamily="34" charset="0"/>
              </a:rPr>
              <a:t>Kernel</a:t>
            </a:r>
          </a:p>
        </p:txBody>
      </p:sp>
      <p:sp>
        <p:nvSpPr>
          <p:cNvPr id="15" name="AutoShape 21"/>
          <p:cNvSpPr>
            <a:spLocks noChangeArrowheads="1"/>
          </p:cNvSpPr>
          <p:nvPr/>
        </p:nvSpPr>
        <p:spPr bwMode="auto">
          <a:xfrm>
            <a:off x="6437312" y="2476500"/>
            <a:ext cx="1981200" cy="314325"/>
          </a:xfrm>
          <a:prstGeom prst="roundRect">
            <a:avLst>
              <a:gd name="adj" fmla="val 9722"/>
            </a:avLst>
          </a:prstGeom>
          <a:gradFill rotWithShape="1">
            <a:gsLst>
              <a:gs pos="0">
                <a:srgbClr val="008000">
                  <a:alpha val="99001"/>
                </a:srgbClr>
              </a:gs>
              <a:gs pos="50000">
                <a:srgbClr val="008000">
                  <a:gamma/>
                  <a:tint val="50980"/>
                  <a:invGamma/>
                </a:srgbClr>
              </a:gs>
              <a:gs pos="100000">
                <a:srgbClr val="008000">
                  <a:alpha val="99001"/>
                </a:srgbClr>
              </a:gs>
            </a:gsLst>
            <a:lin ang="5400000" scaled="1"/>
          </a:gradFill>
          <a:ln w="9525">
            <a:solidFill>
              <a:schemeClr val="tx1"/>
            </a:solidFill>
            <a:round/>
            <a:headEnd/>
            <a:tailEnd/>
          </a:ln>
        </p:spPr>
        <p:txBody>
          <a:bodyPr wrap="none" anchor="ctr"/>
          <a:lstStyle/>
          <a:p>
            <a:pPr>
              <a:defRPr/>
            </a:pPr>
            <a:endParaRPr lang="en-US" dirty="0"/>
          </a:p>
        </p:txBody>
      </p:sp>
      <p:sp>
        <p:nvSpPr>
          <p:cNvPr id="16" name="Text Box 20"/>
          <p:cNvSpPr txBox="1">
            <a:spLocks noChangeArrowheads="1"/>
          </p:cNvSpPr>
          <p:nvPr/>
        </p:nvSpPr>
        <p:spPr bwMode="auto">
          <a:xfrm>
            <a:off x="6742112" y="2471738"/>
            <a:ext cx="1385888" cy="336550"/>
          </a:xfrm>
          <a:prstGeom prst="rect">
            <a:avLst/>
          </a:prstGeom>
          <a:noFill/>
          <a:ln w="9525">
            <a:noFill/>
            <a:miter lim="800000"/>
            <a:headEnd/>
            <a:tailEnd/>
          </a:ln>
        </p:spPr>
        <p:txBody>
          <a:bodyPr wrap="none">
            <a:spAutoFit/>
          </a:bodyPr>
          <a:lstStyle/>
          <a:p>
            <a:r>
              <a:rPr lang="en-US" sz="1600" dirty="0">
                <a:solidFill>
                  <a:schemeClr val="bg1"/>
                </a:solidFill>
                <a:latin typeface="Calibri" pitchFamily="34" charset="0"/>
              </a:rPr>
              <a:t>PowerPath/VE</a:t>
            </a:r>
          </a:p>
        </p:txBody>
      </p:sp>
      <p:sp>
        <p:nvSpPr>
          <p:cNvPr id="17" name="AutoShape 21"/>
          <p:cNvSpPr>
            <a:spLocks noChangeArrowheads="1"/>
          </p:cNvSpPr>
          <p:nvPr/>
        </p:nvSpPr>
        <p:spPr bwMode="auto">
          <a:xfrm>
            <a:off x="6551612" y="1924050"/>
            <a:ext cx="123825" cy="309563"/>
          </a:xfrm>
          <a:prstGeom prst="upDownArrow">
            <a:avLst>
              <a:gd name="adj1" fmla="val 50000"/>
              <a:gd name="adj2" fmla="val 50000"/>
            </a:avLst>
          </a:prstGeom>
          <a:gradFill rotWithShape="1">
            <a:gsLst>
              <a:gs pos="0">
                <a:schemeClr val="bg1"/>
              </a:gs>
              <a:gs pos="100000">
                <a:schemeClr val="bg1">
                  <a:gamma/>
                  <a:shade val="82353"/>
                  <a:invGamma/>
                </a:schemeClr>
              </a:gs>
            </a:gsLst>
            <a:lin ang="5400000" scaled="1"/>
          </a:gradFill>
          <a:ln w="9525">
            <a:solidFill>
              <a:schemeClr val="tx1"/>
            </a:solidFill>
            <a:miter lim="800000"/>
            <a:headEnd/>
            <a:tailEnd/>
          </a:ln>
          <a:effectLst/>
        </p:spPr>
        <p:txBody>
          <a:bodyPr wrap="none" anchor="ctr"/>
          <a:lstStyle/>
          <a:p>
            <a:pPr>
              <a:defRPr/>
            </a:pPr>
            <a:endParaRPr lang="en-US" dirty="0"/>
          </a:p>
        </p:txBody>
      </p:sp>
      <p:sp>
        <p:nvSpPr>
          <p:cNvPr id="18" name="AutoShape 22"/>
          <p:cNvSpPr>
            <a:spLocks noChangeArrowheads="1"/>
          </p:cNvSpPr>
          <p:nvPr/>
        </p:nvSpPr>
        <p:spPr bwMode="auto">
          <a:xfrm>
            <a:off x="7361237" y="1924050"/>
            <a:ext cx="123825" cy="309563"/>
          </a:xfrm>
          <a:prstGeom prst="upDownArrow">
            <a:avLst>
              <a:gd name="adj1" fmla="val 50000"/>
              <a:gd name="adj2" fmla="val 50000"/>
            </a:avLst>
          </a:prstGeom>
          <a:gradFill rotWithShape="1">
            <a:gsLst>
              <a:gs pos="0">
                <a:schemeClr val="bg1"/>
              </a:gs>
              <a:gs pos="100000">
                <a:schemeClr val="bg1">
                  <a:gamma/>
                  <a:shade val="82353"/>
                  <a:invGamma/>
                </a:schemeClr>
              </a:gs>
            </a:gsLst>
            <a:lin ang="5400000" scaled="1"/>
          </a:gradFill>
          <a:ln w="9525">
            <a:solidFill>
              <a:schemeClr val="tx1"/>
            </a:solidFill>
            <a:miter lim="800000"/>
            <a:headEnd/>
            <a:tailEnd/>
          </a:ln>
          <a:effectLst/>
        </p:spPr>
        <p:txBody>
          <a:bodyPr wrap="none" anchor="ctr"/>
          <a:lstStyle/>
          <a:p>
            <a:pPr>
              <a:defRPr/>
            </a:pPr>
            <a:endParaRPr lang="en-US" dirty="0"/>
          </a:p>
        </p:txBody>
      </p:sp>
      <p:sp>
        <p:nvSpPr>
          <p:cNvPr id="19" name="AutoShape 23"/>
          <p:cNvSpPr>
            <a:spLocks noChangeArrowheads="1"/>
          </p:cNvSpPr>
          <p:nvPr/>
        </p:nvSpPr>
        <p:spPr bwMode="auto">
          <a:xfrm>
            <a:off x="8151812" y="1924050"/>
            <a:ext cx="123825" cy="309563"/>
          </a:xfrm>
          <a:prstGeom prst="upDownArrow">
            <a:avLst>
              <a:gd name="adj1" fmla="val 50000"/>
              <a:gd name="adj2" fmla="val 50000"/>
            </a:avLst>
          </a:prstGeom>
          <a:gradFill rotWithShape="1">
            <a:gsLst>
              <a:gs pos="0">
                <a:schemeClr val="bg1"/>
              </a:gs>
              <a:gs pos="100000">
                <a:schemeClr val="bg1">
                  <a:gamma/>
                  <a:shade val="82353"/>
                  <a:invGamma/>
                </a:schemeClr>
              </a:gs>
            </a:gsLst>
            <a:lin ang="5400000" scaled="1"/>
          </a:gradFill>
          <a:ln w="9525">
            <a:solidFill>
              <a:schemeClr val="tx1"/>
            </a:solidFill>
            <a:miter lim="800000"/>
            <a:headEnd/>
            <a:tailEnd/>
          </a:ln>
          <a:effectLst/>
        </p:spPr>
        <p:txBody>
          <a:bodyPr wrap="none" anchor="ctr"/>
          <a:lstStyle/>
          <a:p>
            <a:pPr>
              <a:defRPr/>
            </a:pPr>
            <a:endParaRPr lang="en-US" dirty="0"/>
          </a:p>
        </p:txBody>
      </p:sp>
      <p:sp>
        <p:nvSpPr>
          <p:cNvPr id="20" name="AutoShape 24"/>
          <p:cNvSpPr>
            <a:spLocks noChangeArrowheads="1"/>
          </p:cNvSpPr>
          <p:nvPr/>
        </p:nvSpPr>
        <p:spPr bwMode="auto">
          <a:xfrm>
            <a:off x="6472404" y="2790825"/>
            <a:ext cx="123825" cy="309563"/>
          </a:xfrm>
          <a:prstGeom prst="upDownArrow">
            <a:avLst>
              <a:gd name="adj1" fmla="val 50000"/>
              <a:gd name="adj2" fmla="val 50000"/>
            </a:avLst>
          </a:prstGeom>
          <a:gradFill rotWithShape="1">
            <a:gsLst>
              <a:gs pos="0">
                <a:schemeClr val="bg1"/>
              </a:gs>
              <a:gs pos="100000">
                <a:schemeClr val="bg1">
                  <a:gamma/>
                  <a:shade val="82353"/>
                  <a:invGamma/>
                </a:schemeClr>
              </a:gs>
            </a:gsLst>
            <a:lin ang="5400000" scaled="1"/>
          </a:gradFill>
          <a:ln w="9525">
            <a:solidFill>
              <a:schemeClr val="tx1"/>
            </a:solidFill>
            <a:miter lim="800000"/>
            <a:headEnd/>
            <a:tailEnd/>
          </a:ln>
          <a:effectLst/>
        </p:spPr>
        <p:txBody>
          <a:bodyPr wrap="none" anchor="ctr"/>
          <a:lstStyle/>
          <a:p>
            <a:pPr>
              <a:defRPr/>
            </a:pPr>
            <a:endParaRPr lang="en-US" dirty="0"/>
          </a:p>
        </p:txBody>
      </p:sp>
      <p:sp>
        <p:nvSpPr>
          <p:cNvPr id="21" name="AutoShape 25"/>
          <p:cNvSpPr>
            <a:spLocks noChangeArrowheads="1"/>
          </p:cNvSpPr>
          <p:nvPr/>
        </p:nvSpPr>
        <p:spPr bwMode="auto">
          <a:xfrm>
            <a:off x="7046912" y="2790825"/>
            <a:ext cx="123825" cy="309563"/>
          </a:xfrm>
          <a:prstGeom prst="upDownArrow">
            <a:avLst>
              <a:gd name="adj1" fmla="val 50000"/>
              <a:gd name="adj2" fmla="val 50000"/>
            </a:avLst>
          </a:prstGeom>
          <a:gradFill rotWithShape="1">
            <a:gsLst>
              <a:gs pos="0">
                <a:schemeClr val="bg1"/>
              </a:gs>
              <a:gs pos="100000">
                <a:schemeClr val="bg1">
                  <a:gamma/>
                  <a:shade val="82353"/>
                  <a:invGamma/>
                </a:schemeClr>
              </a:gs>
            </a:gsLst>
            <a:lin ang="5400000" scaled="1"/>
          </a:gradFill>
          <a:ln w="9525">
            <a:solidFill>
              <a:schemeClr val="tx1"/>
            </a:solidFill>
            <a:miter lim="800000"/>
            <a:headEnd/>
            <a:tailEnd/>
          </a:ln>
          <a:effectLst/>
        </p:spPr>
        <p:txBody>
          <a:bodyPr wrap="none" anchor="ctr"/>
          <a:lstStyle/>
          <a:p>
            <a:pPr>
              <a:defRPr/>
            </a:pPr>
            <a:endParaRPr lang="en-US" dirty="0"/>
          </a:p>
        </p:txBody>
      </p:sp>
      <p:sp>
        <p:nvSpPr>
          <p:cNvPr id="22" name="AutoShape 26"/>
          <p:cNvSpPr>
            <a:spLocks noChangeArrowheads="1"/>
          </p:cNvSpPr>
          <p:nvPr/>
        </p:nvSpPr>
        <p:spPr bwMode="auto">
          <a:xfrm>
            <a:off x="8256587" y="2790825"/>
            <a:ext cx="123825" cy="309563"/>
          </a:xfrm>
          <a:prstGeom prst="upDownArrow">
            <a:avLst>
              <a:gd name="adj1" fmla="val 50000"/>
              <a:gd name="adj2" fmla="val 50000"/>
            </a:avLst>
          </a:prstGeom>
          <a:gradFill rotWithShape="1">
            <a:gsLst>
              <a:gs pos="0">
                <a:schemeClr val="bg1"/>
              </a:gs>
              <a:gs pos="100000">
                <a:schemeClr val="bg1">
                  <a:gamma/>
                  <a:shade val="82353"/>
                  <a:invGamma/>
                </a:schemeClr>
              </a:gs>
            </a:gsLst>
            <a:lin ang="5400000" scaled="1"/>
          </a:gradFill>
          <a:ln w="9525">
            <a:solidFill>
              <a:schemeClr val="tx1"/>
            </a:solidFill>
            <a:miter lim="800000"/>
            <a:headEnd/>
            <a:tailEnd/>
          </a:ln>
          <a:effectLst/>
        </p:spPr>
        <p:txBody>
          <a:bodyPr wrap="none" anchor="ctr"/>
          <a:lstStyle/>
          <a:p>
            <a:pPr>
              <a:defRPr/>
            </a:pPr>
            <a:endParaRPr lang="en-US" dirty="0"/>
          </a:p>
        </p:txBody>
      </p:sp>
      <p:sp>
        <p:nvSpPr>
          <p:cNvPr id="23" name="AutoShape 27"/>
          <p:cNvSpPr>
            <a:spLocks noChangeArrowheads="1"/>
          </p:cNvSpPr>
          <p:nvPr/>
        </p:nvSpPr>
        <p:spPr bwMode="auto">
          <a:xfrm>
            <a:off x="7656512" y="2800350"/>
            <a:ext cx="123825" cy="309563"/>
          </a:xfrm>
          <a:prstGeom prst="upDownArrow">
            <a:avLst>
              <a:gd name="adj1" fmla="val 50000"/>
              <a:gd name="adj2" fmla="val 50000"/>
            </a:avLst>
          </a:prstGeom>
          <a:gradFill rotWithShape="1">
            <a:gsLst>
              <a:gs pos="0">
                <a:schemeClr val="bg1"/>
              </a:gs>
              <a:gs pos="100000">
                <a:schemeClr val="bg1">
                  <a:gamma/>
                  <a:shade val="82353"/>
                  <a:invGamma/>
                </a:schemeClr>
              </a:gs>
            </a:gsLst>
            <a:lin ang="5400000" scaled="1"/>
          </a:gradFill>
          <a:ln w="9525">
            <a:solidFill>
              <a:schemeClr val="tx1"/>
            </a:solidFill>
            <a:miter lim="800000"/>
            <a:headEnd/>
            <a:tailEnd/>
          </a:ln>
          <a:effectLst/>
        </p:spPr>
        <p:txBody>
          <a:bodyPr wrap="none" anchor="ctr"/>
          <a:lstStyle/>
          <a:p>
            <a:pPr>
              <a:defRPr/>
            </a:pPr>
            <a:endParaRPr lang="en-US" dirty="0"/>
          </a:p>
        </p:txBody>
      </p:sp>
      <p:grpSp>
        <p:nvGrpSpPr>
          <p:cNvPr id="24" name="Group 35"/>
          <p:cNvGrpSpPr>
            <a:grpSpLocks/>
          </p:cNvGrpSpPr>
          <p:nvPr/>
        </p:nvGrpSpPr>
        <p:grpSpPr bwMode="auto">
          <a:xfrm>
            <a:off x="6342062" y="3781425"/>
            <a:ext cx="2203450" cy="1447800"/>
            <a:chOff x="3792" y="2880"/>
            <a:chExt cx="1388" cy="912"/>
          </a:xfrm>
        </p:grpSpPr>
        <p:pic>
          <p:nvPicPr>
            <p:cNvPr id="34" name="Picture 9" descr="Server 1.png"/>
            <p:cNvPicPr>
              <a:picLocks noChangeAspect="1"/>
            </p:cNvPicPr>
            <p:nvPr/>
          </p:nvPicPr>
          <p:blipFill>
            <a:blip r:embed="rId5" cstate="print"/>
            <a:srcRect/>
            <a:stretch>
              <a:fillRect/>
            </a:stretch>
          </p:blipFill>
          <p:spPr bwMode="auto">
            <a:xfrm>
              <a:off x="4752" y="2880"/>
              <a:ext cx="428" cy="912"/>
            </a:xfrm>
            <a:prstGeom prst="rect">
              <a:avLst/>
            </a:prstGeom>
            <a:noFill/>
            <a:ln w="9525">
              <a:noFill/>
              <a:miter lim="800000"/>
              <a:headEnd/>
              <a:tailEnd/>
            </a:ln>
          </p:spPr>
        </p:pic>
        <p:pic>
          <p:nvPicPr>
            <p:cNvPr id="35" name="Picture 12" descr="Storage Array_Tall.png"/>
            <p:cNvPicPr>
              <a:picLocks noChangeAspect="1"/>
            </p:cNvPicPr>
            <p:nvPr/>
          </p:nvPicPr>
          <p:blipFill>
            <a:blip r:embed="rId6" cstate="print"/>
            <a:srcRect/>
            <a:stretch>
              <a:fillRect/>
            </a:stretch>
          </p:blipFill>
          <p:spPr bwMode="auto">
            <a:xfrm>
              <a:off x="4272" y="2880"/>
              <a:ext cx="428" cy="912"/>
            </a:xfrm>
            <a:prstGeom prst="rect">
              <a:avLst/>
            </a:prstGeom>
            <a:noFill/>
            <a:ln w="9525">
              <a:noFill/>
              <a:miter lim="800000"/>
              <a:headEnd/>
              <a:tailEnd/>
            </a:ln>
          </p:spPr>
        </p:pic>
        <p:pic>
          <p:nvPicPr>
            <p:cNvPr id="36" name="Picture 14" descr="Multiple Storage Array.png"/>
            <p:cNvPicPr>
              <a:picLocks noChangeAspect="1"/>
            </p:cNvPicPr>
            <p:nvPr/>
          </p:nvPicPr>
          <p:blipFill>
            <a:blip r:embed="rId7" cstate="print"/>
            <a:srcRect/>
            <a:stretch>
              <a:fillRect/>
            </a:stretch>
          </p:blipFill>
          <p:spPr bwMode="auto">
            <a:xfrm>
              <a:off x="3792" y="2880"/>
              <a:ext cx="425" cy="907"/>
            </a:xfrm>
            <a:prstGeom prst="rect">
              <a:avLst/>
            </a:prstGeom>
            <a:noFill/>
            <a:ln w="9525">
              <a:noFill/>
              <a:miter lim="800000"/>
              <a:headEnd/>
              <a:tailEnd/>
            </a:ln>
          </p:spPr>
        </p:pic>
      </p:grpSp>
      <p:sp>
        <p:nvSpPr>
          <p:cNvPr id="25" name="AutoShape 37"/>
          <p:cNvSpPr>
            <a:spLocks noChangeArrowheads="1"/>
          </p:cNvSpPr>
          <p:nvPr/>
        </p:nvSpPr>
        <p:spPr bwMode="auto">
          <a:xfrm>
            <a:off x="6472406" y="3400425"/>
            <a:ext cx="123825" cy="309563"/>
          </a:xfrm>
          <a:prstGeom prst="upDownArrow">
            <a:avLst>
              <a:gd name="adj1" fmla="val 50000"/>
              <a:gd name="adj2" fmla="val 50000"/>
            </a:avLst>
          </a:prstGeom>
          <a:gradFill rotWithShape="1">
            <a:gsLst>
              <a:gs pos="0">
                <a:schemeClr val="bg1"/>
              </a:gs>
              <a:gs pos="100000">
                <a:schemeClr val="bg1">
                  <a:gamma/>
                  <a:shade val="82353"/>
                  <a:invGamma/>
                </a:schemeClr>
              </a:gs>
            </a:gsLst>
            <a:lin ang="5400000" scaled="1"/>
          </a:gradFill>
          <a:ln w="9525">
            <a:solidFill>
              <a:schemeClr val="tx1"/>
            </a:solidFill>
            <a:miter lim="800000"/>
            <a:headEnd/>
            <a:tailEnd/>
          </a:ln>
          <a:effectLst/>
        </p:spPr>
        <p:txBody>
          <a:bodyPr wrap="none" anchor="ctr"/>
          <a:lstStyle/>
          <a:p>
            <a:pPr>
              <a:defRPr/>
            </a:pPr>
            <a:endParaRPr lang="en-US" dirty="0"/>
          </a:p>
        </p:txBody>
      </p:sp>
      <p:sp>
        <p:nvSpPr>
          <p:cNvPr id="26" name="AutoShape 38"/>
          <p:cNvSpPr>
            <a:spLocks noChangeArrowheads="1"/>
          </p:cNvSpPr>
          <p:nvPr/>
        </p:nvSpPr>
        <p:spPr bwMode="auto">
          <a:xfrm>
            <a:off x="7664617" y="3392153"/>
            <a:ext cx="123825" cy="309563"/>
          </a:xfrm>
          <a:prstGeom prst="upDownArrow">
            <a:avLst>
              <a:gd name="adj1" fmla="val 50000"/>
              <a:gd name="adj2" fmla="val 50000"/>
            </a:avLst>
          </a:prstGeom>
          <a:gradFill rotWithShape="1">
            <a:gsLst>
              <a:gs pos="0">
                <a:schemeClr val="bg1"/>
              </a:gs>
              <a:gs pos="100000">
                <a:schemeClr val="bg1">
                  <a:gamma/>
                  <a:shade val="82353"/>
                  <a:invGamma/>
                </a:schemeClr>
              </a:gs>
            </a:gsLst>
            <a:lin ang="5400000" scaled="1"/>
          </a:gradFill>
          <a:ln w="9525">
            <a:solidFill>
              <a:schemeClr val="tx1"/>
            </a:solidFill>
            <a:miter lim="800000"/>
            <a:headEnd/>
            <a:tailEnd/>
          </a:ln>
          <a:effectLst/>
        </p:spPr>
        <p:txBody>
          <a:bodyPr wrap="none" anchor="ctr"/>
          <a:lstStyle/>
          <a:p>
            <a:pPr>
              <a:defRPr/>
            </a:pPr>
            <a:endParaRPr lang="en-US" dirty="0"/>
          </a:p>
        </p:txBody>
      </p:sp>
      <p:sp>
        <p:nvSpPr>
          <p:cNvPr id="27" name="AutoShape 39"/>
          <p:cNvSpPr>
            <a:spLocks noChangeArrowheads="1"/>
          </p:cNvSpPr>
          <p:nvPr/>
        </p:nvSpPr>
        <p:spPr bwMode="auto">
          <a:xfrm>
            <a:off x="8258175" y="3392154"/>
            <a:ext cx="123825" cy="309562"/>
          </a:xfrm>
          <a:prstGeom prst="upDownArrow">
            <a:avLst>
              <a:gd name="adj1" fmla="val 50000"/>
              <a:gd name="adj2" fmla="val 50000"/>
            </a:avLst>
          </a:prstGeom>
          <a:gradFill rotWithShape="1">
            <a:gsLst>
              <a:gs pos="0">
                <a:schemeClr val="bg1"/>
              </a:gs>
              <a:gs pos="100000">
                <a:schemeClr val="bg1">
                  <a:gamma/>
                  <a:shade val="82353"/>
                  <a:invGamma/>
                </a:schemeClr>
              </a:gs>
            </a:gsLst>
            <a:lin ang="5400000" scaled="1"/>
          </a:gradFill>
          <a:ln w="9525">
            <a:solidFill>
              <a:schemeClr val="tx1"/>
            </a:solidFill>
            <a:miter lim="800000"/>
            <a:headEnd/>
            <a:tailEnd/>
          </a:ln>
          <a:effectLst/>
        </p:spPr>
        <p:txBody>
          <a:bodyPr wrap="none" anchor="ctr"/>
          <a:lstStyle/>
          <a:p>
            <a:pPr>
              <a:defRPr/>
            </a:pPr>
            <a:endParaRPr lang="en-US" dirty="0"/>
          </a:p>
        </p:txBody>
      </p:sp>
      <p:sp>
        <p:nvSpPr>
          <p:cNvPr id="28" name="AutoShape 29"/>
          <p:cNvSpPr>
            <a:spLocks noChangeArrowheads="1"/>
          </p:cNvSpPr>
          <p:nvPr/>
        </p:nvSpPr>
        <p:spPr bwMode="auto">
          <a:xfrm>
            <a:off x="6294437" y="3152775"/>
            <a:ext cx="457200" cy="228600"/>
          </a:xfrm>
          <a:prstGeom prst="roundRect">
            <a:avLst>
              <a:gd name="adj" fmla="val 16667"/>
            </a:avLst>
          </a:prstGeom>
          <a:solidFill>
            <a:srgbClr val="FF9900">
              <a:alpha val="87000"/>
            </a:srgbClr>
          </a:solidFill>
          <a:ln w="9525">
            <a:solidFill>
              <a:schemeClr val="tx1"/>
            </a:solidFill>
            <a:round/>
            <a:headEnd/>
            <a:tailEnd/>
          </a:ln>
        </p:spPr>
        <p:txBody>
          <a:bodyPr wrap="none" anchor="ctr"/>
          <a:lstStyle/>
          <a:p>
            <a:pPr algn="ctr"/>
            <a:r>
              <a:rPr lang="en-US" sz="1400" b="1" dirty="0">
                <a:solidFill>
                  <a:schemeClr val="bg1"/>
                </a:solidFill>
                <a:latin typeface="Calibri" pitchFamily="34" charset="0"/>
              </a:rPr>
              <a:t>HBA </a:t>
            </a:r>
          </a:p>
        </p:txBody>
      </p:sp>
      <p:sp>
        <p:nvSpPr>
          <p:cNvPr id="29" name="AutoShape 29"/>
          <p:cNvSpPr>
            <a:spLocks noChangeArrowheads="1"/>
          </p:cNvSpPr>
          <p:nvPr/>
        </p:nvSpPr>
        <p:spPr bwMode="auto">
          <a:xfrm>
            <a:off x="6875462" y="3152775"/>
            <a:ext cx="457200" cy="228600"/>
          </a:xfrm>
          <a:prstGeom prst="roundRect">
            <a:avLst>
              <a:gd name="adj" fmla="val 16667"/>
            </a:avLst>
          </a:prstGeom>
          <a:solidFill>
            <a:srgbClr val="FF9900">
              <a:alpha val="87000"/>
            </a:srgbClr>
          </a:solidFill>
          <a:ln w="9525">
            <a:solidFill>
              <a:schemeClr val="tx1"/>
            </a:solidFill>
            <a:round/>
            <a:headEnd/>
            <a:tailEnd/>
          </a:ln>
        </p:spPr>
        <p:txBody>
          <a:bodyPr wrap="none" anchor="ctr"/>
          <a:lstStyle/>
          <a:p>
            <a:pPr algn="ctr"/>
            <a:r>
              <a:rPr lang="en-US" sz="1400" b="1" dirty="0">
                <a:solidFill>
                  <a:schemeClr val="bg1"/>
                </a:solidFill>
                <a:latin typeface="Calibri" pitchFamily="34" charset="0"/>
              </a:rPr>
              <a:t>HBA </a:t>
            </a:r>
          </a:p>
        </p:txBody>
      </p:sp>
      <p:sp>
        <p:nvSpPr>
          <p:cNvPr id="30" name="AutoShape 29"/>
          <p:cNvSpPr>
            <a:spLocks noChangeArrowheads="1"/>
          </p:cNvSpPr>
          <p:nvPr/>
        </p:nvSpPr>
        <p:spPr bwMode="auto">
          <a:xfrm>
            <a:off x="7485062" y="3143250"/>
            <a:ext cx="457200" cy="228600"/>
          </a:xfrm>
          <a:prstGeom prst="roundRect">
            <a:avLst>
              <a:gd name="adj" fmla="val 16667"/>
            </a:avLst>
          </a:prstGeom>
          <a:solidFill>
            <a:srgbClr val="FF9900">
              <a:alpha val="87000"/>
            </a:srgbClr>
          </a:solidFill>
          <a:ln w="9525">
            <a:solidFill>
              <a:schemeClr val="tx1"/>
            </a:solidFill>
            <a:round/>
            <a:headEnd/>
            <a:tailEnd/>
          </a:ln>
        </p:spPr>
        <p:txBody>
          <a:bodyPr wrap="none" anchor="ctr"/>
          <a:lstStyle/>
          <a:p>
            <a:pPr algn="ctr"/>
            <a:r>
              <a:rPr lang="en-US" sz="1400" b="1" dirty="0">
                <a:solidFill>
                  <a:schemeClr val="bg1"/>
                </a:solidFill>
                <a:latin typeface="Calibri" pitchFamily="34" charset="0"/>
              </a:rPr>
              <a:t>HBA </a:t>
            </a:r>
          </a:p>
        </p:txBody>
      </p:sp>
      <p:sp>
        <p:nvSpPr>
          <p:cNvPr id="31" name="AutoShape 29"/>
          <p:cNvSpPr>
            <a:spLocks noChangeArrowheads="1"/>
          </p:cNvSpPr>
          <p:nvPr/>
        </p:nvSpPr>
        <p:spPr bwMode="auto">
          <a:xfrm>
            <a:off x="8085137" y="3143250"/>
            <a:ext cx="457200" cy="228600"/>
          </a:xfrm>
          <a:prstGeom prst="roundRect">
            <a:avLst>
              <a:gd name="adj" fmla="val 16667"/>
            </a:avLst>
          </a:prstGeom>
          <a:solidFill>
            <a:srgbClr val="FF9900">
              <a:alpha val="87000"/>
            </a:srgbClr>
          </a:solidFill>
          <a:ln w="9525">
            <a:solidFill>
              <a:schemeClr val="tx1"/>
            </a:solidFill>
            <a:round/>
            <a:headEnd/>
            <a:tailEnd/>
          </a:ln>
        </p:spPr>
        <p:txBody>
          <a:bodyPr wrap="none" anchor="ctr"/>
          <a:lstStyle/>
          <a:p>
            <a:pPr algn="ctr"/>
            <a:r>
              <a:rPr lang="en-US" sz="1400" b="1" dirty="0">
                <a:solidFill>
                  <a:schemeClr val="bg1"/>
                </a:solidFill>
                <a:latin typeface="Calibri" pitchFamily="34" charset="0"/>
              </a:rPr>
              <a:t>HBA </a:t>
            </a:r>
          </a:p>
        </p:txBody>
      </p:sp>
      <p:sp>
        <p:nvSpPr>
          <p:cNvPr id="32" name="Text Box 49"/>
          <p:cNvSpPr txBox="1">
            <a:spLocks noChangeArrowheads="1"/>
          </p:cNvSpPr>
          <p:nvPr/>
        </p:nvSpPr>
        <p:spPr bwMode="auto">
          <a:xfrm>
            <a:off x="5718437" y="5403850"/>
            <a:ext cx="3427861" cy="369332"/>
          </a:xfrm>
          <a:prstGeom prst="rect">
            <a:avLst/>
          </a:prstGeom>
          <a:noFill/>
          <a:ln w="9525">
            <a:noFill/>
            <a:miter lim="800000"/>
            <a:headEnd/>
            <a:tailEnd/>
          </a:ln>
          <a:effectLst/>
        </p:spPr>
        <p:txBody>
          <a:bodyPr wrap="none">
            <a:spAutoFit/>
          </a:bodyPr>
          <a:lstStyle/>
          <a:p>
            <a:r>
              <a:rPr lang="en-US" b="1" dirty="0">
                <a:latin typeface="Calibri" pitchFamily="34" charset="0"/>
              </a:rPr>
              <a:t>EMC and Non-EMC Storage </a:t>
            </a:r>
            <a:r>
              <a:rPr lang="en-US" b="1" dirty="0" smtClean="0">
                <a:latin typeface="Calibri" pitchFamily="34" charset="0"/>
              </a:rPr>
              <a:t>Arrays</a:t>
            </a:r>
            <a:endParaRPr lang="en-US" b="1" dirty="0">
              <a:latin typeface="Calibri" pitchFamily="34" charset="0"/>
            </a:endParaRPr>
          </a:p>
        </p:txBody>
      </p:sp>
      <p:sp>
        <p:nvSpPr>
          <p:cNvPr id="33" name="Text Box 39"/>
          <p:cNvSpPr txBox="1">
            <a:spLocks noChangeArrowheads="1"/>
          </p:cNvSpPr>
          <p:nvPr/>
        </p:nvSpPr>
        <p:spPr bwMode="auto">
          <a:xfrm>
            <a:off x="6580187" y="685800"/>
            <a:ext cx="1443087" cy="338554"/>
          </a:xfrm>
          <a:prstGeom prst="rect">
            <a:avLst/>
          </a:prstGeom>
          <a:noFill/>
          <a:ln w="9525">
            <a:noFill/>
            <a:miter lim="800000"/>
            <a:headEnd/>
            <a:tailEnd/>
          </a:ln>
        </p:spPr>
        <p:txBody>
          <a:bodyPr wrap="none">
            <a:spAutoFit/>
          </a:bodyPr>
          <a:lstStyle/>
          <a:p>
            <a:r>
              <a:rPr lang="en-US" sz="1600" b="1" dirty="0" smtClean="0">
                <a:latin typeface="Calibri" pitchFamily="34" charset="0"/>
              </a:rPr>
              <a:t>Physical server</a:t>
            </a:r>
            <a:endParaRPr lang="en-US" sz="1600" b="1" dirty="0">
              <a:latin typeface="Calibri" pitchFamily="34" charset="0"/>
            </a:endParaRPr>
          </a:p>
        </p:txBody>
      </p:sp>
      <p:sp>
        <p:nvSpPr>
          <p:cNvPr id="43" name="AutoShape 37"/>
          <p:cNvSpPr>
            <a:spLocks noChangeArrowheads="1"/>
          </p:cNvSpPr>
          <p:nvPr/>
        </p:nvSpPr>
        <p:spPr bwMode="auto">
          <a:xfrm>
            <a:off x="7055017" y="3392153"/>
            <a:ext cx="123825" cy="309563"/>
          </a:xfrm>
          <a:prstGeom prst="upDownArrow">
            <a:avLst>
              <a:gd name="adj1" fmla="val 50000"/>
              <a:gd name="adj2" fmla="val 50000"/>
            </a:avLst>
          </a:prstGeom>
          <a:gradFill rotWithShape="1">
            <a:gsLst>
              <a:gs pos="0">
                <a:schemeClr val="bg1"/>
              </a:gs>
              <a:gs pos="100000">
                <a:schemeClr val="bg1">
                  <a:gamma/>
                  <a:shade val="82353"/>
                  <a:invGamma/>
                </a:schemeClr>
              </a:gs>
            </a:gsLst>
            <a:lin ang="5400000" scaled="1"/>
          </a:gradFill>
          <a:ln w="9525">
            <a:solidFill>
              <a:schemeClr val="tx1"/>
            </a:solidFill>
            <a:miter lim="800000"/>
            <a:headEnd/>
            <a:tailEnd/>
          </a:ln>
          <a:effectLst/>
        </p:spPr>
        <p:txBody>
          <a:bodyPr wrap="none" anchor="ctr"/>
          <a:lstStyle/>
          <a:p>
            <a:pPr>
              <a:defRPr/>
            </a:pPr>
            <a:endParaRPr lang="en-US" dirty="0"/>
          </a:p>
        </p:txBody>
      </p:sp>
      <p:sp>
        <p:nvSpPr>
          <p:cNvPr id="44" name="Footer Placeholder 7"/>
          <p:cNvSpPr>
            <a:spLocks noGrp="1"/>
          </p:cNvSpPr>
          <p:nvPr>
            <p:ph type="ftr" sz="quarter" idx="4294967295"/>
          </p:nvPr>
        </p:nvSpPr>
        <p:spPr>
          <a:xfrm>
            <a:off x="4419600" y="6629400"/>
            <a:ext cx="4191000" cy="228600"/>
          </a:xfrm>
          <a:prstGeom prst="rect">
            <a:avLst/>
          </a:prstGeom>
        </p:spPr>
        <p:txBody>
          <a:bodyPr/>
          <a:lstStyle/>
          <a:p>
            <a:pPr algn="r">
              <a:defRPr/>
            </a:pPr>
            <a:r>
              <a:rPr lang="en-US" sz="1000" dirty="0">
                <a:latin typeface="Calibri" pitchFamily="34" charset="0"/>
              </a:rPr>
              <a:t>Virtualized Data Center </a:t>
            </a:r>
            <a:r>
              <a:rPr lang="en-US" sz="1000" dirty="0" smtClean="0">
                <a:latin typeface="Calibri" pitchFamily="34" charset="0"/>
              </a:rPr>
              <a:t>– </a:t>
            </a:r>
            <a:r>
              <a:rPr lang="en-US" sz="1000" dirty="0">
                <a:latin typeface="Calibri" pitchFamily="34" charset="0"/>
              </a:rPr>
              <a:t>Networking</a:t>
            </a: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PowerPath/VE Features</a:t>
            </a:r>
            <a:endParaRPr lang="en-US" dirty="0"/>
          </a:p>
        </p:txBody>
      </p:sp>
      <p:sp>
        <p:nvSpPr>
          <p:cNvPr id="5" name="Slide Number Placeholder 4"/>
          <p:cNvSpPr>
            <a:spLocks noGrp="1"/>
          </p:cNvSpPr>
          <p:nvPr>
            <p:ph type="sldNum" sz="quarter" idx="11"/>
          </p:nvPr>
        </p:nvSpPr>
        <p:spPr/>
        <p:txBody>
          <a:bodyPr/>
          <a:lstStyle/>
          <a:p>
            <a:pPr>
              <a:defRPr/>
            </a:pPr>
            <a:fld id="{5BA1DFFF-3F85-458B-986A-7762775E0CEF}" type="slidenum">
              <a:rPr lang="en-US" smtClean="0"/>
              <a:pPr>
                <a:defRPr/>
              </a:pPr>
              <a:t>48</a:t>
            </a:fld>
            <a:endParaRPr lang="en-US" dirty="0"/>
          </a:p>
        </p:txBody>
      </p:sp>
      <p:graphicFrame>
        <p:nvGraphicFramePr>
          <p:cNvPr id="6" name="Table 5"/>
          <p:cNvGraphicFramePr>
            <a:graphicFrameLocks noGrp="1"/>
          </p:cNvGraphicFramePr>
          <p:nvPr/>
        </p:nvGraphicFramePr>
        <p:xfrm>
          <a:off x="382620" y="1127760"/>
          <a:ext cx="8456580" cy="4358640"/>
        </p:xfrm>
        <a:graphic>
          <a:graphicData uri="http://schemas.openxmlformats.org/drawingml/2006/table">
            <a:tbl>
              <a:tblPr firstRow="1" bandRow="1">
                <a:tableStyleId>{5C22544A-7EE6-4342-B048-85BDC9FD1C3A}</a:tableStyleId>
              </a:tblPr>
              <a:tblGrid>
                <a:gridCol w="2589180"/>
                <a:gridCol w="5867400"/>
              </a:tblGrid>
              <a:tr h="274320">
                <a:tc>
                  <a:txBody>
                    <a:bodyPr/>
                    <a:lstStyle/>
                    <a:p>
                      <a:r>
                        <a:rPr lang="en-US" sz="1600" dirty="0" smtClean="0"/>
                        <a:t>Feature</a:t>
                      </a:r>
                      <a:endParaRPr lang="en-US" sz="1600" dirty="0"/>
                    </a:p>
                  </a:txBody>
                  <a:tcPr anchor="ctr"/>
                </a:tc>
                <a:tc>
                  <a:txBody>
                    <a:bodyPr/>
                    <a:lstStyle/>
                    <a:p>
                      <a:r>
                        <a:rPr lang="en-US" sz="1600" dirty="0" smtClean="0"/>
                        <a:t>Description</a:t>
                      </a:r>
                      <a:endParaRPr lang="en-US" sz="1600" dirty="0"/>
                    </a:p>
                  </a:txBody>
                  <a:tcPr anchor="ctr"/>
                </a:tc>
              </a:tr>
              <a:tr h="27432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700" kern="1200" baseline="0" dirty="0" smtClean="0"/>
                        <a:t>Dynamic load balancing</a:t>
                      </a:r>
                      <a:endParaRPr lang="en-US" sz="1700" kern="1200" baseline="0" dirty="0" smtClean="0">
                        <a:solidFill>
                          <a:schemeClr val="dk1"/>
                        </a:solidFill>
                        <a:latin typeface="+mn-lt"/>
                        <a:ea typeface="+mn-ea"/>
                        <a:cs typeface="+mn-cs"/>
                      </a:endParaRPr>
                    </a:p>
                  </a:txBody>
                  <a:tcPr anchor="ctr"/>
                </a:tc>
                <a:tc>
                  <a:txBody>
                    <a:bodyPr/>
                    <a:lstStyle/>
                    <a:p>
                      <a:pPr marL="233363" indent="-233363" algn="l" defTabSz="914400" rtl="0" eaLnBrk="1" latinLnBrk="0" hangingPunct="1">
                        <a:buFont typeface="Arial" pitchFamily="34" charset="0"/>
                        <a:buChar char="•"/>
                      </a:pPr>
                      <a:r>
                        <a:rPr lang="en-US" sz="1600" kern="1200" baseline="0" dirty="0" smtClean="0"/>
                        <a:t>Distributes I/O requests to a LUN across all available paths, rather than overloading a single path</a:t>
                      </a:r>
                      <a:endParaRPr lang="en-US" sz="1600" kern="1200" baseline="0" dirty="0" smtClean="0">
                        <a:solidFill>
                          <a:schemeClr val="dk1"/>
                        </a:solidFill>
                        <a:latin typeface="+mn-lt"/>
                        <a:ea typeface="+mn-ea"/>
                        <a:cs typeface="+mn-cs"/>
                      </a:endParaRPr>
                    </a:p>
                  </a:txBody>
                  <a:tcPr anchor="ctr"/>
                </a:tc>
              </a:tr>
              <a:tr h="27432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700" kern="1200" baseline="0" dirty="0" smtClean="0"/>
                        <a:t>Automated performance optimization</a:t>
                      </a:r>
                      <a:endParaRPr lang="en-US" sz="1700" kern="1200" baseline="0" dirty="0" smtClean="0">
                        <a:solidFill>
                          <a:schemeClr val="dk1"/>
                        </a:solidFill>
                        <a:latin typeface="+mn-lt"/>
                        <a:ea typeface="+mn-ea"/>
                        <a:cs typeface="+mn-cs"/>
                      </a:endParaRPr>
                    </a:p>
                  </a:txBody>
                  <a:tcPr anchor="ctr"/>
                </a:tc>
                <a:tc>
                  <a:txBody>
                    <a:bodyPr/>
                    <a:lstStyle/>
                    <a:p>
                      <a:pPr marL="233363" indent="-233363" algn="l" defTabSz="914400" rtl="0" eaLnBrk="1" latinLnBrk="0" hangingPunct="1">
                        <a:buFont typeface="Arial" pitchFamily="34" charset="0"/>
                        <a:buChar char="•"/>
                      </a:pPr>
                      <a:r>
                        <a:rPr lang="en-US" sz="1600" kern="1200" baseline="0" dirty="0" smtClean="0"/>
                        <a:t>Optimizes performance by dynamically changing I/O traffic allocation to paths depending on load</a:t>
                      </a:r>
                      <a:endParaRPr lang="en-US" sz="1600" kern="1200" baseline="0" dirty="0" smtClean="0">
                        <a:solidFill>
                          <a:schemeClr val="dk1"/>
                        </a:solidFill>
                        <a:latin typeface="+mn-lt"/>
                        <a:ea typeface="+mn-ea"/>
                        <a:cs typeface="+mn-cs"/>
                      </a:endParaRPr>
                    </a:p>
                  </a:txBody>
                  <a:tcPr anchor="ctr"/>
                </a:tc>
              </a:tr>
              <a:tr h="27432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700" kern="1200" baseline="0" dirty="0" smtClean="0"/>
                        <a:t>Dynamic path failover</a:t>
                      </a:r>
                      <a:endParaRPr lang="en-US" sz="1700" kern="1200" baseline="0" dirty="0" smtClean="0">
                        <a:solidFill>
                          <a:schemeClr val="dk1"/>
                        </a:solidFill>
                        <a:latin typeface="+mn-lt"/>
                        <a:ea typeface="+mn-ea"/>
                        <a:cs typeface="+mn-cs"/>
                      </a:endParaRPr>
                    </a:p>
                  </a:txBody>
                  <a:tcPr anchor="ctr"/>
                </a:tc>
                <a:tc>
                  <a:txBody>
                    <a:bodyPr/>
                    <a:lstStyle/>
                    <a:p>
                      <a:pPr marL="233363" indent="-233363" algn="l" defTabSz="914400" rtl="0" eaLnBrk="1" latinLnBrk="0" hangingPunct="1">
                        <a:buFont typeface="Arial" pitchFamily="34" charset="0"/>
                        <a:buChar char="•"/>
                      </a:pPr>
                      <a:r>
                        <a:rPr lang="en-US" sz="1600" kern="1200" baseline="0" dirty="0" smtClean="0"/>
                        <a:t>Automatically redistributes I/O traffic from a failed path to functioning paths</a:t>
                      </a:r>
                      <a:endParaRPr lang="en-US" sz="1600" kern="1200" baseline="0" dirty="0" smtClean="0">
                        <a:solidFill>
                          <a:schemeClr val="dk1"/>
                        </a:solidFill>
                        <a:latin typeface="+mn-lt"/>
                        <a:ea typeface="+mn-ea"/>
                        <a:cs typeface="+mn-cs"/>
                      </a:endParaRPr>
                    </a:p>
                  </a:txBody>
                  <a:tcPr anchor="ctr"/>
                </a:tc>
              </a:tr>
              <a:tr h="27432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700" kern="1200" baseline="0" dirty="0" smtClean="0"/>
                        <a:t>Wide variety  storage array</a:t>
                      </a:r>
                      <a:r>
                        <a:rPr lang="en-US" sz="1700" kern="1200" baseline="0" dirty="0" smtClean="0">
                          <a:solidFill>
                            <a:srgbClr val="FF0000"/>
                          </a:solidFill>
                        </a:rPr>
                        <a:t> </a:t>
                      </a:r>
                      <a:r>
                        <a:rPr lang="en-US" sz="1700" b="0" kern="1200" baseline="0" dirty="0" smtClean="0">
                          <a:solidFill>
                            <a:schemeClr val="tx1"/>
                          </a:solidFill>
                        </a:rPr>
                        <a:t>support</a:t>
                      </a:r>
                      <a:endParaRPr lang="en-US" sz="1700" b="0" kern="1200" baseline="0" dirty="0" smtClean="0">
                        <a:solidFill>
                          <a:schemeClr val="tx1"/>
                        </a:solidFill>
                        <a:latin typeface="+mn-lt"/>
                        <a:ea typeface="+mn-ea"/>
                        <a:cs typeface="+mn-cs"/>
                      </a:endParaRPr>
                    </a:p>
                  </a:txBody>
                  <a:tcPr anchor="ctr"/>
                </a:tc>
                <a:tc>
                  <a:txBody>
                    <a:bodyPr/>
                    <a:lstStyle/>
                    <a:p>
                      <a:pPr marL="233363" marR="0" lvl="1" indent="-233363"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600" kern="1200" baseline="0" dirty="0" smtClean="0"/>
                        <a:t>Supports EMC Symmetrix VMAX, VNX, VNXe, CLARiiON, VPLEX, and non-EMC arrays</a:t>
                      </a:r>
                      <a:endParaRPr lang="en-US" sz="1600" kern="1200" baseline="0" dirty="0" smtClean="0">
                        <a:solidFill>
                          <a:schemeClr val="dk1"/>
                        </a:solidFill>
                        <a:latin typeface="+mn-lt"/>
                        <a:ea typeface="+mn-ea"/>
                        <a:cs typeface="+mn-cs"/>
                      </a:endParaRPr>
                    </a:p>
                  </a:txBody>
                  <a:tcPr anchor="ctr"/>
                </a:tc>
              </a:tr>
              <a:tr h="27432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700" kern="1200" baseline="0" dirty="0" smtClean="0"/>
                        <a:t>Automatic path testing</a:t>
                      </a:r>
                      <a:endParaRPr lang="en-US" sz="1700" kern="1200" baseline="0" dirty="0" smtClean="0">
                        <a:solidFill>
                          <a:schemeClr val="dk1"/>
                        </a:solidFill>
                        <a:latin typeface="+mn-lt"/>
                        <a:ea typeface="+mn-ea"/>
                        <a:cs typeface="+mn-cs"/>
                      </a:endParaRPr>
                    </a:p>
                  </a:txBody>
                  <a:tcPr anchor="ctr"/>
                </a:tc>
                <a:tc>
                  <a:txBody>
                    <a:bodyPr/>
                    <a:lstStyle/>
                    <a:p>
                      <a:pPr marL="233363" indent="-233363">
                        <a:buFont typeface="Arial" pitchFamily="34" charset="0"/>
                        <a:buChar char="•"/>
                      </a:pPr>
                      <a:r>
                        <a:rPr lang="en-US" sz="1600" kern="1200" baseline="0" dirty="0" smtClean="0"/>
                        <a:t>Periodically tests both live and dead paths</a:t>
                      </a:r>
                    </a:p>
                    <a:p>
                      <a:pPr marL="233363" indent="-233363">
                        <a:buFont typeface="Arial" pitchFamily="34" charset="0"/>
                        <a:buChar char="•"/>
                      </a:pPr>
                      <a:r>
                        <a:rPr lang="en-US" sz="1600" kern="1200" baseline="0" dirty="0" smtClean="0"/>
                        <a:t>Identifies failed path before application attempts to pass I/O</a:t>
                      </a:r>
                    </a:p>
                    <a:p>
                      <a:pPr marL="233363" indent="-233363">
                        <a:buFont typeface="Arial" pitchFamily="34" charset="0"/>
                        <a:buChar char="•"/>
                      </a:pPr>
                      <a:r>
                        <a:rPr lang="en-US" sz="1600" kern="1200" baseline="0" dirty="0" smtClean="0"/>
                        <a:t>Automatically restores a path to service when the path is available</a:t>
                      </a:r>
                      <a:endParaRPr lang="en-US" sz="1600" kern="1200" baseline="0" dirty="0" smtClean="0">
                        <a:solidFill>
                          <a:schemeClr val="dk1"/>
                        </a:solidFill>
                        <a:latin typeface="+mn-lt"/>
                        <a:ea typeface="+mn-ea"/>
                        <a:cs typeface="+mn-cs"/>
                      </a:endParaRPr>
                    </a:p>
                  </a:txBody>
                  <a:tcPr anchor="ctr"/>
                </a:tc>
              </a:tr>
              <a:tr h="27432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700" kern="1200" baseline="0" dirty="0" smtClean="0"/>
                        <a:t>Monitoring and alerting</a:t>
                      </a:r>
                      <a:endParaRPr lang="en-US" sz="1700" kern="1200" baseline="0" dirty="0" smtClean="0">
                        <a:solidFill>
                          <a:schemeClr val="dk1"/>
                        </a:solidFill>
                        <a:latin typeface="+mn-lt"/>
                        <a:ea typeface="+mn-ea"/>
                        <a:cs typeface="+mn-cs"/>
                      </a:endParaRPr>
                    </a:p>
                  </a:txBody>
                  <a:tcPr anchor="ctr"/>
                </a:tc>
                <a:tc>
                  <a:txBody>
                    <a:bodyPr/>
                    <a:lstStyle/>
                    <a:p>
                      <a:pPr marL="233363" indent="-233363" algn="l" defTabSz="914400" rtl="0" eaLnBrk="1" latinLnBrk="0" hangingPunct="1">
                        <a:buFont typeface="Arial" pitchFamily="34" charset="0"/>
                        <a:buChar char="•"/>
                      </a:pPr>
                      <a:r>
                        <a:rPr lang="en-US" sz="1600" kern="1200" baseline="0" dirty="0" smtClean="0"/>
                        <a:t>Provides statistics for all I/O for all paths and generates alerts to notify the status</a:t>
                      </a:r>
                      <a:endParaRPr lang="en-US" sz="1600" kern="1200" baseline="0" dirty="0" smtClean="0">
                        <a:solidFill>
                          <a:schemeClr val="dk1"/>
                        </a:solidFill>
                        <a:latin typeface="+mn-lt"/>
                        <a:ea typeface="+mn-ea"/>
                        <a:cs typeface="+mn-cs"/>
                      </a:endParaRPr>
                    </a:p>
                  </a:txBody>
                  <a:tcPr anchor="ctr"/>
                </a:tc>
              </a:tr>
            </a:tbl>
          </a:graphicData>
        </a:graphic>
      </p:graphicFrame>
      <p:sp>
        <p:nvSpPr>
          <p:cNvPr id="7" name="Footer Placeholder 7"/>
          <p:cNvSpPr>
            <a:spLocks noGrp="1"/>
          </p:cNvSpPr>
          <p:nvPr>
            <p:ph type="ftr" sz="quarter" idx="4294967295"/>
          </p:nvPr>
        </p:nvSpPr>
        <p:spPr>
          <a:xfrm>
            <a:off x="4419600" y="6629400"/>
            <a:ext cx="4191000" cy="228600"/>
          </a:xfrm>
          <a:prstGeom prst="rect">
            <a:avLst/>
          </a:prstGeom>
        </p:spPr>
        <p:txBody>
          <a:bodyPr/>
          <a:lstStyle/>
          <a:p>
            <a:pPr algn="r">
              <a:defRPr/>
            </a:pPr>
            <a:r>
              <a:rPr lang="en-US" sz="1000" dirty="0">
                <a:latin typeface="Calibri" pitchFamily="34" charset="0"/>
              </a:rPr>
              <a:t>Virtualized Data Center </a:t>
            </a:r>
            <a:r>
              <a:rPr lang="en-US" sz="1000" dirty="0" smtClean="0">
                <a:latin typeface="Calibri" pitchFamily="34" charset="0"/>
              </a:rPr>
              <a:t>– </a:t>
            </a:r>
            <a:r>
              <a:rPr lang="en-US" sz="1000" dirty="0">
                <a:latin typeface="Calibri" pitchFamily="34" charset="0"/>
              </a:rPr>
              <a:t>Networking</a:t>
            </a: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6"/>
          <p:cNvSpPr>
            <a:spLocks noGrp="1"/>
          </p:cNvSpPr>
          <p:nvPr>
            <p:ph type="title"/>
          </p:nvPr>
        </p:nvSpPr>
        <p:spPr/>
        <p:txBody>
          <a:bodyPr/>
          <a:lstStyle/>
          <a:p>
            <a:r>
              <a:rPr lang="en-US" dirty="0" smtClean="0"/>
              <a:t>Module 5: Summary</a:t>
            </a:r>
          </a:p>
        </p:txBody>
      </p:sp>
      <p:sp>
        <p:nvSpPr>
          <p:cNvPr id="28675" name="Content Placeholder 7"/>
          <p:cNvSpPr>
            <a:spLocks noGrp="1"/>
          </p:cNvSpPr>
          <p:nvPr>
            <p:ph idx="1"/>
          </p:nvPr>
        </p:nvSpPr>
        <p:spPr>
          <a:xfrm>
            <a:off x="304800" y="914400"/>
            <a:ext cx="8458200" cy="5105400"/>
          </a:xfrm>
        </p:spPr>
        <p:txBody>
          <a:bodyPr/>
          <a:lstStyle/>
          <a:p>
            <a:pPr>
              <a:buNone/>
            </a:pPr>
            <a:r>
              <a:rPr lang="en-US" dirty="0" smtClean="0"/>
              <a:t>Key points covered in this module:</a:t>
            </a:r>
          </a:p>
          <a:p>
            <a:pPr lvl="0"/>
            <a:r>
              <a:rPr lang="en-US" dirty="0" smtClean="0"/>
              <a:t>Virtualization of physical and VM network</a:t>
            </a:r>
          </a:p>
          <a:p>
            <a:pPr lvl="0"/>
            <a:r>
              <a:rPr lang="en-US" dirty="0" smtClean="0"/>
              <a:t>VDC network infrastructure</a:t>
            </a:r>
          </a:p>
          <a:p>
            <a:pPr lvl="0"/>
            <a:r>
              <a:rPr lang="en-US" dirty="0" smtClean="0"/>
              <a:t>VLAN and VSAN trunking</a:t>
            </a:r>
          </a:p>
          <a:p>
            <a:r>
              <a:rPr lang="en-US" dirty="0" smtClean="0"/>
              <a:t>Key network traffic management techniques</a:t>
            </a:r>
          </a:p>
          <a:p>
            <a:endParaRPr lang="en-US" dirty="0" smtClean="0"/>
          </a:p>
        </p:txBody>
      </p:sp>
      <p:sp>
        <p:nvSpPr>
          <p:cNvPr id="6" name="Slide Number Placeholder 5"/>
          <p:cNvSpPr>
            <a:spLocks noGrp="1"/>
          </p:cNvSpPr>
          <p:nvPr>
            <p:ph type="sldNum" sz="quarter" idx="11"/>
          </p:nvPr>
        </p:nvSpPr>
        <p:spPr/>
        <p:txBody>
          <a:bodyPr/>
          <a:lstStyle/>
          <a:p>
            <a:pPr>
              <a:defRPr/>
            </a:pPr>
            <a:fld id="{843B2F22-DCBC-4BF9-BA15-DABB3F788E73}" type="slidenum">
              <a:rPr lang="en-US"/>
              <a:pPr>
                <a:defRPr/>
              </a:pPr>
              <a:t>49</a:t>
            </a:fld>
            <a:endParaRPr lang="en-US" dirty="0"/>
          </a:p>
        </p:txBody>
      </p:sp>
      <p:sp>
        <p:nvSpPr>
          <p:cNvPr id="7" name="Footer Placeholder 7"/>
          <p:cNvSpPr>
            <a:spLocks noGrp="1"/>
          </p:cNvSpPr>
          <p:nvPr>
            <p:ph type="ftr" sz="quarter" idx="4294967295"/>
          </p:nvPr>
        </p:nvSpPr>
        <p:spPr>
          <a:xfrm>
            <a:off x="4419600" y="6629400"/>
            <a:ext cx="4191000" cy="228600"/>
          </a:xfrm>
          <a:prstGeom prst="rect">
            <a:avLst/>
          </a:prstGeom>
        </p:spPr>
        <p:txBody>
          <a:bodyPr/>
          <a:lstStyle/>
          <a:p>
            <a:pPr algn="r">
              <a:defRPr/>
            </a:pPr>
            <a:r>
              <a:rPr lang="en-US" sz="1000" dirty="0">
                <a:latin typeface="Calibri" pitchFamily="34" charset="0"/>
              </a:rPr>
              <a:t>Virtualized Data Center </a:t>
            </a:r>
            <a:r>
              <a:rPr lang="en-US" sz="1000" dirty="0" smtClean="0">
                <a:latin typeface="Calibri" pitchFamily="34" charset="0"/>
              </a:rPr>
              <a:t>– </a:t>
            </a:r>
            <a:r>
              <a:rPr lang="en-US" sz="1000" dirty="0">
                <a:latin typeface="Calibri" pitchFamily="34" charset="0"/>
              </a:rPr>
              <a:t>Networking</a:t>
            </a:r>
          </a:p>
        </p:txBody>
      </p:sp>
    </p:spTree>
    <p:custDataLst>
      <p:tags r:id="rId1"/>
    </p:custData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Network Virtualization in VDC</a:t>
            </a:r>
            <a:endParaRPr lang="en-US" dirty="0"/>
          </a:p>
        </p:txBody>
      </p:sp>
      <p:sp>
        <p:nvSpPr>
          <p:cNvPr id="18" name="Content Placeholder 12"/>
          <p:cNvSpPr>
            <a:spLocks noGrp="1"/>
          </p:cNvSpPr>
          <p:nvPr>
            <p:ph idx="1"/>
          </p:nvPr>
        </p:nvSpPr>
        <p:spPr>
          <a:xfrm>
            <a:off x="304800" y="914400"/>
            <a:ext cx="4038600" cy="762000"/>
          </a:xfrm>
        </p:spPr>
        <p:txBody>
          <a:bodyPr/>
          <a:lstStyle/>
          <a:p>
            <a:r>
              <a:rPr lang="en-US" dirty="0" smtClean="0"/>
              <a:t>Involves virtualizing physical and VM networks</a:t>
            </a:r>
          </a:p>
        </p:txBody>
      </p:sp>
      <p:sp>
        <p:nvSpPr>
          <p:cNvPr id="60" name="Footer Placeholder 3"/>
          <p:cNvSpPr>
            <a:spLocks noGrp="1"/>
          </p:cNvSpPr>
          <p:nvPr>
            <p:ph type="ftr" sz="quarter" idx="10"/>
          </p:nvPr>
        </p:nvSpPr>
        <p:spPr>
          <a:xfrm>
            <a:off x="4419600" y="6629400"/>
            <a:ext cx="4191000" cy="228600"/>
          </a:xfrm>
        </p:spPr>
        <p:txBody>
          <a:bodyPr/>
          <a:lstStyle/>
          <a:p>
            <a:pPr>
              <a:defRPr/>
            </a:pPr>
            <a:r>
              <a:rPr lang="en-US" dirty="0" smtClean="0"/>
              <a:t>Virtualized Data Center – Networking</a:t>
            </a:r>
            <a:endParaRPr lang="en-US" dirty="0"/>
          </a:p>
        </p:txBody>
      </p:sp>
      <p:sp>
        <p:nvSpPr>
          <p:cNvPr id="61" name="Slide Number Placeholder 4"/>
          <p:cNvSpPr>
            <a:spLocks noGrp="1"/>
          </p:cNvSpPr>
          <p:nvPr>
            <p:ph type="sldNum" sz="quarter" idx="11"/>
          </p:nvPr>
        </p:nvSpPr>
        <p:spPr>
          <a:xfrm>
            <a:off x="8686800" y="6629400"/>
            <a:ext cx="457200" cy="228600"/>
          </a:xfrm>
        </p:spPr>
        <p:txBody>
          <a:bodyPr/>
          <a:lstStyle/>
          <a:p>
            <a:pPr>
              <a:defRPr/>
            </a:pPr>
            <a:fld id="{5BA1DFFF-3F85-458B-986A-7762775E0CEF}" type="slidenum">
              <a:rPr lang="en-US" smtClean="0"/>
              <a:pPr>
                <a:defRPr/>
              </a:pPr>
              <a:t>5</a:t>
            </a:fld>
            <a:endParaRPr lang="en-US" dirty="0"/>
          </a:p>
        </p:txBody>
      </p:sp>
      <p:grpSp>
        <p:nvGrpSpPr>
          <p:cNvPr id="37" name="Group 36"/>
          <p:cNvGrpSpPr/>
          <p:nvPr/>
        </p:nvGrpSpPr>
        <p:grpSpPr>
          <a:xfrm>
            <a:off x="4471736" y="1195833"/>
            <a:ext cx="4554337" cy="4779847"/>
            <a:chOff x="4471736" y="1195833"/>
            <a:chExt cx="4554337" cy="4779847"/>
          </a:xfrm>
        </p:grpSpPr>
        <p:sp>
          <p:nvSpPr>
            <p:cNvPr id="106" name="Line 172"/>
            <p:cNvSpPr>
              <a:spLocks noChangeShapeType="1"/>
            </p:cNvSpPr>
            <p:nvPr/>
          </p:nvSpPr>
          <p:spPr bwMode="auto">
            <a:xfrm>
              <a:off x="5609227" y="4092088"/>
              <a:ext cx="426071" cy="0"/>
            </a:xfrm>
            <a:prstGeom prst="line">
              <a:avLst/>
            </a:prstGeom>
            <a:noFill/>
            <a:ln w="19050">
              <a:solidFill>
                <a:schemeClr val="tx1"/>
              </a:solidFill>
              <a:round/>
              <a:headEnd/>
              <a:tailEnd/>
            </a:ln>
          </p:spPr>
          <p:txBody>
            <a:bodyPr/>
            <a:lstStyle/>
            <a:p>
              <a:endParaRPr lang="en-US" dirty="0">
                <a:latin typeface="Calibri" pitchFamily="34" charset="0"/>
              </a:endParaRPr>
            </a:p>
          </p:txBody>
        </p:sp>
        <p:sp>
          <p:nvSpPr>
            <p:cNvPr id="107" name="Text Box 171"/>
            <p:cNvSpPr txBox="1">
              <a:spLocks noChangeArrowheads="1"/>
            </p:cNvSpPr>
            <p:nvPr/>
          </p:nvSpPr>
          <p:spPr bwMode="auto">
            <a:xfrm>
              <a:off x="7238607" y="5244640"/>
              <a:ext cx="1491248" cy="243785"/>
            </a:xfrm>
            <a:prstGeom prst="rect">
              <a:avLst/>
            </a:prstGeom>
            <a:noFill/>
            <a:ln w="9525">
              <a:noFill/>
              <a:miter lim="800000"/>
              <a:headEnd/>
              <a:tailEnd/>
            </a:ln>
          </p:spPr>
          <p:txBody>
            <a:bodyPr>
              <a:spAutoFit/>
            </a:bodyPr>
            <a:lstStyle/>
            <a:p>
              <a:pPr>
                <a:lnSpc>
                  <a:spcPct val="80000"/>
                </a:lnSpc>
                <a:spcBef>
                  <a:spcPct val="50000"/>
                </a:spcBef>
              </a:pPr>
              <a:r>
                <a:rPr lang="en-US" sz="1200" dirty="0">
                  <a:latin typeface="Calibri" pitchFamily="34" charset="0"/>
                </a:rPr>
                <a:t>PNIC – Physical </a:t>
              </a:r>
              <a:r>
                <a:rPr lang="en-US" sz="1200" dirty="0" smtClean="0">
                  <a:latin typeface="Calibri" pitchFamily="34" charset="0"/>
                </a:rPr>
                <a:t>NIC</a:t>
              </a:r>
              <a:endParaRPr lang="en-US" sz="1200" dirty="0">
                <a:latin typeface="Calibri" pitchFamily="34" charset="0"/>
              </a:endParaRPr>
            </a:p>
          </p:txBody>
        </p:sp>
        <p:grpSp>
          <p:nvGrpSpPr>
            <p:cNvPr id="109" name="Group 170"/>
            <p:cNvGrpSpPr>
              <a:grpSpLocks/>
            </p:cNvGrpSpPr>
            <p:nvPr/>
          </p:nvGrpSpPr>
          <p:grpSpPr bwMode="auto">
            <a:xfrm>
              <a:off x="6242415" y="4796587"/>
              <a:ext cx="1065177" cy="1179093"/>
              <a:chOff x="4048" y="3091"/>
              <a:chExt cx="720" cy="797"/>
            </a:xfrm>
          </p:grpSpPr>
          <p:pic>
            <p:nvPicPr>
              <p:cNvPr id="214" name="Picture 12" descr="Storage Array_Tall.png"/>
              <p:cNvPicPr>
                <a:picLocks noChangeAspect="1"/>
              </p:cNvPicPr>
              <p:nvPr/>
            </p:nvPicPr>
            <p:blipFill>
              <a:blip r:embed="rId3" cstate="print"/>
              <a:srcRect/>
              <a:stretch>
                <a:fillRect/>
              </a:stretch>
            </p:blipFill>
            <p:spPr bwMode="auto">
              <a:xfrm>
                <a:off x="4224" y="3091"/>
                <a:ext cx="293" cy="624"/>
              </a:xfrm>
              <a:prstGeom prst="rect">
                <a:avLst/>
              </a:prstGeom>
              <a:noFill/>
              <a:ln w="9525">
                <a:noFill/>
                <a:miter lim="800000"/>
                <a:headEnd/>
                <a:tailEnd/>
              </a:ln>
            </p:spPr>
          </p:pic>
          <p:sp>
            <p:nvSpPr>
              <p:cNvPr id="215" name="Text Box 161"/>
              <p:cNvSpPr txBox="1">
                <a:spLocks noChangeArrowheads="1"/>
              </p:cNvSpPr>
              <p:nvPr/>
            </p:nvSpPr>
            <p:spPr bwMode="auto">
              <a:xfrm>
                <a:off x="4048" y="3715"/>
                <a:ext cx="720" cy="173"/>
              </a:xfrm>
              <a:prstGeom prst="rect">
                <a:avLst/>
              </a:prstGeom>
              <a:noFill/>
              <a:ln w="9525">
                <a:noFill/>
                <a:miter lim="800000"/>
                <a:headEnd/>
                <a:tailEnd/>
              </a:ln>
            </p:spPr>
            <p:txBody>
              <a:bodyPr>
                <a:spAutoFit/>
              </a:bodyPr>
              <a:lstStyle/>
              <a:p>
                <a:pPr>
                  <a:spcBef>
                    <a:spcPct val="50000"/>
                  </a:spcBef>
                </a:pPr>
                <a:r>
                  <a:rPr lang="en-US" sz="1200" b="1" dirty="0">
                    <a:latin typeface="Calibri" pitchFamily="34" charset="0"/>
                  </a:rPr>
                  <a:t>Storage Array</a:t>
                </a:r>
              </a:p>
            </p:txBody>
          </p:sp>
        </p:grpSp>
        <p:sp>
          <p:nvSpPr>
            <p:cNvPr id="111" name="Line 172"/>
            <p:cNvSpPr>
              <a:spLocks noChangeShapeType="1"/>
            </p:cNvSpPr>
            <p:nvPr/>
          </p:nvSpPr>
          <p:spPr bwMode="auto">
            <a:xfrm>
              <a:off x="5462336" y="3003880"/>
              <a:ext cx="936898" cy="637282"/>
            </a:xfrm>
            <a:prstGeom prst="line">
              <a:avLst/>
            </a:prstGeom>
            <a:noFill/>
            <a:ln w="19050">
              <a:solidFill>
                <a:schemeClr val="tx1"/>
              </a:solidFill>
              <a:round/>
              <a:headEnd/>
              <a:tailEnd/>
            </a:ln>
          </p:spPr>
          <p:txBody>
            <a:bodyPr/>
            <a:lstStyle/>
            <a:p>
              <a:endParaRPr lang="en-US" dirty="0">
                <a:latin typeface="Calibri" pitchFamily="34" charset="0"/>
              </a:endParaRPr>
            </a:p>
          </p:txBody>
        </p:sp>
        <p:sp>
          <p:nvSpPr>
            <p:cNvPr id="112" name="Line 174"/>
            <p:cNvSpPr>
              <a:spLocks noChangeShapeType="1"/>
            </p:cNvSpPr>
            <p:nvPr/>
          </p:nvSpPr>
          <p:spPr bwMode="auto">
            <a:xfrm flipH="1">
              <a:off x="6917027" y="2927680"/>
              <a:ext cx="907508" cy="722359"/>
            </a:xfrm>
            <a:prstGeom prst="line">
              <a:avLst/>
            </a:prstGeom>
            <a:noFill/>
            <a:ln w="19050">
              <a:solidFill>
                <a:schemeClr val="tx1"/>
              </a:solidFill>
              <a:round/>
              <a:headEnd/>
              <a:tailEnd/>
            </a:ln>
          </p:spPr>
          <p:txBody>
            <a:bodyPr/>
            <a:lstStyle/>
            <a:p>
              <a:endParaRPr lang="en-US" dirty="0">
                <a:latin typeface="Calibri" pitchFamily="34" charset="0"/>
              </a:endParaRPr>
            </a:p>
          </p:txBody>
        </p:sp>
        <p:sp>
          <p:nvSpPr>
            <p:cNvPr id="115" name="Line 176"/>
            <p:cNvSpPr>
              <a:spLocks noChangeShapeType="1"/>
            </p:cNvSpPr>
            <p:nvPr/>
          </p:nvSpPr>
          <p:spPr bwMode="auto">
            <a:xfrm>
              <a:off x="6718787" y="4398621"/>
              <a:ext cx="0" cy="395004"/>
            </a:xfrm>
            <a:prstGeom prst="line">
              <a:avLst/>
            </a:prstGeom>
            <a:noFill/>
            <a:ln w="19050">
              <a:solidFill>
                <a:schemeClr val="tx1"/>
              </a:solidFill>
              <a:round/>
              <a:headEnd/>
              <a:tailEnd/>
            </a:ln>
          </p:spPr>
          <p:txBody>
            <a:bodyPr/>
            <a:lstStyle/>
            <a:p>
              <a:endParaRPr lang="en-US" dirty="0">
                <a:latin typeface="Calibri" pitchFamily="34" charset="0"/>
              </a:endParaRPr>
            </a:p>
          </p:txBody>
        </p:sp>
        <p:pic>
          <p:nvPicPr>
            <p:cNvPr id="119" name="Picture 6" descr="Blue Cloud.png"/>
            <p:cNvPicPr>
              <a:picLocks noChangeAspect="1"/>
            </p:cNvPicPr>
            <p:nvPr/>
          </p:nvPicPr>
          <p:blipFill>
            <a:blip r:embed="rId4" cstate="print"/>
            <a:srcRect/>
            <a:stretch>
              <a:fillRect/>
            </a:stretch>
          </p:blipFill>
          <p:spPr bwMode="auto">
            <a:xfrm>
              <a:off x="5979081" y="3558314"/>
              <a:ext cx="1633272" cy="846224"/>
            </a:xfrm>
            <a:prstGeom prst="rect">
              <a:avLst/>
            </a:prstGeom>
            <a:noFill/>
            <a:ln w="9525">
              <a:noFill/>
              <a:miter lim="800000"/>
              <a:headEnd/>
              <a:tailEnd/>
            </a:ln>
          </p:spPr>
        </p:pic>
        <p:sp>
          <p:nvSpPr>
            <p:cNvPr id="121" name="Text Box 160"/>
            <p:cNvSpPr txBox="1">
              <a:spLocks noChangeArrowheads="1"/>
            </p:cNvSpPr>
            <p:nvPr/>
          </p:nvSpPr>
          <p:spPr bwMode="auto">
            <a:xfrm>
              <a:off x="6306031" y="3783185"/>
              <a:ext cx="994166" cy="487596"/>
            </a:xfrm>
            <a:prstGeom prst="rect">
              <a:avLst/>
            </a:prstGeom>
            <a:noFill/>
            <a:ln w="9525">
              <a:noFill/>
              <a:miter lim="800000"/>
              <a:headEnd/>
              <a:tailEnd/>
            </a:ln>
          </p:spPr>
          <p:txBody>
            <a:bodyPr>
              <a:spAutoFit/>
            </a:bodyPr>
            <a:lstStyle/>
            <a:p>
              <a:pPr>
                <a:spcBef>
                  <a:spcPct val="50000"/>
                </a:spcBef>
              </a:pPr>
              <a:r>
                <a:rPr lang="en-US" sz="1400" b="1" dirty="0">
                  <a:latin typeface="Calibri" pitchFamily="34" charset="0"/>
                </a:rPr>
                <a:t>Physical Network</a:t>
              </a:r>
            </a:p>
          </p:txBody>
        </p:sp>
        <p:sp>
          <p:nvSpPr>
            <p:cNvPr id="145" name="Rectangle 85"/>
            <p:cNvSpPr>
              <a:spLocks noChangeArrowheads="1"/>
            </p:cNvSpPr>
            <p:nvPr/>
          </p:nvSpPr>
          <p:spPr bwMode="auto">
            <a:xfrm>
              <a:off x="7214936" y="5140597"/>
              <a:ext cx="1325554" cy="449742"/>
            </a:xfrm>
            <a:prstGeom prst="rect">
              <a:avLst/>
            </a:prstGeom>
            <a:noFill/>
            <a:ln w="9525">
              <a:solidFill>
                <a:schemeClr val="tx1"/>
              </a:solidFill>
              <a:miter lim="800000"/>
              <a:headEnd/>
              <a:tailEnd/>
            </a:ln>
          </p:spPr>
          <p:txBody>
            <a:bodyPr wrap="none" anchor="ctr"/>
            <a:lstStyle/>
            <a:p>
              <a:endParaRPr lang="en-US" dirty="0">
                <a:latin typeface="Calibri" pitchFamily="34" charset="0"/>
              </a:endParaRPr>
            </a:p>
          </p:txBody>
        </p:sp>
        <p:pic>
          <p:nvPicPr>
            <p:cNvPr id="146" name="Picture 145" descr="Monitor_Browser.png"/>
            <p:cNvPicPr>
              <a:picLocks noChangeAspect="1"/>
            </p:cNvPicPr>
            <p:nvPr/>
          </p:nvPicPr>
          <p:blipFill>
            <a:blip r:embed="rId5" cstate="print"/>
            <a:stretch>
              <a:fillRect/>
            </a:stretch>
          </p:blipFill>
          <p:spPr>
            <a:xfrm>
              <a:off x="4899109" y="3765432"/>
              <a:ext cx="710118" cy="613369"/>
            </a:xfrm>
            <a:prstGeom prst="rect">
              <a:avLst/>
            </a:prstGeom>
          </p:spPr>
        </p:pic>
        <p:sp>
          <p:nvSpPr>
            <p:cNvPr id="147" name="Text Box 166"/>
            <p:cNvSpPr txBox="1">
              <a:spLocks noChangeArrowheads="1"/>
            </p:cNvSpPr>
            <p:nvPr/>
          </p:nvSpPr>
          <p:spPr bwMode="auto">
            <a:xfrm>
              <a:off x="4990004" y="4373293"/>
              <a:ext cx="639106" cy="286822"/>
            </a:xfrm>
            <a:prstGeom prst="rect">
              <a:avLst/>
            </a:prstGeom>
            <a:noFill/>
            <a:ln w="9525">
              <a:noFill/>
              <a:miter lim="800000"/>
              <a:headEnd/>
              <a:tailEnd/>
            </a:ln>
          </p:spPr>
          <p:txBody>
            <a:bodyPr wrap="square">
              <a:spAutoFit/>
            </a:bodyPr>
            <a:lstStyle/>
            <a:p>
              <a:pPr>
                <a:spcBef>
                  <a:spcPct val="50000"/>
                </a:spcBef>
              </a:pPr>
              <a:r>
                <a:rPr lang="en-US" sz="1400" b="1" dirty="0" smtClean="0">
                  <a:latin typeface="Calibri" pitchFamily="34" charset="0"/>
                </a:rPr>
                <a:t>Client</a:t>
              </a:r>
              <a:endParaRPr lang="en-US" sz="1400" b="1" dirty="0">
                <a:latin typeface="Calibri" pitchFamily="34" charset="0"/>
              </a:endParaRPr>
            </a:p>
          </p:txBody>
        </p:sp>
        <p:sp>
          <p:nvSpPr>
            <p:cNvPr id="182" name="Rounded Rectangle 13"/>
            <p:cNvSpPr/>
            <p:nvPr/>
          </p:nvSpPr>
          <p:spPr bwMode="auto">
            <a:xfrm>
              <a:off x="4471736" y="1499936"/>
              <a:ext cx="2051769" cy="1400358"/>
            </a:xfrm>
            <a:prstGeom prst="roundRect">
              <a:avLst/>
            </a:prstGeom>
            <a:gradFill flip="none" rotWithShape="1">
              <a:gsLst>
                <a:gs pos="0">
                  <a:schemeClr val="dk1">
                    <a:tint val="50000"/>
                    <a:satMod val="300000"/>
                  </a:schemeClr>
                </a:gs>
                <a:gs pos="35000">
                  <a:schemeClr val="dk1">
                    <a:tint val="37000"/>
                    <a:satMod val="300000"/>
                  </a:schemeClr>
                </a:gs>
                <a:gs pos="100000">
                  <a:schemeClr val="dk1">
                    <a:tint val="15000"/>
                    <a:satMod val="350000"/>
                  </a:schemeClr>
                </a:gs>
              </a:gsLst>
              <a:lin ang="5400000" scaled="1"/>
              <a:tileRect/>
            </a:gradFill>
            <a:ln>
              <a:headEnd type="none" w="med" len="med"/>
              <a:tailEnd type="none" w="med" len="med"/>
            </a:ln>
          </p:spPr>
          <p:style>
            <a:lnRef idx="1">
              <a:schemeClr val="dk1"/>
            </a:lnRef>
            <a:fillRef idx="2">
              <a:schemeClr val="dk1"/>
            </a:fillRef>
            <a:effectRef idx="1">
              <a:schemeClr val="dk1"/>
            </a:effectRef>
            <a:fontRef idx="minor">
              <a:schemeClr val="dk1"/>
            </a:fontRef>
          </p:style>
          <p:txBody>
            <a:bodyPr anchor="ctr"/>
            <a:lstStyle/>
            <a:p>
              <a:pPr>
                <a:defRPr/>
              </a:pPr>
              <a:endParaRPr lang="en-US" sz="1000" dirty="0">
                <a:solidFill>
                  <a:schemeClr val="tx1"/>
                </a:solidFill>
                <a:latin typeface="Calibri" pitchFamily="34" charset="0"/>
              </a:endParaRPr>
            </a:p>
          </p:txBody>
        </p:sp>
        <p:sp>
          <p:nvSpPr>
            <p:cNvPr id="191" name="Text Box 166"/>
            <p:cNvSpPr txBox="1">
              <a:spLocks noChangeArrowheads="1"/>
            </p:cNvSpPr>
            <p:nvPr/>
          </p:nvSpPr>
          <p:spPr bwMode="auto">
            <a:xfrm>
              <a:off x="4833257" y="1195833"/>
              <a:ext cx="1298839" cy="284047"/>
            </a:xfrm>
            <a:prstGeom prst="rect">
              <a:avLst/>
            </a:prstGeom>
            <a:noFill/>
            <a:ln w="9525">
              <a:noFill/>
              <a:miter lim="800000"/>
              <a:headEnd/>
              <a:tailEnd/>
            </a:ln>
          </p:spPr>
          <p:txBody>
            <a:bodyPr wrap="square">
              <a:spAutoFit/>
            </a:bodyPr>
            <a:lstStyle/>
            <a:p>
              <a:pPr>
                <a:spcBef>
                  <a:spcPct val="50000"/>
                </a:spcBef>
              </a:pPr>
              <a:r>
                <a:rPr lang="en-US" sz="1400" b="1" dirty="0" smtClean="0">
                  <a:latin typeface="Calibri" pitchFamily="34" charset="0"/>
                </a:rPr>
                <a:t>Physical Server</a:t>
              </a:r>
              <a:endParaRPr lang="en-US" sz="1400" b="1" dirty="0">
                <a:latin typeface="Calibri" pitchFamily="34" charset="0"/>
              </a:endParaRPr>
            </a:p>
          </p:txBody>
        </p:sp>
        <p:sp>
          <p:nvSpPr>
            <p:cNvPr id="192" name="Text Box 341"/>
            <p:cNvSpPr txBox="1">
              <a:spLocks noChangeArrowheads="1"/>
            </p:cNvSpPr>
            <p:nvPr/>
          </p:nvSpPr>
          <p:spPr bwMode="auto">
            <a:xfrm>
              <a:off x="5502440" y="2886661"/>
              <a:ext cx="578144" cy="215444"/>
            </a:xfrm>
            <a:prstGeom prst="rect">
              <a:avLst/>
            </a:prstGeom>
            <a:noFill/>
            <a:ln w="9525">
              <a:noFill/>
              <a:miter lim="800000"/>
              <a:headEnd/>
              <a:tailEnd/>
            </a:ln>
          </p:spPr>
          <p:txBody>
            <a:bodyPr wrap="square">
              <a:spAutoFit/>
            </a:bodyPr>
            <a:lstStyle/>
            <a:p>
              <a:r>
                <a:rPr lang="en-US" sz="800" b="1" dirty="0">
                  <a:latin typeface="Calibri" pitchFamily="34" charset="0"/>
                </a:rPr>
                <a:t>PNIC</a:t>
              </a:r>
            </a:p>
          </p:txBody>
        </p:sp>
        <p:pic>
          <p:nvPicPr>
            <p:cNvPr id="199" name="Picture 357" descr="ICON_NIC_Q308"/>
            <p:cNvPicPr>
              <a:picLocks noChangeAspect="1" noChangeArrowheads="1"/>
            </p:cNvPicPr>
            <p:nvPr/>
          </p:nvPicPr>
          <p:blipFill>
            <a:blip r:embed="rId6" cstate="print"/>
            <a:srcRect/>
            <a:stretch>
              <a:fillRect/>
            </a:stretch>
          </p:blipFill>
          <p:spPr bwMode="auto">
            <a:xfrm>
              <a:off x="5193632" y="2759431"/>
              <a:ext cx="380210" cy="306239"/>
            </a:xfrm>
            <a:prstGeom prst="rect">
              <a:avLst/>
            </a:prstGeom>
            <a:noFill/>
            <a:ln w="9525">
              <a:noFill/>
              <a:miter lim="800000"/>
              <a:headEnd/>
              <a:tailEnd/>
            </a:ln>
          </p:spPr>
        </p:pic>
        <p:sp>
          <p:nvSpPr>
            <p:cNvPr id="150" name="Rounded Rectangle 13"/>
            <p:cNvSpPr/>
            <p:nvPr/>
          </p:nvSpPr>
          <p:spPr bwMode="auto">
            <a:xfrm>
              <a:off x="6974304" y="1503247"/>
              <a:ext cx="2051769" cy="1400358"/>
            </a:xfrm>
            <a:prstGeom prst="roundRect">
              <a:avLst/>
            </a:prstGeom>
            <a:gradFill flip="none" rotWithShape="1">
              <a:gsLst>
                <a:gs pos="0">
                  <a:schemeClr val="dk1">
                    <a:tint val="50000"/>
                    <a:satMod val="300000"/>
                  </a:schemeClr>
                </a:gs>
                <a:gs pos="35000">
                  <a:schemeClr val="dk1">
                    <a:tint val="37000"/>
                    <a:satMod val="300000"/>
                  </a:schemeClr>
                </a:gs>
                <a:gs pos="100000">
                  <a:schemeClr val="dk1">
                    <a:tint val="15000"/>
                    <a:satMod val="350000"/>
                  </a:schemeClr>
                </a:gs>
              </a:gsLst>
              <a:lin ang="5400000" scaled="1"/>
              <a:tileRect/>
            </a:gradFill>
            <a:ln>
              <a:headEnd type="none" w="med" len="med"/>
              <a:tailEnd type="none" w="med" len="med"/>
            </a:ln>
          </p:spPr>
          <p:style>
            <a:lnRef idx="1">
              <a:schemeClr val="dk1"/>
            </a:lnRef>
            <a:fillRef idx="2">
              <a:schemeClr val="dk1"/>
            </a:fillRef>
            <a:effectRef idx="1">
              <a:schemeClr val="dk1"/>
            </a:effectRef>
            <a:fontRef idx="minor">
              <a:schemeClr val="dk1"/>
            </a:fontRef>
          </p:style>
          <p:txBody>
            <a:bodyPr anchor="ctr"/>
            <a:lstStyle/>
            <a:p>
              <a:pPr>
                <a:defRPr/>
              </a:pPr>
              <a:endParaRPr lang="en-US" sz="1000" dirty="0">
                <a:solidFill>
                  <a:schemeClr val="tx1"/>
                </a:solidFill>
                <a:latin typeface="Calibri" pitchFamily="34" charset="0"/>
              </a:endParaRPr>
            </a:p>
          </p:txBody>
        </p:sp>
        <p:sp>
          <p:nvSpPr>
            <p:cNvPr id="159" name="Text Box 166"/>
            <p:cNvSpPr txBox="1">
              <a:spLocks noChangeArrowheads="1"/>
            </p:cNvSpPr>
            <p:nvPr/>
          </p:nvSpPr>
          <p:spPr bwMode="auto">
            <a:xfrm>
              <a:off x="7335825" y="1199144"/>
              <a:ext cx="1298839" cy="284047"/>
            </a:xfrm>
            <a:prstGeom prst="rect">
              <a:avLst/>
            </a:prstGeom>
            <a:noFill/>
            <a:ln w="9525">
              <a:noFill/>
              <a:miter lim="800000"/>
              <a:headEnd/>
              <a:tailEnd/>
            </a:ln>
          </p:spPr>
          <p:txBody>
            <a:bodyPr wrap="square">
              <a:spAutoFit/>
            </a:bodyPr>
            <a:lstStyle/>
            <a:p>
              <a:pPr>
                <a:spcBef>
                  <a:spcPct val="50000"/>
                </a:spcBef>
              </a:pPr>
              <a:r>
                <a:rPr lang="en-US" sz="1400" b="1" dirty="0" smtClean="0">
                  <a:latin typeface="Calibri" pitchFamily="34" charset="0"/>
                </a:rPr>
                <a:t>Physical Server</a:t>
              </a:r>
              <a:endParaRPr lang="en-US" sz="1400" b="1" dirty="0">
                <a:latin typeface="Calibri" pitchFamily="34" charset="0"/>
              </a:endParaRPr>
            </a:p>
          </p:txBody>
        </p:sp>
        <p:sp>
          <p:nvSpPr>
            <p:cNvPr id="160" name="Text Box 341"/>
            <p:cNvSpPr txBox="1">
              <a:spLocks noChangeArrowheads="1"/>
            </p:cNvSpPr>
            <p:nvPr/>
          </p:nvSpPr>
          <p:spPr bwMode="auto">
            <a:xfrm>
              <a:off x="8005008" y="2889972"/>
              <a:ext cx="578144" cy="215444"/>
            </a:xfrm>
            <a:prstGeom prst="rect">
              <a:avLst/>
            </a:prstGeom>
            <a:noFill/>
            <a:ln w="9525">
              <a:noFill/>
              <a:miter lim="800000"/>
              <a:headEnd/>
              <a:tailEnd/>
            </a:ln>
          </p:spPr>
          <p:txBody>
            <a:bodyPr wrap="square">
              <a:spAutoFit/>
            </a:bodyPr>
            <a:lstStyle/>
            <a:p>
              <a:r>
                <a:rPr lang="en-US" sz="800" b="1" dirty="0">
                  <a:latin typeface="Calibri" pitchFamily="34" charset="0"/>
                </a:rPr>
                <a:t>PNIC</a:t>
              </a:r>
            </a:p>
          </p:txBody>
        </p:sp>
        <p:pic>
          <p:nvPicPr>
            <p:cNvPr id="167" name="Picture 357" descr="ICON_NIC_Q308"/>
            <p:cNvPicPr>
              <a:picLocks noChangeAspect="1" noChangeArrowheads="1"/>
            </p:cNvPicPr>
            <p:nvPr/>
          </p:nvPicPr>
          <p:blipFill>
            <a:blip r:embed="rId6" cstate="print"/>
            <a:srcRect/>
            <a:stretch>
              <a:fillRect/>
            </a:stretch>
          </p:blipFill>
          <p:spPr bwMode="auto">
            <a:xfrm>
              <a:off x="7696200" y="2762742"/>
              <a:ext cx="380210" cy="306239"/>
            </a:xfrm>
            <a:prstGeom prst="rect">
              <a:avLst/>
            </a:prstGeom>
            <a:noFill/>
            <a:ln w="9525">
              <a:noFill/>
              <a:miter lim="800000"/>
              <a:headEnd/>
              <a:tailEnd/>
            </a:ln>
          </p:spPr>
        </p:pic>
        <p:grpSp>
          <p:nvGrpSpPr>
            <p:cNvPr id="220" name="Group 219"/>
            <p:cNvGrpSpPr/>
            <p:nvPr/>
          </p:nvGrpSpPr>
          <p:grpSpPr>
            <a:xfrm>
              <a:off x="4689231" y="2133600"/>
              <a:ext cx="1630680" cy="457200"/>
              <a:chOff x="5455920" y="2590800"/>
              <a:chExt cx="1630680" cy="457200"/>
            </a:xfrm>
          </p:grpSpPr>
          <p:sp>
            <p:nvSpPr>
              <p:cNvPr id="218" name="AutoShape 63"/>
              <p:cNvSpPr>
                <a:spLocks noChangeArrowheads="1"/>
              </p:cNvSpPr>
              <p:nvPr/>
            </p:nvSpPr>
            <p:spPr bwMode="auto">
              <a:xfrm>
                <a:off x="5455920" y="2590800"/>
                <a:ext cx="1630680" cy="457200"/>
              </a:xfrm>
              <a:prstGeom prst="roundRect">
                <a:avLst>
                  <a:gd name="adj" fmla="val 14037"/>
                </a:avLst>
              </a:prstGeom>
              <a:solidFill>
                <a:schemeClr val="accent1"/>
              </a:solidFill>
              <a:ln w="9525">
                <a:solidFill>
                  <a:schemeClr val="tx1"/>
                </a:solidFill>
                <a:round/>
                <a:headEnd/>
                <a:tailEnd/>
              </a:ln>
            </p:spPr>
            <p:txBody>
              <a:bodyPr wrap="none" anchor="ctr"/>
              <a:lstStyle/>
              <a:p>
                <a:endParaRPr lang="en-US" dirty="0">
                  <a:latin typeface="Calibri" pitchFamily="34" charset="0"/>
                </a:endParaRPr>
              </a:p>
            </p:txBody>
          </p:sp>
          <p:sp>
            <p:nvSpPr>
              <p:cNvPr id="219" name="Text Box 70"/>
              <p:cNvSpPr txBox="1">
                <a:spLocks noChangeArrowheads="1"/>
              </p:cNvSpPr>
              <p:nvPr/>
            </p:nvSpPr>
            <p:spPr bwMode="auto">
              <a:xfrm>
                <a:off x="5627571" y="2627892"/>
                <a:ext cx="1416117" cy="369332"/>
              </a:xfrm>
              <a:prstGeom prst="rect">
                <a:avLst/>
              </a:prstGeom>
              <a:noFill/>
              <a:ln w="9525">
                <a:noFill/>
                <a:miter lim="800000"/>
                <a:headEnd/>
                <a:tailEnd/>
              </a:ln>
            </p:spPr>
            <p:txBody>
              <a:bodyPr wrap="square">
                <a:spAutoFit/>
              </a:bodyPr>
              <a:lstStyle/>
              <a:p>
                <a:pPr algn="ctr"/>
                <a:r>
                  <a:rPr lang="en-US" b="1" dirty="0" smtClean="0">
                    <a:solidFill>
                      <a:schemeClr val="bg1"/>
                    </a:solidFill>
                    <a:latin typeface="Calibri" pitchFamily="34" charset="0"/>
                  </a:rPr>
                  <a:t>Hypervisor</a:t>
                </a:r>
                <a:endParaRPr lang="en-US" b="1" dirty="0">
                  <a:solidFill>
                    <a:schemeClr val="bg1"/>
                  </a:solidFill>
                  <a:latin typeface="Calibri" pitchFamily="34" charset="0"/>
                </a:endParaRPr>
              </a:p>
            </p:txBody>
          </p:sp>
        </p:grpSp>
        <p:grpSp>
          <p:nvGrpSpPr>
            <p:cNvPr id="221" name="Group 220"/>
            <p:cNvGrpSpPr/>
            <p:nvPr/>
          </p:nvGrpSpPr>
          <p:grpSpPr>
            <a:xfrm>
              <a:off x="7190935" y="2133600"/>
              <a:ext cx="1630680" cy="457200"/>
              <a:chOff x="5455920" y="2590800"/>
              <a:chExt cx="1630680" cy="457200"/>
            </a:xfrm>
          </p:grpSpPr>
          <p:sp>
            <p:nvSpPr>
              <p:cNvPr id="222" name="AutoShape 63"/>
              <p:cNvSpPr>
                <a:spLocks noChangeArrowheads="1"/>
              </p:cNvSpPr>
              <p:nvPr/>
            </p:nvSpPr>
            <p:spPr bwMode="auto">
              <a:xfrm>
                <a:off x="5455920" y="2590800"/>
                <a:ext cx="1630680" cy="457200"/>
              </a:xfrm>
              <a:prstGeom prst="roundRect">
                <a:avLst>
                  <a:gd name="adj" fmla="val 14037"/>
                </a:avLst>
              </a:prstGeom>
              <a:solidFill>
                <a:schemeClr val="accent1"/>
              </a:solidFill>
              <a:ln w="9525">
                <a:solidFill>
                  <a:schemeClr val="tx1"/>
                </a:solidFill>
                <a:round/>
                <a:headEnd/>
                <a:tailEnd/>
              </a:ln>
            </p:spPr>
            <p:txBody>
              <a:bodyPr wrap="none" anchor="ctr"/>
              <a:lstStyle/>
              <a:p>
                <a:endParaRPr lang="en-US" dirty="0">
                  <a:latin typeface="Calibri" pitchFamily="34" charset="0"/>
                </a:endParaRPr>
              </a:p>
            </p:txBody>
          </p:sp>
          <p:sp>
            <p:nvSpPr>
              <p:cNvPr id="223" name="Text Box 70"/>
              <p:cNvSpPr txBox="1">
                <a:spLocks noChangeArrowheads="1"/>
              </p:cNvSpPr>
              <p:nvPr/>
            </p:nvSpPr>
            <p:spPr bwMode="auto">
              <a:xfrm>
                <a:off x="5627571" y="2627892"/>
                <a:ext cx="1416117" cy="369332"/>
              </a:xfrm>
              <a:prstGeom prst="rect">
                <a:avLst/>
              </a:prstGeom>
              <a:noFill/>
              <a:ln w="9525">
                <a:noFill/>
                <a:miter lim="800000"/>
                <a:headEnd/>
                <a:tailEnd/>
              </a:ln>
            </p:spPr>
            <p:txBody>
              <a:bodyPr wrap="square">
                <a:spAutoFit/>
              </a:bodyPr>
              <a:lstStyle/>
              <a:p>
                <a:pPr algn="ctr"/>
                <a:r>
                  <a:rPr lang="en-US" b="1" dirty="0" smtClean="0">
                    <a:solidFill>
                      <a:schemeClr val="bg1"/>
                    </a:solidFill>
                    <a:latin typeface="Calibri" pitchFamily="34" charset="0"/>
                  </a:rPr>
                  <a:t>Hypervisor</a:t>
                </a:r>
                <a:endParaRPr lang="en-US" b="1" dirty="0">
                  <a:solidFill>
                    <a:schemeClr val="bg1"/>
                  </a:solidFill>
                  <a:latin typeface="Calibri" pitchFamily="34" charset="0"/>
                </a:endParaRPr>
              </a:p>
            </p:txBody>
          </p:sp>
        </p:grpSp>
      </p:grpSp>
      <p:grpSp>
        <p:nvGrpSpPr>
          <p:cNvPr id="36" name="Group 35"/>
          <p:cNvGrpSpPr/>
          <p:nvPr/>
        </p:nvGrpSpPr>
        <p:grpSpPr>
          <a:xfrm>
            <a:off x="381000" y="1752600"/>
            <a:ext cx="3886200" cy="4255009"/>
            <a:chOff x="457200" y="1917192"/>
            <a:chExt cx="3886200" cy="3449746"/>
          </a:xfrm>
        </p:grpSpPr>
        <p:sp>
          <p:nvSpPr>
            <p:cNvPr id="33" name="Rectangle 32"/>
            <p:cNvSpPr/>
            <p:nvPr/>
          </p:nvSpPr>
          <p:spPr>
            <a:xfrm>
              <a:off x="457200" y="2057400"/>
              <a:ext cx="3886200" cy="3309538"/>
            </a:xfrm>
            <a:prstGeom prst="rect">
              <a:avLst/>
            </a:prstGeom>
            <a:solidFill>
              <a:schemeClr val="bg1">
                <a:lumMod val="95000"/>
              </a:schemeClr>
            </a:solidFill>
            <a:ln>
              <a:solidFill>
                <a:srgbClr val="2C95DD"/>
              </a:solidFill>
            </a:ln>
          </p:spPr>
          <p:style>
            <a:lnRef idx="0">
              <a:scrgbClr r="0" g="0" b="0"/>
            </a:lnRef>
            <a:fillRef idx="0">
              <a:scrgbClr r="0" g="0" b="0"/>
            </a:fillRef>
            <a:effectRef idx="0">
              <a:scrgbClr r="0" g="0" b="0"/>
            </a:effectRef>
            <a:fontRef idx="minor">
              <a:schemeClr val="dk1">
                <a:hueOff val="0"/>
                <a:satOff val="0"/>
                <a:lumOff val="0"/>
                <a:alphaOff val="0"/>
              </a:schemeClr>
            </a:fontRef>
          </p:style>
          <p:txBody>
            <a:bodyPr lIns="182880" tIns="182880" rIns="182880" bIns="113792" spcCol="1270" anchor="ctr"/>
            <a:lstStyle/>
            <a:p>
              <a:pPr marL="234950" indent="-234950" defTabSz="890588">
                <a:spcBef>
                  <a:spcPct val="30000"/>
                </a:spcBef>
                <a:buClr>
                  <a:srgbClr val="8FBF30"/>
                </a:buClr>
                <a:buSzPct val="110000"/>
                <a:buFont typeface="Arial" pitchFamily="34" charset="0"/>
                <a:buChar char="•"/>
                <a:tabLst>
                  <a:tab pos="6985000" algn="l"/>
                  <a:tab pos="7185025" algn="l"/>
                  <a:tab pos="7837488" algn="l"/>
                </a:tabLst>
                <a:defRPr/>
              </a:pPr>
              <a:r>
                <a:rPr lang="en-US" sz="2000" dirty="0" smtClean="0">
                  <a:solidFill>
                    <a:schemeClr val="tx1"/>
                  </a:solidFill>
                  <a:latin typeface="Calibri" pitchFamily="34" charset="0"/>
                </a:rPr>
                <a:t>Consists of following physical components:</a:t>
              </a:r>
            </a:p>
            <a:p>
              <a:pPr marL="682625" lvl="1" indent="-334963" defTabSz="890588">
                <a:spcBef>
                  <a:spcPct val="20000"/>
                </a:spcBef>
                <a:buClr>
                  <a:srgbClr val="FFC425"/>
                </a:buClr>
                <a:buSzPct val="90000"/>
                <a:buFont typeface="Webdings" pitchFamily="18" charset="2"/>
                <a:buChar char="4"/>
                <a:tabLst>
                  <a:tab pos="6985000" algn="l"/>
                  <a:tab pos="7185025" algn="l"/>
                  <a:tab pos="7837488" algn="l"/>
                </a:tabLst>
                <a:defRPr/>
              </a:pPr>
              <a:r>
                <a:rPr lang="en-US" dirty="0" smtClean="0">
                  <a:solidFill>
                    <a:schemeClr val="tx1"/>
                  </a:solidFill>
                  <a:latin typeface="Calibri" pitchFamily="34" charset="0"/>
                </a:rPr>
                <a:t>Network adapters, switches, routers, bridges, repeaters, and hubs</a:t>
              </a:r>
            </a:p>
            <a:p>
              <a:pPr marL="234950" indent="-234950" defTabSz="890588">
                <a:spcBef>
                  <a:spcPct val="30000"/>
                </a:spcBef>
                <a:buClr>
                  <a:srgbClr val="8FBF30"/>
                </a:buClr>
                <a:buSzPct val="110000"/>
                <a:buFont typeface="Arial" pitchFamily="34" charset="0"/>
                <a:buChar char="•"/>
                <a:tabLst>
                  <a:tab pos="6985000" algn="l"/>
                  <a:tab pos="7185025" algn="l"/>
                  <a:tab pos="7837488" algn="l"/>
                </a:tabLst>
                <a:defRPr/>
              </a:pPr>
              <a:r>
                <a:rPr lang="en-US" sz="2000" dirty="0" smtClean="0">
                  <a:solidFill>
                    <a:schemeClr val="tx1"/>
                  </a:solidFill>
                  <a:latin typeface="Calibri" pitchFamily="34" charset="0"/>
                </a:rPr>
                <a:t>Provides connectivity  </a:t>
              </a:r>
            </a:p>
            <a:p>
              <a:pPr marL="682625" lvl="1" indent="-334963" defTabSz="890588">
                <a:spcBef>
                  <a:spcPct val="20000"/>
                </a:spcBef>
                <a:buClr>
                  <a:srgbClr val="FFC425"/>
                </a:buClr>
                <a:buSzPct val="90000"/>
                <a:buFont typeface="Webdings" pitchFamily="18" charset="2"/>
                <a:buChar char="4"/>
                <a:tabLst>
                  <a:tab pos="6985000" algn="l"/>
                  <a:tab pos="7185025" algn="l"/>
                  <a:tab pos="7837488" algn="l"/>
                </a:tabLst>
                <a:defRPr/>
              </a:pPr>
              <a:r>
                <a:rPr lang="en-US" dirty="0" smtClean="0">
                  <a:solidFill>
                    <a:schemeClr val="tx1"/>
                  </a:solidFill>
                  <a:latin typeface="Calibri" pitchFamily="34" charset="0"/>
                </a:rPr>
                <a:t>Among  physical servers running hypervisor</a:t>
              </a:r>
            </a:p>
            <a:p>
              <a:pPr marL="682625" lvl="1" indent="-334963" defTabSz="890588">
                <a:spcBef>
                  <a:spcPct val="20000"/>
                </a:spcBef>
                <a:buClr>
                  <a:srgbClr val="FFC425"/>
                </a:buClr>
                <a:buSzPct val="90000"/>
                <a:buFont typeface="Webdings" pitchFamily="18" charset="2"/>
                <a:buChar char="4"/>
                <a:tabLst>
                  <a:tab pos="6985000" algn="l"/>
                  <a:tab pos="7185025" algn="l"/>
                  <a:tab pos="7837488" algn="l"/>
                </a:tabLst>
                <a:defRPr/>
              </a:pPr>
              <a:r>
                <a:rPr lang="en-US" dirty="0" smtClean="0">
                  <a:solidFill>
                    <a:schemeClr val="tx1"/>
                  </a:solidFill>
                  <a:latin typeface="Calibri" pitchFamily="34" charset="0"/>
                </a:rPr>
                <a:t>Between physical servers and clients</a:t>
              </a:r>
            </a:p>
            <a:p>
              <a:pPr marL="682625" lvl="1" indent="-334963" defTabSz="890588">
                <a:spcBef>
                  <a:spcPct val="20000"/>
                </a:spcBef>
                <a:buClr>
                  <a:srgbClr val="FFC425"/>
                </a:buClr>
                <a:buSzPct val="90000"/>
                <a:buFont typeface="Webdings" pitchFamily="18" charset="2"/>
                <a:buChar char="4"/>
                <a:tabLst>
                  <a:tab pos="6985000" algn="l"/>
                  <a:tab pos="7185025" algn="l"/>
                  <a:tab pos="7837488" algn="l"/>
                </a:tabLst>
                <a:defRPr/>
              </a:pPr>
              <a:r>
                <a:rPr lang="en-US" dirty="0" smtClean="0">
                  <a:solidFill>
                    <a:schemeClr val="tx1"/>
                  </a:solidFill>
                  <a:latin typeface="Calibri" pitchFamily="34" charset="0"/>
                </a:rPr>
                <a:t>Between physical servers and storage systems</a:t>
              </a:r>
            </a:p>
          </p:txBody>
        </p:sp>
        <p:sp>
          <p:nvSpPr>
            <p:cNvPr id="34" name="Rounded Rectangle 4"/>
            <p:cNvSpPr/>
            <p:nvPr/>
          </p:nvSpPr>
          <p:spPr>
            <a:xfrm>
              <a:off x="758952" y="1917192"/>
              <a:ext cx="1828800" cy="292608"/>
            </a:xfrm>
            <a:prstGeom prst="rect">
              <a:avLst/>
            </a:prstGeom>
          </p:spPr>
          <p:style>
            <a:lnRef idx="0">
              <a:schemeClr val="accent1"/>
            </a:lnRef>
            <a:fillRef idx="3">
              <a:schemeClr val="accent1"/>
            </a:fillRef>
            <a:effectRef idx="3">
              <a:schemeClr val="accent1"/>
            </a:effectRef>
            <a:fontRef idx="minor">
              <a:schemeClr val="lt1"/>
            </a:fontRef>
          </p:style>
          <p:txBody>
            <a:bodyPr lIns="101362" tIns="0" rIns="101362" bIns="0" spcCol="1270" anchor="ctr"/>
            <a:lstStyle/>
            <a:p>
              <a:pPr algn="ctr" defTabSz="800100">
                <a:lnSpc>
                  <a:spcPct val="90000"/>
                </a:lnSpc>
                <a:spcAft>
                  <a:spcPct val="35000"/>
                </a:spcAft>
                <a:defRPr/>
              </a:pPr>
              <a:r>
                <a:rPr lang="en-US" sz="1600" b="1" dirty="0" smtClean="0">
                  <a:latin typeface="Calibri" pitchFamily="34" charset="0"/>
                </a:rPr>
                <a:t>Physical Network</a:t>
              </a:r>
            </a:p>
          </p:txBody>
        </p:sp>
      </p:gr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6"/>
          <p:cNvSpPr>
            <a:spLocks noGrp="1"/>
          </p:cNvSpPr>
          <p:nvPr>
            <p:ph type="title"/>
          </p:nvPr>
        </p:nvSpPr>
        <p:spPr/>
        <p:txBody>
          <a:bodyPr/>
          <a:lstStyle/>
          <a:p>
            <a:r>
              <a:rPr lang="en-US" dirty="0" smtClean="0"/>
              <a:t>Check Your Knowledge </a:t>
            </a:r>
            <a:endParaRPr lang="en-US" dirty="0" smtClean="0">
              <a:solidFill>
                <a:srgbClr val="FF0000"/>
              </a:solidFill>
            </a:endParaRPr>
          </a:p>
        </p:txBody>
      </p:sp>
      <p:sp>
        <p:nvSpPr>
          <p:cNvPr id="16387" name="Content Placeholder 7"/>
          <p:cNvSpPr>
            <a:spLocks noGrp="1"/>
          </p:cNvSpPr>
          <p:nvPr>
            <p:ph idx="1"/>
          </p:nvPr>
        </p:nvSpPr>
        <p:spPr>
          <a:xfrm>
            <a:off x="304800" y="914400"/>
            <a:ext cx="8458200" cy="4343400"/>
          </a:xfrm>
        </p:spPr>
        <p:txBody>
          <a:bodyPr>
            <a:normAutofit/>
          </a:bodyPr>
          <a:lstStyle/>
          <a:p>
            <a:pPr marL="457200" indent="-457200">
              <a:buFont typeface="+mj-lt"/>
              <a:buAutoNum type="arabicPeriod"/>
              <a:defRPr/>
            </a:pPr>
            <a:r>
              <a:rPr lang="en-US" dirty="0" smtClean="0"/>
              <a:t>What are the benefits of network virtualization?</a:t>
            </a:r>
          </a:p>
          <a:p>
            <a:pPr marL="457200" indent="-457200">
              <a:buFont typeface="+mj-lt"/>
              <a:buAutoNum type="arabicPeriod"/>
              <a:defRPr/>
            </a:pPr>
            <a:r>
              <a:rPr lang="en-US" dirty="0" smtClean="0"/>
              <a:t>List the components of VDC network infrastructure.</a:t>
            </a:r>
          </a:p>
          <a:p>
            <a:pPr marL="457200" indent="-457200">
              <a:buFont typeface="+mj-lt"/>
              <a:buAutoNum type="arabicPeriod"/>
              <a:defRPr/>
            </a:pPr>
            <a:r>
              <a:rPr lang="en-US" dirty="0" smtClean="0"/>
              <a:t>Describe three key features of virtual switch.</a:t>
            </a:r>
          </a:p>
          <a:p>
            <a:pPr marL="457200" indent="-457200">
              <a:buFont typeface="+mj-lt"/>
              <a:buAutoNum type="arabicPeriod"/>
              <a:defRPr/>
            </a:pPr>
            <a:r>
              <a:rPr lang="en-US" dirty="0" smtClean="0"/>
              <a:t>Why are VM port groups configured?</a:t>
            </a:r>
          </a:p>
          <a:p>
            <a:pPr marL="457200" indent="-457200">
              <a:buFont typeface="+mj-lt"/>
              <a:buAutoNum type="arabicPeriod"/>
              <a:defRPr/>
            </a:pPr>
            <a:r>
              <a:rPr lang="en-US" dirty="0" smtClean="0"/>
              <a:t>What are the benefits of VLAN trunking?</a:t>
            </a:r>
          </a:p>
          <a:p>
            <a:pPr marL="457200" indent="-457200">
              <a:buFont typeface="+mj-lt"/>
              <a:buAutoNum type="arabicPeriod"/>
              <a:defRPr/>
            </a:pPr>
            <a:r>
              <a:rPr lang="en-US" dirty="0" smtClean="0"/>
              <a:t>What is VLAN tagging?</a:t>
            </a:r>
          </a:p>
          <a:p>
            <a:pPr marL="457200" indent="-457200">
              <a:buFont typeface="+mj-lt"/>
              <a:buAutoNum type="arabicPeriod"/>
              <a:defRPr/>
            </a:pPr>
            <a:r>
              <a:rPr lang="en-US" dirty="0" smtClean="0"/>
              <a:t>How does storm control prevent regular VLAN traffic from being disrupted by storm?</a:t>
            </a:r>
          </a:p>
          <a:p>
            <a:pPr marL="457200" indent="-457200">
              <a:buFont typeface="+mj-lt"/>
              <a:buAutoNum type="arabicPeriod"/>
              <a:defRPr/>
            </a:pPr>
            <a:r>
              <a:rPr lang="en-US" smtClean="0"/>
              <a:t>How is network traffic </a:t>
            </a:r>
            <a:r>
              <a:rPr lang="en-US" dirty="0" smtClean="0"/>
              <a:t>controlled using limit and share?</a:t>
            </a:r>
          </a:p>
          <a:p>
            <a:pPr marL="457200" indent="-457200">
              <a:buFont typeface="+mj-lt"/>
              <a:buAutoNum type="arabicPeriod"/>
              <a:defRPr/>
            </a:pPr>
            <a:r>
              <a:rPr lang="en-US" dirty="0" smtClean="0"/>
              <a:t>What is multipathing?</a:t>
            </a:r>
          </a:p>
          <a:p>
            <a:pPr>
              <a:defRPr/>
            </a:pPr>
            <a:endParaRPr lang="en-US" dirty="0" smtClean="0"/>
          </a:p>
          <a:p>
            <a:pPr>
              <a:defRPr/>
            </a:pPr>
            <a:endParaRPr lang="en-US" dirty="0"/>
          </a:p>
        </p:txBody>
      </p:sp>
      <p:sp>
        <p:nvSpPr>
          <p:cNvPr id="6" name="Slide Number Placeholder 5"/>
          <p:cNvSpPr>
            <a:spLocks noGrp="1"/>
          </p:cNvSpPr>
          <p:nvPr>
            <p:ph type="sldNum" sz="quarter" idx="11"/>
          </p:nvPr>
        </p:nvSpPr>
        <p:spPr/>
        <p:txBody>
          <a:bodyPr/>
          <a:lstStyle/>
          <a:p>
            <a:pPr>
              <a:defRPr/>
            </a:pPr>
            <a:fld id="{0ABA1C95-FC23-4F1C-A417-6C95120FE38B}" type="slidenum">
              <a:rPr lang="en-US"/>
              <a:pPr>
                <a:defRPr/>
              </a:pPr>
              <a:t>50</a:t>
            </a:fld>
            <a:endParaRPr lang="en-US" dirty="0"/>
          </a:p>
        </p:txBody>
      </p:sp>
      <p:sp>
        <p:nvSpPr>
          <p:cNvPr id="7" name="Footer Placeholder 7"/>
          <p:cNvSpPr>
            <a:spLocks noGrp="1"/>
          </p:cNvSpPr>
          <p:nvPr>
            <p:ph type="ftr" sz="quarter" idx="4294967295"/>
          </p:nvPr>
        </p:nvSpPr>
        <p:spPr>
          <a:xfrm>
            <a:off x="4419600" y="6629400"/>
            <a:ext cx="4191000" cy="228600"/>
          </a:xfrm>
          <a:prstGeom prst="rect">
            <a:avLst/>
          </a:prstGeom>
        </p:spPr>
        <p:txBody>
          <a:bodyPr/>
          <a:lstStyle/>
          <a:p>
            <a:pPr algn="r">
              <a:defRPr/>
            </a:pPr>
            <a:r>
              <a:rPr lang="en-US" sz="1000" dirty="0">
                <a:latin typeface="Calibri" pitchFamily="34" charset="0"/>
              </a:rPr>
              <a:t>Virtualized Data Center </a:t>
            </a:r>
            <a:r>
              <a:rPr lang="en-US" sz="1000" dirty="0" smtClean="0">
                <a:latin typeface="Calibri" pitchFamily="34" charset="0"/>
              </a:rPr>
              <a:t>– </a:t>
            </a:r>
            <a:r>
              <a:rPr lang="en-US" sz="1000" dirty="0">
                <a:latin typeface="Calibri" pitchFamily="34" charset="0"/>
              </a:rPr>
              <a:t>Networking</a:t>
            </a:r>
          </a:p>
        </p:txBody>
      </p:sp>
    </p:spTree>
    <p:custDataLst>
      <p:tags r:id="rId1"/>
    </p:custData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Exercise on VDC Networking: Business Profile</a:t>
            </a:r>
            <a:endParaRPr lang="en-US" dirty="0"/>
          </a:p>
        </p:txBody>
      </p:sp>
      <p:sp>
        <p:nvSpPr>
          <p:cNvPr id="3" name="Content Placeholder 2"/>
          <p:cNvSpPr>
            <a:spLocks noGrp="1"/>
          </p:cNvSpPr>
          <p:nvPr>
            <p:ph idx="1"/>
          </p:nvPr>
        </p:nvSpPr>
        <p:spPr/>
        <p:txBody>
          <a:bodyPr/>
          <a:lstStyle/>
          <a:p>
            <a:r>
              <a:rPr lang="en-US" dirty="0" smtClean="0"/>
              <a:t>Organization recently migrated their applications to a VDC</a:t>
            </a:r>
          </a:p>
          <a:p>
            <a:r>
              <a:rPr lang="en-US" dirty="0" smtClean="0"/>
              <a:t>The VDC has three physical servers running hypervisor, that are managed from a management server</a:t>
            </a:r>
          </a:p>
          <a:p>
            <a:pPr lvl="1"/>
            <a:r>
              <a:rPr lang="en-US" dirty="0" smtClean="0"/>
              <a:t>Majority of VMs are used to provide Web service to their clients</a:t>
            </a:r>
          </a:p>
          <a:p>
            <a:pPr lvl="2"/>
            <a:r>
              <a:rPr lang="en-US" dirty="0" smtClean="0"/>
              <a:t>These VMs host MS Windows server 2008 and Web application</a:t>
            </a:r>
          </a:p>
          <a:p>
            <a:pPr lvl="1"/>
            <a:r>
              <a:rPr lang="en-US" dirty="0" smtClean="0"/>
              <a:t>Remaining VMs either run internal applications or are used for testing</a:t>
            </a:r>
          </a:p>
          <a:p>
            <a:r>
              <a:rPr lang="en-US" dirty="0" smtClean="0"/>
              <a:t>Each physical server has two physical NICs </a:t>
            </a:r>
          </a:p>
          <a:p>
            <a:pPr lvl="1"/>
            <a:r>
              <a:rPr lang="en-US" dirty="0" smtClean="0"/>
              <a:t>Additional slots are not available to install more NICs</a:t>
            </a:r>
          </a:p>
          <a:p>
            <a:r>
              <a:rPr lang="en-US" dirty="0" smtClean="0"/>
              <a:t>Physical servers are connected to each other and to an </a:t>
            </a:r>
            <a:r>
              <a:rPr lang="en-US" dirty="0" err="1" smtClean="0"/>
              <a:t>iSCSI</a:t>
            </a:r>
            <a:r>
              <a:rPr lang="en-US" dirty="0" smtClean="0"/>
              <a:t> storage array via a single physical LAN switch</a:t>
            </a:r>
          </a:p>
          <a:p>
            <a:pPr lvl="1"/>
            <a:r>
              <a:rPr lang="en-US" dirty="0" smtClean="0"/>
              <a:t>Organization cannot afford to purchase additional LAN switch</a:t>
            </a:r>
          </a:p>
          <a:p>
            <a:endParaRPr lang="en-US" dirty="0"/>
          </a:p>
        </p:txBody>
      </p:sp>
      <p:sp>
        <p:nvSpPr>
          <p:cNvPr id="4" name="Footer Placeholder 3"/>
          <p:cNvSpPr>
            <a:spLocks noGrp="1"/>
          </p:cNvSpPr>
          <p:nvPr>
            <p:ph type="ftr" sz="quarter" idx="10"/>
          </p:nvPr>
        </p:nvSpPr>
        <p:spPr/>
        <p:txBody>
          <a:bodyPr/>
          <a:lstStyle/>
          <a:p>
            <a:pPr>
              <a:defRPr/>
            </a:pPr>
            <a:r>
              <a:rPr lang="en-US" dirty="0" smtClean="0"/>
              <a:t>Virtualized Data Center – Networking</a:t>
            </a:r>
            <a:endParaRPr lang="en-US" dirty="0"/>
          </a:p>
        </p:txBody>
      </p:sp>
      <p:sp>
        <p:nvSpPr>
          <p:cNvPr id="5" name="Slide Number Placeholder 4"/>
          <p:cNvSpPr>
            <a:spLocks noGrp="1"/>
          </p:cNvSpPr>
          <p:nvPr>
            <p:ph type="sldNum" sz="quarter" idx="11"/>
          </p:nvPr>
        </p:nvSpPr>
        <p:spPr/>
        <p:txBody>
          <a:bodyPr/>
          <a:lstStyle/>
          <a:p>
            <a:pPr>
              <a:defRPr/>
            </a:pPr>
            <a:fld id="{5BA1DFFF-3F85-458B-986A-7762775E0CEF}" type="slidenum">
              <a:rPr lang="en-US" smtClean="0"/>
              <a:pPr>
                <a:defRPr/>
              </a:pPr>
              <a:t>51</a:t>
            </a:fld>
            <a:endParaRPr lang="en-US"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Exercise on VDC Networking: Current Situation/Issues</a:t>
            </a:r>
            <a:endParaRPr lang="en-US" dirty="0"/>
          </a:p>
        </p:txBody>
      </p:sp>
      <p:sp>
        <p:nvSpPr>
          <p:cNvPr id="3" name="Content Placeholder 2"/>
          <p:cNvSpPr>
            <a:spLocks noGrp="1"/>
          </p:cNvSpPr>
          <p:nvPr>
            <p:ph idx="1"/>
          </p:nvPr>
        </p:nvSpPr>
        <p:spPr/>
        <p:txBody>
          <a:bodyPr/>
          <a:lstStyle/>
          <a:p>
            <a:r>
              <a:rPr lang="en-US" dirty="0" smtClean="0"/>
              <a:t>The organization has configured one virtual switch in each physical server to transfer all types of traffic</a:t>
            </a:r>
          </a:p>
          <a:p>
            <a:r>
              <a:rPr lang="en-US" dirty="0" smtClean="0"/>
              <a:t>The organization is using a single VLAN to transfer all network traffic</a:t>
            </a:r>
          </a:p>
          <a:p>
            <a:r>
              <a:rPr lang="en-US" dirty="0" smtClean="0"/>
              <a:t>Often, the performance of Web servers are impacted by other VM traffic</a:t>
            </a:r>
          </a:p>
          <a:p>
            <a:pPr lvl="1"/>
            <a:r>
              <a:rPr lang="en-US" dirty="0" smtClean="0"/>
              <a:t>For the same reason, the VM migration is delayed</a:t>
            </a:r>
          </a:p>
          <a:p>
            <a:r>
              <a:rPr lang="en-US" dirty="0" smtClean="0"/>
              <a:t>During a broadcast, all network traffic slows down</a:t>
            </a:r>
          </a:p>
          <a:p>
            <a:r>
              <a:rPr lang="en-US" dirty="0" smtClean="0"/>
              <a:t>The organization has implemented common traffic shaping policy across all virtual switches</a:t>
            </a:r>
          </a:p>
          <a:p>
            <a:r>
              <a:rPr lang="en-US" dirty="0" smtClean="0"/>
              <a:t>The organization has enabled NIC teaming, although clients often experience mixed performance</a:t>
            </a:r>
          </a:p>
          <a:p>
            <a:endParaRPr lang="en-US" dirty="0"/>
          </a:p>
        </p:txBody>
      </p:sp>
      <p:sp>
        <p:nvSpPr>
          <p:cNvPr id="4" name="Footer Placeholder 3"/>
          <p:cNvSpPr>
            <a:spLocks noGrp="1"/>
          </p:cNvSpPr>
          <p:nvPr>
            <p:ph type="ftr" sz="quarter" idx="10"/>
          </p:nvPr>
        </p:nvSpPr>
        <p:spPr/>
        <p:txBody>
          <a:bodyPr/>
          <a:lstStyle/>
          <a:p>
            <a:pPr>
              <a:defRPr/>
            </a:pPr>
            <a:r>
              <a:rPr lang="en-US" dirty="0" smtClean="0"/>
              <a:t>Virtualized Data Center – Networking</a:t>
            </a:r>
            <a:endParaRPr lang="en-US" dirty="0"/>
          </a:p>
        </p:txBody>
      </p:sp>
      <p:sp>
        <p:nvSpPr>
          <p:cNvPr id="5" name="Slide Number Placeholder 4"/>
          <p:cNvSpPr>
            <a:spLocks noGrp="1"/>
          </p:cNvSpPr>
          <p:nvPr>
            <p:ph type="sldNum" sz="quarter" idx="11"/>
          </p:nvPr>
        </p:nvSpPr>
        <p:spPr/>
        <p:txBody>
          <a:bodyPr/>
          <a:lstStyle/>
          <a:p>
            <a:pPr>
              <a:defRPr/>
            </a:pPr>
            <a:fld id="{5BA1DFFF-3F85-458B-986A-7762775E0CEF}" type="slidenum">
              <a:rPr lang="en-US" smtClean="0"/>
              <a:pPr>
                <a:defRPr/>
              </a:pPr>
              <a:t>52</a:t>
            </a:fld>
            <a:endParaRPr lang="en-US" dirty="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Exercise on VDC Networking: Organization’s Requirement</a:t>
            </a:r>
            <a:endParaRPr lang="en-US" dirty="0"/>
          </a:p>
        </p:txBody>
      </p:sp>
      <p:sp>
        <p:nvSpPr>
          <p:cNvPr id="3" name="Content Placeholder 2"/>
          <p:cNvSpPr>
            <a:spLocks noGrp="1"/>
          </p:cNvSpPr>
          <p:nvPr>
            <p:ph idx="1"/>
          </p:nvPr>
        </p:nvSpPr>
        <p:spPr>
          <a:xfrm>
            <a:off x="304800" y="1066800"/>
            <a:ext cx="8458200" cy="5029200"/>
          </a:xfrm>
        </p:spPr>
        <p:txBody>
          <a:bodyPr/>
          <a:lstStyle/>
          <a:p>
            <a:r>
              <a:rPr lang="en-US" dirty="0" smtClean="0"/>
              <a:t>To optimize the performance of the web traffic and VM migration traffic</a:t>
            </a:r>
          </a:p>
          <a:p>
            <a:r>
              <a:rPr lang="en-US" dirty="0" smtClean="0"/>
              <a:t>To control broadcast traffic</a:t>
            </a:r>
          </a:p>
          <a:p>
            <a:r>
              <a:rPr lang="en-US" dirty="0" smtClean="0"/>
              <a:t>To apply different traffic shaping policies for different traffic types</a:t>
            </a:r>
          </a:p>
          <a:p>
            <a:r>
              <a:rPr lang="en-US" dirty="0" smtClean="0"/>
              <a:t>To balance client workload across all web servers   </a:t>
            </a:r>
          </a:p>
          <a:p>
            <a:pPr>
              <a:buNone/>
            </a:pPr>
            <a:endParaRPr lang="en-US" dirty="0" smtClean="0"/>
          </a:p>
          <a:p>
            <a:r>
              <a:rPr lang="en-US" dirty="0" smtClean="0"/>
              <a:t>Task:</a:t>
            </a:r>
          </a:p>
          <a:p>
            <a:pPr lvl="1"/>
            <a:r>
              <a:rPr lang="en-US" dirty="0" smtClean="0"/>
              <a:t>You are asked to change the existing network configuration to meet organization’s requirements</a:t>
            </a:r>
          </a:p>
          <a:p>
            <a:pPr lvl="1"/>
            <a:r>
              <a:rPr lang="en-US" dirty="0" smtClean="0"/>
              <a:t>Justify all changes that are required</a:t>
            </a:r>
          </a:p>
          <a:p>
            <a:endParaRPr lang="en-US" dirty="0"/>
          </a:p>
        </p:txBody>
      </p:sp>
      <p:sp>
        <p:nvSpPr>
          <p:cNvPr id="4" name="Footer Placeholder 3"/>
          <p:cNvSpPr>
            <a:spLocks noGrp="1"/>
          </p:cNvSpPr>
          <p:nvPr>
            <p:ph type="ftr" sz="quarter" idx="10"/>
          </p:nvPr>
        </p:nvSpPr>
        <p:spPr/>
        <p:txBody>
          <a:bodyPr/>
          <a:lstStyle/>
          <a:p>
            <a:pPr>
              <a:defRPr/>
            </a:pPr>
            <a:r>
              <a:rPr lang="en-US" dirty="0" smtClean="0"/>
              <a:t>Virtualized Data Center – Networking</a:t>
            </a:r>
            <a:endParaRPr lang="en-US" dirty="0"/>
          </a:p>
        </p:txBody>
      </p:sp>
      <p:sp>
        <p:nvSpPr>
          <p:cNvPr id="5" name="Slide Number Placeholder 4"/>
          <p:cNvSpPr>
            <a:spLocks noGrp="1"/>
          </p:cNvSpPr>
          <p:nvPr>
            <p:ph type="sldNum" sz="quarter" idx="11"/>
          </p:nvPr>
        </p:nvSpPr>
        <p:spPr/>
        <p:txBody>
          <a:bodyPr/>
          <a:lstStyle/>
          <a:p>
            <a:pPr>
              <a:defRPr/>
            </a:pPr>
            <a:fld id="{5BA1DFFF-3F85-458B-986A-7762775E0CEF}" type="slidenum">
              <a:rPr lang="en-US" smtClean="0"/>
              <a:pPr>
                <a:defRPr/>
              </a:pPr>
              <a:t>53</a:t>
            </a:fld>
            <a:endParaRPr lang="en-US" dirty="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1219200" y="2747963"/>
            <a:ext cx="6705600" cy="1362075"/>
          </a:xfrm>
          <a:ln>
            <a:solidFill>
              <a:schemeClr val="bg1"/>
            </a:solidFill>
          </a:ln>
        </p:spPr>
        <p:txBody>
          <a:bodyPr/>
          <a:lstStyle/>
          <a:p>
            <a:pPr algn="ctr"/>
            <a:r>
              <a:rPr lang="en-US" dirty="0" smtClean="0"/>
              <a:t>Module 5 quiz</a:t>
            </a:r>
            <a:endParaRPr lang="en-US" dirty="0"/>
          </a:p>
        </p:txBody>
      </p:sp>
      <p:sp>
        <p:nvSpPr>
          <p:cNvPr id="4" name="Footer Placeholder 3"/>
          <p:cNvSpPr txBox="1">
            <a:spLocks/>
          </p:cNvSpPr>
          <p:nvPr/>
        </p:nvSpPr>
        <p:spPr>
          <a:xfrm>
            <a:off x="4419600" y="6629400"/>
            <a:ext cx="4191000" cy="228600"/>
          </a:xfrm>
          <a:prstGeom prst="rect">
            <a:avLst/>
          </a:prstGeom>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r>
              <a:rPr lang="en-US" sz="1000" dirty="0" smtClean="0">
                <a:solidFill>
                  <a:schemeClr val="tx1">
                    <a:lumMod val="75000"/>
                    <a:lumOff val="25000"/>
                  </a:schemeClr>
                </a:solidFill>
                <a:latin typeface="Calibri" pitchFamily="34" charset="0"/>
                <a:cs typeface="+mn-cs"/>
              </a:rPr>
              <a:t>Virtualized Data Center – Networking</a:t>
            </a:r>
            <a:endParaRPr lang="en-US" sz="1000" dirty="0">
              <a:solidFill>
                <a:schemeClr val="tx1">
                  <a:lumMod val="75000"/>
                  <a:lumOff val="25000"/>
                </a:schemeClr>
              </a:solidFill>
              <a:latin typeface="Calibri" pitchFamily="34" charset="0"/>
              <a:cs typeface="+mn-cs"/>
            </a:endParaRPr>
          </a:p>
        </p:txBody>
      </p:sp>
      <p:sp>
        <p:nvSpPr>
          <p:cNvPr id="7" name="Slide Number Placeholder 4"/>
          <p:cNvSpPr txBox="1">
            <a:spLocks/>
          </p:cNvSpPr>
          <p:nvPr/>
        </p:nvSpPr>
        <p:spPr>
          <a:xfrm>
            <a:off x="8686800" y="6629400"/>
            <a:ext cx="457200" cy="228600"/>
          </a:xfrm>
          <a:prstGeom prst="rect">
            <a:avLst/>
          </a:prstGeom>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5BA1DFFF-3F85-458B-986A-7762775E0CEF}" type="slidenum">
              <a:rPr lang="en-US" sz="1000" smtClean="0">
                <a:solidFill>
                  <a:schemeClr val="tx1">
                    <a:lumMod val="75000"/>
                    <a:lumOff val="25000"/>
                  </a:schemeClr>
                </a:solidFill>
                <a:latin typeface="Calibri" pitchFamily="34" charset="0"/>
                <a:cs typeface="+mn-cs"/>
              </a:rPr>
              <a:pPr marL="0" marR="0" lvl="0" indent="0" algn="r" defTabSz="914400" rtl="0" eaLnBrk="1" fontAlgn="base" latinLnBrk="0" hangingPunct="1">
                <a:lnSpc>
                  <a:spcPct val="100000"/>
                </a:lnSpc>
                <a:spcBef>
                  <a:spcPct val="0"/>
                </a:spcBef>
                <a:spcAft>
                  <a:spcPct val="0"/>
                </a:spcAft>
                <a:buClrTx/>
                <a:buSzTx/>
                <a:buFontTx/>
                <a:buNone/>
                <a:tabLst/>
                <a:defRPr/>
              </a:pPr>
              <a:t>54</a:t>
            </a:fld>
            <a:endParaRPr lang="en-US" sz="1000" dirty="0">
              <a:solidFill>
                <a:schemeClr val="tx1">
                  <a:lumMod val="75000"/>
                  <a:lumOff val="25000"/>
                </a:schemeClr>
              </a:solidFill>
              <a:latin typeface="Calibri" pitchFamily="34" charset="0"/>
              <a:cs typeface="+mn-cs"/>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Network Virtualization in VDC (contd.)</a:t>
            </a:r>
            <a:endParaRPr lang="en-US" dirty="0"/>
          </a:p>
        </p:txBody>
      </p:sp>
      <p:sp>
        <p:nvSpPr>
          <p:cNvPr id="60" name="Footer Placeholder 3"/>
          <p:cNvSpPr>
            <a:spLocks noGrp="1"/>
          </p:cNvSpPr>
          <p:nvPr>
            <p:ph type="ftr" sz="quarter" idx="10"/>
          </p:nvPr>
        </p:nvSpPr>
        <p:spPr>
          <a:xfrm>
            <a:off x="4419600" y="6629400"/>
            <a:ext cx="4191000" cy="228600"/>
          </a:xfrm>
        </p:spPr>
        <p:txBody>
          <a:bodyPr/>
          <a:lstStyle/>
          <a:p>
            <a:pPr>
              <a:defRPr/>
            </a:pPr>
            <a:r>
              <a:rPr lang="en-US" dirty="0" smtClean="0"/>
              <a:t>Virtualized Data Center – Networking</a:t>
            </a:r>
            <a:endParaRPr lang="en-US" dirty="0"/>
          </a:p>
        </p:txBody>
      </p:sp>
      <p:sp>
        <p:nvSpPr>
          <p:cNvPr id="61" name="Slide Number Placeholder 4"/>
          <p:cNvSpPr>
            <a:spLocks noGrp="1"/>
          </p:cNvSpPr>
          <p:nvPr>
            <p:ph type="sldNum" sz="quarter" idx="11"/>
          </p:nvPr>
        </p:nvSpPr>
        <p:spPr>
          <a:xfrm>
            <a:off x="8686800" y="6629400"/>
            <a:ext cx="457200" cy="228600"/>
          </a:xfrm>
        </p:spPr>
        <p:txBody>
          <a:bodyPr/>
          <a:lstStyle/>
          <a:p>
            <a:pPr>
              <a:defRPr/>
            </a:pPr>
            <a:fld id="{5BA1DFFF-3F85-458B-986A-7762775E0CEF}" type="slidenum">
              <a:rPr lang="en-US" smtClean="0"/>
              <a:pPr>
                <a:defRPr/>
              </a:pPr>
              <a:t>6</a:t>
            </a:fld>
            <a:endParaRPr lang="en-US" dirty="0"/>
          </a:p>
        </p:txBody>
      </p:sp>
      <p:grpSp>
        <p:nvGrpSpPr>
          <p:cNvPr id="207" name="Group 206"/>
          <p:cNvGrpSpPr/>
          <p:nvPr/>
        </p:nvGrpSpPr>
        <p:grpSpPr>
          <a:xfrm>
            <a:off x="4471736" y="1195833"/>
            <a:ext cx="4648200" cy="4779847"/>
            <a:chOff x="4876800" y="1316153"/>
            <a:chExt cx="4648200" cy="4779847"/>
          </a:xfrm>
        </p:grpSpPr>
        <p:sp>
          <p:nvSpPr>
            <p:cNvPr id="103" name="Line 172"/>
            <p:cNvSpPr>
              <a:spLocks noChangeShapeType="1"/>
            </p:cNvSpPr>
            <p:nvPr/>
          </p:nvSpPr>
          <p:spPr bwMode="auto">
            <a:xfrm>
              <a:off x="6014291" y="4212408"/>
              <a:ext cx="426071" cy="0"/>
            </a:xfrm>
            <a:prstGeom prst="line">
              <a:avLst/>
            </a:prstGeom>
            <a:noFill/>
            <a:ln w="19050">
              <a:solidFill>
                <a:schemeClr val="tx1"/>
              </a:solidFill>
              <a:round/>
              <a:headEnd/>
              <a:tailEnd/>
            </a:ln>
          </p:spPr>
          <p:txBody>
            <a:bodyPr/>
            <a:lstStyle/>
            <a:p>
              <a:endParaRPr lang="en-US" dirty="0">
                <a:latin typeface="Calibri" pitchFamily="34" charset="0"/>
              </a:endParaRPr>
            </a:p>
          </p:txBody>
        </p:sp>
        <p:sp>
          <p:nvSpPr>
            <p:cNvPr id="64" name="Text Box 171"/>
            <p:cNvSpPr txBox="1">
              <a:spLocks noChangeArrowheads="1"/>
            </p:cNvSpPr>
            <p:nvPr/>
          </p:nvSpPr>
          <p:spPr bwMode="auto">
            <a:xfrm>
              <a:off x="7643671" y="5271176"/>
              <a:ext cx="1491248" cy="443824"/>
            </a:xfrm>
            <a:prstGeom prst="rect">
              <a:avLst/>
            </a:prstGeom>
            <a:noFill/>
            <a:ln w="9525">
              <a:noFill/>
              <a:miter lim="800000"/>
              <a:headEnd/>
              <a:tailEnd/>
            </a:ln>
          </p:spPr>
          <p:txBody>
            <a:bodyPr>
              <a:spAutoFit/>
            </a:bodyPr>
            <a:lstStyle/>
            <a:p>
              <a:pPr>
                <a:lnSpc>
                  <a:spcPct val="80000"/>
                </a:lnSpc>
                <a:spcBef>
                  <a:spcPct val="50000"/>
                </a:spcBef>
              </a:pPr>
              <a:r>
                <a:rPr lang="en-US" sz="1200" dirty="0">
                  <a:latin typeface="Calibri" pitchFamily="34" charset="0"/>
                </a:rPr>
                <a:t>PNIC – Physical NIC</a:t>
              </a:r>
            </a:p>
            <a:p>
              <a:pPr>
                <a:lnSpc>
                  <a:spcPct val="80000"/>
                </a:lnSpc>
                <a:spcBef>
                  <a:spcPct val="50000"/>
                </a:spcBef>
              </a:pPr>
              <a:r>
                <a:rPr lang="en-US" sz="1200" dirty="0">
                  <a:latin typeface="Calibri" pitchFamily="34" charset="0"/>
                </a:rPr>
                <a:t>VNIC – Virtual NIC</a:t>
              </a:r>
            </a:p>
          </p:txBody>
        </p:sp>
        <p:grpSp>
          <p:nvGrpSpPr>
            <p:cNvPr id="4" name="Group 170"/>
            <p:cNvGrpSpPr>
              <a:grpSpLocks/>
            </p:cNvGrpSpPr>
            <p:nvPr/>
          </p:nvGrpSpPr>
          <p:grpSpPr bwMode="auto">
            <a:xfrm>
              <a:off x="6647485" y="4916907"/>
              <a:ext cx="1065178" cy="1179093"/>
              <a:chOff x="4048" y="3091"/>
              <a:chExt cx="720" cy="797"/>
            </a:xfrm>
          </p:grpSpPr>
          <p:pic>
            <p:nvPicPr>
              <p:cNvPr id="143" name="Picture 12" descr="Storage Array_Tall.png"/>
              <p:cNvPicPr>
                <a:picLocks noChangeAspect="1"/>
              </p:cNvPicPr>
              <p:nvPr/>
            </p:nvPicPr>
            <p:blipFill>
              <a:blip r:embed="rId3" cstate="print"/>
              <a:srcRect/>
              <a:stretch>
                <a:fillRect/>
              </a:stretch>
            </p:blipFill>
            <p:spPr bwMode="auto">
              <a:xfrm>
                <a:off x="4224" y="3091"/>
                <a:ext cx="293" cy="624"/>
              </a:xfrm>
              <a:prstGeom prst="rect">
                <a:avLst/>
              </a:prstGeom>
              <a:noFill/>
              <a:ln w="9525">
                <a:noFill/>
                <a:miter lim="800000"/>
                <a:headEnd/>
                <a:tailEnd/>
              </a:ln>
            </p:spPr>
          </p:pic>
          <p:sp>
            <p:nvSpPr>
              <p:cNvPr id="144" name="Text Box 161"/>
              <p:cNvSpPr txBox="1">
                <a:spLocks noChangeArrowheads="1"/>
              </p:cNvSpPr>
              <p:nvPr/>
            </p:nvSpPr>
            <p:spPr bwMode="auto">
              <a:xfrm>
                <a:off x="4048" y="3715"/>
                <a:ext cx="720" cy="173"/>
              </a:xfrm>
              <a:prstGeom prst="rect">
                <a:avLst/>
              </a:prstGeom>
              <a:noFill/>
              <a:ln w="9525">
                <a:noFill/>
                <a:miter lim="800000"/>
                <a:headEnd/>
                <a:tailEnd/>
              </a:ln>
            </p:spPr>
            <p:txBody>
              <a:bodyPr>
                <a:spAutoFit/>
              </a:bodyPr>
              <a:lstStyle/>
              <a:p>
                <a:pPr>
                  <a:spcBef>
                    <a:spcPct val="50000"/>
                  </a:spcBef>
                </a:pPr>
                <a:r>
                  <a:rPr lang="en-US" sz="1200" b="1" dirty="0">
                    <a:latin typeface="Calibri" pitchFamily="34" charset="0"/>
                  </a:rPr>
                  <a:t>Storage Array</a:t>
                </a:r>
              </a:p>
            </p:txBody>
          </p:sp>
        </p:grpSp>
        <p:sp>
          <p:nvSpPr>
            <p:cNvPr id="66" name="Line 172"/>
            <p:cNvSpPr>
              <a:spLocks noChangeShapeType="1"/>
            </p:cNvSpPr>
            <p:nvPr/>
          </p:nvSpPr>
          <p:spPr bwMode="auto">
            <a:xfrm>
              <a:off x="5867400" y="3124200"/>
              <a:ext cx="936898" cy="637282"/>
            </a:xfrm>
            <a:prstGeom prst="line">
              <a:avLst/>
            </a:prstGeom>
            <a:noFill/>
            <a:ln w="19050">
              <a:solidFill>
                <a:schemeClr val="tx1"/>
              </a:solidFill>
              <a:round/>
              <a:headEnd/>
              <a:tailEnd/>
            </a:ln>
          </p:spPr>
          <p:txBody>
            <a:bodyPr/>
            <a:lstStyle/>
            <a:p>
              <a:endParaRPr lang="en-US" dirty="0">
                <a:latin typeface="Calibri" pitchFamily="34" charset="0"/>
              </a:endParaRPr>
            </a:p>
          </p:txBody>
        </p:sp>
        <p:sp>
          <p:nvSpPr>
            <p:cNvPr id="67" name="Line 174"/>
            <p:cNvSpPr>
              <a:spLocks noChangeShapeType="1"/>
            </p:cNvSpPr>
            <p:nvPr/>
          </p:nvSpPr>
          <p:spPr bwMode="auto">
            <a:xfrm flipH="1">
              <a:off x="7322091" y="3048000"/>
              <a:ext cx="907508" cy="722359"/>
            </a:xfrm>
            <a:prstGeom prst="line">
              <a:avLst/>
            </a:prstGeom>
            <a:noFill/>
            <a:ln w="19050">
              <a:solidFill>
                <a:schemeClr val="tx1"/>
              </a:solidFill>
              <a:round/>
              <a:headEnd/>
              <a:tailEnd/>
            </a:ln>
          </p:spPr>
          <p:txBody>
            <a:bodyPr/>
            <a:lstStyle/>
            <a:p>
              <a:endParaRPr lang="en-US" dirty="0">
                <a:latin typeface="Calibri" pitchFamily="34" charset="0"/>
              </a:endParaRPr>
            </a:p>
          </p:txBody>
        </p:sp>
        <p:sp>
          <p:nvSpPr>
            <p:cNvPr id="68" name="Line 176"/>
            <p:cNvSpPr>
              <a:spLocks noChangeShapeType="1"/>
            </p:cNvSpPr>
            <p:nvPr/>
          </p:nvSpPr>
          <p:spPr bwMode="auto">
            <a:xfrm>
              <a:off x="7123851" y="4518941"/>
              <a:ext cx="0" cy="395004"/>
            </a:xfrm>
            <a:prstGeom prst="line">
              <a:avLst/>
            </a:prstGeom>
            <a:noFill/>
            <a:ln w="19050">
              <a:solidFill>
                <a:schemeClr val="tx1"/>
              </a:solidFill>
              <a:round/>
              <a:headEnd/>
              <a:tailEnd/>
            </a:ln>
          </p:spPr>
          <p:txBody>
            <a:bodyPr/>
            <a:lstStyle/>
            <a:p>
              <a:endParaRPr lang="en-US" dirty="0">
                <a:latin typeface="Calibri" pitchFamily="34" charset="0"/>
              </a:endParaRPr>
            </a:p>
          </p:txBody>
        </p:sp>
        <p:pic>
          <p:nvPicPr>
            <p:cNvPr id="70" name="Picture 6" descr="Blue Cloud.png"/>
            <p:cNvPicPr>
              <a:picLocks noChangeAspect="1"/>
            </p:cNvPicPr>
            <p:nvPr/>
          </p:nvPicPr>
          <p:blipFill>
            <a:blip r:embed="rId4" cstate="print"/>
            <a:srcRect/>
            <a:stretch>
              <a:fillRect/>
            </a:stretch>
          </p:blipFill>
          <p:spPr bwMode="auto">
            <a:xfrm>
              <a:off x="6384145" y="3678634"/>
              <a:ext cx="1633272" cy="846224"/>
            </a:xfrm>
            <a:prstGeom prst="rect">
              <a:avLst/>
            </a:prstGeom>
            <a:noFill/>
            <a:ln w="9525">
              <a:noFill/>
              <a:miter lim="800000"/>
              <a:headEnd/>
              <a:tailEnd/>
            </a:ln>
          </p:spPr>
        </p:pic>
        <p:sp>
          <p:nvSpPr>
            <p:cNvPr id="71" name="Text Box 160"/>
            <p:cNvSpPr txBox="1">
              <a:spLocks noChangeArrowheads="1"/>
            </p:cNvSpPr>
            <p:nvPr/>
          </p:nvSpPr>
          <p:spPr bwMode="auto">
            <a:xfrm>
              <a:off x="6711095" y="3903505"/>
              <a:ext cx="994166" cy="487596"/>
            </a:xfrm>
            <a:prstGeom prst="rect">
              <a:avLst/>
            </a:prstGeom>
            <a:noFill/>
            <a:ln w="9525">
              <a:noFill/>
              <a:miter lim="800000"/>
              <a:headEnd/>
              <a:tailEnd/>
            </a:ln>
          </p:spPr>
          <p:txBody>
            <a:bodyPr>
              <a:spAutoFit/>
            </a:bodyPr>
            <a:lstStyle/>
            <a:p>
              <a:pPr>
                <a:spcBef>
                  <a:spcPct val="50000"/>
                </a:spcBef>
              </a:pPr>
              <a:r>
                <a:rPr lang="en-US" sz="1400" b="1" dirty="0">
                  <a:latin typeface="Calibri" pitchFamily="34" charset="0"/>
                </a:rPr>
                <a:t>Physical Network</a:t>
              </a:r>
            </a:p>
          </p:txBody>
        </p:sp>
        <p:sp>
          <p:nvSpPr>
            <p:cNvPr id="116" name="Rectangle 85"/>
            <p:cNvSpPr>
              <a:spLocks noChangeArrowheads="1"/>
            </p:cNvSpPr>
            <p:nvPr/>
          </p:nvSpPr>
          <p:spPr bwMode="auto">
            <a:xfrm>
              <a:off x="7620000" y="5260917"/>
              <a:ext cx="1325554" cy="449742"/>
            </a:xfrm>
            <a:prstGeom prst="rect">
              <a:avLst/>
            </a:prstGeom>
            <a:noFill/>
            <a:ln w="9525">
              <a:solidFill>
                <a:schemeClr val="tx1"/>
              </a:solidFill>
              <a:miter lim="800000"/>
              <a:headEnd/>
              <a:tailEnd/>
            </a:ln>
          </p:spPr>
          <p:txBody>
            <a:bodyPr wrap="none" anchor="ctr"/>
            <a:lstStyle/>
            <a:p>
              <a:endParaRPr lang="en-US" dirty="0">
                <a:latin typeface="Calibri" pitchFamily="34" charset="0"/>
              </a:endParaRPr>
            </a:p>
          </p:txBody>
        </p:sp>
        <p:pic>
          <p:nvPicPr>
            <p:cNvPr id="82" name="Picture 81" descr="Monitor_Browser.png"/>
            <p:cNvPicPr>
              <a:picLocks noChangeAspect="1"/>
            </p:cNvPicPr>
            <p:nvPr/>
          </p:nvPicPr>
          <p:blipFill>
            <a:blip r:embed="rId5" cstate="print"/>
            <a:stretch>
              <a:fillRect/>
            </a:stretch>
          </p:blipFill>
          <p:spPr>
            <a:xfrm>
              <a:off x="5304173" y="3885752"/>
              <a:ext cx="710118" cy="613369"/>
            </a:xfrm>
            <a:prstGeom prst="rect">
              <a:avLst/>
            </a:prstGeom>
          </p:spPr>
        </p:pic>
        <p:sp>
          <p:nvSpPr>
            <p:cNvPr id="104" name="Text Box 166"/>
            <p:cNvSpPr txBox="1">
              <a:spLocks noChangeArrowheads="1"/>
            </p:cNvSpPr>
            <p:nvPr/>
          </p:nvSpPr>
          <p:spPr bwMode="auto">
            <a:xfrm>
              <a:off x="5395068" y="4493613"/>
              <a:ext cx="639106" cy="286822"/>
            </a:xfrm>
            <a:prstGeom prst="rect">
              <a:avLst/>
            </a:prstGeom>
            <a:noFill/>
            <a:ln w="9525">
              <a:noFill/>
              <a:miter lim="800000"/>
              <a:headEnd/>
              <a:tailEnd/>
            </a:ln>
          </p:spPr>
          <p:txBody>
            <a:bodyPr wrap="square">
              <a:spAutoFit/>
            </a:bodyPr>
            <a:lstStyle/>
            <a:p>
              <a:pPr>
                <a:spcBef>
                  <a:spcPct val="50000"/>
                </a:spcBef>
              </a:pPr>
              <a:r>
                <a:rPr lang="en-US" sz="1400" b="1" dirty="0" smtClean="0">
                  <a:latin typeface="Calibri" pitchFamily="34" charset="0"/>
                </a:rPr>
                <a:t>Client</a:t>
              </a:r>
              <a:endParaRPr lang="en-US" sz="1400" b="1" dirty="0">
                <a:latin typeface="Calibri" pitchFamily="34" charset="0"/>
              </a:endParaRPr>
            </a:p>
          </p:txBody>
        </p:sp>
        <p:grpSp>
          <p:nvGrpSpPr>
            <p:cNvPr id="111" name="Group 110"/>
            <p:cNvGrpSpPr/>
            <p:nvPr/>
          </p:nvGrpSpPr>
          <p:grpSpPr>
            <a:xfrm>
              <a:off x="4876800" y="1316153"/>
              <a:ext cx="2145632" cy="1906272"/>
              <a:chOff x="4876800" y="1316153"/>
              <a:chExt cx="2145632" cy="1906272"/>
            </a:xfrm>
          </p:grpSpPr>
          <p:sp>
            <p:nvSpPr>
              <p:cNvPr id="72" name="Rounded Rectangle 13"/>
              <p:cNvSpPr/>
              <p:nvPr/>
            </p:nvSpPr>
            <p:spPr bwMode="auto">
              <a:xfrm>
                <a:off x="4876800" y="1620256"/>
                <a:ext cx="2051769" cy="1400358"/>
              </a:xfrm>
              <a:prstGeom prst="roundRect">
                <a:avLst/>
              </a:prstGeom>
              <a:gradFill flip="none" rotWithShape="1">
                <a:gsLst>
                  <a:gs pos="0">
                    <a:schemeClr val="dk1">
                      <a:tint val="50000"/>
                      <a:satMod val="300000"/>
                    </a:schemeClr>
                  </a:gs>
                  <a:gs pos="35000">
                    <a:schemeClr val="dk1">
                      <a:tint val="37000"/>
                      <a:satMod val="300000"/>
                    </a:schemeClr>
                  </a:gs>
                  <a:gs pos="100000">
                    <a:schemeClr val="dk1">
                      <a:tint val="15000"/>
                      <a:satMod val="350000"/>
                    </a:schemeClr>
                  </a:gs>
                </a:gsLst>
                <a:lin ang="5400000" scaled="1"/>
                <a:tileRect/>
              </a:gradFill>
              <a:ln>
                <a:headEnd type="none" w="med" len="med"/>
                <a:tailEnd type="none" w="med" len="med"/>
              </a:ln>
            </p:spPr>
            <p:style>
              <a:lnRef idx="1">
                <a:schemeClr val="dk1"/>
              </a:lnRef>
              <a:fillRef idx="2">
                <a:schemeClr val="dk1"/>
              </a:fillRef>
              <a:effectRef idx="1">
                <a:schemeClr val="dk1"/>
              </a:effectRef>
              <a:fontRef idx="minor">
                <a:schemeClr val="dk1"/>
              </a:fontRef>
            </p:style>
            <p:txBody>
              <a:bodyPr anchor="ctr"/>
              <a:lstStyle/>
              <a:p>
                <a:pPr>
                  <a:defRPr/>
                </a:pPr>
                <a:endParaRPr lang="en-US" sz="1000" dirty="0">
                  <a:solidFill>
                    <a:schemeClr val="tx1"/>
                  </a:solidFill>
                  <a:latin typeface="Calibri" pitchFamily="34" charset="0"/>
                </a:endParaRPr>
              </a:p>
            </p:txBody>
          </p:sp>
          <p:cxnSp>
            <p:nvCxnSpPr>
              <p:cNvPr id="74" name="Straight Connector 152"/>
              <p:cNvCxnSpPr>
                <a:cxnSpLocks noChangeShapeType="1"/>
              </p:cNvCxnSpPr>
              <p:nvPr/>
            </p:nvCxnSpPr>
            <p:spPr bwMode="auto">
              <a:xfrm rot="16200000" flipH="1">
                <a:off x="5211134" y="2231328"/>
                <a:ext cx="187886" cy="180488"/>
              </a:xfrm>
              <a:prstGeom prst="line">
                <a:avLst/>
              </a:prstGeom>
              <a:noFill/>
              <a:ln w="19050" algn="ctr">
                <a:solidFill>
                  <a:srgbClr val="000000"/>
                </a:solidFill>
                <a:round/>
                <a:headEnd/>
                <a:tailEnd/>
              </a:ln>
            </p:spPr>
          </p:cxnSp>
          <p:cxnSp>
            <p:nvCxnSpPr>
              <p:cNvPr id="75" name="Straight Connector 154"/>
              <p:cNvCxnSpPr>
                <a:cxnSpLocks noChangeShapeType="1"/>
              </p:cNvCxnSpPr>
              <p:nvPr/>
            </p:nvCxnSpPr>
            <p:spPr bwMode="auto">
              <a:xfrm rot="16200000" flipH="1" flipV="1">
                <a:off x="5934568" y="2170672"/>
                <a:ext cx="208598" cy="275171"/>
              </a:xfrm>
              <a:prstGeom prst="line">
                <a:avLst/>
              </a:prstGeom>
              <a:noFill/>
              <a:ln w="19050" algn="ctr">
                <a:solidFill>
                  <a:srgbClr val="000000"/>
                </a:solidFill>
                <a:round/>
                <a:headEnd/>
                <a:tailEnd/>
              </a:ln>
            </p:spPr>
          </p:cxnSp>
          <p:sp>
            <p:nvSpPr>
              <p:cNvPr id="77" name="Text Box 341"/>
              <p:cNvSpPr txBox="1">
                <a:spLocks noChangeArrowheads="1"/>
              </p:cNvSpPr>
              <p:nvPr/>
            </p:nvSpPr>
            <p:spPr bwMode="auto">
              <a:xfrm>
                <a:off x="6185328" y="2159576"/>
                <a:ext cx="378730" cy="171612"/>
              </a:xfrm>
              <a:prstGeom prst="rect">
                <a:avLst/>
              </a:prstGeom>
              <a:noFill/>
              <a:ln w="9525">
                <a:noFill/>
                <a:miter lim="800000"/>
                <a:headEnd/>
                <a:tailEnd/>
              </a:ln>
            </p:spPr>
            <p:txBody>
              <a:bodyPr>
                <a:spAutoFit/>
              </a:bodyPr>
              <a:lstStyle/>
              <a:p>
                <a:r>
                  <a:rPr lang="en-US" sz="600" b="1" dirty="0">
                    <a:latin typeface="Calibri" pitchFamily="34" charset="0"/>
                  </a:rPr>
                  <a:t>VNIC</a:t>
                </a:r>
              </a:p>
            </p:txBody>
          </p:sp>
          <p:cxnSp>
            <p:nvCxnSpPr>
              <p:cNvPr id="78" name="Straight Connector 155"/>
              <p:cNvCxnSpPr>
                <a:cxnSpLocks noChangeShapeType="1"/>
              </p:cNvCxnSpPr>
              <p:nvPr/>
            </p:nvCxnSpPr>
            <p:spPr bwMode="auto">
              <a:xfrm rot="5400000">
                <a:off x="5592809" y="2863050"/>
                <a:ext cx="217500" cy="0"/>
              </a:xfrm>
              <a:prstGeom prst="line">
                <a:avLst/>
              </a:prstGeom>
              <a:noFill/>
              <a:ln w="19050" algn="ctr">
                <a:solidFill>
                  <a:srgbClr val="000000"/>
                </a:solidFill>
                <a:round/>
                <a:headEnd/>
                <a:tailEnd/>
              </a:ln>
            </p:spPr>
          </p:cxnSp>
          <p:grpSp>
            <p:nvGrpSpPr>
              <p:cNvPr id="5" name="Group 117"/>
              <p:cNvGrpSpPr>
                <a:grpSpLocks/>
              </p:cNvGrpSpPr>
              <p:nvPr/>
            </p:nvGrpSpPr>
            <p:grpSpPr bwMode="auto">
              <a:xfrm>
                <a:off x="4993104" y="1740905"/>
                <a:ext cx="352211" cy="497084"/>
                <a:chOff x="3568" y="672"/>
                <a:chExt cx="238" cy="336"/>
              </a:xfrm>
            </p:grpSpPr>
            <p:cxnSp>
              <p:nvCxnSpPr>
                <p:cNvPr id="139" name="Straight Connector 153"/>
                <p:cNvCxnSpPr>
                  <a:cxnSpLocks noChangeShapeType="1"/>
                </p:cNvCxnSpPr>
                <p:nvPr/>
              </p:nvCxnSpPr>
              <p:spPr bwMode="auto">
                <a:xfrm flipH="1">
                  <a:off x="3625" y="794"/>
                  <a:ext cx="1" cy="60"/>
                </a:xfrm>
                <a:prstGeom prst="line">
                  <a:avLst/>
                </a:prstGeom>
                <a:noFill/>
                <a:ln w="9525" algn="ctr">
                  <a:solidFill>
                    <a:srgbClr val="000000"/>
                  </a:solidFill>
                  <a:round/>
                  <a:headEnd/>
                  <a:tailEnd/>
                </a:ln>
              </p:spPr>
            </p:cxnSp>
            <p:pic>
              <p:nvPicPr>
                <p:cNvPr id="140" name="Picture 78" descr="VM.png"/>
                <p:cNvPicPr>
                  <a:picLocks noChangeAspect="1"/>
                </p:cNvPicPr>
                <p:nvPr/>
              </p:nvPicPr>
              <p:blipFill>
                <a:blip r:embed="rId6" cstate="print"/>
                <a:srcRect/>
                <a:stretch>
                  <a:fillRect/>
                </a:stretch>
              </p:blipFill>
              <p:spPr bwMode="auto">
                <a:xfrm>
                  <a:off x="3568" y="672"/>
                  <a:ext cx="238" cy="305"/>
                </a:xfrm>
                <a:prstGeom prst="rect">
                  <a:avLst/>
                </a:prstGeom>
                <a:noFill/>
                <a:ln w="9525">
                  <a:noFill/>
                  <a:miter lim="800000"/>
                  <a:headEnd/>
                  <a:tailEnd/>
                </a:ln>
              </p:spPr>
            </p:pic>
            <p:pic>
              <p:nvPicPr>
                <p:cNvPr id="141" name="Picture 10" descr="AP_OS Single.png"/>
                <p:cNvPicPr>
                  <a:picLocks noChangeAspect="1"/>
                </p:cNvPicPr>
                <p:nvPr/>
              </p:nvPicPr>
              <p:blipFill>
                <a:blip r:embed="rId7" cstate="print"/>
                <a:srcRect/>
                <a:stretch>
                  <a:fillRect/>
                </a:stretch>
              </p:blipFill>
              <p:spPr bwMode="auto">
                <a:xfrm>
                  <a:off x="3623" y="693"/>
                  <a:ext cx="130" cy="208"/>
                </a:xfrm>
                <a:prstGeom prst="rect">
                  <a:avLst/>
                </a:prstGeom>
                <a:noFill/>
                <a:ln w="9525">
                  <a:noFill/>
                  <a:miter lim="800000"/>
                  <a:headEnd/>
                  <a:tailEnd/>
                </a:ln>
              </p:spPr>
            </p:pic>
            <p:pic>
              <p:nvPicPr>
                <p:cNvPr id="142" name="Picture 357" descr="ICON_NIC_Q308"/>
                <p:cNvPicPr>
                  <a:picLocks noChangeAspect="1" noChangeArrowheads="1"/>
                </p:cNvPicPr>
                <p:nvPr/>
              </p:nvPicPr>
              <p:blipFill>
                <a:blip r:embed="rId8" cstate="print"/>
                <a:srcRect/>
                <a:stretch>
                  <a:fillRect/>
                </a:stretch>
              </p:blipFill>
              <p:spPr bwMode="auto">
                <a:xfrm>
                  <a:off x="3662" y="958"/>
                  <a:ext cx="64" cy="50"/>
                </a:xfrm>
                <a:prstGeom prst="rect">
                  <a:avLst/>
                </a:prstGeom>
                <a:noFill/>
                <a:ln w="9525">
                  <a:noFill/>
                  <a:miter lim="800000"/>
                  <a:headEnd/>
                  <a:tailEnd/>
                </a:ln>
              </p:spPr>
            </p:pic>
          </p:grpSp>
          <p:grpSp>
            <p:nvGrpSpPr>
              <p:cNvPr id="6" name="Group 118"/>
              <p:cNvGrpSpPr>
                <a:grpSpLocks/>
              </p:cNvGrpSpPr>
              <p:nvPr/>
            </p:nvGrpSpPr>
            <p:grpSpPr bwMode="auto">
              <a:xfrm>
                <a:off x="5516816" y="1740905"/>
                <a:ext cx="352211" cy="497084"/>
                <a:chOff x="3568" y="672"/>
                <a:chExt cx="238" cy="336"/>
              </a:xfrm>
            </p:grpSpPr>
            <p:cxnSp>
              <p:nvCxnSpPr>
                <p:cNvPr id="135" name="Straight Connector 153"/>
                <p:cNvCxnSpPr>
                  <a:cxnSpLocks noChangeShapeType="1"/>
                </p:cNvCxnSpPr>
                <p:nvPr/>
              </p:nvCxnSpPr>
              <p:spPr bwMode="auto">
                <a:xfrm flipH="1">
                  <a:off x="3625" y="794"/>
                  <a:ext cx="1" cy="60"/>
                </a:xfrm>
                <a:prstGeom prst="line">
                  <a:avLst/>
                </a:prstGeom>
                <a:noFill/>
                <a:ln w="9525" algn="ctr">
                  <a:solidFill>
                    <a:srgbClr val="000000"/>
                  </a:solidFill>
                  <a:round/>
                  <a:headEnd/>
                  <a:tailEnd/>
                </a:ln>
              </p:spPr>
            </p:cxnSp>
            <p:pic>
              <p:nvPicPr>
                <p:cNvPr id="136" name="Picture 78" descr="VM.png"/>
                <p:cNvPicPr>
                  <a:picLocks noChangeAspect="1"/>
                </p:cNvPicPr>
                <p:nvPr/>
              </p:nvPicPr>
              <p:blipFill>
                <a:blip r:embed="rId6" cstate="print"/>
                <a:srcRect/>
                <a:stretch>
                  <a:fillRect/>
                </a:stretch>
              </p:blipFill>
              <p:spPr bwMode="auto">
                <a:xfrm>
                  <a:off x="3568" y="672"/>
                  <a:ext cx="238" cy="305"/>
                </a:xfrm>
                <a:prstGeom prst="rect">
                  <a:avLst/>
                </a:prstGeom>
                <a:noFill/>
                <a:ln w="9525">
                  <a:noFill/>
                  <a:miter lim="800000"/>
                  <a:headEnd/>
                  <a:tailEnd/>
                </a:ln>
              </p:spPr>
            </p:pic>
            <p:pic>
              <p:nvPicPr>
                <p:cNvPr id="137" name="Picture 10" descr="AP_OS Single.png"/>
                <p:cNvPicPr>
                  <a:picLocks noChangeAspect="1"/>
                </p:cNvPicPr>
                <p:nvPr/>
              </p:nvPicPr>
              <p:blipFill>
                <a:blip r:embed="rId7" cstate="print"/>
                <a:srcRect/>
                <a:stretch>
                  <a:fillRect/>
                </a:stretch>
              </p:blipFill>
              <p:spPr bwMode="auto">
                <a:xfrm>
                  <a:off x="3623" y="693"/>
                  <a:ext cx="130" cy="208"/>
                </a:xfrm>
                <a:prstGeom prst="rect">
                  <a:avLst/>
                </a:prstGeom>
                <a:noFill/>
                <a:ln w="9525">
                  <a:noFill/>
                  <a:miter lim="800000"/>
                  <a:headEnd/>
                  <a:tailEnd/>
                </a:ln>
              </p:spPr>
            </p:pic>
            <p:pic>
              <p:nvPicPr>
                <p:cNvPr id="138" name="Picture 357" descr="ICON_NIC_Q308"/>
                <p:cNvPicPr>
                  <a:picLocks noChangeAspect="1" noChangeArrowheads="1"/>
                </p:cNvPicPr>
                <p:nvPr/>
              </p:nvPicPr>
              <p:blipFill>
                <a:blip r:embed="rId8" cstate="print"/>
                <a:srcRect/>
                <a:stretch>
                  <a:fillRect/>
                </a:stretch>
              </p:blipFill>
              <p:spPr bwMode="auto">
                <a:xfrm>
                  <a:off x="3662" y="958"/>
                  <a:ext cx="64" cy="50"/>
                </a:xfrm>
                <a:prstGeom prst="rect">
                  <a:avLst/>
                </a:prstGeom>
                <a:noFill/>
                <a:ln w="9525">
                  <a:noFill/>
                  <a:miter lim="800000"/>
                  <a:headEnd/>
                  <a:tailEnd/>
                </a:ln>
              </p:spPr>
            </p:pic>
          </p:grpSp>
          <p:grpSp>
            <p:nvGrpSpPr>
              <p:cNvPr id="7" name="Group 123"/>
              <p:cNvGrpSpPr>
                <a:grpSpLocks/>
              </p:cNvGrpSpPr>
              <p:nvPr/>
            </p:nvGrpSpPr>
            <p:grpSpPr bwMode="auto">
              <a:xfrm>
                <a:off x="6025734" y="1740905"/>
                <a:ext cx="352211" cy="497084"/>
                <a:chOff x="3568" y="672"/>
                <a:chExt cx="238" cy="336"/>
              </a:xfrm>
            </p:grpSpPr>
            <p:cxnSp>
              <p:nvCxnSpPr>
                <p:cNvPr id="131" name="Straight Connector 153"/>
                <p:cNvCxnSpPr>
                  <a:cxnSpLocks noChangeShapeType="1"/>
                </p:cNvCxnSpPr>
                <p:nvPr/>
              </p:nvCxnSpPr>
              <p:spPr bwMode="auto">
                <a:xfrm flipH="1">
                  <a:off x="3625" y="794"/>
                  <a:ext cx="1" cy="60"/>
                </a:xfrm>
                <a:prstGeom prst="line">
                  <a:avLst/>
                </a:prstGeom>
                <a:noFill/>
                <a:ln w="9525" algn="ctr">
                  <a:solidFill>
                    <a:srgbClr val="000000"/>
                  </a:solidFill>
                  <a:round/>
                  <a:headEnd/>
                  <a:tailEnd/>
                </a:ln>
              </p:spPr>
            </p:cxnSp>
            <p:pic>
              <p:nvPicPr>
                <p:cNvPr id="132" name="Picture 78" descr="VM.png"/>
                <p:cNvPicPr>
                  <a:picLocks noChangeAspect="1"/>
                </p:cNvPicPr>
                <p:nvPr/>
              </p:nvPicPr>
              <p:blipFill>
                <a:blip r:embed="rId6" cstate="print"/>
                <a:srcRect/>
                <a:stretch>
                  <a:fillRect/>
                </a:stretch>
              </p:blipFill>
              <p:spPr bwMode="auto">
                <a:xfrm>
                  <a:off x="3568" y="672"/>
                  <a:ext cx="238" cy="305"/>
                </a:xfrm>
                <a:prstGeom prst="rect">
                  <a:avLst/>
                </a:prstGeom>
                <a:noFill/>
                <a:ln w="9525">
                  <a:noFill/>
                  <a:miter lim="800000"/>
                  <a:headEnd/>
                  <a:tailEnd/>
                </a:ln>
              </p:spPr>
            </p:pic>
            <p:pic>
              <p:nvPicPr>
                <p:cNvPr id="133" name="Picture 10" descr="AP_OS Single.png"/>
                <p:cNvPicPr>
                  <a:picLocks noChangeAspect="1"/>
                </p:cNvPicPr>
                <p:nvPr/>
              </p:nvPicPr>
              <p:blipFill>
                <a:blip r:embed="rId7" cstate="print"/>
                <a:srcRect/>
                <a:stretch>
                  <a:fillRect/>
                </a:stretch>
              </p:blipFill>
              <p:spPr bwMode="auto">
                <a:xfrm>
                  <a:off x="3623" y="693"/>
                  <a:ext cx="130" cy="208"/>
                </a:xfrm>
                <a:prstGeom prst="rect">
                  <a:avLst/>
                </a:prstGeom>
                <a:noFill/>
                <a:ln w="9525">
                  <a:noFill/>
                  <a:miter lim="800000"/>
                  <a:headEnd/>
                  <a:tailEnd/>
                </a:ln>
              </p:spPr>
            </p:pic>
            <p:pic>
              <p:nvPicPr>
                <p:cNvPr id="134" name="Picture 357" descr="ICON_NIC_Q308"/>
                <p:cNvPicPr>
                  <a:picLocks noChangeAspect="1" noChangeArrowheads="1"/>
                </p:cNvPicPr>
                <p:nvPr/>
              </p:nvPicPr>
              <p:blipFill>
                <a:blip r:embed="rId8" cstate="print"/>
                <a:srcRect/>
                <a:stretch>
                  <a:fillRect/>
                </a:stretch>
              </p:blipFill>
              <p:spPr bwMode="auto">
                <a:xfrm>
                  <a:off x="3662" y="958"/>
                  <a:ext cx="64" cy="50"/>
                </a:xfrm>
                <a:prstGeom prst="rect">
                  <a:avLst/>
                </a:prstGeom>
                <a:noFill/>
                <a:ln w="9525">
                  <a:noFill/>
                  <a:miter lim="800000"/>
                  <a:headEnd/>
                  <a:tailEnd/>
                </a:ln>
              </p:spPr>
            </p:pic>
          </p:grpSp>
          <p:sp>
            <p:nvSpPr>
              <p:cNvPr id="83" name="Line 129"/>
              <p:cNvSpPr>
                <a:spLocks noChangeShapeType="1"/>
              </p:cNvSpPr>
              <p:nvPr/>
            </p:nvSpPr>
            <p:spPr bwMode="auto">
              <a:xfrm flipV="1">
                <a:off x="5698601" y="2218753"/>
                <a:ext cx="0" cy="54739"/>
              </a:xfrm>
              <a:prstGeom prst="line">
                <a:avLst/>
              </a:prstGeom>
              <a:noFill/>
              <a:ln w="19050">
                <a:solidFill>
                  <a:schemeClr val="tx1"/>
                </a:solidFill>
                <a:round/>
                <a:headEnd/>
                <a:tailEnd/>
              </a:ln>
            </p:spPr>
            <p:txBody>
              <a:bodyPr/>
              <a:lstStyle/>
              <a:p>
                <a:endParaRPr lang="en-US" dirty="0">
                  <a:latin typeface="Calibri" pitchFamily="34" charset="0"/>
                </a:endParaRPr>
              </a:p>
            </p:txBody>
          </p:sp>
          <p:sp>
            <p:nvSpPr>
              <p:cNvPr id="84" name="Text Box 166"/>
              <p:cNvSpPr txBox="1">
                <a:spLocks noChangeArrowheads="1"/>
              </p:cNvSpPr>
              <p:nvPr/>
            </p:nvSpPr>
            <p:spPr bwMode="auto">
              <a:xfrm>
                <a:off x="5238321" y="1316153"/>
                <a:ext cx="1298839" cy="284047"/>
              </a:xfrm>
              <a:prstGeom prst="rect">
                <a:avLst/>
              </a:prstGeom>
              <a:noFill/>
              <a:ln w="9525">
                <a:noFill/>
                <a:miter lim="800000"/>
                <a:headEnd/>
                <a:tailEnd/>
              </a:ln>
            </p:spPr>
            <p:txBody>
              <a:bodyPr wrap="square">
                <a:spAutoFit/>
              </a:bodyPr>
              <a:lstStyle/>
              <a:p>
                <a:pPr>
                  <a:spcBef>
                    <a:spcPct val="50000"/>
                  </a:spcBef>
                </a:pPr>
                <a:r>
                  <a:rPr lang="en-US" sz="1400" b="1" dirty="0" smtClean="0">
                    <a:latin typeface="Calibri" pitchFamily="34" charset="0"/>
                  </a:rPr>
                  <a:t>Physical Server</a:t>
                </a:r>
                <a:endParaRPr lang="en-US" sz="1400" b="1" dirty="0">
                  <a:latin typeface="Calibri" pitchFamily="34" charset="0"/>
                </a:endParaRPr>
              </a:p>
            </p:txBody>
          </p:sp>
          <p:sp>
            <p:nvSpPr>
              <p:cNvPr id="100" name="Text Box 341"/>
              <p:cNvSpPr txBox="1">
                <a:spLocks noChangeArrowheads="1"/>
              </p:cNvSpPr>
              <p:nvPr/>
            </p:nvSpPr>
            <p:spPr bwMode="auto">
              <a:xfrm>
                <a:off x="5907504" y="3006981"/>
                <a:ext cx="578144" cy="215444"/>
              </a:xfrm>
              <a:prstGeom prst="rect">
                <a:avLst/>
              </a:prstGeom>
              <a:noFill/>
              <a:ln w="9525">
                <a:noFill/>
                <a:miter lim="800000"/>
                <a:headEnd/>
                <a:tailEnd/>
              </a:ln>
            </p:spPr>
            <p:txBody>
              <a:bodyPr wrap="square">
                <a:spAutoFit/>
              </a:bodyPr>
              <a:lstStyle/>
              <a:p>
                <a:r>
                  <a:rPr lang="en-US" sz="800" b="1" dirty="0">
                    <a:latin typeface="Calibri" pitchFamily="34" charset="0"/>
                  </a:rPr>
                  <a:t>PNIC</a:t>
                </a:r>
              </a:p>
            </p:txBody>
          </p:sp>
          <p:sp>
            <p:nvSpPr>
              <p:cNvPr id="101" name="Text Box 341"/>
              <p:cNvSpPr txBox="1">
                <a:spLocks noChangeArrowheads="1"/>
              </p:cNvSpPr>
              <p:nvPr/>
            </p:nvSpPr>
            <p:spPr bwMode="auto">
              <a:xfrm>
                <a:off x="5685286" y="2153659"/>
                <a:ext cx="378730" cy="171612"/>
              </a:xfrm>
              <a:prstGeom prst="rect">
                <a:avLst/>
              </a:prstGeom>
              <a:noFill/>
              <a:ln w="9525">
                <a:noFill/>
                <a:miter lim="800000"/>
                <a:headEnd/>
                <a:tailEnd/>
              </a:ln>
            </p:spPr>
            <p:txBody>
              <a:bodyPr>
                <a:spAutoFit/>
              </a:bodyPr>
              <a:lstStyle/>
              <a:p>
                <a:r>
                  <a:rPr lang="en-US" sz="600" b="1" dirty="0">
                    <a:latin typeface="Calibri" pitchFamily="34" charset="0"/>
                  </a:rPr>
                  <a:t>VNIC</a:t>
                </a:r>
              </a:p>
            </p:txBody>
          </p:sp>
          <p:sp>
            <p:nvSpPr>
              <p:cNvPr id="105" name="Text Box 341"/>
              <p:cNvSpPr txBox="1">
                <a:spLocks noChangeArrowheads="1"/>
              </p:cNvSpPr>
              <p:nvPr/>
            </p:nvSpPr>
            <p:spPr bwMode="auto">
              <a:xfrm>
                <a:off x="5174888" y="2153659"/>
                <a:ext cx="378730" cy="171612"/>
              </a:xfrm>
              <a:prstGeom prst="rect">
                <a:avLst/>
              </a:prstGeom>
              <a:noFill/>
              <a:ln w="9525">
                <a:noFill/>
                <a:miter lim="800000"/>
                <a:headEnd/>
                <a:tailEnd/>
              </a:ln>
            </p:spPr>
            <p:txBody>
              <a:bodyPr>
                <a:spAutoFit/>
              </a:bodyPr>
              <a:lstStyle/>
              <a:p>
                <a:r>
                  <a:rPr lang="en-US" sz="600" b="1" dirty="0">
                    <a:latin typeface="Calibri" pitchFamily="34" charset="0"/>
                  </a:rPr>
                  <a:t>VNIC</a:t>
                </a:r>
              </a:p>
            </p:txBody>
          </p:sp>
          <p:cxnSp>
            <p:nvCxnSpPr>
              <p:cNvPr id="95" name="Straight Connector 155"/>
              <p:cNvCxnSpPr>
                <a:cxnSpLocks noChangeShapeType="1"/>
              </p:cNvCxnSpPr>
              <p:nvPr/>
            </p:nvCxnSpPr>
            <p:spPr bwMode="auto">
              <a:xfrm>
                <a:off x="6172200" y="2614864"/>
                <a:ext cx="228600" cy="0"/>
              </a:xfrm>
              <a:prstGeom prst="line">
                <a:avLst/>
              </a:prstGeom>
              <a:noFill/>
              <a:ln w="19050" algn="ctr">
                <a:solidFill>
                  <a:srgbClr val="000000"/>
                </a:solidFill>
                <a:round/>
                <a:headEnd/>
                <a:tailEnd/>
              </a:ln>
            </p:spPr>
          </p:cxnSp>
          <p:grpSp>
            <p:nvGrpSpPr>
              <p:cNvPr id="94" name="Group 93"/>
              <p:cNvGrpSpPr/>
              <p:nvPr/>
            </p:nvGrpSpPr>
            <p:grpSpPr>
              <a:xfrm>
                <a:off x="6260433" y="2402304"/>
                <a:ext cx="761999" cy="396127"/>
                <a:chOff x="-1038728" y="3657600"/>
                <a:chExt cx="761999" cy="396127"/>
              </a:xfrm>
            </p:grpSpPr>
            <p:sp>
              <p:nvSpPr>
                <p:cNvPr id="80" name="AutoShape 63"/>
                <p:cNvSpPr>
                  <a:spLocks noChangeArrowheads="1"/>
                </p:cNvSpPr>
                <p:nvPr/>
              </p:nvSpPr>
              <p:spPr bwMode="auto">
                <a:xfrm>
                  <a:off x="-947290" y="3657600"/>
                  <a:ext cx="548640" cy="365760"/>
                </a:xfrm>
                <a:prstGeom prst="roundRect">
                  <a:avLst>
                    <a:gd name="adj" fmla="val 14037"/>
                  </a:avLst>
                </a:prstGeom>
                <a:solidFill>
                  <a:schemeClr val="accent1"/>
                </a:solidFill>
                <a:ln w="9525">
                  <a:solidFill>
                    <a:schemeClr val="tx1"/>
                  </a:solidFill>
                  <a:round/>
                  <a:headEnd/>
                  <a:tailEnd/>
                </a:ln>
              </p:spPr>
              <p:txBody>
                <a:bodyPr wrap="none" anchor="ctr"/>
                <a:lstStyle/>
                <a:p>
                  <a:endParaRPr lang="en-US" sz="300" dirty="0">
                    <a:latin typeface="Calibri" pitchFamily="34" charset="0"/>
                  </a:endParaRPr>
                </a:p>
              </p:txBody>
            </p:sp>
            <p:sp>
              <p:nvSpPr>
                <p:cNvPr id="81" name="Text Box 70"/>
                <p:cNvSpPr txBox="1">
                  <a:spLocks noChangeArrowheads="1"/>
                </p:cNvSpPr>
                <p:nvPr/>
              </p:nvSpPr>
              <p:spPr bwMode="auto">
                <a:xfrm>
                  <a:off x="-1038728" y="3677087"/>
                  <a:ext cx="761999" cy="376640"/>
                </a:xfrm>
                <a:prstGeom prst="rect">
                  <a:avLst/>
                </a:prstGeom>
                <a:noFill/>
                <a:ln w="9525">
                  <a:noFill/>
                  <a:miter lim="800000"/>
                  <a:headEnd/>
                  <a:tailEnd/>
                </a:ln>
              </p:spPr>
              <p:txBody>
                <a:bodyPr wrap="square">
                  <a:spAutoFit/>
                </a:bodyPr>
                <a:lstStyle/>
                <a:p>
                  <a:pPr algn="ctr"/>
                  <a:r>
                    <a:rPr lang="en-US" sz="900" b="1" dirty="0" smtClean="0">
                      <a:solidFill>
                        <a:schemeClr val="bg1"/>
                      </a:solidFill>
                      <a:latin typeface="Calibri" pitchFamily="34" charset="0"/>
                    </a:rPr>
                    <a:t>Hypervisor Kernel</a:t>
                  </a:r>
                  <a:endParaRPr lang="en-US" sz="900" b="1" dirty="0">
                    <a:solidFill>
                      <a:schemeClr val="bg1"/>
                    </a:solidFill>
                    <a:latin typeface="Calibri" pitchFamily="34" charset="0"/>
                  </a:endParaRPr>
                </a:p>
              </p:txBody>
            </p:sp>
          </p:grpSp>
          <p:pic>
            <p:nvPicPr>
              <p:cNvPr id="85" name="Picture 6" descr="Blue Cloud.png"/>
              <p:cNvPicPr>
                <a:picLocks noChangeAspect="1"/>
              </p:cNvPicPr>
              <p:nvPr/>
            </p:nvPicPr>
            <p:blipFill>
              <a:blip r:embed="rId4" cstate="print"/>
              <a:srcRect/>
              <a:stretch>
                <a:fillRect/>
              </a:stretch>
            </p:blipFill>
            <p:spPr bwMode="auto">
              <a:xfrm>
                <a:off x="5302118" y="2276450"/>
                <a:ext cx="923154" cy="477850"/>
              </a:xfrm>
              <a:prstGeom prst="rect">
                <a:avLst/>
              </a:prstGeom>
              <a:noFill/>
              <a:ln w="9525">
                <a:noFill/>
                <a:miter lim="800000"/>
                <a:headEnd/>
                <a:tailEnd/>
              </a:ln>
            </p:spPr>
          </p:pic>
          <p:sp>
            <p:nvSpPr>
              <p:cNvPr id="86" name="Text Box 64"/>
              <p:cNvSpPr txBox="1">
                <a:spLocks noChangeArrowheads="1"/>
              </p:cNvSpPr>
              <p:nvPr/>
            </p:nvSpPr>
            <p:spPr bwMode="auto">
              <a:xfrm>
                <a:off x="5188203" y="2496883"/>
                <a:ext cx="1060739" cy="172093"/>
              </a:xfrm>
              <a:prstGeom prst="rect">
                <a:avLst/>
              </a:prstGeom>
              <a:noFill/>
              <a:ln w="25400" algn="ctr">
                <a:noFill/>
                <a:miter lim="800000"/>
                <a:headEnd/>
                <a:tailEnd type="none" w="lg" len="med"/>
              </a:ln>
            </p:spPr>
            <p:txBody>
              <a:bodyPr lIns="0" tIns="0" rIns="0" bIns="0">
                <a:spAutoFit/>
              </a:bodyPr>
              <a:lstStyle/>
              <a:p>
                <a:pPr marL="354013" indent="-354013" algn="ctr" defTabSz="941388"/>
                <a:r>
                  <a:rPr lang="en-US" sz="1100" b="1" dirty="0">
                    <a:latin typeface="Calibri" pitchFamily="34" charset="0"/>
                  </a:rPr>
                  <a:t>VM Network</a:t>
                </a:r>
              </a:p>
            </p:txBody>
          </p:sp>
          <p:pic>
            <p:nvPicPr>
              <p:cNvPr id="73" name="Picture 357" descr="ICON_NIC_Q308"/>
              <p:cNvPicPr>
                <a:picLocks noChangeAspect="1" noChangeArrowheads="1"/>
              </p:cNvPicPr>
              <p:nvPr/>
            </p:nvPicPr>
            <p:blipFill>
              <a:blip r:embed="rId9" cstate="print"/>
              <a:srcRect/>
              <a:stretch>
                <a:fillRect/>
              </a:stretch>
            </p:blipFill>
            <p:spPr bwMode="auto">
              <a:xfrm>
                <a:off x="5598696" y="2879751"/>
                <a:ext cx="380210" cy="306239"/>
              </a:xfrm>
              <a:prstGeom prst="rect">
                <a:avLst/>
              </a:prstGeom>
              <a:noFill/>
              <a:ln w="9525">
                <a:noFill/>
                <a:miter lim="800000"/>
                <a:headEnd/>
                <a:tailEnd/>
              </a:ln>
            </p:spPr>
          </p:pic>
        </p:grpSp>
        <p:grpSp>
          <p:nvGrpSpPr>
            <p:cNvPr id="174" name="Group 173"/>
            <p:cNvGrpSpPr/>
            <p:nvPr/>
          </p:nvGrpSpPr>
          <p:grpSpPr>
            <a:xfrm>
              <a:off x="7379368" y="1319464"/>
              <a:ext cx="2145632" cy="1906272"/>
              <a:chOff x="4876800" y="1316153"/>
              <a:chExt cx="2145632" cy="1906272"/>
            </a:xfrm>
          </p:grpSpPr>
          <p:sp>
            <p:nvSpPr>
              <p:cNvPr id="175" name="Rounded Rectangle 13"/>
              <p:cNvSpPr/>
              <p:nvPr/>
            </p:nvSpPr>
            <p:spPr bwMode="auto">
              <a:xfrm>
                <a:off x="4876800" y="1620256"/>
                <a:ext cx="2051769" cy="1400358"/>
              </a:xfrm>
              <a:prstGeom prst="roundRect">
                <a:avLst/>
              </a:prstGeom>
              <a:gradFill flip="none" rotWithShape="1">
                <a:gsLst>
                  <a:gs pos="0">
                    <a:schemeClr val="dk1">
                      <a:tint val="50000"/>
                      <a:satMod val="300000"/>
                    </a:schemeClr>
                  </a:gs>
                  <a:gs pos="35000">
                    <a:schemeClr val="dk1">
                      <a:tint val="37000"/>
                      <a:satMod val="300000"/>
                    </a:schemeClr>
                  </a:gs>
                  <a:gs pos="100000">
                    <a:schemeClr val="dk1">
                      <a:tint val="15000"/>
                      <a:satMod val="350000"/>
                    </a:schemeClr>
                  </a:gs>
                </a:gsLst>
                <a:lin ang="5400000" scaled="1"/>
                <a:tileRect/>
              </a:gradFill>
              <a:ln>
                <a:headEnd type="none" w="med" len="med"/>
                <a:tailEnd type="none" w="med" len="med"/>
              </a:ln>
            </p:spPr>
            <p:style>
              <a:lnRef idx="1">
                <a:schemeClr val="dk1"/>
              </a:lnRef>
              <a:fillRef idx="2">
                <a:schemeClr val="dk1"/>
              </a:fillRef>
              <a:effectRef idx="1">
                <a:schemeClr val="dk1"/>
              </a:effectRef>
              <a:fontRef idx="minor">
                <a:schemeClr val="dk1"/>
              </a:fontRef>
            </p:style>
            <p:txBody>
              <a:bodyPr anchor="ctr"/>
              <a:lstStyle/>
              <a:p>
                <a:pPr>
                  <a:defRPr/>
                </a:pPr>
                <a:endParaRPr lang="en-US" sz="1000" dirty="0">
                  <a:solidFill>
                    <a:schemeClr val="tx1"/>
                  </a:solidFill>
                  <a:latin typeface="Calibri" pitchFamily="34" charset="0"/>
                </a:endParaRPr>
              </a:p>
            </p:txBody>
          </p:sp>
          <p:cxnSp>
            <p:nvCxnSpPr>
              <p:cNvPr id="176" name="Straight Connector 152"/>
              <p:cNvCxnSpPr>
                <a:cxnSpLocks noChangeShapeType="1"/>
              </p:cNvCxnSpPr>
              <p:nvPr/>
            </p:nvCxnSpPr>
            <p:spPr bwMode="auto">
              <a:xfrm rot="16200000" flipH="1">
                <a:off x="5211134" y="2231328"/>
                <a:ext cx="187886" cy="180488"/>
              </a:xfrm>
              <a:prstGeom prst="line">
                <a:avLst/>
              </a:prstGeom>
              <a:noFill/>
              <a:ln w="19050" algn="ctr">
                <a:solidFill>
                  <a:srgbClr val="000000"/>
                </a:solidFill>
                <a:round/>
                <a:headEnd/>
                <a:tailEnd/>
              </a:ln>
            </p:spPr>
          </p:cxnSp>
          <p:cxnSp>
            <p:nvCxnSpPr>
              <p:cNvPr id="177" name="Straight Connector 154"/>
              <p:cNvCxnSpPr>
                <a:cxnSpLocks noChangeShapeType="1"/>
              </p:cNvCxnSpPr>
              <p:nvPr/>
            </p:nvCxnSpPr>
            <p:spPr bwMode="auto">
              <a:xfrm rot="16200000" flipH="1" flipV="1">
                <a:off x="5934568" y="2170672"/>
                <a:ext cx="208598" cy="275171"/>
              </a:xfrm>
              <a:prstGeom prst="line">
                <a:avLst/>
              </a:prstGeom>
              <a:noFill/>
              <a:ln w="19050" algn="ctr">
                <a:solidFill>
                  <a:srgbClr val="000000"/>
                </a:solidFill>
                <a:round/>
                <a:headEnd/>
                <a:tailEnd/>
              </a:ln>
            </p:spPr>
          </p:cxnSp>
          <p:sp>
            <p:nvSpPr>
              <p:cNvPr id="178" name="Text Box 341"/>
              <p:cNvSpPr txBox="1">
                <a:spLocks noChangeArrowheads="1"/>
              </p:cNvSpPr>
              <p:nvPr/>
            </p:nvSpPr>
            <p:spPr bwMode="auto">
              <a:xfrm>
                <a:off x="6185328" y="2159576"/>
                <a:ext cx="378730" cy="171612"/>
              </a:xfrm>
              <a:prstGeom prst="rect">
                <a:avLst/>
              </a:prstGeom>
              <a:noFill/>
              <a:ln w="9525">
                <a:noFill/>
                <a:miter lim="800000"/>
                <a:headEnd/>
                <a:tailEnd/>
              </a:ln>
            </p:spPr>
            <p:txBody>
              <a:bodyPr>
                <a:spAutoFit/>
              </a:bodyPr>
              <a:lstStyle/>
              <a:p>
                <a:r>
                  <a:rPr lang="en-US" sz="600" b="1" dirty="0">
                    <a:latin typeface="Calibri" pitchFamily="34" charset="0"/>
                  </a:rPr>
                  <a:t>VNIC</a:t>
                </a:r>
              </a:p>
            </p:txBody>
          </p:sp>
          <p:cxnSp>
            <p:nvCxnSpPr>
              <p:cNvPr id="179" name="Straight Connector 155"/>
              <p:cNvCxnSpPr>
                <a:cxnSpLocks noChangeShapeType="1"/>
              </p:cNvCxnSpPr>
              <p:nvPr/>
            </p:nvCxnSpPr>
            <p:spPr bwMode="auto">
              <a:xfrm rot="5400000">
                <a:off x="5592809" y="2863050"/>
                <a:ext cx="217500" cy="0"/>
              </a:xfrm>
              <a:prstGeom prst="line">
                <a:avLst/>
              </a:prstGeom>
              <a:noFill/>
              <a:ln w="19050" algn="ctr">
                <a:solidFill>
                  <a:srgbClr val="000000"/>
                </a:solidFill>
                <a:round/>
                <a:headEnd/>
                <a:tailEnd/>
              </a:ln>
            </p:spPr>
          </p:cxnSp>
          <p:grpSp>
            <p:nvGrpSpPr>
              <p:cNvPr id="180" name="Group 117"/>
              <p:cNvGrpSpPr>
                <a:grpSpLocks/>
              </p:cNvGrpSpPr>
              <p:nvPr/>
            </p:nvGrpSpPr>
            <p:grpSpPr bwMode="auto">
              <a:xfrm>
                <a:off x="4993539" y="1740905"/>
                <a:ext cx="352240" cy="497084"/>
                <a:chOff x="3568" y="672"/>
                <a:chExt cx="238" cy="336"/>
              </a:xfrm>
            </p:grpSpPr>
            <p:cxnSp>
              <p:nvCxnSpPr>
                <p:cNvPr id="203" name="Straight Connector 153"/>
                <p:cNvCxnSpPr>
                  <a:cxnSpLocks noChangeShapeType="1"/>
                </p:cNvCxnSpPr>
                <p:nvPr/>
              </p:nvCxnSpPr>
              <p:spPr bwMode="auto">
                <a:xfrm flipH="1">
                  <a:off x="3625" y="794"/>
                  <a:ext cx="1" cy="60"/>
                </a:xfrm>
                <a:prstGeom prst="line">
                  <a:avLst/>
                </a:prstGeom>
                <a:noFill/>
                <a:ln w="9525" algn="ctr">
                  <a:solidFill>
                    <a:srgbClr val="000000"/>
                  </a:solidFill>
                  <a:round/>
                  <a:headEnd/>
                  <a:tailEnd/>
                </a:ln>
              </p:spPr>
            </p:cxnSp>
            <p:pic>
              <p:nvPicPr>
                <p:cNvPr id="204" name="Picture 78" descr="VM.png"/>
                <p:cNvPicPr>
                  <a:picLocks noChangeAspect="1"/>
                </p:cNvPicPr>
                <p:nvPr/>
              </p:nvPicPr>
              <p:blipFill>
                <a:blip r:embed="rId6" cstate="print"/>
                <a:srcRect/>
                <a:stretch>
                  <a:fillRect/>
                </a:stretch>
              </p:blipFill>
              <p:spPr bwMode="auto">
                <a:xfrm>
                  <a:off x="3568" y="672"/>
                  <a:ext cx="238" cy="305"/>
                </a:xfrm>
                <a:prstGeom prst="rect">
                  <a:avLst/>
                </a:prstGeom>
                <a:noFill/>
                <a:ln w="9525">
                  <a:noFill/>
                  <a:miter lim="800000"/>
                  <a:headEnd/>
                  <a:tailEnd/>
                </a:ln>
              </p:spPr>
            </p:pic>
            <p:pic>
              <p:nvPicPr>
                <p:cNvPr id="205" name="Picture 10" descr="AP_OS Single.png"/>
                <p:cNvPicPr>
                  <a:picLocks noChangeAspect="1"/>
                </p:cNvPicPr>
                <p:nvPr/>
              </p:nvPicPr>
              <p:blipFill>
                <a:blip r:embed="rId7" cstate="print"/>
                <a:srcRect/>
                <a:stretch>
                  <a:fillRect/>
                </a:stretch>
              </p:blipFill>
              <p:spPr bwMode="auto">
                <a:xfrm>
                  <a:off x="3623" y="693"/>
                  <a:ext cx="130" cy="208"/>
                </a:xfrm>
                <a:prstGeom prst="rect">
                  <a:avLst/>
                </a:prstGeom>
                <a:noFill/>
                <a:ln w="9525">
                  <a:noFill/>
                  <a:miter lim="800000"/>
                  <a:headEnd/>
                  <a:tailEnd/>
                </a:ln>
              </p:spPr>
            </p:pic>
            <p:pic>
              <p:nvPicPr>
                <p:cNvPr id="206" name="Picture 357" descr="ICON_NIC_Q308"/>
                <p:cNvPicPr>
                  <a:picLocks noChangeAspect="1" noChangeArrowheads="1"/>
                </p:cNvPicPr>
                <p:nvPr/>
              </p:nvPicPr>
              <p:blipFill>
                <a:blip r:embed="rId8" cstate="print"/>
                <a:srcRect/>
                <a:stretch>
                  <a:fillRect/>
                </a:stretch>
              </p:blipFill>
              <p:spPr bwMode="auto">
                <a:xfrm>
                  <a:off x="3662" y="958"/>
                  <a:ext cx="64" cy="50"/>
                </a:xfrm>
                <a:prstGeom prst="rect">
                  <a:avLst/>
                </a:prstGeom>
                <a:noFill/>
                <a:ln w="9525">
                  <a:noFill/>
                  <a:miter lim="800000"/>
                  <a:headEnd/>
                  <a:tailEnd/>
                </a:ln>
              </p:spPr>
            </p:pic>
          </p:grpSp>
          <p:grpSp>
            <p:nvGrpSpPr>
              <p:cNvPr id="181" name="Group 118"/>
              <p:cNvGrpSpPr>
                <a:grpSpLocks/>
              </p:cNvGrpSpPr>
              <p:nvPr/>
            </p:nvGrpSpPr>
            <p:grpSpPr bwMode="auto">
              <a:xfrm>
                <a:off x="5517251" y="1740905"/>
                <a:ext cx="352240" cy="497084"/>
                <a:chOff x="3568" y="672"/>
                <a:chExt cx="238" cy="336"/>
              </a:xfrm>
            </p:grpSpPr>
            <p:cxnSp>
              <p:nvCxnSpPr>
                <p:cNvPr id="199" name="Straight Connector 153"/>
                <p:cNvCxnSpPr>
                  <a:cxnSpLocks noChangeShapeType="1"/>
                </p:cNvCxnSpPr>
                <p:nvPr/>
              </p:nvCxnSpPr>
              <p:spPr bwMode="auto">
                <a:xfrm flipH="1">
                  <a:off x="3625" y="794"/>
                  <a:ext cx="1" cy="60"/>
                </a:xfrm>
                <a:prstGeom prst="line">
                  <a:avLst/>
                </a:prstGeom>
                <a:noFill/>
                <a:ln w="9525" algn="ctr">
                  <a:solidFill>
                    <a:srgbClr val="000000"/>
                  </a:solidFill>
                  <a:round/>
                  <a:headEnd/>
                  <a:tailEnd/>
                </a:ln>
              </p:spPr>
            </p:cxnSp>
            <p:pic>
              <p:nvPicPr>
                <p:cNvPr id="200" name="Picture 78" descr="VM.png"/>
                <p:cNvPicPr>
                  <a:picLocks noChangeAspect="1"/>
                </p:cNvPicPr>
                <p:nvPr/>
              </p:nvPicPr>
              <p:blipFill>
                <a:blip r:embed="rId6" cstate="print"/>
                <a:srcRect/>
                <a:stretch>
                  <a:fillRect/>
                </a:stretch>
              </p:blipFill>
              <p:spPr bwMode="auto">
                <a:xfrm>
                  <a:off x="3568" y="672"/>
                  <a:ext cx="238" cy="305"/>
                </a:xfrm>
                <a:prstGeom prst="rect">
                  <a:avLst/>
                </a:prstGeom>
                <a:noFill/>
                <a:ln w="9525">
                  <a:noFill/>
                  <a:miter lim="800000"/>
                  <a:headEnd/>
                  <a:tailEnd/>
                </a:ln>
              </p:spPr>
            </p:pic>
            <p:pic>
              <p:nvPicPr>
                <p:cNvPr id="201" name="Picture 10" descr="AP_OS Single.png"/>
                <p:cNvPicPr>
                  <a:picLocks noChangeAspect="1"/>
                </p:cNvPicPr>
                <p:nvPr/>
              </p:nvPicPr>
              <p:blipFill>
                <a:blip r:embed="rId7" cstate="print"/>
                <a:srcRect/>
                <a:stretch>
                  <a:fillRect/>
                </a:stretch>
              </p:blipFill>
              <p:spPr bwMode="auto">
                <a:xfrm>
                  <a:off x="3623" y="693"/>
                  <a:ext cx="130" cy="208"/>
                </a:xfrm>
                <a:prstGeom prst="rect">
                  <a:avLst/>
                </a:prstGeom>
                <a:noFill/>
                <a:ln w="9525">
                  <a:noFill/>
                  <a:miter lim="800000"/>
                  <a:headEnd/>
                  <a:tailEnd/>
                </a:ln>
              </p:spPr>
            </p:pic>
            <p:pic>
              <p:nvPicPr>
                <p:cNvPr id="202" name="Picture 357" descr="ICON_NIC_Q308"/>
                <p:cNvPicPr>
                  <a:picLocks noChangeAspect="1" noChangeArrowheads="1"/>
                </p:cNvPicPr>
                <p:nvPr/>
              </p:nvPicPr>
              <p:blipFill>
                <a:blip r:embed="rId8" cstate="print"/>
                <a:srcRect/>
                <a:stretch>
                  <a:fillRect/>
                </a:stretch>
              </p:blipFill>
              <p:spPr bwMode="auto">
                <a:xfrm>
                  <a:off x="3662" y="958"/>
                  <a:ext cx="64" cy="50"/>
                </a:xfrm>
                <a:prstGeom prst="rect">
                  <a:avLst/>
                </a:prstGeom>
                <a:noFill/>
                <a:ln w="9525">
                  <a:noFill/>
                  <a:miter lim="800000"/>
                  <a:headEnd/>
                  <a:tailEnd/>
                </a:ln>
              </p:spPr>
            </p:pic>
          </p:grpSp>
          <p:grpSp>
            <p:nvGrpSpPr>
              <p:cNvPr id="182" name="Group 123"/>
              <p:cNvGrpSpPr>
                <a:grpSpLocks/>
              </p:cNvGrpSpPr>
              <p:nvPr/>
            </p:nvGrpSpPr>
            <p:grpSpPr bwMode="auto">
              <a:xfrm>
                <a:off x="6026169" y="1740905"/>
                <a:ext cx="352240" cy="497084"/>
                <a:chOff x="3568" y="672"/>
                <a:chExt cx="238" cy="336"/>
              </a:xfrm>
            </p:grpSpPr>
            <p:cxnSp>
              <p:nvCxnSpPr>
                <p:cNvPr id="195" name="Straight Connector 153"/>
                <p:cNvCxnSpPr>
                  <a:cxnSpLocks noChangeShapeType="1"/>
                </p:cNvCxnSpPr>
                <p:nvPr/>
              </p:nvCxnSpPr>
              <p:spPr bwMode="auto">
                <a:xfrm flipH="1">
                  <a:off x="3625" y="794"/>
                  <a:ext cx="1" cy="60"/>
                </a:xfrm>
                <a:prstGeom prst="line">
                  <a:avLst/>
                </a:prstGeom>
                <a:noFill/>
                <a:ln w="9525" algn="ctr">
                  <a:solidFill>
                    <a:srgbClr val="000000"/>
                  </a:solidFill>
                  <a:round/>
                  <a:headEnd/>
                  <a:tailEnd/>
                </a:ln>
              </p:spPr>
            </p:cxnSp>
            <p:pic>
              <p:nvPicPr>
                <p:cNvPr id="196" name="Picture 78" descr="VM.png"/>
                <p:cNvPicPr>
                  <a:picLocks noChangeAspect="1"/>
                </p:cNvPicPr>
                <p:nvPr/>
              </p:nvPicPr>
              <p:blipFill>
                <a:blip r:embed="rId6" cstate="print"/>
                <a:srcRect/>
                <a:stretch>
                  <a:fillRect/>
                </a:stretch>
              </p:blipFill>
              <p:spPr bwMode="auto">
                <a:xfrm>
                  <a:off x="3568" y="672"/>
                  <a:ext cx="238" cy="305"/>
                </a:xfrm>
                <a:prstGeom prst="rect">
                  <a:avLst/>
                </a:prstGeom>
                <a:noFill/>
                <a:ln w="9525">
                  <a:noFill/>
                  <a:miter lim="800000"/>
                  <a:headEnd/>
                  <a:tailEnd/>
                </a:ln>
              </p:spPr>
            </p:pic>
            <p:pic>
              <p:nvPicPr>
                <p:cNvPr id="197" name="Picture 10" descr="AP_OS Single.png"/>
                <p:cNvPicPr>
                  <a:picLocks noChangeAspect="1"/>
                </p:cNvPicPr>
                <p:nvPr/>
              </p:nvPicPr>
              <p:blipFill>
                <a:blip r:embed="rId7" cstate="print"/>
                <a:srcRect/>
                <a:stretch>
                  <a:fillRect/>
                </a:stretch>
              </p:blipFill>
              <p:spPr bwMode="auto">
                <a:xfrm>
                  <a:off x="3623" y="693"/>
                  <a:ext cx="130" cy="208"/>
                </a:xfrm>
                <a:prstGeom prst="rect">
                  <a:avLst/>
                </a:prstGeom>
                <a:noFill/>
                <a:ln w="9525">
                  <a:noFill/>
                  <a:miter lim="800000"/>
                  <a:headEnd/>
                  <a:tailEnd/>
                </a:ln>
              </p:spPr>
            </p:pic>
            <p:pic>
              <p:nvPicPr>
                <p:cNvPr id="198" name="Picture 357" descr="ICON_NIC_Q308"/>
                <p:cNvPicPr>
                  <a:picLocks noChangeAspect="1" noChangeArrowheads="1"/>
                </p:cNvPicPr>
                <p:nvPr/>
              </p:nvPicPr>
              <p:blipFill>
                <a:blip r:embed="rId8" cstate="print"/>
                <a:srcRect/>
                <a:stretch>
                  <a:fillRect/>
                </a:stretch>
              </p:blipFill>
              <p:spPr bwMode="auto">
                <a:xfrm>
                  <a:off x="3662" y="958"/>
                  <a:ext cx="64" cy="50"/>
                </a:xfrm>
                <a:prstGeom prst="rect">
                  <a:avLst/>
                </a:prstGeom>
                <a:noFill/>
                <a:ln w="9525">
                  <a:noFill/>
                  <a:miter lim="800000"/>
                  <a:headEnd/>
                  <a:tailEnd/>
                </a:ln>
              </p:spPr>
            </p:pic>
          </p:grpSp>
          <p:sp>
            <p:nvSpPr>
              <p:cNvPr id="183" name="Line 129"/>
              <p:cNvSpPr>
                <a:spLocks noChangeShapeType="1"/>
              </p:cNvSpPr>
              <p:nvPr/>
            </p:nvSpPr>
            <p:spPr bwMode="auto">
              <a:xfrm flipV="1">
                <a:off x="5698601" y="2218753"/>
                <a:ext cx="0" cy="54739"/>
              </a:xfrm>
              <a:prstGeom prst="line">
                <a:avLst/>
              </a:prstGeom>
              <a:noFill/>
              <a:ln w="19050">
                <a:solidFill>
                  <a:schemeClr val="tx1"/>
                </a:solidFill>
                <a:round/>
                <a:headEnd/>
                <a:tailEnd/>
              </a:ln>
            </p:spPr>
            <p:txBody>
              <a:bodyPr/>
              <a:lstStyle/>
              <a:p>
                <a:endParaRPr lang="en-US" dirty="0">
                  <a:latin typeface="Calibri" pitchFamily="34" charset="0"/>
                </a:endParaRPr>
              </a:p>
            </p:txBody>
          </p:sp>
          <p:sp>
            <p:nvSpPr>
              <p:cNvPr id="184" name="Text Box 166"/>
              <p:cNvSpPr txBox="1">
                <a:spLocks noChangeArrowheads="1"/>
              </p:cNvSpPr>
              <p:nvPr/>
            </p:nvSpPr>
            <p:spPr bwMode="auto">
              <a:xfrm>
                <a:off x="5238321" y="1316153"/>
                <a:ext cx="1298839" cy="284047"/>
              </a:xfrm>
              <a:prstGeom prst="rect">
                <a:avLst/>
              </a:prstGeom>
              <a:noFill/>
              <a:ln w="9525">
                <a:noFill/>
                <a:miter lim="800000"/>
                <a:headEnd/>
                <a:tailEnd/>
              </a:ln>
            </p:spPr>
            <p:txBody>
              <a:bodyPr wrap="square">
                <a:spAutoFit/>
              </a:bodyPr>
              <a:lstStyle/>
              <a:p>
                <a:pPr>
                  <a:spcBef>
                    <a:spcPct val="50000"/>
                  </a:spcBef>
                </a:pPr>
                <a:r>
                  <a:rPr lang="en-US" sz="1400" b="1" dirty="0" smtClean="0">
                    <a:latin typeface="Calibri" pitchFamily="34" charset="0"/>
                  </a:rPr>
                  <a:t>Physical Server</a:t>
                </a:r>
                <a:endParaRPr lang="en-US" sz="1400" b="1" dirty="0">
                  <a:latin typeface="Calibri" pitchFamily="34" charset="0"/>
                </a:endParaRPr>
              </a:p>
            </p:txBody>
          </p:sp>
          <p:sp>
            <p:nvSpPr>
              <p:cNvPr id="185" name="Text Box 341"/>
              <p:cNvSpPr txBox="1">
                <a:spLocks noChangeArrowheads="1"/>
              </p:cNvSpPr>
              <p:nvPr/>
            </p:nvSpPr>
            <p:spPr bwMode="auto">
              <a:xfrm>
                <a:off x="5907504" y="3006981"/>
                <a:ext cx="578144" cy="215444"/>
              </a:xfrm>
              <a:prstGeom prst="rect">
                <a:avLst/>
              </a:prstGeom>
              <a:noFill/>
              <a:ln w="9525">
                <a:noFill/>
                <a:miter lim="800000"/>
                <a:headEnd/>
                <a:tailEnd/>
              </a:ln>
            </p:spPr>
            <p:txBody>
              <a:bodyPr wrap="square">
                <a:spAutoFit/>
              </a:bodyPr>
              <a:lstStyle/>
              <a:p>
                <a:r>
                  <a:rPr lang="en-US" sz="800" b="1" dirty="0">
                    <a:latin typeface="Calibri" pitchFamily="34" charset="0"/>
                  </a:rPr>
                  <a:t>PNIC</a:t>
                </a:r>
              </a:p>
            </p:txBody>
          </p:sp>
          <p:sp>
            <p:nvSpPr>
              <p:cNvPr id="186" name="Text Box 341"/>
              <p:cNvSpPr txBox="1">
                <a:spLocks noChangeArrowheads="1"/>
              </p:cNvSpPr>
              <p:nvPr/>
            </p:nvSpPr>
            <p:spPr bwMode="auto">
              <a:xfrm>
                <a:off x="5685286" y="2153659"/>
                <a:ext cx="378730" cy="171612"/>
              </a:xfrm>
              <a:prstGeom prst="rect">
                <a:avLst/>
              </a:prstGeom>
              <a:noFill/>
              <a:ln w="9525">
                <a:noFill/>
                <a:miter lim="800000"/>
                <a:headEnd/>
                <a:tailEnd/>
              </a:ln>
            </p:spPr>
            <p:txBody>
              <a:bodyPr>
                <a:spAutoFit/>
              </a:bodyPr>
              <a:lstStyle/>
              <a:p>
                <a:r>
                  <a:rPr lang="en-US" sz="600" b="1" dirty="0">
                    <a:latin typeface="Calibri" pitchFamily="34" charset="0"/>
                  </a:rPr>
                  <a:t>VNIC</a:t>
                </a:r>
              </a:p>
            </p:txBody>
          </p:sp>
          <p:sp>
            <p:nvSpPr>
              <p:cNvPr id="187" name="Text Box 341"/>
              <p:cNvSpPr txBox="1">
                <a:spLocks noChangeArrowheads="1"/>
              </p:cNvSpPr>
              <p:nvPr/>
            </p:nvSpPr>
            <p:spPr bwMode="auto">
              <a:xfrm>
                <a:off x="5174888" y="2153659"/>
                <a:ext cx="378730" cy="171612"/>
              </a:xfrm>
              <a:prstGeom prst="rect">
                <a:avLst/>
              </a:prstGeom>
              <a:noFill/>
              <a:ln w="9525">
                <a:noFill/>
                <a:miter lim="800000"/>
                <a:headEnd/>
                <a:tailEnd/>
              </a:ln>
            </p:spPr>
            <p:txBody>
              <a:bodyPr>
                <a:spAutoFit/>
              </a:bodyPr>
              <a:lstStyle/>
              <a:p>
                <a:r>
                  <a:rPr lang="en-US" sz="600" b="1" dirty="0">
                    <a:latin typeface="Calibri" pitchFamily="34" charset="0"/>
                  </a:rPr>
                  <a:t>VNIC</a:t>
                </a:r>
              </a:p>
            </p:txBody>
          </p:sp>
          <p:cxnSp>
            <p:nvCxnSpPr>
              <p:cNvPr id="188" name="Straight Connector 155"/>
              <p:cNvCxnSpPr>
                <a:cxnSpLocks noChangeShapeType="1"/>
              </p:cNvCxnSpPr>
              <p:nvPr/>
            </p:nvCxnSpPr>
            <p:spPr bwMode="auto">
              <a:xfrm>
                <a:off x="6172200" y="2614864"/>
                <a:ext cx="228600" cy="0"/>
              </a:xfrm>
              <a:prstGeom prst="line">
                <a:avLst/>
              </a:prstGeom>
              <a:noFill/>
              <a:ln w="19050" algn="ctr">
                <a:solidFill>
                  <a:srgbClr val="000000"/>
                </a:solidFill>
                <a:round/>
                <a:headEnd/>
                <a:tailEnd/>
              </a:ln>
            </p:spPr>
          </p:cxnSp>
          <p:grpSp>
            <p:nvGrpSpPr>
              <p:cNvPr id="189" name="Group 93"/>
              <p:cNvGrpSpPr/>
              <p:nvPr/>
            </p:nvGrpSpPr>
            <p:grpSpPr>
              <a:xfrm>
                <a:off x="6260433" y="2402304"/>
                <a:ext cx="761999" cy="396127"/>
                <a:chOff x="-1038728" y="3657600"/>
                <a:chExt cx="761999" cy="396127"/>
              </a:xfrm>
            </p:grpSpPr>
            <p:sp>
              <p:nvSpPr>
                <p:cNvPr id="193" name="AutoShape 63"/>
                <p:cNvSpPr>
                  <a:spLocks noChangeArrowheads="1"/>
                </p:cNvSpPr>
                <p:nvPr/>
              </p:nvSpPr>
              <p:spPr bwMode="auto">
                <a:xfrm>
                  <a:off x="-947290" y="3657600"/>
                  <a:ext cx="548640" cy="365760"/>
                </a:xfrm>
                <a:prstGeom prst="roundRect">
                  <a:avLst>
                    <a:gd name="adj" fmla="val 14037"/>
                  </a:avLst>
                </a:prstGeom>
                <a:solidFill>
                  <a:schemeClr val="accent1"/>
                </a:solidFill>
                <a:ln w="9525">
                  <a:solidFill>
                    <a:schemeClr val="tx1"/>
                  </a:solidFill>
                  <a:round/>
                  <a:headEnd/>
                  <a:tailEnd/>
                </a:ln>
              </p:spPr>
              <p:txBody>
                <a:bodyPr wrap="none" anchor="ctr"/>
                <a:lstStyle/>
                <a:p>
                  <a:endParaRPr lang="en-US" sz="300" dirty="0">
                    <a:latin typeface="Calibri" pitchFamily="34" charset="0"/>
                  </a:endParaRPr>
                </a:p>
              </p:txBody>
            </p:sp>
            <p:sp>
              <p:nvSpPr>
                <p:cNvPr id="194" name="Text Box 70"/>
                <p:cNvSpPr txBox="1">
                  <a:spLocks noChangeArrowheads="1"/>
                </p:cNvSpPr>
                <p:nvPr/>
              </p:nvSpPr>
              <p:spPr bwMode="auto">
                <a:xfrm>
                  <a:off x="-1038728" y="3677087"/>
                  <a:ext cx="761999" cy="376640"/>
                </a:xfrm>
                <a:prstGeom prst="rect">
                  <a:avLst/>
                </a:prstGeom>
                <a:noFill/>
                <a:ln w="9525">
                  <a:noFill/>
                  <a:miter lim="800000"/>
                  <a:headEnd/>
                  <a:tailEnd/>
                </a:ln>
              </p:spPr>
              <p:txBody>
                <a:bodyPr wrap="square">
                  <a:spAutoFit/>
                </a:bodyPr>
                <a:lstStyle/>
                <a:p>
                  <a:pPr algn="ctr"/>
                  <a:r>
                    <a:rPr lang="en-US" sz="900" b="1" dirty="0" smtClean="0">
                      <a:solidFill>
                        <a:schemeClr val="bg1"/>
                      </a:solidFill>
                      <a:latin typeface="Calibri" pitchFamily="34" charset="0"/>
                    </a:rPr>
                    <a:t>Hypervisor Kernel</a:t>
                  </a:r>
                  <a:endParaRPr lang="en-US" sz="900" b="1" dirty="0">
                    <a:solidFill>
                      <a:schemeClr val="bg1"/>
                    </a:solidFill>
                    <a:latin typeface="Calibri" pitchFamily="34" charset="0"/>
                  </a:endParaRPr>
                </a:p>
              </p:txBody>
            </p:sp>
          </p:grpSp>
          <p:pic>
            <p:nvPicPr>
              <p:cNvPr id="190" name="Picture 6" descr="Blue Cloud.png"/>
              <p:cNvPicPr>
                <a:picLocks noChangeAspect="1"/>
              </p:cNvPicPr>
              <p:nvPr/>
            </p:nvPicPr>
            <p:blipFill>
              <a:blip r:embed="rId4" cstate="print"/>
              <a:srcRect/>
              <a:stretch>
                <a:fillRect/>
              </a:stretch>
            </p:blipFill>
            <p:spPr bwMode="auto">
              <a:xfrm>
                <a:off x="5302118" y="2276450"/>
                <a:ext cx="923154" cy="477850"/>
              </a:xfrm>
              <a:prstGeom prst="rect">
                <a:avLst/>
              </a:prstGeom>
              <a:noFill/>
              <a:ln w="9525">
                <a:noFill/>
                <a:miter lim="800000"/>
                <a:headEnd/>
                <a:tailEnd/>
              </a:ln>
            </p:spPr>
          </p:pic>
          <p:sp>
            <p:nvSpPr>
              <p:cNvPr id="191" name="Text Box 64"/>
              <p:cNvSpPr txBox="1">
                <a:spLocks noChangeArrowheads="1"/>
              </p:cNvSpPr>
              <p:nvPr/>
            </p:nvSpPr>
            <p:spPr bwMode="auto">
              <a:xfrm>
                <a:off x="5188203" y="2496883"/>
                <a:ext cx="1060739" cy="172093"/>
              </a:xfrm>
              <a:prstGeom prst="rect">
                <a:avLst/>
              </a:prstGeom>
              <a:noFill/>
              <a:ln w="25400" algn="ctr">
                <a:noFill/>
                <a:miter lim="800000"/>
                <a:headEnd/>
                <a:tailEnd type="none" w="lg" len="med"/>
              </a:ln>
            </p:spPr>
            <p:txBody>
              <a:bodyPr lIns="0" tIns="0" rIns="0" bIns="0">
                <a:spAutoFit/>
              </a:bodyPr>
              <a:lstStyle/>
              <a:p>
                <a:pPr marL="354013" indent="-354013" algn="ctr" defTabSz="941388"/>
                <a:r>
                  <a:rPr lang="en-US" sz="1100" b="1" dirty="0">
                    <a:latin typeface="Calibri" pitchFamily="34" charset="0"/>
                  </a:rPr>
                  <a:t>VM Network</a:t>
                </a:r>
              </a:p>
            </p:txBody>
          </p:sp>
          <p:pic>
            <p:nvPicPr>
              <p:cNvPr id="192" name="Picture 357" descr="ICON_NIC_Q308"/>
              <p:cNvPicPr>
                <a:picLocks noChangeAspect="1" noChangeArrowheads="1"/>
              </p:cNvPicPr>
              <p:nvPr/>
            </p:nvPicPr>
            <p:blipFill>
              <a:blip r:embed="rId9" cstate="print"/>
              <a:srcRect/>
              <a:stretch>
                <a:fillRect/>
              </a:stretch>
            </p:blipFill>
            <p:spPr bwMode="auto">
              <a:xfrm>
                <a:off x="5598696" y="2879751"/>
                <a:ext cx="380210" cy="306239"/>
              </a:xfrm>
              <a:prstGeom prst="rect">
                <a:avLst/>
              </a:prstGeom>
              <a:noFill/>
              <a:ln w="9525">
                <a:noFill/>
                <a:miter lim="800000"/>
                <a:headEnd/>
                <a:tailEnd/>
              </a:ln>
            </p:spPr>
          </p:pic>
        </p:grpSp>
      </p:grpSp>
      <p:grpSp>
        <p:nvGrpSpPr>
          <p:cNvPr id="90" name="Group 89"/>
          <p:cNvGrpSpPr/>
          <p:nvPr/>
        </p:nvGrpSpPr>
        <p:grpSpPr>
          <a:xfrm>
            <a:off x="457200" y="987552"/>
            <a:ext cx="3657600" cy="3508248"/>
            <a:chOff x="457200" y="987552"/>
            <a:chExt cx="3657600" cy="3508248"/>
          </a:xfrm>
        </p:grpSpPr>
        <p:sp>
          <p:nvSpPr>
            <p:cNvPr id="88" name="Rectangle 87"/>
            <p:cNvSpPr/>
            <p:nvPr/>
          </p:nvSpPr>
          <p:spPr>
            <a:xfrm>
              <a:off x="457200" y="1116106"/>
              <a:ext cx="3657600" cy="3379694"/>
            </a:xfrm>
            <a:prstGeom prst="rect">
              <a:avLst/>
            </a:prstGeom>
            <a:solidFill>
              <a:schemeClr val="bg1">
                <a:lumMod val="95000"/>
              </a:schemeClr>
            </a:solidFill>
            <a:ln>
              <a:solidFill>
                <a:srgbClr val="2C95DD"/>
              </a:solidFill>
            </a:ln>
          </p:spPr>
          <p:style>
            <a:lnRef idx="0">
              <a:scrgbClr r="0" g="0" b="0"/>
            </a:lnRef>
            <a:fillRef idx="0">
              <a:scrgbClr r="0" g="0" b="0"/>
            </a:fillRef>
            <a:effectRef idx="0">
              <a:scrgbClr r="0" g="0" b="0"/>
            </a:effectRef>
            <a:fontRef idx="minor">
              <a:schemeClr val="dk1">
                <a:hueOff val="0"/>
                <a:satOff val="0"/>
                <a:lumOff val="0"/>
                <a:alphaOff val="0"/>
              </a:schemeClr>
            </a:fontRef>
          </p:style>
          <p:txBody>
            <a:bodyPr lIns="182880" tIns="182880" rIns="182880" bIns="113792" spcCol="1270" anchor="ctr"/>
            <a:lstStyle/>
            <a:p>
              <a:pPr marL="234950" indent="-234950" defTabSz="890588">
                <a:spcBef>
                  <a:spcPct val="30000"/>
                </a:spcBef>
                <a:buClr>
                  <a:srgbClr val="8FBF30"/>
                </a:buClr>
                <a:buSzPct val="110000"/>
                <a:buFont typeface="Arial" pitchFamily="34" charset="0"/>
                <a:buChar char="•"/>
                <a:tabLst>
                  <a:tab pos="6985000" algn="l"/>
                  <a:tab pos="7185025" algn="l"/>
                  <a:tab pos="7837488" algn="l"/>
                </a:tabLst>
                <a:defRPr/>
              </a:pPr>
              <a:r>
                <a:rPr lang="en-US" sz="2000" dirty="0" smtClean="0">
                  <a:solidFill>
                    <a:schemeClr val="tx1"/>
                  </a:solidFill>
                  <a:latin typeface="Calibri" pitchFamily="34" charset="0"/>
                </a:rPr>
                <a:t>Resides inside physical server </a:t>
              </a:r>
            </a:p>
            <a:p>
              <a:pPr marL="234950" indent="-234950" defTabSz="890588">
                <a:spcBef>
                  <a:spcPct val="30000"/>
                </a:spcBef>
                <a:buClr>
                  <a:srgbClr val="8FBF30"/>
                </a:buClr>
                <a:buSzPct val="110000"/>
                <a:buFont typeface="Arial" pitchFamily="34" charset="0"/>
                <a:buChar char="•"/>
                <a:tabLst>
                  <a:tab pos="6985000" algn="l"/>
                  <a:tab pos="7185025" algn="l"/>
                  <a:tab pos="7837488" algn="l"/>
                </a:tabLst>
                <a:defRPr/>
              </a:pPr>
              <a:r>
                <a:rPr lang="en-US" sz="2000" dirty="0" smtClean="0">
                  <a:solidFill>
                    <a:schemeClr val="tx1"/>
                  </a:solidFill>
                  <a:latin typeface="Calibri" pitchFamily="34" charset="0"/>
                </a:rPr>
                <a:t>Consists of logical switches called “virtual switches”</a:t>
              </a:r>
            </a:p>
            <a:p>
              <a:pPr marL="234950" indent="-234950" defTabSz="890588">
                <a:spcBef>
                  <a:spcPct val="30000"/>
                </a:spcBef>
                <a:buClr>
                  <a:srgbClr val="8FBF30"/>
                </a:buClr>
                <a:buSzPct val="110000"/>
                <a:buFont typeface="Arial" pitchFamily="34" charset="0"/>
                <a:buChar char="•"/>
                <a:tabLst>
                  <a:tab pos="6985000" algn="l"/>
                  <a:tab pos="7185025" algn="l"/>
                  <a:tab pos="7837488" algn="l"/>
                </a:tabLst>
                <a:defRPr/>
              </a:pPr>
              <a:r>
                <a:rPr lang="en-US" sz="2000" dirty="0" smtClean="0">
                  <a:solidFill>
                    <a:schemeClr val="tx1"/>
                  </a:solidFill>
                  <a:latin typeface="Calibri" pitchFamily="34" charset="0"/>
                </a:rPr>
                <a:t>Provides connectivity among VMs inside a physical server</a:t>
              </a:r>
            </a:p>
            <a:p>
              <a:pPr marL="234950" indent="-234950" defTabSz="890588">
                <a:spcBef>
                  <a:spcPct val="30000"/>
                </a:spcBef>
                <a:buClr>
                  <a:srgbClr val="8FBF30"/>
                </a:buClr>
                <a:buSzPct val="110000"/>
                <a:buFont typeface="Arial" pitchFamily="34" charset="0"/>
                <a:buChar char="•"/>
                <a:tabLst>
                  <a:tab pos="6985000" algn="l"/>
                  <a:tab pos="7185025" algn="l"/>
                  <a:tab pos="7837488" algn="l"/>
                </a:tabLst>
                <a:defRPr/>
              </a:pPr>
              <a:r>
                <a:rPr lang="en-US" sz="2000" dirty="0" smtClean="0">
                  <a:solidFill>
                    <a:schemeClr val="tx1"/>
                  </a:solidFill>
                  <a:latin typeface="Calibri" pitchFamily="34" charset="0"/>
                </a:rPr>
                <a:t>Provides connectivity to Hypervisor kernel</a:t>
              </a:r>
            </a:p>
            <a:p>
              <a:pPr marL="234950" indent="-234950" defTabSz="890588">
                <a:spcBef>
                  <a:spcPct val="30000"/>
                </a:spcBef>
                <a:buClr>
                  <a:srgbClr val="8FBF30"/>
                </a:buClr>
                <a:buSzPct val="110000"/>
                <a:buFont typeface="Arial" pitchFamily="34" charset="0"/>
                <a:buChar char="•"/>
                <a:tabLst>
                  <a:tab pos="6985000" algn="l"/>
                  <a:tab pos="7185025" algn="l"/>
                  <a:tab pos="7837488" algn="l"/>
                </a:tabLst>
                <a:defRPr/>
              </a:pPr>
              <a:r>
                <a:rPr lang="en-US" sz="2000" dirty="0" smtClean="0">
                  <a:solidFill>
                    <a:schemeClr val="tx1"/>
                  </a:solidFill>
                  <a:latin typeface="Calibri" pitchFamily="34" charset="0"/>
                </a:rPr>
                <a:t>Connects to physical network</a:t>
              </a:r>
            </a:p>
          </p:txBody>
        </p:sp>
        <p:sp>
          <p:nvSpPr>
            <p:cNvPr id="89" name="Rounded Rectangle 4"/>
            <p:cNvSpPr/>
            <p:nvPr/>
          </p:nvSpPr>
          <p:spPr>
            <a:xfrm>
              <a:off x="758952" y="987552"/>
              <a:ext cx="1463040" cy="292608"/>
            </a:xfrm>
            <a:prstGeom prst="rect">
              <a:avLst/>
            </a:prstGeom>
          </p:spPr>
          <p:style>
            <a:lnRef idx="0">
              <a:schemeClr val="accent1"/>
            </a:lnRef>
            <a:fillRef idx="3">
              <a:schemeClr val="accent1"/>
            </a:fillRef>
            <a:effectRef idx="3">
              <a:schemeClr val="accent1"/>
            </a:effectRef>
            <a:fontRef idx="minor">
              <a:schemeClr val="lt1"/>
            </a:fontRef>
          </p:style>
          <p:txBody>
            <a:bodyPr lIns="101362" tIns="0" rIns="101362" bIns="0" spcCol="1270" anchor="ctr"/>
            <a:lstStyle/>
            <a:p>
              <a:pPr algn="ctr"/>
              <a:r>
                <a:rPr lang="en-US" sz="1600" b="1" dirty="0" smtClean="0">
                  <a:latin typeface="Calibri" pitchFamily="34" charset="0"/>
                </a:rPr>
                <a:t>VM Network</a:t>
              </a:r>
            </a:p>
          </p:txBody>
        </p:sp>
      </p:gr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Network Virtualization in VDC (contd.)</a:t>
            </a:r>
            <a:endParaRPr lang="en-US" dirty="0"/>
          </a:p>
        </p:txBody>
      </p:sp>
      <p:sp>
        <p:nvSpPr>
          <p:cNvPr id="18" name="Content Placeholder 12"/>
          <p:cNvSpPr>
            <a:spLocks noGrp="1"/>
          </p:cNvSpPr>
          <p:nvPr>
            <p:ph idx="1"/>
          </p:nvPr>
        </p:nvSpPr>
        <p:spPr>
          <a:xfrm>
            <a:off x="304800" y="914400"/>
            <a:ext cx="8534400" cy="4800600"/>
          </a:xfrm>
        </p:spPr>
        <p:txBody>
          <a:bodyPr/>
          <a:lstStyle/>
          <a:p>
            <a:r>
              <a:rPr lang="en-US" dirty="0" smtClean="0"/>
              <a:t>VM and physical networks are virtualized to create virtual networks; for example: virtual LAN, virtual SAN</a:t>
            </a:r>
          </a:p>
        </p:txBody>
      </p:sp>
      <p:sp>
        <p:nvSpPr>
          <p:cNvPr id="60" name="Footer Placeholder 3"/>
          <p:cNvSpPr>
            <a:spLocks noGrp="1"/>
          </p:cNvSpPr>
          <p:nvPr>
            <p:ph type="ftr" sz="quarter" idx="10"/>
          </p:nvPr>
        </p:nvSpPr>
        <p:spPr>
          <a:xfrm>
            <a:off x="4419600" y="6629400"/>
            <a:ext cx="4191000" cy="228600"/>
          </a:xfrm>
        </p:spPr>
        <p:txBody>
          <a:bodyPr/>
          <a:lstStyle/>
          <a:p>
            <a:pPr>
              <a:defRPr/>
            </a:pPr>
            <a:r>
              <a:rPr lang="en-US" dirty="0" smtClean="0"/>
              <a:t>Virtualized Data Center – Networking</a:t>
            </a:r>
            <a:endParaRPr lang="en-US" dirty="0"/>
          </a:p>
        </p:txBody>
      </p:sp>
      <p:sp>
        <p:nvSpPr>
          <p:cNvPr id="61" name="Slide Number Placeholder 4"/>
          <p:cNvSpPr>
            <a:spLocks noGrp="1"/>
          </p:cNvSpPr>
          <p:nvPr>
            <p:ph type="sldNum" sz="quarter" idx="11"/>
          </p:nvPr>
        </p:nvSpPr>
        <p:spPr>
          <a:xfrm>
            <a:off x="8686800" y="6629400"/>
            <a:ext cx="457200" cy="228600"/>
          </a:xfrm>
        </p:spPr>
        <p:txBody>
          <a:bodyPr/>
          <a:lstStyle/>
          <a:p>
            <a:pPr>
              <a:defRPr/>
            </a:pPr>
            <a:fld id="{5BA1DFFF-3F85-458B-986A-7762775E0CEF}" type="slidenum">
              <a:rPr lang="en-US" smtClean="0"/>
              <a:pPr>
                <a:defRPr/>
              </a:pPr>
              <a:t>7</a:t>
            </a:fld>
            <a:endParaRPr lang="en-US" dirty="0"/>
          </a:p>
        </p:txBody>
      </p:sp>
      <p:grpSp>
        <p:nvGrpSpPr>
          <p:cNvPr id="176" name="Group 175"/>
          <p:cNvGrpSpPr/>
          <p:nvPr/>
        </p:nvGrpSpPr>
        <p:grpSpPr>
          <a:xfrm>
            <a:off x="185036" y="2209800"/>
            <a:ext cx="8661493" cy="3125198"/>
            <a:chOff x="185036" y="2209800"/>
            <a:chExt cx="8661493" cy="3125198"/>
          </a:xfrm>
        </p:grpSpPr>
        <p:cxnSp>
          <p:nvCxnSpPr>
            <p:cNvPr id="67" name="Straight Connector 66"/>
            <p:cNvCxnSpPr>
              <a:stCxn id="95" idx="3"/>
            </p:cNvCxnSpPr>
            <p:nvPr/>
          </p:nvCxnSpPr>
          <p:spPr>
            <a:xfrm>
              <a:off x="2793661" y="3664973"/>
              <a:ext cx="254339" cy="146798"/>
            </a:xfrm>
            <a:prstGeom prst="line">
              <a:avLst/>
            </a:prstGeom>
          </p:spPr>
          <p:style>
            <a:lnRef idx="2">
              <a:schemeClr val="dk1"/>
            </a:lnRef>
            <a:fillRef idx="0">
              <a:schemeClr val="dk1"/>
            </a:fillRef>
            <a:effectRef idx="1">
              <a:schemeClr val="dk1"/>
            </a:effectRef>
            <a:fontRef idx="minor">
              <a:schemeClr val="tx1"/>
            </a:fontRef>
          </p:style>
        </p:cxnSp>
        <p:sp>
          <p:nvSpPr>
            <p:cNvPr id="68" name="Rounded Rectangle 13"/>
            <p:cNvSpPr/>
            <p:nvPr/>
          </p:nvSpPr>
          <p:spPr bwMode="auto">
            <a:xfrm>
              <a:off x="438150" y="2592571"/>
              <a:ext cx="2082312" cy="2362200"/>
            </a:xfrm>
            <a:prstGeom prst="roundRect">
              <a:avLst>
                <a:gd name="adj" fmla="val 6043"/>
              </a:avLst>
            </a:prstGeom>
            <a:gradFill flip="none" rotWithShape="1">
              <a:gsLst>
                <a:gs pos="0">
                  <a:schemeClr val="dk1">
                    <a:tint val="50000"/>
                    <a:satMod val="300000"/>
                  </a:schemeClr>
                </a:gs>
                <a:gs pos="35000">
                  <a:schemeClr val="dk1">
                    <a:tint val="37000"/>
                    <a:satMod val="300000"/>
                  </a:schemeClr>
                </a:gs>
                <a:gs pos="100000">
                  <a:schemeClr val="dk1">
                    <a:tint val="15000"/>
                    <a:satMod val="350000"/>
                  </a:schemeClr>
                </a:gs>
              </a:gsLst>
              <a:lin ang="5400000" scaled="1"/>
              <a:tileRect/>
            </a:gradFill>
            <a:ln>
              <a:headEnd type="none" w="med" len="med"/>
              <a:tailEnd type="none" w="med" len="med"/>
            </a:ln>
          </p:spPr>
          <p:style>
            <a:lnRef idx="1">
              <a:schemeClr val="dk1"/>
            </a:lnRef>
            <a:fillRef idx="2">
              <a:schemeClr val="dk1"/>
            </a:fillRef>
            <a:effectRef idx="1">
              <a:schemeClr val="dk1"/>
            </a:effectRef>
            <a:fontRef idx="minor">
              <a:schemeClr val="dk1"/>
            </a:fontRef>
          </p:style>
          <p:txBody>
            <a:bodyPr anchor="ctr"/>
            <a:lstStyle/>
            <a:p>
              <a:pPr>
                <a:defRPr/>
              </a:pPr>
              <a:endParaRPr lang="en-US" dirty="0">
                <a:solidFill>
                  <a:schemeClr val="tx1"/>
                </a:solidFill>
                <a:latin typeface="Calibri" pitchFamily="34" charset="0"/>
              </a:endParaRPr>
            </a:p>
          </p:txBody>
        </p:sp>
        <p:sp>
          <p:nvSpPr>
            <p:cNvPr id="69" name="Rounded Rectangle 13"/>
            <p:cNvSpPr/>
            <p:nvPr/>
          </p:nvSpPr>
          <p:spPr bwMode="auto">
            <a:xfrm>
              <a:off x="6629400" y="2592571"/>
              <a:ext cx="2082312" cy="2362200"/>
            </a:xfrm>
            <a:prstGeom prst="roundRect">
              <a:avLst>
                <a:gd name="adj" fmla="val 6043"/>
              </a:avLst>
            </a:prstGeom>
            <a:gradFill flip="none" rotWithShape="1">
              <a:gsLst>
                <a:gs pos="0">
                  <a:schemeClr val="dk1">
                    <a:tint val="50000"/>
                    <a:satMod val="300000"/>
                  </a:schemeClr>
                </a:gs>
                <a:gs pos="35000">
                  <a:schemeClr val="dk1">
                    <a:tint val="37000"/>
                    <a:satMod val="300000"/>
                  </a:schemeClr>
                </a:gs>
                <a:gs pos="100000">
                  <a:schemeClr val="dk1">
                    <a:tint val="15000"/>
                    <a:satMod val="350000"/>
                  </a:schemeClr>
                </a:gs>
              </a:gsLst>
              <a:lin ang="5400000" scaled="1"/>
              <a:tileRect/>
            </a:gradFill>
            <a:ln>
              <a:headEnd type="none" w="med" len="med"/>
              <a:tailEnd type="none" w="med" len="med"/>
            </a:ln>
          </p:spPr>
          <p:style>
            <a:lnRef idx="1">
              <a:schemeClr val="dk1"/>
            </a:lnRef>
            <a:fillRef idx="2">
              <a:schemeClr val="dk1"/>
            </a:fillRef>
            <a:effectRef idx="1">
              <a:schemeClr val="dk1"/>
            </a:effectRef>
            <a:fontRef idx="minor">
              <a:schemeClr val="dk1"/>
            </a:fontRef>
          </p:style>
          <p:txBody>
            <a:bodyPr anchor="ctr"/>
            <a:lstStyle/>
            <a:p>
              <a:pPr>
                <a:defRPr/>
              </a:pPr>
              <a:endParaRPr lang="en-US" dirty="0">
                <a:solidFill>
                  <a:schemeClr val="tx1"/>
                </a:solidFill>
                <a:latin typeface="Calibri" pitchFamily="34" charset="0"/>
              </a:endParaRPr>
            </a:p>
          </p:txBody>
        </p:sp>
        <p:pic>
          <p:nvPicPr>
            <p:cNvPr id="70" name="Picture 6" descr="Blue Cloud.png"/>
            <p:cNvPicPr>
              <a:picLocks noChangeAspect="1"/>
            </p:cNvPicPr>
            <p:nvPr/>
          </p:nvPicPr>
          <p:blipFill>
            <a:blip r:embed="rId3" cstate="print">
              <a:lum bright="70000" contrast="-70000"/>
            </a:blip>
            <a:srcRect/>
            <a:stretch>
              <a:fillRect/>
            </a:stretch>
          </p:blipFill>
          <p:spPr bwMode="auto">
            <a:xfrm>
              <a:off x="6981825" y="3278371"/>
              <a:ext cx="1748707" cy="852038"/>
            </a:xfrm>
            <a:prstGeom prst="rect">
              <a:avLst/>
            </a:prstGeom>
            <a:noFill/>
            <a:ln w="9525">
              <a:noFill/>
              <a:miter lim="800000"/>
              <a:headEnd/>
              <a:tailEnd/>
            </a:ln>
          </p:spPr>
        </p:pic>
        <p:pic>
          <p:nvPicPr>
            <p:cNvPr id="71" name="Picture 6" descr="Blue Cloud.png"/>
            <p:cNvPicPr>
              <a:picLocks noChangeAspect="1"/>
            </p:cNvPicPr>
            <p:nvPr/>
          </p:nvPicPr>
          <p:blipFill>
            <a:blip r:embed="rId3" cstate="print">
              <a:lum bright="70000" contrast="-70000"/>
            </a:blip>
            <a:srcRect/>
            <a:stretch>
              <a:fillRect/>
            </a:stretch>
          </p:blipFill>
          <p:spPr bwMode="auto">
            <a:xfrm>
              <a:off x="3136792" y="2908632"/>
              <a:ext cx="2847001" cy="1561494"/>
            </a:xfrm>
            <a:prstGeom prst="rect">
              <a:avLst/>
            </a:prstGeom>
            <a:noFill/>
            <a:ln w="9525">
              <a:noFill/>
              <a:miter lim="800000"/>
              <a:headEnd/>
              <a:tailEnd/>
            </a:ln>
          </p:spPr>
        </p:pic>
        <p:sp>
          <p:nvSpPr>
            <p:cNvPr id="72" name="Text Box 341"/>
            <p:cNvSpPr txBox="1">
              <a:spLocks noChangeArrowheads="1"/>
            </p:cNvSpPr>
            <p:nvPr/>
          </p:nvSpPr>
          <p:spPr bwMode="auto">
            <a:xfrm>
              <a:off x="2447925" y="3310609"/>
              <a:ext cx="519082" cy="215412"/>
            </a:xfrm>
            <a:prstGeom prst="rect">
              <a:avLst/>
            </a:prstGeom>
            <a:noFill/>
            <a:ln w="9525">
              <a:noFill/>
              <a:miter lim="800000"/>
              <a:headEnd/>
              <a:tailEnd/>
            </a:ln>
          </p:spPr>
          <p:txBody>
            <a:bodyPr>
              <a:spAutoFit/>
            </a:bodyPr>
            <a:lstStyle/>
            <a:p>
              <a:r>
                <a:rPr lang="en-US" sz="900" b="1" dirty="0">
                  <a:latin typeface="Calibri" pitchFamily="34" charset="0"/>
                </a:rPr>
                <a:t>PNIC</a:t>
              </a:r>
            </a:p>
          </p:txBody>
        </p:sp>
        <p:sp>
          <p:nvSpPr>
            <p:cNvPr id="73" name="Text Box 341"/>
            <p:cNvSpPr txBox="1">
              <a:spLocks noChangeArrowheads="1"/>
            </p:cNvSpPr>
            <p:nvPr/>
          </p:nvSpPr>
          <p:spPr bwMode="auto">
            <a:xfrm>
              <a:off x="201437" y="5073388"/>
              <a:ext cx="1572206" cy="261610"/>
            </a:xfrm>
            <a:prstGeom prst="rect">
              <a:avLst/>
            </a:prstGeom>
            <a:noFill/>
            <a:ln w="9525">
              <a:noFill/>
              <a:miter lim="800000"/>
              <a:headEnd/>
              <a:tailEnd/>
            </a:ln>
          </p:spPr>
          <p:txBody>
            <a:bodyPr>
              <a:spAutoFit/>
            </a:bodyPr>
            <a:lstStyle/>
            <a:p>
              <a:r>
                <a:rPr lang="en-US" sz="1100" b="1" dirty="0">
                  <a:solidFill>
                    <a:schemeClr val="tx2"/>
                  </a:solidFill>
                  <a:latin typeface="Calibri" pitchFamily="34" charset="0"/>
                </a:rPr>
                <a:t>Virtual Network 2</a:t>
              </a:r>
            </a:p>
          </p:txBody>
        </p:sp>
        <p:sp>
          <p:nvSpPr>
            <p:cNvPr id="74" name="Text Box 341"/>
            <p:cNvSpPr txBox="1">
              <a:spLocks noChangeArrowheads="1"/>
            </p:cNvSpPr>
            <p:nvPr/>
          </p:nvSpPr>
          <p:spPr bwMode="auto">
            <a:xfrm>
              <a:off x="185036" y="2209800"/>
              <a:ext cx="1572205" cy="261610"/>
            </a:xfrm>
            <a:prstGeom prst="rect">
              <a:avLst/>
            </a:prstGeom>
            <a:noFill/>
            <a:ln w="9525">
              <a:noFill/>
              <a:miter lim="800000"/>
              <a:headEnd/>
              <a:tailEnd/>
            </a:ln>
          </p:spPr>
          <p:txBody>
            <a:bodyPr>
              <a:spAutoFit/>
            </a:bodyPr>
            <a:lstStyle/>
            <a:p>
              <a:r>
                <a:rPr lang="en-US" sz="1100" b="1" dirty="0">
                  <a:solidFill>
                    <a:schemeClr val="tx2"/>
                  </a:solidFill>
                  <a:latin typeface="Calibri" pitchFamily="34" charset="0"/>
                </a:rPr>
                <a:t>Virtual Network 1</a:t>
              </a:r>
            </a:p>
          </p:txBody>
        </p:sp>
        <p:sp>
          <p:nvSpPr>
            <p:cNvPr id="75" name="Text Box 64"/>
            <p:cNvSpPr txBox="1">
              <a:spLocks noChangeArrowheads="1"/>
            </p:cNvSpPr>
            <p:nvPr/>
          </p:nvSpPr>
          <p:spPr bwMode="auto">
            <a:xfrm>
              <a:off x="3121816" y="4097602"/>
              <a:ext cx="838200" cy="153888"/>
            </a:xfrm>
            <a:prstGeom prst="rect">
              <a:avLst/>
            </a:prstGeom>
            <a:noFill/>
            <a:ln w="25400" algn="ctr">
              <a:noFill/>
              <a:miter lim="800000"/>
              <a:headEnd/>
              <a:tailEnd type="none" w="lg" len="med"/>
            </a:ln>
          </p:spPr>
          <p:txBody>
            <a:bodyPr wrap="square" lIns="0" tIns="0" rIns="0" bIns="0" anchor="ctr">
              <a:spAutoFit/>
            </a:bodyPr>
            <a:lstStyle/>
            <a:p>
              <a:pPr algn="ctr" defTabSz="941388"/>
              <a:r>
                <a:rPr lang="en-US" sz="1000" b="1" dirty="0">
                  <a:latin typeface="Calibri" pitchFamily="34" charset="0"/>
                </a:rPr>
                <a:t>Physical Switch</a:t>
              </a:r>
            </a:p>
          </p:txBody>
        </p:sp>
        <p:sp>
          <p:nvSpPr>
            <p:cNvPr id="76" name="Text Box 64"/>
            <p:cNvSpPr txBox="1">
              <a:spLocks noChangeArrowheads="1"/>
            </p:cNvSpPr>
            <p:nvPr/>
          </p:nvSpPr>
          <p:spPr bwMode="auto">
            <a:xfrm>
              <a:off x="7027876" y="4005320"/>
              <a:ext cx="1143000" cy="153888"/>
            </a:xfrm>
            <a:prstGeom prst="rect">
              <a:avLst/>
            </a:prstGeom>
            <a:noFill/>
            <a:ln w="25400" algn="ctr">
              <a:noFill/>
              <a:miter lim="800000"/>
              <a:headEnd/>
              <a:tailEnd type="none" w="lg" len="med"/>
            </a:ln>
          </p:spPr>
          <p:txBody>
            <a:bodyPr wrap="square" lIns="0" tIns="0" rIns="0" bIns="0" anchor="ctr">
              <a:spAutoFit/>
            </a:bodyPr>
            <a:lstStyle/>
            <a:p>
              <a:pPr algn="ctr" defTabSz="941388"/>
              <a:r>
                <a:rPr lang="en-US" sz="1000" b="1" dirty="0">
                  <a:latin typeface="Calibri" pitchFamily="34" charset="0"/>
                </a:rPr>
                <a:t>Virtual Switch</a:t>
              </a:r>
            </a:p>
          </p:txBody>
        </p:sp>
        <p:sp>
          <p:nvSpPr>
            <p:cNvPr id="77" name="Text Box 341"/>
            <p:cNvSpPr txBox="1">
              <a:spLocks noChangeArrowheads="1"/>
            </p:cNvSpPr>
            <p:nvPr/>
          </p:nvSpPr>
          <p:spPr bwMode="auto">
            <a:xfrm>
              <a:off x="8324222" y="3218231"/>
              <a:ext cx="480188" cy="203015"/>
            </a:xfrm>
            <a:prstGeom prst="rect">
              <a:avLst/>
            </a:prstGeom>
            <a:noFill/>
            <a:ln w="9525">
              <a:noFill/>
              <a:miter lim="800000"/>
              <a:headEnd/>
              <a:tailEnd/>
            </a:ln>
          </p:spPr>
          <p:txBody>
            <a:bodyPr>
              <a:spAutoFit/>
            </a:bodyPr>
            <a:lstStyle/>
            <a:p>
              <a:r>
                <a:rPr lang="en-US" sz="800" b="1" dirty="0">
                  <a:latin typeface="Calibri" pitchFamily="34" charset="0"/>
                </a:rPr>
                <a:t>VNIC</a:t>
              </a:r>
            </a:p>
          </p:txBody>
        </p:sp>
        <p:sp>
          <p:nvSpPr>
            <p:cNvPr id="78" name="Text Box 341"/>
            <p:cNvSpPr txBox="1">
              <a:spLocks noChangeArrowheads="1"/>
            </p:cNvSpPr>
            <p:nvPr/>
          </p:nvSpPr>
          <p:spPr bwMode="auto">
            <a:xfrm>
              <a:off x="6305550" y="3287896"/>
              <a:ext cx="519082" cy="215412"/>
            </a:xfrm>
            <a:prstGeom prst="rect">
              <a:avLst/>
            </a:prstGeom>
            <a:noFill/>
            <a:ln w="9525">
              <a:noFill/>
              <a:miter lim="800000"/>
              <a:headEnd/>
              <a:tailEnd/>
            </a:ln>
          </p:spPr>
          <p:txBody>
            <a:bodyPr>
              <a:spAutoFit/>
            </a:bodyPr>
            <a:lstStyle/>
            <a:p>
              <a:r>
                <a:rPr lang="en-US" sz="900" b="1" dirty="0">
                  <a:latin typeface="Calibri" pitchFamily="34" charset="0"/>
                </a:rPr>
                <a:t>PNIC</a:t>
              </a:r>
            </a:p>
          </p:txBody>
        </p:sp>
        <p:sp>
          <p:nvSpPr>
            <p:cNvPr id="79" name="Text Box 341"/>
            <p:cNvSpPr txBox="1">
              <a:spLocks noChangeArrowheads="1"/>
            </p:cNvSpPr>
            <p:nvPr/>
          </p:nvSpPr>
          <p:spPr bwMode="auto">
            <a:xfrm>
              <a:off x="2447925" y="4259446"/>
              <a:ext cx="519082" cy="215412"/>
            </a:xfrm>
            <a:prstGeom prst="rect">
              <a:avLst/>
            </a:prstGeom>
            <a:noFill/>
            <a:ln w="9525">
              <a:noFill/>
              <a:miter lim="800000"/>
              <a:headEnd/>
              <a:tailEnd/>
            </a:ln>
          </p:spPr>
          <p:txBody>
            <a:bodyPr>
              <a:spAutoFit/>
            </a:bodyPr>
            <a:lstStyle/>
            <a:p>
              <a:r>
                <a:rPr lang="en-US" sz="900" b="1" dirty="0">
                  <a:latin typeface="Calibri" pitchFamily="34" charset="0"/>
                </a:rPr>
                <a:t>PNIC</a:t>
              </a:r>
            </a:p>
          </p:txBody>
        </p:sp>
        <p:sp>
          <p:nvSpPr>
            <p:cNvPr id="80" name="Text Box 341"/>
            <p:cNvSpPr txBox="1">
              <a:spLocks noChangeArrowheads="1"/>
            </p:cNvSpPr>
            <p:nvPr/>
          </p:nvSpPr>
          <p:spPr bwMode="auto">
            <a:xfrm>
              <a:off x="6292414" y="4202296"/>
              <a:ext cx="519082" cy="215412"/>
            </a:xfrm>
            <a:prstGeom prst="rect">
              <a:avLst/>
            </a:prstGeom>
            <a:noFill/>
            <a:ln w="9525">
              <a:noFill/>
              <a:miter lim="800000"/>
              <a:headEnd/>
              <a:tailEnd/>
            </a:ln>
          </p:spPr>
          <p:txBody>
            <a:bodyPr>
              <a:spAutoFit/>
            </a:bodyPr>
            <a:lstStyle/>
            <a:p>
              <a:r>
                <a:rPr lang="en-US" sz="900" b="1" dirty="0">
                  <a:latin typeface="Calibri" pitchFamily="34" charset="0"/>
                </a:rPr>
                <a:t>PNIC</a:t>
              </a:r>
            </a:p>
          </p:txBody>
        </p:sp>
        <p:pic>
          <p:nvPicPr>
            <p:cNvPr id="82" name="Picture 6" descr="Blue Cloud.png"/>
            <p:cNvPicPr>
              <a:picLocks noChangeAspect="1"/>
            </p:cNvPicPr>
            <p:nvPr/>
          </p:nvPicPr>
          <p:blipFill>
            <a:blip r:embed="rId3" cstate="print">
              <a:lum bright="70000" contrast="-70000"/>
            </a:blip>
            <a:srcRect/>
            <a:stretch>
              <a:fillRect/>
            </a:stretch>
          </p:blipFill>
          <p:spPr bwMode="auto">
            <a:xfrm>
              <a:off x="609600" y="3303278"/>
              <a:ext cx="1743986" cy="849738"/>
            </a:xfrm>
            <a:prstGeom prst="rect">
              <a:avLst/>
            </a:prstGeom>
            <a:noFill/>
            <a:ln w="9525">
              <a:noFill/>
              <a:miter lim="800000"/>
              <a:headEnd/>
              <a:tailEnd/>
            </a:ln>
          </p:spPr>
        </p:pic>
        <p:sp>
          <p:nvSpPr>
            <p:cNvPr id="83" name="Text Box 341"/>
            <p:cNvSpPr txBox="1">
              <a:spLocks noChangeArrowheads="1"/>
            </p:cNvSpPr>
            <p:nvPr/>
          </p:nvSpPr>
          <p:spPr bwMode="auto">
            <a:xfrm>
              <a:off x="8366341" y="4770806"/>
              <a:ext cx="480188" cy="203015"/>
            </a:xfrm>
            <a:prstGeom prst="rect">
              <a:avLst/>
            </a:prstGeom>
            <a:noFill/>
            <a:ln w="9525">
              <a:noFill/>
              <a:miter lim="800000"/>
              <a:headEnd/>
              <a:tailEnd/>
            </a:ln>
          </p:spPr>
          <p:txBody>
            <a:bodyPr>
              <a:spAutoFit/>
            </a:bodyPr>
            <a:lstStyle/>
            <a:p>
              <a:r>
                <a:rPr lang="en-US" sz="800" b="1" dirty="0">
                  <a:latin typeface="Calibri" pitchFamily="34" charset="0"/>
                </a:rPr>
                <a:t>VNIC</a:t>
              </a:r>
            </a:p>
          </p:txBody>
        </p:sp>
        <p:sp>
          <p:nvSpPr>
            <p:cNvPr id="84" name="Text Box 64"/>
            <p:cNvSpPr txBox="1">
              <a:spLocks noChangeArrowheads="1"/>
            </p:cNvSpPr>
            <p:nvPr/>
          </p:nvSpPr>
          <p:spPr bwMode="auto">
            <a:xfrm>
              <a:off x="4924425" y="4026124"/>
              <a:ext cx="838200" cy="153888"/>
            </a:xfrm>
            <a:prstGeom prst="rect">
              <a:avLst/>
            </a:prstGeom>
            <a:noFill/>
            <a:ln w="25400" algn="ctr">
              <a:noFill/>
              <a:miter lim="800000"/>
              <a:headEnd/>
              <a:tailEnd type="none" w="lg" len="med"/>
            </a:ln>
          </p:spPr>
          <p:txBody>
            <a:bodyPr wrap="square" lIns="0" tIns="0" rIns="0" bIns="0" anchor="ctr">
              <a:spAutoFit/>
            </a:bodyPr>
            <a:lstStyle/>
            <a:p>
              <a:pPr algn="ctr" defTabSz="941388"/>
              <a:r>
                <a:rPr lang="en-US" sz="1000" b="1" dirty="0">
                  <a:latin typeface="Calibri" pitchFamily="34" charset="0"/>
                </a:rPr>
                <a:t>Physical Switch</a:t>
              </a:r>
            </a:p>
          </p:txBody>
        </p:sp>
        <p:sp>
          <p:nvSpPr>
            <p:cNvPr id="85" name="Text Box 341"/>
            <p:cNvSpPr txBox="1">
              <a:spLocks noChangeArrowheads="1"/>
            </p:cNvSpPr>
            <p:nvPr/>
          </p:nvSpPr>
          <p:spPr bwMode="auto">
            <a:xfrm>
              <a:off x="720285" y="3208706"/>
              <a:ext cx="480188" cy="203015"/>
            </a:xfrm>
            <a:prstGeom prst="rect">
              <a:avLst/>
            </a:prstGeom>
            <a:noFill/>
            <a:ln w="9525">
              <a:noFill/>
              <a:miter lim="800000"/>
              <a:headEnd/>
              <a:tailEnd/>
            </a:ln>
          </p:spPr>
          <p:txBody>
            <a:bodyPr>
              <a:spAutoFit/>
            </a:bodyPr>
            <a:lstStyle/>
            <a:p>
              <a:r>
                <a:rPr lang="en-US" sz="800" b="1" dirty="0">
                  <a:latin typeface="Calibri" pitchFamily="34" charset="0"/>
                </a:rPr>
                <a:t>VNIC</a:t>
              </a:r>
            </a:p>
          </p:txBody>
        </p:sp>
        <p:sp>
          <p:nvSpPr>
            <p:cNvPr id="86" name="Text Box 341"/>
            <p:cNvSpPr txBox="1">
              <a:spLocks noChangeArrowheads="1"/>
            </p:cNvSpPr>
            <p:nvPr/>
          </p:nvSpPr>
          <p:spPr bwMode="auto">
            <a:xfrm>
              <a:off x="710518" y="4787553"/>
              <a:ext cx="480188" cy="203015"/>
            </a:xfrm>
            <a:prstGeom prst="rect">
              <a:avLst/>
            </a:prstGeom>
            <a:noFill/>
            <a:ln w="9525">
              <a:noFill/>
              <a:miter lim="800000"/>
              <a:headEnd/>
              <a:tailEnd/>
            </a:ln>
          </p:spPr>
          <p:txBody>
            <a:bodyPr>
              <a:spAutoFit/>
            </a:bodyPr>
            <a:lstStyle/>
            <a:p>
              <a:r>
                <a:rPr lang="en-US" sz="800" b="1" dirty="0">
                  <a:latin typeface="Calibri" pitchFamily="34" charset="0"/>
                </a:rPr>
                <a:t>VNIC</a:t>
              </a:r>
            </a:p>
          </p:txBody>
        </p:sp>
        <p:cxnSp>
          <p:nvCxnSpPr>
            <p:cNvPr id="87" name="Straight Connector 86"/>
            <p:cNvCxnSpPr/>
            <p:nvPr/>
          </p:nvCxnSpPr>
          <p:spPr>
            <a:xfrm flipV="1">
              <a:off x="1981200" y="3583171"/>
              <a:ext cx="533400" cy="152400"/>
            </a:xfrm>
            <a:prstGeom prst="line">
              <a:avLst/>
            </a:prstGeom>
          </p:spPr>
          <p:style>
            <a:lnRef idx="2">
              <a:schemeClr val="dk1"/>
            </a:lnRef>
            <a:fillRef idx="0">
              <a:schemeClr val="dk1"/>
            </a:fillRef>
            <a:effectRef idx="1">
              <a:schemeClr val="dk1"/>
            </a:effectRef>
            <a:fontRef idx="minor">
              <a:schemeClr val="tx1"/>
            </a:fontRef>
          </p:style>
        </p:cxnSp>
        <p:pic>
          <p:nvPicPr>
            <p:cNvPr id="95" name="Picture 357" descr="ICON_NIC_Q308"/>
            <p:cNvPicPr>
              <a:picLocks noChangeAspect="1" noChangeArrowheads="1"/>
            </p:cNvPicPr>
            <p:nvPr/>
          </p:nvPicPr>
          <p:blipFill>
            <a:blip r:embed="rId4" cstate="print"/>
            <a:srcRect/>
            <a:stretch>
              <a:fillRect/>
            </a:stretch>
          </p:blipFill>
          <p:spPr bwMode="auto">
            <a:xfrm>
              <a:off x="2388268" y="3508650"/>
              <a:ext cx="405393" cy="312646"/>
            </a:xfrm>
            <a:prstGeom prst="rect">
              <a:avLst/>
            </a:prstGeom>
            <a:noFill/>
            <a:ln w="9525">
              <a:noFill/>
              <a:miter lim="800000"/>
              <a:headEnd/>
              <a:tailEnd/>
            </a:ln>
          </p:spPr>
        </p:pic>
        <p:cxnSp>
          <p:nvCxnSpPr>
            <p:cNvPr id="100" name="Straight Connector 99"/>
            <p:cNvCxnSpPr/>
            <p:nvPr/>
          </p:nvCxnSpPr>
          <p:spPr>
            <a:xfrm>
              <a:off x="1981200" y="3887971"/>
              <a:ext cx="457200" cy="152400"/>
            </a:xfrm>
            <a:prstGeom prst="line">
              <a:avLst/>
            </a:prstGeom>
          </p:spPr>
          <p:style>
            <a:lnRef idx="2">
              <a:schemeClr val="dk1"/>
            </a:lnRef>
            <a:fillRef idx="0">
              <a:schemeClr val="dk1"/>
            </a:fillRef>
            <a:effectRef idx="1">
              <a:schemeClr val="dk1"/>
            </a:effectRef>
            <a:fontRef idx="minor">
              <a:schemeClr val="tx1"/>
            </a:fontRef>
          </p:style>
        </p:cxnSp>
        <p:pic>
          <p:nvPicPr>
            <p:cNvPr id="101" name="Picture 357" descr="ICON_NIC_Q308"/>
            <p:cNvPicPr>
              <a:picLocks noChangeAspect="1" noChangeArrowheads="1"/>
            </p:cNvPicPr>
            <p:nvPr/>
          </p:nvPicPr>
          <p:blipFill>
            <a:blip r:embed="rId5" cstate="print"/>
            <a:srcRect/>
            <a:stretch>
              <a:fillRect/>
            </a:stretch>
          </p:blipFill>
          <p:spPr bwMode="auto">
            <a:xfrm>
              <a:off x="2397793" y="3975376"/>
              <a:ext cx="403897" cy="312645"/>
            </a:xfrm>
            <a:prstGeom prst="rect">
              <a:avLst/>
            </a:prstGeom>
            <a:noFill/>
            <a:ln w="9525">
              <a:noFill/>
              <a:miter lim="800000"/>
              <a:headEnd/>
              <a:tailEnd/>
            </a:ln>
          </p:spPr>
        </p:pic>
        <p:cxnSp>
          <p:nvCxnSpPr>
            <p:cNvPr id="102" name="Straight Connector 101"/>
            <p:cNvCxnSpPr>
              <a:stCxn id="101" idx="3"/>
            </p:cNvCxnSpPr>
            <p:nvPr/>
          </p:nvCxnSpPr>
          <p:spPr>
            <a:xfrm flipV="1">
              <a:off x="2801690" y="3964171"/>
              <a:ext cx="246310" cy="167528"/>
            </a:xfrm>
            <a:prstGeom prst="line">
              <a:avLst/>
            </a:prstGeom>
          </p:spPr>
          <p:style>
            <a:lnRef idx="2">
              <a:schemeClr val="dk1"/>
            </a:lnRef>
            <a:fillRef idx="0">
              <a:schemeClr val="dk1"/>
            </a:fillRef>
            <a:effectRef idx="1">
              <a:schemeClr val="dk1"/>
            </a:effectRef>
            <a:fontRef idx="minor">
              <a:schemeClr val="tx1"/>
            </a:fontRef>
          </p:style>
        </p:cxnSp>
        <p:cxnSp>
          <p:nvCxnSpPr>
            <p:cNvPr id="103" name="Straight Connector 102"/>
            <p:cNvCxnSpPr/>
            <p:nvPr/>
          </p:nvCxnSpPr>
          <p:spPr>
            <a:xfrm>
              <a:off x="4343400" y="3745096"/>
              <a:ext cx="533400" cy="0"/>
            </a:xfrm>
            <a:prstGeom prst="line">
              <a:avLst/>
            </a:prstGeom>
          </p:spPr>
          <p:style>
            <a:lnRef idx="2">
              <a:schemeClr val="dk1"/>
            </a:lnRef>
            <a:fillRef idx="0">
              <a:schemeClr val="dk1"/>
            </a:fillRef>
            <a:effectRef idx="1">
              <a:schemeClr val="dk1"/>
            </a:effectRef>
            <a:fontRef idx="minor">
              <a:schemeClr val="tx1"/>
            </a:fontRef>
          </p:style>
        </p:cxnSp>
        <p:cxnSp>
          <p:nvCxnSpPr>
            <p:cNvPr id="104" name="Straight Connector 103"/>
            <p:cNvCxnSpPr/>
            <p:nvPr/>
          </p:nvCxnSpPr>
          <p:spPr>
            <a:xfrm>
              <a:off x="4343400" y="3964171"/>
              <a:ext cx="457200" cy="0"/>
            </a:xfrm>
            <a:prstGeom prst="line">
              <a:avLst/>
            </a:prstGeom>
          </p:spPr>
          <p:style>
            <a:lnRef idx="2">
              <a:schemeClr val="dk1"/>
            </a:lnRef>
            <a:fillRef idx="0">
              <a:schemeClr val="dk1"/>
            </a:fillRef>
            <a:effectRef idx="1">
              <a:schemeClr val="dk1"/>
            </a:effectRef>
            <a:fontRef idx="minor">
              <a:schemeClr val="tx1"/>
            </a:fontRef>
          </p:style>
        </p:cxnSp>
        <p:pic>
          <p:nvPicPr>
            <p:cNvPr id="105" name="Picture 22" descr="IP Switch Icon.png"/>
            <p:cNvPicPr>
              <a:picLocks noChangeAspect="1"/>
            </p:cNvPicPr>
            <p:nvPr/>
          </p:nvPicPr>
          <p:blipFill>
            <a:blip r:embed="rId6" cstate="print"/>
            <a:srcRect/>
            <a:stretch>
              <a:fillRect/>
            </a:stretch>
          </p:blipFill>
          <p:spPr bwMode="auto">
            <a:xfrm>
              <a:off x="2962274" y="3211696"/>
              <a:ext cx="1395498" cy="885825"/>
            </a:xfrm>
            <a:prstGeom prst="rect">
              <a:avLst/>
            </a:prstGeom>
            <a:noFill/>
            <a:ln w="9525">
              <a:noFill/>
              <a:miter lim="800000"/>
              <a:headEnd/>
              <a:tailEnd/>
            </a:ln>
          </p:spPr>
        </p:pic>
        <p:cxnSp>
          <p:nvCxnSpPr>
            <p:cNvPr id="110" name="Straight Connector 109"/>
            <p:cNvCxnSpPr/>
            <p:nvPr/>
          </p:nvCxnSpPr>
          <p:spPr>
            <a:xfrm flipV="1">
              <a:off x="6057900" y="3611746"/>
              <a:ext cx="381000" cy="51548"/>
            </a:xfrm>
            <a:prstGeom prst="line">
              <a:avLst/>
            </a:prstGeom>
          </p:spPr>
          <p:style>
            <a:lnRef idx="2">
              <a:schemeClr val="dk1"/>
            </a:lnRef>
            <a:fillRef idx="0">
              <a:schemeClr val="dk1"/>
            </a:fillRef>
            <a:effectRef idx="1">
              <a:schemeClr val="dk1"/>
            </a:effectRef>
            <a:fontRef idx="minor">
              <a:schemeClr val="tx1"/>
            </a:fontRef>
          </p:style>
        </p:cxnSp>
        <p:cxnSp>
          <p:nvCxnSpPr>
            <p:cNvPr id="111" name="Straight Connector 110"/>
            <p:cNvCxnSpPr/>
            <p:nvPr/>
          </p:nvCxnSpPr>
          <p:spPr>
            <a:xfrm>
              <a:off x="5905500" y="3935596"/>
              <a:ext cx="533400" cy="148477"/>
            </a:xfrm>
            <a:prstGeom prst="line">
              <a:avLst/>
            </a:prstGeom>
          </p:spPr>
          <p:style>
            <a:lnRef idx="2">
              <a:schemeClr val="dk1"/>
            </a:lnRef>
            <a:fillRef idx="0">
              <a:schemeClr val="dk1"/>
            </a:fillRef>
            <a:effectRef idx="1">
              <a:schemeClr val="dk1"/>
            </a:effectRef>
            <a:fontRef idx="minor">
              <a:schemeClr val="tx1"/>
            </a:fontRef>
          </p:style>
        </p:cxnSp>
        <p:pic>
          <p:nvPicPr>
            <p:cNvPr id="112" name="Picture 22" descr="IP Switch Icon.png"/>
            <p:cNvPicPr>
              <a:picLocks noChangeAspect="1"/>
            </p:cNvPicPr>
            <p:nvPr/>
          </p:nvPicPr>
          <p:blipFill>
            <a:blip r:embed="rId6" cstate="print"/>
            <a:srcRect/>
            <a:stretch>
              <a:fillRect/>
            </a:stretch>
          </p:blipFill>
          <p:spPr bwMode="auto">
            <a:xfrm>
              <a:off x="4719552" y="3135496"/>
              <a:ext cx="1395498" cy="885825"/>
            </a:xfrm>
            <a:prstGeom prst="rect">
              <a:avLst/>
            </a:prstGeom>
            <a:noFill/>
            <a:ln w="9525">
              <a:noFill/>
              <a:miter lim="800000"/>
              <a:headEnd/>
              <a:tailEnd/>
            </a:ln>
          </p:spPr>
        </p:pic>
        <p:cxnSp>
          <p:nvCxnSpPr>
            <p:cNvPr id="116" name="Straight Connector 115"/>
            <p:cNvCxnSpPr/>
            <p:nvPr/>
          </p:nvCxnSpPr>
          <p:spPr>
            <a:xfrm>
              <a:off x="6729993" y="3684023"/>
              <a:ext cx="356607" cy="51548"/>
            </a:xfrm>
            <a:prstGeom prst="line">
              <a:avLst/>
            </a:prstGeom>
          </p:spPr>
          <p:style>
            <a:lnRef idx="2">
              <a:schemeClr val="dk1"/>
            </a:lnRef>
            <a:fillRef idx="0">
              <a:schemeClr val="dk1"/>
            </a:fillRef>
            <a:effectRef idx="1">
              <a:schemeClr val="dk1"/>
            </a:effectRef>
            <a:fontRef idx="minor">
              <a:schemeClr val="tx1"/>
            </a:fontRef>
          </p:style>
        </p:cxnSp>
        <p:pic>
          <p:nvPicPr>
            <p:cNvPr id="123" name="Picture 357" descr="ICON_NIC_Q308"/>
            <p:cNvPicPr>
              <a:picLocks noChangeAspect="1" noChangeArrowheads="1"/>
            </p:cNvPicPr>
            <p:nvPr/>
          </p:nvPicPr>
          <p:blipFill>
            <a:blip r:embed="rId4" cstate="print"/>
            <a:srcRect/>
            <a:stretch>
              <a:fillRect/>
            </a:stretch>
          </p:blipFill>
          <p:spPr bwMode="auto">
            <a:xfrm>
              <a:off x="6400800" y="3527700"/>
              <a:ext cx="405393" cy="312646"/>
            </a:xfrm>
            <a:prstGeom prst="rect">
              <a:avLst/>
            </a:prstGeom>
            <a:noFill/>
            <a:ln w="9525">
              <a:noFill/>
              <a:miter lim="800000"/>
              <a:headEnd/>
              <a:tailEnd/>
            </a:ln>
          </p:spPr>
        </p:pic>
        <p:cxnSp>
          <p:nvCxnSpPr>
            <p:cNvPr id="124" name="Straight Connector 123"/>
            <p:cNvCxnSpPr/>
            <p:nvPr/>
          </p:nvCxnSpPr>
          <p:spPr>
            <a:xfrm flipV="1">
              <a:off x="6726803" y="3964172"/>
              <a:ext cx="359797" cy="200107"/>
            </a:xfrm>
            <a:prstGeom prst="line">
              <a:avLst/>
            </a:prstGeom>
          </p:spPr>
          <p:style>
            <a:lnRef idx="2">
              <a:schemeClr val="dk1"/>
            </a:lnRef>
            <a:fillRef idx="0">
              <a:schemeClr val="dk1"/>
            </a:fillRef>
            <a:effectRef idx="1">
              <a:schemeClr val="dk1"/>
            </a:effectRef>
            <a:fontRef idx="minor">
              <a:schemeClr val="tx1"/>
            </a:fontRef>
          </p:style>
        </p:cxnSp>
        <p:pic>
          <p:nvPicPr>
            <p:cNvPr id="125" name="Picture 357" descr="ICON_NIC_Q308"/>
            <p:cNvPicPr>
              <a:picLocks noChangeAspect="1" noChangeArrowheads="1"/>
            </p:cNvPicPr>
            <p:nvPr/>
          </p:nvPicPr>
          <p:blipFill>
            <a:blip r:embed="rId5" cstate="print"/>
            <a:srcRect/>
            <a:stretch>
              <a:fillRect/>
            </a:stretch>
          </p:blipFill>
          <p:spPr bwMode="auto">
            <a:xfrm>
              <a:off x="6400800" y="3956325"/>
              <a:ext cx="403897" cy="312646"/>
            </a:xfrm>
            <a:prstGeom prst="rect">
              <a:avLst/>
            </a:prstGeom>
            <a:noFill/>
            <a:ln w="9525">
              <a:noFill/>
              <a:miter lim="800000"/>
              <a:headEnd/>
              <a:tailEnd/>
            </a:ln>
          </p:spPr>
        </p:pic>
        <p:cxnSp>
          <p:nvCxnSpPr>
            <p:cNvPr id="131" name="Straight Connector 130"/>
            <p:cNvCxnSpPr/>
            <p:nvPr/>
          </p:nvCxnSpPr>
          <p:spPr>
            <a:xfrm rot="5400000">
              <a:off x="8153400" y="3406918"/>
              <a:ext cx="457200" cy="0"/>
            </a:xfrm>
            <a:prstGeom prst="line">
              <a:avLst/>
            </a:prstGeom>
          </p:spPr>
          <p:style>
            <a:lnRef idx="2">
              <a:schemeClr val="dk1"/>
            </a:lnRef>
            <a:fillRef idx="0">
              <a:schemeClr val="dk1"/>
            </a:fillRef>
            <a:effectRef idx="1">
              <a:schemeClr val="dk1"/>
            </a:effectRef>
            <a:fontRef idx="minor">
              <a:schemeClr val="tx1"/>
            </a:fontRef>
          </p:style>
        </p:cxnSp>
        <p:grpSp>
          <p:nvGrpSpPr>
            <p:cNvPr id="132" name="Group 208"/>
            <p:cNvGrpSpPr/>
            <p:nvPr/>
          </p:nvGrpSpPr>
          <p:grpSpPr>
            <a:xfrm>
              <a:off x="8191515" y="2652025"/>
              <a:ext cx="583939" cy="625836"/>
              <a:chOff x="6606822" y="4686300"/>
              <a:chExt cx="468067" cy="501651"/>
            </a:xfrm>
          </p:grpSpPr>
          <p:pic>
            <p:nvPicPr>
              <p:cNvPr id="169" name="Picture 83" descr="vmfinal"/>
              <p:cNvPicPr>
                <a:picLocks noChangeAspect="1" noChangeArrowheads="1"/>
              </p:cNvPicPr>
              <p:nvPr/>
            </p:nvPicPr>
            <p:blipFill>
              <a:blip r:embed="rId7" cstate="print"/>
              <a:srcRect/>
              <a:stretch>
                <a:fillRect/>
              </a:stretch>
            </p:blipFill>
            <p:spPr bwMode="auto">
              <a:xfrm>
                <a:off x="6621217" y="4686300"/>
                <a:ext cx="358775" cy="457200"/>
              </a:xfrm>
              <a:prstGeom prst="rect">
                <a:avLst/>
              </a:prstGeom>
              <a:noFill/>
              <a:ln w="9525">
                <a:noFill/>
                <a:miter lim="800000"/>
                <a:headEnd/>
                <a:tailEnd/>
              </a:ln>
            </p:spPr>
          </p:pic>
          <p:pic>
            <p:nvPicPr>
              <p:cNvPr id="172" name="Picture 357" descr="ICON_NIC_Q308"/>
              <p:cNvPicPr>
                <a:picLocks noChangeAspect="1" noChangeArrowheads="1"/>
              </p:cNvPicPr>
              <p:nvPr/>
            </p:nvPicPr>
            <p:blipFill>
              <a:blip r:embed="rId8" cstate="print"/>
              <a:srcRect/>
              <a:stretch>
                <a:fillRect/>
              </a:stretch>
            </p:blipFill>
            <p:spPr bwMode="auto">
              <a:xfrm>
                <a:off x="6773617" y="5100638"/>
                <a:ext cx="109538" cy="87313"/>
              </a:xfrm>
              <a:prstGeom prst="rect">
                <a:avLst/>
              </a:prstGeom>
              <a:noFill/>
              <a:ln w="9525">
                <a:noFill/>
                <a:miter lim="800000"/>
                <a:headEnd/>
                <a:tailEnd/>
              </a:ln>
            </p:spPr>
          </p:pic>
          <p:sp>
            <p:nvSpPr>
              <p:cNvPr id="175" name="Text Box 85"/>
              <p:cNvSpPr txBox="1">
                <a:spLocks noChangeArrowheads="1"/>
              </p:cNvSpPr>
              <p:nvPr/>
            </p:nvSpPr>
            <p:spPr bwMode="auto">
              <a:xfrm>
                <a:off x="6606822" y="4978400"/>
                <a:ext cx="468067" cy="185028"/>
              </a:xfrm>
              <a:prstGeom prst="rect">
                <a:avLst/>
              </a:prstGeom>
              <a:noFill/>
              <a:ln w="9525">
                <a:noFill/>
                <a:miter lim="800000"/>
                <a:headEnd/>
                <a:tailEnd/>
              </a:ln>
            </p:spPr>
            <p:txBody>
              <a:bodyPr wrap="square">
                <a:spAutoFit/>
              </a:bodyPr>
              <a:lstStyle/>
              <a:p>
                <a:pPr>
                  <a:spcBef>
                    <a:spcPct val="50000"/>
                  </a:spcBef>
                </a:pPr>
                <a:r>
                  <a:rPr lang="en-US" sz="900" dirty="0" smtClean="0">
                    <a:solidFill>
                      <a:schemeClr val="bg1"/>
                    </a:solidFill>
                    <a:latin typeface="Calibri" pitchFamily="34" charset="0"/>
                  </a:rPr>
                  <a:t> VM3</a:t>
                </a:r>
                <a:endParaRPr lang="en-US" sz="900" dirty="0">
                  <a:solidFill>
                    <a:schemeClr val="bg1"/>
                  </a:solidFill>
                  <a:latin typeface="Calibri" pitchFamily="34" charset="0"/>
                </a:endParaRPr>
              </a:p>
            </p:txBody>
          </p:sp>
        </p:grpSp>
        <p:cxnSp>
          <p:nvCxnSpPr>
            <p:cNvPr id="133" name="Straight Connector 132"/>
            <p:cNvCxnSpPr/>
            <p:nvPr/>
          </p:nvCxnSpPr>
          <p:spPr>
            <a:xfrm rot="5400000">
              <a:off x="8115303" y="4078472"/>
              <a:ext cx="533401" cy="1"/>
            </a:xfrm>
            <a:prstGeom prst="line">
              <a:avLst/>
            </a:prstGeom>
          </p:spPr>
          <p:style>
            <a:lnRef idx="2">
              <a:schemeClr val="dk1"/>
            </a:lnRef>
            <a:fillRef idx="0">
              <a:schemeClr val="dk1"/>
            </a:fillRef>
            <a:effectRef idx="1">
              <a:schemeClr val="dk1"/>
            </a:effectRef>
            <a:fontRef idx="minor">
              <a:schemeClr val="tx1"/>
            </a:fontRef>
          </p:style>
        </p:cxnSp>
        <p:pic>
          <p:nvPicPr>
            <p:cNvPr id="134" name="Picture 83" descr="vmfinal"/>
            <p:cNvPicPr>
              <a:picLocks noChangeAspect="1" noChangeArrowheads="1"/>
            </p:cNvPicPr>
            <p:nvPr/>
          </p:nvPicPr>
          <p:blipFill>
            <a:blip r:embed="rId7" cstate="print"/>
            <a:srcRect/>
            <a:stretch>
              <a:fillRect/>
            </a:stretch>
          </p:blipFill>
          <p:spPr bwMode="auto">
            <a:xfrm>
              <a:off x="8186535" y="4192767"/>
              <a:ext cx="447591" cy="570381"/>
            </a:xfrm>
            <a:prstGeom prst="rect">
              <a:avLst/>
            </a:prstGeom>
            <a:noFill/>
            <a:ln w="9525">
              <a:noFill/>
              <a:miter lim="800000"/>
              <a:headEnd/>
              <a:tailEnd/>
            </a:ln>
          </p:spPr>
        </p:pic>
        <p:pic>
          <p:nvPicPr>
            <p:cNvPr id="135" name="Picture 22" descr="IP Switch Icon.png"/>
            <p:cNvPicPr>
              <a:picLocks/>
            </p:cNvPicPr>
            <p:nvPr/>
          </p:nvPicPr>
          <p:blipFill>
            <a:blip r:embed="rId6" cstate="print">
              <a:duotone>
                <a:prstClr val="black"/>
                <a:schemeClr val="accent1">
                  <a:tint val="45000"/>
                  <a:satMod val="400000"/>
                </a:schemeClr>
              </a:duotone>
            </a:blip>
            <a:srcRect/>
            <a:stretch>
              <a:fillRect/>
            </a:stretch>
          </p:blipFill>
          <p:spPr bwMode="auto">
            <a:xfrm>
              <a:off x="7058025" y="3102678"/>
              <a:ext cx="1399032" cy="886968"/>
            </a:xfrm>
            <a:prstGeom prst="rect">
              <a:avLst/>
            </a:prstGeom>
            <a:noFill/>
            <a:ln w="9525">
              <a:noFill/>
              <a:miter lim="800000"/>
              <a:headEnd/>
              <a:tailEnd/>
            </a:ln>
          </p:spPr>
        </p:pic>
        <p:pic>
          <p:nvPicPr>
            <p:cNvPr id="136" name="Picture 357" descr="ICON_NIC_Q308"/>
            <p:cNvPicPr>
              <a:picLocks noChangeAspect="1" noChangeArrowheads="1"/>
            </p:cNvPicPr>
            <p:nvPr/>
          </p:nvPicPr>
          <p:blipFill>
            <a:blip r:embed="rId8" cstate="print"/>
            <a:srcRect/>
            <a:stretch>
              <a:fillRect/>
            </a:stretch>
          </p:blipFill>
          <p:spPr bwMode="auto">
            <a:xfrm>
              <a:off x="8399587" y="4721052"/>
              <a:ext cx="136654" cy="108927"/>
            </a:xfrm>
            <a:prstGeom prst="rect">
              <a:avLst/>
            </a:prstGeom>
            <a:noFill/>
            <a:ln w="9525">
              <a:noFill/>
              <a:miter lim="800000"/>
              <a:headEnd/>
              <a:tailEnd/>
            </a:ln>
          </p:spPr>
        </p:pic>
        <p:sp>
          <p:nvSpPr>
            <p:cNvPr id="137" name="Text Box 85"/>
            <p:cNvSpPr txBox="1">
              <a:spLocks noChangeArrowheads="1"/>
            </p:cNvSpPr>
            <p:nvPr/>
          </p:nvSpPr>
          <p:spPr bwMode="auto">
            <a:xfrm>
              <a:off x="8191502" y="4568553"/>
              <a:ext cx="583938" cy="230832"/>
            </a:xfrm>
            <a:prstGeom prst="rect">
              <a:avLst/>
            </a:prstGeom>
            <a:noFill/>
            <a:ln w="9525">
              <a:noFill/>
              <a:miter lim="800000"/>
              <a:headEnd/>
              <a:tailEnd/>
            </a:ln>
          </p:spPr>
          <p:txBody>
            <a:bodyPr wrap="square">
              <a:spAutoFit/>
            </a:bodyPr>
            <a:lstStyle/>
            <a:p>
              <a:pPr>
                <a:spcBef>
                  <a:spcPct val="50000"/>
                </a:spcBef>
              </a:pPr>
              <a:r>
                <a:rPr lang="en-US" sz="900" dirty="0" smtClean="0">
                  <a:solidFill>
                    <a:schemeClr val="bg1"/>
                  </a:solidFill>
                  <a:latin typeface="Calibri" pitchFamily="34" charset="0"/>
                </a:rPr>
                <a:t> VM4</a:t>
              </a:r>
              <a:endParaRPr lang="en-US" sz="900" dirty="0">
                <a:solidFill>
                  <a:schemeClr val="bg1"/>
                </a:solidFill>
                <a:latin typeface="Calibri" pitchFamily="34" charset="0"/>
              </a:endParaRPr>
            </a:p>
          </p:txBody>
        </p:sp>
        <p:cxnSp>
          <p:nvCxnSpPr>
            <p:cNvPr id="138" name="Straight Connector 137"/>
            <p:cNvCxnSpPr/>
            <p:nvPr/>
          </p:nvCxnSpPr>
          <p:spPr>
            <a:xfrm rot="5400000">
              <a:off x="152400" y="3735571"/>
              <a:ext cx="1219200" cy="0"/>
            </a:xfrm>
            <a:prstGeom prst="line">
              <a:avLst/>
            </a:prstGeom>
          </p:spPr>
          <p:style>
            <a:lnRef idx="2">
              <a:schemeClr val="dk1"/>
            </a:lnRef>
            <a:fillRef idx="0">
              <a:schemeClr val="dk1"/>
            </a:fillRef>
            <a:effectRef idx="1">
              <a:schemeClr val="dk1"/>
            </a:effectRef>
            <a:fontRef idx="minor">
              <a:schemeClr val="tx1"/>
            </a:fontRef>
          </p:style>
        </p:cxnSp>
        <p:pic>
          <p:nvPicPr>
            <p:cNvPr id="139" name="Picture 22" descr="IP Switch Icon.png"/>
            <p:cNvPicPr>
              <a:picLocks/>
            </p:cNvPicPr>
            <p:nvPr/>
          </p:nvPicPr>
          <p:blipFill>
            <a:blip r:embed="rId6" cstate="print">
              <a:duotone>
                <a:prstClr val="black"/>
                <a:schemeClr val="accent1">
                  <a:tint val="45000"/>
                  <a:satMod val="400000"/>
                </a:schemeClr>
              </a:duotone>
            </a:blip>
            <a:srcRect/>
            <a:stretch>
              <a:fillRect/>
            </a:stretch>
          </p:blipFill>
          <p:spPr bwMode="auto">
            <a:xfrm>
              <a:off x="674539" y="3125971"/>
              <a:ext cx="1399032" cy="886968"/>
            </a:xfrm>
            <a:prstGeom prst="rect">
              <a:avLst/>
            </a:prstGeom>
            <a:noFill/>
            <a:ln w="9525">
              <a:noFill/>
              <a:miter lim="800000"/>
              <a:headEnd/>
              <a:tailEnd/>
            </a:ln>
          </p:spPr>
        </p:pic>
        <p:sp>
          <p:nvSpPr>
            <p:cNvPr id="140" name="Rectangle 139"/>
            <p:cNvSpPr>
              <a:spLocks noChangeArrowheads="1"/>
            </p:cNvSpPr>
            <p:nvPr/>
          </p:nvSpPr>
          <p:spPr bwMode="auto">
            <a:xfrm rot="16200000">
              <a:off x="3974855" y="233302"/>
              <a:ext cx="1190625" cy="8538064"/>
            </a:xfrm>
            <a:prstGeom prst="rect">
              <a:avLst/>
            </a:prstGeom>
            <a:noFill/>
            <a:ln w="19050" algn="ctr">
              <a:solidFill>
                <a:srgbClr val="2C95DD"/>
              </a:solidFill>
              <a:prstDash val="sysDash"/>
              <a:miter lim="800000"/>
              <a:headEnd/>
              <a:tailEnd/>
            </a:ln>
          </p:spPr>
          <p:txBody>
            <a:bodyPr anchor="ctr"/>
            <a:lstStyle/>
            <a:p>
              <a:pPr algn="ctr">
                <a:defRPr/>
              </a:pPr>
              <a:endParaRPr lang="en-US" dirty="0">
                <a:ln>
                  <a:solidFill>
                    <a:schemeClr val="tx1"/>
                  </a:solidFill>
                  <a:prstDash val="dash"/>
                </a:ln>
                <a:noFill/>
                <a:latin typeface="Calibri" pitchFamily="34" charset="0"/>
                <a:cs typeface="+mn-cs"/>
              </a:endParaRPr>
            </a:p>
          </p:txBody>
        </p:sp>
        <p:sp>
          <p:nvSpPr>
            <p:cNvPr id="141" name="Rectangle 140"/>
            <p:cNvSpPr>
              <a:spLocks noChangeArrowheads="1"/>
            </p:cNvSpPr>
            <p:nvPr/>
          </p:nvSpPr>
          <p:spPr bwMode="auto">
            <a:xfrm rot="16200000">
              <a:off x="3871923" y="-1126944"/>
              <a:ext cx="1400174" cy="8534401"/>
            </a:xfrm>
            <a:prstGeom prst="rect">
              <a:avLst/>
            </a:prstGeom>
            <a:noFill/>
            <a:ln w="19050" algn="ctr">
              <a:solidFill>
                <a:srgbClr val="2C95DD"/>
              </a:solidFill>
              <a:prstDash val="sysDash"/>
              <a:miter lim="800000"/>
              <a:headEnd/>
              <a:tailEnd/>
            </a:ln>
          </p:spPr>
          <p:txBody>
            <a:bodyPr anchor="ctr"/>
            <a:lstStyle/>
            <a:p>
              <a:pPr algn="ctr">
                <a:defRPr/>
              </a:pPr>
              <a:endParaRPr lang="en-US" dirty="0">
                <a:ln>
                  <a:solidFill>
                    <a:schemeClr val="tx1"/>
                  </a:solidFill>
                  <a:prstDash val="dash"/>
                </a:ln>
                <a:noFill/>
                <a:latin typeface="Calibri" pitchFamily="34" charset="0"/>
                <a:cs typeface="+mn-cs"/>
              </a:endParaRPr>
            </a:p>
          </p:txBody>
        </p:sp>
        <p:grpSp>
          <p:nvGrpSpPr>
            <p:cNvPr id="142" name="Group 208"/>
            <p:cNvGrpSpPr/>
            <p:nvPr/>
          </p:nvGrpSpPr>
          <p:grpSpPr>
            <a:xfrm>
              <a:off x="606628" y="2642500"/>
              <a:ext cx="583939" cy="625836"/>
              <a:chOff x="6606822" y="4686300"/>
              <a:chExt cx="468067" cy="501651"/>
            </a:xfrm>
          </p:grpSpPr>
          <p:pic>
            <p:nvPicPr>
              <p:cNvPr id="166" name="Picture 83" descr="vmfinal"/>
              <p:cNvPicPr>
                <a:picLocks noChangeAspect="1" noChangeArrowheads="1"/>
              </p:cNvPicPr>
              <p:nvPr/>
            </p:nvPicPr>
            <p:blipFill>
              <a:blip r:embed="rId7" cstate="print"/>
              <a:srcRect/>
              <a:stretch>
                <a:fillRect/>
              </a:stretch>
            </p:blipFill>
            <p:spPr bwMode="auto">
              <a:xfrm>
                <a:off x="6621217" y="4686300"/>
                <a:ext cx="358775" cy="457200"/>
              </a:xfrm>
              <a:prstGeom prst="rect">
                <a:avLst/>
              </a:prstGeom>
              <a:noFill/>
              <a:ln w="9525">
                <a:noFill/>
                <a:miter lim="800000"/>
                <a:headEnd/>
                <a:tailEnd/>
              </a:ln>
            </p:spPr>
          </p:pic>
          <p:pic>
            <p:nvPicPr>
              <p:cNvPr id="167" name="Picture 357" descr="ICON_NIC_Q308"/>
              <p:cNvPicPr>
                <a:picLocks noChangeAspect="1" noChangeArrowheads="1"/>
              </p:cNvPicPr>
              <p:nvPr/>
            </p:nvPicPr>
            <p:blipFill>
              <a:blip r:embed="rId8" cstate="print"/>
              <a:srcRect/>
              <a:stretch>
                <a:fillRect/>
              </a:stretch>
            </p:blipFill>
            <p:spPr bwMode="auto">
              <a:xfrm>
                <a:off x="6773617" y="5100638"/>
                <a:ext cx="109538" cy="87313"/>
              </a:xfrm>
              <a:prstGeom prst="rect">
                <a:avLst/>
              </a:prstGeom>
              <a:noFill/>
              <a:ln w="9525">
                <a:noFill/>
                <a:miter lim="800000"/>
                <a:headEnd/>
                <a:tailEnd/>
              </a:ln>
            </p:spPr>
          </p:pic>
          <p:sp>
            <p:nvSpPr>
              <p:cNvPr id="168" name="Text Box 85"/>
              <p:cNvSpPr txBox="1">
                <a:spLocks noChangeArrowheads="1"/>
              </p:cNvSpPr>
              <p:nvPr/>
            </p:nvSpPr>
            <p:spPr bwMode="auto">
              <a:xfrm>
                <a:off x="6606822" y="4978400"/>
                <a:ext cx="468067" cy="185028"/>
              </a:xfrm>
              <a:prstGeom prst="rect">
                <a:avLst/>
              </a:prstGeom>
              <a:noFill/>
              <a:ln w="9525">
                <a:noFill/>
                <a:miter lim="800000"/>
                <a:headEnd/>
                <a:tailEnd/>
              </a:ln>
            </p:spPr>
            <p:txBody>
              <a:bodyPr wrap="square">
                <a:spAutoFit/>
              </a:bodyPr>
              <a:lstStyle/>
              <a:p>
                <a:pPr>
                  <a:spcBef>
                    <a:spcPct val="50000"/>
                  </a:spcBef>
                </a:pPr>
                <a:r>
                  <a:rPr lang="en-US" sz="900" dirty="0" smtClean="0">
                    <a:solidFill>
                      <a:schemeClr val="bg1"/>
                    </a:solidFill>
                    <a:latin typeface="Calibri" pitchFamily="34" charset="0"/>
                  </a:rPr>
                  <a:t> VM1</a:t>
                </a:r>
                <a:endParaRPr lang="en-US" sz="900" dirty="0">
                  <a:solidFill>
                    <a:schemeClr val="bg1"/>
                  </a:solidFill>
                  <a:latin typeface="Calibri" pitchFamily="34" charset="0"/>
                </a:endParaRPr>
              </a:p>
            </p:txBody>
          </p:sp>
        </p:grpSp>
        <p:grpSp>
          <p:nvGrpSpPr>
            <p:cNvPr id="143" name="Group 208"/>
            <p:cNvGrpSpPr/>
            <p:nvPr/>
          </p:nvGrpSpPr>
          <p:grpSpPr>
            <a:xfrm>
              <a:off x="476264" y="4211822"/>
              <a:ext cx="583939" cy="625836"/>
              <a:chOff x="6606822" y="4686300"/>
              <a:chExt cx="468067" cy="501651"/>
            </a:xfrm>
          </p:grpSpPr>
          <p:pic>
            <p:nvPicPr>
              <p:cNvPr id="144" name="Picture 83" descr="vmfinal"/>
              <p:cNvPicPr>
                <a:picLocks noChangeAspect="1" noChangeArrowheads="1"/>
              </p:cNvPicPr>
              <p:nvPr/>
            </p:nvPicPr>
            <p:blipFill>
              <a:blip r:embed="rId7" cstate="print"/>
              <a:srcRect/>
              <a:stretch>
                <a:fillRect/>
              </a:stretch>
            </p:blipFill>
            <p:spPr bwMode="auto">
              <a:xfrm>
                <a:off x="6621217" y="4686300"/>
                <a:ext cx="358775" cy="457200"/>
              </a:xfrm>
              <a:prstGeom prst="rect">
                <a:avLst/>
              </a:prstGeom>
              <a:noFill/>
              <a:ln w="9525">
                <a:noFill/>
                <a:miter lim="800000"/>
                <a:headEnd/>
                <a:tailEnd/>
              </a:ln>
            </p:spPr>
          </p:pic>
          <p:pic>
            <p:nvPicPr>
              <p:cNvPr id="151" name="Picture 357" descr="ICON_NIC_Q308"/>
              <p:cNvPicPr>
                <a:picLocks noChangeAspect="1" noChangeArrowheads="1"/>
              </p:cNvPicPr>
              <p:nvPr/>
            </p:nvPicPr>
            <p:blipFill>
              <a:blip r:embed="rId8" cstate="print"/>
              <a:srcRect/>
              <a:stretch>
                <a:fillRect/>
              </a:stretch>
            </p:blipFill>
            <p:spPr bwMode="auto">
              <a:xfrm>
                <a:off x="6773617" y="5100638"/>
                <a:ext cx="109538" cy="87313"/>
              </a:xfrm>
              <a:prstGeom prst="rect">
                <a:avLst/>
              </a:prstGeom>
              <a:noFill/>
              <a:ln w="9525">
                <a:noFill/>
                <a:miter lim="800000"/>
                <a:headEnd/>
                <a:tailEnd/>
              </a:ln>
            </p:spPr>
          </p:pic>
          <p:sp>
            <p:nvSpPr>
              <p:cNvPr id="165" name="Text Box 85"/>
              <p:cNvSpPr txBox="1">
                <a:spLocks noChangeArrowheads="1"/>
              </p:cNvSpPr>
              <p:nvPr/>
            </p:nvSpPr>
            <p:spPr bwMode="auto">
              <a:xfrm>
                <a:off x="6606822" y="4978400"/>
                <a:ext cx="468067" cy="185028"/>
              </a:xfrm>
              <a:prstGeom prst="rect">
                <a:avLst/>
              </a:prstGeom>
              <a:noFill/>
              <a:ln w="9525">
                <a:noFill/>
                <a:miter lim="800000"/>
                <a:headEnd/>
                <a:tailEnd/>
              </a:ln>
            </p:spPr>
            <p:txBody>
              <a:bodyPr wrap="square">
                <a:spAutoFit/>
              </a:bodyPr>
              <a:lstStyle/>
              <a:p>
                <a:pPr>
                  <a:spcBef>
                    <a:spcPct val="50000"/>
                  </a:spcBef>
                </a:pPr>
                <a:r>
                  <a:rPr lang="en-US" sz="900" dirty="0" smtClean="0">
                    <a:solidFill>
                      <a:schemeClr val="bg1"/>
                    </a:solidFill>
                    <a:latin typeface="Calibri" pitchFamily="34" charset="0"/>
                  </a:rPr>
                  <a:t> VM2</a:t>
                </a:r>
                <a:endParaRPr lang="en-US" sz="900" dirty="0">
                  <a:solidFill>
                    <a:schemeClr val="bg1"/>
                  </a:solidFill>
                  <a:latin typeface="Calibri" pitchFamily="34" charset="0"/>
                </a:endParaRPr>
              </a:p>
            </p:txBody>
          </p:sp>
        </p:grpSp>
        <p:sp>
          <p:nvSpPr>
            <p:cNvPr id="81" name="Text Box 64"/>
            <p:cNvSpPr txBox="1">
              <a:spLocks noChangeArrowheads="1"/>
            </p:cNvSpPr>
            <p:nvPr/>
          </p:nvSpPr>
          <p:spPr bwMode="auto">
            <a:xfrm>
              <a:off x="758852" y="4014921"/>
              <a:ext cx="1169923" cy="158856"/>
            </a:xfrm>
            <a:prstGeom prst="rect">
              <a:avLst/>
            </a:prstGeom>
            <a:noFill/>
            <a:ln w="25400" algn="ctr">
              <a:noFill/>
              <a:miter lim="800000"/>
              <a:headEnd/>
              <a:tailEnd type="none" w="lg" len="med"/>
            </a:ln>
          </p:spPr>
          <p:txBody>
            <a:bodyPr wrap="square" lIns="0" tIns="0" rIns="0" bIns="0" anchor="ctr">
              <a:spAutoFit/>
            </a:bodyPr>
            <a:lstStyle/>
            <a:p>
              <a:pPr algn="ctr" defTabSz="941388"/>
              <a:r>
                <a:rPr lang="en-US" sz="1000" b="1" dirty="0">
                  <a:latin typeface="Calibri" pitchFamily="34" charset="0"/>
                </a:rPr>
                <a:t>Virtual Switch</a:t>
              </a:r>
            </a:p>
          </p:txBody>
        </p:sp>
      </p:gr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Network Virtualization Tools</a:t>
            </a:r>
            <a:endParaRPr lang="en-US" dirty="0"/>
          </a:p>
        </p:txBody>
      </p:sp>
      <p:sp>
        <p:nvSpPr>
          <p:cNvPr id="4" name="Footer Placeholder 3"/>
          <p:cNvSpPr>
            <a:spLocks noGrp="1"/>
          </p:cNvSpPr>
          <p:nvPr>
            <p:ph type="ftr" sz="quarter" idx="10"/>
          </p:nvPr>
        </p:nvSpPr>
        <p:spPr>
          <a:xfrm>
            <a:off x="4419600" y="6629400"/>
            <a:ext cx="4191000" cy="228600"/>
          </a:xfrm>
        </p:spPr>
        <p:txBody>
          <a:bodyPr/>
          <a:lstStyle/>
          <a:p>
            <a:pPr>
              <a:defRPr/>
            </a:pPr>
            <a:r>
              <a:rPr lang="en-US" dirty="0" smtClean="0"/>
              <a:t>Virtualized Data Center – Networking</a:t>
            </a:r>
            <a:endParaRPr lang="en-US" dirty="0"/>
          </a:p>
        </p:txBody>
      </p:sp>
      <p:sp>
        <p:nvSpPr>
          <p:cNvPr id="5" name="Slide Number Placeholder 4"/>
          <p:cNvSpPr>
            <a:spLocks noGrp="1"/>
          </p:cNvSpPr>
          <p:nvPr>
            <p:ph type="sldNum" sz="quarter" idx="11"/>
          </p:nvPr>
        </p:nvSpPr>
        <p:spPr>
          <a:xfrm>
            <a:off x="8686800" y="6629400"/>
            <a:ext cx="457200" cy="228600"/>
          </a:xfrm>
        </p:spPr>
        <p:txBody>
          <a:bodyPr/>
          <a:lstStyle/>
          <a:p>
            <a:pPr>
              <a:defRPr/>
            </a:pPr>
            <a:fld id="{5BA1DFFF-3F85-458B-986A-7762775E0CEF}" type="slidenum">
              <a:rPr lang="en-US" smtClean="0"/>
              <a:pPr>
                <a:defRPr/>
              </a:pPr>
              <a:t>8</a:t>
            </a:fld>
            <a:endParaRPr lang="en-US" dirty="0"/>
          </a:p>
        </p:txBody>
      </p:sp>
      <p:sp>
        <p:nvSpPr>
          <p:cNvPr id="18" name="Content Placeholder 12"/>
          <p:cNvSpPr>
            <a:spLocks noGrp="1"/>
          </p:cNvSpPr>
          <p:nvPr>
            <p:ph idx="1"/>
          </p:nvPr>
        </p:nvSpPr>
        <p:spPr>
          <a:xfrm>
            <a:off x="304800" y="914400"/>
            <a:ext cx="8458200" cy="5181600"/>
          </a:xfrm>
        </p:spPr>
        <p:txBody>
          <a:bodyPr/>
          <a:lstStyle/>
          <a:p>
            <a:r>
              <a:rPr lang="en-US" dirty="0" smtClean="0"/>
              <a:t>Physical switch Operating System (OS)</a:t>
            </a:r>
          </a:p>
          <a:p>
            <a:pPr lvl="1"/>
            <a:r>
              <a:rPr lang="en-US" dirty="0" smtClean="0"/>
              <a:t>OS must have network virtualization functionality</a:t>
            </a:r>
          </a:p>
          <a:p>
            <a:r>
              <a:rPr lang="en-US" dirty="0" smtClean="0"/>
              <a:t>Hypervisor</a:t>
            </a:r>
          </a:p>
          <a:p>
            <a:pPr lvl="1"/>
            <a:r>
              <a:rPr lang="en-US" dirty="0" smtClean="0"/>
              <a:t>Uses built-in networking and network virtualization functionalities</a:t>
            </a:r>
          </a:p>
          <a:p>
            <a:pPr lvl="2"/>
            <a:r>
              <a:rPr lang="en-US" dirty="0" smtClean="0"/>
              <a:t>To create virtual switch and configuring virtual networks on it</a:t>
            </a:r>
          </a:p>
          <a:p>
            <a:pPr lvl="1"/>
            <a:r>
              <a:rPr lang="en-US" dirty="0" smtClean="0"/>
              <a:t>Or, uses third-party software for providing networking and network virtualization functionalities</a:t>
            </a:r>
          </a:p>
          <a:p>
            <a:pPr lvl="2"/>
            <a:r>
              <a:rPr lang="en-US" dirty="0" smtClean="0"/>
              <a:t>Third-party software is installed onto the hypervisor </a:t>
            </a:r>
          </a:p>
          <a:p>
            <a:pPr lvl="2"/>
            <a:r>
              <a:rPr lang="en-US" dirty="0" smtClean="0"/>
              <a:t>Third-party software replaces the native networking functionality of the hypervisor</a:t>
            </a:r>
          </a:p>
          <a:p>
            <a:pPr>
              <a:buNone/>
            </a:pP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Benefits of Network Virtualization</a:t>
            </a:r>
            <a:endParaRPr lang="en-US" dirty="0"/>
          </a:p>
        </p:txBody>
      </p:sp>
      <p:sp>
        <p:nvSpPr>
          <p:cNvPr id="4" name="Footer Placeholder 3"/>
          <p:cNvSpPr>
            <a:spLocks noGrp="1"/>
          </p:cNvSpPr>
          <p:nvPr>
            <p:ph type="ftr" sz="quarter" idx="10"/>
          </p:nvPr>
        </p:nvSpPr>
        <p:spPr/>
        <p:txBody>
          <a:bodyPr/>
          <a:lstStyle/>
          <a:p>
            <a:pPr>
              <a:defRPr/>
            </a:pPr>
            <a:r>
              <a:rPr lang="en-US" dirty="0" smtClean="0"/>
              <a:t>Virtualized Data Center – Networking</a:t>
            </a:r>
            <a:endParaRPr lang="en-US" dirty="0"/>
          </a:p>
        </p:txBody>
      </p:sp>
      <p:sp>
        <p:nvSpPr>
          <p:cNvPr id="5" name="Slide Number Placeholder 4"/>
          <p:cNvSpPr>
            <a:spLocks noGrp="1"/>
          </p:cNvSpPr>
          <p:nvPr>
            <p:ph type="sldNum" sz="quarter" idx="11"/>
          </p:nvPr>
        </p:nvSpPr>
        <p:spPr/>
        <p:txBody>
          <a:bodyPr/>
          <a:lstStyle/>
          <a:p>
            <a:pPr>
              <a:defRPr/>
            </a:pPr>
            <a:fld id="{5BA1DFFF-3F85-458B-986A-7762775E0CEF}" type="slidenum">
              <a:rPr lang="en-US" smtClean="0"/>
              <a:pPr>
                <a:defRPr/>
              </a:pPr>
              <a:t>9</a:t>
            </a:fld>
            <a:endParaRPr lang="en-US" dirty="0"/>
          </a:p>
        </p:txBody>
      </p:sp>
      <p:graphicFrame>
        <p:nvGraphicFramePr>
          <p:cNvPr id="7" name="Table 6"/>
          <p:cNvGraphicFramePr>
            <a:graphicFrameLocks noGrp="1"/>
          </p:cNvGraphicFramePr>
          <p:nvPr/>
        </p:nvGraphicFramePr>
        <p:xfrm>
          <a:off x="457200" y="1229360"/>
          <a:ext cx="8229600" cy="4577080"/>
        </p:xfrm>
        <a:graphic>
          <a:graphicData uri="http://schemas.openxmlformats.org/drawingml/2006/table">
            <a:tbl>
              <a:tblPr firstRow="1" bandRow="1">
                <a:tableStyleId>{5C22544A-7EE6-4342-B048-85BDC9FD1C3A}</a:tableStyleId>
              </a:tblPr>
              <a:tblGrid>
                <a:gridCol w="2186354"/>
                <a:gridCol w="6043246"/>
              </a:tblGrid>
              <a:tr h="370840">
                <a:tc>
                  <a:txBody>
                    <a:bodyPr/>
                    <a:lstStyle/>
                    <a:p>
                      <a:pPr algn="l"/>
                      <a:r>
                        <a:rPr lang="en-US" dirty="0" smtClean="0">
                          <a:latin typeface="+mn-lt"/>
                        </a:rPr>
                        <a:t>Benefit</a:t>
                      </a:r>
                      <a:endParaRPr lang="en-US" dirty="0">
                        <a:latin typeface="+mn-lt"/>
                      </a:endParaRPr>
                    </a:p>
                  </a:txBody>
                  <a:tcPr anchor="ctr"/>
                </a:tc>
                <a:tc>
                  <a:txBody>
                    <a:bodyPr/>
                    <a:lstStyle/>
                    <a:p>
                      <a:pPr algn="l"/>
                      <a:r>
                        <a:rPr lang="en-US" dirty="0" smtClean="0">
                          <a:latin typeface="+mn-lt"/>
                        </a:rPr>
                        <a:t>Description</a:t>
                      </a:r>
                      <a:endParaRPr lang="en-US" dirty="0">
                        <a:latin typeface="+mn-lt"/>
                      </a:endParaRPr>
                    </a:p>
                  </a:txBody>
                  <a:tcPr anchor="ct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0" u="none" dirty="0" smtClean="0">
                          <a:latin typeface="+mn-lt"/>
                        </a:rPr>
                        <a:t>E</a:t>
                      </a:r>
                      <a:r>
                        <a:rPr lang="en-US" dirty="0" smtClean="0">
                          <a:latin typeface="+mn-lt"/>
                        </a:rPr>
                        <a:t>nhances security</a:t>
                      </a:r>
                    </a:p>
                  </a:txBody>
                  <a:tcPr anchor="ctr"/>
                </a:tc>
                <a:tc>
                  <a:txBody>
                    <a:bodyPr/>
                    <a:lstStyle/>
                    <a:p>
                      <a:pPr marL="222250" indent="-222250">
                        <a:buFont typeface="Arial" pitchFamily="34" charset="0"/>
                        <a:buChar char="•"/>
                      </a:pPr>
                      <a:r>
                        <a:rPr lang="en-US" dirty="0" smtClean="0">
                          <a:latin typeface="+mn-lt"/>
                        </a:rPr>
                        <a:t>Restricts access to nodes in a virtual network from another virtual network</a:t>
                      </a:r>
                    </a:p>
                    <a:p>
                      <a:pPr marL="222250" indent="-222250">
                        <a:buFont typeface="Arial" pitchFamily="34" charset="0"/>
                        <a:buChar char="•"/>
                      </a:pPr>
                      <a:r>
                        <a:rPr lang="en-US" dirty="0" smtClean="0">
                          <a:latin typeface="+mn-lt"/>
                        </a:rPr>
                        <a:t>Isolates sensitive data </a:t>
                      </a:r>
                      <a:r>
                        <a:rPr lang="en-US" b="0" u="none" dirty="0" smtClean="0">
                          <a:latin typeface="+mn-lt"/>
                        </a:rPr>
                        <a:t>from</a:t>
                      </a:r>
                      <a:r>
                        <a:rPr lang="en-US" dirty="0" smtClean="0">
                          <a:latin typeface="+mn-lt"/>
                        </a:rPr>
                        <a:t> one virtual network </a:t>
                      </a:r>
                      <a:r>
                        <a:rPr lang="en-US" b="0" u="none" dirty="0" smtClean="0">
                          <a:latin typeface="+mn-lt"/>
                        </a:rPr>
                        <a:t>to</a:t>
                      </a:r>
                      <a:r>
                        <a:rPr lang="en-US" dirty="0" smtClean="0">
                          <a:latin typeface="+mn-lt"/>
                        </a:rPr>
                        <a:t> another</a:t>
                      </a:r>
                    </a:p>
                  </a:txBody>
                  <a:tcPr anchor="ct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0" u="none" dirty="0" smtClean="0">
                          <a:latin typeface="+mn-lt"/>
                        </a:rPr>
                        <a:t>E</a:t>
                      </a:r>
                      <a:r>
                        <a:rPr lang="en-US" dirty="0" smtClean="0">
                          <a:latin typeface="+mn-lt"/>
                        </a:rPr>
                        <a:t>nhances performance</a:t>
                      </a:r>
                    </a:p>
                  </a:txBody>
                  <a:tcPr anchor="ctr"/>
                </a:tc>
                <a:tc>
                  <a:txBody>
                    <a:bodyPr/>
                    <a:lstStyle/>
                    <a:p>
                      <a:pPr marL="222250" marR="0" lvl="1" indent="-2222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dirty="0" smtClean="0">
                          <a:latin typeface="+mn-lt"/>
                        </a:rPr>
                        <a:t>Restricts</a:t>
                      </a:r>
                      <a:r>
                        <a:rPr lang="en-US" baseline="0" dirty="0" smtClean="0">
                          <a:latin typeface="+mn-lt"/>
                        </a:rPr>
                        <a:t> network</a:t>
                      </a:r>
                      <a:r>
                        <a:rPr lang="en-US" dirty="0" smtClean="0">
                          <a:latin typeface="+mn-lt"/>
                        </a:rPr>
                        <a:t> broadcast  and  improves  virtual network performance</a:t>
                      </a:r>
                    </a:p>
                  </a:txBody>
                  <a:tcPr anchor="ct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0" u="none" dirty="0" smtClean="0">
                          <a:latin typeface="+mn-lt"/>
                        </a:rPr>
                        <a:t>I</a:t>
                      </a:r>
                      <a:r>
                        <a:rPr lang="en-US" dirty="0" smtClean="0">
                          <a:latin typeface="+mn-lt"/>
                        </a:rPr>
                        <a:t>mproves manageability</a:t>
                      </a:r>
                    </a:p>
                  </a:txBody>
                  <a:tcPr anchor="ctr"/>
                </a:tc>
                <a:tc>
                  <a:txBody>
                    <a:bodyPr/>
                    <a:lstStyle/>
                    <a:p>
                      <a:pPr marL="222250" indent="-222250">
                        <a:buFont typeface="Arial" pitchFamily="34" charset="0"/>
                        <a:buChar char="•"/>
                      </a:pPr>
                      <a:r>
                        <a:rPr lang="en-US" b="0" u="none" dirty="0" smtClean="0">
                          <a:latin typeface="+mn-lt"/>
                        </a:rPr>
                        <a:t>Allows configuring  virtual networks</a:t>
                      </a:r>
                      <a:r>
                        <a:rPr lang="en-US" b="0" u="none" baseline="0" dirty="0" smtClean="0">
                          <a:latin typeface="+mn-lt"/>
                        </a:rPr>
                        <a:t> </a:t>
                      </a:r>
                      <a:r>
                        <a:rPr lang="en-US" b="0" u="none" dirty="0" smtClean="0">
                          <a:latin typeface="+mn-lt"/>
                        </a:rPr>
                        <a:t>f</a:t>
                      </a:r>
                      <a:r>
                        <a:rPr lang="en-US" sz="1800" b="0" u="none" kern="1200" dirty="0" smtClean="0">
                          <a:solidFill>
                            <a:schemeClr val="tx1"/>
                          </a:solidFill>
                          <a:latin typeface="+mn-lt"/>
                          <a:ea typeface="+mn-ea"/>
                          <a:cs typeface="+mn-cs"/>
                        </a:rPr>
                        <a:t>rom a centralized </a:t>
                      </a:r>
                      <a:r>
                        <a:rPr lang="en-US" sz="1800" kern="1200" dirty="0" smtClean="0">
                          <a:solidFill>
                            <a:schemeClr val="tx1"/>
                          </a:solidFill>
                          <a:latin typeface="+mn-lt"/>
                          <a:ea typeface="+mn-ea"/>
                          <a:cs typeface="+mn-cs"/>
                        </a:rPr>
                        <a:t>management workstation </a:t>
                      </a:r>
                      <a:r>
                        <a:rPr lang="en-US" dirty="0" smtClean="0">
                          <a:latin typeface="+mn-lt"/>
                        </a:rPr>
                        <a:t>using  management software </a:t>
                      </a:r>
                    </a:p>
                    <a:p>
                      <a:pPr marL="222250" indent="-222250">
                        <a:buFont typeface="Arial" pitchFamily="34" charset="0"/>
                        <a:buChar char="•"/>
                      </a:pPr>
                      <a:r>
                        <a:rPr lang="en-US" b="1" u="none" dirty="0" smtClean="0">
                          <a:latin typeface="+mn-lt"/>
                        </a:rPr>
                        <a:t> </a:t>
                      </a:r>
                      <a:r>
                        <a:rPr lang="en-US" b="0" u="none" dirty="0" smtClean="0">
                          <a:latin typeface="+mn-lt"/>
                        </a:rPr>
                        <a:t>Eases</a:t>
                      </a:r>
                      <a:r>
                        <a:rPr lang="en-US" dirty="0" smtClean="0">
                          <a:latin typeface="+mn-lt"/>
                        </a:rPr>
                        <a:t>  grouping and regrouping of nodes  </a:t>
                      </a:r>
                    </a:p>
                  </a:txBody>
                  <a:tcPr anchor="ct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0" u="none" dirty="0" smtClean="0">
                          <a:latin typeface="+mn-lt"/>
                        </a:rPr>
                        <a:t>I</a:t>
                      </a:r>
                      <a:r>
                        <a:rPr lang="en-US" dirty="0" smtClean="0">
                          <a:latin typeface="+mn-lt"/>
                        </a:rPr>
                        <a:t>mproves utilization and reduces CAPEX</a:t>
                      </a:r>
                    </a:p>
                  </a:txBody>
                  <a:tcPr anchor="ctr"/>
                </a:tc>
                <a:tc>
                  <a:txBody>
                    <a:bodyPr/>
                    <a:lstStyle/>
                    <a:p>
                      <a:pPr marL="222250" indent="-222250">
                        <a:buFont typeface="Arial" pitchFamily="34" charset="0"/>
                        <a:buChar char="•"/>
                      </a:pPr>
                      <a:r>
                        <a:rPr lang="en-US" b="0" u="none" dirty="0" smtClean="0">
                          <a:latin typeface="+mn-lt"/>
                        </a:rPr>
                        <a:t>Enables</a:t>
                      </a:r>
                      <a:r>
                        <a:rPr lang="en-US" b="1" u="none" dirty="0" smtClean="0">
                          <a:latin typeface="+mn-lt"/>
                        </a:rPr>
                        <a:t> </a:t>
                      </a:r>
                      <a:r>
                        <a:rPr lang="en-US" dirty="0" smtClean="0">
                          <a:latin typeface="+mn-lt"/>
                        </a:rPr>
                        <a:t>multiple  virtual networks </a:t>
                      </a:r>
                      <a:r>
                        <a:rPr lang="en-US" b="0" u="none" dirty="0" smtClean="0">
                          <a:latin typeface="+mn-lt"/>
                        </a:rPr>
                        <a:t>to</a:t>
                      </a:r>
                      <a:r>
                        <a:rPr lang="en-US" dirty="0" smtClean="0">
                          <a:latin typeface="+mn-lt"/>
                        </a:rPr>
                        <a:t> share </a:t>
                      </a:r>
                      <a:r>
                        <a:rPr lang="en-US" dirty="0" smtClean="0">
                          <a:solidFill>
                            <a:schemeClr val="tx1"/>
                          </a:solidFill>
                          <a:latin typeface="+mn-lt"/>
                        </a:rPr>
                        <a:t>the same physical network, which improves utilization</a:t>
                      </a:r>
                      <a:r>
                        <a:rPr lang="en-US" baseline="0" dirty="0" smtClean="0">
                          <a:solidFill>
                            <a:schemeClr val="tx1"/>
                          </a:solidFill>
                          <a:latin typeface="+mn-lt"/>
                        </a:rPr>
                        <a:t> </a:t>
                      </a:r>
                      <a:r>
                        <a:rPr lang="en-US" dirty="0" smtClean="0">
                          <a:solidFill>
                            <a:schemeClr val="tx1"/>
                          </a:solidFill>
                          <a:latin typeface="+mn-lt"/>
                        </a:rPr>
                        <a:t>of network resource</a:t>
                      </a:r>
                    </a:p>
                    <a:p>
                      <a:pPr marL="222250" indent="-222250">
                        <a:buFont typeface="Arial" pitchFamily="34" charset="0"/>
                        <a:buChar char="•"/>
                      </a:pPr>
                      <a:r>
                        <a:rPr lang="en-US" dirty="0" smtClean="0">
                          <a:solidFill>
                            <a:schemeClr val="tx1"/>
                          </a:solidFill>
                          <a:latin typeface="+mn-lt"/>
                        </a:rPr>
                        <a:t>Reduces the requirement to setup separate physical </a:t>
                      </a:r>
                      <a:r>
                        <a:rPr lang="en-US" dirty="0" smtClean="0">
                          <a:latin typeface="+mn-lt"/>
                        </a:rPr>
                        <a:t>networks for different node groups</a:t>
                      </a:r>
                    </a:p>
                  </a:txBody>
                  <a:tcPr anchor="ctr"/>
                </a:tc>
              </a:tr>
            </a:tbl>
          </a:graphicData>
        </a:graphic>
      </p:graphicFrame>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Lst>
</file>

<file path=ppt/tags/tag2.xml><?xml version="1.0" encoding="utf-8"?>
<p:tagLst xmlns:a="http://schemas.openxmlformats.org/drawingml/2006/main" xmlns:r="http://schemas.openxmlformats.org/officeDocument/2006/relationships" xmlns:p="http://schemas.openxmlformats.org/presentationml/2006/main">
  <p:tag name="ARTICULATE_SLIDE_GUID" val="77ba815e-6b19-44b0-ab2f-cdc44d969a4a"/>
</p:tagLst>
</file>

<file path=ppt/tags/tag3.xml><?xml version="1.0" encoding="utf-8"?>
<p:tagLst xmlns:a="http://schemas.openxmlformats.org/drawingml/2006/main" xmlns:r="http://schemas.openxmlformats.org/officeDocument/2006/relationships" xmlns:p="http://schemas.openxmlformats.org/presentationml/2006/main">
  <p:tag name="ARTICULATE_SLIDE_GUID" val="26b49762-e34a-4e78-b472-4bc6a1613b5b"/>
</p:tagLst>
</file>

<file path=ppt/theme/theme1.xml><?xml version="1.0" encoding="utf-8"?>
<a:theme xmlns:a="http://schemas.openxmlformats.org/drawingml/2006/main" name="ILT_EdServTemplate_2011">
  <a:themeElements>
    <a:clrScheme name="NPR2011">
      <a:dk1>
        <a:srgbClr val="000000"/>
      </a:dk1>
      <a:lt1>
        <a:srgbClr val="FFFFFF"/>
      </a:lt1>
      <a:dk2>
        <a:srgbClr val="007DC3"/>
      </a:dk2>
      <a:lt2>
        <a:srgbClr val="5F5F5F"/>
      </a:lt2>
      <a:accent1>
        <a:srgbClr val="2C95DD"/>
      </a:accent1>
      <a:accent2>
        <a:srgbClr val="49A942"/>
      </a:accent2>
      <a:accent3>
        <a:srgbClr val="74C167"/>
      </a:accent3>
      <a:accent4>
        <a:srgbClr val="FFC425"/>
      </a:accent4>
      <a:accent5>
        <a:srgbClr val="B5761B"/>
      </a:accent5>
      <a:accent6>
        <a:srgbClr val="A80000"/>
      </a:accent6>
      <a:hlink>
        <a:srgbClr val="0070C0"/>
      </a:hlink>
      <a:folHlink>
        <a:srgbClr val="49A942"/>
      </a:folHlink>
    </a:clrScheme>
    <a:fontScheme name="NPR2011Template">
      <a:majorFont>
        <a:latin typeface="MetaNormalLF-Roman"/>
        <a:ea typeface=""/>
        <a:cs typeface="Arial"/>
      </a:majorFont>
      <a:minorFont>
        <a:latin typeface="MetaNormalLF-Roman"/>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NPR2011Template">
      <a:majorFont>
        <a:latin typeface="MetaNormalLF-Roman"/>
        <a:ea typeface=""/>
        <a:cs typeface="Arial"/>
      </a:majorFont>
      <a:minorFont>
        <a:latin typeface="MetaNormalLF-Roman"/>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0000"/>
                <a:satMod val="155000"/>
              </a:schemeClr>
            </a:gs>
            <a:gs pos="65000">
              <a:schemeClr val="phClr">
                <a:shade val="85000"/>
                <a:satMod val="155000"/>
              </a:schemeClr>
            </a:gs>
            <a:gs pos="100000">
              <a:schemeClr val="phClr">
                <a:shade val="95000"/>
                <a:satMod val="155000"/>
              </a:schemeClr>
            </a:gs>
          </a:gsLst>
          <a:lin ang="16200000" scaled="0"/>
        </a:gradFill>
      </a:fillStyleLst>
      <a:lnStyleLst>
        <a:ln w="6350" cap="rnd" cmpd="sng" algn="ctr">
          <a:solidFill>
            <a:schemeClr val="phClr">
              <a:shade val="95000"/>
              <a:satMod val="105000"/>
            </a:scheme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50800" algn="tl" rotWithShape="0">
              <a:srgbClr val="000000">
                <a:alpha val="64000"/>
              </a:srgbClr>
            </a:outerShdw>
          </a:effectLst>
        </a:effectStyle>
        <a:effectStyle>
          <a:effectLst>
            <a:outerShdw blurRad="39000" dist="25400" dir="5400000">
              <a:srgbClr val="000000">
                <a:alpha val="35000"/>
              </a:srgbClr>
            </a:outerShdw>
          </a:effectLst>
        </a:effectStyle>
        <a:effectStyle>
          <a:effectLst>
            <a:outerShdw blurRad="39000" dist="25400" dir="5400000">
              <a:srgbClr val="000000">
                <a:alpha val="35000"/>
              </a:srgbClr>
            </a:outerShdw>
          </a:effectLst>
          <a:scene3d>
            <a:camera prst="orthographicFront" fov="0">
              <a:rot lat="0" lon="0" rev="0"/>
            </a:camera>
            <a:lightRig rig="threePt" dir="t">
              <a:rot lat="0" lon="0" rev="0"/>
            </a:lightRig>
          </a:scene3d>
          <a:sp3d prstMaterial="matte">
            <a:bevelT h="22225"/>
          </a:sp3d>
        </a:effectStyle>
      </a:effectStyleLst>
      <a:bgFillStyleLst>
        <a:solidFill>
          <a:schemeClr val="phClr"/>
        </a:solidFill>
        <a:gradFill rotWithShape="1">
          <a:gsLst>
            <a:gs pos="0">
              <a:schemeClr val="phClr">
                <a:shade val="50000"/>
                <a:satMod val="155000"/>
              </a:schemeClr>
            </a:gs>
            <a:gs pos="35000">
              <a:schemeClr val="phClr">
                <a:shade val="75000"/>
                <a:satMod val="155000"/>
              </a:schemeClr>
            </a:gs>
            <a:gs pos="100000">
              <a:schemeClr val="phClr">
                <a:tint val="80000"/>
                <a:satMod val="255000"/>
              </a:schemeClr>
            </a:gs>
          </a:gsLst>
          <a:lin ang="16200000" scaled="0"/>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ILT_EdServTemplate_2011</Template>
  <TotalTime>0</TotalTime>
  <Words>12844</Words>
  <Application>Microsoft Office PowerPoint</Application>
  <PresentationFormat>On-screen Show (4:3)</PresentationFormat>
  <Paragraphs>1093</Paragraphs>
  <Slides>54</Slides>
  <Notes>54</Notes>
  <HiddenSlides>1</HiddenSlides>
  <MMClips>0</MMClips>
  <ScaleCrop>false</ScaleCrop>
  <HeadingPairs>
    <vt:vector size="4" baseType="variant">
      <vt:variant>
        <vt:lpstr>Theme</vt:lpstr>
      </vt:variant>
      <vt:variant>
        <vt:i4>1</vt:i4>
      </vt:variant>
      <vt:variant>
        <vt:lpstr>Slide Titles</vt:lpstr>
      </vt:variant>
      <vt:variant>
        <vt:i4>54</vt:i4>
      </vt:variant>
    </vt:vector>
  </HeadingPairs>
  <TitlesOfParts>
    <vt:vector size="55" baseType="lpstr">
      <vt:lpstr>ILT_EdServTemplate_2011</vt:lpstr>
      <vt:lpstr>Module – 5    Virtualized Data Center – Networking</vt:lpstr>
      <vt:lpstr>Module 5: Virtualized Data Center – Networking</vt:lpstr>
      <vt:lpstr>Module 5: Virtualized Data Center – Networking</vt:lpstr>
      <vt:lpstr>Network Virtualization</vt:lpstr>
      <vt:lpstr>Network Virtualization in VDC</vt:lpstr>
      <vt:lpstr>Network Virtualization in VDC (contd.)</vt:lpstr>
      <vt:lpstr>Network Virtualization in VDC (contd.)</vt:lpstr>
      <vt:lpstr>Network Virtualization Tools</vt:lpstr>
      <vt:lpstr>Benefits of Network Virtualization</vt:lpstr>
      <vt:lpstr>Module 5: Virtualized Data Center – Networking</vt:lpstr>
      <vt:lpstr>Components of VDC Network Infrastructure</vt:lpstr>
      <vt:lpstr>Network Connectivity and Traffic Flow: Example 1  </vt:lpstr>
      <vt:lpstr>Network Connectivity and Traffic Flow: Example 2</vt:lpstr>
      <vt:lpstr>Network Connectivity and Traffic Flow: Example 3</vt:lpstr>
      <vt:lpstr>Virtual Network Component: Virtual NIC </vt:lpstr>
      <vt:lpstr>Virtual Network Component: Virtual HBA</vt:lpstr>
      <vt:lpstr>Virtual Network Component: Virtual Switch</vt:lpstr>
      <vt:lpstr>Virtual Network Component: Virtual Switch (contd.)</vt:lpstr>
      <vt:lpstr>Virtual Network Component: Virtual Switch (contd.)</vt:lpstr>
      <vt:lpstr>Virtual Network Component: Virtual Switch (contd.)</vt:lpstr>
      <vt:lpstr>Virtual Switch: Ports and Port Group</vt:lpstr>
      <vt:lpstr>Distributed Virtual Switch</vt:lpstr>
      <vt:lpstr>Physical Network Component: NIC   </vt:lpstr>
      <vt:lpstr>Physical Network Component: HBA and CNA</vt:lpstr>
      <vt:lpstr>Module 5: Virtualized Data Center – Networking</vt:lpstr>
      <vt:lpstr>Virtual Local Area Network (VLAN)</vt:lpstr>
      <vt:lpstr>Configuring VLAN </vt:lpstr>
      <vt:lpstr>Configuring VLAN (contd.)</vt:lpstr>
      <vt:lpstr>VLAN Trunking</vt:lpstr>
      <vt:lpstr>Benefits of VLAN Trunking</vt:lpstr>
      <vt:lpstr>VLAN Tagging</vt:lpstr>
      <vt:lpstr>VLAN Trunking Scenario</vt:lpstr>
      <vt:lpstr>Virtual Storage Area Network (VSAN)</vt:lpstr>
      <vt:lpstr>Convergence of VLAN and VSAN</vt:lpstr>
      <vt:lpstr>Module 5: Virtualized Data Center – Networking</vt:lpstr>
      <vt:lpstr>Requirements for Network Traffic Management</vt:lpstr>
      <vt:lpstr>Key Network Traffic Management Techniques</vt:lpstr>
      <vt:lpstr>Technique 1 – Balancing  Client Workload: Hardware Based</vt:lpstr>
      <vt:lpstr>Technique 2 – Balancing Client Workload: Software Based</vt:lpstr>
      <vt:lpstr>Technique 3 – Storm Control</vt:lpstr>
      <vt:lpstr>Technique 4 – NIC Teaming</vt:lpstr>
      <vt:lpstr>Technique 5 – Limit and Share</vt:lpstr>
      <vt:lpstr>Technique 6 – Traffic Shaping</vt:lpstr>
      <vt:lpstr>Technique 7 – Multipathing</vt:lpstr>
      <vt:lpstr>Module 5: Virtualized Data Center – Networking</vt:lpstr>
      <vt:lpstr>Cisco Nexus 1000V</vt:lpstr>
      <vt:lpstr>EMC PowerPath/VE</vt:lpstr>
      <vt:lpstr>PowerPath/VE Features</vt:lpstr>
      <vt:lpstr>Module 5: Summary</vt:lpstr>
      <vt:lpstr>Check Your Knowledge </vt:lpstr>
      <vt:lpstr>Exercise on VDC Networking: Business Profile</vt:lpstr>
      <vt:lpstr>Exercise on VDC Networking: Current Situation/Issues</vt:lpstr>
      <vt:lpstr>Exercise on VDC Networking: Organization’s Requirement</vt:lpstr>
      <vt:lpstr>Module 5 quiz</vt:lpstr>
    </vt:vector>
  </TitlesOfParts>
  <Manager/>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2011-04-20T12:54:41Z</dcterms:created>
  <dcterms:modified xsi:type="dcterms:W3CDTF">2017-01-01T17:07:26Z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LCID">
    <vt:i4>1033</vt:i4>
  </property>
  <property fmtid="{D5CDD505-2E9C-101B-9397-08002B2CF9AE}" pid="3" name="_Version">
    <vt:lpwstr>12.0.4518</vt:lpwstr>
  </property>
</Properties>
</file>