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Lst>
  <p:notesMasterIdLst>
    <p:notesMasterId r:id="rId30"/>
  </p:notesMasterIdLst>
  <p:handoutMasterIdLst>
    <p:handoutMasterId r:id="rId31"/>
  </p:handoutMasterIdLst>
  <p:sldIdLst>
    <p:sldId id="347" r:id="rId2"/>
    <p:sldId id="346" r:id="rId3"/>
    <p:sldId id="348" r:id="rId4"/>
    <p:sldId id="260" r:id="rId5"/>
    <p:sldId id="309" r:id="rId6"/>
    <p:sldId id="341" r:id="rId7"/>
    <p:sldId id="287" r:id="rId8"/>
    <p:sldId id="349" r:id="rId9"/>
    <p:sldId id="350" r:id="rId10"/>
    <p:sldId id="351" r:id="rId11"/>
    <p:sldId id="352" r:id="rId12"/>
    <p:sldId id="354" r:id="rId13"/>
    <p:sldId id="355" r:id="rId14"/>
    <p:sldId id="356" r:id="rId15"/>
    <p:sldId id="357" r:id="rId16"/>
    <p:sldId id="358" r:id="rId17"/>
    <p:sldId id="359" r:id="rId18"/>
    <p:sldId id="334" r:id="rId19"/>
    <p:sldId id="308" r:id="rId20"/>
    <p:sldId id="310" r:id="rId21"/>
    <p:sldId id="345" r:id="rId22"/>
    <p:sldId id="338" r:id="rId23"/>
    <p:sldId id="337" r:id="rId24"/>
    <p:sldId id="344" r:id="rId25"/>
    <p:sldId id="271" r:id="rId26"/>
    <p:sldId id="266" r:id="rId27"/>
    <p:sldId id="360" r:id="rId28"/>
    <p:sldId id="361"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C95DD"/>
    <a:srgbClr val="5F5F5F"/>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82403" autoAdjust="0"/>
  </p:normalViewPr>
  <p:slideViewPr>
    <p:cSldViewPr>
      <p:cViewPr varScale="1">
        <p:scale>
          <a:sx n="82" d="100"/>
          <a:sy n="82" d="100"/>
        </p:scale>
        <p:origin x="-8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028" y="150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7476ED5-2D64-43CD-A5A9-B4F8A2316785}" type="datetimeFigureOut">
              <a:rPr lang="en-US"/>
              <a:pPr>
                <a:defRPr/>
              </a:pPr>
              <a:t>9/8/2011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a:t>Copyright © 2011 EMC Corporation. Do not Copy -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0216AA8-8606-4326-BD3F-B6ED45665008}"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57200"/>
          </a:xfrm>
          <a:prstGeom prst="rect">
            <a:avLst/>
          </a:prstGeom>
        </p:spPr>
        <p:txBody>
          <a:bodyPr vert="horz" rtlCol="0" anchor="ctr"/>
          <a:lstStyle>
            <a:lvl1pPr algn="ctr" fontAlgn="auto">
              <a:spcBef>
                <a:spcPts val="0"/>
              </a:spcBef>
              <a:spcAft>
                <a:spcPts val="0"/>
              </a:spcAft>
              <a:defRPr sz="1200">
                <a:latin typeface="MetaNormalLF-Roman" pitchFamily="34" charset="0"/>
                <a:cs typeface="+mn-cs"/>
              </a:defRPr>
            </a:lvl1pPr>
            <a:extLst/>
          </a:lstStyle>
          <a:p>
            <a:pPr>
              <a:defRPr/>
            </a:pPr>
            <a:endParaRPr lang="en-US" dirty="0"/>
          </a:p>
        </p:txBody>
      </p:sp>
      <p:sp>
        <p:nvSpPr>
          <p:cNvPr id="4" name="Slide Image Placeholder 3"/>
          <p:cNvSpPr>
            <a:spLocks noGrp="1" noRot="1" noChangeAspect="1"/>
          </p:cNvSpPr>
          <p:nvPr>
            <p:ph type="sldImg" idx="2"/>
          </p:nvPr>
        </p:nvSpPr>
        <p:spPr>
          <a:xfrm>
            <a:off x="914400" y="552450"/>
            <a:ext cx="4953000" cy="3714750"/>
          </a:xfrm>
          <a:prstGeom prst="rect">
            <a:avLst/>
          </a:prstGeom>
          <a:noFill/>
          <a:ln w="12700">
            <a:solidFill>
              <a:prstClr val="black"/>
            </a:solidFill>
          </a:ln>
        </p:spPr>
        <p:txBody>
          <a:bodyPr vert="horz" rtlCol="0" anchor="ctr"/>
          <a:lstStyle>
            <a:extLst/>
          </a:lstStyle>
          <a:p>
            <a:pPr lvl="0"/>
            <a:endParaRPr lang="en-US" noProof="0"/>
          </a:p>
        </p:txBody>
      </p:sp>
      <p:sp>
        <p:nvSpPr>
          <p:cNvPr id="5" name="Notes Placeholder 4"/>
          <p:cNvSpPr>
            <a:spLocks noGrp="1"/>
          </p:cNvSpPr>
          <p:nvPr>
            <p:ph type="body" sz="quarter" idx="3"/>
          </p:nvPr>
        </p:nvSpPr>
        <p:spPr>
          <a:xfrm>
            <a:off x="457200" y="4419600"/>
            <a:ext cx="5943600" cy="4343400"/>
          </a:xfrm>
          <a:prstGeom prst="rect">
            <a:avLst/>
          </a:prstGeom>
        </p:spPr>
        <p:txBody>
          <a:bodyPr vert="horz" rtlCol="0">
            <a:normAutofit/>
          </a:bodyPr>
          <a:lstStyle>
            <a:extLst/>
          </a:lstStyle>
          <a:p>
            <a:pPr lvl="0"/>
            <a:r>
              <a:rPr lang="en-US" noProof="0" dirty="0" smtClean="0"/>
              <a:t>Click to edit Master text styles</a:t>
            </a:r>
            <a:endParaRPr lang="en-US" noProof="0" dirty="0"/>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39200"/>
            <a:ext cx="4267200" cy="304800"/>
          </a:xfrm>
          <a:prstGeom prst="rect">
            <a:avLst/>
          </a:prstGeom>
        </p:spPr>
        <p:txBody>
          <a:bodyPr vert="horz" rtlCol="0" anchor="b"/>
          <a:lstStyle>
            <a:lvl1pPr algn="l" fontAlgn="auto">
              <a:spcBef>
                <a:spcPts val="0"/>
              </a:spcBef>
              <a:spcAft>
                <a:spcPts val="0"/>
              </a:spcAft>
              <a:defRPr sz="900">
                <a:latin typeface="MetaNormalLF-Roman" pitchFamily="34" charset="0"/>
                <a:cs typeface="+mn-cs"/>
              </a:defRPr>
            </a:lvl1pPr>
            <a:extLst/>
          </a:lstStyle>
          <a:p>
            <a:pPr>
              <a:defRPr/>
            </a:pPr>
            <a:r>
              <a:rPr lang="en-US"/>
              <a:t>Copyright © 2011 EMC Corporation. Do not Copy - All Rights Reserved.</a:t>
            </a:r>
            <a:endParaRPr lang="en-US" dirty="0"/>
          </a:p>
        </p:txBody>
      </p:sp>
      <p:sp>
        <p:nvSpPr>
          <p:cNvPr id="7" name="Slide Number Placeholder 6"/>
          <p:cNvSpPr>
            <a:spLocks noGrp="1"/>
          </p:cNvSpPr>
          <p:nvPr>
            <p:ph type="sldNum" sz="quarter" idx="5"/>
          </p:nvPr>
        </p:nvSpPr>
        <p:spPr>
          <a:xfrm>
            <a:off x="6400800" y="8839200"/>
            <a:ext cx="455613" cy="304800"/>
          </a:xfrm>
          <a:prstGeom prst="rect">
            <a:avLst/>
          </a:prstGeom>
        </p:spPr>
        <p:txBody>
          <a:bodyPr vert="horz" rtlCol="0" anchor="b"/>
          <a:lstStyle>
            <a:lvl1pPr algn="r" fontAlgn="auto">
              <a:spcBef>
                <a:spcPts val="0"/>
              </a:spcBef>
              <a:spcAft>
                <a:spcPts val="0"/>
              </a:spcAft>
              <a:defRPr sz="900">
                <a:latin typeface="MetaNormalLF-Roman" pitchFamily="34" charset="0"/>
                <a:cs typeface="+mn-cs"/>
              </a:defRPr>
            </a:lvl1pPr>
            <a:extLst/>
          </a:lstStyle>
          <a:p>
            <a:pPr>
              <a:defRPr/>
            </a:pPr>
            <a:fld id="{80249327-EC2F-4096-8D35-6B76097739F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indent="-228600" algn="l" rtl="0" eaLnBrk="0" fontAlgn="base" hangingPunct="0">
      <a:spcBef>
        <a:spcPct val="30000"/>
      </a:spcBef>
      <a:spcAft>
        <a:spcPct val="0"/>
      </a:spcAft>
      <a:buSzPct val="120000"/>
      <a:buFont typeface="Arial" charset="0"/>
      <a:buChar char="•"/>
      <a:defRPr sz="1200" kern="1200">
        <a:solidFill>
          <a:schemeClr val="tx1"/>
        </a:solidFill>
        <a:latin typeface="Calibri" pitchFamily="34" charset="0"/>
        <a:ea typeface="+mn-ea"/>
        <a:cs typeface="+mn-cs"/>
      </a:defRPr>
    </a:lvl2pPr>
    <a:lvl3pPr marL="685800" indent="-228600" algn="l" rtl="0" eaLnBrk="0" fontAlgn="base" hangingPunct="0">
      <a:spcBef>
        <a:spcPct val="30000"/>
      </a:spcBef>
      <a:spcAft>
        <a:spcPct val="0"/>
      </a:spcAft>
      <a:buFont typeface="Webdings" pitchFamily="18" charset="2"/>
      <a:buChar char="4"/>
      <a:defRPr sz="1200" kern="1200">
        <a:solidFill>
          <a:schemeClr val="tx1"/>
        </a:solidFill>
        <a:latin typeface="Calibri" pitchFamily="34" charset="0"/>
        <a:ea typeface="+mn-ea"/>
        <a:cs typeface="+mn-cs"/>
      </a:defRPr>
    </a:lvl3pPr>
    <a:lvl4pPr marL="914400" indent="-228600" algn="l" rtl="0" eaLnBrk="0" fontAlgn="base" hangingPunct="0">
      <a:spcBef>
        <a:spcPct val="30000"/>
      </a:spcBef>
      <a:spcAft>
        <a:spcPct val="0"/>
      </a:spcAft>
      <a:buFont typeface="Webdings" pitchFamily="18" charset="2"/>
      <a:buChar char="8"/>
      <a:defRPr sz="1200" kern="1200">
        <a:solidFill>
          <a:schemeClr val="tx1"/>
        </a:solidFill>
        <a:latin typeface="Calibri" pitchFamily="34" charset="0"/>
        <a:ea typeface="+mn-ea"/>
        <a:cs typeface="+mn-cs"/>
      </a:defRPr>
    </a:lvl4pPr>
    <a:lvl5pPr marL="1143000" indent="-228600" algn="l" rtl="0" eaLnBrk="0" fontAlgn="base" hangingPunct="0">
      <a:spcBef>
        <a:spcPct val="30000"/>
      </a:spcBef>
      <a:spcAft>
        <a:spcPct val="0"/>
      </a:spcAft>
      <a:buFont typeface="Arial" charset="0"/>
      <a:buChar char="•"/>
      <a:defRPr sz="1200" kern="1200">
        <a:solidFill>
          <a:schemeClr val="tx1"/>
        </a:solidFill>
        <a:latin typeface="Calibri" pitchFamily="34" charset="0"/>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533400"/>
            <a:ext cx="5943600" cy="8229600"/>
          </a:xfrm>
        </p:spPr>
        <p:txBody>
          <a:bodyPr>
            <a:normAutofit/>
          </a:bodyPr>
          <a:lstStyle/>
          <a:p>
            <a:endParaRPr lang="en-US" sz="4400" dirty="0" smtClean="0"/>
          </a:p>
          <a:p>
            <a:endParaRPr lang="en-US" sz="4400" dirty="0" smtClean="0"/>
          </a:p>
          <a:p>
            <a:endParaRPr lang="en-US" sz="4400" dirty="0" smtClean="0"/>
          </a:p>
          <a:p>
            <a:pPr algn="ctr"/>
            <a:r>
              <a:rPr lang="en-US" sz="4400" dirty="0" smtClean="0">
                <a:solidFill>
                  <a:srgbClr val="2C95DD"/>
                </a:solidFill>
                <a:latin typeface="+mj-lt"/>
              </a:rPr>
              <a:t>Module – 6</a:t>
            </a:r>
          </a:p>
          <a:p>
            <a:pPr marL="0" marR="0" indent="0" algn="ctr" defTabSz="914400" rtl="0" eaLnBrk="0" fontAlgn="base" latinLnBrk="0" hangingPunct="0">
              <a:lnSpc>
                <a:spcPct val="100000"/>
              </a:lnSpc>
              <a:spcBef>
                <a:spcPct val="30000"/>
              </a:spcBef>
              <a:spcAft>
                <a:spcPct val="0"/>
              </a:spcAft>
              <a:buClrTx/>
              <a:buSzTx/>
              <a:buFontTx/>
              <a:buNone/>
              <a:tabLst/>
              <a:defRPr/>
            </a:pPr>
            <a:r>
              <a:rPr lang="en-US" sz="4400" dirty="0" smtClean="0">
                <a:solidFill>
                  <a:srgbClr val="2C95DD"/>
                </a:solidFill>
                <a:latin typeface="+mj-lt"/>
              </a:rPr>
              <a:t>Virtualized Data Center – Desktop and Application</a:t>
            </a:r>
            <a:br>
              <a:rPr lang="en-US" sz="4400" dirty="0" smtClean="0">
                <a:solidFill>
                  <a:srgbClr val="2C95DD"/>
                </a:solidFill>
                <a:latin typeface="+mj-lt"/>
              </a:rPr>
            </a:br>
            <a:endParaRPr lang="en-US" sz="4400" dirty="0">
              <a:solidFill>
                <a:srgbClr val="2C95DD"/>
              </a:solidFill>
              <a:latin typeface="+mj-lt"/>
            </a:endParaRP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kern="1200" baseline="0" dirty="0" smtClean="0">
                <a:solidFill>
                  <a:schemeClr val="tx1"/>
                </a:solidFill>
                <a:latin typeface="Calibri" pitchFamily="34" charset="0"/>
                <a:ea typeface="+mn-ea"/>
                <a:cs typeface="+mn-cs"/>
              </a:rPr>
              <a:t>Application delivery is more agile and rapid because applications are installed once on the server and can be accessed by the user without having to install the application locally. Security of the user environment is improved because the user’s applications and data are stored, secured, executed, and accessed centrally instead of being located on the user’s local desktop device. Management of the user environment is easier than a distributed desktop environment because of the centralization of the OS environment, applications, and data settings and its configuration on servers in the datacenter. For example, adding a new user environment is completed without having to install an OS or applications on the local endpoint device. Software updates, patches, and upgrades are also completed on servers instead of on the user’s endpoint device. RDS is a mature technology, easy to implement, and scales well, compared to a VDI solution. An RDS solution can support more users per server than a VDI solution; for example, a typical RDS solution can support 250 or more users per server, compared to a typical VDI solution supporting 30–45 users per server. RDS is also less expensive to implement in terms of initial acquisition cost and supporting infrastructure. </a:t>
            </a:r>
          </a:p>
          <a:p>
            <a:r>
              <a:rPr lang="en-US" kern="1200" dirty="0" smtClean="0">
                <a:solidFill>
                  <a:schemeClr val="tx1"/>
                </a:solidFill>
                <a:latin typeface="Calibri" pitchFamily="34" charset="0"/>
                <a:ea typeface="+mn-ea"/>
                <a:cs typeface="+mn-cs"/>
              </a:rPr>
              <a:t>The application developed for desktop operating systems may not necessarily be compatible with server operating systems; for example: Microsoft Windows XP versus Windows Server 2007. This limits the number of desktop applications that could be centralized using RDS.</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Virtual Desktop Infrastructure (VDI) refers to the hosting of a desktop OS running in a VM on a server in the VDC. A user has full access to the resources of the virtualized desktop. </a:t>
            </a:r>
            <a:r>
              <a:rPr lang="en-US" sz="1200" kern="1200" baseline="0" dirty="0" smtClean="0">
                <a:solidFill>
                  <a:schemeClr val="tx1"/>
                </a:solidFill>
                <a:latin typeface="Calibri" pitchFamily="34" charset="0"/>
                <a:ea typeface="+mn-ea"/>
                <a:cs typeface="+mn-cs"/>
              </a:rPr>
              <a:t>The server-hosted desktop virtualization solution approach is sometimes called </a:t>
            </a:r>
            <a:r>
              <a:rPr lang="en-US" dirty="0" smtClean="0"/>
              <a:t>as V</a:t>
            </a:r>
            <a:r>
              <a:rPr lang="en-US" sz="1200" kern="1200" baseline="0" dirty="0" smtClean="0">
                <a:solidFill>
                  <a:schemeClr val="tx1"/>
                </a:solidFill>
                <a:latin typeface="Calibri" pitchFamily="34" charset="0"/>
                <a:ea typeface="+mn-ea"/>
                <a:cs typeface="+mn-cs"/>
              </a:rPr>
              <a:t>irtual </a:t>
            </a:r>
            <a:r>
              <a:rPr lang="en-US" dirty="0" smtClean="0"/>
              <a:t>D</a:t>
            </a:r>
            <a:r>
              <a:rPr lang="en-US" sz="1200" kern="1200" baseline="0" dirty="0" smtClean="0">
                <a:solidFill>
                  <a:schemeClr val="tx1"/>
                </a:solidFill>
                <a:latin typeface="Calibri" pitchFamily="34" charset="0"/>
                <a:ea typeface="+mn-ea"/>
                <a:cs typeface="+mn-cs"/>
              </a:rPr>
              <a:t>esktop </a:t>
            </a:r>
            <a:r>
              <a:rPr lang="en-US" dirty="0" smtClean="0"/>
              <a:t>E</a:t>
            </a:r>
            <a:r>
              <a:rPr lang="en-US" sz="1200" kern="1200" baseline="0" dirty="0" smtClean="0">
                <a:solidFill>
                  <a:schemeClr val="tx1"/>
                </a:solidFill>
                <a:latin typeface="Calibri" pitchFamily="34" charset="0"/>
                <a:ea typeface="+mn-ea"/>
                <a:cs typeface="+mn-cs"/>
              </a:rPr>
              <a:t>nvironment (VDE). VDI allows a user to access a remote desktop environment from an endpoint device via a remote desktop delivery protocol. </a:t>
            </a:r>
            <a:r>
              <a:rPr lang="en-US" sz="1200" kern="1200" dirty="0" smtClean="0">
                <a:solidFill>
                  <a:schemeClr val="tx1"/>
                </a:solidFill>
                <a:latin typeface="Calibri" pitchFamily="34" charset="0"/>
                <a:ea typeface="+mn-ea"/>
                <a:cs typeface="+mn-cs"/>
              </a:rPr>
              <a:t>The hosted remote OS and associated applications are shown on the user’s endpoint device display and controlled via the endpoint device’s keyboard and mouse. </a:t>
            </a:r>
            <a:r>
              <a:rPr lang="en-US" sz="1200" kern="1200" baseline="0" dirty="0" smtClean="0">
                <a:solidFill>
                  <a:schemeClr val="tx1"/>
                </a:solidFill>
                <a:latin typeface="Calibri" pitchFamily="34" charset="0"/>
                <a:ea typeface="+mn-ea"/>
                <a:cs typeface="+mn-cs"/>
              </a:rPr>
              <a:t>For the user, the experience is very similar to using the RDS solution, except that the desktop OS is running in a VM hosted on a server, instead of on a remote user session on a single Server </a:t>
            </a:r>
            <a:r>
              <a:rPr lang="en-US" dirty="0" smtClean="0"/>
              <a:t>OS</a:t>
            </a:r>
            <a:r>
              <a:rPr lang="en-US" sz="1200" kern="1200" baseline="0" dirty="0" smtClean="0">
                <a:solidFill>
                  <a:schemeClr val="tx1"/>
                </a:solidFill>
                <a:latin typeface="Calibri" pitchFamily="34" charset="0"/>
                <a:ea typeface="+mn-ea"/>
                <a:cs typeface="+mn-cs"/>
              </a:rPr>
              <a:t>. </a:t>
            </a:r>
          </a:p>
          <a:p>
            <a:endParaRPr lang="en-US" dirty="0" smtClean="0"/>
          </a:p>
          <a:p>
            <a:r>
              <a:rPr lang="en-US" i="1" dirty="0" smtClean="0"/>
              <a:t>Note: Henceforth, our focus will be more on VDI because</a:t>
            </a:r>
            <a:r>
              <a:rPr lang="en-US" i="1" baseline="0" dirty="0" smtClean="0"/>
              <a:t> that is the most widely used desktop virtualization technology in a VDC.</a:t>
            </a:r>
            <a:endParaRPr lang="en-US" b="1" u="sng"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baseline="0" dirty="0" smtClean="0">
                <a:solidFill>
                  <a:schemeClr val="tx1"/>
                </a:solidFill>
                <a:latin typeface="Calibri" pitchFamily="34" charset="0"/>
                <a:ea typeface="+mn-ea"/>
                <a:cs typeface="+mn-cs"/>
              </a:rPr>
              <a:t>The VDI architecture consists of several components that work together to provide an end-to-end solution. The main components are endpoint devices, a connection broker, and VM hosting servers. These are explained in detail, later.</a:t>
            </a: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spcBef>
                <a:spcPts val="600"/>
              </a:spcBef>
            </a:pPr>
            <a:r>
              <a:rPr lang="en-US" sz="1100" kern="1200" baseline="0" dirty="0" smtClean="0">
                <a:solidFill>
                  <a:schemeClr val="tx1"/>
                </a:solidFill>
                <a:latin typeface="Calibri" pitchFamily="34" charset="0"/>
                <a:ea typeface="+mn-ea"/>
                <a:cs typeface="+mn-cs"/>
              </a:rPr>
              <a:t>VM hosting servers are responsible for hosting the desktop VMs that are remotely delivered to the endpoint devices. Type 1 hypervisors are most suitable for this type of solution because of their performance and scalability benefits. Additionally, they support a greater number or density of VMs than type 2 hypervisors. The number of VMs that a single server can support depends on several factors including hardware, software, configurations, and user workloads of the desktop VMs.</a:t>
            </a:r>
          </a:p>
          <a:p>
            <a:pPr>
              <a:spcBef>
                <a:spcPts val="600"/>
              </a:spcBef>
            </a:pPr>
            <a:r>
              <a:rPr lang="en-US" sz="1100" kern="1200" baseline="0" dirty="0" smtClean="0">
                <a:solidFill>
                  <a:schemeClr val="tx1"/>
                </a:solidFill>
                <a:latin typeface="Calibri" pitchFamily="34" charset="0"/>
                <a:ea typeface="+mn-ea"/>
                <a:cs typeface="+mn-cs"/>
              </a:rPr>
              <a:t>The desktop VMs may be running any desktop OS, supported by the hypervisor. In VDI, each VM may be dedicated to a specific user(persistent desktop) or allocated in a pool(non-persistent desktop). A VM pool shares VMs for concurrent use by many users. VM pools have the potential to save VM disk storage requirements. For example, if an organization has 100 users, but only 50 are concurrent at any one time, then they could pre-provision 50 VMs in a pool and allocate them as per request. This deployment option saves 50 percent of the VM storage required for individual OSs</a:t>
            </a:r>
            <a:r>
              <a:rPr lang="en-US" sz="1100" kern="1200" dirty="0" smtClean="0">
                <a:solidFill>
                  <a:schemeClr val="tx1"/>
                </a:solidFill>
                <a:latin typeface="Calibri" pitchFamily="34" charset="0"/>
                <a:ea typeface="+mn-ea"/>
                <a:cs typeface="+mn-cs"/>
              </a:rPr>
              <a:t> </a:t>
            </a:r>
            <a:r>
              <a:rPr lang="en-US" sz="1100" kern="1200" baseline="0" dirty="0" smtClean="0">
                <a:solidFill>
                  <a:schemeClr val="tx1"/>
                </a:solidFill>
                <a:latin typeface="Calibri" pitchFamily="34" charset="0"/>
                <a:ea typeface="+mn-ea"/>
                <a:cs typeface="+mn-cs"/>
              </a:rPr>
              <a:t>and applications. Each VM can be preprovisioned for later use or dynamically provisioned at the time of end-user request. </a:t>
            </a:r>
          </a:p>
          <a:p>
            <a:pPr>
              <a:spcBef>
                <a:spcPts val="600"/>
              </a:spcBef>
            </a:pPr>
            <a:r>
              <a:rPr lang="en-US" sz="1100" kern="1200" baseline="0" dirty="0" smtClean="0">
                <a:solidFill>
                  <a:schemeClr val="tx1"/>
                </a:solidFill>
                <a:latin typeface="Calibri" pitchFamily="34" charset="0"/>
                <a:ea typeface="+mn-ea"/>
                <a:cs typeface="+mn-cs"/>
              </a:rPr>
              <a:t>When provisioning a VM, a template or image can be used as a basis for VM  creation, settings, and disk. Advanced provisioning technology allows a VM to be provisioned using a single image (Linked clone technology is explained in detail in module 7, </a:t>
            </a:r>
            <a:r>
              <a:rPr lang="en-US" sz="1100" b="1" dirty="0" smtClean="0"/>
              <a:t>Business Continuity in VDC</a:t>
            </a:r>
            <a:r>
              <a:rPr lang="en-US" sz="1100" kern="1200" baseline="0" dirty="0" smtClean="0">
                <a:solidFill>
                  <a:schemeClr val="tx1"/>
                </a:solidFill>
                <a:latin typeface="Calibri" pitchFamily="34" charset="0"/>
                <a:ea typeface="+mn-ea"/>
                <a:cs typeface="+mn-cs"/>
              </a:rPr>
              <a:t>). When there is a request, instead of allocating a complete disk image for every user VM, only a single image is used to provision the VM dynamically. This provisioning solution option has the potential to save a significant amount of VM disk storage. The savings result in provisioning a VM from a single image, thereby not requiring a full VM disk image for every VM.</a:t>
            </a: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Calibri" pitchFamily="34" charset="0"/>
                <a:ea typeface="+mn-ea"/>
                <a:cs typeface="+mn-cs"/>
              </a:rPr>
              <a:t>The connection broker is responsible for establishing and managing the connection between the endpoint device and the desktop VM that is running on the VM-hosting server</a:t>
            </a:r>
            <a:r>
              <a:rPr lang="en-US" dirty="0" smtClean="0"/>
              <a:t>. The connection broker provides </a:t>
            </a:r>
            <a:r>
              <a:rPr lang="en-US" sz="1200" kern="1200" baseline="0" dirty="0" smtClean="0">
                <a:solidFill>
                  <a:schemeClr val="tx1"/>
                </a:solidFill>
                <a:latin typeface="Calibri" pitchFamily="34" charset="0"/>
                <a:ea typeface="+mn-ea"/>
                <a:cs typeface="+mn-cs"/>
              </a:rPr>
              <a:t>manageability, security, reliability, and scalability benefits. A connection broker is generally needed as part of the VDI solution for a larger or more complex environment. One example where a connection broker would be needed is with VM pools. In this case, the connection broker would connect the user to an available VM in the pool. There are some cases where a connection broker may not be needed for a VDI solution. One example would be when an organization dedicates VMs to each user. In this case, the user would be configured to connect directly to the same VM by a computer name or IP address. It is important to determine whether the connection broker is compatible and supports the hypervisor </a:t>
            </a:r>
            <a:r>
              <a:rPr lang="en-US" dirty="0" smtClean="0"/>
              <a:t>that is used by the</a:t>
            </a:r>
            <a:r>
              <a:rPr lang="en-US" sz="1200" kern="1200" baseline="0" dirty="0" smtClean="0">
                <a:solidFill>
                  <a:schemeClr val="tx1"/>
                </a:solidFill>
                <a:latin typeface="Calibri" pitchFamily="34" charset="0"/>
                <a:ea typeface="+mn-ea"/>
                <a:cs typeface="+mn-cs"/>
              </a:rPr>
              <a:t> VM hosting server.</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b="1" kern="1200" baseline="0" dirty="0" smtClean="0">
                <a:solidFill>
                  <a:schemeClr val="tx1"/>
                </a:solidFill>
                <a:latin typeface="Calibri" pitchFamily="34" charset="0"/>
                <a:ea typeface="+mn-ea"/>
                <a:cs typeface="+mn-cs"/>
              </a:rPr>
              <a:t>Improved Deployment and Management:</a:t>
            </a:r>
            <a:r>
              <a:rPr lang="en-US" b="0" kern="1200" baseline="0" dirty="0" smtClean="0">
                <a:solidFill>
                  <a:schemeClr val="tx1"/>
                </a:solidFill>
                <a:latin typeface="Calibri" pitchFamily="34" charset="0"/>
                <a:ea typeface="+mn-ea"/>
                <a:cs typeface="+mn-cs"/>
              </a:rPr>
              <a:t> VDI has the potential to improve desktop OS </a:t>
            </a:r>
            <a:r>
              <a:rPr lang="en-US" kern="1200" baseline="0" dirty="0" smtClean="0">
                <a:solidFill>
                  <a:schemeClr val="tx1"/>
                </a:solidFill>
                <a:latin typeface="Calibri" pitchFamily="34" charset="0"/>
                <a:ea typeface="+mn-ea"/>
                <a:cs typeface="+mn-cs"/>
              </a:rPr>
              <a:t>deployment agility and management efficiency. Deployment agility improvements come from centralizing the desktop OS images on servers in the datacenter and creating virtual images of the OSs. A VDI environment can enable rapid desktop OS environment provisioning and deployment. This is enabled by virtualizing the desktop environment by decoupling the OS environment from the physical hardware of the desktop device. Desktop OS environments are provisioned from preconfigured VM templates or images. They are then deployed by distributing the VM files to the appropriate hosting server, from where they will run and be accessed by the user. A VDI environment can be more efficient to manage than a distributed, nonvirtualized desktop environment. Increased management efficiency is achieved because the desktop OS environment </a:t>
            </a:r>
            <a:r>
              <a:rPr lang="en-US" dirty="0" smtClean="0"/>
              <a:t>is </a:t>
            </a:r>
            <a:r>
              <a:rPr lang="en-US" kern="1200" baseline="0" dirty="0" smtClean="0">
                <a:solidFill>
                  <a:schemeClr val="tx1"/>
                </a:solidFill>
                <a:latin typeface="Calibri" pitchFamily="34" charset="0"/>
                <a:ea typeface="+mn-ea"/>
                <a:cs typeface="+mn-cs"/>
              </a:rPr>
              <a:t>centralized on hosting servers in the datacenter. By</a:t>
            </a:r>
            <a:r>
              <a:rPr lang="en-US" kern="1200" dirty="0" smtClean="0">
                <a:solidFill>
                  <a:schemeClr val="tx1"/>
                </a:solidFill>
                <a:latin typeface="Calibri" pitchFamily="34" charset="0"/>
                <a:ea typeface="+mn-ea"/>
                <a:cs typeface="+mn-cs"/>
              </a:rPr>
              <a:t> this approach</a:t>
            </a:r>
            <a:r>
              <a:rPr lang="en-US" kern="1200" baseline="0" dirty="0" smtClean="0">
                <a:solidFill>
                  <a:schemeClr val="tx1"/>
                </a:solidFill>
                <a:latin typeface="Calibri" pitchFamily="34" charset="0"/>
                <a:ea typeface="+mn-ea"/>
                <a:cs typeface="+mn-cs"/>
              </a:rPr>
              <a:t>, desktop environments can be more effectively managed</a:t>
            </a:r>
            <a:r>
              <a:rPr lang="en-US" dirty="0" smtClean="0"/>
              <a:t>.</a:t>
            </a:r>
            <a:endParaRPr lang="en-US" kern="1200" baseline="0" dirty="0" smtClean="0">
              <a:solidFill>
                <a:schemeClr val="tx1"/>
              </a:solidFill>
              <a:latin typeface="Calibri" pitchFamily="34" charset="0"/>
              <a:ea typeface="+mn-ea"/>
              <a:cs typeface="+mn-cs"/>
            </a:endParaRPr>
          </a:p>
          <a:p>
            <a:r>
              <a:rPr lang="en-US" b="1" kern="1200" baseline="0" dirty="0" smtClean="0">
                <a:solidFill>
                  <a:schemeClr val="tx1"/>
                </a:solidFill>
                <a:latin typeface="Calibri" pitchFamily="34" charset="0"/>
                <a:ea typeface="+mn-ea"/>
                <a:cs typeface="+mn-cs"/>
              </a:rPr>
              <a:t>Improved Security:</a:t>
            </a:r>
            <a:r>
              <a:rPr lang="en-US" b="0" kern="1200" baseline="0" dirty="0" smtClean="0">
                <a:solidFill>
                  <a:schemeClr val="tx1"/>
                </a:solidFill>
                <a:latin typeface="Calibri" pitchFamily="34" charset="0"/>
                <a:ea typeface="+mn-ea"/>
                <a:cs typeface="+mn-cs"/>
              </a:rPr>
              <a:t> VDI also provides security benefits for the desktop environment. The </a:t>
            </a:r>
            <a:r>
              <a:rPr lang="en-US" kern="1200" baseline="0" dirty="0" smtClean="0">
                <a:solidFill>
                  <a:schemeClr val="tx1"/>
                </a:solidFill>
                <a:latin typeface="Calibri" pitchFamily="34" charset="0"/>
                <a:ea typeface="+mn-ea"/>
                <a:cs typeface="+mn-cs"/>
              </a:rPr>
              <a:t>benefits come from storing and running the desktop OS environment on centralized servers located in the datacenter, instead of on distributed desktops or endpoint devices. If the desktop or laptop is lost or stolen, the user’s desktop environment is still protected. Centralization of the desktop environment on servers in the datacenter, good management practices, and software can make implementation of security software updates more efficient.</a:t>
            </a: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57200" y="457200"/>
            <a:ext cx="5943600" cy="4343400"/>
          </a:xfrm>
        </p:spPr>
        <p:txBody>
          <a:bodyPr>
            <a:normAutofit fontScale="92500" lnSpcReduction="10000"/>
          </a:bodyPr>
          <a:lstStyle/>
          <a:p>
            <a:r>
              <a:rPr lang="en-US" sz="1300" b="1" kern="1200" baseline="0" dirty="0" smtClean="0">
                <a:solidFill>
                  <a:schemeClr val="tx1"/>
                </a:solidFill>
                <a:latin typeface="Calibri" pitchFamily="34" charset="0"/>
                <a:ea typeface="+mn-ea"/>
                <a:cs typeface="+mn-cs"/>
              </a:rPr>
              <a:t>Better Business Continuity and Disaster Recovery: </a:t>
            </a:r>
            <a:r>
              <a:rPr lang="en-US" sz="1300" b="0" kern="1200" baseline="0" dirty="0" smtClean="0">
                <a:solidFill>
                  <a:schemeClr val="tx1"/>
                </a:solidFill>
                <a:latin typeface="Calibri" pitchFamily="34" charset="0"/>
                <a:ea typeface="+mn-ea"/>
                <a:cs typeface="+mn-cs"/>
              </a:rPr>
              <a:t>Desktop business continuity and disaster </a:t>
            </a:r>
            <a:r>
              <a:rPr lang="en-US" sz="1300" kern="1200" baseline="0" dirty="0" smtClean="0">
                <a:solidFill>
                  <a:schemeClr val="tx1"/>
                </a:solidFill>
                <a:latin typeface="Calibri" pitchFamily="34" charset="0"/>
                <a:ea typeface="+mn-ea"/>
                <a:cs typeface="+mn-cs"/>
              </a:rPr>
              <a:t>recovery can be improved by implementing VDI. Business continuity improvements are enabled by centralizing the desktop OS, applications, and data in the datacenter, where administrators can easily perform backup and recovery operations. </a:t>
            </a:r>
          </a:p>
          <a:p>
            <a:r>
              <a:rPr lang="en-US" sz="1300" dirty="0" smtClean="0"/>
              <a:t>The Limitations of VDI are as follows:</a:t>
            </a:r>
            <a:endParaRPr lang="en-US" sz="1300" kern="1200" baseline="0" dirty="0" smtClean="0">
              <a:solidFill>
                <a:schemeClr val="tx1"/>
              </a:solidFill>
              <a:latin typeface="Calibri" pitchFamily="34" charset="0"/>
              <a:ea typeface="+mn-ea"/>
              <a:cs typeface="+mn-cs"/>
            </a:endParaRPr>
          </a:p>
          <a:p>
            <a:pPr lvl="1">
              <a:buFont typeface="Arial" pitchFamily="34" charset="0"/>
              <a:buChar char="•"/>
            </a:pPr>
            <a:r>
              <a:rPr lang="en-US" sz="1300" b="1" kern="1200" baseline="0" dirty="0" smtClean="0">
                <a:solidFill>
                  <a:schemeClr val="tx1"/>
                </a:solidFill>
                <a:latin typeface="Calibri" pitchFamily="34" charset="0"/>
                <a:ea typeface="+mn-ea"/>
                <a:cs typeface="+mn-cs"/>
              </a:rPr>
              <a:t>Reliance on Network Connection:</a:t>
            </a:r>
            <a:r>
              <a:rPr lang="en-US" sz="1300" b="0" kern="1200" baseline="0" dirty="0" smtClean="0">
                <a:solidFill>
                  <a:schemeClr val="tx1"/>
                </a:solidFill>
                <a:latin typeface="Calibri" pitchFamily="34" charset="0"/>
                <a:ea typeface="+mn-ea"/>
                <a:cs typeface="+mn-cs"/>
              </a:rPr>
              <a:t> A VDI solution relies on the network connection </a:t>
            </a:r>
            <a:r>
              <a:rPr lang="en-US" sz="1300" kern="1200" baseline="0" dirty="0" smtClean="0">
                <a:solidFill>
                  <a:schemeClr val="tx1"/>
                </a:solidFill>
                <a:latin typeface="Calibri" pitchFamily="34" charset="0"/>
                <a:ea typeface="+mn-ea"/>
                <a:cs typeface="+mn-cs"/>
              </a:rPr>
              <a:t>to work. If the user’s endpoint device cannot connect to the hosting server, the user will be unable to access their desktop, applications, and data. In addition to reliability of connection, the network should have suitable bandwidth and low latency to provide a good user experience.</a:t>
            </a:r>
          </a:p>
          <a:p>
            <a:pPr lvl="1">
              <a:buFont typeface="Arial" pitchFamily="34" charset="0"/>
              <a:buChar char="•"/>
            </a:pPr>
            <a:r>
              <a:rPr lang="en-US" sz="1300" b="1" kern="1200" baseline="0" dirty="0" smtClean="0">
                <a:solidFill>
                  <a:schemeClr val="tx1"/>
                </a:solidFill>
                <a:latin typeface="Calibri" pitchFamily="34" charset="0"/>
                <a:ea typeface="+mn-ea"/>
                <a:cs typeface="+mn-cs"/>
              </a:rPr>
              <a:t>Unsuitable for High-End Graphic Applications:</a:t>
            </a:r>
            <a:r>
              <a:rPr lang="en-US" sz="1300" b="0" kern="1200" baseline="0" dirty="0" smtClean="0">
                <a:solidFill>
                  <a:schemeClr val="tx1"/>
                </a:solidFill>
                <a:latin typeface="Calibri" pitchFamily="34" charset="0"/>
                <a:ea typeface="+mn-ea"/>
                <a:cs typeface="+mn-cs"/>
              </a:rPr>
              <a:t> Typically, a VDI solution is not suitable for </a:t>
            </a:r>
            <a:r>
              <a:rPr lang="en-US" sz="1300" kern="1200" baseline="0" dirty="0" smtClean="0">
                <a:solidFill>
                  <a:schemeClr val="tx1"/>
                </a:solidFill>
                <a:latin typeface="Calibri" pitchFamily="34" charset="0"/>
                <a:ea typeface="+mn-ea"/>
                <a:cs typeface="+mn-cs"/>
              </a:rPr>
              <a:t>users who use high-end graphic applications. This is mainly due to the inability of the remote desktop delivery protocols in a VDI solution to provide the required performance levels for this type of application.</a:t>
            </a:r>
          </a:p>
          <a:p>
            <a:pPr lvl="1">
              <a:buFont typeface="Arial" pitchFamily="34" charset="0"/>
              <a:buChar char="•"/>
            </a:pPr>
            <a:r>
              <a:rPr lang="en-US" sz="1300" b="1" kern="1200" baseline="0" dirty="0" smtClean="0">
                <a:solidFill>
                  <a:schemeClr val="tx1"/>
                </a:solidFill>
                <a:latin typeface="Calibri" pitchFamily="34" charset="0"/>
                <a:ea typeface="+mn-ea"/>
                <a:cs typeface="+mn-cs"/>
              </a:rPr>
              <a:t>Additional Infrastructure Required:</a:t>
            </a:r>
            <a:r>
              <a:rPr lang="en-US" sz="1300" b="0" kern="1200" baseline="0" dirty="0" smtClean="0">
                <a:solidFill>
                  <a:schemeClr val="tx1"/>
                </a:solidFill>
                <a:latin typeface="Calibri" pitchFamily="34" charset="0"/>
                <a:ea typeface="+mn-ea"/>
                <a:cs typeface="+mn-cs"/>
              </a:rPr>
              <a:t> A VDI </a:t>
            </a:r>
            <a:r>
              <a:rPr lang="en-US" sz="1300" kern="1200" baseline="0" dirty="0" smtClean="0">
                <a:solidFill>
                  <a:schemeClr val="tx1"/>
                </a:solidFill>
                <a:latin typeface="Calibri" pitchFamily="34" charset="0"/>
                <a:ea typeface="+mn-ea"/>
                <a:cs typeface="+mn-cs"/>
              </a:rPr>
              <a:t>solution requires additional servers, storage, and networking infrastructure. The amount of additional infrastructure required depends on the scale, performance, and service level requirements of an organization. A VDI solution may potentially introduce a significant number of new servers and added storage into the datacenter; for example, if an organization is planning to support 5,000 dedicated users with their VDI solution, hosting 50 users per server, they would need 100 additional servers just to run the VMs. Additional shared storage would also be needed for this solution and the amount depends on the VM provisioning methods used. </a:t>
            </a:r>
          </a:p>
          <a:p>
            <a:endParaRPr lang="en-US" sz="200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t>User state virtualization is a key requirement for implementing</a:t>
            </a:r>
            <a:r>
              <a:rPr lang="en-US" baseline="0" dirty="0" smtClean="0"/>
              <a:t> desktop virtualization. </a:t>
            </a:r>
            <a:r>
              <a:rPr lang="en-US" dirty="0" smtClean="0"/>
              <a:t>The user state includes user’s data as well as application</a:t>
            </a:r>
            <a:r>
              <a:rPr lang="en-US" baseline="0" dirty="0" smtClean="0"/>
              <a:t> and</a:t>
            </a:r>
            <a:r>
              <a:rPr lang="en-US" dirty="0" smtClean="0"/>
              <a:t> OS configuration settings. Traditionally, user’s PCs contain the authoritative copy of user’s data and settings. There are three main challenges with managing the user state.</a:t>
            </a:r>
          </a:p>
          <a:p>
            <a:pPr lvl="1">
              <a:buFont typeface="Arial" pitchFamily="34" charset="0"/>
              <a:buChar char="•"/>
              <a:defRPr/>
            </a:pPr>
            <a:r>
              <a:rPr lang="en-US" dirty="0" smtClean="0"/>
              <a:t>The first challenge is how to back up user data and settings that are scattered from PC to PC and restore the user’s productivity after a laptop is lost or stolen.</a:t>
            </a:r>
          </a:p>
          <a:p>
            <a:pPr lvl="1">
              <a:buFont typeface="Arial" pitchFamily="34" charset="0"/>
              <a:buChar char="•"/>
              <a:defRPr/>
            </a:pPr>
            <a:r>
              <a:rPr lang="en-US" dirty="0" smtClean="0"/>
              <a:t>The second challenge is how to migrate the user state during OS refresh/migrations.</a:t>
            </a:r>
          </a:p>
          <a:p>
            <a:pPr lvl="1">
              <a:buFont typeface="Arial" pitchFamily="34" charset="0"/>
              <a:buChar char="•"/>
              <a:defRPr/>
            </a:pPr>
            <a:r>
              <a:rPr lang="en-US" dirty="0" smtClean="0"/>
              <a:t>The final challenge is how to make the data available to the user, regardless of the PC (endpoint device) used. In any case, user state virtualization provides a solution.</a:t>
            </a:r>
          </a:p>
          <a:p>
            <a:pPr>
              <a:defRPr/>
            </a:pPr>
            <a:r>
              <a:rPr lang="en-US" sz="1200" kern="1200" dirty="0" smtClean="0">
                <a:solidFill>
                  <a:schemeClr val="tx1"/>
                </a:solidFill>
                <a:latin typeface="Calibri" pitchFamily="34" charset="0"/>
                <a:ea typeface="+mn-ea"/>
                <a:cs typeface="+mn-cs"/>
              </a:rPr>
              <a:t>In any of the above situation, ‘user state’ virtualization provides a solution. </a:t>
            </a:r>
            <a:r>
              <a:rPr lang="en-US" dirty="0" smtClean="0"/>
              <a:t>With user state virtualization, organizations store user’s data and settings in a central location. The result is that users are free to roam, and their data and settings follow them. User state virtualization can also mitigate productivity loss of PC replacement. The central copy of the data is on the network.</a:t>
            </a:r>
            <a:r>
              <a:rPr lang="en-US" baseline="0" dirty="0" smtClean="0"/>
              <a:t> S</a:t>
            </a:r>
            <a:r>
              <a:rPr lang="en-US" dirty="0" smtClean="0"/>
              <a:t>o, it is easily restored in case of a lost or stolen PC, and the user’s settings can be re-applied automatically.</a:t>
            </a:r>
            <a:endParaRPr lang="en-US" dirty="0"/>
          </a:p>
        </p:txBody>
      </p:sp>
      <p:sp>
        <p:nvSpPr>
          <p:cNvPr id="4" name="Footer Placeholder 3"/>
          <p:cNvSpPr txBox="1">
            <a:spLocks noGrp="1"/>
          </p:cNvSpPr>
          <p:nvPr/>
        </p:nvSpPr>
        <p:spPr>
          <a:xfrm>
            <a:off x="0" y="8839200"/>
            <a:ext cx="4267200" cy="304800"/>
          </a:xfrm>
          <a:prstGeom prst="rect">
            <a:avLst/>
          </a:prstGeom>
          <a:noFill/>
        </p:spPr>
        <p:txBody>
          <a:bodyPr anchor="b"/>
          <a:lstStyle/>
          <a:p>
            <a:pPr fontAlgn="auto">
              <a:spcBef>
                <a:spcPts val="0"/>
              </a:spcBef>
              <a:spcAft>
                <a:spcPts val="0"/>
              </a:spcAft>
              <a:defRPr/>
            </a:pPr>
            <a:r>
              <a:rPr lang="en-US" sz="900" baseline="0">
                <a:latin typeface="MetaNormalLF-Roman" pitchFamily="34" charset="0"/>
                <a:cs typeface="+mn-cs"/>
              </a:rPr>
              <a:t>Copyright © 2011 EMC Corporation. Do not Copy - All Rights Reserved.</a:t>
            </a:r>
            <a:endParaRPr lang="en-US" sz="900" baseline="0" dirty="0">
              <a:latin typeface="MetaNormalLF-Roman" pitchFamily="34" charset="0"/>
              <a:cs typeface="+mn-cs"/>
            </a:endParaRPr>
          </a:p>
        </p:txBody>
      </p:sp>
      <p:sp>
        <p:nvSpPr>
          <p:cNvPr id="5" name="Slide Number Placeholder 4"/>
          <p:cNvSpPr txBox="1">
            <a:spLocks noGrp="1"/>
          </p:cNvSpPr>
          <p:nvPr/>
        </p:nvSpPr>
        <p:spPr>
          <a:xfrm>
            <a:off x="6400800" y="8839200"/>
            <a:ext cx="455613" cy="304800"/>
          </a:xfrm>
          <a:prstGeom prst="rect">
            <a:avLst/>
          </a:prstGeom>
          <a:noFill/>
        </p:spPr>
        <p:txBody>
          <a:bodyPr anchor="b"/>
          <a:lstStyle/>
          <a:p>
            <a:pPr algn="r" fontAlgn="auto">
              <a:spcBef>
                <a:spcPts val="0"/>
              </a:spcBef>
              <a:spcAft>
                <a:spcPts val="0"/>
              </a:spcAft>
              <a:defRPr/>
            </a:pPr>
            <a:fld id="{42807A6F-DFC2-42AB-A423-15463F53D28E}" type="slidenum">
              <a:rPr lang="en-US" sz="900" baseline="0">
                <a:latin typeface="MetaNormalLF-Roman" pitchFamily="34" charset="0"/>
                <a:cs typeface="+mn-cs"/>
              </a:rPr>
              <a:pPr algn="r" fontAlgn="auto">
                <a:spcBef>
                  <a:spcPts val="0"/>
                </a:spcBef>
                <a:spcAft>
                  <a:spcPts val="0"/>
                </a:spcAft>
                <a:defRPr/>
              </a:pPr>
              <a:t>17</a:t>
            </a:fld>
            <a:endParaRPr lang="en-US" sz="900" baseline="0">
              <a:latin typeface="MetaNormalLF-Roman" pitchFamily="34"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 covers</a:t>
            </a:r>
            <a:r>
              <a:rPr lang="en-US" baseline="0" dirty="0" smtClean="0"/>
              <a:t> the application virtualization deployment methods and benefits of application virtualization.</a:t>
            </a:r>
            <a:endParaRPr lang="en-US" dirty="0" smtClean="0"/>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Calibri" pitchFamily="34" charset="0"/>
                <a:ea typeface="+mn-ea"/>
                <a:cs typeface="+mn-cs"/>
              </a:rPr>
              <a:t>Application virtualization software is increasingly leveraged by organizations to address challenges associated with the application life cycle, particularly those processes associated with application testing and deployment. Fundamentally, application virtualization software aggregates OS resources and isolates them within a virtualized container along with the application that accesses them. This technology provides the ability to deploy applications without modifying or making any change to the underlying</a:t>
            </a:r>
            <a:r>
              <a:rPr lang="en-US" sz="1200" kern="1200" dirty="0" smtClean="0">
                <a:solidFill>
                  <a:schemeClr val="tx1"/>
                </a:solidFill>
                <a:latin typeface="Calibri" pitchFamily="34" charset="0"/>
                <a:ea typeface="+mn-ea"/>
                <a:cs typeface="+mn-cs"/>
              </a:rPr>
              <a:t> </a:t>
            </a:r>
            <a:r>
              <a:rPr lang="en-US" sz="1200" kern="1200" baseline="0" dirty="0" smtClean="0">
                <a:solidFill>
                  <a:schemeClr val="tx1"/>
                </a:solidFill>
                <a:latin typeface="Calibri" pitchFamily="34" charset="0"/>
                <a:ea typeface="+mn-ea"/>
                <a:cs typeface="+mn-cs"/>
              </a:rPr>
              <a:t>OS, file system, or registry of the computing platform in which they are deployed. Because virtualized applications run in an isolated environment, the underlying OS and other applications are protected from potential corruptions which may be caused due to installation modifications. There are many scenarios where conflicts may arise if multiple applications/multiple versions of the same application are installed on the same computing platform. One such example is where Microsoft Access databases have been employed by an organization using a different version of </a:t>
            </a:r>
            <a:r>
              <a:rPr lang="en-US" dirty="0" smtClean="0"/>
              <a:t>Microsoft Access </a:t>
            </a:r>
            <a:r>
              <a:rPr lang="en-US" sz="1200" kern="1200" baseline="0" dirty="0" smtClean="0">
                <a:solidFill>
                  <a:schemeClr val="tx1"/>
                </a:solidFill>
                <a:latin typeface="Calibri" pitchFamily="34" charset="0"/>
                <a:ea typeface="+mn-ea"/>
                <a:cs typeface="+mn-cs"/>
              </a:rPr>
              <a:t>than the company standard. Because two versions of </a:t>
            </a:r>
            <a:r>
              <a:rPr lang="en-US" dirty="0" smtClean="0"/>
              <a:t>Microsoft </a:t>
            </a:r>
            <a:r>
              <a:rPr lang="en-US" sz="1200" kern="1200" baseline="0" dirty="0" smtClean="0">
                <a:solidFill>
                  <a:schemeClr val="tx1"/>
                </a:solidFill>
                <a:latin typeface="Calibri" pitchFamily="34" charset="0"/>
                <a:ea typeface="+mn-ea"/>
                <a:cs typeface="+mn-cs"/>
              </a:rPr>
              <a:t>Access cannot be installed on the same computing platform at the same time, one (or both) of them may be virtualized to overcome this problem and used simultaneously.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pitchFamily="34" charset="0"/>
                <a:ea typeface="+mn-ea"/>
                <a:cs typeface="+mn-cs"/>
              </a:rPr>
              <a:t>	</a:t>
            </a: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noChangeAspect="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module focuses on the various aspects of </a:t>
            </a:r>
            <a:r>
              <a:rPr lang="en-US" dirty="0" smtClean="0"/>
              <a:t>d</a:t>
            </a:r>
            <a:r>
              <a:rPr lang="en-US" baseline="0" dirty="0" smtClean="0"/>
              <a:t>esktop and application </a:t>
            </a:r>
            <a:r>
              <a:rPr lang="en-US" dirty="0" smtClean="0"/>
              <a:t>v</a:t>
            </a:r>
            <a:r>
              <a:rPr lang="en-US" baseline="0" dirty="0" smtClean="0"/>
              <a:t>irtualization technologies</a:t>
            </a:r>
            <a:r>
              <a:rPr lang="en-US" dirty="0" smtClean="0"/>
              <a:t>. </a:t>
            </a:r>
            <a:endParaRPr lang="en-US" dirty="0" smtClean="0">
              <a:solidFill>
                <a:schemeClr val="bg2">
                  <a:lumMod val="75000"/>
                </a:schemeClr>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solidFill>
                <a:schemeClr val="bg2">
                  <a:lumMod val="75000"/>
                </a:schemeClr>
              </a:solidFill>
            </a:endParaRPr>
          </a:p>
        </p:txBody>
      </p:sp>
      <p:sp>
        <p:nvSpPr>
          <p:cNvPr id="4" name="Footer Placeholder 3"/>
          <p:cNvSpPr>
            <a:spLocks noGrp="1"/>
          </p:cNvSpPr>
          <p:nvPr>
            <p:ph type="ftr" sz="quarter" idx="4"/>
          </p:nvPr>
        </p:nvSpPr>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4E7A8FCD-CAF3-47F6-8A34-9CCB6BC41AA7}" type="slidenum">
              <a:rPr lang="en-US"/>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Calibri" pitchFamily="34" charset="0"/>
                <a:ea typeface="+mn-ea"/>
                <a:cs typeface="+mn-cs"/>
              </a:rPr>
              <a:t>The two methods which are commonly used for deploying application virtualization are application streaming and application encapsulation. </a:t>
            </a:r>
          </a:p>
          <a:p>
            <a:r>
              <a:rPr lang="en-US" sz="1200" kern="1200" baseline="0" dirty="0" smtClean="0">
                <a:solidFill>
                  <a:schemeClr val="tx1"/>
                </a:solidFill>
                <a:latin typeface="Calibri" pitchFamily="34" charset="0"/>
                <a:ea typeface="+mn-ea"/>
                <a:cs typeface="+mn-cs"/>
              </a:rPr>
              <a:t>Application encapsulation packages the application in a self-contained executable package that does not rely on a software installation or an underlying OS for any dependencies. This package is accessible from the network on a USB key or via local storage. Because these applications have the capability to function like standalone executables, they do not require any agent to be installed locally in the client machine where they run (built-in agents are present within the package).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pitchFamily="34" charset="0"/>
                <a:ea typeface="+mn-ea"/>
                <a:cs typeface="+mn-cs"/>
              </a:rPr>
              <a:t>Application Streaming involves</a:t>
            </a:r>
            <a:r>
              <a:rPr lang="en-US" sz="1200" kern="1200" baseline="0" dirty="0" smtClean="0">
                <a:solidFill>
                  <a:schemeClr val="tx1"/>
                </a:solidFill>
                <a:latin typeface="Calibri" pitchFamily="34" charset="0"/>
                <a:ea typeface="+mn-ea"/>
                <a:cs typeface="+mn-cs"/>
              </a:rPr>
              <a:t> transporting  </a:t>
            </a:r>
            <a:r>
              <a:rPr lang="en-US" sz="1200" kern="1200" dirty="0" smtClean="0">
                <a:solidFill>
                  <a:schemeClr val="tx1"/>
                </a:solidFill>
                <a:latin typeface="Calibri" pitchFamily="34" charset="0"/>
                <a:ea typeface="+mn-ea"/>
                <a:cs typeface="+mn-cs"/>
              </a:rPr>
              <a:t>application specific data/resources to the client device when the application is executed. Only a minimum amount of data (commonly between 10 to 30 percent of the total application) is delivered to a client before the application is launched. Hence, the first time launch of the application happens very quickly and the load on the network is also reduced. Additional features of the application are delivered on demand or in the background without user intervention. Application packages are stored on a (centralized) server. Application streaming is suitable in a well-networked environment </a:t>
            </a:r>
            <a:r>
              <a:rPr lang="en-US" sz="1200" kern="1200" baseline="0" dirty="0" smtClean="0">
                <a:solidFill>
                  <a:schemeClr val="tx1"/>
                </a:solidFill>
                <a:latin typeface="Calibri" pitchFamily="34" charset="0"/>
                <a:ea typeface="+mn-ea"/>
                <a:cs typeface="+mn-cs"/>
              </a:rPr>
              <a:t>(Example: </a:t>
            </a:r>
            <a:r>
              <a:rPr lang="en-US" sz="1200" kern="1200" dirty="0" smtClean="0">
                <a:solidFill>
                  <a:schemeClr val="tx1"/>
                </a:solidFill>
                <a:latin typeface="Calibri" pitchFamily="34" charset="0"/>
                <a:ea typeface="+mn-ea"/>
                <a:cs typeface="+mn-cs"/>
              </a:rPr>
              <a:t>VDI, RDS, and so on). Streaming involves the use of a locally installed agent on the client machine. This agent has</a:t>
            </a:r>
            <a:r>
              <a:rPr lang="en-US" sz="1200" kern="1200" baseline="0" dirty="0" smtClean="0">
                <a:solidFill>
                  <a:schemeClr val="tx1"/>
                </a:solidFill>
                <a:latin typeface="Calibri" pitchFamily="34" charset="0"/>
                <a:ea typeface="+mn-ea"/>
                <a:cs typeface="+mn-cs"/>
              </a:rPr>
              <a:t> the </a:t>
            </a:r>
            <a:r>
              <a:rPr lang="en-US" sz="1200" kern="1200" dirty="0" smtClean="0">
                <a:solidFill>
                  <a:schemeClr val="tx1"/>
                </a:solidFill>
                <a:latin typeface="Calibri" pitchFamily="34" charset="0"/>
                <a:ea typeface="+mn-ea"/>
                <a:cs typeface="+mn-cs"/>
              </a:rPr>
              <a:t>functionality to setup and maintain the Virtual Environment for each application. The agent takes care of management tasks (such as Shortcut creation) and is a key component in the streaming behavior. </a:t>
            </a:r>
          </a:p>
          <a:p>
            <a:endParaRPr lang="en-US" sz="1200" kern="1200" dirty="0" smtClean="0">
              <a:solidFill>
                <a:schemeClr val="tx1"/>
              </a:solidFill>
              <a:latin typeface="Calibri" pitchFamily="34" charset="0"/>
              <a:ea typeface="+mn-ea"/>
              <a:cs typeface="+mn-cs"/>
            </a:endParaRPr>
          </a:p>
          <a:p>
            <a:r>
              <a:rPr lang="en-US" sz="1200" kern="1200" dirty="0" smtClean="0">
                <a:solidFill>
                  <a:schemeClr val="tx1"/>
                </a:solidFill>
                <a:latin typeface="Calibri" pitchFamily="34" charset="0"/>
                <a:ea typeface="+mn-ea"/>
                <a:cs typeface="+mn-cs"/>
              </a:rPr>
              <a:t> </a:t>
            </a:r>
          </a:p>
          <a:p>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lvl="0" indent="0" algn="l" defTabSz="914400" rtl="0" eaLnBrk="0" fontAlgn="base" latinLnBrk="0" hangingPunct="0">
              <a:lnSpc>
                <a:spcPct val="100000"/>
              </a:lnSpc>
              <a:spcBef>
                <a:spcPts val="200"/>
              </a:spcBef>
              <a:spcAft>
                <a:spcPct val="0"/>
              </a:spcAft>
              <a:buClrTx/>
              <a:buSzTx/>
              <a:buFontTx/>
              <a:buNone/>
              <a:tabLst/>
              <a:defRPr/>
            </a:pPr>
            <a:r>
              <a:rPr lang="en-US" kern="1200" dirty="0" smtClean="0">
                <a:solidFill>
                  <a:schemeClr val="tx1"/>
                </a:solidFill>
                <a:latin typeface="Calibri" pitchFamily="34" charset="0"/>
                <a:ea typeface="+mn-ea"/>
                <a:cs typeface="+mn-cs"/>
              </a:rPr>
              <a:t>Benefits of Application Virtualization are as follows:</a:t>
            </a:r>
          </a:p>
          <a:p>
            <a:pPr lvl="1">
              <a:spcBef>
                <a:spcPts val="200"/>
              </a:spcBef>
              <a:buFont typeface="Arial" pitchFamily="34" charset="0"/>
              <a:buChar char="•"/>
            </a:pPr>
            <a:r>
              <a:rPr lang="en-US" b="1" kern="1200" dirty="0" smtClean="0">
                <a:solidFill>
                  <a:schemeClr val="tx1"/>
                </a:solidFill>
                <a:latin typeface="Calibri" pitchFamily="34" charset="0"/>
                <a:ea typeface="+mn-ea"/>
                <a:cs typeface="+mn-cs"/>
              </a:rPr>
              <a:t>Simplified application deployment/retirement: </a:t>
            </a:r>
            <a:r>
              <a:rPr lang="en-US" kern="1200" dirty="0" smtClean="0">
                <a:solidFill>
                  <a:schemeClr val="tx1"/>
                </a:solidFill>
                <a:latin typeface="Calibri" pitchFamily="34" charset="0"/>
                <a:ea typeface="+mn-ea"/>
                <a:cs typeface="+mn-cs"/>
              </a:rPr>
              <a:t>Applications are never installed on</a:t>
            </a:r>
            <a:r>
              <a:rPr lang="en-US" kern="1200" baseline="0" dirty="0" smtClean="0">
                <a:solidFill>
                  <a:schemeClr val="tx1"/>
                </a:solidFill>
                <a:latin typeface="Calibri" pitchFamily="34" charset="0"/>
                <a:ea typeface="+mn-ea"/>
                <a:cs typeface="+mn-cs"/>
              </a:rPr>
              <a:t> </a:t>
            </a:r>
            <a:r>
              <a:rPr lang="en-US" kern="1200" dirty="0" smtClean="0">
                <a:solidFill>
                  <a:schemeClr val="tx1"/>
                </a:solidFill>
                <a:latin typeface="Calibri" pitchFamily="34" charset="0"/>
                <a:ea typeface="+mn-ea"/>
                <a:cs typeface="+mn-cs"/>
              </a:rPr>
              <a:t>to an OS; hence, the deployment of the applications is greatly simplified. Furthermore, complete removal of all application bits from a PC during retirement is assured.</a:t>
            </a:r>
          </a:p>
          <a:p>
            <a:pPr lvl="1">
              <a:spcBef>
                <a:spcPts val="200"/>
              </a:spcBef>
              <a:buFont typeface="Arial" pitchFamily="34" charset="0"/>
              <a:buChar char="•"/>
            </a:pPr>
            <a:r>
              <a:rPr lang="en-US" b="1" kern="1200" dirty="0" smtClean="0">
                <a:solidFill>
                  <a:schemeClr val="tx1"/>
                </a:solidFill>
                <a:latin typeface="Calibri" pitchFamily="34" charset="0"/>
                <a:ea typeface="+mn-ea"/>
                <a:cs typeface="+mn-cs"/>
              </a:rPr>
              <a:t>Simplified Operating </a:t>
            </a:r>
            <a:r>
              <a:rPr lang="en-US" b="1" dirty="0" smtClean="0"/>
              <a:t>S</a:t>
            </a:r>
            <a:r>
              <a:rPr lang="en-US" b="1" kern="1200" dirty="0" smtClean="0">
                <a:solidFill>
                  <a:schemeClr val="tx1"/>
                </a:solidFill>
                <a:latin typeface="Calibri" pitchFamily="34" charset="0"/>
                <a:ea typeface="+mn-ea"/>
                <a:cs typeface="+mn-cs"/>
              </a:rPr>
              <a:t>ystem image management: </a:t>
            </a:r>
            <a:r>
              <a:rPr lang="en-US" kern="1200" dirty="0" smtClean="0">
                <a:solidFill>
                  <a:schemeClr val="tx1"/>
                </a:solidFill>
                <a:latin typeface="Calibri" pitchFamily="34" charset="0"/>
                <a:ea typeface="+mn-ea"/>
                <a:cs typeface="+mn-cs"/>
              </a:rPr>
              <a:t>Because applications are</a:t>
            </a:r>
            <a:r>
              <a:rPr lang="en-US" kern="1200" baseline="0" dirty="0" smtClean="0">
                <a:solidFill>
                  <a:schemeClr val="tx1"/>
                </a:solidFill>
                <a:latin typeface="Calibri" pitchFamily="34" charset="0"/>
                <a:ea typeface="+mn-ea"/>
                <a:cs typeface="+mn-cs"/>
              </a:rPr>
              <a:t> </a:t>
            </a:r>
            <a:r>
              <a:rPr lang="en-US" kern="1200" dirty="0" smtClean="0">
                <a:solidFill>
                  <a:schemeClr val="tx1"/>
                </a:solidFill>
                <a:latin typeface="Calibri" pitchFamily="34" charset="0"/>
                <a:ea typeface="+mn-ea"/>
                <a:cs typeface="+mn-cs"/>
              </a:rPr>
              <a:t>completely separated from the OS, managing OS images is simpler, </a:t>
            </a:r>
            <a:r>
              <a:rPr lang="en-US" sz="1200" kern="1200" dirty="0" smtClean="0">
                <a:solidFill>
                  <a:schemeClr val="tx1"/>
                </a:solidFill>
                <a:latin typeface="Calibri" pitchFamily="34" charset="0"/>
                <a:ea typeface="+mn-ea"/>
                <a:cs typeface="+mn-cs"/>
              </a:rPr>
              <a:t>especially during</a:t>
            </a:r>
            <a:r>
              <a:rPr lang="en-US" sz="1200" kern="1200" baseline="0" dirty="0" smtClean="0">
                <a:solidFill>
                  <a:schemeClr val="tx1"/>
                </a:solidFill>
                <a:latin typeface="Calibri" pitchFamily="34" charset="0"/>
                <a:ea typeface="+mn-ea"/>
                <a:cs typeface="+mn-cs"/>
              </a:rPr>
              <a:t> OS patches and upgrades</a:t>
            </a:r>
            <a:r>
              <a:rPr lang="en-US" kern="1200" dirty="0" smtClean="0">
                <a:solidFill>
                  <a:schemeClr val="tx1"/>
                </a:solidFill>
                <a:latin typeface="Calibri" pitchFamily="34" charset="0"/>
                <a:ea typeface="+mn-ea"/>
                <a:cs typeface="+mn-cs"/>
              </a:rPr>
              <a:t>. It helps to create a more dynamic desktop environment, in which the desktop is an aggregation of separately-managed components.</a:t>
            </a:r>
          </a:p>
          <a:p>
            <a:pPr lvl="1">
              <a:spcBef>
                <a:spcPts val="200"/>
              </a:spcBef>
              <a:buFont typeface="Arial" pitchFamily="34" charset="0"/>
              <a:buChar char="•"/>
            </a:pPr>
            <a:r>
              <a:rPr lang="en-US" b="1" kern="1200" dirty="0" smtClean="0">
                <a:solidFill>
                  <a:schemeClr val="tx1"/>
                </a:solidFill>
                <a:latin typeface="Calibri" pitchFamily="34" charset="0"/>
                <a:ea typeface="+mn-ea"/>
                <a:cs typeface="+mn-cs"/>
              </a:rPr>
              <a:t>Elimination of resource conflicts: </a:t>
            </a:r>
            <a:r>
              <a:rPr lang="en-US" kern="1200" dirty="0" smtClean="0">
                <a:solidFill>
                  <a:schemeClr val="tx1"/>
                </a:solidFill>
                <a:latin typeface="Calibri" pitchFamily="34" charset="0"/>
                <a:ea typeface="+mn-ea"/>
                <a:cs typeface="+mn-cs"/>
              </a:rPr>
              <a:t>Because</a:t>
            </a:r>
            <a:r>
              <a:rPr lang="en-US" kern="1200" baseline="0" dirty="0" smtClean="0">
                <a:solidFill>
                  <a:schemeClr val="tx1"/>
                </a:solidFill>
                <a:latin typeface="Calibri" pitchFamily="34" charset="0"/>
                <a:ea typeface="+mn-ea"/>
                <a:cs typeface="+mn-cs"/>
              </a:rPr>
              <a:t> the </a:t>
            </a:r>
            <a:r>
              <a:rPr lang="en-US" kern="1200" dirty="0" smtClean="0">
                <a:solidFill>
                  <a:schemeClr val="tx1"/>
                </a:solidFill>
                <a:latin typeface="Calibri" pitchFamily="34" charset="0"/>
                <a:ea typeface="+mn-ea"/>
                <a:cs typeface="+mn-cs"/>
              </a:rPr>
              <a:t>each application has its own virtual OS resources, resource contention and application conflict issues are eliminated.</a:t>
            </a:r>
          </a:p>
          <a:p>
            <a:pPr lvl="0">
              <a:spcBef>
                <a:spcPts val="200"/>
              </a:spcBef>
            </a:pPr>
            <a:endParaRPr lang="en-US" kern="1200" dirty="0" smtClean="0">
              <a:solidFill>
                <a:schemeClr val="tx1"/>
              </a:solidFill>
              <a:latin typeface="Calibri" pitchFamily="34" charset="0"/>
              <a:ea typeface="+mn-ea"/>
              <a:cs typeface="+mn-cs"/>
            </a:endParaRPr>
          </a:p>
          <a:p>
            <a:pPr>
              <a:spcBef>
                <a:spcPts val="200"/>
              </a:spcBef>
            </a:pPr>
            <a:r>
              <a:rPr lang="en-US" b="1" kern="1200" dirty="0" smtClean="0">
                <a:solidFill>
                  <a:schemeClr val="tx1"/>
                </a:solidFill>
                <a:latin typeface="Calibri" pitchFamily="34" charset="0"/>
                <a:ea typeface="+mn-ea"/>
                <a:cs typeface="+mn-cs"/>
              </a:rPr>
              <a:t> </a:t>
            </a:r>
            <a:endParaRPr lang="en-US" kern="1200" dirty="0">
              <a:solidFill>
                <a:schemeClr val="tx1"/>
              </a:solidFill>
              <a:latin typeface="Calibri" pitchFamily="34" charset="0"/>
              <a:ea typeface="+mn-ea"/>
              <a:cs typeface="+mn-cs"/>
            </a:endParaRP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lIns="84390" tIns="42195" rIns="84390" bIns="42195" numCol="1" anchor="t" anchorCtr="0" compatLnSpc="1">
            <a:prstTxWarp prst="textNoShape">
              <a:avLst/>
            </a:prstTxWarp>
          </a:bodyPr>
          <a:lstStyle/>
          <a:p>
            <a:r>
              <a:rPr lang="en-US" dirty="0" smtClean="0"/>
              <a:t>The Concept in Practice section covers</a:t>
            </a:r>
            <a:r>
              <a:rPr lang="en-US" baseline="0" dirty="0" smtClean="0"/>
              <a:t> the product examples of desktop and application virtualization technologies. The products covered are VMware View and VMware ThinApp.</a:t>
            </a:r>
            <a:endParaRPr lang="en-US" dirty="0" smtClean="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4"/>
          <p:cNvSpPr>
            <a:spLocks noGrp="1"/>
          </p:cNvSpPr>
          <p:nvPr>
            <p:ph type="sldNum" sz="quarter" idx="5"/>
          </p:nvPr>
        </p:nvSpPr>
        <p:spPr>
          <a:xfrm>
            <a:off x="6400800" y="8839200"/>
            <a:ext cx="455613" cy="304800"/>
          </a:xfrm>
        </p:spPr>
        <p:txBody>
          <a:bodyPr/>
          <a:lstStyle/>
          <a:p>
            <a:pPr>
              <a:defRPr/>
            </a:pPr>
            <a:fld id="{0AE62709-12B7-481E-AF02-15961EF83D30}" type="slidenum">
              <a:rPr lang="en-US"/>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86493" tIns="43247" rIns="86493" bIns="43247">
            <a:normAutofit/>
          </a:bodyPr>
          <a:lstStyle/>
          <a:p>
            <a:r>
              <a:rPr lang="en-US" dirty="0" smtClean="0">
                <a:cs typeface="Arial" charset="0"/>
              </a:rPr>
              <a:t>VMware ThinApp, an application virtualization solution, eliminates application conflicts by packaging the entire application and its settings into an executable file that is isolated from the desktop OS. ThinApp simplifies application deployment and updates. It fits into any existing infrastructure. ThinApp enables applications to run directly from storage devices such as USB flash or network shares</a:t>
            </a:r>
            <a:r>
              <a:rPr lang="en-US" baseline="0" dirty="0" smtClean="0">
                <a:cs typeface="Arial" charset="0"/>
              </a:rPr>
              <a:t> </a:t>
            </a:r>
            <a:r>
              <a:rPr lang="en-US" dirty="0" smtClean="0">
                <a:cs typeface="Arial" charset="0"/>
              </a:rPr>
              <a:t>by using block‐based streaming with transparent decompression. </a:t>
            </a:r>
          </a:p>
          <a:p>
            <a:endParaRPr lang="en-US" dirty="0"/>
          </a:p>
        </p:txBody>
      </p:sp>
      <p:sp>
        <p:nvSpPr>
          <p:cNvPr id="5"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6" name="Slide Number Placeholder 4"/>
          <p:cNvSpPr>
            <a:spLocks noGrp="1"/>
          </p:cNvSpPr>
          <p:nvPr>
            <p:ph type="sldNum" sz="quarter" idx="5"/>
          </p:nvPr>
        </p:nvSpPr>
        <p:spPr>
          <a:xfrm>
            <a:off x="6400800" y="8839200"/>
            <a:ext cx="455613" cy="304800"/>
          </a:xfrm>
        </p:spPr>
        <p:txBody>
          <a:bodyPr/>
          <a:lstStyle/>
          <a:p>
            <a:pPr>
              <a:defRPr/>
            </a:pPr>
            <a:fld id="{0AE62709-12B7-481E-AF02-15961EF83D30}" type="slidenum">
              <a:rPr lang="en-US"/>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spcBef>
                <a:spcPts val="200"/>
              </a:spcBef>
              <a:buFontTx/>
              <a:buNone/>
            </a:pPr>
            <a:r>
              <a:rPr lang="en-US" sz="1000" b="1" u="none" dirty="0" smtClean="0">
                <a:cs typeface="Arial" charset="0"/>
              </a:rPr>
              <a:t>vSphere for Desktops </a:t>
            </a:r>
          </a:p>
          <a:p>
            <a:pPr lvl="1">
              <a:spcBef>
                <a:spcPts val="200"/>
              </a:spcBef>
              <a:buFont typeface="Arial" charset="0"/>
              <a:buChar char="•"/>
            </a:pPr>
            <a:r>
              <a:rPr lang="en-US" sz="1000" dirty="0" smtClean="0">
                <a:cs typeface="Arial" charset="0"/>
              </a:rPr>
              <a:t>VMware View is tightly integrated with vSphere and therefore </a:t>
            </a:r>
            <a:r>
              <a:rPr lang="en-US" sz="1000" b="0" u="none" dirty="0" smtClean="0">
                <a:cs typeface="Arial" charset="0"/>
              </a:rPr>
              <a:t>leverages and benefits </a:t>
            </a:r>
            <a:r>
              <a:rPr lang="en-US" sz="1000" dirty="0" smtClean="0">
                <a:cs typeface="Arial" charset="0"/>
              </a:rPr>
              <a:t>from the robust set of features in that platform.</a:t>
            </a:r>
          </a:p>
          <a:p>
            <a:pPr lvl="1">
              <a:spcBef>
                <a:spcPts val="200"/>
              </a:spcBef>
              <a:buFont typeface="Arial" charset="0"/>
              <a:buChar char="•"/>
            </a:pPr>
            <a:r>
              <a:rPr lang="en-US" sz="1000" dirty="0" smtClean="0">
                <a:cs typeface="Arial" charset="0"/>
              </a:rPr>
              <a:t>vSphere includes many features and optimizations built specifically for delivering VMware View.</a:t>
            </a:r>
          </a:p>
          <a:p>
            <a:pPr lvl="1">
              <a:spcBef>
                <a:spcPts val="200"/>
              </a:spcBef>
              <a:buFont typeface="Arial" charset="0"/>
              <a:buChar char="•"/>
            </a:pPr>
            <a:r>
              <a:rPr lang="en-US" sz="1000" dirty="0" smtClean="0">
                <a:cs typeface="Arial" charset="0"/>
              </a:rPr>
              <a:t>vSphere provides rich application and infrastructure services. It has strong</a:t>
            </a:r>
            <a:r>
              <a:rPr lang="en-US" sz="1000" baseline="0" dirty="0" smtClean="0">
                <a:cs typeface="Arial" charset="0"/>
              </a:rPr>
              <a:t> integration with compute and storage and network infrastructure through APIs.</a:t>
            </a:r>
            <a:endParaRPr lang="en-US" sz="1000" dirty="0" smtClean="0">
              <a:cs typeface="Arial" charset="0"/>
            </a:endParaRPr>
          </a:p>
          <a:p>
            <a:pPr>
              <a:spcBef>
                <a:spcPts val="200"/>
              </a:spcBef>
              <a:buFontTx/>
              <a:buNone/>
            </a:pPr>
            <a:r>
              <a:rPr lang="en-US" sz="1000" b="1" u="none" dirty="0" smtClean="0">
                <a:cs typeface="Arial" charset="0"/>
              </a:rPr>
              <a:t>Management software</a:t>
            </a:r>
          </a:p>
          <a:p>
            <a:pPr lvl="1">
              <a:spcBef>
                <a:spcPts val="200"/>
              </a:spcBef>
              <a:buFont typeface="Arial" pitchFamily="34" charset="0"/>
              <a:buChar char="•"/>
            </a:pPr>
            <a:r>
              <a:rPr lang="en-US" sz="1000" dirty="0" smtClean="0">
                <a:cs typeface="Arial" charset="0"/>
              </a:rPr>
              <a:t>All management components are run on</a:t>
            </a:r>
            <a:r>
              <a:rPr lang="en-US" sz="1000" baseline="0" dirty="0" smtClean="0">
                <a:cs typeface="Arial" charset="0"/>
              </a:rPr>
              <a:t> </a:t>
            </a:r>
            <a:r>
              <a:rPr lang="en-US" sz="1000" dirty="0" smtClean="0">
                <a:cs typeface="Arial" charset="0"/>
              </a:rPr>
              <a:t>VM</a:t>
            </a:r>
            <a:r>
              <a:rPr lang="en-US" sz="1000" baseline="0" dirty="0" smtClean="0">
                <a:cs typeface="Arial" charset="0"/>
              </a:rPr>
              <a:t>s (vCenter, </a:t>
            </a:r>
            <a:r>
              <a:rPr lang="en-US" sz="1000" dirty="0" smtClean="0">
                <a:cs typeface="Arial" charset="0"/>
              </a:rPr>
              <a:t>VMware View Manager, and all security VMs).</a:t>
            </a:r>
          </a:p>
          <a:p>
            <a:pPr lvl="1">
              <a:spcBef>
                <a:spcPts val="200"/>
              </a:spcBef>
              <a:buFont typeface="Arial" pitchFamily="34" charset="0"/>
              <a:buChar char="•"/>
            </a:pPr>
            <a:r>
              <a:rPr lang="en-US" sz="1000" dirty="0" smtClean="0">
                <a:cs typeface="Arial" charset="0"/>
              </a:rPr>
              <a:t>vCenter is used for</a:t>
            </a:r>
            <a:r>
              <a:rPr lang="en-US" sz="1000" baseline="0" dirty="0" smtClean="0">
                <a:cs typeface="Arial" charset="0"/>
              </a:rPr>
              <a:t> the</a:t>
            </a:r>
            <a:r>
              <a:rPr lang="en-US" sz="1000" dirty="0" smtClean="0">
                <a:cs typeface="Arial" charset="0"/>
              </a:rPr>
              <a:t> management of virtualization platform</a:t>
            </a:r>
          </a:p>
          <a:p>
            <a:pPr lvl="1">
              <a:spcBef>
                <a:spcPts val="200"/>
              </a:spcBef>
            </a:pPr>
            <a:r>
              <a:rPr lang="en-US" sz="1000" dirty="0" smtClean="0">
                <a:cs typeface="Arial" charset="0"/>
              </a:rPr>
              <a:t>VMware View Manager: </a:t>
            </a:r>
            <a:r>
              <a:rPr lang="en-US" sz="1000" b="0" u="none" dirty="0" smtClean="0">
                <a:cs typeface="Arial" charset="0"/>
              </a:rPr>
              <a:t>View Manager is the core </a:t>
            </a:r>
            <a:r>
              <a:rPr lang="en-US" sz="1000" dirty="0" smtClean="0">
                <a:cs typeface="Arial" charset="0"/>
              </a:rPr>
              <a:t>to the VMware View solution, providing centralized management of the desktop environment and brokering of connections to desktops in the data center</a:t>
            </a:r>
          </a:p>
          <a:p>
            <a:pPr marL="457200" lvl="2">
              <a:spcBef>
                <a:spcPts val="200"/>
              </a:spcBef>
              <a:buFont typeface="Arial" pitchFamily="34" charset="0"/>
              <a:buChar char="•"/>
            </a:pPr>
            <a:r>
              <a:rPr lang="en-US" sz="1000" dirty="0" smtClean="0">
                <a:cs typeface="Arial" charset="0"/>
              </a:rPr>
              <a:t>VMware View Composer: </a:t>
            </a:r>
            <a:r>
              <a:rPr lang="en-US" sz="1000" b="0" u="none" dirty="0" smtClean="0">
                <a:cs typeface="Arial" charset="0"/>
              </a:rPr>
              <a:t>View Composer delivers </a:t>
            </a:r>
            <a:r>
              <a:rPr lang="en-US" sz="1000" dirty="0" smtClean="0">
                <a:cs typeface="Arial" charset="0"/>
              </a:rPr>
              <a:t>storage optimizations to reduce storage requirements and to simplify desktop management.</a:t>
            </a:r>
          </a:p>
          <a:p>
            <a:pPr marL="457200" lvl="2">
              <a:spcBef>
                <a:spcPts val="200"/>
              </a:spcBef>
              <a:buFont typeface="Arial" pitchFamily="34" charset="0"/>
              <a:buChar char="•"/>
            </a:pPr>
            <a:r>
              <a:rPr lang="en-US" sz="1000" dirty="0" smtClean="0">
                <a:cs typeface="Arial" charset="0"/>
              </a:rPr>
              <a:t>VMware </a:t>
            </a:r>
            <a:r>
              <a:rPr lang="en-US" sz="1000" dirty="0" err="1" smtClean="0">
                <a:cs typeface="Arial" charset="0"/>
              </a:rPr>
              <a:t>ThinApp</a:t>
            </a:r>
            <a:r>
              <a:rPr lang="en-US" sz="1000" dirty="0" smtClean="0">
                <a:cs typeface="Arial" charset="0"/>
              </a:rPr>
              <a:t>: </a:t>
            </a:r>
            <a:r>
              <a:rPr lang="en-US" sz="1000" dirty="0" err="1" smtClean="0">
                <a:cs typeface="Arial" charset="0"/>
              </a:rPr>
              <a:t>ThinApp</a:t>
            </a:r>
            <a:r>
              <a:rPr lang="en-US" sz="1000" dirty="0" smtClean="0">
                <a:cs typeface="Arial" charset="0"/>
              </a:rPr>
              <a:t> addresses the requirement for application virtualization in both virtual and physical desktop environments</a:t>
            </a:r>
          </a:p>
          <a:p>
            <a:pPr>
              <a:spcBef>
                <a:spcPts val="200"/>
              </a:spcBef>
              <a:buFontTx/>
              <a:buNone/>
            </a:pPr>
            <a:endParaRPr lang="en-US" sz="1000" dirty="0" smtClean="0">
              <a:cs typeface="Arial" charset="0"/>
            </a:endParaRPr>
          </a:p>
          <a:p>
            <a:pPr>
              <a:spcBef>
                <a:spcPts val="200"/>
              </a:spcBef>
              <a:buFontTx/>
              <a:buNone/>
            </a:pPr>
            <a:r>
              <a:rPr lang="en-US" sz="1000" dirty="0" smtClean="0">
                <a:cs typeface="Arial" charset="0"/>
              </a:rPr>
              <a:t>User Experience</a:t>
            </a:r>
          </a:p>
          <a:p>
            <a:pPr marL="454025" indent="-225425">
              <a:spcBef>
                <a:spcPts val="200"/>
              </a:spcBef>
              <a:buFont typeface="Arial" pitchFamily="34" charset="0"/>
              <a:buChar char="•"/>
            </a:pPr>
            <a:r>
              <a:rPr lang="en-US" sz="1000" dirty="0" smtClean="0">
                <a:cs typeface="Arial" charset="0"/>
              </a:rPr>
              <a:t>Users can access their virtual desktops from a variety of devices including desktops, laptops, and thin clients.</a:t>
            </a:r>
          </a:p>
          <a:p>
            <a:pPr marL="454025" indent="-225425">
              <a:spcBef>
                <a:spcPts val="200"/>
              </a:spcBef>
              <a:buFont typeface="Arial" pitchFamily="34" charset="0"/>
              <a:buChar char="•"/>
            </a:pPr>
            <a:r>
              <a:rPr lang="en-US" sz="1000" dirty="0" smtClean="0">
                <a:cs typeface="Arial" charset="0"/>
              </a:rPr>
              <a:t> These users can be on the LAN or across the WAN.</a:t>
            </a:r>
          </a:p>
          <a:p>
            <a:pPr marL="454025" indent="-225425">
              <a:spcBef>
                <a:spcPts val="200"/>
              </a:spcBef>
              <a:buFont typeface="Arial" pitchFamily="34" charset="0"/>
              <a:buChar char="•"/>
            </a:pPr>
            <a:r>
              <a:rPr lang="en-US" sz="1000" dirty="0" smtClean="0">
                <a:cs typeface="Arial" charset="0"/>
              </a:rPr>
              <a:t> VMware View has a number of technologies to enhance user experience.</a:t>
            </a:r>
          </a:p>
          <a:p>
            <a:pPr>
              <a:spcBef>
                <a:spcPts val="200"/>
              </a:spcBef>
              <a:buFontTx/>
              <a:buNone/>
            </a:pPr>
            <a:endParaRPr lang="en-US" sz="1000" dirty="0" smtClean="0">
              <a:cs typeface="Arial" charset="0"/>
            </a:endParaRPr>
          </a:p>
          <a:p>
            <a:pPr>
              <a:spcBef>
                <a:spcPts val="200"/>
              </a:spcBef>
              <a:buFontTx/>
              <a:buNone/>
            </a:pPr>
            <a:r>
              <a:rPr lang="en-US" sz="1000" dirty="0" smtClean="0">
                <a:cs typeface="Arial" charset="0"/>
              </a:rPr>
              <a:t>	</a:t>
            </a:r>
          </a:p>
          <a:p>
            <a:pPr>
              <a:spcBef>
                <a:spcPts val="200"/>
              </a:spcBef>
            </a:pPr>
            <a:endParaRPr lang="en-US" sz="1000" dirty="0" smtClean="0"/>
          </a:p>
          <a:p>
            <a:pPr>
              <a:spcBef>
                <a:spcPts val="200"/>
              </a:spcBef>
            </a:pPr>
            <a:endParaRPr lang="en-US" sz="1000" dirty="0" smtClean="0"/>
          </a:p>
          <a:p>
            <a:pPr>
              <a:spcBef>
                <a:spcPts val="200"/>
              </a:spcBef>
            </a:pPr>
            <a:endParaRPr lang="en-US" sz="1000"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module covered the concepts of desktop, application, and user state virtualization. Traditional desktops have significant management and maintenance overhead and also lack security, if they are lost or stolen. This leads to the evolution of virtualization of desktops, applications, and user states.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two desktop virtualization techniques are RDS and VDI. In RDS, a Terminal Service runs on top of a single</a:t>
            </a:r>
            <a:r>
              <a:rPr lang="en-US" baseline="0" dirty="0" smtClean="0"/>
              <a:t> Windows installation,</a:t>
            </a:r>
            <a:r>
              <a:rPr lang="en-US" dirty="0" smtClean="0"/>
              <a:t> and provides individual sessions to client systems. Virtual Desktop Infrastructure (VDI) refers to hosting a desktop OS running in a VM on a server at the VDC. VDI is widely used when compared to RDS in a VDC environment.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Application virtualization enables running an application without</a:t>
            </a:r>
            <a:r>
              <a:rPr lang="en-US" dirty="0" smtClean="0"/>
              <a:t> installation or any other dependencies on the underlying computing platform. Application streaming and application encapsulation are the commonly used methods for deploying application virtualization.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User-profile virtualization involves storing user’s data and settings centrally in a server so that they can be accessed anytime, anywhere. </a:t>
            </a:r>
            <a:endParaRPr lang="en-US" dirty="0" smtClean="0"/>
          </a:p>
        </p:txBody>
      </p:sp>
      <p:sp>
        <p:nvSpPr>
          <p:cNvPr id="4" name="Footer Placeholder 3"/>
          <p:cNvSpPr>
            <a:spLocks noGrp="1"/>
          </p:cNvSpPr>
          <p:nvPr>
            <p:ph type="ftr" sz="quarter" idx="4"/>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4DF64EBD-D312-4E29-9396-4EA9F4281184}" type="slidenum">
              <a:rPr lang="en-US"/>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endParaRPr lang="en-US" dirty="0" smtClean="0"/>
          </a:p>
        </p:txBody>
      </p:sp>
      <p:sp>
        <p:nvSpPr>
          <p:cNvPr id="4" name="Footer Placeholder 3"/>
          <p:cNvSpPr>
            <a:spLocks noGrp="1"/>
          </p:cNvSpPr>
          <p:nvPr>
            <p:ph type="ftr" sz="quarter" idx="4"/>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81E1E3F9-87E8-449F-A61E-BF0174C0A570}" type="slidenum">
              <a:rPr lang="en-US"/>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Rot="1" noChangeAspect="1" noChangeArrowheads="1" noTextEdit="1"/>
          </p:cNvSpPr>
          <p:nvPr>
            <p:ph type="sldImg"/>
          </p:nvPr>
        </p:nvSpPr>
        <p:spPr>
          <a:ln/>
        </p:spPr>
      </p:sp>
      <p:sp>
        <p:nvSpPr>
          <p:cNvPr id="46083" name="Rectangle 7"/>
          <p:cNvSpPr>
            <a:spLocks noGrp="1" noChangeArrowheads="1"/>
          </p:cNvSpPr>
          <p:nvPr>
            <p:ph type="body" idx="1"/>
          </p:nvPr>
        </p:nvSpPr>
        <p:spPr>
          <a:xfrm>
            <a:off x="457200" y="4419600"/>
            <a:ext cx="5943600" cy="4343400"/>
          </a:xfrm>
          <a:noFill/>
          <a:ln w="9525"/>
        </p:spPr>
        <p:txBody>
          <a:bodyPr lIns="90571" tIns="45286" rIns="90571" bIns="45286"/>
          <a:lstStyle/>
          <a:p>
            <a:r>
              <a:rPr lang="en-US" dirty="0" smtClean="0"/>
              <a:t>With the traditional desktop, the OS, applications, and user data are all tied to a specific piece of hardware. With legacy desktops,</a:t>
            </a:r>
            <a:r>
              <a:rPr lang="en-US" b="1" dirty="0" smtClean="0"/>
              <a:t> </a:t>
            </a:r>
            <a:r>
              <a:rPr lang="en-US" dirty="0" smtClean="0"/>
              <a:t>business productivity is impacted greatly when an end-point device is broken or lost, because </a:t>
            </a:r>
            <a:r>
              <a:rPr lang="en-US" baseline="0" dirty="0" smtClean="0"/>
              <a:t>it</a:t>
            </a:r>
            <a:r>
              <a:rPr lang="en-US" dirty="0" smtClean="0"/>
              <a:t> affects the OS, applications, user data, and settings. </a:t>
            </a:r>
          </a:p>
          <a:p>
            <a:r>
              <a:rPr lang="en-US" dirty="0" smtClean="0"/>
              <a:t>In a virtualized desktop, virtualization breaks the bonds between hardware and these elements, enabling the IT staff to change, update, and deploy these elements independently for greater business agility and improved response time. End users also benefit from virtualization because they get the same desktop, but with the added ability to access the computing environment from different</a:t>
            </a:r>
            <a:r>
              <a:rPr lang="en-US" baseline="0" dirty="0" smtClean="0"/>
              <a:t> kinds</a:t>
            </a:r>
            <a:r>
              <a:rPr lang="en-US" dirty="0" smtClean="0"/>
              <a:t> of devices and access points in the office, at home, or on the road.</a:t>
            </a:r>
          </a:p>
          <a:p>
            <a:r>
              <a:rPr lang="en-US" dirty="0" smtClean="0"/>
              <a:t>Compute-based virtualization</a:t>
            </a:r>
            <a:r>
              <a:rPr lang="en-US" baseline="0" dirty="0" smtClean="0"/>
              <a:t> </a:t>
            </a:r>
            <a:r>
              <a:rPr lang="en-US" dirty="0" smtClean="0"/>
              <a:t>separates the OS from the hardware, but does not inherently address the broader and more important aspects of separating the user’s data, settings, and critical applications, from the OSs themselves. These are very critical for maintaining a productive business environment. By separating the user’s data, settings, and critical applications from OSs, organizations can begin to achieve a true IT–business aligned strategy. This is the fundamental concept underlying</a:t>
            </a:r>
            <a:r>
              <a:rPr lang="en-US" baseline="0" dirty="0" smtClean="0"/>
              <a:t> virtualized</a:t>
            </a:r>
            <a:r>
              <a:rPr lang="en-US" dirty="0" smtClean="0"/>
              <a:t> desktops. Virtualization</a:t>
            </a:r>
            <a:r>
              <a:rPr lang="en-US" baseline="0" dirty="0" smtClean="0"/>
              <a:t> at each layer in a virtualized desktop will be explained </a:t>
            </a:r>
            <a:r>
              <a:rPr lang="en-US" dirty="0" smtClean="0"/>
              <a:t>in the later slides.</a:t>
            </a:r>
          </a:p>
          <a:p>
            <a:r>
              <a:rPr lang="en-US" dirty="0" smtClean="0"/>
              <a:t>Application virtualization breaks the dependency between the application and the underlying platform that includes the OS and </a:t>
            </a:r>
            <a:r>
              <a:rPr lang="en-US" baseline="0" dirty="0" smtClean="0"/>
              <a:t>hardware. Application virtualization is discussed later in this module.</a:t>
            </a:r>
            <a:endParaRPr lang="en-US" dirty="0" smtClean="0"/>
          </a:p>
          <a:p>
            <a:endParaRPr lang="en-US" b="1" dirty="0" smtClean="0"/>
          </a:p>
          <a:p>
            <a:endParaRPr lang="en-US" dirty="0" smtClean="0"/>
          </a:p>
        </p:txBody>
      </p:sp>
      <p:sp>
        <p:nvSpPr>
          <p:cNvPr id="4" name="Footer Placeholder 3"/>
          <p:cNvSpPr>
            <a:spLocks noGrp="1"/>
          </p:cNvSpPr>
          <p:nvPr>
            <p:ph type="ftr" sz="quarter" idx="4"/>
          </p:nvPr>
        </p:nvSpPr>
        <p:spPr>
          <a:xfrm>
            <a:off x="0" y="8839200"/>
            <a:ext cx="4267200" cy="304800"/>
          </a:xfrm>
        </p:spPr>
        <p:txBody>
          <a:bodyPr/>
          <a:lstStyle/>
          <a:p>
            <a:pPr>
              <a:defRPr/>
            </a:pPr>
            <a:r>
              <a:rPr lang="en-US" dirty="0" smtClean="0"/>
              <a:t>Copyright © 2011 EMC Corporation. Do not Copy - All Rights Reserved.</a:t>
            </a:r>
            <a:endParaRPr lang="en-US" dirty="0"/>
          </a:p>
        </p:txBody>
      </p:sp>
      <p:sp>
        <p:nvSpPr>
          <p:cNvPr id="5" name="Slide Number Placeholder 4"/>
          <p:cNvSpPr>
            <a:spLocks noGrp="1"/>
          </p:cNvSpPr>
          <p:nvPr>
            <p:ph type="sldNum" sz="quarter" idx="5"/>
          </p:nvPr>
        </p:nvSpPr>
        <p:spPr>
          <a:xfrm>
            <a:off x="6400800" y="8839200"/>
            <a:ext cx="455613" cy="304800"/>
          </a:xfrm>
        </p:spPr>
        <p:txBody>
          <a:bodyPr/>
          <a:lstStyle/>
          <a:p>
            <a:pPr>
              <a:defRPr/>
            </a:pPr>
            <a:fld id="{0AE62709-12B7-481E-AF02-15961EF83D30}" type="slidenum">
              <a:rPr lang="en-US"/>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en-US" dirty="0" smtClean="0"/>
              <a:t>This lesson covers</a:t>
            </a:r>
            <a:r>
              <a:rPr lang="en-US" baseline="0" dirty="0" smtClean="0"/>
              <a:t> the drivers of </a:t>
            </a:r>
            <a:r>
              <a:rPr lang="en-US" dirty="0" smtClean="0"/>
              <a:t>d</a:t>
            </a:r>
            <a:r>
              <a:rPr lang="en-US" baseline="0" dirty="0" smtClean="0"/>
              <a:t>esktop </a:t>
            </a:r>
            <a:r>
              <a:rPr lang="en-US" dirty="0" smtClean="0"/>
              <a:t>v</a:t>
            </a:r>
            <a:r>
              <a:rPr lang="en-US" baseline="0" dirty="0" smtClean="0"/>
              <a:t>irtualization and benefits of </a:t>
            </a:r>
            <a:r>
              <a:rPr lang="en-US" dirty="0" smtClean="0"/>
              <a:t>d</a:t>
            </a:r>
            <a:r>
              <a:rPr lang="en-US" baseline="0" dirty="0" smtClean="0"/>
              <a:t>esktop </a:t>
            </a:r>
            <a:r>
              <a:rPr lang="en-US" dirty="0" smtClean="0"/>
              <a:t>v</a:t>
            </a:r>
            <a:r>
              <a:rPr lang="en-US" baseline="0" dirty="0" smtClean="0"/>
              <a:t>irtualization. It also includes </a:t>
            </a:r>
            <a:r>
              <a:rPr lang="en-US" dirty="0" smtClean="0"/>
              <a:t>d</a:t>
            </a:r>
            <a:r>
              <a:rPr lang="en-US" baseline="0" dirty="0" smtClean="0"/>
              <a:t>esktop </a:t>
            </a:r>
            <a:r>
              <a:rPr lang="en-US" dirty="0" smtClean="0"/>
              <a:t>v</a:t>
            </a:r>
            <a:r>
              <a:rPr lang="en-US" baseline="0" dirty="0" smtClean="0"/>
              <a:t>irtualization techniques.</a:t>
            </a:r>
            <a:endParaRPr lang="en-US" dirty="0" smtClean="0"/>
          </a:p>
        </p:txBody>
      </p:sp>
      <p:sp>
        <p:nvSpPr>
          <p:cNvPr id="4" name="Footer Placeholder 3"/>
          <p:cNvSpPr>
            <a:spLocks noGrp="1"/>
          </p:cNvSpPr>
          <p:nvPr>
            <p:ph type="ftr" sz="quarter" idx="4"/>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5"/>
          </p:nvPr>
        </p:nvSpPr>
        <p:spPr/>
        <p:txBody>
          <a:bodyPr/>
          <a:lstStyle/>
          <a:p>
            <a:pPr>
              <a:defRPr/>
            </a:pPr>
            <a:fld id="{0AE62709-12B7-481E-AF02-15961EF83D30}" type="slidenum">
              <a:rPr lang="en-US"/>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914400" rtl="0" eaLnBrk="0" fontAlgn="base" latinLnBrk="0" hangingPunct="0">
              <a:lnSpc>
                <a:spcPct val="100000"/>
              </a:lnSpc>
              <a:spcBef>
                <a:spcPct val="30000"/>
              </a:spcBef>
              <a:spcAft>
                <a:spcPct val="0"/>
              </a:spcAft>
              <a:buClrTx/>
              <a:buSzTx/>
              <a:buFontTx/>
              <a:buNone/>
              <a:tabLst/>
              <a:defRPr/>
            </a:pPr>
            <a:r>
              <a:rPr lang="en-US" b="1" kern="1200" baseline="0" dirty="0" smtClean="0">
                <a:solidFill>
                  <a:schemeClr val="tx1"/>
                </a:solidFill>
              </a:rPr>
              <a:t>Manageability:</a:t>
            </a:r>
            <a:r>
              <a:rPr lang="en-US" kern="1200" baseline="0" dirty="0" smtClean="0">
                <a:solidFill>
                  <a:schemeClr val="tx1"/>
                </a:solidFill>
              </a:rPr>
              <a:t> </a:t>
            </a:r>
            <a:r>
              <a:rPr lang="en-US" sz="1200" kern="1200" dirty="0" smtClean="0">
                <a:solidFill>
                  <a:schemeClr val="tx1"/>
                </a:solidFill>
                <a:latin typeface="Calibri" pitchFamily="34" charset="0"/>
                <a:ea typeface="+mn-ea"/>
                <a:cs typeface="+mn-cs"/>
              </a:rPr>
              <a:t>One of the major concerns of an organization is management of desktop infrastructure. This is because the core component of a desktop infrastructure is the PC hardware, which </a:t>
            </a:r>
            <a:r>
              <a:rPr lang="en-US" dirty="0" smtClean="0"/>
              <a:t>continues to evolve rapidly. Organizations are forced to deal with a variety of hardware models, face complicated PC refresh cycles, and handle support problems related to PC hardware incompatibilities with applications. This makes the IT personnel spend most of their time supporting the existing environments</a:t>
            </a:r>
            <a:r>
              <a:rPr lang="en-US" baseline="0" dirty="0" smtClean="0"/>
              <a:t> i</a:t>
            </a:r>
            <a:r>
              <a:rPr lang="en-US" dirty="0" smtClean="0"/>
              <a:t>nstead of deploying new technology. </a:t>
            </a:r>
            <a:endParaRPr lang="en-US" kern="1200" baseline="0" dirty="0" smtClean="0">
              <a:solidFill>
                <a:schemeClr val="tx1"/>
              </a:solidFill>
            </a:endParaRPr>
          </a:p>
          <a:p>
            <a:r>
              <a:rPr lang="en-US" b="1" kern="1200" baseline="0" dirty="0" smtClean="0">
                <a:solidFill>
                  <a:schemeClr val="tx1"/>
                </a:solidFill>
              </a:rPr>
              <a:t>Security:</a:t>
            </a:r>
            <a:r>
              <a:rPr lang="en-US" kern="1200" baseline="0" dirty="0" smtClean="0">
                <a:solidFill>
                  <a:schemeClr val="tx1"/>
                </a:solidFill>
              </a:rPr>
              <a:t> Applications and data stored in traditional desktops pose severe security threats especially if the desktops/laptops are lost or stolen. Damage due to data loss can be immeasurable. </a:t>
            </a:r>
            <a:r>
              <a:rPr lang="en-US" dirty="0" smtClean="0"/>
              <a:t>C</a:t>
            </a:r>
            <a:r>
              <a:rPr lang="en-US" kern="1200" baseline="0" dirty="0" smtClean="0">
                <a:solidFill>
                  <a:schemeClr val="tx1"/>
                </a:solidFill>
              </a:rPr>
              <a:t>ompliance regulations (e.g., Sarbanes-Oxley, HIPAA) protect privacy and corporate data by restricting the public disclosure of these data when issues arise. Failure to protect this data can lead to significant negative impact to the organization’s reputation.</a:t>
            </a:r>
          </a:p>
          <a:p>
            <a:r>
              <a:rPr lang="en-US" b="1" kern="1200" baseline="0" dirty="0" smtClean="0">
                <a:solidFill>
                  <a:schemeClr val="tx1"/>
                </a:solidFill>
              </a:rPr>
              <a:t>Cost:</a:t>
            </a:r>
            <a:r>
              <a:rPr lang="en-US" kern="1200" baseline="0" dirty="0" smtClean="0">
                <a:solidFill>
                  <a:schemeClr val="tx1"/>
                </a:solidFill>
              </a:rPr>
              <a:t> The cost of deploying and managing a traditional PC is high and ranges from $160 to $350[1].</a:t>
            </a:r>
          </a:p>
          <a:p>
            <a:endParaRPr lang="en-US" sz="1200" kern="1200" baseline="0" dirty="0" smtClean="0">
              <a:solidFill>
                <a:schemeClr val="tx1"/>
              </a:solidFill>
              <a:latin typeface="Calibri" pitchFamily="34" charset="0"/>
              <a:ea typeface="+mn-ea"/>
              <a:cs typeface="+mn-cs"/>
            </a:endParaRPr>
          </a:p>
          <a:p>
            <a:endParaRPr lang="en-US" sz="1200" kern="1200" baseline="0" dirty="0" smtClean="0">
              <a:solidFill>
                <a:schemeClr val="tx1"/>
              </a:solidFill>
              <a:latin typeface="Calibri" pitchFamily="34" charset="0"/>
              <a:ea typeface="+mn-ea"/>
              <a:cs typeface="+mn-cs"/>
            </a:endParaRPr>
          </a:p>
          <a:p>
            <a:r>
              <a:rPr lang="en-US" sz="1200" kern="1200" baseline="0" dirty="0" smtClean="0">
                <a:solidFill>
                  <a:schemeClr val="tx1"/>
                </a:solidFill>
                <a:latin typeface="Calibri" pitchFamily="34" charset="0"/>
                <a:ea typeface="+mn-ea"/>
                <a:cs typeface="+mn-cs"/>
              </a:rPr>
              <a:t>[1] IDC, Optimizing Infrastructure, 2006</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r>
              <a:rPr lang="en-US" kern="1200" baseline="0" dirty="0" smtClean="0">
                <a:solidFill>
                  <a:schemeClr val="tx1"/>
                </a:solidFill>
                <a:latin typeface="Calibri" pitchFamily="34" charset="0"/>
                <a:ea typeface="+mn-ea"/>
                <a:cs typeface="+mn-cs"/>
              </a:rPr>
              <a:t>The objective of desktop virtualization technology is to centralize the PC Operating </a:t>
            </a:r>
            <a:r>
              <a:rPr lang="en-US" dirty="0" smtClean="0"/>
              <a:t>S</a:t>
            </a:r>
            <a:r>
              <a:rPr lang="en-US" kern="1200" baseline="0" dirty="0" smtClean="0">
                <a:solidFill>
                  <a:schemeClr val="tx1"/>
                </a:solidFill>
                <a:latin typeface="Calibri" pitchFamily="34" charset="0"/>
                <a:ea typeface="+mn-ea"/>
                <a:cs typeface="+mn-cs"/>
              </a:rPr>
              <a:t>ystem (OS) at the data center. </a:t>
            </a:r>
            <a:r>
              <a:rPr lang="en-US" kern="1200" dirty="0" smtClean="0">
                <a:solidFill>
                  <a:schemeClr val="tx1"/>
                </a:solidFill>
                <a:latin typeface="Calibri" pitchFamily="34" charset="0"/>
                <a:ea typeface="+mn-ea"/>
                <a:cs typeface="+mn-cs"/>
              </a:rPr>
              <a:t>This is to make security and management of desktops significantly easy.</a:t>
            </a:r>
            <a:r>
              <a:rPr lang="en-US" kern="1200" baseline="0" dirty="0" smtClean="0">
                <a:solidFill>
                  <a:schemeClr val="tx1"/>
                </a:solidFill>
                <a:latin typeface="Calibri" pitchFamily="34" charset="0"/>
                <a:ea typeface="+mn-ea"/>
                <a:cs typeface="+mn-cs"/>
              </a:rPr>
              <a:t> Desktops hosted at the data center run as Virtual </a:t>
            </a:r>
            <a:r>
              <a:rPr lang="en-US" dirty="0" smtClean="0"/>
              <a:t>M</a:t>
            </a:r>
            <a:r>
              <a:rPr lang="en-US" kern="1200" baseline="0" dirty="0" smtClean="0">
                <a:solidFill>
                  <a:schemeClr val="tx1"/>
                </a:solidFill>
                <a:latin typeface="Calibri" pitchFamily="34" charset="0"/>
                <a:ea typeface="+mn-ea"/>
                <a:cs typeface="+mn-cs"/>
              </a:rPr>
              <a:t>achines (VMs) within the VDC, while end users remotely access these desktops from a variety of endpoint devices. </a:t>
            </a:r>
            <a:r>
              <a:rPr lang="en-US" kern="1200" dirty="0" smtClean="0">
                <a:solidFill>
                  <a:schemeClr val="tx1"/>
                </a:solidFill>
                <a:latin typeface="Calibri" pitchFamily="34" charset="0"/>
                <a:ea typeface="+mn-ea"/>
                <a:cs typeface="+mn-cs"/>
              </a:rPr>
              <a:t>Application execution and data storage do not happen at the endpoint devices; everything is done centrally at the data center.</a:t>
            </a:r>
          </a:p>
          <a:p>
            <a:r>
              <a:rPr lang="en-US" sz="1200" kern="1200" dirty="0" smtClean="0">
                <a:solidFill>
                  <a:schemeClr val="tx1"/>
                </a:solidFill>
                <a:latin typeface="Calibri" pitchFamily="3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Footer Placeholder 3"/>
          <p:cNvSpPr txBox="1">
            <a:spLocks noGrp="1"/>
          </p:cNvSpPr>
          <p:nvPr/>
        </p:nvSpPr>
        <p:spPr>
          <a:xfrm>
            <a:off x="0" y="8839200"/>
            <a:ext cx="4267200" cy="304800"/>
          </a:xfrm>
          <a:prstGeom prst="rect">
            <a:avLst/>
          </a:prstGeom>
          <a:noFill/>
        </p:spPr>
        <p:txBody>
          <a:bodyPr anchor="b"/>
          <a:lstStyle/>
          <a:p>
            <a:pPr fontAlgn="auto">
              <a:spcBef>
                <a:spcPts val="0"/>
              </a:spcBef>
              <a:spcAft>
                <a:spcPts val="0"/>
              </a:spcAft>
              <a:defRPr/>
            </a:pPr>
            <a:r>
              <a:rPr lang="en-US" sz="900" baseline="0">
                <a:latin typeface="MetaNormalLF-Roman" pitchFamily="34" charset="0"/>
                <a:cs typeface="+mn-cs"/>
              </a:rPr>
              <a:t>Copyright © 2011 EMC Corporation. Do not Copy - All Rights Reserved.</a:t>
            </a:r>
            <a:endParaRPr lang="en-US" sz="900" baseline="0" dirty="0">
              <a:latin typeface="MetaNormalLF-Roman" pitchFamily="34" charset="0"/>
              <a:cs typeface="+mn-cs"/>
            </a:endParaRPr>
          </a:p>
        </p:txBody>
      </p:sp>
      <p:sp>
        <p:nvSpPr>
          <p:cNvPr id="5" name="Slide Number Placeholder 4"/>
          <p:cNvSpPr txBox="1">
            <a:spLocks noGrp="1"/>
          </p:cNvSpPr>
          <p:nvPr/>
        </p:nvSpPr>
        <p:spPr>
          <a:xfrm>
            <a:off x="6400800" y="8839200"/>
            <a:ext cx="455613" cy="304800"/>
          </a:xfrm>
          <a:prstGeom prst="rect">
            <a:avLst/>
          </a:prstGeom>
          <a:noFill/>
        </p:spPr>
        <p:txBody>
          <a:bodyPr anchor="b"/>
          <a:lstStyle/>
          <a:p>
            <a:pPr algn="r" fontAlgn="auto">
              <a:spcBef>
                <a:spcPts val="0"/>
              </a:spcBef>
              <a:spcAft>
                <a:spcPts val="0"/>
              </a:spcAft>
              <a:defRPr/>
            </a:pPr>
            <a:fld id="{D0C45CC3-7F13-4F8A-84B0-7E88E02A77A6}" type="slidenum">
              <a:rPr lang="en-US" sz="900" baseline="0">
                <a:latin typeface="MetaNormalLF-Roman" pitchFamily="34" charset="0"/>
                <a:cs typeface="+mn-cs"/>
              </a:rPr>
              <a:pPr algn="r" fontAlgn="auto">
                <a:spcBef>
                  <a:spcPts val="0"/>
                </a:spcBef>
                <a:spcAft>
                  <a:spcPts val="0"/>
                </a:spcAft>
                <a:defRPr/>
              </a:pPr>
              <a:t>6</a:t>
            </a:fld>
            <a:endParaRPr lang="en-US" sz="900" baseline="0">
              <a:latin typeface="MetaNormalLF-Roman" pitchFamily="34"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baseline="0" dirty="0" smtClean="0">
                <a:solidFill>
                  <a:schemeClr val="tx1"/>
                </a:solidFill>
                <a:latin typeface="Calibri" pitchFamily="34" charset="0"/>
                <a:ea typeface="+mn-ea"/>
                <a:cs typeface="+mn-cs"/>
              </a:rPr>
              <a:t>The key benefits of desktop virtualization are as follows:</a:t>
            </a:r>
          </a:p>
          <a:p>
            <a:pPr lvl="1">
              <a:buFont typeface="Arial" pitchFamily="34" charset="0"/>
              <a:buChar char="•"/>
            </a:pPr>
            <a:r>
              <a:rPr lang="en-US" b="1" kern="1200" baseline="0" dirty="0" smtClean="0">
                <a:solidFill>
                  <a:schemeClr val="tx1"/>
                </a:solidFill>
                <a:latin typeface="Calibri" pitchFamily="34" charset="0"/>
                <a:ea typeface="+mn-ea"/>
                <a:cs typeface="+mn-cs"/>
              </a:rPr>
              <a:t>Enablement of thin clients: </a:t>
            </a:r>
            <a:r>
              <a:rPr lang="en-US" b="0" kern="1200" baseline="0" dirty="0" smtClean="0">
                <a:solidFill>
                  <a:schemeClr val="tx1"/>
                </a:solidFill>
                <a:latin typeface="Calibri" pitchFamily="34" charset="0"/>
                <a:ea typeface="+mn-ea"/>
                <a:cs typeface="+mn-cs"/>
              </a:rPr>
              <a:t>Desktop virtualization enables the use of thin clients as endpoint devices. </a:t>
            </a:r>
            <a:r>
              <a:rPr lang="en-US" kern="1200" baseline="0" dirty="0" smtClean="0">
                <a:solidFill>
                  <a:schemeClr val="tx1"/>
                </a:solidFill>
                <a:latin typeface="Calibri" pitchFamily="34" charset="0"/>
                <a:ea typeface="+mn-ea"/>
                <a:cs typeface="+mn-cs"/>
              </a:rPr>
              <a:t>This creates an opportunity to significantly drive down the cost of endpoint hardware by replacing aging PCs with a thin-client device, which typically operates across a life span twice that of a standard PC. Thin clients consume very less power when compared to standard PCs. Hence, they support the “Go Green” strategy of organizations and reduce OPEX.</a:t>
            </a:r>
          </a:p>
          <a:p>
            <a:pPr lvl="1">
              <a:buFont typeface="Arial" pitchFamily="34" charset="0"/>
              <a:buChar char="•"/>
            </a:pPr>
            <a:r>
              <a:rPr lang="en-US" b="1" kern="1200" baseline="0" dirty="0" smtClean="0">
                <a:solidFill>
                  <a:schemeClr val="tx1"/>
                </a:solidFill>
                <a:latin typeface="Calibri" pitchFamily="34" charset="0"/>
                <a:ea typeface="+mn-ea"/>
                <a:cs typeface="+mn-cs"/>
              </a:rPr>
              <a:t>Improved data security: </a:t>
            </a:r>
            <a:r>
              <a:rPr lang="en-US" b="0" kern="1200" baseline="0" dirty="0" smtClean="0">
                <a:solidFill>
                  <a:schemeClr val="tx1"/>
                </a:solidFill>
                <a:latin typeface="Calibri" pitchFamily="34" charset="0"/>
                <a:ea typeface="+mn-ea"/>
                <a:cs typeface="+mn-cs"/>
              </a:rPr>
              <a:t>Since desktops run as VMs within </a:t>
            </a:r>
            <a:r>
              <a:rPr lang="en-US" kern="1200" baseline="0" dirty="0" smtClean="0">
                <a:solidFill>
                  <a:schemeClr val="tx1"/>
                </a:solidFill>
                <a:latin typeface="Calibri" pitchFamily="34" charset="0"/>
                <a:ea typeface="+mn-ea"/>
                <a:cs typeface="+mn-cs"/>
              </a:rPr>
              <a:t>an organization’s data center, it mitigates the risk of data leakage and theft and simplifies compliance procedures.</a:t>
            </a:r>
          </a:p>
          <a:p>
            <a:pPr lvl="1">
              <a:buFont typeface="Arial" pitchFamily="34" charset="0"/>
              <a:buChar char="•"/>
            </a:pPr>
            <a:r>
              <a:rPr lang="en-US" b="1" kern="1200" baseline="0" dirty="0" smtClean="0">
                <a:solidFill>
                  <a:schemeClr val="tx1"/>
                </a:solidFill>
                <a:latin typeface="Calibri" pitchFamily="34" charset="0"/>
                <a:ea typeface="+mn-ea"/>
                <a:cs typeface="+mn-cs"/>
              </a:rPr>
              <a:t>Simplified data backup: </a:t>
            </a:r>
            <a:r>
              <a:rPr lang="en-US" b="0" kern="1200" baseline="0" dirty="0" smtClean="0">
                <a:solidFill>
                  <a:schemeClr val="tx1"/>
                </a:solidFill>
                <a:latin typeface="Calibri" pitchFamily="34" charset="0"/>
                <a:ea typeface="+mn-ea"/>
                <a:cs typeface="+mn-cs"/>
              </a:rPr>
              <a:t>Since centralized virtual desktops reside entirely </a:t>
            </a:r>
            <a:r>
              <a:rPr lang="en-US" kern="1200" baseline="0" dirty="0" smtClean="0">
                <a:solidFill>
                  <a:schemeClr val="tx1"/>
                </a:solidFill>
                <a:latin typeface="Calibri" pitchFamily="34" charset="0"/>
                <a:ea typeface="+mn-ea"/>
                <a:cs typeface="+mn-cs"/>
              </a:rPr>
              <a:t>within an organization’s datacenter, it is easier to ensure full compliance with backup policies.</a:t>
            </a:r>
          </a:p>
          <a:p>
            <a:pPr lvl="1">
              <a:buFont typeface="Arial" pitchFamily="34" charset="0"/>
              <a:buChar char="•"/>
            </a:pPr>
            <a:r>
              <a:rPr lang="en-US" b="1" kern="1200" baseline="0" dirty="0" smtClean="0">
                <a:solidFill>
                  <a:schemeClr val="tx1"/>
                </a:solidFill>
                <a:latin typeface="Calibri" pitchFamily="34" charset="0"/>
                <a:ea typeface="+mn-ea"/>
                <a:cs typeface="+mn-cs"/>
              </a:rPr>
              <a:t>Simplified PC maintenance: </a:t>
            </a:r>
            <a:r>
              <a:rPr lang="en-US" b="0" kern="1200" baseline="0" dirty="0" smtClean="0">
                <a:solidFill>
                  <a:schemeClr val="tx1"/>
                </a:solidFill>
                <a:latin typeface="Calibri" pitchFamily="34" charset="0"/>
                <a:ea typeface="+mn-ea"/>
                <a:cs typeface="+mn-cs"/>
              </a:rPr>
              <a:t>Virtual desktops are </a:t>
            </a:r>
            <a:r>
              <a:rPr lang="en-US" kern="1200" baseline="0" dirty="0" smtClean="0">
                <a:solidFill>
                  <a:schemeClr val="tx1"/>
                </a:solidFill>
                <a:latin typeface="Calibri" pitchFamily="34" charset="0"/>
                <a:ea typeface="+mn-ea"/>
                <a:cs typeface="+mn-cs"/>
              </a:rPr>
              <a:t>far easy to maintain than traditional PCs. Because of the unique characteristics of VMs, it is simple to patch applications, provision/remove users, and migrate to new OSs.</a:t>
            </a:r>
          </a:p>
          <a:p>
            <a:pPr lvl="1">
              <a:buFont typeface="Arial" pitchFamily="34" charset="0"/>
              <a:buChar char="•"/>
            </a:pPr>
            <a:r>
              <a:rPr lang="en-US" b="1" kern="1200" baseline="0" dirty="0" smtClean="0">
                <a:solidFill>
                  <a:schemeClr val="tx1"/>
                </a:solidFill>
                <a:latin typeface="Calibri" pitchFamily="34" charset="0"/>
                <a:ea typeface="+mn-ea"/>
                <a:cs typeface="+mn-cs"/>
              </a:rPr>
              <a:t>Flexibility of access:</a:t>
            </a:r>
            <a:r>
              <a:rPr lang="en-US" b="0" kern="1200" baseline="0" dirty="0" smtClean="0">
                <a:solidFill>
                  <a:schemeClr val="tx1"/>
                </a:solidFill>
                <a:latin typeface="Calibri" pitchFamily="34" charset="0"/>
                <a:ea typeface="+mn-ea"/>
                <a:cs typeface="+mn-cs"/>
              </a:rPr>
              <a:t> If corporate desktop environments are centralized using desktop virtualization techniques, </a:t>
            </a:r>
            <a:r>
              <a:rPr lang="en-US" kern="1200" baseline="0" dirty="0" smtClean="0">
                <a:solidFill>
                  <a:schemeClr val="tx1"/>
                </a:solidFill>
                <a:latin typeface="Calibri" pitchFamily="34" charset="0"/>
                <a:ea typeface="+mn-ea"/>
                <a:cs typeface="+mn-cs"/>
              </a:rPr>
              <a:t>access to them can be provided to users who do not have access to their corporate PCs. This is especially useful in situations where users need to work from home, away from their desks, or other remote worker scenarios. </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Calibri" pitchFamily="34" charset="0"/>
                <a:ea typeface="+mn-ea"/>
                <a:cs typeface="+mn-cs"/>
              </a:rPr>
              <a:t>There are two  desktop virtualization techniques :RDS and VDI. Both of these solutions provide the ability to centrally host and manage desktop environments and deliver them remotely to the user’s endpoint devices.</a:t>
            </a:r>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Remote Desktop Services (RDS) is traditionally known as Terminal Services. In RDS, a Terminal Service runs on top of a Windows</a:t>
            </a:r>
            <a:r>
              <a:rPr lang="en-US" baseline="0" dirty="0" smtClean="0"/>
              <a:t> </a:t>
            </a:r>
            <a:r>
              <a:rPr lang="en-US" dirty="0" smtClean="0"/>
              <a:t>installation and provides individual sessions to client systems. These sessions can provide a thorough desktop experience while remotely accessing via a terminal services client. The workstation receives the visual feedback of the session, while resource consumption takes place on the server.</a:t>
            </a:r>
            <a:endParaRPr lang="en-US" dirty="0"/>
          </a:p>
        </p:txBody>
      </p:sp>
      <p:sp>
        <p:nvSpPr>
          <p:cNvPr id="4" name="Footer Placeholder 3"/>
          <p:cNvSpPr>
            <a:spLocks noGrp="1"/>
          </p:cNvSpPr>
          <p:nvPr>
            <p:ph type="ftr" sz="quarter" idx="10"/>
          </p:nvPr>
        </p:nvSpPr>
        <p:spPr/>
        <p:txBody>
          <a:bodyPr/>
          <a:lstStyle/>
          <a:p>
            <a:pPr>
              <a:defRPr/>
            </a:pPr>
            <a:r>
              <a:rPr lang="en-US" smtClean="0"/>
              <a:t>Copyright © 2011 EMC Corporation. Do not Copy - All Rights Reserved.</a:t>
            </a:r>
            <a:endParaRPr lang="en-US" dirty="0"/>
          </a:p>
        </p:txBody>
      </p:sp>
      <p:sp>
        <p:nvSpPr>
          <p:cNvPr id="5" name="Slide Number Placeholder 4"/>
          <p:cNvSpPr>
            <a:spLocks noGrp="1"/>
          </p:cNvSpPr>
          <p:nvPr>
            <p:ph type="sldNum" sz="quarter" idx="11"/>
          </p:nvPr>
        </p:nvSpPr>
        <p:spPr/>
        <p:txBody>
          <a:bodyPr/>
          <a:lstStyle/>
          <a:p>
            <a:pPr>
              <a:defRPr/>
            </a:pPr>
            <a:fld id="{80249327-EC2F-4096-8D35-6B76097739F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solidFill>
                  <a:schemeClr val="tx1">
                    <a:lumMod val="75000"/>
                    <a:lumOff val="25000"/>
                  </a:schemeClr>
                </a:solidFill>
              </a:defRPr>
            </a:lvl1pPr>
          </a:lstStyle>
          <a:p>
            <a:pPr>
              <a:defRPr/>
            </a:pPr>
            <a:r>
              <a:rPr lang="en-US" smtClean="0"/>
              <a:t>Virtualized Data Center – Desktop and Application</a:t>
            </a:r>
            <a:endParaRPr lang="en-US" dirty="0"/>
          </a:p>
        </p:txBody>
      </p:sp>
      <p:sp>
        <p:nvSpPr>
          <p:cNvPr id="6" name="Slide Number Placeholder 5"/>
          <p:cNvSpPr>
            <a:spLocks noGrp="1"/>
          </p:cNvSpPr>
          <p:nvPr>
            <p:ph type="sldNum" sz="quarter" idx="11"/>
          </p:nvPr>
        </p:nvSpPr>
        <p:spPr/>
        <p:txBody>
          <a:bodyPr/>
          <a:lstStyle>
            <a:lvl1pPr>
              <a:defRPr>
                <a:solidFill>
                  <a:schemeClr val="tx1">
                    <a:lumMod val="75000"/>
                    <a:lumOff val="25000"/>
                  </a:schemeClr>
                </a:solidFill>
              </a:defRPr>
            </a:lvl1pPr>
          </a:lstStyle>
          <a:p>
            <a:pPr>
              <a:defRPr/>
            </a:pPr>
            <a:fld id="{5BA1DFFF-3F85-458B-986A-7762775E0CE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Desktop and Application</a:t>
            </a:r>
            <a:endParaRPr lang="en-US" dirty="0" smtClean="0"/>
          </a:p>
        </p:txBody>
      </p:sp>
      <p:sp>
        <p:nvSpPr>
          <p:cNvPr id="6" name="Slide Number Placeholder 6"/>
          <p:cNvSpPr>
            <a:spLocks noGrp="1"/>
          </p:cNvSpPr>
          <p:nvPr>
            <p:ph type="sldNum" sz="quarter" idx="14"/>
          </p:nvPr>
        </p:nvSpPr>
        <p:spPr/>
        <p:txBody>
          <a:bodyPr/>
          <a:lstStyle>
            <a:lvl1pPr>
              <a:defRPr/>
            </a:lvl1pPr>
          </a:lstStyle>
          <a:p>
            <a:pPr>
              <a:defRPr/>
            </a:pPr>
            <a:fld id="{D82361C7-9CA3-4A6E-97F2-A1FC064231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BulletsRight_Picture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2"/>
          </p:nvPr>
        </p:nvSpPr>
        <p:spPr>
          <a:xfrm>
            <a:off x="304800" y="914400"/>
            <a:ext cx="4114800" cy="4953000"/>
          </a:xfrm>
        </p:spPr>
        <p:txBody>
          <a:bodyPr>
            <a:normAutofit/>
          </a:bodyPr>
          <a:lstStyle>
            <a:lvl1pPr>
              <a:buNone/>
              <a:defRPr/>
            </a:lvl1pPr>
          </a:lstStyle>
          <a:p>
            <a:pPr lvl="0"/>
            <a:r>
              <a:rPr lang="en-US" noProof="0" smtClean="0"/>
              <a:t>Click icon to add picture</a:t>
            </a:r>
            <a:endParaRPr lang="en-US" noProof="0"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Desktop and Application</a:t>
            </a:r>
            <a:endParaRPr lang="en-US" dirty="0" smtClean="0"/>
          </a:p>
        </p:txBody>
      </p:sp>
      <p:sp>
        <p:nvSpPr>
          <p:cNvPr id="6" name="Slide Number Placeholder 6"/>
          <p:cNvSpPr>
            <a:spLocks noGrp="1"/>
          </p:cNvSpPr>
          <p:nvPr>
            <p:ph type="sldNum" sz="quarter" idx="14"/>
          </p:nvPr>
        </p:nvSpPr>
        <p:spPr/>
        <p:txBody>
          <a:bodyPr/>
          <a:lstStyle>
            <a:lvl1pPr>
              <a:defRPr/>
            </a:lvl1pPr>
          </a:lstStyle>
          <a:p>
            <a:pPr>
              <a:defRPr/>
            </a:pPr>
            <a:fld id="{FB43D240-9F96-4DC0-BD2E-CE45DCC9138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tent_TwoColumnwith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47750"/>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87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47750"/>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87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dirty="0"/>
            </a:lvl1pPr>
          </a:lstStyle>
          <a:p>
            <a:pPr>
              <a:defRPr/>
            </a:pPr>
            <a:r>
              <a:rPr lang="en-US" smtClean="0"/>
              <a:t>Virtualized Data Center – Desktop and Application</a:t>
            </a:r>
            <a:endParaRPr lang="en-US" dirty="0" smtClean="0"/>
          </a:p>
        </p:txBody>
      </p:sp>
      <p:sp>
        <p:nvSpPr>
          <p:cNvPr id="8" name="Slide Number Placeholder 5"/>
          <p:cNvSpPr>
            <a:spLocks noGrp="1"/>
          </p:cNvSpPr>
          <p:nvPr>
            <p:ph type="sldNum" sz="quarter" idx="11"/>
          </p:nvPr>
        </p:nvSpPr>
        <p:spPr/>
        <p:txBody>
          <a:bodyPr/>
          <a:lstStyle>
            <a:lvl1pPr>
              <a:defRPr/>
            </a:lvl1pPr>
          </a:lstStyle>
          <a:p>
            <a:pPr>
              <a:defRPr/>
            </a:pPr>
            <a:fld id="{5DD70BA9-0AE5-4DC7-8A6D-25B86D6F2F9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TablePlaceholder">
    <p:spTree>
      <p:nvGrpSpPr>
        <p:cNvPr id="1" name=""/>
        <p:cNvGrpSpPr/>
        <p:nvPr/>
      </p:nvGrpSpPr>
      <p:grpSpPr>
        <a:xfrm>
          <a:off x="0" y="0"/>
          <a:ext cx="0" cy="0"/>
          <a:chOff x="0" y="0"/>
          <a:chExt cx="0" cy="0"/>
        </a:xfrm>
      </p:grpSpPr>
      <p:sp>
        <p:nvSpPr>
          <p:cNvPr id="6" name="Table Placeholder 5"/>
          <p:cNvSpPr>
            <a:spLocks noGrp="1"/>
          </p:cNvSpPr>
          <p:nvPr>
            <p:ph type="tbl" sz="quarter" idx="12"/>
          </p:nvPr>
        </p:nvSpPr>
        <p:spPr>
          <a:xfrm>
            <a:off x="381000" y="1219200"/>
            <a:ext cx="8382000" cy="4648200"/>
          </a:xfrm>
        </p:spPr>
        <p:txBody>
          <a:bodyPr anchor="ctr">
            <a:normAutofit/>
          </a:bodyPr>
          <a:lstStyle>
            <a:lvl1pPr>
              <a:buNone/>
              <a:defRPr/>
            </a:lvl1pPr>
          </a:lstStyle>
          <a:p>
            <a:pPr lvl="0"/>
            <a:r>
              <a:rPr lang="en-US" noProof="0" smtClean="0"/>
              <a:t>Click icon to add table</a:t>
            </a:r>
            <a:endParaRPr lang="en-US" noProof="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4" name="Footer Placeholder 4"/>
          <p:cNvSpPr>
            <a:spLocks noGrp="1"/>
          </p:cNvSpPr>
          <p:nvPr>
            <p:ph type="ftr" sz="quarter" idx="13"/>
          </p:nvPr>
        </p:nvSpPr>
        <p:spPr/>
        <p:txBody>
          <a:bodyPr/>
          <a:lstStyle>
            <a:lvl1pPr>
              <a:defRPr/>
            </a:lvl1pPr>
          </a:lstStyle>
          <a:p>
            <a:pPr>
              <a:defRPr/>
            </a:pPr>
            <a:r>
              <a:rPr lang="en-US" smtClean="0"/>
              <a:t>Virtualized Data Center – Desktop and Application</a:t>
            </a:r>
            <a:endParaRPr lang="en-US" dirty="0" smtClean="0"/>
          </a:p>
        </p:txBody>
      </p:sp>
      <p:sp>
        <p:nvSpPr>
          <p:cNvPr id="5" name="Slide Number Placeholder 5"/>
          <p:cNvSpPr>
            <a:spLocks noGrp="1"/>
          </p:cNvSpPr>
          <p:nvPr>
            <p:ph type="sldNum" sz="quarter" idx="14"/>
          </p:nvPr>
        </p:nvSpPr>
        <p:spPr/>
        <p:txBody>
          <a:bodyPr/>
          <a:lstStyle>
            <a:lvl1pPr>
              <a:defRPr/>
            </a:lvl1pPr>
          </a:lstStyle>
          <a:p>
            <a:pPr>
              <a:defRPr/>
            </a:pPr>
            <a:fld id="{0E62AE4E-9066-49B4-8504-8C25DD4FBCC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PicturePlacehol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Picture Placeholder 6"/>
          <p:cNvSpPr>
            <a:spLocks noGrp="1"/>
          </p:cNvSpPr>
          <p:nvPr>
            <p:ph type="pic" sz="quarter" idx="13"/>
          </p:nvPr>
        </p:nvSpPr>
        <p:spPr>
          <a:xfrm>
            <a:off x="304800" y="914400"/>
            <a:ext cx="8458200" cy="5105400"/>
          </a:xfrm>
        </p:spPr>
        <p:txBody>
          <a:bodyPr>
            <a:normAutofit/>
          </a:bodyPr>
          <a:lstStyle>
            <a:lvl1pPr>
              <a:buNone/>
              <a:defRPr/>
            </a:lvl1pPr>
          </a:lstStyle>
          <a:p>
            <a:pPr lvl="0"/>
            <a:r>
              <a:rPr lang="en-US" noProof="0" smtClean="0"/>
              <a:t>Click icon to add picture</a:t>
            </a:r>
            <a:endParaRPr lang="en-US" noProof="0"/>
          </a:p>
        </p:txBody>
      </p:sp>
      <p:sp>
        <p:nvSpPr>
          <p:cNvPr id="4" name="Footer Placeholder 3"/>
          <p:cNvSpPr>
            <a:spLocks noGrp="1"/>
          </p:cNvSpPr>
          <p:nvPr>
            <p:ph type="ftr" sz="quarter" idx="14"/>
          </p:nvPr>
        </p:nvSpPr>
        <p:spPr>
          <a:xfrm>
            <a:off x="3886200" y="6629400"/>
            <a:ext cx="4724400" cy="228600"/>
          </a:xfrm>
        </p:spPr>
        <p:txBody>
          <a:bodyPr/>
          <a:lstStyle>
            <a:lvl1pPr>
              <a:defRPr/>
            </a:lvl1pPr>
          </a:lstStyle>
          <a:p>
            <a:pPr>
              <a:defRPr/>
            </a:pPr>
            <a:r>
              <a:rPr lang="en-US" smtClean="0"/>
              <a:t>Virtualized Data Center – Desktop and Application</a:t>
            </a:r>
            <a:endParaRPr lang="en-US" dirty="0" smtClean="0"/>
          </a:p>
        </p:txBody>
      </p:sp>
      <p:sp>
        <p:nvSpPr>
          <p:cNvPr id="5" name="Slide Number Placeholder 4"/>
          <p:cNvSpPr>
            <a:spLocks noGrp="1"/>
          </p:cNvSpPr>
          <p:nvPr>
            <p:ph type="sldNum" sz="quarter" idx="15"/>
          </p:nvPr>
        </p:nvSpPr>
        <p:spPr/>
        <p:txBody>
          <a:bodyPr/>
          <a:lstStyle>
            <a:lvl1pPr>
              <a:defRPr/>
            </a:lvl1pPr>
          </a:lstStyle>
          <a:p>
            <a:pPr>
              <a:defRPr/>
            </a:pPr>
            <a:fld id="{D5E37188-7CEB-4CA8-A656-F21412B445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Freefor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smtClean="0"/>
              <a:t>Virtualized Data Center – Desktop and Application</a:t>
            </a:r>
            <a:endParaRPr lang="en-US" dirty="0" smtClean="0"/>
          </a:p>
        </p:txBody>
      </p:sp>
      <p:sp>
        <p:nvSpPr>
          <p:cNvPr id="4" name="Slide Number Placeholder 5"/>
          <p:cNvSpPr>
            <a:spLocks noGrp="1"/>
          </p:cNvSpPr>
          <p:nvPr>
            <p:ph type="sldNum" sz="quarter" idx="11"/>
          </p:nvPr>
        </p:nvSpPr>
        <p:spPr/>
        <p:txBody>
          <a:bodyPr/>
          <a:lstStyle>
            <a:lvl1pPr>
              <a:defRPr/>
            </a:lvl1pPr>
          </a:lstStyle>
          <a:p>
            <a:pPr>
              <a:defRPr/>
            </a:pPr>
            <a:fld id="{6ADD0FD0-5DC7-4614-9D2E-5687F653AAC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5"/>
          <p:cNvSpPr>
            <a:spLocks noGrp="1"/>
          </p:cNvSpPr>
          <p:nvPr>
            <p:ph type="ftr" sz="quarter" idx="13"/>
          </p:nvPr>
        </p:nvSpPr>
        <p:spPr>
          <a:xfrm>
            <a:off x="5181600" y="6629400"/>
            <a:ext cx="3962400" cy="228600"/>
          </a:xfrm>
        </p:spPr>
        <p:txBody>
          <a:bodyPr/>
          <a:lstStyle>
            <a:lvl1pPr>
              <a:defRPr/>
            </a:lvl1pPr>
          </a:lstStyle>
          <a:p>
            <a:pPr>
              <a:defRPr/>
            </a:pPr>
            <a:r>
              <a:rPr lang="en-US" smtClean="0"/>
              <a:t>Virtualized Data Center – Desktop and Application</a:t>
            </a:r>
            <a:endParaRPr lang="en-US"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solidFill>
                  <a:srgbClr val="000000">
                    <a:lumMod val="75000"/>
                    <a:lumOff val="25000"/>
                  </a:srgbClr>
                </a:solidFill>
              </a:rPr>
              <a:t>Virtualized Data Center – Desktop and Application</a:t>
            </a:r>
            <a:endParaRPr lang="en-US" dirty="0">
              <a:solidFill>
                <a:srgbClr val="000000">
                  <a:lumMod val="75000"/>
                  <a:lumOff val="25000"/>
                </a:srgbClr>
              </a:solidFill>
            </a:endParaRPr>
          </a:p>
        </p:txBody>
      </p:sp>
      <p:sp>
        <p:nvSpPr>
          <p:cNvPr id="6" name="Slide Number Placeholder 6"/>
          <p:cNvSpPr>
            <a:spLocks noGrp="1"/>
          </p:cNvSpPr>
          <p:nvPr>
            <p:ph type="sldNum" sz="quarter" idx="14"/>
          </p:nvPr>
        </p:nvSpPr>
        <p:spPr/>
        <p:txBody>
          <a:bodyPr/>
          <a:lstStyle>
            <a:lvl1pPr>
              <a:defRPr/>
            </a:lvl1pPr>
          </a:lstStyle>
          <a:p>
            <a:pPr>
              <a:defRPr/>
            </a:pPr>
            <a:fld id="{D82361C7-9CA3-4A6E-97F2-A1FC064231A9}" type="slidenum">
              <a:rPr lang="en-US">
                <a:solidFill>
                  <a:srgbClr val="000000">
                    <a:lumMod val="75000"/>
                    <a:lumOff val="25000"/>
                  </a:srgbClr>
                </a:solidFill>
              </a:rPr>
              <a:pPr>
                <a:defRPr/>
              </a:pPr>
              <a:t>‹#›</a:t>
            </a:fld>
            <a:endParaRPr lang="en-US">
              <a:solidFill>
                <a:srgbClr val="000000">
                  <a:lumMod val="75000"/>
                  <a:lumOff val="2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Desktop and Application</a:t>
            </a:r>
            <a:endParaRPr lang="en-US" dirty="0"/>
          </a:p>
        </p:txBody>
      </p:sp>
      <p:sp>
        <p:nvSpPr>
          <p:cNvPr id="6" name="Slide Number Placeholder 6"/>
          <p:cNvSpPr>
            <a:spLocks noGrp="1"/>
          </p:cNvSpPr>
          <p:nvPr>
            <p:ph type="sldNum" sz="quarter" idx="14"/>
          </p:nvPr>
        </p:nvSpPr>
        <p:spPr/>
        <p:txBody>
          <a:bodyPr/>
          <a:lstStyle>
            <a:lvl1pPr>
              <a:defRPr/>
            </a:lvl1pPr>
          </a:lstStyle>
          <a:p>
            <a:pPr>
              <a:defRPr/>
            </a:pPr>
            <a:fld id="{FD6FEB10-64B5-454C-9B28-0DCBE7BE4A0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Content_BulletsLeft3/4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5791200" y="914400"/>
            <a:ext cx="2971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5334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3"/>
          </p:nvPr>
        </p:nvSpPr>
        <p:spPr>
          <a:xfrm>
            <a:off x="4648200" y="6629400"/>
            <a:ext cx="3962400" cy="228600"/>
          </a:xfrm>
        </p:spPr>
        <p:txBody>
          <a:bodyPr/>
          <a:lstStyle>
            <a:lvl1pPr>
              <a:defRPr/>
            </a:lvl1pPr>
          </a:lstStyle>
          <a:p>
            <a:pPr>
              <a:defRPr/>
            </a:pPr>
            <a:r>
              <a:rPr lang="en-US" smtClean="0"/>
              <a:t>Virtualized Data Center – Desktop and Application</a:t>
            </a:r>
            <a:endParaRPr lang="en-US" dirty="0"/>
          </a:p>
        </p:txBody>
      </p:sp>
      <p:sp>
        <p:nvSpPr>
          <p:cNvPr id="6" name="Slide Number Placeholder 6"/>
          <p:cNvSpPr>
            <a:spLocks noGrp="1"/>
          </p:cNvSpPr>
          <p:nvPr>
            <p:ph type="sldNum" sz="quarter" idx="14"/>
          </p:nvPr>
        </p:nvSpPr>
        <p:spPr/>
        <p:txBody>
          <a:bodyPr/>
          <a:lstStyle>
            <a:lvl1pPr>
              <a:defRPr/>
            </a:lvl1pPr>
          </a:lstStyle>
          <a:p>
            <a:pPr>
              <a:defRPr/>
            </a:pPr>
            <a:fld id="{258E13C8-B2F3-4BF8-A7B9-70EAC80F18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BulletsTop_Graphic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914400"/>
            <a:ext cx="84582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3276600"/>
            <a:ext cx="8458200" cy="2667000"/>
          </a:xfrm>
        </p:spPr>
        <p:txBody>
          <a:bodyPr>
            <a:normAutofit/>
          </a:bodyPr>
          <a:lstStyle>
            <a:lvl1pPr>
              <a:buNone/>
              <a:defRPr/>
            </a:lvl1pPr>
          </a:lstStyle>
          <a:p>
            <a:pPr lvl="0"/>
            <a:r>
              <a:rPr lang="en-US" noProof="0" smtClean="0"/>
              <a:t>Click icon to add picture</a:t>
            </a:r>
            <a:endParaRPr lang="en-US" noProof="0"/>
          </a:p>
        </p:txBody>
      </p:sp>
      <p:sp>
        <p:nvSpPr>
          <p:cNvPr id="6" name="Footer Placeholder 4"/>
          <p:cNvSpPr>
            <a:spLocks noGrp="1"/>
          </p:cNvSpPr>
          <p:nvPr>
            <p:ph type="ftr" sz="quarter" idx="13"/>
          </p:nvPr>
        </p:nvSpPr>
        <p:spPr>
          <a:xfrm>
            <a:off x="4495800" y="6629400"/>
            <a:ext cx="4191000" cy="228600"/>
          </a:xfrm>
        </p:spPr>
        <p:txBody>
          <a:bodyPr/>
          <a:lstStyle>
            <a:lvl1pPr>
              <a:defRPr>
                <a:solidFill>
                  <a:schemeClr val="tx1">
                    <a:lumMod val="75000"/>
                    <a:lumOff val="25000"/>
                  </a:schemeClr>
                </a:solidFill>
              </a:defRPr>
            </a:lvl1pPr>
          </a:lstStyle>
          <a:p>
            <a:pPr>
              <a:defRPr/>
            </a:pPr>
            <a:r>
              <a:rPr lang="en-US" smtClean="0"/>
              <a:t>Virtualized Data Center – Desktop and Application</a:t>
            </a:r>
            <a:endParaRPr lang="en-US" dirty="0" smtClean="0"/>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895683FA-D0FB-447D-82E1-0D3AF418E35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GraphicsTop_BulletsBottom">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3733800"/>
            <a:ext cx="8458200" cy="2209800"/>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bg2">
                    <a:lumMod val="7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2"/>
          </p:nvPr>
        </p:nvSpPr>
        <p:spPr>
          <a:xfrm>
            <a:off x="304800" y="914400"/>
            <a:ext cx="8458200" cy="2667000"/>
          </a:xfrm>
        </p:spPr>
        <p:txBody>
          <a:bodyPr>
            <a:normAutofit/>
          </a:bodyPr>
          <a:lstStyle>
            <a:lvl1pPr>
              <a:buNone/>
              <a:defRPr>
                <a:solidFill>
                  <a:schemeClr val="bg2">
                    <a:lumMod val="75000"/>
                  </a:schemeClr>
                </a:solidFill>
              </a:defRPr>
            </a:lvl1pPr>
          </a:lstStyle>
          <a:p>
            <a:pPr lvl="0"/>
            <a:r>
              <a:rPr lang="en-US" noProof="0" smtClean="0"/>
              <a:t>Click icon to add picture</a:t>
            </a:r>
            <a:endParaRPr lang="en-US" noProof="0" dirty="0"/>
          </a:p>
        </p:txBody>
      </p:sp>
      <p:sp>
        <p:nvSpPr>
          <p:cNvPr id="6" name="Footer Placeholder 4"/>
          <p:cNvSpPr>
            <a:spLocks noGrp="1"/>
          </p:cNvSpPr>
          <p:nvPr>
            <p:ph type="ftr" sz="quarter" idx="13"/>
          </p:nvPr>
        </p:nvSpPr>
        <p:spPr/>
        <p:txBody>
          <a:bodyPr/>
          <a:lstStyle>
            <a:lvl1pPr>
              <a:defRPr>
                <a:solidFill>
                  <a:schemeClr val="tx1">
                    <a:lumMod val="75000"/>
                    <a:lumOff val="25000"/>
                  </a:schemeClr>
                </a:solidFill>
              </a:defRPr>
            </a:lvl1pPr>
          </a:lstStyle>
          <a:p>
            <a:pPr>
              <a:defRPr/>
            </a:pPr>
            <a:r>
              <a:rPr lang="en-US" smtClean="0"/>
              <a:t>Virtualized Data Center – Desktop and Application</a:t>
            </a:r>
            <a:endParaRPr lang="en-US" dirty="0" smtClean="0"/>
          </a:p>
        </p:txBody>
      </p:sp>
      <p:sp>
        <p:nvSpPr>
          <p:cNvPr id="7" name="Slide Number Placeholder 5"/>
          <p:cNvSpPr>
            <a:spLocks noGrp="1"/>
          </p:cNvSpPr>
          <p:nvPr>
            <p:ph type="sldNum" sz="quarter" idx="14"/>
          </p:nvPr>
        </p:nvSpPr>
        <p:spPr/>
        <p:txBody>
          <a:bodyPr/>
          <a:lstStyle>
            <a:lvl1pPr>
              <a:defRPr>
                <a:solidFill>
                  <a:schemeClr val="tx1">
                    <a:lumMod val="75000"/>
                    <a:lumOff val="25000"/>
                  </a:schemeClr>
                </a:solidFill>
              </a:defRPr>
            </a:lvl1pPr>
          </a:lstStyle>
          <a:p>
            <a:pPr>
              <a:defRPr/>
            </a:pPr>
            <a:fld id="{BA4D05BE-A5A8-4D83-BF6E-65FCE94A14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overPage_Modul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1143000"/>
            <a:ext cx="7772400" cy="688975"/>
          </a:xfrm>
        </p:spPr>
        <p:txBody>
          <a:bodyPr anchor="t"/>
          <a:lstStyle>
            <a:lvl1pPr>
              <a:defRPr sz="2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4384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smtClean="0"/>
              <a:t>Virtualized Data Center – Desktop and Application</a:t>
            </a:r>
            <a:endParaRPr lang="en-US" dirty="0" smtClean="0"/>
          </a:p>
        </p:txBody>
      </p:sp>
      <p:sp>
        <p:nvSpPr>
          <p:cNvPr id="7" name="Slide Number Placeholder 5"/>
          <p:cNvSpPr>
            <a:spLocks noGrp="1"/>
          </p:cNvSpPr>
          <p:nvPr>
            <p:ph type="sldNum" sz="quarter" idx="11"/>
          </p:nvPr>
        </p:nvSpPr>
        <p:spPr/>
        <p:txBody>
          <a:bodyPr/>
          <a:lstStyle>
            <a:lvl1pPr>
              <a:defRPr/>
            </a:lvl1pPr>
          </a:lstStyle>
          <a:p>
            <a:pPr>
              <a:defRPr/>
            </a:pPr>
            <a:fld id="{550CDAE9-9707-4120-A90B-FABB84BE074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Page_Lesson_Topic">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a:blip r:embed="rId2" cstate="print"/>
          <a:srcRect/>
          <a:stretch>
            <a:fillRect/>
          </a:stretch>
        </p:blipFill>
        <p:spPr bwMode="auto">
          <a:xfrm>
            <a:off x="0" y="6134100"/>
            <a:ext cx="9150350" cy="523875"/>
          </a:xfrm>
          <a:prstGeom prst="rect">
            <a:avLst/>
          </a:prstGeom>
          <a:noFill/>
          <a:ln w="9525">
            <a:noFill/>
            <a:miter lim="800000"/>
            <a:headEnd/>
            <a:tailEnd/>
          </a:ln>
        </p:spPr>
      </p:pic>
      <p:sp>
        <p:nvSpPr>
          <p:cNvPr id="2" name="Title 1"/>
          <p:cNvSpPr>
            <a:spLocks noGrp="1"/>
          </p:cNvSpPr>
          <p:nvPr>
            <p:ph type="ctrTitle"/>
          </p:nvPr>
        </p:nvSpPr>
        <p:spPr>
          <a:xfrm>
            <a:off x="685800" y="609600"/>
            <a:ext cx="6019800" cy="1219200"/>
          </a:xfrm>
        </p:spPr>
        <p:txBody>
          <a:bodyPr anchor="t"/>
          <a:lstStyle>
            <a:lvl1pPr>
              <a:defRPr sz="2600">
                <a:solidFill>
                  <a:schemeClr val="tx1">
                    <a:lumMod val="50000"/>
                    <a:lumOff val="50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0800"/>
            <a:ext cx="7086600" cy="2667000"/>
          </a:xfrm>
        </p:spPr>
        <p:txBody>
          <a:bodyPr/>
          <a:lstStyle>
            <a:lvl1pPr marL="0" indent="0" algn="l">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Content Placeholder 8"/>
          <p:cNvSpPr>
            <a:spLocks noGrp="1"/>
          </p:cNvSpPr>
          <p:nvPr>
            <p:ph sz="quarter" idx="13"/>
          </p:nvPr>
        </p:nvSpPr>
        <p:spPr>
          <a:xfrm>
            <a:off x="685800" y="1981200"/>
            <a:ext cx="7772400" cy="457200"/>
          </a:xfrm>
        </p:spPr>
        <p:txBody>
          <a:bodyPr/>
          <a:lstStyle>
            <a:lvl1pPr>
              <a:buNone/>
              <a:defRPr>
                <a:solidFill>
                  <a:srgbClr val="2C95DD"/>
                </a:solidFill>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7" name="Footer Placeholder 4"/>
          <p:cNvSpPr>
            <a:spLocks noGrp="1"/>
          </p:cNvSpPr>
          <p:nvPr>
            <p:ph type="ftr" sz="quarter" idx="14"/>
          </p:nvPr>
        </p:nvSpPr>
        <p:spPr/>
        <p:txBody>
          <a:bodyPr/>
          <a:lstStyle>
            <a:lvl1pPr>
              <a:defRPr>
                <a:solidFill>
                  <a:schemeClr val="tx1">
                    <a:lumMod val="75000"/>
                    <a:lumOff val="25000"/>
                  </a:schemeClr>
                </a:solidFill>
              </a:defRPr>
            </a:lvl1pPr>
          </a:lstStyle>
          <a:p>
            <a:pPr>
              <a:defRPr/>
            </a:pPr>
            <a:r>
              <a:rPr lang="en-US" smtClean="0"/>
              <a:t>Virtualized Data Center – Desktop and Application</a:t>
            </a:r>
            <a:endParaRPr lang="en-US" dirty="0" smtClean="0"/>
          </a:p>
        </p:txBody>
      </p:sp>
      <p:sp>
        <p:nvSpPr>
          <p:cNvPr id="8" name="Slide Number Placeholder 5"/>
          <p:cNvSpPr>
            <a:spLocks noGrp="1"/>
          </p:cNvSpPr>
          <p:nvPr>
            <p:ph type="sldNum" sz="quarter" idx="15"/>
          </p:nvPr>
        </p:nvSpPr>
        <p:spPr/>
        <p:txBody>
          <a:bodyPr/>
          <a:lstStyle>
            <a:lvl1pPr>
              <a:defRPr>
                <a:solidFill>
                  <a:schemeClr val="tx1">
                    <a:lumMod val="75000"/>
                    <a:lumOff val="25000"/>
                  </a:schemeClr>
                </a:solidFill>
              </a:defRPr>
            </a:lvl1pPr>
          </a:lstStyle>
          <a:p>
            <a:pPr>
              <a:defRPr/>
            </a:pPr>
            <a:fld id="{E9C12BD9-86B3-4048-86CE-AC10D4E8430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overPage">
    <p:spTree>
      <p:nvGrpSpPr>
        <p:cNvPr id="1" name=""/>
        <p:cNvGrpSpPr/>
        <p:nvPr/>
      </p:nvGrpSpPr>
      <p:grpSpPr>
        <a:xfrm>
          <a:off x="0" y="0"/>
          <a:ext cx="0" cy="0"/>
          <a:chOff x="0" y="0"/>
          <a:chExt cx="0" cy="0"/>
        </a:xfrm>
      </p:grpSpPr>
      <p:sp>
        <p:nvSpPr>
          <p:cNvPr id="2" name="Title 1"/>
          <p:cNvSpPr>
            <a:spLocks noGrp="1"/>
          </p:cNvSpPr>
          <p:nvPr>
            <p:ph type="title"/>
          </p:nvPr>
        </p:nvSpPr>
        <p:spPr>
          <a:xfrm>
            <a:off x="1789113" y="1524000"/>
            <a:ext cx="6705600" cy="1362075"/>
          </a:xfrm>
          <a:ln>
            <a:solidFill>
              <a:srgbClr val="777777"/>
            </a:solidFill>
          </a:ln>
        </p:spPr>
        <p:txBody>
          <a:bodyPr anchor="t"/>
          <a:lstStyle>
            <a:lvl1pPr algn="l">
              <a:defRPr sz="3200" b="1"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828800" y="3048000"/>
            <a:ext cx="67056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wo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14400"/>
            <a:ext cx="41148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5" name="Footer Placeholder 5"/>
          <p:cNvSpPr>
            <a:spLocks noGrp="1"/>
          </p:cNvSpPr>
          <p:nvPr>
            <p:ph type="ftr" sz="quarter" idx="10"/>
          </p:nvPr>
        </p:nvSpPr>
        <p:spPr>
          <a:xfrm>
            <a:off x="4876800" y="6629400"/>
            <a:ext cx="3962400" cy="228600"/>
          </a:xfrm>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pPr>
              <a:defRPr/>
            </a:pPr>
            <a:r>
              <a:rPr lang="en-US" smtClean="0"/>
              <a:t>Virtualized Data Center – Desktop and Application</a:t>
            </a:r>
            <a:endParaRPr lang="en-US" dirty="0" smtClean="0"/>
          </a:p>
        </p:txBody>
      </p:sp>
      <p:sp>
        <p:nvSpPr>
          <p:cNvPr id="6" name="Slide Number Placeholder 6"/>
          <p:cNvSpPr>
            <a:spLocks noGrp="1"/>
          </p:cNvSpPr>
          <p:nvPr>
            <p:ph type="sldNum" sz="quarter" idx="11"/>
          </p:nvPr>
        </p:nvSpPr>
        <p:spPr/>
        <p:txBody>
          <a:bodyPr/>
          <a:lstStyle>
            <a:lvl1pPr>
              <a:defRPr/>
            </a:lvl1pPr>
          </a:lstStyle>
          <a:p>
            <a:pPr>
              <a:defRPr/>
            </a:pPr>
            <a:fld id="{3D6A4D2E-BFDE-4579-B1E4-06245D6D64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BulletsLeft_PictureRigh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914400"/>
            <a:ext cx="4114800" cy="49530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0"/>
            <a:ext cx="4191000" cy="4953001"/>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6" name="Slide Number Placeholder 6"/>
          <p:cNvSpPr>
            <a:spLocks noGrp="1"/>
          </p:cNvSpPr>
          <p:nvPr>
            <p:ph type="sldNum" sz="quarter" idx="14"/>
          </p:nvPr>
        </p:nvSpPr>
        <p:spPr/>
        <p:txBody>
          <a:bodyPr/>
          <a:lstStyle>
            <a:lvl1pPr>
              <a:defRPr/>
            </a:lvl1pPr>
          </a:lstStyle>
          <a:p>
            <a:pPr>
              <a:defRPr/>
            </a:pPr>
            <a:fld id="{F6773B01-4140-4737-A600-00C5477C65A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BulletsSurround_Picture">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4648200" y="3352800"/>
            <a:ext cx="4114800" cy="2514600"/>
          </a:xfrm>
        </p:spPr>
        <p:txBody>
          <a:bodyPr>
            <a:normAutofit/>
          </a:bodyPr>
          <a:lstStyle>
            <a:lvl1pPr>
              <a:buNone/>
              <a:defRPr/>
            </a:lvl1pPr>
          </a:lstStyle>
          <a:p>
            <a:pPr lvl="0"/>
            <a:r>
              <a:rPr lang="en-US" noProof="0" smtClean="0"/>
              <a:t>Click icon to add picture</a:t>
            </a:r>
            <a:endParaRPr lang="en-US" noProof="0" dirty="0"/>
          </a:p>
        </p:txBody>
      </p:sp>
      <p:sp>
        <p:nvSpPr>
          <p:cNvPr id="3" name="Content Placeholder 2"/>
          <p:cNvSpPr>
            <a:spLocks noGrp="1"/>
          </p:cNvSpPr>
          <p:nvPr>
            <p:ph sz="half" idx="1"/>
          </p:nvPr>
        </p:nvSpPr>
        <p:spPr>
          <a:xfrm>
            <a:off x="304800" y="914401"/>
            <a:ext cx="8458200" cy="2286000"/>
          </a:xfr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304800" y="76200"/>
            <a:ext cx="8458200" cy="762000"/>
          </a:xfrm>
        </p:spPr>
        <p:txBody>
          <a:bodyPr/>
          <a:lstStyle>
            <a:lvl1pPr>
              <a:defRPr>
                <a:solidFill>
                  <a:schemeClr val="accent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304800" y="3352800"/>
            <a:ext cx="41910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4"/>
          </p:nvPr>
        </p:nvSpPr>
        <p:spPr>
          <a:xfrm>
            <a:off x="4648200" y="6629400"/>
            <a:ext cx="3962400" cy="228600"/>
          </a:xfrm>
        </p:spPr>
        <p:txBody>
          <a:bodyPr/>
          <a:lstStyle>
            <a:lvl1pPr>
              <a:defRPr/>
            </a:lvl1pPr>
          </a:lstStyle>
          <a:p>
            <a:pPr>
              <a:defRPr/>
            </a:pPr>
            <a:r>
              <a:rPr lang="en-US" smtClean="0"/>
              <a:t>Virtualized Data Center – Desktop and Application</a:t>
            </a:r>
            <a:endParaRPr lang="en-US" dirty="0" smtClean="0"/>
          </a:p>
        </p:txBody>
      </p:sp>
      <p:sp>
        <p:nvSpPr>
          <p:cNvPr id="8" name="Slide Number Placeholder 6"/>
          <p:cNvSpPr>
            <a:spLocks noGrp="1"/>
          </p:cNvSpPr>
          <p:nvPr>
            <p:ph type="sldNum" sz="quarter" idx="15"/>
          </p:nvPr>
        </p:nvSpPr>
        <p:spPr/>
        <p:txBody>
          <a:bodyPr/>
          <a:lstStyle>
            <a:lvl1pPr>
              <a:defRPr/>
            </a:lvl1pPr>
          </a:lstStyle>
          <a:p>
            <a:pPr>
              <a:defRPr/>
            </a:pPr>
            <a:fld id="{5D9EB8BF-1EF5-4796-9F63-213B6934CB3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4800" y="76200"/>
            <a:ext cx="8458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04800" y="9144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419600" y="6629400"/>
            <a:ext cx="41910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r>
              <a:rPr lang="en-US" smtClean="0"/>
              <a:t>Virtualized Data Center – Desktop and Application</a:t>
            </a:r>
            <a:endParaRPr lang="en-US" dirty="0"/>
          </a:p>
        </p:txBody>
      </p:sp>
      <p:sp>
        <p:nvSpPr>
          <p:cNvPr id="6" name="Slide Number Placeholder 5"/>
          <p:cNvSpPr>
            <a:spLocks noGrp="1"/>
          </p:cNvSpPr>
          <p:nvPr>
            <p:ph type="sldNum" sz="quarter" idx="4"/>
          </p:nvPr>
        </p:nvSpPr>
        <p:spPr>
          <a:xfrm>
            <a:off x="8686800" y="6629400"/>
            <a:ext cx="457200" cy="228600"/>
          </a:xfrm>
          <a:prstGeom prst="rect">
            <a:avLst/>
          </a:prstGeom>
        </p:spPr>
        <p:txBody>
          <a:bodyPr vert="horz" lIns="91440" tIns="45720" rIns="91440" bIns="45720" rtlCol="0" anchor="b"/>
          <a:lstStyle>
            <a:lvl1pPr algn="r" fontAlgn="auto">
              <a:spcBef>
                <a:spcPts val="0"/>
              </a:spcBef>
              <a:spcAft>
                <a:spcPts val="0"/>
              </a:spcAft>
              <a:defRPr sz="1000" smtClean="0">
                <a:solidFill>
                  <a:schemeClr val="tx1">
                    <a:lumMod val="75000"/>
                    <a:lumOff val="25000"/>
                  </a:schemeClr>
                </a:solidFill>
                <a:latin typeface="Calibri" pitchFamily="34" charset="0"/>
                <a:cs typeface="+mn-cs"/>
              </a:defRPr>
            </a:lvl1pPr>
          </a:lstStyle>
          <a:p>
            <a:pPr>
              <a:defRPr/>
            </a:pPr>
            <a:fld id="{2F0FE6C8-51A2-4AA8-BE8B-722D435E963D}" type="slidenum">
              <a:rPr lang="en-US"/>
              <a:pPr>
                <a:defRPr/>
              </a:pPr>
              <a:t>‹#›</a:t>
            </a:fld>
            <a:endParaRPr lang="en-US"/>
          </a:p>
        </p:txBody>
      </p:sp>
      <p:pic>
        <p:nvPicPr>
          <p:cNvPr id="1030" name="Picture 8"/>
          <p:cNvPicPr>
            <a:picLocks noChangeAspect="1" noChangeArrowheads="1"/>
          </p:cNvPicPr>
          <p:nvPr/>
        </p:nvPicPr>
        <p:blipFill>
          <a:blip r:embed="rId21" cstate="print"/>
          <a:srcRect/>
          <a:stretch>
            <a:fillRect/>
          </a:stretch>
        </p:blipFill>
        <p:spPr bwMode="auto">
          <a:xfrm>
            <a:off x="0" y="6134100"/>
            <a:ext cx="9150350" cy="523875"/>
          </a:xfrm>
          <a:prstGeom prst="rect">
            <a:avLst/>
          </a:prstGeom>
          <a:noFill/>
          <a:ln w="9525">
            <a:noFill/>
            <a:miter lim="800000"/>
            <a:headEnd/>
            <a:tailEnd/>
          </a:ln>
        </p:spPr>
      </p:pic>
      <p:sp>
        <p:nvSpPr>
          <p:cNvPr id="8" name="Rectangle 7"/>
          <p:cNvSpPr/>
          <p:nvPr/>
        </p:nvSpPr>
        <p:spPr>
          <a:xfrm>
            <a:off x="304800" y="6627813"/>
            <a:ext cx="3124200" cy="246062"/>
          </a:xfrm>
          <a:prstGeom prst="rect">
            <a:avLst/>
          </a:prstGeom>
        </p:spPr>
        <p:txBody>
          <a:bodyPr>
            <a:spAutoFit/>
          </a:bodyPr>
          <a:lstStyle/>
          <a:p>
            <a:pPr>
              <a:defRPr/>
            </a:pPr>
            <a:r>
              <a:rPr lang="en-US" sz="1000" dirty="0">
                <a:solidFill>
                  <a:schemeClr val="bg1">
                    <a:lumMod val="50000"/>
                  </a:schemeClr>
                </a:solidFill>
                <a:latin typeface="Calibri" pitchFamily="34" charset="0"/>
              </a:rPr>
              <a:t>Copyright © 2011 EMC Corporation. All Rights Reserved.</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00" r:id="rId13"/>
    <p:sldLayoutId id="2147483814" r:id="rId14"/>
    <p:sldLayoutId id="2147483801" r:id="rId15"/>
    <p:sldLayoutId id="2147483818" r:id="rId16"/>
    <p:sldLayoutId id="2147483819" r:id="rId17"/>
    <p:sldLayoutId id="2147483820" r:id="rId18"/>
    <p:sldLayoutId id="2147483821" r:id="rId19"/>
  </p:sldLayoutIdLst>
  <p:hf hdr="0" dt="0"/>
  <p:txStyles>
    <p:titleStyle>
      <a:lvl1pPr algn="l" rtl="0" eaLnBrk="1" fontAlgn="base" hangingPunct="1">
        <a:spcBef>
          <a:spcPct val="0"/>
        </a:spcBef>
        <a:spcAft>
          <a:spcPct val="0"/>
        </a:spcAft>
        <a:defRPr sz="2800" kern="1200">
          <a:solidFill>
            <a:srgbClr val="2C95DD"/>
          </a:solidFill>
          <a:latin typeface="+mj-lt"/>
          <a:ea typeface="+mj-ea"/>
          <a:cs typeface="+mj-cs"/>
        </a:defRPr>
      </a:lvl1pPr>
      <a:lvl2pPr algn="l" rtl="0" eaLnBrk="1" fontAlgn="base" hangingPunct="1">
        <a:spcBef>
          <a:spcPct val="0"/>
        </a:spcBef>
        <a:spcAft>
          <a:spcPct val="0"/>
        </a:spcAft>
        <a:defRPr sz="2800">
          <a:solidFill>
            <a:srgbClr val="2C95DD"/>
          </a:solidFill>
          <a:latin typeface="MetaNormalLF-Roman" pitchFamily="34" charset="0"/>
          <a:cs typeface="Arial" charset="0"/>
        </a:defRPr>
      </a:lvl2pPr>
      <a:lvl3pPr algn="l" rtl="0" eaLnBrk="1" fontAlgn="base" hangingPunct="1">
        <a:spcBef>
          <a:spcPct val="0"/>
        </a:spcBef>
        <a:spcAft>
          <a:spcPct val="0"/>
        </a:spcAft>
        <a:defRPr sz="2800">
          <a:solidFill>
            <a:srgbClr val="2C95DD"/>
          </a:solidFill>
          <a:latin typeface="MetaNormalLF-Roman" pitchFamily="34" charset="0"/>
          <a:cs typeface="Arial" charset="0"/>
        </a:defRPr>
      </a:lvl3pPr>
      <a:lvl4pPr algn="l" rtl="0" eaLnBrk="1" fontAlgn="base" hangingPunct="1">
        <a:spcBef>
          <a:spcPct val="0"/>
        </a:spcBef>
        <a:spcAft>
          <a:spcPct val="0"/>
        </a:spcAft>
        <a:defRPr sz="2800">
          <a:solidFill>
            <a:srgbClr val="2C95DD"/>
          </a:solidFill>
          <a:latin typeface="MetaNormalLF-Roman" pitchFamily="34" charset="0"/>
          <a:cs typeface="Arial" charset="0"/>
        </a:defRPr>
      </a:lvl4pPr>
      <a:lvl5pPr algn="l" rtl="0" eaLnBrk="1" fontAlgn="base" hangingPunct="1">
        <a:spcBef>
          <a:spcPct val="0"/>
        </a:spcBef>
        <a:spcAft>
          <a:spcPct val="0"/>
        </a:spcAft>
        <a:defRPr sz="2800">
          <a:solidFill>
            <a:srgbClr val="2C95DD"/>
          </a:solidFill>
          <a:latin typeface="MetaNormalLF-Roman" pitchFamily="34" charset="0"/>
          <a:cs typeface="Arial" charset="0"/>
        </a:defRPr>
      </a:lvl5pPr>
      <a:lvl6pPr marL="457200" algn="l" rtl="0" eaLnBrk="1" fontAlgn="base" hangingPunct="1">
        <a:spcBef>
          <a:spcPct val="0"/>
        </a:spcBef>
        <a:spcAft>
          <a:spcPct val="0"/>
        </a:spcAft>
        <a:defRPr sz="2800">
          <a:solidFill>
            <a:srgbClr val="00B0F0"/>
          </a:solidFill>
          <a:latin typeface="MetaNormalLF-Roman" pitchFamily="34" charset="0"/>
          <a:cs typeface="Arial" charset="0"/>
        </a:defRPr>
      </a:lvl6pPr>
      <a:lvl7pPr marL="914400" algn="l" rtl="0" eaLnBrk="1" fontAlgn="base" hangingPunct="1">
        <a:spcBef>
          <a:spcPct val="0"/>
        </a:spcBef>
        <a:spcAft>
          <a:spcPct val="0"/>
        </a:spcAft>
        <a:defRPr sz="2800">
          <a:solidFill>
            <a:srgbClr val="00B0F0"/>
          </a:solidFill>
          <a:latin typeface="MetaNormalLF-Roman" pitchFamily="34" charset="0"/>
          <a:cs typeface="Arial" charset="0"/>
        </a:defRPr>
      </a:lvl7pPr>
      <a:lvl8pPr marL="1371600" algn="l" rtl="0" eaLnBrk="1" fontAlgn="base" hangingPunct="1">
        <a:spcBef>
          <a:spcPct val="0"/>
        </a:spcBef>
        <a:spcAft>
          <a:spcPct val="0"/>
        </a:spcAft>
        <a:defRPr sz="2800">
          <a:solidFill>
            <a:srgbClr val="00B0F0"/>
          </a:solidFill>
          <a:latin typeface="MetaNormalLF-Roman" pitchFamily="34" charset="0"/>
          <a:cs typeface="Arial" charset="0"/>
        </a:defRPr>
      </a:lvl8pPr>
      <a:lvl9pPr marL="1828800" algn="l" rtl="0" eaLnBrk="1" fontAlgn="base" hangingPunct="1">
        <a:spcBef>
          <a:spcPct val="0"/>
        </a:spcBef>
        <a:spcAft>
          <a:spcPct val="0"/>
        </a:spcAft>
        <a:defRPr sz="2800">
          <a:solidFill>
            <a:srgbClr val="00B0F0"/>
          </a:solidFill>
          <a:latin typeface="MetaNormalLF-Roman" pitchFamily="34" charset="0"/>
          <a:cs typeface="Arial" charset="0"/>
        </a:defRPr>
      </a:lvl9pPr>
    </p:titleStyle>
    <p:bodyStyle>
      <a:lvl1pPr marL="231775" indent="-231775" algn="l" rtl="0" eaLnBrk="1" fontAlgn="base" hangingPunct="1">
        <a:spcBef>
          <a:spcPct val="20000"/>
        </a:spcBef>
        <a:spcAft>
          <a:spcPct val="0"/>
        </a:spcAft>
        <a:buClr>
          <a:srgbClr val="92D050"/>
        </a:buClr>
        <a:buSzPct val="120000"/>
        <a:buFont typeface="Arial" charset="0"/>
        <a:buChar char="•"/>
        <a:defRPr sz="2400" kern="1200">
          <a:solidFill>
            <a:schemeClr val="bg2">
              <a:lumMod val="75000"/>
            </a:schemeClr>
          </a:solidFill>
          <a:latin typeface="Calibri" pitchFamily="34" charset="0"/>
          <a:ea typeface="+mn-ea"/>
          <a:cs typeface="+mn-cs"/>
        </a:defRPr>
      </a:lvl1pPr>
      <a:lvl2pPr marL="682625" indent="-341313" algn="l" rtl="0" eaLnBrk="1" fontAlgn="base" hangingPunct="1">
        <a:spcBef>
          <a:spcPct val="20000"/>
        </a:spcBef>
        <a:spcAft>
          <a:spcPct val="0"/>
        </a:spcAft>
        <a:buClr>
          <a:srgbClr val="FFC425"/>
        </a:buClr>
        <a:buSzPct val="90000"/>
        <a:buFont typeface="Webdings" pitchFamily="18" charset="2"/>
        <a:buChar char="4"/>
        <a:defRPr sz="2200" kern="1200">
          <a:solidFill>
            <a:schemeClr val="bg2">
              <a:lumMod val="75000"/>
            </a:schemeClr>
          </a:solidFill>
          <a:latin typeface="Calibri" pitchFamily="34" charset="0"/>
          <a:ea typeface="+mn-ea"/>
          <a:cs typeface="+mn-cs"/>
        </a:defRPr>
      </a:lvl2pPr>
      <a:lvl3pPr marL="1143000" indent="-338138" algn="l" rtl="0" eaLnBrk="1" fontAlgn="base" hangingPunct="1">
        <a:spcBef>
          <a:spcPct val="20000"/>
        </a:spcBef>
        <a:spcAft>
          <a:spcPct val="0"/>
        </a:spcAft>
        <a:buClr>
          <a:srgbClr val="B5761B"/>
        </a:buClr>
        <a:buSzPct val="90000"/>
        <a:buFont typeface="Webdings" pitchFamily="18" charset="2"/>
        <a:buChar char="8"/>
        <a:defRPr sz="2000" kern="1200">
          <a:solidFill>
            <a:schemeClr val="bg2">
              <a:lumMod val="75000"/>
            </a:schemeClr>
          </a:solidFill>
          <a:latin typeface="Calibri" pitchFamily="34" charset="0"/>
          <a:ea typeface="+mn-ea"/>
          <a:cs typeface="+mn-cs"/>
        </a:defRPr>
      </a:lvl3pPr>
      <a:lvl4pPr marL="1487488" indent="-231775" algn="l" rtl="0" eaLnBrk="1" fontAlgn="base" hangingPunct="1">
        <a:spcBef>
          <a:spcPct val="20000"/>
        </a:spcBef>
        <a:spcAft>
          <a:spcPct val="0"/>
        </a:spcAft>
        <a:buClr>
          <a:schemeClr val="tx2"/>
        </a:buClr>
        <a:buFont typeface="Wingdings" pitchFamily="2" charset="2"/>
        <a:buChar char="§"/>
        <a:defRPr kern="1200">
          <a:solidFill>
            <a:schemeClr val="bg2">
              <a:lumMod val="75000"/>
            </a:schemeClr>
          </a:solidFill>
          <a:latin typeface="Calibri" pitchFamily="34" charset="0"/>
          <a:ea typeface="+mn-ea"/>
          <a:cs typeface="+mn-cs"/>
        </a:defRPr>
      </a:lvl4pPr>
      <a:lvl5pPr marL="1828800" indent="-231775" algn="l" rtl="0" eaLnBrk="1" fontAlgn="base" hangingPunct="1">
        <a:spcBef>
          <a:spcPct val="20000"/>
        </a:spcBef>
        <a:spcAft>
          <a:spcPct val="0"/>
        </a:spcAft>
        <a:buClr>
          <a:srgbClr val="7030A0"/>
        </a:buClr>
        <a:buSzPct val="110000"/>
        <a:buFont typeface="Arial" charset="0"/>
        <a:buChar char="•"/>
        <a:defRPr kern="1200">
          <a:solidFill>
            <a:schemeClr val="bg2">
              <a:lumMod val="75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ln>
            <a:noFill/>
          </a:ln>
        </p:spPr>
        <p:txBody>
          <a:bodyPr/>
          <a:lstStyle/>
          <a:p>
            <a:r>
              <a:rPr lang="en-US" sz="4400" dirty="0" smtClean="0"/>
              <a:t>Module – 6 </a:t>
            </a:r>
            <a:br>
              <a:rPr lang="en-US" sz="4400" dirty="0" smtClean="0"/>
            </a:br>
            <a:r>
              <a:rPr lang="en-US" sz="4400" dirty="0" smtClean="0"/>
              <a:t/>
            </a:r>
            <a:br>
              <a:rPr lang="en-US" sz="4400" dirty="0" smtClean="0"/>
            </a:br>
            <a:r>
              <a:rPr lang="en-US" sz="4400" dirty="0" smtClean="0"/>
              <a:t>Virtualized data center – desktop AND Application</a:t>
            </a:r>
            <a:br>
              <a:rPr lang="en-US" sz="4400" dirty="0" smtClean="0"/>
            </a:br>
            <a:endParaRPr lang="en-US" sz="4400" dirty="0"/>
          </a:p>
        </p:txBody>
      </p:sp>
      <p:sp>
        <p:nvSpPr>
          <p:cNvPr id="5" name="Slide Number Placeholder 4"/>
          <p:cNvSpPr>
            <a:spLocks noGrp="1"/>
          </p:cNvSpPr>
          <p:nvPr>
            <p:ph type="sldNum" sz="quarter" idx="4294967295"/>
          </p:nvPr>
        </p:nvSpPr>
        <p:spPr>
          <a:xfrm>
            <a:off x="8686800" y="6629400"/>
            <a:ext cx="457200" cy="228600"/>
          </a:xfrm>
        </p:spPr>
        <p:txBody>
          <a:bodyPr/>
          <a:lstStyle/>
          <a:p>
            <a:pPr>
              <a:defRPr/>
            </a:pPr>
            <a:fld id="{550CDAE9-9707-4120-A90B-FABB84BE074E}"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Benefits of Remote Desktop Services</a:t>
            </a:r>
            <a:endParaRPr lang="en-US" dirty="0"/>
          </a:p>
        </p:txBody>
      </p:sp>
      <p:sp>
        <p:nvSpPr>
          <p:cNvPr id="8" name="Content Placeholder 7"/>
          <p:cNvSpPr>
            <a:spLocks noGrp="1"/>
          </p:cNvSpPr>
          <p:nvPr>
            <p:ph idx="1"/>
          </p:nvPr>
        </p:nvSpPr>
        <p:spPr/>
        <p:txBody>
          <a:bodyPr/>
          <a:lstStyle/>
          <a:p>
            <a:r>
              <a:rPr lang="en-US" dirty="0" smtClean="0"/>
              <a:t>Rapid application delivery</a:t>
            </a:r>
          </a:p>
          <a:p>
            <a:pPr lvl="1"/>
            <a:r>
              <a:rPr lang="en-US" dirty="0" smtClean="0"/>
              <a:t>Applications are installed on the server and accessed from there</a:t>
            </a:r>
          </a:p>
          <a:p>
            <a:r>
              <a:rPr lang="en-US" dirty="0" smtClean="0"/>
              <a:t>Improved security</a:t>
            </a:r>
          </a:p>
          <a:p>
            <a:pPr lvl="1"/>
            <a:r>
              <a:rPr lang="en-US" dirty="0" smtClean="0"/>
              <a:t>Applications and data are stored in the server</a:t>
            </a:r>
          </a:p>
          <a:p>
            <a:r>
              <a:rPr lang="en-US" dirty="0" smtClean="0"/>
              <a:t>Centralized  management</a:t>
            </a:r>
          </a:p>
          <a:p>
            <a:r>
              <a:rPr lang="en-US" dirty="0" smtClean="0"/>
              <a:t>Low-cost technology when compared to VDI</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10</a:t>
            </a:fld>
            <a:endParaRPr lang="en-US"/>
          </a:p>
        </p:txBody>
      </p:sp>
      <p:sp>
        <p:nvSpPr>
          <p:cNvPr id="11"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Virtual Desktop Infrastructure(VDI)</a:t>
            </a: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11</a:t>
            </a:fld>
            <a:endParaRPr lang="en-US"/>
          </a:p>
        </p:txBody>
      </p:sp>
      <p:pic>
        <p:nvPicPr>
          <p:cNvPr id="9" name="Content Placeholder 8" descr="CIP_RDS vs VDI.png"/>
          <p:cNvPicPr>
            <a:picLocks noGrp="1" noChangeAspect="1"/>
          </p:cNvPicPr>
          <p:nvPr>
            <p:ph idx="1"/>
          </p:nvPr>
        </p:nvPicPr>
        <p:blipFill>
          <a:blip r:embed="rId3" cstate="print"/>
          <a:srcRect l="68678" t="-974"/>
          <a:stretch>
            <a:fillRect/>
          </a:stretch>
        </p:blipFill>
        <p:spPr>
          <a:xfrm>
            <a:off x="5638800" y="1143000"/>
            <a:ext cx="2854301" cy="4523827"/>
          </a:xfrm>
          <a:prstGeom prst="rect">
            <a:avLst/>
          </a:prstGeom>
        </p:spPr>
      </p:pic>
      <p:sp>
        <p:nvSpPr>
          <p:cNvPr id="11" name="Content Placeholder 7"/>
          <p:cNvSpPr txBox="1">
            <a:spLocks/>
          </p:cNvSpPr>
          <p:nvPr/>
        </p:nvSpPr>
        <p:spPr bwMode="auto">
          <a:xfrm>
            <a:off x="304800" y="914400"/>
            <a:ext cx="487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indent="-231775">
              <a:spcBef>
                <a:spcPct val="20000"/>
              </a:spcBef>
              <a:buClr>
                <a:srgbClr val="92D050"/>
              </a:buClr>
              <a:buSzPct val="120000"/>
              <a:buFont typeface="Arial" charset="0"/>
              <a:buChar char="•"/>
              <a:defRPr/>
            </a:pPr>
            <a:r>
              <a:rPr lang="en-US" sz="2400" dirty="0" smtClean="0">
                <a:solidFill>
                  <a:schemeClr val="bg2">
                    <a:lumMod val="75000"/>
                  </a:schemeClr>
                </a:solidFill>
                <a:latin typeface="Calibri" pitchFamily="34" charset="0"/>
                <a:cs typeface="+mn-cs"/>
              </a:rPr>
              <a:t>VDI involves hosting desktop which runs as VM on the server in the VDC </a:t>
            </a:r>
          </a:p>
          <a:p>
            <a:pPr marL="682625" lvl="1" indent="-341313">
              <a:spcBef>
                <a:spcPct val="20000"/>
              </a:spcBef>
              <a:buClr>
                <a:srgbClr val="FFC425"/>
              </a:buClr>
              <a:buSzPct val="90000"/>
              <a:buFont typeface="Webdings" pitchFamily="18" charset="2"/>
              <a:buChar char="4"/>
              <a:defRPr/>
            </a:pPr>
            <a:r>
              <a:rPr lang="en-US" sz="2200" dirty="0" smtClean="0">
                <a:solidFill>
                  <a:schemeClr val="bg2">
                    <a:lumMod val="75000"/>
                  </a:schemeClr>
                </a:solidFill>
                <a:latin typeface="Calibri" pitchFamily="34" charset="0"/>
                <a:cs typeface="+mn-cs"/>
              </a:rPr>
              <a:t>Each desktop has its own OS and applications installed</a:t>
            </a:r>
          </a:p>
          <a:p>
            <a:pPr marL="231775" lvl="0" indent="-231775">
              <a:spcBef>
                <a:spcPct val="20000"/>
              </a:spcBef>
              <a:buClr>
                <a:srgbClr val="92D050"/>
              </a:buClr>
              <a:buSzPct val="120000"/>
              <a:buFont typeface="Arial" charset="0"/>
              <a:buChar char="•"/>
              <a:defRPr/>
            </a:pPr>
            <a:r>
              <a:rPr lang="en-US" sz="2400" dirty="0" smtClean="0">
                <a:solidFill>
                  <a:schemeClr val="bg2">
                    <a:lumMod val="75000"/>
                  </a:schemeClr>
                </a:solidFill>
                <a:latin typeface="Calibri" pitchFamily="34" charset="0"/>
              </a:rPr>
              <a:t>User has full access to resources of virtualized desktop</a:t>
            </a:r>
          </a:p>
          <a:p>
            <a:pPr marL="688975" lvl="1" indent="-688975">
              <a:spcBef>
                <a:spcPct val="20000"/>
              </a:spcBef>
              <a:buClr>
                <a:srgbClr val="92D050"/>
              </a:buClr>
              <a:buSzPct val="120000"/>
              <a:defRPr/>
            </a:pPr>
            <a:endParaRPr lang="en-US" sz="2400" dirty="0" smtClean="0">
              <a:latin typeface="Calibri" pitchFamily="34" charset="0"/>
            </a:endParaRPr>
          </a:p>
          <a:p>
            <a:pPr marL="231775" lvl="0" indent="-231775">
              <a:spcBef>
                <a:spcPct val="20000"/>
              </a:spcBef>
              <a:buClr>
                <a:srgbClr val="92D050"/>
              </a:buClr>
              <a:buSzPct val="120000"/>
              <a:buFont typeface="Arial" charset="0"/>
              <a:buChar char="•"/>
              <a:defRPr/>
            </a:pPr>
            <a:endParaRPr kumimoji="0" lang="en-US" sz="2200" b="0" i="0" u="none" strike="noStrike" kern="1200" cap="none" spc="0" normalizeH="0" baseline="0" noProof="0" dirty="0">
              <a:ln>
                <a:noFill/>
              </a:ln>
              <a:solidFill>
                <a:schemeClr val="bg2">
                  <a:lumMod val="75000"/>
                </a:schemeClr>
              </a:solidFill>
              <a:effectLst/>
              <a:uLnTx/>
              <a:uFillTx/>
              <a:latin typeface="Calibri" pitchFamily="34" charset="0"/>
              <a:ea typeface="+mn-ea"/>
              <a:cs typeface="+mn-cs"/>
            </a:endParaRPr>
          </a:p>
        </p:txBody>
      </p:sp>
      <p:sp>
        <p:nvSpPr>
          <p:cNvPr id="8"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VDI: Components</a:t>
            </a: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12</a:t>
            </a:fld>
            <a:endParaRPr lang="en-US"/>
          </a:p>
        </p:txBody>
      </p:sp>
      <p:sp>
        <p:nvSpPr>
          <p:cNvPr id="11" name="Content Placeholder 7"/>
          <p:cNvSpPr txBox="1">
            <a:spLocks/>
          </p:cNvSpPr>
          <p:nvPr/>
        </p:nvSpPr>
        <p:spPr bwMode="auto">
          <a:xfrm>
            <a:off x="304800" y="914400"/>
            <a:ext cx="3886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6213" lvl="1" indent="-176213">
              <a:spcBef>
                <a:spcPct val="20000"/>
              </a:spcBef>
              <a:buClr>
                <a:srgbClr val="92D050"/>
              </a:buClr>
              <a:buSzPct val="120000"/>
              <a:buFont typeface="Arial" pitchFamily="34" charset="0"/>
              <a:buChar char="•"/>
              <a:defRPr/>
            </a:pPr>
            <a:endParaRPr lang="en-US" sz="2400" dirty="0" smtClean="0">
              <a:latin typeface="Calibri" pitchFamily="34" charset="0"/>
            </a:endParaRPr>
          </a:p>
          <a:p>
            <a:pPr marL="231775" lvl="0" indent="-231775">
              <a:spcBef>
                <a:spcPct val="20000"/>
              </a:spcBef>
              <a:buClr>
                <a:srgbClr val="92D050"/>
              </a:buClr>
              <a:buSzPct val="120000"/>
              <a:buFont typeface="Arial" pitchFamily="34" charset="0"/>
              <a:buChar char="•"/>
              <a:defRPr/>
            </a:pPr>
            <a:endParaRPr kumimoji="0" lang="en-US" sz="2200" b="0" i="0" u="none" strike="noStrike" kern="1200" cap="none" spc="0" normalizeH="0" baseline="0" noProof="0" dirty="0">
              <a:ln>
                <a:noFill/>
              </a:ln>
              <a:solidFill>
                <a:schemeClr val="bg2">
                  <a:lumMod val="75000"/>
                </a:schemeClr>
              </a:solidFill>
              <a:effectLst/>
              <a:uLnTx/>
              <a:uFillTx/>
              <a:latin typeface="Calibri" pitchFamily="34" charset="0"/>
              <a:ea typeface="+mn-ea"/>
              <a:cs typeface="+mn-cs"/>
            </a:endParaRPr>
          </a:p>
        </p:txBody>
      </p:sp>
      <p:sp>
        <p:nvSpPr>
          <p:cNvPr id="12" name="Content Placeholder 7"/>
          <p:cNvSpPr txBox="1">
            <a:spLocks/>
          </p:cNvSpPr>
          <p:nvPr/>
        </p:nvSpPr>
        <p:spPr bwMode="auto">
          <a:xfrm>
            <a:off x="304800" y="914400"/>
            <a:ext cx="403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lvl="0" indent="-231775">
              <a:spcBef>
                <a:spcPct val="20000"/>
              </a:spcBef>
              <a:buClr>
                <a:srgbClr val="92D050"/>
              </a:buClr>
              <a:buSzPct val="120000"/>
              <a:buFont typeface="Arial" charset="0"/>
              <a:buChar char="•"/>
              <a:defRPr/>
            </a:pPr>
            <a:r>
              <a:rPr lang="en-US" sz="2400" dirty="0" smtClean="0">
                <a:solidFill>
                  <a:schemeClr val="bg2">
                    <a:lumMod val="75000"/>
                  </a:schemeClr>
                </a:solidFill>
                <a:latin typeface="Calibri" pitchFamily="34" charset="0"/>
              </a:rPr>
              <a:t>Endpoint devices</a:t>
            </a:r>
          </a:p>
          <a:p>
            <a:pPr marL="231775" lvl="0" indent="-231775">
              <a:spcBef>
                <a:spcPct val="20000"/>
              </a:spcBef>
              <a:buClr>
                <a:srgbClr val="92D050"/>
              </a:buClr>
              <a:buSzPct val="120000"/>
              <a:buFont typeface="Arial" charset="0"/>
              <a:buChar char="•"/>
              <a:defRPr/>
            </a:pPr>
            <a:r>
              <a:rPr lang="en-US" sz="2400" dirty="0" smtClean="0">
                <a:solidFill>
                  <a:schemeClr val="bg2">
                    <a:lumMod val="75000"/>
                  </a:schemeClr>
                </a:solidFill>
                <a:latin typeface="Calibri" pitchFamily="34" charset="0"/>
              </a:rPr>
              <a:t>VM hosting/execution servers</a:t>
            </a:r>
          </a:p>
          <a:p>
            <a:pPr marL="231775" indent="-231775">
              <a:spcBef>
                <a:spcPct val="20000"/>
              </a:spcBef>
              <a:buClr>
                <a:srgbClr val="92D050"/>
              </a:buClr>
              <a:buSzPct val="120000"/>
              <a:buFont typeface="Arial" charset="0"/>
              <a:buChar char="•"/>
              <a:defRPr/>
            </a:pPr>
            <a:r>
              <a:rPr lang="en-US" sz="2400" dirty="0" smtClean="0">
                <a:solidFill>
                  <a:schemeClr val="bg2">
                    <a:lumMod val="75000"/>
                  </a:schemeClr>
                </a:solidFill>
                <a:latin typeface="Calibri" pitchFamily="34" charset="0"/>
              </a:rPr>
              <a:t>Connection Broker</a:t>
            </a:r>
          </a:p>
          <a:p>
            <a:pPr marL="231775" lvl="0" indent="-231775">
              <a:spcBef>
                <a:spcPct val="20000"/>
              </a:spcBef>
              <a:buClr>
                <a:srgbClr val="92D050"/>
              </a:buClr>
              <a:buSzPct val="120000"/>
              <a:defRPr/>
            </a:pPr>
            <a:endParaRPr kumimoji="0" lang="en-US" sz="2200" b="0" i="0" u="none" strike="noStrike" kern="1200" cap="none" spc="0" normalizeH="0" baseline="0" noProof="0" dirty="0">
              <a:ln>
                <a:noFill/>
              </a:ln>
              <a:solidFill>
                <a:schemeClr val="bg2">
                  <a:lumMod val="75000"/>
                </a:schemeClr>
              </a:solidFill>
              <a:effectLst/>
              <a:uLnTx/>
              <a:uFillTx/>
              <a:latin typeface="Calibri" pitchFamily="34" charset="0"/>
              <a:ea typeface="+mn-ea"/>
              <a:cs typeface="+mn-cs"/>
            </a:endParaRPr>
          </a:p>
        </p:txBody>
      </p:sp>
      <p:sp>
        <p:nvSpPr>
          <p:cNvPr id="13"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grpSp>
        <p:nvGrpSpPr>
          <p:cNvPr id="8" name="Group 7"/>
          <p:cNvGrpSpPr/>
          <p:nvPr/>
        </p:nvGrpSpPr>
        <p:grpSpPr>
          <a:xfrm>
            <a:off x="3965341" y="1066800"/>
            <a:ext cx="4873859" cy="4384478"/>
            <a:chOff x="3248025" y="796925"/>
            <a:chExt cx="5818188" cy="5233988"/>
          </a:xfrm>
        </p:grpSpPr>
        <p:sp>
          <p:nvSpPr>
            <p:cNvPr id="9" name="Rounded Rectangle 8"/>
            <p:cNvSpPr>
              <a:spLocks noChangeArrowheads="1"/>
            </p:cNvSpPr>
            <p:nvPr/>
          </p:nvSpPr>
          <p:spPr bwMode="auto">
            <a:xfrm>
              <a:off x="3460750" y="1266825"/>
              <a:ext cx="1416050" cy="4754563"/>
            </a:xfrm>
            <a:prstGeom prst="roundRect">
              <a:avLst>
                <a:gd name="adj" fmla="val 9644"/>
              </a:avLst>
            </a:prstGeom>
            <a:solidFill>
              <a:srgbClr val="969696">
                <a:alpha val="14000"/>
              </a:srgbClr>
            </a:solidFill>
            <a:ln w="9525" algn="ctr">
              <a:solidFill>
                <a:srgbClr val="333333"/>
              </a:solidFill>
              <a:prstDash val="dash"/>
              <a:round/>
              <a:headEnd/>
              <a:tailEnd/>
            </a:ln>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10" name="AutoShape 42"/>
            <p:cNvSpPr>
              <a:spLocks noChangeArrowheads="1"/>
            </p:cNvSpPr>
            <p:nvPr/>
          </p:nvSpPr>
          <p:spPr bwMode="auto">
            <a:xfrm>
              <a:off x="5381625" y="3152775"/>
              <a:ext cx="822325" cy="1279525"/>
            </a:xfrm>
            <a:prstGeom prst="roundRect">
              <a:avLst>
                <a:gd name="adj" fmla="val 7815"/>
              </a:avLst>
            </a:prstGeom>
            <a:solidFill>
              <a:srgbClr val="969696">
                <a:alpha val="14000"/>
              </a:srgbClr>
            </a:solidFill>
            <a:ln w="9525">
              <a:solidFill>
                <a:schemeClr val="tx1"/>
              </a:solidFill>
              <a:prstDash val="dash"/>
              <a:round/>
              <a:headEnd/>
              <a:tailEnd/>
            </a:ln>
            <a:effectLst/>
          </p:spPr>
          <p:txBody>
            <a:bodyPr wrap="none" anchor="ctr"/>
            <a:lstStyle/>
            <a:p>
              <a:endParaRPr lang="en-US"/>
            </a:p>
          </p:txBody>
        </p:sp>
        <p:sp>
          <p:nvSpPr>
            <p:cNvPr id="14" name="AutoShape 21"/>
            <p:cNvSpPr>
              <a:spLocks noChangeArrowheads="1"/>
            </p:cNvSpPr>
            <p:nvPr/>
          </p:nvSpPr>
          <p:spPr bwMode="auto">
            <a:xfrm>
              <a:off x="3665538" y="3746500"/>
              <a:ext cx="1006475" cy="276225"/>
            </a:xfrm>
            <a:prstGeom prst="can">
              <a:avLst>
                <a:gd name="adj" fmla="val 50000"/>
              </a:avLst>
            </a:prstGeom>
            <a:solidFill>
              <a:schemeClr val="tx2">
                <a:alpha val="69000"/>
              </a:schemeClr>
            </a:solidFill>
            <a:ln w="15875">
              <a:solidFill>
                <a:srgbClr val="333333"/>
              </a:solidFill>
              <a:round/>
              <a:headEnd/>
              <a:tailEnd/>
            </a:ln>
            <a:effectLst/>
          </p:spPr>
          <p:txBody>
            <a:bodyPr wrap="none" anchor="ctr"/>
            <a:lstStyle/>
            <a:p>
              <a:endParaRPr lang="en-US"/>
            </a:p>
          </p:txBody>
        </p:sp>
        <p:sp>
          <p:nvSpPr>
            <p:cNvPr id="15" name="AutoShape 17"/>
            <p:cNvSpPr>
              <a:spLocks noChangeArrowheads="1"/>
            </p:cNvSpPr>
            <p:nvPr/>
          </p:nvSpPr>
          <p:spPr bwMode="auto">
            <a:xfrm>
              <a:off x="3524250" y="2170113"/>
              <a:ext cx="1279525" cy="276225"/>
            </a:xfrm>
            <a:prstGeom prst="can">
              <a:avLst>
                <a:gd name="adj" fmla="val 50000"/>
              </a:avLst>
            </a:prstGeom>
            <a:solidFill>
              <a:schemeClr val="tx2">
                <a:alpha val="69000"/>
              </a:schemeClr>
            </a:solidFill>
            <a:ln w="15875">
              <a:solidFill>
                <a:srgbClr val="333333"/>
              </a:solidFill>
              <a:round/>
              <a:headEnd/>
              <a:tailEnd/>
            </a:ln>
            <a:effectLst/>
          </p:spPr>
          <p:txBody>
            <a:bodyPr wrap="none" anchor="ctr"/>
            <a:lstStyle/>
            <a:p>
              <a:endParaRPr lang="en-US"/>
            </a:p>
          </p:txBody>
        </p:sp>
        <p:pic>
          <p:nvPicPr>
            <p:cNvPr id="16" name="Picture 16" descr="Iso_PC.png"/>
            <p:cNvPicPr>
              <a:picLocks noChangeAspect="1"/>
            </p:cNvPicPr>
            <p:nvPr/>
          </p:nvPicPr>
          <p:blipFill>
            <a:blip r:embed="rId3" cstate="print"/>
            <a:srcRect/>
            <a:stretch>
              <a:fillRect/>
            </a:stretch>
          </p:blipFill>
          <p:spPr bwMode="auto">
            <a:xfrm>
              <a:off x="3665538" y="1571625"/>
              <a:ext cx="960437" cy="712788"/>
            </a:xfrm>
            <a:prstGeom prst="rect">
              <a:avLst/>
            </a:prstGeom>
            <a:noFill/>
            <a:ln w="9525">
              <a:noFill/>
              <a:miter lim="800000"/>
              <a:headEnd/>
              <a:tailEnd/>
            </a:ln>
          </p:spPr>
        </p:pic>
        <p:pic>
          <p:nvPicPr>
            <p:cNvPr id="17" name="Picture 4" descr="Blackberry Icon.png"/>
            <p:cNvPicPr>
              <a:picLocks noChangeAspect="1"/>
            </p:cNvPicPr>
            <p:nvPr/>
          </p:nvPicPr>
          <p:blipFill>
            <a:blip r:embed="rId4" cstate="print"/>
            <a:srcRect/>
            <a:stretch>
              <a:fillRect/>
            </a:stretch>
          </p:blipFill>
          <p:spPr bwMode="auto">
            <a:xfrm>
              <a:off x="3971925" y="3186113"/>
              <a:ext cx="319088" cy="676275"/>
            </a:xfrm>
            <a:prstGeom prst="rect">
              <a:avLst/>
            </a:prstGeom>
            <a:noFill/>
            <a:ln w="9525">
              <a:noFill/>
              <a:miter lim="800000"/>
              <a:headEnd/>
              <a:tailEnd/>
            </a:ln>
          </p:spPr>
        </p:pic>
        <p:pic>
          <p:nvPicPr>
            <p:cNvPr id="18" name="Picture 7" descr="Host.png"/>
            <p:cNvPicPr>
              <a:picLocks noChangeAspect="1"/>
            </p:cNvPicPr>
            <p:nvPr/>
          </p:nvPicPr>
          <p:blipFill>
            <a:blip r:embed="rId5" cstate="print"/>
            <a:srcRect/>
            <a:stretch>
              <a:fillRect/>
            </a:stretch>
          </p:blipFill>
          <p:spPr bwMode="auto">
            <a:xfrm>
              <a:off x="5478463" y="3244850"/>
              <a:ext cx="668337" cy="1060450"/>
            </a:xfrm>
            <a:prstGeom prst="rect">
              <a:avLst/>
            </a:prstGeom>
            <a:noFill/>
            <a:ln w="9525">
              <a:noFill/>
              <a:miter lim="800000"/>
              <a:headEnd/>
              <a:tailEnd/>
            </a:ln>
          </p:spPr>
        </p:pic>
        <p:sp>
          <p:nvSpPr>
            <p:cNvPr id="19" name="Text Box 27"/>
            <p:cNvSpPr txBox="1">
              <a:spLocks noChangeArrowheads="1"/>
            </p:cNvSpPr>
            <p:nvPr/>
          </p:nvSpPr>
          <p:spPr bwMode="auto">
            <a:xfrm>
              <a:off x="3248025" y="849313"/>
              <a:ext cx="1684338" cy="366712"/>
            </a:xfrm>
            <a:prstGeom prst="rect">
              <a:avLst/>
            </a:prstGeom>
            <a:noFill/>
            <a:ln w="9525">
              <a:noFill/>
              <a:miter lim="800000"/>
              <a:headEnd/>
              <a:tailEnd/>
            </a:ln>
            <a:effectLst/>
          </p:spPr>
          <p:txBody>
            <a:bodyPr wrap="none">
              <a:spAutoFit/>
            </a:bodyPr>
            <a:lstStyle/>
            <a:p>
              <a:r>
                <a:rPr lang="en-US" sz="1600" b="1">
                  <a:latin typeface="Calibri" pitchFamily="34" charset="0"/>
                </a:rPr>
                <a:t>Endpoint devices</a:t>
              </a:r>
              <a:r>
                <a:rPr lang="en-US"/>
                <a:t> </a:t>
              </a:r>
            </a:p>
          </p:txBody>
        </p:sp>
        <p:sp>
          <p:nvSpPr>
            <p:cNvPr id="20" name="Rounded Rectangle 7"/>
            <p:cNvSpPr>
              <a:spLocks noChangeArrowheads="1"/>
            </p:cNvSpPr>
            <p:nvPr/>
          </p:nvSpPr>
          <p:spPr bwMode="auto">
            <a:xfrm>
              <a:off x="6721475" y="1276350"/>
              <a:ext cx="866775" cy="4754563"/>
            </a:xfrm>
            <a:prstGeom prst="roundRect">
              <a:avLst>
                <a:gd name="adj" fmla="val 9644"/>
              </a:avLst>
            </a:prstGeom>
            <a:solidFill>
              <a:srgbClr val="969696">
                <a:alpha val="14000"/>
              </a:srgbClr>
            </a:solidFill>
            <a:ln w="9525" algn="ctr">
              <a:solidFill>
                <a:srgbClr val="333333"/>
              </a:solidFill>
              <a:prstDash val="dash"/>
              <a:round/>
              <a:headEnd/>
              <a:tailEnd/>
            </a:ln>
          </p:spPr>
          <p:txBody>
            <a:bodyPr anchor="ctr"/>
            <a:lstStyle/>
            <a:p>
              <a:pPr algn="ctr" fontAlgn="auto">
                <a:spcBef>
                  <a:spcPts val="0"/>
                </a:spcBef>
                <a:spcAft>
                  <a:spcPts val="0"/>
                </a:spcAft>
                <a:defRPr/>
              </a:pPr>
              <a:endParaRPr lang="en-US">
                <a:solidFill>
                  <a:schemeClr val="lt1"/>
                </a:solidFill>
                <a:latin typeface="+mn-lt"/>
                <a:cs typeface="+mn-cs"/>
              </a:endParaRPr>
            </a:p>
          </p:txBody>
        </p:sp>
        <p:pic>
          <p:nvPicPr>
            <p:cNvPr id="21" name="Picture 7" descr="Host.png"/>
            <p:cNvPicPr>
              <a:picLocks noChangeAspect="1"/>
            </p:cNvPicPr>
            <p:nvPr/>
          </p:nvPicPr>
          <p:blipFill>
            <a:blip r:embed="rId5" cstate="print"/>
            <a:srcRect/>
            <a:stretch>
              <a:fillRect/>
            </a:stretch>
          </p:blipFill>
          <p:spPr bwMode="auto">
            <a:xfrm>
              <a:off x="6808788" y="1460500"/>
              <a:ext cx="668337" cy="1060450"/>
            </a:xfrm>
            <a:prstGeom prst="rect">
              <a:avLst/>
            </a:prstGeom>
            <a:noFill/>
            <a:ln w="9525">
              <a:noFill/>
              <a:miter lim="800000"/>
              <a:headEnd/>
              <a:tailEnd/>
            </a:ln>
          </p:spPr>
        </p:pic>
        <p:pic>
          <p:nvPicPr>
            <p:cNvPr id="22" name="Picture 7" descr="Host.png"/>
            <p:cNvPicPr>
              <a:picLocks noChangeAspect="1"/>
            </p:cNvPicPr>
            <p:nvPr/>
          </p:nvPicPr>
          <p:blipFill>
            <a:blip r:embed="rId5" cstate="print"/>
            <a:srcRect/>
            <a:stretch>
              <a:fillRect/>
            </a:stretch>
          </p:blipFill>
          <p:spPr bwMode="auto">
            <a:xfrm>
              <a:off x="6831013" y="3189288"/>
              <a:ext cx="668337" cy="1060450"/>
            </a:xfrm>
            <a:prstGeom prst="rect">
              <a:avLst/>
            </a:prstGeom>
            <a:noFill/>
            <a:ln w="9525">
              <a:noFill/>
              <a:miter lim="800000"/>
              <a:headEnd/>
              <a:tailEnd/>
            </a:ln>
          </p:spPr>
        </p:pic>
        <p:pic>
          <p:nvPicPr>
            <p:cNvPr id="23" name="Picture 7" descr="Host.png"/>
            <p:cNvPicPr>
              <a:picLocks noChangeAspect="1"/>
            </p:cNvPicPr>
            <p:nvPr/>
          </p:nvPicPr>
          <p:blipFill>
            <a:blip r:embed="rId5" cstate="print"/>
            <a:srcRect/>
            <a:stretch>
              <a:fillRect/>
            </a:stretch>
          </p:blipFill>
          <p:spPr bwMode="auto">
            <a:xfrm>
              <a:off x="6824663" y="4741863"/>
              <a:ext cx="668337" cy="1060450"/>
            </a:xfrm>
            <a:prstGeom prst="rect">
              <a:avLst/>
            </a:prstGeom>
            <a:noFill/>
            <a:ln w="9525">
              <a:noFill/>
              <a:miter lim="800000"/>
              <a:headEnd/>
              <a:tailEnd/>
            </a:ln>
          </p:spPr>
        </p:pic>
        <p:sp>
          <p:nvSpPr>
            <p:cNvPr id="24" name="AutoShape 32"/>
            <p:cNvSpPr>
              <a:spLocks noChangeArrowheads="1"/>
            </p:cNvSpPr>
            <p:nvPr/>
          </p:nvSpPr>
          <p:spPr bwMode="auto">
            <a:xfrm>
              <a:off x="3529013" y="5391150"/>
              <a:ext cx="1279525" cy="276225"/>
            </a:xfrm>
            <a:prstGeom prst="can">
              <a:avLst>
                <a:gd name="adj" fmla="val 50000"/>
              </a:avLst>
            </a:prstGeom>
            <a:solidFill>
              <a:schemeClr val="tx2">
                <a:alpha val="69000"/>
              </a:schemeClr>
            </a:solidFill>
            <a:ln w="15875">
              <a:solidFill>
                <a:srgbClr val="333333"/>
              </a:solidFill>
              <a:round/>
              <a:headEnd/>
              <a:tailEnd/>
            </a:ln>
            <a:effectLst/>
          </p:spPr>
          <p:txBody>
            <a:bodyPr wrap="none" anchor="ctr"/>
            <a:lstStyle/>
            <a:p>
              <a:endParaRPr lang="en-US"/>
            </a:p>
          </p:txBody>
        </p:sp>
        <p:pic>
          <p:nvPicPr>
            <p:cNvPr id="25" name="Picture 41" descr="Laptop.png"/>
            <p:cNvPicPr>
              <a:picLocks noChangeAspect="1"/>
            </p:cNvPicPr>
            <p:nvPr/>
          </p:nvPicPr>
          <p:blipFill>
            <a:blip r:embed="rId6" cstate="print"/>
            <a:srcRect/>
            <a:stretch>
              <a:fillRect/>
            </a:stretch>
          </p:blipFill>
          <p:spPr bwMode="auto">
            <a:xfrm>
              <a:off x="3651250" y="4865688"/>
              <a:ext cx="1003300" cy="644525"/>
            </a:xfrm>
            <a:prstGeom prst="rect">
              <a:avLst/>
            </a:prstGeom>
            <a:noFill/>
            <a:ln w="9525">
              <a:noFill/>
              <a:miter lim="800000"/>
              <a:headEnd/>
              <a:tailEnd/>
            </a:ln>
          </p:spPr>
        </p:pic>
        <p:pic>
          <p:nvPicPr>
            <p:cNvPr id="28" name="Picture 5" descr="Green Volume.png"/>
            <p:cNvPicPr>
              <a:picLocks noChangeAspect="1"/>
            </p:cNvPicPr>
            <p:nvPr/>
          </p:nvPicPr>
          <p:blipFill>
            <a:blip r:embed="rId7" cstate="print"/>
            <a:srcRect/>
            <a:stretch>
              <a:fillRect/>
            </a:stretch>
          </p:blipFill>
          <p:spPr bwMode="auto">
            <a:xfrm>
              <a:off x="8061325" y="3297238"/>
              <a:ext cx="795338" cy="814387"/>
            </a:xfrm>
            <a:prstGeom prst="rect">
              <a:avLst/>
            </a:prstGeom>
            <a:noFill/>
            <a:ln w="9525">
              <a:noFill/>
              <a:miter lim="800000"/>
              <a:headEnd/>
              <a:tailEnd/>
            </a:ln>
          </p:spPr>
        </p:pic>
        <p:sp>
          <p:nvSpPr>
            <p:cNvPr id="31" name="Line 40"/>
            <p:cNvSpPr>
              <a:spLocks noChangeShapeType="1"/>
            </p:cNvSpPr>
            <p:nvPr/>
          </p:nvSpPr>
          <p:spPr bwMode="auto">
            <a:xfrm>
              <a:off x="7639050" y="3721100"/>
              <a:ext cx="409575"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32" name="Line 41"/>
            <p:cNvSpPr>
              <a:spLocks noChangeShapeType="1"/>
            </p:cNvSpPr>
            <p:nvPr/>
          </p:nvSpPr>
          <p:spPr bwMode="auto">
            <a:xfrm>
              <a:off x="6251575" y="3833813"/>
              <a:ext cx="409575"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33" name="Line 43"/>
            <p:cNvSpPr>
              <a:spLocks noChangeShapeType="1"/>
            </p:cNvSpPr>
            <p:nvPr/>
          </p:nvSpPr>
          <p:spPr bwMode="auto">
            <a:xfrm>
              <a:off x="4916488" y="3867150"/>
              <a:ext cx="409575" cy="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34" name="Line 44"/>
            <p:cNvSpPr>
              <a:spLocks noChangeShapeType="1"/>
            </p:cNvSpPr>
            <p:nvPr/>
          </p:nvSpPr>
          <p:spPr bwMode="auto">
            <a:xfrm>
              <a:off x="4903788" y="2351088"/>
              <a:ext cx="490537" cy="754062"/>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35" name="Line 45"/>
            <p:cNvSpPr>
              <a:spLocks noChangeShapeType="1"/>
            </p:cNvSpPr>
            <p:nvPr/>
          </p:nvSpPr>
          <p:spPr bwMode="auto">
            <a:xfrm flipH="1">
              <a:off x="4937125" y="4476750"/>
              <a:ext cx="457200" cy="1006475"/>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36" name="Line 46"/>
            <p:cNvSpPr>
              <a:spLocks noChangeShapeType="1"/>
            </p:cNvSpPr>
            <p:nvPr/>
          </p:nvSpPr>
          <p:spPr bwMode="auto">
            <a:xfrm flipH="1">
              <a:off x="6218238" y="2465388"/>
              <a:ext cx="457200" cy="64135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37" name="Line 47"/>
            <p:cNvSpPr>
              <a:spLocks noChangeShapeType="1"/>
            </p:cNvSpPr>
            <p:nvPr/>
          </p:nvSpPr>
          <p:spPr bwMode="auto">
            <a:xfrm>
              <a:off x="6218238" y="4384675"/>
              <a:ext cx="457200" cy="457200"/>
            </a:xfrm>
            <a:prstGeom prst="line">
              <a:avLst/>
            </a:prstGeom>
            <a:noFill/>
            <a:ln w="28575">
              <a:solidFill>
                <a:schemeClr val="tx1"/>
              </a:solidFill>
              <a:round/>
              <a:headEnd type="triangle" w="med" len="med"/>
              <a:tailEnd type="triangle" w="med" len="med"/>
            </a:ln>
            <a:effectLst/>
          </p:spPr>
          <p:txBody>
            <a:bodyPr/>
            <a:lstStyle/>
            <a:p>
              <a:endParaRPr lang="en-US"/>
            </a:p>
          </p:txBody>
        </p:sp>
        <p:sp>
          <p:nvSpPr>
            <p:cNvPr id="38" name="Text Box 48"/>
            <p:cNvSpPr txBox="1">
              <a:spLocks noChangeArrowheads="1"/>
            </p:cNvSpPr>
            <p:nvPr/>
          </p:nvSpPr>
          <p:spPr bwMode="auto">
            <a:xfrm>
              <a:off x="6301820" y="796925"/>
              <a:ext cx="1682276" cy="547440"/>
            </a:xfrm>
            <a:prstGeom prst="rect">
              <a:avLst/>
            </a:prstGeom>
            <a:noFill/>
            <a:ln w="9525">
              <a:noFill/>
              <a:miter lim="800000"/>
              <a:headEnd/>
              <a:tailEnd/>
            </a:ln>
            <a:effectLst/>
          </p:spPr>
          <p:txBody>
            <a:bodyPr wrap="none">
              <a:spAutoFit/>
            </a:bodyPr>
            <a:lstStyle/>
            <a:p>
              <a:pPr algn="ctr">
                <a:lnSpc>
                  <a:spcPct val="70000"/>
                </a:lnSpc>
              </a:pPr>
              <a:r>
                <a:rPr lang="en-US" sz="1600" b="1" dirty="0">
                  <a:latin typeface="Calibri" pitchFamily="34" charset="0"/>
                </a:rPr>
                <a:t>VM execution </a:t>
              </a:r>
            </a:p>
            <a:p>
              <a:pPr algn="ctr">
                <a:lnSpc>
                  <a:spcPct val="70000"/>
                </a:lnSpc>
              </a:pPr>
              <a:r>
                <a:rPr lang="en-US" sz="1600" b="1" dirty="0" smtClean="0">
                  <a:latin typeface="Calibri" pitchFamily="34" charset="0"/>
                </a:rPr>
                <a:t>server</a:t>
              </a:r>
              <a:r>
                <a:rPr lang="en-US" dirty="0" smtClean="0"/>
                <a:t> </a:t>
              </a:r>
              <a:endParaRPr lang="en-US" dirty="0"/>
            </a:p>
          </p:txBody>
        </p:sp>
        <p:sp>
          <p:nvSpPr>
            <p:cNvPr id="39" name="Text Box 49"/>
            <p:cNvSpPr txBox="1">
              <a:spLocks noChangeArrowheads="1"/>
            </p:cNvSpPr>
            <p:nvPr/>
          </p:nvSpPr>
          <p:spPr bwMode="auto">
            <a:xfrm>
              <a:off x="5237163" y="2704213"/>
              <a:ext cx="1123950" cy="388938"/>
            </a:xfrm>
            <a:prstGeom prst="rect">
              <a:avLst/>
            </a:prstGeom>
            <a:noFill/>
            <a:ln w="9525">
              <a:noFill/>
              <a:miter lim="800000"/>
              <a:headEnd/>
              <a:tailEnd/>
            </a:ln>
            <a:effectLst/>
          </p:spPr>
          <p:txBody>
            <a:bodyPr>
              <a:spAutoFit/>
            </a:bodyPr>
            <a:lstStyle/>
            <a:p>
              <a:pPr algn="ctr">
                <a:lnSpc>
                  <a:spcPct val="65000"/>
                </a:lnSpc>
              </a:pPr>
              <a:r>
                <a:rPr lang="en-US" sz="1200" b="1" dirty="0">
                  <a:latin typeface="Calibri" pitchFamily="34" charset="0"/>
                </a:rPr>
                <a:t>Connection broker</a:t>
              </a:r>
              <a:r>
                <a:rPr lang="en-US" dirty="0"/>
                <a:t> </a:t>
              </a:r>
            </a:p>
          </p:txBody>
        </p:sp>
        <p:sp>
          <p:nvSpPr>
            <p:cNvPr id="40" name="Text Box 50"/>
            <p:cNvSpPr txBox="1">
              <a:spLocks noChangeArrowheads="1"/>
            </p:cNvSpPr>
            <p:nvPr/>
          </p:nvSpPr>
          <p:spPr bwMode="auto">
            <a:xfrm>
              <a:off x="3565525" y="4111625"/>
              <a:ext cx="1189038" cy="388938"/>
            </a:xfrm>
            <a:prstGeom prst="rect">
              <a:avLst/>
            </a:prstGeom>
            <a:noFill/>
            <a:ln w="9525">
              <a:noFill/>
              <a:miter lim="800000"/>
              <a:headEnd/>
              <a:tailEnd/>
            </a:ln>
            <a:effectLst/>
          </p:spPr>
          <p:txBody>
            <a:bodyPr>
              <a:spAutoFit/>
            </a:bodyPr>
            <a:lstStyle/>
            <a:p>
              <a:pPr algn="ctr">
                <a:lnSpc>
                  <a:spcPct val="65000"/>
                </a:lnSpc>
              </a:pPr>
              <a:r>
                <a:rPr lang="en-US" sz="1200" b="1">
                  <a:latin typeface="Calibri" pitchFamily="34" charset="0"/>
                </a:rPr>
                <a:t>PCs, notebooks thin clients</a:t>
              </a:r>
              <a:r>
                <a:rPr lang="en-US"/>
                <a:t> </a:t>
              </a:r>
            </a:p>
          </p:txBody>
        </p:sp>
        <p:sp>
          <p:nvSpPr>
            <p:cNvPr id="44" name="Text Box 54"/>
            <p:cNvSpPr txBox="1">
              <a:spLocks noChangeArrowheads="1"/>
            </p:cNvSpPr>
            <p:nvPr/>
          </p:nvSpPr>
          <p:spPr bwMode="auto">
            <a:xfrm>
              <a:off x="7786688" y="2856993"/>
              <a:ext cx="1279525" cy="269876"/>
            </a:xfrm>
            <a:prstGeom prst="rect">
              <a:avLst/>
            </a:prstGeom>
            <a:noFill/>
            <a:ln w="9525">
              <a:noFill/>
              <a:miter lim="800000"/>
              <a:headEnd/>
              <a:tailEnd/>
            </a:ln>
            <a:effectLst/>
          </p:spPr>
          <p:txBody>
            <a:bodyPr>
              <a:spAutoFit/>
            </a:bodyPr>
            <a:lstStyle/>
            <a:p>
              <a:pPr algn="ctr">
                <a:lnSpc>
                  <a:spcPct val="65000"/>
                </a:lnSpc>
              </a:pPr>
              <a:r>
                <a:rPr lang="en-US" sz="1200" b="1" dirty="0">
                  <a:latin typeface="Calibri" pitchFamily="34" charset="0"/>
                </a:rPr>
                <a:t>Shared Storage</a:t>
              </a:r>
              <a:r>
                <a:rPr lang="en-US" dirty="0"/>
                <a:t> </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VM Hosting Servers</a:t>
            </a:r>
            <a:endParaRPr lang="en-US" dirty="0"/>
          </a:p>
        </p:txBody>
      </p:sp>
      <p:sp>
        <p:nvSpPr>
          <p:cNvPr id="8" name="Content Placeholder 7"/>
          <p:cNvSpPr>
            <a:spLocks noGrp="1"/>
          </p:cNvSpPr>
          <p:nvPr>
            <p:ph idx="1"/>
          </p:nvPr>
        </p:nvSpPr>
        <p:spPr/>
        <p:txBody>
          <a:bodyPr/>
          <a:lstStyle/>
          <a:p>
            <a:r>
              <a:rPr lang="en-US" dirty="0" smtClean="0"/>
              <a:t>VM hosting servers are responsible for hosting the desktop VMs </a:t>
            </a:r>
          </a:p>
          <a:p>
            <a:pPr lvl="1"/>
            <a:r>
              <a:rPr lang="en-US" dirty="0" smtClean="0"/>
              <a:t>Remotely delivered to the endpoint devices</a:t>
            </a:r>
          </a:p>
          <a:p>
            <a:r>
              <a:rPr lang="en-US" dirty="0" smtClean="0"/>
              <a:t>Each VM may be dedicated to a specific user or allocated in a pool	</a:t>
            </a:r>
          </a:p>
          <a:p>
            <a:pPr lvl="1"/>
            <a:r>
              <a:rPr lang="en-US" dirty="0" smtClean="0"/>
              <a:t>A VM pool shares VMs for concurrent use by many users</a:t>
            </a:r>
          </a:p>
          <a:p>
            <a:r>
              <a:rPr lang="en-US" dirty="0" smtClean="0"/>
              <a:t>When provisioning a VM, a template or image may be used as a basis for the creation of the VM, settings, and disk</a:t>
            </a:r>
          </a:p>
          <a:p>
            <a:pPr>
              <a:buNone/>
            </a:pP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13</a:t>
            </a:fld>
            <a:endParaRPr lang="en-US"/>
          </a:p>
        </p:txBody>
      </p:sp>
      <p:sp>
        <p:nvSpPr>
          <p:cNvPr id="9"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Connection Broker</a:t>
            </a: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14</a:t>
            </a:fld>
            <a:endParaRPr lang="en-US"/>
          </a:p>
        </p:txBody>
      </p:sp>
      <p:pic>
        <p:nvPicPr>
          <p:cNvPr id="9" name="Content Placeholder 8" descr="VDI Broker.png"/>
          <p:cNvPicPr>
            <a:picLocks noGrp="1" noChangeAspect="1"/>
          </p:cNvPicPr>
          <p:nvPr>
            <p:ph idx="1"/>
          </p:nvPr>
        </p:nvPicPr>
        <p:blipFill>
          <a:blip r:embed="rId3" cstate="print"/>
          <a:stretch>
            <a:fillRect/>
          </a:stretch>
        </p:blipFill>
        <p:spPr>
          <a:xfrm>
            <a:off x="3962400" y="914400"/>
            <a:ext cx="4921045" cy="4724400"/>
          </a:xfrm>
          <a:prstGeom prst="rect">
            <a:avLst/>
          </a:prstGeom>
        </p:spPr>
      </p:pic>
      <p:sp>
        <p:nvSpPr>
          <p:cNvPr id="10" name="Content Placeholder 7"/>
          <p:cNvSpPr txBox="1">
            <a:spLocks/>
          </p:cNvSpPr>
          <p:nvPr/>
        </p:nvSpPr>
        <p:spPr bwMode="auto">
          <a:xfrm>
            <a:off x="304800" y="914400"/>
            <a:ext cx="3962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lvl="0" indent="-231775">
              <a:spcBef>
                <a:spcPct val="20000"/>
              </a:spcBef>
              <a:buClr>
                <a:srgbClr val="92D050"/>
              </a:buClr>
              <a:buSzPct val="120000"/>
              <a:buFont typeface="Arial" charset="0"/>
              <a:buChar char="•"/>
              <a:defRPr/>
            </a:pPr>
            <a:r>
              <a:rPr lang="en-US" sz="2400" dirty="0" smtClean="0">
                <a:solidFill>
                  <a:schemeClr val="bg2">
                    <a:lumMod val="75000"/>
                  </a:schemeClr>
                </a:solidFill>
                <a:latin typeface="Calibri" pitchFamily="34" charset="0"/>
              </a:rPr>
              <a:t>It is responsible for establishing and managing the connection</a:t>
            </a:r>
          </a:p>
          <a:p>
            <a:pPr marL="682625" lvl="1" indent="-341313">
              <a:spcBef>
                <a:spcPct val="20000"/>
              </a:spcBef>
              <a:buClr>
                <a:srgbClr val="FFC425"/>
              </a:buClr>
              <a:buSzPct val="90000"/>
              <a:buFont typeface="Webdings" pitchFamily="18" charset="2"/>
              <a:buChar char="4"/>
              <a:defRPr/>
            </a:pPr>
            <a:r>
              <a:rPr lang="en-US" sz="2200" dirty="0" smtClean="0">
                <a:solidFill>
                  <a:schemeClr val="bg2">
                    <a:lumMod val="75000"/>
                  </a:schemeClr>
                </a:solidFill>
                <a:latin typeface="Calibri" pitchFamily="34" charset="0"/>
                <a:cs typeface="+mn-cs"/>
              </a:rPr>
              <a:t>Between the endpoint device and the desktop VM</a:t>
            </a:r>
          </a:p>
        </p:txBody>
      </p:sp>
      <p:sp>
        <p:nvSpPr>
          <p:cNvPr id="8" name="TextBox 7"/>
          <p:cNvSpPr txBox="1"/>
          <p:nvPr/>
        </p:nvSpPr>
        <p:spPr>
          <a:xfrm>
            <a:off x="4343400" y="990600"/>
            <a:ext cx="1447800" cy="276999"/>
          </a:xfrm>
          <a:prstGeom prst="rect">
            <a:avLst/>
          </a:prstGeom>
          <a:noFill/>
        </p:spPr>
        <p:txBody>
          <a:bodyPr wrap="square" rtlCol="0">
            <a:spAutoFit/>
          </a:bodyPr>
          <a:lstStyle/>
          <a:p>
            <a:r>
              <a:rPr lang="en-US" sz="1200" dirty="0" smtClean="0">
                <a:latin typeface="Calibri" pitchFamily="34" charset="0"/>
              </a:rPr>
              <a:t>Connection Broker</a:t>
            </a:r>
            <a:endParaRPr lang="en-US" sz="1200" dirty="0">
              <a:latin typeface="Calibri" pitchFamily="34" charset="0"/>
            </a:endParaRPr>
          </a:p>
        </p:txBody>
      </p:sp>
      <p:sp>
        <p:nvSpPr>
          <p:cNvPr id="11"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VDI: Benefits and Considerations </a:t>
            </a:r>
            <a:endParaRPr lang="en-US" dirty="0"/>
          </a:p>
        </p:txBody>
      </p:sp>
      <p:sp>
        <p:nvSpPr>
          <p:cNvPr id="8" name="Content Placeholder 7"/>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Considerations</a:t>
            </a:r>
          </a:p>
          <a:p>
            <a:pPr lvl="1"/>
            <a:r>
              <a:rPr lang="en-US" dirty="0" smtClean="0"/>
              <a:t>Reliance on network connection</a:t>
            </a:r>
          </a:p>
          <a:p>
            <a:pPr lvl="1"/>
            <a:r>
              <a:rPr lang="en-US" dirty="0" smtClean="0"/>
              <a:t>Unsuitable for high-end graphic applications</a:t>
            </a:r>
          </a:p>
          <a:p>
            <a:pPr lvl="1"/>
            <a:r>
              <a:rPr lang="en-US" dirty="0" smtClean="0"/>
              <a:t>Requires additional infrastructure </a:t>
            </a:r>
          </a:p>
          <a:p>
            <a:endParaRPr lang="en-US" dirty="0"/>
          </a:p>
        </p:txBody>
      </p:sp>
      <p:sp>
        <p:nvSpPr>
          <p:cNvPr id="9" name="Rectangle 8"/>
          <p:cNvSpPr/>
          <p:nvPr/>
        </p:nvSpPr>
        <p:spPr>
          <a:xfrm>
            <a:off x="457200" y="1143000"/>
            <a:ext cx="5181600" cy="1600200"/>
          </a:xfrm>
          <a:prstGeom prst="rect">
            <a:avLst/>
          </a:prstGeom>
          <a:solidFill>
            <a:schemeClr val="bg1">
              <a:lumMod val="95000"/>
            </a:schemeClr>
          </a:solidFill>
          <a:ln>
            <a:solidFill>
              <a:srgbClr val="2C95D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82880" rIns="182880" bIns="113792" spcCol="1270"/>
          <a:lstStyle/>
          <a:p>
            <a:pPr marL="231775" indent="-231775">
              <a:buFont typeface="Arial" pitchFamily="34" charset="0"/>
              <a:buChar char="•"/>
              <a:defRPr/>
            </a:pPr>
            <a:r>
              <a:rPr lang="en-US" sz="2000" dirty="0" smtClean="0">
                <a:latin typeface="Calibri" pitchFamily="34" charset="0"/>
              </a:rPr>
              <a:t>Centralized deployment and management</a:t>
            </a:r>
          </a:p>
          <a:p>
            <a:pPr marL="231775" indent="-231775">
              <a:buFont typeface="Arial" pitchFamily="34" charset="0"/>
              <a:buChar char="•"/>
              <a:defRPr/>
            </a:pPr>
            <a:r>
              <a:rPr lang="en-US" sz="2000" dirty="0" smtClean="0">
                <a:latin typeface="Calibri" pitchFamily="34" charset="0"/>
              </a:rPr>
              <a:t>Improved security</a:t>
            </a:r>
          </a:p>
          <a:p>
            <a:pPr marL="231775" indent="-231775">
              <a:buFont typeface="Arial" pitchFamily="34" charset="0"/>
              <a:buChar char="•"/>
              <a:defRPr/>
            </a:pPr>
            <a:r>
              <a:rPr lang="en-US" sz="2000" dirty="0" smtClean="0">
                <a:latin typeface="Calibri" pitchFamily="34" charset="0"/>
              </a:rPr>
              <a:t>Improved Business Continuity and Disaster recovery</a:t>
            </a:r>
          </a:p>
          <a:p>
            <a:pPr>
              <a:defRPr/>
            </a:pPr>
            <a:r>
              <a:rPr lang="en-US" sz="2000" dirty="0" smtClean="0"/>
              <a:t> </a:t>
            </a:r>
            <a:endParaRPr lang="en-US" sz="2000" dirty="0"/>
          </a:p>
        </p:txBody>
      </p:sp>
      <p:sp>
        <p:nvSpPr>
          <p:cNvPr id="10" name="Rounded Rectangle 4"/>
          <p:cNvSpPr/>
          <p:nvPr/>
        </p:nvSpPr>
        <p:spPr>
          <a:xfrm>
            <a:off x="758952" y="987552"/>
            <a:ext cx="914400" cy="335902"/>
          </a:xfrm>
          <a:prstGeom prst="rect">
            <a:avLst/>
          </a:prstGeom>
        </p:spPr>
        <p:style>
          <a:lnRef idx="0">
            <a:schemeClr val="accent1"/>
          </a:lnRef>
          <a:fillRef idx="3">
            <a:schemeClr val="accent1"/>
          </a:fillRef>
          <a:effectRef idx="3">
            <a:schemeClr val="accent1"/>
          </a:effectRef>
          <a:fontRef idx="minor">
            <a:schemeClr val="lt1"/>
          </a:fontRef>
        </p:style>
        <p:txBody>
          <a:bodyPr lIns="101362" tIns="0" rIns="101362" bIns="0" spcCol="1270" anchor="ctr"/>
          <a:lstStyle/>
          <a:p>
            <a:pPr defTabSz="800100">
              <a:lnSpc>
                <a:spcPct val="90000"/>
              </a:lnSpc>
              <a:spcAft>
                <a:spcPct val="35000"/>
              </a:spcAft>
              <a:defRPr/>
            </a:pPr>
            <a:r>
              <a:rPr lang="en-US" sz="1600" b="1" dirty="0" smtClean="0">
                <a:latin typeface="Calibri" pitchFamily="34" charset="0"/>
              </a:rPr>
              <a:t>Benefit</a:t>
            </a:r>
            <a:endParaRPr lang="en-US" sz="1600" b="1" dirty="0">
              <a:latin typeface="Calibri" pitchFamily="34" charset="0"/>
            </a:endParaRPr>
          </a:p>
        </p:txBody>
      </p:sp>
      <p:sp>
        <p:nvSpPr>
          <p:cNvPr id="11" name="Slide Number Placeholder 10"/>
          <p:cNvSpPr>
            <a:spLocks noGrp="1"/>
          </p:cNvSpPr>
          <p:nvPr>
            <p:ph type="sldNum" sz="quarter" idx="11"/>
          </p:nvPr>
        </p:nvSpPr>
        <p:spPr/>
        <p:txBody>
          <a:bodyPr/>
          <a:lstStyle/>
          <a:p>
            <a:pPr>
              <a:defRPr/>
            </a:pPr>
            <a:fld id="{5BA1DFFF-3F85-458B-986A-7762775E0CEF}" type="slidenum">
              <a:rPr lang="en-US" smtClean="0"/>
              <a:pPr>
                <a:defRPr/>
              </a:pPr>
              <a:t>15</a:t>
            </a:fld>
            <a:endParaRPr lang="en-US"/>
          </a:p>
        </p:txBody>
      </p:sp>
      <p:sp>
        <p:nvSpPr>
          <p:cNvPr id="12"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VDI: Benefits and Considerations </a:t>
            </a:r>
            <a:endParaRPr lang="en-US" dirty="0"/>
          </a:p>
        </p:txBody>
      </p:sp>
      <p:sp>
        <p:nvSpPr>
          <p:cNvPr id="3" name="Content Placeholder 2"/>
          <p:cNvSpPr>
            <a:spLocks noGrp="1"/>
          </p:cNvSpPr>
          <p:nvPr>
            <p:ph idx="1"/>
          </p:nvPr>
        </p:nvSpPr>
        <p:spPr>
          <a:xfrm>
            <a:off x="304800" y="914400"/>
            <a:ext cx="8458200" cy="5029200"/>
          </a:xfrm>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Considerations</a:t>
            </a:r>
          </a:p>
          <a:p>
            <a:pPr lvl="1"/>
            <a:r>
              <a:rPr lang="en-US" dirty="0" smtClean="0"/>
              <a:t>Reliance on network connection</a:t>
            </a:r>
          </a:p>
          <a:p>
            <a:pPr lvl="1"/>
            <a:r>
              <a:rPr lang="en-US" dirty="0" smtClean="0"/>
              <a:t>Unsuitable for high-end graphic applications</a:t>
            </a:r>
          </a:p>
          <a:p>
            <a:pPr lvl="1"/>
            <a:r>
              <a:rPr lang="en-US" dirty="0" smtClean="0"/>
              <a:t>Requires additional Infrastructure </a:t>
            </a:r>
          </a:p>
          <a:p>
            <a:pPr>
              <a:buNone/>
            </a:pPr>
            <a:endParaRPr lang="en-US" dirty="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16</a:t>
            </a:fld>
            <a:endParaRPr lang="en-US" dirty="0"/>
          </a:p>
        </p:txBody>
      </p:sp>
      <p:sp>
        <p:nvSpPr>
          <p:cNvPr id="8" name="Footer Placeholder 7"/>
          <p:cNvSpPr>
            <a:spLocks noGrp="1"/>
          </p:cNvSpPr>
          <p:nvPr>
            <p:ph type="ftr" sz="quarter" idx="4294967295"/>
          </p:nvPr>
        </p:nvSpPr>
        <p:spPr>
          <a:xfrm>
            <a:off x="4419600" y="6629400"/>
            <a:ext cx="4191000" cy="228600"/>
          </a:xfrm>
          <a:prstGeom prst="rect">
            <a:avLst/>
          </a:prstGeom>
        </p:spPr>
        <p:txBody>
          <a:bodyPr anchor="b"/>
          <a:lstStyle/>
          <a:p>
            <a:pPr algn="r">
              <a:defRPr/>
            </a:pPr>
            <a:r>
              <a:rPr lang="en-US" sz="1000" smtClean="0">
                <a:latin typeface="Calibri" pitchFamily="34" charset="0"/>
              </a:rPr>
              <a:t>Virtualized Data Center – Desktop and Application</a:t>
            </a:r>
            <a:endParaRPr lang="en-US" sz="1000" dirty="0">
              <a:latin typeface="Calibri" pitchFamily="34" charset="0"/>
            </a:endParaRPr>
          </a:p>
        </p:txBody>
      </p:sp>
      <p:sp>
        <p:nvSpPr>
          <p:cNvPr id="13" name="Rectangle 12"/>
          <p:cNvSpPr/>
          <p:nvPr/>
        </p:nvSpPr>
        <p:spPr>
          <a:xfrm>
            <a:off x="457200" y="1143000"/>
            <a:ext cx="5181600" cy="1600200"/>
          </a:xfrm>
          <a:prstGeom prst="rect">
            <a:avLst/>
          </a:prstGeom>
          <a:solidFill>
            <a:schemeClr val="bg1">
              <a:lumMod val="95000"/>
            </a:schemeClr>
          </a:solidFill>
          <a:ln>
            <a:solidFill>
              <a:srgbClr val="2C95D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82880" tIns="182880" rIns="182880" bIns="113792" spcCol="1270"/>
          <a:lstStyle/>
          <a:p>
            <a:pPr marL="231775" indent="-231775">
              <a:buFont typeface="Arial" pitchFamily="34" charset="0"/>
              <a:buChar char="•"/>
              <a:defRPr/>
            </a:pPr>
            <a:r>
              <a:rPr lang="en-US" sz="2000" dirty="0" smtClean="0">
                <a:latin typeface="Calibri" pitchFamily="34" charset="0"/>
              </a:rPr>
              <a:t>Centralized deployment and management</a:t>
            </a:r>
          </a:p>
          <a:p>
            <a:pPr marL="231775" indent="-231775">
              <a:buFont typeface="Arial" pitchFamily="34" charset="0"/>
              <a:buChar char="•"/>
              <a:defRPr/>
            </a:pPr>
            <a:r>
              <a:rPr lang="en-US" sz="2000" dirty="0" smtClean="0">
                <a:latin typeface="Calibri" pitchFamily="34" charset="0"/>
              </a:rPr>
              <a:t>Improved security</a:t>
            </a:r>
          </a:p>
          <a:p>
            <a:pPr marL="231775" indent="-231775">
              <a:buFont typeface="Arial" pitchFamily="34" charset="0"/>
              <a:buChar char="•"/>
              <a:defRPr/>
            </a:pPr>
            <a:r>
              <a:rPr lang="en-US" sz="2000" dirty="0" smtClean="0">
                <a:latin typeface="Calibri" pitchFamily="34" charset="0"/>
              </a:rPr>
              <a:t>Improved Business Continuity and Disaster recovery</a:t>
            </a:r>
          </a:p>
          <a:p>
            <a:pPr>
              <a:defRPr/>
            </a:pPr>
            <a:r>
              <a:rPr lang="en-US" sz="2000" dirty="0" smtClean="0"/>
              <a:t> </a:t>
            </a:r>
            <a:endParaRPr lang="en-US" sz="2000" dirty="0"/>
          </a:p>
        </p:txBody>
      </p:sp>
      <p:sp>
        <p:nvSpPr>
          <p:cNvPr id="14" name="Rounded Rectangle 4"/>
          <p:cNvSpPr/>
          <p:nvPr/>
        </p:nvSpPr>
        <p:spPr>
          <a:xfrm>
            <a:off x="758952" y="987552"/>
            <a:ext cx="914400" cy="335902"/>
          </a:xfrm>
          <a:prstGeom prst="rect">
            <a:avLst/>
          </a:prstGeom>
        </p:spPr>
        <p:style>
          <a:lnRef idx="0">
            <a:schemeClr val="accent1"/>
          </a:lnRef>
          <a:fillRef idx="3">
            <a:schemeClr val="accent1"/>
          </a:fillRef>
          <a:effectRef idx="3">
            <a:schemeClr val="accent1"/>
          </a:effectRef>
          <a:fontRef idx="minor">
            <a:schemeClr val="lt1"/>
          </a:fontRef>
        </p:style>
        <p:txBody>
          <a:bodyPr lIns="101362" tIns="0" rIns="101362" bIns="0" spcCol="1270" anchor="ctr"/>
          <a:lstStyle/>
          <a:p>
            <a:pPr defTabSz="800100">
              <a:lnSpc>
                <a:spcPct val="90000"/>
              </a:lnSpc>
              <a:spcAft>
                <a:spcPct val="35000"/>
              </a:spcAft>
              <a:defRPr/>
            </a:pPr>
            <a:r>
              <a:rPr lang="en-US" sz="1600" b="1" dirty="0" smtClean="0">
                <a:latin typeface="Calibri" pitchFamily="34" charset="0"/>
              </a:rPr>
              <a:t>Benefit</a:t>
            </a:r>
            <a:endParaRPr lang="en-US" sz="1600" b="1" dirty="0">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p:cNvSpPr>
            <a:spLocks noGrp="1"/>
          </p:cNvSpPr>
          <p:nvPr>
            <p:ph type="title" idx="4294967295"/>
          </p:nvPr>
        </p:nvSpPr>
        <p:spPr/>
        <p:txBody>
          <a:bodyPr/>
          <a:lstStyle/>
          <a:p>
            <a:r>
              <a:rPr lang="en-US" dirty="0" smtClean="0">
                <a:solidFill>
                  <a:schemeClr val="accent1"/>
                </a:solidFill>
              </a:rPr>
              <a:t>User State Virtualization</a:t>
            </a: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BCEBE051-1738-4540-9487-F1699F253518}" type="slidenum">
              <a:rPr lang="en-US" sz="1000" baseline="0">
                <a:solidFill>
                  <a:schemeClr val="tx1">
                    <a:lumMod val="75000"/>
                    <a:lumOff val="25000"/>
                  </a:schemeClr>
                </a:solidFill>
                <a:latin typeface="Calibri" pitchFamily="34" charset="0"/>
                <a:cs typeface="+mn-cs"/>
              </a:rPr>
              <a:pPr algn="r" fontAlgn="auto">
                <a:spcBef>
                  <a:spcPts val="0"/>
                </a:spcBef>
                <a:spcAft>
                  <a:spcPts val="0"/>
                </a:spcAft>
                <a:defRPr/>
              </a:pPr>
              <a:t>17</a:t>
            </a:fld>
            <a:endParaRPr lang="en-US" sz="1000" baseline="0">
              <a:solidFill>
                <a:schemeClr val="tx1">
                  <a:lumMod val="75000"/>
                  <a:lumOff val="25000"/>
                </a:schemeClr>
              </a:solidFill>
              <a:latin typeface="Calibri" pitchFamily="34" charset="0"/>
              <a:cs typeface="+mn-cs"/>
            </a:endParaRPr>
          </a:p>
        </p:txBody>
      </p:sp>
      <p:sp>
        <p:nvSpPr>
          <p:cNvPr id="8" name="Rectangle 14"/>
          <p:cNvSpPr txBox="1">
            <a:spLocks noChangeArrowheads="1"/>
          </p:cNvSpPr>
          <p:nvPr/>
        </p:nvSpPr>
        <p:spPr bwMode="gray">
          <a:xfrm>
            <a:off x="304800" y="914400"/>
            <a:ext cx="5029200" cy="5029200"/>
          </a:xfrm>
          <a:prstGeom prst="rect">
            <a:avLst/>
          </a:prstGeom>
        </p:spPr>
        <p:txBody>
          <a:bodyPr/>
          <a:lstStyle/>
          <a:p>
            <a:pPr marL="231775" indent="-231775">
              <a:spcBef>
                <a:spcPct val="20000"/>
              </a:spcBef>
              <a:buClr>
                <a:srgbClr val="92D050"/>
              </a:buClr>
              <a:buSzPct val="120000"/>
              <a:buFont typeface="Arial" charset="0"/>
              <a:buChar char="•"/>
            </a:pPr>
            <a:r>
              <a:rPr lang="en-US" sz="2400" dirty="0" smtClean="0">
                <a:solidFill>
                  <a:srgbClr val="474747"/>
                </a:solidFill>
                <a:latin typeface="Calibri" pitchFamily="34" charset="0"/>
              </a:rPr>
              <a:t>User state includes </a:t>
            </a:r>
            <a:r>
              <a:rPr lang="en-US" sz="2400" dirty="0">
                <a:solidFill>
                  <a:srgbClr val="474747"/>
                </a:solidFill>
                <a:latin typeface="Calibri" pitchFamily="34" charset="0"/>
              </a:rPr>
              <a:t>user’s data as well as application </a:t>
            </a:r>
            <a:r>
              <a:rPr lang="en-US" sz="2400" dirty="0" smtClean="0">
                <a:solidFill>
                  <a:srgbClr val="474747"/>
                </a:solidFill>
                <a:latin typeface="Calibri" pitchFamily="34" charset="0"/>
              </a:rPr>
              <a:t>and OS </a:t>
            </a:r>
            <a:r>
              <a:rPr lang="en-US" sz="2400" dirty="0">
                <a:solidFill>
                  <a:srgbClr val="474747"/>
                </a:solidFill>
                <a:latin typeface="Calibri" pitchFamily="34" charset="0"/>
              </a:rPr>
              <a:t>configuration settings</a:t>
            </a:r>
          </a:p>
          <a:p>
            <a:pPr marL="231775" indent="-231775">
              <a:spcBef>
                <a:spcPct val="20000"/>
              </a:spcBef>
              <a:buClr>
                <a:srgbClr val="92D050"/>
              </a:buClr>
              <a:buSzPct val="120000"/>
              <a:buFont typeface="Arial" charset="0"/>
              <a:buChar char="•"/>
            </a:pPr>
            <a:r>
              <a:rPr lang="en-US" sz="2400" dirty="0" smtClean="0">
                <a:solidFill>
                  <a:srgbClr val="474747"/>
                </a:solidFill>
                <a:latin typeface="Calibri" pitchFamily="34" charset="0"/>
              </a:rPr>
              <a:t>User state virtualization is enabling technology for implementing desktop virtualization</a:t>
            </a:r>
          </a:p>
          <a:p>
            <a:pPr marL="231775" indent="-231775">
              <a:spcBef>
                <a:spcPct val="20000"/>
              </a:spcBef>
              <a:buClr>
                <a:srgbClr val="92D050"/>
              </a:buClr>
              <a:buSzPct val="120000"/>
              <a:buFont typeface="Arial" charset="0"/>
              <a:buChar char="•"/>
            </a:pPr>
            <a:r>
              <a:rPr lang="en-US" sz="2400" dirty="0" smtClean="0">
                <a:solidFill>
                  <a:srgbClr val="474747"/>
                </a:solidFill>
                <a:latin typeface="Calibri" pitchFamily="34" charset="0"/>
              </a:rPr>
              <a:t>User state virtualization stores user’s data and settings in a central location</a:t>
            </a:r>
          </a:p>
          <a:p>
            <a:pPr marL="231775" indent="-231775">
              <a:spcBef>
                <a:spcPct val="20000"/>
              </a:spcBef>
              <a:buClr>
                <a:srgbClr val="92D050"/>
              </a:buClr>
              <a:buSzPct val="120000"/>
              <a:buFont typeface="Arial" charset="0"/>
              <a:buChar char="•"/>
            </a:pPr>
            <a:r>
              <a:rPr lang="en-US" sz="2400" dirty="0" smtClean="0">
                <a:solidFill>
                  <a:srgbClr val="474747"/>
                </a:solidFill>
                <a:latin typeface="Calibri" pitchFamily="34" charset="0"/>
              </a:rPr>
              <a:t>User state virtualization benefits:</a:t>
            </a:r>
            <a:endParaRPr lang="en-US" sz="2400" dirty="0">
              <a:solidFill>
                <a:srgbClr val="474747"/>
              </a:solidFill>
              <a:latin typeface="Calibri" pitchFamily="34" charset="0"/>
            </a:endParaRPr>
          </a:p>
          <a:p>
            <a:pPr marL="682625" lvl="1" indent="-341313">
              <a:spcBef>
                <a:spcPct val="20000"/>
              </a:spcBef>
              <a:buClr>
                <a:srgbClr val="FFC425"/>
              </a:buClr>
              <a:buSzPct val="90000"/>
              <a:buFont typeface="Webdings" pitchFamily="18" charset="2"/>
              <a:buChar char="4"/>
            </a:pPr>
            <a:r>
              <a:rPr lang="en-US" sz="2200" dirty="0" smtClean="0">
                <a:solidFill>
                  <a:srgbClr val="474747"/>
                </a:solidFill>
                <a:latin typeface="Calibri" pitchFamily="34" charset="0"/>
              </a:rPr>
              <a:t>Easier migration of user </a:t>
            </a:r>
            <a:r>
              <a:rPr lang="en-US" sz="2200" dirty="0">
                <a:solidFill>
                  <a:srgbClr val="474747"/>
                </a:solidFill>
                <a:latin typeface="Calibri" pitchFamily="34" charset="0"/>
              </a:rPr>
              <a:t>state during </a:t>
            </a:r>
            <a:r>
              <a:rPr lang="en-US" sz="2200" dirty="0" smtClean="0">
                <a:solidFill>
                  <a:srgbClr val="474747"/>
                </a:solidFill>
                <a:latin typeface="Calibri" pitchFamily="34" charset="0"/>
              </a:rPr>
              <a:t>Operating System refresh/migration</a:t>
            </a:r>
            <a:endParaRPr lang="en-US" sz="2200" dirty="0">
              <a:solidFill>
                <a:srgbClr val="474747"/>
              </a:solidFill>
              <a:latin typeface="Calibri" pitchFamily="34" charset="0"/>
            </a:endParaRPr>
          </a:p>
          <a:p>
            <a:pPr marL="682625" lvl="1" indent="-341313">
              <a:spcBef>
                <a:spcPct val="20000"/>
              </a:spcBef>
              <a:buClr>
                <a:srgbClr val="FFC425"/>
              </a:buClr>
              <a:buSzPct val="90000"/>
              <a:buFont typeface="Webdings" pitchFamily="18" charset="2"/>
              <a:buChar char="4"/>
            </a:pPr>
            <a:r>
              <a:rPr lang="en-US" sz="2200" dirty="0" smtClean="0">
                <a:solidFill>
                  <a:srgbClr val="474747"/>
                </a:solidFill>
                <a:latin typeface="Calibri" pitchFamily="34" charset="0"/>
              </a:rPr>
              <a:t>Makes data </a:t>
            </a:r>
            <a:r>
              <a:rPr lang="en-US" sz="2200" dirty="0">
                <a:solidFill>
                  <a:srgbClr val="474747"/>
                </a:solidFill>
                <a:latin typeface="Calibri" pitchFamily="34" charset="0"/>
              </a:rPr>
              <a:t>available to user regardless of endpoint device</a:t>
            </a:r>
          </a:p>
          <a:p>
            <a:pPr marL="231775" indent="-231775">
              <a:spcBef>
                <a:spcPct val="20000"/>
              </a:spcBef>
              <a:buClr>
                <a:srgbClr val="92D050"/>
              </a:buClr>
              <a:buSzPct val="120000"/>
              <a:buFont typeface="Arial" charset="0"/>
              <a:buChar char="•"/>
            </a:pPr>
            <a:endParaRPr lang="en-US" sz="2400" baseline="0" dirty="0">
              <a:solidFill>
                <a:srgbClr val="474747"/>
              </a:solidFill>
              <a:latin typeface="Calibri" pitchFamily="34" charset="0"/>
            </a:endParaRPr>
          </a:p>
        </p:txBody>
      </p:sp>
      <p:grpSp>
        <p:nvGrpSpPr>
          <p:cNvPr id="2" name="Group 20"/>
          <p:cNvGrpSpPr/>
          <p:nvPr/>
        </p:nvGrpSpPr>
        <p:grpSpPr>
          <a:xfrm>
            <a:off x="5384800" y="1035050"/>
            <a:ext cx="3672036" cy="3841750"/>
            <a:chOff x="5334000" y="1035050"/>
            <a:chExt cx="3672036" cy="3841750"/>
          </a:xfrm>
        </p:grpSpPr>
        <p:sp>
          <p:nvSpPr>
            <p:cNvPr id="46089" name="AutoShape 9"/>
            <p:cNvSpPr>
              <a:spLocks noChangeArrowheads="1"/>
            </p:cNvSpPr>
            <p:nvPr/>
          </p:nvSpPr>
          <p:spPr bwMode="auto">
            <a:xfrm>
              <a:off x="5334000" y="1638300"/>
              <a:ext cx="1371600" cy="3238500"/>
            </a:xfrm>
            <a:prstGeom prst="roundRect">
              <a:avLst>
                <a:gd name="adj" fmla="val 9926"/>
              </a:avLst>
            </a:prstGeom>
            <a:gradFill rotWithShape="1">
              <a:gsLst>
                <a:gs pos="0">
                  <a:srgbClr val="993300">
                    <a:gamma/>
                    <a:tint val="72941"/>
                    <a:invGamma/>
                    <a:alpha val="38000"/>
                  </a:srgbClr>
                </a:gs>
                <a:gs pos="50000">
                  <a:srgbClr val="993300">
                    <a:alpha val="14000"/>
                  </a:srgbClr>
                </a:gs>
                <a:gs pos="100000">
                  <a:srgbClr val="993300">
                    <a:gamma/>
                    <a:tint val="72941"/>
                    <a:invGamma/>
                    <a:alpha val="38000"/>
                  </a:srgbClr>
                </a:gs>
              </a:gsLst>
              <a:lin ang="0" scaled="1"/>
            </a:gradFill>
            <a:ln w="22225">
              <a:solidFill>
                <a:schemeClr val="tx1"/>
              </a:solidFill>
              <a:round/>
              <a:headEnd/>
              <a:tailEnd/>
            </a:ln>
            <a:effectLst/>
          </p:spPr>
          <p:txBody>
            <a:bodyPr wrap="none" anchor="ctr"/>
            <a:lstStyle/>
            <a:p>
              <a:endParaRPr lang="en-US"/>
            </a:p>
          </p:txBody>
        </p:sp>
        <p:sp>
          <p:nvSpPr>
            <p:cNvPr id="46091" name="AutoShape 11"/>
            <p:cNvSpPr>
              <a:spLocks noChangeArrowheads="1"/>
            </p:cNvSpPr>
            <p:nvPr/>
          </p:nvSpPr>
          <p:spPr bwMode="auto">
            <a:xfrm>
              <a:off x="7572375" y="1638300"/>
              <a:ext cx="1371600" cy="3238500"/>
            </a:xfrm>
            <a:prstGeom prst="roundRect">
              <a:avLst>
                <a:gd name="adj" fmla="val 9926"/>
              </a:avLst>
            </a:prstGeom>
            <a:gradFill rotWithShape="1">
              <a:gsLst>
                <a:gs pos="0">
                  <a:srgbClr val="993300">
                    <a:gamma/>
                    <a:tint val="72941"/>
                    <a:invGamma/>
                    <a:alpha val="38000"/>
                  </a:srgbClr>
                </a:gs>
                <a:gs pos="50000">
                  <a:srgbClr val="993300">
                    <a:alpha val="14000"/>
                  </a:srgbClr>
                </a:gs>
                <a:gs pos="100000">
                  <a:srgbClr val="993300">
                    <a:gamma/>
                    <a:tint val="72941"/>
                    <a:invGamma/>
                    <a:alpha val="38000"/>
                  </a:srgbClr>
                </a:gs>
              </a:gsLst>
              <a:lin ang="0" scaled="1"/>
            </a:gradFill>
            <a:ln w="22225">
              <a:solidFill>
                <a:schemeClr val="tx1"/>
              </a:solidFill>
              <a:round/>
              <a:headEnd/>
              <a:tailEnd/>
            </a:ln>
            <a:effectLst/>
          </p:spPr>
          <p:txBody>
            <a:bodyPr wrap="none" anchor="ctr"/>
            <a:lstStyle/>
            <a:p>
              <a:endParaRPr lang="en-US"/>
            </a:p>
          </p:txBody>
        </p:sp>
        <p:pic>
          <p:nvPicPr>
            <p:cNvPr id="46087" name="Picture 7" descr="Host.png"/>
            <p:cNvPicPr>
              <a:picLocks noChangeAspect="1"/>
            </p:cNvPicPr>
            <p:nvPr/>
          </p:nvPicPr>
          <p:blipFill>
            <a:blip r:embed="rId3" cstate="print"/>
            <a:srcRect/>
            <a:stretch>
              <a:fillRect/>
            </a:stretch>
          </p:blipFill>
          <p:spPr bwMode="auto">
            <a:xfrm>
              <a:off x="8010525" y="1928813"/>
              <a:ext cx="471488" cy="747712"/>
            </a:xfrm>
            <a:prstGeom prst="rect">
              <a:avLst/>
            </a:prstGeom>
            <a:noFill/>
            <a:ln w="9525">
              <a:noFill/>
              <a:miter lim="800000"/>
              <a:headEnd/>
              <a:tailEnd/>
            </a:ln>
          </p:spPr>
        </p:pic>
        <p:sp>
          <p:nvSpPr>
            <p:cNvPr id="46092" name="Text Box 12"/>
            <p:cNvSpPr txBox="1">
              <a:spLocks noChangeArrowheads="1"/>
            </p:cNvSpPr>
            <p:nvPr/>
          </p:nvSpPr>
          <p:spPr bwMode="auto">
            <a:xfrm>
              <a:off x="7886700" y="2644775"/>
              <a:ext cx="796949" cy="369332"/>
            </a:xfrm>
            <a:prstGeom prst="rect">
              <a:avLst/>
            </a:prstGeom>
            <a:noFill/>
            <a:ln w="9525">
              <a:noFill/>
              <a:miter lim="800000"/>
              <a:headEnd/>
              <a:tailEnd/>
            </a:ln>
            <a:effectLst/>
          </p:spPr>
          <p:txBody>
            <a:bodyPr wrap="none">
              <a:spAutoFit/>
            </a:bodyPr>
            <a:lstStyle/>
            <a:p>
              <a:r>
                <a:rPr lang="en-US" b="1" dirty="0">
                  <a:latin typeface="Calibri" pitchFamily="34" charset="0"/>
                </a:rPr>
                <a:t>Server</a:t>
              </a:r>
            </a:p>
          </p:txBody>
        </p:sp>
        <p:sp>
          <p:nvSpPr>
            <p:cNvPr id="46093" name="Text Box 13"/>
            <p:cNvSpPr txBox="1">
              <a:spLocks noChangeArrowheads="1"/>
            </p:cNvSpPr>
            <p:nvPr/>
          </p:nvSpPr>
          <p:spPr bwMode="auto">
            <a:xfrm>
              <a:off x="5610225" y="2667000"/>
              <a:ext cx="922047" cy="369332"/>
            </a:xfrm>
            <a:prstGeom prst="rect">
              <a:avLst/>
            </a:prstGeom>
            <a:noFill/>
            <a:ln w="9525">
              <a:noFill/>
              <a:miter lim="800000"/>
              <a:headEnd/>
              <a:tailEnd/>
            </a:ln>
            <a:effectLst/>
          </p:spPr>
          <p:txBody>
            <a:bodyPr wrap="none">
              <a:spAutoFit/>
            </a:bodyPr>
            <a:lstStyle/>
            <a:p>
              <a:r>
                <a:rPr lang="en-US" b="1" dirty="0">
                  <a:latin typeface="Calibri" pitchFamily="34" charset="0"/>
                </a:rPr>
                <a:t>User PC</a:t>
              </a:r>
            </a:p>
          </p:txBody>
        </p:sp>
        <p:sp>
          <p:nvSpPr>
            <p:cNvPr id="46094" name="AutoShape 14"/>
            <p:cNvSpPr>
              <a:spLocks noChangeArrowheads="1"/>
            </p:cNvSpPr>
            <p:nvPr/>
          </p:nvSpPr>
          <p:spPr bwMode="auto">
            <a:xfrm>
              <a:off x="5362575" y="3848100"/>
              <a:ext cx="1323975" cy="533400"/>
            </a:xfrm>
            <a:prstGeom prst="roundRect">
              <a:avLst>
                <a:gd name="adj" fmla="val 16667"/>
              </a:avLst>
            </a:prstGeom>
            <a:gradFill rotWithShape="1">
              <a:gsLst>
                <a:gs pos="0">
                  <a:srgbClr val="00CCFF">
                    <a:gamma/>
                    <a:shade val="82353"/>
                    <a:invGamma/>
                    <a:alpha val="62000"/>
                  </a:srgbClr>
                </a:gs>
                <a:gs pos="50000">
                  <a:srgbClr val="00CCFF">
                    <a:alpha val="52000"/>
                  </a:srgbClr>
                </a:gs>
                <a:gs pos="100000">
                  <a:srgbClr val="00CCFF">
                    <a:gamma/>
                    <a:shade val="82353"/>
                    <a:invGamma/>
                    <a:alpha val="62000"/>
                  </a:srgbClr>
                </a:gs>
              </a:gsLst>
              <a:lin ang="5400000" scaled="1"/>
            </a:gradFill>
            <a:ln w="9525">
              <a:solidFill>
                <a:srgbClr val="969696"/>
              </a:solidFill>
              <a:round/>
              <a:headEnd/>
              <a:tailEnd/>
            </a:ln>
            <a:effectLst/>
          </p:spPr>
          <p:txBody>
            <a:bodyPr wrap="none" anchor="ctr"/>
            <a:lstStyle/>
            <a:p>
              <a:pPr algn="ctr"/>
              <a:endParaRPr lang="en-US"/>
            </a:p>
          </p:txBody>
        </p:sp>
        <p:sp>
          <p:nvSpPr>
            <p:cNvPr id="46095" name="AutoShape 15"/>
            <p:cNvSpPr>
              <a:spLocks noChangeArrowheads="1"/>
            </p:cNvSpPr>
            <p:nvPr/>
          </p:nvSpPr>
          <p:spPr bwMode="auto">
            <a:xfrm>
              <a:off x="7591425" y="3848100"/>
              <a:ext cx="1323975" cy="533400"/>
            </a:xfrm>
            <a:prstGeom prst="roundRect">
              <a:avLst>
                <a:gd name="adj" fmla="val 16667"/>
              </a:avLst>
            </a:prstGeom>
            <a:gradFill rotWithShape="1">
              <a:gsLst>
                <a:gs pos="0">
                  <a:srgbClr val="00CCFF">
                    <a:gamma/>
                    <a:shade val="82353"/>
                    <a:invGamma/>
                    <a:alpha val="62000"/>
                  </a:srgbClr>
                </a:gs>
                <a:gs pos="50000">
                  <a:srgbClr val="00CCFF">
                    <a:alpha val="52000"/>
                  </a:srgbClr>
                </a:gs>
                <a:gs pos="100000">
                  <a:srgbClr val="00CCFF">
                    <a:gamma/>
                    <a:shade val="82353"/>
                    <a:invGamma/>
                    <a:alpha val="62000"/>
                  </a:srgbClr>
                </a:gs>
              </a:gsLst>
              <a:lin ang="5400000" scaled="1"/>
            </a:gradFill>
            <a:ln w="9525">
              <a:solidFill>
                <a:srgbClr val="969696"/>
              </a:solidFill>
              <a:round/>
              <a:headEnd/>
              <a:tailEnd/>
            </a:ln>
            <a:effectLst/>
          </p:spPr>
          <p:txBody>
            <a:bodyPr wrap="none" anchor="ctr"/>
            <a:lstStyle/>
            <a:p>
              <a:endParaRPr lang="en-US"/>
            </a:p>
          </p:txBody>
        </p:sp>
        <p:sp>
          <p:nvSpPr>
            <p:cNvPr id="46096" name="Line 16"/>
            <p:cNvSpPr>
              <a:spLocks noChangeShapeType="1"/>
            </p:cNvSpPr>
            <p:nvPr/>
          </p:nvSpPr>
          <p:spPr bwMode="auto">
            <a:xfrm>
              <a:off x="6705600" y="4114800"/>
              <a:ext cx="762000" cy="0"/>
            </a:xfrm>
            <a:prstGeom prst="line">
              <a:avLst/>
            </a:prstGeom>
            <a:noFill/>
            <a:ln w="76200">
              <a:solidFill>
                <a:schemeClr val="tx1"/>
              </a:solidFill>
              <a:round/>
              <a:headEnd type="triangle" w="med" len="med"/>
              <a:tailEnd type="triangle" w="med" len="med"/>
            </a:ln>
            <a:effectLst/>
          </p:spPr>
          <p:txBody>
            <a:bodyPr/>
            <a:lstStyle/>
            <a:p>
              <a:endParaRPr lang="en-US"/>
            </a:p>
          </p:txBody>
        </p:sp>
        <p:sp>
          <p:nvSpPr>
            <p:cNvPr id="46098" name="Text Box 18"/>
            <p:cNvSpPr txBox="1">
              <a:spLocks noChangeArrowheads="1"/>
            </p:cNvSpPr>
            <p:nvPr/>
          </p:nvSpPr>
          <p:spPr bwMode="auto">
            <a:xfrm>
              <a:off x="5383197" y="3835400"/>
              <a:ext cx="1309719" cy="584775"/>
            </a:xfrm>
            <a:prstGeom prst="rect">
              <a:avLst/>
            </a:prstGeom>
            <a:noFill/>
            <a:ln w="9525">
              <a:noFill/>
              <a:miter lim="800000"/>
              <a:headEnd/>
              <a:tailEnd/>
            </a:ln>
            <a:effectLst/>
          </p:spPr>
          <p:txBody>
            <a:bodyPr wrap="none">
              <a:spAutoFit/>
            </a:bodyPr>
            <a:lstStyle/>
            <a:p>
              <a:pPr algn="ctr"/>
              <a:r>
                <a:rPr lang="en-US" sz="1600" b="1" dirty="0">
                  <a:solidFill>
                    <a:schemeClr val="bg1"/>
                  </a:solidFill>
                  <a:latin typeface="Calibri" pitchFamily="34" charset="0"/>
                </a:rPr>
                <a:t>User State</a:t>
              </a:r>
            </a:p>
            <a:p>
              <a:pPr algn="ctr"/>
              <a:r>
                <a:rPr lang="en-US" sz="1600" b="1" dirty="0">
                  <a:solidFill>
                    <a:schemeClr val="bg1"/>
                  </a:solidFill>
                  <a:latin typeface="Calibri" pitchFamily="34" charset="0"/>
                </a:rPr>
                <a:t>Local Storage</a:t>
              </a:r>
            </a:p>
          </p:txBody>
        </p:sp>
        <p:sp>
          <p:nvSpPr>
            <p:cNvPr id="46099" name="Text Box 19"/>
            <p:cNvSpPr txBox="1">
              <a:spLocks noChangeArrowheads="1"/>
            </p:cNvSpPr>
            <p:nvPr/>
          </p:nvSpPr>
          <p:spPr bwMode="auto">
            <a:xfrm>
              <a:off x="7501049" y="3844925"/>
              <a:ext cx="1487267" cy="584775"/>
            </a:xfrm>
            <a:prstGeom prst="rect">
              <a:avLst/>
            </a:prstGeom>
            <a:noFill/>
            <a:ln w="9525">
              <a:noFill/>
              <a:miter lim="800000"/>
              <a:headEnd/>
              <a:tailEnd/>
            </a:ln>
            <a:effectLst/>
          </p:spPr>
          <p:txBody>
            <a:bodyPr wrap="none">
              <a:spAutoFit/>
            </a:bodyPr>
            <a:lstStyle/>
            <a:p>
              <a:pPr algn="ctr"/>
              <a:r>
                <a:rPr lang="en-US" sz="1600" b="1" dirty="0">
                  <a:solidFill>
                    <a:schemeClr val="bg1"/>
                  </a:solidFill>
                  <a:latin typeface="Calibri" pitchFamily="34" charset="0"/>
                </a:rPr>
                <a:t>User State</a:t>
              </a:r>
            </a:p>
            <a:p>
              <a:pPr algn="ctr"/>
              <a:r>
                <a:rPr lang="en-US" sz="1600" b="1" dirty="0" smtClean="0">
                  <a:solidFill>
                    <a:schemeClr val="bg1"/>
                  </a:solidFill>
                  <a:latin typeface="Calibri" pitchFamily="34" charset="0"/>
                </a:rPr>
                <a:t>Central Storage</a:t>
              </a:r>
              <a:endParaRPr lang="en-US" sz="1600" b="1" dirty="0">
                <a:solidFill>
                  <a:schemeClr val="bg1"/>
                </a:solidFill>
                <a:latin typeface="Calibri" pitchFamily="34" charset="0"/>
              </a:endParaRPr>
            </a:p>
          </p:txBody>
        </p:sp>
        <p:sp>
          <p:nvSpPr>
            <p:cNvPr id="46100" name="Text Box 20"/>
            <p:cNvSpPr txBox="1">
              <a:spLocks noChangeArrowheads="1"/>
            </p:cNvSpPr>
            <p:nvPr/>
          </p:nvSpPr>
          <p:spPr bwMode="auto">
            <a:xfrm>
              <a:off x="7530952" y="3059113"/>
              <a:ext cx="1475084" cy="677108"/>
            </a:xfrm>
            <a:prstGeom prst="rect">
              <a:avLst/>
            </a:prstGeom>
            <a:noFill/>
            <a:ln w="9525">
              <a:noFill/>
              <a:miter lim="800000"/>
              <a:headEnd/>
              <a:tailEnd/>
            </a:ln>
            <a:effectLst/>
          </p:spPr>
          <p:txBody>
            <a:bodyPr wrap="none">
              <a:spAutoFit/>
            </a:bodyPr>
            <a:lstStyle/>
            <a:p>
              <a:pPr algn="ctr"/>
              <a:r>
                <a:rPr lang="en-US" sz="1100" b="1" dirty="0">
                  <a:latin typeface="Calibri" pitchFamily="34" charset="0"/>
                </a:rPr>
                <a:t>Central copy of</a:t>
              </a:r>
            </a:p>
            <a:p>
              <a:pPr algn="ctr"/>
              <a:r>
                <a:rPr lang="en-US" sz="1100" b="1" dirty="0">
                  <a:latin typeface="Calibri" pitchFamily="34" charset="0"/>
                </a:rPr>
                <a:t>user data and settings</a:t>
              </a:r>
            </a:p>
            <a:p>
              <a:pPr algn="ctr"/>
              <a:endParaRPr lang="en-US" sz="1600" b="1" dirty="0">
                <a:latin typeface="Calibri" pitchFamily="34" charset="0"/>
              </a:endParaRPr>
            </a:p>
          </p:txBody>
        </p:sp>
        <p:sp>
          <p:nvSpPr>
            <p:cNvPr id="46101" name="Text Box 21"/>
            <p:cNvSpPr txBox="1">
              <a:spLocks noChangeArrowheads="1"/>
            </p:cNvSpPr>
            <p:nvPr/>
          </p:nvSpPr>
          <p:spPr bwMode="auto">
            <a:xfrm>
              <a:off x="5827047" y="1035050"/>
              <a:ext cx="2507995" cy="677108"/>
            </a:xfrm>
            <a:prstGeom prst="rect">
              <a:avLst/>
            </a:prstGeom>
            <a:noFill/>
            <a:ln w="9525">
              <a:noFill/>
              <a:miter lim="800000"/>
              <a:headEnd/>
              <a:tailEnd/>
            </a:ln>
            <a:effectLst/>
          </p:spPr>
          <p:txBody>
            <a:bodyPr wrap="none">
              <a:spAutoFit/>
            </a:bodyPr>
            <a:lstStyle/>
            <a:p>
              <a:pPr algn="ctr"/>
              <a:r>
                <a:rPr lang="en-US" b="1" dirty="0">
                  <a:latin typeface="Calibri" pitchFamily="34" charset="0"/>
                </a:rPr>
                <a:t>User State Virtualization</a:t>
              </a:r>
            </a:p>
            <a:p>
              <a:pPr algn="ctr"/>
              <a:endParaRPr lang="en-US" sz="2000" b="1" dirty="0">
                <a:latin typeface="Calibri" pitchFamily="34" charset="0"/>
              </a:endParaRPr>
            </a:p>
          </p:txBody>
        </p:sp>
        <p:pic>
          <p:nvPicPr>
            <p:cNvPr id="46102" name="Picture 16" descr="Iso_PC.png"/>
            <p:cNvPicPr>
              <a:picLocks noChangeAspect="1"/>
            </p:cNvPicPr>
            <p:nvPr/>
          </p:nvPicPr>
          <p:blipFill>
            <a:blip r:embed="rId4" cstate="print"/>
            <a:srcRect/>
            <a:stretch>
              <a:fillRect/>
            </a:stretch>
          </p:blipFill>
          <p:spPr bwMode="auto">
            <a:xfrm>
              <a:off x="5562600" y="1905000"/>
              <a:ext cx="965200" cy="715963"/>
            </a:xfrm>
            <a:prstGeom prst="rect">
              <a:avLst/>
            </a:prstGeom>
            <a:noFill/>
            <a:ln w="9525">
              <a:noFill/>
              <a:miter lim="800000"/>
              <a:headEnd/>
              <a:tailEnd/>
            </a:ln>
          </p:spPr>
        </p:pic>
      </p:grpSp>
      <p:sp>
        <p:nvSpPr>
          <p:cNvPr id="19" name="Slide Number Placeholder 18"/>
          <p:cNvSpPr>
            <a:spLocks noGrp="1"/>
          </p:cNvSpPr>
          <p:nvPr>
            <p:ph type="sldNum" sz="quarter" idx="11"/>
          </p:nvPr>
        </p:nvSpPr>
        <p:spPr/>
        <p:txBody>
          <a:bodyPr/>
          <a:lstStyle/>
          <a:p>
            <a:pPr>
              <a:defRPr/>
            </a:pPr>
            <a:fld id="{5BA1DFFF-3F85-458B-986A-7762775E0CEF}" type="slidenum">
              <a:rPr lang="en-US" smtClean="0"/>
              <a:pPr>
                <a:defRPr/>
              </a:pPr>
              <a:t>17</a:t>
            </a:fld>
            <a:endParaRPr lang="en-US"/>
          </a:p>
        </p:txBody>
      </p:sp>
      <p:sp>
        <p:nvSpPr>
          <p:cNvPr id="20"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solidFill>
                  <a:schemeClr val="bg2">
                    <a:lumMod val="75000"/>
                  </a:schemeClr>
                </a:solidFill>
              </a:rPr>
              <a:t> 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Application virtualization deployment methods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Benefits of application virtualization</a:t>
            </a:r>
          </a:p>
        </p:txBody>
      </p:sp>
      <p:sp>
        <p:nvSpPr>
          <p:cNvPr id="23556" name="Content Placeholder 7"/>
          <p:cNvSpPr>
            <a:spLocks noGrp="1"/>
          </p:cNvSpPr>
          <p:nvPr>
            <p:ph sz="quarter" idx="13"/>
          </p:nvPr>
        </p:nvSpPr>
        <p:spPr/>
        <p:txBody>
          <a:bodyPr/>
          <a:lstStyle/>
          <a:p>
            <a:r>
              <a:rPr lang="en-US" dirty="0" smtClean="0"/>
              <a:t>Lesson 2:  Application Virtualization</a:t>
            </a:r>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18</a:t>
            </a:fld>
            <a:endParaRPr lang="en-US"/>
          </a:p>
        </p:txBody>
      </p:sp>
      <p:sp>
        <p:nvSpPr>
          <p:cNvPr id="10" name="Title 4"/>
          <p:cNvSpPr>
            <a:spLocks noGrp="1"/>
          </p:cNvSpPr>
          <p:nvPr>
            <p:ph type="ctrTitle"/>
          </p:nvPr>
        </p:nvSpPr>
        <p:spPr>
          <a:xfrm>
            <a:off x="758952" y="914400"/>
            <a:ext cx="8458200" cy="758952"/>
          </a:xfrm>
        </p:spPr>
        <p:txBody>
          <a:bodyPr anchor="ctr"/>
          <a:lstStyle/>
          <a:p>
            <a:r>
              <a:rPr lang="en-US" dirty="0" smtClean="0"/>
              <a:t>Module 6: Virtualized data center – Desktop and Application</a:t>
            </a:r>
          </a:p>
        </p:txBody>
      </p:sp>
      <p:sp>
        <p:nvSpPr>
          <p:cNvPr id="11" name="Footer Placeholder 7"/>
          <p:cNvSpPr>
            <a:spLocks noGrp="1"/>
          </p:cNvSpPr>
          <p:nvPr>
            <p:ph type="ftr" sz="quarter" idx="4294967295"/>
          </p:nvPr>
        </p:nvSpPr>
        <p:spPr>
          <a:xfrm>
            <a:off x="4419600" y="6629400"/>
            <a:ext cx="4191000" cy="228600"/>
          </a:xfrm>
          <a:prstGeom prst="rect">
            <a:avLst/>
          </a:prstGeom>
        </p:spPr>
        <p:txBody>
          <a:bodyPr anchor="b"/>
          <a:lstStyle/>
          <a:p>
            <a:pPr algn="r">
              <a:defRPr/>
            </a:pPr>
            <a:r>
              <a:rPr lang="en-US" sz="1000" smtClean="0">
                <a:solidFill>
                  <a:schemeClr val="tx1">
                    <a:lumMod val="75000"/>
                    <a:lumOff val="25000"/>
                  </a:schemeClr>
                </a:solidFill>
                <a:latin typeface="Calibri" pitchFamily="34" charset="0"/>
              </a:rPr>
              <a:t>Virtualized Data Center – Desktop and Application</a:t>
            </a:r>
            <a:endParaRPr lang="en-US" sz="1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Application Virtualization</a:t>
            </a:r>
            <a:endParaRPr lang="en-US" dirty="0"/>
          </a:p>
        </p:txBody>
      </p:sp>
      <p:sp>
        <p:nvSpPr>
          <p:cNvPr id="8" name="Content Placeholder 7"/>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 Allows application to be delivered in an isolated environment</a:t>
            </a:r>
          </a:p>
          <a:p>
            <a:pPr lvl="1"/>
            <a:r>
              <a:rPr lang="en-US" dirty="0" smtClean="0"/>
              <a:t>Aggregates Operating System (OS) resources and the application into a virtualized container</a:t>
            </a:r>
          </a:p>
          <a:p>
            <a:pPr lvl="1"/>
            <a:r>
              <a:rPr lang="en-US" dirty="0" smtClean="0"/>
              <a:t>Ensures integrity of Operating System (OS) and applications</a:t>
            </a:r>
          </a:p>
          <a:p>
            <a:pPr lvl="1"/>
            <a:r>
              <a:rPr lang="en-US" dirty="0" smtClean="0"/>
              <a:t>Avoids conflicts between different applications or different versions of the same application</a:t>
            </a:r>
          </a:p>
          <a:p>
            <a:pPr lvl="1"/>
            <a:endParaRPr lang="en-US" dirty="0" smtClean="0"/>
          </a:p>
          <a:p>
            <a:pPr>
              <a:buNone/>
            </a:pP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19</a:t>
            </a:fld>
            <a:endParaRPr lang="en-US"/>
          </a:p>
        </p:txBody>
      </p:sp>
      <p:sp>
        <p:nvSpPr>
          <p:cNvPr id="9" name="Rectangle 8"/>
          <p:cNvSpPr/>
          <p:nvPr/>
        </p:nvSpPr>
        <p:spPr>
          <a:xfrm>
            <a:off x="457200" y="1143000"/>
            <a:ext cx="8153400" cy="12954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7330" tIns="229108" rIns="297330" bIns="113792" numCol="1" spcCol="1270" anchor="ctr" anchorCtr="0">
            <a:noAutofit/>
          </a:bodyPr>
          <a:lstStyle/>
          <a:p>
            <a:pPr algn="just"/>
            <a:r>
              <a:rPr lang="en-US" sz="2000" dirty="0" smtClean="0">
                <a:solidFill>
                  <a:schemeClr val="tx1"/>
                </a:solidFill>
                <a:latin typeface="Calibri" pitchFamily="34" charset="0"/>
              </a:rPr>
              <a:t>It is the technique of presenting an application to an end user without any installation, integration, or dependencies on the underlying computing platform</a:t>
            </a:r>
            <a:endParaRPr lang="en-US" sz="2000" dirty="0"/>
          </a:p>
        </p:txBody>
      </p:sp>
      <p:sp>
        <p:nvSpPr>
          <p:cNvPr id="10" name="Rounded Rectangle 4"/>
          <p:cNvSpPr/>
          <p:nvPr/>
        </p:nvSpPr>
        <p:spPr>
          <a:xfrm>
            <a:off x="758952" y="987552"/>
            <a:ext cx="2362200" cy="304800"/>
          </a:xfrm>
          <a:prstGeom prst="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01362" tIns="0" rIns="101362" bIns="0" numCol="1" spcCol="1270" anchor="ctr" anchorCtr="0">
            <a:noAutofit/>
          </a:bodyPr>
          <a:lstStyle/>
          <a:p>
            <a:pPr lvl="0" defTabSz="800100" rtl="0">
              <a:lnSpc>
                <a:spcPct val="90000"/>
              </a:lnSpc>
              <a:spcBef>
                <a:spcPct val="0"/>
              </a:spcBef>
              <a:spcAft>
                <a:spcPct val="35000"/>
              </a:spcAft>
            </a:pPr>
            <a:r>
              <a:rPr lang="en-US" sz="1600" b="1" kern="1200" dirty="0" smtClean="0">
                <a:latin typeface="Calibri" pitchFamily="34" charset="0"/>
              </a:rPr>
              <a:t>Application Virtualization</a:t>
            </a:r>
            <a:endParaRPr lang="en-US" sz="1600" b="1" kern="1200" dirty="0">
              <a:latin typeface="Calibri" pitchFamily="34" charset="0"/>
            </a:endParaRPr>
          </a:p>
        </p:txBody>
      </p:sp>
      <p:sp>
        <p:nvSpPr>
          <p:cNvPr id="11"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ctrTitle"/>
          </p:nvPr>
        </p:nvSpPr>
        <p:spPr>
          <a:xfrm>
            <a:off x="758952" y="914400"/>
            <a:ext cx="8458200" cy="758952"/>
          </a:xfrm>
        </p:spPr>
        <p:txBody>
          <a:bodyPr anchor="ctr"/>
          <a:lstStyle/>
          <a:p>
            <a:r>
              <a:rPr lang="en-US" dirty="0" smtClean="0"/>
              <a:t>Module 6: Virtualized Data Center – Desktop  and Application</a:t>
            </a:r>
          </a:p>
        </p:txBody>
      </p:sp>
      <p:sp>
        <p:nvSpPr>
          <p:cNvPr id="6" name="Text Placeholder 5"/>
          <p:cNvSpPr>
            <a:spLocks noGrp="1"/>
          </p:cNvSpPr>
          <p:nvPr>
            <p:ph type="subTitle" idx="1"/>
          </p:nvPr>
        </p:nvSpPr>
        <p:spPr>
          <a:xfrm>
            <a:off x="1371600" y="2441448"/>
            <a:ext cx="7013448" cy="3044952"/>
          </a:xfrm>
        </p:spPr>
        <p:txBody>
          <a:bodyPr>
            <a:normAutofit/>
          </a:bodyPr>
          <a:lstStyle/>
          <a:p>
            <a:pPr>
              <a:spcBef>
                <a:spcPts val="1200"/>
              </a:spcBef>
              <a:defRPr/>
            </a:pPr>
            <a:r>
              <a:rPr lang="en-US" dirty="0" smtClean="0">
                <a:solidFill>
                  <a:schemeClr val="bg2">
                    <a:lumMod val="75000"/>
                  </a:schemeClr>
                </a:solidFill>
              </a:rPr>
              <a:t>Upon completion of this module, you should be able to:</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Describe various methods for implementing desktop virtualization, their benefits, and considerations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Describe application virtualization methods, benefits, and considerations </a:t>
            </a:r>
          </a:p>
          <a:p>
            <a:pPr lvl="1" indent="-223838" algn="l">
              <a:buClr>
                <a:srgbClr val="92D050"/>
              </a:buClr>
              <a:buSzPct val="110000"/>
              <a:buFont typeface="Arial" pitchFamily="34" charset="0"/>
              <a:buChar char="•"/>
              <a:defRPr/>
            </a:pPr>
            <a:endParaRPr lang="en-US" sz="2000" dirty="0" smtClean="0">
              <a:solidFill>
                <a:schemeClr val="bg2">
                  <a:lumMod val="75000"/>
                </a:schemeClr>
              </a:solidFill>
            </a:endParaRPr>
          </a:p>
          <a:p>
            <a:pPr lvl="1" indent="-223838" algn="l">
              <a:buClr>
                <a:srgbClr val="92D050"/>
              </a:buClr>
              <a:buSzPct val="110000"/>
              <a:defRPr/>
            </a:pPr>
            <a:endParaRPr lang="en-US" sz="2000" dirty="0">
              <a:solidFill>
                <a:schemeClr val="bg2">
                  <a:lumMod val="75000"/>
                </a:schemeClr>
              </a:solidFill>
            </a:endParaRPr>
          </a:p>
        </p:txBody>
      </p:sp>
      <p:sp>
        <p:nvSpPr>
          <p:cNvPr id="8" name="Footer Placeholder 7"/>
          <p:cNvSpPr>
            <a:spLocks noGrp="1"/>
          </p:cNvSpPr>
          <p:nvPr>
            <p:ph type="ftr" sz="quarter" idx="10"/>
          </p:nvPr>
        </p:nvSpPr>
        <p:spPr/>
        <p:txBody>
          <a:bodyPr/>
          <a:lstStyle/>
          <a:p>
            <a:pPr>
              <a:defRPr/>
            </a:pPr>
            <a:r>
              <a:rPr lang="en-US" smtClean="0"/>
              <a:t>Virtualized Data Center – Desktop and Application</a:t>
            </a:r>
            <a:endParaRPr lang="en-US" dirty="0"/>
          </a:p>
        </p:txBody>
      </p:sp>
      <p:sp>
        <p:nvSpPr>
          <p:cNvPr id="9" name="Slide Number Placeholder 8"/>
          <p:cNvSpPr>
            <a:spLocks noGrp="1"/>
          </p:cNvSpPr>
          <p:nvPr>
            <p:ph type="sldNum" sz="quarter" idx="11"/>
          </p:nvPr>
        </p:nvSpPr>
        <p:spPr/>
        <p:txBody>
          <a:bodyPr/>
          <a:lstStyle/>
          <a:p>
            <a:pPr>
              <a:defRPr/>
            </a:pPr>
            <a:fld id="{550CDAE9-9707-4120-A90B-FABB84BE074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Application Virtualization: Deployment Methods</a:t>
            </a:r>
            <a:endParaRPr lang="en-US" dirty="0"/>
          </a:p>
        </p:txBody>
      </p:sp>
      <p:sp>
        <p:nvSpPr>
          <p:cNvPr id="8" name="Content Placeholder 7"/>
          <p:cNvSpPr>
            <a:spLocks noGrp="1"/>
          </p:cNvSpPr>
          <p:nvPr>
            <p:ph idx="1"/>
          </p:nvPr>
        </p:nvSpPr>
        <p:spPr/>
        <p:txBody>
          <a:bodyPr/>
          <a:lstStyle/>
          <a:p>
            <a:r>
              <a:rPr lang="en-US" dirty="0" smtClean="0"/>
              <a:t>Application Encapsulation</a:t>
            </a:r>
          </a:p>
          <a:p>
            <a:pPr lvl="1"/>
            <a:r>
              <a:rPr lang="en-US" dirty="0" smtClean="0"/>
              <a:t>Application is converted into a self-contained package</a:t>
            </a:r>
          </a:p>
          <a:p>
            <a:pPr lvl="2"/>
            <a:r>
              <a:rPr lang="en-US" dirty="0" smtClean="0"/>
              <a:t>Does not rely on software installation or underlying OS</a:t>
            </a:r>
          </a:p>
          <a:p>
            <a:pPr lvl="1"/>
            <a:r>
              <a:rPr lang="en-US" dirty="0" smtClean="0"/>
              <a:t>Application packages may run from USB, CD-ROM, or local disk</a:t>
            </a:r>
          </a:p>
          <a:p>
            <a:pPr lvl="1"/>
            <a:r>
              <a:rPr lang="en-US" dirty="0" smtClean="0"/>
              <a:t>Built-in agents are present within the package</a:t>
            </a:r>
          </a:p>
          <a:p>
            <a:r>
              <a:rPr lang="en-US" dirty="0" smtClean="0"/>
              <a:t>Application Streaming</a:t>
            </a:r>
          </a:p>
          <a:p>
            <a:pPr lvl="1"/>
            <a:r>
              <a:rPr lang="en-US" dirty="0" smtClean="0"/>
              <a:t>Application specific data/resources are transmitted to the client device when the application is executed</a:t>
            </a:r>
          </a:p>
          <a:p>
            <a:pPr lvl="1"/>
            <a:r>
              <a:rPr lang="en-US" dirty="0" smtClean="0"/>
              <a:t>Minimum amount of data (commonly between 10%-30% of the total application) is delivered to the client </a:t>
            </a:r>
          </a:p>
          <a:p>
            <a:pPr lvl="2"/>
            <a:r>
              <a:rPr lang="en-US" dirty="0" smtClean="0"/>
              <a:t>Before the application is launched</a:t>
            </a:r>
          </a:p>
          <a:p>
            <a:pPr lvl="1"/>
            <a:r>
              <a:rPr lang="en-US" dirty="0" smtClean="0"/>
              <a:t>Additional application features are delivered on demand</a:t>
            </a:r>
          </a:p>
          <a:p>
            <a:pPr lvl="1"/>
            <a:r>
              <a:rPr lang="en-US" dirty="0" smtClean="0"/>
              <a:t>Locally installed agents are required to run virtualized application</a:t>
            </a: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20</a:t>
            </a:fld>
            <a:endParaRPr lang="en-US"/>
          </a:p>
        </p:txBody>
      </p:sp>
      <p:sp>
        <p:nvSpPr>
          <p:cNvPr id="9"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76200"/>
            <a:ext cx="8839200" cy="762000"/>
          </a:xfrm>
        </p:spPr>
        <p:txBody>
          <a:bodyPr/>
          <a:lstStyle/>
          <a:p>
            <a:r>
              <a:rPr lang="en-US" dirty="0" smtClean="0"/>
              <a:t>Application Virtualization: Benefits</a:t>
            </a:r>
            <a:endParaRPr lang="en-US" dirty="0"/>
          </a:p>
        </p:txBody>
      </p:sp>
      <p:sp>
        <p:nvSpPr>
          <p:cNvPr id="8" name="Content Placeholder 7"/>
          <p:cNvSpPr>
            <a:spLocks noGrp="1"/>
          </p:cNvSpPr>
          <p:nvPr>
            <p:ph idx="1"/>
          </p:nvPr>
        </p:nvSpPr>
        <p:spPr/>
        <p:txBody>
          <a:bodyPr/>
          <a:lstStyle/>
          <a:p>
            <a:r>
              <a:rPr lang="en-US" dirty="0" smtClean="0"/>
              <a:t>Simplified application deployment/retirement</a:t>
            </a:r>
          </a:p>
          <a:p>
            <a:pPr lvl="1"/>
            <a:r>
              <a:rPr lang="en-US" dirty="0" smtClean="0"/>
              <a:t>Applications are not installed</a:t>
            </a:r>
          </a:p>
          <a:p>
            <a:r>
              <a:rPr lang="en-US" dirty="0" smtClean="0"/>
              <a:t>Simplified operating system image management</a:t>
            </a:r>
          </a:p>
          <a:p>
            <a:pPr lvl="1"/>
            <a:r>
              <a:rPr lang="en-US" dirty="0" smtClean="0"/>
              <a:t>Applications are completely separate from OS</a:t>
            </a:r>
          </a:p>
          <a:p>
            <a:pPr lvl="1"/>
            <a:r>
              <a:rPr lang="en-US" dirty="0" smtClean="0"/>
              <a:t>OS patches and upgrades do not affect the applications</a:t>
            </a:r>
          </a:p>
          <a:p>
            <a:r>
              <a:rPr lang="en-US" dirty="0" smtClean="0"/>
              <a:t>Elimination of resource conflicts</a:t>
            </a:r>
          </a:p>
          <a:p>
            <a:pPr lvl="1"/>
            <a:r>
              <a:rPr lang="en-US" dirty="0" smtClean="0"/>
              <a:t>Applications have their own virtual OS resources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21</a:t>
            </a:fld>
            <a:endParaRPr lang="en-US"/>
          </a:p>
        </p:txBody>
      </p:sp>
      <p:sp>
        <p:nvSpPr>
          <p:cNvPr id="11"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pPr>
              <a:defRPr/>
            </a:pPr>
            <a:r>
              <a:rPr lang="en-US" dirty="0" smtClean="0">
                <a:solidFill>
                  <a:schemeClr val="bg2">
                    <a:lumMod val="75000"/>
                  </a:schemeClr>
                </a:solidFill>
              </a:rPr>
              <a:t> Topics covered in this lesson:</a:t>
            </a:r>
          </a:p>
          <a:p>
            <a:pPr marL="463550" indent="-231775">
              <a:buFont typeface="Arial" pitchFamily="34" charset="0"/>
              <a:buChar char="•"/>
              <a:defRPr/>
            </a:pPr>
            <a:r>
              <a:rPr lang="en-US" dirty="0" smtClean="0">
                <a:solidFill>
                  <a:schemeClr val="bg2">
                    <a:lumMod val="75000"/>
                  </a:schemeClr>
                </a:solidFill>
              </a:rPr>
              <a:t> VMware ThinApp</a:t>
            </a:r>
          </a:p>
          <a:p>
            <a:pPr marL="463550" indent="-231775">
              <a:buFont typeface="Arial" pitchFamily="34" charset="0"/>
              <a:buChar char="•"/>
              <a:defRPr/>
            </a:pPr>
            <a:r>
              <a:rPr lang="en-US" dirty="0" smtClean="0">
                <a:solidFill>
                  <a:schemeClr val="bg2">
                    <a:lumMod val="75000"/>
                  </a:schemeClr>
                </a:solidFill>
              </a:rPr>
              <a:t> VMware View</a:t>
            </a:r>
          </a:p>
          <a:p>
            <a:pPr marL="463550" indent="-231775">
              <a:buFont typeface="Arial" pitchFamily="34" charset="0"/>
              <a:buChar char="•"/>
              <a:defRPr/>
            </a:pPr>
            <a:endParaRPr lang="en-US" dirty="0"/>
          </a:p>
        </p:txBody>
      </p:sp>
      <p:sp>
        <p:nvSpPr>
          <p:cNvPr id="126979" name="Content Placeholder 11"/>
          <p:cNvSpPr>
            <a:spLocks noGrp="1"/>
          </p:cNvSpPr>
          <p:nvPr>
            <p:ph sz="quarter" idx="13"/>
          </p:nvPr>
        </p:nvSpPr>
        <p:spPr/>
        <p:txBody>
          <a:bodyPr/>
          <a:lstStyle/>
          <a:p>
            <a:r>
              <a:rPr lang="en-US" dirty="0" smtClean="0"/>
              <a:t>Concepts in Practice</a:t>
            </a:r>
          </a:p>
        </p:txBody>
      </p:sp>
      <p:sp>
        <p:nvSpPr>
          <p:cNvPr id="12"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3E6AE8C3-A031-44BF-999A-52179479ACF5}" type="slidenum">
              <a:rPr lang="en-US" sz="1000">
                <a:solidFill>
                  <a:schemeClr val="tx1">
                    <a:lumMod val="75000"/>
                    <a:lumOff val="25000"/>
                  </a:schemeClr>
                </a:solidFill>
                <a:latin typeface="Calibri" pitchFamily="34" charset="0"/>
                <a:cs typeface="+mn-cs"/>
              </a:rPr>
              <a:pPr algn="r" fontAlgn="auto">
                <a:spcBef>
                  <a:spcPts val="0"/>
                </a:spcBef>
                <a:spcAft>
                  <a:spcPts val="0"/>
                </a:spcAft>
                <a:defRPr/>
              </a:pPr>
              <a:t>22</a:t>
            </a:fld>
            <a:endParaRPr lang="en-US" sz="1000" dirty="0">
              <a:solidFill>
                <a:schemeClr val="tx1">
                  <a:lumMod val="75000"/>
                  <a:lumOff val="25000"/>
                </a:schemeClr>
              </a:solidFill>
              <a:latin typeface="Calibri" pitchFamily="34" charset="0"/>
              <a:cs typeface="+mn-cs"/>
            </a:endParaRPr>
          </a:p>
        </p:txBody>
      </p:sp>
      <p:sp>
        <p:nvSpPr>
          <p:cNvPr id="7" name="Slide Number Placeholder 6"/>
          <p:cNvSpPr>
            <a:spLocks noGrp="1"/>
          </p:cNvSpPr>
          <p:nvPr>
            <p:ph type="sldNum" sz="quarter" idx="15"/>
          </p:nvPr>
        </p:nvSpPr>
        <p:spPr/>
        <p:txBody>
          <a:bodyPr/>
          <a:lstStyle/>
          <a:p>
            <a:pPr>
              <a:defRPr/>
            </a:pPr>
            <a:fld id="{E9C12BD9-86B3-4048-86CE-AC10D4E84307}" type="slidenum">
              <a:rPr lang="en-US" smtClean="0"/>
              <a:pPr>
                <a:defRPr/>
              </a:pPr>
              <a:t>22</a:t>
            </a:fld>
            <a:endParaRPr lang="en-US"/>
          </a:p>
        </p:txBody>
      </p:sp>
      <p:sp>
        <p:nvSpPr>
          <p:cNvPr id="10" name="Title 4"/>
          <p:cNvSpPr>
            <a:spLocks noGrp="1"/>
          </p:cNvSpPr>
          <p:nvPr>
            <p:ph type="ctrTitle"/>
          </p:nvPr>
        </p:nvSpPr>
        <p:spPr>
          <a:xfrm>
            <a:off x="758952" y="914400"/>
            <a:ext cx="8458200" cy="758952"/>
          </a:xfrm>
        </p:spPr>
        <p:txBody>
          <a:bodyPr anchor="ctr"/>
          <a:lstStyle/>
          <a:p>
            <a:r>
              <a:rPr lang="en-US" dirty="0" smtClean="0"/>
              <a:t>Module 6: Virtualized Data Center – Desktop</a:t>
            </a:r>
          </a:p>
        </p:txBody>
      </p:sp>
      <p:sp>
        <p:nvSpPr>
          <p:cNvPr id="13" name="Footer Placeholder 7"/>
          <p:cNvSpPr>
            <a:spLocks noGrp="1"/>
          </p:cNvSpPr>
          <p:nvPr>
            <p:ph type="ftr" sz="quarter" idx="4294967295"/>
          </p:nvPr>
        </p:nvSpPr>
        <p:spPr>
          <a:xfrm>
            <a:off x="4419600" y="6629400"/>
            <a:ext cx="4191000" cy="228600"/>
          </a:xfrm>
          <a:prstGeom prst="rect">
            <a:avLst/>
          </a:prstGeom>
        </p:spPr>
        <p:txBody>
          <a:bodyPr anchor="b"/>
          <a:lstStyle/>
          <a:p>
            <a:pPr algn="r">
              <a:defRPr/>
            </a:pPr>
            <a:r>
              <a:rPr lang="en-US" sz="1000" smtClean="0">
                <a:latin typeface="Calibri" pitchFamily="34" charset="0"/>
              </a:rPr>
              <a:t>Virtualized Data Center – Desktop and Application</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in Practice: VMware ThinApp</a:t>
            </a:r>
            <a:endParaRPr lang="en-US" dirty="0"/>
          </a:p>
        </p:txBody>
      </p:sp>
      <p:sp>
        <p:nvSpPr>
          <p:cNvPr id="9" name="Content Placeholder 8"/>
          <p:cNvSpPr>
            <a:spLocks noGrp="1"/>
          </p:cNvSpPr>
          <p:nvPr>
            <p:ph idx="1"/>
          </p:nvPr>
        </p:nvSpPr>
        <p:spPr>
          <a:xfrm>
            <a:off x="304800" y="914400"/>
            <a:ext cx="8458200" cy="1676400"/>
          </a:xfrm>
        </p:spPr>
        <p:txBody>
          <a:bodyPr/>
          <a:lstStyle/>
          <a:p>
            <a:r>
              <a:rPr lang="en-US" dirty="0" smtClean="0"/>
              <a:t>Links the application, Virtual Operating System (VOS), file system, and registry into a single package</a:t>
            </a:r>
          </a:p>
          <a:p>
            <a:r>
              <a:rPr lang="en-US" dirty="0" smtClean="0"/>
              <a:t>Enables applications to run directly from storage devices such as USB or network share</a:t>
            </a:r>
          </a:p>
        </p:txBody>
      </p:sp>
      <p:sp>
        <p:nvSpPr>
          <p:cNvPr id="11" name="Footer Placeholder 7"/>
          <p:cNvSpPr>
            <a:spLocks noGrp="1"/>
          </p:cNvSpPr>
          <p:nvPr>
            <p:ph type="ftr" sz="quarter" idx="13"/>
          </p:nvPr>
        </p:nvSpPr>
        <p:spPr>
          <a:xfrm>
            <a:off x="4419600" y="6629400"/>
            <a:ext cx="4191000" cy="228600"/>
          </a:xfrm>
          <a:prstGeom prst="rect">
            <a:avLst/>
          </a:prstGeom>
        </p:spPr>
        <p:txBody>
          <a:bodyPr anchor="b"/>
          <a:lstStyle/>
          <a:p>
            <a:pPr algn="r">
              <a:defRPr/>
            </a:pPr>
            <a:r>
              <a:rPr lang="en-US" sz="1000" smtClean="0">
                <a:solidFill>
                  <a:schemeClr val="tx1">
                    <a:lumMod val="75000"/>
                    <a:lumOff val="25000"/>
                  </a:schemeClr>
                </a:solidFill>
                <a:latin typeface="Calibri" pitchFamily="34" charset="0"/>
              </a:rPr>
              <a:t>Virtualized Data Center – Desktop and Application</a:t>
            </a:r>
            <a:endParaRPr lang="en-US" sz="1000" dirty="0">
              <a:solidFill>
                <a:schemeClr val="tx1">
                  <a:lumMod val="75000"/>
                  <a:lumOff val="25000"/>
                </a:schemeClr>
              </a:solidFill>
              <a:latin typeface="Calibri" pitchFamily="34" charset="0"/>
            </a:endParaRPr>
          </a:p>
        </p:txBody>
      </p:sp>
      <p:sp>
        <p:nvSpPr>
          <p:cNvPr id="10" name="Slide Number Placeholder 9"/>
          <p:cNvSpPr>
            <a:spLocks noGrp="1"/>
          </p:cNvSpPr>
          <p:nvPr>
            <p:ph type="sldNum" sz="quarter" idx="14"/>
          </p:nvPr>
        </p:nvSpPr>
        <p:spPr/>
        <p:txBody>
          <a:bodyPr/>
          <a:lstStyle/>
          <a:p>
            <a:pPr>
              <a:defRPr/>
            </a:pPr>
            <a:fld id="{D82361C7-9CA3-4A6E-97F2-A1FC064231A9}" type="slidenum">
              <a:rPr lang="en-US" smtClean="0">
                <a:solidFill>
                  <a:srgbClr val="000000">
                    <a:lumMod val="75000"/>
                    <a:lumOff val="25000"/>
                  </a:srgbClr>
                </a:solidFill>
              </a:rPr>
              <a:pPr>
                <a:defRPr/>
              </a:pPr>
              <a:t>23</a:t>
            </a:fld>
            <a:endParaRPr lang="en-US">
              <a:solidFill>
                <a:srgbClr val="000000">
                  <a:lumMod val="75000"/>
                  <a:lumOff val="25000"/>
                </a:srgbClr>
              </a:solidFill>
            </a:endParaRPr>
          </a:p>
        </p:txBody>
      </p:sp>
      <p:pic>
        <p:nvPicPr>
          <p:cNvPr id="8" name="Picture 6"/>
          <p:cNvPicPr>
            <a:picLocks noChangeAspect="1" noChangeArrowheads="1"/>
          </p:cNvPicPr>
          <p:nvPr/>
        </p:nvPicPr>
        <p:blipFill>
          <a:blip r:embed="rId3" cstate="print"/>
          <a:srcRect/>
          <a:stretch>
            <a:fillRect/>
          </a:stretch>
        </p:blipFill>
        <p:spPr bwMode="auto">
          <a:xfrm>
            <a:off x="4038600" y="2284080"/>
            <a:ext cx="4572000" cy="3659520"/>
          </a:xfrm>
          <a:prstGeom prst="rect">
            <a:avLst/>
          </a:prstGeom>
          <a:ln>
            <a:noFill/>
          </a:ln>
          <a:effectLst>
            <a:outerShdw blurRad="292100" dist="139700" dir="2700000" algn="tl" rotWithShape="0">
              <a:srgbClr val="333333">
                <a:alpha val="65000"/>
              </a:srgbClr>
            </a:outerShdw>
          </a:effectLst>
        </p:spPr>
      </p:pic>
      <p:sp>
        <p:nvSpPr>
          <p:cNvPr id="14" name="Content Placeholder 8"/>
          <p:cNvSpPr txBox="1">
            <a:spLocks/>
          </p:cNvSpPr>
          <p:nvPr/>
        </p:nvSpPr>
        <p:spPr bwMode="auto">
          <a:xfrm>
            <a:off x="304800" y="2514600"/>
            <a:ext cx="41910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charset="0"/>
              <a:buChar char="•"/>
              <a:tabLst/>
              <a:defRPr/>
            </a:pPr>
            <a:r>
              <a:rPr kumimoji="0" lang="en-US" sz="24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rPr>
              <a:t>Also Supports 64-bit Operating System </a:t>
            </a:r>
          </a:p>
          <a:p>
            <a:pPr marL="682625" marR="0" lvl="1" indent="-341313" algn="l" defTabSz="914400" rtl="0" eaLnBrk="1" fontAlgn="base" latinLnBrk="0" hangingPunct="1">
              <a:lnSpc>
                <a:spcPct val="100000"/>
              </a:lnSpc>
              <a:spcBef>
                <a:spcPct val="20000"/>
              </a:spcBef>
              <a:spcAft>
                <a:spcPct val="0"/>
              </a:spcAft>
              <a:buClr>
                <a:srgbClr val="FFC425"/>
              </a:buClr>
              <a:buSzPct val="90000"/>
              <a:buFont typeface="Webdings" pitchFamily="18" charset="2"/>
              <a:buChar char="4"/>
              <a:tabLst/>
              <a:defRPr/>
            </a:pPr>
            <a:r>
              <a:rPr kumimoji="0" lang="en-US" sz="20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rPr>
              <a:t>Virtualizes and runs 32-bit application on 64-bit OSs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US" dirty="0" smtClean="0"/>
              <a:t>Concept in Practice: VMware View</a:t>
            </a:r>
            <a:endParaRPr lang="en-US" dirty="0" smtClean="0">
              <a:solidFill>
                <a:schemeClr val="accent1"/>
              </a:solidFill>
            </a:endParaRPr>
          </a:p>
        </p:txBody>
      </p:sp>
      <p:sp>
        <p:nvSpPr>
          <p:cNvPr id="5" name="Footer Placeholder 4"/>
          <p:cNvSpPr txBox="1">
            <a:spLocks noGrp="1"/>
          </p:cNvSpPr>
          <p:nvPr/>
        </p:nvSpPr>
        <p:spPr>
          <a:xfrm>
            <a:off x="4648200" y="6629400"/>
            <a:ext cx="3962400" cy="228600"/>
          </a:xfrm>
          <a:prstGeom prst="rect">
            <a:avLst/>
          </a:prstGeom>
          <a:noFill/>
        </p:spPr>
        <p:txBody>
          <a:bodyPr anchor="b"/>
          <a:lstStyle/>
          <a:p>
            <a:pPr algn="r" fontAlgn="auto">
              <a:spcBef>
                <a:spcPts val="0"/>
              </a:spcBef>
              <a:spcAft>
                <a:spcPts val="0"/>
              </a:spcAft>
              <a:defRPr/>
            </a:pPr>
            <a:endParaRPr lang="en-US" sz="1000" baseline="0" dirty="0">
              <a:solidFill>
                <a:schemeClr val="tx1">
                  <a:lumMod val="75000"/>
                  <a:lumOff val="25000"/>
                </a:schemeClr>
              </a:solidFill>
              <a:latin typeface="Calibri" pitchFamily="34" charset="0"/>
              <a:cs typeface="+mn-cs"/>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073E144C-0B01-4AF2-916E-7150B4BD25C6}" type="slidenum">
              <a:rPr lang="en-US" sz="1000" baseline="0">
                <a:solidFill>
                  <a:schemeClr val="tx1">
                    <a:lumMod val="75000"/>
                    <a:lumOff val="25000"/>
                  </a:schemeClr>
                </a:solidFill>
                <a:latin typeface="Calibri" pitchFamily="34" charset="0"/>
                <a:cs typeface="+mn-cs"/>
              </a:rPr>
              <a:pPr algn="r" fontAlgn="auto">
                <a:spcBef>
                  <a:spcPts val="0"/>
                </a:spcBef>
                <a:spcAft>
                  <a:spcPts val="0"/>
                </a:spcAft>
                <a:defRPr/>
              </a:pPr>
              <a:t>24</a:t>
            </a:fld>
            <a:endParaRPr lang="en-US" sz="1000" baseline="0">
              <a:solidFill>
                <a:schemeClr val="tx1">
                  <a:lumMod val="75000"/>
                  <a:lumOff val="25000"/>
                </a:schemeClr>
              </a:solidFill>
              <a:latin typeface="Calibri" pitchFamily="34" charset="0"/>
              <a:cs typeface="+mn-cs"/>
            </a:endParaRPr>
          </a:p>
        </p:txBody>
      </p:sp>
      <p:pic>
        <p:nvPicPr>
          <p:cNvPr id="29701" name="Picture 8" descr="Picture1"/>
          <p:cNvPicPr>
            <a:picLocks noChangeAspect="1" noChangeArrowheads="1"/>
          </p:cNvPicPr>
          <p:nvPr/>
        </p:nvPicPr>
        <p:blipFill>
          <a:blip r:embed="rId3" cstate="print"/>
          <a:srcRect l="3899" r="1300" b="6840"/>
          <a:stretch>
            <a:fillRect/>
          </a:stretch>
        </p:blipFill>
        <p:spPr bwMode="auto">
          <a:xfrm>
            <a:off x="3585882" y="830427"/>
            <a:ext cx="5558118" cy="5189373"/>
          </a:xfrm>
          <a:prstGeom prst="rect">
            <a:avLst/>
          </a:prstGeom>
          <a:noFill/>
          <a:ln w="9525">
            <a:noFill/>
            <a:miter lim="800000"/>
            <a:headEnd/>
            <a:tailEnd/>
          </a:ln>
        </p:spPr>
      </p:pic>
      <p:sp>
        <p:nvSpPr>
          <p:cNvPr id="9" name="Slide Number Placeholder 8"/>
          <p:cNvSpPr>
            <a:spLocks noGrp="1"/>
          </p:cNvSpPr>
          <p:nvPr>
            <p:ph type="sldNum" sz="quarter" idx="14"/>
          </p:nvPr>
        </p:nvSpPr>
        <p:spPr/>
        <p:txBody>
          <a:bodyPr/>
          <a:lstStyle/>
          <a:p>
            <a:pPr>
              <a:defRPr/>
            </a:pPr>
            <a:fld id="{D82361C7-9CA3-4A6E-97F2-A1FC064231A9}" type="slidenum">
              <a:rPr lang="en-US" smtClean="0"/>
              <a:pPr>
                <a:defRPr/>
              </a:pPr>
              <a:t>24</a:t>
            </a:fld>
            <a:endParaRPr lang="en-US"/>
          </a:p>
        </p:txBody>
      </p:sp>
      <p:sp>
        <p:nvSpPr>
          <p:cNvPr id="10" name="Footer Placeholder 7"/>
          <p:cNvSpPr>
            <a:spLocks noGrp="1"/>
          </p:cNvSpPr>
          <p:nvPr>
            <p:ph type="ftr" sz="quarter" idx="4294967295"/>
          </p:nvPr>
        </p:nvSpPr>
        <p:spPr>
          <a:xfrm>
            <a:off x="4419600" y="6629400"/>
            <a:ext cx="4191000" cy="228600"/>
          </a:xfrm>
          <a:prstGeom prst="rect">
            <a:avLst/>
          </a:prstGeom>
        </p:spPr>
        <p:txBody>
          <a:bodyPr anchor="b"/>
          <a:lstStyle/>
          <a:p>
            <a:pPr algn="r">
              <a:defRPr/>
            </a:pPr>
            <a:r>
              <a:rPr lang="en-US" sz="1000" smtClean="0">
                <a:solidFill>
                  <a:schemeClr val="tx1">
                    <a:lumMod val="75000"/>
                    <a:lumOff val="25000"/>
                  </a:schemeClr>
                </a:solidFill>
                <a:latin typeface="Calibri" pitchFamily="34" charset="0"/>
              </a:rPr>
              <a:t>Virtualized Data Center – Desktop and Application</a:t>
            </a:r>
            <a:endParaRPr lang="en-US" sz="1000" dirty="0">
              <a:solidFill>
                <a:schemeClr val="tx1">
                  <a:lumMod val="75000"/>
                  <a:lumOff val="25000"/>
                </a:schemeClr>
              </a:solidFill>
              <a:latin typeface="Calibri" pitchFamily="34" charset="0"/>
            </a:endParaRPr>
          </a:p>
        </p:txBody>
      </p:sp>
      <p:sp>
        <p:nvSpPr>
          <p:cNvPr id="7" name="Content Placeholder 6"/>
          <p:cNvSpPr>
            <a:spLocks noGrp="1"/>
          </p:cNvSpPr>
          <p:nvPr>
            <p:ph sz="half" idx="1"/>
          </p:nvPr>
        </p:nvSpPr>
        <p:spPr>
          <a:xfrm>
            <a:off x="304800" y="914400"/>
            <a:ext cx="3962400" cy="4953001"/>
          </a:xfrm>
        </p:spPr>
        <p:txBody>
          <a:bodyPr/>
          <a:lstStyle/>
          <a:p>
            <a:r>
              <a:rPr lang="en-US" i="1" dirty="0" smtClean="0"/>
              <a:t> </a:t>
            </a:r>
            <a:r>
              <a:rPr lang="en-US" dirty="0" smtClean="0"/>
              <a:t>VMware View Manager: </a:t>
            </a:r>
          </a:p>
          <a:p>
            <a:pPr lvl="1"/>
            <a:r>
              <a:rPr lang="en-US" dirty="0" smtClean="0"/>
              <a:t>Provides centralized management and brokering of connections to desktops in the data center</a:t>
            </a:r>
          </a:p>
          <a:p>
            <a:r>
              <a:rPr lang="en-US" dirty="0" smtClean="0"/>
              <a:t>VMware View Composer:</a:t>
            </a:r>
          </a:p>
          <a:p>
            <a:pPr lvl="1"/>
            <a:r>
              <a:rPr lang="en-US" dirty="0" smtClean="0"/>
              <a:t>Provides storage optimization to reduce storage requirements and to simplify desktop management</a:t>
            </a:r>
          </a:p>
          <a:p>
            <a:pPr lvl="1"/>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p:txBody>
          <a:bodyPr/>
          <a:lstStyle/>
          <a:p>
            <a:r>
              <a:rPr lang="en-US" dirty="0" smtClean="0"/>
              <a:t>Module 6: Summary</a:t>
            </a:r>
          </a:p>
        </p:txBody>
      </p:sp>
      <p:sp>
        <p:nvSpPr>
          <p:cNvPr id="28675" name="Content Placeholder 7"/>
          <p:cNvSpPr>
            <a:spLocks noGrp="1"/>
          </p:cNvSpPr>
          <p:nvPr>
            <p:ph idx="1"/>
          </p:nvPr>
        </p:nvSpPr>
        <p:spPr>
          <a:xfrm>
            <a:off x="304800" y="914400"/>
            <a:ext cx="8458200" cy="4343400"/>
          </a:xfrm>
        </p:spPr>
        <p:txBody>
          <a:bodyPr/>
          <a:lstStyle/>
          <a:p>
            <a:pPr>
              <a:buNone/>
            </a:pPr>
            <a:r>
              <a:rPr lang="en-US" dirty="0" smtClean="0"/>
              <a:t>Key points covered in this module:</a:t>
            </a:r>
          </a:p>
          <a:p>
            <a:r>
              <a:rPr lang="en-US" dirty="0" smtClean="0"/>
              <a:t>Drivers and benefits of desktop virtualization</a:t>
            </a:r>
          </a:p>
          <a:p>
            <a:r>
              <a:rPr lang="en-US" dirty="0" smtClean="0"/>
              <a:t>Desktop virtualization techniques</a:t>
            </a:r>
          </a:p>
          <a:p>
            <a:r>
              <a:rPr lang="en-US" dirty="0" smtClean="0"/>
              <a:t>Remote Desktop Services</a:t>
            </a:r>
          </a:p>
          <a:p>
            <a:r>
              <a:rPr lang="en-US" dirty="0" smtClean="0"/>
              <a:t>Virtual Desktop Infrastructure: Components </a:t>
            </a:r>
          </a:p>
          <a:p>
            <a:r>
              <a:rPr lang="en-US" dirty="0" smtClean="0"/>
              <a:t>User profile virtualization</a:t>
            </a:r>
          </a:p>
          <a:p>
            <a:r>
              <a:rPr lang="en-US" dirty="0" smtClean="0"/>
              <a:t>Application virtualization</a:t>
            </a:r>
          </a:p>
          <a:p>
            <a:endParaRPr lang="en-US" dirty="0" smtClean="0"/>
          </a:p>
        </p:txBody>
      </p:sp>
      <p:sp>
        <p:nvSpPr>
          <p:cNvPr id="6" name="Slide Number Placeholder 5"/>
          <p:cNvSpPr>
            <a:spLocks noGrp="1"/>
          </p:cNvSpPr>
          <p:nvPr>
            <p:ph type="sldNum" sz="quarter" idx="11"/>
          </p:nvPr>
        </p:nvSpPr>
        <p:spPr/>
        <p:txBody>
          <a:bodyPr/>
          <a:lstStyle/>
          <a:p>
            <a:pPr>
              <a:defRPr/>
            </a:pPr>
            <a:fld id="{843B2F22-DCBC-4BF9-BA15-DABB3F788E73}" type="slidenum">
              <a:rPr lang="en-US"/>
              <a:pPr>
                <a:defRPr/>
              </a:pPr>
              <a:t>25</a:t>
            </a:fld>
            <a:endParaRPr lang="en-US"/>
          </a:p>
        </p:txBody>
      </p:sp>
      <p:sp>
        <p:nvSpPr>
          <p:cNvPr id="7"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dirty="0" smtClean="0"/>
              <a:t>Check Your Knowledge</a:t>
            </a:r>
            <a:endParaRPr lang="en-US" dirty="0" smtClean="0">
              <a:solidFill>
                <a:srgbClr val="FF0000"/>
              </a:solidFill>
            </a:endParaRPr>
          </a:p>
        </p:txBody>
      </p:sp>
      <p:sp>
        <p:nvSpPr>
          <p:cNvPr id="16387" name="Content Placeholder 7"/>
          <p:cNvSpPr>
            <a:spLocks noGrp="1"/>
          </p:cNvSpPr>
          <p:nvPr>
            <p:ph idx="1"/>
          </p:nvPr>
        </p:nvSpPr>
        <p:spPr>
          <a:xfrm>
            <a:off x="304800" y="914400"/>
            <a:ext cx="8458200" cy="4343400"/>
          </a:xfrm>
        </p:spPr>
        <p:txBody>
          <a:bodyPr>
            <a:normAutofit/>
          </a:bodyPr>
          <a:lstStyle/>
          <a:p>
            <a:pPr marL="457200" indent="-457200">
              <a:buFont typeface="+mj-lt"/>
              <a:buAutoNum type="arabicPeriod"/>
              <a:defRPr/>
            </a:pPr>
            <a:r>
              <a:rPr lang="en-US" dirty="0" smtClean="0"/>
              <a:t>What are the drivers of desktop virtualization ?</a:t>
            </a:r>
          </a:p>
          <a:p>
            <a:pPr marL="457200" indent="-457200">
              <a:buFont typeface="+mj-lt"/>
              <a:buAutoNum type="arabicPeriod"/>
              <a:defRPr/>
            </a:pPr>
            <a:r>
              <a:rPr lang="en-US" dirty="0" smtClean="0"/>
              <a:t>What are </a:t>
            </a:r>
            <a:r>
              <a:rPr lang="en-US" smtClean="0"/>
              <a:t>the benefits </a:t>
            </a:r>
            <a:r>
              <a:rPr lang="en-US" dirty="0" smtClean="0"/>
              <a:t>of RDS?</a:t>
            </a:r>
          </a:p>
          <a:p>
            <a:pPr marL="457200" indent="-457200">
              <a:buFont typeface="+mj-lt"/>
              <a:buAutoNum type="arabicPeriod"/>
              <a:defRPr/>
            </a:pPr>
            <a:r>
              <a:rPr lang="en-US" dirty="0" smtClean="0"/>
              <a:t>What are the components of VDI?</a:t>
            </a:r>
          </a:p>
          <a:p>
            <a:pPr marL="457200" indent="-457200">
              <a:buFont typeface="+mj-lt"/>
              <a:buAutoNum type="arabicPeriod"/>
              <a:defRPr/>
            </a:pPr>
            <a:r>
              <a:rPr lang="en-US" dirty="0" smtClean="0"/>
              <a:t>What are the benefits and limitations of VDI?</a:t>
            </a:r>
          </a:p>
          <a:p>
            <a:pPr marL="457200" indent="-457200">
              <a:buFont typeface="+mj-lt"/>
              <a:buAutoNum type="arabicPeriod"/>
              <a:defRPr/>
            </a:pPr>
            <a:r>
              <a:rPr lang="en-US" dirty="0" smtClean="0"/>
              <a:t>What are the two methods for deploying application virtualization?</a:t>
            </a:r>
          </a:p>
          <a:p>
            <a:pPr marL="457200" indent="-457200">
              <a:buFont typeface="+mj-lt"/>
              <a:buAutoNum type="arabicPeriod"/>
              <a:defRPr/>
            </a:pPr>
            <a:endParaRPr lang="en-US" dirty="0" smtClean="0"/>
          </a:p>
          <a:p>
            <a:pPr>
              <a:defRPr/>
            </a:pPr>
            <a:endParaRPr lang="en-US" dirty="0" smtClean="0"/>
          </a:p>
        </p:txBody>
      </p:sp>
      <p:sp>
        <p:nvSpPr>
          <p:cNvPr id="6" name="Slide Number Placeholder 5"/>
          <p:cNvSpPr>
            <a:spLocks noGrp="1"/>
          </p:cNvSpPr>
          <p:nvPr>
            <p:ph type="sldNum" sz="quarter" idx="11"/>
          </p:nvPr>
        </p:nvSpPr>
        <p:spPr/>
        <p:txBody>
          <a:bodyPr/>
          <a:lstStyle/>
          <a:p>
            <a:pPr>
              <a:defRPr/>
            </a:pPr>
            <a:fld id="{0ABA1C95-FC23-4F1C-A417-6C95120FE38B}" type="slidenum">
              <a:rPr lang="en-US"/>
              <a:pPr>
                <a:defRPr/>
              </a:pPr>
              <a:t>26</a:t>
            </a:fld>
            <a:endParaRPr lang="en-US"/>
          </a:p>
        </p:txBody>
      </p:sp>
      <p:sp>
        <p:nvSpPr>
          <p:cNvPr id="7" name="Footer Placeholder 7"/>
          <p:cNvSpPr>
            <a:spLocks noGrp="1"/>
          </p:cNvSpPr>
          <p:nvPr>
            <p:ph type="ftr" sz="quarter" idx="10"/>
          </p:nvPr>
        </p:nvSpPr>
        <p:spPr>
          <a:xfrm>
            <a:off x="4419600" y="6629400"/>
            <a:ext cx="4191000" cy="228600"/>
          </a:xfrm>
        </p:spPr>
        <p:txBody>
          <a:bodyPr/>
          <a:lstStyle/>
          <a:p>
            <a:pPr>
              <a:defRPr/>
            </a:pPr>
            <a:r>
              <a:rPr lang="en-US" dirty="0" smtClean="0"/>
              <a:t>Virtualized Data Center – Desktop and Application</a:t>
            </a:r>
            <a:endParaRPr lang="en-US" dirty="0"/>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19200" y="2747963"/>
            <a:ext cx="6705600" cy="1362075"/>
          </a:xfrm>
          <a:ln>
            <a:solidFill>
              <a:schemeClr val="bg1"/>
            </a:solidFill>
          </a:ln>
        </p:spPr>
        <p:txBody>
          <a:bodyPr/>
          <a:lstStyle/>
          <a:p>
            <a:pPr algn="ctr"/>
            <a:r>
              <a:rPr lang="en-US" dirty="0" smtClean="0"/>
              <a:t>Module 6 quiz</a:t>
            </a:r>
            <a:endParaRPr lang="en-US" dirty="0"/>
          </a:p>
        </p:txBody>
      </p:sp>
      <p:sp>
        <p:nvSpPr>
          <p:cNvPr id="4" name="Slide Number Placeholder 5"/>
          <p:cNvSpPr txBox="1">
            <a:spLocks/>
          </p:cNvSpPr>
          <p:nvPr/>
        </p:nvSpPr>
        <p:spPr>
          <a:xfrm>
            <a:off x="8686800" y="6629400"/>
            <a:ext cx="457200" cy="2286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BA1C95-FC23-4F1C-A417-6C95120FE38B}" type="slidenum">
              <a:rPr lang="en-US" sz="1000" smtClean="0">
                <a:solidFill>
                  <a:schemeClr val="tx1">
                    <a:lumMod val="75000"/>
                    <a:lumOff val="25000"/>
                  </a:schemeClr>
                </a:solidFill>
                <a:latin typeface="Calibri" pitchFamily="34"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lang="en-US" sz="1000" dirty="0">
              <a:solidFill>
                <a:schemeClr val="tx1">
                  <a:lumMod val="75000"/>
                  <a:lumOff val="25000"/>
                </a:schemeClr>
              </a:solidFill>
              <a:latin typeface="Calibri" pitchFamily="34" charset="0"/>
              <a:cs typeface="+mn-cs"/>
            </a:endParaRPr>
          </a:p>
        </p:txBody>
      </p:sp>
      <p:sp>
        <p:nvSpPr>
          <p:cNvPr id="7" name="Footer Placeholder 7"/>
          <p:cNvSpPr txBox="1">
            <a:spLocks/>
          </p:cNvSpPr>
          <p:nvPr/>
        </p:nvSpPr>
        <p:spPr>
          <a:xfrm>
            <a:off x="4419600" y="6629400"/>
            <a:ext cx="4191000" cy="22860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000" dirty="0" smtClean="0">
                <a:solidFill>
                  <a:schemeClr val="tx1">
                    <a:lumMod val="75000"/>
                    <a:lumOff val="25000"/>
                  </a:schemeClr>
                </a:solidFill>
                <a:latin typeface="Calibri" pitchFamily="34" charset="0"/>
                <a:cs typeface="+mn-cs"/>
              </a:rPr>
              <a:t>Virtualized Data Center – Desktop and Application</a:t>
            </a:r>
            <a:endParaRPr lang="en-US" sz="1000" dirty="0">
              <a:solidFill>
                <a:schemeClr val="tx1">
                  <a:lumMod val="75000"/>
                  <a:lumOff val="25000"/>
                </a:schemeClr>
              </a:solidFill>
              <a:latin typeface="Calibri" pitchFamily="34" charset="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24000"/>
            <a:ext cx="8458200" cy="2209800"/>
          </a:xfrm>
        </p:spPr>
        <p:txBody>
          <a:bodyPr/>
          <a:lstStyle/>
          <a:p>
            <a:pPr>
              <a:buNone/>
            </a:pPr>
            <a:endParaRPr lang="en-US" dirty="0" smtClean="0"/>
          </a:p>
          <a:p>
            <a:pPr>
              <a:buNone/>
            </a:pPr>
            <a:endParaRPr lang="en-US" dirty="0" smtClean="0"/>
          </a:p>
          <a:p>
            <a:pPr algn="ctr">
              <a:buNone/>
            </a:pPr>
            <a:r>
              <a:rPr lang="en-US" dirty="0" smtClean="0"/>
              <a:t>This slide intentionally left bank.</a:t>
            </a:r>
            <a:endParaRPr lang="en-US" dirty="0"/>
          </a:p>
        </p:txBody>
      </p:sp>
      <p:sp>
        <p:nvSpPr>
          <p:cNvPr id="5" name="Footer Placeholder 4"/>
          <p:cNvSpPr>
            <a:spLocks noGrp="1"/>
          </p:cNvSpPr>
          <p:nvPr>
            <p:ph type="ftr" sz="quarter" idx="13"/>
          </p:nvPr>
        </p:nvSpPr>
        <p:spPr/>
        <p:txBody>
          <a:bodyPr/>
          <a:lstStyle/>
          <a:p>
            <a:pPr>
              <a:defRPr/>
            </a:pPr>
            <a:r>
              <a:rPr lang="en-US" smtClean="0"/>
              <a:t>Virtualized Data Center – Desktop and Application</a:t>
            </a:r>
            <a:endParaRPr lang="en-US" dirty="0" smtClean="0"/>
          </a:p>
        </p:txBody>
      </p:sp>
      <p:sp>
        <p:nvSpPr>
          <p:cNvPr id="6" name="Slide Number Placeholder 5"/>
          <p:cNvSpPr>
            <a:spLocks noGrp="1"/>
          </p:cNvSpPr>
          <p:nvPr>
            <p:ph type="sldNum" sz="quarter" idx="14"/>
          </p:nvPr>
        </p:nvSpPr>
        <p:spPr/>
        <p:txBody>
          <a:bodyPr/>
          <a:lstStyle/>
          <a:p>
            <a:pPr>
              <a:defRPr/>
            </a:pPr>
            <a:fld id="{895683FA-D0FB-447D-82E1-0D3AF418E355}" type="slidenum">
              <a:rPr lang="en-US" smtClean="0"/>
              <a:pPr>
                <a:defRPr/>
              </a:pPr>
              <a:t>28</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5" name="Title 1"/>
          <p:cNvSpPr>
            <a:spLocks noGrp="1"/>
          </p:cNvSpPr>
          <p:nvPr>
            <p:ph type="title" idx="4294967295"/>
          </p:nvPr>
        </p:nvSpPr>
        <p:spPr/>
        <p:txBody>
          <a:bodyPr lIns="182880" rIns="182880" anchor="ctr"/>
          <a:lstStyle/>
          <a:p>
            <a:pPr eaLnBrk="1" hangingPunct="1"/>
            <a:r>
              <a:rPr lang="en-US" dirty="0" smtClean="0"/>
              <a:t>Overview of Desktop and Application Virtualization</a:t>
            </a:r>
          </a:p>
        </p:txBody>
      </p:sp>
      <p:sp>
        <p:nvSpPr>
          <p:cNvPr id="8" name="Footer Placeholder 7"/>
          <p:cNvSpPr>
            <a:spLocks noGrp="1"/>
          </p:cNvSpPr>
          <p:nvPr>
            <p:ph type="ftr" sz="quarter" idx="4294967295"/>
          </p:nvPr>
        </p:nvSpPr>
        <p:spPr>
          <a:xfrm>
            <a:off x="4419600" y="6629400"/>
            <a:ext cx="4191000" cy="228600"/>
          </a:xfrm>
          <a:prstGeom prst="rect">
            <a:avLst/>
          </a:prstGeom>
        </p:spPr>
        <p:txBody>
          <a:bodyPr anchor="b"/>
          <a:lstStyle/>
          <a:p>
            <a:pPr algn="r">
              <a:defRPr/>
            </a:pPr>
            <a:r>
              <a:rPr lang="en-US" sz="1000" smtClean="0">
                <a:solidFill>
                  <a:schemeClr val="tx1">
                    <a:lumMod val="75000"/>
                    <a:lumOff val="25000"/>
                  </a:schemeClr>
                </a:solidFill>
                <a:latin typeface="Calibri" pitchFamily="34" charset="0"/>
              </a:rPr>
              <a:t>Virtualized Data Center – Desktop and Application</a:t>
            </a:r>
            <a:endParaRPr lang="en-US" sz="1000" dirty="0">
              <a:solidFill>
                <a:schemeClr val="tx1">
                  <a:lumMod val="75000"/>
                  <a:lumOff val="25000"/>
                </a:schemeClr>
              </a:solidFill>
              <a:latin typeface="Calibri" pitchFamily="34" charset="0"/>
            </a:endParaRPr>
          </a:p>
        </p:txBody>
      </p:sp>
      <p:sp>
        <p:nvSpPr>
          <p:cNvPr id="9" name="Slide Number Placeholder 4"/>
          <p:cNvSpPr txBox="1">
            <a:spLocks/>
          </p:cNvSpPr>
          <p:nvPr/>
        </p:nvSpPr>
        <p:spPr>
          <a:xfrm>
            <a:off x="8686800" y="6629400"/>
            <a:ext cx="457200" cy="228600"/>
          </a:xfrm>
          <a:prstGeom prst="rect">
            <a:avLst/>
          </a:prstGeom>
        </p:spPr>
        <p:txBody>
          <a:bodyPr anchor="b"/>
          <a:lstStyle/>
          <a:p>
            <a:pPr marL="0" marR="0" lvl="0" indent="0" algn="r" defTabSz="914400" rtl="0" eaLnBrk="1" fontAlgn="base" latinLnBrk="0" hangingPunct="1">
              <a:lnSpc>
                <a:spcPct val="100000"/>
              </a:lnSpc>
              <a:spcBef>
                <a:spcPct val="0"/>
              </a:spcBef>
              <a:spcAft>
                <a:spcPct val="0"/>
              </a:spcAft>
              <a:buClrTx/>
              <a:buSzTx/>
              <a:buFontTx/>
              <a:buNone/>
              <a:tabLst/>
              <a:defRPr/>
            </a:pPr>
            <a:fld id="{C1314293-9A8B-4ACA-B212-D2D19BB5553B}" type="slidenum">
              <a:rPr kumimoji="0" lang="en-US" sz="1000" b="0" i="0" u="none" strike="noStrike" kern="1200" cap="none" spc="0" normalizeH="0" baseline="0" noProof="0" smtClean="0">
                <a:ln>
                  <a:noFill/>
                </a:ln>
                <a:solidFill>
                  <a:schemeClr val="tx1">
                    <a:lumMod val="75000"/>
                    <a:lumOff val="25000"/>
                  </a:schemeClr>
                </a:solidFill>
                <a:effectLst/>
                <a:uLnTx/>
                <a:uFillTx/>
                <a:latin typeface="Calibri"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a:ln>
                <a:noFill/>
              </a:ln>
              <a:solidFill>
                <a:schemeClr val="tx1">
                  <a:lumMod val="75000"/>
                  <a:lumOff val="25000"/>
                </a:schemeClr>
              </a:solidFill>
              <a:effectLst/>
              <a:uLnTx/>
              <a:uFillTx/>
              <a:latin typeface="Calibri" pitchFamily="34" charset="0"/>
            </a:endParaRPr>
          </a:p>
        </p:txBody>
      </p:sp>
      <p:grpSp>
        <p:nvGrpSpPr>
          <p:cNvPr id="69" name="Group 68"/>
          <p:cNvGrpSpPr/>
          <p:nvPr/>
        </p:nvGrpSpPr>
        <p:grpSpPr>
          <a:xfrm>
            <a:off x="1143000" y="1388135"/>
            <a:ext cx="7407390" cy="4326865"/>
            <a:chOff x="1143000" y="1388135"/>
            <a:chExt cx="7407390" cy="4326865"/>
          </a:xfrm>
        </p:grpSpPr>
        <p:sp>
          <p:nvSpPr>
            <p:cNvPr id="72" name="TextBox 71"/>
            <p:cNvSpPr txBox="1"/>
            <p:nvPr/>
          </p:nvSpPr>
          <p:spPr>
            <a:xfrm>
              <a:off x="1311390" y="1388135"/>
              <a:ext cx="2819400" cy="646331"/>
            </a:xfrm>
            <a:prstGeom prst="rect">
              <a:avLst/>
            </a:prstGeom>
            <a:noFill/>
          </p:spPr>
          <p:txBody>
            <a:bodyPr wrap="square" rtlCol="0">
              <a:spAutoFit/>
            </a:bodyPr>
            <a:lstStyle/>
            <a:p>
              <a:pPr algn="ctr"/>
              <a:r>
                <a:rPr lang="en-US" dirty="0" smtClean="0">
                  <a:latin typeface="Calibri" pitchFamily="34" charset="0"/>
                </a:rPr>
                <a:t>Tight dependency between the layers</a:t>
              </a:r>
              <a:endParaRPr lang="en-US" dirty="0">
                <a:latin typeface="Calibri" pitchFamily="34" charset="0"/>
              </a:endParaRPr>
            </a:p>
          </p:txBody>
        </p:sp>
        <p:sp>
          <p:nvSpPr>
            <p:cNvPr id="73" name="TextBox 72"/>
            <p:cNvSpPr txBox="1"/>
            <p:nvPr/>
          </p:nvSpPr>
          <p:spPr>
            <a:xfrm>
              <a:off x="4740390" y="1388135"/>
              <a:ext cx="3810000" cy="646331"/>
            </a:xfrm>
            <a:prstGeom prst="rect">
              <a:avLst/>
            </a:prstGeom>
            <a:noFill/>
          </p:spPr>
          <p:txBody>
            <a:bodyPr wrap="square" rtlCol="0">
              <a:spAutoFit/>
            </a:bodyPr>
            <a:lstStyle/>
            <a:p>
              <a:pPr algn="ctr"/>
              <a:r>
                <a:rPr lang="en-US" dirty="0" smtClean="0">
                  <a:latin typeface="Calibri" pitchFamily="34" charset="0"/>
                </a:rPr>
                <a:t>Virtualization breaks dependencies between the layers</a:t>
              </a:r>
              <a:endParaRPr lang="en-US" dirty="0">
                <a:latin typeface="Calibri" pitchFamily="34" charset="0"/>
              </a:endParaRPr>
            </a:p>
          </p:txBody>
        </p:sp>
        <p:grpSp>
          <p:nvGrpSpPr>
            <p:cNvPr id="3" name="Group 111"/>
            <p:cNvGrpSpPr>
              <a:grpSpLocks/>
            </p:cNvGrpSpPr>
            <p:nvPr/>
          </p:nvGrpSpPr>
          <p:grpSpPr bwMode="gray">
            <a:xfrm>
              <a:off x="1784799" y="3134826"/>
              <a:ext cx="1889587" cy="171597"/>
              <a:chOff x="2045" y="3176"/>
              <a:chExt cx="939" cy="91"/>
            </a:xfrm>
          </p:grpSpPr>
          <p:sp>
            <p:nvSpPr>
              <p:cNvPr id="51" name="Arc 97"/>
              <p:cNvSpPr>
                <a:spLocks/>
              </p:cNvSpPr>
              <p:nvPr/>
            </p:nvSpPr>
            <p:spPr bwMode="gray">
              <a:xfrm>
                <a:off x="2045"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52" name="Arc 98"/>
              <p:cNvSpPr>
                <a:spLocks/>
              </p:cNvSpPr>
              <p:nvPr/>
            </p:nvSpPr>
            <p:spPr bwMode="gray">
              <a:xfrm>
                <a:off x="2118"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53" name="Arc 99"/>
              <p:cNvSpPr>
                <a:spLocks/>
              </p:cNvSpPr>
              <p:nvPr/>
            </p:nvSpPr>
            <p:spPr bwMode="gray">
              <a:xfrm>
                <a:off x="2191"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54" name="Arc 100"/>
              <p:cNvSpPr>
                <a:spLocks/>
              </p:cNvSpPr>
              <p:nvPr/>
            </p:nvSpPr>
            <p:spPr bwMode="gray">
              <a:xfrm>
                <a:off x="2263"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55" name="Arc 101"/>
              <p:cNvSpPr>
                <a:spLocks/>
              </p:cNvSpPr>
              <p:nvPr/>
            </p:nvSpPr>
            <p:spPr bwMode="gray">
              <a:xfrm>
                <a:off x="2336"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56" name="Arc 102"/>
              <p:cNvSpPr>
                <a:spLocks/>
              </p:cNvSpPr>
              <p:nvPr/>
            </p:nvSpPr>
            <p:spPr bwMode="gray">
              <a:xfrm>
                <a:off x="2408"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57" name="Arc 103"/>
              <p:cNvSpPr>
                <a:spLocks/>
              </p:cNvSpPr>
              <p:nvPr/>
            </p:nvSpPr>
            <p:spPr bwMode="gray">
              <a:xfrm>
                <a:off x="2771"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58" name="Arc 104"/>
              <p:cNvSpPr>
                <a:spLocks/>
              </p:cNvSpPr>
              <p:nvPr/>
            </p:nvSpPr>
            <p:spPr bwMode="gray">
              <a:xfrm>
                <a:off x="2481"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59" name="Arc 105"/>
              <p:cNvSpPr>
                <a:spLocks/>
              </p:cNvSpPr>
              <p:nvPr/>
            </p:nvSpPr>
            <p:spPr bwMode="gray">
              <a:xfrm>
                <a:off x="2846"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60" name="Arc 106"/>
              <p:cNvSpPr>
                <a:spLocks/>
              </p:cNvSpPr>
              <p:nvPr/>
            </p:nvSpPr>
            <p:spPr bwMode="gray">
              <a:xfrm>
                <a:off x="2626"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61" name="Arc 107"/>
              <p:cNvSpPr>
                <a:spLocks/>
              </p:cNvSpPr>
              <p:nvPr/>
            </p:nvSpPr>
            <p:spPr bwMode="gray">
              <a:xfrm>
                <a:off x="2699"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62" name="Arc 108"/>
              <p:cNvSpPr>
                <a:spLocks/>
              </p:cNvSpPr>
              <p:nvPr/>
            </p:nvSpPr>
            <p:spPr bwMode="gray">
              <a:xfrm>
                <a:off x="2553"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63" name="Arc 109"/>
              <p:cNvSpPr>
                <a:spLocks/>
              </p:cNvSpPr>
              <p:nvPr/>
            </p:nvSpPr>
            <p:spPr bwMode="gray">
              <a:xfrm>
                <a:off x="2916"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grpSp>
        <p:grpSp>
          <p:nvGrpSpPr>
            <p:cNvPr id="4" name="Group 112"/>
            <p:cNvGrpSpPr>
              <a:grpSpLocks/>
            </p:cNvGrpSpPr>
            <p:nvPr/>
          </p:nvGrpSpPr>
          <p:grpSpPr bwMode="gray">
            <a:xfrm>
              <a:off x="1784799" y="4001046"/>
              <a:ext cx="1889587" cy="171597"/>
              <a:chOff x="2045" y="3176"/>
              <a:chExt cx="939" cy="91"/>
            </a:xfrm>
          </p:grpSpPr>
          <p:sp>
            <p:nvSpPr>
              <p:cNvPr id="38" name="Arc 113"/>
              <p:cNvSpPr>
                <a:spLocks/>
              </p:cNvSpPr>
              <p:nvPr/>
            </p:nvSpPr>
            <p:spPr bwMode="gray">
              <a:xfrm>
                <a:off x="2045"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39" name="Arc 114"/>
              <p:cNvSpPr>
                <a:spLocks/>
              </p:cNvSpPr>
              <p:nvPr/>
            </p:nvSpPr>
            <p:spPr bwMode="gray">
              <a:xfrm>
                <a:off x="2118"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0" name="Arc 115"/>
              <p:cNvSpPr>
                <a:spLocks/>
              </p:cNvSpPr>
              <p:nvPr/>
            </p:nvSpPr>
            <p:spPr bwMode="gray">
              <a:xfrm>
                <a:off x="2191"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1" name="Arc 116"/>
              <p:cNvSpPr>
                <a:spLocks/>
              </p:cNvSpPr>
              <p:nvPr/>
            </p:nvSpPr>
            <p:spPr bwMode="gray">
              <a:xfrm>
                <a:off x="2263"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2" name="Arc 117"/>
              <p:cNvSpPr>
                <a:spLocks/>
              </p:cNvSpPr>
              <p:nvPr/>
            </p:nvSpPr>
            <p:spPr bwMode="gray">
              <a:xfrm>
                <a:off x="2336"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3" name="Arc 118"/>
              <p:cNvSpPr>
                <a:spLocks/>
              </p:cNvSpPr>
              <p:nvPr/>
            </p:nvSpPr>
            <p:spPr bwMode="gray">
              <a:xfrm>
                <a:off x="2408"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4" name="Arc 119"/>
              <p:cNvSpPr>
                <a:spLocks/>
              </p:cNvSpPr>
              <p:nvPr/>
            </p:nvSpPr>
            <p:spPr bwMode="gray">
              <a:xfrm>
                <a:off x="2771"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5" name="Arc 120"/>
              <p:cNvSpPr>
                <a:spLocks/>
              </p:cNvSpPr>
              <p:nvPr/>
            </p:nvSpPr>
            <p:spPr bwMode="gray">
              <a:xfrm>
                <a:off x="2481"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6" name="Arc 121"/>
              <p:cNvSpPr>
                <a:spLocks/>
              </p:cNvSpPr>
              <p:nvPr/>
            </p:nvSpPr>
            <p:spPr bwMode="gray">
              <a:xfrm>
                <a:off x="2846"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7" name="Arc 122"/>
              <p:cNvSpPr>
                <a:spLocks/>
              </p:cNvSpPr>
              <p:nvPr/>
            </p:nvSpPr>
            <p:spPr bwMode="gray">
              <a:xfrm>
                <a:off x="2626"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8" name="Arc 123"/>
              <p:cNvSpPr>
                <a:spLocks/>
              </p:cNvSpPr>
              <p:nvPr/>
            </p:nvSpPr>
            <p:spPr bwMode="gray">
              <a:xfrm>
                <a:off x="2699"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49" name="Arc 124"/>
              <p:cNvSpPr>
                <a:spLocks/>
              </p:cNvSpPr>
              <p:nvPr/>
            </p:nvSpPr>
            <p:spPr bwMode="gray">
              <a:xfrm>
                <a:off x="2553"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50" name="Arc 125"/>
              <p:cNvSpPr>
                <a:spLocks/>
              </p:cNvSpPr>
              <p:nvPr/>
            </p:nvSpPr>
            <p:spPr bwMode="gray">
              <a:xfrm>
                <a:off x="2916"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grpSp>
        <p:grpSp>
          <p:nvGrpSpPr>
            <p:cNvPr id="5" name="Group 126"/>
            <p:cNvGrpSpPr>
              <a:grpSpLocks/>
            </p:cNvGrpSpPr>
            <p:nvPr/>
          </p:nvGrpSpPr>
          <p:grpSpPr bwMode="gray">
            <a:xfrm>
              <a:off x="1784799" y="4864522"/>
              <a:ext cx="1889587" cy="171597"/>
              <a:chOff x="2045" y="3176"/>
              <a:chExt cx="939" cy="91"/>
            </a:xfrm>
          </p:grpSpPr>
          <p:sp>
            <p:nvSpPr>
              <p:cNvPr id="25" name="Arc 127"/>
              <p:cNvSpPr>
                <a:spLocks/>
              </p:cNvSpPr>
              <p:nvPr/>
            </p:nvSpPr>
            <p:spPr bwMode="gray">
              <a:xfrm>
                <a:off x="2045"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26" name="Arc 128"/>
              <p:cNvSpPr>
                <a:spLocks/>
              </p:cNvSpPr>
              <p:nvPr/>
            </p:nvSpPr>
            <p:spPr bwMode="gray">
              <a:xfrm>
                <a:off x="2118"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27" name="Arc 129"/>
              <p:cNvSpPr>
                <a:spLocks/>
              </p:cNvSpPr>
              <p:nvPr/>
            </p:nvSpPr>
            <p:spPr bwMode="gray">
              <a:xfrm>
                <a:off x="2191"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28" name="Arc 130"/>
              <p:cNvSpPr>
                <a:spLocks/>
              </p:cNvSpPr>
              <p:nvPr/>
            </p:nvSpPr>
            <p:spPr bwMode="gray">
              <a:xfrm>
                <a:off x="2263"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dirty="0"/>
              </a:p>
            </p:txBody>
          </p:sp>
          <p:sp>
            <p:nvSpPr>
              <p:cNvPr id="29" name="Arc 131"/>
              <p:cNvSpPr>
                <a:spLocks/>
              </p:cNvSpPr>
              <p:nvPr/>
            </p:nvSpPr>
            <p:spPr bwMode="gray">
              <a:xfrm>
                <a:off x="2336"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30" name="Arc 132"/>
              <p:cNvSpPr>
                <a:spLocks/>
              </p:cNvSpPr>
              <p:nvPr/>
            </p:nvSpPr>
            <p:spPr bwMode="gray">
              <a:xfrm>
                <a:off x="2408"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31" name="Arc 133"/>
              <p:cNvSpPr>
                <a:spLocks/>
              </p:cNvSpPr>
              <p:nvPr/>
            </p:nvSpPr>
            <p:spPr bwMode="gray">
              <a:xfrm>
                <a:off x="2771"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32" name="Arc 134"/>
              <p:cNvSpPr>
                <a:spLocks/>
              </p:cNvSpPr>
              <p:nvPr/>
            </p:nvSpPr>
            <p:spPr bwMode="gray">
              <a:xfrm>
                <a:off x="2481"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33" name="Arc 135"/>
              <p:cNvSpPr>
                <a:spLocks/>
              </p:cNvSpPr>
              <p:nvPr/>
            </p:nvSpPr>
            <p:spPr bwMode="gray">
              <a:xfrm>
                <a:off x="2846"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34" name="Arc 136"/>
              <p:cNvSpPr>
                <a:spLocks/>
              </p:cNvSpPr>
              <p:nvPr/>
            </p:nvSpPr>
            <p:spPr bwMode="gray">
              <a:xfrm>
                <a:off x="2626"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35" name="Arc 137"/>
              <p:cNvSpPr>
                <a:spLocks/>
              </p:cNvSpPr>
              <p:nvPr/>
            </p:nvSpPr>
            <p:spPr bwMode="gray">
              <a:xfrm>
                <a:off x="2699"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36" name="Arc 138"/>
              <p:cNvSpPr>
                <a:spLocks/>
              </p:cNvSpPr>
              <p:nvPr/>
            </p:nvSpPr>
            <p:spPr bwMode="gray">
              <a:xfrm>
                <a:off x="2553" y="3176"/>
                <a:ext cx="67"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sp>
            <p:nvSpPr>
              <p:cNvPr id="37" name="Arc 139"/>
              <p:cNvSpPr>
                <a:spLocks/>
              </p:cNvSpPr>
              <p:nvPr/>
            </p:nvSpPr>
            <p:spPr bwMode="gray">
              <a:xfrm>
                <a:off x="2916" y="3176"/>
                <a:ext cx="68" cy="91"/>
              </a:xfrm>
              <a:custGeom>
                <a:avLst/>
                <a:gdLst>
                  <a:gd name="T0" fmla="*/ 0 w 21600"/>
                  <a:gd name="T1" fmla="*/ 0 h 28771"/>
                  <a:gd name="T2" fmla="*/ 0 w 21600"/>
                  <a:gd name="T3" fmla="*/ 0 h 28771"/>
                  <a:gd name="T4" fmla="*/ 0 w 21600"/>
                  <a:gd name="T5" fmla="*/ 0 h 28771"/>
                  <a:gd name="T6" fmla="*/ 0 60000 65536"/>
                  <a:gd name="T7" fmla="*/ 0 60000 65536"/>
                  <a:gd name="T8" fmla="*/ 0 60000 65536"/>
                  <a:gd name="T9" fmla="*/ 0 w 21600"/>
                  <a:gd name="T10" fmla="*/ 0 h 28771"/>
                  <a:gd name="T11" fmla="*/ 21600 w 21600"/>
                  <a:gd name="T12" fmla="*/ 28771 h 28771"/>
                </a:gdLst>
                <a:ahLst/>
                <a:cxnLst>
                  <a:cxn ang="T6">
                    <a:pos x="T0" y="T1"/>
                  </a:cxn>
                  <a:cxn ang="T7">
                    <a:pos x="T2" y="T3"/>
                  </a:cxn>
                  <a:cxn ang="T8">
                    <a:pos x="T4" y="T5"/>
                  </a:cxn>
                </a:cxnLst>
                <a:rect l="T9" t="T10" r="T11" b="T12"/>
                <a:pathLst>
                  <a:path w="21600" h="28771" fill="none" extrusionOk="0">
                    <a:moveTo>
                      <a:pt x="5473" y="28771"/>
                    </a:moveTo>
                    <a:cubicBezTo>
                      <a:pt x="1948" y="24814"/>
                      <a:pt x="0" y="19700"/>
                      <a:pt x="0" y="14401"/>
                    </a:cubicBezTo>
                    <a:cubicBezTo>
                      <a:pt x="-1" y="9087"/>
                      <a:pt x="1958" y="3960"/>
                      <a:pt x="5501" y="0"/>
                    </a:cubicBezTo>
                  </a:path>
                  <a:path w="21600" h="28771" stroke="0" extrusionOk="0">
                    <a:moveTo>
                      <a:pt x="5473" y="28771"/>
                    </a:moveTo>
                    <a:cubicBezTo>
                      <a:pt x="1948" y="24814"/>
                      <a:pt x="0" y="19700"/>
                      <a:pt x="0" y="14401"/>
                    </a:cubicBezTo>
                    <a:cubicBezTo>
                      <a:pt x="-1" y="9087"/>
                      <a:pt x="1958" y="3960"/>
                      <a:pt x="5501" y="0"/>
                    </a:cubicBezTo>
                    <a:lnTo>
                      <a:pt x="21600" y="14401"/>
                    </a:lnTo>
                    <a:close/>
                  </a:path>
                </a:pathLst>
              </a:custGeom>
              <a:noFill/>
              <a:ln w="12700">
                <a:solidFill>
                  <a:schemeClr val="tx2"/>
                </a:solidFill>
                <a:round/>
                <a:headEnd/>
                <a:tailEnd/>
              </a:ln>
            </p:spPr>
            <p:txBody>
              <a:bodyPr wrap="none" lIns="0" tIns="0" rIns="0" bIns="0" anchor="ctr"/>
              <a:lstStyle/>
              <a:p>
                <a:pPr algn="ctr"/>
                <a:endParaRPr lang="en-US"/>
              </a:p>
            </p:txBody>
          </p:sp>
        </p:grpSp>
        <p:sp>
          <p:nvSpPr>
            <p:cNvPr id="19" name="Rectangle 204"/>
            <p:cNvSpPr>
              <a:spLocks noChangeArrowheads="1"/>
            </p:cNvSpPr>
            <p:nvPr/>
          </p:nvSpPr>
          <p:spPr bwMode="gray">
            <a:xfrm>
              <a:off x="4873731" y="3686761"/>
              <a:ext cx="3140190" cy="798089"/>
            </a:xfrm>
            <a:prstGeom prst="rect">
              <a:avLst/>
            </a:prstGeom>
            <a:ln>
              <a:noFill/>
              <a:headEnd/>
              <a:tailEnd/>
            </a:ln>
          </p:spPr>
          <p:style>
            <a:lnRef idx="1">
              <a:schemeClr val="accent1"/>
            </a:lnRef>
            <a:fillRef idx="3">
              <a:schemeClr val="accent1"/>
            </a:fillRef>
            <a:effectRef idx="2">
              <a:schemeClr val="accent1"/>
            </a:effectRef>
            <a:fontRef idx="minor">
              <a:schemeClr val="lt1"/>
            </a:fontRef>
          </p:style>
          <p:txBody>
            <a:bodyPr wrap="square" lIns="0" tIns="0" rIns="0" bIns="0" anchor="ctr">
              <a:noAutofit/>
            </a:bodyPr>
            <a:lstStyle/>
            <a:p>
              <a:pPr algn="ctr"/>
              <a:r>
                <a:rPr lang="en-US" sz="1600" dirty="0">
                  <a:solidFill>
                    <a:schemeClr val="bg1"/>
                  </a:solidFill>
                  <a:latin typeface="Calibri" pitchFamily="34" charset="0"/>
                </a:rPr>
                <a:t>Application Virtualization</a:t>
              </a:r>
            </a:p>
            <a:p>
              <a:pPr algn="ctr"/>
              <a:r>
                <a:rPr lang="en-US" sz="1200" dirty="0">
                  <a:solidFill>
                    <a:schemeClr val="bg1"/>
                  </a:solidFill>
                  <a:latin typeface="Calibri" pitchFamily="34" charset="0"/>
                </a:rPr>
                <a:t>Isolate </a:t>
              </a:r>
              <a:r>
                <a:rPr lang="en-US" sz="1200" dirty="0" smtClean="0">
                  <a:solidFill>
                    <a:schemeClr val="bg1"/>
                  </a:solidFill>
                  <a:latin typeface="Calibri" pitchFamily="34" charset="0"/>
                </a:rPr>
                <a:t>the  application from OS and hardware</a:t>
              </a:r>
              <a:endParaRPr lang="en-US" sz="1600" dirty="0">
                <a:solidFill>
                  <a:schemeClr val="bg1"/>
                </a:solidFill>
                <a:latin typeface="Calibri" pitchFamily="34" charset="0"/>
              </a:endParaRPr>
            </a:p>
          </p:txBody>
        </p:sp>
        <p:sp>
          <p:nvSpPr>
            <p:cNvPr id="20" name="Rectangle 205"/>
            <p:cNvSpPr>
              <a:spLocks noChangeArrowheads="1"/>
            </p:cNvSpPr>
            <p:nvPr/>
          </p:nvSpPr>
          <p:spPr bwMode="gray">
            <a:xfrm>
              <a:off x="4873731" y="4600949"/>
              <a:ext cx="3140190" cy="828608"/>
            </a:xfrm>
            <a:prstGeom prst="rect">
              <a:avLst/>
            </a:prstGeom>
            <a:ln>
              <a:noFill/>
              <a:headEnd/>
              <a:tailEnd/>
            </a:ln>
          </p:spPr>
          <p:style>
            <a:lnRef idx="1">
              <a:schemeClr val="accent1"/>
            </a:lnRef>
            <a:fillRef idx="3">
              <a:schemeClr val="accent1"/>
            </a:fillRef>
            <a:effectRef idx="2">
              <a:schemeClr val="accent1"/>
            </a:effectRef>
            <a:fontRef idx="minor">
              <a:schemeClr val="lt1"/>
            </a:fontRef>
          </p:style>
          <p:txBody>
            <a:bodyPr wrap="square" lIns="0" tIns="0" rIns="0" bIns="0" anchor="ctr">
              <a:noAutofit/>
            </a:bodyPr>
            <a:lstStyle/>
            <a:p>
              <a:pPr algn="ctr"/>
              <a:r>
                <a:rPr lang="en-US" sz="1600" dirty="0">
                  <a:solidFill>
                    <a:schemeClr val="bg1"/>
                  </a:solidFill>
                  <a:latin typeface="Calibri" pitchFamily="34" charset="0"/>
                </a:rPr>
                <a:t>Desktop Virtualization</a:t>
              </a:r>
            </a:p>
            <a:p>
              <a:pPr algn="ctr"/>
              <a:r>
                <a:rPr lang="en-US" sz="1200" dirty="0">
                  <a:solidFill>
                    <a:schemeClr val="bg1"/>
                  </a:solidFill>
                  <a:latin typeface="Calibri" pitchFamily="34" charset="0"/>
                </a:rPr>
                <a:t>Isolate </a:t>
              </a:r>
              <a:r>
                <a:rPr lang="en-US" sz="1200" dirty="0" smtClean="0">
                  <a:solidFill>
                    <a:schemeClr val="bg1"/>
                  </a:solidFill>
                  <a:latin typeface="Calibri" pitchFamily="34" charset="0"/>
                </a:rPr>
                <a:t>hardware from  OS, application and user state</a:t>
              </a:r>
              <a:endParaRPr lang="en-US" sz="1600" dirty="0">
                <a:solidFill>
                  <a:schemeClr val="bg1"/>
                </a:solidFill>
                <a:latin typeface="Calibri" pitchFamily="34" charset="0"/>
              </a:endParaRPr>
            </a:p>
          </p:txBody>
        </p:sp>
        <p:sp>
          <p:nvSpPr>
            <p:cNvPr id="22" name="AutoShape 167"/>
            <p:cNvSpPr>
              <a:spLocks noChangeArrowheads="1"/>
            </p:cNvSpPr>
            <p:nvPr/>
          </p:nvSpPr>
          <p:spPr bwMode="gray">
            <a:xfrm flipH="1">
              <a:off x="4435590" y="3784740"/>
              <a:ext cx="438689" cy="605358"/>
            </a:xfrm>
            <a:prstGeom prst="rightArrow">
              <a:avLst>
                <a:gd name="adj1" fmla="val 53370"/>
                <a:gd name="adj2" fmla="val 57796"/>
              </a:avLst>
            </a:prstGeom>
            <a:solidFill>
              <a:schemeClr val="accent1"/>
            </a:solidFill>
            <a:ln w="12700" algn="ctr">
              <a:noFill/>
              <a:miter lim="800000"/>
              <a:headEnd/>
              <a:tailEnd/>
            </a:ln>
          </p:spPr>
          <p:txBody>
            <a:bodyPr wrap="none" lIns="0" tIns="0" rIns="0" bIns="0" anchor="ctr"/>
            <a:lstStyle/>
            <a:p>
              <a:pPr algn="ctr"/>
              <a:endParaRPr lang="en-US">
                <a:latin typeface="MetaMediumLF-Roman" pitchFamily="34" charset="0"/>
              </a:endParaRPr>
            </a:p>
          </p:txBody>
        </p:sp>
        <p:sp>
          <p:nvSpPr>
            <p:cNvPr id="23" name="AutoShape 167"/>
            <p:cNvSpPr>
              <a:spLocks noChangeArrowheads="1"/>
            </p:cNvSpPr>
            <p:nvPr/>
          </p:nvSpPr>
          <p:spPr bwMode="gray">
            <a:xfrm flipH="1">
              <a:off x="4435590" y="4667001"/>
              <a:ext cx="438689" cy="605358"/>
            </a:xfrm>
            <a:prstGeom prst="rightArrow">
              <a:avLst>
                <a:gd name="adj1" fmla="val 53370"/>
                <a:gd name="adj2" fmla="val 57796"/>
              </a:avLst>
            </a:prstGeom>
            <a:solidFill>
              <a:schemeClr val="accent1"/>
            </a:solidFill>
            <a:ln w="12700" algn="ctr">
              <a:noFill/>
              <a:miter lim="800000"/>
              <a:headEnd/>
              <a:tailEnd/>
            </a:ln>
          </p:spPr>
          <p:txBody>
            <a:bodyPr wrap="none" lIns="0" tIns="0" rIns="0" bIns="0" anchor="ctr"/>
            <a:lstStyle/>
            <a:p>
              <a:pPr algn="ctr"/>
              <a:endParaRPr lang="en-US">
                <a:latin typeface="MetaMediumLF-Roman" pitchFamily="34" charset="0"/>
              </a:endParaRPr>
            </a:p>
          </p:txBody>
        </p:sp>
        <p:sp>
          <p:nvSpPr>
            <p:cNvPr id="65" name="Rectangle 204"/>
            <p:cNvSpPr>
              <a:spLocks noChangeArrowheads="1"/>
            </p:cNvSpPr>
            <p:nvPr/>
          </p:nvSpPr>
          <p:spPr bwMode="gray">
            <a:xfrm>
              <a:off x="1143000" y="2447281"/>
              <a:ext cx="3140190" cy="67691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0" tIns="0" rIns="0" bIns="0" anchor="ctr">
              <a:noAutofit/>
            </a:bodyPr>
            <a:lstStyle/>
            <a:p>
              <a:pPr algn="ctr"/>
              <a:r>
                <a:rPr lang="en-US" sz="1600" dirty="0" smtClean="0">
                  <a:solidFill>
                    <a:schemeClr val="tx1"/>
                  </a:solidFill>
                  <a:latin typeface="Calibri" pitchFamily="34" charset="0"/>
                </a:rPr>
                <a:t>User State (data and settings)</a:t>
              </a:r>
              <a:endParaRPr lang="en-US" sz="1600" dirty="0">
                <a:solidFill>
                  <a:schemeClr val="tx1"/>
                </a:solidFill>
                <a:latin typeface="Calibri" pitchFamily="34" charset="0"/>
              </a:endParaRPr>
            </a:p>
          </p:txBody>
        </p:sp>
        <p:sp>
          <p:nvSpPr>
            <p:cNvPr id="66" name="Rectangle 204"/>
            <p:cNvSpPr>
              <a:spLocks noChangeArrowheads="1"/>
            </p:cNvSpPr>
            <p:nvPr/>
          </p:nvSpPr>
          <p:spPr bwMode="gray">
            <a:xfrm>
              <a:off x="1158990" y="3309352"/>
              <a:ext cx="3140190" cy="67691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0" tIns="0" rIns="0" bIns="0" anchor="ctr">
              <a:noAutofit/>
            </a:bodyPr>
            <a:lstStyle/>
            <a:p>
              <a:pPr algn="ctr"/>
              <a:r>
                <a:rPr lang="en-US" sz="1600" dirty="0" smtClean="0">
                  <a:solidFill>
                    <a:schemeClr val="tx1"/>
                  </a:solidFill>
                  <a:latin typeface="Calibri" pitchFamily="34" charset="0"/>
                </a:rPr>
                <a:t>Application</a:t>
              </a:r>
              <a:endParaRPr lang="en-US" sz="1600" dirty="0">
                <a:solidFill>
                  <a:schemeClr val="tx1"/>
                </a:solidFill>
                <a:latin typeface="Calibri" pitchFamily="34" charset="0"/>
              </a:endParaRPr>
            </a:p>
          </p:txBody>
        </p:sp>
        <p:sp>
          <p:nvSpPr>
            <p:cNvPr id="67" name="Rectangle 204"/>
            <p:cNvSpPr>
              <a:spLocks noChangeArrowheads="1"/>
            </p:cNvSpPr>
            <p:nvPr/>
          </p:nvSpPr>
          <p:spPr bwMode="gray">
            <a:xfrm>
              <a:off x="1158990" y="4178782"/>
              <a:ext cx="3140190" cy="67691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0" tIns="0" rIns="0" bIns="0" anchor="ctr">
              <a:noAutofit/>
            </a:bodyPr>
            <a:lstStyle/>
            <a:p>
              <a:pPr algn="ctr"/>
              <a:r>
                <a:rPr lang="en-US" sz="1600" dirty="0" smtClean="0">
                  <a:solidFill>
                    <a:schemeClr val="tx1"/>
                  </a:solidFill>
                  <a:latin typeface="Calibri" pitchFamily="34" charset="0"/>
                </a:rPr>
                <a:t>Operating System</a:t>
              </a:r>
              <a:endParaRPr lang="en-US" sz="1600" dirty="0">
                <a:solidFill>
                  <a:schemeClr val="tx1"/>
                </a:solidFill>
                <a:latin typeface="Calibri" pitchFamily="34" charset="0"/>
              </a:endParaRPr>
            </a:p>
          </p:txBody>
        </p:sp>
        <p:sp>
          <p:nvSpPr>
            <p:cNvPr id="68" name="Rectangle 204"/>
            <p:cNvSpPr>
              <a:spLocks noChangeArrowheads="1"/>
            </p:cNvSpPr>
            <p:nvPr/>
          </p:nvSpPr>
          <p:spPr bwMode="gray">
            <a:xfrm>
              <a:off x="1158990" y="5038081"/>
              <a:ext cx="3140190" cy="67691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0" tIns="0" rIns="0" bIns="0" anchor="ctr">
              <a:noAutofit/>
            </a:bodyPr>
            <a:lstStyle/>
            <a:p>
              <a:pPr algn="ctr"/>
              <a:r>
                <a:rPr lang="en-US" sz="1600" dirty="0" smtClean="0">
                  <a:solidFill>
                    <a:schemeClr val="tx1"/>
                  </a:solidFill>
                  <a:latin typeface="Calibri" pitchFamily="34" charset="0"/>
                </a:rPr>
                <a:t>Hardware</a:t>
              </a:r>
            </a:p>
          </p:txBody>
        </p:sp>
      </p:grpSp>
    </p:spTree>
    <p:custDataLst>
      <p:tags r:id="rId1"/>
    </p:custData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a:bodyPr>
          <a:lstStyle/>
          <a:p>
            <a:r>
              <a:rPr lang="en-US" dirty="0" smtClean="0">
                <a:solidFill>
                  <a:schemeClr val="bg2">
                    <a:lumMod val="75000"/>
                  </a:schemeClr>
                </a:solidFill>
              </a:rPr>
              <a:t> Topics covered in this lesson: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Desktop virtualization drivers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Benefits of desktop virtualization</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Desktop virtualization techniques</a:t>
            </a:r>
          </a:p>
          <a:p>
            <a:pPr lvl="1" indent="-223838" algn="l">
              <a:buClr>
                <a:srgbClr val="92D050"/>
              </a:buClr>
              <a:buSzPct val="110000"/>
              <a:buFont typeface="Arial" pitchFamily="34" charset="0"/>
              <a:buChar char="•"/>
              <a:defRPr/>
            </a:pPr>
            <a:r>
              <a:rPr lang="en-US" sz="2000" dirty="0" smtClean="0">
                <a:solidFill>
                  <a:schemeClr val="bg2">
                    <a:lumMod val="75000"/>
                  </a:schemeClr>
                </a:solidFill>
              </a:rPr>
              <a:t>User state virtualization</a:t>
            </a:r>
          </a:p>
        </p:txBody>
      </p:sp>
      <p:sp>
        <p:nvSpPr>
          <p:cNvPr id="23556" name="Content Placeholder 7"/>
          <p:cNvSpPr>
            <a:spLocks noGrp="1"/>
          </p:cNvSpPr>
          <p:nvPr>
            <p:ph sz="quarter" idx="13"/>
          </p:nvPr>
        </p:nvSpPr>
        <p:spPr/>
        <p:txBody>
          <a:bodyPr/>
          <a:lstStyle/>
          <a:p>
            <a:r>
              <a:rPr lang="en-US" dirty="0" smtClean="0"/>
              <a:t>Lesson 1: Desktop Virtualization</a:t>
            </a:r>
          </a:p>
        </p:txBody>
      </p:sp>
      <p:sp>
        <p:nvSpPr>
          <p:cNvPr id="5" name="Slide Number Placeholder 4"/>
          <p:cNvSpPr>
            <a:spLocks noGrp="1"/>
          </p:cNvSpPr>
          <p:nvPr>
            <p:ph type="sldNum" sz="quarter" idx="15"/>
          </p:nvPr>
        </p:nvSpPr>
        <p:spPr/>
        <p:txBody>
          <a:bodyPr/>
          <a:lstStyle/>
          <a:p>
            <a:pPr>
              <a:defRPr/>
            </a:pPr>
            <a:fld id="{C1314293-9A8B-4ACA-B212-D2D19BB5553B}" type="slidenum">
              <a:rPr lang="en-US"/>
              <a:pPr>
                <a:defRPr/>
              </a:pPr>
              <a:t>4</a:t>
            </a:fld>
            <a:endParaRPr lang="en-US"/>
          </a:p>
        </p:txBody>
      </p:sp>
      <p:sp>
        <p:nvSpPr>
          <p:cNvPr id="10" name="Title 4"/>
          <p:cNvSpPr>
            <a:spLocks noGrp="1"/>
          </p:cNvSpPr>
          <p:nvPr>
            <p:ph type="ctrTitle"/>
          </p:nvPr>
        </p:nvSpPr>
        <p:spPr>
          <a:xfrm>
            <a:off x="758952" y="914400"/>
            <a:ext cx="8458200" cy="758952"/>
          </a:xfrm>
        </p:spPr>
        <p:txBody>
          <a:bodyPr anchor="ctr"/>
          <a:lstStyle/>
          <a:p>
            <a:r>
              <a:rPr lang="en-US" dirty="0" smtClean="0"/>
              <a:t>Module 6: Virtualized Data Center – Desktop and Application</a:t>
            </a:r>
          </a:p>
        </p:txBody>
      </p:sp>
      <p:sp>
        <p:nvSpPr>
          <p:cNvPr id="12" name="Footer Placeholder 7"/>
          <p:cNvSpPr>
            <a:spLocks noGrp="1"/>
          </p:cNvSpPr>
          <p:nvPr>
            <p:ph type="ftr" sz="quarter" idx="4294967295"/>
          </p:nvPr>
        </p:nvSpPr>
        <p:spPr>
          <a:xfrm>
            <a:off x="4419600" y="6629400"/>
            <a:ext cx="4191000" cy="228600"/>
          </a:xfrm>
          <a:prstGeom prst="rect">
            <a:avLst/>
          </a:prstGeom>
        </p:spPr>
        <p:txBody>
          <a:bodyPr anchor="b"/>
          <a:lstStyle/>
          <a:p>
            <a:pPr algn="r">
              <a:defRPr/>
            </a:pPr>
            <a:r>
              <a:rPr lang="en-US" sz="1000" smtClean="0">
                <a:solidFill>
                  <a:schemeClr val="tx1">
                    <a:lumMod val="75000"/>
                    <a:lumOff val="25000"/>
                  </a:schemeClr>
                </a:solidFill>
                <a:latin typeface="Calibri" pitchFamily="34" charset="0"/>
              </a:rPr>
              <a:t>Virtualized Data Center – Desktop and Application</a:t>
            </a:r>
            <a:endParaRPr lang="en-US" sz="1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sz="half" idx="1"/>
          </p:nvPr>
        </p:nvPicPr>
        <p:blipFill>
          <a:blip r:embed="rId3" cstate="print"/>
          <a:stretch>
            <a:fillRect/>
          </a:stretch>
        </p:blipFill>
        <p:spPr bwMode="auto">
          <a:xfrm>
            <a:off x="4767262" y="1676400"/>
            <a:ext cx="3800475" cy="3276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Desktop Virtualization - Drivers</a:t>
            </a:r>
            <a:endParaRPr lang="en-US" dirty="0"/>
          </a:p>
        </p:txBody>
      </p:sp>
      <p:sp>
        <p:nvSpPr>
          <p:cNvPr id="4" name="Rectangle 3"/>
          <p:cNvSpPr/>
          <p:nvPr/>
        </p:nvSpPr>
        <p:spPr>
          <a:xfrm>
            <a:off x="80682" y="5486400"/>
            <a:ext cx="5181600" cy="276999"/>
          </a:xfrm>
          <a:prstGeom prst="rect">
            <a:avLst/>
          </a:prstGeom>
        </p:spPr>
        <p:txBody>
          <a:bodyPr wrap="square">
            <a:spAutoFit/>
          </a:bodyPr>
          <a:lstStyle/>
          <a:p>
            <a:r>
              <a:rPr lang="en-US" sz="1200" i="1" dirty="0" smtClean="0">
                <a:latin typeface="Calibri" pitchFamily="34" charset="0"/>
              </a:rPr>
              <a:t>Source: Goldman Sachs, Independent Insight, US technology Strategy</a:t>
            </a:r>
            <a:endParaRPr lang="en-US" sz="1200" i="1" dirty="0">
              <a:latin typeface="Calibri" pitchFamily="34" charset="0"/>
            </a:endParaRPr>
          </a:p>
        </p:txBody>
      </p:sp>
      <p:sp>
        <p:nvSpPr>
          <p:cNvPr id="8" name="Content Placeholder 2"/>
          <p:cNvSpPr>
            <a:spLocks noGrp="1"/>
          </p:cNvSpPr>
          <p:nvPr>
            <p:ph idx="1"/>
          </p:nvPr>
        </p:nvSpPr>
        <p:spPr>
          <a:xfrm>
            <a:off x="304800" y="914400"/>
            <a:ext cx="4267200" cy="3733800"/>
          </a:xfrm>
        </p:spPr>
        <p:txBody>
          <a:bodyPr/>
          <a:lstStyle/>
          <a:p>
            <a:r>
              <a:rPr lang="en-US" dirty="0" smtClean="0"/>
              <a:t>Manageability concerns</a:t>
            </a:r>
          </a:p>
          <a:p>
            <a:pPr lvl="1"/>
            <a:r>
              <a:rPr lang="en-US" dirty="0" smtClean="0"/>
              <a:t>Variety of hardware models, PC refresh cycles, and hardware incompatibilities</a:t>
            </a:r>
          </a:p>
          <a:p>
            <a:r>
              <a:rPr lang="en-US" dirty="0" smtClean="0"/>
              <a:t>Security concerns</a:t>
            </a:r>
          </a:p>
          <a:p>
            <a:pPr lvl="1"/>
            <a:r>
              <a:rPr lang="en-US" dirty="0" smtClean="0"/>
              <a:t>Lost or stolen laptops/desktops</a:t>
            </a:r>
          </a:p>
          <a:p>
            <a:r>
              <a:rPr lang="en-US" dirty="0" smtClean="0"/>
              <a:t>Cost concerns</a:t>
            </a:r>
          </a:p>
        </p:txBody>
      </p:sp>
      <p:sp>
        <p:nvSpPr>
          <p:cNvPr id="11" name="Slide Number Placeholder 10"/>
          <p:cNvSpPr>
            <a:spLocks noGrp="1"/>
          </p:cNvSpPr>
          <p:nvPr>
            <p:ph type="sldNum" sz="quarter" idx="14"/>
          </p:nvPr>
        </p:nvSpPr>
        <p:spPr/>
        <p:txBody>
          <a:bodyPr/>
          <a:lstStyle/>
          <a:p>
            <a:pPr>
              <a:defRPr/>
            </a:pPr>
            <a:fld id="{FB43D240-9F96-4DC0-BD2E-CE45DCC91381}" type="slidenum">
              <a:rPr lang="en-US" smtClean="0"/>
              <a:pPr>
                <a:defRPr/>
              </a:pPr>
              <a:t>5</a:t>
            </a:fld>
            <a:endParaRPr lang="en-US"/>
          </a:p>
        </p:txBody>
      </p:sp>
      <p:sp>
        <p:nvSpPr>
          <p:cNvPr id="12" name="Footer Placeholder 7"/>
          <p:cNvSpPr>
            <a:spLocks noGrp="1"/>
          </p:cNvSpPr>
          <p:nvPr>
            <p:ph type="ftr" sz="quarter" idx="4294967295"/>
          </p:nvPr>
        </p:nvSpPr>
        <p:spPr>
          <a:xfrm>
            <a:off x="4419600" y="6629400"/>
            <a:ext cx="4191000" cy="228600"/>
          </a:xfrm>
          <a:prstGeom prst="rect">
            <a:avLst/>
          </a:prstGeom>
        </p:spPr>
        <p:txBody>
          <a:bodyPr anchor="b"/>
          <a:lstStyle/>
          <a:p>
            <a:pPr algn="r">
              <a:defRPr/>
            </a:pPr>
            <a:r>
              <a:rPr lang="en-US" sz="1000" smtClean="0">
                <a:solidFill>
                  <a:schemeClr val="tx1">
                    <a:lumMod val="75000"/>
                    <a:lumOff val="25000"/>
                  </a:schemeClr>
                </a:solidFill>
                <a:latin typeface="Calibri" pitchFamily="34" charset="0"/>
              </a:rPr>
              <a:t>Virtualized Data Center – Desktop and Application</a:t>
            </a:r>
            <a:endParaRPr lang="en-US" sz="1000" dirty="0">
              <a:solidFill>
                <a:schemeClr val="tx1">
                  <a:lumMod val="75000"/>
                  <a:lumOff val="25000"/>
                </a:schemeClr>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46"/>
          <p:cNvSpPr>
            <a:spLocks noGrp="1"/>
          </p:cNvSpPr>
          <p:nvPr>
            <p:ph sz="half" idx="4294967295"/>
          </p:nvPr>
        </p:nvSpPr>
        <p:spPr>
          <a:xfrm>
            <a:off x="304800" y="914400"/>
            <a:ext cx="5334000" cy="4191000"/>
          </a:xfrm>
        </p:spPr>
        <p:txBody>
          <a:bodyPr/>
          <a:lstStyle/>
          <a:p>
            <a:pPr algn="just"/>
            <a:endParaRPr lang="en-US" dirty="0" smtClean="0"/>
          </a:p>
          <a:p>
            <a:pPr algn="just"/>
            <a:endParaRPr lang="en-US" dirty="0" smtClean="0"/>
          </a:p>
          <a:p>
            <a:pPr algn="just">
              <a:buNone/>
            </a:pPr>
            <a:endParaRPr lang="en-US" dirty="0" smtClean="0"/>
          </a:p>
          <a:p>
            <a:endParaRPr lang="en-US" dirty="0" smtClean="0"/>
          </a:p>
          <a:p>
            <a:r>
              <a:rPr lang="en-US" dirty="0" smtClean="0"/>
              <a:t>Enables organizations to host and centrally manage desktops</a:t>
            </a:r>
          </a:p>
          <a:p>
            <a:pPr lvl="1"/>
            <a:r>
              <a:rPr lang="en-US" sz="2000" dirty="0" smtClean="0"/>
              <a:t>Desktops run as virtual machines within the VDC</a:t>
            </a:r>
          </a:p>
          <a:p>
            <a:pPr lvl="2"/>
            <a:r>
              <a:rPr lang="en-US" sz="1800" dirty="0" smtClean="0"/>
              <a:t>They may be accessed over LAN/WAN</a:t>
            </a:r>
          </a:p>
          <a:p>
            <a:pPr lvl="1"/>
            <a:r>
              <a:rPr lang="en-US" sz="2000" dirty="0" smtClean="0"/>
              <a:t>Endpoint devices may be thin clients or PCs</a:t>
            </a:r>
          </a:p>
          <a:p>
            <a:pPr algn="just">
              <a:buFont typeface="Arial" charset="0"/>
              <a:buNone/>
            </a:pPr>
            <a:endParaRPr lang="en-US" dirty="0" smtClean="0"/>
          </a:p>
        </p:txBody>
      </p:sp>
      <p:sp>
        <p:nvSpPr>
          <p:cNvPr id="44035" name="Title 6"/>
          <p:cNvSpPr>
            <a:spLocks noGrp="1"/>
          </p:cNvSpPr>
          <p:nvPr>
            <p:ph type="title" idx="4294967295"/>
          </p:nvPr>
        </p:nvSpPr>
        <p:spPr/>
        <p:txBody>
          <a:bodyPr/>
          <a:lstStyle/>
          <a:p>
            <a:r>
              <a:rPr lang="en-US" dirty="0" smtClean="0">
                <a:solidFill>
                  <a:schemeClr val="accent1"/>
                </a:solidFill>
              </a:rPr>
              <a:t>Desktop Virtualization</a:t>
            </a:r>
          </a:p>
        </p:txBody>
      </p:sp>
      <p:sp>
        <p:nvSpPr>
          <p:cNvPr id="5" name="Footer Placeholder 4"/>
          <p:cNvSpPr txBox="1">
            <a:spLocks noGrp="1"/>
          </p:cNvSpPr>
          <p:nvPr/>
        </p:nvSpPr>
        <p:spPr>
          <a:xfrm>
            <a:off x="4648200" y="6629400"/>
            <a:ext cx="3962400" cy="228600"/>
          </a:xfrm>
          <a:prstGeom prst="rect">
            <a:avLst/>
          </a:prstGeom>
          <a:noFill/>
        </p:spPr>
        <p:txBody>
          <a:bodyPr anchor="b"/>
          <a:lstStyle/>
          <a:p>
            <a:pPr algn="r" fontAlgn="auto">
              <a:spcBef>
                <a:spcPts val="0"/>
              </a:spcBef>
              <a:spcAft>
                <a:spcPts val="0"/>
              </a:spcAft>
              <a:defRPr/>
            </a:pPr>
            <a:endParaRPr lang="en-US" sz="1000" baseline="0" dirty="0">
              <a:solidFill>
                <a:schemeClr val="tx1">
                  <a:lumMod val="75000"/>
                  <a:lumOff val="25000"/>
                </a:schemeClr>
              </a:solidFill>
              <a:latin typeface="Calibri" pitchFamily="34" charset="0"/>
              <a:cs typeface="+mn-cs"/>
            </a:endParaRPr>
          </a:p>
        </p:txBody>
      </p:sp>
      <p:sp>
        <p:nvSpPr>
          <p:cNvPr id="6" name="Slide Number Placeholder 5"/>
          <p:cNvSpPr txBox="1">
            <a:spLocks noGrp="1"/>
          </p:cNvSpPr>
          <p:nvPr/>
        </p:nvSpPr>
        <p:spPr>
          <a:xfrm>
            <a:off x="8686800" y="6629400"/>
            <a:ext cx="457200" cy="228600"/>
          </a:xfrm>
          <a:prstGeom prst="rect">
            <a:avLst/>
          </a:prstGeom>
          <a:noFill/>
        </p:spPr>
        <p:txBody>
          <a:bodyPr anchor="b"/>
          <a:lstStyle/>
          <a:p>
            <a:pPr algn="r" fontAlgn="auto">
              <a:spcBef>
                <a:spcPts val="0"/>
              </a:spcBef>
              <a:spcAft>
                <a:spcPts val="0"/>
              </a:spcAft>
              <a:defRPr/>
            </a:pPr>
            <a:fld id="{5FA56D9D-4BDC-4D27-A3C2-29D13D66CFF7}" type="slidenum">
              <a:rPr lang="en-US" sz="1000" baseline="0">
                <a:solidFill>
                  <a:schemeClr val="tx1">
                    <a:lumMod val="75000"/>
                    <a:lumOff val="25000"/>
                  </a:schemeClr>
                </a:solidFill>
                <a:latin typeface="Calibri" pitchFamily="34" charset="0"/>
                <a:cs typeface="+mn-cs"/>
              </a:rPr>
              <a:pPr algn="r" fontAlgn="auto">
                <a:spcBef>
                  <a:spcPts val="0"/>
                </a:spcBef>
                <a:spcAft>
                  <a:spcPts val="0"/>
                </a:spcAft>
                <a:defRPr/>
              </a:pPr>
              <a:t>6</a:t>
            </a:fld>
            <a:endParaRPr lang="en-US" sz="1000" baseline="0">
              <a:solidFill>
                <a:schemeClr val="tx1">
                  <a:lumMod val="75000"/>
                  <a:lumOff val="25000"/>
                </a:schemeClr>
              </a:solidFill>
              <a:latin typeface="Calibri" pitchFamily="34" charset="0"/>
              <a:cs typeface="+mn-cs"/>
            </a:endParaRPr>
          </a:p>
        </p:txBody>
      </p:sp>
      <p:sp>
        <p:nvSpPr>
          <p:cNvPr id="50" name="Rectangle 49"/>
          <p:cNvSpPr/>
          <p:nvPr/>
        </p:nvSpPr>
        <p:spPr>
          <a:xfrm>
            <a:off x="457200" y="1143000"/>
            <a:ext cx="7772400" cy="1066800"/>
          </a:xfrm>
          <a:prstGeom prst="rect">
            <a:avLst/>
          </a:prstGeom>
          <a:solidFill>
            <a:schemeClr val="bg1">
              <a:lumMod val="95000"/>
            </a:schemeClr>
          </a:solidFill>
          <a:ln>
            <a:solidFill>
              <a:srgbClr val="00B05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297330" tIns="229108" rIns="297330" bIns="113792" spcCol="1270" anchor="ctr"/>
          <a:lstStyle/>
          <a:p>
            <a:pPr>
              <a:defRPr/>
            </a:pPr>
            <a:r>
              <a:rPr lang="en-US" sz="2000" dirty="0">
                <a:latin typeface="Calibri" pitchFamily="34" charset="0"/>
              </a:rPr>
              <a:t>Technology which enables detachment of the </a:t>
            </a:r>
            <a:r>
              <a:rPr lang="en-US" sz="2000" dirty="0" smtClean="0">
                <a:latin typeface="Calibri" pitchFamily="34" charset="0"/>
              </a:rPr>
              <a:t>user state, the </a:t>
            </a:r>
            <a:r>
              <a:rPr lang="en-US" sz="2000" dirty="0">
                <a:latin typeface="Calibri" pitchFamily="34" charset="0"/>
              </a:rPr>
              <a:t>O</a:t>
            </a:r>
            <a:r>
              <a:rPr lang="en-US" sz="2000" dirty="0" smtClean="0">
                <a:latin typeface="Calibri" pitchFamily="34" charset="0"/>
              </a:rPr>
              <a:t>perating System (OS), </a:t>
            </a:r>
            <a:r>
              <a:rPr lang="en-US" sz="2000" dirty="0">
                <a:latin typeface="Calibri" pitchFamily="34" charset="0"/>
              </a:rPr>
              <a:t>and the </a:t>
            </a:r>
            <a:r>
              <a:rPr lang="en-US" sz="2000" dirty="0" smtClean="0">
                <a:latin typeface="Calibri" pitchFamily="34" charset="0"/>
              </a:rPr>
              <a:t>applications from endpoint devices.</a:t>
            </a:r>
            <a:endParaRPr lang="en-US" sz="2000" dirty="0">
              <a:latin typeface="Calibri" pitchFamily="34" charset="0"/>
            </a:endParaRPr>
          </a:p>
        </p:txBody>
      </p:sp>
      <p:sp>
        <p:nvSpPr>
          <p:cNvPr id="53" name="Rounded Rectangle 4"/>
          <p:cNvSpPr/>
          <p:nvPr/>
        </p:nvSpPr>
        <p:spPr>
          <a:xfrm>
            <a:off x="758952" y="987552"/>
            <a:ext cx="2194560" cy="304800"/>
          </a:xfrm>
          <a:prstGeom prst="rect">
            <a:avLst/>
          </a:prstGeom>
        </p:spPr>
        <p:style>
          <a:lnRef idx="0">
            <a:schemeClr val="accent3"/>
          </a:lnRef>
          <a:fillRef idx="3">
            <a:schemeClr val="accent3"/>
          </a:fillRef>
          <a:effectRef idx="3">
            <a:schemeClr val="accent3"/>
          </a:effectRef>
          <a:fontRef idx="minor">
            <a:schemeClr val="lt1"/>
          </a:fontRef>
        </p:style>
        <p:txBody>
          <a:bodyPr lIns="101362" tIns="0" rIns="101362" bIns="0" spcCol="1270" anchor="ctr"/>
          <a:lstStyle/>
          <a:p>
            <a:pPr defTabSz="800100">
              <a:lnSpc>
                <a:spcPct val="90000"/>
              </a:lnSpc>
              <a:spcAft>
                <a:spcPct val="35000"/>
              </a:spcAft>
              <a:defRPr/>
            </a:pPr>
            <a:r>
              <a:rPr lang="en-US" sz="1600" b="1" dirty="0">
                <a:latin typeface="Calibri" pitchFamily="34" charset="0"/>
              </a:rPr>
              <a:t>Desktop Virtualization</a:t>
            </a:r>
          </a:p>
        </p:txBody>
      </p:sp>
      <p:sp>
        <p:nvSpPr>
          <p:cNvPr id="68" name="Slide Number Placeholder 67"/>
          <p:cNvSpPr>
            <a:spLocks noGrp="1"/>
          </p:cNvSpPr>
          <p:nvPr>
            <p:ph type="sldNum" sz="quarter" idx="14"/>
          </p:nvPr>
        </p:nvSpPr>
        <p:spPr/>
        <p:txBody>
          <a:bodyPr/>
          <a:lstStyle/>
          <a:p>
            <a:pPr>
              <a:defRPr/>
            </a:pPr>
            <a:fld id="{FD6FEB10-64B5-454C-9B28-0DCBE7BE4A0A}" type="slidenum">
              <a:rPr lang="en-US" smtClean="0"/>
              <a:pPr>
                <a:defRPr/>
              </a:pPr>
              <a:t>6</a:t>
            </a:fld>
            <a:endParaRPr lang="en-US" dirty="0"/>
          </a:p>
        </p:txBody>
      </p:sp>
      <p:sp>
        <p:nvSpPr>
          <p:cNvPr id="69" name="Footer Placeholder 7"/>
          <p:cNvSpPr>
            <a:spLocks noGrp="1"/>
          </p:cNvSpPr>
          <p:nvPr>
            <p:ph type="ftr" sz="quarter" idx="4294967295"/>
          </p:nvPr>
        </p:nvSpPr>
        <p:spPr>
          <a:xfrm>
            <a:off x="4419600" y="6629400"/>
            <a:ext cx="4191000" cy="228600"/>
          </a:xfrm>
          <a:prstGeom prst="rect">
            <a:avLst/>
          </a:prstGeom>
        </p:spPr>
        <p:txBody>
          <a:bodyPr anchor="b"/>
          <a:lstStyle/>
          <a:p>
            <a:pPr algn="r">
              <a:defRPr/>
            </a:pPr>
            <a:r>
              <a:rPr lang="en-US" sz="1000" smtClean="0">
                <a:solidFill>
                  <a:schemeClr val="tx1">
                    <a:lumMod val="75000"/>
                    <a:lumOff val="25000"/>
                  </a:schemeClr>
                </a:solidFill>
                <a:latin typeface="Calibri" pitchFamily="34" charset="0"/>
              </a:rPr>
              <a:t>Virtualized Data Center – Desktop and Application</a:t>
            </a:r>
            <a:endParaRPr lang="en-US" sz="1000" dirty="0">
              <a:solidFill>
                <a:schemeClr val="tx1">
                  <a:lumMod val="75000"/>
                  <a:lumOff val="25000"/>
                </a:schemeClr>
              </a:solidFill>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638800" y="2286000"/>
            <a:ext cx="326707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Desktop Virtualization</a:t>
            </a:r>
            <a:endParaRPr lang="en-US" dirty="0"/>
          </a:p>
        </p:txBody>
      </p:sp>
      <p:sp>
        <p:nvSpPr>
          <p:cNvPr id="3" name="Content Placeholder 2"/>
          <p:cNvSpPr>
            <a:spLocks noGrp="1"/>
          </p:cNvSpPr>
          <p:nvPr>
            <p:ph idx="1"/>
          </p:nvPr>
        </p:nvSpPr>
        <p:spPr/>
        <p:txBody>
          <a:bodyPr/>
          <a:lstStyle/>
          <a:p>
            <a:r>
              <a:rPr lang="en-US" dirty="0" smtClean="0"/>
              <a:t>Enablement of thin clients</a:t>
            </a:r>
          </a:p>
          <a:p>
            <a:r>
              <a:rPr lang="en-US" dirty="0" smtClean="0"/>
              <a:t>Improved data security</a:t>
            </a:r>
          </a:p>
          <a:p>
            <a:r>
              <a:rPr lang="en-US" dirty="0" smtClean="0"/>
              <a:t>Simplified data backup</a:t>
            </a:r>
          </a:p>
          <a:p>
            <a:r>
              <a:rPr lang="en-US" dirty="0" smtClean="0"/>
              <a:t>Simplified PC maintenance</a:t>
            </a:r>
          </a:p>
          <a:p>
            <a:r>
              <a:rPr lang="en-US" dirty="0" smtClean="0"/>
              <a:t>Flexibility of access</a:t>
            </a:r>
            <a:endParaRPr lang="en-US" dirty="0"/>
          </a:p>
        </p:txBody>
      </p:sp>
      <p:pic>
        <p:nvPicPr>
          <p:cNvPr id="4" name="Picture 9" descr="Picture2.jpg"/>
          <p:cNvPicPr>
            <a:picLocks noChangeAspect="1"/>
          </p:cNvPicPr>
          <p:nvPr/>
        </p:nvPicPr>
        <p:blipFill>
          <a:blip r:embed="rId3" cstate="print">
            <a:grayscl/>
          </a:blip>
          <a:srcRect l="3966" t="3992" r="4332" b="3541"/>
          <a:stretch>
            <a:fillRect/>
          </a:stretch>
        </p:blipFill>
        <p:spPr bwMode="gray">
          <a:xfrm>
            <a:off x="5943600" y="990600"/>
            <a:ext cx="2667000" cy="2895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fld id="{5BA1DFFF-3F85-458B-986A-7762775E0CEF}" type="slidenum">
              <a:rPr lang="en-US" smtClean="0"/>
              <a:pPr>
                <a:defRPr/>
              </a:pPr>
              <a:t>7</a:t>
            </a:fld>
            <a:endParaRPr lang="en-US"/>
          </a:p>
        </p:txBody>
      </p:sp>
      <p:sp>
        <p:nvSpPr>
          <p:cNvPr id="7"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Desktop Virtualization Techniques</a:t>
            </a:r>
            <a:endParaRPr lang="en-US" dirty="0"/>
          </a:p>
        </p:txBody>
      </p:sp>
      <p:sp>
        <p:nvSpPr>
          <p:cNvPr id="8" name="Content Placeholder 7"/>
          <p:cNvSpPr>
            <a:spLocks noGrp="1"/>
          </p:cNvSpPr>
          <p:nvPr>
            <p:ph idx="1"/>
          </p:nvPr>
        </p:nvSpPr>
        <p:spPr/>
        <p:txBody>
          <a:bodyPr/>
          <a:lstStyle/>
          <a:p>
            <a:pPr>
              <a:defRPr/>
            </a:pPr>
            <a:r>
              <a:rPr lang="en-US" dirty="0" smtClean="0"/>
              <a:t>Technique 1: Remote Desktop Services(RDS)</a:t>
            </a:r>
          </a:p>
          <a:p>
            <a:pPr>
              <a:defRPr/>
            </a:pPr>
            <a:r>
              <a:rPr lang="en-US" dirty="0" smtClean="0"/>
              <a:t>Technique 2: Virtual Desktop Infrastructure (VDI)</a:t>
            </a:r>
          </a:p>
          <a:p>
            <a:pPr>
              <a:defRPr/>
            </a:pPr>
            <a:r>
              <a:rPr lang="en-US" dirty="0" smtClean="0"/>
              <a:t>Desktop virtualization techniques provide  ability to centrally host and manage desktop environments</a:t>
            </a:r>
          </a:p>
          <a:p>
            <a:pPr lvl="1"/>
            <a:r>
              <a:rPr lang="en-US" sz="2600" dirty="0" smtClean="0"/>
              <a:t>  </a:t>
            </a:r>
            <a:r>
              <a:rPr lang="en-US" dirty="0" smtClean="0"/>
              <a:t>Deliver them remotely to the user’s  endpoint devices</a:t>
            </a:r>
          </a:p>
          <a:p>
            <a:pPr lvl="1">
              <a:buNone/>
            </a:pPr>
            <a:r>
              <a:rPr lang="en-US" sz="2400" dirty="0" smtClean="0"/>
              <a:t>	</a:t>
            </a:r>
          </a:p>
          <a:p>
            <a:pPr lvl="1">
              <a:buNone/>
            </a:pPr>
            <a:endParaRPr lang="en-US" dirty="0"/>
          </a:p>
        </p:txBody>
      </p:sp>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8</a:t>
            </a:fld>
            <a:endParaRPr lang="en-US"/>
          </a:p>
        </p:txBody>
      </p:sp>
      <p:sp>
        <p:nvSpPr>
          <p:cNvPr id="9"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895683FA-D0FB-447D-82E1-0D3AF418E355}" type="slidenum">
              <a:rPr lang="en-US" smtClean="0"/>
              <a:pPr>
                <a:defRPr/>
              </a:pPr>
              <a:t>9</a:t>
            </a:fld>
            <a:endParaRPr lang="en-US"/>
          </a:p>
        </p:txBody>
      </p:sp>
      <p:sp>
        <p:nvSpPr>
          <p:cNvPr id="13" name="Content Placeholder 6"/>
          <p:cNvSpPr txBox="1">
            <a:spLocks/>
          </p:cNvSpPr>
          <p:nvPr/>
        </p:nvSpPr>
        <p:spPr bwMode="auto">
          <a:xfrm>
            <a:off x="304800" y="914400"/>
            <a:ext cx="5105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pitchFamily="34" charset="0"/>
              <a:buChar char="•"/>
              <a:tabLst/>
              <a:defRPr/>
            </a:pPr>
            <a:endParaRPr kumimoji="0" lang="en-US" sz="2400" b="0" i="0" u="none" strike="noStrike" kern="1200" cap="none" spc="0" normalizeH="0" baseline="0" noProof="0" dirty="0">
              <a:ln>
                <a:noFill/>
              </a:ln>
              <a:solidFill>
                <a:schemeClr val="bg2">
                  <a:lumMod val="75000"/>
                </a:schemeClr>
              </a:solidFill>
              <a:effectLst/>
              <a:uLnTx/>
              <a:uFillTx/>
              <a:latin typeface="Calibri" pitchFamily="34" charset="0"/>
              <a:ea typeface="+mn-ea"/>
              <a:cs typeface="+mn-cs"/>
            </a:endParaRPr>
          </a:p>
        </p:txBody>
      </p:sp>
      <p:sp>
        <p:nvSpPr>
          <p:cNvPr id="17" name="Content Placeholder 7"/>
          <p:cNvSpPr txBox="1">
            <a:spLocks/>
          </p:cNvSpPr>
          <p:nvPr/>
        </p:nvSpPr>
        <p:spPr bwMode="auto">
          <a:xfrm>
            <a:off x="304800" y="914400"/>
            <a:ext cx="48768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charset="0"/>
              <a:buChar char="•"/>
              <a:tabLst/>
              <a:defRPr/>
            </a:pPr>
            <a:r>
              <a:rPr lang="en-US" sz="2400" dirty="0" smtClean="0">
                <a:solidFill>
                  <a:schemeClr val="bg2">
                    <a:lumMod val="75000"/>
                  </a:schemeClr>
                </a:solidFill>
                <a:latin typeface="Calibri" pitchFamily="34" charset="0"/>
                <a:cs typeface="+mn-cs"/>
              </a:rPr>
              <a:t>RDS is traditionally known as terminal services</a:t>
            </a:r>
            <a:endParaRPr kumimoji="0" lang="en-US" sz="24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endParaRPr>
          </a:p>
          <a:p>
            <a:pPr marL="231775" marR="0" lvl="0" indent="-231775" algn="l" defTabSz="914400" rtl="0" eaLnBrk="1" fontAlgn="base" latinLnBrk="0" hangingPunct="1">
              <a:lnSpc>
                <a:spcPct val="100000"/>
              </a:lnSpc>
              <a:spcBef>
                <a:spcPct val="20000"/>
              </a:spcBef>
              <a:spcAft>
                <a:spcPct val="0"/>
              </a:spcAft>
              <a:buClr>
                <a:srgbClr val="92D050"/>
              </a:buClr>
              <a:buSzPct val="120000"/>
              <a:buFont typeface="Arial" charset="0"/>
              <a:buChar char="•"/>
              <a:tabLst/>
              <a:defRPr/>
            </a:pPr>
            <a:r>
              <a:rPr kumimoji="0" lang="en-US" sz="24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rPr>
              <a:t>A terminal service runs on top of a Windows</a:t>
            </a:r>
            <a:r>
              <a:rPr kumimoji="0" lang="en-US" sz="2400" b="0" i="0" u="none" strike="noStrike" kern="1200" cap="none" spc="0" normalizeH="0" noProof="0" dirty="0" smtClean="0">
                <a:ln>
                  <a:noFill/>
                </a:ln>
                <a:solidFill>
                  <a:schemeClr val="bg2">
                    <a:lumMod val="75000"/>
                  </a:schemeClr>
                </a:solidFill>
                <a:effectLst/>
                <a:uLnTx/>
                <a:uFillTx/>
                <a:latin typeface="Calibri" pitchFamily="34" charset="0"/>
                <a:ea typeface="+mn-ea"/>
                <a:cs typeface="+mn-cs"/>
              </a:rPr>
              <a:t> </a:t>
            </a:r>
            <a:r>
              <a:rPr kumimoji="0" lang="en-US" sz="24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rPr>
              <a:t>installation</a:t>
            </a:r>
          </a:p>
          <a:p>
            <a:pPr marL="682625" marR="0" lvl="1" indent="-341313" algn="l" defTabSz="914400" rtl="0" eaLnBrk="1" fontAlgn="base" latinLnBrk="0" hangingPunct="1">
              <a:lnSpc>
                <a:spcPct val="100000"/>
              </a:lnSpc>
              <a:spcBef>
                <a:spcPct val="20000"/>
              </a:spcBef>
              <a:spcAft>
                <a:spcPct val="0"/>
              </a:spcAft>
              <a:buClr>
                <a:srgbClr val="FFC425"/>
              </a:buClr>
              <a:buSzPct val="90000"/>
              <a:buFont typeface="Webdings" pitchFamily="18" charset="2"/>
              <a:buChar char="4"/>
              <a:tabLst/>
              <a:defRPr/>
            </a:pPr>
            <a:r>
              <a:rPr lang="en-US" sz="2200" dirty="0" smtClean="0">
                <a:solidFill>
                  <a:schemeClr val="bg2">
                    <a:lumMod val="75000"/>
                  </a:schemeClr>
                </a:solidFill>
                <a:latin typeface="Calibri" pitchFamily="34" charset="0"/>
                <a:cs typeface="+mn-cs"/>
              </a:rPr>
              <a:t>P</a:t>
            </a:r>
            <a:r>
              <a:rPr kumimoji="0" lang="en-US" sz="2200" b="0" i="0" u="none" strike="noStrike" kern="1200" cap="none" spc="0" normalizeH="0" baseline="0" noProof="0" dirty="0" err="1" smtClean="0">
                <a:ln>
                  <a:noFill/>
                </a:ln>
                <a:solidFill>
                  <a:schemeClr val="bg2">
                    <a:lumMod val="75000"/>
                  </a:schemeClr>
                </a:solidFill>
                <a:effectLst/>
                <a:uLnTx/>
                <a:uFillTx/>
                <a:latin typeface="Calibri" pitchFamily="34" charset="0"/>
                <a:ea typeface="+mn-ea"/>
                <a:cs typeface="+mn-cs"/>
              </a:rPr>
              <a:t>rovides</a:t>
            </a:r>
            <a:r>
              <a:rPr kumimoji="0" lang="en-US" sz="22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rPr>
              <a:t> individual sessions to client systems</a:t>
            </a:r>
          </a:p>
          <a:p>
            <a:pPr marL="682625" marR="0" lvl="1" indent="-341313" algn="l" defTabSz="914400" rtl="0" eaLnBrk="1" fontAlgn="base" latinLnBrk="0" hangingPunct="1">
              <a:lnSpc>
                <a:spcPct val="100000"/>
              </a:lnSpc>
              <a:spcBef>
                <a:spcPct val="20000"/>
              </a:spcBef>
              <a:spcAft>
                <a:spcPct val="0"/>
              </a:spcAft>
              <a:buClr>
                <a:srgbClr val="FFC425"/>
              </a:buClr>
              <a:buSzPct val="90000"/>
              <a:buFont typeface="Webdings" pitchFamily="18" charset="2"/>
              <a:buChar char="4"/>
              <a:tabLst/>
              <a:defRPr/>
            </a:pPr>
            <a:r>
              <a:rPr kumimoji="0" lang="en-US" sz="22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rPr>
              <a:t>Clients receive</a:t>
            </a:r>
            <a:r>
              <a:rPr kumimoji="0" lang="en-US" sz="2200" b="0" i="0" u="none" strike="noStrike" kern="1200" cap="none" spc="0" normalizeH="0" noProof="0" dirty="0" smtClean="0">
                <a:ln>
                  <a:noFill/>
                </a:ln>
                <a:solidFill>
                  <a:schemeClr val="bg2">
                    <a:lumMod val="75000"/>
                  </a:schemeClr>
                </a:solidFill>
                <a:effectLst/>
                <a:uLnTx/>
                <a:uFillTx/>
                <a:latin typeface="Calibri" pitchFamily="34" charset="0"/>
                <a:ea typeface="+mn-ea"/>
                <a:cs typeface="+mn-cs"/>
              </a:rPr>
              <a:t> visuals of the desktop</a:t>
            </a:r>
          </a:p>
          <a:p>
            <a:pPr marL="682625" marR="0" lvl="1" indent="-341313" algn="l" defTabSz="914400" rtl="0" eaLnBrk="1" fontAlgn="base" latinLnBrk="0" hangingPunct="1">
              <a:lnSpc>
                <a:spcPct val="100000"/>
              </a:lnSpc>
              <a:spcBef>
                <a:spcPct val="20000"/>
              </a:spcBef>
              <a:spcAft>
                <a:spcPct val="0"/>
              </a:spcAft>
              <a:buClr>
                <a:srgbClr val="FFC425"/>
              </a:buClr>
              <a:buSzPct val="90000"/>
              <a:buFont typeface="Webdings" pitchFamily="18" charset="2"/>
              <a:buChar char="4"/>
              <a:tabLst/>
              <a:defRPr/>
            </a:pPr>
            <a:r>
              <a:rPr lang="en-US" sz="2200" baseline="0" dirty="0" smtClean="0">
                <a:solidFill>
                  <a:schemeClr val="bg2">
                    <a:lumMod val="75000"/>
                  </a:schemeClr>
                </a:solidFill>
                <a:latin typeface="Calibri" pitchFamily="34" charset="0"/>
                <a:cs typeface="+mn-cs"/>
              </a:rPr>
              <a:t>Resource</a:t>
            </a:r>
            <a:r>
              <a:rPr lang="en-US" sz="2200" dirty="0" smtClean="0">
                <a:solidFill>
                  <a:schemeClr val="bg2">
                    <a:lumMod val="75000"/>
                  </a:schemeClr>
                </a:solidFill>
                <a:latin typeface="Calibri" pitchFamily="34" charset="0"/>
                <a:cs typeface="+mn-cs"/>
              </a:rPr>
              <a:t> consumption takes place on the server</a:t>
            </a:r>
            <a:endParaRPr kumimoji="0" lang="en-US" sz="22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endParaRPr>
          </a:p>
          <a:p>
            <a:pPr marL="225425" indent="-341313">
              <a:spcBef>
                <a:spcPct val="20000"/>
              </a:spcBef>
              <a:buClr>
                <a:srgbClr val="FFC425"/>
              </a:buClr>
              <a:buSzPct val="90000"/>
            </a:pPr>
            <a:r>
              <a:rPr kumimoji="0" lang="en-US" sz="2200" b="0" i="0" u="none" strike="noStrike" kern="1200" cap="none" spc="0" normalizeH="0" baseline="0" noProof="0" dirty="0" smtClean="0">
                <a:ln>
                  <a:noFill/>
                </a:ln>
                <a:solidFill>
                  <a:schemeClr val="bg2">
                    <a:lumMod val="75000"/>
                  </a:schemeClr>
                </a:solidFill>
                <a:effectLst/>
                <a:uLnTx/>
                <a:uFillTx/>
                <a:latin typeface="Calibri" pitchFamily="34" charset="0"/>
                <a:ea typeface="+mn-ea"/>
                <a:cs typeface="+mn-cs"/>
              </a:rPr>
              <a:t>	 </a:t>
            </a:r>
          </a:p>
          <a:p>
            <a:pPr marL="682625" marR="0" lvl="1" indent="-341313" algn="l" defTabSz="914400" rtl="0" eaLnBrk="1" fontAlgn="base" latinLnBrk="0" hangingPunct="1">
              <a:lnSpc>
                <a:spcPct val="100000"/>
              </a:lnSpc>
              <a:spcBef>
                <a:spcPct val="20000"/>
              </a:spcBef>
              <a:spcAft>
                <a:spcPct val="0"/>
              </a:spcAft>
              <a:buClr>
                <a:srgbClr val="FFC425"/>
              </a:buClr>
              <a:buSzPct val="90000"/>
              <a:buFont typeface="Webdings" pitchFamily="18" charset="2"/>
              <a:buChar char="4"/>
              <a:tabLst/>
              <a:defRPr/>
            </a:pPr>
            <a:endParaRPr kumimoji="0" lang="en-US" sz="2200" b="0" i="0" u="none" strike="noStrike" kern="1200" cap="none" spc="0" normalizeH="0" baseline="0" noProof="0" dirty="0">
              <a:ln>
                <a:noFill/>
              </a:ln>
              <a:solidFill>
                <a:schemeClr val="bg2">
                  <a:lumMod val="75000"/>
                </a:schemeClr>
              </a:solidFill>
              <a:effectLst/>
              <a:uLnTx/>
              <a:uFillTx/>
              <a:latin typeface="Calibri" pitchFamily="34" charset="0"/>
              <a:ea typeface="+mn-ea"/>
              <a:cs typeface="+mn-cs"/>
            </a:endParaRPr>
          </a:p>
        </p:txBody>
      </p:sp>
      <p:sp>
        <p:nvSpPr>
          <p:cNvPr id="10" name="Title 1"/>
          <p:cNvSpPr>
            <a:spLocks noGrp="1"/>
          </p:cNvSpPr>
          <p:nvPr>
            <p:ph type="title"/>
          </p:nvPr>
        </p:nvSpPr>
        <p:spPr>
          <a:xfrm>
            <a:off x="304800" y="76200"/>
            <a:ext cx="8458200" cy="762000"/>
          </a:xfrm>
        </p:spPr>
        <p:txBody>
          <a:bodyPr/>
          <a:lstStyle/>
          <a:p>
            <a:r>
              <a:rPr lang="en-US" dirty="0" smtClean="0"/>
              <a:t>Remote Desktop Services</a:t>
            </a:r>
            <a:endParaRPr lang="en-US" dirty="0"/>
          </a:p>
        </p:txBody>
      </p:sp>
      <p:sp>
        <p:nvSpPr>
          <p:cNvPr id="12" name="Footer Placeholder 7"/>
          <p:cNvSpPr>
            <a:spLocks noGrp="1"/>
          </p:cNvSpPr>
          <p:nvPr>
            <p:ph type="ftr" sz="quarter" idx="10"/>
          </p:nvPr>
        </p:nvSpPr>
        <p:spPr>
          <a:xfrm>
            <a:off x="4419600" y="6629400"/>
            <a:ext cx="4191000" cy="228600"/>
          </a:xfrm>
        </p:spPr>
        <p:txBody>
          <a:bodyPr/>
          <a:lstStyle/>
          <a:p>
            <a:pPr>
              <a:defRPr/>
            </a:pPr>
            <a:r>
              <a:rPr lang="en-US" smtClean="0"/>
              <a:t>Virtualized Data Center – Desktop and Application</a:t>
            </a:r>
            <a:endParaRPr lang="en-US" dirty="0"/>
          </a:p>
        </p:txBody>
      </p:sp>
      <p:pic>
        <p:nvPicPr>
          <p:cNvPr id="9" name="Picture 3"/>
          <p:cNvPicPr>
            <a:picLocks noGrp="1" noChangeAspect="1" noChangeArrowheads="1"/>
          </p:cNvPicPr>
          <p:nvPr>
            <p:ph idx="1"/>
          </p:nvPr>
        </p:nvPicPr>
        <p:blipFill>
          <a:blip r:embed="rId3" cstate="print"/>
          <a:srcRect/>
          <a:stretch>
            <a:fillRect/>
          </a:stretch>
        </p:blipFill>
        <p:spPr bwMode="auto">
          <a:xfrm>
            <a:off x="5638800" y="1143000"/>
            <a:ext cx="2828925"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UDIO_IMPORT" val="W:\eLearningServices\CSD\VDI Services\Audio\Sound 4.wav"/>
  <p:tag name="AUDIO_ID" val="392"/>
  <p:tag name="ELAPSEDTIME" val="127.347"/>
  <p:tag name="ARTICULATE_SLIDE_PAUSE" val="0"/>
  <p:tag name="ARTICULATE_NAV_LEVEL" val="1"/>
  <p:tag name="ARTICULATE_PLAYLIST_ID" val="-1"/>
  <p:tag name="ARTICULATE_LOCK_SLIDE" val="0"/>
  <p:tag name="ARTICULATE_SLIDE_NAV" val="4"/>
  <p:tag name="ARTICULATE_SLIDE_GUID" val="ae443d67-3148-4a5a-9c08-51eff551ad6f"/>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77ba815e-6b19-44b0-ab2f-cdc44d969a4a"/>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26b49762-e34a-4e78-b472-4bc6a1613b5b"/>
</p:tagLst>
</file>

<file path=ppt/theme/theme1.xml><?xml version="1.0" encoding="utf-8"?>
<a:theme xmlns:a="http://schemas.openxmlformats.org/drawingml/2006/main" name="ILT_EdServTemplate_2011">
  <a:themeElements>
    <a:clrScheme name="NPR2011">
      <a:dk1>
        <a:srgbClr val="000000"/>
      </a:dk1>
      <a:lt1>
        <a:srgbClr val="FFFFFF"/>
      </a:lt1>
      <a:dk2>
        <a:srgbClr val="007DC3"/>
      </a:dk2>
      <a:lt2>
        <a:srgbClr val="5F5F5F"/>
      </a:lt2>
      <a:accent1>
        <a:srgbClr val="2C95DD"/>
      </a:accent1>
      <a:accent2>
        <a:srgbClr val="49A942"/>
      </a:accent2>
      <a:accent3>
        <a:srgbClr val="74C167"/>
      </a:accent3>
      <a:accent4>
        <a:srgbClr val="FFC425"/>
      </a:accent4>
      <a:accent5>
        <a:srgbClr val="B5761B"/>
      </a:accent5>
      <a:accent6>
        <a:srgbClr val="A80000"/>
      </a:accent6>
      <a:hlink>
        <a:srgbClr val="0070C0"/>
      </a:hlink>
      <a:folHlink>
        <a:srgbClr val="49A942"/>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PR2011Template">
      <a:majorFont>
        <a:latin typeface="MetaNormalLF-Roman"/>
        <a:ea typeface=""/>
        <a:cs typeface="Arial"/>
      </a:majorFont>
      <a:minorFont>
        <a:latin typeface="MetaNormalLF-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ILT_EdServTemplate_2011</Template>
  <TotalTime>0</TotalTime>
  <Words>5455</Words>
  <Application>Microsoft Office PowerPoint</Application>
  <PresentationFormat>On-screen Show (4:3)</PresentationFormat>
  <Paragraphs>420</Paragraphs>
  <Slides>28</Slides>
  <Notes>27</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ILT_EdServTemplate_2011</vt:lpstr>
      <vt:lpstr>Module – 6   Virtualized data center – desktop AND Application </vt:lpstr>
      <vt:lpstr>Module 6: Virtualized Data Center – Desktop  and Application</vt:lpstr>
      <vt:lpstr>Overview of Desktop and Application Virtualization</vt:lpstr>
      <vt:lpstr>Module 6: Virtualized Data Center – Desktop and Application</vt:lpstr>
      <vt:lpstr>Desktop Virtualization - Drivers</vt:lpstr>
      <vt:lpstr>Desktop Virtualization</vt:lpstr>
      <vt:lpstr>Benefits of Desktop Virtualization</vt:lpstr>
      <vt:lpstr>Desktop Virtualization Techniques</vt:lpstr>
      <vt:lpstr>Remote Desktop Services</vt:lpstr>
      <vt:lpstr>Benefits of Remote Desktop Services</vt:lpstr>
      <vt:lpstr>Virtual Desktop Infrastructure(VDI)</vt:lpstr>
      <vt:lpstr>VDI: Components</vt:lpstr>
      <vt:lpstr>VM Hosting Servers</vt:lpstr>
      <vt:lpstr>Connection Broker</vt:lpstr>
      <vt:lpstr>VDI: Benefits and Considerations </vt:lpstr>
      <vt:lpstr>VDI: Benefits and Considerations </vt:lpstr>
      <vt:lpstr>User State Virtualization</vt:lpstr>
      <vt:lpstr>Module 6: Virtualized data center – Desktop and Application</vt:lpstr>
      <vt:lpstr>Application Virtualization</vt:lpstr>
      <vt:lpstr>Application Virtualization: Deployment Methods</vt:lpstr>
      <vt:lpstr>Application Virtualization: Benefits</vt:lpstr>
      <vt:lpstr>Module 6: Virtualized Data Center – Desktop</vt:lpstr>
      <vt:lpstr>Concept in Practice: VMware ThinApp</vt:lpstr>
      <vt:lpstr>Concept in Practice: VMware View</vt:lpstr>
      <vt:lpstr>Module 6: Summary</vt:lpstr>
      <vt:lpstr>Check Your Knowledge</vt:lpstr>
      <vt:lpstr>Module 6 quiz</vt:lpstr>
      <vt:lpstr>Slide 28</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2011-04-20T12:54:41Z</dcterms:created>
  <dcterms:modified xsi:type="dcterms:W3CDTF">2011-09-08T17:48:50Z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