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326" r:id="rId15"/>
    <p:sldId id="269" r:id="rId16"/>
    <p:sldId id="270" r:id="rId17"/>
    <p:sldId id="271" r:id="rId18"/>
    <p:sldId id="272" r:id="rId19"/>
    <p:sldId id="273" r:id="rId20"/>
    <p:sldId id="274" r:id="rId21"/>
    <p:sldId id="275" r:id="rId22"/>
    <p:sldId id="327" r:id="rId23"/>
    <p:sldId id="276" r:id="rId24"/>
    <p:sldId id="277" r:id="rId25"/>
    <p:sldId id="278" r:id="rId26"/>
    <p:sldId id="279" r:id="rId27"/>
    <p:sldId id="280" r:id="rId28"/>
    <p:sldId id="281" r:id="rId29"/>
    <p:sldId id="282" r:id="rId30"/>
    <p:sldId id="283" r:id="rId31"/>
    <p:sldId id="328"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E0000"/>
    <a:srgbClr val="D00000"/>
    <a:srgbClr val="C80000"/>
    <a:srgbClr val="C00000"/>
    <a:srgbClr val="B80000"/>
    <a:srgbClr val="2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18" autoAdjust="0"/>
  </p:normalViewPr>
  <p:slideViewPr>
    <p:cSldViewPr>
      <p:cViewPr>
        <p:scale>
          <a:sx n="70" d="100"/>
          <a:sy n="70" d="100"/>
        </p:scale>
        <p:origin x="-1386" y="-108"/>
      </p:cViewPr>
      <p:guideLst>
        <p:guide orient="horz" pos="2160"/>
        <p:guide pos="2880"/>
      </p:guideLst>
    </p:cSldViewPr>
  </p:slideViewPr>
  <p:outlineViewPr>
    <p:cViewPr>
      <p:scale>
        <a:sx n="33" d="100"/>
        <a:sy n="33" d="100"/>
      </p:scale>
      <p:origin x="0" y="81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8C0AC-219B-4A78-8E47-BB9A92B2B456}" type="datetimeFigureOut">
              <a:rPr lang="en-US" smtClean="0"/>
              <a:pPr/>
              <a:t>13-Jul-20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0303-45FA-43F9-91D9-1DE46D3ED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B0303-45FA-43F9-91D9-1DE46D3ED88E}"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EE484F-70F8-406B-A70E-927490830200}" type="datetime1">
              <a:rPr lang="en-US" smtClean="0"/>
              <a:pPr/>
              <a:t>13-Jul-20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Noornilo Nafees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E41A72-63AC-41FD-A0BE-A8B1AC4A0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4D7422-0111-4BAF-89BC-D60E8371E6AE}"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DD990-ABE1-4B2B-B17B-7AFC20AC591A}"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4A14E1-9890-4778-AD0F-32C48B6A42D3}"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1430A-221E-44AD-A0E3-F691EFCA5A46}"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DD7B6A-9052-491A-B56E-57FE3F7D1DDF}" type="datetime1">
              <a:rPr lang="en-US" smtClean="0"/>
              <a:pPr/>
              <a:t>13-Jul-20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F8CF94-9EC8-494D-A58D-F501FF280F43}" type="datetime1">
              <a:rPr lang="en-US" smtClean="0"/>
              <a:pPr/>
              <a:t>13-Jul-20</a:t>
            </a:fld>
            <a:endParaRPr lang="en-US"/>
          </a:p>
        </p:txBody>
      </p:sp>
      <p:sp>
        <p:nvSpPr>
          <p:cNvPr id="8" name="Footer Placeholder 7"/>
          <p:cNvSpPr>
            <a:spLocks noGrp="1"/>
          </p:cNvSpPr>
          <p:nvPr>
            <p:ph type="ftr" sz="quarter" idx="11"/>
          </p:nvPr>
        </p:nvSpPr>
        <p:spPr/>
        <p:txBody>
          <a:bodyPr/>
          <a:lstStyle>
            <a:extLst/>
          </a:lstStyle>
          <a:p>
            <a:r>
              <a:rPr lang="en-US" smtClean="0"/>
              <a:t>Noornilo Nafees</a:t>
            </a:r>
            <a:endParaRPr lang="en-US"/>
          </a:p>
        </p:txBody>
      </p:sp>
      <p:sp>
        <p:nvSpPr>
          <p:cNvPr id="9" name="Slide Number Placeholder 8"/>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4B6281B-6C5E-44E4-A24F-9C333E5BBE0A}" type="datetime1">
              <a:rPr lang="en-US" smtClean="0"/>
              <a:pPr/>
              <a:t>13-Jul-20</a:t>
            </a:fld>
            <a:endParaRPr lang="en-US"/>
          </a:p>
        </p:txBody>
      </p:sp>
      <p:sp>
        <p:nvSpPr>
          <p:cNvPr id="4" name="Footer Placeholder 3"/>
          <p:cNvSpPr>
            <a:spLocks noGrp="1"/>
          </p:cNvSpPr>
          <p:nvPr>
            <p:ph type="ftr" sz="quarter" idx="11"/>
          </p:nvPr>
        </p:nvSpPr>
        <p:spPr/>
        <p:txBody>
          <a:bodyPr/>
          <a:lstStyle>
            <a:extLst/>
          </a:lstStyle>
          <a:p>
            <a:r>
              <a:rPr lang="en-US" smtClean="0"/>
              <a:t>Noornilo Nafees</a:t>
            </a:r>
            <a:endParaRPr lang="en-US"/>
          </a:p>
        </p:txBody>
      </p:sp>
      <p:sp>
        <p:nvSpPr>
          <p:cNvPr id="5" name="Slide Number Placeholder 4"/>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343461-F5EA-4465-9B4D-5682029C3588}" type="datetime1">
              <a:rPr lang="en-US" smtClean="0"/>
              <a:pPr/>
              <a:t>13-Jul-20</a:t>
            </a:fld>
            <a:endParaRPr lang="en-US"/>
          </a:p>
        </p:txBody>
      </p:sp>
      <p:sp>
        <p:nvSpPr>
          <p:cNvPr id="3" name="Footer Placeholder 2"/>
          <p:cNvSpPr>
            <a:spLocks noGrp="1"/>
          </p:cNvSpPr>
          <p:nvPr>
            <p:ph type="ftr" sz="quarter" idx="11"/>
          </p:nvPr>
        </p:nvSpPr>
        <p:spPr/>
        <p:txBody>
          <a:bodyPr/>
          <a:lstStyle>
            <a:extLst/>
          </a:lstStyle>
          <a:p>
            <a:r>
              <a:rPr lang="en-US" smtClean="0"/>
              <a:t>Noornilo Nafees</a:t>
            </a:r>
            <a:endParaRPr lang="en-US"/>
          </a:p>
        </p:txBody>
      </p:sp>
      <p:sp>
        <p:nvSpPr>
          <p:cNvPr id="4" name="Slide Number Placeholder 3"/>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CE4260-410C-4FF3-AD59-69EDC4123353}" type="datetime1">
              <a:rPr lang="en-US" smtClean="0"/>
              <a:pPr/>
              <a:t>13-Jul-20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D7B7CA-096E-4303-9FF3-A438A1B360DB}" type="datetime1">
              <a:rPr lang="en-US" smtClean="0"/>
              <a:pPr/>
              <a:t>13-Jul-20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E41A72-63AC-41FD-A0BE-A8B1AC4A030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28EF36-452D-40BC-B378-85168EC0254F}" type="datetime1">
              <a:rPr lang="en-US" smtClean="0"/>
              <a:pPr/>
              <a:t>13-Jul-20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Noornilo Nafees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E41A72-63AC-41FD-A0BE-A8B1AC4A0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1829761"/>
          </a:xfrm>
        </p:spPr>
        <p:txBody>
          <a:bodyPr/>
          <a:lstStyle/>
          <a:p>
            <a:pPr algn="l"/>
            <a:r>
              <a:rPr lang="en-US" dirty="0" smtClean="0">
                <a:solidFill>
                  <a:srgbClr val="F20000"/>
                </a:solidFill>
              </a:rPr>
              <a:t>1702CS704 – CLOUD COMPUTING</a:t>
            </a:r>
            <a:endParaRPr lang="en-US" dirty="0">
              <a:solidFill>
                <a:srgbClr val="F20000"/>
              </a:solidFill>
            </a:endParaRPr>
          </a:p>
        </p:txBody>
      </p:sp>
      <p:sp>
        <p:nvSpPr>
          <p:cNvPr id="3" name="Subtitle 2"/>
          <p:cNvSpPr>
            <a:spLocks noGrp="1"/>
          </p:cNvSpPr>
          <p:nvPr>
            <p:ph type="subTitle" idx="1"/>
          </p:nvPr>
        </p:nvSpPr>
        <p:spPr>
          <a:xfrm>
            <a:off x="214282" y="3611607"/>
            <a:ext cx="8501122" cy="1199704"/>
          </a:xfrm>
        </p:spPr>
        <p:txBody>
          <a:bodyPr>
            <a:normAutofit fontScale="92500" lnSpcReduction="20000"/>
          </a:bodyPr>
          <a:lstStyle/>
          <a:p>
            <a:r>
              <a:rPr lang="en-US" dirty="0" smtClean="0">
                <a:solidFill>
                  <a:srgbClr val="F20000"/>
                </a:solidFill>
              </a:rPr>
              <a:t>Prof J. </a:t>
            </a:r>
            <a:r>
              <a:rPr lang="en-US" dirty="0" err="1" smtClean="0">
                <a:solidFill>
                  <a:srgbClr val="F20000"/>
                </a:solidFill>
              </a:rPr>
              <a:t>Noorul</a:t>
            </a:r>
            <a:r>
              <a:rPr lang="en-US" dirty="0" smtClean="0">
                <a:solidFill>
                  <a:srgbClr val="F20000"/>
                </a:solidFill>
              </a:rPr>
              <a:t> </a:t>
            </a:r>
            <a:r>
              <a:rPr lang="en-US" dirty="0" err="1" smtClean="0">
                <a:solidFill>
                  <a:srgbClr val="F20000"/>
                </a:solidFill>
              </a:rPr>
              <a:t>Ameen</a:t>
            </a:r>
            <a:r>
              <a:rPr lang="en-US" dirty="0" smtClean="0">
                <a:solidFill>
                  <a:srgbClr val="F20000"/>
                </a:solidFill>
              </a:rPr>
              <a:t> M.E,(</a:t>
            </a:r>
            <a:r>
              <a:rPr lang="en-US" dirty="0" err="1" smtClean="0">
                <a:solidFill>
                  <a:srgbClr val="F20000"/>
                </a:solidFill>
              </a:rPr>
              <a:t>Ph.D</a:t>
            </a:r>
            <a:r>
              <a:rPr lang="en-US" dirty="0" smtClean="0">
                <a:solidFill>
                  <a:srgbClr val="F20000"/>
                </a:solidFill>
              </a:rPr>
              <a:t>), EMCAA, MISTE, </a:t>
            </a:r>
            <a:r>
              <a:rPr lang="en-US" dirty="0" err="1" smtClean="0">
                <a:solidFill>
                  <a:srgbClr val="F20000"/>
                </a:solidFill>
              </a:rPr>
              <a:t>D.Acu</a:t>
            </a:r>
            <a:r>
              <a:rPr lang="en-US" dirty="0" smtClean="0">
                <a:solidFill>
                  <a:srgbClr val="F20000"/>
                </a:solidFill>
              </a:rPr>
              <a:t>.,</a:t>
            </a:r>
          </a:p>
          <a:p>
            <a:r>
              <a:rPr lang="en-US" dirty="0" smtClean="0">
                <a:solidFill>
                  <a:srgbClr val="F20000"/>
                </a:solidFill>
              </a:rPr>
              <a:t>Assistant Professor/CSE</a:t>
            </a:r>
          </a:p>
          <a:p>
            <a:r>
              <a:rPr lang="en-US" dirty="0" smtClean="0">
                <a:solidFill>
                  <a:srgbClr val="F20000"/>
                </a:solidFill>
              </a:rPr>
              <a:t>E.G.S </a:t>
            </a:r>
            <a:r>
              <a:rPr lang="en-US" dirty="0" err="1" smtClean="0">
                <a:solidFill>
                  <a:srgbClr val="F20000"/>
                </a:solidFill>
              </a:rPr>
              <a:t>Pillay</a:t>
            </a:r>
            <a:r>
              <a:rPr lang="en-US" dirty="0" smtClean="0">
                <a:solidFill>
                  <a:srgbClr val="F20000"/>
                </a:solidFill>
              </a:rPr>
              <a:t> Engineering College, </a:t>
            </a:r>
            <a:r>
              <a:rPr lang="en-US" dirty="0" err="1" smtClean="0">
                <a:solidFill>
                  <a:srgbClr val="F20000"/>
                </a:solidFill>
              </a:rPr>
              <a:t>Nagapattinam</a:t>
            </a:r>
            <a:endParaRPr lang="en-US" dirty="0">
              <a:solidFill>
                <a:srgbClr val="F20000"/>
              </a:solidFill>
            </a:endParaRPr>
          </a:p>
        </p:txBody>
      </p:sp>
      <p:sp>
        <p:nvSpPr>
          <p:cNvPr id="4" name="Subtitle 2"/>
          <p:cNvSpPr txBox="1">
            <a:spLocks/>
          </p:cNvSpPr>
          <p:nvPr/>
        </p:nvSpPr>
        <p:spPr>
          <a:xfrm>
            <a:off x="0" y="5500702"/>
            <a:ext cx="7772400" cy="1199704"/>
          </a:xfrm>
          <a:prstGeom prst="rect">
            <a:avLst/>
          </a:prstGeom>
        </p:spPr>
        <p:txBody>
          <a:bodyPr vert="horz" lIns="45720" rIns="45720">
            <a:normAutofit fontScale="92500" lnSpcReduction="2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9150132532</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rgbClr val="F20000"/>
                </a:solidFill>
                <a:effectLst/>
                <a:uLnTx/>
                <a:uFillTx/>
                <a:latin typeface="+mn-lt"/>
                <a:ea typeface="+mn-ea"/>
                <a:cs typeface="+mn-cs"/>
              </a:rPr>
              <a:t>noornilo@gmail.com</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Profameencse.weebly.com</a:t>
            </a:r>
            <a:endParaRPr kumimoji="0" lang="en-US" sz="2700" b="0" i="0" u="none" strike="noStrike" kern="1200" cap="none" spc="0" normalizeH="0" baseline="0" noProof="0" dirty="0" smtClean="0">
              <a:ln>
                <a:noFill/>
              </a:ln>
              <a:solidFill>
                <a:srgbClr val="F2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88E41A72-63AC-41FD-A0BE-A8B1AC4A030A}"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10</a:t>
            </a:fld>
            <a:endParaRPr lang="en-US"/>
          </a:p>
        </p:txBody>
      </p:sp>
      <p:pic>
        <p:nvPicPr>
          <p:cNvPr id="2050" name="Picture 2"/>
          <p:cNvPicPr>
            <a:picLocks noChangeAspect="1" noChangeArrowheads="1"/>
          </p:cNvPicPr>
          <p:nvPr/>
        </p:nvPicPr>
        <p:blipFill>
          <a:blip r:embed="rId2"/>
          <a:srcRect l="18164" t="12187" r="33789" b="15625"/>
          <a:stretch>
            <a:fillRect/>
          </a:stretch>
        </p:blipFill>
        <p:spPr bwMode="auto">
          <a:xfrm>
            <a:off x="1142976" y="65340"/>
            <a:ext cx="7081614" cy="6649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20000"/>
          </a:bodyPr>
          <a:lstStyle/>
          <a:p>
            <a:pPr algn="just"/>
            <a:r>
              <a:rPr lang="en-US" b="1" dirty="0" smtClean="0">
                <a:solidFill>
                  <a:srgbClr val="FF0000"/>
                </a:solidFill>
              </a:rPr>
              <a:t>THE PRESENTATION LAYER</a:t>
            </a:r>
            <a:r>
              <a:rPr lang="en-US" dirty="0" smtClean="0"/>
              <a:t> is accessible to users via a browser and consists of user interface components and UI process components that support interaction with the system. </a:t>
            </a:r>
          </a:p>
          <a:p>
            <a:pPr algn="just"/>
            <a:r>
              <a:rPr lang="en-US" dirty="0" smtClean="0"/>
              <a:t>It’s developed using three core technologies: HTML, CSS, and JavaScript. </a:t>
            </a:r>
          </a:p>
          <a:p>
            <a:pPr algn="just"/>
            <a:r>
              <a:rPr lang="en-US" dirty="0" smtClean="0"/>
              <a:t>While HTML is the code that determines what your website will contain, CSS controls how it will look. </a:t>
            </a:r>
          </a:p>
          <a:p>
            <a:pPr algn="just"/>
            <a:r>
              <a:rPr lang="en-US" dirty="0" smtClean="0"/>
              <a:t>JavaScript and its frameworks make your website interactive – responsive to a user’s actions. </a:t>
            </a:r>
          </a:p>
          <a:p>
            <a:pPr algn="just"/>
            <a:r>
              <a:rPr lang="en-US" b="1" dirty="0" smtClean="0">
                <a:solidFill>
                  <a:srgbClr val="FF0000"/>
                </a:solidFill>
              </a:rPr>
              <a:t>BUSINESS LAYER: </a:t>
            </a:r>
            <a:r>
              <a:rPr lang="en-US" dirty="0" smtClean="0"/>
              <a:t>This layer, also called Business Logic or Domain Logic or Application Layer, accepts user requests from the browser, processes them, and determines the routes through which the data will be accessed. </a:t>
            </a:r>
          </a:p>
          <a:p>
            <a:pPr algn="just"/>
            <a:r>
              <a:rPr lang="en-US" dirty="0" smtClean="0"/>
              <a:t>The work flows by which the data and requests travel through the back end are encoded in a business layer.</a:t>
            </a:r>
          </a:p>
          <a:p>
            <a:pPr algn="just"/>
            <a:r>
              <a:rPr lang="en-US" dirty="0" smtClean="0"/>
              <a:t>For example, if your application is a hotel booking website, business logic will be responsible for the sequence of events 			a traveler will go through when booking a room.</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20000"/>
          </a:bodyPr>
          <a:lstStyle/>
          <a:p>
            <a:pPr algn="just"/>
            <a:r>
              <a:rPr lang="en-US" b="1" dirty="0" smtClean="0">
                <a:solidFill>
                  <a:srgbClr val="FF0000"/>
                </a:solidFill>
              </a:rPr>
              <a:t>PERSISTENCE LAYER: </a:t>
            </a:r>
            <a:r>
              <a:rPr lang="en-US" dirty="0" smtClean="0"/>
              <a:t>Also called the storage or data access layer, the persistence layer is a centralized location that receives all data calls and provides access to the persistent storage of an application. </a:t>
            </a:r>
          </a:p>
          <a:p>
            <a:pPr algn="just"/>
            <a:r>
              <a:rPr lang="en-US" dirty="0" smtClean="0"/>
              <a:t>The persistence layer is closely connected to the business layer, so the logic knows which database to talk to and the data retrieving process is more optimized.</a:t>
            </a:r>
          </a:p>
          <a:p>
            <a:pPr algn="just"/>
            <a:r>
              <a:rPr lang="en-US" dirty="0" smtClean="0"/>
              <a:t>The data storage infrastructure includes a server and a Database Management System, software to communicate with the database itself, applications, and user interfaces to obtain data and parse it.</a:t>
            </a:r>
          </a:p>
          <a:p>
            <a:pPr algn="just"/>
            <a:r>
              <a:rPr lang="en-US" dirty="0" smtClean="0"/>
              <a:t>Typically you can store your data either in owned hardware servers or in the cloud – meaning, that you purchase data center management and maintenance services while accessing your storage virtually.</a:t>
            </a:r>
          </a:p>
          <a:p>
            <a:pPr algn="just"/>
            <a:r>
              <a:rPr lang="en-US" dirty="0" smtClean="0"/>
              <a:t>Using the services of cloud technology providers such as Amazon, Google, or Microsoft, you can utilize Infrastructure-    as-a-Service, Platform-as-a-Service to cloud management.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CROSS - CUTTING CODE:</a:t>
            </a:r>
            <a:r>
              <a:rPr lang="en-US" b="1" dirty="0" smtClean="0"/>
              <a:t> </a:t>
            </a:r>
            <a:r>
              <a:rPr lang="en-US" dirty="0" smtClean="0"/>
              <a:t>This component handles other application concerns such as communications, operational management, and security. </a:t>
            </a:r>
          </a:p>
          <a:p>
            <a:pPr algn="just"/>
            <a:r>
              <a:rPr lang="en-US" b="1" dirty="0" smtClean="0">
                <a:solidFill>
                  <a:srgbClr val="FF0000"/>
                </a:solidFill>
              </a:rPr>
              <a:t>THIRD-PARTY INTEGRATIONS:</a:t>
            </a:r>
            <a:r>
              <a:rPr lang="en-US" b="1" dirty="0" smtClean="0"/>
              <a:t> </a:t>
            </a:r>
            <a:r>
              <a:rPr lang="en-US" dirty="0" smtClean="0"/>
              <a:t>Payment gateways, social logins, GDSs in travel websites are all integrations connected to the application’s back end via pieces of code called APIs. </a:t>
            </a:r>
          </a:p>
          <a:p>
            <a:pPr algn="just"/>
            <a:r>
              <a:rPr lang="en-US" dirty="0" smtClean="0"/>
              <a:t>They allow your software to source data from other software and widen your functionality without coding it from scratch.</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572164"/>
          </a:xfrm>
        </p:spPr>
        <p:txBody>
          <a:bodyPr>
            <a:normAutofit fontScale="85000" lnSpcReduction="20000"/>
          </a:bodyPr>
          <a:lstStyle/>
          <a:p>
            <a:pPr algn="just"/>
            <a:r>
              <a:rPr lang="en-US" dirty="0" smtClean="0"/>
              <a:t>The machine image (in Amazon, the AMI) is a raw copy of your operating system and core software for a particular environment on a specific platform. </a:t>
            </a:r>
          </a:p>
          <a:p>
            <a:pPr algn="just"/>
            <a:r>
              <a:rPr lang="en-US" dirty="0" smtClean="0"/>
              <a:t>When you start a virtual server, it copies its operating environment from the machine image and boots up. </a:t>
            </a:r>
          </a:p>
          <a:p>
            <a:pPr algn="just"/>
            <a:r>
              <a:rPr lang="en-US" dirty="0" smtClean="0"/>
              <a:t>If your machine image contains your installed application, deployment is nothing more than the process of starting up a new virtual instance.</a:t>
            </a:r>
          </a:p>
          <a:p>
            <a:pPr algn="just"/>
            <a:r>
              <a:rPr lang="en-US" b="1" dirty="0" smtClean="0">
                <a:solidFill>
                  <a:srgbClr val="FF0000"/>
                </a:solidFill>
              </a:rPr>
              <a:t>Amazon Machine Image Data Security:</a:t>
            </a:r>
          </a:p>
          <a:p>
            <a:pPr algn="just"/>
            <a:r>
              <a:rPr lang="en-US" dirty="0" smtClean="0"/>
              <a:t>When you create an Amazon machine image, it is encrypted and stored in an Amazon S3 bundle. </a:t>
            </a:r>
          </a:p>
          <a:p>
            <a:pPr algn="just"/>
            <a:r>
              <a:rPr lang="en-US" dirty="0" smtClean="0"/>
              <a:t>One of two keys can subsequently decrypt the AMI:</a:t>
            </a:r>
          </a:p>
          <a:p>
            <a:pPr algn="just"/>
            <a:r>
              <a:rPr lang="en-US" dirty="0" smtClean="0"/>
              <a:t>• Your Amazon key</a:t>
            </a:r>
          </a:p>
          <a:p>
            <a:pPr algn="just"/>
            <a:r>
              <a:rPr lang="en-US" dirty="0" smtClean="0"/>
              <a:t>• A key that Amazon holds</a:t>
            </a:r>
          </a:p>
          <a:p>
            <a:pPr algn="just"/>
            <a:r>
              <a:rPr lang="en-US" dirty="0" smtClean="0"/>
              <a:t>Only your user credentials have access to the AMI. </a:t>
            </a:r>
          </a:p>
          <a:p>
            <a:pPr algn="just"/>
            <a:r>
              <a:rPr lang="en-US" dirty="0" smtClean="0"/>
              <a:t>Amazon needs the ability to decrypt the AMI so it can actually boot an instance from the AMI.</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14</a:t>
            </a:fld>
            <a:endParaRPr lang="en-US"/>
          </a:p>
        </p:txBody>
      </p:sp>
      <p:sp>
        <p:nvSpPr>
          <p:cNvPr id="5" name="Title 4"/>
          <p:cNvSpPr>
            <a:spLocks noGrp="1"/>
          </p:cNvSpPr>
          <p:nvPr>
            <p:ph type="title"/>
          </p:nvPr>
        </p:nvSpPr>
        <p:spPr>
          <a:xfrm>
            <a:off x="457200" y="-71454"/>
            <a:ext cx="8229600" cy="1143000"/>
          </a:xfrm>
        </p:spPr>
        <p:txBody>
          <a:bodyPr/>
          <a:lstStyle/>
          <a:p>
            <a:pPr algn="ctr"/>
            <a:r>
              <a:rPr lang="en-US" dirty="0" smtClean="0">
                <a:solidFill>
                  <a:srgbClr val="FF0000"/>
                </a:solidFill>
              </a:rPr>
              <a:t>MACHINE IMAGE DESIGN</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85000" lnSpcReduction="20000"/>
          </a:bodyPr>
          <a:lstStyle/>
          <a:p>
            <a:pPr algn="just"/>
            <a:r>
              <a:rPr lang="en-US" b="1" dirty="0" smtClean="0">
                <a:solidFill>
                  <a:srgbClr val="FF0000"/>
                </a:solidFill>
              </a:rPr>
              <a:t>What Belongs in a Machine Image? </a:t>
            </a:r>
            <a:r>
              <a:rPr lang="en-US" dirty="0" smtClean="0"/>
              <a:t>A machine image should include all of the software necessary for the runtime operation of a virtual instance based on that image. </a:t>
            </a:r>
          </a:p>
          <a:p>
            <a:pPr algn="just"/>
            <a:r>
              <a:rPr lang="en-US" dirty="0" smtClean="0"/>
              <a:t>The starting point is obviously the operating system, but the choice of components is absolutely critical. </a:t>
            </a:r>
          </a:p>
          <a:p>
            <a:pPr algn="just"/>
            <a:r>
              <a:rPr lang="en-US" dirty="0" smtClean="0"/>
              <a:t>The full process of establishing a machine image consists of the following steps:</a:t>
            </a:r>
          </a:p>
          <a:p>
            <a:pPr algn="just"/>
            <a:r>
              <a:rPr lang="en-US" dirty="0" smtClean="0"/>
              <a:t>1. Create a component model that identifies what components and versions are required to run the service that the new machine image will support.</a:t>
            </a:r>
          </a:p>
          <a:p>
            <a:pPr algn="just"/>
            <a:r>
              <a:rPr lang="en-US" dirty="0" smtClean="0"/>
              <a:t>2. Separate out </a:t>
            </a:r>
            <a:r>
              <a:rPr lang="en-US" dirty="0" err="1" smtClean="0"/>
              <a:t>stateful</a:t>
            </a:r>
            <a:r>
              <a:rPr lang="en-US" dirty="0" smtClean="0"/>
              <a:t> data in the component model. You will need to keep it out of your machine image.</a:t>
            </a:r>
          </a:p>
          <a:p>
            <a:pPr algn="just"/>
            <a:r>
              <a:rPr lang="en-US" dirty="0" smtClean="0"/>
              <a:t>3. Identify the operating system on which you will deploy.</a:t>
            </a:r>
          </a:p>
          <a:p>
            <a:pPr algn="just"/>
            <a:r>
              <a:rPr lang="en-US" dirty="0" smtClean="0"/>
              <a:t>4. Search for an existing, trusted baseline public machine image for that operating system.</a:t>
            </a:r>
          </a:p>
          <a:p>
            <a:pPr algn="just"/>
            <a:r>
              <a:rPr lang="en-US" dirty="0" smtClean="0"/>
              <a:t>5. Harden your system using a tool such as Bastille.</a:t>
            </a:r>
          </a:p>
          <a:p>
            <a:pPr algn="just"/>
            <a:r>
              <a:rPr lang="en-US" dirty="0" smtClean="0"/>
              <a:t>6. Install all of the components in your component model.</a:t>
            </a:r>
          </a:p>
          <a:p>
            <a:pPr algn="just"/>
            <a:r>
              <a:rPr lang="en-US" dirty="0" smtClean="0"/>
              <a:t>7. Verify the functioning of a virtual instance using the machine image.</a:t>
            </a:r>
          </a:p>
          <a:p>
            <a:pPr algn="just">
              <a:buNone/>
            </a:pPr>
            <a:r>
              <a:rPr lang="en-US" dirty="0" smtClean="0"/>
              <a:t>                          8. Build and save the machine image.</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Sample model describing the runtime components for a </a:t>
            </a:r>
            <a:r>
              <a:rPr lang="en-US" b="1" dirty="0" err="1" smtClean="0">
                <a:solidFill>
                  <a:srgbClr val="FF0000"/>
                </a:solidFill>
              </a:rPr>
              <a:t>MySQL</a:t>
            </a:r>
            <a:r>
              <a:rPr lang="en-US" b="1" dirty="0" smtClean="0">
                <a:solidFill>
                  <a:srgbClr val="FF0000"/>
                </a:solidFill>
              </a:rPr>
              <a:t> database server.</a:t>
            </a:r>
          </a:p>
          <a:p>
            <a:pPr algn="just"/>
            <a:r>
              <a:rPr lang="en-US" dirty="0" smtClean="0"/>
              <a:t>In this case, the </a:t>
            </a:r>
            <a:r>
              <a:rPr lang="en-US" dirty="0" err="1" smtClean="0"/>
              <a:t>stateful</a:t>
            </a:r>
            <a:r>
              <a:rPr lang="en-US" dirty="0" smtClean="0"/>
              <a:t> data exists in the </a:t>
            </a:r>
            <a:r>
              <a:rPr lang="en-US" dirty="0" err="1" smtClean="0"/>
              <a:t>MySQL</a:t>
            </a:r>
            <a:r>
              <a:rPr lang="en-US" dirty="0" smtClean="0"/>
              <a:t> directory, which is externally mounted as a block storage device. </a:t>
            </a:r>
          </a:p>
          <a:p>
            <a:pPr algn="just"/>
            <a:r>
              <a:rPr lang="en-US" dirty="0" smtClean="0"/>
              <a:t>Consequently, you will need to make sure that your startup scripts mount your block storage device before starting </a:t>
            </a:r>
            <a:r>
              <a:rPr lang="en-US" dirty="0" err="1" smtClean="0"/>
              <a:t>MySQL</a:t>
            </a:r>
            <a:r>
              <a:rPr lang="en-US" dirty="0" smtClean="0"/>
              <a:t>.</a:t>
            </a:r>
          </a:p>
          <a:p>
            <a:pPr algn="just"/>
            <a:r>
              <a:rPr lang="en-US" dirty="0" smtClean="0"/>
              <a:t>Because the </a:t>
            </a:r>
            <a:r>
              <a:rPr lang="en-US" dirty="0" err="1" smtClean="0"/>
              <a:t>stateful</a:t>
            </a:r>
            <a:r>
              <a:rPr lang="en-US" dirty="0" smtClean="0"/>
              <a:t> data is assumed to be on a block storage device, this machine image is useful in starting any </a:t>
            </a:r>
            <a:r>
              <a:rPr lang="en-US" dirty="0" err="1" smtClean="0"/>
              <a:t>MySQL</a:t>
            </a:r>
            <a:r>
              <a:rPr lang="en-US" dirty="0" smtClean="0"/>
              <a:t> databases, not just a specific set of </a:t>
            </a:r>
            <a:r>
              <a:rPr lang="en-US" dirty="0" err="1" smtClean="0"/>
              <a:t>MySQL</a:t>
            </a:r>
            <a:r>
              <a:rPr lang="en-US" dirty="0" smtClean="0"/>
              <a:t> databases.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572272"/>
          </a:xfrm>
        </p:spPr>
        <p:txBody>
          <a:bodyPr>
            <a:normAutofit lnSpcReduction="1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buNone/>
            </a:pPr>
            <a:r>
              <a:rPr lang="en-US" b="1" dirty="0" smtClean="0">
                <a:solidFill>
                  <a:srgbClr val="FF0000"/>
                </a:solidFill>
              </a:rPr>
              <a:t>          FIG: Software necessary to support a </a:t>
            </a:r>
            <a:r>
              <a:rPr lang="en-US" b="1" dirty="0" err="1" smtClean="0">
                <a:solidFill>
                  <a:srgbClr val="FF0000"/>
                </a:solidFill>
              </a:rPr>
              <a:t>MySQL</a:t>
            </a:r>
            <a:r>
              <a:rPr lang="en-US" b="1" dirty="0" smtClean="0">
                <a:solidFill>
                  <a:srgbClr val="FF0000"/>
                </a:solidFill>
              </a:rPr>
              <a:t>      </a:t>
            </a:r>
          </a:p>
          <a:p>
            <a:pPr algn="just">
              <a:buNone/>
            </a:pPr>
            <a:r>
              <a:rPr lang="en-US" b="1" dirty="0" smtClean="0">
                <a:solidFill>
                  <a:srgbClr val="FF0000"/>
                </a:solidFill>
              </a:rPr>
              <a:t>                                      database server</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17</a:t>
            </a:fld>
            <a:endParaRPr lang="en-US"/>
          </a:p>
        </p:txBody>
      </p:sp>
      <p:pic>
        <p:nvPicPr>
          <p:cNvPr id="1026" name="Picture 2"/>
          <p:cNvPicPr>
            <a:picLocks noChangeAspect="1" noChangeArrowheads="1"/>
          </p:cNvPicPr>
          <p:nvPr/>
        </p:nvPicPr>
        <p:blipFill>
          <a:blip r:embed="rId2"/>
          <a:srcRect l="25781" t="13125" r="40820" b="17500"/>
          <a:stretch>
            <a:fillRect/>
          </a:stretch>
        </p:blipFill>
        <p:spPr bwMode="auto">
          <a:xfrm>
            <a:off x="2214546" y="22559"/>
            <a:ext cx="4714908" cy="5763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The services you want to run on an instance generally dictate the operating system on which you will base the machine image. </a:t>
            </a:r>
          </a:p>
          <a:p>
            <a:pPr algn="just"/>
            <a:r>
              <a:rPr lang="en-US" dirty="0" smtClean="0"/>
              <a:t>If you are deploying a .NET application, you probably will use one of the Amazon Windows images. </a:t>
            </a:r>
          </a:p>
          <a:p>
            <a:pPr algn="just"/>
            <a:r>
              <a:rPr lang="en-US" dirty="0" smtClean="0"/>
              <a:t>A PHP application, on the other hand, probably will be targeting a Linux environment.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Hardening an operating system is the act of minimizing attack vectors into a server. </a:t>
            </a:r>
          </a:p>
          <a:p>
            <a:pPr algn="just"/>
            <a:r>
              <a:rPr lang="en-US" b="1" dirty="0" smtClean="0">
                <a:solidFill>
                  <a:srgbClr val="FF0000"/>
                </a:solidFill>
              </a:rPr>
              <a:t>Among other things, hardening involves the following activities:</a:t>
            </a:r>
          </a:p>
          <a:p>
            <a:pPr algn="just"/>
            <a:r>
              <a:rPr lang="en-US" dirty="0" smtClean="0"/>
              <a:t>• Removing unnecessary services.</a:t>
            </a:r>
          </a:p>
          <a:p>
            <a:pPr algn="just"/>
            <a:r>
              <a:rPr lang="en-US" dirty="0" smtClean="0"/>
              <a:t>• Removing unnecessary accounts.</a:t>
            </a:r>
          </a:p>
          <a:p>
            <a:pPr algn="just"/>
            <a:r>
              <a:rPr lang="en-US" dirty="0" smtClean="0"/>
              <a:t>• Hardening an operating system is the act of minimizing attack vectors into a server. Among</a:t>
            </a:r>
          </a:p>
          <a:p>
            <a:pPr algn="just"/>
            <a:r>
              <a:rPr lang="en-US" dirty="0" smtClean="0"/>
              <a:t>other things, hardening involves the following activities:</a:t>
            </a:r>
          </a:p>
          <a:p>
            <a:pPr algn="just"/>
            <a:r>
              <a:rPr lang="en-US" dirty="0" smtClean="0"/>
              <a:t>• Removing unnecessary services.</a:t>
            </a:r>
          </a:p>
          <a:p>
            <a:pPr algn="just"/>
            <a:r>
              <a:rPr lang="en-US" dirty="0" smtClean="0"/>
              <a:t>• Removing unnecessary accounts.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576"/>
            <a:ext cx="8229600" cy="5162382"/>
          </a:xfrm>
        </p:spPr>
        <p:txBody>
          <a:bodyPr>
            <a:normAutofit/>
          </a:bodyPr>
          <a:lstStyle/>
          <a:p>
            <a:pPr algn="just"/>
            <a:r>
              <a:rPr lang="en-US" sz="3200" dirty="0" smtClean="0">
                <a:solidFill>
                  <a:srgbClr val="F20000"/>
                </a:solidFill>
              </a:rPr>
              <a:t>At the end of this course students can able to</a:t>
            </a:r>
          </a:p>
          <a:p>
            <a:pPr lvl="0" algn="just"/>
            <a:r>
              <a:rPr lang="en-US" sz="2800" dirty="0" smtClean="0"/>
              <a:t>CO1: Understand the differences between traditional   </a:t>
            </a:r>
          </a:p>
          <a:p>
            <a:pPr lvl="0" algn="just">
              <a:buNone/>
            </a:pPr>
            <a:r>
              <a:rPr lang="en-US" sz="2800" dirty="0" smtClean="0"/>
              <a:t>             and Cloud deployment</a:t>
            </a:r>
          </a:p>
          <a:p>
            <a:pPr lvl="0" algn="just"/>
            <a:r>
              <a:rPr lang="en-US" sz="2800" dirty="0" smtClean="0"/>
              <a:t>CO2: Understand  technical  and  business viability of   </a:t>
            </a:r>
          </a:p>
          <a:p>
            <a:pPr lvl="0" algn="just">
              <a:buNone/>
            </a:pPr>
            <a:r>
              <a:rPr lang="en-US" sz="2800" dirty="0" smtClean="0"/>
              <a:t>             migrating existing applications to cloud</a:t>
            </a:r>
          </a:p>
          <a:p>
            <a:pPr lvl="0" algn="just"/>
            <a:r>
              <a:rPr lang="en-US" sz="2800" dirty="0" smtClean="0"/>
              <a:t>CO3: Deploy cloud applications on AWS and Azure</a:t>
            </a:r>
          </a:p>
          <a:p>
            <a:pPr lvl="0" algn="just"/>
            <a:r>
              <a:rPr lang="en-US" sz="2800" dirty="0" smtClean="0"/>
              <a:t>CO4: Design and build cloud based applications</a:t>
            </a:r>
          </a:p>
          <a:p>
            <a:pPr lvl="0"/>
            <a:r>
              <a:rPr lang="en-US" sz="2800" dirty="0" smtClean="0"/>
              <a:t>CO5: Design  scalable cloud  environment  for  elastic demands</a:t>
            </a:r>
          </a:p>
          <a:p>
            <a:pPr algn="just"/>
            <a:endParaRPr lang="en-US" sz="3200" dirty="0" smtClean="0">
              <a:solidFill>
                <a:srgbClr val="F20000"/>
              </a:solidFill>
            </a:endParaRPr>
          </a:p>
          <a:p>
            <a:pPr lvl="1" algn="just">
              <a:buNone/>
            </a:pPr>
            <a:endParaRPr lang="en-US" sz="2400" dirty="0" smtClean="0">
              <a:solidFill>
                <a:srgbClr val="F20000"/>
              </a:solidFill>
            </a:endParaRPr>
          </a:p>
        </p:txBody>
      </p:sp>
      <p:sp>
        <p:nvSpPr>
          <p:cNvPr id="3" name="Title 2"/>
          <p:cNvSpPr>
            <a:spLocks noGrp="1"/>
          </p:cNvSpPr>
          <p:nvPr>
            <p:ph type="title"/>
          </p:nvPr>
        </p:nvSpPr>
        <p:spPr/>
        <p:txBody>
          <a:bodyPr/>
          <a:lstStyle/>
          <a:p>
            <a:r>
              <a:rPr lang="en-US" dirty="0" smtClean="0">
                <a:solidFill>
                  <a:srgbClr val="F20000"/>
                </a:solidFill>
              </a:rPr>
              <a:t>Course Outcomes</a:t>
            </a:r>
            <a:endParaRPr lang="en-US" dirty="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Different applications will definitely require different approaches based on their unique requirements. </a:t>
            </a:r>
          </a:p>
          <a:p>
            <a:pPr algn="just"/>
            <a:r>
              <a:rPr lang="en-US" dirty="0" smtClean="0"/>
              <a:t>Whatever the situation, you should structure your deployment so that the machine image has the intelligence to look for its </a:t>
            </a:r>
            <a:r>
              <a:rPr lang="en-US" dirty="0" err="1" smtClean="0"/>
              <a:t>stateful</a:t>
            </a:r>
            <a:r>
              <a:rPr lang="en-US" dirty="0" smtClean="0"/>
              <a:t> data upon startup and provide your machine image components with access to that data before they need it.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Once you have the deployment structured the right way, you will need to test it. </a:t>
            </a:r>
          </a:p>
          <a:p>
            <a:pPr algn="just"/>
            <a:r>
              <a:rPr lang="en-US" dirty="0" smtClean="0"/>
              <a:t>That means testing the system from launch through shutdown and recovery. </a:t>
            </a:r>
          </a:p>
          <a:p>
            <a:pPr algn="just"/>
            <a:r>
              <a:rPr lang="en-US" dirty="0" smtClean="0"/>
              <a:t>Therefore, you need to take the following steps:</a:t>
            </a:r>
          </a:p>
          <a:p>
            <a:pPr algn="just"/>
            <a:r>
              <a:rPr lang="en-US" dirty="0" smtClean="0"/>
              <a:t>1. Build a temporary image from your development instance.</a:t>
            </a:r>
          </a:p>
          <a:p>
            <a:pPr algn="just"/>
            <a:r>
              <a:rPr lang="en-US" dirty="0" smtClean="0"/>
              <a:t>2. Launch a new instance from the temporary image.</a:t>
            </a:r>
          </a:p>
          <a:p>
            <a:pPr algn="just"/>
            <a:r>
              <a:rPr lang="en-US" dirty="0" smtClean="0"/>
              <a:t>3. Verify that it functions as intended.</a:t>
            </a:r>
          </a:p>
          <a:p>
            <a:pPr algn="just"/>
            <a:r>
              <a:rPr lang="en-US" dirty="0" smtClean="0"/>
              <a:t>4. Fix any issues.</a:t>
            </a:r>
          </a:p>
          <a:p>
            <a:pPr algn="just"/>
            <a:r>
              <a:rPr lang="en-US" dirty="0" smtClean="0"/>
              <a:t>5. Repeat until the process is robust and reliable.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786478"/>
          </a:xfrm>
        </p:spPr>
        <p:txBody>
          <a:bodyPr/>
          <a:lstStyle/>
          <a:p>
            <a:pPr algn="just"/>
            <a:r>
              <a:rPr lang="en-US" b="1" dirty="0" smtClean="0">
                <a:solidFill>
                  <a:srgbClr val="FF0000"/>
                </a:solidFill>
              </a:rPr>
              <a:t>Privacy in the Cloud:</a:t>
            </a:r>
          </a:p>
          <a:p>
            <a:pPr algn="just"/>
            <a:r>
              <a:rPr lang="en-US" dirty="0" smtClean="0"/>
              <a:t>The key to privacy in the cloud or any other environment is the strict separation of sensitive data from non sensitive data followed by the encryption of sensitive elements. </a:t>
            </a:r>
          </a:p>
          <a:p>
            <a:pPr algn="just"/>
            <a:r>
              <a:rPr lang="en-US" dirty="0" smtClean="0"/>
              <a:t>The simplest example is storing credit cards. </a:t>
            </a:r>
          </a:p>
          <a:p>
            <a:pPr algn="just"/>
            <a:r>
              <a:rPr lang="en-US" dirty="0" smtClean="0"/>
              <a:t>You may have a complex e-commerce application storing many data relationships, but you need to separate out the credit card data from the rest of it to start building a secure e-commerce infrastructure.</a:t>
            </a:r>
          </a:p>
          <a:p>
            <a:pPr algn="just">
              <a:buNone/>
            </a:pP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22</a:t>
            </a:fld>
            <a:endParaRPr lang="en-US"/>
          </a:p>
        </p:txBody>
      </p:sp>
      <p:sp>
        <p:nvSpPr>
          <p:cNvPr id="5" name="Title 4"/>
          <p:cNvSpPr>
            <a:spLocks noGrp="1"/>
          </p:cNvSpPr>
          <p:nvPr>
            <p:ph type="title"/>
          </p:nvPr>
        </p:nvSpPr>
        <p:spPr>
          <a:xfrm>
            <a:off x="457200" y="-71462"/>
            <a:ext cx="8229600" cy="1143000"/>
          </a:xfrm>
        </p:spPr>
        <p:txBody>
          <a:bodyPr/>
          <a:lstStyle/>
          <a:p>
            <a:pPr algn="ctr"/>
            <a:r>
              <a:rPr lang="en-US" dirty="0" smtClean="0">
                <a:solidFill>
                  <a:srgbClr val="FF0000"/>
                </a:solidFill>
              </a:rPr>
              <a:t>PRIVACY DESIGN:</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572272"/>
          </a:xfrm>
        </p:spPr>
        <p:txBody>
          <a:bodyPr>
            <a:normAutofit lnSpcReduction="1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buNone/>
            </a:pPr>
            <a:r>
              <a:rPr lang="en-US" b="1" dirty="0" smtClean="0">
                <a:solidFill>
                  <a:srgbClr val="FF0000"/>
                </a:solidFill>
              </a:rPr>
              <a:t>Fig: Host credit card data behind a web service that            </a:t>
            </a:r>
          </a:p>
          <a:p>
            <a:pPr algn="just">
              <a:buNone/>
            </a:pPr>
            <a:r>
              <a:rPr lang="en-US" b="1" dirty="0" smtClean="0">
                <a:solidFill>
                  <a:srgbClr val="FF0000"/>
                </a:solidFill>
              </a:rPr>
              <a:t>                           encrypts credit card data</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23</a:t>
            </a:fld>
            <a:endParaRPr lang="en-US"/>
          </a:p>
        </p:txBody>
      </p:sp>
      <p:pic>
        <p:nvPicPr>
          <p:cNvPr id="2050" name="Picture 2"/>
          <p:cNvPicPr>
            <a:picLocks noChangeAspect="1" noChangeArrowheads="1"/>
          </p:cNvPicPr>
          <p:nvPr/>
        </p:nvPicPr>
        <p:blipFill>
          <a:blip r:embed="rId2"/>
          <a:srcRect l="21094" t="15000" r="35547" b="22187"/>
          <a:stretch>
            <a:fillRect/>
          </a:stretch>
        </p:blipFill>
        <p:spPr bwMode="auto">
          <a:xfrm>
            <a:off x="1357290" y="0"/>
            <a:ext cx="6500858" cy="581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85000" lnSpcReduction="20000"/>
          </a:bodyPr>
          <a:lstStyle/>
          <a:p>
            <a:pPr algn="just"/>
            <a:r>
              <a:rPr lang="en-US" dirty="0" smtClean="0"/>
              <a:t>It’s a pretty simple design that is very hard to compromise as long as you take the following precautions:</a:t>
            </a:r>
          </a:p>
          <a:p>
            <a:pPr algn="just"/>
            <a:r>
              <a:rPr lang="en-US" dirty="0" smtClean="0"/>
              <a:t>The application server and credit card server sit in two different security zones with only web services traffic from the application server being allowed into the credit card processor zone.</a:t>
            </a:r>
          </a:p>
          <a:p>
            <a:pPr algn="just"/>
            <a:r>
              <a:rPr lang="en-US" dirty="0" smtClean="0"/>
              <a:t>• Credit card numbers are encrypted using a customer-specific encryption key.</a:t>
            </a:r>
          </a:p>
          <a:p>
            <a:pPr algn="just"/>
            <a:r>
              <a:rPr lang="en-US" dirty="0" smtClean="0"/>
              <a:t>• The credit card processor has no access to the encryption key, except for a short period of time (in memory) while it is processing a transaction on that card.</a:t>
            </a:r>
          </a:p>
          <a:p>
            <a:pPr algn="just"/>
            <a:r>
              <a:rPr lang="en-US" dirty="0" smtClean="0"/>
              <a:t>• The application server never has the ability to read the credit card number from the credit card server.</a:t>
            </a:r>
          </a:p>
          <a:p>
            <a:pPr algn="just"/>
            <a:r>
              <a:rPr lang="en-US" dirty="0" smtClean="0"/>
              <a:t>• No person has administrative access to both servers.</a:t>
            </a:r>
          </a:p>
          <a:p>
            <a:pPr algn="just"/>
            <a:r>
              <a:rPr lang="en-US" dirty="0" smtClean="0"/>
              <a:t>Under this architecture, a hacker has no use for the data on any individual server; he must hack both servers to gain access to credit card data. </a:t>
            </a:r>
          </a:p>
          <a:p>
            <a:pPr algn="just"/>
            <a:r>
              <a:rPr lang="en-US" dirty="0" smtClean="0"/>
              <a:t>If your web application is poorly written, no amount of structure will protect you against that failing.</a:t>
            </a:r>
          </a:p>
          <a:p>
            <a:pPr algn="just"/>
            <a:r>
              <a:rPr lang="en-US" dirty="0" smtClean="0"/>
              <a:t>You therefore need to minimize the ability of a hacker to use one 			server to compromise the other.</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85000" lnSpcReduction="10000"/>
          </a:bodyPr>
          <a:lstStyle/>
          <a:p>
            <a:pPr algn="just"/>
            <a:r>
              <a:rPr lang="en-US" b="1" dirty="0" smtClean="0">
                <a:solidFill>
                  <a:srgbClr val="FF0000"/>
                </a:solidFill>
              </a:rPr>
              <a:t>Managing the credit card encryption:</a:t>
            </a:r>
          </a:p>
          <a:p>
            <a:pPr algn="just"/>
            <a:r>
              <a:rPr lang="en-US" dirty="0" smtClean="0"/>
              <a:t>In order to charge a credit card, you must provide the credit card number, an expiration date, and a varying number of other data elements describing the owner of the credit card. </a:t>
            </a:r>
          </a:p>
          <a:p>
            <a:pPr algn="just"/>
            <a:r>
              <a:rPr lang="en-US" dirty="0" smtClean="0"/>
              <a:t>You may also be required to provide a security code.</a:t>
            </a:r>
          </a:p>
          <a:p>
            <a:pPr algn="just"/>
            <a:r>
              <a:rPr lang="en-US" dirty="0" smtClean="0"/>
              <a:t>This architecture separates the basic capture of data from the actual charging of the credit card.</a:t>
            </a:r>
          </a:p>
          <a:p>
            <a:pPr algn="just"/>
            <a:r>
              <a:rPr lang="en-US" dirty="0" smtClean="0"/>
              <a:t>When a person first enters her information, the system stores contact info and some basic credit card profile information with the e-commerce application and sends the credit card number over to the credit card processor for encryption and storage.</a:t>
            </a:r>
          </a:p>
          <a:p>
            <a:pPr algn="just"/>
            <a:r>
              <a:rPr lang="en-US" dirty="0" smtClean="0"/>
              <a:t>The first trick is to create a password on the e-commerce server and store it with the customer record. </a:t>
            </a:r>
          </a:p>
          <a:p>
            <a:pPr algn="just"/>
            <a:r>
              <a:rPr lang="en-US" dirty="0" smtClean="0"/>
              <a:t>It’s not a password that any user will ever see or use, so you should generate something complex using the strongest password guidelines. </a:t>
            </a:r>
          </a:p>
          <a:p>
            <a:pPr algn="just"/>
            <a:r>
              <a:rPr lang="en-US" dirty="0" smtClean="0"/>
              <a:t>You should also create a credit card record on the e-commerce 		server that stores everything except the credit card number.</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33594" t="73438" r="48242" b="16250"/>
          <a:stretch>
            <a:fillRect/>
          </a:stretch>
        </p:blipFill>
        <p:spPr bwMode="auto">
          <a:xfrm>
            <a:off x="2643174" y="4000504"/>
            <a:ext cx="3623855" cy="1285884"/>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33398" t="19687" r="47266" b="39063"/>
          <a:stretch>
            <a:fillRect/>
          </a:stretch>
        </p:blipFill>
        <p:spPr bwMode="auto">
          <a:xfrm>
            <a:off x="3268256" y="71414"/>
            <a:ext cx="2518190" cy="3357586"/>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286544"/>
          </a:xfrm>
        </p:spPr>
        <p:txBody>
          <a:bodyPr>
            <a:normAutofit lnSpcReduction="1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The e-commerce system stores everything but the credit card number and security code</a:t>
            </a: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The credit card processor stores the encrypted credit card number and associates it with the e-				commerce credit card ID</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With that data stored in the e-commerce system database, the system then submits the credit card number, credit card password, and unique credit card ID from the e-commerce system to the credit card processor.</a:t>
            </a:r>
          </a:p>
          <a:p>
            <a:pPr algn="just"/>
            <a:r>
              <a:rPr lang="en-US" dirty="0" smtClean="0"/>
              <a:t>The credit card processor does not store the password. </a:t>
            </a:r>
          </a:p>
          <a:p>
            <a:pPr algn="just"/>
            <a:r>
              <a:rPr lang="en-US" dirty="0" smtClean="0"/>
              <a:t>Instead, it uses the password as salt to encrypt the credit card number, stores the encrypted credit card number, and associates it with the credit card ID. </a:t>
            </a:r>
          </a:p>
          <a:p>
            <a:pPr algn="just"/>
            <a:r>
              <a:rPr lang="en-US" dirty="0" smtClean="0"/>
              <a:t>Neither system stores a customer’s security code, because the credit card companies do not allow you to store this code.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lnSpcReduction="10000"/>
          </a:bodyPr>
          <a:lstStyle/>
          <a:p>
            <a:pPr algn="just"/>
            <a:r>
              <a:rPr lang="en-US" b="1" dirty="0" smtClean="0">
                <a:solidFill>
                  <a:srgbClr val="FF0000"/>
                </a:solidFill>
              </a:rPr>
              <a:t>Processing a credit card transaction:</a:t>
            </a:r>
          </a:p>
          <a:p>
            <a:pPr algn="just"/>
            <a:r>
              <a:rPr lang="en-US" dirty="0" smtClean="0"/>
              <a:t>When it comes time to charge the credit card, the e-commerce service submits a request to the credit card processor to charge the card for a specific amount. </a:t>
            </a:r>
          </a:p>
          <a:p>
            <a:pPr algn="just"/>
            <a:r>
              <a:rPr lang="en-US" dirty="0" smtClean="0"/>
              <a:t>The e-commerce system refers to the credit card on the credit card processor using the unique ID that was created when the credit card was first inserted. </a:t>
            </a:r>
          </a:p>
          <a:p>
            <a:pPr algn="just"/>
            <a:r>
              <a:rPr lang="en-US" dirty="0" smtClean="0"/>
              <a:t>It passes over the credit card password, the security code, and the amount to be charged. </a:t>
            </a:r>
          </a:p>
          <a:p>
            <a:pPr algn="just"/>
            <a:r>
              <a:rPr lang="en-US" dirty="0" smtClean="0"/>
              <a:t>The credit card processor then decrypts the credit card number for the specified credit card using the specified password. </a:t>
            </a:r>
          </a:p>
          <a:p>
            <a:pPr algn="just"/>
            <a:r>
              <a:rPr lang="en-US" dirty="0" smtClean="0"/>
              <a:t>The unencrypted credit card number, security code, and amount are then passed to the bank to complete the transaction.</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a:bodyPr>
          <a:lstStyle/>
          <a:p>
            <a:pPr algn="just"/>
            <a:r>
              <a:rPr lang="en-US" b="1" dirty="0" smtClean="0">
                <a:solidFill>
                  <a:srgbClr val="FF0000"/>
                </a:solidFill>
              </a:rPr>
              <a:t>If the e-commerce application is compromised:</a:t>
            </a:r>
          </a:p>
          <a:p>
            <a:pPr algn="just"/>
            <a:r>
              <a:rPr lang="en-US" dirty="0" smtClean="0"/>
              <a:t>If the e-commerce application is compromised, the attacker has access only to the non sensitive customer contact info. </a:t>
            </a:r>
          </a:p>
          <a:p>
            <a:pPr algn="just"/>
            <a:r>
              <a:rPr lang="en-US" dirty="0" smtClean="0"/>
              <a:t>There is no mechanism by which he can download that database and access credit card information or otherwise engage in identity theft. </a:t>
            </a:r>
          </a:p>
          <a:p>
            <a:pPr algn="just"/>
            <a:r>
              <a:rPr lang="en-US" dirty="0" smtClean="0"/>
              <a:t>That would require compromising the credit card processor separately.</a:t>
            </a:r>
          </a:p>
          <a:p>
            <a:pPr algn="just"/>
            <a:r>
              <a:rPr lang="en-US" dirty="0" smtClean="0"/>
              <a:t>If your e-commerce application is insecure, an attacker can still assume the identity of an existing user and place orders in their name with deliveries to their address.</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9"/>
            <a:ext cx="8229600" cy="4714907"/>
          </a:xfrm>
        </p:spPr>
        <p:txBody>
          <a:bodyPr>
            <a:normAutofit/>
          </a:bodyPr>
          <a:lstStyle/>
          <a:p>
            <a:pPr algn="just"/>
            <a:r>
              <a:rPr lang="en-IN" sz="3000" dirty="0" smtClean="0">
                <a:solidFill>
                  <a:srgbClr val="FF0000"/>
                </a:solidFill>
              </a:rPr>
              <a:t>Web Application Design</a:t>
            </a:r>
          </a:p>
          <a:p>
            <a:pPr algn="just"/>
            <a:r>
              <a:rPr lang="en-IN" sz="3000" dirty="0" smtClean="0">
                <a:solidFill>
                  <a:srgbClr val="FF0000"/>
                </a:solidFill>
              </a:rPr>
              <a:t>Machine Image Design</a:t>
            </a:r>
          </a:p>
          <a:p>
            <a:pPr algn="just"/>
            <a:r>
              <a:rPr lang="en-IN" sz="3000" dirty="0" smtClean="0">
                <a:solidFill>
                  <a:srgbClr val="FF0000"/>
                </a:solidFill>
              </a:rPr>
              <a:t>Privacy Design </a:t>
            </a:r>
          </a:p>
          <a:p>
            <a:pPr algn="just"/>
            <a:r>
              <a:rPr lang="en-IN" sz="3000" dirty="0" smtClean="0">
                <a:solidFill>
                  <a:srgbClr val="FF0000"/>
                </a:solidFill>
              </a:rPr>
              <a:t>Database Management</a:t>
            </a:r>
            <a:endParaRPr lang="en-US" sz="3000" dirty="0" smtClean="0">
              <a:solidFill>
                <a:srgbClr val="FF0000"/>
              </a:solidFill>
            </a:endParaRPr>
          </a:p>
        </p:txBody>
      </p:sp>
      <p:sp>
        <p:nvSpPr>
          <p:cNvPr id="3" name="Title 2"/>
          <p:cNvSpPr>
            <a:spLocks noGrp="1"/>
          </p:cNvSpPr>
          <p:nvPr>
            <p:ph type="title"/>
          </p:nvPr>
        </p:nvSpPr>
        <p:spPr>
          <a:xfrm>
            <a:off x="428596" y="500050"/>
            <a:ext cx="8229600" cy="1143000"/>
          </a:xfrm>
        </p:spPr>
        <p:txBody>
          <a:bodyPr>
            <a:normAutofit fontScale="90000"/>
          </a:bodyPr>
          <a:lstStyle/>
          <a:p>
            <a:pPr algn="ctr"/>
            <a:r>
              <a:rPr lang="en-US" dirty="0" smtClean="0">
                <a:solidFill>
                  <a:srgbClr val="F20000"/>
                </a:solidFill>
              </a:rPr>
              <a:t>UNIT 4 – </a:t>
            </a:r>
            <a:r>
              <a:rPr lang="en-IN" dirty="0" smtClean="0">
                <a:solidFill>
                  <a:srgbClr val="FF0000"/>
                </a:solidFill>
              </a:rPr>
              <a:t>HOW TO MOVE APPLICATION INTO THE CLOUD</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If the credit card processor is compromised:</a:t>
            </a:r>
          </a:p>
          <a:p>
            <a:pPr algn="just"/>
            <a:r>
              <a:rPr lang="en-US" dirty="0" smtClean="0"/>
              <a:t>Compromising the credit card processor is even less useful than compromising the e-commerce application. </a:t>
            </a:r>
          </a:p>
          <a:p>
            <a:pPr algn="just"/>
            <a:r>
              <a:rPr lang="en-US" dirty="0" smtClean="0"/>
              <a:t>If an attacker gains access to the credit card database, all he has are random unique IDs and strongly encrypted credit card numbers each encrypted with a unique encryption key. </a:t>
            </a:r>
          </a:p>
          <a:p>
            <a:pPr algn="just"/>
            <a:r>
              <a:rPr lang="en-US" dirty="0" smtClean="0"/>
              <a:t>As a result, the attacker can take the database offline and attempt to brute-force decrypt the numbers, but each number will take a lot of time to crack and, ultimately, provide the hacker with a credit card number that has no individually identifying information to </a:t>
            </a:r>
            <a:r>
              <a:rPr lang="en-US" smtClean="0"/>
              <a:t>use in identity </a:t>
            </a:r>
            <a:r>
              <a:rPr lang="en-US" dirty="0" smtClean="0"/>
              <a:t>theft.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The trickiest part of managing a cloud infrastructure is the management of your persistent data. </a:t>
            </a:r>
          </a:p>
          <a:p>
            <a:pPr algn="just"/>
            <a:r>
              <a:rPr lang="en-US" dirty="0" smtClean="0"/>
              <a:t>Persistent data is essentially any data that needs to survive the destruction of your cloud environment.</a:t>
            </a:r>
          </a:p>
          <a:p>
            <a:pPr algn="just"/>
            <a:r>
              <a:rPr lang="en-US" dirty="0" smtClean="0"/>
              <a:t>Because you can easily reconstruct your operating system, software, and simple configuration files, they do not qualify as persistent data. </a:t>
            </a:r>
          </a:p>
          <a:p>
            <a:pPr algn="just"/>
            <a:r>
              <a:rPr lang="en-US" dirty="0" smtClean="0"/>
              <a:t>Only the data that cannot be reconstituted qualify persistent data.</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31</a:t>
            </a:fld>
            <a:endParaRPr lang="en-US"/>
          </a:p>
        </p:txBody>
      </p:sp>
      <p:sp>
        <p:nvSpPr>
          <p:cNvPr id="5" name="Title 4"/>
          <p:cNvSpPr>
            <a:spLocks noGrp="1"/>
          </p:cNvSpPr>
          <p:nvPr>
            <p:ph type="title"/>
          </p:nvPr>
        </p:nvSpPr>
        <p:spPr/>
        <p:txBody>
          <a:bodyPr/>
          <a:lstStyle/>
          <a:p>
            <a:pPr algn="ctr"/>
            <a:r>
              <a:rPr lang="en-US" dirty="0" smtClean="0">
                <a:solidFill>
                  <a:srgbClr val="FF0000"/>
                </a:solidFill>
              </a:rPr>
              <a:t>DATABASE MANAGEMENT</a:t>
            </a:r>
            <a:endParaRPr lang="en-US"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10000"/>
          </a:bodyPr>
          <a:lstStyle/>
          <a:p>
            <a:pPr algn="just"/>
            <a:r>
              <a:rPr lang="en-US" dirty="0" smtClean="0"/>
              <a:t>The cloud brings a new challenge to an old problem of backing up your database, because your database server in the cloud will be much less reliable than your database server in a physical infrastructure. </a:t>
            </a:r>
          </a:p>
          <a:p>
            <a:pPr algn="just"/>
            <a:r>
              <a:rPr lang="en-US" dirty="0" smtClean="0"/>
              <a:t>The virtual server running your database will fail completely and without warning. </a:t>
            </a:r>
          </a:p>
          <a:p>
            <a:pPr algn="just"/>
            <a:r>
              <a:rPr lang="en-US" dirty="0" smtClean="0"/>
              <a:t>Whether physical or virtual, when a database server fails, there is the distinct possibility that the files that comprise the database will get corrupted. </a:t>
            </a:r>
          </a:p>
          <a:p>
            <a:pPr algn="just"/>
            <a:r>
              <a:rPr lang="en-US" dirty="0" smtClean="0"/>
              <a:t>The likelihood of that disaster depends on which database engine you are using, but it can happen with just about any engine out there.</a:t>
            </a:r>
          </a:p>
          <a:p>
            <a:pPr algn="just"/>
            <a:r>
              <a:rPr lang="en-US" dirty="0" smtClean="0"/>
              <a:t>It is much easier to recover from the failure of a server in a virtualized environment than in the physical world: simply launch a new instance from your database machine image, mount the old block storage device, and you are up and 			running.</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Clustering or Replication?</a:t>
            </a:r>
          </a:p>
          <a:p>
            <a:pPr algn="just"/>
            <a:r>
              <a:rPr lang="en-US" dirty="0" smtClean="0"/>
              <a:t>The most effective mechanism for avoiding corruption is leveraging the capabilities of a database engine that supports true clustering. </a:t>
            </a:r>
          </a:p>
          <a:p>
            <a:pPr algn="just"/>
            <a:r>
              <a:rPr lang="en-US" dirty="0" smtClean="0"/>
              <a:t>In a clustered database environment, multiple database servers act together as a single logical database server. </a:t>
            </a:r>
          </a:p>
          <a:p>
            <a:pPr algn="just"/>
            <a:r>
              <a:rPr lang="en-US" dirty="0" smtClean="0"/>
              <a:t>The mechanics of this process vary from database engine to database engine, but the result is that a transaction committed to the cluster will survive the failure of any one node and maintain full data consistency. </a:t>
            </a:r>
          </a:p>
          <a:p>
            <a:pPr algn="just"/>
            <a:r>
              <a:rPr lang="en-US" dirty="0" smtClean="0"/>
              <a:t>Clients of the database will never know that a node went down and will be able to continue operating.</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lnSpcReduction="10000"/>
          </a:bodyPr>
          <a:lstStyle/>
          <a:p>
            <a:pPr algn="just"/>
            <a:r>
              <a:rPr lang="en-US" dirty="0" smtClean="0"/>
              <a:t>Database clustering is very complicated and generally quite expensive.</a:t>
            </a:r>
          </a:p>
          <a:p>
            <a:pPr algn="just"/>
            <a:r>
              <a:rPr lang="en-US" dirty="0" smtClean="0"/>
              <a:t>• Unless you have a skilled DBA on hand, you should not consider undertaking the deployment of a clustered database environment.</a:t>
            </a:r>
          </a:p>
          <a:p>
            <a:pPr algn="just"/>
            <a:r>
              <a:rPr lang="en-US" dirty="0" smtClean="0"/>
              <a:t>• A clustered database vendor often requires you to pay for the most expensive licenses to use the clustering capabilities in the database management system (DBMS). </a:t>
            </a:r>
          </a:p>
          <a:p>
            <a:pPr algn="just"/>
            <a:r>
              <a:rPr lang="en-US" dirty="0" smtClean="0"/>
              <a:t>Even if you are using </a:t>
            </a:r>
            <a:r>
              <a:rPr lang="en-US" dirty="0" err="1" smtClean="0"/>
              <a:t>MySQL</a:t>
            </a:r>
            <a:r>
              <a:rPr lang="en-US" dirty="0" smtClean="0"/>
              <a:t> clustering, you will have to pay for five machine instances to effectively run that cluster.</a:t>
            </a:r>
          </a:p>
          <a:p>
            <a:pPr algn="just"/>
            <a:r>
              <a:rPr lang="en-US" dirty="0" smtClean="0"/>
              <a:t>• Clustering comes with significant performance problems. If you are trying to cluster across distinct physical infrastructures, across availability zones you will 		pay a hefty network latency penalty.</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Replication: </a:t>
            </a:r>
            <a:r>
              <a:rPr lang="en-US" dirty="0" smtClean="0"/>
              <a:t>A replication based database infrastructure generally has a main server, referred to as the database master. </a:t>
            </a:r>
          </a:p>
          <a:p>
            <a:pPr algn="just"/>
            <a:r>
              <a:rPr lang="en-US" dirty="0" smtClean="0"/>
              <a:t>Client applications execute write transactions against the database master. </a:t>
            </a:r>
          </a:p>
          <a:p>
            <a:pPr algn="just"/>
            <a:r>
              <a:rPr lang="en-US" dirty="0" smtClean="0"/>
              <a:t>Successful transactions are then replicated to database slaves.</a:t>
            </a:r>
          </a:p>
          <a:p>
            <a:pPr algn="just"/>
            <a:r>
              <a:rPr lang="en-US" dirty="0" smtClean="0"/>
              <a:t>Replication has two key advantages over clustering:</a:t>
            </a:r>
          </a:p>
          <a:p>
            <a:pPr algn="just"/>
            <a:r>
              <a:rPr lang="en-US" dirty="0" smtClean="0"/>
              <a:t>• It is generally much simpler to implement.</a:t>
            </a:r>
          </a:p>
          <a:p>
            <a:pPr algn="just"/>
            <a:r>
              <a:rPr lang="en-US" dirty="0" smtClean="0"/>
              <a:t>• It does not require an excessive number of servers or expensive licenses.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10000"/>
          </a:bodyPr>
          <a:lstStyle/>
          <a:p>
            <a:pPr algn="just"/>
            <a:r>
              <a:rPr lang="en-US" dirty="0" smtClean="0"/>
              <a:t>Replication is not nearly as reliable as clustering. </a:t>
            </a:r>
          </a:p>
          <a:p>
            <a:pPr algn="just"/>
            <a:r>
              <a:rPr lang="en-US" dirty="0" smtClean="0"/>
              <a:t>A database master can fail after it has committed a transaction locally, but before the database slave has received it. </a:t>
            </a:r>
          </a:p>
          <a:p>
            <a:pPr algn="just"/>
            <a:r>
              <a:rPr lang="en-US" dirty="0" smtClean="0"/>
              <a:t>In that event, you would have a database slave that is missing data. </a:t>
            </a:r>
          </a:p>
          <a:p>
            <a:pPr algn="just"/>
            <a:r>
              <a:rPr lang="en-US" dirty="0" smtClean="0"/>
              <a:t>In fact, when a database master is under a heavy load, the database slave can actually fall quite far behind the master. </a:t>
            </a:r>
          </a:p>
          <a:p>
            <a:pPr algn="just"/>
            <a:r>
              <a:rPr lang="en-US" dirty="0" smtClean="0"/>
              <a:t>If the master is somehow corrupted, it can also begin replicating corrupted data.</a:t>
            </a:r>
          </a:p>
          <a:p>
            <a:pPr algn="just"/>
            <a:r>
              <a:rPr lang="en-US" dirty="0" smtClean="0"/>
              <a:t>When your database master fails, clients using that master for write transactions cannot function until the master is recovered. </a:t>
            </a:r>
          </a:p>
          <a:p>
            <a:pPr algn="just"/>
            <a:r>
              <a:rPr lang="en-US" dirty="0" smtClean="0"/>
              <a:t>On the other hand, when a node in a cluster fails, the clients do not notice the failure because the cluster simply continues processing transactions.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a:bodyPr>
          <a:lstStyle/>
          <a:p>
            <a:pPr algn="just"/>
            <a:r>
              <a:rPr lang="en-US" dirty="0" smtClean="0"/>
              <a:t>A database can recover using a slave in one of two ways:</a:t>
            </a:r>
          </a:p>
          <a:p>
            <a:pPr algn="just"/>
            <a:r>
              <a:rPr lang="en-US" dirty="0" smtClean="0"/>
              <a:t>• Promotion of a slave to database master (you will need to launch a replacement slave)</a:t>
            </a:r>
          </a:p>
          <a:p>
            <a:pPr algn="just"/>
            <a:r>
              <a:rPr lang="en-US" dirty="0" smtClean="0"/>
              <a:t>• Building a new database master and exporting the current state from a slave to a new master.</a:t>
            </a:r>
          </a:p>
          <a:p>
            <a:pPr algn="just"/>
            <a:r>
              <a:rPr lang="en-US" b="1" dirty="0" smtClean="0">
                <a:solidFill>
                  <a:srgbClr val="FF0000"/>
                </a:solidFill>
              </a:rPr>
              <a:t>Database Backups:</a:t>
            </a:r>
          </a:p>
          <a:p>
            <a:pPr algn="just"/>
            <a:r>
              <a:rPr lang="en-US" b="1" dirty="0" smtClean="0">
                <a:solidFill>
                  <a:srgbClr val="FF0000"/>
                </a:solidFill>
              </a:rPr>
              <a:t>Types of database backups: </a:t>
            </a:r>
            <a:r>
              <a:rPr lang="en-US" dirty="0" smtClean="0"/>
              <a:t>Most database engines provide multiple mechanisms for executing database backups. </a:t>
            </a:r>
          </a:p>
          <a:p>
            <a:pPr algn="just"/>
            <a:r>
              <a:rPr lang="en-US" dirty="0" smtClean="0"/>
              <a:t>Typically, your database engine will offer at least these backup options:</a:t>
            </a:r>
          </a:p>
          <a:p>
            <a:pPr algn="just"/>
            <a:r>
              <a:rPr lang="en-US" dirty="0" smtClean="0"/>
              <a:t>• Database export/dump backup</a:t>
            </a:r>
          </a:p>
          <a:p>
            <a:pPr algn="just"/>
            <a:r>
              <a:rPr lang="en-US" dirty="0" smtClean="0"/>
              <a:t>• File system backup</a:t>
            </a:r>
          </a:p>
          <a:p>
            <a:pPr lvl="5" algn="just"/>
            <a:r>
              <a:rPr lang="en-US" sz="2700" dirty="0" smtClean="0"/>
              <a:t>• Transaction log backup</a:t>
            </a:r>
            <a:endParaRPr lang="en-US" sz="2700"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20000"/>
          </a:bodyPr>
          <a:lstStyle/>
          <a:p>
            <a:pPr algn="just"/>
            <a:r>
              <a:rPr lang="en-US" b="1" dirty="0" smtClean="0">
                <a:solidFill>
                  <a:srgbClr val="FF0000"/>
                </a:solidFill>
              </a:rPr>
              <a:t>Database export/dump backup: </a:t>
            </a:r>
            <a:r>
              <a:rPr lang="en-US" dirty="0" smtClean="0"/>
              <a:t>The most solid backup you can execute is the database export/dump. </a:t>
            </a:r>
          </a:p>
          <a:p>
            <a:pPr algn="just"/>
            <a:r>
              <a:rPr lang="en-US" dirty="0" smtClean="0"/>
              <a:t>When you perform a database export, you dump the entire schema of the database and all of its data to one or more export files. </a:t>
            </a:r>
          </a:p>
          <a:p>
            <a:pPr algn="just"/>
            <a:r>
              <a:rPr lang="en-US" dirty="0" smtClean="0"/>
              <a:t>You can then store the export files as the backup. </a:t>
            </a:r>
          </a:p>
          <a:p>
            <a:pPr algn="just"/>
            <a:r>
              <a:rPr lang="en-US" dirty="0" smtClean="0"/>
              <a:t>During recovery, you can leverage the export files to restore into a pristine install of your database engine.</a:t>
            </a:r>
          </a:p>
          <a:p>
            <a:pPr algn="just"/>
            <a:r>
              <a:rPr lang="en-US" dirty="0" smtClean="0"/>
              <a:t>To execute a database export on SQL Server, for example, use the following command:</a:t>
            </a:r>
          </a:p>
          <a:p>
            <a:pPr algn="just"/>
            <a:r>
              <a:rPr lang="en-US" b="1" dirty="0" smtClean="0">
                <a:solidFill>
                  <a:srgbClr val="FF0000"/>
                </a:solidFill>
              </a:rPr>
              <a:t>BACKUP DATABASE website to disk = 'D:\db\website.dump'</a:t>
            </a:r>
          </a:p>
          <a:p>
            <a:pPr algn="just"/>
            <a:r>
              <a:rPr lang="en-US" dirty="0" smtClean="0"/>
              <a:t>The result is an export file you can move from one SQL Server environment to another SQL Server environment.</a:t>
            </a:r>
          </a:p>
          <a:p>
            <a:pPr algn="just"/>
            <a:r>
              <a:rPr lang="en-US" dirty="0" smtClean="0"/>
              <a:t>The export of a large database takes a long time to execute. </a:t>
            </a:r>
          </a:p>
          <a:p>
            <a:pPr algn="just"/>
            <a:r>
              <a:rPr lang="en-US" dirty="0" smtClean="0"/>
              <a:t>As a result, full database exports against a production database generally are not practical.</a:t>
            </a:r>
          </a:p>
          <a:p>
            <a:pPr algn="just"/>
            <a:r>
              <a:rPr lang="en-US" dirty="0" smtClean="0"/>
              <a:t>Most databases provide the option to export parts of the 	database individually.</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File System Backup: </a:t>
            </a:r>
            <a:r>
              <a:rPr lang="en-US" dirty="0" smtClean="0"/>
              <a:t>File system backups involve backing up all of the underlying files that support the database.</a:t>
            </a:r>
          </a:p>
          <a:p>
            <a:pPr algn="just"/>
            <a:r>
              <a:rPr lang="en-US" dirty="0" smtClean="0"/>
              <a:t>For some database engines, the database is stored in one big file. </a:t>
            </a:r>
          </a:p>
          <a:p>
            <a:pPr algn="just"/>
            <a:r>
              <a:rPr lang="en-US" dirty="0" smtClean="0"/>
              <a:t>For others, the tables and their schemas are stored across multiple files. </a:t>
            </a:r>
          </a:p>
          <a:p>
            <a:pPr algn="just"/>
            <a:r>
              <a:rPr lang="en-US" dirty="0" smtClean="0"/>
              <a:t>Either way, a backup simply requires copying the database files to backup media.</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dirty="0" err="1" smtClean="0"/>
              <a:t>Noornilo</a:t>
            </a:r>
            <a:r>
              <a:rPr lang="en-US" dirty="0" smtClean="0"/>
              <a:t> </a:t>
            </a:r>
            <a:r>
              <a:rPr lang="en-US" dirty="0" err="1" smtClean="0"/>
              <a:t>Nafees</a:t>
            </a:r>
            <a:endParaRPr lang="en-US" dirty="0"/>
          </a:p>
        </p:txBody>
      </p:sp>
      <p:sp>
        <p:nvSpPr>
          <p:cNvPr id="4" name="Slide Number Placeholder 3"/>
          <p:cNvSpPr>
            <a:spLocks noGrp="1"/>
          </p:cNvSpPr>
          <p:nvPr>
            <p:ph type="sldNum" sz="quarter" idx="12"/>
          </p:nvPr>
        </p:nvSpPr>
        <p:spPr/>
        <p:txBody>
          <a:bodyPr/>
          <a:lstStyle/>
          <a:p>
            <a:fld id="{88E41A72-63AC-41FD-A0BE-A8B1AC4A030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5357850"/>
          </a:xfrm>
        </p:spPr>
        <p:txBody>
          <a:bodyPr/>
          <a:lstStyle/>
          <a:p>
            <a:pPr algn="just"/>
            <a:r>
              <a:rPr lang="en-US" dirty="0" smtClean="0"/>
              <a:t>When building a web application, there are three main principles to bear in mind. </a:t>
            </a:r>
          </a:p>
          <a:p>
            <a:pPr algn="just"/>
            <a:r>
              <a:rPr lang="en-US" dirty="0" smtClean="0"/>
              <a:t>From a customer’s point of view, the application should be simple, aesthetically pleasing, and address most of their problems. </a:t>
            </a:r>
          </a:p>
          <a:p>
            <a:pPr algn="just"/>
            <a:r>
              <a:rPr lang="en-US" dirty="0" smtClean="0"/>
              <a:t>From the business aspect, a web application should stay aligned with its product/market.</a:t>
            </a:r>
          </a:p>
          <a:p>
            <a:pPr algn="just"/>
            <a:r>
              <a:rPr lang="en-US" dirty="0" smtClean="0"/>
              <a:t>From a software engineer’s perspective, a web application should be scalable, functional, and able </a:t>
            </a:r>
            <a:r>
              <a:rPr lang="en-US" dirty="0" smtClean="0"/>
              <a:t>to withstand </a:t>
            </a:r>
            <a:r>
              <a:rPr lang="en-US" dirty="0" smtClean="0"/>
              <a:t>high traffic loads.</a:t>
            </a:r>
          </a:p>
          <a:p>
            <a:pPr algn="just"/>
            <a:r>
              <a:rPr lang="en-US" dirty="0" smtClean="0"/>
              <a:t>All these issues are addressed in the web application’s 	architecture.</a:t>
            </a:r>
            <a:endParaRPr lang="en-US" dirty="0"/>
          </a:p>
        </p:txBody>
      </p:sp>
      <p:sp>
        <p:nvSpPr>
          <p:cNvPr id="3" name="Footer Placeholder 2"/>
          <p:cNvSpPr>
            <a:spLocks noGrp="1"/>
          </p:cNvSpPr>
          <p:nvPr>
            <p:ph type="ftr" sz="quarter" idx="11"/>
          </p:nvPr>
        </p:nvSpPr>
        <p:spPr/>
        <p:txBody>
          <a:bodyPr/>
          <a:lstStyle/>
          <a:p>
            <a:r>
              <a:rPr lang="en-US" dirty="0" err="1" smtClean="0"/>
              <a:t>Noornilo</a:t>
            </a:r>
            <a:r>
              <a:rPr lang="en-US" dirty="0" smtClean="0"/>
              <a:t> </a:t>
            </a:r>
            <a:r>
              <a:rPr lang="en-US" dirty="0" err="1" smtClean="0"/>
              <a:t>Nafees</a:t>
            </a:r>
            <a:endParaRPr lang="en-US" dirty="0"/>
          </a:p>
        </p:txBody>
      </p:sp>
      <p:sp>
        <p:nvSpPr>
          <p:cNvPr id="4" name="Slide Number Placeholder 3"/>
          <p:cNvSpPr>
            <a:spLocks noGrp="1"/>
          </p:cNvSpPr>
          <p:nvPr>
            <p:ph type="sldNum" sz="quarter" idx="12"/>
          </p:nvPr>
        </p:nvSpPr>
        <p:spPr/>
        <p:txBody>
          <a:bodyPr/>
          <a:lstStyle/>
          <a:p>
            <a:fld id="{88E41A72-63AC-41FD-A0BE-A8B1AC4A030A}" type="slidenum">
              <a:rPr lang="en-US" smtClean="0"/>
              <a:pPr/>
              <a:t>4</a:t>
            </a:fld>
            <a:endParaRPr lang="en-US"/>
          </a:p>
        </p:txBody>
      </p:sp>
      <p:sp>
        <p:nvSpPr>
          <p:cNvPr id="5" name="Title 4"/>
          <p:cNvSpPr>
            <a:spLocks noGrp="1"/>
          </p:cNvSpPr>
          <p:nvPr>
            <p:ph type="title"/>
          </p:nvPr>
        </p:nvSpPr>
        <p:spPr>
          <a:xfrm>
            <a:off x="457200" y="-24"/>
            <a:ext cx="8229600" cy="1143000"/>
          </a:xfrm>
        </p:spPr>
        <p:txBody>
          <a:bodyPr/>
          <a:lstStyle/>
          <a:p>
            <a:pPr algn="ctr"/>
            <a:r>
              <a:rPr lang="en-US" dirty="0" smtClean="0">
                <a:solidFill>
                  <a:srgbClr val="FF0000"/>
                </a:solidFill>
              </a:rPr>
              <a:t>WEB APPLICATION DESIGN</a:t>
            </a:r>
            <a:endParaRPr lang="en-US"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10000"/>
          </a:bodyPr>
          <a:lstStyle/>
          <a:p>
            <a:pPr algn="just"/>
            <a:r>
              <a:rPr lang="en-US" b="1" dirty="0" smtClean="0">
                <a:solidFill>
                  <a:srgbClr val="FF0000"/>
                </a:solidFill>
              </a:rPr>
              <a:t>Transaction Log Backup: </a:t>
            </a:r>
            <a:r>
              <a:rPr lang="en-US" dirty="0" smtClean="0"/>
              <a:t>The least disruptive kind of backup is the transaction log backup. </a:t>
            </a:r>
          </a:p>
          <a:p>
            <a:pPr algn="just"/>
            <a:r>
              <a:rPr lang="en-US" dirty="0" smtClean="0"/>
              <a:t>As a database commits transactions, it writes those transactions to a transaction log file. </a:t>
            </a:r>
          </a:p>
          <a:p>
            <a:pPr algn="just"/>
            <a:r>
              <a:rPr lang="en-US" dirty="0" smtClean="0"/>
              <a:t>They are also smaller files and thus back up quickly. </a:t>
            </a:r>
          </a:p>
          <a:p>
            <a:pPr algn="just"/>
            <a:r>
              <a:rPr lang="en-US" dirty="0" smtClean="0"/>
              <a:t>Using this strategy, you will create a full database backup on a nightly or weekly basis and then backup the transaction logs on a more regular basis.</a:t>
            </a:r>
          </a:p>
          <a:p>
            <a:pPr algn="just"/>
            <a:r>
              <a:rPr lang="en-US" dirty="0" smtClean="0"/>
              <a:t>Restoring from transaction logs involves restoring from the most recent full database backup and then applying the transaction logs. </a:t>
            </a:r>
          </a:p>
          <a:p>
            <a:pPr algn="just"/>
            <a:r>
              <a:rPr lang="en-US" dirty="0" smtClean="0"/>
              <a:t>This approach is a more complex backup scheme than the other two because you have a number of files created at different times that must be managed together. </a:t>
            </a:r>
          </a:p>
          <a:p>
            <a:pPr algn="just"/>
            <a:r>
              <a:rPr lang="en-US" dirty="0" smtClean="0"/>
              <a:t>Furthermore, restoring from transaction logs is the longest of the three restore options.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a:bodyPr>
          <a:lstStyle/>
          <a:p>
            <a:pPr algn="just"/>
            <a:r>
              <a:rPr lang="en-US" b="1" dirty="0" smtClean="0">
                <a:solidFill>
                  <a:srgbClr val="FF0000"/>
                </a:solidFill>
              </a:rPr>
              <a:t>Applying a backup strategy for the cloud: </a:t>
            </a:r>
            <a:r>
              <a:rPr lang="en-US" dirty="0" smtClean="0"/>
              <a:t>The best backup strategy for the cloud is a file based backup solution. </a:t>
            </a:r>
          </a:p>
          <a:p>
            <a:pPr algn="just"/>
            <a:r>
              <a:rPr lang="en-US" dirty="0" smtClean="0"/>
              <a:t>You lock the database against writes, take a snapshot, and unlock it. </a:t>
            </a:r>
          </a:p>
          <a:p>
            <a:pPr algn="just"/>
            <a:r>
              <a:rPr lang="en-US" dirty="0" smtClean="0"/>
              <a:t>It is elegant, quick, and reliable. </a:t>
            </a:r>
          </a:p>
          <a:p>
            <a:pPr algn="just"/>
            <a:r>
              <a:rPr lang="en-US" dirty="0" smtClean="0"/>
              <a:t>The key cloud feature that makes this approach possible is the cloud’s ability to take snapshots of your block storage volumes. </a:t>
            </a:r>
          </a:p>
          <a:p>
            <a:pPr algn="just"/>
            <a:r>
              <a:rPr lang="en-US" dirty="0" smtClean="0"/>
              <a:t>Without snapshot capabilities, this backup strategy would simply take too long.</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Execution of regular full database exports against a replication slave: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42</a:t>
            </a:fld>
            <a:endParaRPr lang="en-US"/>
          </a:p>
        </p:txBody>
      </p:sp>
      <p:pic>
        <p:nvPicPr>
          <p:cNvPr id="1026" name="Picture 2"/>
          <p:cNvPicPr>
            <a:picLocks noChangeAspect="1" noChangeArrowheads="1"/>
          </p:cNvPicPr>
          <p:nvPr/>
        </p:nvPicPr>
        <p:blipFill>
          <a:blip r:embed="rId2"/>
          <a:srcRect l="5273" t="10312" r="21484" b="7187"/>
          <a:stretch>
            <a:fillRect/>
          </a:stretch>
        </p:blipFill>
        <p:spPr bwMode="auto">
          <a:xfrm>
            <a:off x="642910" y="1142984"/>
            <a:ext cx="7786742" cy="5481866"/>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lnSpcReduction="10000"/>
          </a:bodyPr>
          <a:lstStyle/>
          <a:p>
            <a:pPr algn="just"/>
            <a:r>
              <a:rPr lang="en-US" dirty="0" smtClean="0"/>
              <a:t>For the purposes of a backup, it does not matter if your database slave is a little bit behind the master. </a:t>
            </a:r>
          </a:p>
          <a:p>
            <a:pPr algn="just"/>
            <a:r>
              <a:rPr lang="en-US" dirty="0" smtClean="0"/>
              <a:t>What matters is that the slave represents the consistent state of the entire database at a relatively reasonable point in time. </a:t>
            </a:r>
          </a:p>
          <a:p>
            <a:pPr algn="just"/>
            <a:r>
              <a:rPr lang="en-US" dirty="0" smtClean="0"/>
              <a:t>You can therefore execute a very long backup against the slave and not worry about the impact on the performance of your production environment.</a:t>
            </a:r>
          </a:p>
          <a:p>
            <a:pPr algn="just"/>
            <a:r>
              <a:rPr lang="en-US" dirty="0" smtClean="0"/>
              <a:t>If your database backups truly take such a long time to execute that you risk having your slaves falling very far behind the master, it makes sense to configure multiple slaves and rotate backups among the slaves. </a:t>
            </a:r>
          </a:p>
          <a:p>
            <a:pPr algn="just"/>
            <a:r>
              <a:rPr lang="en-US" dirty="0" smtClean="0"/>
              <a:t>This rotation policy will give a slave sufficient time to catch </a:t>
            </a:r>
            <a:r>
              <a:rPr lang="en-US" smtClean="0"/>
              <a:t>up with the </a:t>
            </a:r>
            <a:r>
              <a:rPr lang="en-US" dirty="0" smtClean="0"/>
              <a:t>master after it has executed a backup and before it needs to perform its next backup.</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Web Application Architecture:</a:t>
            </a:r>
          </a:p>
          <a:p>
            <a:pPr algn="just"/>
            <a:r>
              <a:rPr lang="en-US" dirty="0" smtClean="0"/>
              <a:t>Web application architecture is a mechanism that determines how application components communicate with each other. </a:t>
            </a:r>
          </a:p>
          <a:p>
            <a:pPr algn="just"/>
            <a:r>
              <a:rPr lang="en-US" dirty="0" smtClean="0"/>
              <a:t>In other words, the way the client and the server are connected is established by web application architecture.</a:t>
            </a:r>
          </a:p>
          <a:p>
            <a:pPr algn="just"/>
            <a:r>
              <a:rPr lang="en-US" dirty="0" smtClean="0"/>
              <a:t>Web applications of different sizes and complexity levels all follow the same architectural principle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How does the web request work?</a:t>
            </a:r>
          </a:p>
          <a:p>
            <a:pPr algn="just"/>
            <a:r>
              <a:rPr lang="en-US" dirty="0" smtClean="0"/>
              <a:t>To understand the components of web application architecture, we need to understand how they are used in performing the most basic action – </a:t>
            </a:r>
            <a:r>
              <a:rPr lang="en-US" b="1" dirty="0" smtClean="0">
                <a:solidFill>
                  <a:srgbClr val="FF0000"/>
                </a:solidFill>
              </a:rPr>
              <a:t>receiving and responding to a web request.</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buNone/>
            </a:pPr>
            <a:endParaRPr lang="en-US" b="1" dirty="0" smtClean="0">
              <a:solidFill>
                <a:srgbClr val="FF0000"/>
              </a:solidFill>
            </a:endParaRPr>
          </a:p>
          <a:p>
            <a:pPr algn="just">
              <a:buNone/>
            </a:pPr>
            <a:r>
              <a:rPr lang="en-US" b="1" dirty="0" smtClean="0">
                <a:solidFill>
                  <a:srgbClr val="FF0000"/>
                </a:solidFill>
              </a:rPr>
              <a:t>			Fig: Web Request – Response Cycle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a:t>
            </a:fld>
            <a:endParaRPr lang="en-US"/>
          </a:p>
        </p:txBody>
      </p:sp>
      <p:pic>
        <p:nvPicPr>
          <p:cNvPr id="1027" name="Picture 3"/>
          <p:cNvPicPr>
            <a:picLocks noChangeAspect="1" noChangeArrowheads="1"/>
          </p:cNvPicPr>
          <p:nvPr/>
        </p:nvPicPr>
        <p:blipFill>
          <a:blip r:embed="rId2"/>
          <a:srcRect l="15429" t="12500" r="31836" b="14375"/>
          <a:stretch>
            <a:fillRect/>
          </a:stretch>
        </p:blipFill>
        <p:spPr bwMode="auto">
          <a:xfrm>
            <a:off x="1214413" y="0"/>
            <a:ext cx="6841535" cy="592933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85000" lnSpcReduction="20000"/>
          </a:bodyPr>
          <a:lstStyle/>
          <a:p>
            <a:pPr algn="just"/>
            <a:r>
              <a:rPr lang="en-US" dirty="0" smtClean="0"/>
              <a:t>Let’s look at Amazon.com to illustrate our explanation.</a:t>
            </a:r>
          </a:p>
          <a:p>
            <a:pPr algn="just"/>
            <a:r>
              <a:rPr lang="en-US" b="1" dirty="0" smtClean="0">
                <a:solidFill>
                  <a:srgbClr val="FF0000"/>
                </a:solidFill>
              </a:rPr>
              <a:t>First  visit amazon.com: </a:t>
            </a:r>
            <a:r>
              <a:rPr lang="en-US" dirty="0" smtClean="0"/>
              <a:t>Type in the URL and as you hit Enter, your browser prepares to recognize this URL, because it needs to know the address of the server where the page is located. </a:t>
            </a:r>
          </a:p>
          <a:p>
            <a:pPr algn="just"/>
            <a:r>
              <a:rPr lang="en-US" dirty="0" smtClean="0"/>
              <a:t>So it sends your request to the Domain Name Center (DNS), a repository of domain names and their IP addresses. </a:t>
            </a:r>
          </a:p>
          <a:p>
            <a:pPr algn="just"/>
            <a:r>
              <a:rPr lang="en-US" dirty="0" smtClean="0"/>
              <a:t>If you’ve already visited Amazon from the same browser, it will pull the address from the cache. </a:t>
            </a:r>
          </a:p>
          <a:p>
            <a:pPr algn="just"/>
            <a:r>
              <a:rPr lang="en-US" dirty="0" smtClean="0"/>
              <a:t>Then, a browser sends the request to the found IP address using the HTTPS protocol.</a:t>
            </a:r>
          </a:p>
          <a:p>
            <a:pPr algn="just"/>
            <a:r>
              <a:rPr lang="en-US" b="1" dirty="0" smtClean="0">
                <a:solidFill>
                  <a:srgbClr val="FF0000"/>
                </a:solidFill>
              </a:rPr>
              <a:t>Second, the web server processes the request:</a:t>
            </a:r>
            <a:r>
              <a:rPr lang="en-US" b="1" dirty="0" smtClean="0"/>
              <a:t> </a:t>
            </a:r>
            <a:r>
              <a:rPr lang="en-US" dirty="0" smtClean="0"/>
              <a:t>The web server where Amazon.com is located catches the request and sends it to the storage area to locate the page and all data that follows with it.</a:t>
            </a:r>
          </a:p>
          <a:p>
            <a:pPr algn="just"/>
            <a:r>
              <a:rPr lang="en-US" dirty="0" smtClean="0"/>
              <a:t>But its route is held via Business Logic (also called Domain Logic and Application Logic). </a:t>
            </a:r>
          </a:p>
          <a:p>
            <a:pPr algn="just"/>
            <a:r>
              <a:rPr lang="en-US" dirty="0" smtClean="0"/>
              <a:t>BL manages how each piece of data is accessed and determines this work flow </a:t>
            </a:r>
            <a:r>
              <a:rPr lang="en-US" dirty="0" smtClean="0"/>
              <a:t>specifically </a:t>
            </a:r>
            <a:r>
              <a:rPr lang="en-US" dirty="0" smtClean="0"/>
              <a:t>for each application . </a:t>
            </a:r>
          </a:p>
          <a:p>
            <a:pPr algn="just"/>
            <a:r>
              <a:rPr lang="en-US" dirty="0" smtClean="0"/>
              <a:t>As BL processes the request, it sends it to storage to locate the 			looked-for data.</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b="1" dirty="0" smtClean="0">
                <a:solidFill>
                  <a:srgbClr val="FF0000"/>
                </a:solidFill>
              </a:rPr>
              <a:t>Third, you receive your data: </a:t>
            </a:r>
            <a:r>
              <a:rPr lang="en-US" dirty="0" smtClean="0"/>
              <a:t>Your response travels back to you and you see the content of the web page on your display. </a:t>
            </a:r>
          </a:p>
          <a:p>
            <a:pPr algn="just"/>
            <a:r>
              <a:rPr lang="en-US" dirty="0" smtClean="0"/>
              <a:t>The graphical interface you see when scrolling Amazon’s or any other website is called the </a:t>
            </a:r>
            <a:r>
              <a:rPr lang="en-US" i="1" dirty="0" smtClean="0"/>
              <a:t>front end of an application</a:t>
            </a:r>
          </a:p>
          <a:p>
            <a:pPr algn="just"/>
            <a:r>
              <a:rPr lang="en-US" b="1" dirty="0" smtClean="0">
                <a:solidFill>
                  <a:srgbClr val="FF0000"/>
                </a:solidFill>
              </a:rPr>
              <a:t>Web application architecture components and Three-Tier Architecture:</a:t>
            </a:r>
          </a:p>
          <a:p>
            <a:pPr algn="just"/>
            <a:r>
              <a:rPr lang="en-US" dirty="0" smtClean="0"/>
              <a:t>Most web applications are developed by separating its main functions into layers, or tiers. </a:t>
            </a:r>
          </a:p>
          <a:p>
            <a:pPr algn="just"/>
            <a:r>
              <a:rPr lang="en-US" dirty="0" smtClean="0"/>
              <a:t>This allows you to easily replace and upgrade each layer independently. </a:t>
            </a:r>
          </a:p>
          <a:p>
            <a:pPr algn="just"/>
            <a:r>
              <a:rPr lang="en-US" dirty="0" smtClean="0"/>
              <a:t>This architectural pattern is called Multi- or Three-Tier 			Architecture.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5143</TotalTime>
  <Words>4034</Words>
  <Application>Microsoft Office PowerPoint</Application>
  <PresentationFormat>On-screen Show (4:3)</PresentationFormat>
  <Paragraphs>367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1702CS704 – CLOUD COMPUTING</vt:lpstr>
      <vt:lpstr>Course Outcomes</vt:lpstr>
      <vt:lpstr>UNIT 4 – HOW TO MOVE APPLICATION INTO THE CLOUD</vt:lpstr>
      <vt:lpstr>WEB APPLICATION DESIGN</vt:lpstr>
      <vt:lpstr>Slide 5</vt:lpstr>
      <vt:lpstr>Slide 6</vt:lpstr>
      <vt:lpstr>Slide 7</vt:lpstr>
      <vt:lpstr>Slide 8</vt:lpstr>
      <vt:lpstr>Slide 9</vt:lpstr>
      <vt:lpstr>Slide 10</vt:lpstr>
      <vt:lpstr>Slide 11</vt:lpstr>
      <vt:lpstr>Slide 12</vt:lpstr>
      <vt:lpstr>Slide 13</vt:lpstr>
      <vt:lpstr>MACHINE IMAGE DESIGN</vt:lpstr>
      <vt:lpstr>Slide 15</vt:lpstr>
      <vt:lpstr>Slide 16</vt:lpstr>
      <vt:lpstr>Slide 17</vt:lpstr>
      <vt:lpstr>Slide 18</vt:lpstr>
      <vt:lpstr>Slide 19</vt:lpstr>
      <vt:lpstr>Slide 20</vt:lpstr>
      <vt:lpstr>Slide 21</vt:lpstr>
      <vt:lpstr>PRIVACY DESIGN:</vt:lpstr>
      <vt:lpstr>Slide 23</vt:lpstr>
      <vt:lpstr>Slide 24</vt:lpstr>
      <vt:lpstr>Slide 25</vt:lpstr>
      <vt:lpstr>Slide 26</vt:lpstr>
      <vt:lpstr>Slide 27</vt:lpstr>
      <vt:lpstr>Slide 28</vt:lpstr>
      <vt:lpstr>Slide 29</vt:lpstr>
      <vt:lpstr>Slide 30</vt:lpstr>
      <vt:lpstr>DATABASE MANAGEMENT</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JS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Noornilo</dc:creator>
  <cp:lastModifiedBy>Noornilo</cp:lastModifiedBy>
  <cp:revision>136</cp:revision>
  <dcterms:created xsi:type="dcterms:W3CDTF">2016-12-08T14:23:39Z</dcterms:created>
  <dcterms:modified xsi:type="dcterms:W3CDTF">2020-07-13T14:23:07Z</dcterms:modified>
</cp:coreProperties>
</file>